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9" r:id="rId2"/>
    <p:sldMasterId id="2147483781" r:id="rId3"/>
    <p:sldMasterId id="2147483793" r:id="rId4"/>
  </p:sldMasterIdLst>
  <p:notesMasterIdLst>
    <p:notesMasterId r:id="rId51"/>
  </p:notesMasterIdLst>
  <p:handoutMasterIdLst>
    <p:handoutMasterId r:id="rId52"/>
  </p:handoutMasterIdLst>
  <p:sldIdLst>
    <p:sldId id="480" r:id="rId5"/>
    <p:sldId id="614" r:id="rId6"/>
    <p:sldId id="615" r:id="rId7"/>
    <p:sldId id="701" r:id="rId8"/>
    <p:sldId id="702" r:id="rId9"/>
    <p:sldId id="693" r:id="rId10"/>
    <p:sldId id="617" r:id="rId11"/>
    <p:sldId id="697" r:id="rId12"/>
    <p:sldId id="700" r:id="rId13"/>
    <p:sldId id="634" r:id="rId14"/>
    <p:sldId id="651" r:id="rId15"/>
    <p:sldId id="675" r:id="rId16"/>
    <p:sldId id="682" r:id="rId17"/>
    <p:sldId id="681" r:id="rId18"/>
    <p:sldId id="676" r:id="rId19"/>
    <p:sldId id="677" r:id="rId20"/>
    <p:sldId id="698" r:id="rId21"/>
    <p:sldId id="699" r:id="rId22"/>
    <p:sldId id="674" r:id="rId23"/>
    <p:sldId id="680" r:id="rId24"/>
    <p:sldId id="660" r:id="rId25"/>
    <p:sldId id="678" r:id="rId26"/>
    <p:sldId id="673" r:id="rId27"/>
    <p:sldId id="679" r:id="rId28"/>
    <p:sldId id="653" r:id="rId29"/>
    <p:sldId id="631" r:id="rId30"/>
    <p:sldId id="622" r:id="rId31"/>
    <p:sldId id="624" r:id="rId32"/>
    <p:sldId id="669" r:id="rId33"/>
    <p:sldId id="627" r:id="rId34"/>
    <p:sldId id="671" r:id="rId35"/>
    <p:sldId id="630" r:id="rId36"/>
    <p:sldId id="672" r:id="rId37"/>
    <p:sldId id="662" r:id="rId38"/>
    <p:sldId id="663" r:id="rId39"/>
    <p:sldId id="692" r:id="rId40"/>
    <p:sldId id="620" r:id="rId41"/>
    <p:sldId id="691" r:id="rId42"/>
    <p:sldId id="690" r:id="rId43"/>
    <p:sldId id="640" r:id="rId44"/>
    <p:sldId id="648" r:id="rId45"/>
    <p:sldId id="685" r:id="rId46"/>
    <p:sldId id="687" r:id="rId47"/>
    <p:sldId id="688" r:id="rId48"/>
    <p:sldId id="689" r:id="rId49"/>
    <p:sldId id="654" r:id="rId5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3B1"/>
    <a:srgbClr val="B00060"/>
    <a:srgbClr val="00CC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651"/>
  </p:normalViewPr>
  <p:slideViewPr>
    <p:cSldViewPr>
      <p:cViewPr varScale="1">
        <p:scale>
          <a:sx n="69" d="100"/>
          <a:sy n="69" d="100"/>
        </p:scale>
        <p:origin x="14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iecnt1003\users\Duplessism\MPowerPoint\LGE%20Comparative%20Information.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iecnt1003\users\Duplessism\LapTopBackupData\Excel\LGE%20Comparative%20Information.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iecnt1003\users\Duplessism\MPowerPoint\LGE%20Comparative%20Information.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iecnt1003\users\Duplessism\MPowerPoint\LGE%20Comparative%20Inform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iecnt1003\users\Duplessism\MPowerPoint\LGE%20Comparative%20Inform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file:///\\iecnt1003\users\Duplessism\MPowerPoint\LGE%20Comparative%20Information.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iecnt1003\users\Duplessism\MPowerPoint\LGE%20Comparative%20Information.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iecnt1003\users\Duplessism\MPowerPoint\LGE%20Comparative%20Information.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iecnt1003\users\Duplessism\MPowerPoint\LGE%20Comparative%20Infor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52298449796099E-2"/>
          <c:y val="0.1518837018837019"/>
          <c:w val="0.87034064314617599"/>
          <c:h val="0.69554998806967316"/>
        </c:manualLayout>
      </c:layout>
      <c:barChart>
        <c:barDir val="col"/>
        <c:grouping val="clustered"/>
        <c:varyColors val="0"/>
        <c:ser>
          <c:idx val="0"/>
          <c:order val="0"/>
          <c:tx>
            <c:strRef>
              <c:f>'Seats&amp;Councillors'!$B$3</c:f>
              <c:strCache>
                <c:ptCount val="1"/>
                <c:pt idx="0">
                  <c:v>2006</c:v>
                </c:pt>
              </c:strCache>
            </c:strRef>
          </c:tx>
          <c:spPr>
            <a:solidFill>
              <a:schemeClr val="accent1"/>
            </a:solidFill>
            <a:ln>
              <a:noFill/>
            </a:ln>
            <a:effectLst/>
            <a:scene3d>
              <a:camera prst="orthographicFront"/>
              <a:lightRig rig="threePt" dir="t"/>
            </a:scene3d>
            <a:sp3d>
              <a:bevelT/>
            </a:sp3d>
          </c:spPr>
          <c:invertIfNegative val="0"/>
          <c:cat>
            <c:strRef>
              <c:f>'Seats&amp;Councillors'!$A$4:$A$10</c:f>
              <c:strCache>
                <c:ptCount val="6"/>
                <c:pt idx="0">
                  <c:v>Metro Ward Seats</c:v>
                </c:pt>
                <c:pt idx="1">
                  <c:v>Metro PR Seats</c:v>
                </c:pt>
                <c:pt idx="2">
                  <c:v>Local Ward Seats</c:v>
                </c:pt>
                <c:pt idx="3">
                  <c:v>Local PR Seats</c:v>
                </c:pt>
                <c:pt idx="4">
                  <c:v>Disctrict Council Seats (40%)</c:v>
                </c:pt>
                <c:pt idx="5">
                  <c:v>Disctrict Council Seats (60%)</c:v>
                </c:pt>
              </c:strCache>
            </c:strRef>
          </c:cat>
          <c:val>
            <c:numRef>
              <c:f>'Seats&amp;Councillors'!$B$4:$B$10</c:f>
              <c:numCache>
                <c:formatCode>#,##0</c:formatCode>
                <c:ptCount val="6"/>
                <c:pt idx="0">
                  <c:v>538</c:v>
                </c:pt>
                <c:pt idx="1">
                  <c:v>536</c:v>
                </c:pt>
                <c:pt idx="2">
                  <c:v>3357</c:v>
                </c:pt>
                <c:pt idx="3">
                  <c:v>3289</c:v>
                </c:pt>
                <c:pt idx="4">
                  <c:v>640</c:v>
                </c:pt>
                <c:pt idx="5">
                  <c:v>917</c:v>
                </c:pt>
              </c:numCache>
            </c:numRef>
          </c:val>
          <c:extLst>
            <c:ext xmlns:c16="http://schemas.microsoft.com/office/drawing/2014/chart" uri="{C3380CC4-5D6E-409C-BE32-E72D297353CC}">
              <c16:uniqueId val="{00000000-BEB2-4D4C-A575-5FAD030C7571}"/>
            </c:ext>
          </c:extLst>
        </c:ser>
        <c:ser>
          <c:idx val="1"/>
          <c:order val="1"/>
          <c:tx>
            <c:strRef>
              <c:f>'Seats&amp;Councillors'!$C$3</c:f>
              <c:strCache>
                <c:ptCount val="1"/>
                <c:pt idx="0">
                  <c:v>2011</c:v>
                </c:pt>
              </c:strCache>
            </c:strRef>
          </c:tx>
          <c:spPr>
            <a:solidFill>
              <a:schemeClr val="accent2"/>
            </a:solidFill>
            <a:ln>
              <a:noFill/>
            </a:ln>
            <a:effectLst/>
            <a:scene3d>
              <a:camera prst="orthographicFront"/>
              <a:lightRig rig="threePt" dir="t"/>
            </a:scene3d>
            <a:sp3d>
              <a:bevelT/>
            </a:sp3d>
          </c:spPr>
          <c:invertIfNegative val="0"/>
          <c:cat>
            <c:strRef>
              <c:f>'Seats&amp;Councillors'!$A$4:$A$10</c:f>
              <c:strCache>
                <c:ptCount val="6"/>
                <c:pt idx="0">
                  <c:v>Metro Ward Seats</c:v>
                </c:pt>
                <c:pt idx="1">
                  <c:v>Metro PR Seats</c:v>
                </c:pt>
                <c:pt idx="2">
                  <c:v>Local Ward Seats</c:v>
                </c:pt>
                <c:pt idx="3">
                  <c:v>Local PR Seats</c:v>
                </c:pt>
                <c:pt idx="4">
                  <c:v>Disctrict Council Seats (40%)</c:v>
                </c:pt>
                <c:pt idx="5">
                  <c:v>Disctrict Council Seats (60%)</c:v>
                </c:pt>
              </c:strCache>
            </c:strRef>
          </c:cat>
          <c:val>
            <c:numRef>
              <c:f>'Seats&amp;Councillors'!$C$4:$C$10</c:f>
              <c:numCache>
                <c:formatCode>#,##0</c:formatCode>
                <c:ptCount val="6"/>
                <c:pt idx="0">
                  <c:v>709</c:v>
                </c:pt>
                <c:pt idx="1">
                  <c:v>706</c:v>
                </c:pt>
                <c:pt idx="2">
                  <c:v>3568</c:v>
                </c:pt>
                <c:pt idx="3">
                  <c:v>3451</c:v>
                </c:pt>
                <c:pt idx="4">
                  <c:v>654</c:v>
                </c:pt>
                <c:pt idx="5">
                  <c:v>967</c:v>
                </c:pt>
              </c:numCache>
            </c:numRef>
          </c:val>
          <c:extLst>
            <c:ext xmlns:c16="http://schemas.microsoft.com/office/drawing/2014/chart" uri="{C3380CC4-5D6E-409C-BE32-E72D297353CC}">
              <c16:uniqueId val="{00000001-BEB2-4D4C-A575-5FAD030C7571}"/>
            </c:ext>
          </c:extLst>
        </c:ser>
        <c:ser>
          <c:idx val="2"/>
          <c:order val="2"/>
          <c:tx>
            <c:strRef>
              <c:f>'Seats&amp;Councillors'!$D$3</c:f>
              <c:strCache>
                <c:ptCount val="1"/>
                <c:pt idx="0">
                  <c:v>2016</c:v>
                </c:pt>
              </c:strCache>
            </c:strRef>
          </c:tx>
          <c:spPr>
            <a:solidFill>
              <a:srgbClr val="92D050"/>
            </a:solidFill>
            <a:ln>
              <a:noFill/>
            </a:ln>
            <a:effectLst/>
            <a:scene3d>
              <a:camera prst="orthographicFront"/>
              <a:lightRig rig="threePt" dir="t"/>
            </a:scene3d>
            <a:sp3d>
              <a:bevelT/>
            </a:sp3d>
          </c:spPr>
          <c:invertIfNegative val="0"/>
          <c:cat>
            <c:strRef>
              <c:f>'Seats&amp;Councillors'!$A$4:$A$10</c:f>
              <c:strCache>
                <c:ptCount val="6"/>
                <c:pt idx="0">
                  <c:v>Metro Ward Seats</c:v>
                </c:pt>
                <c:pt idx="1">
                  <c:v>Metro PR Seats</c:v>
                </c:pt>
                <c:pt idx="2">
                  <c:v>Local Ward Seats</c:v>
                </c:pt>
                <c:pt idx="3">
                  <c:v>Local PR Seats</c:v>
                </c:pt>
                <c:pt idx="4">
                  <c:v>Disctrict Council Seats (40%)</c:v>
                </c:pt>
                <c:pt idx="5">
                  <c:v>Disctrict Council Seats (60%)</c:v>
                </c:pt>
              </c:strCache>
            </c:strRef>
          </c:cat>
          <c:val>
            <c:numRef>
              <c:f>'Seats&amp;Councillors'!$D$4:$D$10</c:f>
              <c:numCache>
                <c:formatCode>#,##0</c:formatCode>
                <c:ptCount val="6"/>
                <c:pt idx="0">
                  <c:v>740</c:v>
                </c:pt>
                <c:pt idx="1">
                  <c:v>738</c:v>
                </c:pt>
                <c:pt idx="2">
                  <c:v>3652</c:v>
                </c:pt>
                <c:pt idx="3">
                  <c:v>3516</c:v>
                </c:pt>
                <c:pt idx="4">
                  <c:v>655</c:v>
                </c:pt>
                <c:pt idx="5">
                  <c:v>984</c:v>
                </c:pt>
              </c:numCache>
            </c:numRef>
          </c:val>
          <c:extLst>
            <c:ext xmlns:c16="http://schemas.microsoft.com/office/drawing/2014/chart" uri="{C3380CC4-5D6E-409C-BE32-E72D297353CC}">
              <c16:uniqueId val="{00000002-BEB2-4D4C-A575-5FAD030C7571}"/>
            </c:ext>
          </c:extLst>
        </c:ser>
        <c:ser>
          <c:idx val="3"/>
          <c:order val="3"/>
          <c:tx>
            <c:strRef>
              <c:f>'Seats&amp;Councillors'!$E$3</c:f>
              <c:strCache>
                <c:ptCount val="1"/>
                <c:pt idx="0">
                  <c:v>2021</c:v>
                </c:pt>
              </c:strCache>
            </c:strRef>
          </c:tx>
          <c:spPr>
            <a:solidFill>
              <a:schemeClr val="accent4"/>
            </a:solidFill>
            <a:ln>
              <a:noFill/>
            </a:ln>
            <a:effectLst/>
            <a:scene3d>
              <a:camera prst="orthographicFront"/>
              <a:lightRig rig="threePt" dir="t"/>
            </a:scene3d>
            <a:sp3d>
              <a:bevelT/>
            </a:sp3d>
          </c:spPr>
          <c:invertIfNegative val="0"/>
          <c:cat>
            <c:strRef>
              <c:f>'Seats&amp;Councillors'!$A$4:$A$10</c:f>
              <c:strCache>
                <c:ptCount val="6"/>
                <c:pt idx="0">
                  <c:v>Metro Ward Seats</c:v>
                </c:pt>
                <c:pt idx="1">
                  <c:v>Metro PR Seats</c:v>
                </c:pt>
                <c:pt idx="2">
                  <c:v>Local Ward Seats</c:v>
                </c:pt>
                <c:pt idx="3">
                  <c:v>Local PR Seats</c:v>
                </c:pt>
                <c:pt idx="4">
                  <c:v>Disctrict Council Seats (40%)</c:v>
                </c:pt>
                <c:pt idx="5">
                  <c:v>Disctrict Council Seats (60%)</c:v>
                </c:pt>
              </c:strCache>
            </c:strRef>
          </c:cat>
          <c:val>
            <c:numRef>
              <c:f>'Seats&amp;Councillors'!$E$4:$E$10</c:f>
              <c:numCache>
                <c:formatCode>General</c:formatCode>
                <c:ptCount val="6"/>
                <c:pt idx="0">
                  <c:v>742</c:v>
                </c:pt>
                <c:pt idx="1">
                  <c:v>740</c:v>
                </c:pt>
                <c:pt idx="2">
                  <c:v>3727</c:v>
                </c:pt>
                <c:pt idx="3">
                  <c:v>3586</c:v>
                </c:pt>
                <c:pt idx="4">
                  <c:v>674</c:v>
                </c:pt>
                <c:pt idx="5">
                  <c:v>1010</c:v>
                </c:pt>
              </c:numCache>
            </c:numRef>
          </c:val>
          <c:extLst>
            <c:ext xmlns:c16="http://schemas.microsoft.com/office/drawing/2014/chart" uri="{C3380CC4-5D6E-409C-BE32-E72D297353CC}">
              <c16:uniqueId val="{00000003-BEB2-4D4C-A575-5FAD030C7571}"/>
            </c:ext>
          </c:extLst>
        </c:ser>
        <c:dLbls>
          <c:showLegendKey val="0"/>
          <c:showVal val="0"/>
          <c:showCatName val="0"/>
          <c:showSerName val="0"/>
          <c:showPercent val="0"/>
          <c:showBubbleSize val="0"/>
        </c:dLbls>
        <c:gapWidth val="219"/>
        <c:overlap val="-27"/>
        <c:axId val="1979132656"/>
        <c:axId val="1979133904"/>
      </c:barChart>
      <c:catAx>
        <c:axId val="197913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79133904"/>
        <c:crosses val="autoZero"/>
        <c:auto val="1"/>
        <c:lblAlgn val="ctr"/>
        <c:lblOffset val="100"/>
        <c:noMultiLvlLbl val="0"/>
      </c:catAx>
      <c:valAx>
        <c:axId val="197913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79132656"/>
        <c:crosses val="autoZero"/>
        <c:crossBetween val="between"/>
      </c:valAx>
      <c:spPr>
        <a:noFill/>
        <a:ln>
          <a:noFill/>
        </a:ln>
        <a:effectLst/>
      </c:spPr>
    </c:plotArea>
    <c:legend>
      <c:legendPos val="r"/>
      <c:layout>
        <c:manualLayout>
          <c:xMode val="edge"/>
          <c:yMode val="edge"/>
          <c:x val="0.91012428261600564"/>
          <c:y val="0.29593885223806482"/>
          <c:w val="8.2490498872826071E-2"/>
          <c:h val="0.3993975493995892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cene3d>
              <a:camera prst="orthographicFront"/>
              <a:lightRig rig="threePt" dir="t"/>
            </a:scene3d>
            <a:sp3d>
              <a:bevelT/>
            </a:sp3d>
          </c:spPr>
          <c:dPt>
            <c:idx val="0"/>
            <c:bubble3D val="0"/>
            <c:spPr>
              <a:gradFill rotWithShape="1">
                <a:gsLst>
                  <a:gs pos="0">
                    <a:schemeClr val="accent5">
                      <a:shade val="44000"/>
                      <a:lumMod val="110000"/>
                      <a:satMod val="105000"/>
                      <a:tint val="67000"/>
                    </a:schemeClr>
                  </a:gs>
                  <a:gs pos="50000">
                    <a:schemeClr val="accent5">
                      <a:shade val="44000"/>
                      <a:lumMod val="105000"/>
                      <a:satMod val="103000"/>
                      <a:tint val="73000"/>
                    </a:schemeClr>
                  </a:gs>
                  <a:gs pos="100000">
                    <a:schemeClr val="accent5">
                      <a:shade val="44000"/>
                      <a:lumMod val="105000"/>
                      <a:satMod val="109000"/>
                      <a:tint val="81000"/>
                    </a:schemeClr>
                  </a:gs>
                </a:gsLst>
                <a:lin ang="5400000" scaled="0"/>
              </a:gradFill>
              <a:ln w="9525" cap="flat" cmpd="sng" algn="ctr">
                <a:solidFill>
                  <a:schemeClr val="accent5">
                    <a:shade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1-96CE-4B4E-A7EA-2D31826FF41A}"/>
              </c:ext>
            </c:extLst>
          </c:dPt>
          <c:dPt>
            <c:idx val="1"/>
            <c:bubble3D val="0"/>
            <c:spPr>
              <a:gradFill rotWithShape="1">
                <a:gsLst>
                  <a:gs pos="0">
                    <a:schemeClr val="accent5">
                      <a:shade val="58000"/>
                      <a:lumMod val="110000"/>
                      <a:satMod val="105000"/>
                      <a:tint val="67000"/>
                    </a:schemeClr>
                  </a:gs>
                  <a:gs pos="50000">
                    <a:schemeClr val="accent5">
                      <a:shade val="58000"/>
                      <a:lumMod val="105000"/>
                      <a:satMod val="103000"/>
                      <a:tint val="73000"/>
                    </a:schemeClr>
                  </a:gs>
                  <a:gs pos="100000">
                    <a:schemeClr val="accent5">
                      <a:shade val="58000"/>
                      <a:lumMod val="105000"/>
                      <a:satMod val="109000"/>
                      <a:tint val="81000"/>
                    </a:schemeClr>
                  </a:gs>
                </a:gsLst>
                <a:lin ang="5400000" scaled="0"/>
              </a:gradFill>
              <a:ln w="9525" cap="flat" cmpd="sng" algn="ctr">
                <a:solidFill>
                  <a:schemeClr val="accent5">
                    <a:shade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3-96CE-4B4E-A7EA-2D31826FF41A}"/>
              </c:ext>
            </c:extLst>
          </c:dPt>
          <c:dPt>
            <c:idx val="2"/>
            <c:bubble3D val="0"/>
            <c:spPr>
              <a:gradFill rotWithShape="1">
                <a:gsLst>
                  <a:gs pos="0">
                    <a:schemeClr val="accent5">
                      <a:shade val="72000"/>
                      <a:lumMod val="110000"/>
                      <a:satMod val="105000"/>
                      <a:tint val="67000"/>
                    </a:schemeClr>
                  </a:gs>
                  <a:gs pos="50000">
                    <a:schemeClr val="accent5">
                      <a:shade val="72000"/>
                      <a:lumMod val="105000"/>
                      <a:satMod val="103000"/>
                      <a:tint val="73000"/>
                    </a:schemeClr>
                  </a:gs>
                  <a:gs pos="100000">
                    <a:schemeClr val="accent5">
                      <a:shade val="72000"/>
                      <a:lumMod val="105000"/>
                      <a:satMod val="109000"/>
                      <a:tint val="81000"/>
                    </a:schemeClr>
                  </a:gs>
                </a:gsLst>
                <a:lin ang="5400000" scaled="0"/>
              </a:gradFill>
              <a:ln w="9525" cap="flat" cmpd="sng" algn="ctr">
                <a:solidFill>
                  <a:schemeClr val="accent5">
                    <a:shade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5-96CE-4B4E-A7EA-2D31826FF41A}"/>
              </c:ext>
            </c:extLst>
          </c:dPt>
          <c:dPt>
            <c:idx val="3"/>
            <c:bubble3D val="0"/>
            <c:spPr>
              <a:gradFill rotWithShape="1">
                <a:gsLst>
                  <a:gs pos="0">
                    <a:schemeClr val="accent5">
                      <a:shade val="86000"/>
                      <a:lumMod val="110000"/>
                      <a:satMod val="105000"/>
                      <a:tint val="67000"/>
                    </a:schemeClr>
                  </a:gs>
                  <a:gs pos="50000">
                    <a:schemeClr val="accent5">
                      <a:shade val="86000"/>
                      <a:lumMod val="105000"/>
                      <a:satMod val="103000"/>
                      <a:tint val="73000"/>
                    </a:schemeClr>
                  </a:gs>
                  <a:gs pos="100000">
                    <a:schemeClr val="accent5">
                      <a:shade val="86000"/>
                      <a:lumMod val="105000"/>
                      <a:satMod val="109000"/>
                      <a:tint val="81000"/>
                    </a:schemeClr>
                  </a:gs>
                </a:gsLst>
                <a:lin ang="5400000" scaled="0"/>
              </a:gradFill>
              <a:ln w="9525" cap="flat" cmpd="sng" algn="ctr">
                <a:solidFill>
                  <a:schemeClr val="accent5">
                    <a:shade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7-96CE-4B4E-A7EA-2D31826FF41A}"/>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9-96CE-4B4E-A7EA-2D31826FF41A}"/>
              </c:ext>
            </c:extLst>
          </c:dPt>
          <c:dPt>
            <c:idx val="5"/>
            <c:bubble3D val="0"/>
            <c:spPr>
              <a:gradFill rotWithShape="1">
                <a:gsLst>
                  <a:gs pos="0">
                    <a:schemeClr val="accent5">
                      <a:tint val="86000"/>
                      <a:lumMod val="110000"/>
                      <a:satMod val="105000"/>
                      <a:tint val="67000"/>
                    </a:schemeClr>
                  </a:gs>
                  <a:gs pos="50000">
                    <a:schemeClr val="accent5">
                      <a:tint val="86000"/>
                      <a:lumMod val="105000"/>
                      <a:satMod val="103000"/>
                      <a:tint val="73000"/>
                    </a:schemeClr>
                  </a:gs>
                  <a:gs pos="100000">
                    <a:schemeClr val="accent5">
                      <a:tint val="86000"/>
                      <a:lumMod val="105000"/>
                      <a:satMod val="109000"/>
                      <a:tint val="81000"/>
                    </a:schemeClr>
                  </a:gs>
                </a:gsLst>
                <a:lin ang="5400000" scaled="0"/>
              </a:gradFill>
              <a:ln w="9525" cap="flat" cmpd="sng" algn="ctr">
                <a:solidFill>
                  <a:schemeClr val="accent5">
                    <a:tint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B-96CE-4B4E-A7EA-2D31826FF41A}"/>
              </c:ext>
            </c:extLst>
          </c:dPt>
          <c:dPt>
            <c:idx val="6"/>
            <c:bubble3D val="0"/>
            <c:spPr>
              <a:gradFill rotWithShape="1">
                <a:gsLst>
                  <a:gs pos="0">
                    <a:schemeClr val="accent5">
                      <a:tint val="72000"/>
                      <a:lumMod val="110000"/>
                      <a:satMod val="105000"/>
                      <a:tint val="67000"/>
                    </a:schemeClr>
                  </a:gs>
                  <a:gs pos="50000">
                    <a:schemeClr val="accent5">
                      <a:tint val="72000"/>
                      <a:lumMod val="105000"/>
                      <a:satMod val="103000"/>
                      <a:tint val="73000"/>
                    </a:schemeClr>
                  </a:gs>
                  <a:gs pos="100000">
                    <a:schemeClr val="accent5">
                      <a:tint val="72000"/>
                      <a:lumMod val="105000"/>
                      <a:satMod val="109000"/>
                      <a:tint val="81000"/>
                    </a:schemeClr>
                  </a:gs>
                </a:gsLst>
                <a:lin ang="5400000" scaled="0"/>
              </a:gradFill>
              <a:ln w="9525" cap="flat" cmpd="sng" algn="ctr">
                <a:solidFill>
                  <a:schemeClr val="accent5">
                    <a:tint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D-96CE-4B4E-A7EA-2D31826FF41A}"/>
              </c:ext>
            </c:extLst>
          </c:dPt>
          <c:dPt>
            <c:idx val="7"/>
            <c:bubble3D val="0"/>
            <c:spPr>
              <a:gradFill rotWithShape="1">
                <a:gsLst>
                  <a:gs pos="0">
                    <a:schemeClr val="accent5">
                      <a:tint val="58000"/>
                      <a:lumMod val="110000"/>
                      <a:satMod val="105000"/>
                      <a:tint val="67000"/>
                    </a:schemeClr>
                  </a:gs>
                  <a:gs pos="50000">
                    <a:schemeClr val="accent5">
                      <a:tint val="58000"/>
                      <a:lumMod val="105000"/>
                      <a:satMod val="103000"/>
                      <a:tint val="73000"/>
                    </a:schemeClr>
                  </a:gs>
                  <a:gs pos="100000">
                    <a:schemeClr val="accent5">
                      <a:tint val="58000"/>
                      <a:lumMod val="105000"/>
                      <a:satMod val="109000"/>
                      <a:tint val="81000"/>
                    </a:schemeClr>
                  </a:gs>
                </a:gsLst>
                <a:lin ang="5400000" scaled="0"/>
              </a:gradFill>
              <a:ln w="9525" cap="flat" cmpd="sng" algn="ctr">
                <a:solidFill>
                  <a:schemeClr val="accent5">
                    <a:tint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F-96CE-4B4E-A7EA-2D31826FF41A}"/>
              </c:ext>
            </c:extLst>
          </c:dPt>
          <c:dPt>
            <c:idx val="8"/>
            <c:bubble3D val="0"/>
            <c:spPr>
              <a:gradFill rotWithShape="1">
                <a:gsLst>
                  <a:gs pos="0">
                    <a:schemeClr val="accent5">
                      <a:tint val="44000"/>
                      <a:lumMod val="110000"/>
                      <a:satMod val="105000"/>
                      <a:tint val="67000"/>
                    </a:schemeClr>
                  </a:gs>
                  <a:gs pos="50000">
                    <a:schemeClr val="accent5">
                      <a:tint val="44000"/>
                      <a:lumMod val="105000"/>
                      <a:satMod val="103000"/>
                      <a:tint val="73000"/>
                    </a:schemeClr>
                  </a:gs>
                  <a:gs pos="100000">
                    <a:schemeClr val="accent5">
                      <a:tint val="44000"/>
                      <a:lumMod val="105000"/>
                      <a:satMod val="109000"/>
                      <a:tint val="81000"/>
                    </a:schemeClr>
                  </a:gs>
                </a:gsLst>
                <a:lin ang="5400000" scaled="0"/>
              </a:gradFill>
              <a:ln w="9525" cap="flat" cmpd="sng" algn="ctr">
                <a:solidFill>
                  <a:schemeClr val="accent5">
                    <a:tint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11-96CE-4B4E-A7EA-2D31826FF41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VRAddressesProv!$I$6:$I$14</c:f>
              <c:numCache>
                <c:formatCode>0.0%</c:formatCode>
                <c:ptCount val="9"/>
                <c:pt idx="0">
                  <c:v>1.5682238980316746E-2</c:v>
                </c:pt>
                <c:pt idx="1">
                  <c:v>7.5159556893898598E-3</c:v>
                </c:pt>
                <c:pt idx="2">
                  <c:v>6.736804444502047E-3</c:v>
                </c:pt>
                <c:pt idx="3">
                  <c:v>1.1439779517084074E-2</c:v>
                </c:pt>
                <c:pt idx="4">
                  <c:v>1.534736008532677E-3</c:v>
                </c:pt>
                <c:pt idx="5">
                  <c:v>9.0298931444300727E-3</c:v>
                </c:pt>
                <c:pt idx="6">
                  <c:v>7.9617244326501829E-3</c:v>
                </c:pt>
                <c:pt idx="7">
                  <c:v>2.0707997303114383E-2</c:v>
                </c:pt>
                <c:pt idx="8">
                  <c:v>1.2754459228635575E-2</c:v>
                </c:pt>
              </c:numCache>
            </c:numRef>
          </c:val>
          <c:extLst>
            <c:ext xmlns:c16="http://schemas.microsoft.com/office/drawing/2014/chart" uri="{C3380CC4-5D6E-409C-BE32-E72D297353CC}">
              <c16:uniqueId val="{00000012-96CE-4B4E-A7EA-2D31826FF41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491207349081361"/>
          <c:y val="0.18105059784193642"/>
          <c:w val="0.1945323709536308"/>
          <c:h val="0.70312992125984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491207349081361"/>
          <c:y val="0.18105059784193642"/>
          <c:w val="0.1945323709536308"/>
          <c:h val="0.70312992125984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6"/>
            </a:solidFill>
            <a:ln>
              <a:noFill/>
            </a:ln>
            <a:effectLst/>
            <a:scene3d>
              <a:camera prst="orthographicFront"/>
              <a:lightRig rig="threePt" dir="t"/>
            </a:scene3d>
            <a:sp3d>
              <a:bevelT/>
            </a:sp3d>
          </c:spPr>
          <c:invertIfNegative val="0"/>
          <c:dLbls>
            <c:dLbl>
              <c:idx val="0"/>
              <c:layout>
                <c:manualLayout>
                  <c:x val="0"/>
                  <c:y val="-0.198854061341422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89-460C-90E9-EFCA99BB351A}"/>
                </c:ext>
              </c:extLst>
            </c:dLbl>
            <c:dLbl>
              <c:idx val="1"/>
              <c:layout>
                <c:manualLayout>
                  <c:x val="0"/>
                  <c:y val="-0.10448264239973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89-460C-90E9-EFCA99BB351A}"/>
                </c:ext>
              </c:extLst>
            </c:dLbl>
            <c:dLbl>
              <c:idx val="2"/>
              <c:layout>
                <c:manualLayout>
                  <c:x val="-3.4254711411712983E-17"/>
                  <c:y val="-0.34715200539265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89-460C-90E9-EFCA99BB351A}"/>
                </c:ext>
              </c:extLst>
            </c:dLbl>
            <c:dLbl>
              <c:idx val="3"/>
              <c:layout>
                <c:manualLayout>
                  <c:x val="1.8684603886397607E-3"/>
                  <c:y val="-0.316818335018537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89-460C-90E9-EFCA99BB351A}"/>
                </c:ext>
              </c:extLst>
            </c:dLbl>
            <c:dLbl>
              <c:idx val="4"/>
              <c:layout>
                <c:manualLayout>
                  <c:x val="1.8684603886397607E-3"/>
                  <c:y val="-0.165149983147960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89-460C-90E9-EFCA99BB351A}"/>
                </c:ext>
              </c:extLst>
            </c:dLbl>
            <c:dLbl>
              <c:idx val="5"/>
              <c:layout>
                <c:manualLayout>
                  <c:x val="0"/>
                  <c:y val="-0.12470508931580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89-460C-90E9-EFCA99BB351A}"/>
                </c:ext>
              </c:extLst>
            </c:dLbl>
            <c:dLbl>
              <c:idx val="6"/>
              <c:layout>
                <c:manualLayout>
                  <c:x val="0"/>
                  <c:y val="-0.114593865857768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89-460C-90E9-EFCA99BB351A}"/>
                </c:ext>
              </c:extLst>
            </c:dLbl>
            <c:dLbl>
              <c:idx val="7"/>
              <c:layout>
                <c:manualLayout>
                  <c:x val="-1.3701884564685193E-16"/>
                  <c:y val="-6.0667340748230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89-460C-90E9-EFCA99BB351A}"/>
                </c:ext>
              </c:extLst>
            </c:dLbl>
            <c:dLbl>
              <c:idx val="8"/>
              <c:layout>
                <c:manualLayout>
                  <c:x val="-1.3701884564685193E-16"/>
                  <c:y val="-0.19548365352207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89-460C-90E9-EFCA99BB351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VRAddressesProv!$B$6:$B$14</c:f>
              <c:numCache>
                <c:formatCode>#,##0</c:formatCode>
                <c:ptCount val="9"/>
                <c:pt idx="0">
                  <c:v>3054532</c:v>
                </c:pt>
                <c:pt idx="1">
                  <c:v>1323252</c:v>
                </c:pt>
                <c:pt idx="2">
                  <c:v>5784418</c:v>
                </c:pt>
                <c:pt idx="3">
                  <c:v>5162822</c:v>
                </c:pt>
                <c:pt idx="4">
                  <c:v>2436736</c:v>
                </c:pt>
                <c:pt idx="5">
                  <c:v>1753873</c:v>
                </c:pt>
                <c:pt idx="6">
                  <c:v>1579772</c:v>
                </c:pt>
                <c:pt idx="7">
                  <c:v>581311</c:v>
                </c:pt>
                <c:pt idx="8">
                  <c:v>2991282</c:v>
                </c:pt>
              </c:numCache>
            </c:numRef>
          </c:val>
          <c:extLst>
            <c:ext xmlns:c16="http://schemas.microsoft.com/office/drawing/2014/chart" uri="{C3380CC4-5D6E-409C-BE32-E72D297353CC}">
              <c16:uniqueId val="{00000009-7E89-460C-90E9-EFCA99BB351A}"/>
            </c:ext>
          </c:extLst>
        </c:ser>
        <c:dLbls>
          <c:showLegendKey val="0"/>
          <c:showVal val="0"/>
          <c:showCatName val="0"/>
          <c:showSerName val="0"/>
          <c:showPercent val="0"/>
          <c:showBubbleSize val="0"/>
        </c:dLbls>
        <c:gapWidth val="150"/>
        <c:overlap val="100"/>
        <c:axId val="654715503"/>
        <c:axId val="654713007"/>
      </c:barChart>
      <c:catAx>
        <c:axId val="6547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3007"/>
        <c:crosses val="autoZero"/>
        <c:auto val="1"/>
        <c:lblAlgn val="ctr"/>
        <c:lblOffset val="100"/>
        <c:noMultiLvlLbl val="0"/>
      </c:catAx>
      <c:valAx>
        <c:axId val="6547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cene3d>
              <a:camera prst="orthographicFront"/>
              <a:lightRig rig="threePt" dir="t"/>
            </a:scene3d>
            <a:sp3d>
              <a:bevelT/>
            </a:sp3d>
          </c:spPr>
          <c:dPt>
            <c:idx val="0"/>
            <c:bubble3D val="0"/>
            <c:spPr>
              <a:gradFill rotWithShape="1">
                <a:gsLst>
                  <a:gs pos="0">
                    <a:schemeClr val="accent6">
                      <a:shade val="44000"/>
                      <a:lumMod val="110000"/>
                      <a:satMod val="105000"/>
                      <a:tint val="67000"/>
                    </a:schemeClr>
                  </a:gs>
                  <a:gs pos="50000">
                    <a:schemeClr val="accent6">
                      <a:shade val="44000"/>
                      <a:lumMod val="105000"/>
                      <a:satMod val="103000"/>
                      <a:tint val="73000"/>
                    </a:schemeClr>
                  </a:gs>
                  <a:gs pos="100000">
                    <a:schemeClr val="accent6">
                      <a:shade val="44000"/>
                      <a:lumMod val="105000"/>
                      <a:satMod val="109000"/>
                      <a:tint val="81000"/>
                    </a:schemeClr>
                  </a:gs>
                </a:gsLst>
                <a:lin ang="5400000" scaled="0"/>
              </a:gradFill>
              <a:ln w="9525" cap="flat" cmpd="sng" algn="ctr">
                <a:solidFill>
                  <a:schemeClr val="accent6">
                    <a:shade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1-BF16-4F0D-8DD7-CCEBDE642BAD}"/>
              </c:ext>
            </c:extLst>
          </c:dPt>
          <c:dPt>
            <c:idx val="1"/>
            <c:bubble3D val="0"/>
            <c:spPr>
              <a:gradFill rotWithShape="1">
                <a:gsLst>
                  <a:gs pos="0">
                    <a:schemeClr val="accent6">
                      <a:shade val="58000"/>
                      <a:lumMod val="110000"/>
                      <a:satMod val="105000"/>
                      <a:tint val="67000"/>
                    </a:schemeClr>
                  </a:gs>
                  <a:gs pos="50000">
                    <a:schemeClr val="accent6">
                      <a:shade val="58000"/>
                      <a:lumMod val="105000"/>
                      <a:satMod val="103000"/>
                      <a:tint val="73000"/>
                    </a:schemeClr>
                  </a:gs>
                  <a:gs pos="100000">
                    <a:schemeClr val="accent6">
                      <a:shade val="58000"/>
                      <a:lumMod val="105000"/>
                      <a:satMod val="109000"/>
                      <a:tint val="81000"/>
                    </a:schemeClr>
                  </a:gs>
                </a:gsLst>
                <a:lin ang="5400000" scaled="0"/>
              </a:gradFill>
              <a:ln w="9525" cap="flat" cmpd="sng" algn="ctr">
                <a:solidFill>
                  <a:schemeClr val="accent6">
                    <a:shade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3-BF16-4F0D-8DD7-CCEBDE642BAD}"/>
              </c:ext>
            </c:extLst>
          </c:dPt>
          <c:dPt>
            <c:idx val="2"/>
            <c:bubble3D val="0"/>
            <c:spPr>
              <a:gradFill rotWithShape="1">
                <a:gsLst>
                  <a:gs pos="0">
                    <a:schemeClr val="accent6">
                      <a:shade val="72000"/>
                      <a:lumMod val="110000"/>
                      <a:satMod val="105000"/>
                      <a:tint val="67000"/>
                    </a:schemeClr>
                  </a:gs>
                  <a:gs pos="50000">
                    <a:schemeClr val="accent6">
                      <a:shade val="72000"/>
                      <a:lumMod val="105000"/>
                      <a:satMod val="103000"/>
                      <a:tint val="73000"/>
                    </a:schemeClr>
                  </a:gs>
                  <a:gs pos="100000">
                    <a:schemeClr val="accent6">
                      <a:shade val="72000"/>
                      <a:lumMod val="105000"/>
                      <a:satMod val="109000"/>
                      <a:tint val="81000"/>
                    </a:schemeClr>
                  </a:gs>
                </a:gsLst>
                <a:lin ang="5400000" scaled="0"/>
              </a:gradFill>
              <a:ln w="9525" cap="flat" cmpd="sng" algn="ctr">
                <a:solidFill>
                  <a:schemeClr val="accent6">
                    <a:shade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5-BF16-4F0D-8DD7-CCEBDE642BAD}"/>
              </c:ext>
            </c:extLst>
          </c:dPt>
          <c:dPt>
            <c:idx val="3"/>
            <c:bubble3D val="0"/>
            <c:spPr>
              <a:gradFill rotWithShape="1">
                <a:gsLst>
                  <a:gs pos="0">
                    <a:schemeClr val="accent6">
                      <a:shade val="86000"/>
                      <a:lumMod val="110000"/>
                      <a:satMod val="105000"/>
                      <a:tint val="67000"/>
                    </a:schemeClr>
                  </a:gs>
                  <a:gs pos="50000">
                    <a:schemeClr val="accent6">
                      <a:shade val="86000"/>
                      <a:lumMod val="105000"/>
                      <a:satMod val="103000"/>
                      <a:tint val="73000"/>
                    </a:schemeClr>
                  </a:gs>
                  <a:gs pos="100000">
                    <a:schemeClr val="accent6">
                      <a:shade val="86000"/>
                      <a:lumMod val="105000"/>
                      <a:satMod val="109000"/>
                      <a:tint val="81000"/>
                    </a:schemeClr>
                  </a:gs>
                </a:gsLst>
                <a:lin ang="5400000" scaled="0"/>
              </a:gradFill>
              <a:ln w="9525" cap="flat" cmpd="sng" algn="ctr">
                <a:solidFill>
                  <a:schemeClr val="accent6">
                    <a:shade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7-BF16-4F0D-8DD7-CCEBDE642BAD}"/>
              </c:ext>
            </c:extLst>
          </c:dPt>
          <c:dPt>
            <c:idx val="4"/>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9-BF16-4F0D-8DD7-CCEBDE642BAD}"/>
              </c:ext>
            </c:extLst>
          </c:dPt>
          <c:dPt>
            <c:idx val="5"/>
            <c:bubble3D val="0"/>
            <c:spPr>
              <a:gradFill rotWithShape="1">
                <a:gsLst>
                  <a:gs pos="0">
                    <a:schemeClr val="accent6">
                      <a:tint val="86000"/>
                      <a:lumMod val="110000"/>
                      <a:satMod val="105000"/>
                      <a:tint val="67000"/>
                    </a:schemeClr>
                  </a:gs>
                  <a:gs pos="50000">
                    <a:schemeClr val="accent6">
                      <a:tint val="86000"/>
                      <a:lumMod val="105000"/>
                      <a:satMod val="103000"/>
                      <a:tint val="73000"/>
                    </a:schemeClr>
                  </a:gs>
                  <a:gs pos="100000">
                    <a:schemeClr val="accent6">
                      <a:tint val="86000"/>
                      <a:lumMod val="105000"/>
                      <a:satMod val="109000"/>
                      <a:tint val="81000"/>
                    </a:schemeClr>
                  </a:gs>
                </a:gsLst>
                <a:lin ang="5400000" scaled="0"/>
              </a:gradFill>
              <a:ln w="9525" cap="flat" cmpd="sng" algn="ctr">
                <a:solidFill>
                  <a:schemeClr val="accent6">
                    <a:tint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B-BF16-4F0D-8DD7-CCEBDE642BAD}"/>
              </c:ext>
            </c:extLst>
          </c:dPt>
          <c:dPt>
            <c:idx val="6"/>
            <c:bubble3D val="0"/>
            <c:spPr>
              <a:gradFill rotWithShape="1">
                <a:gsLst>
                  <a:gs pos="0">
                    <a:schemeClr val="accent6">
                      <a:tint val="72000"/>
                      <a:lumMod val="110000"/>
                      <a:satMod val="105000"/>
                      <a:tint val="67000"/>
                    </a:schemeClr>
                  </a:gs>
                  <a:gs pos="50000">
                    <a:schemeClr val="accent6">
                      <a:tint val="72000"/>
                      <a:lumMod val="105000"/>
                      <a:satMod val="103000"/>
                      <a:tint val="73000"/>
                    </a:schemeClr>
                  </a:gs>
                  <a:gs pos="100000">
                    <a:schemeClr val="accent6">
                      <a:tint val="72000"/>
                      <a:lumMod val="105000"/>
                      <a:satMod val="109000"/>
                      <a:tint val="81000"/>
                    </a:schemeClr>
                  </a:gs>
                </a:gsLst>
                <a:lin ang="5400000" scaled="0"/>
              </a:gradFill>
              <a:ln w="9525" cap="flat" cmpd="sng" algn="ctr">
                <a:solidFill>
                  <a:schemeClr val="accent6">
                    <a:tint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D-BF16-4F0D-8DD7-CCEBDE642BAD}"/>
              </c:ext>
            </c:extLst>
          </c:dPt>
          <c:dPt>
            <c:idx val="7"/>
            <c:bubble3D val="0"/>
            <c:spPr>
              <a:gradFill rotWithShape="1">
                <a:gsLst>
                  <a:gs pos="0">
                    <a:schemeClr val="accent6">
                      <a:tint val="58000"/>
                      <a:lumMod val="110000"/>
                      <a:satMod val="105000"/>
                      <a:tint val="67000"/>
                    </a:schemeClr>
                  </a:gs>
                  <a:gs pos="50000">
                    <a:schemeClr val="accent6">
                      <a:tint val="58000"/>
                      <a:lumMod val="105000"/>
                      <a:satMod val="103000"/>
                      <a:tint val="73000"/>
                    </a:schemeClr>
                  </a:gs>
                  <a:gs pos="100000">
                    <a:schemeClr val="accent6">
                      <a:tint val="58000"/>
                      <a:lumMod val="105000"/>
                      <a:satMod val="109000"/>
                      <a:tint val="81000"/>
                    </a:schemeClr>
                  </a:gs>
                </a:gsLst>
                <a:lin ang="5400000" scaled="0"/>
              </a:gradFill>
              <a:ln w="9525" cap="flat" cmpd="sng" algn="ctr">
                <a:solidFill>
                  <a:schemeClr val="accent6">
                    <a:tint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F-BF16-4F0D-8DD7-CCEBDE642BAD}"/>
              </c:ext>
            </c:extLst>
          </c:dPt>
          <c:dPt>
            <c:idx val="8"/>
            <c:bubble3D val="0"/>
            <c:spPr>
              <a:gradFill rotWithShape="1">
                <a:gsLst>
                  <a:gs pos="0">
                    <a:schemeClr val="accent6">
                      <a:tint val="44000"/>
                      <a:lumMod val="110000"/>
                      <a:satMod val="105000"/>
                      <a:tint val="67000"/>
                    </a:schemeClr>
                  </a:gs>
                  <a:gs pos="50000">
                    <a:schemeClr val="accent6">
                      <a:tint val="44000"/>
                      <a:lumMod val="105000"/>
                      <a:satMod val="103000"/>
                      <a:tint val="73000"/>
                    </a:schemeClr>
                  </a:gs>
                  <a:gs pos="100000">
                    <a:schemeClr val="accent6">
                      <a:tint val="44000"/>
                      <a:lumMod val="105000"/>
                      <a:satMod val="109000"/>
                      <a:tint val="81000"/>
                    </a:schemeClr>
                  </a:gs>
                </a:gsLst>
                <a:lin ang="5400000" scaled="0"/>
              </a:gradFill>
              <a:ln w="9525" cap="flat" cmpd="sng" algn="ctr">
                <a:solidFill>
                  <a:schemeClr val="accent6">
                    <a:tint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11-BF16-4F0D-8DD7-CCEBDE642BA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VRAddressesProv!$J$6:$J$14</c:f>
              <c:numCache>
                <c:formatCode>0.0%</c:formatCode>
                <c:ptCount val="9"/>
                <c:pt idx="0">
                  <c:v>0.93356007088197202</c:v>
                </c:pt>
                <c:pt idx="1">
                  <c:v>0.92430328976733367</c:v>
                </c:pt>
                <c:pt idx="2">
                  <c:v>0.92555145455805155</c:v>
                </c:pt>
                <c:pt idx="3">
                  <c:v>0.95075007430580694</c:v>
                </c:pt>
                <c:pt idx="4">
                  <c:v>0.95621234530500676</c:v>
                </c:pt>
                <c:pt idx="5">
                  <c:v>0.91922257698653453</c:v>
                </c:pt>
                <c:pt idx="6">
                  <c:v>0.94420158624852824</c:v>
                </c:pt>
                <c:pt idx="7">
                  <c:v>0.942144996499235</c:v>
                </c:pt>
                <c:pt idx="8">
                  <c:v>0.97007766051390787</c:v>
                </c:pt>
              </c:numCache>
            </c:numRef>
          </c:val>
          <c:extLst>
            <c:ext xmlns:c16="http://schemas.microsoft.com/office/drawing/2014/chart" uri="{C3380CC4-5D6E-409C-BE32-E72D297353CC}">
              <c16:uniqueId val="{00000012-BF16-4F0D-8DD7-CCEBDE642BA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491207349081361"/>
          <c:y val="0.18105059784193642"/>
          <c:w val="0.1945323709536308"/>
          <c:h val="0.70312992125984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2000</c:v>
          </c:tx>
          <c:spPr>
            <a:solidFill>
              <a:srgbClr val="66FFFF"/>
            </a:solidFill>
            <a:ln>
              <a:noFill/>
            </a:ln>
            <a:effectLst/>
            <a:scene3d>
              <a:camera prst="orthographicFront"/>
              <a:lightRig rig="threePt" dir="t"/>
            </a:scene3d>
            <a:sp3d>
              <a:bevelT/>
            </a:sp3d>
          </c:spPr>
          <c:invertIfNegative val="0"/>
          <c:dLbls>
            <c:dLbl>
              <c:idx val="0"/>
              <c:layout>
                <c:manualLayout>
                  <c:x val="0"/>
                  <c:y val="7.3251136687750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23-434C-9D4E-471001142B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WardDemarcation!$A$3:$B$3</c:f>
              <c:strCache>
                <c:ptCount val="1"/>
                <c:pt idx="0">
                  <c:v>Number of wards</c:v>
                </c:pt>
              </c:strCache>
            </c:strRef>
          </c:cat>
          <c:val>
            <c:numRef>
              <c:f>WardDemarcation!$A$4:$B$4</c:f>
              <c:numCache>
                <c:formatCode>#,##0</c:formatCode>
                <c:ptCount val="1"/>
                <c:pt idx="0">
                  <c:v>3794</c:v>
                </c:pt>
              </c:numCache>
            </c:numRef>
          </c:val>
          <c:extLst>
            <c:ext xmlns:c16="http://schemas.microsoft.com/office/drawing/2014/chart" uri="{C3380CC4-5D6E-409C-BE32-E72D297353CC}">
              <c16:uniqueId val="{00000001-3D23-434C-9D4E-471001142B8B}"/>
            </c:ext>
          </c:extLst>
        </c:ser>
        <c:ser>
          <c:idx val="1"/>
          <c:order val="1"/>
          <c:tx>
            <c:v>2006</c:v>
          </c:tx>
          <c:spPr>
            <a:solidFill>
              <a:srgbClr val="5B9BD5"/>
            </a:solidFill>
            <a:ln>
              <a:noFill/>
            </a:ln>
            <a:effectLst/>
            <a:scene3d>
              <a:camera prst="orthographicFront"/>
              <a:lightRig rig="threePt" dir="t"/>
            </a:scene3d>
            <a:sp3d>
              <a:bevelT/>
            </a:sp3d>
          </c:spPr>
          <c:invertIfNegative val="0"/>
          <c:dLbls>
            <c:dLbl>
              <c:idx val="0"/>
              <c:layout>
                <c:manualLayout>
                  <c:x val="4.1992688643061205E-3"/>
                  <c:y val="7.325113668775061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3-434C-9D4E-471001142B8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WardDemarcation!$A$3:$B$3</c:f>
              <c:strCache>
                <c:ptCount val="1"/>
                <c:pt idx="0">
                  <c:v>Number of wards</c:v>
                </c:pt>
              </c:strCache>
            </c:strRef>
          </c:cat>
          <c:val>
            <c:numRef>
              <c:f>WardDemarcation!$A$5:$B$5</c:f>
              <c:numCache>
                <c:formatCode>#,##0</c:formatCode>
                <c:ptCount val="1"/>
                <c:pt idx="0">
                  <c:v>3895</c:v>
                </c:pt>
              </c:numCache>
            </c:numRef>
          </c:val>
          <c:extLst>
            <c:ext xmlns:c16="http://schemas.microsoft.com/office/drawing/2014/chart" uri="{C3380CC4-5D6E-409C-BE32-E72D297353CC}">
              <c16:uniqueId val="{00000003-3D23-434C-9D4E-471001142B8B}"/>
            </c:ext>
          </c:extLst>
        </c:ser>
        <c:ser>
          <c:idx val="2"/>
          <c:order val="2"/>
          <c:tx>
            <c:v>2011</c:v>
          </c:tx>
          <c:spPr>
            <a:solidFill>
              <a:srgbClr val="ED7D31"/>
            </a:solidFill>
            <a:ln>
              <a:noFill/>
            </a:ln>
            <a:effectLst/>
            <a:scene3d>
              <a:camera prst="orthographicFront"/>
              <a:lightRig rig="threePt" dir="t"/>
            </a:scene3d>
            <a:sp3d>
              <a:bevelT/>
            </a:sp3d>
          </c:spPr>
          <c:invertIfNegative val="0"/>
          <c:dLbls>
            <c:dLbl>
              <c:idx val="0"/>
              <c:layout>
                <c:manualLayout>
                  <c:x val="0"/>
                  <c:y val="7.3822626377866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23-434C-9D4E-471001142B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WardDemarcation!$A$3:$B$3</c:f>
              <c:strCache>
                <c:ptCount val="1"/>
                <c:pt idx="0">
                  <c:v>Number of wards</c:v>
                </c:pt>
              </c:strCache>
            </c:strRef>
          </c:cat>
          <c:val>
            <c:numRef>
              <c:f>WardDemarcation!$A$6:$B$6</c:f>
              <c:numCache>
                <c:formatCode>#,##0</c:formatCode>
                <c:ptCount val="1"/>
                <c:pt idx="0">
                  <c:v>4277</c:v>
                </c:pt>
              </c:numCache>
            </c:numRef>
          </c:val>
          <c:extLst>
            <c:ext xmlns:c16="http://schemas.microsoft.com/office/drawing/2014/chart" uri="{C3380CC4-5D6E-409C-BE32-E72D297353CC}">
              <c16:uniqueId val="{00000005-3D23-434C-9D4E-471001142B8B}"/>
            </c:ext>
          </c:extLst>
        </c:ser>
        <c:ser>
          <c:idx val="3"/>
          <c:order val="3"/>
          <c:tx>
            <c:v>2016</c:v>
          </c:tx>
          <c:spPr>
            <a:solidFill>
              <a:srgbClr val="92D050"/>
            </a:solidFill>
            <a:ln>
              <a:noFill/>
            </a:ln>
            <a:effectLst/>
            <a:scene3d>
              <a:camera prst="orthographicFront"/>
              <a:lightRig rig="threePt" dir="t"/>
            </a:scene3d>
            <a:sp3d>
              <a:bevelT/>
            </a:sp3d>
          </c:spPr>
          <c:invertIfNegative val="0"/>
          <c:dLbls>
            <c:dLbl>
              <c:idx val="0"/>
              <c:layout>
                <c:manualLayout>
                  <c:x val="-2.7777998211838896E-3"/>
                  <c:y val="8.3904962837441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23-434C-9D4E-471001142B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WardDemarcation!$A$3:$B$3</c:f>
              <c:strCache>
                <c:ptCount val="1"/>
                <c:pt idx="0">
                  <c:v>Number of wards</c:v>
                </c:pt>
              </c:strCache>
            </c:strRef>
          </c:cat>
          <c:val>
            <c:numRef>
              <c:f>WardDemarcation!$A$7:$B$7</c:f>
              <c:numCache>
                <c:formatCode>#,##0</c:formatCode>
                <c:ptCount val="1"/>
                <c:pt idx="0">
                  <c:v>4392</c:v>
                </c:pt>
              </c:numCache>
            </c:numRef>
          </c:val>
          <c:extLst>
            <c:ext xmlns:c16="http://schemas.microsoft.com/office/drawing/2014/chart" uri="{C3380CC4-5D6E-409C-BE32-E72D297353CC}">
              <c16:uniqueId val="{00000007-3D23-434C-9D4E-471001142B8B}"/>
            </c:ext>
          </c:extLst>
        </c:ser>
        <c:ser>
          <c:idx val="4"/>
          <c:order val="4"/>
          <c:tx>
            <c:v>2021</c:v>
          </c:tx>
          <c:spPr>
            <a:solidFill>
              <a:srgbClr val="FFC000"/>
            </a:solidFill>
            <a:ln>
              <a:noFill/>
            </a:ln>
            <a:effectLst/>
            <a:scene3d>
              <a:camera prst="orthographicFront"/>
              <a:lightRig rig="threePt" dir="t"/>
            </a:scene3d>
            <a:sp3d>
              <a:bevelT/>
            </a:sp3d>
          </c:spPr>
          <c:invertIfNegative val="0"/>
          <c:dLbls>
            <c:dLbl>
              <c:idx val="0"/>
              <c:layout>
                <c:manualLayout>
                  <c:x val="-7.6985706500160579E-17"/>
                  <c:y val="7.4645781252621501E-2"/>
                </c:manualLayout>
              </c:layout>
              <c:tx>
                <c:rich>
                  <a:bodyPr/>
                  <a:lstStyle/>
                  <a:p>
                    <a:r>
                      <a:rPr lang="en-US" dirty="0" smtClean="0"/>
                      <a:t> 4 468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23-434C-9D4E-471001142B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WardDemarcation!$A$3:$B$3</c:f>
              <c:strCache>
                <c:ptCount val="1"/>
                <c:pt idx="0">
                  <c:v>Number of wards</c:v>
                </c:pt>
              </c:strCache>
            </c:strRef>
          </c:cat>
          <c:val>
            <c:numRef>
              <c:f>WardDemarcation!$A$8:$B$8</c:f>
              <c:numCache>
                <c:formatCode>#,##0</c:formatCode>
                <c:ptCount val="1"/>
                <c:pt idx="0">
                  <c:v>4540</c:v>
                </c:pt>
              </c:numCache>
            </c:numRef>
          </c:val>
          <c:extLst>
            <c:ext xmlns:c16="http://schemas.microsoft.com/office/drawing/2014/chart" uri="{C3380CC4-5D6E-409C-BE32-E72D297353CC}">
              <c16:uniqueId val="{00000009-3D23-434C-9D4E-471001142B8B}"/>
            </c:ext>
          </c:extLst>
        </c:ser>
        <c:dLbls>
          <c:showLegendKey val="0"/>
          <c:showVal val="0"/>
          <c:showCatName val="0"/>
          <c:showSerName val="0"/>
          <c:showPercent val="0"/>
          <c:showBubbleSize val="0"/>
        </c:dLbls>
        <c:gapWidth val="219"/>
        <c:overlap val="-27"/>
        <c:axId val="1979132656"/>
        <c:axId val="1979133904"/>
      </c:barChart>
      <c:catAx>
        <c:axId val="197913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79133904"/>
        <c:crosses val="autoZero"/>
        <c:auto val="1"/>
        <c:lblAlgn val="ctr"/>
        <c:lblOffset val="100"/>
        <c:noMultiLvlLbl val="0"/>
      </c:catAx>
      <c:valAx>
        <c:axId val="197913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79132656"/>
        <c:crosses val="autoZero"/>
        <c:crossBetween val="between"/>
      </c:valAx>
      <c:spPr>
        <a:noFill/>
        <a:ln>
          <a:noFill/>
        </a:ln>
        <a:effectLst/>
      </c:spPr>
    </c:plotArea>
    <c:legend>
      <c:legendPos val="r"/>
      <c:layout>
        <c:manualLayout>
          <c:xMode val="edge"/>
          <c:yMode val="edge"/>
          <c:x val="0.91012428261600564"/>
          <c:y val="0.29593885223806482"/>
          <c:w val="8.987573058360572E-2"/>
          <c:h val="0.3814881235930918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VRGrowth!$B$4</c:f>
              <c:strCache>
                <c:ptCount val="1"/>
                <c:pt idx="0">
                  <c:v>Registered Voters (in millions)</c:v>
                </c:pt>
              </c:strCache>
            </c:strRef>
          </c:tx>
          <c:spPr>
            <a:solidFill>
              <a:srgbClr val="B00060"/>
            </a:solidFill>
            <a:ln w="9525" cap="flat" cmpd="sng" algn="ctr">
              <a:solidFill>
                <a:srgbClr val="B00060"/>
              </a:solidFill>
              <a:round/>
            </a:ln>
            <a:effectLst/>
            <a:sp3d contourW="9525">
              <a:contourClr>
                <a:srgbClr val="B00060"/>
              </a:contourClr>
            </a:sp3d>
          </c:spPr>
          <c:invertIfNegative val="0"/>
          <c:dLbls>
            <c:dLbl>
              <c:idx val="4"/>
              <c:layout>
                <c:manualLayout>
                  <c:x val="0"/>
                  <c:y val="6.7544748395812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6-4AB5-84B8-7241FD8888DA}"/>
                </c:ext>
              </c:extLst>
            </c:dLbl>
            <c:dLbl>
              <c:idx val="5"/>
              <c:layout>
                <c:manualLayout>
                  <c:x val="-4.4266503539647185E-3"/>
                  <c:y val="-1.01314463351655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33CCCC"/>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20310011049415E-2"/>
                      <c:h val="7.3117190138466737E-2"/>
                    </c:manualLayout>
                  </c15:layout>
                </c:ext>
                <c:ext xmlns:c16="http://schemas.microsoft.com/office/drawing/2014/chart" uri="{C3380CC4-5D6E-409C-BE32-E72D297353CC}">
                  <c16:uniqueId val="{00000001-B526-4AB5-84B8-7241FD8888DA}"/>
                </c:ext>
              </c:extLst>
            </c:dLbl>
            <c:dLbl>
              <c:idx val="8"/>
              <c:layout>
                <c:manualLayout>
                  <c:x val="4.2508133916021838E-3"/>
                  <c:y val="-7.43186500046655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26-4AB5-84B8-7241FD8888D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CCC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VRGrowth!$A$5:$A$14</c:f>
              <c:strCache>
                <c:ptCount val="10"/>
                <c:pt idx="0">
                  <c:v>1999</c:v>
                </c:pt>
                <c:pt idx="1">
                  <c:v>2000</c:v>
                </c:pt>
                <c:pt idx="2">
                  <c:v>2004</c:v>
                </c:pt>
                <c:pt idx="3">
                  <c:v>2006</c:v>
                </c:pt>
                <c:pt idx="4">
                  <c:v>2009</c:v>
                </c:pt>
                <c:pt idx="5">
                  <c:v>2011</c:v>
                </c:pt>
                <c:pt idx="6">
                  <c:v>2014</c:v>
                </c:pt>
                <c:pt idx="7">
                  <c:v>2016</c:v>
                </c:pt>
                <c:pt idx="8">
                  <c:v>2019</c:v>
                </c:pt>
                <c:pt idx="9">
                  <c:v>2021* (Mar)</c:v>
                </c:pt>
              </c:strCache>
            </c:strRef>
          </c:cat>
          <c:val>
            <c:numRef>
              <c:f>VRGrowth!$B$5:$B$14</c:f>
              <c:numCache>
                <c:formatCode>#,##0.00</c:formatCode>
                <c:ptCount val="10"/>
                <c:pt idx="0">
                  <c:v>18.170000000000002</c:v>
                </c:pt>
                <c:pt idx="1">
                  <c:v>18.47</c:v>
                </c:pt>
                <c:pt idx="2">
                  <c:v>20.67</c:v>
                </c:pt>
                <c:pt idx="3">
                  <c:v>21.05</c:v>
                </c:pt>
                <c:pt idx="4">
                  <c:v>23.18</c:v>
                </c:pt>
                <c:pt idx="5">
                  <c:v>23.33</c:v>
                </c:pt>
                <c:pt idx="6">
                  <c:v>25.39</c:v>
                </c:pt>
                <c:pt idx="7">
                  <c:v>26.33</c:v>
                </c:pt>
                <c:pt idx="8">
                  <c:v>26.76</c:v>
                </c:pt>
                <c:pt idx="9">
                  <c:v>26.21</c:v>
                </c:pt>
              </c:numCache>
            </c:numRef>
          </c:val>
          <c:shape val="cone"/>
          <c:extLst>
            <c:ext xmlns:c16="http://schemas.microsoft.com/office/drawing/2014/chart" uri="{C3380CC4-5D6E-409C-BE32-E72D297353CC}">
              <c16:uniqueId val="{00000003-B526-4AB5-84B8-7241FD8888DA}"/>
            </c:ext>
          </c:extLst>
        </c:ser>
        <c:dLbls>
          <c:showLegendKey val="0"/>
          <c:showVal val="0"/>
          <c:showCatName val="0"/>
          <c:showSerName val="0"/>
          <c:showPercent val="0"/>
          <c:showBubbleSize val="0"/>
        </c:dLbls>
        <c:gapWidth val="150"/>
        <c:shape val="box"/>
        <c:axId val="462423199"/>
        <c:axId val="462413215"/>
        <c:axId val="0"/>
      </c:bar3DChart>
      <c:catAx>
        <c:axId val="462423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mn-lt"/>
                <a:ea typeface="+mn-ea"/>
                <a:cs typeface="+mn-cs"/>
              </a:defRPr>
            </a:pPr>
            <a:endParaRPr lang="en-US"/>
          </a:p>
        </c:txPr>
        <c:crossAx val="462413215"/>
        <c:crosses val="autoZero"/>
        <c:auto val="1"/>
        <c:lblAlgn val="ctr"/>
        <c:lblOffset val="100"/>
        <c:noMultiLvlLbl val="0"/>
      </c:catAx>
      <c:valAx>
        <c:axId val="4624132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24231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VRProvGender!$B$4</c:f>
              <c:strCache>
                <c:ptCount val="1"/>
                <c:pt idx="0">
                  <c:v>Female</c:v>
                </c:pt>
              </c:strCache>
            </c:strRef>
          </c:tx>
          <c:spPr>
            <a:solidFill>
              <a:srgbClr val="FF9999"/>
            </a:solidFill>
            <a:ln>
              <a:noFill/>
            </a:ln>
            <a:effectLst/>
            <a:scene3d>
              <a:camera prst="orthographicFront"/>
              <a:lightRig rig="threePt" dir="t"/>
            </a:scene3d>
            <a:sp3d>
              <a:bevelT/>
            </a:sp3d>
          </c:spPr>
          <c:invertIfNegative val="0"/>
          <c:cat>
            <c:strRef>
              <c:f>VRProvGender!$A$5:$A$13</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VRProvGender!$B$5:$B$13</c:f>
              <c:numCache>
                <c:formatCode>#,##0</c:formatCode>
                <c:ptCount val="9"/>
                <c:pt idx="0">
                  <c:v>1867581</c:v>
                </c:pt>
                <c:pt idx="1">
                  <c:v>791153</c:v>
                </c:pt>
                <c:pt idx="2">
                  <c:v>3257080</c:v>
                </c:pt>
                <c:pt idx="3">
                  <c:v>3065735</c:v>
                </c:pt>
                <c:pt idx="4">
                  <c:v>1512556</c:v>
                </c:pt>
                <c:pt idx="5">
                  <c:v>1047486</c:v>
                </c:pt>
                <c:pt idx="6">
                  <c:v>884258</c:v>
                </c:pt>
                <c:pt idx="7">
                  <c:v>331460</c:v>
                </c:pt>
                <c:pt idx="8">
                  <c:v>1695673</c:v>
                </c:pt>
              </c:numCache>
            </c:numRef>
          </c:val>
          <c:extLst>
            <c:ext xmlns:c16="http://schemas.microsoft.com/office/drawing/2014/chart" uri="{C3380CC4-5D6E-409C-BE32-E72D297353CC}">
              <c16:uniqueId val="{00000000-07BD-4931-B83E-42480EC780EA}"/>
            </c:ext>
          </c:extLst>
        </c:ser>
        <c:ser>
          <c:idx val="1"/>
          <c:order val="1"/>
          <c:tx>
            <c:strRef>
              <c:f>VRProvGender!$C$4</c:f>
              <c:strCache>
                <c:ptCount val="1"/>
                <c:pt idx="0">
                  <c:v>Male</c:v>
                </c:pt>
              </c:strCache>
            </c:strRef>
          </c:tx>
          <c:spPr>
            <a:solidFill>
              <a:schemeClr val="accent5">
                <a:lumMod val="60000"/>
                <a:lumOff val="40000"/>
              </a:schemeClr>
            </a:solidFill>
            <a:ln>
              <a:noFill/>
            </a:ln>
            <a:effectLst/>
            <a:scene3d>
              <a:camera prst="orthographicFront"/>
              <a:lightRig rig="threePt" dir="t"/>
            </a:scene3d>
            <a:sp3d>
              <a:bevelT/>
            </a:sp3d>
          </c:spPr>
          <c:invertIfNegative val="0"/>
          <c:cat>
            <c:strRef>
              <c:f>VRProvGender!$A$5:$A$13</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VRProvGender!$C$5:$C$13</c:f>
              <c:numCache>
                <c:formatCode>#,##0</c:formatCode>
                <c:ptCount val="9"/>
                <c:pt idx="0">
                  <c:v>1404337</c:v>
                </c:pt>
                <c:pt idx="1">
                  <c:v>640468</c:v>
                </c:pt>
                <c:pt idx="2">
                  <c:v>2992619</c:v>
                </c:pt>
                <c:pt idx="3">
                  <c:v>2364527</c:v>
                </c:pt>
                <c:pt idx="4">
                  <c:v>1035765</c:v>
                </c:pt>
                <c:pt idx="5">
                  <c:v>860510</c:v>
                </c:pt>
                <c:pt idx="6">
                  <c:v>788872</c:v>
                </c:pt>
                <c:pt idx="7">
                  <c:v>285548</c:v>
                </c:pt>
                <c:pt idx="8">
                  <c:v>1387876</c:v>
                </c:pt>
              </c:numCache>
            </c:numRef>
          </c:val>
          <c:extLst>
            <c:ext xmlns:c16="http://schemas.microsoft.com/office/drawing/2014/chart" uri="{C3380CC4-5D6E-409C-BE32-E72D297353CC}">
              <c16:uniqueId val="{00000001-07BD-4931-B83E-42480EC780EA}"/>
            </c:ext>
          </c:extLst>
        </c:ser>
        <c:dLbls>
          <c:showLegendKey val="0"/>
          <c:showVal val="0"/>
          <c:showCatName val="0"/>
          <c:showSerName val="0"/>
          <c:showPercent val="0"/>
          <c:showBubbleSize val="0"/>
        </c:dLbls>
        <c:gapWidth val="219"/>
        <c:overlap val="-27"/>
        <c:axId val="355491183"/>
        <c:axId val="355492015"/>
      </c:barChart>
      <c:catAx>
        <c:axId val="35549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5492015"/>
        <c:crosses val="autoZero"/>
        <c:auto val="1"/>
        <c:lblAlgn val="ctr"/>
        <c:lblOffset val="100"/>
        <c:noMultiLvlLbl val="0"/>
      </c:catAx>
      <c:valAx>
        <c:axId val="355492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4911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cene3d>
              <a:camera prst="orthographicFront"/>
              <a:lightRig rig="threePt" dir="t"/>
            </a:scene3d>
            <a:sp3d>
              <a:bevelT/>
            </a:sp3d>
          </c:spPr>
          <c:dPt>
            <c:idx val="0"/>
            <c:bubble3D val="0"/>
            <c:spPr>
              <a:solidFill>
                <a:schemeClr val="accent1"/>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0AEA-4090-B87D-BA2DFB71B92F}"/>
              </c:ext>
            </c:extLst>
          </c:dPt>
          <c:dPt>
            <c:idx val="1"/>
            <c:bubble3D val="0"/>
            <c:spPr>
              <a:solidFill>
                <a:schemeClr val="accent2"/>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0AEA-4090-B87D-BA2DFB71B92F}"/>
              </c:ext>
            </c:extLst>
          </c:dPt>
          <c:dPt>
            <c:idx val="2"/>
            <c:bubble3D val="0"/>
            <c:spPr>
              <a:solidFill>
                <a:schemeClr val="accent3"/>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5-0AEA-4090-B87D-BA2DFB71B92F}"/>
              </c:ext>
            </c:extLst>
          </c:dPt>
          <c:dPt>
            <c:idx val="3"/>
            <c:bubble3D val="0"/>
            <c:spPr>
              <a:solidFill>
                <a:schemeClr val="accent4"/>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7-0AEA-4090-B87D-BA2DFB71B92F}"/>
              </c:ext>
            </c:extLst>
          </c:dPt>
          <c:dPt>
            <c:idx val="4"/>
            <c:bubble3D val="0"/>
            <c:spPr>
              <a:solidFill>
                <a:schemeClr val="accent5"/>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9-0AEA-4090-B87D-BA2DFB71B92F}"/>
              </c:ext>
            </c:extLst>
          </c:dPt>
          <c:dPt>
            <c:idx val="5"/>
            <c:bubble3D val="0"/>
            <c:spPr>
              <a:solidFill>
                <a:schemeClr val="accent6"/>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B-0AEA-4090-B87D-BA2DFB71B92F}"/>
              </c:ext>
            </c:extLst>
          </c:dPt>
          <c:dPt>
            <c:idx val="6"/>
            <c:bubble3D val="0"/>
            <c:spPr>
              <a:solidFill>
                <a:schemeClr val="accent1">
                  <a:lumMod val="60000"/>
                </a:schemeClr>
              </a:solidFill>
              <a:ln w="9525">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D-0AEA-4090-B87D-BA2DFB71B92F}"/>
              </c:ext>
            </c:extLst>
          </c:dPt>
          <c:dLbls>
            <c:dLbl>
              <c:idx val="0"/>
              <c:layout>
                <c:manualLayout>
                  <c:x val="-7.6135339573969632E-2"/>
                  <c:y val="0.1663610699804879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EA-4090-B87D-BA2DFB71B92F}"/>
                </c:ext>
              </c:extLst>
            </c:dLbl>
            <c:dLbl>
              <c:idx val="1"/>
              <c:layout>
                <c:manualLayout>
                  <c:x val="-0.11117231590686358"/>
                  <c:y val="-5.17604675513979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AEA-4090-B87D-BA2DFB71B92F}"/>
                </c:ext>
              </c:extLst>
            </c:dLbl>
            <c:dLbl>
              <c:idx val="2"/>
              <c:layout>
                <c:manualLayout>
                  <c:x val="4.5144497763959762E-2"/>
                  <c:y val="-0.1791170216201007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EA-4090-B87D-BA2DFB71B92F}"/>
                </c:ext>
              </c:extLst>
            </c:dLbl>
            <c:dLbl>
              <c:idx val="3"/>
              <c:layout>
                <c:manualLayout>
                  <c:x val="0.13769685039370078"/>
                  <c:y val="-3.2908035001776026E-2"/>
                </c:manualLayout>
              </c:layout>
              <c:showLegendKey val="0"/>
              <c:showVal val="0"/>
              <c:showCatName val="1"/>
              <c:showSerName val="0"/>
              <c:showPercent val="1"/>
              <c:showBubbleSize val="0"/>
              <c:extLst>
                <c:ext xmlns:c15="http://schemas.microsoft.com/office/drawing/2012/chart" uri="{CE6537A1-D6FC-4f65-9D91-7224C49458BB}">
                  <c15:layout>
                    <c:manualLayout>
                      <c:w val="0.10416666666666667"/>
                      <c:h val="0.13400702987697716"/>
                    </c:manualLayout>
                  </c15:layout>
                </c:ext>
                <c:ext xmlns:c16="http://schemas.microsoft.com/office/drawing/2014/chart" uri="{C3380CC4-5D6E-409C-BE32-E72D297353CC}">
                  <c16:uniqueId val="{00000007-0AEA-4090-B87D-BA2DFB71B92F}"/>
                </c:ext>
              </c:extLst>
            </c:dLbl>
            <c:dLbl>
              <c:idx val="4"/>
              <c:layout>
                <c:manualLayout>
                  <c:x val="9.515315749157964E-2"/>
                  <c:y val="0.1278621147751961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A-4090-B87D-BA2DFB71B92F}"/>
                </c:ext>
              </c:extLst>
            </c:dLbl>
            <c:dLbl>
              <c:idx val="5"/>
              <c:layout>
                <c:manualLayout>
                  <c:x val="5.0574428598785665E-2"/>
                  <c:y val="0.138424458805566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AEA-4090-B87D-BA2DFB71B92F}"/>
                </c:ext>
              </c:extLst>
            </c:dLbl>
            <c:dLbl>
              <c:idx val="6"/>
              <c:layout>
                <c:manualLayout>
                  <c:x val="1.6561905083752878E-2"/>
                  <c:y val="0.124955601990875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AEA-4090-B87D-BA2DFB71B9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a:noFill/>
                </a:ln>
                <a:effectLst/>
              </c:spPr>
            </c:leaderLines>
            <c:extLst>
              <c:ext xmlns:c15="http://schemas.microsoft.com/office/drawing/2012/chart" uri="{CE6537A1-D6FC-4f65-9D91-7224C49458BB}"/>
            </c:extLst>
          </c:dLbls>
          <c:cat>
            <c:strRef>
              <c:f>VRAgeGender!$C$5:$I$5</c:f>
              <c:strCache>
                <c:ptCount val="7"/>
                <c:pt idx="0">
                  <c:v>20-29</c:v>
                </c:pt>
                <c:pt idx="1">
                  <c:v>30-39</c:v>
                </c:pt>
                <c:pt idx="2">
                  <c:v>40-49</c:v>
                </c:pt>
                <c:pt idx="3">
                  <c:v>50-59</c:v>
                </c:pt>
                <c:pt idx="4">
                  <c:v>60-69</c:v>
                </c:pt>
                <c:pt idx="5">
                  <c:v>70-79</c:v>
                </c:pt>
                <c:pt idx="6">
                  <c:v>80+</c:v>
                </c:pt>
              </c:strCache>
            </c:strRef>
          </c:cat>
          <c:val>
            <c:numRef>
              <c:f>VRAgeGender!$C$16:$I$16</c:f>
              <c:numCache>
                <c:formatCode>0.0%</c:formatCode>
                <c:ptCount val="7"/>
                <c:pt idx="0">
                  <c:v>0.16854225211555082</c:v>
                </c:pt>
                <c:pt idx="1">
                  <c:v>0.25589322205837112</c:v>
                </c:pt>
                <c:pt idx="2">
                  <c:v>0.21434616295478851</c:v>
                </c:pt>
                <c:pt idx="3">
                  <c:v>0.16633243689969873</c:v>
                </c:pt>
                <c:pt idx="4">
                  <c:v>0.1095782540174713</c:v>
                </c:pt>
                <c:pt idx="5">
                  <c:v>5.4381398228943369E-2</c:v>
                </c:pt>
                <c:pt idx="6">
                  <c:v>2.8861917887818431E-2</c:v>
                </c:pt>
              </c:numCache>
            </c:numRef>
          </c:val>
          <c:extLst>
            <c:ext xmlns:c16="http://schemas.microsoft.com/office/drawing/2014/chart" uri="{C3380CC4-5D6E-409C-BE32-E72D297353CC}">
              <c16:uniqueId val="{0000000E-0AEA-4090-B87D-BA2DFB71B9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5026699248801"/>
          <c:y val="0.11038552321007081"/>
          <c:w val="0.60856005068331975"/>
          <c:h val="0.83214428054872369"/>
        </c:manualLayout>
      </c:layout>
      <c:barChart>
        <c:barDir val="col"/>
        <c:grouping val="clustered"/>
        <c:varyColors val="0"/>
        <c:ser>
          <c:idx val="0"/>
          <c:order val="0"/>
          <c:tx>
            <c:strRef>
              <c:f>VRAddressesNat!$A$5</c:f>
              <c:strCache>
                <c:ptCount val="1"/>
                <c:pt idx="0">
                  <c:v>Complete Addresses</c:v>
                </c:pt>
              </c:strCache>
            </c:strRef>
          </c:tx>
          <c:spPr>
            <a:solidFill>
              <a:schemeClr val="accent6"/>
            </a:solidFill>
            <a:ln>
              <a:noFill/>
            </a:ln>
            <a:effectLst/>
            <a:scene3d>
              <a:camera prst="orthographicFront"/>
              <a:lightRig rig="threePt" dir="t"/>
            </a:scene3d>
            <a:sp3d>
              <a:bevelT/>
            </a:sp3d>
          </c:spPr>
          <c:invertIfNegative val="0"/>
          <c:cat>
            <c:strRef>
              <c:f>(VRAddressesNat!$B$4,VRAddressesNat!$D$4)</c:f>
              <c:strCache>
                <c:ptCount val="2"/>
                <c:pt idx="0">
                  <c:v>1 March 2016</c:v>
                </c:pt>
                <c:pt idx="1">
                  <c:v>3 March 2021</c:v>
                </c:pt>
              </c:strCache>
            </c:strRef>
          </c:cat>
          <c:val>
            <c:numRef>
              <c:f>(VRAddressesNat!$B$5,VRAddressesNat!$D$5)</c:f>
              <c:numCache>
                <c:formatCode>#,##0</c:formatCode>
                <c:ptCount val="2"/>
                <c:pt idx="0">
                  <c:v>8468119</c:v>
                </c:pt>
                <c:pt idx="1">
                  <c:v>24667998</c:v>
                </c:pt>
              </c:numCache>
            </c:numRef>
          </c:val>
          <c:extLst>
            <c:ext xmlns:c16="http://schemas.microsoft.com/office/drawing/2014/chart" uri="{C3380CC4-5D6E-409C-BE32-E72D297353CC}">
              <c16:uniqueId val="{00000000-36A8-4C83-84C3-F053CA7D1B70}"/>
            </c:ext>
          </c:extLst>
        </c:ser>
        <c:ser>
          <c:idx val="1"/>
          <c:order val="1"/>
          <c:tx>
            <c:strRef>
              <c:f>VRAddressesNat!$A$6</c:f>
              <c:strCache>
                <c:ptCount val="1"/>
                <c:pt idx="0">
                  <c:v>Potentially Incomplete Addresses</c:v>
                </c:pt>
              </c:strCache>
            </c:strRef>
          </c:tx>
          <c:spPr>
            <a:solidFill>
              <a:schemeClr val="accent5"/>
            </a:solidFill>
            <a:ln>
              <a:noFill/>
            </a:ln>
            <a:effectLst/>
            <a:scene3d>
              <a:camera prst="orthographicFront"/>
              <a:lightRig rig="threePt" dir="t"/>
            </a:scene3d>
            <a:sp3d>
              <a:bevelT/>
            </a:sp3d>
          </c:spPr>
          <c:invertIfNegative val="0"/>
          <c:cat>
            <c:strRef>
              <c:f>(VRAddressesNat!$B$4,VRAddressesNat!$D$4)</c:f>
              <c:strCache>
                <c:ptCount val="2"/>
                <c:pt idx="0">
                  <c:v>1 March 2016</c:v>
                </c:pt>
                <c:pt idx="1">
                  <c:v>3 March 2021</c:v>
                </c:pt>
              </c:strCache>
            </c:strRef>
          </c:cat>
          <c:val>
            <c:numRef>
              <c:f>(VRAddressesNat!$B$6,VRAddressesNat!$D$6)</c:f>
              <c:numCache>
                <c:formatCode>#,##0</c:formatCode>
                <c:ptCount val="2"/>
                <c:pt idx="0">
                  <c:v>8601195</c:v>
                </c:pt>
                <c:pt idx="1">
                  <c:v>252862</c:v>
                </c:pt>
              </c:numCache>
            </c:numRef>
          </c:val>
          <c:extLst>
            <c:ext xmlns:c16="http://schemas.microsoft.com/office/drawing/2014/chart" uri="{C3380CC4-5D6E-409C-BE32-E72D297353CC}">
              <c16:uniqueId val="{00000001-36A8-4C83-84C3-F053CA7D1B70}"/>
            </c:ext>
          </c:extLst>
        </c:ser>
        <c:ser>
          <c:idx val="2"/>
          <c:order val="2"/>
          <c:tx>
            <c:strRef>
              <c:f>VRAddressesNat!$A$7</c:f>
              <c:strCache>
                <c:ptCount val="1"/>
                <c:pt idx="0">
                  <c:v>No Recorded Addresses</c:v>
                </c:pt>
              </c:strCache>
            </c:strRef>
          </c:tx>
          <c:spPr>
            <a:solidFill>
              <a:schemeClr val="accent4"/>
            </a:solidFill>
            <a:ln>
              <a:noFill/>
            </a:ln>
            <a:effectLst/>
            <a:scene3d>
              <a:camera prst="orthographicFront"/>
              <a:lightRig rig="threePt" dir="t"/>
            </a:scene3d>
            <a:sp3d>
              <a:bevelT/>
            </a:sp3d>
          </c:spPr>
          <c:invertIfNegative val="0"/>
          <c:cat>
            <c:strRef>
              <c:f>(VRAddressesNat!$B$4,VRAddressesNat!$D$4)</c:f>
              <c:strCache>
                <c:ptCount val="2"/>
                <c:pt idx="0">
                  <c:v>1 March 2016</c:v>
                </c:pt>
                <c:pt idx="1">
                  <c:v>3 March 2021</c:v>
                </c:pt>
              </c:strCache>
            </c:strRef>
          </c:cat>
          <c:val>
            <c:numRef>
              <c:f>(VRAddressesNat!$B$7,VRAddressesNat!$D$7)</c:f>
              <c:numCache>
                <c:formatCode>#,##0</c:formatCode>
                <c:ptCount val="2"/>
                <c:pt idx="0">
                  <c:v>7857156</c:v>
                </c:pt>
                <c:pt idx="1">
                  <c:v>1227907</c:v>
                </c:pt>
              </c:numCache>
            </c:numRef>
          </c:val>
          <c:extLst>
            <c:ext xmlns:c16="http://schemas.microsoft.com/office/drawing/2014/chart" uri="{C3380CC4-5D6E-409C-BE32-E72D297353CC}">
              <c16:uniqueId val="{00000002-36A8-4C83-84C3-F053CA7D1B70}"/>
            </c:ext>
          </c:extLst>
        </c:ser>
        <c:dLbls>
          <c:showLegendKey val="0"/>
          <c:showVal val="0"/>
          <c:showCatName val="0"/>
          <c:showSerName val="0"/>
          <c:showPercent val="0"/>
          <c:showBubbleSize val="0"/>
        </c:dLbls>
        <c:gapWidth val="150"/>
        <c:axId val="358492639"/>
        <c:axId val="358495967"/>
      </c:barChart>
      <c:catAx>
        <c:axId val="3584926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58495967"/>
        <c:crosses val="autoZero"/>
        <c:auto val="1"/>
        <c:lblAlgn val="ctr"/>
        <c:lblOffset val="100"/>
        <c:noMultiLvlLbl val="0"/>
      </c:catAx>
      <c:valAx>
        <c:axId val="358495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492639"/>
        <c:crosses val="autoZero"/>
        <c:crossBetween val="between"/>
      </c:valAx>
      <c:spPr>
        <a:noFill/>
        <a:ln>
          <a:noFill/>
        </a:ln>
        <a:effectLst/>
      </c:spPr>
    </c:plotArea>
    <c:legend>
      <c:legendPos val="r"/>
      <c:layout>
        <c:manualLayout>
          <c:xMode val="edge"/>
          <c:yMode val="edge"/>
          <c:x val="0.79161397928707189"/>
          <c:y val="0.40227842467322505"/>
          <c:w val="0.19689176783936493"/>
          <c:h val="0.281588679220583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VRAddressesProv!$E$5</c:f>
              <c:strCache>
                <c:ptCount val="1"/>
                <c:pt idx="0">
                  <c:v>No Recorded Addresses</c:v>
                </c:pt>
              </c:strCache>
            </c:strRef>
          </c:tx>
          <c:spPr>
            <a:solidFill>
              <a:srgbClr val="FFC000"/>
            </a:solidFill>
            <a:ln>
              <a:noFill/>
            </a:ln>
            <a:effectLst/>
            <a:scene3d>
              <a:camera prst="orthographicFront"/>
              <a:lightRig rig="threePt" dir="t"/>
            </a:scene3d>
            <a:sp3d>
              <a:bevelT/>
            </a:sp3d>
          </c:spPr>
          <c:invertIfNegative val="0"/>
          <c:dLbls>
            <c:dLbl>
              <c:idx val="0"/>
              <c:layout>
                <c:manualLayout>
                  <c:x val="-5.6053811659192822E-3"/>
                  <c:y val="-0.168479786841609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10-48B5-9757-EEB802FA2B23}"/>
                </c:ext>
              </c:extLst>
            </c:dLbl>
            <c:dLbl>
              <c:idx val="1"/>
              <c:layout>
                <c:manualLayout>
                  <c:x val="-1.8684603886397607E-3"/>
                  <c:y val="-0.11122345803842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10-48B5-9757-EEB802FA2B23}"/>
                </c:ext>
              </c:extLst>
            </c:dLbl>
            <c:dLbl>
              <c:idx val="2"/>
              <c:layout>
                <c:manualLayout>
                  <c:x val="-1.868460388639795E-3"/>
                  <c:y val="-0.390967307044152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10-48B5-9757-EEB802FA2B23}"/>
                </c:ext>
              </c:extLst>
            </c:dLbl>
            <c:dLbl>
              <c:idx val="3"/>
              <c:layout>
                <c:manualLayout>
                  <c:x val="0"/>
                  <c:y val="-0.2055948769801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10-48B5-9757-EEB802FA2B23}"/>
                </c:ext>
              </c:extLst>
            </c:dLbl>
            <c:dLbl>
              <c:idx val="4"/>
              <c:layout>
                <c:manualLayout>
                  <c:x val="0"/>
                  <c:y val="-0.121334681496461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10-48B5-9757-EEB802FA2B23}"/>
                </c:ext>
              </c:extLst>
            </c:dLbl>
            <c:dLbl>
              <c:idx val="5"/>
              <c:layout>
                <c:manualLayout>
                  <c:x val="0"/>
                  <c:y val="-0.14492753623188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10-48B5-9757-EEB802FA2B23}"/>
                </c:ext>
              </c:extLst>
            </c:dLbl>
            <c:dLbl>
              <c:idx val="6"/>
              <c:layout>
                <c:manualLayout>
                  <c:x val="0"/>
                  <c:y val="-0.10111223458038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10-48B5-9757-EEB802FA2B23}"/>
                </c:ext>
              </c:extLst>
            </c:dLbl>
            <c:dLbl>
              <c:idx val="7"/>
              <c:layout>
                <c:manualLayout>
                  <c:x val="-1.3701884564685193E-16"/>
                  <c:y val="-5.0556117290192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10-48B5-9757-EEB802FA2B23}"/>
                </c:ext>
              </c:extLst>
            </c:dLbl>
            <c:dLbl>
              <c:idx val="8"/>
              <c:layout>
                <c:manualLayout>
                  <c:x val="-1.8684603886397607E-3"/>
                  <c:y val="-7.414897202561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10-48B5-9757-EEB802FA2B2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VRAddressesProv!$E$6:$E$14</c:f>
              <c:numCache>
                <c:formatCode>#,##0</c:formatCode>
                <c:ptCount val="9"/>
                <c:pt idx="0">
                  <c:v>148445</c:v>
                </c:pt>
                <c:pt idx="1">
                  <c:v>94020</c:v>
                </c:pt>
                <c:pt idx="2">
                  <c:v>413372</c:v>
                </c:pt>
                <c:pt idx="3">
                  <c:v>190477</c:v>
                </c:pt>
                <c:pt idx="4">
                  <c:v>102756</c:v>
                </c:pt>
                <c:pt idx="5">
                  <c:v>130342</c:v>
                </c:pt>
                <c:pt idx="6">
                  <c:v>77701</c:v>
                </c:pt>
                <c:pt idx="7">
                  <c:v>21544</c:v>
                </c:pt>
                <c:pt idx="8">
                  <c:v>49250</c:v>
                </c:pt>
              </c:numCache>
            </c:numRef>
          </c:val>
          <c:extLst>
            <c:ext xmlns:c16="http://schemas.microsoft.com/office/drawing/2014/chart" uri="{C3380CC4-5D6E-409C-BE32-E72D297353CC}">
              <c16:uniqueId val="{00000009-2110-48B5-9757-EEB802FA2B23}"/>
            </c:ext>
          </c:extLst>
        </c:ser>
        <c:dLbls>
          <c:showLegendKey val="0"/>
          <c:showVal val="0"/>
          <c:showCatName val="0"/>
          <c:showSerName val="0"/>
          <c:showPercent val="0"/>
          <c:showBubbleSize val="0"/>
        </c:dLbls>
        <c:gapWidth val="150"/>
        <c:overlap val="100"/>
        <c:axId val="654715503"/>
        <c:axId val="654713007"/>
      </c:barChart>
      <c:catAx>
        <c:axId val="6547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3007"/>
        <c:crosses val="autoZero"/>
        <c:auto val="1"/>
        <c:lblAlgn val="ctr"/>
        <c:lblOffset val="100"/>
        <c:noMultiLvlLbl val="0"/>
      </c:catAx>
      <c:valAx>
        <c:axId val="6547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cene3d>
              <a:camera prst="orthographicFront"/>
              <a:lightRig rig="threePt" dir="t"/>
            </a:scene3d>
            <a:sp3d>
              <a:bevelT/>
            </a:sp3d>
          </c:spPr>
          <c:dPt>
            <c:idx val="0"/>
            <c:bubble3D val="0"/>
            <c:spPr>
              <a:gradFill rotWithShape="1">
                <a:gsLst>
                  <a:gs pos="0">
                    <a:schemeClr val="accent4">
                      <a:shade val="44000"/>
                      <a:lumMod val="110000"/>
                      <a:satMod val="105000"/>
                      <a:tint val="67000"/>
                    </a:schemeClr>
                  </a:gs>
                  <a:gs pos="50000">
                    <a:schemeClr val="accent4">
                      <a:shade val="44000"/>
                      <a:lumMod val="105000"/>
                      <a:satMod val="103000"/>
                      <a:tint val="73000"/>
                    </a:schemeClr>
                  </a:gs>
                  <a:gs pos="100000">
                    <a:schemeClr val="accent4">
                      <a:shade val="44000"/>
                      <a:lumMod val="105000"/>
                      <a:satMod val="109000"/>
                      <a:tint val="81000"/>
                    </a:schemeClr>
                  </a:gs>
                </a:gsLst>
                <a:lin ang="5400000" scaled="0"/>
              </a:gradFill>
              <a:ln w="9525" cap="flat" cmpd="sng" algn="ctr">
                <a:solidFill>
                  <a:schemeClr val="accent4">
                    <a:shade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1-D970-41BE-9A84-748BF94FF7F1}"/>
              </c:ext>
            </c:extLst>
          </c:dPt>
          <c:dPt>
            <c:idx val="1"/>
            <c:bubble3D val="0"/>
            <c:spPr>
              <a:gradFill rotWithShape="1">
                <a:gsLst>
                  <a:gs pos="0">
                    <a:schemeClr val="accent4">
                      <a:shade val="58000"/>
                      <a:lumMod val="110000"/>
                      <a:satMod val="105000"/>
                      <a:tint val="67000"/>
                    </a:schemeClr>
                  </a:gs>
                  <a:gs pos="50000">
                    <a:schemeClr val="accent4">
                      <a:shade val="58000"/>
                      <a:lumMod val="105000"/>
                      <a:satMod val="103000"/>
                      <a:tint val="73000"/>
                    </a:schemeClr>
                  </a:gs>
                  <a:gs pos="100000">
                    <a:schemeClr val="accent4">
                      <a:shade val="58000"/>
                      <a:lumMod val="105000"/>
                      <a:satMod val="109000"/>
                      <a:tint val="81000"/>
                    </a:schemeClr>
                  </a:gs>
                </a:gsLst>
                <a:lin ang="5400000" scaled="0"/>
              </a:gradFill>
              <a:ln w="9525" cap="flat" cmpd="sng" algn="ctr">
                <a:solidFill>
                  <a:schemeClr val="accent4">
                    <a:shade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3-D970-41BE-9A84-748BF94FF7F1}"/>
              </c:ext>
            </c:extLst>
          </c:dPt>
          <c:dPt>
            <c:idx val="2"/>
            <c:bubble3D val="0"/>
            <c:spPr>
              <a:gradFill rotWithShape="1">
                <a:gsLst>
                  <a:gs pos="0">
                    <a:schemeClr val="accent4">
                      <a:shade val="72000"/>
                      <a:lumMod val="110000"/>
                      <a:satMod val="105000"/>
                      <a:tint val="67000"/>
                    </a:schemeClr>
                  </a:gs>
                  <a:gs pos="50000">
                    <a:schemeClr val="accent4">
                      <a:shade val="72000"/>
                      <a:lumMod val="105000"/>
                      <a:satMod val="103000"/>
                      <a:tint val="73000"/>
                    </a:schemeClr>
                  </a:gs>
                  <a:gs pos="100000">
                    <a:schemeClr val="accent4">
                      <a:shade val="72000"/>
                      <a:lumMod val="105000"/>
                      <a:satMod val="109000"/>
                      <a:tint val="81000"/>
                    </a:schemeClr>
                  </a:gs>
                </a:gsLst>
                <a:lin ang="5400000" scaled="0"/>
              </a:gradFill>
              <a:ln w="9525" cap="flat" cmpd="sng" algn="ctr">
                <a:solidFill>
                  <a:schemeClr val="accent4">
                    <a:shade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5-D970-41BE-9A84-748BF94FF7F1}"/>
              </c:ext>
            </c:extLst>
          </c:dPt>
          <c:dPt>
            <c:idx val="3"/>
            <c:bubble3D val="0"/>
            <c:spPr>
              <a:gradFill rotWithShape="1">
                <a:gsLst>
                  <a:gs pos="0">
                    <a:schemeClr val="accent4">
                      <a:shade val="86000"/>
                      <a:lumMod val="110000"/>
                      <a:satMod val="105000"/>
                      <a:tint val="67000"/>
                    </a:schemeClr>
                  </a:gs>
                  <a:gs pos="50000">
                    <a:schemeClr val="accent4">
                      <a:shade val="86000"/>
                      <a:lumMod val="105000"/>
                      <a:satMod val="103000"/>
                      <a:tint val="73000"/>
                    </a:schemeClr>
                  </a:gs>
                  <a:gs pos="100000">
                    <a:schemeClr val="accent4">
                      <a:shade val="86000"/>
                      <a:lumMod val="105000"/>
                      <a:satMod val="109000"/>
                      <a:tint val="81000"/>
                    </a:schemeClr>
                  </a:gs>
                </a:gsLst>
                <a:lin ang="5400000" scaled="0"/>
              </a:gradFill>
              <a:ln w="9525" cap="flat" cmpd="sng" algn="ctr">
                <a:solidFill>
                  <a:schemeClr val="accent4">
                    <a:shade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7-D970-41BE-9A84-748BF94FF7F1}"/>
              </c:ext>
            </c:extLst>
          </c:dPt>
          <c:dPt>
            <c:idx val="4"/>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9-D970-41BE-9A84-748BF94FF7F1}"/>
              </c:ext>
            </c:extLst>
          </c:dPt>
          <c:dPt>
            <c:idx val="5"/>
            <c:bubble3D val="0"/>
            <c:spPr>
              <a:gradFill rotWithShape="1">
                <a:gsLst>
                  <a:gs pos="0">
                    <a:schemeClr val="accent4">
                      <a:tint val="86000"/>
                      <a:lumMod val="110000"/>
                      <a:satMod val="105000"/>
                      <a:tint val="67000"/>
                    </a:schemeClr>
                  </a:gs>
                  <a:gs pos="50000">
                    <a:schemeClr val="accent4">
                      <a:tint val="86000"/>
                      <a:lumMod val="105000"/>
                      <a:satMod val="103000"/>
                      <a:tint val="73000"/>
                    </a:schemeClr>
                  </a:gs>
                  <a:gs pos="100000">
                    <a:schemeClr val="accent4">
                      <a:tint val="86000"/>
                      <a:lumMod val="105000"/>
                      <a:satMod val="109000"/>
                      <a:tint val="81000"/>
                    </a:schemeClr>
                  </a:gs>
                </a:gsLst>
                <a:lin ang="5400000" scaled="0"/>
              </a:gradFill>
              <a:ln w="9525" cap="flat" cmpd="sng" algn="ctr">
                <a:solidFill>
                  <a:schemeClr val="accent4">
                    <a:tint val="86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B-D970-41BE-9A84-748BF94FF7F1}"/>
              </c:ext>
            </c:extLst>
          </c:dPt>
          <c:dPt>
            <c:idx val="6"/>
            <c:bubble3D val="0"/>
            <c:spPr>
              <a:gradFill rotWithShape="1">
                <a:gsLst>
                  <a:gs pos="0">
                    <a:schemeClr val="accent4">
                      <a:tint val="72000"/>
                      <a:lumMod val="110000"/>
                      <a:satMod val="105000"/>
                      <a:tint val="67000"/>
                    </a:schemeClr>
                  </a:gs>
                  <a:gs pos="50000">
                    <a:schemeClr val="accent4">
                      <a:tint val="72000"/>
                      <a:lumMod val="105000"/>
                      <a:satMod val="103000"/>
                      <a:tint val="73000"/>
                    </a:schemeClr>
                  </a:gs>
                  <a:gs pos="100000">
                    <a:schemeClr val="accent4">
                      <a:tint val="72000"/>
                      <a:lumMod val="105000"/>
                      <a:satMod val="109000"/>
                      <a:tint val="81000"/>
                    </a:schemeClr>
                  </a:gs>
                </a:gsLst>
                <a:lin ang="5400000" scaled="0"/>
              </a:gradFill>
              <a:ln w="9525" cap="flat" cmpd="sng" algn="ctr">
                <a:solidFill>
                  <a:schemeClr val="accent4">
                    <a:tint val="72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D-D970-41BE-9A84-748BF94FF7F1}"/>
              </c:ext>
            </c:extLst>
          </c:dPt>
          <c:dPt>
            <c:idx val="7"/>
            <c:bubble3D val="0"/>
            <c:spPr>
              <a:gradFill rotWithShape="1">
                <a:gsLst>
                  <a:gs pos="0">
                    <a:schemeClr val="accent4">
                      <a:tint val="58000"/>
                      <a:lumMod val="110000"/>
                      <a:satMod val="105000"/>
                      <a:tint val="67000"/>
                    </a:schemeClr>
                  </a:gs>
                  <a:gs pos="50000">
                    <a:schemeClr val="accent4">
                      <a:tint val="58000"/>
                      <a:lumMod val="105000"/>
                      <a:satMod val="103000"/>
                      <a:tint val="73000"/>
                    </a:schemeClr>
                  </a:gs>
                  <a:gs pos="100000">
                    <a:schemeClr val="accent4">
                      <a:tint val="58000"/>
                      <a:lumMod val="105000"/>
                      <a:satMod val="109000"/>
                      <a:tint val="81000"/>
                    </a:schemeClr>
                  </a:gs>
                </a:gsLst>
                <a:lin ang="5400000" scaled="0"/>
              </a:gradFill>
              <a:ln w="9525" cap="flat" cmpd="sng" algn="ctr">
                <a:solidFill>
                  <a:schemeClr val="accent4">
                    <a:tint val="58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0F-D970-41BE-9A84-748BF94FF7F1}"/>
              </c:ext>
            </c:extLst>
          </c:dPt>
          <c:dPt>
            <c:idx val="8"/>
            <c:bubble3D val="0"/>
            <c:spPr>
              <a:gradFill rotWithShape="1">
                <a:gsLst>
                  <a:gs pos="0">
                    <a:schemeClr val="accent4">
                      <a:tint val="44000"/>
                      <a:lumMod val="110000"/>
                      <a:satMod val="105000"/>
                      <a:tint val="67000"/>
                    </a:schemeClr>
                  </a:gs>
                  <a:gs pos="50000">
                    <a:schemeClr val="accent4">
                      <a:tint val="44000"/>
                      <a:lumMod val="105000"/>
                      <a:satMod val="103000"/>
                      <a:tint val="73000"/>
                    </a:schemeClr>
                  </a:gs>
                  <a:gs pos="100000">
                    <a:schemeClr val="accent4">
                      <a:tint val="44000"/>
                      <a:lumMod val="105000"/>
                      <a:satMod val="109000"/>
                      <a:tint val="81000"/>
                    </a:schemeClr>
                  </a:gs>
                </a:gsLst>
                <a:lin ang="5400000" scaled="0"/>
              </a:gradFill>
              <a:ln w="9525" cap="flat" cmpd="sng" algn="ctr">
                <a:solidFill>
                  <a:schemeClr val="accent4">
                    <a:tint val="44000"/>
                    <a:shade val="95000"/>
                  </a:schemeClr>
                </a:solidFill>
                <a:round/>
              </a:ln>
              <a:effectLst/>
              <a:scene3d>
                <a:camera prst="orthographicFront"/>
                <a:lightRig rig="threePt" dir="t"/>
              </a:scene3d>
              <a:sp3d>
                <a:bevelT/>
              </a:sp3d>
            </c:spPr>
            <c:extLst>
              <c:ext xmlns:c16="http://schemas.microsoft.com/office/drawing/2014/chart" uri="{C3380CC4-5D6E-409C-BE32-E72D297353CC}">
                <c16:uniqueId val="{00000011-D970-41BE-9A84-748BF94FF7F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VRAddressesProv!$H$6:$H$14</c:f>
              <c:numCache>
                <c:formatCode>0.0%</c:formatCode>
                <c:ptCount val="9"/>
                <c:pt idx="0">
                  <c:v>4.5369413292142405E-2</c:v>
                </c:pt>
                <c:pt idx="1">
                  <c:v>6.5673806126062689E-2</c:v>
                </c:pt>
                <c:pt idx="2">
                  <c:v>6.6142705432693641E-2</c:v>
                </c:pt>
                <c:pt idx="3">
                  <c:v>3.5076944722004205E-2</c:v>
                </c:pt>
                <c:pt idx="4">
                  <c:v>4.0323020529988179E-2</c:v>
                </c:pt>
                <c:pt idx="5">
                  <c:v>6.831356040578701E-2</c:v>
                </c:pt>
                <c:pt idx="6">
                  <c:v>4.6440503726548447E-2</c:v>
                </c:pt>
                <c:pt idx="7">
                  <c:v>3.4916889246168606E-2</c:v>
                </c:pt>
                <c:pt idx="8">
                  <c:v>1.5971855806410081E-2</c:v>
                </c:pt>
              </c:numCache>
            </c:numRef>
          </c:val>
          <c:extLst>
            <c:ext xmlns:c16="http://schemas.microsoft.com/office/drawing/2014/chart" uri="{C3380CC4-5D6E-409C-BE32-E72D297353CC}">
              <c16:uniqueId val="{00000012-D970-41BE-9A84-748BF94FF7F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213429571303585"/>
          <c:y val="0.21808763487897345"/>
          <c:w val="0.1945323709536308"/>
          <c:h val="0.70312992125984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1">
                <a:lumMod val="75000"/>
              </a:schemeClr>
            </a:solidFill>
            <a:ln>
              <a:noFill/>
            </a:ln>
            <a:effectLst/>
            <a:scene3d>
              <a:camera prst="orthographicFront"/>
              <a:lightRig rig="threePt" dir="t"/>
            </a:scene3d>
            <a:sp3d>
              <a:bevelT/>
            </a:sp3d>
          </c:spPr>
          <c:invertIfNegative val="0"/>
          <c:dLbls>
            <c:dLbl>
              <c:idx val="0"/>
              <c:layout>
                <c:manualLayout>
                  <c:x val="3.7369207772795046E-3"/>
                  <c:y val="-0.348616673168634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03-4929-BD48-97C0DEA302D5}"/>
                </c:ext>
              </c:extLst>
            </c:dLbl>
            <c:dLbl>
              <c:idx val="1"/>
              <c:layout>
                <c:manualLayout>
                  <c:x val="-3.4254711411712983E-17"/>
                  <c:y val="-0.102054091064703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03-4929-BD48-97C0DEA302D5}"/>
                </c:ext>
              </c:extLst>
            </c:dLbl>
            <c:dLbl>
              <c:idx val="2"/>
              <c:layout>
                <c:manualLayout>
                  <c:x val="3.4254711411712983E-17"/>
                  <c:y val="-0.292197638591434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03-4929-BD48-97C0DEA302D5}"/>
                </c:ext>
              </c:extLst>
            </c:dLbl>
            <c:dLbl>
              <c:idx val="3"/>
              <c:layout>
                <c:manualLayout>
                  <c:x val="0"/>
                  <c:y val="-0.324392464086579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929-BD48-97C0DEA302D5}"/>
                </c:ext>
              </c:extLst>
            </c:dLbl>
            <c:dLbl>
              <c:idx val="4"/>
              <c:layout>
                <c:manualLayout>
                  <c:x val="0"/>
                  <c:y val="-5.58240381731858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03-4929-BD48-97C0DEA302D5}"/>
                </c:ext>
              </c:extLst>
            </c:dLbl>
            <c:dLbl>
              <c:idx val="5"/>
              <c:layout>
                <c:manualLayout>
                  <c:x val="-6.8509422823425966E-17"/>
                  <c:y val="-0.147566804402230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929-BD48-97C0DEA302D5}"/>
                </c:ext>
              </c:extLst>
            </c:dLbl>
            <c:dLbl>
              <c:idx val="6"/>
              <c:layout>
                <c:manualLayout>
                  <c:x val="0"/>
                  <c:y val="-0.124146981627296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03-4929-BD48-97C0DEA302D5}"/>
                </c:ext>
              </c:extLst>
            </c:dLbl>
            <c:dLbl>
              <c:idx val="7"/>
              <c:layout>
                <c:manualLayout>
                  <c:x val="-1.8684603886397607E-3"/>
                  <c:y val="-0.118101213081428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929-BD48-97C0DEA302D5}"/>
                </c:ext>
              </c:extLst>
            </c:dLbl>
            <c:dLbl>
              <c:idx val="8"/>
              <c:layout>
                <c:manualLayout>
                  <c:x val="0"/>
                  <c:y val="-0.287601676180770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03-4929-BD48-97C0DEA302D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VRAddressesProv!$A$6:$A$14</c:f>
              <c:strCache>
                <c:ptCount val="9"/>
                <c:pt idx="0">
                  <c:v>Eastern Cape</c:v>
                </c:pt>
                <c:pt idx="1">
                  <c:v>Free State</c:v>
                </c:pt>
                <c:pt idx="2">
                  <c:v>Gauteng</c:v>
                </c:pt>
                <c:pt idx="3">
                  <c:v>KwaZulu-Natal</c:v>
                </c:pt>
                <c:pt idx="4">
                  <c:v>Limpopo</c:v>
                </c:pt>
                <c:pt idx="5">
                  <c:v>Mpumalanga</c:v>
                </c:pt>
                <c:pt idx="6">
                  <c:v>North West</c:v>
                </c:pt>
                <c:pt idx="7">
                  <c:v>Northern Cape</c:v>
                </c:pt>
                <c:pt idx="8">
                  <c:v>Western Cape</c:v>
                </c:pt>
              </c:strCache>
            </c:strRef>
          </c:cat>
          <c:val>
            <c:numRef>
              <c:f>VRAddressesProv!$C$6:$C$14</c:f>
              <c:numCache>
                <c:formatCode>#,##0</c:formatCode>
                <c:ptCount val="9"/>
                <c:pt idx="0">
                  <c:v>51311</c:v>
                </c:pt>
                <c:pt idx="1">
                  <c:v>10760</c:v>
                </c:pt>
                <c:pt idx="2">
                  <c:v>42103</c:v>
                </c:pt>
                <c:pt idx="3">
                  <c:v>62121</c:v>
                </c:pt>
                <c:pt idx="4">
                  <c:v>3911</c:v>
                </c:pt>
                <c:pt idx="5">
                  <c:v>17229</c:v>
                </c:pt>
                <c:pt idx="6">
                  <c:v>13321</c:v>
                </c:pt>
                <c:pt idx="7">
                  <c:v>12777</c:v>
                </c:pt>
                <c:pt idx="8">
                  <c:v>39329</c:v>
                </c:pt>
              </c:numCache>
            </c:numRef>
          </c:val>
          <c:extLst>
            <c:ext xmlns:c16="http://schemas.microsoft.com/office/drawing/2014/chart" uri="{C3380CC4-5D6E-409C-BE32-E72D297353CC}">
              <c16:uniqueId val="{00000009-3103-4929-BD48-97C0DEA302D5}"/>
            </c:ext>
          </c:extLst>
        </c:ser>
        <c:dLbls>
          <c:showLegendKey val="0"/>
          <c:showVal val="0"/>
          <c:showCatName val="0"/>
          <c:showSerName val="0"/>
          <c:showPercent val="0"/>
          <c:showBubbleSize val="0"/>
        </c:dLbls>
        <c:gapWidth val="150"/>
        <c:overlap val="100"/>
        <c:axId val="654715503"/>
        <c:axId val="654713007"/>
      </c:barChart>
      <c:catAx>
        <c:axId val="6547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3007"/>
        <c:crosses val="autoZero"/>
        <c:auto val="1"/>
        <c:lblAlgn val="ctr"/>
        <c:lblOffset val="100"/>
        <c:noMultiLvlLbl val="0"/>
      </c:catAx>
      <c:valAx>
        <c:axId val="6547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71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23194-4C85-4EC9-86F3-3221D993E18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FF77E99-DB89-425A-9640-CAC7CEBAF47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endParaRPr lang="en-ZA" sz="4000" b="1" baseline="0" dirty="0" smtClean="0">
            <a:solidFill>
              <a:schemeClr val="accent1">
                <a:lumMod val="75000"/>
              </a:schemeClr>
            </a:solidFill>
          </a:endParaRPr>
        </a:p>
        <a:p>
          <a:pPr rtl="0"/>
          <a:r>
            <a:rPr lang="en-ZA" sz="4000" b="1" baseline="0" dirty="0" smtClean="0">
              <a:solidFill>
                <a:schemeClr val="accent1">
                  <a:lumMod val="75000"/>
                </a:schemeClr>
              </a:solidFill>
            </a:rPr>
            <a:t>Preparations for the </a:t>
          </a:r>
          <a:br>
            <a:rPr lang="en-ZA" sz="4000" b="1" baseline="0" dirty="0" smtClean="0">
              <a:solidFill>
                <a:schemeClr val="accent1">
                  <a:lumMod val="75000"/>
                </a:schemeClr>
              </a:solidFill>
            </a:rPr>
          </a:br>
          <a:r>
            <a:rPr lang="en-ZA" sz="4000" b="1" baseline="0" dirty="0" smtClean="0">
              <a:solidFill>
                <a:schemeClr val="accent1">
                  <a:lumMod val="75000"/>
                </a:schemeClr>
              </a:solidFill>
            </a:rPr>
            <a:t>2021 Local Government Elections</a:t>
          </a:r>
          <a:br>
            <a:rPr lang="en-ZA" sz="4000" b="1" baseline="0" dirty="0" smtClean="0">
              <a:solidFill>
                <a:schemeClr val="accent1">
                  <a:lumMod val="75000"/>
                </a:schemeClr>
              </a:solidFill>
            </a:rPr>
          </a:br>
          <a:r>
            <a:rPr lang="en-ZA" sz="2400" b="1" baseline="0" dirty="0" smtClean="0">
              <a:solidFill>
                <a:schemeClr val="accent1">
                  <a:lumMod val="75000"/>
                </a:schemeClr>
              </a:solidFill>
            </a:rPr>
            <a:t>March  2021</a:t>
          </a:r>
          <a:r>
            <a:rPr lang="en-ZA" sz="2400" b="1" baseline="0" dirty="0" smtClean="0"/>
            <a:t/>
          </a:r>
          <a:br>
            <a:rPr lang="en-ZA" sz="2400" b="1" baseline="0" dirty="0" smtClean="0"/>
          </a:br>
          <a:r>
            <a:rPr lang="en-ZA" sz="4000" b="1" baseline="0" dirty="0" smtClean="0"/>
            <a:t/>
          </a:r>
          <a:br>
            <a:rPr lang="en-ZA" sz="4000" b="1" baseline="0" dirty="0" smtClean="0"/>
          </a:br>
          <a:endParaRPr lang="en-ZA" sz="2400" dirty="0">
            <a:solidFill>
              <a:schemeClr val="tx2">
                <a:lumMod val="60000"/>
                <a:lumOff val="40000"/>
              </a:schemeClr>
            </a:solidFill>
          </a:endParaRPr>
        </a:p>
      </dgm:t>
    </dgm:pt>
    <dgm:pt modelId="{F1706B6B-2E31-4800-93CD-6F93EF0398B5}" type="parTrans" cxnId="{9312F2FC-8710-4020-8DB1-E91A8DBB7960}">
      <dgm:prSet/>
      <dgm:spPr/>
      <dgm:t>
        <a:bodyPr/>
        <a:lstStyle/>
        <a:p>
          <a:endParaRPr lang="en-US"/>
        </a:p>
      </dgm:t>
    </dgm:pt>
    <dgm:pt modelId="{329BA5F3-3F16-4DF2-83E1-FCD09DBF35AF}" type="sibTrans" cxnId="{9312F2FC-8710-4020-8DB1-E91A8DBB7960}">
      <dgm:prSet/>
      <dgm:spPr/>
      <dgm:t>
        <a:bodyPr/>
        <a:lstStyle/>
        <a:p>
          <a:endParaRPr lang="en-US"/>
        </a:p>
      </dgm:t>
    </dgm:pt>
    <dgm:pt modelId="{B2C47210-69E3-4E74-9817-798AA3AC4BC0}" type="pres">
      <dgm:prSet presAssocID="{B0723194-4C85-4EC9-86F3-3221D993E180}" presName="Name0" presStyleCnt="0">
        <dgm:presLayoutVars>
          <dgm:chMax val="7"/>
          <dgm:dir/>
          <dgm:animLvl val="lvl"/>
          <dgm:resizeHandles val="exact"/>
        </dgm:presLayoutVars>
      </dgm:prSet>
      <dgm:spPr/>
      <dgm:t>
        <a:bodyPr/>
        <a:lstStyle/>
        <a:p>
          <a:endParaRPr lang="en-US"/>
        </a:p>
      </dgm:t>
    </dgm:pt>
    <dgm:pt modelId="{5E843470-77E6-46AB-9D46-D76631AD5084}" type="pres">
      <dgm:prSet presAssocID="{EFF77E99-DB89-425A-9640-CAC7CEBAF477}" presName="circle1" presStyleLbl="node1" presStyleIdx="0" presStyleCn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pt>
    <dgm:pt modelId="{188CDDC4-B11D-401A-85BA-7448412554F8}" type="pres">
      <dgm:prSet presAssocID="{EFF77E99-DB89-425A-9640-CAC7CEBAF477}" presName="space" presStyleCnt="0"/>
      <dgm:spPr/>
    </dgm:pt>
    <dgm:pt modelId="{57BCB21A-3CD3-45FC-A70E-BE781FAF9596}" type="pres">
      <dgm:prSet presAssocID="{EFF77E99-DB89-425A-9640-CAC7CEBAF477}" presName="rect1" presStyleLbl="alignAcc1" presStyleIdx="0" presStyleCnt="1" custLinFactNeighborX="7049" custLinFactNeighborY="-3082"/>
      <dgm:spPr/>
      <dgm:t>
        <a:bodyPr/>
        <a:lstStyle/>
        <a:p>
          <a:endParaRPr lang="en-US"/>
        </a:p>
      </dgm:t>
    </dgm:pt>
    <dgm:pt modelId="{0847C9C3-FDBD-4F92-952A-05943B75D64A}" type="pres">
      <dgm:prSet presAssocID="{EFF77E99-DB89-425A-9640-CAC7CEBAF477}" presName="rect1ParTxNoCh" presStyleLbl="alignAcc1" presStyleIdx="0" presStyleCnt="1">
        <dgm:presLayoutVars>
          <dgm:chMax val="1"/>
          <dgm:bulletEnabled val="1"/>
        </dgm:presLayoutVars>
      </dgm:prSet>
      <dgm:spPr/>
      <dgm:t>
        <a:bodyPr/>
        <a:lstStyle/>
        <a:p>
          <a:endParaRPr lang="en-US"/>
        </a:p>
      </dgm:t>
    </dgm:pt>
  </dgm:ptLst>
  <dgm:cxnLst>
    <dgm:cxn modelId="{8E7254AB-DA46-4785-90CD-319C2566C046}" type="presOf" srcId="{B0723194-4C85-4EC9-86F3-3221D993E180}" destId="{B2C47210-69E3-4E74-9817-798AA3AC4BC0}" srcOrd="0" destOrd="0" presId="urn:microsoft.com/office/officeart/2005/8/layout/target3"/>
    <dgm:cxn modelId="{9312F2FC-8710-4020-8DB1-E91A8DBB7960}" srcId="{B0723194-4C85-4EC9-86F3-3221D993E180}" destId="{EFF77E99-DB89-425A-9640-CAC7CEBAF477}" srcOrd="0" destOrd="0" parTransId="{F1706B6B-2E31-4800-93CD-6F93EF0398B5}" sibTransId="{329BA5F3-3F16-4DF2-83E1-FCD09DBF35AF}"/>
    <dgm:cxn modelId="{A2593806-E707-4242-9AA4-3969625E7C7F}" type="presOf" srcId="{EFF77E99-DB89-425A-9640-CAC7CEBAF477}" destId="{57BCB21A-3CD3-45FC-A70E-BE781FAF9596}" srcOrd="0" destOrd="0" presId="urn:microsoft.com/office/officeart/2005/8/layout/target3"/>
    <dgm:cxn modelId="{BF16508F-4672-4839-B57B-5F51242A1BC6}" type="presOf" srcId="{EFF77E99-DB89-425A-9640-CAC7CEBAF477}" destId="{0847C9C3-FDBD-4F92-952A-05943B75D64A}" srcOrd="1" destOrd="0" presId="urn:microsoft.com/office/officeart/2005/8/layout/target3"/>
    <dgm:cxn modelId="{A47424E9-BC4D-4732-B422-8401E90550E0}" type="presParOf" srcId="{B2C47210-69E3-4E74-9817-798AA3AC4BC0}" destId="{5E843470-77E6-46AB-9D46-D76631AD5084}" srcOrd="0" destOrd="0" presId="urn:microsoft.com/office/officeart/2005/8/layout/target3"/>
    <dgm:cxn modelId="{7515AE85-3F89-47E6-9C42-5D5F2849EC24}" type="presParOf" srcId="{B2C47210-69E3-4E74-9817-798AA3AC4BC0}" destId="{188CDDC4-B11D-401A-85BA-7448412554F8}" srcOrd="1" destOrd="0" presId="urn:microsoft.com/office/officeart/2005/8/layout/target3"/>
    <dgm:cxn modelId="{9DCC4B4A-B8C8-442C-8086-00CECAFE905D}" type="presParOf" srcId="{B2C47210-69E3-4E74-9817-798AA3AC4BC0}" destId="{57BCB21A-3CD3-45FC-A70E-BE781FAF9596}" srcOrd="2" destOrd="0" presId="urn:microsoft.com/office/officeart/2005/8/layout/target3"/>
    <dgm:cxn modelId="{9B6E85E7-3A41-4037-86DE-E311A48D3371}" type="presParOf" srcId="{B2C47210-69E3-4E74-9817-798AA3AC4BC0}" destId="{0847C9C3-FDBD-4F92-952A-05943B75D64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1" qsCatId="3D" csTypeId="urn:microsoft.com/office/officeart/2005/8/colors/accent1_2" csCatId="accent1" phldr="1"/>
      <dgm:spPr/>
      <dgm:t>
        <a:bodyPr/>
        <a:lstStyle/>
        <a:p>
          <a:endParaRPr lang="en-US"/>
        </a:p>
      </dgm:t>
    </dgm:pt>
    <dgm:pt modelId="{9DCEA5FC-4640-45AF-B712-7A4FD94AEF0D}">
      <dgm:prSet phldrT="[Text]"/>
      <dgm:spPr>
        <a:xfrm>
          <a:off x="382397" y="357535"/>
          <a:ext cx="1712016" cy="371836"/>
        </a:xfrm>
        <a:prstGeom prst="rect">
          <a:avLst/>
        </a:prstGeom>
      </dgm:spPr>
      <dgm:t>
        <a:bodyPr/>
        <a:lstStyle/>
        <a:p>
          <a:r>
            <a:rPr lang="en-US" b="1" dirty="0" smtClean="0">
              <a:latin typeface="Arial" panose="020B0604020202020204" pitchFamily="34" charset="0"/>
              <a:cs typeface="Arial" panose="020B0604020202020204" pitchFamily="34" charset="0"/>
            </a:rPr>
            <a:t>2018 </a:t>
          </a:r>
          <a:endParaRPr lang="en-US" dirty="0">
            <a:latin typeface="Arial" panose="020B0604020202020204" pitchFamily="34" charset="0"/>
            <a:cs typeface="Arial" panose="020B0604020202020204" pitchFamily="34" charset="0"/>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a:xfrm>
          <a:off x="382397" y="729372"/>
          <a:ext cx="1712016" cy="1058304"/>
        </a:xfrm>
        <a:prstGeom prst="rect">
          <a:avLst/>
        </a:prstGeom>
      </dgm:spPr>
      <dgm:t>
        <a:bodyPr/>
        <a:lstStyle/>
        <a:p>
          <a:r>
            <a:rPr lang="en-ZA" dirty="0" smtClean="0">
              <a:latin typeface="Arial" panose="020B0604020202020204" pitchFamily="34" charset="0"/>
              <a:cs typeface="Arial" panose="020B0604020202020204" pitchFamily="34" charset="0"/>
            </a:rPr>
            <a:t>MDB completed municipal outer boundary re-determination process </a:t>
          </a:r>
          <a:endParaRPr lang="en-US" dirty="0">
            <a:latin typeface="Arial" panose="020B0604020202020204" pitchFamily="34" charset="0"/>
            <a:cs typeface="Arial" panose="020B0604020202020204" pitchFamily="34" charset="0"/>
          </a:endParaRP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dgm:spPr>
        <a:xfrm>
          <a:off x="1417928" y="2845980"/>
          <a:ext cx="1712016" cy="371836"/>
        </a:xfrm>
        <a:prstGeom prst="rect">
          <a:avLst/>
        </a:prstGeom>
      </dgm:spPr>
      <dgm:t>
        <a:bodyPr/>
        <a:lstStyle/>
        <a:p>
          <a:endParaRPr lang="en-US" dirty="0" smtClean="0"/>
        </a:p>
        <a:p>
          <a:endParaRPr lang="en-US" dirty="0" smtClean="0"/>
        </a:p>
        <a:p>
          <a:r>
            <a:rPr lang="en-US" b="1" dirty="0" smtClean="0">
              <a:latin typeface="Arial" panose="020B0604020202020204" pitchFamily="34" charset="0"/>
              <a:cs typeface="Arial" panose="020B0604020202020204" pitchFamily="34" charset="0"/>
            </a:rPr>
            <a:t>2019 - 2020</a:t>
          </a:r>
        </a:p>
        <a:p>
          <a:endParaRPr lang="en-US" dirty="0"/>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dgm:spPr>
        <a:xfrm>
          <a:off x="3471017" y="2845980"/>
          <a:ext cx="1712016" cy="371836"/>
        </a:xfrm>
        <a:prstGeom prst="rect">
          <a:avLst/>
        </a:prstGeom>
      </dgm:spPr>
      <dgm:t>
        <a:bodyPr/>
        <a:lstStyle/>
        <a:p>
          <a:r>
            <a:rPr lang="en-US" b="1" dirty="0" smtClean="0"/>
            <a:t>1 December 2020</a:t>
          </a:r>
          <a:endParaRPr lang="en-US" dirty="0"/>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a:xfrm>
          <a:off x="1417928" y="1787676"/>
          <a:ext cx="1712016" cy="1058304"/>
        </a:xfrm>
        <a:prstGeom prst="rect">
          <a:avLst/>
        </a:prstGeom>
      </dgm:spPr>
      <dgm:t>
        <a:bodyPr/>
        <a:lstStyle/>
        <a:p>
          <a:r>
            <a:rPr lang="en-ZA" dirty="0" smtClean="0">
              <a:latin typeface="Arial" panose="020B0604020202020204" pitchFamily="34" charset="0"/>
              <a:cs typeface="Arial" panose="020B0604020202020204" pitchFamily="34" charset="0"/>
            </a:rPr>
            <a:t>The IEC provided the municipal segment of the national common voters’ roll based on final registration as at NPE 2019</a:t>
          </a:r>
          <a:endParaRPr lang="en-US" dirty="0">
            <a:latin typeface="Arial" panose="020B0604020202020204" pitchFamily="34" charset="0"/>
            <a:cs typeface="Arial" panose="020B0604020202020204" pitchFamily="34" charset="0"/>
          </a:endParaRP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a:xfrm>
          <a:off x="3471017" y="1787676"/>
          <a:ext cx="1712016" cy="1058304"/>
        </a:xfrm>
        <a:prstGeom prst="rect">
          <a:avLst/>
        </a:prstGeom>
      </dgm:spPr>
      <dgm:t>
        <a:bodyPr/>
        <a:lstStyle/>
        <a:p>
          <a:r>
            <a:rPr lang="en-US" dirty="0" smtClean="0"/>
            <a:t>Handover of final ward boundaries to IEC</a:t>
          </a:r>
          <a:endParaRPr lang="en-US" dirty="0"/>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683CC5F6-E9B5-49F2-909E-A68D38896308}">
      <dgm:prSet/>
      <dgm:spPr>
        <a:xfrm>
          <a:off x="2422881" y="326382"/>
          <a:ext cx="1472025" cy="371836"/>
        </a:xfrm>
        <a:prstGeom prst="rect">
          <a:avLst/>
        </a:prstGeom>
      </dgm:spPr>
      <dgm:t>
        <a:bodyPr/>
        <a:lstStyle/>
        <a:p>
          <a:r>
            <a:rPr lang="en-US" b="1" dirty="0" smtClean="0"/>
            <a:t>February – November 2020</a:t>
          </a:r>
          <a:endParaRPr lang="en-US" dirty="0"/>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dgm:spPr>
        <a:xfrm>
          <a:off x="2422881" y="698219"/>
          <a:ext cx="1472025" cy="1058304"/>
        </a:xfrm>
        <a:prstGeom prst="rect">
          <a:avLst/>
        </a:prstGeom>
      </dgm:spPr>
      <dgm:t>
        <a:bodyPr/>
        <a:lstStyle/>
        <a:p>
          <a:r>
            <a:rPr lang="en-ZA" dirty="0" smtClean="0">
              <a:latin typeface="Arial" panose="020B0604020202020204" pitchFamily="34" charset="0"/>
              <a:cs typeface="Arial" panose="020B0604020202020204" pitchFamily="34" charset="0"/>
            </a:rPr>
            <a:t>Public consultations on ward boundaries</a:t>
          </a:r>
          <a:endParaRPr lang="en-US" dirty="0">
            <a:latin typeface="Arial" panose="020B0604020202020204" pitchFamily="34" charset="0"/>
            <a:cs typeface="Arial" panose="020B0604020202020204" pitchFamily="34" charset="0"/>
          </a:endParaRPr>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B152A708-8FCD-4AF4-87BD-781894E8D7F9}">
      <dgm:prSet/>
      <dgm:spPr/>
      <dgm:t>
        <a:bodyPr/>
        <a:lstStyle/>
        <a:p>
          <a:endParaRPr lang="en-US" dirty="0" smtClean="0"/>
        </a:p>
      </dgm:t>
    </dgm:pt>
    <dgm:pt modelId="{108339FB-BB8F-41BA-885E-F71DD959DA9E}" type="parTrans" cxnId="{1C3C48D3-4C29-45FF-8DE3-E224FC6D0D87}">
      <dgm:prSet/>
      <dgm:spPr/>
      <dgm:t>
        <a:bodyPr/>
        <a:lstStyle/>
        <a:p>
          <a:endParaRPr lang="en-US"/>
        </a:p>
      </dgm:t>
    </dgm:pt>
    <dgm:pt modelId="{79CE7469-6925-4D44-9FA8-A3C1F72C7218}" type="sibTrans" cxnId="{1C3C48D3-4C29-45FF-8DE3-E224FC6D0D87}">
      <dgm:prSet/>
      <dgm:spPr/>
      <dgm:t>
        <a:bodyPr/>
        <a:lstStyle/>
        <a:p>
          <a:endParaRPr lang="en-US"/>
        </a:p>
      </dgm:t>
    </dgm:pt>
    <dgm:pt modelId="{EFB4B009-932F-4034-B897-739A7E01AA76}">
      <dgm:prSet/>
      <dgm:spPr/>
      <dgm:t>
        <a:bodyPr/>
        <a:lstStyle/>
        <a:p>
          <a:r>
            <a:rPr lang="en-ZA" dirty="0" smtClean="0">
              <a:latin typeface="Arial" panose="020B0604020202020204" pitchFamily="34" charset="0"/>
              <a:cs typeface="Arial" panose="020B0604020202020204" pitchFamily="34" charset="0"/>
            </a:rPr>
            <a:t>Minister of COGTA determines the formulae for determining the number of councillors for different categories of municipalities</a:t>
          </a:r>
          <a:endParaRPr lang="en-US" dirty="0" smtClean="0">
            <a:latin typeface="Arial" panose="020B0604020202020204" pitchFamily="34" charset="0"/>
            <a:cs typeface="Arial" panose="020B0604020202020204" pitchFamily="34" charset="0"/>
          </a:endParaRPr>
        </a:p>
      </dgm:t>
    </dgm:pt>
    <dgm:pt modelId="{C1C62AE8-594F-43D0-B84B-B268A2A38563}" type="parTrans" cxnId="{D76476A8-9220-4B99-83E3-4454D0F41E89}">
      <dgm:prSet/>
      <dgm:spPr/>
      <dgm:t>
        <a:bodyPr/>
        <a:lstStyle/>
        <a:p>
          <a:endParaRPr lang="en-US"/>
        </a:p>
      </dgm:t>
    </dgm:pt>
    <dgm:pt modelId="{900CCB00-A854-45A0-BB43-FDA8B99DD284}" type="sibTrans" cxnId="{D76476A8-9220-4B99-83E3-4454D0F41E89}">
      <dgm:prSet/>
      <dgm:spPr/>
      <dgm:t>
        <a:bodyPr/>
        <a:lstStyle/>
        <a:p>
          <a:endParaRPr lang="en-US"/>
        </a:p>
      </dgm:t>
    </dgm:pt>
    <dgm:pt modelId="{8231CC19-AE5F-4375-BF06-948504915C2B}">
      <dgm:prSet/>
      <dgm:spPr/>
      <dgm:t>
        <a:bodyPr/>
        <a:lstStyle/>
        <a:p>
          <a:r>
            <a:rPr lang="en-ZA" dirty="0" smtClean="0">
              <a:latin typeface="Arial" panose="020B0604020202020204" pitchFamily="34" charset="0"/>
              <a:cs typeface="Arial" panose="020B0604020202020204" pitchFamily="34" charset="0"/>
            </a:rPr>
            <a:t>The MECs responsible for local government use the formulae to determine and publish the number of councillors </a:t>
          </a:r>
          <a:endParaRPr lang="en-US" dirty="0" smtClean="0">
            <a:latin typeface="Arial" panose="020B0604020202020204" pitchFamily="34" charset="0"/>
            <a:cs typeface="Arial" panose="020B0604020202020204" pitchFamily="34" charset="0"/>
          </a:endParaRPr>
        </a:p>
      </dgm:t>
    </dgm:pt>
    <dgm:pt modelId="{AA977487-5A7C-4AFB-862D-EEBA4FFC642B}" type="parTrans" cxnId="{2E4C179B-ED22-4361-AC9C-0F77EE6358F3}">
      <dgm:prSet/>
      <dgm:spPr/>
      <dgm:t>
        <a:bodyPr/>
        <a:lstStyle/>
        <a:p>
          <a:endParaRPr lang="en-US"/>
        </a:p>
      </dgm:t>
    </dgm:pt>
    <dgm:pt modelId="{C0A060C5-7FF8-4DA3-9DBB-F784389D70FF}" type="sibTrans" cxnId="{2E4C179B-ED22-4361-AC9C-0F77EE6358F3}">
      <dgm:prSet/>
      <dgm:spPr/>
      <dgm:t>
        <a:bodyPr/>
        <a:lstStyle/>
        <a:p>
          <a:endParaRPr lang="en-US"/>
        </a:p>
      </dgm:t>
    </dgm:pt>
    <dgm:pt modelId="{07ED674F-48A9-4515-8F87-75B3E4BF666F}">
      <dgm:prSet/>
      <dgm:spPr/>
      <dgm:t>
        <a:bodyPr/>
        <a:lstStyle/>
        <a:p>
          <a:r>
            <a:rPr lang="en-ZA" dirty="0" smtClean="0">
              <a:latin typeface="Arial" panose="020B0604020202020204" pitchFamily="34" charset="0"/>
              <a:cs typeface="Arial" panose="020B0604020202020204" pitchFamily="34" charset="0"/>
            </a:rPr>
            <a:t>The MDB commenced with the ward delimitation process in 2019 </a:t>
          </a:r>
          <a:endParaRPr lang="en-US" dirty="0" smtClean="0">
            <a:latin typeface="Arial" panose="020B0604020202020204" pitchFamily="34" charset="0"/>
            <a:cs typeface="Arial" panose="020B0604020202020204" pitchFamily="34" charset="0"/>
          </a:endParaRPr>
        </a:p>
      </dgm:t>
    </dgm:pt>
    <dgm:pt modelId="{3FE4C497-0918-448E-9B6C-01B34C637218}" type="parTrans" cxnId="{23069A24-0873-4E99-B832-E9281073DCD8}">
      <dgm:prSet/>
      <dgm:spPr/>
      <dgm:t>
        <a:bodyPr/>
        <a:lstStyle/>
        <a:p>
          <a:endParaRPr lang="en-US"/>
        </a:p>
      </dgm:t>
    </dgm:pt>
    <dgm:pt modelId="{5B252E92-E323-4DDD-9839-9A7B9B1E966C}" type="sibTrans" cxnId="{23069A24-0873-4E99-B832-E9281073DCD8}">
      <dgm:prSet/>
      <dgm:spPr/>
      <dgm:t>
        <a:bodyPr/>
        <a:lstStyle/>
        <a:p>
          <a:endParaRPr lang="en-US"/>
        </a:p>
      </dgm:t>
    </dgm:pt>
    <dgm:pt modelId="{3FF00895-ED9F-421C-8471-79A5847DD95C}">
      <dgm:prSet/>
      <dgm:spPr/>
      <dgm:t>
        <a:bodyPr/>
        <a:lstStyle/>
        <a:p>
          <a:endParaRPr lang="en-US" dirty="0" smtClean="0"/>
        </a:p>
      </dgm:t>
    </dgm:pt>
    <dgm:pt modelId="{17EAA269-80BB-4DDF-8F45-A058C2A5E5B0}" type="parTrans" cxnId="{896760AC-C95D-49D6-B18E-FF53E78CA8EC}">
      <dgm:prSet/>
      <dgm:spPr/>
      <dgm:t>
        <a:bodyPr/>
        <a:lstStyle/>
        <a:p>
          <a:endParaRPr lang="en-US"/>
        </a:p>
      </dgm:t>
    </dgm:pt>
    <dgm:pt modelId="{34717240-779F-4E95-BE43-BF54CB2C535B}" type="sibTrans" cxnId="{896760AC-C95D-49D6-B18E-FF53E78CA8EC}">
      <dgm:prSet/>
      <dgm:spPr/>
      <dgm:t>
        <a:bodyPr/>
        <a:lstStyle/>
        <a:p>
          <a:endParaRPr lang="en-US"/>
        </a:p>
      </dgm:t>
    </dgm:pt>
    <dgm:pt modelId="{E9E9348B-C161-4B7D-8292-8CE785A5E9C9}">
      <dgm:prSet/>
      <dgm:spPr/>
      <dgm:t>
        <a:bodyPr/>
        <a:lstStyle/>
        <a:p>
          <a:endParaRPr lang="en-US" dirty="0" smtClean="0"/>
        </a:p>
      </dgm:t>
    </dgm:pt>
    <dgm:pt modelId="{2C51E994-1FB8-4107-A4A1-25DE31A5A9C7}" type="parTrans" cxnId="{6E06029F-049D-4433-A4EA-355A510748E5}">
      <dgm:prSet/>
      <dgm:spPr/>
      <dgm:t>
        <a:bodyPr/>
        <a:lstStyle/>
        <a:p>
          <a:endParaRPr lang="en-US"/>
        </a:p>
      </dgm:t>
    </dgm:pt>
    <dgm:pt modelId="{98BA1868-5A42-4715-925E-DF2E8334170E}" type="sibTrans" cxnId="{6E06029F-049D-4433-A4EA-355A510748E5}">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t>
        <a:bodyPr/>
        <a:lstStyle/>
        <a:p>
          <a:endParaRPr lang="en-US"/>
        </a:p>
      </dgm:t>
    </dgm:pt>
    <dgm:pt modelId="{BD204284-1F7C-4D58-BC79-8C2DEE7E9FAF}" type="pres">
      <dgm:prSet presAssocID="{63085546-7C7C-4B3E-ABEB-2669F1A65FB2}" presName="divider" presStyleLbl="fgAcc1" presStyleIdx="0" presStyleCnt="5"/>
      <dgm:spPr>
        <a:xfrm>
          <a:off x="0" y="1573364"/>
          <a:ext cx="7267867" cy="428624"/>
        </a:xfrm>
      </dgm:spPr>
      <dgm:t>
        <a:bodyPr/>
        <a:lstStyle/>
        <a:p>
          <a:endParaRPr lang="en-US"/>
        </a:p>
      </dgm:t>
    </dgm:pt>
    <dgm:pt modelId="{46A6B157-7198-41C4-9D25-C4F8885F1B6F}" type="pres">
      <dgm:prSet presAssocID="{63085546-7C7C-4B3E-ABEB-2669F1A65FB2}" presName="nodes" presStyleCnt="0">
        <dgm:presLayoutVars>
          <dgm:chMax/>
          <dgm:chPref/>
          <dgm:animLvl val="lvl"/>
        </dgm:presLayoutVars>
      </dgm:prSet>
      <dgm:spPr/>
      <dgm:t>
        <a:bodyPr/>
        <a:lstStyle/>
        <a:p>
          <a:endParaRPr lang="en-US"/>
        </a:p>
      </dgm:t>
    </dgm:pt>
    <dgm:pt modelId="{578E6A06-6F61-48BD-9F1A-48E731D6E26D}" type="pres">
      <dgm:prSet presAssocID="{9DCEA5FC-4640-45AF-B712-7A4FD94AEF0D}" presName="composite" presStyleCnt="0"/>
      <dgm:spPr/>
      <dgm:t>
        <a:bodyPr/>
        <a:lstStyle/>
        <a:p>
          <a:endParaRPr lang="en-US"/>
        </a:p>
      </dgm:t>
    </dgm:pt>
    <dgm:pt modelId="{9F727168-E825-43C1-AF50-41E115F59C0C}" type="pres">
      <dgm:prSet presAssocID="{9DCEA5FC-4640-45AF-B712-7A4FD94AEF0D}" presName="ConnectorPoint" presStyleLbl="lnNode1" presStyleIdx="0" presStyleCnt="4"/>
      <dgm:spPr>
        <a:xfrm>
          <a:off x="64914" y="1728250"/>
          <a:ext cx="66352" cy="66930"/>
        </a:xfrm>
      </dgm:spPr>
      <dgm:t>
        <a:bodyPr/>
        <a:lstStyle/>
        <a:p>
          <a:endParaRPr lang="en-US"/>
        </a:p>
      </dgm:t>
    </dgm:pt>
    <dgm:pt modelId="{0C380CA5-521A-4949-A022-450DA9C217F5}" type="pres">
      <dgm:prSet presAssocID="{9DCEA5FC-4640-45AF-B712-7A4FD94AEF0D}" presName="DropPinPlaceHolder" presStyleCnt="0"/>
      <dgm:spPr/>
      <dgm:t>
        <a:bodyPr/>
        <a:lstStyle/>
        <a:p>
          <a:endParaRPr lang="en-US"/>
        </a:p>
      </dgm:t>
    </dgm:pt>
    <dgm:pt modelId="{19EF924A-339B-436A-9151-9C7B0B0377B9}" type="pres">
      <dgm:prSet presAssocID="{9DCEA5FC-4640-45AF-B712-7A4FD94AEF0D}" presName="DropPin" presStyleLbl="alignNode1" presStyleIdx="0" presStyleCnt="4"/>
      <dgm:spPr>
        <a:xfrm rot="8100000">
          <a:off x="53983" y="387163"/>
          <a:ext cx="260657" cy="260657"/>
        </a:xfrm>
      </dgm:spPr>
      <dgm:t>
        <a:bodyPr/>
        <a:lstStyle/>
        <a:p>
          <a:endParaRPr lang="en-US"/>
        </a:p>
      </dgm:t>
    </dgm:pt>
    <dgm:pt modelId="{846B4BA4-33F0-43CE-A60E-B95E195AD5A9}" type="pres">
      <dgm:prSet presAssocID="{9DCEA5FC-4640-45AF-B712-7A4FD94AEF0D}" presName="Ellipse" presStyleLbl="fgAcc1" presStyleIdx="1" presStyleCnt="5"/>
      <dgm:spPr>
        <a:xfrm>
          <a:off x="82940" y="416120"/>
          <a:ext cx="202743" cy="202743"/>
        </a:xfrm>
      </dgm:spPr>
      <dgm:t>
        <a:bodyPr/>
        <a:lstStyle/>
        <a:p>
          <a:endParaRPr lang="en-US"/>
        </a:p>
      </dgm:t>
    </dgm:pt>
    <dgm:pt modelId="{A782CF5D-A585-4990-846A-5EDBD19A9BDB}" type="pres">
      <dgm:prSet presAssocID="{9DCEA5FC-4640-45AF-B712-7A4FD94AEF0D}" presName="L2TextContainer" presStyleLbl="revTx" presStyleIdx="0" presStyleCnt="8">
        <dgm:presLayoutVars>
          <dgm:bulletEnabled val="1"/>
        </dgm:presLayoutVars>
      </dgm:prSet>
      <dgm:spPr/>
      <dgm:t>
        <a:bodyPr/>
        <a:lstStyle/>
        <a:p>
          <a:endParaRPr lang="en-US"/>
        </a:p>
      </dgm:t>
    </dgm:pt>
    <dgm:pt modelId="{85C50C56-6DC8-4C47-8DBC-4FD6B1554AA4}" type="pres">
      <dgm:prSet presAssocID="{9DCEA5FC-4640-45AF-B712-7A4FD94AEF0D}" presName="L1TextContainer" presStyleLbl="revTx" presStyleIdx="1" presStyleCnt="8" custLinFactNeighborX="4039" custLinFactNeighborY="12407">
        <dgm:presLayoutVars>
          <dgm:chMax val="1"/>
          <dgm:chPref val="1"/>
          <dgm:bulletEnabled val="1"/>
        </dgm:presLayoutVars>
      </dgm:prSet>
      <dgm:spPr/>
      <dgm:t>
        <a:bodyPr/>
        <a:lstStyle/>
        <a:p>
          <a:endParaRPr lang="en-US"/>
        </a:p>
      </dgm:t>
    </dgm:pt>
    <dgm:pt modelId="{4F322B1B-F357-4BCD-BF34-8A0D705A1CE7}" type="pres">
      <dgm:prSet presAssocID="{9DCEA5FC-4640-45AF-B712-7A4FD94AEF0D}" presName="ConnectLine" presStyleLbl="sibTrans1D1" presStyleIdx="0" presStyleCnt="4"/>
      <dgm:spPr>
        <a:xfrm>
          <a:off x="96485" y="703411"/>
          <a:ext cx="0" cy="1058304"/>
        </a:xfrm>
      </dgm:spPr>
      <dgm:t>
        <a:bodyPr/>
        <a:lstStyle/>
        <a:p>
          <a:endParaRPr lang="en-US"/>
        </a:p>
      </dgm:t>
    </dgm:pt>
    <dgm:pt modelId="{9FF32B1E-94FD-475E-9959-8E0546070C5B}" type="pres">
      <dgm:prSet presAssocID="{9DCEA5FC-4640-45AF-B712-7A4FD94AEF0D}" presName="EmptyPlaceHolder" presStyleCnt="0"/>
      <dgm:spPr/>
      <dgm:t>
        <a:bodyPr/>
        <a:lstStyle/>
        <a:p>
          <a:endParaRPr lang="en-US"/>
        </a:p>
      </dgm:t>
    </dgm:pt>
    <dgm:pt modelId="{C9E000F5-B650-46EB-A3B0-FBA6593CE548}" type="pres">
      <dgm:prSet presAssocID="{0A99745B-BB5C-49B3-A782-8DB57641F6C9}" presName="spaceBetweenRectangles" presStyleCnt="0"/>
      <dgm:spPr/>
      <dgm:t>
        <a:bodyPr/>
        <a:lstStyle/>
        <a:p>
          <a:endParaRPr lang="en-US"/>
        </a:p>
      </dgm:t>
    </dgm:pt>
    <dgm:pt modelId="{64373A7D-C7A5-4C0C-9781-58743159539A}" type="pres">
      <dgm:prSet presAssocID="{096A9AF0-0DAE-4EB3-B448-4501DA034F4A}" presName="composite" presStyleCnt="0"/>
      <dgm:spPr/>
      <dgm:t>
        <a:bodyPr/>
        <a:lstStyle/>
        <a:p>
          <a:endParaRPr lang="en-US"/>
        </a:p>
      </dgm:t>
    </dgm:pt>
    <dgm:pt modelId="{B57996C3-16BE-4CEB-B9E2-6FFC42938F41}" type="pres">
      <dgm:prSet presAssocID="{096A9AF0-0DAE-4EB3-B448-4501DA034F4A}" presName="ConnectorPoint" presStyleLbl="lnNode1" presStyleIdx="1" presStyleCnt="4"/>
      <dgm:spPr>
        <a:xfrm>
          <a:off x="1202045" y="1754211"/>
          <a:ext cx="66352" cy="66930"/>
        </a:xfrm>
      </dgm:spPr>
      <dgm:t>
        <a:bodyPr/>
        <a:lstStyle/>
        <a:p>
          <a:endParaRPr lang="en-US"/>
        </a:p>
      </dgm:t>
    </dgm:pt>
    <dgm:pt modelId="{BC71368F-DA7E-405D-93AC-3A6767BF9FC6}" type="pres">
      <dgm:prSet presAssocID="{096A9AF0-0DAE-4EB3-B448-4501DA034F4A}" presName="DropPinPlaceHolder" presStyleCnt="0"/>
      <dgm:spPr/>
      <dgm:t>
        <a:bodyPr/>
        <a:lstStyle/>
        <a:p>
          <a:endParaRPr lang="en-US"/>
        </a:p>
      </dgm:t>
    </dgm:pt>
    <dgm:pt modelId="{5B4632EA-1574-417A-A3FA-D711159FBAD1}" type="pres">
      <dgm:prSet presAssocID="{096A9AF0-0DAE-4EB3-B448-4501DA034F4A}" presName="DropPin" presStyleLbl="alignNode1" presStyleIdx="1" presStyleCnt="4" custLinFactNeighborX="-6186" custLinFactNeighborY="25145"/>
      <dgm:spPr>
        <a:xfrm rot="18900000">
          <a:off x="1103286" y="2901570"/>
          <a:ext cx="260657" cy="260657"/>
        </a:xfrm>
      </dgm:spPr>
      <dgm:t>
        <a:bodyPr/>
        <a:lstStyle/>
        <a:p>
          <a:endParaRPr lang="en-US"/>
        </a:p>
      </dgm:t>
    </dgm:pt>
    <dgm:pt modelId="{032E0966-F86B-4BBD-BE80-8FAB861AF0E8}" type="pres">
      <dgm:prSet presAssocID="{096A9AF0-0DAE-4EB3-B448-4501DA034F4A}" presName="Ellipse" presStyleLbl="fgAcc1" presStyleIdx="2" presStyleCnt="5"/>
      <dgm:spPr>
        <a:xfrm>
          <a:off x="1132243" y="2930527"/>
          <a:ext cx="202743" cy="202743"/>
        </a:xfrm>
      </dgm:spPr>
      <dgm:t>
        <a:bodyPr/>
        <a:lstStyle/>
        <a:p>
          <a:endParaRPr lang="en-US"/>
        </a:p>
      </dgm:t>
    </dgm:pt>
    <dgm:pt modelId="{B608C5A1-CE9E-4410-9F2F-F714CC6AB069}" type="pres">
      <dgm:prSet presAssocID="{096A9AF0-0DAE-4EB3-B448-4501DA034F4A}" presName="L2TextContainer" presStyleLbl="revTx" presStyleIdx="2" presStyleCnt="8">
        <dgm:presLayoutVars>
          <dgm:bulletEnabled val="1"/>
        </dgm:presLayoutVars>
      </dgm:prSet>
      <dgm:spPr/>
      <dgm:t>
        <a:bodyPr/>
        <a:lstStyle/>
        <a:p>
          <a:endParaRPr lang="en-US"/>
        </a:p>
      </dgm:t>
    </dgm:pt>
    <dgm:pt modelId="{C1E34084-406C-48D5-88FE-7226282DBC49}" type="pres">
      <dgm:prSet presAssocID="{096A9AF0-0DAE-4EB3-B448-4501DA034F4A}" presName="L1TextContainer" presStyleLbl="revTx" presStyleIdx="3" presStyleCnt="8" custScaleX="105930" custScaleY="160208" custLinFactY="25493" custLinFactNeighborX="9840" custLinFactNeighborY="100000">
        <dgm:presLayoutVars>
          <dgm:chMax val="1"/>
          <dgm:chPref val="1"/>
          <dgm:bulletEnabled val="1"/>
        </dgm:presLayoutVars>
      </dgm:prSet>
      <dgm:spPr/>
      <dgm:t>
        <a:bodyPr/>
        <a:lstStyle/>
        <a:p>
          <a:endParaRPr lang="en-US"/>
        </a:p>
      </dgm:t>
    </dgm:pt>
    <dgm:pt modelId="{33168228-1414-4AAF-B7E5-C08A80BBB2F1}" type="pres">
      <dgm:prSet presAssocID="{096A9AF0-0DAE-4EB3-B448-4501DA034F4A}" presName="ConnectLine" presStyleLbl="sibTrans1D1" presStyleIdx="1" presStyleCnt="4" custLinFactNeighborX="-79781" custLinFactNeighborY="8835"/>
      <dgm:spPr>
        <a:xfrm>
          <a:off x="1233615" y="1787676"/>
          <a:ext cx="0" cy="1058304"/>
        </a:xfrm>
      </dgm:spPr>
      <dgm:t>
        <a:bodyPr/>
        <a:lstStyle/>
        <a:p>
          <a:endParaRPr lang="en-US"/>
        </a:p>
      </dgm:t>
    </dgm:pt>
    <dgm:pt modelId="{C791BCDD-76D3-4E0E-98B9-0C4903CF0E94}" type="pres">
      <dgm:prSet presAssocID="{096A9AF0-0DAE-4EB3-B448-4501DA034F4A}" presName="EmptyPlaceHolder" presStyleCnt="0"/>
      <dgm:spPr/>
      <dgm:t>
        <a:bodyPr/>
        <a:lstStyle/>
        <a:p>
          <a:endParaRPr lang="en-US"/>
        </a:p>
      </dgm:t>
    </dgm:pt>
    <dgm:pt modelId="{3B1DA912-FDB7-4F73-8823-B30C56F7DE86}" type="pres">
      <dgm:prSet presAssocID="{6B0D7DA9-E6ED-4137-9716-F48BF62327A8}" presName="spaceBetweenRectangles" presStyleCnt="0"/>
      <dgm:spPr/>
      <dgm:t>
        <a:bodyPr/>
        <a:lstStyle/>
        <a:p>
          <a:endParaRPr lang="en-US"/>
        </a:p>
      </dgm:t>
    </dgm:pt>
    <dgm:pt modelId="{DCEEC7C0-6CAC-4153-B66A-D920E3B7F504}" type="pres">
      <dgm:prSet presAssocID="{683CC5F6-E9B5-49F2-909E-A68D38896308}" presName="composite" presStyleCnt="0"/>
      <dgm:spPr/>
      <dgm:t>
        <a:bodyPr/>
        <a:lstStyle/>
        <a:p>
          <a:endParaRPr lang="en-US"/>
        </a:p>
      </dgm:t>
    </dgm:pt>
    <dgm:pt modelId="{56361E50-9FEC-48AD-A369-C1A8379B35EC}" type="pres">
      <dgm:prSet presAssocID="{683CC5F6-E9B5-49F2-909E-A68D38896308}" presName="ConnectorPoint" presStyleLbl="lnNode1" presStyleIdx="2" presStyleCnt="4"/>
      <dgm:spPr>
        <a:xfrm>
          <a:off x="2237575" y="1754211"/>
          <a:ext cx="66352" cy="66930"/>
        </a:xfrm>
      </dgm:spPr>
      <dgm:t>
        <a:bodyPr/>
        <a:lstStyle/>
        <a:p>
          <a:endParaRPr lang="en-US"/>
        </a:p>
      </dgm:t>
    </dgm:pt>
    <dgm:pt modelId="{70AC7E27-D774-4261-A80F-683BBD09A81D}" type="pres">
      <dgm:prSet presAssocID="{683CC5F6-E9B5-49F2-909E-A68D38896308}" presName="DropPinPlaceHolder" presStyleCnt="0"/>
      <dgm:spPr/>
      <dgm:t>
        <a:bodyPr/>
        <a:lstStyle/>
        <a:p>
          <a:endParaRPr lang="en-US"/>
        </a:p>
      </dgm:t>
    </dgm:pt>
    <dgm:pt modelId="{7BC09B8D-1C75-4604-9F35-AEC078447C45}" type="pres">
      <dgm:prSet presAssocID="{683CC5F6-E9B5-49F2-909E-A68D38896308}" presName="DropPin" presStyleLbl="alignNode1" presStyleIdx="2" presStyleCnt="4" custLinFactX="100000" custLinFactNeighborX="148540"/>
      <dgm:spPr>
        <a:xfrm rot="8100000">
          <a:off x="2138817" y="413125"/>
          <a:ext cx="260657" cy="260657"/>
        </a:xfrm>
      </dgm:spPr>
      <dgm:t>
        <a:bodyPr/>
        <a:lstStyle/>
        <a:p>
          <a:endParaRPr lang="en-US"/>
        </a:p>
      </dgm:t>
    </dgm:pt>
    <dgm:pt modelId="{DFE91A1F-E910-48AB-A4C9-128002268483}" type="pres">
      <dgm:prSet presAssocID="{683CC5F6-E9B5-49F2-909E-A68D38896308}" presName="Ellipse" presStyleLbl="fgAcc1" presStyleIdx="3" presStyleCnt="5"/>
      <dgm:spPr>
        <a:xfrm>
          <a:off x="2167774" y="442081"/>
          <a:ext cx="202743" cy="202743"/>
        </a:xfrm>
      </dgm:spPr>
      <dgm:t>
        <a:bodyPr/>
        <a:lstStyle/>
        <a:p>
          <a:endParaRPr lang="en-US"/>
        </a:p>
      </dgm:t>
    </dgm:pt>
    <dgm:pt modelId="{FC8603F2-85FC-4134-978C-4054E468209C}" type="pres">
      <dgm:prSet presAssocID="{683CC5F6-E9B5-49F2-909E-A68D38896308}" presName="L2TextContainer" presStyleLbl="revTx" presStyleIdx="4" presStyleCnt="8">
        <dgm:presLayoutVars>
          <dgm:bulletEnabled val="1"/>
        </dgm:presLayoutVars>
      </dgm:prSet>
      <dgm:spPr/>
      <dgm:t>
        <a:bodyPr/>
        <a:lstStyle/>
        <a:p>
          <a:endParaRPr lang="en-US"/>
        </a:p>
      </dgm:t>
    </dgm:pt>
    <dgm:pt modelId="{4EB3AA5C-1289-44C6-9F3E-859ABA28E18F}" type="pres">
      <dgm:prSet presAssocID="{683CC5F6-E9B5-49F2-909E-A68D38896308}" presName="L1TextContainer" presStyleLbl="revTx" presStyleIdx="5" presStyleCnt="8" custLinFactNeighborX="47265" custLinFactNeighborY="12407">
        <dgm:presLayoutVars>
          <dgm:chMax val="1"/>
          <dgm:chPref val="1"/>
          <dgm:bulletEnabled val="1"/>
        </dgm:presLayoutVars>
      </dgm:prSet>
      <dgm:spPr/>
      <dgm:t>
        <a:bodyPr/>
        <a:lstStyle/>
        <a:p>
          <a:endParaRPr lang="en-US"/>
        </a:p>
      </dgm:t>
    </dgm:pt>
    <dgm:pt modelId="{0BB03C0E-97EC-4D66-9B09-35D689DAB28C}" type="pres">
      <dgm:prSet presAssocID="{683CC5F6-E9B5-49F2-909E-A68D38896308}" presName="ConnectLine" presStyleLbl="sibTrans1D1" presStyleIdx="2" presStyleCnt="4" custLinFactX="1600000" custLinFactNeighborX="1605528"/>
      <dgm:spPr>
        <a:xfrm>
          <a:off x="2269145" y="729372"/>
          <a:ext cx="0" cy="1058304"/>
        </a:xfrm>
      </dgm:spPr>
      <dgm:t>
        <a:bodyPr/>
        <a:lstStyle/>
        <a:p>
          <a:endParaRPr lang="en-US"/>
        </a:p>
      </dgm:t>
    </dgm:pt>
    <dgm:pt modelId="{1A7A92CB-81F0-42D4-87BF-4008DEFA9CA8}" type="pres">
      <dgm:prSet presAssocID="{683CC5F6-E9B5-49F2-909E-A68D38896308}" presName="EmptyPlaceHolder" presStyleCnt="0"/>
      <dgm:spPr/>
      <dgm:t>
        <a:bodyPr/>
        <a:lstStyle/>
        <a:p>
          <a:endParaRPr lang="en-US"/>
        </a:p>
      </dgm:t>
    </dgm:pt>
    <dgm:pt modelId="{ABE3202B-256B-4398-8B41-CB40EDB06266}" type="pres">
      <dgm:prSet presAssocID="{4C61DDEE-8BBF-4CBF-B066-7E60B6DF0A11}" presName="spaceBetweenRectangles" presStyleCnt="0"/>
      <dgm:spPr/>
      <dgm:t>
        <a:bodyPr/>
        <a:lstStyle/>
        <a:p>
          <a:endParaRPr lang="en-US"/>
        </a:p>
      </dgm:t>
    </dgm:pt>
    <dgm:pt modelId="{B744CD57-FD23-4E62-9589-4CAC57B034E9}" type="pres">
      <dgm:prSet presAssocID="{CA6B1BA0-B2FC-48AD-8EDA-F4AAA4AF2782}" presName="composite" presStyleCnt="0"/>
      <dgm:spPr/>
      <dgm:t>
        <a:bodyPr/>
        <a:lstStyle/>
        <a:p>
          <a:endParaRPr lang="en-US"/>
        </a:p>
      </dgm:t>
    </dgm:pt>
    <dgm:pt modelId="{D891B168-1DA5-4124-931F-A51FCB8EFC11}" type="pres">
      <dgm:prSet presAssocID="{CA6B1BA0-B2FC-48AD-8EDA-F4AAA4AF2782}" presName="ConnectorPoint" presStyleLbl="lnNode1" presStyleIdx="3" presStyleCnt="4"/>
      <dgm:spPr>
        <a:xfrm>
          <a:off x="3255134" y="1754211"/>
          <a:ext cx="66352" cy="66930"/>
        </a:xfrm>
      </dgm:spPr>
      <dgm:t>
        <a:bodyPr/>
        <a:lstStyle/>
        <a:p>
          <a:endParaRPr lang="en-US"/>
        </a:p>
      </dgm:t>
    </dgm:pt>
    <dgm:pt modelId="{42206762-CD73-4F82-B16A-D168E2503215}" type="pres">
      <dgm:prSet presAssocID="{CA6B1BA0-B2FC-48AD-8EDA-F4AAA4AF2782}" presName="DropPinPlaceHolder" presStyleCnt="0"/>
      <dgm:spPr/>
      <dgm:t>
        <a:bodyPr/>
        <a:lstStyle/>
        <a:p>
          <a:endParaRPr lang="en-US"/>
        </a:p>
      </dgm:t>
    </dgm:pt>
    <dgm:pt modelId="{C0DBECBF-E3AA-450B-95D4-8349AA21B4F8}" type="pres">
      <dgm:prSet presAssocID="{CA6B1BA0-B2FC-48AD-8EDA-F4AAA4AF2782}" presName="DropPin" presStyleLbl="alignNode1" presStyleIdx="3" presStyleCnt="4" custLinFactX="49692" custLinFactNeighborX="100000"/>
      <dgm:spPr>
        <a:xfrm rot="18900000">
          <a:off x="3156376" y="2901570"/>
          <a:ext cx="260657" cy="260657"/>
        </a:xfrm>
      </dgm:spPr>
      <dgm:t>
        <a:bodyPr/>
        <a:lstStyle/>
        <a:p>
          <a:endParaRPr lang="en-US"/>
        </a:p>
      </dgm:t>
    </dgm:pt>
    <dgm:pt modelId="{6EDDD44C-F5E4-49AD-B1D9-346B8B8AEE8F}" type="pres">
      <dgm:prSet presAssocID="{CA6B1BA0-B2FC-48AD-8EDA-F4AAA4AF2782}" presName="Ellipse" presStyleLbl="fgAcc1" presStyleIdx="4" presStyleCnt="5"/>
      <dgm:spPr>
        <a:xfrm>
          <a:off x="3185333" y="2930527"/>
          <a:ext cx="202743" cy="202743"/>
        </a:xfrm>
      </dgm:spPr>
      <dgm:t>
        <a:bodyPr/>
        <a:lstStyle/>
        <a:p>
          <a:endParaRPr lang="en-US"/>
        </a:p>
      </dgm:t>
    </dgm:pt>
    <dgm:pt modelId="{FE564261-183D-47F9-8E7E-BCFC5023A815}" type="pres">
      <dgm:prSet presAssocID="{CA6B1BA0-B2FC-48AD-8EDA-F4AAA4AF2782}" presName="L2TextContainer" presStyleLbl="revTx" presStyleIdx="6" presStyleCnt="8">
        <dgm:presLayoutVars>
          <dgm:bulletEnabled val="1"/>
        </dgm:presLayoutVars>
      </dgm:prSet>
      <dgm:spPr/>
      <dgm:t>
        <a:bodyPr/>
        <a:lstStyle/>
        <a:p>
          <a:endParaRPr lang="en-US"/>
        </a:p>
      </dgm:t>
    </dgm:pt>
    <dgm:pt modelId="{3DA36ABE-9810-4ED4-9A55-2905E7588D06}" type="pres">
      <dgm:prSet presAssocID="{CA6B1BA0-B2FC-48AD-8EDA-F4AAA4AF2782}" presName="L1TextContainer" presStyleLbl="revTx" presStyleIdx="7" presStyleCnt="8" custScaleX="70668" custLinFactNeighborX="12267" custLinFactNeighborY="-5459">
        <dgm:presLayoutVars>
          <dgm:chMax val="1"/>
          <dgm:chPref val="1"/>
          <dgm:bulletEnabled val="1"/>
        </dgm:presLayoutVars>
      </dgm:prSet>
      <dgm:spPr/>
      <dgm:t>
        <a:bodyPr/>
        <a:lstStyle/>
        <a:p>
          <a:endParaRPr lang="en-US"/>
        </a:p>
      </dgm:t>
    </dgm:pt>
    <dgm:pt modelId="{4B9F5909-A57C-4893-9C8A-D5960FE9BE37}" type="pres">
      <dgm:prSet presAssocID="{CA6B1BA0-B2FC-48AD-8EDA-F4AAA4AF2782}" presName="ConnectLine" presStyleLbl="sibTrans1D1" presStyleIdx="3" presStyleCnt="4" custLinFactX="930642" custLinFactNeighborX="1000000"/>
      <dgm:spPr>
        <a:xfrm>
          <a:off x="3286705" y="1787676"/>
          <a:ext cx="0" cy="1058304"/>
        </a:xfrm>
      </dgm:spPr>
      <dgm:t>
        <a:bodyPr/>
        <a:lstStyle/>
        <a:p>
          <a:endParaRPr lang="en-US"/>
        </a:p>
      </dgm:t>
    </dgm:pt>
    <dgm:pt modelId="{DEDCEF89-DB8F-4197-B2D2-2D39426E0B96}" type="pres">
      <dgm:prSet presAssocID="{CA6B1BA0-B2FC-48AD-8EDA-F4AAA4AF2782}" presName="EmptyPlaceHolder" presStyleCnt="0"/>
      <dgm:spPr/>
      <dgm:t>
        <a:bodyPr/>
        <a:lstStyle/>
        <a:p>
          <a:endParaRPr lang="en-US"/>
        </a:p>
      </dgm:t>
    </dgm:pt>
  </dgm:ptLst>
  <dgm:cxnLst>
    <dgm:cxn modelId="{710DC275-25F1-4EA9-9158-61B4112732D4}" type="presOf" srcId="{3FF00895-ED9F-421C-8471-79A5847DD95C}" destId="{B608C5A1-CE9E-4410-9F2F-F714CC6AB069}" srcOrd="0" destOrd="4" presId="urn:microsoft.com/office/officeart/2017/3/layout/DropPinTimeline"/>
    <dgm:cxn modelId="{2802187F-7EB3-49BE-9C62-E8F8F0567AFB}" type="presOf" srcId="{3CB04A44-4013-4CA7-90FD-29AFC3C15E37}" destId="{FE564261-183D-47F9-8E7E-BCFC5023A815}" srcOrd="0" destOrd="0" presId="urn:microsoft.com/office/officeart/2017/3/layout/DropPinTimeline"/>
    <dgm:cxn modelId="{6934D0D3-349E-45F4-BE99-1F8CF89C09F4}" type="presOf" srcId="{8231CC19-AE5F-4375-BF06-948504915C2B}" destId="{B608C5A1-CE9E-4410-9F2F-F714CC6AB069}" srcOrd="0" destOrd="2"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23069A24-0873-4E99-B832-E9281073DCD8}" srcId="{096A9AF0-0DAE-4EB3-B448-4501DA034F4A}" destId="{07ED674F-48A9-4515-8F87-75B3E4BF666F}" srcOrd="3" destOrd="0" parTransId="{3FE4C497-0918-448E-9B6C-01B34C637218}" sibTransId="{5B252E92-E323-4DDD-9839-9A7B9B1E966C}"/>
    <dgm:cxn modelId="{9584A1B4-CB3E-470C-BFFC-A9242ED38E35}" type="presOf" srcId="{B152A708-8FCD-4AF4-87BD-781894E8D7F9}" destId="{A782CF5D-A585-4990-846A-5EDBD19A9BDB}" srcOrd="0" destOrd="1" presId="urn:microsoft.com/office/officeart/2017/3/layout/DropPinTimeline"/>
    <dgm:cxn modelId="{991E153C-2D4A-4089-A3BB-23D6CF24990F}" type="presOf" srcId="{683CC5F6-E9B5-49F2-909E-A68D38896308}" destId="{4EB3AA5C-1289-44C6-9F3E-859ABA28E18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2E4C179B-ED22-4361-AC9C-0F77EE6358F3}" srcId="{096A9AF0-0DAE-4EB3-B448-4501DA034F4A}" destId="{8231CC19-AE5F-4375-BF06-948504915C2B}" srcOrd="2" destOrd="0" parTransId="{AA977487-5A7C-4AFB-862D-EEBA4FFC642B}" sibTransId="{C0A060C5-7FF8-4DA3-9DBB-F784389D70FF}"/>
    <dgm:cxn modelId="{180A0E0D-92AA-440D-8D55-3C6A68BB785C}" type="presOf" srcId="{E9E9348B-C161-4B7D-8292-8CE785A5E9C9}" destId="{FC8603F2-85FC-4134-978C-4054E468209C}" srcOrd="0" destOrd="1"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2841EC4D-F3DC-4972-B897-89C9EA062B26}" type="presOf" srcId="{92921081-529B-4D1C-83A4-C416BB4C5224}" destId="{B608C5A1-CE9E-4410-9F2F-F714CC6AB069}"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6E06029F-049D-4433-A4EA-355A510748E5}" srcId="{683CC5F6-E9B5-49F2-909E-A68D38896308}" destId="{E9E9348B-C161-4B7D-8292-8CE785A5E9C9}" srcOrd="1" destOrd="0" parTransId="{2C51E994-1FB8-4107-A4A1-25DE31A5A9C7}" sibTransId="{98BA1868-5A42-4715-925E-DF2E8334170E}"/>
    <dgm:cxn modelId="{F16073A4-7F3E-4CB9-8FB4-14646A5FA672}" type="presOf" srcId="{831701CF-77C7-46C0-A913-8CC39517BAB8}" destId="{A782CF5D-A585-4990-846A-5EDBD19A9BDB}" srcOrd="0" destOrd="0" presId="urn:microsoft.com/office/officeart/2017/3/layout/DropPinTimeline"/>
    <dgm:cxn modelId="{CA8C03EE-AEB5-4A7F-B644-D147ADB48498}" type="presOf" srcId="{07ED674F-48A9-4515-8F87-75B3E4BF666F}" destId="{B608C5A1-CE9E-4410-9F2F-F714CC6AB069}" srcOrd="0" destOrd="3" presId="urn:microsoft.com/office/officeart/2017/3/layout/DropPinTimeline"/>
    <dgm:cxn modelId="{601FA375-B804-4895-B969-A3CE7B37C85C}" type="presOf" srcId="{096A9AF0-0DAE-4EB3-B448-4501DA034F4A}" destId="{C1E34084-406C-48D5-88FE-7226282DBC49}"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CD6B6EE8-3813-4EF1-BFEC-C005A3326D63}" srcId="{63085546-7C7C-4B3E-ABEB-2669F1A65FB2}" destId="{CA6B1BA0-B2FC-48AD-8EDA-F4AAA4AF2782}" srcOrd="3" destOrd="0" parTransId="{D7D3AA07-BCB9-4212-A556-E90870FB1413}" sibTransId="{39FB540D-D808-4040-9A37-0AC474C0212F}"/>
    <dgm:cxn modelId="{896760AC-C95D-49D6-B18E-FF53E78CA8EC}" srcId="{096A9AF0-0DAE-4EB3-B448-4501DA034F4A}" destId="{3FF00895-ED9F-421C-8471-79A5847DD95C}" srcOrd="4" destOrd="0" parTransId="{17EAA269-80BB-4DDF-8F45-A058C2A5E5B0}" sibTransId="{34717240-779F-4E95-BE43-BF54CB2C535B}"/>
    <dgm:cxn modelId="{779A7066-0516-4743-99AC-9A8C216B791D}" type="presOf" srcId="{EFB4B009-932F-4034-B897-739A7E01AA76}" destId="{B608C5A1-CE9E-4410-9F2F-F714CC6AB069}" srcOrd="0" destOrd="1"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D76476A8-9220-4B99-83E3-4454D0F41E89}" srcId="{096A9AF0-0DAE-4EB3-B448-4501DA034F4A}" destId="{EFB4B009-932F-4034-B897-739A7E01AA76}" srcOrd="1" destOrd="0" parTransId="{C1C62AE8-594F-43D0-B84B-B268A2A38563}" sibTransId="{900CCB00-A854-45A0-BB43-FDA8B99DD284}"/>
    <dgm:cxn modelId="{1C3C48D3-4C29-45FF-8DE3-E224FC6D0D87}" srcId="{9DCEA5FC-4640-45AF-B712-7A4FD94AEF0D}" destId="{B152A708-8FCD-4AF4-87BD-781894E8D7F9}" srcOrd="1" destOrd="0" parTransId="{108339FB-BB8F-41BA-885E-F71DD959DA9E}" sibTransId="{79CE7469-6925-4D44-9FA8-A3C1F72C7218}"/>
    <dgm:cxn modelId="{F83DF077-A6DE-4B8C-A62E-2FB10C7306B7}" type="presOf" srcId="{4EA069F3-397F-40D5-94A6-32C3E355C277}" destId="{FC8603F2-85FC-4134-978C-4054E468209C}" srcOrd="0" destOrd="0" presId="urn:microsoft.com/office/officeart/2017/3/layout/DropPinTimeline"/>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51C3A01D-5793-42E1-B8B1-95C7AEB64581}" type="presParOf" srcId="{46A6B157-7198-41C4-9D25-C4F8885F1B6F}" destId="{DCEEC7C0-6CAC-4153-B66A-D920E3B7F504}" srcOrd="4" destOrd="0" presId="urn:microsoft.com/office/officeart/2017/3/layout/DropPinTimeline"/>
    <dgm:cxn modelId="{86D426D3-DE4C-4BB4-8C09-D2C63BD51E4E}" type="presParOf" srcId="{DCEEC7C0-6CAC-4153-B66A-D920E3B7F504}" destId="{56361E50-9FEC-48AD-A369-C1A8379B35EC}" srcOrd="0" destOrd="0" presId="urn:microsoft.com/office/officeart/2017/3/layout/DropPinTimeline"/>
    <dgm:cxn modelId="{02CD6C3F-E995-471C-94FB-C0D54B4842D5}" type="presParOf" srcId="{DCEEC7C0-6CAC-4153-B66A-D920E3B7F504}" destId="{70AC7E27-D774-4261-A80F-683BBD09A81D}" srcOrd="1" destOrd="0" presId="urn:microsoft.com/office/officeart/2017/3/layout/DropPinTimeline"/>
    <dgm:cxn modelId="{5CF11FCC-C23E-454E-AC1E-DFD67727D7CD}" type="presParOf" srcId="{70AC7E27-D774-4261-A80F-683BBD09A81D}" destId="{7BC09B8D-1C75-4604-9F35-AEC078447C45}" srcOrd="0" destOrd="0" presId="urn:microsoft.com/office/officeart/2017/3/layout/DropPinTimeline"/>
    <dgm:cxn modelId="{F5089ADD-33C1-472D-BAF2-91B6652DF1A9}" type="presParOf" srcId="{70AC7E27-D774-4261-A80F-683BBD09A81D}" destId="{DFE91A1F-E910-48AB-A4C9-128002268483}" srcOrd="1" destOrd="0" presId="urn:microsoft.com/office/officeart/2017/3/layout/DropPinTimeline"/>
    <dgm:cxn modelId="{FD943790-5411-4A3B-924D-4403B21626BA}" type="presParOf" srcId="{DCEEC7C0-6CAC-4153-B66A-D920E3B7F504}" destId="{FC8603F2-85FC-4134-978C-4054E468209C}" srcOrd="2" destOrd="0" presId="urn:microsoft.com/office/officeart/2017/3/layout/DropPinTimeline"/>
    <dgm:cxn modelId="{D5E16DB1-0EBE-490A-BD7E-FD19274E6A38}" type="presParOf" srcId="{DCEEC7C0-6CAC-4153-B66A-D920E3B7F504}" destId="{4EB3AA5C-1289-44C6-9F3E-859ABA28E18F}" srcOrd="3" destOrd="0" presId="urn:microsoft.com/office/officeart/2017/3/layout/DropPinTimeline"/>
    <dgm:cxn modelId="{8DE5DA9E-2AA7-43F7-8DD5-E5ECEF772101}" type="presParOf" srcId="{DCEEC7C0-6CAC-4153-B66A-D920E3B7F504}" destId="{0BB03C0E-97EC-4D66-9B09-35D689DAB28C}" srcOrd="4" destOrd="0" presId="urn:microsoft.com/office/officeart/2017/3/layout/DropPinTimeline"/>
    <dgm:cxn modelId="{DA57C1DD-192D-489A-BBC9-D9ACA01A09F2}" type="presParOf" srcId="{DCEEC7C0-6CAC-4153-B66A-D920E3B7F504}" destId="{1A7A92CB-81F0-42D4-87BF-4008DEFA9CA8}" srcOrd="5" destOrd="0" presId="urn:microsoft.com/office/officeart/2017/3/layout/DropPinTimeline"/>
    <dgm:cxn modelId="{7E5E61DA-CACE-4FC7-A295-A50C9FA0159E}" type="presParOf" srcId="{46A6B157-7198-41C4-9D25-C4F8885F1B6F}" destId="{ABE3202B-256B-4398-8B41-CB40EDB06266}" srcOrd="5" destOrd="0" presId="urn:microsoft.com/office/officeart/2017/3/layout/DropPinTimeline"/>
    <dgm:cxn modelId="{07DA9BDD-D756-4F29-80E5-7856AC99F270}" type="presParOf" srcId="{46A6B157-7198-41C4-9D25-C4F8885F1B6F}" destId="{B744CD57-FD23-4E62-9589-4CAC57B034E9}" srcOrd="6"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1" qsCatId="3D" csTypeId="urn:microsoft.com/office/officeart/2005/8/colors/accent1_2" csCatId="accent1" phldr="1"/>
      <dgm:spPr/>
      <dgm:t>
        <a:bodyPr/>
        <a:lstStyle/>
        <a:p>
          <a:endParaRPr lang="en-US"/>
        </a:p>
      </dgm:t>
    </dgm:pt>
    <dgm:pt modelId="{9DCEA5FC-4640-45AF-B712-7A4FD94AEF0D}">
      <dgm:prSet phldrT="[Text]"/>
      <dgm:spPr>
        <a:xfrm>
          <a:off x="382397" y="357535"/>
          <a:ext cx="1712016" cy="371836"/>
        </a:xfrm>
        <a:prstGeom prst="rect">
          <a:avLst/>
        </a:prstGeom>
      </dgm:spPr>
      <dgm:t>
        <a:bodyPr/>
        <a:lstStyle/>
        <a:p>
          <a:r>
            <a:rPr lang="en-US" b="1" dirty="0" smtClean="0">
              <a:latin typeface="Arial" panose="020B0604020202020204" pitchFamily="34" charset="0"/>
              <a:cs typeface="Arial" panose="020B0604020202020204" pitchFamily="34" charset="0"/>
            </a:rPr>
            <a:t>October 2020 – March 2021 </a:t>
          </a:r>
          <a:endParaRPr lang="en-US" dirty="0">
            <a:latin typeface="Arial" panose="020B0604020202020204" pitchFamily="34" charset="0"/>
            <a:cs typeface="Arial" panose="020B0604020202020204" pitchFamily="34" charset="0"/>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a:xfrm>
          <a:off x="382397" y="729372"/>
          <a:ext cx="1712016" cy="1058304"/>
        </a:xfrm>
        <a:prstGeom prst="rect">
          <a:avLst/>
        </a:prstGeom>
      </dgm:spPr>
      <dgm:t>
        <a:bodyPr/>
        <a:lstStyle/>
        <a:p>
          <a:r>
            <a:rPr lang="en-US" dirty="0" smtClean="0">
              <a:latin typeface="Arial" panose="020B0604020202020204" pitchFamily="34" charset="0"/>
              <a:cs typeface="Arial" panose="020B0604020202020204" pitchFamily="34" charset="0"/>
            </a:rPr>
            <a:t>Alignment of voting districts to new ward boundaries</a:t>
          </a:r>
          <a:endParaRPr lang="en-US" dirty="0">
            <a:latin typeface="Arial" panose="020B0604020202020204" pitchFamily="34" charset="0"/>
            <a:cs typeface="Arial" panose="020B0604020202020204" pitchFamily="34" charset="0"/>
          </a:endParaRP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dgm:spPr>
        <a:xfrm>
          <a:off x="1417928" y="2845980"/>
          <a:ext cx="1712016" cy="371836"/>
        </a:xfrm>
        <a:prstGeom prst="rect">
          <a:avLst/>
        </a:prstGeom>
      </dgm:spPr>
      <dgm:t>
        <a:bodyPr/>
        <a:lstStyle/>
        <a:p>
          <a:endParaRPr lang="en-US" dirty="0" smtClean="0"/>
        </a:p>
        <a:p>
          <a:r>
            <a:rPr lang="en-US" b="1" dirty="0" smtClean="0">
              <a:latin typeface="Arial" panose="020B0604020202020204" pitchFamily="34" charset="0"/>
              <a:cs typeface="Arial" panose="020B0604020202020204" pitchFamily="34" charset="0"/>
            </a:rPr>
            <a:t>April – May 2021</a:t>
          </a:r>
          <a:endParaRPr lang="en-US" dirty="0">
            <a:latin typeface="Arial" panose="020B0604020202020204" pitchFamily="34" charset="0"/>
            <a:cs typeface="Arial" panose="020B0604020202020204" pitchFamily="34" charset="0"/>
          </a:endParaRP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dgm:spPr>
        <a:xfrm>
          <a:off x="3471017" y="2845980"/>
          <a:ext cx="1712016" cy="371836"/>
        </a:xfrm>
        <a:prstGeom prst="rect">
          <a:avLst/>
        </a:prstGeom>
      </dgm:spPr>
      <dgm:t>
        <a:bodyPr/>
        <a:lstStyle/>
        <a:p>
          <a:r>
            <a:rPr lang="en-US" b="1" dirty="0" smtClean="0">
              <a:latin typeface="Arial" panose="020B0604020202020204" pitchFamily="34" charset="0"/>
              <a:cs typeface="Arial" panose="020B0604020202020204" pitchFamily="34" charset="0"/>
            </a:rPr>
            <a:t>July – August 2021</a:t>
          </a:r>
          <a:endParaRPr lang="en-US" dirty="0">
            <a:latin typeface="Arial" panose="020B0604020202020204" pitchFamily="34" charset="0"/>
            <a:cs typeface="Arial" panose="020B0604020202020204" pitchFamily="34" charset="0"/>
          </a:endParaRP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a:xfrm>
          <a:off x="1417928" y="1787676"/>
          <a:ext cx="1712016" cy="1058304"/>
        </a:xfrm>
        <a:prstGeom prst="rect">
          <a:avLst/>
        </a:prstGeom>
      </dgm:spPr>
      <dgm:t>
        <a:bodyPr/>
        <a:lstStyle/>
        <a:p>
          <a:r>
            <a:rPr lang="en-US" dirty="0" smtClean="0">
              <a:latin typeface="Arial" panose="020B0604020202020204" pitchFamily="34" charset="0"/>
              <a:cs typeface="Arial" panose="020B0604020202020204" pitchFamily="34" charset="0"/>
            </a:rPr>
            <a:t>Targeted voter registration and communications (new and split VDs)</a:t>
          </a:r>
          <a:endParaRPr lang="en-US" dirty="0">
            <a:latin typeface="Arial" panose="020B0604020202020204" pitchFamily="34" charset="0"/>
            <a:cs typeface="Arial" panose="020B0604020202020204" pitchFamily="34" charset="0"/>
          </a:endParaRP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a:xfrm>
          <a:off x="3471017" y="1787676"/>
          <a:ext cx="1712016" cy="1058304"/>
        </a:xfrm>
        <a:prstGeom prst="rect">
          <a:avLst/>
        </a:prstGeom>
      </dgm:spPr>
      <dgm:t>
        <a:bodyPr/>
        <a:lstStyle/>
        <a:p>
          <a:r>
            <a:rPr lang="en-US" dirty="0" smtClean="0">
              <a:latin typeface="Arial" panose="020B0604020202020204" pitchFamily="34" charset="0"/>
              <a:cs typeface="Arial" panose="020B0604020202020204" pitchFamily="34" charset="0"/>
            </a:rPr>
            <a:t>Candidate nominations</a:t>
          </a:r>
          <a:endParaRPr lang="en-US" dirty="0">
            <a:latin typeface="Arial" panose="020B0604020202020204" pitchFamily="34" charset="0"/>
            <a:cs typeface="Arial" panose="020B0604020202020204" pitchFamily="34" charset="0"/>
          </a:endParaRP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683CC5F6-E9B5-49F2-909E-A68D38896308}">
      <dgm:prSet/>
      <dgm:spPr>
        <a:xfrm>
          <a:off x="2422881" y="326382"/>
          <a:ext cx="1472025" cy="371836"/>
        </a:xfrm>
        <a:prstGeom prst="rect">
          <a:avLst/>
        </a:prstGeom>
      </dgm:spPr>
      <dgm:t>
        <a:bodyPr/>
        <a:lstStyle/>
        <a:p>
          <a:r>
            <a:rPr lang="en-US" b="1" dirty="0" smtClean="0">
              <a:latin typeface="Arial" panose="020B0604020202020204" pitchFamily="34" charset="0"/>
              <a:cs typeface="Arial" panose="020B0604020202020204" pitchFamily="34" charset="0"/>
            </a:rPr>
            <a:t>May – June 2021</a:t>
          </a:r>
          <a:endParaRPr lang="en-US" dirty="0">
            <a:latin typeface="Arial" panose="020B0604020202020204" pitchFamily="34" charset="0"/>
            <a:cs typeface="Arial" panose="020B0604020202020204" pitchFamily="34" charset="0"/>
          </a:endParaRPr>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dgm:spPr>
        <a:xfrm>
          <a:off x="2422881" y="698219"/>
          <a:ext cx="1472025" cy="1058304"/>
        </a:xfrm>
        <a:prstGeom prst="rect">
          <a:avLst/>
        </a:prstGeom>
      </dgm:spPr>
      <dgm:t>
        <a:bodyPr/>
        <a:lstStyle/>
        <a:p>
          <a:r>
            <a:rPr lang="en-US" dirty="0" smtClean="0">
              <a:latin typeface="Arial" panose="020B0604020202020204" pitchFamily="34" charset="0"/>
              <a:cs typeface="Arial" panose="020B0604020202020204" pitchFamily="34" charset="0"/>
            </a:rPr>
            <a:t>General voter registration and education campaign</a:t>
          </a:r>
          <a:endParaRPr lang="en-US" dirty="0">
            <a:latin typeface="Arial" panose="020B0604020202020204" pitchFamily="34" charset="0"/>
            <a:cs typeface="Arial" panose="020B0604020202020204" pitchFamily="34" charset="0"/>
          </a:endParaRPr>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B152A708-8FCD-4AF4-87BD-781894E8D7F9}">
      <dgm:prSet/>
      <dgm:spPr/>
      <dgm:t>
        <a:bodyPr/>
        <a:lstStyle/>
        <a:p>
          <a:endParaRPr lang="en-US" dirty="0" smtClean="0"/>
        </a:p>
      </dgm:t>
    </dgm:pt>
    <dgm:pt modelId="{108339FB-BB8F-41BA-885E-F71DD959DA9E}" type="parTrans" cxnId="{1C3C48D3-4C29-45FF-8DE3-E224FC6D0D87}">
      <dgm:prSet/>
      <dgm:spPr/>
      <dgm:t>
        <a:bodyPr/>
        <a:lstStyle/>
        <a:p>
          <a:endParaRPr lang="en-US"/>
        </a:p>
      </dgm:t>
    </dgm:pt>
    <dgm:pt modelId="{79CE7469-6925-4D44-9FA8-A3C1F72C7218}" type="sibTrans" cxnId="{1C3C48D3-4C29-45FF-8DE3-E224FC6D0D87}">
      <dgm:prSet/>
      <dgm:spPr/>
      <dgm:t>
        <a:bodyPr/>
        <a:lstStyle/>
        <a:p>
          <a:endParaRPr lang="en-US"/>
        </a:p>
      </dgm:t>
    </dgm:pt>
    <dgm:pt modelId="{3FF00895-ED9F-421C-8471-79A5847DD95C}">
      <dgm:prSet/>
      <dgm:spPr/>
      <dgm:t>
        <a:bodyPr/>
        <a:lstStyle/>
        <a:p>
          <a:endParaRPr lang="en-US" dirty="0" smtClean="0"/>
        </a:p>
      </dgm:t>
    </dgm:pt>
    <dgm:pt modelId="{17EAA269-80BB-4DDF-8F45-A058C2A5E5B0}" type="parTrans" cxnId="{896760AC-C95D-49D6-B18E-FF53E78CA8EC}">
      <dgm:prSet/>
      <dgm:spPr/>
      <dgm:t>
        <a:bodyPr/>
        <a:lstStyle/>
        <a:p>
          <a:endParaRPr lang="en-US"/>
        </a:p>
      </dgm:t>
    </dgm:pt>
    <dgm:pt modelId="{34717240-779F-4E95-BE43-BF54CB2C535B}" type="sibTrans" cxnId="{896760AC-C95D-49D6-B18E-FF53E78CA8EC}">
      <dgm:prSet/>
      <dgm:spPr/>
      <dgm:t>
        <a:bodyPr/>
        <a:lstStyle/>
        <a:p>
          <a:endParaRPr lang="en-US"/>
        </a:p>
      </dgm:t>
    </dgm:pt>
    <dgm:pt modelId="{E9E9348B-C161-4B7D-8292-8CE785A5E9C9}">
      <dgm:prSet/>
      <dgm:spPr/>
      <dgm:t>
        <a:bodyPr/>
        <a:lstStyle/>
        <a:p>
          <a:endParaRPr lang="en-US" dirty="0" smtClean="0"/>
        </a:p>
      </dgm:t>
    </dgm:pt>
    <dgm:pt modelId="{2C51E994-1FB8-4107-A4A1-25DE31A5A9C7}" type="parTrans" cxnId="{6E06029F-049D-4433-A4EA-355A510748E5}">
      <dgm:prSet/>
      <dgm:spPr/>
      <dgm:t>
        <a:bodyPr/>
        <a:lstStyle/>
        <a:p>
          <a:endParaRPr lang="en-US"/>
        </a:p>
      </dgm:t>
    </dgm:pt>
    <dgm:pt modelId="{98BA1868-5A42-4715-925E-DF2E8334170E}" type="sibTrans" cxnId="{6E06029F-049D-4433-A4EA-355A510748E5}">
      <dgm:prSet/>
      <dgm:spPr/>
      <dgm:t>
        <a:bodyPr/>
        <a:lstStyle/>
        <a:p>
          <a:endParaRPr lang="en-US"/>
        </a:p>
      </dgm:t>
    </dgm:pt>
    <dgm:pt modelId="{4F6C2830-52C7-463F-9348-C91E1CBB57F3}">
      <dgm:prSet/>
      <dgm:spPr>
        <a:xfrm>
          <a:off x="2422881" y="326382"/>
          <a:ext cx="1472025" cy="371836"/>
        </a:xfrm>
      </dgm:spPr>
      <dgm:t>
        <a:bodyPr/>
        <a:lstStyle/>
        <a:p>
          <a:r>
            <a:rPr lang="en-US" b="1" dirty="0" smtClean="0">
              <a:latin typeface="Arial" panose="020B0604020202020204" pitchFamily="34" charset="0"/>
              <a:cs typeface="Arial" panose="020B0604020202020204" pitchFamily="34" charset="0"/>
            </a:rPr>
            <a:t>August – November 2021</a:t>
          </a:r>
          <a:endParaRPr lang="en-US" dirty="0">
            <a:latin typeface="Arial" panose="020B0604020202020204" pitchFamily="34" charset="0"/>
            <a:cs typeface="Arial" panose="020B0604020202020204" pitchFamily="34" charset="0"/>
          </a:endParaRPr>
        </a:p>
      </dgm:t>
    </dgm:pt>
    <dgm:pt modelId="{20F086B5-918C-47C8-BAE7-D97EEAA02983}" type="parTrans" cxnId="{AAD2A2BA-CC59-4B22-87C0-1D2DA61FF9C3}">
      <dgm:prSet/>
      <dgm:spPr/>
      <dgm:t>
        <a:bodyPr/>
        <a:lstStyle/>
        <a:p>
          <a:endParaRPr lang="en-US"/>
        </a:p>
      </dgm:t>
    </dgm:pt>
    <dgm:pt modelId="{C7FBB801-547E-4280-BDD8-FC2817B2BAD2}" type="sibTrans" cxnId="{AAD2A2BA-CC59-4B22-87C0-1D2DA61FF9C3}">
      <dgm:prSet/>
      <dgm:spPr/>
      <dgm:t>
        <a:bodyPr/>
        <a:lstStyle/>
        <a:p>
          <a:endParaRPr lang="en-US"/>
        </a:p>
      </dgm:t>
    </dgm:pt>
    <dgm:pt modelId="{0F9A294B-C17A-44FA-AACA-A645FCB92F49}">
      <dgm:prSet/>
      <dgm:spPr>
        <a:xfrm>
          <a:off x="2422881" y="698219"/>
          <a:ext cx="1472025" cy="1058304"/>
        </a:xfrm>
      </dgm:spPr>
      <dgm:t>
        <a:bodyPr/>
        <a:lstStyle/>
        <a:p>
          <a:r>
            <a:rPr lang="en-US" dirty="0" smtClean="0">
              <a:latin typeface="Arial" panose="020B0604020202020204" pitchFamily="34" charset="0"/>
              <a:cs typeface="Arial" panose="020B0604020202020204" pitchFamily="34" charset="0"/>
            </a:rPr>
            <a:t>1-2 days before elections: Special votes (home visits and at voting stations)</a:t>
          </a:r>
          <a:endParaRPr lang="en-US" dirty="0">
            <a:latin typeface="Arial" panose="020B0604020202020204" pitchFamily="34" charset="0"/>
            <a:cs typeface="Arial" panose="020B0604020202020204" pitchFamily="34" charset="0"/>
          </a:endParaRPr>
        </a:p>
      </dgm:t>
    </dgm:pt>
    <dgm:pt modelId="{AB1F80F4-94D3-4E6C-8EBC-A101D0F30ADC}" type="parTrans" cxnId="{12821AAB-1841-42C2-A74C-F35851331332}">
      <dgm:prSet/>
      <dgm:spPr/>
      <dgm:t>
        <a:bodyPr/>
        <a:lstStyle/>
        <a:p>
          <a:endParaRPr lang="en-US"/>
        </a:p>
      </dgm:t>
    </dgm:pt>
    <dgm:pt modelId="{7DE1269A-6DC9-4D96-9372-991380500812}" type="sibTrans" cxnId="{12821AAB-1841-42C2-A74C-F35851331332}">
      <dgm:prSet/>
      <dgm:spPr/>
      <dgm:t>
        <a:bodyPr/>
        <a:lstStyle/>
        <a:p>
          <a:endParaRPr lang="en-US"/>
        </a:p>
      </dgm:t>
    </dgm:pt>
    <dgm:pt modelId="{E277B4A0-D43F-4DFF-9E05-FE0F907179E1}">
      <dgm:prSet/>
      <dgm:spPr/>
      <dgm:t>
        <a:bodyPr/>
        <a:lstStyle/>
        <a:p>
          <a:endParaRPr lang="en-US" dirty="0" smtClean="0"/>
        </a:p>
      </dgm:t>
    </dgm:pt>
    <dgm:pt modelId="{DA001E4C-1AFA-45EC-A8CD-8BC8EFD28672}" type="parTrans" cxnId="{87F7B9C0-84CF-40A0-A265-05FF46A368B9}">
      <dgm:prSet/>
      <dgm:spPr/>
      <dgm:t>
        <a:bodyPr/>
        <a:lstStyle/>
        <a:p>
          <a:endParaRPr lang="en-US"/>
        </a:p>
      </dgm:t>
    </dgm:pt>
    <dgm:pt modelId="{B842F54A-FF5C-48B4-976D-BB596645DB7F}" type="sibTrans" cxnId="{87F7B9C0-84CF-40A0-A265-05FF46A368B9}">
      <dgm:prSet/>
      <dgm:spPr/>
      <dgm:t>
        <a:bodyPr/>
        <a:lstStyle/>
        <a:p>
          <a:endParaRPr lang="en-US"/>
        </a:p>
      </dgm:t>
    </dgm:pt>
    <dgm:pt modelId="{CD382952-F0DC-4289-AE1C-185F76226886}">
      <dgm:prSet/>
      <dgm:spPr/>
      <dgm:t>
        <a:bodyPr/>
        <a:lstStyle/>
        <a:p>
          <a:r>
            <a:rPr lang="en-US" dirty="0" smtClean="0">
              <a:latin typeface="Arial" panose="020B0604020202020204" pitchFamily="34" charset="0"/>
              <a:cs typeface="Arial" panose="020B0604020202020204" pitchFamily="34" charset="0"/>
            </a:rPr>
            <a:t>+/- 7 days after elections: Announcement of results</a:t>
          </a:r>
        </a:p>
      </dgm:t>
    </dgm:pt>
    <dgm:pt modelId="{097C2F57-E860-4E2A-A8BA-8806497736CC}" type="parTrans" cxnId="{D534B842-6397-4AF8-B3AF-54FA33BE4FD9}">
      <dgm:prSet/>
      <dgm:spPr/>
      <dgm:t>
        <a:bodyPr/>
        <a:lstStyle/>
        <a:p>
          <a:endParaRPr lang="en-US"/>
        </a:p>
      </dgm:t>
    </dgm:pt>
    <dgm:pt modelId="{88A22D8D-A4DA-4C77-9982-FA12B319DFCB}" type="sibTrans" cxnId="{D534B842-6397-4AF8-B3AF-54FA33BE4FD9}">
      <dgm:prSet/>
      <dgm:spPr/>
      <dgm:t>
        <a:bodyPr/>
        <a:lstStyle/>
        <a:p>
          <a:endParaRPr lang="en-US"/>
        </a:p>
      </dgm:t>
    </dgm:pt>
    <dgm:pt modelId="{61330591-CEE5-43FA-9029-B00DDCFA5FE8}">
      <dgm:prSet/>
      <dgm:spPr/>
      <dgm:t>
        <a:bodyPr/>
        <a:lstStyle/>
        <a:p>
          <a:r>
            <a:rPr lang="en-US" dirty="0" smtClean="0">
              <a:latin typeface="Arial" panose="020B0604020202020204" pitchFamily="34" charset="0"/>
              <a:cs typeface="Arial" panose="020B0604020202020204" pitchFamily="34" charset="0"/>
            </a:rPr>
            <a:t>+/- 14 days after elections: Election of local municipal representatives to district councils</a:t>
          </a:r>
        </a:p>
      </dgm:t>
    </dgm:pt>
    <dgm:pt modelId="{E95BE92B-7A45-4133-897B-BED5DDCA528E}" type="parTrans" cxnId="{DCFCEEC2-D640-49C5-914C-022416F5535F}">
      <dgm:prSet/>
      <dgm:spPr/>
      <dgm:t>
        <a:bodyPr/>
        <a:lstStyle/>
        <a:p>
          <a:endParaRPr lang="en-US"/>
        </a:p>
      </dgm:t>
    </dgm:pt>
    <dgm:pt modelId="{598F4781-0037-463D-AFD5-92103661EB26}" type="sibTrans" cxnId="{DCFCEEC2-D640-49C5-914C-022416F5535F}">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t>
        <a:bodyPr/>
        <a:lstStyle/>
        <a:p>
          <a:endParaRPr lang="en-US"/>
        </a:p>
      </dgm:t>
    </dgm:pt>
    <dgm:pt modelId="{BD204284-1F7C-4D58-BC79-8C2DEE7E9FAF}" type="pres">
      <dgm:prSet presAssocID="{63085546-7C7C-4B3E-ABEB-2669F1A65FB2}" presName="divider" presStyleLbl="fgAcc1" presStyleIdx="0" presStyleCnt="6"/>
      <dgm:spPr>
        <a:xfrm>
          <a:off x="0" y="1573364"/>
          <a:ext cx="7267867" cy="428624"/>
        </a:xfrm>
      </dgm:spPr>
      <dgm:t>
        <a:bodyPr/>
        <a:lstStyle/>
        <a:p>
          <a:endParaRPr lang="en-US"/>
        </a:p>
      </dgm:t>
    </dgm:pt>
    <dgm:pt modelId="{46A6B157-7198-41C4-9D25-C4F8885F1B6F}" type="pres">
      <dgm:prSet presAssocID="{63085546-7C7C-4B3E-ABEB-2669F1A65FB2}" presName="nodes" presStyleCnt="0">
        <dgm:presLayoutVars>
          <dgm:chMax/>
          <dgm:chPref/>
          <dgm:animLvl val="lvl"/>
        </dgm:presLayoutVars>
      </dgm:prSet>
      <dgm:spPr/>
      <dgm:t>
        <a:bodyPr/>
        <a:lstStyle/>
        <a:p>
          <a:endParaRPr lang="en-US"/>
        </a:p>
      </dgm:t>
    </dgm:pt>
    <dgm:pt modelId="{578E6A06-6F61-48BD-9F1A-48E731D6E26D}" type="pres">
      <dgm:prSet presAssocID="{9DCEA5FC-4640-45AF-B712-7A4FD94AEF0D}" presName="composite" presStyleCnt="0"/>
      <dgm:spPr/>
      <dgm:t>
        <a:bodyPr/>
        <a:lstStyle/>
        <a:p>
          <a:endParaRPr lang="en-US"/>
        </a:p>
      </dgm:t>
    </dgm:pt>
    <dgm:pt modelId="{9F727168-E825-43C1-AF50-41E115F59C0C}" type="pres">
      <dgm:prSet presAssocID="{9DCEA5FC-4640-45AF-B712-7A4FD94AEF0D}" presName="ConnectorPoint" presStyleLbl="lnNode1" presStyleIdx="0" presStyleCnt="5"/>
      <dgm:spPr>
        <a:xfrm>
          <a:off x="64914" y="1728250"/>
          <a:ext cx="66352" cy="66930"/>
        </a:xfrm>
      </dgm:spPr>
      <dgm:t>
        <a:bodyPr/>
        <a:lstStyle/>
        <a:p>
          <a:endParaRPr lang="en-US"/>
        </a:p>
      </dgm:t>
    </dgm:pt>
    <dgm:pt modelId="{0C380CA5-521A-4949-A022-450DA9C217F5}" type="pres">
      <dgm:prSet presAssocID="{9DCEA5FC-4640-45AF-B712-7A4FD94AEF0D}" presName="DropPinPlaceHolder" presStyleCnt="0"/>
      <dgm:spPr/>
      <dgm:t>
        <a:bodyPr/>
        <a:lstStyle/>
        <a:p>
          <a:endParaRPr lang="en-US"/>
        </a:p>
      </dgm:t>
    </dgm:pt>
    <dgm:pt modelId="{19EF924A-339B-436A-9151-9C7B0B0377B9}" type="pres">
      <dgm:prSet presAssocID="{9DCEA5FC-4640-45AF-B712-7A4FD94AEF0D}" presName="DropPin" presStyleLbl="alignNode1" presStyleIdx="0" presStyleCnt="5"/>
      <dgm:spPr>
        <a:xfrm rot="8100000">
          <a:off x="53983" y="387163"/>
          <a:ext cx="260657" cy="260657"/>
        </a:xfrm>
      </dgm:spPr>
      <dgm:t>
        <a:bodyPr/>
        <a:lstStyle/>
        <a:p>
          <a:endParaRPr lang="en-US"/>
        </a:p>
      </dgm:t>
    </dgm:pt>
    <dgm:pt modelId="{846B4BA4-33F0-43CE-A60E-B95E195AD5A9}" type="pres">
      <dgm:prSet presAssocID="{9DCEA5FC-4640-45AF-B712-7A4FD94AEF0D}" presName="Ellipse" presStyleLbl="fgAcc1" presStyleIdx="1" presStyleCnt="6"/>
      <dgm:spPr>
        <a:xfrm>
          <a:off x="82940" y="416120"/>
          <a:ext cx="202743" cy="202743"/>
        </a:xfrm>
      </dgm:spPr>
      <dgm:t>
        <a:bodyPr/>
        <a:lstStyle/>
        <a:p>
          <a:endParaRPr lang="en-US"/>
        </a:p>
      </dgm:t>
    </dgm:pt>
    <dgm:pt modelId="{A782CF5D-A585-4990-846A-5EDBD19A9BDB}" type="pres">
      <dgm:prSet presAssocID="{9DCEA5FC-4640-45AF-B712-7A4FD94AEF0D}" presName="L2TextContainer" presStyleLbl="revTx" presStyleIdx="0" presStyleCnt="10">
        <dgm:presLayoutVars>
          <dgm:bulletEnabled val="1"/>
        </dgm:presLayoutVars>
      </dgm:prSet>
      <dgm:spPr/>
      <dgm:t>
        <a:bodyPr/>
        <a:lstStyle/>
        <a:p>
          <a:endParaRPr lang="en-US"/>
        </a:p>
      </dgm:t>
    </dgm:pt>
    <dgm:pt modelId="{85C50C56-6DC8-4C47-8DBC-4FD6B1554AA4}" type="pres">
      <dgm:prSet presAssocID="{9DCEA5FC-4640-45AF-B712-7A4FD94AEF0D}" presName="L1TextContainer" presStyleLbl="revTx" presStyleIdx="1" presStyleCnt="10" custLinFactNeighborX="4039" custLinFactNeighborY="12407">
        <dgm:presLayoutVars>
          <dgm:chMax val="1"/>
          <dgm:chPref val="1"/>
          <dgm:bulletEnabled val="1"/>
        </dgm:presLayoutVars>
      </dgm:prSet>
      <dgm:spPr/>
      <dgm:t>
        <a:bodyPr/>
        <a:lstStyle/>
        <a:p>
          <a:endParaRPr lang="en-US"/>
        </a:p>
      </dgm:t>
    </dgm:pt>
    <dgm:pt modelId="{4F322B1B-F357-4BCD-BF34-8A0D705A1CE7}" type="pres">
      <dgm:prSet presAssocID="{9DCEA5FC-4640-45AF-B712-7A4FD94AEF0D}" presName="ConnectLine" presStyleLbl="sibTrans1D1" presStyleIdx="0" presStyleCnt="5"/>
      <dgm:spPr>
        <a:xfrm>
          <a:off x="96485" y="703411"/>
          <a:ext cx="0" cy="1058304"/>
        </a:xfrm>
      </dgm:spPr>
      <dgm:t>
        <a:bodyPr/>
        <a:lstStyle/>
        <a:p>
          <a:endParaRPr lang="en-US"/>
        </a:p>
      </dgm:t>
    </dgm:pt>
    <dgm:pt modelId="{9FF32B1E-94FD-475E-9959-8E0546070C5B}" type="pres">
      <dgm:prSet presAssocID="{9DCEA5FC-4640-45AF-B712-7A4FD94AEF0D}" presName="EmptyPlaceHolder" presStyleCnt="0"/>
      <dgm:spPr/>
      <dgm:t>
        <a:bodyPr/>
        <a:lstStyle/>
        <a:p>
          <a:endParaRPr lang="en-US"/>
        </a:p>
      </dgm:t>
    </dgm:pt>
    <dgm:pt modelId="{C9E000F5-B650-46EB-A3B0-FBA6593CE548}" type="pres">
      <dgm:prSet presAssocID="{0A99745B-BB5C-49B3-A782-8DB57641F6C9}" presName="spaceBetweenRectangles" presStyleCnt="0"/>
      <dgm:spPr/>
      <dgm:t>
        <a:bodyPr/>
        <a:lstStyle/>
        <a:p>
          <a:endParaRPr lang="en-US"/>
        </a:p>
      </dgm:t>
    </dgm:pt>
    <dgm:pt modelId="{64373A7D-C7A5-4C0C-9781-58743159539A}" type="pres">
      <dgm:prSet presAssocID="{096A9AF0-0DAE-4EB3-B448-4501DA034F4A}" presName="composite" presStyleCnt="0"/>
      <dgm:spPr/>
      <dgm:t>
        <a:bodyPr/>
        <a:lstStyle/>
        <a:p>
          <a:endParaRPr lang="en-US"/>
        </a:p>
      </dgm:t>
    </dgm:pt>
    <dgm:pt modelId="{B57996C3-16BE-4CEB-B9E2-6FFC42938F41}" type="pres">
      <dgm:prSet presAssocID="{096A9AF0-0DAE-4EB3-B448-4501DA034F4A}" presName="ConnectorPoint" presStyleLbl="lnNode1" presStyleIdx="1" presStyleCnt="5"/>
      <dgm:spPr>
        <a:xfrm>
          <a:off x="1202045" y="1754211"/>
          <a:ext cx="66352" cy="66930"/>
        </a:xfrm>
      </dgm:spPr>
      <dgm:t>
        <a:bodyPr/>
        <a:lstStyle/>
        <a:p>
          <a:endParaRPr lang="en-US"/>
        </a:p>
      </dgm:t>
    </dgm:pt>
    <dgm:pt modelId="{BC71368F-DA7E-405D-93AC-3A6767BF9FC6}" type="pres">
      <dgm:prSet presAssocID="{096A9AF0-0DAE-4EB3-B448-4501DA034F4A}" presName="DropPinPlaceHolder" presStyleCnt="0"/>
      <dgm:spPr/>
      <dgm:t>
        <a:bodyPr/>
        <a:lstStyle/>
        <a:p>
          <a:endParaRPr lang="en-US"/>
        </a:p>
      </dgm:t>
    </dgm:pt>
    <dgm:pt modelId="{5B4632EA-1574-417A-A3FA-D711159FBAD1}" type="pres">
      <dgm:prSet presAssocID="{096A9AF0-0DAE-4EB3-B448-4501DA034F4A}" presName="DropPin" presStyleLbl="alignNode1" presStyleIdx="1" presStyleCnt="5" custLinFactNeighborX="-64301" custLinFactNeighborY="25145"/>
      <dgm:spPr>
        <a:xfrm rot="18900000">
          <a:off x="1103286" y="2901570"/>
          <a:ext cx="260657" cy="260657"/>
        </a:xfrm>
      </dgm:spPr>
      <dgm:t>
        <a:bodyPr/>
        <a:lstStyle/>
        <a:p>
          <a:endParaRPr lang="en-US"/>
        </a:p>
      </dgm:t>
    </dgm:pt>
    <dgm:pt modelId="{032E0966-F86B-4BBD-BE80-8FAB861AF0E8}" type="pres">
      <dgm:prSet presAssocID="{096A9AF0-0DAE-4EB3-B448-4501DA034F4A}" presName="Ellipse" presStyleLbl="fgAcc1" presStyleIdx="2" presStyleCnt="6"/>
      <dgm:spPr>
        <a:xfrm>
          <a:off x="1132243" y="2930527"/>
          <a:ext cx="202743" cy="202743"/>
        </a:xfrm>
      </dgm:spPr>
      <dgm:t>
        <a:bodyPr/>
        <a:lstStyle/>
        <a:p>
          <a:endParaRPr lang="en-US"/>
        </a:p>
      </dgm:t>
    </dgm:pt>
    <dgm:pt modelId="{B608C5A1-CE9E-4410-9F2F-F714CC6AB069}" type="pres">
      <dgm:prSet presAssocID="{096A9AF0-0DAE-4EB3-B448-4501DA034F4A}" presName="L2TextContainer" presStyleLbl="revTx" presStyleIdx="2" presStyleCnt="10">
        <dgm:presLayoutVars>
          <dgm:bulletEnabled val="1"/>
        </dgm:presLayoutVars>
      </dgm:prSet>
      <dgm:spPr/>
      <dgm:t>
        <a:bodyPr/>
        <a:lstStyle/>
        <a:p>
          <a:endParaRPr lang="en-US"/>
        </a:p>
      </dgm:t>
    </dgm:pt>
    <dgm:pt modelId="{C1E34084-406C-48D5-88FE-7226282DBC49}" type="pres">
      <dgm:prSet presAssocID="{096A9AF0-0DAE-4EB3-B448-4501DA034F4A}" presName="L1TextContainer" presStyleLbl="revTx" presStyleIdx="3" presStyleCnt="10" custScaleX="94721" custScaleY="160208" custLinFactNeighborX="-12913" custLinFactNeighborY="1456">
        <dgm:presLayoutVars>
          <dgm:chMax val="1"/>
          <dgm:chPref val="1"/>
          <dgm:bulletEnabled val="1"/>
        </dgm:presLayoutVars>
      </dgm:prSet>
      <dgm:spPr/>
      <dgm:t>
        <a:bodyPr/>
        <a:lstStyle/>
        <a:p>
          <a:endParaRPr lang="en-US"/>
        </a:p>
      </dgm:t>
    </dgm:pt>
    <dgm:pt modelId="{33168228-1414-4AAF-B7E5-C08A80BBB2F1}" type="pres">
      <dgm:prSet presAssocID="{096A9AF0-0DAE-4EB3-B448-4501DA034F4A}" presName="ConnectLine" presStyleLbl="sibTrans1D1" presStyleIdx="1" presStyleCnt="5" custLinFactX="-400000" custLinFactNeighborX="-429308" custLinFactNeighborY="8835"/>
      <dgm:spPr>
        <a:xfrm>
          <a:off x="1233615" y="1787676"/>
          <a:ext cx="0" cy="1058304"/>
        </a:xfrm>
      </dgm:spPr>
      <dgm:t>
        <a:bodyPr/>
        <a:lstStyle/>
        <a:p>
          <a:endParaRPr lang="en-US"/>
        </a:p>
      </dgm:t>
    </dgm:pt>
    <dgm:pt modelId="{C791BCDD-76D3-4E0E-98B9-0C4903CF0E94}" type="pres">
      <dgm:prSet presAssocID="{096A9AF0-0DAE-4EB3-B448-4501DA034F4A}" presName="EmptyPlaceHolder" presStyleCnt="0"/>
      <dgm:spPr/>
      <dgm:t>
        <a:bodyPr/>
        <a:lstStyle/>
        <a:p>
          <a:endParaRPr lang="en-US"/>
        </a:p>
      </dgm:t>
    </dgm:pt>
    <dgm:pt modelId="{3B1DA912-FDB7-4F73-8823-B30C56F7DE86}" type="pres">
      <dgm:prSet presAssocID="{6B0D7DA9-E6ED-4137-9716-F48BF62327A8}" presName="spaceBetweenRectangles" presStyleCnt="0"/>
      <dgm:spPr/>
      <dgm:t>
        <a:bodyPr/>
        <a:lstStyle/>
        <a:p>
          <a:endParaRPr lang="en-US"/>
        </a:p>
      </dgm:t>
    </dgm:pt>
    <dgm:pt modelId="{DCEEC7C0-6CAC-4153-B66A-D920E3B7F504}" type="pres">
      <dgm:prSet presAssocID="{683CC5F6-E9B5-49F2-909E-A68D38896308}" presName="composite" presStyleCnt="0"/>
      <dgm:spPr/>
      <dgm:t>
        <a:bodyPr/>
        <a:lstStyle/>
        <a:p>
          <a:endParaRPr lang="en-US"/>
        </a:p>
      </dgm:t>
    </dgm:pt>
    <dgm:pt modelId="{56361E50-9FEC-48AD-A369-C1A8379B35EC}" type="pres">
      <dgm:prSet presAssocID="{683CC5F6-E9B5-49F2-909E-A68D38896308}" presName="ConnectorPoint" presStyleLbl="lnNode1" presStyleIdx="2" presStyleCnt="5"/>
      <dgm:spPr>
        <a:xfrm>
          <a:off x="2237575" y="1754211"/>
          <a:ext cx="66352" cy="66930"/>
        </a:xfrm>
      </dgm:spPr>
      <dgm:t>
        <a:bodyPr/>
        <a:lstStyle/>
        <a:p>
          <a:endParaRPr lang="en-US"/>
        </a:p>
      </dgm:t>
    </dgm:pt>
    <dgm:pt modelId="{70AC7E27-D774-4261-A80F-683BBD09A81D}" type="pres">
      <dgm:prSet presAssocID="{683CC5F6-E9B5-49F2-909E-A68D38896308}" presName="DropPinPlaceHolder" presStyleCnt="0"/>
      <dgm:spPr/>
      <dgm:t>
        <a:bodyPr/>
        <a:lstStyle/>
        <a:p>
          <a:endParaRPr lang="en-US"/>
        </a:p>
      </dgm:t>
    </dgm:pt>
    <dgm:pt modelId="{7BC09B8D-1C75-4604-9F35-AEC078447C45}" type="pres">
      <dgm:prSet presAssocID="{683CC5F6-E9B5-49F2-909E-A68D38896308}" presName="DropPin" presStyleLbl="alignNode1" presStyleIdx="2" presStyleCnt="5" custLinFactNeighborX="36456"/>
      <dgm:spPr>
        <a:xfrm rot="8100000">
          <a:off x="2138817" y="413125"/>
          <a:ext cx="260657" cy="260657"/>
        </a:xfrm>
      </dgm:spPr>
      <dgm:t>
        <a:bodyPr/>
        <a:lstStyle/>
        <a:p>
          <a:endParaRPr lang="en-US"/>
        </a:p>
      </dgm:t>
    </dgm:pt>
    <dgm:pt modelId="{DFE91A1F-E910-48AB-A4C9-128002268483}" type="pres">
      <dgm:prSet presAssocID="{683CC5F6-E9B5-49F2-909E-A68D38896308}" presName="Ellipse" presStyleLbl="fgAcc1" presStyleIdx="3" presStyleCnt="6"/>
      <dgm:spPr>
        <a:xfrm>
          <a:off x="2167774" y="442081"/>
          <a:ext cx="202743" cy="202743"/>
        </a:xfrm>
      </dgm:spPr>
      <dgm:t>
        <a:bodyPr/>
        <a:lstStyle/>
        <a:p>
          <a:endParaRPr lang="en-US"/>
        </a:p>
      </dgm:t>
    </dgm:pt>
    <dgm:pt modelId="{FC8603F2-85FC-4134-978C-4054E468209C}" type="pres">
      <dgm:prSet presAssocID="{683CC5F6-E9B5-49F2-909E-A68D38896308}" presName="L2TextContainer" presStyleLbl="revTx" presStyleIdx="4" presStyleCnt="10">
        <dgm:presLayoutVars>
          <dgm:bulletEnabled val="1"/>
        </dgm:presLayoutVars>
      </dgm:prSet>
      <dgm:spPr/>
      <dgm:t>
        <a:bodyPr/>
        <a:lstStyle/>
        <a:p>
          <a:endParaRPr lang="en-US"/>
        </a:p>
      </dgm:t>
    </dgm:pt>
    <dgm:pt modelId="{4EB3AA5C-1289-44C6-9F3E-859ABA28E18F}" type="pres">
      <dgm:prSet presAssocID="{683CC5F6-E9B5-49F2-909E-A68D38896308}" presName="L1TextContainer" presStyleLbl="revTx" presStyleIdx="5" presStyleCnt="10" custLinFactNeighborX="14183" custLinFactNeighborY="5459">
        <dgm:presLayoutVars>
          <dgm:chMax val="1"/>
          <dgm:chPref val="1"/>
          <dgm:bulletEnabled val="1"/>
        </dgm:presLayoutVars>
      </dgm:prSet>
      <dgm:spPr/>
      <dgm:t>
        <a:bodyPr/>
        <a:lstStyle/>
        <a:p>
          <a:endParaRPr lang="en-US"/>
        </a:p>
      </dgm:t>
    </dgm:pt>
    <dgm:pt modelId="{0BB03C0E-97EC-4D66-9B09-35D689DAB28C}" type="pres">
      <dgm:prSet presAssocID="{683CC5F6-E9B5-49F2-909E-A68D38896308}" presName="ConnectLine" presStyleLbl="sibTrans1D1" presStyleIdx="2" presStyleCnt="5" custLinFactX="200000" custLinFactNeighborX="270183"/>
      <dgm:spPr>
        <a:xfrm>
          <a:off x="2269145" y="729372"/>
          <a:ext cx="0" cy="1058304"/>
        </a:xfrm>
      </dgm:spPr>
      <dgm:t>
        <a:bodyPr/>
        <a:lstStyle/>
        <a:p>
          <a:endParaRPr lang="en-US"/>
        </a:p>
      </dgm:t>
    </dgm:pt>
    <dgm:pt modelId="{1A7A92CB-81F0-42D4-87BF-4008DEFA9CA8}" type="pres">
      <dgm:prSet presAssocID="{683CC5F6-E9B5-49F2-909E-A68D38896308}" presName="EmptyPlaceHolder" presStyleCnt="0"/>
      <dgm:spPr/>
      <dgm:t>
        <a:bodyPr/>
        <a:lstStyle/>
        <a:p>
          <a:endParaRPr lang="en-US"/>
        </a:p>
      </dgm:t>
    </dgm:pt>
    <dgm:pt modelId="{ABE3202B-256B-4398-8B41-CB40EDB06266}" type="pres">
      <dgm:prSet presAssocID="{4C61DDEE-8BBF-4CBF-B066-7E60B6DF0A11}" presName="spaceBetweenRectangles" presStyleCnt="0"/>
      <dgm:spPr/>
      <dgm:t>
        <a:bodyPr/>
        <a:lstStyle/>
        <a:p>
          <a:endParaRPr lang="en-US"/>
        </a:p>
      </dgm:t>
    </dgm:pt>
    <dgm:pt modelId="{B744CD57-FD23-4E62-9589-4CAC57B034E9}" type="pres">
      <dgm:prSet presAssocID="{CA6B1BA0-B2FC-48AD-8EDA-F4AAA4AF2782}" presName="composite" presStyleCnt="0"/>
      <dgm:spPr/>
      <dgm:t>
        <a:bodyPr/>
        <a:lstStyle/>
        <a:p>
          <a:endParaRPr lang="en-US"/>
        </a:p>
      </dgm:t>
    </dgm:pt>
    <dgm:pt modelId="{D891B168-1DA5-4124-931F-A51FCB8EFC11}" type="pres">
      <dgm:prSet presAssocID="{CA6B1BA0-B2FC-48AD-8EDA-F4AAA4AF2782}" presName="ConnectorPoint" presStyleLbl="lnNode1" presStyleIdx="3" presStyleCnt="5"/>
      <dgm:spPr>
        <a:xfrm>
          <a:off x="3255134" y="1754211"/>
          <a:ext cx="66352" cy="66930"/>
        </a:xfrm>
      </dgm:spPr>
      <dgm:t>
        <a:bodyPr/>
        <a:lstStyle/>
        <a:p>
          <a:endParaRPr lang="en-US"/>
        </a:p>
      </dgm:t>
    </dgm:pt>
    <dgm:pt modelId="{42206762-CD73-4F82-B16A-D168E2503215}" type="pres">
      <dgm:prSet presAssocID="{CA6B1BA0-B2FC-48AD-8EDA-F4AAA4AF2782}" presName="DropPinPlaceHolder" presStyleCnt="0"/>
      <dgm:spPr/>
      <dgm:t>
        <a:bodyPr/>
        <a:lstStyle/>
        <a:p>
          <a:endParaRPr lang="en-US"/>
        </a:p>
      </dgm:t>
    </dgm:pt>
    <dgm:pt modelId="{C0DBECBF-E3AA-450B-95D4-8349AA21B4F8}" type="pres">
      <dgm:prSet presAssocID="{CA6B1BA0-B2FC-48AD-8EDA-F4AAA4AF2782}" presName="DropPin" presStyleLbl="alignNode1" presStyleIdx="3" presStyleCnt="5" custLinFactNeighborX="42931"/>
      <dgm:spPr>
        <a:xfrm rot="18900000">
          <a:off x="3156376" y="2901570"/>
          <a:ext cx="260657" cy="260657"/>
        </a:xfrm>
      </dgm:spPr>
      <dgm:t>
        <a:bodyPr/>
        <a:lstStyle/>
        <a:p>
          <a:endParaRPr lang="en-US"/>
        </a:p>
      </dgm:t>
    </dgm:pt>
    <dgm:pt modelId="{6EDDD44C-F5E4-49AD-B1D9-346B8B8AEE8F}" type="pres">
      <dgm:prSet presAssocID="{CA6B1BA0-B2FC-48AD-8EDA-F4AAA4AF2782}" presName="Ellipse" presStyleLbl="fgAcc1" presStyleIdx="4" presStyleCnt="6"/>
      <dgm:spPr>
        <a:xfrm>
          <a:off x="3185333" y="2930527"/>
          <a:ext cx="202743" cy="202743"/>
        </a:xfrm>
      </dgm:spPr>
      <dgm:t>
        <a:bodyPr/>
        <a:lstStyle/>
        <a:p>
          <a:endParaRPr lang="en-US"/>
        </a:p>
      </dgm:t>
    </dgm:pt>
    <dgm:pt modelId="{FE564261-183D-47F9-8E7E-BCFC5023A815}" type="pres">
      <dgm:prSet presAssocID="{CA6B1BA0-B2FC-48AD-8EDA-F4AAA4AF2782}" presName="L2TextContainer" presStyleLbl="revTx" presStyleIdx="6" presStyleCnt="10">
        <dgm:presLayoutVars>
          <dgm:bulletEnabled val="1"/>
        </dgm:presLayoutVars>
      </dgm:prSet>
      <dgm:spPr/>
      <dgm:t>
        <a:bodyPr/>
        <a:lstStyle/>
        <a:p>
          <a:endParaRPr lang="en-US"/>
        </a:p>
      </dgm:t>
    </dgm:pt>
    <dgm:pt modelId="{3DA36ABE-9810-4ED4-9A55-2905E7588D06}" type="pres">
      <dgm:prSet presAssocID="{CA6B1BA0-B2FC-48AD-8EDA-F4AAA4AF2782}" presName="L1TextContainer" presStyleLbl="revTx" presStyleIdx="7" presStyleCnt="10" custScaleX="70668" custLinFactNeighborX="-4421">
        <dgm:presLayoutVars>
          <dgm:chMax val="1"/>
          <dgm:chPref val="1"/>
          <dgm:bulletEnabled val="1"/>
        </dgm:presLayoutVars>
      </dgm:prSet>
      <dgm:spPr/>
      <dgm:t>
        <a:bodyPr/>
        <a:lstStyle/>
        <a:p>
          <a:endParaRPr lang="en-US"/>
        </a:p>
      </dgm:t>
    </dgm:pt>
    <dgm:pt modelId="{4B9F5909-A57C-4893-9C8A-D5960FE9BE37}" type="pres">
      <dgm:prSet presAssocID="{CA6B1BA0-B2FC-48AD-8EDA-F4AAA4AF2782}" presName="ConnectLine" presStyleLbl="sibTrans1D1" presStyleIdx="3" presStyleCnt="5" custLinFactX="253663" custLinFactNeighborX="300000"/>
      <dgm:spPr>
        <a:xfrm>
          <a:off x="3286705" y="1787676"/>
          <a:ext cx="0" cy="1058304"/>
        </a:xfrm>
      </dgm:spPr>
      <dgm:t>
        <a:bodyPr/>
        <a:lstStyle/>
        <a:p>
          <a:endParaRPr lang="en-US"/>
        </a:p>
      </dgm:t>
    </dgm:pt>
    <dgm:pt modelId="{DEDCEF89-DB8F-4197-B2D2-2D39426E0B96}" type="pres">
      <dgm:prSet presAssocID="{CA6B1BA0-B2FC-48AD-8EDA-F4AAA4AF2782}" presName="EmptyPlaceHolder" presStyleCnt="0"/>
      <dgm:spPr/>
      <dgm:t>
        <a:bodyPr/>
        <a:lstStyle/>
        <a:p>
          <a:endParaRPr lang="en-US"/>
        </a:p>
      </dgm:t>
    </dgm:pt>
    <dgm:pt modelId="{4A96FD2F-C127-41DC-AA54-1EEBED6BA483}" type="pres">
      <dgm:prSet presAssocID="{39FB540D-D808-4040-9A37-0AC474C0212F}" presName="spaceBetweenRectangles" presStyleCnt="0"/>
      <dgm:spPr/>
      <dgm:t>
        <a:bodyPr/>
        <a:lstStyle/>
        <a:p>
          <a:endParaRPr lang="en-US"/>
        </a:p>
      </dgm:t>
    </dgm:pt>
    <dgm:pt modelId="{2711A681-6F62-4EC6-B231-F8F1983F0438}" type="pres">
      <dgm:prSet presAssocID="{4F6C2830-52C7-463F-9348-C91E1CBB57F3}" presName="composite" presStyleCnt="0"/>
      <dgm:spPr/>
    </dgm:pt>
    <dgm:pt modelId="{D83FCF90-4743-4064-AF5D-0959BA88AE06}" type="pres">
      <dgm:prSet presAssocID="{4F6C2830-52C7-463F-9348-C91E1CBB57F3}" presName="ConnectorPoint" presStyleLbl="lnNode1" presStyleIdx="4" presStyleCnt="5"/>
      <dgm:spPr>
        <a:xfrm>
          <a:off x="2237575" y="1754211"/>
          <a:ext cx="66352" cy="66930"/>
        </a:xfrm>
      </dgm:spPr>
    </dgm:pt>
    <dgm:pt modelId="{24EC3020-BD2B-4E79-A0CC-466866834DB0}" type="pres">
      <dgm:prSet presAssocID="{4F6C2830-52C7-463F-9348-C91E1CBB57F3}" presName="DropPinPlaceHolder" presStyleCnt="0"/>
      <dgm:spPr/>
    </dgm:pt>
    <dgm:pt modelId="{6D6118C9-F78E-4151-BDCA-93F13F41EF7D}" type="pres">
      <dgm:prSet presAssocID="{4F6C2830-52C7-463F-9348-C91E1CBB57F3}" presName="DropPin" presStyleLbl="alignNode1" presStyleIdx="4" presStyleCnt="5" custLinFactNeighborX="-21323"/>
      <dgm:spPr>
        <a:xfrm rot="8100000">
          <a:off x="2138817" y="413125"/>
          <a:ext cx="260657" cy="260657"/>
        </a:xfrm>
      </dgm:spPr>
    </dgm:pt>
    <dgm:pt modelId="{9E75609B-E455-4CE7-B0CB-76E3265110D6}" type="pres">
      <dgm:prSet presAssocID="{4F6C2830-52C7-463F-9348-C91E1CBB57F3}" presName="Ellipse" presStyleLbl="fgAcc1" presStyleIdx="5" presStyleCnt="6"/>
      <dgm:spPr>
        <a:xfrm>
          <a:off x="2167774" y="442081"/>
          <a:ext cx="202743" cy="202743"/>
        </a:xfrm>
      </dgm:spPr>
    </dgm:pt>
    <dgm:pt modelId="{40385E2F-98B6-477F-A1B4-5B880688B422}" type="pres">
      <dgm:prSet presAssocID="{4F6C2830-52C7-463F-9348-C91E1CBB57F3}" presName="L2TextContainer" presStyleLbl="revTx" presStyleIdx="8" presStyleCnt="10">
        <dgm:presLayoutVars>
          <dgm:bulletEnabled val="1"/>
        </dgm:presLayoutVars>
      </dgm:prSet>
      <dgm:spPr>
        <a:prstGeom prst="rect">
          <a:avLst/>
        </a:prstGeom>
      </dgm:spPr>
      <dgm:t>
        <a:bodyPr/>
        <a:lstStyle/>
        <a:p>
          <a:endParaRPr lang="en-US"/>
        </a:p>
      </dgm:t>
    </dgm:pt>
    <dgm:pt modelId="{7D264814-CBA1-4405-892C-581EECFCB5A8}" type="pres">
      <dgm:prSet presAssocID="{4F6C2830-52C7-463F-9348-C91E1CBB57F3}" presName="L1TextContainer" presStyleLbl="revTx" presStyleIdx="9" presStyleCnt="10" custScaleX="96329" custLinFactNeighborX="-1187" custLinFactNeighborY="-3102">
        <dgm:presLayoutVars>
          <dgm:chMax val="1"/>
          <dgm:chPref val="1"/>
          <dgm:bulletEnabled val="1"/>
        </dgm:presLayoutVars>
      </dgm:prSet>
      <dgm:spPr>
        <a:prstGeom prst="rect">
          <a:avLst/>
        </a:prstGeom>
      </dgm:spPr>
      <dgm:t>
        <a:bodyPr/>
        <a:lstStyle/>
        <a:p>
          <a:endParaRPr lang="en-US"/>
        </a:p>
      </dgm:t>
    </dgm:pt>
    <dgm:pt modelId="{A4D3B81D-66CC-48B4-820B-D9429E1D2B25}" type="pres">
      <dgm:prSet presAssocID="{4F6C2830-52C7-463F-9348-C91E1CBB57F3}" presName="ConnectLine" presStyleLbl="sibTrans1D1" presStyleIdx="4" presStyleCnt="5" custLinFactX="-100000" custLinFactNeighborX="-175022"/>
      <dgm:spPr>
        <a:xfrm>
          <a:off x="2269145" y="729372"/>
          <a:ext cx="0" cy="1058304"/>
        </a:xfrm>
      </dgm:spPr>
    </dgm:pt>
    <dgm:pt modelId="{86F7B592-6585-4D7C-8FBB-F652F6C766FA}" type="pres">
      <dgm:prSet presAssocID="{4F6C2830-52C7-463F-9348-C91E1CBB57F3}" presName="EmptyPlaceHolder" presStyleCnt="0"/>
      <dgm:spPr/>
    </dgm:pt>
  </dgm:ptLst>
  <dgm:cxnLst>
    <dgm:cxn modelId="{4B1FB143-F2FD-44BB-B7C1-012FC52A5092}" type="presOf" srcId="{61330591-CEE5-43FA-9029-B00DDCFA5FE8}" destId="{40385E2F-98B6-477F-A1B4-5B880688B422}" srcOrd="0" destOrd="2" presId="urn:microsoft.com/office/officeart/2017/3/layout/DropPinTimeline"/>
    <dgm:cxn modelId="{90AC33EB-B6B3-43B1-BC92-8D9243189529}" type="presOf" srcId="{E277B4A0-D43F-4DFF-9E05-FE0F907179E1}" destId="{40385E2F-98B6-477F-A1B4-5B880688B422}" srcOrd="0" destOrd="3" presId="urn:microsoft.com/office/officeart/2017/3/layout/DropPinTimeline"/>
    <dgm:cxn modelId="{710DC275-25F1-4EA9-9158-61B4112732D4}" type="presOf" srcId="{3FF00895-ED9F-421C-8471-79A5847DD95C}" destId="{B608C5A1-CE9E-4410-9F2F-F714CC6AB069}" srcOrd="0" destOrd="1" presId="urn:microsoft.com/office/officeart/2017/3/layout/DropPinTimeline"/>
    <dgm:cxn modelId="{2802187F-7EB3-49BE-9C62-E8F8F0567AFB}" type="presOf" srcId="{3CB04A44-4013-4CA7-90FD-29AFC3C15E37}" destId="{FE564261-183D-47F9-8E7E-BCFC5023A815}"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DCFCEEC2-D640-49C5-914C-022416F5535F}" srcId="{4F6C2830-52C7-463F-9348-C91E1CBB57F3}" destId="{61330591-CEE5-43FA-9029-B00DDCFA5FE8}" srcOrd="2" destOrd="0" parTransId="{E95BE92B-7A45-4133-897B-BED5DDCA528E}" sibTransId="{598F4781-0037-463D-AFD5-92103661EB26}"/>
    <dgm:cxn modelId="{AAD2A2BA-CC59-4B22-87C0-1D2DA61FF9C3}" srcId="{63085546-7C7C-4B3E-ABEB-2669F1A65FB2}" destId="{4F6C2830-52C7-463F-9348-C91E1CBB57F3}" srcOrd="4" destOrd="0" parTransId="{20F086B5-918C-47C8-BAE7-D97EEAA02983}" sibTransId="{C7FBB801-547E-4280-BDD8-FC2817B2BAD2}"/>
    <dgm:cxn modelId="{9584A1B4-CB3E-470C-BFFC-A9242ED38E35}" type="presOf" srcId="{B152A708-8FCD-4AF4-87BD-781894E8D7F9}" destId="{A782CF5D-A585-4990-846A-5EDBD19A9BDB}" srcOrd="0" destOrd="1" presId="urn:microsoft.com/office/officeart/2017/3/layout/DropPinTimeline"/>
    <dgm:cxn modelId="{991E153C-2D4A-4089-A3BB-23D6CF24990F}" type="presOf" srcId="{683CC5F6-E9B5-49F2-909E-A68D38896308}" destId="{4EB3AA5C-1289-44C6-9F3E-859ABA28E18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272EADDB-4F96-4E62-BB33-442B84F3C090}" type="presOf" srcId="{0F9A294B-C17A-44FA-AACA-A645FCB92F49}" destId="{40385E2F-98B6-477F-A1B4-5B880688B422}" srcOrd="0" destOrd="0" presId="urn:microsoft.com/office/officeart/2017/3/layout/DropPinTimeline"/>
    <dgm:cxn modelId="{180A0E0D-92AA-440D-8D55-3C6A68BB785C}" type="presOf" srcId="{E9E9348B-C161-4B7D-8292-8CE785A5E9C9}" destId="{FC8603F2-85FC-4134-978C-4054E468209C}" srcOrd="0" destOrd="1"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12821AAB-1841-42C2-A74C-F35851331332}" srcId="{4F6C2830-52C7-463F-9348-C91E1CBB57F3}" destId="{0F9A294B-C17A-44FA-AACA-A645FCB92F49}" srcOrd="0" destOrd="0" parTransId="{AB1F80F4-94D3-4E6C-8EBC-A101D0F30ADC}" sibTransId="{7DE1269A-6DC9-4D96-9372-991380500812}"/>
    <dgm:cxn modelId="{2841EC4D-F3DC-4972-B897-89C9EA062B26}" type="presOf" srcId="{92921081-529B-4D1C-83A4-C416BB4C5224}" destId="{B608C5A1-CE9E-4410-9F2F-F714CC6AB069}"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6E06029F-049D-4433-A4EA-355A510748E5}" srcId="{683CC5F6-E9B5-49F2-909E-A68D38896308}" destId="{E9E9348B-C161-4B7D-8292-8CE785A5E9C9}" srcOrd="1" destOrd="0" parTransId="{2C51E994-1FB8-4107-A4A1-25DE31A5A9C7}" sibTransId="{98BA1868-5A42-4715-925E-DF2E8334170E}"/>
    <dgm:cxn modelId="{F16073A4-7F3E-4CB9-8FB4-14646A5FA672}" type="presOf" srcId="{831701CF-77C7-46C0-A913-8CC39517BAB8}" destId="{A782CF5D-A585-4990-846A-5EDBD19A9BDB}" srcOrd="0" destOrd="0" presId="urn:microsoft.com/office/officeart/2017/3/layout/DropPinTimeline"/>
    <dgm:cxn modelId="{0142A015-9FDB-414F-9F3E-33B0EDB12A6A}" type="presOf" srcId="{4F6C2830-52C7-463F-9348-C91E1CBB57F3}" destId="{7D264814-CBA1-4405-892C-581EECFCB5A8}" srcOrd="0" destOrd="0" presId="urn:microsoft.com/office/officeart/2017/3/layout/DropPinTimeline"/>
    <dgm:cxn modelId="{97F69BDC-C58B-4396-8D7B-CDBE73084DA6}" type="presOf" srcId="{CD382952-F0DC-4289-AE1C-185F76226886}" destId="{40385E2F-98B6-477F-A1B4-5B880688B422}" srcOrd="0" destOrd="1" presId="urn:microsoft.com/office/officeart/2017/3/layout/DropPinTimeline"/>
    <dgm:cxn modelId="{601FA375-B804-4895-B969-A3CE7B37C85C}" type="presOf" srcId="{096A9AF0-0DAE-4EB3-B448-4501DA034F4A}" destId="{C1E34084-406C-48D5-88FE-7226282DBC49}"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CD6B6EE8-3813-4EF1-BFEC-C005A3326D63}" srcId="{63085546-7C7C-4B3E-ABEB-2669F1A65FB2}" destId="{CA6B1BA0-B2FC-48AD-8EDA-F4AAA4AF2782}" srcOrd="3" destOrd="0" parTransId="{D7D3AA07-BCB9-4212-A556-E90870FB1413}" sibTransId="{39FB540D-D808-4040-9A37-0AC474C0212F}"/>
    <dgm:cxn modelId="{896760AC-C95D-49D6-B18E-FF53E78CA8EC}" srcId="{096A9AF0-0DAE-4EB3-B448-4501DA034F4A}" destId="{3FF00895-ED9F-421C-8471-79A5847DD95C}" srcOrd="1" destOrd="0" parTransId="{17EAA269-80BB-4DDF-8F45-A058C2A5E5B0}" sibTransId="{34717240-779F-4E95-BE43-BF54CB2C535B}"/>
    <dgm:cxn modelId="{D534B842-6397-4AF8-B3AF-54FA33BE4FD9}" srcId="{4F6C2830-52C7-463F-9348-C91E1CBB57F3}" destId="{CD382952-F0DC-4289-AE1C-185F76226886}" srcOrd="1" destOrd="0" parTransId="{097C2F57-E860-4E2A-A8BA-8806497736CC}" sibTransId="{88A22D8D-A4DA-4C77-9982-FA12B319DFCB}"/>
    <dgm:cxn modelId="{247DE591-0579-4FF5-9C62-940C4F67096B}" type="presOf" srcId="{63085546-7C7C-4B3E-ABEB-2669F1A65FB2}" destId="{7A5D3400-AF5B-4297-8592-4C1EDB9D0973}"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1C3C48D3-4C29-45FF-8DE3-E224FC6D0D87}" srcId="{9DCEA5FC-4640-45AF-B712-7A4FD94AEF0D}" destId="{B152A708-8FCD-4AF4-87BD-781894E8D7F9}" srcOrd="1" destOrd="0" parTransId="{108339FB-BB8F-41BA-885E-F71DD959DA9E}" sibTransId="{79CE7469-6925-4D44-9FA8-A3C1F72C7218}"/>
    <dgm:cxn modelId="{F83DF077-A6DE-4B8C-A62E-2FB10C7306B7}" type="presOf" srcId="{4EA069F3-397F-40D5-94A6-32C3E355C277}" destId="{FC8603F2-85FC-4134-978C-4054E468209C}" srcOrd="0" destOrd="0" presId="urn:microsoft.com/office/officeart/2017/3/layout/DropPinTimeline"/>
    <dgm:cxn modelId="{87F7B9C0-84CF-40A0-A265-05FF46A368B9}" srcId="{4F6C2830-52C7-463F-9348-C91E1CBB57F3}" destId="{E277B4A0-D43F-4DFF-9E05-FE0F907179E1}" srcOrd="3" destOrd="0" parTransId="{DA001E4C-1AFA-45EC-A8CD-8BC8EFD28672}" sibTransId="{B842F54A-FF5C-48B4-976D-BB596645DB7F}"/>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51C3A01D-5793-42E1-B8B1-95C7AEB64581}" type="presParOf" srcId="{46A6B157-7198-41C4-9D25-C4F8885F1B6F}" destId="{DCEEC7C0-6CAC-4153-B66A-D920E3B7F504}" srcOrd="4" destOrd="0" presId="urn:microsoft.com/office/officeart/2017/3/layout/DropPinTimeline"/>
    <dgm:cxn modelId="{86D426D3-DE4C-4BB4-8C09-D2C63BD51E4E}" type="presParOf" srcId="{DCEEC7C0-6CAC-4153-B66A-D920E3B7F504}" destId="{56361E50-9FEC-48AD-A369-C1A8379B35EC}" srcOrd="0" destOrd="0" presId="urn:microsoft.com/office/officeart/2017/3/layout/DropPinTimeline"/>
    <dgm:cxn modelId="{02CD6C3F-E995-471C-94FB-C0D54B4842D5}" type="presParOf" srcId="{DCEEC7C0-6CAC-4153-B66A-D920E3B7F504}" destId="{70AC7E27-D774-4261-A80F-683BBD09A81D}" srcOrd="1" destOrd="0" presId="urn:microsoft.com/office/officeart/2017/3/layout/DropPinTimeline"/>
    <dgm:cxn modelId="{5CF11FCC-C23E-454E-AC1E-DFD67727D7CD}" type="presParOf" srcId="{70AC7E27-D774-4261-A80F-683BBD09A81D}" destId="{7BC09B8D-1C75-4604-9F35-AEC078447C45}" srcOrd="0" destOrd="0" presId="urn:microsoft.com/office/officeart/2017/3/layout/DropPinTimeline"/>
    <dgm:cxn modelId="{F5089ADD-33C1-472D-BAF2-91B6652DF1A9}" type="presParOf" srcId="{70AC7E27-D774-4261-A80F-683BBD09A81D}" destId="{DFE91A1F-E910-48AB-A4C9-128002268483}" srcOrd="1" destOrd="0" presId="urn:microsoft.com/office/officeart/2017/3/layout/DropPinTimeline"/>
    <dgm:cxn modelId="{FD943790-5411-4A3B-924D-4403B21626BA}" type="presParOf" srcId="{DCEEC7C0-6CAC-4153-B66A-D920E3B7F504}" destId="{FC8603F2-85FC-4134-978C-4054E468209C}" srcOrd="2" destOrd="0" presId="urn:microsoft.com/office/officeart/2017/3/layout/DropPinTimeline"/>
    <dgm:cxn modelId="{D5E16DB1-0EBE-490A-BD7E-FD19274E6A38}" type="presParOf" srcId="{DCEEC7C0-6CAC-4153-B66A-D920E3B7F504}" destId="{4EB3AA5C-1289-44C6-9F3E-859ABA28E18F}" srcOrd="3" destOrd="0" presId="urn:microsoft.com/office/officeart/2017/3/layout/DropPinTimeline"/>
    <dgm:cxn modelId="{8DE5DA9E-2AA7-43F7-8DD5-E5ECEF772101}" type="presParOf" srcId="{DCEEC7C0-6CAC-4153-B66A-D920E3B7F504}" destId="{0BB03C0E-97EC-4D66-9B09-35D689DAB28C}" srcOrd="4" destOrd="0" presId="urn:microsoft.com/office/officeart/2017/3/layout/DropPinTimeline"/>
    <dgm:cxn modelId="{DA57C1DD-192D-489A-BBC9-D9ACA01A09F2}" type="presParOf" srcId="{DCEEC7C0-6CAC-4153-B66A-D920E3B7F504}" destId="{1A7A92CB-81F0-42D4-87BF-4008DEFA9CA8}" srcOrd="5" destOrd="0" presId="urn:microsoft.com/office/officeart/2017/3/layout/DropPinTimeline"/>
    <dgm:cxn modelId="{7E5E61DA-CACE-4FC7-A295-A50C9FA0159E}" type="presParOf" srcId="{46A6B157-7198-41C4-9D25-C4F8885F1B6F}" destId="{ABE3202B-256B-4398-8B41-CB40EDB06266}" srcOrd="5" destOrd="0" presId="urn:microsoft.com/office/officeart/2017/3/layout/DropPinTimeline"/>
    <dgm:cxn modelId="{07DA9BDD-D756-4F29-80E5-7856AC99F270}" type="presParOf" srcId="{46A6B157-7198-41C4-9D25-C4F8885F1B6F}" destId="{B744CD57-FD23-4E62-9589-4CAC57B034E9}" srcOrd="6"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 modelId="{C8C99DB0-870E-4980-912C-6F8882B7E1FB}" type="presParOf" srcId="{46A6B157-7198-41C4-9D25-C4F8885F1B6F}" destId="{4A96FD2F-C127-41DC-AA54-1EEBED6BA483}" srcOrd="7" destOrd="0" presId="urn:microsoft.com/office/officeart/2017/3/layout/DropPinTimeline"/>
    <dgm:cxn modelId="{8911CFD6-C30E-4BEB-8CE0-C1982068DEF8}" type="presParOf" srcId="{46A6B157-7198-41C4-9D25-C4F8885F1B6F}" destId="{2711A681-6F62-4EC6-B231-F8F1983F0438}" srcOrd="8" destOrd="0" presId="urn:microsoft.com/office/officeart/2017/3/layout/DropPinTimeline"/>
    <dgm:cxn modelId="{F3CD84E8-696D-4289-B20A-390308FA92D9}" type="presParOf" srcId="{2711A681-6F62-4EC6-B231-F8F1983F0438}" destId="{D83FCF90-4743-4064-AF5D-0959BA88AE06}" srcOrd="0" destOrd="0" presId="urn:microsoft.com/office/officeart/2017/3/layout/DropPinTimeline"/>
    <dgm:cxn modelId="{C13BFA49-1E4D-4380-A9B4-545D78B60B78}" type="presParOf" srcId="{2711A681-6F62-4EC6-B231-F8F1983F0438}" destId="{24EC3020-BD2B-4E79-A0CC-466866834DB0}" srcOrd="1" destOrd="0" presId="urn:microsoft.com/office/officeart/2017/3/layout/DropPinTimeline"/>
    <dgm:cxn modelId="{5106CBE8-6E23-4519-B21C-E17D2AEEB317}" type="presParOf" srcId="{24EC3020-BD2B-4E79-A0CC-466866834DB0}" destId="{6D6118C9-F78E-4151-BDCA-93F13F41EF7D}" srcOrd="0" destOrd="0" presId="urn:microsoft.com/office/officeart/2017/3/layout/DropPinTimeline"/>
    <dgm:cxn modelId="{EF45394F-EC02-444C-8318-E272378142ED}" type="presParOf" srcId="{24EC3020-BD2B-4E79-A0CC-466866834DB0}" destId="{9E75609B-E455-4CE7-B0CB-76E3265110D6}" srcOrd="1" destOrd="0" presId="urn:microsoft.com/office/officeart/2017/3/layout/DropPinTimeline"/>
    <dgm:cxn modelId="{15E8C80B-45D2-4B2F-9106-E27EC7AB6BA9}" type="presParOf" srcId="{2711A681-6F62-4EC6-B231-F8F1983F0438}" destId="{40385E2F-98B6-477F-A1B4-5B880688B422}" srcOrd="2" destOrd="0" presId="urn:microsoft.com/office/officeart/2017/3/layout/DropPinTimeline"/>
    <dgm:cxn modelId="{6D85474A-0579-43B9-8838-CD401D0BBE80}" type="presParOf" srcId="{2711A681-6F62-4EC6-B231-F8F1983F0438}" destId="{7D264814-CBA1-4405-892C-581EECFCB5A8}" srcOrd="3" destOrd="0" presId="urn:microsoft.com/office/officeart/2017/3/layout/DropPinTimeline"/>
    <dgm:cxn modelId="{89E3F527-8B4F-4BA5-AC2D-4D61758A6885}" type="presParOf" srcId="{2711A681-6F62-4EC6-B231-F8F1983F0438}" destId="{A4D3B81D-66CC-48B4-820B-D9429E1D2B25}" srcOrd="4" destOrd="0" presId="urn:microsoft.com/office/officeart/2017/3/layout/DropPinTimeline"/>
    <dgm:cxn modelId="{2D4FB6E6-5A22-4C22-B4C3-3E0D4B80CE81}" type="presParOf" srcId="{2711A681-6F62-4EC6-B231-F8F1983F0438}" destId="{86F7B592-6585-4D7C-8FBB-F652F6C766F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3470-77E6-46AB-9D46-D76631AD5084}">
      <dsp:nvSpPr>
        <dsp:cNvPr id="0" name=""/>
        <dsp:cNvSpPr/>
      </dsp:nvSpPr>
      <dsp:spPr>
        <a:xfrm>
          <a:off x="0" y="0"/>
          <a:ext cx="2123774" cy="2123774"/>
        </a:xfrm>
        <a:prstGeom prst="pie">
          <a:avLst>
            <a:gd name="adj1" fmla="val 5400000"/>
            <a:gd name="adj2" fmla="val 1620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CB21A-3CD3-45FC-A70E-BE781FAF9596}">
      <dsp:nvSpPr>
        <dsp:cNvPr id="0" name=""/>
        <dsp:cNvSpPr/>
      </dsp:nvSpPr>
      <dsp:spPr>
        <a:xfrm>
          <a:off x="1061887" y="0"/>
          <a:ext cx="6923941" cy="2123774"/>
        </a:xfrm>
        <a:prstGeom prst="rect">
          <a:avLst/>
        </a:prstGeom>
        <a:solidFill>
          <a:schemeClr val="lt1">
            <a:alpha val="9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ZA" sz="4000" b="1" kern="1200" baseline="0" dirty="0" smtClean="0">
            <a:solidFill>
              <a:schemeClr val="accent1">
                <a:lumMod val="75000"/>
              </a:schemeClr>
            </a:solidFill>
          </a:endParaRPr>
        </a:p>
        <a:p>
          <a:pPr lvl="0" algn="ctr" defTabSz="1778000" rtl="0">
            <a:lnSpc>
              <a:spcPct val="90000"/>
            </a:lnSpc>
            <a:spcBef>
              <a:spcPct val="0"/>
            </a:spcBef>
            <a:spcAft>
              <a:spcPct val="35000"/>
            </a:spcAft>
          </a:pPr>
          <a:r>
            <a:rPr lang="en-ZA" sz="4000" b="1" kern="1200" baseline="0" dirty="0" smtClean="0">
              <a:solidFill>
                <a:schemeClr val="accent1">
                  <a:lumMod val="75000"/>
                </a:schemeClr>
              </a:solidFill>
            </a:rPr>
            <a:t>Preparations for the </a:t>
          </a:r>
          <a:br>
            <a:rPr lang="en-ZA" sz="4000" b="1" kern="1200" baseline="0" dirty="0" smtClean="0">
              <a:solidFill>
                <a:schemeClr val="accent1">
                  <a:lumMod val="75000"/>
                </a:schemeClr>
              </a:solidFill>
            </a:rPr>
          </a:br>
          <a:r>
            <a:rPr lang="en-ZA" sz="4000" b="1" kern="1200" baseline="0" dirty="0" smtClean="0">
              <a:solidFill>
                <a:schemeClr val="accent1">
                  <a:lumMod val="75000"/>
                </a:schemeClr>
              </a:solidFill>
            </a:rPr>
            <a:t>2021 Local Government Elections</a:t>
          </a:r>
          <a:br>
            <a:rPr lang="en-ZA" sz="4000" b="1" kern="1200" baseline="0" dirty="0" smtClean="0">
              <a:solidFill>
                <a:schemeClr val="accent1">
                  <a:lumMod val="75000"/>
                </a:schemeClr>
              </a:solidFill>
            </a:rPr>
          </a:br>
          <a:r>
            <a:rPr lang="en-ZA" sz="2400" b="1" kern="1200" baseline="0" dirty="0" smtClean="0">
              <a:solidFill>
                <a:schemeClr val="accent1">
                  <a:lumMod val="75000"/>
                </a:schemeClr>
              </a:solidFill>
            </a:rPr>
            <a:t>March  2021</a:t>
          </a:r>
          <a:r>
            <a:rPr lang="en-ZA" sz="2400" b="1" kern="1200" baseline="0" dirty="0" smtClean="0"/>
            <a:t/>
          </a:r>
          <a:br>
            <a:rPr lang="en-ZA" sz="2400" b="1" kern="1200" baseline="0" dirty="0" smtClean="0"/>
          </a:br>
          <a:r>
            <a:rPr lang="en-ZA" sz="4000" b="1" kern="1200" baseline="0" dirty="0" smtClean="0"/>
            <a:t/>
          </a:r>
          <a:br>
            <a:rPr lang="en-ZA" sz="4000" b="1" kern="1200" baseline="0" dirty="0" smtClean="0"/>
          </a:br>
          <a:endParaRPr lang="en-ZA" sz="2400" kern="1200" dirty="0">
            <a:solidFill>
              <a:schemeClr val="tx2">
                <a:lumMod val="60000"/>
                <a:lumOff val="40000"/>
              </a:schemeClr>
            </a:solidFill>
          </a:endParaRPr>
        </a:p>
      </dsp:txBody>
      <dsp:txXfrm>
        <a:off x="1061887" y="0"/>
        <a:ext cx="6923941" cy="2123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232248"/>
          <a:ext cx="8208912"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EF924A-339B-436A-9151-9C7B0B0377B9}">
      <dsp:nvSpPr>
        <dsp:cNvPr id="0" name=""/>
        <dsp:cNvSpPr/>
      </dsp:nvSpPr>
      <dsp:spPr>
        <a:xfrm rot="8100000">
          <a:off x="69038" y="51444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6B4BA4-33F0-43CE-A60E-B95E195AD5A9}">
      <dsp:nvSpPr>
        <dsp:cNvPr id="0" name=""/>
        <dsp:cNvSpPr/>
      </dsp:nvSpPr>
      <dsp:spPr>
        <a:xfrm>
          <a:off x="105511" y="55091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82CF5D-A585-4990-846A-5EDBD19A9BDB}">
      <dsp:nvSpPr>
        <dsp:cNvPr id="0" name=""/>
        <dsp:cNvSpPr/>
      </dsp:nvSpPr>
      <dsp:spPr>
        <a:xfrm>
          <a:off x="576072" y="968363"/>
          <a:ext cx="2741327"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MDB completed municipal outer boundary re-determination process </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576072" y="968363"/>
        <a:ext cx="2741327" cy="1321490"/>
      </dsp:txXfrm>
    </dsp:sp>
    <dsp:sp modelId="{85C50C56-6DC8-4C47-8DBC-4FD6B1554AA4}">
      <dsp:nvSpPr>
        <dsp:cNvPr id="0" name=""/>
        <dsp:cNvSpPr/>
      </dsp:nvSpPr>
      <dsp:spPr>
        <a:xfrm>
          <a:off x="576072" y="504056"/>
          <a:ext cx="2741327"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2018 </a:t>
          </a:r>
          <a:endParaRPr lang="en-US" sz="1300" kern="1200" dirty="0">
            <a:latin typeface="Arial" panose="020B0604020202020204" pitchFamily="34" charset="0"/>
            <a:cs typeface="Arial" panose="020B0604020202020204" pitchFamily="34" charset="0"/>
          </a:endParaRPr>
        </a:p>
      </dsp:txBody>
      <dsp:txXfrm>
        <a:off x="576072" y="504056"/>
        <a:ext cx="2741327" cy="464307"/>
      </dsp:txXfrm>
    </dsp:sp>
    <dsp:sp modelId="{4F322B1B-F357-4BCD-BF34-8A0D705A1CE7}">
      <dsp:nvSpPr>
        <dsp:cNvPr id="0" name=""/>
        <dsp:cNvSpPr/>
      </dsp:nvSpPr>
      <dsp:spPr>
        <a:xfrm>
          <a:off x="233196" y="910757"/>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191408"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B4632EA-1574-417A-A3FA-D711159FBAD1}">
      <dsp:nvSpPr>
        <dsp:cNvPr id="0" name=""/>
        <dsp:cNvSpPr/>
      </dsp:nvSpPr>
      <dsp:spPr>
        <a:xfrm rot="18900000">
          <a:off x="1691718" y="3668597"/>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2E0966-F86B-4BBD-BE80-8FAB861AF0E8}">
      <dsp:nvSpPr>
        <dsp:cNvPr id="0" name=""/>
        <dsp:cNvSpPr/>
      </dsp:nvSpPr>
      <dsp:spPr>
        <a:xfrm>
          <a:off x="1728191" y="3705070"/>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608C5A1-CE9E-4410-9F2F-F714CC6AB069}">
      <dsp:nvSpPr>
        <dsp:cNvPr id="0" name=""/>
        <dsp:cNvSpPr/>
      </dsp:nvSpPr>
      <dsp:spPr>
        <a:xfrm>
          <a:off x="2304263" y="2141100"/>
          <a:ext cx="2889180" cy="211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IEC provided the municipal segment of the national common voters’ roll based on final registration as at NPE 2019</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Minister of COGTA determines the formulae for determining the number of councillors for different categories of municipalities</a:t>
          </a:r>
          <a:endParaRPr lang="en-US" sz="1000" kern="1200" dirty="0" smtClean="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MECs responsible for local government use the formulae to determine and publish the number of councillors </a:t>
          </a:r>
          <a:endParaRPr lang="en-US" sz="1000" kern="1200" dirty="0" smtClean="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MDB commenced with the ward delimitation process in 2019 </a:t>
          </a:r>
          <a:endParaRPr lang="en-US" sz="1000" kern="1200" dirty="0" smtClean="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2304263" y="2141100"/>
        <a:ext cx="2889180" cy="2117134"/>
      </dsp:txXfrm>
    </dsp:sp>
    <dsp:sp modelId="{C1E34084-406C-48D5-88FE-7226282DBC49}">
      <dsp:nvSpPr>
        <dsp:cNvPr id="0" name=""/>
        <dsp:cNvSpPr/>
      </dsp:nvSpPr>
      <dsp:spPr>
        <a:xfrm>
          <a:off x="2304263" y="3720638"/>
          <a:ext cx="2889180" cy="74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2019 - 2020</a:t>
          </a:r>
        </a:p>
        <a:p>
          <a:pPr lvl="0" algn="l" defTabSz="577850">
            <a:lnSpc>
              <a:spcPct val="90000"/>
            </a:lnSpc>
            <a:spcBef>
              <a:spcPct val="0"/>
            </a:spcBef>
            <a:spcAft>
              <a:spcPct val="35000"/>
            </a:spcAft>
          </a:pPr>
          <a:endParaRPr lang="en-US" sz="1300" kern="1200" dirty="0"/>
        </a:p>
      </dsp:txBody>
      <dsp:txXfrm>
        <a:off x="2304263" y="3720638"/>
        <a:ext cx="2889180" cy="743857"/>
      </dsp:txXfrm>
    </dsp:sp>
    <dsp:sp modelId="{33168228-1414-4AAF-B7E5-C08A80BBB2F1}">
      <dsp:nvSpPr>
        <dsp:cNvPr id="0" name=""/>
        <dsp:cNvSpPr/>
      </dsp:nvSpPr>
      <dsp:spPr>
        <a:xfrm>
          <a:off x="1855877" y="2279114"/>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814089" y="2237326"/>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C09B8D-1C75-4604-9F35-AEC078447C45}">
      <dsp:nvSpPr>
        <dsp:cNvPr id="0" name=""/>
        <dsp:cNvSpPr/>
      </dsp:nvSpPr>
      <dsp:spPr>
        <a:xfrm rot="8100000">
          <a:off x="4509105" y="51444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E91A1F-E910-48AB-A4C9-128002268483}">
      <dsp:nvSpPr>
        <dsp:cNvPr id="0" name=""/>
        <dsp:cNvSpPr/>
      </dsp:nvSpPr>
      <dsp:spPr>
        <a:xfrm>
          <a:off x="4545578" y="55091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8603F2-85FC-4134-978C-4054E468209C}">
      <dsp:nvSpPr>
        <dsp:cNvPr id="0" name=""/>
        <dsp:cNvSpPr/>
      </dsp:nvSpPr>
      <dsp:spPr>
        <a:xfrm>
          <a:off x="5040552" y="968363"/>
          <a:ext cx="2727443"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lvl="0" algn="l"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Public consultations on ward boundaries</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5040552" y="968363"/>
        <a:ext cx="2727443" cy="1321490"/>
      </dsp:txXfrm>
    </dsp:sp>
    <dsp:sp modelId="{4EB3AA5C-1289-44C6-9F3E-859ABA28E18F}">
      <dsp:nvSpPr>
        <dsp:cNvPr id="0" name=""/>
        <dsp:cNvSpPr/>
      </dsp:nvSpPr>
      <dsp:spPr>
        <a:xfrm>
          <a:off x="5040552" y="504056"/>
          <a:ext cx="2727443"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t>February – November 2020</a:t>
          </a:r>
          <a:endParaRPr lang="en-US" sz="1300" kern="1200" dirty="0"/>
        </a:p>
      </dsp:txBody>
      <dsp:txXfrm>
        <a:off x="5040552" y="504056"/>
        <a:ext cx="2727443" cy="464307"/>
      </dsp:txXfrm>
    </dsp:sp>
    <dsp:sp modelId="{0BB03C0E-97EC-4D66-9B09-35D689DAB28C}">
      <dsp:nvSpPr>
        <dsp:cNvPr id="0" name=""/>
        <dsp:cNvSpPr/>
      </dsp:nvSpPr>
      <dsp:spPr>
        <a:xfrm>
          <a:off x="4673262" y="910757"/>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4631475"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0DBECBF-E3AA-450B-95D4-8349AA21B4F8}">
      <dsp:nvSpPr>
        <dsp:cNvPr id="0" name=""/>
        <dsp:cNvSpPr/>
      </dsp:nvSpPr>
      <dsp:spPr>
        <a:xfrm rot="18900000">
          <a:off x="5684820" y="362173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DDD44C-F5E4-49AD-B1D9-346B8B8AEE8F}">
      <dsp:nvSpPr>
        <dsp:cNvPr id="0" name=""/>
        <dsp:cNvSpPr/>
      </dsp:nvSpPr>
      <dsp:spPr>
        <a:xfrm>
          <a:off x="5721293" y="365820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564261-183D-47F9-8E7E-BCFC5023A815}">
      <dsp:nvSpPr>
        <dsp:cNvPr id="0" name=""/>
        <dsp:cNvSpPr/>
      </dsp:nvSpPr>
      <dsp:spPr>
        <a:xfrm>
          <a:off x="6120683" y="2206901"/>
          <a:ext cx="1927429"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lvl="0" algn="l" defTabSz="444500">
            <a:lnSpc>
              <a:spcPct val="90000"/>
            </a:lnSpc>
            <a:spcBef>
              <a:spcPct val="0"/>
            </a:spcBef>
            <a:spcAft>
              <a:spcPct val="35000"/>
            </a:spcAft>
          </a:pPr>
          <a:r>
            <a:rPr lang="en-US" sz="1000" kern="1200" dirty="0" smtClean="0"/>
            <a:t>Handover of final ward boundaries to IEC</a:t>
          </a:r>
          <a:endParaRPr lang="en-US" sz="1000" kern="1200" dirty="0"/>
        </a:p>
      </dsp:txBody>
      <dsp:txXfrm>
        <a:off x="6120683" y="2206901"/>
        <a:ext cx="1927429" cy="1321490"/>
      </dsp:txXfrm>
    </dsp:sp>
    <dsp:sp modelId="{3DA36ABE-9810-4ED4-9A55-2905E7588D06}">
      <dsp:nvSpPr>
        <dsp:cNvPr id="0" name=""/>
        <dsp:cNvSpPr/>
      </dsp:nvSpPr>
      <dsp:spPr>
        <a:xfrm>
          <a:off x="6120683" y="3528392"/>
          <a:ext cx="1927429"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t>1 December 2020</a:t>
          </a:r>
          <a:endParaRPr lang="en-US" sz="1300" kern="1200" dirty="0"/>
        </a:p>
      </dsp:txBody>
      <dsp:txXfrm>
        <a:off x="6120683" y="3528392"/>
        <a:ext cx="1927429" cy="464307"/>
      </dsp:txXfrm>
    </dsp:sp>
    <dsp:sp modelId="{4B9F5909-A57C-4893-9C8A-D5960FE9BE37}">
      <dsp:nvSpPr>
        <dsp:cNvPr id="0" name=""/>
        <dsp:cNvSpPr/>
      </dsp:nvSpPr>
      <dsp:spPr>
        <a:xfrm>
          <a:off x="5848978" y="2232248"/>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5807190"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232248"/>
          <a:ext cx="8208912"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EF924A-339B-436A-9151-9C7B0B0377B9}">
      <dsp:nvSpPr>
        <dsp:cNvPr id="0" name=""/>
        <dsp:cNvSpPr/>
      </dsp:nvSpPr>
      <dsp:spPr>
        <a:xfrm rot="8100000">
          <a:off x="69835" y="51444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6B4BA4-33F0-43CE-A60E-B95E195AD5A9}">
      <dsp:nvSpPr>
        <dsp:cNvPr id="0" name=""/>
        <dsp:cNvSpPr/>
      </dsp:nvSpPr>
      <dsp:spPr>
        <a:xfrm>
          <a:off x="106308" y="55091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82CF5D-A585-4990-846A-5EDBD19A9BDB}">
      <dsp:nvSpPr>
        <dsp:cNvPr id="0" name=""/>
        <dsp:cNvSpPr/>
      </dsp:nvSpPr>
      <dsp:spPr>
        <a:xfrm>
          <a:off x="558460" y="968363"/>
          <a:ext cx="2285548"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Alignment of voting districts to new ward boundaries</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558460" y="968363"/>
        <a:ext cx="2285548" cy="1321490"/>
      </dsp:txXfrm>
    </dsp:sp>
    <dsp:sp modelId="{85C50C56-6DC8-4C47-8DBC-4FD6B1554AA4}">
      <dsp:nvSpPr>
        <dsp:cNvPr id="0" name=""/>
        <dsp:cNvSpPr/>
      </dsp:nvSpPr>
      <dsp:spPr>
        <a:xfrm>
          <a:off x="558460" y="504056"/>
          <a:ext cx="2285548"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October 2020 – March 2021 </a:t>
          </a:r>
          <a:endParaRPr lang="en-US" sz="1300" kern="1200" dirty="0">
            <a:latin typeface="Arial" panose="020B0604020202020204" pitchFamily="34" charset="0"/>
            <a:cs typeface="Arial" panose="020B0604020202020204" pitchFamily="34" charset="0"/>
          </a:endParaRPr>
        </a:p>
      </dsp:txBody>
      <dsp:txXfrm>
        <a:off x="558460" y="504056"/>
        <a:ext cx="2285548" cy="464307"/>
      </dsp:txXfrm>
    </dsp:sp>
    <dsp:sp modelId="{4F322B1B-F357-4BCD-BF34-8A0D705A1CE7}">
      <dsp:nvSpPr>
        <dsp:cNvPr id="0" name=""/>
        <dsp:cNvSpPr/>
      </dsp:nvSpPr>
      <dsp:spPr>
        <a:xfrm>
          <a:off x="233993" y="910757"/>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192205"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B4632EA-1574-417A-A3FA-D711159FBAD1}">
      <dsp:nvSpPr>
        <dsp:cNvPr id="0" name=""/>
        <dsp:cNvSpPr/>
      </dsp:nvSpPr>
      <dsp:spPr>
        <a:xfrm rot="18900000">
          <a:off x="1148118" y="3668597"/>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2E0966-F86B-4BBD-BE80-8FAB861AF0E8}">
      <dsp:nvSpPr>
        <dsp:cNvPr id="0" name=""/>
        <dsp:cNvSpPr/>
      </dsp:nvSpPr>
      <dsp:spPr>
        <a:xfrm>
          <a:off x="1184590" y="3705070"/>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608C5A1-CE9E-4410-9F2F-F714CC6AB069}">
      <dsp:nvSpPr>
        <dsp:cNvPr id="0" name=""/>
        <dsp:cNvSpPr/>
      </dsp:nvSpPr>
      <dsp:spPr>
        <a:xfrm>
          <a:off x="1609367" y="1771299"/>
          <a:ext cx="2153929" cy="211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Targeted voter registration and communications (new and split VDs)</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1609367" y="1771299"/>
        <a:ext cx="2153929" cy="2117134"/>
      </dsp:txXfrm>
    </dsp:sp>
    <dsp:sp modelId="{C1E34084-406C-48D5-88FE-7226282DBC49}">
      <dsp:nvSpPr>
        <dsp:cNvPr id="0" name=""/>
        <dsp:cNvSpPr/>
      </dsp:nvSpPr>
      <dsp:spPr>
        <a:xfrm>
          <a:off x="1609367" y="3350836"/>
          <a:ext cx="2153929" cy="74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April – May 2021</a:t>
          </a:r>
          <a:endParaRPr lang="en-US" sz="1300" kern="1200" dirty="0">
            <a:latin typeface="Arial" panose="020B0604020202020204" pitchFamily="34" charset="0"/>
            <a:cs typeface="Arial" panose="020B0604020202020204" pitchFamily="34" charset="0"/>
          </a:endParaRPr>
        </a:p>
      </dsp:txBody>
      <dsp:txXfrm>
        <a:off x="1609367" y="3350836"/>
        <a:ext cx="2153929" cy="743857"/>
      </dsp:txXfrm>
    </dsp:sp>
    <dsp:sp modelId="{33168228-1414-4AAF-B7E5-C08A80BBB2F1}">
      <dsp:nvSpPr>
        <dsp:cNvPr id="0" name=""/>
        <dsp:cNvSpPr/>
      </dsp:nvSpPr>
      <dsp:spPr>
        <a:xfrm>
          <a:off x="1312279" y="2279114"/>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270491" y="2237326"/>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C09B8D-1C75-4604-9F35-AEC078447C45}">
      <dsp:nvSpPr>
        <dsp:cNvPr id="0" name=""/>
        <dsp:cNvSpPr/>
      </dsp:nvSpPr>
      <dsp:spPr>
        <a:xfrm rot="8100000">
          <a:off x="2978830" y="51444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E91A1F-E910-48AB-A4C9-128002268483}">
      <dsp:nvSpPr>
        <dsp:cNvPr id="0" name=""/>
        <dsp:cNvSpPr/>
      </dsp:nvSpPr>
      <dsp:spPr>
        <a:xfrm>
          <a:off x="3015303" y="55091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8603F2-85FC-4134-978C-4054E468209C}">
      <dsp:nvSpPr>
        <dsp:cNvPr id="0" name=""/>
        <dsp:cNvSpPr/>
      </dsp:nvSpPr>
      <dsp:spPr>
        <a:xfrm>
          <a:off x="3528391" y="936103"/>
          <a:ext cx="2273972"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General voter registration and education campaign</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US" sz="1000" kern="1200" dirty="0" smtClean="0"/>
        </a:p>
      </dsp:txBody>
      <dsp:txXfrm>
        <a:off x="3528391" y="936103"/>
        <a:ext cx="2273972" cy="1321490"/>
      </dsp:txXfrm>
    </dsp:sp>
    <dsp:sp modelId="{4EB3AA5C-1289-44C6-9F3E-859ABA28E18F}">
      <dsp:nvSpPr>
        <dsp:cNvPr id="0" name=""/>
        <dsp:cNvSpPr/>
      </dsp:nvSpPr>
      <dsp:spPr>
        <a:xfrm>
          <a:off x="3528391" y="471796"/>
          <a:ext cx="2273972"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May – June 2021</a:t>
          </a:r>
          <a:endParaRPr lang="en-US" sz="1300" kern="1200" dirty="0">
            <a:latin typeface="Arial" panose="020B0604020202020204" pitchFamily="34" charset="0"/>
            <a:cs typeface="Arial" panose="020B0604020202020204" pitchFamily="34" charset="0"/>
          </a:endParaRPr>
        </a:p>
      </dsp:txBody>
      <dsp:txXfrm>
        <a:off x="3528391" y="471796"/>
        <a:ext cx="2273972" cy="464307"/>
      </dsp:txXfrm>
    </dsp:sp>
    <dsp:sp modelId="{0BB03C0E-97EC-4D66-9B09-35D689DAB28C}">
      <dsp:nvSpPr>
        <dsp:cNvPr id="0" name=""/>
        <dsp:cNvSpPr/>
      </dsp:nvSpPr>
      <dsp:spPr>
        <a:xfrm>
          <a:off x="3142985" y="910757"/>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3101198"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0DBECBF-E3AA-450B-95D4-8349AA21B4F8}">
      <dsp:nvSpPr>
        <dsp:cNvPr id="0" name=""/>
        <dsp:cNvSpPr/>
      </dsp:nvSpPr>
      <dsp:spPr>
        <a:xfrm rot="18900000">
          <a:off x="4371784" y="362173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DDD44C-F5E4-49AD-B1D9-346B8B8AEE8F}">
      <dsp:nvSpPr>
        <dsp:cNvPr id="0" name=""/>
        <dsp:cNvSpPr/>
      </dsp:nvSpPr>
      <dsp:spPr>
        <a:xfrm>
          <a:off x="4408257" y="365820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564261-183D-47F9-8E7E-BCFC5023A815}">
      <dsp:nvSpPr>
        <dsp:cNvPr id="0" name=""/>
        <dsp:cNvSpPr/>
      </dsp:nvSpPr>
      <dsp:spPr>
        <a:xfrm>
          <a:off x="4801732" y="2232248"/>
          <a:ext cx="1606971"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Candidate nominations</a:t>
          </a:r>
          <a:endParaRPr lang="en-US" sz="1000" kern="1200" dirty="0">
            <a:latin typeface="Arial" panose="020B0604020202020204" pitchFamily="34" charset="0"/>
            <a:cs typeface="Arial" panose="020B0604020202020204" pitchFamily="34" charset="0"/>
          </a:endParaRPr>
        </a:p>
      </dsp:txBody>
      <dsp:txXfrm>
        <a:off x="4801732" y="2232248"/>
        <a:ext cx="1606971" cy="1321490"/>
      </dsp:txXfrm>
    </dsp:sp>
    <dsp:sp modelId="{3DA36ABE-9810-4ED4-9A55-2905E7588D06}">
      <dsp:nvSpPr>
        <dsp:cNvPr id="0" name=""/>
        <dsp:cNvSpPr/>
      </dsp:nvSpPr>
      <dsp:spPr>
        <a:xfrm>
          <a:off x="4801732" y="3553738"/>
          <a:ext cx="1606971"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July – August 2021</a:t>
          </a:r>
          <a:endParaRPr lang="en-US" sz="1300" kern="1200" dirty="0">
            <a:latin typeface="Arial" panose="020B0604020202020204" pitchFamily="34" charset="0"/>
            <a:cs typeface="Arial" panose="020B0604020202020204" pitchFamily="34" charset="0"/>
          </a:endParaRPr>
        </a:p>
      </dsp:txBody>
      <dsp:txXfrm>
        <a:off x="4801732" y="3553738"/>
        <a:ext cx="1606971" cy="464307"/>
      </dsp:txXfrm>
    </dsp:sp>
    <dsp:sp modelId="{4B9F5909-A57C-4893-9C8A-D5960FE9BE37}">
      <dsp:nvSpPr>
        <dsp:cNvPr id="0" name=""/>
        <dsp:cNvSpPr/>
      </dsp:nvSpPr>
      <dsp:spPr>
        <a:xfrm>
          <a:off x="4535928" y="2232248"/>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4494140"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D6118C9-F78E-4151-BDCA-93F13F41EF7D}">
      <dsp:nvSpPr>
        <dsp:cNvPr id="0" name=""/>
        <dsp:cNvSpPr/>
      </dsp:nvSpPr>
      <dsp:spPr>
        <a:xfrm rot="8100000">
          <a:off x="5436337" y="514445"/>
          <a:ext cx="328315" cy="32831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75609B-E455-4CE7-B0CB-76E3265110D6}">
      <dsp:nvSpPr>
        <dsp:cNvPr id="0" name=""/>
        <dsp:cNvSpPr/>
      </dsp:nvSpPr>
      <dsp:spPr>
        <a:xfrm>
          <a:off x="5472810" y="550918"/>
          <a:ext cx="255369" cy="2553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385E2F-98B6-477F-A1B4-5B880688B422}">
      <dsp:nvSpPr>
        <dsp:cNvPr id="0" name=""/>
        <dsp:cNvSpPr/>
      </dsp:nvSpPr>
      <dsp:spPr>
        <a:xfrm>
          <a:off x="5946400" y="896354"/>
          <a:ext cx="2190495" cy="132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1-2 days before elections: Special votes (home visits and at voting stations)</a:t>
          </a:r>
          <a:endParaRPr lang="en-US" sz="10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+/- 7 days after elections: Announcement of results</a:t>
          </a:r>
        </a:p>
        <a:p>
          <a:pPr lvl="0" algn="l"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+/- 14 days after elections: Election of local municipal representatives to district councils</a:t>
          </a:r>
        </a:p>
        <a:p>
          <a:pPr lvl="0" algn="l" defTabSz="444500">
            <a:lnSpc>
              <a:spcPct val="90000"/>
            </a:lnSpc>
            <a:spcBef>
              <a:spcPct val="0"/>
            </a:spcBef>
            <a:spcAft>
              <a:spcPct val="35000"/>
            </a:spcAft>
          </a:pPr>
          <a:endParaRPr lang="en-US" sz="1000" kern="1200" dirty="0" smtClean="0"/>
        </a:p>
      </dsp:txBody>
      <dsp:txXfrm>
        <a:off x="5946400" y="896354"/>
        <a:ext cx="2190495" cy="1321490"/>
      </dsp:txXfrm>
    </dsp:sp>
    <dsp:sp modelId="{7D264814-CBA1-4405-892C-581EECFCB5A8}">
      <dsp:nvSpPr>
        <dsp:cNvPr id="0" name=""/>
        <dsp:cNvSpPr/>
      </dsp:nvSpPr>
      <dsp:spPr>
        <a:xfrm>
          <a:off x="5946400" y="432046"/>
          <a:ext cx="2190495"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August – November 2021</a:t>
          </a:r>
          <a:endParaRPr lang="en-US" sz="1300" kern="1200" dirty="0">
            <a:latin typeface="Arial" panose="020B0604020202020204" pitchFamily="34" charset="0"/>
            <a:cs typeface="Arial" panose="020B0604020202020204" pitchFamily="34" charset="0"/>
          </a:endParaRPr>
        </a:p>
      </dsp:txBody>
      <dsp:txXfrm>
        <a:off x="5946400" y="432046"/>
        <a:ext cx="2190495" cy="464307"/>
      </dsp:txXfrm>
    </dsp:sp>
    <dsp:sp modelId="{A4D3B81D-66CC-48B4-820B-D9429E1D2B25}">
      <dsp:nvSpPr>
        <dsp:cNvPr id="0" name=""/>
        <dsp:cNvSpPr/>
      </dsp:nvSpPr>
      <dsp:spPr>
        <a:xfrm>
          <a:off x="5600491" y="910757"/>
          <a:ext cx="0" cy="1321490"/>
        </a:xfrm>
        <a:prstGeom prst="line">
          <a:avLst/>
        </a:prstGeom>
        <a:noFill/>
        <a:ln w="12700"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83FCF90-4743-4064-AF5D-0959BA88AE06}">
      <dsp:nvSpPr>
        <dsp:cNvPr id="0" name=""/>
        <dsp:cNvSpPr/>
      </dsp:nvSpPr>
      <dsp:spPr>
        <a:xfrm>
          <a:off x="5558704" y="2190460"/>
          <a:ext cx="83575" cy="83575"/>
        </a:xfrm>
        <a:prstGeom prst="ellips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0.71232</cdr:x>
      <cdr:y>0.04572</cdr:y>
    </cdr:from>
    <cdr:to>
      <cdr:x>0.83054</cdr:x>
      <cdr:y>0.24522</cdr:y>
    </cdr:to>
    <cdr:sp macro="" textlink="">
      <cdr:nvSpPr>
        <cdr:cNvPr id="2" name="TextBox 1"/>
        <cdr:cNvSpPr txBox="1"/>
      </cdr:nvSpPr>
      <cdr:spPr>
        <a:xfrm xmlns:a="http://schemas.openxmlformats.org/drawingml/2006/main">
          <a:off x="5509260" y="209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137" cy="512222"/>
          </a:xfrm>
          <a:prstGeom prst="rect">
            <a:avLst/>
          </a:prstGeom>
        </p:spPr>
        <p:txBody>
          <a:bodyPr vert="horz" lIns="94759" tIns="47380" rIns="94759" bIns="47380" rtlCol="0"/>
          <a:lstStyle>
            <a:lvl1pPr algn="l">
              <a:defRPr sz="1200"/>
            </a:lvl1pPr>
          </a:lstStyle>
          <a:p>
            <a:endParaRPr lang="en-ZA"/>
          </a:p>
        </p:txBody>
      </p:sp>
      <p:sp>
        <p:nvSpPr>
          <p:cNvPr id="3" name="Date Placeholder 2"/>
          <p:cNvSpPr>
            <a:spLocks noGrp="1"/>
          </p:cNvSpPr>
          <p:nvPr>
            <p:ph type="dt" sz="quarter" idx="1"/>
          </p:nvPr>
        </p:nvSpPr>
        <p:spPr>
          <a:xfrm>
            <a:off x="4020506" y="1"/>
            <a:ext cx="3077137" cy="512222"/>
          </a:xfrm>
          <a:prstGeom prst="rect">
            <a:avLst/>
          </a:prstGeom>
        </p:spPr>
        <p:txBody>
          <a:bodyPr vert="horz" lIns="94759" tIns="47380" rIns="94759" bIns="47380" rtlCol="0"/>
          <a:lstStyle>
            <a:lvl1pPr algn="r">
              <a:defRPr sz="1200"/>
            </a:lvl1pPr>
          </a:lstStyle>
          <a:p>
            <a:endParaRPr lang="en-ZA"/>
          </a:p>
        </p:txBody>
      </p:sp>
      <p:sp>
        <p:nvSpPr>
          <p:cNvPr id="4" name="Footer Placeholder 3"/>
          <p:cNvSpPr>
            <a:spLocks noGrp="1"/>
          </p:cNvSpPr>
          <p:nvPr>
            <p:ph type="ftr" sz="quarter" idx="2"/>
          </p:nvPr>
        </p:nvSpPr>
        <p:spPr>
          <a:xfrm>
            <a:off x="0" y="9720756"/>
            <a:ext cx="3077137" cy="512222"/>
          </a:xfrm>
          <a:prstGeom prst="rect">
            <a:avLst/>
          </a:prstGeom>
        </p:spPr>
        <p:txBody>
          <a:bodyPr vert="horz" lIns="94759" tIns="47380" rIns="94759" bIns="47380" rtlCol="0" anchor="b"/>
          <a:lstStyle>
            <a:lvl1pPr algn="l">
              <a:defRPr sz="1200"/>
            </a:lvl1pPr>
          </a:lstStyle>
          <a:p>
            <a:endParaRPr lang="en-ZA"/>
          </a:p>
        </p:txBody>
      </p:sp>
      <p:sp>
        <p:nvSpPr>
          <p:cNvPr id="5" name="Slide Number Placeholder 4"/>
          <p:cNvSpPr>
            <a:spLocks noGrp="1"/>
          </p:cNvSpPr>
          <p:nvPr>
            <p:ph type="sldNum" sz="quarter" idx="3"/>
          </p:nvPr>
        </p:nvSpPr>
        <p:spPr>
          <a:xfrm>
            <a:off x="4020506" y="9720756"/>
            <a:ext cx="3077137" cy="512222"/>
          </a:xfrm>
          <a:prstGeom prst="rect">
            <a:avLst/>
          </a:prstGeom>
        </p:spPr>
        <p:txBody>
          <a:bodyPr vert="horz" lIns="94759" tIns="47380" rIns="94759" bIns="47380" rtlCol="0" anchor="b"/>
          <a:lstStyle>
            <a:lvl1pPr algn="r">
              <a:defRPr sz="1200"/>
            </a:lvl1pPr>
          </a:lstStyle>
          <a:p>
            <a:fld id="{3994DF17-C26F-48DD-9F8C-AD278DB06E3A}" type="slidenum">
              <a:rPr lang="en-ZA" smtClean="0"/>
              <a:t>‹#›</a:t>
            </a:fld>
            <a:endParaRPr lang="en-ZA"/>
          </a:p>
        </p:txBody>
      </p:sp>
    </p:spTree>
    <p:extLst>
      <p:ext uri="{BB962C8B-B14F-4D97-AF65-F5344CB8AC3E}">
        <p14:creationId xmlns:p14="http://schemas.microsoft.com/office/powerpoint/2010/main" val="22790632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6363" cy="511731"/>
          </a:xfrm>
          <a:prstGeom prst="rect">
            <a:avLst/>
          </a:prstGeom>
        </p:spPr>
        <p:txBody>
          <a:bodyPr vert="horz" lIns="94759" tIns="47380" rIns="94759" bIns="47380" rtlCol="0"/>
          <a:lstStyle>
            <a:lvl1pPr algn="l">
              <a:defRPr sz="1200"/>
            </a:lvl1pPr>
          </a:lstStyle>
          <a:p>
            <a:endParaRPr lang="en-ZA" dirty="0"/>
          </a:p>
        </p:txBody>
      </p:sp>
      <p:sp>
        <p:nvSpPr>
          <p:cNvPr id="3" name="Date Placeholder 2"/>
          <p:cNvSpPr>
            <a:spLocks noGrp="1"/>
          </p:cNvSpPr>
          <p:nvPr>
            <p:ph type="dt" idx="1"/>
          </p:nvPr>
        </p:nvSpPr>
        <p:spPr>
          <a:xfrm>
            <a:off x="4021298" y="0"/>
            <a:ext cx="3076363" cy="511731"/>
          </a:xfrm>
          <a:prstGeom prst="rect">
            <a:avLst/>
          </a:prstGeom>
        </p:spPr>
        <p:txBody>
          <a:bodyPr vert="horz" lIns="94759" tIns="47380" rIns="94759" bIns="47380" rtlCol="0"/>
          <a:lstStyle>
            <a:lvl1pPr algn="r">
              <a:defRPr sz="1200"/>
            </a:lvl1pPr>
          </a:lstStyle>
          <a:p>
            <a:endParaRPr lang="en-ZA" dirty="0"/>
          </a:p>
        </p:txBody>
      </p:sp>
      <p:sp>
        <p:nvSpPr>
          <p:cNvPr id="4" name="Slide Image Placeholder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4759" tIns="47380" rIns="94759" bIns="47380" rtlCol="0" anchor="ctr"/>
          <a:lstStyle/>
          <a:p>
            <a:endParaRPr lang="en-ZA" dirty="0"/>
          </a:p>
        </p:txBody>
      </p:sp>
      <p:sp>
        <p:nvSpPr>
          <p:cNvPr id="5" name="Notes Placeholder 4"/>
          <p:cNvSpPr>
            <a:spLocks noGrp="1"/>
          </p:cNvSpPr>
          <p:nvPr>
            <p:ph type="body" sz="quarter" idx="3"/>
          </p:nvPr>
        </p:nvSpPr>
        <p:spPr>
          <a:xfrm>
            <a:off x="709931" y="4861444"/>
            <a:ext cx="5679440" cy="4605577"/>
          </a:xfrm>
          <a:prstGeom prst="rect">
            <a:avLst/>
          </a:prstGeom>
        </p:spPr>
        <p:txBody>
          <a:bodyPr vert="horz" lIns="94759" tIns="47380" rIns="94759" bIns="47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721107"/>
            <a:ext cx="3076363" cy="511731"/>
          </a:xfrm>
          <a:prstGeom prst="rect">
            <a:avLst/>
          </a:prstGeom>
        </p:spPr>
        <p:txBody>
          <a:bodyPr vert="horz" lIns="94759" tIns="47380" rIns="94759" bIns="47380"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1298" y="9721107"/>
            <a:ext cx="3076363" cy="511731"/>
          </a:xfrm>
          <a:prstGeom prst="rect">
            <a:avLst/>
          </a:prstGeom>
        </p:spPr>
        <p:txBody>
          <a:bodyPr vert="horz" lIns="94759" tIns="47380" rIns="94759" bIns="47380" rtlCol="0" anchor="b"/>
          <a:lstStyle>
            <a:lvl1pPr algn="r">
              <a:defRPr sz="1200"/>
            </a:lvl1pPr>
          </a:lstStyle>
          <a:p>
            <a:fld id="{1F6E5E9B-0B19-4182-8166-68B0C1D3230F}" type="slidenum">
              <a:rPr lang="en-ZA" smtClean="0"/>
              <a:t>‹#›</a:t>
            </a:fld>
            <a:endParaRPr lang="en-ZA" dirty="0"/>
          </a:p>
        </p:txBody>
      </p:sp>
    </p:spTree>
    <p:extLst>
      <p:ext uri="{BB962C8B-B14F-4D97-AF65-F5344CB8AC3E}">
        <p14:creationId xmlns:p14="http://schemas.microsoft.com/office/powerpoint/2010/main" val="1103375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4</a:t>
            </a:fld>
            <a:endParaRPr lang="en-ZA" dirty="0"/>
          </a:p>
        </p:txBody>
      </p:sp>
    </p:spTree>
    <p:extLst>
      <p:ext uri="{BB962C8B-B14F-4D97-AF65-F5344CB8AC3E}">
        <p14:creationId xmlns:p14="http://schemas.microsoft.com/office/powerpoint/2010/main" val="107336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42</a:t>
            </a:fld>
            <a:endParaRPr lang="en-ZA" dirty="0"/>
          </a:p>
        </p:txBody>
      </p:sp>
    </p:spTree>
    <p:extLst>
      <p:ext uri="{BB962C8B-B14F-4D97-AF65-F5344CB8AC3E}">
        <p14:creationId xmlns:p14="http://schemas.microsoft.com/office/powerpoint/2010/main" val="238953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6E5E9B-0B19-4182-8166-68B0C1D3230F}"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51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44</a:t>
            </a:fld>
            <a:endParaRPr lang="en-ZA" dirty="0"/>
          </a:p>
        </p:txBody>
      </p:sp>
    </p:spTree>
    <p:extLst>
      <p:ext uri="{BB962C8B-B14F-4D97-AF65-F5344CB8AC3E}">
        <p14:creationId xmlns:p14="http://schemas.microsoft.com/office/powerpoint/2010/main" val="116904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45</a:t>
            </a:fld>
            <a:endParaRPr lang="en-ZA" dirty="0"/>
          </a:p>
        </p:txBody>
      </p:sp>
    </p:spTree>
    <p:extLst>
      <p:ext uri="{BB962C8B-B14F-4D97-AF65-F5344CB8AC3E}">
        <p14:creationId xmlns:p14="http://schemas.microsoft.com/office/powerpoint/2010/main" val="7194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46</a:t>
            </a:fld>
            <a:endParaRPr lang="en-ZA" dirty="0"/>
          </a:p>
        </p:txBody>
      </p:sp>
    </p:spTree>
    <p:extLst>
      <p:ext uri="{BB962C8B-B14F-4D97-AF65-F5344CB8AC3E}">
        <p14:creationId xmlns:p14="http://schemas.microsoft.com/office/powerpoint/2010/main" val="307730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5</a:t>
            </a:fld>
            <a:endParaRPr lang="en-ZA" dirty="0"/>
          </a:p>
        </p:txBody>
      </p:sp>
    </p:spTree>
    <p:extLst>
      <p:ext uri="{BB962C8B-B14F-4D97-AF65-F5344CB8AC3E}">
        <p14:creationId xmlns:p14="http://schemas.microsoft.com/office/powerpoint/2010/main" val="16582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12</a:t>
            </a:fld>
            <a:endParaRPr lang="en-ZA" dirty="0"/>
          </a:p>
        </p:txBody>
      </p:sp>
    </p:spTree>
    <p:extLst>
      <p:ext uri="{BB962C8B-B14F-4D97-AF65-F5344CB8AC3E}">
        <p14:creationId xmlns:p14="http://schemas.microsoft.com/office/powerpoint/2010/main" val="409415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16</a:t>
            </a:fld>
            <a:endParaRPr lang="en-ZA" dirty="0"/>
          </a:p>
        </p:txBody>
      </p:sp>
    </p:spTree>
    <p:extLst>
      <p:ext uri="{BB962C8B-B14F-4D97-AF65-F5344CB8AC3E}">
        <p14:creationId xmlns:p14="http://schemas.microsoft.com/office/powerpoint/2010/main" val="266490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23</a:t>
            </a:fld>
            <a:endParaRPr lang="en-ZA" dirty="0"/>
          </a:p>
        </p:txBody>
      </p:sp>
    </p:spTree>
    <p:extLst>
      <p:ext uri="{BB962C8B-B14F-4D97-AF65-F5344CB8AC3E}">
        <p14:creationId xmlns:p14="http://schemas.microsoft.com/office/powerpoint/2010/main" val="268446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26</a:t>
            </a:fld>
            <a:endParaRPr lang="en-ZA" dirty="0"/>
          </a:p>
        </p:txBody>
      </p:sp>
    </p:spTree>
    <p:extLst>
      <p:ext uri="{BB962C8B-B14F-4D97-AF65-F5344CB8AC3E}">
        <p14:creationId xmlns:p14="http://schemas.microsoft.com/office/powerpoint/2010/main" val="77474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1F6E5E9B-0B19-4182-8166-68B0C1D3230F}" type="slidenum">
              <a:rPr lang="en-ZA" smtClean="0"/>
              <a:t>35</a:t>
            </a:fld>
            <a:endParaRPr lang="en-ZA" dirty="0"/>
          </a:p>
        </p:txBody>
      </p:sp>
    </p:spTree>
    <p:extLst>
      <p:ext uri="{BB962C8B-B14F-4D97-AF65-F5344CB8AC3E}">
        <p14:creationId xmlns:p14="http://schemas.microsoft.com/office/powerpoint/2010/main" val="208040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40</a:t>
            </a:fld>
            <a:endParaRPr lang="en-ZA" dirty="0"/>
          </a:p>
        </p:txBody>
      </p:sp>
    </p:spTree>
    <p:extLst>
      <p:ext uri="{BB962C8B-B14F-4D97-AF65-F5344CB8AC3E}">
        <p14:creationId xmlns:p14="http://schemas.microsoft.com/office/powerpoint/2010/main" val="98795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6E5E9B-0B19-4182-8166-68B0C1D3230F}" type="slidenum">
              <a:rPr lang="en-ZA" smtClean="0"/>
              <a:t>41</a:t>
            </a:fld>
            <a:endParaRPr lang="en-ZA" dirty="0"/>
          </a:p>
        </p:txBody>
      </p:sp>
    </p:spTree>
    <p:extLst>
      <p:ext uri="{BB962C8B-B14F-4D97-AF65-F5344CB8AC3E}">
        <p14:creationId xmlns:p14="http://schemas.microsoft.com/office/powerpoint/2010/main" val="6703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grpSp>
        <p:nvGrpSpPr>
          <p:cNvPr id="5" name="Group 4"/>
          <p:cNvGrpSpPr/>
          <p:nvPr userDrawn="1"/>
        </p:nvGrpSpPr>
        <p:grpSpPr>
          <a:xfrm>
            <a:off x="8460432" y="5282735"/>
            <a:ext cx="683568" cy="1487519"/>
            <a:chOff x="8460432" y="5282736"/>
            <a:chExt cx="683568" cy="1467868"/>
          </a:xfrm>
        </p:grpSpPr>
        <p:sp>
          <p:nvSpPr>
            <p:cNvPr id="7" name="Rectangle 6"/>
            <p:cNvSpPr/>
            <p:nvPr/>
          </p:nvSpPr>
          <p:spPr>
            <a:xfrm>
              <a:off x="8460432" y="5282736"/>
              <a:ext cx="683568" cy="144016"/>
            </a:xfrm>
            <a:prstGeom prst="rect">
              <a:avLst/>
            </a:prstGeom>
            <a:solidFill>
              <a:srgbClr val="48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8460432" y="6258172"/>
              <a:ext cx="683568" cy="492432"/>
            </a:xfrm>
            <a:prstGeom prst="rect">
              <a:avLst/>
            </a:prstGeom>
            <a:solidFill>
              <a:srgbClr val="B0006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707385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9752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241519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47D946A-B61F-4DD0-879F-03D28DDFFC3A}" type="slidenum">
              <a:rPr lang="en-GB"/>
              <a:pPr>
                <a:defRPr/>
              </a:pPr>
              <a:t>‹#›</a:t>
            </a:fld>
            <a:endParaRPr lang="en-US"/>
          </a:p>
        </p:txBody>
      </p:sp>
    </p:spTree>
    <p:extLst>
      <p:ext uri="{BB962C8B-B14F-4D97-AF65-F5344CB8AC3E}">
        <p14:creationId xmlns:p14="http://schemas.microsoft.com/office/powerpoint/2010/main" val="11010330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187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647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3556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707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240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518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630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grpSp>
        <p:nvGrpSpPr>
          <p:cNvPr id="5" name="Group 4"/>
          <p:cNvGrpSpPr/>
          <p:nvPr userDrawn="1"/>
        </p:nvGrpSpPr>
        <p:grpSpPr>
          <a:xfrm>
            <a:off x="8460432" y="5282735"/>
            <a:ext cx="683568" cy="1487519"/>
            <a:chOff x="8460432" y="5282736"/>
            <a:chExt cx="683568" cy="1467868"/>
          </a:xfrm>
        </p:grpSpPr>
        <p:sp>
          <p:nvSpPr>
            <p:cNvPr id="7" name="Rectangle 6"/>
            <p:cNvSpPr/>
            <p:nvPr/>
          </p:nvSpPr>
          <p:spPr>
            <a:xfrm>
              <a:off x="8460432" y="5282736"/>
              <a:ext cx="683568" cy="144016"/>
            </a:xfrm>
            <a:prstGeom prst="rect">
              <a:avLst/>
            </a:prstGeom>
            <a:solidFill>
              <a:srgbClr val="48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8460432" y="6258172"/>
              <a:ext cx="683568" cy="492432"/>
            </a:xfrm>
            <a:prstGeom prst="rect">
              <a:avLst/>
            </a:prstGeom>
            <a:solidFill>
              <a:srgbClr val="B0006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683052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437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7900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7758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973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18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340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050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1302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1766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95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6702778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6442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7061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8170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247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844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970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9612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3599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6567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447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3088935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285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337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4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9839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307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554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41150531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81058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181558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373184-C173-4798-875F-9843F00E55BD}" type="slidenum">
              <a:rPr lang="en-ZA" smtClean="0"/>
              <a:pPr/>
              <a:t>‹#›</a:t>
            </a:fld>
            <a:endParaRPr lang="en-ZA"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64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1"/>
          </p:nvPr>
        </p:nvSpPr>
        <p:spPr/>
        <p:txBody>
          <a:bodyPr/>
          <a:lstStyle/>
          <a:p>
            <a:fld id="{92373184-C173-4798-875F-9843F00E55BD}" type="slidenum">
              <a:rPr lang="en-ZA" smtClean="0"/>
              <a:pPr/>
              <a:t>‹#›</a:t>
            </a:fld>
            <a:endParaRPr lang="en-ZA"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ZA" dirty="0">
              <a:solidFill>
                <a:prstClr val="black"/>
              </a:solidFill>
            </a:endParaRPr>
          </a:p>
        </p:txBody>
      </p:sp>
    </p:spTree>
    <p:extLst>
      <p:ext uri="{BB962C8B-B14F-4D97-AF65-F5344CB8AC3E}">
        <p14:creationId xmlns:p14="http://schemas.microsoft.com/office/powerpoint/2010/main" val="369233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pitchFamily="34" charset="0"/>
                <a:cs typeface="Arial" pitchFamily="34" charset="0"/>
              </a:defRPr>
            </a:lvl1pPr>
          </a:lstStyle>
          <a:p>
            <a:fld id="{92373184-C173-4798-875F-9843F00E55BD}" type="slidenum">
              <a:rPr lang="en-ZA" smtClean="0"/>
              <a:pPr/>
              <a:t>‹#›</a:t>
            </a:fld>
            <a:endParaRPr lang="en-ZA" dirty="0"/>
          </a:p>
        </p:txBody>
      </p:sp>
    </p:spTree>
    <p:extLst>
      <p:ext uri="{BB962C8B-B14F-4D97-AF65-F5344CB8AC3E}">
        <p14:creationId xmlns:p14="http://schemas.microsoft.com/office/powerpoint/2010/main" val="22604208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hf hdr="0" ftr="0" dt="0"/>
  <p:txStyles>
    <p:titleStyle>
      <a:lvl1pPr algn="ctr" defTabSz="914400" rtl="0" eaLnBrk="1" latinLnBrk="0" hangingPunct="1">
        <a:spcBef>
          <a:spcPct val="0"/>
        </a:spcBef>
        <a:buNone/>
        <a:defRPr sz="4600" kern="1200" cap="none" spc="-100" baseline="0">
          <a:ln>
            <a:noFill/>
          </a:ln>
          <a:solidFill>
            <a:schemeClr val="tx2"/>
          </a:solidFill>
          <a:effectLst/>
          <a:latin typeface="Arial" pitchFamily="34" charset="0"/>
          <a:ea typeface="+mj-ea"/>
          <a:cs typeface="Arial"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pitchFamily="34" charset="0"/>
          <a:ea typeface="+mn-ea"/>
          <a:cs typeface="Arial" pitchFamily="34"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219347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939667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89609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6899245"/>
              </p:ext>
            </p:extLst>
          </p:nvPr>
        </p:nvGraphicFramePr>
        <p:xfrm>
          <a:off x="251520" y="1484784"/>
          <a:ext cx="7985829" cy="212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4874237"/>
            <a:ext cx="1368152" cy="1549446"/>
          </a:xfrm>
          <a:prstGeom prst="rect">
            <a:avLst/>
          </a:prstGeom>
        </p:spPr>
      </p:pic>
      <p:sp>
        <p:nvSpPr>
          <p:cNvPr id="4" name="Slide Number Placeholder 3"/>
          <p:cNvSpPr>
            <a:spLocks noGrp="1"/>
          </p:cNvSpPr>
          <p:nvPr>
            <p:ph type="sldNum" sz="quarter" idx="12"/>
          </p:nvPr>
        </p:nvSpPr>
        <p:spPr>
          <a:xfrm>
            <a:off x="8530783" y="5648960"/>
            <a:ext cx="548640" cy="396240"/>
          </a:xfrm>
        </p:spPr>
        <p:txBody>
          <a:bodyPr/>
          <a:lstStyle/>
          <a:p>
            <a:fld id="{92373184-C173-4798-875F-9843F00E55BD}" type="slidenum">
              <a:rPr lang="en-ZA" smtClean="0"/>
              <a:pPr/>
              <a:t>1</a:t>
            </a:fld>
            <a:endParaRPr lang="en-ZA" dirty="0"/>
          </a:p>
        </p:txBody>
      </p:sp>
    </p:spTree>
    <p:extLst>
      <p:ext uri="{BB962C8B-B14F-4D97-AF65-F5344CB8AC3E}">
        <p14:creationId xmlns:p14="http://schemas.microsoft.com/office/powerpoint/2010/main" val="310825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en-ZA" sz="3600" b="1" dirty="0" smtClean="0"/>
              <a:t>Total Municipalities</a:t>
            </a:r>
            <a:endParaRPr lang="en-ZA" sz="3600" b="1" dirty="0"/>
          </a:p>
        </p:txBody>
      </p:sp>
      <p:sp>
        <p:nvSpPr>
          <p:cNvPr id="3" name="Content Placeholder 2"/>
          <p:cNvSpPr>
            <a:spLocks noGrp="1"/>
          </p:cNvSpPr>
          <p:nvPr>
            <p:ph idx="1"/>
          </p:nvPr>
        </p:nvSpPr>
        <p:spPr>
          <a:xfrm>
            <a:off x="107504" y="1124744"/>
            <a:ext cx="8273745" cy="5328592"/>
          </a:xfrm>
        </p:spPr>
        <p:txBody>
          <a:bodyPr>
            <a:normAutofit/>
          </a:bodyPr>
          <a:lstStyle/>
          <a:p>
            <a:pPr algn="just">
              <a:lnSpc>
                <a:spcPct val="150000"/>
              </a:lnSpc>
            </a:pPr>
            <a:r>
              <a:rPr lang="en-US" sz="1800" dirty="0" smtClean="0"/>
              <a:t>Number of municipalities remains unchanged from LGE 2016 </a:t>
            </a:r>
          </a:p>
          <a:p>
            <a:pPr lvl="1" algn="just">
              <a:lnSpc>
                <a:spcPct val="150000"/>
              </a:lnSpc>
            </a:pPr>
            <a:r>
              <a:rPr lang="en-US" sz="1800" dirty="0" smtClean="0"/>
              <a:t>8 </a:t>
            </a:r>
            <a:r>
              <a:rPr lang="en-US" sz="1800" dirty="0"/>
              <a:t>metropolitan municipalities </a:t>
            </a:r>
            <a:endParaRPr lang="en-US" sz="1800" dirty="0" smtClean="0"/>
          </a:p>
          <a:p>
            <a:pPr lvl="1" algn="just">
              <a:lnSpc>
                <a:spcPct val="150000"/>
              </a:lnSpc>
            </a:pPr>
            <a:r>
              <a:rPr lang="en-US" sz="1800" dirty="0" smtClean="0"/>
              <a:t>205 </a:t>
            </a:r>
            <a:r>
              <a:rPr lang="en-US" sz="1800" dirty="0"/>
              <a:t>local municipalities </a:t>
            </a:r>
            <a:endParaRPr lang="en-US" sz="1800" dirty="0" smtClean="0"/>
          </a:p>
          <a:p>
            <a:pPr lvl="1" algn="just">
              <a:lnSpc>
                <a:spcPct val="150000"/>
              </a:lnSpc>
            </a:pPr>
            <a:r>
              <a:rPr lang="en-US" sz="1800" dirty="0" smtClean="0"/>
              <a:t>44 </a:t>
            </a:r>
            <a:r>
              <a:rPr lang="en-US" sz="1800" dirty="0"/>
              <a:t>district </a:t>
            </a:r>
            <a:r>
              <a:rPr lang="en-US" sz="1800" dirty="0" smtClean="0"/>
              <a:t>municipalities</a:t>
            </a:r>
          </a:p>
          <a:p>
            <a:pPr marL="114300" indent="0" algn="just">
              <a:lnSpc>
                <a:spcPct val="150000"/>
              </a:lnSpc>
              <a:buNone/>
            </a:pPr>
            <a:endParaRPr lang="en-US" sz="1800" dirty="0" smtClean="0"/>
          </a:p>
        </p:txBody>
      </p:sp>
      <p:sp>
        <p:nvSpPr>
          <p:cNvPr id="4" name="Slide Number Placeholder 3"/>
          <p:cNvSpPr>
            <a:spLocks noGrp="1"/>
          </p:cNvSpPr>
          <p:nvPr>
            <p:ph type="sldNum" sz="quarter" idx="12"/>
          </p:nvPr>
        </p:nvSpPr>
        <p:spPr/>
        <p:txBody>
          <a:bodyPr/>
          <a:lstStyle/>
          <a:p>
            <a:fld id="{92373184-C173-4798-875F-9843F00E55BD}" type="slidenum">
              <a:rPr lang="en-ZA" smtClean="0"/>
              <a:pPr/>
              <a:t>10</a:t>
            </a:fld>
            <a:endParaRPr lang="en-ZA" dirty="0"/>
          </a:p>
        </p:txBody>
      </p:sp>
    </p:spTree>
    <p:extLst>
      <p:ext uri="{BB962C8B-B14F-4D97-AF65-F5344CB8AC3E}">
        <p14:creationId xmlns:p14="http://schemas.microsoft.com/office/powerpoint/2010/main" val="254320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en-ZA" sz="3600" b="1" dirty="0" smtClean="0"/>
              <a:t>Total Seats &amp; Councillors</a:t>
            </a:r>
            <a:endParaRPr lang="en-ZA" sz="3600" b="1" dirty="0"/>
          </a:p>
        </p:txBody>
      </p:sp>
      <p:sp>
        <p:nvSpPr>
          <p:cNvPr id="3" name="Content Placeholder 2"/>
          <p:cNvSpPr>
            <a:spLocks noGrp="1"/>
          </p:cNvSpPr>
          <p:nvPr>
            <p:ph idx="1"/>
          </p:nvPr>
        </p:nvSpPr>
        <p:spPr>
          <a:xfrm>
            <a:off x="164967" y="1052736"/>
            <a:ext cx="8352928" cy="5654710"/>
          </a:xfrm>
        </p:spPr>
        <p:txBody>
          <a:bodyPr>
            <a:normAutofit/>
          </a:bodyPr>
          <a:lstStyle/>
          <a:p>
            <a:pPr algn="just">
              <a:lnSpc>
                <a:spcPct val="150000"/>
              </a:lnSpc>
            </a:pPr>
            <a:r>
              <a:rPr lang="en-US" sz="1800" dirty="0" smtClean="0"/>
              <a:t>The number of councillors to be elected will increase slightly from 2016 to 2021</a:t>
            </a:r>
          </a:p>
          <a:p>
            <a:pPr algn="just">
              <a:lnSpc>
                <a:spcPct val="150000"/>
              </a:lnSpc>
            </a:pPr>
            <a:endParaRPr lang="en-US" sz="3200" dirty="0" smtClean="0"/>
          </a:p>
        </p:txBody>
      </p:sp>
      <p:sp>
        <p:nvSpPr>
          <p:cNvPr id="4" name="Slide Number Placeholder 3"/>
          <p:cNvSpPr>
            <a:spLocks noGrp="1"/>
          </p:cNvSpPr>
          <p:nvPr>
            <p:ph type="sldNum" sz="quarter" idx="12"/>
          </p:nvPr>
        </p:nvSpPr>
        <p:spPr/>
        <p:txBody>
          <a:bodyPr/>
          <a:lstStyle/>
          <a:p>
            <a:fld id="{92373184-C173-4798-875F-9843F00E55BD}" type="slidenum">
              <a:rPr lang="en-ZA" smtClean="0"/>
              <a:pPr/>
              <a:t>11</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334159907"/>
              </p:ext>
            </p:extLst>
          </p:nvPr>
        </p:nvGraphicFramePr>
        <p:xfrm>
          <a:off x="288465" y="2132856"/>
          <a:ext cx="8064895" cy="3980189"/>
        </p:xfrm>
        <a:graphic>
          <a:graphicData uri="http://schemas.openxmlformats.org/drawingml/2006/table">
            <a:tbl>
              <a:tblPr/>
              <a:tblGrid>
                <a:gridCol w="3018151">
                  <a:extLst>
                    <a:ext uri="{9D8B030D-6E8A-4147-A177-3AD203B41FA5}">
                      <a16:colId xmlns:a16="http://schemas.microsoft.com/office/drawing/2014/main" val="3466336952"/>
                    </a:ext>
                  </a:extLst>
                </a:gridCol>
                <a:gridCol w="977188">
                  <a:extLst>
                    <a:ext uri="{9D8B030D-6E8A-4147-A177-3AD203B41FA5}">
                      <a16:colId xmlns:a16="http://schemas.microsoft.com/office/drawing/2014/main" val="1742924312"/>
                    </a:ext>
                  </a:extLst>
                </a:gridCol>
                <a:gridCol w="977188">
                  <a:extLst>
                    <a:ext uri="{9D8B030D-6E8A-4147-A177-3AD203B41FA5}">
                      <a16:colId xmlns:a16="http://schemas.microsoft.com/office/drawing/2014/main" val="4046034857"/>
                    </a:ext>
                  </a:extLst>
                </a:gridCol>
                <a:gridCol w="977188">
                  <a:extLst>
                    <a:ext uri="{9D8B030D-6E8A-4147-A177-3AD203B41FA5}">
                      <a16:colId xmlns:a16="http://schemas.microsoft.com/office/drawing/2014/main" val="3709398882"/>
                    </a:ext>
                  </a:extLst>
                </a:gridCol>
                <a:gridCol w="977188">
                  <a:extLst>
                    <a:ext uri="{9D8B030D-6E8A-4147-A177-3AD203B41FA5}">
                      <a16:colId xmlns:a16="http://schemas.microsoft.com/office/drawing/2014/main" val="2117736455"/>
                    </a:ext>
                  </a:extLst>
                </a:gridCol>
                <a:gridCol w="1137992">
                  <a:extLst>
                    <a:ext uri="{9D8B030D-6E8A-4147-A177-3AD203B41FA5}">
                      <a16:colId xmlns:a16="http://schemas.microsoft.com/office/drawing/2014/main" val="963817414"/>
                    </a:ext>
                  </a:extLst>
                </a:gridCol>
              </a:tblGrid>
              <a:tr h="890573">
                <a:tc>
                  <a:txBody>
                    <a:bodyPr/>
                    <a:lstStyle/>
                    <a:p>
                      <a:pPr algn="l" fontAlgn="t"/>
                      <a:r>
                        <a:rPr lang="en-ZA" sz="1800" b="1" i="0" u="none" strike="noStrike" dirty="0">
                          <a:solidFill>
                            <a:srgbClr val="FFFFFF"/>
                          </a:solidFill>
                          <a:effectLst/>
                          <a:latin typeface="Calibri" panose="020F0502020204030204" pitchFamily="34" charset="0"/>
                        </a:rPr>
                        <a:t>Seat </a:t>
                      </a:r>
                      <a:r>
                        <a:rPr lang="en-ZA" sz="1800" b="1" i="0" u="none" strike="noStrike" dirty="0" smtClean="0">
                          <a:solidFill>
                            <a:srgbClr val="FFFFFF"/>
                          </a:solidFill>
                          <a:effectLst/>
                          <a:latin typeface="Calibri" panose="020F0502020204030204" pitchFamily="34" charset="0"/>
                        </a:rPr>
                        <a:t>Type</a:t>
                      </a:r>
                      <a:endParaRPr lang="en-ZA" sz="1800" b="1" i="0" u="none" strike="noStrike" dirty="0">
                        <a:solidFill>
                          <a:srgbClr val="FFFFFF"/>
                        </a:solidFill>
                        <a:effectLst/>
                        <a:latin typeface="Calibri" panose="020F0502020204030204" pitchFamily="34" charset="0"/>
                      </a:endParaRPr>
                    </a:p>
                  </a:txBody>
                  <a:tcPr marL="84147" marR="7012" marT="7012"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dirty="0">
                          <a:solidFill>
                            <a:srgbClr val="FFFFFF"/>
                          </a:solidFill>
                          <a:effectLst/>
                          <a:latin typeface="Calibri" panose="020F0502020204030204" pitchFamily="34" charset="0"/>
                        </a:rPr>
                        <a:t>2006</a:t>
                      </a:r>
                    </a:p>
                  </a:txBody>
                  <a:tcPr marL="7012" marR="7012" marT="7012" marB="0">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dirty="0">
                          <a:solidFill>
                            <a:srgbClr val="FFFFFF"/>
                          </a:solidFill>
                          <a:effectLst/>
                          <a:latin typeface="Calibri" panose="020F0502020204030204" pitchFamily="34" charset="0"/>
                        </a:rPr>
                        <a:t>2011</a:t>
                      </a:r>
                    </a:p>
                  </a:txBody>
                  <a:tcPr marL="7012" marR="7012" marT="7012" marB="0">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2016</a:t>
                      </a:r>
                    </a:p>
                  </a:txBody>
                  <a:tcPr marL="84147" marR="7012" marT="7012"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dirty="0" smtClean="0">
                          <a:solidFill>
                            <a:srgbClr val="FFFFFF"/>
                          </a:solidFill>
                          <a:effectLst/>
                          <a:latin typeface="Calibri" panose="020F0502020204030204" pitchFamily="34" charset="0"/>
                        </a:rPr>
                        <a:t>2021*</a:t>
                      </a:r>
                      <a:endParaRPr lang="en-ZA" sz="1800" b="1" i="0" u="none" strike="noStrike" dirty="0">
                        <a:solidFill>
                          <a:srgbClr val="FFFFFF"/>
                        </a:solidFill>
                        <a:effectLst/>
                        <a:latin typeface="Calibri" panose="020F0502020204030204" pitchFamily="34" charset="0"/>
                      </a:endParaRPr>
                    </a:p>
                  </a:txBody>
                  <a:tcPr marL="7012" marR="7012" marT="7012" marB="0">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dirty="0">
                          <a:solidFill>
                            <a:srgbClr val="FFFFFF"/>
                          </a:solidFill>
                          <a:effectLst/>
                          <a:latin typeface="Calibri" panose="020F0502020204030204" pitchFamily="34" charset="0"/>
                        </a:rPr>
                        <a:t>% Increase:  2016 to 2021</a:t>
                      </a:r>
                    </a:p>
                  </a:txBody>
                  <a:tcPr marL="7012" marR="7012" marT="7012" marB="0">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1788865701"/>
                  </a:ext>
                </a:extLst>
              </a:tr>
              <a:tr h="342406">
                <a:tc>
                  <a:txBody>
                    <a:bodyPr/>
                    <a:lstStyle/>
                    <a:p>
                      <a:pPr algn="l" fontAlgn="ctr"/>
                      <a:r>
                        <a:rPr lang="en-ZA" sz="1800" b="1" i="0" u="none" strike="noStrike" dirty="0">
                          <a:solidFill>
                            <a:srgbClr val="0070C0"/>
                          </a:solidFill>
                          <a:effectLst/>
                          <a:latin typeface="Calibri" panose="020F0502020204030204" pitchFamily="34" charset="0"/>
                        </a:rPr>
                        <a:t>Metro Ward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dirty="0">
                          <a:solidFill>
                            <a:srgbClr val="0070C0"/>
                          </a:solidFill>
                          <a:effectLst/>
                          <a:latin typeface="Calibri" panose="020F0502020204030204" pitchFamily="34" charset="0"/>
                        </a:rPr>
                        <a:t>538</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709</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740</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dirty="0">
                          <a:solidFill>
                            <a:srgbClr val="0070C0"/>
                          </a:solidFill>
                          <a:effectLst/>
                          <a:latin typeface="Calibri" panose="020F0502020204030204" pitchFamily="34" charset="0"/>
                        </a:rPr>
                        <a:t>742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0.3%</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383651046"/>
                  </a:ext>
                </a:extLst>
              </a:tr>
              <a:tr h="342406">
                <a:tc>
                  <a:txBody>
                    <a:bodyPr/>
                    <a:lstStyle/>
                    <a:p>
                      <a:pPr algn="l" fontAlgn="ctr"/>
                      <a:r>
                        <a:rPr lang="en-ZA" sz="1800" b="1" i="0" u="none" strike="noStrike">
                          <a:solidFill>
                            <a:srgbClr val="0070C0"/>
                          </a:solidFill>
                          <a:effectLst/>
                          <a:latin typeface="Calibri" panose="020F0502020204030204" pitchFamily="34" charset="0"/>
                        </a:rPr>
                        <a:t>Metro PR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536</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706</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738</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740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0.3%</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68368237"/>
                  </a:ext>
                </a:extLst>
              </a:tr>
              <a:tr h="342406">
                <a:tc>
                  <a:txBody>
                    <a:bodyPr/>
                    <a:lstStyle/>
                    <a:p>
                      <a:pPr algn="l" fontAlgn="ctr"/>
                      <a:r>
                        <a:rPr lang="en-ZA" sz="1800" b="1" i="0" u="none" strike="noStrike">
                          <a:solidFill>
                            <a:srgbClr val="0070C0"/>
                          </a:solidFill>
                          <a:effectLst/>
                          <a:latin typeface="Calibri" panose="020F0502020204030204" pitchFamily="34" charset="0"/>
                        </a:rPr>
                        <a:t>Local Ward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3 357</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3 568</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3 652</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3727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2.1%</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923470110"/>
                  </a:ext>
                </a:extLst>
              </a:tr>
              <a:tr h="342406">
                <a:tc>
                  <a:txBody>
                    <a:bodyPr/>
                    <a:lstStyle/>
                    <a:p>
                      <a:pPr algn="l" fontAlgn="ctr"/>
                      <a:r>
                        <a:rPr lang="en-ZA" sz="1800" b="1" i="0" u="none" strike="noStrike">
                          <a:solidFill>
                            <a:srgbClr val="0070C0"/>
                          </a:solidFill>
                          <a:effectLst/>
                          <a:latin typeface="Calibri" panose="020F0502020204030204" pitchFamily="34" charset="0"/>
                        </a:rPr>
                        <a:t>Local PR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3 289</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3 451</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3 516</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3586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2.0%</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410637328"/>
                  </a:ext>
                </a:extLst>
              </a:tr>
              <a:tr h="342406">
                <a:tc>
                  <a:txBody>
                    <a:bodyPr/>
                    <a:lstStyle/>
                    <a:p>
                      <a:pPr algn="l" fontAlgn="ctr"/>
                      <a:r>
                        <a:rPr lang="en-ZA" sz="1800" b="1" i="0" u="none" strike="noStrike">
                          <a:solidFill>
                            <a:srgbClr val="0070C0"/>
                          </a:solidFill>
                          <a:effectLst/>
                          <a:latin typeface="Calibri" panose="020F0502020204030204" pitchFamily="34" charset="0"/>
                        </a:rPr>
                        <a:t>Disctrict Council Seats (40%)</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640</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654</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dirty="0">
                          <a:solidFill>
                            <a:srgbClr val="0070C0"/>
                          </a:solidFill>
                          <a:effectLst/>
                          <a:latin typeface="Calibri" panose="020F0502020204030204" pitchFamily="34" charset="0"/>
                        </a:rPr>
                        <a:t>655</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674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2.9%</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36800436"/>
                  </a:ext>
                </a:extLst>
              </a:tr>
              <a:tr h="342406">
                <a:tc>
                  <a:txBody>
                    <a:bodyPr/>
                    <a:lstStyle/>
                    <a:p>
                      <a:pPr algn="l" fontAlgn="ctr"/>
                      <a:r>
                        <a:rPr lang="en-ZA" sz="1800" b="1" i="0" u="none" strike="noStrike">
                          <a:solidFill>
                            <a:srgbClr val="0070C0"/>
                          </a:solidFill>
                          <a:effectLst/>
                          <a:latin typeface="Calibri" panose="020F0502020204030204" pitchFamily="34" charset="0"/>
                        </a:rPr>
                        <a:t>Disctrict Council Seats (60%)</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917</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967</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dirty="0">
                          <a:solidFill>
                            <a:srgbClr val="0070C0"/>
                          </a:solidFill>
                          <a:effectLst/>
                          <a:latin typeface="Calibri" panose="020F0502020204030204" pitchFamily="34" charset="0"/>
                        </a:rPr>
                        <a:t>984</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1010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2.6%</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19530451"/>
                  </a:ext>
                </a:extLst>
              </a:tr>
              <a:tr h="342406">
                <a:tc>
                  <a:txBody>
                    <a:bodyPr/>
                    <a:lstStyle/>
                    <a:p>
                      <a:pPr algn="l" fontAlgn="ctr"/>
                      <a:r>
                        <a:rPr lang="en-ZA" sz="1800" b="1" i="0" u="none" strike="noStrike">
                          <a:solidFill>
                            <a:srgbClr val="0070C0"/>
                          </a:solidFill>
                          <a:effectLst/>
                          <a:latin typeface="Calibri" panose="020F0502020204030204" pitchFamily="34" charset="0"/>
                        </a:rPr>
                        <a:t>DMA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20</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dirty="0" smtClean="0">
                          <a:solidFill>
                            <a:srgbClr val="0070C0"/>
                          </a:solidFill>
                          <a:effectLst/>
                          <a:latin typeface="Calibri" panose="020F0502020204030204" pitchFamily="34" charset="0"/>
                        </a:rPr>
                        <a:t>-</a:t>
                      </a:r>
                      <a:endParaRPr lang="en-ZA" sz="1800" b="0" i="0" u="none" strike="noStrike" dirty="0">
                        <a:solidFill>
                          <a:srgbClr val="0070C0"/>
                        </a:solidFill>
                        <a:effectLst/>
                        <a:latin typeface="Calibri" panose="020F0502020204030204" pitchFamily="34" charset="0"/>
                      </a:endParaRP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dirty="0" smtClean="0">
                          <a:solidFill>
                            <a:srgbClr val="0070C0"/>
                          </a:solidFill>
                          <a:effectLst/>
                          <a:latin typeface="Calibri" panose="020F0502020204030204" pitchFamily="34" charset="0"/>
                        </a:rPr>
                        <a:t>-</a:t>
                      </a:r>
                      <a:endParaRPr lang="en-ZA" sz="1800" b="0" i="0" u="none" strike="noStrike" dirty="0">
                        <a:solidFill>
                          <a:srgbClr val="0070C0"/>
                        </a:solidFill>
                        <a:effectLst/>
                        <a:latin typeface="Calibri" panose="020F0502020204030204" pitchFamily="34" charset="0"/>
                      </a:endParaRP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082906689"/>
                  </a:ext>
                </a:extLst>
              </a:tr>
              <a:tr h="342406">
                <a:tc>
                  <a:txBody>
                    <a:bodyPr/>
                    <a:lstStyle/>
                    <a:p>
                      <a:pPr algn="l" fontAlgn="ctr"/>
                      <a:r>
                        <a:rPr lang="en-ZA" sz="1800" b="1" i="0" u="none" strike="noStrike">
                          <a:solidFill>
                            <a:srgbClr val="0070C0"/>
                          </a:solidFill>
                          <a:effectLst/>
                          <a:latin typeface="Calibri" panose="020F0502020204030204" pitchFamily="34" charset="0"/>
                        </a:rPr>
                        <a:t>Total Seats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9 297</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10 055</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10 285</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10479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1.9%</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431967105"/>
                  </a:ext>
                </a:extLst>
              </a:tr>
              <a:tr h="350368">
                <a:tc>
                  <a:txBody>
                    <a:bodyPr/>
                    <a:lstStyle/>
                    <a:p>
                      <a:pPr algn="l" fontAlgn="ctr"/>
                      <a:r>
                        <a:rPr lang="en-ZA" sz="1800" b="1" i="0" u="none" strike="noStrike" dirty="0">
                          <a:solidFill>
                            <a:srgbClr val="0070C0"/>
                          </a:solidFill>
                          <a:effectLst/>
                          <a:latin typeface="Calibri" panose="020F0502020204030204" pitchFamily="34" charset="0"/>
                        </a:rPr>
                        <a:t>Total Councillors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8 380</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9 088</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9 301</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 </a:t>
                      </a:r>
                    </a:p>
                  </a:txBody>
                  <a:tcPr marL="7012" marR="84147" marT="701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 </a:t>
                      </a:r>
                    </a:p>
                  </a:txBody>
                  <a:tcPr marL="7012" marR="84147" marT="7012"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621714734"/>
                  </a:ext>
                </a:extLst>
              </a:tr>
            </a:tbl>
          </a:graphicData>
        </a:graphic>
      </p:graphicFrame>
    </p:spTree>
    <p:extLst>
      <p:ext uri="{BB962C8B-B14F-4D97-AF65-F5344CB8AC3E}">
        <p14:creationId xmlns:p14="http://schemas.microsoft.com/office/powerpoint/2010/main" val="159563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en-ZA" sz="3600" b="1" dirty="0" smtClean="0"/>
              <a:t>Available Seats and Councillors</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12</a:t>
            </a:fld>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96808931"/>
              </p:ext>
            </p:extLst>
          </p:nvPr>
        </p:nvGraphicFramePr>
        <p:xfrm>
          <a:off x="457200" y="1268760"/>
          <a:ext cx="7859216" cy="513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86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23"/>
            <a:ext cx="7620000" cy="648072"/>
          </a:xfrm>
        </p:spPr>
        <p:txBody>
          <a:bodyPr/>
          <a:lstStyle/>
          <a:p>
            <a:r>
              <a:rPr lang="en-ZA" sz="3600" b="1" dirty="0" smtClean="0"/>
              <a:t>Ward Delimitation</a:t>
            </a:r>
            <a:endParaRPr lang="en-ZA" sz="3600" b="1" dirty="0"/>
          </a:p>
        </p:txBody>
      </p:sp>
      <p:sp>
        <p:nvSpPr>
          <p:cNvPr id="3" name="Content Placeholder 2"/>
          <p:cNvSpPr>
            <a:spLocks noGrp="1"/>
          </p:cNvSpPr>
          <p:nvPr>
            <p:ph idx="1"/>
          </p:nvPr>
        </p:nvSpPr>
        <p:spPr>
          <a:xfrm>
            <a:off x="126740" y="980728"/>
            <a:ext cx="8280920" cy="5616624"/>
          </a:xfrm>
        </p:spPr>
        <p:txBody>
          <a:bodyPr>
            <a:noAutofit/>
          </a:bodyPr>
          <a:lstStyle/>
          <a:p>
            <a:pPr algn="just">
              <a:lnSpc>
                <a:spcPct val="150000"/>
              </a:lnSpc>
            </a:pPr>
            <a:r>
              <a:rPr lang="en-US" sz="1800" dirty="0" smtClean="0"/>
              <a:t>Following the handover of the list of ward boundaries by MDB in September and December 2020, the Electoral Commission </a:t>
            </a:r>
            <a:r>
              <a:rPr lang="en-US" sz="1800" dirty="0"/>
              <a:t>is </a:t>
            </a:r>
            <a:r>
              <a:rPr lang="en-US" sz="1800" dirty="0" smtClean="0"/>
              <a:t>currently </a:t>
            </a:r>
            <a:r>
              <a:rPr lang="en-US" sz="1800" dirty="0"/>
              <a:t>updating the VD delimitation </a:t>
            </a:r>
            <a:r>
              <a:rPr lang="en-US" sz="1800" dirty="0" smtClean="0"/>
              <a:t>in preparation for voter registration </a:t>
            </a:r>
          </a:p>
          <a:p>
            <a:pPr algn="just">
              <a:lnSpc>
                <a:spcPct val="150000"/>
              </a:lnSpc>
            </a:pPr>
            <a:r>
              <a:rPr lang="en-US" sz="1800" dirty="0" smtClean="0"/>
              <a:t>This </a:t>
            </a:r>
            <a:r>
              <a:rPr lang="en-US" sz="1800" dirty="0"/>
              <a:t>phase of work includes</a:t>
            </a:r>
            <a:r>
              <a:rPr lang="en-US" sz="1800" dirty="0" smtClean="0"/>
              <a:t>:</a:t>
            </a:r>
          </a:p>
          <a:p>
            <a:pPr lvl="1" algn="just">
              <a:lnSpc>
                <a:spcPct val="150000"/>
              </a:lnSpc>
            </a:pPr>
            <a:r>
              <a:rPr lang="en-US" sz="1800" dirty="0" smtClean="0"/>
              <a:t>update </a:t>
            </a:r>
            <a:r>
              <a:rPr lang="en-US" sz="1800" dirty="0"/>
              <a:t>the delimitation of voting districts in accordance with recent population changes since NPE </a:t>
            </a:r>
            <a:r>
              <a:rPr lang="en-US" sz="1800" dirty="0" smtClean="0"/>
              <a:t>2019</a:t>
            </a:r>
          </a:p>
          <a:p>
            <a:pPr lvl="1" algn="just">
              <a:lnSpc>
                <a:spcPct val="150000"/>
              </a:lnSpc>
            </a:pPr>
            <a:r>
              <a:rPr lang="en-US" sz="1800" dirty="0" smtClean="0"/>
              <a:t>to </a:t>
            </a:r>
            <a:r>
              <a:rPr lang="en-US" sz="1800" dirty="0"/>
              <a:t>adjust VDs that have been split by ward </a:t>
            </a:r>
            <a:r>
              <a:rPr lang="en-US" sz="1800" dirty="0" smtClean="0"/>
              <a:t>boundaries </a:t>
            </a:r>
          </a:p>
          <a:p>
            <a:pPr lvl="1" algn="just">
              <a:lnSpc>
                <a:spcPct val="150000"/>
              </a:lnSpc>
            </a:pPr>
            <a:r>
              <a:rPr lang="en-US" sz="1800" dirty="0" smtClean="0"/>
              <a:t>to </a:t>
            </a:r>
            <a:r>
              <a:rPr lang="en-US" sz="1800" dirty="0"/>
              <a:t>identify venues to be used as voting </a:t>
            </a:r>
            <a:r>
              <a:rPr lang="en-US" sz="1800" dirty="0" smtClean="0"/>
              <a:t>stations </a:t>
            </a:r>
            <a:r>
              <a:rPr lang="en-US" sz="1800" dirty="0"/>
              <a:t>and </a:t>
            </a:r>
            <a:endParaRPr lang="en-US" sz="1800" dirty="0" smtClean="0"/>
          </a:p>
          <a:p>
            <a:pPr lvl="1" algn="just">
              <a:lnSpc>
                <a:spcPct val="150000"/>
              </a:lnSpc>
            </a:pPr>
            <a:r>
              <a:rPr lang="en-US" sz="1800" dirty="0" smtClean="0"/>
              <a:t>to </a:t>
            </a:r>
            <a:r>
              <a:rPr lang="en-US" sz="1800" dirty="0"/>
              <a:t>consult with members of MPLCs on VD boundaries and choice of venues to be used as voting stations for LGE </a:t>
            </a:r>
            <a:r>
              <a:rPr lang="en-US" sz="1800" dirty="0" smtClean="0"/>
              <a:t>2021</a:t>
            </a:r>
          </a:p>
          <a:p>
            <a:pPr algn="just">
              <a:lnSpc>
                <a:spcPct val="150000"/>
              </a:lnSpc>
            </a:pPr>
            <a:r>
              <a:rPr lang="en-US" sz="1800" dirty="0" smtClean="0"/>
              <a:t>This </a:t>
            </a:r>
            <a:r>
              <a:rPr lang="en-US" sz="1800" dirty="0"/>
              <a:t>work is scheduled for completion by end of March </a:t>
            </a:r>
            <a:r>
              <a:rPr lang="en-US" sz="1800" dirty="0" smtClean="0"/>
              <a:t>2021</a:t>
            </a:r>
            <a:endParaRPr lang="en-US"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13</a:t>
            </a:fld>
            <a:endParaRPr lang="en-ZA" dirty="0"/>
          </a:p>
        </p:txBody>
      </p:sp>
    </p:spTree>
    <p:extLst>
      <p:ext uri="{BB962C8B-B14F-4D97-AF65-F5344CB8AC3E}">
        <p14:creationId xmlns:p14="http://schemas.microsoft.com/office/powerpoint/2010/main" val="575580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373184-C173-4798-875F-9843F00E55BD}"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 name="TextBox 2"/>
          <p:cNvSpPr txBox="1"/>
          <p:nvPr/>
        </p:nvSpPr>
        <p:spPr>
          <a:xfrm>
            <a:off x="683568" y="116632"/>
            <a:ext cx="71287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0" noProof="0" dirty="0" smtClean="0">
                <a:solidFill>
                  <a:srgbClr val="1F497D"/>
                </a:solidFill>
                <a:latin typeface="Arial" pitchFamily="34" charset="0"/>
                <a:cs typeface="Arial" pitchFamily="34" charset="0"/>
              </a:rPr>
              <a:t>Final wards received from MDB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0" noProof="0" dirty="0" smtClean="0">
                <a:solidFill>
                  <a:srgbClr val="1F497D"/>
                </a:solidFill>
                <a:latin typeface="Arial" pitchFamily="34" charset="0"/>
                <a:cs typeface="Arial" pitchFamily="34" charset="0"/>
              </a:rPr>
              <a:t>by province</a:t>
            </a:r>
            <a:endParaRPr kumimoji="0" lang="en-ZA" sz="3600" b="0" i="0" u="none" strike="noStrike" kern="1200" cap="none" spc="0" normalizeH="0" baseline="0" noProof="0" dirty="0">
              <a:ln>
                <a:noFill/>
              </a:ln>
              <a:solidFill>
                <a:prstClr val="black"/>
              </a:solidFill>
              <a:effectLst/>
              <a:uLnTx/>
              <a:uFillTx/>
              <a:latin typeface="Calibri"/>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60613803"/>
              </p:ext>
            </p:extLst>
          </p:nvPr>
        </p:nvGraphicFramePr>
        <p:xfrm>
          <a:off x="690921" y="1556792"/>
          <a:ext cx="7272809" cy="4340709"/>
        </p:xfrm>
        <a:graphic>
          <a:graphicData uri="http://schemas.openxmlformats.org/drawingml/2006/table">
            <a:tbl>
              <a:tblPr/>
              <a:tblGrid>
                <a:gridCol w="2164526">
                  <a:extLst>
                    <a:ext uri="{9D8B030D-6E8A-4147-A177-3AD203B41FA5}">
                      <a16:colId xmlns:a16="http://schemas.microsoft.com/office/drawing/2014/main" val="2707803863"/>
                    </a:ext>
                  </a:extLst>
                </a:gridCol>
                <a:gridCol w="1702761">
                  <a:extLst>
                    <a:ext uri="{9D8B030D-6E8A-4147-A177-3AD203B41FA5}">
                      <a16:colId xmlns:a16="http://schemas.microsoft.com/office/drawing/2014/main" val="1765601401"/>
                    </a:ext>
                  </a:extLst>
                </a:gridCol>
                <a:gridCol w="1702761">
                  <a:extLst>
                    <a:ext uri="{9D8B030D-6E8A-4147-A177-3AD203B41FA5}">
                      <a16:colId xmlns:a16="http://schemas.microsoft.com/office/drawing/2014/main" val="3383878147"/>
                    </a:ext>
                  </a:extLst>
                </a:gridCol>
                <a:gridCol w="1702761">
                  <a:extLst>
                    <a:ext uri="{9D8B030D-6E8A-4147-A177-3AD203B41FA5}">
                      <a16:colId xmlns:a16="http://schemas.microsoft.com/office/drawing/2014/main" val="3026305554"/>
                    </a:ext>
                  </a:extLst>
                </a:gridCol>
              </a:tblGrid>
              <a:tr h="806519">
                <a:tc>
                  <a:txBody>
                    <a:bodyPr/>
                    <a:lstStyle/>
                    <a:p>
                      <a:pPr marL="0" algn="l" defTabSz="914400" rtl="0" eaLnBrk="1" fontAlgn="t" latinLnBrk="0" hangingPunct="1"/>
                      <a:r>
                        <a:rPr lang="en-ZA" sz="2000" b="1" i="0" u="none" strike="noStrike" kern="1200" dirty="0">
                          <a:solidFill>
                            <a:srgbClr val="FFFFFF"/>
                          </a:solidFill>
                          <a:effectLst/>
                          <a:latin typeface="Calibri" panose="020F0502020204030204" pitchFamily="34" charset="0"/>
                          <a:ea typeface="+mn-ea"/>
                          <a:cs typeface="+mn-cs"/>
                        </a:rPr>
                        <a:t>Province</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2000" b="1" i="0" u="none" strike="noStrike" kern="1200" dirty="0">
                          <a:solidFill>
                            <a:srgbClr val="FFFFFF"/>
                          </a:solidFill>
                          <a:effectLst/>
                          <a:latin typeface="Calibri" panose="020F0502020204030204" pitchFamily="34" charset="0"/>
                          <a:ea typeface="+mn-ea"/>
                          <a:cs typeface="+mn-cs"/>
                        </a:rPr>
                        <a:t>Municipalities</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2000" b="1" i="0" u="none" strike="noStrike" kern="1200" dirty="0">
                          <a:solidFill>
                            <a:srgbClr val="FFFFFF"/>
                          </a:solidFill>
                          <a:effectLst/>
                          <a:latin typeface="Calibri" panose="020F0502020204030204" pitchFamily="34" charset="0"/>
                          <a:ea typeface="+mn-ea"/>
                          <a:cs typeface="+mn-cs"/>
                        </a:rPr>
                        <a:t>MDB ward count 2021</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2000" b="1" i="0" u="none" strike="noStrike" kern="1200" dirty="0">
                          <a:solidFill>
                            <a:srgbClr val="FFFFFF"/>
                          </a:solidFill>
                          <a:effectLst/>
                          <a:latin typeface="Calibri" panose="020F0502020204030204" pitchFamily="34" charset="0"/>
                          <a:ea typeface="+mn-ea"/>
                          <a:cs typeface="+mn-cs"/>
                        </a:rPr>
                        <a:t>Split voting districts</a:t>
                      </a:r>
                    </a:p>
                  </a:txBody>
                  <a:tcPr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3915446483"/>
                  </a:ext>
                </a:extLst>
              </a:tr>
              <a:tr h="353419">
                <a:tc>
                  <a:txBody>
                    <a:bodyPr/>
                    <a:lstStyle/>
                    <a:p>
                      <a:pPr algn="l" fontAlgn="ctr"/>
                      <a:r>
                        <a:rPr lang="en-ZA" sz="1800" b="1" i="0" u="none" strike="noStrike" dirty="0">
                          <a:solidFill>
                            <a:srgbClr val="0070C0"/>
                          </a:solidFill>
                          <a:effectLst/>
                          <a:latin typeface="Calibri" panose="020F0502020204030204" pitchFamily="34" charset="0"/>
                        </a:rPr>
                        <a:t>Eastern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dirty="0">
                          <a:solidFill>
                            <a:srgbClr val="0070C0"/>
                          </a:solidFill>
                          <a:effectLst/>
                          <a:latin typeface="Calibri" panose="020F0502020204030204" pitchFamily="34" charset="0"/>
                        </a:rPr>
                        <a:t>33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a:solidFill>
                            <a:srgbClr val="0070C0"/>
                          </a:solidFill>
                          <a:effectLst/>
                          <a:latin typeface="Calibri" panose="020F0502020204030204" pitchFamily="34" charset="0"/>
                        </a:rPr>
                        <a:t>710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63</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379390263"/>
                  </a:ext>
                </a:extLst>
              </a:tr>
              <a:tr h="353419">
                <a:tc>
                  <a:txBody>
                    <a:bodyPr/>
                    <a:lstStyle/>
                    <a:p>
                      <a:pPr algn="l" fontAlgn="ctr"/>
                      <a:r>
                        <a:rPr lang="en-ZA" sz="1800" b="1" i="0" u="none" strike="noStrike" dirty="0">
                          <a:solidFill>
                            <a:srgbClr val="0070C0"/>
                          </a:solidFill>
                          <a:effectLst/>
                          <a:latin typeface="Calibri" panose="020F0502020204030204" pitchFamily="34" charset="0"/>
                        </a:rPr>
                        <a:t>Free State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dirty="0">
                          <a:solidFill>
                            <a:srgbClr val="0070C0"/>
                          </a:solidFill>
                          <a:effectLst/>
                          <a:latin typeface="Calibri" panose="020F0502020204030204" pitchFamily="34" charset="0"/>
                        </a:rPr>
                        <a:t>19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a:solidFill>
                            <a:srgbClr val="0070C0"/>
                          </a:solidFill>
                          <a:effectLst/>
                          <a:latin typeface="Calibri" panose="020F0502020204030204" pitchFamily="34" charset="0"/>
                        </a:rPr>
                        <a:t>319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87</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727558750"/>
                  </a:ext>
                </a:extLst>
              </a:tr>
              <a:tr h="353419">
                <a:tc>
                  <a:txBody>
                    <a:bodyPr/>
                    <a:lstStyle/>
                    <a:p>
                      <a:pPr algn="l" fontAlgn="ctr"/>
                      <a:r>
                        <a:rPr lang="en-ZA" sz="1800" b="1" i="0" u="none" strike="noStrike" dirty="0">
                          <a:solidFill>
                            <a:srgbClr val="0070C0"/>
                          </a:solidFill>
                          <a:effectLst/>
                          <a:latin typeface="Calibri" panose="020F0502020204030204" pitchFamily="34" charset="0"/>
                        </a:rPr>
                        <a:t>Gauteng</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dirty="0">
                          <a:solidFill>
                            <a:srgbClr val="0070C0"/>
                          </a:solidFill>
                          <a:effectLst/>
                          <a:latin typeface="Calibri" panose="020F0502020204030204" pitchFamily="34" charset="0"/>
                        </a:rPr>
                        <a:t>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529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159</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4045098791"/>
                  </a:ext>
                </a:extLst>
              </a:tr>
              <a:tr h="353419">
                <a:tc>
                  <a:txBody>
                    <a:bodyPr/>
                    <a:lstStyle/>
                    <a:p>
                      <a:pPr algn="l" fontAlgn="ctr"/>
                      <a:r>
                        <a:rPr lang="en-ZA" sz="1800" b="1" i="0" u="none" strike="noStrike" dirty="0">
                          <a:solidFill>
                            <a:srgbClr val="0070C0"/>
                          </a:solidFill>
                          <a:effectLst/>
                          <a:latin typeface="Calibri" panose="020F0502020204030204" pitchFamily="34" charset="0"/>
                        </a:rPr>
                        <a:t>KwaZulu-Natal</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44</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901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162</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919268111"/>
                  </a:ext>
                </a:extLst>
              </a:tr>
              <a:tr h="353419">
                <a:tc>
                  <a:txBody>
                    <a:bodyPr/>
                    <a:lstStyle/>
                    <a:p>
                      <a:pPr algn="l" fontAlgn="ctr"/>
                      <a:r>
                        <a:rPr lang="en-ZA" sz="1800" b="1" i="0" u="none" strike="noStrike" dirty="0">
                          <a:solidFill>
                            <a:srgbClr val="0070C0"/>
                          </a:solidFill>
                          <a:effectLst/>
                          <a:latin typeface="Calibri" panose="020F0502020204030204" pitchFamily="34" charset="0"/>
                        </a:rPr>
                        <a:t>Limpopo</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22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568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45</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701382135"/>
                  </a:ext>
                </a:extLst>
              </a:tr>
              <a:tr h="353419">
                <a:tc>
                  <a:txBody>
                    <a:bodyPr/>
                    <a:lstStyle/>
                    <a:p>
                      <a:pPr algn="l" fontAlgn="ctr"/>
                      <a:r>
                        <a:rPr lang="en-ZA" sz="1800" b="1" i="0" u="none" strike="noStrike" dirty="0">
                          <a:solidFill>
                            <a:srgbClr val="0070C0"/>
                          </a:solidFill>
                          <a:effectLst/>
                          <a:latin typeface="Calibri" panose="020F0502020204030204" pitchFamily="34" charset="0"/>
                        </a:rPr>
                        <a:t>Mpumalanga</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17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400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247</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624611532"/>
                  </a:ext>
                </a:extLst>
              </a:tr>
              <a:tr h="353419">
                <a:tc>
                  <a:txBody>
                    <a:bodyPr/>
                    <a:lstStyle/>
                    <a:p>
                      <a:pPr algn="l" fontAlgn="ctr"/>
                      <a:r>
                        <a:rPr lang="en-ZA" sz="1800" b="1" i="0" u="none" strike="noStrike" dirty="0">
                          <a:solidFill>
                            <a:srgbClr val="0070C0"/>
                          </a:solidFill>
                          <a:effectLst/>
                          <a:latin typeface="Calibri" panose="020F0502020204030204" pitchFamily="34" charset="0"/>
                        </a:rPr>
                        <a:t>North West</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18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403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a:solidFill>
                            <a:srgbClr val="0070C0"/>
                          </a:solidFill>
                          <a:effectLst/>
                          <a:latin typeface="Calibri" panose="020F0502020204030204" pitchFamily="34" charset="0"/>
                        </a:rPr>
                        <a:t>117</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960298881"/>
                  </a:ext>
                </a:extLst>
              </a:tr>
              <a:tr h="353419">
                <a:tc>
                  <a:txBody>
                    <a:bodyPr/>
                    <a:lstStyle/>
                    <a:p>
                      <a:pPr algn="l" fontAlgn="ctr"/>
                      <a:r>
                        <a:rPr lang="en-ZA" sz="1800" b="1" i="0" u="none" strike="noStrike" dirty="0">
                          <a:solidFill>
                            <a:srgbClr val="0070C0"/>
                          </a:solidFill>
                          <a:effectLst/>
                          <a:latin typeface="Calibri" panose="020F0502020204030204" pitchFamily="34" charset="0"/>
                        </a:rPr>
                        <a:t>Northern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26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dirty="0">
                          <a:solidFill>
                            <a:srgbClr val="0070C0"/>
                          </a:solidFill>
                          <a:effectLst/>
                          <a:latin typeface="Calibri" panose="020F0502020204030204" pitchFamily="34" charset="0"/>
                        </a:rPr>
                        <a:t>232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dirty="0">
                          <a:solidFill>
                            <a:srgbClr val="0070C0"/>
                          </a:solidFill>
                          <a:effectLst/>
                          <a:latin typeface="Calibri" panose="020F0502020204030204" pitchFamily="34" charset="0"/>
                        </a:rPr>
                        <a:t>72</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502756267"/>
                  </a:ext>
                </a:extLst>
              </a:tr>
              <a:tr h="353419">
                <a:tc>
                  <a:txBody>
                    <a:bodyPr/>
                    <a:lstStyle/>
                    <a:p>
                      <a:pPr algn="l" fontAlgn="ctr"/>
                      <a:r>
                        <a:rPr lang="en-ZA" sz="1800" b="1" i="0" u="none" strike="noStrike" dirty="0">
                          <a:solidFill>
                            <a:srgbClr val="0070C0"/>
                          </a:solidFill>
                          <a:effectLst/>
                          <a:latin typeface="Calibri" panose="020F0502020204030204" pitchFamily="34" charset="0"/>
                        </a:rPr>
                        <a:t>Western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0" i="0" u="none" strike="noStrike">
                          <a:solidFill>
                            <a:srgbClr val="0070C0"/>
                          </a:solidFill>
                          <a:effectLst/>
                          <a:latin typeface="Calibri" panose="020F0502020204030204" pitchFamily="34" charset="0"/>
                        </a:rPr>
                        <a:t>25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000" b="0" i="0" u="none" strike="noStrike">
                          <a:solidFill>
                            <a:srgbClr val="0070C0"/>
                          </a:solidFill>
                          <a:effectLst/>
                          <a:latin typeface="Calibri" panose="020F0502020204030204" pitchFamily="34" charset="0"/>
                        </a:rPr>
                        <a:t>406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b"/>
                      <a:r>
                        <a:rPr lang="en-ZA" sz="2000" b="0" i="0" u="none" strike="noStrike" dirty="0">
                          <a:solidFill>
                            <a:srgbClr val="0070C0"/>
                          </a:solidFill>
                          <a:effectLst/>
                          <a:latin typeface="Calibri" panose="020F0502020204030204" pitchFamily="34" charset="0"/>
                        </a:rPr>
                        <a:t>171</a:t>
                      </a:r>
                    </a:p>
                  </a:txBody>
                  <a:tcPr marL="7620" marR="7620" marT="7620" marB="0" anchor="b">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687647647"/>
                  </a:ext>
                </a:extLst>
              </a:tr>
              <a:tr h="353419">
                <a:tc>
                  <a:txBody>
                    <a:bodyPr/>
                    <a:lstStyle/>
                    <a:p>
                      <a:pPr algn="l" fontAlgn="ctr"/>
                      <a:r>
                        <a:rPr lang="en-ZA" sz="1800" b="1" i="0" u="none" strike="noStrike" dirty="0">
                          <a:solidFill>
                            <a:srgbClr val="0070C0"/>
                          </a:solidFill>
                          <a:effectLst/>
                          <a:latin typeface="Calibri" panose="020F0502020204030204" pitchFamily="34" charset="0"/>
                        </a:rPr>
                        <a:t>Total</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1" i="0" u="none" strike="noStrike" dirty="0">
                          <a:solidFill>
                            <a:srgbClr val="0070C0"/>
                          </a:solidFill>
                          <a:effectLst/>
                          <a:latin typeface="Calibri" panose="020F0502020204030204" pitchFamily="34" charset="0"/>
                        </a:rPr>
                        <a:t>213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1" i="0" u="none" strike="noStrike" dirty="0">
                          <a:solidFill>
                            <a:srgbClr val="0070C0"/>
                          </a:solidFill>
                          <a:effectLst/>
                          <a:latin typeface="Calibri" panose="020F0502020204030204" pitchFamily="34" charset="0"/>
                        </a:rPr>
                        <a:t>4 468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000" b="1" i="0" u="none" strike="noStrike" dirty="0">
                          <a:solidFill>
                            <a:srgbClr val="0070C0"/>
                          </a:solidFill>
                          <a:effectLst/>
                          <a:latin typeface="Calibri" panose="020F0502020204030204" pitchFamily="34" charset="0"/>
                        </a:rPr>
                        <a:t>1 123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681156300"/>
                  </a:ext>
                </a:extLst>
              </a:tr>
            </a:tbl>
          </a:graphicData>
        </a:graphic>
      </p:graphicFrame>
    </p:spTree>
    <p:extLst>
      <p:ext uri="{BB962C8B-B14F-4D97-AF65-F5344CB8AC3E}">
        <p14:creationId xmlns:p14="http://schemas.microsoft.com/office/powerpoint/2010/main" val="325093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620000" cy="850106"/>
          </a:xfrm>
        </p:spPr>
        <p:txBody>
          <a:bodyPr/>
          <a:lstStyle/>
          <a:p>
            <a:r>
              <a:rPr lang="en-ZA" sz="3600" b="1" dirty="0" smtClean="0"/>
              <a:t>Number of Wards 2000 – 2021 </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15</a:t>
            </a:fld>
            <a:endParaRPr lang="en-ZA" dirty="0"/>
          </a:p>
        </p:txBody>
      </p:sp>
      <p:graphicFrame>
        <p:nvGraphicFramePr>
          <p:cNvPr id="14" name="Table 13"/>
          <p:cNvGraphicFramePr>
            <a:graphicFrameLocks noGrp="1"/>
          </p:cNvGraphicFramePr>
          <p:nvPr>
            <p:extLst>
              <p:ext uri="{D42A27DB-BD31-4B8C-83A1-F6EECF244321}">
                <p14:modId xmlns:p14="http://schemas.microsoft.com/office/powerpoint/2010/main" val="2308634832"/>
              </p:ext>
            </p:extLst>
          </p:nvPr>
        </p:nvGraphicFramePr>
        <p:xfrm>
          <a:off x="1331640" y="1412777"/>
          <a:ext cx="5904657" cy="3600398"/>
        </p:xfrm>
        <a:graphic>
          <a:graphicData uri="http://schemas.openxmlformats.org/drawingml/2006/table">
            <a:tbl>
              <a:tblPr/>
              <a:tblGrid>
                <a:gridCol w="2224247">
                  <a:extLst>
                    <a:ext uri="{9D8B030D-6E8A-4147-A177-3AD203B41FA5}">
                      <a16:colId xmlns:a16="http://schemas.microsoft.com/office/drawing/2014/main" val="2838431065"/>
                    </a:ext>
                  </a:extLst>
                </a:gridCol>
                <a:gridCol w="1840205">
                  <a:extLst>
                    <a:ext uri="{9D8B030D-6E8A-4147-A177-3AD203B41FA5}">
                      <a16:colId xmlns:a16="http://schemas.microsoft.com/office/drawing/2014/main" val="88857480"/>
                    </a:ext>
                  </a:extLst>
                </a:gridCol>
                <a:gridCol w="1840205">
                  <a:extLst>
                    <a:ext uri="{9D8B030D-6E8A-4147-A177-3AD203B41FA5}">
                      <a16:colId xmlns:a16="http://schemas.microsoft.com/office/drawing/2014/main" val="2537333320"/>
                    </a:ext>
                  </a:extLst>
                </a:gridCol>
              </a:tblGrid>
              <a:tr h="1340142">
                <a:tc>
                  <a:txBody>
                    <a:bodyPr/>
                    <a:lstStyle/>
                    <a:p>
                      <a:pPr algn="l" fontAlgn="t"/>
                      <a:r>
                        <a:rPr lang="en-ZA" sz="2000" b="1" i="0" u="none" strike="noStrike" kern="1200" dirty="0">
                          <a:solidFill>
                            <a:srgbClr val="FFFFFF"/>
                          </a:solidFill>
                          <a:effectLst/>
                          <a:latin typeface="Calibri" panose="020F0502020204030204" pitchFamily="34" charset="0"/>
                          <a:ea typeface="+mn-ea"/>
                          <a:cs typeface="+mn-cs"/>
                        </a:rPr>
                        <a:t>Election</a:t>
                      </a:r>
                    </a:p>
                  </a:txBody>
                  <a:tcPr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2000" b="1" i="0" u="none" strike="noStrike" dirty="0">
                          <a:solidFill>
                            <a:srgbClr val="FFFFFF"/>
                          </a:solidFill>
                          <a:effectLst/>
                          <a:latin typeface="Calibri" panose="020F0502020204030204" pitchFamily="34" charset="0"/>
                        </a:rPr>
                        <a:t>Number of wards</a:t>
                      </a:r>
                    </a:p>
                  </a:txBody>
                  <a:tcPr marL="7620" marR="7620" marT="7620" marB="0">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2000" b="1" i="0" u="none" strike="noStrike" dirty="0">
                          <a:solidFill>
                            <a:srgbClr val="FFFFFF"/>
                          </a:solidFill>
                          <a:effectLst/>
                          <a:latin typeface="Calibri" panose="020F0502020204030204" pitchFamily="34" charset="0"/>
                        </a:rPr>
                        <a:t>% Increase between elections</a:t>
                      </a:r>
                    </a:p>
                  </a:txBody>
                  <a:tcPr marL="7620" marR="7620" marT="7620" marB="0">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2971222922"/>
                  </a:ext>
                </a:extLst>
              </a:tr>
              <a:tr h="450522">
                <a:tc>
                  <a:txBody>
                    <a:bodyPr/>
                    <a:lstStyle/>
                    <a:p>
                      <a:pPr algn="l" fontAlgn="ctr"/>
                      <a:r>
                        <a:rPr lang="en-ZA" sz="2000" b="1" i="0" u="none" strike="noStrike" dirty="0">
                          <a:solidFill>
                            <a:srgbClr val="0070C0"/>
                          </a:solidFill>
                          <a:effectLst/>
                          <a:latin typeface="Calibri" panose="020F0502020204030204" pitchFamily="34" charset="0"/>
                        </a:rPr>
                        <a:t>2000</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400" b="0" i="0" u="none" strike="noStrike" dirty="0">
                          <a:solidFill>
                            <a:srgbClr val="0070C0"/>
                          </a:solidFill>
                          <a:effectLst/>
                          <a:latin typeface="Calibri" panose="020F0502020204030204" pitchFamily="34" charset="0"/>
                        </a:rPr>
                        <a:t>3 794</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400" b="0" i="0" u="none" strike="noStrike">
                          <a:solidFill>
                            <a:srgbClr val="0070C0"/>
                          </a:solidFill>
                          <a:effectLst/>
                          <a:latin typeface="Calibri" panose="020F0502020204030204" pitchFamily="34" charset="0"/>
                        </a:rPr>
                        <a:t>-</a:t>
                      </a:r>
                    </a:p>
                  </a:txBody>
                  <a:tcPr marL="7620" marR="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907251215"/>
                  </a:ext>
                </a:extLst>
              </a:tr>
              <a:tr h="450522">
                <a:tc>
                  <a:txBody>
                    <a:bodyPr/>
                    <a:lstStyle/>
                    <a:p>
                      <a:pPr algn="l" fontAlgn="ctr"/>
                      <a:r>
                        <a:rPr lang="en-ZA" sz="2000" b="1" i="0" u="none" strike="noStrike" dirty="0">
                          <a:solidFill>
                            <a:srgbClr val="0070C0"/>
                          </a:solidFill>
                          <a:effectLst/>
                          <a:latin typeface="Calibri" panose="020F0502020204030204" pitchFamily="34" charset="0"/>
                        </a:rPr>
                        <a:t>2006</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400" b="0" i="0" u="none" strike="noStrike">
                          <a:solidFill>
                            <a:srgbClr val="0070C0"/>
                          </a:solidFill>
                          <a:effectLst/>
                          <a:latin typeface="Calibri" panose="020F0502020204030204" pitchFamily="34" charset="0"/>
                        </a:rPr>
                        <a:t>3 895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400" b="0" i="0" u="none" strike="noStrike">
                          <a:solidFill>
                            <a:srgbClr val="0070C0"/>
                          </a:solidFill>
                          <a:effectLst/>
                          <a:latin typeface="Calibri" panose="020F0502020204030204" pitchFamily="34" charset="0"/>
                        </a:rPr>
                        <a:t>2.7%</a:t>
                      </a:r>
                    </a:p>
                  </a:txBody>
                  <a:tcPr marL="7620" marR="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706283107"/>
                  </a:ext>
                </a:extLst>
              </a:tr>
              <a:tr h="450522">
                <a:tc>
                  <a:txBody>
                    <a:bodyPr/>
                    <a:lstStyle/>
                    <a:p>
                      <a:pPr algn="l" fontAlgn="ctr"/>
                      <a:r>
                        <a:rPr lang="en-ZA" sz="2000" b="1" i="0" u="none" strike="noStrike" dirty="0">
                          <a:solidFill>
                            <a:srgbClr val="0070C0"/>
                          </a:solidFill>
                          <a:effectLst/>
                          <a:latin typeface="Calibri" panose="020F0502020204030204" pitchFamily="34" charset="0"/>
                        </a:rPr>
                        <a:t>2011</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400" b="0" i="0" u="none" strike="noStrike">
                          <a:solidFill>
                            <a:srgbClr val="0070C0"/>
                          </a:solidFill>
                          <a:effectLst/>
                          <a:latin typeface="Calibri" panose="020F0502020204030204" pitchFamily="34" charset="0"/>
                        </a:rPr>
                        <a:t>4 277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400" b="0" i="0" u="none" strike="noStrike">
                          <a:solidFill>
                            <a:srgbClr val="0070C0"/>
                          </a:solidFill>
                          <a:effectLst/>
                          <a:latin typeface="Calibri" panose="020F0502020204030204" pitchFamily="34" charset="0"/>
                        </a:rPr>
                        <a:t>9.8%</a:t>
                      </a:r>
                    </a:p>
                  </a:txBody>
                  <a:tcPr marL="7620" marR="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88962009"/>
                  </a:ext>
                </a:extLst>
              </a:tr>
              <a:tr h="450522">
                <a:tc>
                  <a:txBody>
                    <a:bodyPr/>
                    <a:lstStyle/>
                    <a:p>
                      <a:pPr algn="l" fontAlgn="ctr"/>
                      <a:r>
                        <a:rPr lang="en-ZA" sz="2000" b="1" i="0" u="none" strike="noStrike" dirty="0">
                          <a:solidFill>
                            <a:srgbClr val="0070C0"/>
                          </a:solidFill>
                          <a:effectLst/>
                          <a:latin typeface="Calibri" panose="020F0502020204030204" pitchFamily="34" charset="0"/>
                        </a:rPr>
                        <a:t>2016</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400" b="0" i="0" u="none" strike="noStrike">
                          <a:solidFill>
                            <a:srgbClr val="0070C0"/>
                          </a:solidFill>
                          <a:effectLst/>
                          <a:latin typeface="Calibri" panose="020F0502020204030204" pitchFamily="34" charset="0"/>
                        </a:rPr>
                        <a:t>4 392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2400" b="0" i="0" u="none" strike="noStrike">
                          <a:solidFill>
                            <a:srgbClr val="0070C0"/>
                          </a:solidFill>
                          <a:effectLst/>
                          <a:latin typeface="Calibri" panose="020F0502020204030204" pitchFamily="34" charset="0"/>
                        </a:rPr>
                        <a:t>2.7%</a:t>
                      </a:r>
                    </a:p>
                  </a:txBody>
                  <a:tcPr marL="7620" marR="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4248293015"/>
                  </a:ext>
                </a:extLst>
              </a:tr>
              <a:tr h="458168">
                <a:tc>
                  <a:txBody>
                    <a:bodyPr/>
                    <a:lstStyle/>
                    <a:p>
                      <a:pPr algn="l" fontAlgn="ctr"/>
                      <a:r>
                        <a:rPr lang="en-ZA" sz="2000" b="1" i="0" u="none" strike="noStrike" dirty="0" smtClean="0">
                          <a:solidFill>
                            <a:srgbClr val="0070C0"/>
                          </a:solidFill>
                          <a:effectLst/>
                          <a:latin typeface="Calibri" panose="020F0502020204030204" pitchFamily="34" charset="0"/>
                        </a:rPr>
                        <a:t>2021*</a:t>
                      </a:r>
                      <a:endParaRPr lang="en-ZA" sz="2000" b="1" i="0" u="none" strike="noStrike" dirty="0">
                        <a:solidFill>
                          <a:srgbClr val="0070C0"/>
                        </a:solidFill>
                        <a:effectLst/>
                        <a:latin typeface="Calibri" panose="020F0502020204030204" pitchFamily="34" charset="0"/>
                      </a:endParaRP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2400" b="0" i="0" u="none" strike="noStrike" dirty="0">
                          <a:solidFill>
                            <a:srgbClr val="0070C0"/>
                          </a:solidFill>
                          <a:effectLst/>
                          <a:latin typeface="Calibri" panose="020F0502020204030204" pitchFamily="34" charset="0"/>
                        </a:rPr>
                        <a:t>4 </a:t>
                      </a:r>
                      <a:r>
                        <a:rPr lang="en-ZA" sz="2400" b="0" i="0" u="none" strike="noStrike" dirty="0" smtClean="0">
                          <a:solidFill>
                            <a:srgbClr val="0070C0"/>
                          </a:solidFill>
                          <a:effectLst/>
                          <a:latin typeface="Calibri" panose="020F0502020204030204" pitchFamily="34" charset="0"/>
                        </a:rPr>
                        <a:t>468</a:t>
                      </a:r>
                      <a:endParaRPr lang="en-ZA" sz="2400" b="0" i="0" u="none" strike="noStrike" dirty="0">
                        <a:solidFill>
                          <a:srgbClr val="0070C0"/>
                        </a:solidFill>
                        <a:effectLst/>
                        <a:latin typeface="Calibri" panose="020F0502020204030204" pitchFamily="34" charset="0"/>
                      </a:endParaRP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fontAlgn="ctr"/>
                      <a:r>
                        <a:rPr lang="en-ZA" sz="2400" b="0" i="0" u="none" strike="noStrike" dirty="0">
                          <a:solidFill>
                            <a:srgbClr val="0070C0"/>
                          </a:solidFill>
                          <a:effectLst/>
                          <a:latin typeface="Calibri" panose="020F0502020204030204" pitchFamily="34" charset="0"/>
                        </a:rPr>
                        <a:t>1.8%</a:t>
                      </a:r>
                    </a:p>
                  </a:txBody>
                  <a:tcPr marL="7620" marR="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499569901"/>
                  </a:ext>
                </a:extLst>
              </a:tr>
            </a:tbl>
          </a:graphicData>
        </a:graphic>
      </p:graphicFrame>
      <p:sp>
        <p:nvSpPr>
          <p:cNvPr id="3" name="TextBox 2"/>
          <p:cNvSpPr txBox="1"/>
          <p:nvPr/>
        </p:nvSpPr>
        <p:spPr>
          <a:xfrm>
            <a:off x="1187624" y="5463409"/>
            <a:ext cx="6817568" cy="369332"/>
          </a:xfrm>
          <a:prstGeom prst="rect">
            <a:avLst/>
          </a:prstGeom>
          <a:noFill/>
        </p:spPr>
        <p:txBody>
          <a:bodyPr wrap="square" rtlCol="0">
            <a:spAutoFit/>
          </a:bodyPr>
          <a:lstStyle/>
          <a:p>
            <a:r>
              <a:rPr lang="en-ZA" dirty="0" smtClean="0">
                <a:solidFill>
                  <a:srgbClr val="0070C0"/>
                </a:solidFill>
              </a:rPr>
              <a:t>* Total </a:t>
            </a:r>
            <a:r>
              <a:rPr lang="en-ZA" dirty="0" smtClean="0">
                <a:solidFill>
                  <a:srgbClr val="0070C0"/>
                </a:solidFill>
                <a:latin typeface="Arial" panose="020B0604020202020204" pitchFamily="34" charset="0"/>
                <a:cs typeface="Arial" panose="020B0604020202020204" pitchFamily="34" charset="0"/>
              </a:rPr>
              <a:t>number</a:t>
            </a:r>
            <a:r>
              <a:rPr lang="en-ZA" dirty="0" smtClean="0">
                <a:solidFill>
                  <a:srgbClr val="0070C0"/>
                </a:solidFill>
              </a:rPr>
              <a:t> of wards for LGE 2021 may still vary</a:t>
            </a:r>
            <a:endParaRPr lang="en-ZA" dirty="0">
              <a:solidFill>
                <a:srgbClr val="0070C0"/>
              </a:solidFill>
            </a:endParaRPr>
          </a:p>
        </p:txBody>
      </p:sp>
    </p:spTree>
    <p:extLst>
      <p:ext uri="{BB962C8B-B14F-4D97-AF65-F5344CB8AC3E}">
        <p14:creationId xmlns:p14="http://schemas.microsoft.com/office/powerpoint/2010/main" val="1804200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620000" cy="850106"/>
          </a:xfrm>
        </p:spPr>
        <p:txBody>
          <a:bodyPr/>
          <a:lstStyle/>
          <a:p>
            <a:r>
              <a:rPr lang="en-ZA" sz="3600" b="1" dirty="0" smtClean="0"/>
              <a:t>Number of Wards</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16</a:t>
            </a:fld>
            <a:endParaRPr lang="en-ZA" dirty="0"/>
          </a:p>
        </p:txBody>
      </p:sp>
      <p:graphicFrame>
        <p:nvGraphicFramePr>
          <p:cNvPr id="13" name="Chart 12"/>
          <p:cNvGraphicFramePr>
            <a:graphicFrameLocks/>
          </p:cNvGraphicFramePr>
          <p:nvPr>
            <p:extLst>
              <p:ext uri="{D42A27DB-BD31-4B8C-83A1-F6EECF244321}">
                <p14:modId xmlns:p14="http://schemas.microsoft.com/office/powerpoint/2010/main" val="3972999509"/>
              </p:ext>
            </p:extLst>
          </p:nvPr>
        </p:nvGraphicFramePr>
        <p:xfrm>
          <a:off x="1242864" y="1484784"/>
          <a:ext cx="6048672" cy="47682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1"/>
          <p:cNvSpPr txBox="1"/>
          <p:nvPr/>
        </p:nvSpPr>
        <p:spPr>
          <a:xfrm>
            <a:off x="2051720" y="2424545"/>
            <a:ext cx="1127760" cy="4038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ZA" sz="1600" b="1" dirty="0">
                <a:solidFill>
                  <a:srgbClr val="0070C0"/>
                </a:solidFill>
              </a:rPr>
              <a:t>% Increase</a:t>
            </a:r>
          </a:p>
        </p:txBody>
      </p:sp>
      <p:sp>
        <p:nvSpPr>
          <p:cNvPr id="8" name="TextBox 14"/>
          <p:cNvSpPr txBox="1"/>
          <p:nvPr/>
        </p:nvSpPr>
        <p:spPr>
          <a:xfrm>
            <a:off x="2473180" y="4086909"/>
            <a:ext cx="706300" cy="3124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ZA" sz="1400" b="1" dirty="0">
                <a:solidFill>
                  <a:srgbClr val="0070C0"/>
                </a:solidFill>
              </a:rPr>
              <a:t>2.7%</a:t>
            </a:r>
          </a:p>
        </p:txBody>
      </p:sp>
      <p:sp>
        <p:nvSpPr>
          <p:cNvPr id="9" name="TextBox 15"/>
          <p:cNvSpPr txBox="1"/>
          <p:nvPr/>
        </p:nvSpPr>
        <p:spPr>
          <a:xfrm>
            <a:off x="3179480" y="3455746"/>
            <a:ext cx="583719" cy="3124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ZA" sz="1400" b="1" dirty="0">
                <a:solidFill>
                  <a:srgbClr val="0070C0"/>
                </a:solidFill>
              </a:rPr>
              <a:t>9.8%</a:t>
            </a:r>
          </a:p>
        </p:txBody>
      </p:sp>
      <p:sp>
        <p:nvSpPr>
          <p:cNvPr id="10" name="TextBox 16"/>
          <p:cNvSpPr txBox="1"/>
          <p:nvPr/>
        </p:nvSpPr>
        <p:spPr>
          <a:xfrm>
            <a:off x="4023216" y="2407447"/>
            <a:ext cx="706300" cy="3124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ZA" sz="1400" b="1" dirty="0">
                <a:solidFill>
                  <a:srgbClr val="0070C0"/>
                </a:solidFill>
              </a:rPr>
              <a:t>2.7%</a:t>
            </a:r>
          </a:p>
        </p:txBody>
      </p:sp>
      <p:sp>
        <p:nvSpPr>
          <p:cNvPr id="11" name="TextBox 17"/>
          <p:cNvSpPr txBox="1"/>
          <p:nvPr/>
        </p:nvSpPr>
        <p:spPr>
          <a:xfrm>
            <a:off x="4716016" y="1988840"/>
            <a:ext cx="706300" cy="3124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ZA" sz="1400" b="1" dirty="0">
                <a:solidFill>
                  <a:srgbClr val="0070C0"/>
                </a:solidFill>
              </a:rPr>
              <a:t>3.4%</a:t>
            </a:r>
          </a:p>
        </p:txBody>
      </p:sp>
    </p:spTree>
    <p:extLst>
      <p:ext uri="{BB962C8B-B14F-4D97-AF65-F5344CB8AC3E}">
        <p14:creationId xmlns:p14="http://schemas.microsoft.com/office/powerpoint/2010/main" val="946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8734144"/>
              </p:ext>
            </p:extLst>
          </p:nvPr>
        </p:nvGraphicFramePr>
        <p:xfrm>
          <a:off x="251520" y="1700811"/>
          <a:ext cx="8064895" cy="3744410"/>
        </p:xfrm>
        <a:graphic>
          <a:graphicData uri="http://schemas.openxmlformats.org/drawingml/2006/table">
            <a:tbl>
              <a:tblPr firstRow="1" bandRow="1">
                <a:tableStyleId>{5C22544A-7EE6-4342-B048-85BDC9FD1C3A}</a:tableStyleId>
              </a:tblPr>
              <a:tblGrid>
                <a:gridCol w="1612979">
                  <a:extLst>
                    <a:ext uri="{9D8B030D-6E8A-4147-A177-3AD203B41FA5}">
                      <a16:colId xmlns:a16="http://schemas.microsoft.com/office/drawing/2014/main" val="3234956819"/>
                    </a:ext>
                  </a:extLst>
                </a:gridCol>
                <a:gridCol w="1612979">
                  <a:extLst>
                    <a:ext uri="{9D8B030D-6E8A-4147-A177-3AD203B41FA5}">
                      <a16:colId xmlns:a16="http://schemas.microsoft.com/office/drawing/2014/main" val="2380065479"/>
                    </a:ext>
                  </a:extLst>
                </a:gridCol>
                <a:gridCol w="1612979">
                  <a:extLst>
                    <a:ext uri="{9D8B030D-6E8A-4147-A177-3AD203B41FA5}">
                      <a16:colId xmlns:a16="http://schemas.microsoft.com/office/drawing/2014/main" val="659208101"/>
                    </a:ext>
                  </a:extLst>
                </a:gridCol>
                <a:gridCol w="1612979">
                  <a:extLst>
                    <a:ext uri="{9D8B030D-6E8A-4147-A177-3AD203B41FA5}">
                      <a16:colId xmlns:a16="http://schemas.microsoft.com/office/drawing/2014/main" val="2022882240"/>
                    </a:ext>
                  </a:extLst>
                </a:gridCol>
                <a:gridCol w="1612979">
                  <a:extLst>
                    <a:ext uri="{9D8B030D-6E8A-4147-A177-3AD203B41FA5}">
                      <a16:colId xmlns:a16="http://schemas.microsoft.com/office/drawing/2014/main" val="1599095902"/>
                    </a:ext>
                  </a:extLst>
                </a:gridCol>
              </a:tblGrid>
              <a:tr h="559510">
                <a:tc>
                  <a:txBody>
                    <a:bodyPr/>
                    <a:lstStyle/>
                    <a:p>
                      <a:r>
                        <a:rPr lang="en-ZA" sz="1400" dirty="0" smtClean="0"/>
                        <a:t>PROVINCE </a:t>
                      </a:r>
                      <a:endParaRPr lang="en-ZA" sz="1400" dirty="0"/>
                    </a:p>
                  </a:txBody>
                  <a:tcPr marL="68580" marR="68580" marT="34290" marB="34290"/>
                </a:tc>
                <a:tc>
                  <a:txBody>
                    <a:bodyPr/>
                    <a:lstStyle/>
                    <a:p>
                      <a:r>
                        <a:rPr lang="en-ZA" sz="1400" dirty="0" smtClean="0"/>
                        <a:t>NUMBER MUNICS (LCs &amp; MCs)</a:t>
                      </a:r>
                      <a:endParaRPr lang="en-ZA" sz="1400" dirty="0"/>
                    </a:p>
                  </a:txBody>
                  <a:tcPr marL="68580" marR="68580" marT="34290" marB="34290"/>
                </a:tc>
                <a:tc>
                  <a:txBody>
                    <a:bodyPr/>
                    <a:lstStyle/>
                    <a:p>
                      <a:r>
                        <a:rPr lang="en-ZA" sz="1400" dirty="0" smtClean="0"/>
                        <a:t>2016 WARDS</a:t>
                      </a:r>
                      <a:endParaRPr lang="en-ZA" sz="1400" dirty="0"/>
                    </a:p>
                  </a:txBody>
                  <a:tcPr marL="68580" marR="68580" marT="34290" marB="34290"/>
                </a:tc>
                <a:tc>
                  <a:txBody>
                    <a:bodyPr/>
                    <a:lstStyle/>
                    <a:p>
                      <a:r>
                        <a:rPr lang="en-ZA" sz="1400" dirty="0" smtClean="0"/>
                        <a:t>2021 WARDS</a:t>
                      </a:r>
                      <a:endParaRPr lang="en-ZA" sz="1400" dirty="0"/>
                    </a:p>
                  </a:txBody>
                  <a:tcPr marL="68580" marR="68580" marT="34290" marB="34290"/>
                </a:tc>
                <a:tc>
                  <a:txBody>
                    <a:bodyPr/>
                    <a:lstStyle/>
                    <a:p>
                      <a:r>
                        <a:rPr lang="en-ZA" sz="1400" dirty="0" smtClean="0"/>
                        <a:t>VDs SPLIT BY WARDS</a:t>
                      </a:r>
                      <a:endParaRPr lang="en-ZA" sz="1400" dirty="0"/>
                    </a:p>
                  </a:txBody>
                  <a:tcPr marL="68580" marR="68580" marT="34290" marB="34290"/>
                </a:tc>
                <a:extLst>
                  <a:ext uri="{0D108BD9-81ED-4DB2-BD59-A6C34878D82A}">
                    <a16:rowId xmlns:a16="http://schemas.microsoft.com/office/drawing/2014/main" val="650329506"/>
                  </a:ext>
                </a:extLst>
              </a:tr>
              <a:tr h="318490">
                <a:tc>
                  <a:txBody>
                    <a:bodyPr/>
                    <a:lstStyle/>
                    <a:p>
                      <a:r>
                        <a:rPr lang="en-ZA" sz="1400" b="1" dirty="0" smtClean="0"/>
                        <a:t>Eastern Cape </a:t>
                      </a:r>
                      <a:endParaRPr lang="en-ZA" sz="1400" b="1" dirty="0"/>
                    </a:p>
                  </a:txBody>
                  <a:tcPr marL="68580" marR="68580" marT="34290" marB="34290"/>
                </a:tc>
                <a:tc>
                  <a:txBody>
                    <a:bodyPr/>
                    <a:lstStyle/>
                    <a:p>
                      <a:r>
                        <a:rPr lang="en-ZA" sz="1400" dirty="0" smtClean="0"/>
                        <a:t>33</a:t>
                      </a:r>
                      <a:endParaRPr lang="en-ZA" sz="1400" dirty="0"/>
                    </a:p>
                  </a:txBody>
                  <a:tcPr marL="68580" marR="68580" marT="34290" marB="34290"/>
                </a:tc>
                <a:tc>
                  <a:txBody>
                    <a:bodyPr/>
                    <a:lstStyle/>
                    <a:p>
                      <a:r>
                        <a:rPr lang="en-ZA" sz="1400" dirty="0" smtClean="0"/>
                        <a:t>705</a:t>
                      </a:r>
                      <a:endParaRPr lang="en-ZA" sz="1400" dirty="0"/>
                    </a:p>
                  </a:txBody>
                  <a:tcPr marL="68580" marR="68580" marT="34290" marB="34290"/>
                </a:tc>
                <a:tc>
                  <a:txBody>
                    <a:bodyPr/>
                    <a:lstStyle/>
                    <a:p>
                      <a:r>
                        <a:rPr lang="en-ZA" sz="1400" dirty="0" smtClean="0"/>
                        <a:t>710</a:t>
                      </a:r>
                      <a:endParaRPr lang="en-ZA" sz="1400" dirty="0"/>
                    </a:p>
                  </a:txBody>
                  <a:tcPr marL="68580" marR="68580" marT="34290" marB="34290"/>
                </a:tc>
                <a:tc>
                  <a:txBody>
                    <a:bodyPr/>
                    <a:lstStyle/>
                    <a:p>
                      <a:r>
                        <a:rPr lang="en-ZA" sz="1400" dirty="0" smtClean="0"/>
                        <a:t>63</a:t>
                      </a:r>
                      <a:endParaRPr lang="en-ZA" sz="1400" dirty="0"/>
                    </a:p>
                  </a:txBody>
                  <a:tcPr marL="68580" marR="68580" marT="34290" marB="34290"/>
                </a:tc>
                <a:extLst>
                  <a:ext uri="{0D108BD9-81ED-4DB2-BD59-A6C34878D82A}">
                    <a16:rowId xmlns:a16="http://schemas.microsoft.com/office/drawing/2014/main" val="3060271666"/>
                  </a:ext>
                </a:extLst>
              </a:tr>
              <a:tr h="318490">
                <a:tc>
                  <a:txBody>
                    <a:bodyPr/>
                    <a:lstStyle/>
                    <a:p>
                      <a:r>
                        <a:rPr lang="en-ZA" sz="1400" b="1" dirty="0" smtClean="0"/>
                        <a:t>Free State</a:t>
                      </a:r>
                      <a:r>
                        <a:rPr lang="en-ZA" sz="1400" b="1" baseline="0" dirty="0" smtClean="0"/>
                        <a:t> </a:t>
                      </a:r>
                      <a:endParaRPr lang="en-ZA" sz="1400" b="1" dirty="0"/>
                    </a:p>
                  </a:txBody>
                  <a:tcPr marL="68580" marR="68580" marT="34290" marB="34290"/>
                </a:tc>
                <a:tc>
                  <a:txBody>
                    <a:bodyPr/>
                    <a:lstStyle/>
                    <a:p>
                      <a:r>
                        <a:rPr lang="en-ZA" sz="1400" dirty="0" smtClean="0"/>
                        <a:t>19</a:t>
                      </a:r>
                      <a:endParaRPr lang="en-ZA" sz="1400" dirty="0"/>
                    </a:p>
                  </a:txBody>
                  <a:tcPr marL="68580" marR="68580" marT="34290" marB="34290"/>
                </a:tc>
                <a:tc>
                  <a:txBody>
                    <a:bodyPr/>
                    <a:lstStyle/>
                    <a:p>
                      <a:r>
                        <a:rPr lang="en-ZA" sz="1400" dirty="0" smtClean="0"/>
                        <a:t>309</a:t>
                      </a:r>
                      <a:endParaRPr lang="en-ZA" sz="1400" dirty="0"/>
                    </a:p>
                  </a:txBody>
                  <a:tcPr marL="68580" marR="68580" marT="34290" marB="34290"/>
                </a:tc>
                <a:tc>
                  <a:txBody>
                    <a:bodyPr/>
                    <a:lstStyle/>
                    <a:p>
                      <a:r>
                        <a:rPr lang="en-ZA" sz="1400" dirty="0" smtClean="0"/>
                        <a:t>319</a:t>
                      </a:r>
                      <a:endParaRPr lang="en-ZA" sz="1400" dirty="0"/>
                    </a:p>
                  </a:txBody>
                  <a:tcPr marL="68580" marR="68580" marT="34290" marB="34290"/>
                </a:tc>
                <a:tc>
                  <a:txBody>
                    <a:bodyPr/>
                    <a:lstStyle/>
                    <a:p>
                      <a:r>
                        <a:rPr lang="en-ZA" sz="1400" dirty="0" smtClean="0"/>
                        <a:t>87</a:t>
                      </a:r>
                      <a:endParaRPr lang="en-ZA" sz="1400" dirty="0"/>
                    </a:p>
                  </a:txBody>
                  <a:tcPr marL="68580" marR="68580" marT="34290" marB="34290"/>
                </a:tc>
                <a:extLst>
                  <a:ext uri="{0D108BD9-81ED-4DB2-BD59-A6C34878D82A}">
                    <a16:rowId xmlns:a16="http://schemas.microsoft.com/office/drawing/2014/main" val="1884576495"/>
                  </a:ext>
                </a:extLst>
              </a:tr>
              <a:tr h="318490">
                <a:tc>
                  <a:txBody>
                    <a:bodyPr/>
                    <a:lstStyle/>
                    <a:p>
                      <a:r>
                        <a:rPr lang="en-ZA" sz="1400" b="1" dirty="0" smtClean="0"/>
                        <a:t>Gauteng </a:t>
                      </a:r>
                      <a:endParaRPr lang="en-ZA" sz="1400" b="1" dirty="0"/>
                    </a:p>
                  </a:txBody>
                  <a:tcPr marL="68580" marR="68580" marT="34290" marB="34290"/>
                </a:tc>
                <a:tc>
                  <a:txBody>
                    <a:bodyPr/>
                    <a:lstStyle/>
                    <a:p>
                      <a:r>
                        <a:rPr lang="en-ZA" sz="1400" dirty="0" smtClean="0"/>
                        <a:t>9</a:t>
                      </a:r>
                      <a:endParaRPr lang="en-ZA" sz="1400" dirty="0"/>
                    </a:p>
                  </a:txBody>
                  <a:tcPr marL="68580" marR="68580" marT="34290" marB="34290"/>
                </a:tc>
                <a:tc>
                  <a:txBody>
                    <a:bodyPr/>
                    <a:lstStyle/>
                    <a:p>
                      <a:r>
                        <a:rPr lang="en-ZA" sz="1400" dirty="0" smtClean="0"/>
                        <a:t>529</a:t>
                      </a:r>
                      <a:endParaRPr lang="en-ZA" sz="1400" dirty="0"/>
                    </a:p>
                  </a:txBody>
                  <a:tcPr marL="68580" marR="68580" marT="34290" marB="34290"/>
                </a:tc>
                <a:tc>
                  <a:txBody>
                    <a:bodyPr/>
                    <a:lstStyle/>
                    <a:p>
                      <a:r>
                        <a:rPr lang="en-ZA" sz="1400" dirty="0" smtClean="0"/>
                        <a:t>529</a:t>
                      </a:r>
                      <a:endParaRPr lang="en-ZA" sz="1400" dirty="0"/>
                    </a:p>
                  </a:txBody>
                  <a:tcPr marL="68580" marR="68580" marT="34290" marB="34290"/>
                </a:tc>
                <a:tc>
                  <a:txBody>
                    <a:bodyPr/>
                    <a:lstStyle/>
                    <a:p>
                      <a:r>
                        <a:rPr lang="en-ZA" sz="1400" dirty="0" smtClean="0"/>
                        <a:t>159</a:t>
                      </a:r>
                      <a:endParaRPr lang="en-ZA" sz="1400" dirty="0"/>
                    </a:p>
                  </a:txBody>
                  <a:tcPr marL="68580" marR="68580" marT="34290" marB="34290"/>
                </a:tc>
                <a:extLst>
                  <a:ext uri="{0D108BD9-81ED-4DB2-BD59-A6C34878D82A}">
                    <a16:rowId xmlns:a16="http://schemas.microsoft.com/office/drawing/2014/main" val="1018794201"/>
                  </a:ext>
                </a:extLst>
              </a:tr>
              <a:tr h="318490">
                <a:tc>
                  <a:txBody>
                    <a:bodyPr/>
                    <a:lstStyle/>
                    <a:p>
                      <a:r>
                        <a:rPr lang="en-ZA" sz="1400" b="1" dirty="0" smtClean="0"/>
                        <a:t>KwaZulu Natal</a:t>
                      </a:r>
                      <a:endParaRPr lang="en-ZA" sz="1400" b="1" dirty="0"/>
                    </a:p>
                  </a:txBody>
                  <a:tcPr marL="68580" marR="68580" marT="34290" marB="34290"/>
                </a:tc>
                <a:tc>
                  <a:txBody>
                    <a:bodyPr/>
                    <a:lstStyle/>
                    <a:p>
                      <a:r>
                        <a:rPr lang="en-ZA" sz="1400" dirty="0" smtClean="0"/>
                        <a:t>44</a:t>
                      </a:r>
                      <a:endParaRPr lang="en-ZA" sz="1400" dirty="0"/>
                    </a:p>
                  </a:txBody>
                  <a:tcPr marL="68580" marR="68580" marT="34290" marB="34290"/>
                </a:tc>
                <a:tc>
                  <a:txBody>
                    <a:bodyPr/>
                    <a:lstStyle/>
                    <a:p>
                      <a:r>
                        <a:rPr lang="en-ZA" sz="1400" dirty="0" smtClean="0"/>
                        <a:t>870</a:t>
                      </a:r>
                      <a:endParaRPr lang="en-ZA" sz="1400" dirty="0"/>
                    </a:p>
                  </a:txBody>
                  <a:tcPr marL="68580" marR="68580" marT="34290" marB="34290"/>
                </a:tc>
                <a:tc>
                  <a:txBody>
                    <a:bodyPr/>
                    <a:lstStyle/>
                    <a:p>
                      <a:r>
                        <a:rPr lang="en-ZA" sz="1400" dirty="0" smtClean="0"/>
                        <a:t>901</a:t>
                      </a:r>
                      <a:endParaRPr lang="en-ZA" sz="1400" dirty="0"/>
                    </a:p>
                  </a:txBody>
                  <a:tcPr marL="68580" marR="68580" marT="34290" marB="34290"/>
                </a:tc>
                <a:tc>
                  <a:txBody>
                    <a:bodyPr/>
                    <a:lstStyle/>
                    <a:p>
                      <a:r>
                        <a:rPr lang="en-ZA" sz="1400" dirty="0" smtClean="0"/>
                        <a:t>162</a:t>
                      </a:r>
                      <a:endParaRPr lang="en-ZA" sz="1400" dirty="0"/>
                    </a:p>
                  </a:txBody>
                  <a:tcPr marL="68580" marR="68580" marT="34290" marB="34290"/>
                </a:tc>
                <a:extLst>
                  <a:ext uri="{0D108BD9-81ED-4DB2-BD59-A6C34878D82A}">
                    <a16:rowId xmlns:a16="http://schemas.microsoft.com/office/drawing/2014/main" val="3517762041"/>
                  </a:ext>
                </a:extLst>
              </a:tr>
              <a:tr h="318490">
                <a:tc>
                  <a:txBody>
                    <a:bodyPr/>
                    <a:lstStyle/>
                    <a:p>
                      <a:r>
                        <a:rPr lang="en-ZA" sz="1400" b="1" dirty="0" smtClean="0"/>
                        <a:t>Mpumalanga</a:t>
                      </a:r>
                      <a:endParaRPr lang="en-ZA" sz="1400" b="1"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400</a:t>
                      </a:r>
                      <a:endParaRPr lang="en-ZA" sz="1400" dirty="0"/>
                    </a:p>
                  </a:txBody>
                  <a:tcPr marL="68580" marR="68580" marT="34290" marB="34290"/>
                </a:tc>
                <a:tc>
                  <a:txBody>
                    <a:bodyPr/>
                    <a:lstStyle/>
                    <a:p>
                      <a:r>
                        <a:rPr lang="en-ZA" sz="1400" dirty="0" smtClean="0"/>
                        <a:t>400</a:t>
                      </a:r>
                      <a:endParaRPr lang="en-ZA" sz="1400" dirty="0"/>
                    </a:p>
                  </a:txBody>
                  <a:tcPr marL="68580" marR="68580" marT="34290" marB="34290"/>
                </a:tc>
                <a:tc>
                  <a:txBody>
                    <a:bodyPr/>
                    <a:lstStyle/>
                    <a:p>
                      <a:r>
                        <a:rPr lang="en-ZA" sz="1400" dirty="0" smtClean="0"/>
                        <a:t>247</a:t>
                      </a:r>
                      <a:endParaRPr lang="en-ZA" sz="1400" dirty="0"/>
                    </a:p>
                  </a:txBody>
                  <a:tcPr marL="68580" marR="68580" marT="34290" marB="34290"/>
                </a:tc>
                <a:extLst>
                  <a:ext uri="{0D108BD9-81ED-4DB2-BD59-A6C34878D82A}">
                    <a16:rowId xmlns:a16="http://schemas.microsoft.com/office/drawing/2014/main" val="340000887"/>
                  </a:ext>
                </a:extLst>
              </a:tr>
              <a:tr h="318490">
                <a:tc>
                  <a:txBody>
                    <a:bodyPr/>
                    <a:lstStyle/>
                    <a:p>
                      <a:r>
                        <a:rPr lang="en-ZA" sz="1400" b="1" dirty="0" smtClean="0"/>
                        <a:t>Northern Cape</a:t>
                      </a:r>
                      <a:endParaRPr lang="en-ZA" sz="1400" b="1" dirty="0"/>
                    </a:p>
                  </a:txBody>
                  <a:tcPr marL="68580" marR="68580" marT="34290" marB="34290"/>
                </a:tc>
                <a:tc>
                  <a:txBody>
                    <a:bodyPr/>
                    <a:lstStyle/>
                    <a:p>
                      <a:r>
                        <a:rPr lang="en-ZA" sz="1400" dirty="0" smtClean="0"/>
                        <a:t>26</a:t>
                      </a:r>
                      <a:endParaRPr lang="en-ZA" sz="1400" dirty="0"/>
                    </a:p>
                  </a:txBody>
                  <a:tcPr marL="68580" marR="68580" marT="34290" marB="34290"/>
                </a:tc>
                <a:tc>
                  <a:txBody>
                    <a:bodyPr/>
                    <a:lstStyle/>
                    <a:p>
                      <a:r>
                        <a:rPr lang="en-ZA" sz="1400" dirty="0" smtClean="0"/>
                        <a:t>204</a:t>
                      </a:r>
                      <a:endParaRPr lang="en-ZA" sz="1400" dirty="0"/>
                    </a:p>
                  </a:txBody>
                  <a:tcPr marL="68580" marR="68580" marT="34290" marB="34290"/>
                </a:tc>
                <a:tc>
                  <a:txBody>
                    <a:bodyPr/>
                    <a:lstStyle/>
                    <a:p>
                      <a:r>
                        <a:rPr lang="en-ZA" sz="1400" dirty="0" smtClean="0"/>
                        <a:t>232</a:t>
                      </a:r>
                      <a:endParaRPr lang="en-ZA" sz="1400" dirty="0"/>
                    </a:p>
                  </a:txBody>
                  <a:tcPr marL="68580" marR="68580" marT="34290" marB="34290"/>
                </a:tc>
                <a:tc>
                  <a:txBody>
                    <a:bodyPr/>
                    <a:lstStyle/>
                    <a:p>
                      <a:r>
                        <a:rPr lang="en-ZA" sz="1400" dirty="0" smtClean="0"/>
                        <a:t>72</a:t>
                      </a:r>
                      <a:endParaRPr lang="en-ZA" sz="1400" dirty="0"/>
                    </a:p>
                  </a:txBody>
                  <a:tcPr marL="68580" marR="68580" marT="34290" marB="34290"/>
                </a:tc>
                <a:extLst>
                  <a:ext uri="{0D108BD9-81ED-4DB2-BD59-A6C34878D82A}">
                    <a16:rowId xmlns:a16="http://schemas.microsoft.com/office/drawing/2014/main" val="1753476400"/>
                  </a:ext>
                </a:extLst>
              </a:tr>
              <a:tr h="318490">
                <a:tc>
                  <a:txBody>
                    <a:bodyPr/>
                    <a:lstStyle/>
                    <a:p>
                      <a:r>
                        <a:rPr lang="en-ZA" sz="1400" b="1" dirty="0" smtClean="0"/>
                        <a:t>Limpopo</a:t>
                      </a:r>
                      <a:endParaRPr lang="en-ZA" sz="1400" b="1" dirty="0"/>
                    </a:p>
                  </a:txBody>
                  <a:tcPr marL="68580" marR="68580" marT="34290" marB="34290"/>
                </a:tc>
                <a:tc>
                  <a:txBody>
                    <a:bodyPr/>
                    <a:lstStyle/>
                    <a:p>
                      <a:r>
                        <a:rPr lang="en-ZA" sz="1400" dirty="0" smtClean="0"/>
                        <a:t>22</a:t>
                      </a:r>
                      <a:endParaRPr lang="en-ZA" sz="1400" dirty="0"/>
                    </a:p>
                  </a:txBody>
                  <a:tcPr marL="68580" marR="68580" marT="34290" marB="34290"/>
                </a:tc>
                <a:tc>
                  <a:txBody>
                    <a:bodyPr/>
                    <a:lstStyle/>
                    <a:p>
                      <a:r>
                        <a:rPr lang="en-ZA" sz="1400" dirty="0" smtClean="0"/>
                        <a:t>566</a:t>
                      </a:r>
                      <a:endParaRPr lang="en-ZA" sz="1400" dirty="0"/>
                    </a:p>
                  </a:txBody>
                  <a:tcPr marL="68580" marR="68580" marT="34290" marB="34290"/>
                </a:tc>
                <a:tc>
                  <a:txBody>
                    <a:bodyPr/>
                    <a:lstStyle/>
                    <a:p>
                      <a:r>
                        <a:rPr lang="en-ZA" sz="1400" dirty="0" smtClean="0"/>
                        <a:t>568</a:t>
                      </a:r>
                      <a:endParaRPr lang="en-ZA" sz="1400" dirty="0"/>
                    </a:p>
                  </a:txBody>
                  <a:tcPr marL="68580" marR="68580" marT="34290" marB="34290"/>
                </a:tc>
                <a:tc>
                  <a:txBody>
                    <a:bodyPr/>
                    <a:lstStyle/>
                    <a:p>
                      <a:r>
                        <a:rPr lang="en-ZA" sz="1400" dirty="0" smtClean="0"/>
                        <a:t>45</a:t>
                      </a:r>
                      <a:endParaRPr lang="en-ZA" sz="1400" dirty="0"/>
                    </a:p>
                  </a:txBody>
                  <a:tcPr marL="68580" marR="68580" marT="34290" marB="34290"/>
                </a:tc>
                <a:extLst>
                  <a:ext uri="{0D108BD9-81ED-4DB2-BD59-A6C34878D82A}">
                    <a16:rowId xmlns:a16="http://schemas.microsoft.com/office/drawing/2014/main" val="574292308"/>
                  </a:ext>
                </a:extLst>
              </a:tr>
              <a:tr h="318490">
                <a:tc>
                  <a:txBody>
                    <a:bodyPr/>
                    <a:lstStyle/>
                    <a:p>
                      <a:r>
                        <a:rPr lang="en-ZA" sz="1400" b="1" dirty="0" smtClean="0"/>
                        <a:t>North West </a:t>
                      </a:r>
                      <a:endParaRPr lang="en-ZA" sz="1400" b="1" dirty="0"/>
                    </a:p>
                  </a:txBody>
                  <a:tcPr marL="68580" marR="68580" marT="34290" marB="34290"/>
                </a:tc>
                <a:tc>
                  <a:txBody>
                    <a:bodyPr/>
                    <a:lstStyle/>
                    <a:p>
                      <a:r>
                        <a:rPr lang="en-ZA" sz="1400" dirty="0" smtClean="0"/>
                        <a:t>18</a:t>
                      </a:r>
                      <a:endParaRPr lang="en-ZA" sz="1400" dirty="0"/>
                    </a:p>
                  </a:txBody>
                  <a:tcPr marL="68580" marR="68580" marT="34290" marB="34290"/>
                </a:tc>
                <a:tc>
                  <a:txBody>
                    <a:bodyPr/>
                    <a:lstStyle/>
                    <a:p>
                      <a:r>
                        <a:rPr lang="en-ZA" sz="1400" dirty="0" smtClean="0"/>
                        <a:t>407</a:t>
                      </a:r>
                      <a:endParaRPr lang="en-ZA" sz="1400" dirty="0"/>
                    </a:p>
                  </a:txBody>
                  <a:tcPr marL="68580" marR="68580" marT="34290" marB="34290"/>
                </a:tc>
                <a:tc>
                  <a:txBody>
                    <a:bodyPr/>
                    <a:lstStyle/>
                    <a:p>
                      <a:r>
                        <a:rPr lang="en-ZA" sz="1400" dirty="0" smtClean="0"/>
                        <a:t>403</a:t>
                      </a:r>
                      <a:endParaRPr lang="en-ZA" sz="1400" dirty="0"/>
                    </a:p>
                  </a:txBody>
                  <a:tcPr marL="68580" marR="68580" marT="34290" marB="34290"/>
                </a:tc>
                <a:tc>
                  <a:txBody>
                    <a:bodyPr/>
                    <a:lstStyle/>
                    <a:p>
                      <a:r>
                        <a:rPr lang="en-ZA" sz="1400" dirty="0" smtClean="0"/>
                        <a:t>117</a:t>
                      </a:r>
                      <a:endParaRPr lang="en-ZA" sz="1400" dirty="0"/>
                    </a:p>
                  </a:txBody>
                  <a:tcPr marL="68580" marR="68580" marT="34290" marB="34290"/>
                </a:tc>
                <a:extLst>
                  <a:ext uri="{0D108BD9-81ED-4DB2-BD59-A6C34878D82A}">
                    <a16:rowId xmlns:a16="http://schemas.microsoft.com/office/drawing/2014/main" val="1365046125"/>
                  </a:ext>
                </a:extLst>
              </a:tr>
              <a:tr h="318490">
                <a:tc>
                  <a:txBody>
                    <a:bodyPr/>
                    <a:lstStyle/>
                    <a:p>
                      <a:r>
                        <a:rPr lang="en-ZA" sz="1400" b="1" dirty="0" smtClean="0"/>
                        <a:t>Western Cape</a:t>
                      </a:r>
                      <a:endParaRPr lang="en-ZA" sz="1400" b="1" dirty="0"/>
                    </a:p>
                  </a:txBody>
                  <a:tcPr marL="68580" marR="68580" marT="34290" marB="34290"/>
                </a:tc>
                <a:tc>
                  <a:txBody>
                    <a:bodyPr/>
                    <a:lstStyle/>
                    <a:p>
                      <a:r>
                        <a:rPr lang="en-ZA" sz="1400" dirty="0" smtClean="0"/>
                        <a:t>25</a:t>
                      </a:r>
                      <a:endParaRPr lang="en-ZA" sz="1400" dirty="0"/>
                    </a:p>
                  </a:txBody>
                  <a:tcPr marL="68580" marR="68580" marT="34290" marB="34290"/>
                </a:tc>
                <a:tc>
                  <a:txBody>
                    <a:bodyPr/>
                    <a:lstStyle/>
                    <a:p>
                      <a:r>
                        <a:rPr lang="en-ZA" sz="1400" dirty="0" smtClean="0"/>
                        <a:t>402</a:t>
                      </a:r>
                      <a:endParaRPr lang="en-ZA" sz="1400" dirty="0"/>
                    </a:p>
                  </a:txBody>
                  <a:tcPr marL="68580" marR="68580" marT="34290" marB="34290"/>
                </a:tc>
                <a:tc>
                  <a:txBody>
                    <a:bodyPr/>
                    <a:lstStyle/>
                    <a:p>
                      <a:r>
                        <a:rPr lang="en-ZA" sz="1400" dirty="0" smtClean="0"/>
                        <a:t>406</a:t>
                      </a:r>
                      <a:endParaRPr lang="en-ZA" sz="1400" dirty="0"/>
                    </a:p>
                  </a:txBody>
                  <a:tcPr marL="68580" marR="68580" marT="34290" marB="34290"/>
                </a:tc>
                <a:tc>
                  <a:txBody>
                    <a:bodyPr/>
                    <a:lstStyle/>
                    <a:p>
                      <a:r>
                        <a:rPr lang="en-ZA" sz="1400" dirty="0" smtClean="0"/>
                        <a:t>171</a:t>
                      </a:r>
                      <a:endParaRPr lang="en-ZA" sz="1400" dirty="0"/>
                    </a:p>
                  </a:txBody>
                  <a:tcPr marL="68580" marR="68580" marT="34290" marB="34290"/>
                </a:tc>
                <a:extLst>
                  <a:ext uri="{0D108BD9-81ED-4DB2-BD59-A6C34878D82A}">
                    <a16:rowId xmlns:a16="http://schemas.microsoft.com/office/drawing/2014/main" val="1673585834"/>
                  </a:ext>
                </a:extLst>
              </a:tr>
              <a:tr h="318490">
                <a:tc>
                  <a:txBody>
                    <a:bodyPr/>
                    <a:lstStyle/>
                    <a:p>
                      <a:r>
                        <a:rPr lang="en-ZA" sz="1400" b="1" dirty="0" smtClean="0"/>
                        <a:t>TOTAL</a:t>
                      </a:r>
                      <a:endParaRPr lang="en-ZA" sz="1400" b="1" dirty="0"/>
                    </a:p>
                  </a:txBody>
                  <a:tcPr marL="68580" marR="68580" marT="34290" marB="34290"/>
                </a:tc>
                <a:tc>
                  <a:txBody>
                    <a:bodyPr/>
                    <a:lstStyle/>
                    <a:p>
                      <a:r>
                        <a:rPr lang="en-ZA" sz="1400" b="1" dirty="0" smtClean="0"/>
                        <a:t>213</a:t>
                      </a:r>
                      <a:endParaRPr lang="en-ZA" sz="1400" b="1" dirty="0"/>
                    </a:p>
                  </a:txBody>
                  <a:tcPr marL="68580" marR="68580" marT="34290" marB="34290"/>
                </a:tc>
                <a:tc>
                  <a:txBody>
                    <a:bodyPr/>
                    <a:lstStyle/>
                    <a:p>
                      <a:r>
                        <a:rPr lang="en-ZA" sz="1400" b="1" dirty="0" smtClean="0"/>
                        <a:t>4 392</a:t>
                      </a:r>
                      <a:endParaRPr lang="en-ZA" sz="1400" b="1" dirty="0"/>
                    </a:p>
                  </a:txBody>
                  <a:tcPr marL="68580" marR="68580" marT="34290" marB="34290"/>
                </a:tc>
                <a:tc>
                  <a:txBody>
                    <a:bodyPr/>
                    <a:lstStyle/>
                    <a:p>
                      <a:r>
                        <a:rPr lang="en-ZA" sz="1400" b="1" dirty="0" smtClean="0"/>
                        <a:t>4 468</a:t>
                      </a:r>
                      <a:endParaRPr lang="en-ZA" sz="1400" b="1" dirty="0"/>
                    </a:p>
                  </a:txBody>
                  <a:tcPr marL="68580" marR="68580" marT="34290" marB="34290"/>
                </a:tc>
                <a:tc>
                  <a:txBody>
                    <a:bodyPr/>
                    <a:lstStyle/>
                    <a:p>
                      <a:r>
                        <a:rPr lang="en-ZA" sz="1400" b="1" dirty="0" smtClean="0"/>
                        <a:t>1 123 </a:t>
                      </a:r>
                      <a:endParaRPr lang="en-ZA" sz="1400" b="1" dirty="0"/>
                    </a:p>
                  </a:txBody>
                  <a:tcPr marL="68580" marR="68580" marT="34290" marB="34290"/>
                </a:tc>
                <a:extLst>
                  <a:ext uri="{0D108BD9-81ED-4DB2-BD59-A6C34878D82A}">
                    <a16:rowId xmlns:a16="http://schemas.microsoft.com/office/drawing/2014/main" val="66737620"/>
                  </a:ext>
                </a:extLst>
              </a:tr>
            </a:tbl>
          </a:graphicData>
        </a:graphic>
      </p:graphicFrame>
      <p:sp>
        <p:nvSpPr>
          <p:cNvPr id="6" name="Title 1"/>
          <p:cNvSpPr>
            <a:spLocks noGrp="1"/>
          </p:cNvSpPr>
          <p:nvPr>
            <p:ph type="title"/>
          </p:nvPr>
        </p:nvSpPr>
        <p:spPr>
          <a:xfrm>
            <a:off x="457200" y="274638"/>
            <a:ext cx="7620000" cy="1143000"/>
          </a:xfrm>
        </p:spPr>
        <p:txBody>
          <a:bodyPr/>
          <a:lstStyle/>
          <a:p>
            <a:r>
              <a:rPr lang="en-ZA" sz="3600" b="1" dirty="0" smtClean="0"/>
              <a:t>Voting District Delimitation</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17</a:t>
            </a:fld>
            <a:endParaRPr lang="en-ZA" dirty="0"/>
          </a:p>
        </p:txBody>
      </p:sp>
    </p:spTree>
    <p:extLst>
      <p:ext uri="{BB962C8B-B14F-4D97-AF65-F5344CB8AC3E}">
        <p14:creationId xmlns:p14="http://schemas.microsoft.com/office/powerpoint/2010/main" val="374649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88190895"/>
              </p:ext>
            </p:extLst>
          </p:nvPr>
        </p:nvGraphicFramePr>
        <p:xfrm>
          <a:off x="171288" y="1772816"/>
          <a:ext cx="8191824" cy="3981712"/>
        </p:xfrm>
        <a:graphic>
          <a:graphicData uri="http://schemas.openxmlformats.org/drawingml/2006/table">
            <a:tbl>
              <a:tblPr firstRow="1" bandRow="1">
                <a:tableStyleId>{5C22544A-7EE6-4342-B048-85BDC9FD1C3A}</a:tableStyleId>
              </a:tblPr>
              <a:tblGrid>
                <a:gridCol w="1365304">
                  <a:extLst>
                    <a:ext uri="{9D8B030D-6E8A-4147-A177-3AD203B41FA5}">
                      <a16:colId xmlns:a16="http://schemas.microsoft.com/office/drawing/2014/main" val="4129427022"/>
                    </a:ext>
                  </a:extLst>
                </a:gridCol>
                <a:gridCol w="1365304">
                  <a:extLst>
                    <a:ext uri="{9D8B030D-6E8A-4147-A177-3AD203B41FA5}">
                      <a16:colId xmlns:a16="http://schemas.microsoft.com/office/drawing/2014/main" val="3005520161"/>
                    </a:ext>
                  </a:extLst>
                </a:gridCol>
                <a:gridCol w="1365304">
                  <a:extLst>
                    <a:ext uri="{9D8B030D-6E8A-4147-A177-3AD203B41FA5}">
                      <a16:colId xmlns:a16="http://schemas.microsoft.com/office/drawing/2014/main" val="3598088815"/>
                    </a:ext>
                  </a:extLst>
                </a:gridCol>
                <a:gridCol w="1365304">
                  <a:extLst>
                    <a:ext uri="{9D8B030D-6E8A-4147-A177-3AD203B41FA5}">
                      <a16:colId xmlns:a16="http://schemas.microsoft.com/office/drawing/2014/main" val="2882904738"/>
                    </a:ext>
                  </a:extLst>
                </a:gridCol>
                <a:gridCol w="1365304">
                  <a:extLst>
                    <a:ext uri="{9D8B030D-6E8A-4147-A177-3AD203B41FA5}">
                      <a16:colId xmlns:a16="http://schemas.microsoft.com/office/drawing/2014/main" val="2588111935"/>
                    </a:ext>
                  </a:extLst>
                </a:gridCol>
                <a:gridCol w="1365304">
                  <a:extLst>
                    <a:ext uri="{9D8B030D-6E8A-4147-A177-3AD203B41FA5}">
                      <a16:colId xmlns:a16="http://schemas.microsoft.com/office/drawing/2014/main" val="2278125938"/>
                    </a:ext>
                  </a:extLst>
                </a:gridCol>
              </a:tblGrid>
              <a:tr h="799782">
                <a:tc>
                  <a:txBody>
                    <a:bodyPr/>
                    <a:lstStyle/>
                    <a:p>
                      <a:r>
                        <a:rPr lang="en-ZA" sz="1400" dirty="0" smtClean="0"/>
                        <a:t>PROVINCE</a:t>
                      </a:r>
                      <a:endParaRPr lang="en-ZA" sz="1400" dirty="0"/>
                    </a:p>
                  </a:txBody>
                  <a:tcPr marL="68580" marR="68580" marT="34290" marB="34290"/>
                </a:tc>
                <a:tc>
                  <a:txBody>
                    <a:bodyPr/>
                    <a:lstStyle/>
                    <a:p>
                      <a:r>
                        <a:rPr lang="en-ZA" sz="1400" dirty="0" smtClean="0"/>
                        <a:t>MUNICS </a:t>
                      </a:r>
                    </a:p>
                    <a:p>
                      <a:r>
                        <a:rPr lang="en-ZA" sz="1400" dirty="0" smtClean="0"/>
                        <a:t>(LCs &amp; MCs)</a:t>
                      </a:r>
                      <a:endParaRPr lang="en-ZA" sz="1400" dirty="0"/>
                    </a:p>
                  </a:txBody>
                  <a:tcPr marL="68580" marR="68580" marT="34290" marB="34290"/>
                </a:tc>
                <a:tc>
                  <a:txBody>
                    <a:bodyPr/>
                    <a:lstStyle/>
                    <a:p>
                      <a:r>
                        <a:rPr lang="en-ZA" sz="1400" dirty="0" smtClean="0"/>
                        <a:t>MUNICS COMPLETED</a:t>
                      </a:r>
                      <a:endParaRPr lang="en-ZA" sz="1400" dirty="0"/>
                    </a:p>
                  </a:txBody>
                  <a:tcPr marL="68580" marR="68580" marT="34290" marB="34290"/>
                </a:tc>
                <a:tc>
                  <a:txBody>
                    <a:bodyPr/>
                    <a:lstStyle/>
                    <a:p>
                      <a:r>
                        <a:rPr lang="en-ZA" sz="1400" dirty="0" smtClean="0"/>
                        <a:t>% MUNICS COMPLETED </a:t>
                      </a:r>
                      <a:endParaRPr lang="en-ZA" sz="1400" dirty="0"/>
                    </a:p>
                  </a:txBody>
                  <a:tcPr marL="68580" marR="68580" marT="34290" marB="34290"/>
                </a:tc>
                <a:tc>
                  <a:txBody>
                    <a:bodyPr/>
                    <a:lstStyle/>
                    <a:p>
                      <a:r>
                        <a:rPr lang="en-ZA" sz="1400" dirty="0" smtClean="0"/>
                        <a:t>PROVISIONAL</a:t>
                      </a:r>
                      <a:r>
                        <a:rPr lang="en-ZA" sz="1400" baseline="0" dirty="0" smtClean="0"/>
                        <a:t> NEW VD COUNT</a:t>
                      </a:r>
                      <a:endParaRPr lang="en-ZA" sz="1400" dirty="0"/>
                    </a:p>
                  </a:txBody>
                  <a:tcPr marL="68580" marR="68580" marT="34290" marB="34290"/>
                </a:tc>
                <a:tc>
                  <a:txBody>
                    <a:bodyPr/>
                    <a:lstStyle/>
                    <a:p>
                      <a:r>
                        <a:rPr lang="en-ZA" sz="1400" dirty="0" smtClean="0"/>
                        <a:t>PROVISIONAL MERGED</a:t>
                      </a:r>
                      <a:r>
                        <a:rPr lang="en-ZA" sz="1400" baseline="0" dirty="0" smtClean="0"/>
                        <a:t> VD COUNT</a:t>
                      </a:r>
                      <a:endParaRPr lang="en-ZA" sz="1400" dirty="0"/>
                    </a:p>
                  </a:txBody>
                  <a:tcPr marL="68580" marR="68580" marT="34290" marB="34290"/>
                </a:tc>
                <a:extLst>
                  <a:ext uri="{0D108BD9-81ED-4DB2-BD59-A6C34878D82A}">
                    <a16:rowId xmlns:a16="http://schemas.microsoft.com/office/drawing/2014/main" val="2253257347"/>
                  </a:ext>
                </a:extLst>
              </a:tr>
              <a:tr h="318193">
                <a:tc>
                  <a:txBody>
                    <a:bodyPr/>
                    <a:lstStyle/>
                    <a:p>
                      <a:r>
                        <a:rPr lang="en-ZA" sz="1400" b="1" dirty="0" smtClean="0"/>
                        <a:t>Eastern Cape</a:t>
                      </a:r>
                      <a:endParaRPr lang="en-ZA" sz="1400" b="1" dirty="0"/>
                    </a:p>
                  </a:txBody>
                  <a:tcPr marL="68580" marR="68580" marT="34290" marB="34290"/>
                </a:tc>
                <a:tc>
                  <a:txBody>
                    <a:bodyPr/>
                    <a:lstStyle/>
                    <a:p>
                      <a:r>
                        <a:rPr lang="en-ZA" sz="1400" dirty="0" smtClean="0"/>
                        <a:t>33</a:t>
                      </a:r>
                      <a:endParaRPr lang="en-ZA" sz="1400" dirty="0"/>
                    </a:p>
                  </a:txBody>
                  <a:tcPr marL="68580" marR="68580" marT="34290" marB="34290"/>
                </a:tc>
                <a:tc>
                  <a:txBody>
                    <a:bodyPr/>
                    <a:lstStyle/>
                    <a:p>
                      <a:r>
                        <a:rPr lang="en-ZA" sz="1400" dirty="0" smtClean="0"/>
                        <a:t>33</a:t>
                      </a:r>
                      <a:endParaRPr lang="en-ZA" sz="1400" dirty="0"/>
                    </a:p>
                  </a:txBody>
                  <a:tcPr marL="68580" marR="68580" marT="34290" marB="34290"/>
                </a:tc>
                <a:tc>
                  <a:txBody>
                    <a:bodyPr/>
                    <a:lstStyle/>
                    <a:p>
                      <a:r>
                        <a:rPr lang="en-ZA" sz="1400" dirty="0" smtClean="0"/>
                        <a:t>100%</a:t>
                      </a:r>
                      <a:endParaRPr lang="en-ZA" sz="1400" dirty="0"/>
                    </a:p>
                  </a:txBody>
                  <a:tcPr marL="68580" marR="68580" marT="34290" marB="34290"/>
                </a:tc>
                <a:tc>
                  <a:txBody>
                    <a:bodyPr/>
                    <a:lstStyle/>
                    <a:p>
                      <a:r>
                        <a:rPr lang="en-ZA" sz="1400" dirty="0" smtClean="0"/>
                        <a:t>23</a:t>
                      </a:r>
                      <a:endParaRPr lang="en-ZA" sz="1400" dirty="0"/>
                    </a:p>
                  </a:txBody>
                  <a:tcPr marL="68580" marR="68580" marT="34290" marB="34290"/>
                </a:tc>
                <a:tc>
                  <a:txBody>
                    <a:bodyPr/>
                    <a:lstStyle/>
                    <a:p>
                      <a:r>
                        <a:rPr lang="en-ZA" sz="1400" dirty="0" smtClean="0"/>
                        <a:t>5</a:t>
                      </a:r>
                      <a:endParaRPr lang="en-ZA" sz="1400" dirty="0"/>
                    </a:p>
                  </a:txBody>
                  <a:tcPr marL="68580" marR="68580" marT="34290" marB="34290"/>
                </a:tc>
                <a:extLst>
                  <a:ext uri="{0D108BD9-81ED-4DB2-BD59-A6C34878D82A}">
                    <a16:rowId xmlns:a16="http://schemas.microsoft.com/office/drawing/2014/main" val="2968063426"/>
                  </a:ext>
                </a:extLst>
              </a:tr>
              <a:tr h="318193">
                <a:tc>
                  <a:txBody>
                    <a:bodyPr/>
                    <a:lstStyle/>
                    <a:p>
                      <a:r>
                        <a:rPr lang="en-ZA" sz="1400" b="1" dirty="0" smtClean="0"/>
                        <a:t>Free State </a:t>
                      </a:r>
                      <a:endParaRPr lang="en-ZA" sz="1400" b="1" dirty="0"/>
                    </a:p>
                  </a:txBody>
                  <a:tcPr marL="68580" marR="68580" marT="34290" marB="34290"/>
                </a:tc>
                <a:tc>
                  <a:txBody>
                    <a:bodyPr/>
                    <a:lstStyle/>
                    <a:p>
                      <a:r>
                        <a:rPr lang="en-ZA" sz="1400" dirty="0" smtClean="0"/>
                        <a:t>19</a:t>
                      </a:r>
                      <a:endParaRPr lang="en-ZA" sz="1400" dirty="0"/>
                    </a:p>
                  </a:txBody>
                  <a:tcPr marL="68580" marR="68580" marT="34290" marB="34290"/>
                </a:tc>
                <a:tc>
                  <a:txBody>
                    <a:bodyPr/>
                    <a:lstStyle/>
                    <a:p>
                      <a:r>
                        <a:rPr lang="en-ZA" sz="1400" dirty="0" smtClean="0"/>
                        <a:t>3</a:t>
                      </a:r>
                      <a:endParaRPr lang="en-ZA" sz="1400"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7</a:t>
                      </a:r>
                      <a:endParaRPr lang="en-ZA" sz="1400" dirty="0"/>
                    </a:p>
                  </a:txBody>
                  <a:tcPr marL="68580" marR="68580" marT="34290" marB="34290"/>
                </a:tc>
                <a:tc>
                  <a:txBody>
                    <a:bodyPr/>
                    <a:lstStyle/>
                    <a:p>
                      <a:r>
                        <a:rPr lang="en-ZA" sz="1400" dirty="0" smtClean="0"/>
                        <a:t>1</a:t>
                      </a:r>
                      <a:endParaRPr lang="en-ZA" sz="1400" dirty="0"/>
                    </a:p>
                  </a:txBody>
                  <a:tcPr marL="68580" marR="68580" marT="34290" marB="34290"/>
                </a:tc>
                <a:extLst>
                  <a:ext uri="{0D108BD9-81ED-4DB2-BD59-A6C34878D82A}">
                    <a16:rowId xmlns:a16="http://schemas.microsoft.com/office/drawing/2014/main" val="1423701217"/>
                  </a:ext>
                </a:extLst>
              </a:tr>
              <a:tr h="318193">
                <a:tc>
                  <a:txBody>
                    <a:bodyPr/>
                    <a:lstStyle/>
                    <a:p>
                      <a:r>
                        <a:rPr lang="en-ZA" sz="1400" b="1" dirty="0" smtClean="0"/>
                        <a:t>Gauteng</a:t>
                      </a:r>
                      <a:endParaRPr lang="en-ZA" sz="1400" b="1" dirty="0"/>
                    </a:p>
                  </a:txBody>
                  <a:tcPr marL="68580" marR="68580" marT="34290" marB="34290"/>
                </a:tc>
                <a:tc>
                  <a:txBody>
                    <a:bodyPr/>
                    <a:lstStyle/>
                    <a:p>
                      <a:r>
                        <a:rPr lang="en-ZA" sz="1400" dirty="0" smtClean="0"/>
                        <a:t>9</a:t>
                      </a:r>
                      <a:endParaRPr lang="en-ZA" sz="1400" dirty="0"/>
                    </a:p>
                  </a:txBody>
                  <a:tcPr marL="68580" marR="68580" marT="34290" marB="34290"/>
                </a:tc>
                <a:tc>
                  <a:txBody>
                    <a:bodyPr/>
                    <a:lstStyle/>
                    <a:p>
                      <a:r>
                        <a:rPr lang="en-ZA" sz="1400" dirty="0" smtClean="0"/>
                        <a:t>9</a:t>
                      </a:r>
                      <a:endParaRPr lang="en-ZA" sz="1400" dirty="0"/>
                    </a:p>
                  </a:txBody>
                  <a:tcPr marL="68580" marR="68580" marT="34290" marB="34290"/>
                </a:tc>
                <a:tc>
                  <a:txBody>
                    <a:bodyPr/>
                    <a:lstStyle/>
                    <a:p>
                      <a:r>
                        <a:rPr lang="en-ZA" sz="1400" dirty="0" smtClean="0"/>
                        <a:t>100%</a:t>
                      </a:r>
                      <a:endParaRPr lang="en-ZA" sz="1400" dirty="0"/>
                    </a:p>
                  </a:txBody>
                  <a:tcPr marL="68580" marR="68580" marT="34290" marB="34290"/>
                </a:tc>
                <a:tc>
                  <a:txBody>
                    <a:bodyPr/>
                    <a:lstStyle/>
                    <a:p>
                      <a:r>
                        <a:rPr lang="en-ZA" sz="1400" dirty="0" smtClean="0"/>
                        <a:t>38</a:t>
                      </a:r>
                      <a:endParaRPr lang="en-ZA" sz="1400" dirty="0"/>
                    </a:p>
                  </a:txBody>
                  <a:tcPr marL="68580" marR="68580" marT="34290" marB="34290"/>
                </a:tc>
                <a:tc>
                  <a:txBody>
                    <a:bodyPr/>
                    <a:lstStyle/>
                    <a:p>
                      <a:r>
                        <a:rPr lang="en-ZA" sz="1400" dirty="0" smtClean="0"/>
                        <a:t>8</a:t>
                      </a:r>
                      <a:endParaRPr lang="en-ZA" sz="1400" dirty="0"/>
                    </a:p>
                  </a:txBody>
                  <a:tcPr marL="68580" marR="68580" marT="34290" marB="34290"/>
                </a:tc>
                <a:extLst>
                  <a:ext uri="{0D108BD9-81ED-4DB2-BD59-A6C34878D82A}">
                    <a16:rowId xmlns:a16="http://schemas.microsoft.com/office/drawing/2014/main" val="3268641963"/>
                  </a:ext>
                </a:extLst>
              </a:tr>
              <a:tr h="318193">
                <a:tc>
                  <a:txBody>
                    <a:bodyPr/>
                    <a:lstStyle/>
                    <a:p>
                      <a:r>
                        <a:rPr lang="en-ZA" sz="1400" b="1" dirty="0" smtClean="0"/>
                        <a:t>KwaZulu Natal</a:t>
                      </a:r>
                      <a:endParaRPr lang="en-ZA" sz="1400" b="1" dirty="0"/>
                    </a:p>
                  </a:txBody>
                  <a:tcPr marL="68580" marR="68580" marT="34290" marB="34290"/>
                </a:tc>
                <a:tc>
                  <a:txBody>
                    <a:bodyPr/>
                    <a:lstStyle/>
                    <a:p>
                      <a:r>
                        <a:rPr lang="en-ZA" sz="1400" dirty="0" smtClean="0"/>
                        <a:t>44</a:t>
                      </a:r>
                      <a:endParaRPr lang="en-ZA" sz="1400" dirty="0"/>
                    </a:p>
                  </a:txBody>
                  <a:tcPr marL="68580" marR="68580" marT="34290" marB="34290"/>
                </a:tc>
                <a:tc>
                  <a:txBody>
                    <a:bodyPr/>
                    <a:lstStyle/>
                    <a:p>
                      <a:r>
                        <a:rPr lang="en-ZA" sz="1400" dirty="0" smtClean="0"/>
                        <a:t>44</a:t>
                      </a:r>
                      <a:endParaRPr lang="en-ZA" sz="1400" dirty="0"/>
                    </a:p>
                  </a:txBody>
                  <a:tcPr marL="68580" marR="68580" marT="34290" marB="34290"/>
                </a:tc>
                <a:tc>
                  <a:txBody>
                    <a:bodyPr/>
                    <a:lstStyle/>
                    <a:p>
                      <a:r>
                        <a:rPr lang="en-ZA" sz="1400" dirty="0" smtClean="0"/>
                        <a:t>100%</a:t>
                      </a:r>
                      <a:endParaRPr lang="en-ZA" sz="1400" dirty="0"/>
                    </a:p>
                  </a:txBody>
                  <a:tcPr marL="68580" marR="68580" marT="34290" marB="34290"/>
                </a:tc>
                <a:tc>
                  <a:txBody>
                    <a:bodyPr/>
                    <a:lstStyle/>
                    <a:p>
                      <a:r>
                        <a:rPr lang="en-ZA" sz="1400" dirty="0" smtClean="0"/>
                        <a:t>46</a:t>
                      </a:r>
                      <a:endParaRPr lang="en-ZA" sz="1400" dirty="0"/>
                    </a:p>
                  </a:txBody>
                  <a:tcPr marL="68580" marR="68580" marT="34290" marB="34290"/>
                </a:tc>
                <a:tc>
                  <a:txBody>
                    <a:bodyPr/>
                    <a:lstStyle/>
                    <a:p>
                      <a:r>
                        <a:rPr lang="en-ZA" sz="1400" dirty="0" smtClean="0"/>
                        <a:t>2</a:t>
                      </a:r>
                      <a:endParaRPr lang="en-ZA" sz="1400" dirty="0"/>
                    </a:p>
                  </a:txBody>
                  <a:tcPr marL="68580" marR="68580" marT="34290" marB="34290"/>
                </a:tc>
                <a:extLst>
                  <a:ext uri="{0D108BD9-81ED-4DB2-BD59-A6C34878D82A}">
                    <a16:rowId xmlns:a16="http://schemas.microsoft.com/office/drawing/2014/main" val="940692950"/>
                  </a:ext>
                </a:extLst>
              </a:tr>
              <a:tr h="318193">
                <a:tc>
                  <a:txBody>
                    <a:bodyPr/>
                    <a:lstStyle/>
                    <a:p>
                      <a:r>
                        <a:rPr lang="en-ZA" sz="1400" b="1" dirty="0" smtClean="0"/>
                        <a:t>Mpumalanga</a:t>
                      </a:r>
                      <a:endParaRPr lang="en-ZA" sz="1400" b="1"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100%</a:t>
                      </a:r>
                      <a:endParaRPr lang="en-ZA" sz="1400" dirty="0"/>
                    </a:p>
                  </a:txBody>
                  <a:tcPr marL="68580" marR="68580" marT="34290" marB="34290"/>
                </a:tc>
                <a:tc>
                  <a:txBody>
                    <a:bodyPr/>
                    <a:lstStyle/>
                    <a:p>
                      <a:r>
                        <a:rPr lang="en-ZA" sz="1400" dirty="0" smtClean="0"/>
                        <a:t>15</a:t>
                      </a:r>
                      <a:endParaRPr lang="en-ZA" sz="1400" dirty="0"/>
                    </a:p>
                  </a:txBody>
                  <a:tcPr marL="68580" marR="68580" marT="34290" marB="34290"/>
                </a:tc>
                <a:tc>
                  <a:txBody>
                    <a:bodyPr/>
                    <a:lstStyle/>
                    <a:p>
                      <a:r>
                        <a:rPr lang="en-ZA" sz="1400" dirty="0" smtClean="0"/>
                        <a:t>1</a:t>
                      </a:r>
                      <a:endParaRPr lang="en-ZA" sz="1400" dirty="0"/>
                    </a:p>
                  </a:txBody>
                  <a:tcPr marL="68580" marR="68580" marT="34290" marB="34290"/>
                </a:tc>
                <a:extLst>
                  <a:ext uri="{0D108BD9-81ED-4DB2-BD59-A6C34878D82A}">
                    <a16:rowId xmlns:a16="http://schemas.microsoft.com/office/drawing/2014/main" val="440057112"/>
                  </a:ext>
                </a:extLst>
              </a:tr>
              <a:tr h="318193">
                <a:tc>
                  <a:txBody>
                    <a:bodyPr/>
                    <a:lstStyle/>
                    <a:p>
                      <a:r>
                        <a:rPr lang="en-ZA" sz="1400" b="1" dirty="0" smtClean="0"/>
                        <a:t>Northern Cape</a:t>
                      </a:r>
                      <a:endParaRPr lang="en-ZA" sz="1400" b="1" dirty="0"/>
                    </a:p>
                  </a:txBody>
                  <a:tcPr marL="68580" marR="68580" marT="34290" marB="34290"/>
                </a:tc>
                <a:tc>
                  <a:txBody>
                    <a:bodyPr/>
                    <a:lstStyle/>
                    <a:p>
                      <a:r>
                        <a:rPr lang="en-ZA" sz="1400" dirty="0" smtClean="0"/>
                        <a:t>26</a:t>
                      </a:r>
                      <a:endParaRPr lang="en-ZA" sz="1400" dirty="0"/>
                    </a:p>
                  </a:txBody>
                  <a:tcPr marL="68580" marR="68580" marT="34290" marB="34290"/>
                </a:tc>
                <a:tc>
                  <a:txBody>
                    <a:bodyPr/>
                    <a:lstStyle/>
                    <a:p>
                      <a:r>
                        <a:rPr lang="en-ZA" sz="1400" dirty="0" smtClean="0"/>
                        <a:t>0</a:t>
                      </a:r>
                      <a:endParaRPr lang="en-ZA" sz="1400" dirty="0"/>
                    </a:p>
                  </a:txBody>
                  <a:tcPr marL="68580" marR="68580" marT="34290" marB="34290"/>
                </a:tc>
                <a:tc>
                  <a:txBody>
                    <a:bodyPr/>
                    <a:lstStyle/>
                    <a:p>
                      <a:r>
                        <a:rPr lang="en-ZA" sz="1400" dirty="0" smtClean="0"/>
                        <a:t>0%</a:t>
                      </a:r>
                      <a:endParaRPr lang="en-ZA" sz="1400" dirty="0"/>
                    </a:p>
                  </a:txBody>
                  <a:tcPr marL="68580" marR="68580" marT="34290" marB="34290"/>
                </a:tc>
                <a:tc>
                  <a:txBody>
                    <a:bodyPr/>
                    <a:lstStyle/>
                    <a:p>
                      <a:r>
                        <a:rPr lang="en-ZA" sz="1400" dirty="0" smtClean="0"/>
                        <a:t>0</a:t>
                      </a:r>
                      <a:endParaRPr lang="en-ZA" sz="1400" dirty="0"/>
                    </a:p>
                  </a:txBody>
                  <a:tcPr marL="68580" marR="68580" marT="34290" marB="34290"/>
                </a:tc>
                <a:tc>
                  <a:txBody>
                    <a:bodyPr/>
                    <a:lstStyle/>
                    <a:p>
                      <a:r>
                        <a:rPr lang="en-ZA" sz="1400" dirty="0" smtClean="0"/>
                        <a:t>0</a:t>
                      </a:r>
                      <a:endParaRPr lang="en-ZA" sz="1400" dirty="0"/>
                    </a:p>
                  </a:txBody>
                  <a:tcPr marL="68580" marR="68580" marT="34290" marB="34290"/>
                </a:tc>
                <a:extLst>
                  <a:ext uri="{0D108BD9-81ED-4DB2-BD59-A6C34878D82A}">
                    <a16:rowId xmlns:a16="http://schemas.microsoft.com/office/drawing/2014/main" val="2311912450"/>
                  </a:ext>
                </a:extLst>
              </a:tr>
              <a:tr h="318193">
                <a:tc>
                  <a:txBody>
                    <a:bodyPr/>
                    <a:lstStyle/>
                    <a:p>
                      <a:r>
                        <a:rPr lang="en-ZA" sz="1400" b="1" dirty="0" smtClean="0"/>
                        <a:t>Limpopo</a:t>
                      </a:r>
                      <a:endParaRPr lang="en-ZA" sz="1400" b="1" dirty="0"/>
                    </a:p>
                  </a:txBody>
                  <a:tcPr marL="68580" marR="68580" marT="34290" marB="34290"/>
                </a:tc>
                <a:tc>
                  <a:txBody>
                    <a:bodyPr/>
                    <a:lstStyle/>
                    <a:p>
                      <a:r>
                        <a:rPr lang="en-ZA" sz="1400" dirty="0" smtClean="0"/>
                        <a:t>22</a:t>
                      </a:r>
                      <a:endParaRPr lang="en-ZA" sz="1400" dirty="0"/>
                    </a:p>
                  </a:txBody>
                  <a:tcPr marL="68580" marR="68580" marT="34290" marB="34290"/>
                </a:tc>
                <a:tc>
                  <a:txBody>
                    <a:bodyPr/>
                    <a:lstStyle/>
                    <a:p>
                      <a:r>
                        <a:rPr lang="en-ZA" sz="1400" dirty="0" smtClean="0"/>
                        <a:t>21</a:t>
                      </a:r>
                      <a:endParaRPr lang="en-ZA" sz="1400" dirty="0"/>
                    </a:p>
                  </a:txBody>
                  <a:tcPr marL="68580" marR="68580" marT="34290" marB="34290"/>
                </a:tc>
                <a:tc>
                  <a:txBody>
                    <a:bodyPr/>
                    <a:lstStyle/>
                    <a:p>
                      <a:r>
                        <a:rPr lang="en-ZA" sz="1400" dirty="0" smtClean="0"/>
                        <a:t>95%</a:t>
                      </a:r>
                      <a:endParaRPr lang="en-ZA" sz="1400" dirty="0"/>
                    </a:p>
                  </a:txBody>
                  <a:tcPr marL="68580" marR="68580" marT="34290" marB="34290"/>
                </a:tc>
                <a:tc>
                  <a:txBody>
                    <a:bodyPr/>
                    <a:lstStyle/>
                    <a:p>
                      <a:r>
                        <a:rPr lang="en-ZA" sz="1400" dirty="0" smtClean="0"/>
                        <a:t>33</a:t>
                      </a:r>
                      <a:endParaRPr lang="en-ZA" sz="1400" dirty="0"/>
                    </a:p>
                  </a:txBody>
                  <a:tcPr marL="68580" marR="68580" marT="34290" marB="34290"/>
                </a:tc>
                <a:tc>
                  <a:txBody>
                    <a:bodyPr/>
                    <a:lstStyle/>
                    <a:p>
                      <a:r>
                        <a:rPr lang="en-ZA" sz="1400" dirty="0" smtClean="0"/>
                        <a:t>5</a:t>
                      </a:r>
                      <a:endParaRPr lang="en-ZA" sz="1400" dirty="0"/>
                    </a:p>
                  </a:txBody>
                  <a:tcPr marL="68580" marR="68580" marT="34290" marB="34290"/>
                </a:tc>
                <a:extLst>
                  <a:ext uri="{0D108BD9-81ED-4DB2-BD59-A6C34878D82A}">
                    <a16:rowId xmlns:a16="http://schemas.microsoft.com/office/drawing/2014/main" val="333600223"/>
                  </a:ext>
                </a:extLst>
              </a:tr>
              <a:tr h="318193">
                <a:tc>
                  <a:txBody>
                    <a:bodyPr/>
                    <a:lstStyle/>
                    <a:p>
                      <a:r>
                        <a:rPr lang="en-ZA" sz="1400" b="1" dirty="0" smtClean="0"/>
                        <a:t>North West </a:t>
                      </a:r>
                      <a:endParaRPr lang="en-ZA" sz="1400" b="1" dirty="0"/>
                    </a:p>
                  </a:txBody>
                  <a:tcPr marL="68580" marR="68580" marT="34290" marB="34290"/>
                </a:tc>
                <a:tc>
                  <a:txBody>
                    <a:bodyPr/>
                    <a:lstStyle/>
                    <a:p>
                      <a:r>
                        <a:rPr lang="en-ZA" sz="1400" dirty="0" smtClean="0"/>
                        <a:t>18</a:t>
                      </a:r>
                      <a:endParaRPr lang="en-ZA" sz="1400"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94%</a:t>
                      </a:r>
                      <a:endParaRPr lang="en-ZA" sz="1400" dirty="0"/>
                    </a:p>
                  </a:txBody>
                  <a:tcPr marL="68580" marR="68580" marT="34290" marB="34290"/>
                </a:tc>
                <a:tc>
                  <a:txBody>
                    <a:bodyPr/>
                    <a:lstStyle/>
                    <a:p>
                      <a:r>
                        <a:rPr lang="en-ZA" sz="1400" dirty="0" smtClean="0"/>
                        <a:t>13</a:t>
                      </a:r>
                      <a:endParaRPr lang="en-ZA" sz="1400" dirty="0"/>
                    </a:p>
                  </a:txBody>
                  <a:tcPr marL="68580" marR="68580" marT="34290" marB="34290"/>
                </a:tc>
                <a:tc>
                  <a:txBody>
                    <a:bodyPr/>
                    <a:lstStyle/>
                    <a:p>
                      <a:r>
                        <a:rPr lang="en-ZA" sz="1400" dirty="0" smtClean="0"/>
                        <a:t>7</a:t>
                      </a:r>
                      <a:endParaRPr lang="en-ZA" sz="1400" dirty="0"/>
                    </a:p>
                  </a:txBody>
                  <a:tcPr marL="68580" marR="68580" marT="34290" marB="34290"/>
                </a:tc>
                <a:extLst>
                  <a:ext uri="{0D108BD9-81ED-4DB2-BD59-A6C34878D82A}">
                    <a16:rowId xmlns:a16="http://schemas.microsoft.com/office/drawing/2014/main" val="3313305972"/>
                  </a:ext>
                </a:extLst>
              </a:tr>
              <a:tr h="318193">
                <a:tc>
                  <a:txBody>
                    <a:bodyPr/>
                    <a:lstStyle/>
                    <a:p>
                      <a:r>
                        <a:rPr lang="en-ZA" sz="1400" b="1" dirty="0" smtClean="0"/>
                        <a:t>Western Cape</a:t>
                      </a:r>
                      <a:endParaRPr lang="en-ZA" sz="1400" b="1" dirty="0"/>
                    </a:p>
                  </a:txBody>
                  <a:tcPr marL="68580" marR="68580" marT="34290" marB="34290"/>
                </a:tc>
                <a:tc>
                  <a:txBody>
                    <a:bodyPr/>
                    <a:lstStyle/>
                    <a:p>
                      <a:r>
                        <a:rPr lang="en-ZA" sz="1400" dirty="0" smtClean="0"/>
                        <a:t>25</a:t>
                      </a:r>
                      <a:endParaRPr lang="en-ZA" sz="1400" dirty="0"/>
                    </a:p>
                  </a:txBody>
                  <a:tcPr marL="68580" marR="68580" marT="34290" marB="34290"/>
                </a:tc>
                <a:tc>
                  <a:txBody>
                    <a:bodyPr/>
                    <a:lstStyle/>
                    <a:p>
                      <a:r>
                        <a:rPr lang="en-ZA" sz="1400" dirty="0" smtClean="0"/>
                        <a:t>25</a:t>
                      </a:r>
                      <a:endParaRPr lang="en-ZA" sz="1400" dirty="0"/>
                    </a:p>
                  </a:txBody>
                  <a:tcPr marL="68580" marR="68580" marT="34290" marB="34290"/>
                </a:tc>
                <a:tc>
                  <a:txBody>
                    <a:bodyPr/>
                    <a:lstStyle/>
                    <a:p>
                      <a:r>
                        <a:rPr lang="en-ZA" sz="1400" dirty="0" smtClean="0"/>
                        <a:t>100%</a:t>
                      </a:r>
                      <a:endParaRPr lang="en-ZA" sz="1400" dirty="0"/>
                    </a:p>
                  </a:txBody>
                  <a:tcPr marL="68580" marR="68580" marT="34290" marB="34290"/>
                </a:tc>
                <a:tc>
                  <a:txBody>
                    <a:bodyPr/>
                    <a:lstStyle/>
                    <a:p>
                      <a:r>
                        <a:rPr lang="en-ZA" sz="1400" dirty="0" smtClean="0"/>
                        <a:t>17</a:t>
                      </a:r>
                      <a:endParaRPr lang="en-ZA" sz="1400" dirty="0"/>
                    </a:p>
                  </a:txBody>
                  <a:tcPr marL="68580" marR="68580" marT="34290" marB="34290"/>
                </a:tc>
                <a:tc>
                  <a:txBody>
                    <a:bodyPr/>
                    <a:lstStyle/>
                    <a:p>
                      <a:r>
                        <a:rPr lang="en-ZA" sz="1400" dirty="0" smtClean="0"/>
                        <a:t>19</a:t>
                      </a:r>
                      <a:endParaRPr lang="en-ZA" sz="1400" dirty="0"/>
                    </a:p>
                  </a:txBody>
                  <a:tcPr marL="68580" marR="68580" marT="34290" marB="34290"/>
                </a:tc>
                <a:extLst>
                  <a:ext uri="{0D108BD9-81ED-4DB2-BD59-A6C34878D82A}">
                    <a16:rowId xmlns:a16="http://schemas.microsoft.com/office/drawing/2014/main" val="2908267142"/>
                  </a:ext>
                </a:extLst>
              </a:tr>
              <a:tr h="318193">
                <a:tc>
                  <a:txBody>
                    <a:bodyPr/>
                    <a:lstStyle/>
                    <a:p>
                      <a:r>
                        <a:rPr lang="en-ZA" sz="1400" b="1" dirty="0" smtClean="0"/>
                        <a:t>TOTAL</a:t>
                      </a:r>
                      <a:endParaRPr lang="en-ZA" sz="1400" b="1" dirty="0"/>
                    </a:p>
                  </a:txBody>
                  <a:tcPr marL="68580" marR="68580" marT="34290" marB="34290"/>
                </a:tc>
                <a:tc>
                  <a:txBody>
                    <a:bodyPr/>
                    <a:lstStyle/>
                    <a:p>
                      <a:r>
                        <a:rPr lang="en-ZA" sz="1400" b="1" dirty="0" smtClean="0"/>
                        <a:t>213</a:t>
                      </a:r>
                      <a:endParaRPr lang="en-ZA" sz="1400" b="1" dirty="0"/>
                    </a:p>
                  </a:txBody>
                  <a:tcPr marL="68580" marR="68580" marT="34290" marB="34290"/>
                </a:tc>
                <a:tc>
                  <a:txBody>
                    <a:bodyPr/>
                    <a:lstStyle/>
                    <a:p>
                      <a:r>
                        <a:rPr lang="en-ZA" sz="1400" b="1" dirty="0" smtClean="0"/>
                        <a:t>169</a:t>
                      </a:r>
                      <a:endParaRPr lang="en-ZA" sz="1400" b="1" dirty="0"/>
                    </a:p>
                  </a:txBody>
                  <a:tcPr marL="68580" marR="68580" marT="34290" marB="34290"/>
                </a:tc>
                <a:tc>
                  <a:txBody>
                    <a:bodyPr/>
                    <a:lstStyle/>
                    <a:p>
                      <a:r>
                        <a:rPr lang="en-ZA" sz="1400" b="1" dirty="0" smtClean="0"/>
                        <a:t>80%</a:t>
                      </a:r>
                      <a:endParaRPr lang="en-ZA" sz="1400" b="1" dirty="0"/>
                    </a:p>
                  </a:txBody>
                  <a:tcPr marL="68580" marR="68580" marT="34290" marB="34290"/>
                </a:tc>
                <a:tc>
                  <a:txBody>
                    <a:bodyPr/>
                    <a:lstStyle/>
                    <a:p>
                      <a:r>
                        <a:rPr lang="en-ZA" sz="1400" b="1" dirty="0" smtClean="0"/>
                        <a:t>192</a:t>
                      </a:r>
                      <a:endParaRPr lang="en-ZA" sz="1400" b="1" dirty="0"/>
                    </a:p>
                  </a:txBody>
                  <a:tcPr marL="68580" marR="68580" marT="34290" marB="34290"/>
                </a:tc>
                <a:tc>
                  <a:txBody>
                    <a:bodyPr/>
                    <a:lstStyle/>
                    <a:p>
                      <a:r>
                        <a:rPr lang="en-ZA" sz="1400" b="1" dirty="0" smtClean="0"/>
                        <a:t>48</a:t>
                      </a:r>
                      <a:endParaRPr lang="en-ZA" sz="1400" b="1" dirty="0"/>
                    </a:p>
                  </a:txBody>
                  <a:tcPr marL="68580" marR="68580" marT="34290" marB="34290"/>
                </a:tc>
                <a:extLst>
                  <a:ext uri="{0D108BD9-81ED-4DB2-BD59-A6C34878D82A}">
                    <a16:rowId xmlns:a16="http://schemas.microsoft.com/office/drawing/2014/main" val="3564838989"/>
                  </a:ext>
                </a:extLst>
              </a:tr>
            </a:tbl>
          </a:graphicData>
        </a:graphic>
      </p:graphicFrame>
      <p:sp>
        <p:nvSpPr>
          <p:cNvPr id="6" name="Title 1"/>
          <p:cNvSpPr>
            <a:spLocks noGrp="1"/>
          </p:cNvSpPr>
          <p:nvPr>
            <p:ph type="title"/>
          </p:nvPr>
        </p:nvSpPr>
        <p:spPr>
          <a:xfrm>
            <a:off x="457200" y="274638"/>
            <a:ext cx="7620000" cy="1143000"/>
          </a:xfrm>
        </p:spPr>
        <p:txBody>
          <a:bodyPr/>
          <a:lstStyle/>
          <a:p>
            <a:r>
              <a:rPr lang="en-ZA" sz="3600" b="1" dirty="0"/>
              <a:t>Voting District Delimitation</a:t>
            </a:r>
            <a:endParaRPr lang="en-ZA" sz="36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18</a:t>
            </a:fld>
            <a:endParaRPr lang="en-ZA" dirty="0"/>
          </a:p>
        </p:txBody>
      </p:sp>
    </p:spTree>
    <p:extLst>
      <p:ext uri="{BB962C8B-B14F-4D97-AF65-F5344CB8AC3E}">
        <p14:creationId xmlns:p14="http://schemas.microsoft.com/office/powerpoint/2010/main" val="299301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ZA" sz="3600" b="1" dirty="0" smtClean="0"/>
              <a:t>Voters’ Roll Growth: 1999 - 2020</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19</a:t>
            </a:fld>
            <a:endParaRPr lang="en-ZA" dirty="0"/>
          </a:p>
        </p:txBody>
      </p:sp>
      <p:sp>
        <p:nvSpPr>
          <p:cNvPr id="9" name="Right Brace 8"/>
          <p:cNvSpPr/>
          <p:nvPr/>
        </p:nvSpPr>
        <p:spPr>
          <a:xfrm>
            <a:off x="6300192" y="2132856"/>
            <a:ext cx="720080" cy="288032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0" name="TextBox 9"/>
          <p:cNvSpPr txBox="1"/>
          <p:nvPr/>
        </p:nvSpPr>
        <p:spPr>
          <a:xfrm>
            <a:off x="774812" y="5668495"/>
            <a:ext cx="7302388" cy="830997"/>
          </a:xfrm>
          <a:prstGeom prst="rect">
            <a:avLst/>
          </a:prstGeom>
          <a:noFill/>
        </p:spPr>
        <p:txBody>
          <a:bodyPr wrap="square" rtlCol="0">
            <a:spAutoFit/>
          </a:bodyPr>
          <a:lstStyle/>
          <a:p>
            <a:pPr algn="just"/>
            <a:r>
              <a:rPr lang="en-ZA" sz="1600" dirty="0" smtClean="0">
                <a:solidFill>
                  <a:srgbClr val="0070C0"/>
                </a:solidFill>
                <a:latin typeface="Arial" panose="020B0604020202020204" pitchFamily="34" charset="0"/>
                <a:cs typeface="Arial" panose="020B0604020202020204" pitchFamily="34" charset="0"/>
              </a:rPr>
              <a:t>*</a:t>
            </a:r>
            <a:r>
              <a:rPr lang="en-ZA" sz="1600" dirty="0" smtClean="0">
                <a:latin typeface="Arial" panose="020B0604020202020204" pitchFamily="34" charset="0"/>
                <a:cs typeface="Arial" panose="020B0604020202020204" pitchFamily="34" charset="0"/>
              </a:rPr>
              <a:t> </a:t>
            </a:r>
            <a:r>
              <a:rPr lang="en-ZA" sz="1600" dirty="0" smtClean="0">
                <a:solidFill>
                  <a:srgbClr val="0070C0"/>
                </a:solidFill>
                <a:latin typeface="Arial" panose="020B0604020202020204" pitchFamily="34" charset="0"/>
                <a:cs typeface="Arial" panose="020B0604020202020204" pitchFamily="34" charset="0"/>
              </a:rPr>
              <a:t>The number of registered voters declines between general elections at an  average rate of +/- 30 000 per month due to deaths. A nationwide voter registration campaign is planned ahead of LGE 2021   </a:t>
            </a:r>
            <a:endParaRPr lang="en-ZA" sz="1600"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118385" y="3342183"/>
            <a:ext cx="1151476" cy="461665"/>
          </a:xfrm>
          <a:prstGeom prst="rect">
            <a:avLst/>
          </a:prstGeom>
          <a:noFill/>
        </p:spPr>
        <p:txBody>
          <a:bodyPr wrap="square" rtlCol="0">
            <a:spAutoFit/>
          </a:bodyPr>
          <a:lstStyle/>
          <a:p>
            <a:r>
              <a:rPr lang="en-ZA" sz="2400" b="1" dirty="0" smtClean="0">
                <a:solidFill>
                  <a:schemeClr val="accent2">
                    <a:lumMod val="75000"/>
                  </a:schemeClr>
                </a:solidFill>
              </a:rPr>
              <a:t>+47%</a:t>
            </a:r>
            <a:endParaRPr lang="en-ZA" sz="2400" b="1" dirty="0">
              <a:solidFill>
                <a:schemeClr val="accent2">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3664158"/>
              </p:ext>
            </p:extLst>
          </p:nvPr>
        </p:nvGraphicFramePr>
        <p:xfrm>
          <a:off x="1763688" y="1484782"/>
          <a:ext cx="4536504" cy="3884281"/>
        </p:xfrm>
        <a:graphic>
          <a:graphicData uri="http://schemas.openxmlformats.org/drawingml/2006/table">
            <a:tbl>
              <a:tblPr/>
              <a:tblGrid>
                <a:gridCol w="2313921">
                  <a:extLst>
                    <a:ext uri="{9D8B030D-6E8A-4147-A177-3AD203B41FA5}">
                      <a16:colId xmlns:a16="http://schemas.microsoft.com/office/drawing/2014/main" val="111104251"/>
                    </a:ext>
                  </a:extLst>
                </a:gridCol>
                <a:gridCol w="2222583">
                  <a:extLst>
                    <a:ext uri="{9D8B030D-6E8A-4147-A177-3AD203B41FA5}">
                      <a16:colId xmlns:a16="http://schemas.microsoft.com/office/drawing/2014/main" val="512609570"/>
                    </a:ext>
                  </a:extLst>
                </a:gridCol>
              </a:tblGrid>
              <a:tr h="647381">
                <a:tc>
                  <a:txBody>
                    <a:bodyPr/>
                    <a:lstStyle/>
                    <a:p>
                      <a:pPr algn="ctr" fontAlgn="t"/>
                      <a:r>
                        <a:rPr lang="en-ZA" sz="1800" b="1" i="0" u="none" strike="noStrike" dirty="0">
                          <a:solidFill>
                            <a:srgbClr val="FFFFFF"/>
                          </a:solidFill>
                          <a:effectLst/>
                          <a:latin typeface="Calibri" panose="020F0502020204030204" pitchFamily="34" charset="0"/>
                        </a:rPr>
                        <a:t>Election Year</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algn="ctr" fontAlgn="t"/>
                      <a:r>
                        <a:rPr lang="en-ZA" sz="1800" b="1" i="0" u="none" strike="noStrike" dirty="0">
                          <a:solidFill>
                            <a:srgbClr val="FFFFFF"/>
                          </a:solidFill>
                          <a:effectLst/>
                          <a:latin typeface="Calibri" panose="020F0502020204030204" pitchFamily="34" charset="0"/>
                        </a:rPr>
                        <a:t>Registered Voters </a:t>
                      </a:r>
                      <a:r>
                        <a:rPr lang="en-ZA" sz="1800" b="1" i="0" u="none" strike="noStrike" dirty="0" smtClean="0">
                          <a:solidFill>
                            <a:srgbClr val="FFFFFF"/>
                          </a:solidFill>
                          <a:effectLst/>
                          <a:latin typeface="Calibri" panose="020F0502020204030204" pitchFamily="34" charset="0"/>
                        </a:rPr>
                        <a:t/>
                      </a:r>
                      <a:br>
                        <a:rPr lang="en-ZA" sz="1800" b="1" i="0" u="none" strike="noStrike" dirty="0" smtClean="0">
                          <a:solidFill>
                            <a:srgbClr val="FFFFFF"/>
                          </a:solidFill>
                          <a:effectLst/>
                          <a:latin typeface="Calibri" panose="020F0502020204030204" pitchFamily="34" charset="0"/>
                        </a:rPr>
                      </a:br>
                      <a:r>
                        <a:rPr lang="en-ZA" sz="1800" b="1" i="0" u="none" strike="noStrike" dirty="0" smtClean="0">
                          <a:solidFill>
                            <a:srgbClr val="FFFFFF"/>
                          </a:solidFill>
                          <a:effectLst/>
                          <a:latin typeface="Calibri" panose="020F0502020204030204" pitchFamily="34" charset="0"/>
                        </a:rPr>
                        <a:t>(</a:t>
                      </a:r>
                      <a:r>
                        <a:rPr lang="en-ZA" sz="1800" b="1" i="0" u="none" strike="noStrike" dirty="0">
                          <a:solidFill>
                            <a:srgbClr val="FFFFFF"/>
                          </a:solidFill>
                          <a:effectLst/>
                          <a:latin typeface="Calibri" panose="020F0502020204030204" pitchFamily="34" charset="0"/>
                        </a:rPr>
                        <a:t>in millions)</a:t>
                      </a:r>
                    </a:p>
                  </a:txBody>
                  <a:tcPr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879695694"/>
                  </a:ext>
                </a:extLst>
              </a:tr>
              <a:tr h="323690">
                <a:tc>
                  <a:txBody>
                    <a:bodyPr/>
                    <a:lstStyle/>
                    <a:p>
                      <a:pPr algn="ctr" fontAlgn="ctr"/>
                      <a:r>
                        <a:rPr lang="en-ZA" sz="1800" b="1" i="0" u="none" strike="noStrike" dirty="0">
                          <a:solidFill>
                            <a:srgbClr val="0070C0"/>
                          </a:solidFill>
                          <a:effectLst/>
                          <a:latin typeface="Calibri" panose="020F0502020204030204" pitchFamily="34" charset="0"/>
                        </a:rPr>
                        <a:t>1999</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18.17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943441880"/>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2000</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18.47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923799879"/>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2004</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20.67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468816737"/>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2006</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21.05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391832512"/>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2009</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23.18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843689875"/>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2011</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23.33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112997059"/>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2014</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25.39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771579307"/>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2016</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26.33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561463230"/>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2019</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26.76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197131832"/>
                  </a:ext>
                </a:extLst>
              </a:tr>
              <a:tr h="323690">
                <a:tc>
                  <a:txBody>
                    <a:bodyPr/>
                    <a:lstStyle/>
                    <a:p>
                      <a:pPr algn="ctr" fontAlgn="ctr"/>
                      <a:r>
                        <a:rPr lang="en-ZA" sz="1800" b="1" i="0" u="none" strike="noStrike" dirty="0">
                          <a:solidFill>
                            <a:srgbClr val="0070C0"/>
                          </a:solidFill>
                          <a:effectLst/>
                          <a:latin typeface="Calibri" panose="020F0502020204030204" pitchFamily="34" charset="0"/>
                        </a:rPr>
                        <a:t>2021* (Mar)</a:t>
                      </a:r>
                    </a:p>
                  </a:txBody>
                  <a:tcPr marL="7620"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dirty="0">
                          <a:solidFill>
                            <a:srgbClr val="0070C0"/>
                          </a:solidFill>
                          <a:effectLst/>
                          <a:latin typeface="Calibri" panose="020F0502020204030204" pitchFamily="34" charset="0"/>
                        </a:rPr>
                        <a:t>26.21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423496758"/>
                  </a:ext>
                </a:extLst>
              </a:tr>
            </a:tbl>
          </a:graphicData>
        </a:graphic>
      </p:graphicFrame>
    </p:spTree>
    <p:extLst>
      <p:ext uri="{BB962C8B-B14F-4D97-AF65-F5344CB8AC3E}">
        <p14:creationId xmlns:p14="http://schemas.microsoft.com/office/powerpoint/2010/main" val="326300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562074"/>
          </a:xfrm>
        </p:spPr>
        <p:txBody>
          <a:bodyPr/>
          <a:lstStyle/>
          <a:p>
            <a:r>
              <a:rPr lang="en-ZA" sz="3600" b="1" dirty="0" smtClean="0"/>
              <a:t>Contents</a:t>
            </a:r>
            <a:endParaRPr lang="en-ZA" sz="3600" b="1" dirty="0"/>
          </a:p>
        </p:txBody>
      </p:sp>
      <p:sp>
        <p:nvSpPr>
          <p:cNvPr id="3" name="Content Placeholder 2"/>
          <p:cNvSpPr>
            <a:spLocks noGrp="1"/>
          </p:cNvSpPr>
          <p:nvPr>
            <p:ph idx="1"/>
          </p:nvPr>
        </p:nvSpPr>
        <p:spPr>
          <a:xfrm>
            <a:off x="179512" y="671612"/>
            <a:ext cx="7620000" cy="6186388"/>
          </a:xfrm>
        </p:spPr>
        <p:txBody>
          <a:bodyPr>
            <a:noAutofit/>
          </a:bodyPr>
          <a:lstStyle/>
          <a:p>
            <a:pPr marL="114300" indent="0">
              <a:lnSpc>
                <a:spcPct val="150000"/>
              </a:lnSpc>
              <a:buNone/>
            </a:pPr>
            <a:r>
              <a:rPr lang="en-ZA" sz="1600" dirty="0" smtClean="0"/>
              <a:t>Election Planning Date</a:t>
            </a:r>
          </a:p>
          <a:p>
            <a:pPr marL="114300" indent="0">
              <a:lnSpc>
                <a:spcPct val="150000"/>
              </a:lnSpc>
              <a:buNone/>
            </a:pPr>
            <a:r>
              <a:rPr lang="en-ZA" sz="1600" dirty="0" smtClean="0"/>
              <a:t>The Road to LGE 2021</a:t>
            </a:r>
          </a:p>
          <a:p>
            <a:pPr marL="114300" indent="0">
              <a:lnSpc>
                <a:spcPct val="150000"/>
              </a:lnSpc>
              <a:buNone/>
            </a:pPr>
            <a:r>
              <a:rPr lang="en-ZA" sz="1600" dirty="0" smtClean="0"/>
              <a:t>Provisional Timelines</a:t>
            </a:r>
          </a:p>
          <a:p>
            <a:pPr marL="114300" indent="0">
              <a:lnSpc>
                <a:spcPct val="150000"/>
              </a:lnSpc>
              <a:buNone/>
            </a:pPr>
            <a:r>
              <a:rPr lang="en-ZA" sz="1600" dirty="0" smtClean="0"/>
              <a:t>Cessation of By-Elections</a:t>
            </a:r>
          </a:p>
          <a:p>
            <a:pPr marL="114300" indent="0">
              <a:lnSpc>
                <a:spcPct val="150000"/>
              </a:lnSpc>
              <a:buNone/>
            </a:pPr>
            <a:r>
              <a:rPr lang="en-ZA" sz="1600" dirty="0" smtClean="0"/>
              <a:t>Electoral System</a:t>
            </a:r>
          </a:p>
          <a:p>
            <a:pPr marL="114300" indent="0">
              <a:lnSpc>
                <a:spcPct val="150000"/>
              </a:lnSpc>
              <a:buNone/>
            </a:pPr>
            <a:r>
              <a:rPr lang="en-ZA" sz="1600" dirty="0"/>
              <a:t>Status of Legislative Amendments</a:t>
            </a:r>
          </a:p>
          <a:p>
            <a:pPr marL="114300" indent="0">
              <a:lnSpc>
                <a:spcPct val="150000"/>
              </a:lnSpc>
              <a:buNone/>
            </a:pPr>
            <a:r>
              <a:rPr lang="en-ZA" sz="1600" dirty="0" smtClean="0"/>
              <a:t>Total Municipalities, Seats, Councillors</a:t>
            </a:r>
          </a:p>
          <a:p>
            <a:pPr marL="114300" indent="0">
              <a:lnSpc>
                <a:spcPct val="150000"/>
              </a:lnSpc>
              <a:buNone/>
            </a:pPr>
            <a:r>
              <a:rPr lang="en-ZA" sz="1600" dirty="0" smtClean="0"/>
              <a:t>Ward Demarcation</a:t>
            </a:r>
          </a:p>
          <a:p>
            <a:pPr marL="114300" indent="0">
              <a:lnSpc>
                <a:spcPct val="150000"/>
              </a:lnSpc>
              <a:buNone/>
            </a:pPr>
            <a:r>
              <a:rPr lang="en-ZA" sz="1600" dirty="0" smtClean="0"/>
              <a:t>Voting District Delimitation</a:t>
            </a:r>
          </a:p>
          <a:p>
            <a:pPr marL="114300" indent="0">
              <a:lnSpc>
                <a:spcPct val="150000"/>
              </a:lnSpc>
              <a:buNone/>
            </a:pPr>
            <a:r>
              <a:rPr lang="en-ZA" sz="1600" dirty="0" smtClean="0"/>
              <a:t>Status of Voters’ Roll</a:t>
            </a:r>
          </a:p>
          <a:p>
            <a:pPr marL="114300" indent="0">
              <a:lnSpc>
                <a:spcPct val="150000"/>
              </a:lnSpc>
              <a:buNone/>
            </a:pPr>
            <a:r>
              <a:rPr lang="en-ZA" sz="1600" dirty="0" smtClean="0"/>
              <a:t>Stakeholder Management</a:t>
            </a:r>
          </a:p>
          <a:p>
            <a:pPr marL="114300" indent="0">
              <a:lnSpc>
                <a:spcPct val="150000"/>
              </a:lnSpc>
              <a:buNone/>
            </a:pPr>
            <a:r>
              <a:rPr lang="en-ZA" sz="1600" dirty="0" smtClean="0"/>
              <a:t>Communication and Voter Education</a:t>
            </a:r>
          </a:p>
          <a:p>
            <a:pPr marL="114300" indent="0">
              <a:lnSpc>
                <a:spcPct val="150000"/>
              </a:lnSpc>
              <a:buNone/>
            </a:pPr>
            <a:r>
              <a:rPr lang="en-ZA" sz="1600" dirty="0" smtClean="0"/>
              <a:t>Recruitment and Training</a:t>
            </a:r>
          </a:p>
          <a:p>
            <a:pPr marL="114300" indent="0">
              <a:lnSpc>
                <a:spcPct val="150000"/>
              </a:lnSpc>
              <a:buNone/>
            </a:pPr>
            <a:r>
              <a:rPr lang="en-ZA" sz="1600" dirty="0" smtClean="0"/>
              <a:t>Key </a:t>
            </a:r>
            <a:r>
              <a:rPr lang="en-ZA" sz="1600" dirty="0"/>
              <a:t>I</a:t>
            </a:r>
            <a:r>
              <a:rPr lang="en-ZA" sz="1600" dirty="0" smtClean="0"/>
              <a:t>nnovations for LGE 2021</a:t>
            </a:r>
          </a:p>
          <a:p>
            <a:pPr marL="114300" indent="0">
              <a:lnSpc>
                <a:spcPct val="150000"/>
              </a:lnSpc>
              <a:buNone/>
            </a:pPr>
            <a:r>
              <a:rPr lang="en-ZA" sz="1600" dirty="0" smtClean="0"/>
              <a:t>COVID-19 Measures</a:t>
            </a:r>
          </a:p>
        </p:txBody>
      </p:sp>
      <p:sp>
        <p:nvSpPr>
          <p:cNvPr id="4" name="Slide Number Placeholder 3"/>
          <p:cNvSpPr>
            <a:spLocks noGrp="1"/>
          </p:cNvSpPr>
          <p:nvPr>
            <p:ph type="sldNum" sz="quarter" idx="12"/>
          </p:nvPr>
        </p:nvSpPr>
        <p:spPr/>
        <p:txBody>
          <a:bodyPr/>
          <a:lstStyle/>
          <a:p>
            <a:fld id="{92373184-C173-4798-875F-9843F00E55BD}" type="slidenum">
              <a:rPr lang="en-ZA" smtClean="0"/>
              <a:pPr/>
              <a:t>2</a:t>
            </a:fld>
            <a:endParaRPr lang="en-ZA" dirty="0"/>
          </a:p>
        </p:txBody>
      </p:sp>
    </p:spTree>
    <p:extLst>
      <p:ext uri="{BB962C8B-B14F-4D97-AF65-F5344CB8AC3E}">
        <p14:creationId xmlns:p14="http://schemas.microsoft.com/office/powerpoint/2010/main" val="3694789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20" y="125760"/>
            <a:ext cx="7620000" cy="1143000"/>
          </a:xfrm>
        </p:spPr>
        <p:txBody>
          <a:bodyPr/>
          <a:lstStyle/>
          <a:p>
            <a:r>
              <a:rPr lang="en-ZA" sz="3600" b="1" dirty="0" smtClean="0"/>
              <a:t>Voters’ Roll Growth: 1999 - 2020</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20</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val="558838485"/>
              </p:ext>
            </p:extLst>
          </p:nvPr>
        </p:nvGraphicFramePr>
        <p:xfrm>
          <a:off x="683568" y="1268760"/>
          <a:ext cx="739363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378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008112"/>
          </a:xfrm>
        </p:spPr>
        <p:txBody>
          <a:bodyPr/>
          <a:lstStyle/>
          <a:p>
            <a:r>
              <a:rPr lang="en-ZA" sz="3600" b="1" dirty="0" smtClean="0"/>
              <a:t>Voters’ Roll by Gender </a:t>
            </a:r>
            <a:r>
              <a:rPr lang="en-ZA" sz="4000" b="1" dirty="0" smtClean="0"/>
              <a:t/>
            </a:r>
            <a:br>
              <a:rPr lang="en-ZA" sz="4000" b="1" dirty="0" smtClean="0"/>
            </a:br>
            <a:r>
              <a:rPr lang="en-ZA" sz="2400" b="1" dirty="0" smtClean="0"/>
              <a:t>March 2021</a:t>
            </a:r>
            <a:endParaRPr lang="en-ZA" sz="24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21</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5752564"/>
              </p:ext>
            </p:extLst>
          </p:nvPr>
        </p:nvGraphicFramePr>
        <p:xfrm>
          <a:off x="971600" y="1628805"/>
          <a:ext cx="6480721" cy="4416399"/>
        </p:xfrm>
        <a:graphic>
          <a:graphicData uri="http://schemas.openxmlformats.org/drawingml/2006/table">
            <a:tbl>
              <a:tblPr>
                <a:effectLst/>
              </a:tblPr>
              <a:tblGrid>
                <a:gridCol w="2211898">
                  <a:extLst>
                    <a:ext uri="{9D8B030D-6E8A-4147-A177-3AD203B41FA5}">
                      <a16:colId xmlns:a16="http://schemas.microsoft.com/office/drawing/2014/main" val="990795955"/>
                    </a:ext>
                  </a:extLst>
                </a:gridCol>
                <a:gridCol w="1422941">
                  <a:extLst>
                    <a:ext uri="{9D8B030D-6E8A-4147-A177-3AD203B41FA5}">
                      <a16:colId xmlns:a16="http://schemas.microsoft.com/office/drawing/2014/main" val="667494287"/>
                    </a:ext>
                  </a:extLst>
                </a:gridCol>
                <a:gridCol w="1422941">
                  <a:extLst>
                    <a:ext uri="{9D8B030D-6E8A-4147-A177-3AD203B41FA5}">
                      <a16:colId xmlns:a16="http://schemas.microsoft.com/office/drawing/2014/main" val="2159005537"/>
                    </a:ext>
                  </a:extLst>
                </a:gridCol>
                <a:gridCol w="1422941">
                  <a:extLst>
                    <a:ext uri="{9D8B030D-6E8A-4147-A177-3AD203B41FA5}">
                      <a16:colId xmlns:a16="http://schemas.microsoft.com/office/drawing/2014/main" val="4021470218"/>
                    </a:ext>
                  </a:extLst>
                </a:gridCol>
              </a:tblGrid>
              <a:tr h="679446">
                <a:tc>
                  <a:txBody>
                    <a:bodyPr/>
                    <a:lstStyle/>
                    <a:p>
                      <a:pPr algn="l" fontAlgn="t"/>
                      <a:r>
                        <a:rPr lang="en-ZA" sz="1800" b="1" i="0" u="none" strike="noStrike" dirty="0">
                          <a:solidFill>
                            <a:srgbClr val="FFFFFF"/>
                          </a:solidFill>
                          <a:effectLst/>
                          <a:latin typeface="Calibri" panose="020F0502020204030204" pitchFamily="34" charset="0"/>
                        </a:rPr>
                        <a:t>Province</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Female</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Male</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Total</a:t>
                      </a:r>
                    </a:p>
                  </a:txBody>
                  <a:tcPr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3024907202"/>
                  </a:ext>
                </a:extLst>
              </a:tr>
              <a:tr h="339723">
                <a:tc>
                  <a:txBody>
                    <a:bodyPr/>
                    <a:lstStyle/>
                    <a:p>
                      <a:pPr algn="l" fontAlgn="ctr"/>
                      <a:r>
                        <a:rPr lang="en-ZA" sz="1800" b="1" i="0" u="none" strike="noStrike" dirty="0">
                          <a:solidFill>
                            <a:srgbClr val="0070C0"/>
                          </a:solidFill>
                          <a:effectLst/>
                          <a:latin typeface="Calibri" panose="020F0502020204030204" pitchFamily="34" charset="0"/>
                        </a:rPr>
                        <a:t>Eastern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dirty="0">
                          <a:solidFill>
                            <a:srgbClr val="0070C0"/>
                          </a:solidFill>
                          <a:effectLst/>
                          <a:latin typeface="Calibri" panose="020F0502020204030204" pitchFamily="34" charset="0"/>
                        </a:rPr>
                        <a:t>1 867 581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1 404 337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3 271 918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3608780739"/>
                  </a:ext>
                </a:extLst>
              </a:tr>
              <a:tr h="339723">
                <a:tc>
                  <a:txBody>
                    <a:bodyPr/>
                    <a:lstStyle/>
                    <a:p>
                      <a:pPr algn="l" fontAlgn="ctr"/>
                      <a:r>
                        <a:rPr lang="en-ZA" sz="1800" b="1" i="0" u="none" strike="noStrike">
                          <a:solidFill>
                            <a:srgbClr val="0070C0"/>
                          </a:solidFill>
                          <a:effectLst/>
                          <a:latin typeface="Calibri" panose="020F0502020204030204" pitchFamily="34" charset="0"/>
                        </a:rPr>
                        <a:t>Free State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791 153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640 468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1 431 621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390701542"/>
                  </a:ext>
                </a:extLst>
              </a:tr>
              <a:tr h="339723">
                <a:tc>
                  <a:txBody>
                    <a:bodyPr/>
                    <a:lstStyle/>
                    <a:p>
                      <a:pPr algn="l" fontAlgn="ctr"/>
                      <a:r>
                        <a:rPr lang="en-ZA" sz="1800" b="1" i="0" u="none" strike="noStrike" dirty="0">
                          <a:solidFill>
                            <a:srgbClr val="0070C0"/>
                          </a:solidFill>
                          <a:effectLst/>
                          <a:latin typeface="Calibri" panose="020F0502020204030204" pitchFamily="34" charset="0"/>
                        </a:rPr>
                        <a:t>Gauteng</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3 257 080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2 992 619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6 249 699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1319993708"/>
                  </a:ext>
                </a:extLst>
              </a:tr>
              <a:tr h="339723">
                <a:tc>
                  <a:txBody>
                    <a:bodyPr/>
                    <a:lstStyle/>
                    <a:p>
                      <a:pPr algn="l" fontAlgn="ctr"/>
                      <a:r>
                        <a:rPr lang="en-ZA" sz="1800" b="1" i="0" u="none" strike="noStrike" dirty="0">
                          <a:solidFill>
                            <a:srgbClr val="0070C0"/>
                          </a:solidFill>
                          <a:effectLst/>
                          <a:latin typeface="Calibri" panose="020F0502020204030204" pitchFamily="34" charset="0"/>
                        </a:rPr>
                        <a:t>KwaZulu-Natal</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3 065 735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2 364 527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5 430 262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256998594"/>
                  </a:ext>
                </a:extLst>
              </a:tr>
              <a:tr h="339723">
                <a:tc>
                  <a:txBody>
                    <a:bodyPr/>
                    <a:lstStyle/>
                    <a:p>
                      <a:pPr algn="l" fontAlgn="ctr"/>
                      <a:r>
                        <a:rPr lang="en-ZA" sz="1800" b="1" i="0" u="none" strike="noStrike" dirty="0">
                          <a:solidFill>
                            <a:srgbClr val="0070C0"/>
                          </a:solidFill>
                          <a:effectLst/>
                          <a:latin typeface="Calibri" panose="020F0502020204030204" pitchFamily="34" charset="0"/>
                        </a:rPr>
                        <a:t>Limpopo</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1 512 556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1 035 765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2 548 321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4098069796"/>
                  </a:ext>
                </a:extLst>
              </a:tr>
              <a:tr h="339723">
                <a:tc>
                  <a:txBody>
                    <a:bodyPr/>
                    <a:lstStyle/>
                    <a:p>
                      <a:pPr algn="l" fontAlgn="ctr"/>
                      <a:r>
                        <a:rPr lang="en-ZA" sz="1800" b="1" i="0" u="none" strike="noStrike" dirty="0">
                          <a:solidFill>
                            <a:srgbClr val="0070C0"/>
                          </a:solidFill>
                          <a:effectLst/>
                          <a:latin typeface="Calibri" panose="020F0502020204030204" pitchFamily="34" charset="0"/>
                        </a:rPr>
                        <a:t>Mpumalanga</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1 047 486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860 510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1 907 996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1399286117"/>
                  </a:ext>
                </a:extLst>
              </a:tr>
              <a:tr h="339723">
                <a:tc>
                  <a:txBody>
                    <a:bodyPr/>
                    <a:lstStyle/>
                    <a:p>
                      <a:pPr algn="l" fontAlgn="ctr"/>
                      <a:r>
                        <a:rPr lang="en-ZA" sz="1800" b="1" i="0" u="none" strike="noStrike" dirty="0">
                          <a:solidFill>
                            <a:srgbClr val="0070C0"/>
                          </a:solidFill>
                          <a:effectLst/>
                          <a:latin typeface="Calibri" panose="020F0502020204030204" pitchFamily="34" charset="0"/>
                        </a:rPr>
                        <a:t>North West</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884 258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788 872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1 673 130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3301273125"/>
                  </a:ext>
                </a:extLst>
              </a:tr>
              <a:tr h="339723">
                <a:tc>
                  <a:txBody>
                    <a:bodyPr/>
                    <a:lstStyle/>
                    <a:p>
                      <a:pPr algn="l" fontAlgn="ctr"/>
                      <a:r>
                        <a:rPr lang="en-ZA" sz="1800" b="1" i="0" u="none" strike="noStrike" dirty="0">
                          <a:solidFill>
                            <a:srgbClr val="0070C0"/>
                          </a:solidFill>
                          <a:effectLst/>
                          <a:latin typeface="Calibri" panose="020F0502020204030204" pitchFamily="34" charset="0"/>
                        </a:rPr>
                        <a:t>Northern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331 460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285 548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617 008</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3548328715"/>
                  </a:ext>
                </a:extLst>
              </a:tr>
              <a:tr h="339723">
                <a:tc>
                  <a:txBody>
                    <a:bodyPr/>
                    <a:lstStyle/>
                    <a:p>
                      <a:pPr algn="l" fontAlgn="ctr"/>
                      <a:r>
                        <a:rPr lang="en-ZA" sz="1800" b="1" i="0" u="none" strike="noStrike" dirty="0">
                          <a:solidFill>
                            <a:srgbClr val="0070C0"/>
                          </a:solidFill>
                          <a:effectLst/>
                          <a:latin typeface="Calibri" panose="020F0502020204030204" pitchFamily="34" charset="0"/>
                        </a:rPr>
                        <a:t>Western Cape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0" i="0" u="none" strike="noStrike">
                          <a:solidFill>
                            <a:srgbClr val="0070C0"/>
                          </a:solidFill>
                          <a:effectLst/>
                          <a:latin typeface="Calibri" panose="020F0502020204030204" pitchFamily="34" charset="0"/>
                        </a:rPr>
                        <a:t>1 695 673</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0" i="0" u="none" strike="noStrike">
                          <a:solidFill>
                            <a:srgbClr val="0070C0"/>
                          </a:solidFill>
                          <a:effectLst/>
                          <a:latin typeface="Calibri" panose="020F0502020204030204" pitchFamily="34" charset="0"/>
                        </a:rPr>
                        <a:t>1 387 876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tc>
                  <a:txBody>
                    <a:bodyPr/>
                    <a:lstStyle/>
                    <a:p>
                      <a:pPr algn="ctr" fontAlgn="ctr"/>
                      <a:r>
                        <a:rPr lang="en-ZA" sz="1800" b="1" i="0" u="none" strike="noStrike">
                          <a:solidFill>
                            <a:srgbClr val="0070C0"/>
                          </a:solidFill>
                          <a:effectLst/>
                          <a:latin typeface="Calibri" panose="020F0502020204030204" pitchFamily="34" charset="0"/>
                        </a:rPr>
                        <a:t>3 083 549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noFill/>
                  </a:tcPr>
                </a:tc>
                <a:extLst>
                  <a:ext uri="{0D108BD9-81ED-4DB2-BD59-A6C34878D82A}">
                    <a16:rowId xmlns:a16="http://schemas.microsoft.com/office/drawing/2014/main" val="702206495"/>
                  </a:ext>
                </a:extLst>
              </a:tr>
              <a:tr h="339723">
                <a:tc>
                  <a:txBody>
                    <a:bodyPr/>
                    <a:lstStyle/>
                    <a:p>
                      <a:pPr algn="l" fontAlgn="ctr"/>
                      <a:r>
                        <a:rPr lang="en-ZA" sz="1800" b="1" i="0" u="none" strike="noStrike" dirty="0">
                          <a:solidFill>
                            <a:srgbClr val="0070C0"/>
                          </a:solidFill>
                          <a:effectLst/>
                          <a:latin typeface="Calibri" panose="020F0502020204030204" pitchFamily="34" charset="0"/>
                        </a:rPr>
                        <a:t>Total </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14 452 982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11 760 522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26 213 504</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420469672"/>
                  </a:ext>
                </a:extLst>
              </a:tr>
              <a:tr h="339723">
                <a:tc>
                  <a:txBody>
                    <a:bodyPr/>
                    <a:lstStyle/>
                    <a:p>
                      <a:pPr algn="l" fontAlgn="ctr"/>
                      <a:r>
                        <a:rPr lang="en-ZA" sz="1800" b="1" i="0" u="none" strike="noStrike" dirty="0">
                          <a:solidFill>
                            <a:srgbClr val="0070C0"/>
                          </a:solidFill>
                          <a:effectLst/>
                          <a:latin typeface="Calibri" panose="020F0502020204030204" pitchFamily="34" charset="0"/>
                        </a:rPr>
                        <a:t>Percentage</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55%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45%</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dirty="0">
                          <a:solidFill>
                            <a:srgbClr val="0070C0"/>
                          </a:solidFill>
                          <a:effectLst/>
                          <a:latin typeface="Calibri" panose="020F0502020204030204" pitchFamily="34" charset="0"/>
                        </a:rPr>
                        <a:t>100%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4163111846"/>
                  </a:ext>
                </a:extLst>
              </a:tr>
            </a:tbl>
          </a:graphicData>
        </a:graphic>
      </p:graphicFrame>
    </p:spTree>
    <p:extLst>
      <p:ext uri="{BB962C8B-B14F-4D97-AF65-F5344CB8AC3E}">
        <p14:creationId xmlns:p14="http://schemas.microsoft.com/office/powerpoint/2010/main" val="2677767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008112"/>
          </a:xfrm>
        </p:spPr>
        <p:txBody>
          <a:bodyPr/>
          <a:lstStyle/>
          <a:p>
            <a:r>
              <a:rPr lang="en-ZA" sz="3600" b="1" dirty="0" smtClean="0"/>
              <a:t>Voters’ Roll by Gender </a:t>
            </a:r>
            <a:br>
              <a:rPr lang="en-ZA" sz="3600" b="1" dirty="0" smtClean="0"/>
            </a:br>
            <a:r>
              <a:rPr lang="en-ZA" sz="3600" b="1" dirty="0" smtClean="0"/>
              <a:t>March 2021</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22</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val="1790454724"/>
              </p:ext>
            </p:extLst>
          </p:nvPr>
        </p:nvGraphicFramePr>
        <p:xfrm>
          <a:off x="611560" y="1340768"/>
          <a:ext cx="7416824"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2148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008112"/>
          </a:xfrm>
        </p:spPr>
        <p:txBody>
          <a:bodyPr/>
          <a:lstStyle/>
          <a:p>
            <a:r>
              <a:rPr lang="en-ZA" sz="3600" b="1" dirty="0"/>
              <a:t>Voters’ Roll by </a:t>
            </a:r>
            <a:r>
              <a:rPr lang="en-ZA" sz="3600" b="1" dirty="0" smtClean="0"/>
              <a:t>Age </a:t>
            </a:r>
            <a:r>
              <a:rPr lang="en-ZA" sz="3600" b="1" dirty="0"/>
              <a:t/>
            </a:r>
            <a:br>
              <a:rPr lang="en-ZA" sz="3600" b="1" dirty="0"/>
            </a:br>
            <a:r>
              <a:rPr lang="en-ZA" sz="3600" b="1" dirty="0" smtClean="0"/>
              <a:t>March </a:t>
            </a:r>
            <a:r>
              <a:rPr lang="en-ZA" sz="3600" b="1" dirty="0"/>
              <a:t>2021</a:t>
            </a:r>
          </a:p>
        </p:txBody>
      </p:sp>
      <p:sp>
        <p:nvSpPr>
          <p:cNvPr id="4" name="Slide Number Placeholder 3"/>
          <p:cNvSpPr>
            <a:spLocks noGrp="1"/>
          </p:cNvSpPr>
          <p:nvPr>
            <p:ph type="sldNum" sz="quarter" idx="12"/>
          </p:nvPr>
        </p:nvSpPr>
        <p:spPr/>
        <p:txBody>
          <a:bodyPr/>
          <a:lstStyle/>
          <a:p>
            <a:fld id="{92373184-C173-4798-875F-9843F00E55BD}" type="slidenum">
              <a:rPr lang="en-ZA" smtClean="0"/>
              <a:pPr/>
              <a:t>23</a:t>
            </a:fld>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3067730"/>
              </p:ext>
            </p:extLst>
          </p:nvPr>
        </p:nvGraphicFramePr>
        <p:xfrm>
          <a:off x="107500" y="1268761"/>
          <a:ext cx="8352928" cy="5426462"/>
        </p:xfrm>
        <a:graphic>
          <a:graphicData uri="http://schemas.openxmlformats.org/drawingml/2006/table">
            <a:tbl>
              <a:tblPr/>
              <a:tblGrid>
                <a:gridCol w="1156024">
                  <a:extLst>
                    <a:ext uri="{9D8B030D-6E8A-4147-A177-3AD203B41FA5}">
                      <a16:colId xmlns:a16="http://schemas.microsoft.com/office/drawing/2014/main" val="665132939"/>
                    </a:ext>
                  </a:extLst>
                </a:gridCol>
                <a:gridCol w="799656">
                  <a:extLst>
                    <a:ext uri="{9D8B030D-6E8A-4147-A177-3AD203B41FA5}">
                      <a16:colId xmlns:a16="http://schemas.microsoft.com/office/drawing/2014/main" val="931610653"/>
                    </a:ext>
                  </a:extLst>
                </a:gridCol>
                <a:gridCol w="799656">
                  <a:extLst>
                    <a:ext uri="{9D8B030D-6E8A-4147-A177-3AD203B41FA5}">
                      <a16:colId xmlns:a16="http://schemas.microsoft.com/office/drawing/2014/main" val="4251443872"/>
                    </a:ext>
                  </a:extLst>
                </a:gridCol>
                <a:gridCol w="799656">
                  <a:extLst>
                    <a:ext uri="{9D8B030D-6E8A-4147-A177-3AD203B41FA5}">
                      <a16:colId xmlns:a16="http://schemas.microsoft.com/office/drawing/2014/main" val="2571118003"/>
                    </a:ext>
                  </a:extLst>
                </a:gridCol>
                <a:gridCol w="799656">
                  <a:extLst>
                    <a:ext uri="{9D8B030D-6E8A-4147-A177-3AD203B41FA5}">
                      <a16:colId xmlns:a16="http://schemas.microsoft.com/office/drawing/2014/main" val="3275207260"/>
                    </a:ext>
                  </a:extLst>
                </a:gridCol>
                <a:gridCol w="799656">
                  <a:extLst>
                    <a:ext uri="{9D8B030D-6E8A-4147-A177-3AD203B41FA5}">
                      <a16:colId xmlns:a16="http://schemas.microsoft.com/office/drawing/2014/main" val="646469481"/>
                    </a:ext>
                  </a:extLst>
                </a:gridCol>
                <a:gridCol w="799656">
                  <a:extLst>
                    <a:ext uri="{9D8B030D-6E8A-4147-A177-3AD203B41FA5}">
                      <a16:colId xmlns:a16="http://schemas.microsoft.com/office/drawing/2014/main" val="97033309"/>
                    </a:ext>
                  </a:extLst>
                </a:gridCol>
                <a:gridCol w="799656">
                  <a:extLst>
                    <a:ext uri="{9D8B030D-6E8A-4147-A177-3AD203B41FA5}">
                      <a16:colId xmlns:a16="http://schemas.microsoft.com/office/drawing/2014/main" val="348575041"/>
                    </a:ext>
                  </a:extLst>
                </a:gridCol>
                <a:gridCol w="799656">
                  <a:extLst>
                    <a:ext uri="{9D8B030D-6E8A-4147-A177-3AD203B41FA5}">
                      <a16:colId xmlns:a16="http://schemas.microsoft.com/office/drawing/2014/main" val="1523293335"/>
                    </a:ext>
                  </a:extLst>
                </a:gridCol>
                <a:gridCol w="799656">
                  <a:extLst>
                    <a:ext uri="{9D8B030D-6E8A-4147-A177-3AD203B41FA5}">
                      <a16:colId xmlns:a16="http://schemas.microsoft.com/office/drawing/2014/main" val="2096678945"/>
                    </a:ext>
                  </a:extLst>
                </a:gridCol>
              </a:tblGrid>
              <a:tr h="266146">
                <a:tc>
                  <a:txBody>
                    <a:bodyPr/>
                    <a:lstStyle/>
                    <a:p>
                      <a:pPr algn="l" fontAlgn="t"/>
                      <a:r>
                        <a:rPr lang="en-ZA" sz="1100" b="1" i="0" u="none" strike="noStrike">
                          <a:solidFill>
                            <a:srgbClr val="FFFFFF"/>
                          </a:solidFill>
                          <a:effectLst/>
                          <a:latin typeface="Calibri" panose="020F0502020204030204" pitchFamily="34" charset="0"/>
                        </a:rPr>
                        <a:t> </a:t>
                      </a:r>
                    </a:p>
                  </a:txBody>
                  <a:tcPr marL="57091" marR="4758" marT="4758" marB="0">
                    <a:lnL>
                      <a:noFill/>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tcPr>
                </a:tc>
                <a:tc gridSpan="9">
                  <a:txBody>
                    <a:bodyPr/>
                    <a:lstStyle/>
                    <a:p>
                      <a:pPr algn="ctr" fontAlgn="t"/>
                      <a:r>
                        <a:rPr lang="en-ZA" sz="1800" b="1" i="0" u="none" strike="noStrike" kern="1200" dirty="0">
                          <a:solidFill>
                            <a:srgbClr val="FFFFFF"/>
                          </a:solidFill>
                          <a:effectLst/>
                          <a:latin typeface="Calibri" panose="020F0502020204030204" pitchFamily="34" charset="0"/>
                          <a:ea typeface="+mn-ea"/>
                          <a:cs typeface="+mn-cs"/>
                        </a:rPr>
                        <a:t>Age Band</a:t>
                      </a:r>
                    </a:p>
                  </a:txBody>
                  <a:tcPr marL="4758" marR="4758" marT="4758"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39611682"/>
                  </a:ext>
                </a:extLst>
              </a:tr>
              <a:tr h="266146">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Province</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18-19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20-29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30-39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40-49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50-59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60-69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70-79</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80+</a:t>
                      </a:r>
                    </a:p>
                  </a:txBody>
                  <a:tcPr marL="57091" marR="4758" marT="4758"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0" algn="ctr" defTabSz="914400" rtl="0" eaLnBrk="1" fontAlgn="t" latinLnBrk="0" hangingPunct="1"/>
                      <a:r>
                        <a:rPr lang="en-ZA" sz="1800" b="1" i="0" u="none" strike="noStrike" kern="1200" dirty="0">
                          <a:solidFill>
                            <a:srgbClr val="FFFFFF"/>
                          </a:solidFill>
                          <a:effectLst/>
                          <a:latin typeface="Calibri" panose="020F0502020204030204" pitchFamily="34" charset="0"/>
                          <a:ea typeface="+mn-ea"/>
                          <a:cs typeface="+mn-cs"/>
                        </a:rPr>
                        <a:t>Total</a:t>
                      </a:r>
                    </a:p>
                  </a:txBody>
                  <a:tcPr marL="57091" marR="4758" marT="4758"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255855486"/>
                  </a:ext>
                </a:extLst>
              </a:tr>
              <a:tr h="472349">
                <a:tc>
                  <a:txBody>
                    <a:bodyPr/>
                    <a:lstStyle/>
                    <a:p>
                      <a:pPr algn="l" fontAlgn="ctr"/>
                      <a:r>
                        <a:rPr lang="en-ZA" sz="1400" b="1" i="0" u="none" strike="noStrike" dirty="0">
                          <a:solidFill>
                            <a:srgbClr val="0070C0"/>
                          </a:solidFill>
                          <a:effectLst/>
                          <a:latin typeface="Calibri" panose="020F0502020204030204" pitchFamily="34" charset="0"/>
                        </a:rPr>
                        <a:t>Eastern Cape</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dirty="0">
                          <a:solidFill>
                            <a:srgbClr val="0070C0"/>
                          </a:solidFill>
                          <a:effectLst/>
                          <a:latin typeface="Calibri" panose="020F0502020204030204" pitchFamily="34" charset="0"/>
                        </a:rPr>
                        <a:t>6 106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572 966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759 743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630 136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530 263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411 194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215 628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145 882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3 271 918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389858544"/>
                  </a:ext>
                </a:extLst>
              </a:tr>
              <a:tr h="472349">
                <a:tc>
                  <a:txBody>
                    <a:bodyPr/>
                    <a:lstStyle/>
                    <a:p>
                      <a:pPr algn="l" fontAlgn="ctr"/>
                      <a:r>
                        <a:rPr lang="en-ZA" sz="1400" b="1" i="0" u="none" strike="noStrike" dirty="0">
                          <a:solidFill>
                            <a:srgbClr val="0070C0"/>
                          </a:solidFill>
                          <a:effectLst/>
                          <a:latin typeface="Calibri" panose="020F0502020204030204" pitchFamily="34" charset="0"/>
                        </a:rPr>
                        <a:t>Free State</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2 466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222 974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368 178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303 793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247 169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167 276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81 173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38 592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1 431 621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978630262"/>
                  </a:ext>
                </a:extLst>
              </a:tr>
              <a:tr h="472349">
                <a:tc>
                  <a:txBody>
                    <a:bodyPr/>
                    <a:lstStyle/>
                    <a:p>
                      <a:pPr algn="l" fontAlgn="ctr"/>
                      <a:r>
                        <a:rPr lang="en-ZA" sz="1400" b="1" i="0" u="none" strike="noStrike" dirty="0">
                          <a:solidFill>
                            <a:srgbClr val="0070C0"/>
                          </a:solidFill>
                          <a:effectLst/>
                          <a:latin typeface="Calibri" panose="020F0502020204030204" pitchFamily="34" charset="0"/>
                        </a:rPr>
                        <a:t>Gauteng</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8 588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903 720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1 628 246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1 491 845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1 124 832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675 638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293 652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123 178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6 249 699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996017181"/>
                  </a:ext>
                </a:extLst>
              </a:tr>
              <a:tr h="472349">
                <a:tc>
                  <a:txBody>
                    <a:bodyPr/>
                    <a:lstStyle/>
                    <a:p>
                      <a:pPr algn="l" fontAlgn="ctr"/>
                      <a:r>
                        <a:rPr lang="en-ZA" sz="1400" b="1" i="0" u="none" strike="noStrike" dirty="0">
                          <a:solidFill>
                            <a:srgbClr val="0070C0"/>
                          </a:solidFill>
                          <a:effectLst/>
                          <a:latin typeface="Calibri" panose="020F0502020204030204" pitchFamily="34" charset="0"/>
                        </a:rPr>
                        <a:t>KwaZulu-Natal</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12 664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1 164 299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1 472 227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1 061 990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778 657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523 306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276 730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140 389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5 430 262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80300077"/>
                  </a:ext>
                </a:extLst>
              </a:tr>
              <a:tr h="472349">
                <a:tc>
                  <a:txBody>
                    <a:bodyPr/>
                    <a:lstStyle/>
                    <a:p>
                      <a:pPr algn="l" fontAlgn="ctr"/>
                      <a:r>
                        <a:rPr lang="en-ZA" sz="1400" b="1" i="0" u="none" strike="noStrike" dirty="0">
                          <a:solidFill>
                            <a:srgbClr val="0070C0"/>
                          </a:solidFill>
                          <a:effectLst/>
                          <a:latin typeface="Calibri" panose="020F0502020204030204" pitchFamily="34" charset="0"/>
                        </a:rPr>
                        <a:t>Limpopo</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8 046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451 935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641 636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515 372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395 890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266 707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155 174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113 561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2 548 321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249830025"/>
                  </a:ext>
                </a:extLst>
              </a:tr>
              <a:tr h="472349">
                <a:tc>
                  <a:txBody>
                    <a:bodyPr/>
                    <a:lstStyle/>
                    <a:p>
                      <a:pPr algn="l" fontAlgn="ctr"/>
                      <a:r>
                        <a:rPr lang="en-ZA" sz="1400" b="1" i="0" u="none" strike="noStrike" dirty="0">
                          <a:solidFill>
                            <a:srgbClr val="0070C0"/>
                          </a:solidFill>
                          <a:effectLst/>
                          <a:latin typeface="Calibri" panose="020F0502020204030204" pitchFamily="34" charset="0"/>
                        </a:rPr>
                        <a:t>Mpumalanga</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4 714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342 991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535 860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398 985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300 844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189 423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86 756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48 423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1 907 996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962150842"/>
                  </a:ext>
                </a:extLst>
              </a:tr>
              <a:tr h="472349">
                <a:tc>
                  <a:txBody>
                    <a:bodyPr/>
                    <a:lstStyle/>
                    <a:p>
                      <a:pPr algn="l" fontAlgn="ctr"/>
                      <a:r>
                        <a:rPr lang="en-ZA" sz="1400" b="1" i="0" u="none" strike="noStrike" dirty="0">
                          <a:solidFill>
                            <a:srgbClr val="0070C0"/>
                          </a:solidFill>
                          <a:effectLst/>
                          <a:latin typeface="Calibri" panose="020F0502020204030204" pitchFamily="34" charset="0"/>
                        </a:rPr>
                        <a:t>North West</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5 330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244 950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424 244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368 122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290 456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196 941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96 332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46 755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1 673 130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316355030"/>
                  </a:ext>
                </a:extLst>
              </a:tr>
              <a:tr h="348289">
                <a:tc>
                  <a:txBody>
                    <a:bodyPr/>
                    <a:lstStyle/>
                    <a:p>
                      <a:pPr algn="l" fontAlgn="ctr"/>
                      <a:r>
                        <a:rPr lang="en-ZA" sz="1400" b="1" i="0" u="none" strike="noStrike" dirty="0">
                          <a:solidFill>
                            <a:srgbClr val="0070C0"/>
                          </a:solidFill>
                          <a:effectLst/>
                          <a:latin typeface="Calibri" panose="020F0502020204030204" pitchFamily="34" charset="0"/>
                        </a:rPr>
                        <a:t>Northern Cape</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1 604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100 219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155 367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135 525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107 122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69 756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32 698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14 717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617 008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744512575"/>
                  </a:ext>
                </a:extLst>
              </a:tr>
              <a:tr h="472349">
                <a:tc>
                  <a:txBody>
                    <a:bodyPr/>
                    <a:lstStyle/>
                    <a:p>
                      <a:pPr algn="l" fontAlgn="ctr"/>
                      <a:r>
                        <a:rPr lang="en-ZA" sz="1400" b="1" i="0" u="none" strike="noStrike" dirty="0">
                          <a:solidFill>
                            <a:srgbClr val="0070C0"/>
                          </a:solidFill>
                          <a:effectLst/>
                          <a:latin typeface="Calibri" panose="020F0502020204030204" pitchFamily="34" charset="0"/>
                        </a:rPr>
                        <a:t>Western Cape</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0" i="0" u="none" strike="noStrike">
                          <a:solidFill>
                            <a:srgbClr val="0070C0"/>
                          </a:solidFill>
                          <a:effectLst/>
                          <a:latin typeface="Calibri" panose="020F0502020204030204" pitchFamily="34" charset="0"/>
                        </a:rPr>
                        <a:t>4 596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414 029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722 357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712 996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584 923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372 189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187 384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0" i="0" u="none" strike="noStrike">
                          <a:solidFill>
                            <a:srgbClr val="0070C0"/>
                          </a:solidFill>
                          <a:effectLst/>
                          <a:latin typeface="Calibri" panose="020F0502020204030204" pitchFamily="34" charset="0"/>
                        </a:rPr>
                        <a:t>85 075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200" b="1" i="0" u="none" strike="noStrike">
                          <a:solidFill>
                            <a:srgbClr val="0070C0"/>
                          </a:solidFill>
                          <a:effectLst/>
                          <a:latin typeface="Calibri" panose="020F0502020204030204" pitchFamily="34" charset="0"/>
                        </a:rPr>
                        <a:t>3 083 549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464859417"/>
                  </a:ext>
                </a:extLst>
              </a:tr>
              <a:tr h="472349">
                <a:tc>
                  <a:txBody>
                    <a:bodyPr/>
                    <a:lstStyle/>
                    <a:p>
                      <a:pPr algn="l" fontAlgn="ctr"/>
                      <a:r>
                        <a:rPr lang="en-ZA" sz="1400" b="1" i="0" u="none" strike="noStrike" dirty="0">
                          <a:solidFill>
                            <a:srgbClr val="0070C0"/>
                          </a:solidFill>
                          <a:effectLst/>
                          <a:latin typeface="Calibri" panose="020F0502020204030204" pitchFamily="34" charset="0"/>
                        </a:rPr>
                        <a:t>Total</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54 114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4 418 083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6 707 858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5 618 764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4 360 156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2 872 430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1 425 527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756 572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200" b="1" i="0" u="none" strike="noStrike" dirty="0">
                          <a:solidFill>
                            <a:srgbClr val="0070C0"/>
                          </a:solidFill>
                          <a:effectLst/>
                          <a:latin typeface="Calibri" panose="020F0502020204030204" pitchFamily="34" charset="0"/>
                        </a:rPr>
                        <a:t>26 213 504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266020607"/>
                  </a:ext>
                </a:extLst>
              </a:tr>
              <a:tr h="268876">
                <a:tc>
                  <a:txBody>
                    <a:bodyPr/>
                    <a:lstStyle/>
                    <a:p>
                      <a:pPr algn="l" fontAlgn="ctr"/>
                      <a:r>
                        <a:rPr lang="en-ZA" sz="1400" b="1" i="0" u="none" strike="noStrike" dirty="0">
                          <a:solidFill>
                            <a:srgbClr val="0070C0"/>
                          </a:solidFill>
                          <a:effectLst/>
                          <a:latin typeface="Calibri" panose="020F0502020204030204" pitchFamily="34" charset="0"/>
                        </a:rPr>
                        <a:t>Percentage</a:t>
                      </a:r>
                    </a:p>
                  </a:txBody>
                  <a:tcPr marL="57091" marR="4758" marT="4758"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dirty="0">
                          <a:solidFill>
                            <a:srgbClr val="0070C0"/>
                          </a:solidFill>
                          <a:effectLst/>
                          <a:latin typeface="Calibri" panose="020F0502020204030204" pitchFamily="34" charset="0"/>
                        </a:rPr>
                        <a:t>0.2%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a:solidFill>
                            <a:srgbClr val="0070C0"/>
                          </a:solidFill>
                          <a:effectLst/>
                          <a:latin typeface="Calibri" panose="020F0502020204030204" pitchFamily="34" charset="0"/>
                        </a:rPr>
                        <a:t>16.9%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a:solidFill>
                            <a:srgbClr val="0070C0"/>
                          </a:solidFill>
                          <a:effectLst/>
                          <a:latin typeface="Calibri" panose="020F0502020204030204" pitchFamily="34" charset="0"/>
                        </a:rPr>
                        <a:t>25.6%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a:solidFill>
                            <a:srgbClr val="0070C0"/>
                          </a:solidFill>
                          <a:effectLst/>
                          <a:latin typeface="Calibri" panose="020F0502020204030204" pitchFamily="34" charset="0"/>
                        </a:rPr>
                        <a:t>21.4%</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a:solidFill>
                            <a:srgbClr val="0070C0"/>
                          </a:solidFill>
                          <a:effectLst/>
                          <a:latin typeface="Calibri" panose="020F0502020204030204" pitchFamily="34" charset="0"/>
                        </a:rPr>
                        <a:t>16.6%</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a:solidFill>
                            <a:srgbClr val="0070C0"/>
                          </a:solidFill>
                          <a:effectLst/>
                          <a:latin typeface="Calibri" panose="020F0502020204030204" pitchFamily="34" charset="0"/>
                        </a:rPr>
                        <a:t>11.0%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dirty="0">
                          <a:solidFill>
                            <a:srgbClr val="0070C0"/>
                          </a:solidFill>
                          <a:effectLst/>
                          <a:latin typeface="Calibri" panose="020F0502020204030204" pitchFamily="34" charset="0"/>
                        </a:rPr>
                        <a:t>5.4%</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dirty="0">
                          <a:solidFill>
                            <a:srgbClr val="0070C0"/>
                          </a:solidFill>
                          <a:effectLst/>
                          <a:latin typeface="Calibri" panose="020F0502020204030204" pitchFamily="34" charset="0"/>
                        </a:rPr>
                        <a:t>2.9%</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400" b="1" i="0" u="none" strike="noStrike" dirty="0">
                          <a:solidFill>
                            <a:srgbClr val="0070C0"/>
                          </a:solidFill>
                          <a:effectLst/>
                          <a:latin typeface="Calibri" panose="020F0502020204030204" pitchFamily="34" charset="0"/>
                        </a:rPr>
                        <a:t>100%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156751362"/>
                  </a:ext>
                </a:extLst>
              </a:tr>
            </a:tbl>
          </a:graphicData>
        </a:graphic>
      </p:graphicFrame>
    </p:spTree>
    <p:extLst>
      <p:ext uri="{BB962C8B-B14F-4D97-AF65-F5344CB8AC3E}">
        <p14:creationId xmlns:p14="http://schemas.microsoft.com/office/powerpoint/2010/main" val="283624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008112"/>
          </a:xfrm>
        </p:spPr>
        <p:txBody>
          <a:bodyPr/>
          <a:lstStyle/>
          <a:p>
            <a:r>
              <a:rPr lang="en-ZA" sz="3600" b="1" dirty="0" smtClean="0"/>
              <a:t>Age Band Distribution</a:t>
            </a:r>
            <a:r>
              <a:rPr lang="en-ZA" sz="3600" b="1" dirty="0"/>
              <a:t/>
            </a:r>
            <a:br>
              <a:rPr lang="en-ZA" sz="3600" b="1" dirty="0"/>
            </a:br>
            <a:r>
              <a:rPr lang="en-ZA" sz="3600" b="1" dirty="0" smtClean="0"/>
              <a:t>March </a:t>
            </a:r>
            <a:r>
              <a:rPr lang="en-ZA" sz="3600" b="1" dirty="0"/>
              <a:t>2021</a:t>
            </a:r>
          </a:p>
        </p:txBody>
      </p:sp>
      <p:sp>
        <p:nvSpPr>
          <p:cNvPr id="4" name="Slide Number Placeholder 3"/>
          <p:cNvSpPr>
            <a:spLocks noGrp="1"/>
          </p:cNvSpPr>
          <p:nvPr>
            <p:ph type="sldNum" sz="quarter" idx="12"/>
          </p:nvPr>
        </p:nvSpPr>
        <p:spPr/>
        <p:txBody>
          <a:bodyPr/>
          <a:lstStyle/>
          <a:p>
            <a:fld id="{92373184-C173-4798-875F-9843F00E55BD}" type="slidenum">
              <a:rPr lang="en-ZA" smtClean="0"/>
              <a:pPr/>
              <a:t>24</a:t>
            </a:fld>
            <a:endParaRPr lang="en-ZA" dirty="0"/>
          </a:p>
        </p:txBody>
      </p:sp>
      <p:sp>
        <p:nvSpPr>
          <p:cNvPr id="7" name="TextBox 6"/>
          <p:cNvSpPr txBox="1"/>
          <p:nvPr/>
        </p:nvSpPr>
        <p:spPr>
          <a:xfrm>
            <a:off x="827584" y="5947398"/>
            <a:ext cx="6984776" cy="646331"/>
          </a:xfrm>
          <a:prstGeom prst="rect">
            <a:avLst/>
          </a:prstGeom>
          <a:noFill/>
        </p:spPr>
        <p:txBody>
          <a:bodyPr wrap="square" rtlCol="0">
            <a:spAutoFit/>
          </a:bodyPr>
          <a:lstStyle/>
          <a:p>
            <a:r>
              <a:rPr lang="en-ZA" dirty="0" smtClean="0">
                <a:solidFill>
                  <a:srgbClr val="0070C0"/>
                </a:solidFill>
              </a:rPr>
              <a:t>*</a:t>
            </a:r>
            <a:r>
              <a:rPr lang="en-ZA" dirty="0" smtClean="0"/>
              <a:t> </a:t>
            </a:r>
            <a:r>
              <a:rPr lang="en-ZA" dirty="0" smtClean="0">
                <a:solidFill>
                  <a:srgbClr val="0070C0"/>
                </a:solidFill>
              </a:rPr>
              <a:t>The age band for 18 – 19 is excluded due to the fact that it cannot be compared to the 10 year bands.</a:t>
            </a:r>
            <a:endParaRPr lang="en-ZA" dirty="0">
              <a:solidFill>
                <a:srgbClr val="0070C0"/>
              </a:solidFill>
            </a:endParaRPr>
          </a:p>
        </p:txBody>
      </p:sp>
      <p:graphicFrame>
        <p:nvGraphicFramePr>
          <p:cNvPr id="9" name="Chart 8"/>
          <p:cNvGraphicFramePr>
            <a:graphicFrameLocks/>
          </p:cNvGraphicFramePr>
          <p:nvPr>
            <p:extLst>
              <p:ext uri="{D42A27DB-BD31-4B8C-83A1-F6EECF244321}">
                <p14:modId xmlns:p14="http://schemas.microsoft.com/office/powerpoint/2010/main" val="279103810"/>
              </p:ext>
            </p:extLst>
          </p:nvPr>
        </p:nvGraphicFramePr>
        <p:xfrm>
          <a:off x="467544" y="1196752"/>
          <a:ext cx="7416824" cy="4750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365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620000" cy="706090"/>
          </a:xfrm>
        </p:spPr>
        <p:txBody>
          <a:bodyPr/>
          <a:lstStyle/>
          <a:p>
            <a:r>
              <a:rPr lang="en-ZA" sz="3600" b="1" dirty="0" smtClean="0"/>
              <a:t>Status of Voters’ Roll Addresses</a:t>
            </a:r>
            <a:endParaRPr lang="en-ZA"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8894387"/>
              </p:ext>
            </p:extLst>
          </p:nvPr>
        </p:nvGraphicFramePr>
        <p:xfrm>
          <a:off x="251521" y="1628801"/>
          <a:ext cx="8136904" cy="4282222"/>
        </p:xfrm>
        <a:graphic>
          <a:graphicData uri="http://schemas.openxmlformats.org/drawingml/2006/table">
            <a:tbl>
              <a:tblPr/>
              <a:tblGrid>
                <a:gridCol w="2659890">
                  <a:extLst>
                    <a:ext uri="{9D8B030D-6E8A-4147-A177-3AD203B41FA5}">
                      <a16:colId xmlns:a16="http://schemas.microsoft.com/office/drawing/2014/main" val="1802821417"/>
                    </a:ext>
                  </a:extLst>
                </a:gridCol>
                <a:gridCol w="1703378">
                  <a:extLst>
                    <a:ext uri="{9D8B030D-6E8A-4147-A177-3AD203B41FA5}">
                      <a16:colId xmlns:a16="http://schemas.microsoft.com/office/drawing/2014/main" val="722289958"/>
                    </a:ext>
                  </a:extLst>
                </a:gridCol>
                <a:gridCol w="1035129">
                  <a:extLst>
                    <a:ext uri="{9D8B030D-6E8A-4147-A177-3AD203B41FA5}">
                      <a16:colId xmlns:a16="http://schemas.microsoft.com/office/drawing/2014/main" val="2978406220"/>
                    </a:ext>
                  </a:extLst>
                </a:gridCol>
                <a:gridCol w="1703378">
                  <a:extLst>
                    <a:ext uri="{9D8B030D-6E8A-4147-A177-3AD203B41FA5}">
                      <a16:colId xmlns:a16="http://schemas.microsoft.com/office/drawing/2014/main" val="834936691"/>
                    </a:ext>
                  </a:extLst>
                </a:gridCol>
                <a:gridCol w="1035129">
                  <a:extLst>
                    <a:ext uri="{9D8B030D-6E8A-4147-A177-3AD203B41FA5}">
                      <a16:colId xmlns:a16="http://schemas.microsoft.com/office/drawing/2014/main" val="770565179"/>
                    </a:ext>
                  </a:extLst>
                </a:gridCol>
              </a:tblGrid>
              <a:tr h="693077">
                <a:tc>
                  <a:txBody>
                    <a:bodyPr/>
                    <a:lstStyle/>
                    <a:p>
                      <a:pPr algn="l" fontAlgn="t"/>
                      <a:r>
                        <a:rPr lang="en-ZA" sz="1800" b="1" i="0" u="none" strike="noStrike" dirty="0">
                          <a:solidFill>
                            <a:srgbClr val="FFFFFF"/>
                          </a:solidFill>
                          <a:effectLst/>
                          <a:latin typeface="Calibri" panose="020F0502020204030204" pitchFamily="34" charset="0"/>
                        </a:rPr>
                        <a:t>Address Category</a:t>
                      </a:r>
                    </a:p>
                  </a:txBody>
                  <a:tcPr marL="88348" marR="7362" marT="7362"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1 March 2016</a:t>
                      </a:r>
                    </a:p>
                  </a:txBody>
                  <a:tcPr marL="88348" marR="7362" marT="7362"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dirty="0">
                          <a:solidFill>
                            <a:srgbClr val="FFFFFF"/>
                          </a:solidFill>
                          <a:effectLst/>
                          <a:latin typeface="Calibri" panose="020F0502020204030204" pitchFamily="34" charset="0"/>
                        </a:rPr>
                        <a:t>%</a:t>
                      </a:r>
                    </a:p>
                  </a:txBody>
                  <a:tcPr marL="7362" marR="7362" marT="7362"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3 March 2021</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ctr" fontAlgn="t"/>
                      <a:r>
                        <a:rPr lang="en-ZA" sz="1800" b="1" i="0" u="none" strike="noStrike">
                          <a:solidFill>
                            <a:srgbClr val="FFFFFF"/>
                          </a:solidFill>
                          <a:effectLst/>
                          <a:latin typeface="Calibri" panose="020F0502020204030204" pitchFamily="34" charset="0"/>
                        </a:rPr>
                        <a:t>%</a:t>
                      </a:r>
                    </a:p>
                  </a:txBody>
                  <a:tcPr marL="7620"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297254124"/>
                  </a:ext>
                </a:extLst>
              </a:tr>
              <a:tr h="717829">
                <a:tc>
                  <a:txBody>
                    <a:bodyPr/>
                    <a:lstStyle/>
                    <a:p>
                      <a:pPr algn="l" fontAlgn="ctr"/>
                      <a:r>
                        <a:rPr lang="en-ZA" sz="1800" b="1" i="0" u="none" strike="noStrike" dirty="0">
                          <a:solidFill>
                            <a:srgbClr val="0070C0"/>
                          </a:solidFill>
                          <a:effectLst/>
                          <a:latin typeface="Calibri" panose="020F0502020204030204" pitchFamily="34" charset="0"/>
                        </a:rPr>
                        <a:t>Complete Addresses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8 468 119</a:t>
                      </a:r>
                    </a:p>
                  </a:txBody>
                  <a:tcPr marL="7362" marR="88348"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34%</a:t>
                      </a:r>
                    </a:p>
                  </a:txBody>
                  <a:tcPr marL="7362" marR="7362"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24 667 998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94.1%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623163719"/>
                  </a:ext>
                </a:extLst>
              </a:tr>
              <a:tr h="717829">
                <a:tc>
                  <a:txBody>
                    <a:bodyPr/>
                    <a:lstStyle/>
                    <a:p>
                      <a:pPr algn="l" fontAlgn="ctr"/>
                      <a:r>
                        <a:rPr lang="en-ZA" sz="1800" b="1" i="0" u="none" strike="noStrike" dirty="0">
                          <a:solidFill>
                            <a:srgbClr val="0070C0"/>
                          </a:solidFill>
                          <a:effectLst/>
                          <a:latin typeface="Calibri" panose="020F0502020204030204" pitchFamily="34" charset="0"/>
                        </a:rPr>
                        <a:t>Potentially Incomplete Addresses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8 601 195</a:t>
                      </a:r>
                    </a:p>
                  </a:txBody>
                  <a:tcPr marL="7362" marR="88348"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dirty="0">
                          <a:solidFill>
                            <a:srgbClr val="0070C0"/>
                          </a:solidFill>
                          <a:effectLst/>
                          <a:latin typeface="Calibri" panose="020F0502020204030204" pitchFamily="34" charset="0"/>
                        </a:rPr>
                        <a:t>35%</a:t>
                      </a:r>
                    </a:p>
                  </a:txBody>
                  <a:tcPr marL="7362" marR="7362"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252 862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1.0%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238450896"/>
                  </a:ext>
                </a:extLst>
              </a:tr>
              <a:tr h="717829">
                <a:tc>
                  <a:txBody>
                    <a:bodyPr/>
                    <a:lstStyle/>
                    <a:p>
                      <a:pPr algn="l" fontAlgn="ctr"/>
                      <a:r>
                        <a:rPr lang="en-ZA" sz="1800" b="1" i="0" u="none" strike="noStrike" dirty="0">
                          <a:solidFill>
                            <a:srgbClr val="0070C0"/>
                          </a:solidFill>
                          <a:effectLst/>
                          <a:latin typeface="Calibri" panose="020F0502020204030204" pitchFamily="34" charset="0"/>
                        </a:rPr>
                        <a:t>No Recorded Addresses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7 857 156</a:t>
                      </a:r>
                    </a:p>
                  </a:txBody>
                  <a:tcPr marL="7362" marR="88348"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dirty="0">
                          <a:solidFill>
                            <a:srgbClr val="0070C0"/>
                          </a:solidFill>
                          <a:effectLst/>
                          <a:latin typeface="Calibri" panose="020F0502020204030204" pitchFamily="34" charset="0"/>
                        </a:rPr>
                        <a:t>32%</a:t>
                      </a:r>
                    </a:p>
                  </a:txBody>
                  <a:tcPr marL="7362" marR="7362"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1 227 907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4.7%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484503614"/>
                  </a:ext>
                </a:extLst>
              </a:tr>
              <a:tr h="717829">
                <a:tc>
                  <a:txBody>
                    <a:bodyPr/>
                    <a:lstStyle/>
                    <a:p>
                      <a:pPr algn="l" fontAlgn="ctr"/>
                      <a:r>
                        <a:rPr lang="en-ZA" sz="1800" b="1" i="0" u="none" strike="noStrike" dirty="0">
                          <a:solidFill>
                            <a:srgbClr val="0070C0"/>
                          </a:solidFill>
                          <a:effectLst/>
                          <a:latin typeface="Calibri" panose="020F0502020204030204" pitchFamily="34" charset="0"/>
                        </a:rPr>
                        <a:t>"REC AS" Addresses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a:t>
                      </a:r>
                    </a:p>
                  </a:txBody>
                  <a:tcPr marL="7362" marR="88348"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a:t>
                      </a:r>
                    </a:p>
                  </a:txBody>
                  <a:tcPr marL="7362" marR="7362"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64 737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ctr" fontAlgn="ctr"/>
                      <a:r>
                        <a:rPr lang="en-ZA" sz="1800" b="1" i="0" u="none" strike="noStrike">
                          <a:solidFill>
                            <a:srgbClr val="0070C0"/>
                          </a:solidFill>
                          <a:effectLst/>
                          <a:latin typeface="Calibri" panose="020F0502020204030204" pitchFamily="34" charset="0"/>
                        </a:rPr>
                        <a:t>0.2%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854142589"/>
                  </a:ext>
                </a:extLst>
              </a:tr>
              <a:tr h="717829">
                <a:tc>
                  <a:txBody>
                    <a:bodyPr/>
                    <a:lstStyle/>
                    <a:p>
                      <a:pPr algn="l" fontAlgn="ctr"/>
                      <a:r>
                        <a:rPr lang="en-ZA" sz="1800" b="1" i="0" u="none" strike="noStrike" dirty="0">
                          <a:solidFill>
                            <a:srgbClr val="0070C0"/>
                          </a:solidFill>
                          <a:effectLst/>
                          <a:latin typeface="Calibri" panose="020F0502020204030204" pitchFamily="34" charset="0"/>
                        </a:rPr>
                        <a:t>Total Registered Voters</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dirty="0">
                          <a:solidFill>
                            <a:srgbClr val="0070C0"/>
                          </a:solidFill>
                          <a:effectLst/>
                          <a:latin typeface="Calibri" panose="020F0502020204030204" pitchFamily="34" charset="0"/>
                        </a:rPr>
                        <a:t>24 926 470</a:t>
                      </a:r>
                    </a:p>
                  </a:txBody>
                  <a:tcPr marL="7362" marR="88348"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dirty="0">
                          <a:solidFill>
                            <a:srgbClr val="0070C0"/>
                          </a:solidFill>
                          <a:effectLst/>
                          <a:latin typeface="Calibri" panose="020F0502020204030204" pitchFamily="34" charset="0"/>
                        </a:rPr>
                        <a:t>100%</a:t>
                      </a:r>
                    </a:p>
                  </a:txBody>
                  <a:tcPr marL="7362" marR="7362" marT="7362"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26 213 504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dirty="0">
                          <a:solidFill>
                            <a:srgbClr val="0070C0"/>
                          </a:solidFill>
                          <a:effectLst/>
                          <a:latin typeface="Calibri" panose="020F0502020204030204" pitchFamily="34" charset="0"/>
                        </a:rPr>
                        <a:t>100%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418103516"/>
                  </a:ext>
                </a:extLst>
              </a:tr>
            </a:tbl>
          </a:graphicData>
        </a:graphic>
      </p:graphicFrame>
      <p:sp>
        <p:nvSpPr>
          <p:cNvPr id="4" name="Slide Number Placeholder 3"/>
          <p:cNvSpPr>
            <a:spLocks noGrp="1"/>
          </p:cNvSpPr>
          <p:nvPr>
            <p:ph type="sldNum" sz="quarter" idx="12"/>
          </p:nvPr>
        </p:nvSpPr>
        <p:spPr/>
        <p:txBody>
          <a:bodyPr/>
          <a:lstStyle/>
          <a:p>
            <a:fld id="{92373184-C173-4798-875F-9843F00E55BD}" type="slidenum">
              <a:rPr lang="en-ZA" smtClean="0"/>
              <a:pPr/>
              <a:t>25</a:t>
            </a:fld>
            <a:endParaRPr lang="en-ZA" dirty="0"/>
          </a:p>
        </p:txBody>
      </p:sp>
    </p:spTree>
    <p:extLst>
      <p:ext uri="{BB962C8B-B14F-4D97-AF65-F5344CB8AC3E}">
        <p14:creationId xmlns:p14="http://schemas.microsoft.com/office/powerpoint/2010/main" val="1824737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0"/>
            <a:ext cx="7620000" cy="1143000"/>
          </a:xfrm>
        </p:spPr>
        <p:txBody>
          <a:bodyPr/>
          <a:lstStyle/>
          <a:p>
            <a:r>
              <a:rPr lang="en-ZA" sz="3600" b="1" dirty="0" smtClean="0"/>
              <a:t>Voters’ Roll Address Progress</a:t>
            </a:r>
            <a:br>
              <a:rPr lang="en-ZA" sz="3600" b="1" dirty="0" smtClean="0"/>
            </a:br>
            <a:r>
              <a:rPr lang="en-ZA" sz="3600" b="1" dirty="0" smtClean="0"/>
              <a:t>2016 - 2021</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26</a:t>
            </a:fld>
            <a:endParaRPr lang="en-ZA" dirty="0"/>
          </a:p>
        </p:txBody>
      </p:sp>
      <p:grpSp>
        <p:nvGrpSpPr>
          <p:cNvPr id="28" name="Group 27"/>
          <p:cNvGrpSpPr/>
          <p:nvPr/>
        </p:nvGrpSpPr>
        <p:grpSpPr>
          <a:xfrm>
            <a:off x="489215" y="1484784"/>
            <a:ext cx="7734300" cy="4842510"/>
            <a:chOff x="0" y="0"/>
            <a:chExt cx="7734300" cy="4842510"/>
          </a:xfrm>
        </p:grpSpPr>
        <p:graphicFrame>
          <p:nvGraphicFramePr>
            <p:cNvPr id="29" name="Chart 28"/>
            <p:cNvGraphicFramePr/>
            <p:nvPr>
              <p:extLst>
                <p:ext uri="{D42A27DB-BD31-4B8C-83A1-F6EECF244321}">
                  <p14:modId xmlns:p14="http://schemas.microsoft.com/office/powerpoint/2010/main" val="3150613290"/>
                </p:ext>
              </p:extLst>
            </p:nvPr>
          </p:nvGraphicFramePr>
          <p:xfrm>
            <a:off x="0" y="0"/>
            <a:ext cx="7734300" cy="484251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3"/>
            <p:cNvSpPr txBox="1"/>
            <p:nvPr/>
          </p:nvSpPr>
          <p:spPr>
            <a:xfrm>
              <a:off x="3710940" y="941070"/>
              <a:ext cx="61722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94.2%</a:t>
              </a:r>
            </a:p>
          </p:txBody>
        </p:sp>
        <p:sp>
          <p:nvSpPr>
            <p:cNvPr id="31" name="TextBox 11"/>
            <p:cNvSpPr txBox="1"/>
            <p:nvPr/>
          </p:nvSpPr>
          <p:spPr>
            <a:xfrm>
              <a:off x="1394460" y="3173730"/>
              <a:ext cx="48006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34%</a:t>
              </a:r>
            </a:p>
          </p:txBody>
        </p:sp>
        <p:sp>
          <p:nvSpPr>
            <p:cNvPr id="32" name="TextBox 12"/>
            <p:cNvSpPr txBox="1"/>
            <p:nvPr/>
          </p:nvSpPr>
          <p:spPr>
            <a:xfrm>
              <a:off x="4282440" y="4255770"/>
              <a:ext cx="58674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0.9%</a:t>
              </a:r>
            </a:p>
          </p:txBody>
        </p:sp>
        <p:sp>
          <p:nvSpPr>
            <p:cNvPr id="33" name="TextBox 13"/>
            <p:cNvSpPr txBox="1"/>
            <p:nvPr/>
          </p:nvSpPr>
          <p:spPr>
            <a:xfrm>
              <a:off x="4815840" y="4149090"/>
              <a:ext cx="52578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4.7%</a:t>
              </a:r>
            </a:p>
          </p:txBody>
        </p:sp>
        <p:sp>
          <p:nvSpPr>
            <p:cNvPr id="34" name="TextBox 14"/>
            <p:cNvSpPr txBox="1"/>
            <p:nvPr/>
          </p:nvSpPr>
          <p:spPr>
            <a:xfrm>
              <a:off x="2461260" y="3249930"/>
              <a:ext cx="48006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32%</a:t>
              </a:r>
            </a:p>
          </p:txBody>
        </p:sp>
        <p:sp>
          <p:nvSpPr>
            <p:cNvPr id="35" name="TextBox 15"/>
            <p:cNvSpPr txBox="1"/>
            <p:nvPr/>
          </p:nvSpPr>
          <p:spPr>
            <a:xfrm>
              <a:off x="1927860" y="3158490"/>
              <a:ext cx="480060" cy="3429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a:ln>
                    <a:noFill/>
                  </a:ln>
                  <a:solidFill>
                    <a:srgbClr val="4472C4">
                      <a:lumMod val="75000"/>
                    </a:srgbClr>
                  </a:solidFill>
                  <a:effectLst/>
                  <a:uLnTx/>
                  <a:uFillTx/>
                  <a:latin typeface="Calibri" panose="020F0502020204030204"/>
                  <a:ea typeface="+mn-ea"/>
                  <a:cs typeface="+mn-cs"/>
                </a:rPr>
                <a:t>35%</a:t>
              </a:r>
            </a:p>
          </p:txBody>
        </p:sp>
      </p:grpSp>
    </p:spTree>
    <p:extLst>
      <p:ext uri="{BB962C8B-B14F-4D97-AF65-F5344CB8AC3E}">
        <p14:creationId xmlns:p14="http://schemas.microsoft.com/office/powerpoint/2010/main" val="2525891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8388424" cy="1196752"/>
          </a:xfrm>
        </p:spPr>
        <p:txBody>
          <a:bodyPr>
            <a:noAutofit/>
          </a:bodyPr>
          <a:lstStyle/>
          <a:p>
            <a:r>
              <a:rPr lang="en-US" sz="4000" b="1" dirty="0" smtClean="0"/>
              <a:t>Voters’ Roll </a:t>
            </a:r>
            <a:r>
              <a:rPr lang="en-US" sz="3600" b="1" dirty="0" smtClean="0"/>
              <a:t>Addresses</a:t>
            </a:r>
            <a:r>
              <a:rPr lang="en-US" sz="4000" b="1" dirty="0" smtClean="0"/>
              <a:t> by Province</a:t>
            </a:r>
            <a:br>
              <a:rPr lang="en-US" sz="4000" b="1" dirty="0" smtClean="0"/>
            </a:br>
            <a:r>
              <a:rPr lang="en-US" sz="4000" b="1" dirty="0" smtClean="0"/>
              <a:t>3 March 2021</a:t>
            </a:r>
            <a:endParaRPr lang="en-ZA" sz="4000" b="1" dirty="0"/>
          </a:p>
        </p:txBody>
      </p:sp>
      <p:sp>
        <p:nvSpPr>
          <p:cNvPr id="2" name="Slide Number Placeholder 1"/>
          <p:cNvSpPr>
            <a:spLocks noGrp="1"/>
          </p:cNvSpPr>
          <p:nvPr>
            <p:ph type="sldNum" sz="quarter" idx="12"/>
          </p:nvPr>
        </p:nvSpPr>
        <p:spPr/>
        <p:txBody>
          <a:bodyPr/>
          <a:lstStyle/>
          <a:p>
            <a:fld id="{92373184-C173-4798-875F-9843F00E55BD}" type="slidenum">
              <a:rPr lang="en-ZA" smtClean="0"/>
              <a:pPr/>
              <a:t>27</a:t>
            </a:fld>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373925026"/>
              </p:ext>
            </p:extLst>
          </p:nvPr>
        </p:nvGraphicFramePr>
        <p:xfrm>
          <a:off x="251520" y="1772818"/>
          <a:ext cx="8064896" cy="4217611"/>
        </p:xfrm>
        <a:graphic>
          <a:graphicData uri="http://schemas.openxmlformats.org/drawingml/2006/table">
            <a:tbl>
              <a:tblPr/>
              <a:tblGrid>
                <a:gridCol w="1576596">
                  <a:extLst>
                    <a:ext uri="{9D8B030D-6E8A-4147-A177-3AD203B41FA5}">
                      <a16:colId xmlns:a16="http://schemas.microsoft.com/office/drawing/2014/main" val="2182749838"/>
                    </a:ext>
                  </a:extLst>
                </a:gridCol>
                <a:gridCol w="1297660">
                  <a:extLst>
                    <a:ext uri="{9D8B030D-6E8A-4147-A177-3AD203B41FA5}">
                      <a16:colId xmlns:a16="http://schemas.microsoft.com/office/drawing/2014/main" val="2871010333"/>
                    </a:ext>
                  </a:extLst>
                </a:gridCol>
                <a:gridCol w="1297660">
                  <a:extLst>
                    <a:ext uri="{9D8B030D-6E8A-4147-A177-3AD203B41FA5}">
                      <a16:colId xmlns:a16="http://schemas.microsoft.com/office/drawing/2014/main" val="3741722104"/>
                    </a:ext>
                  </a:extLst>
                </a:gridCol>
                <a:gridCol w="1297660">
                  <a:extLst>
                    <a:ext uri="{9D8B030D-6E8A-4147-A177-3AD203B41FA5}">
                      <a16:colId xmlns:a16="http://schemas.microsoft.com/office/drawing/2014/main" val="1073959310"/>
                    </a:ext>
                  </a:extLst>
                </a:gridCol>
                <a:gridCol w="1297660">
                  <a:extLst>
                    <a:ext uri="{9D8B030D-6E8A-4147-A177-3AD203B41FA5}">
                      <a16:colId xmlns:a16="http://schemas.microsoft.com/office/drawing/2014/main" val="2466282853"/>
                    </a:ext>
                  </a:extLst>
                </a:gridCol>
                <a:gridCol w="1297660">
                  <a:extLst>
                    <a:ext uri="{9D8B030D-6E8A-4147-A177-3AD203B41FA5}">
                      <a16:colId xmlns:a16="http://schemas.microsoft.com/office/drawing/2014/main" val="1250839312"/>
                    </a:ext>
                  </a:extLst>
                </a:gridCol>
              </a:tblGrid>
              <a:tr h="936102">
                <a:tc>
                  <a:txBody>
                    <a:bodyPr/>
                    <a:lstStyle/>
                    <a:p>
                      <a:pPr algn="l" fontAlgn="t"/>
                      <a:r>
                        <a:rPr lang="en-ZA" sz="1800" b="1" i="0" u="none" strike="noStrike" dirty="0" smtClean="0">
                          <a:solidFill>
                            <a:srgbClr val="FFFFFF"/>
                          </a:solidFill>
                          <a:effectLst/>
                          <a:latin typeface="Calibri" panose="020F0502020204030204" pitchFamily="34" charset="0"/>
                        </a:rPr>
                        <a:t>Province</a:t>
                      </a:r>
                      <a:endParaRPr lang="en-ZA" sz="1800" b="1" i="0" u="none" strike="noStrike" dirty="0">
                        <a:solidFill>
                          <a:srgbClr val="FFFFFF"/>
                        </a:solidFill>
                        <a:effectLst/>
                        <a:latin typeface="Calibri" panose="020F0502020204030204" pitchFamily="34" charset="0"/>
                      </a:endParaRPr>
                    </a:p>
                  </a:txBody>
                  <a:tcPr marL="82502" marR="6875" marT="6875"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Complete Addresses</a:t>
                      </a:r>
                    </a:p>
                  </a:txBody>
                  <a:tcPr marL="82502" marR="6875" marT="6875"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Potentially Incomplete Addresses</a:t>
                      </a:r>
                    </a:p>
                  </a:txBody>
                  <a:tcPr marL="82502" marR="6875" marT="6875"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"REC-AS" Addresses</a:t>
                      </a:r>
                    </a:p>
                  </a:txBody>
                  <a:tcPr marL="82502" marR="6875" marT="6875"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No Recorded Addresses</a:t>
                      </a:r>
                    </a:p>
                  </a:txBody>
                  <a:tcPr marL="82502" marR="6875" marT="6875"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Total</a:t>
                      </a:r>
                    </a:p>
                  </a:txBody>
                  <a:tcPr marL="82502" marR="6875" marT="6875"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992022493"/>
                  </a:ext>
                </a:extLst>
              </a:tr>
              <a:tr h="298319">
                <a:tc>
                  <a:txBody>
                    <a:bodyPr/>
                    <a:lstStyle/>
                    <a:p>
                      <a:pPr algn="l" fontAlgn="ctr"/>
                      <a:r>
                        <a:rPr lang="en-ZA" sz="1800" b="1" i="0" u="none" strike="noStrike" dirty="0">
                          <a:solidFill>
                            <a:srgbClr val="0070C0"/>
                          </a:solidFill>
                          <a:effectLst/>
                          <a:latin typeface="Calibri" panose="020F0502020204030204" pitchFamily="34" charset="0"/>
                        </a:rPr>
                        <a:t>Eastern Cape</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dirty="0">
                          <a:solidFill>
                            <a:srgbClr val="0070C0"/>
                          </a:solidFill>
                          <a:effectLst/>
                          <a:latin typeface="Calibri" panose="020F0502020204030204" pitchFamily="34" charset="0"/>
                        </a:rPr>
                        <a:t>3 054 532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51 311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17 630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148 445</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3 271 918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730455231"/>
                  </a:ext>
                </a:extLst>
              </a:tr>
              <a:tr h="298319">
                <a:tc>
                  <a:txBody>
                    <a:bodyPr/>
                    <a:lstStyle/>
                    <a:p>
                      <a:pPr algn="l" fontAlgn="ctr"/>
                      <a:r>
                        <a:rPr lang="en-ZA" sz="1800" b="1" i="0" u="none" strike="noStrike" dirty="0">
                          <a:solidFill>
                            <a:srgbClr val="0070C0"/>
                          </a:solidFill>
                          <a:effectLst/>
                          <a:latin typeface="Calibri" panose="020F0502020204030204" pitchFamily="34" charset="0"/>
                        </a:rPr>
                        <a:t>Free State</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1 323 252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10 760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3 589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94 020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1 431 621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600904983"/>
                  </a:ext>
                </a:extLst>
              </a:tr>
              <a:tr h="298319">
                <a:tc>
                  <a:txBody>
                    <a:bodyPr/>
                    <a:lstStyle/>
                    <a:p>
                      <a:pPr algn="l" fontAlgn="ctr"/>
                      <a:r>
                        <a:rPr lang="en-ZA" sz="1800" b="1" i="0" u="none" strike="noStrike" dirty="0">
                          <a:solidFill>
                            <a:srgbClr val="0070C0"/>
                          </a:solidFill>
                          <a:effectLst/>
                          <a:latin typeface="Calibri" panose="020F0502020204030204" pitchFamily="34" charset="0"/>
                        </a:rPr>
                        <a:t>Gauteng</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5 784 418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42 103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9 806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413 372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6 249 699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52090877"/>
                  </a:ext>
                </a:extLst>
              </a:tr>
              <a:tr h="298319">
                <a:tc>
                  <a:txBody>
                    <a:bodyPr/>
                    <a:lstStyle/>
                    <a:p>
                      <a:pPr algn="l" fontAlgn="ctr"/>
                      <a:r>
                        <a:rPr lang="en-ZA" sz="1800" b="1" i="0" u="none" strike="noStrike" dirty="0">
                          <a:solidFill>
                            <a:srgbClr val="0070C0"/>
                          </a:solidFill>
                          <a:effectLst/>
                          <a:latin typeface="Calibri" panose="020F0502020204030204" pitchFamily="34" charset="0"/>
                        </a:rPr>
                        <a:t>KwaZulu-Natal</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5 162 822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62 121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14 842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190 477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5 430 262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722685521"/>
                  </a:ext>
                </a:extLst>
              </a:tr>
              <a:tr h="298319">
                <a:tc>
                  <a:txBody>
                    <a:bodyPr/>
                    <a:lstStyle/>
                    <a:p>
                      <a:pPr algn="l" fontAlgn="ctr"/>
                      <a:r>
                        <a:rPr lang="en-ZA" sz="1800" b="1" i="0" u="none" strike="noStrike" dirty="0">
                          <a:solidFill>
                            <a:srgbClr val="0070C0"/>
                          </a:solidFill>
                          <a:effectLst/>
                          <a:latin typeface="Calibri" panose="020F0502020204030204" pitchFamily="34" charset="0"/>
                        </a:rPr>
                        <a:t>Limpopo</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2 436 736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3 911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4 918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102 756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2 548 321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999561896"/>
                  </a:ext>
                </a:extLst>
              </a:tr>
              <a:tr h="298319">
                <a:tc>
                  <a:txBody>
                    <a:bodyPr/>
                    <a:lstStyle/>
                    <a:p>
                      <a:pPr algn="l" fontAlgn="ctr"/>
                      <a:r>
                        <a:rPr lang="en-ZA" sz="1800" b="1" i="0" u="none" strike="noStrike" dirty="0">
                          <a:solidFill>
                            <a:srgbClr val="0070C0"/>
                          </a:solidFill>
                          <a:effectLst/>
                          <a:latin typeface="Calibri" panose="020F0502020204030204" pitchFamily="34" charset="0"/>
                        </a:rPr>
                        <a:t>Mpumalanga</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1 753 873</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17 229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6 552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130 342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1 907 996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992375631"/>
                  </a:ext>
                </a:extLst>
              </a:tr>
              <a:tr h="298319">
                <a:tc>
                  <a:txBody>
                    <a:bodyPr/>
                    <a:lstStyle/>
                    <a:p>
                      <a:pPr algn="l" fontAlgn="ctr"/>
                      <a:r>
                        <a:rPr lang="en-ZA" sz="1800" b="1" i="0" u="none" strike="noStrike" dirty="0">
                          <a:solidFill>
                            <a:srgbClr val="0070C0"/>
                          </a:solidFill>
                          <a:effectLst/>
                          <a:latin typeface="Calibri" panose="020F0502020204030204" pitchFamily="34" charset="0"/>
                        </a:rPr>
                        <a:t>North West</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1 579 772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13 321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2 336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77 701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1 673 130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294214680"/>
                  </a:ext>
                </a:extLst>
              </a:tr>
              <a:tr h="298319">
                <a:tc>
                  <a:txBody>
                    <a:bodyPr/>
                    <a:lstStyle/>
                    <a:p>
                      <a:pPr algn="l" fontAlgn="ctr"/>
                      <a:r>
                        <a:rPr lang="en-ZA" sz="1800" b="1" i="0" u="none" strike="noStrike" dirty="0">
                          <a:solidFill>
                            <a:srgbClr val="0070C0"/>
                          </a:solidFill>
                          <a:effectLst/>
                          <a:latin typeface="Calibri" panose="020F0502020204030204" pitchFamily="34" charset="0"/>
                        </a:rPr>
                        <a:t>Northern Cape</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581 311</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12 777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1 376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21 544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617 008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265846831"/>
                  </a:ext>
                </a:extLst>
              </a:tr>
              <a:tr h="298319">
                <a:tc>
                  <a:txBody>
                    <a:bodyPr/>
                    <a:lstStyle/>
                    <a:p>
                      <a:pPr algn="l" fontAlgn="ctr"/>
                      <a:r>
                        <a:rPr lang="en-ZA" sz="1800" b="1" i="0" u="none" strike="noStrike" dirty="0">
                          <a:solidFill>
                            <a:srgbClr val="0070C0"/>
                          </a:solidFill>
                          <a:effectLst/>
                          <a:latin typeface="Calibri" panose="020F0502020204030204" pitchFamily="34" charset="0"/>
                        </a:rPr>
                        <a:t>Western Cape</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2 991 282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39 329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3 688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49 250</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1" i="0" u="none" strike="noStrike">
                          <a:solidFill>
                            <a:srgbClr val="0070C0"/>
                          </a:solidFill>
                          <a:effectLst/>
                          <a:latin typeface="Calibri" panose="020F0502020204030204" pitchFamily="34" charset="0"/>
                        </a:rPr>
                        <a:t>3 083 549</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812374452"/>
                  </a:ext>
                </a:extLst>
              </a:tr>
              <a:tr h="298319">
                <a:tc>
                  <a:txBody>
                    <a:bodyPr/>
                    <a:lstStyle/>
                    <a:p>
                      <a:pPr algn="l" fontAlgn="ctr"/>
                      <a:r>
                        <a:rPr lang="en-ZA" sz="1800" b="1" i="0" u="none" strike="noStrike" dirty="0">
                          <a:solidFill>
                            <a:srgbClr val="0070C0"/>
                          </a:solidFill>
                          <a:effectLst/>
                          <a:latin typeface="Calibri" panose="020F0502020204030204" pitchFamily="34" charset="0"/>
                        </a:rPr>
                        <a:t>Total</a:t>
                      </a:r>
                    </a:p>
                  </a:txBody>
                  <a:tcPr marL="82502" marR="6875" marT="6875"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24 667 998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252 862</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64 737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1 227 907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1" i="0" u="none" strike="noStrike">
                          <a:solidFill>
                            <a:srgbClr val="0070C0"/>
                          </a:solidFill>
                          <a:effectLst/>
                          <a:latin typeface="Calibri" panose="020F0502020204030204" pitchFamily="34" charset="0"/>
                        </a:rPr>
                        <a:t>26 213 504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4193101658"/>
                  </a:ext>
                </a:extLst>
              </a:tr>
              <a:tr h="298319">
                <a:tc>
                  <a:txBody>
                    <a:bodyPr/>
                    <a:lstStyle/>
                    <a:p>
                      <a:pPr algn="l" fontAlgn="ctr"/>
                      <a:r>
                        <a:rPr lang="en-ZA" sz="1800" b="1" i="0" u="none" strike="noStrike" dirty="0">
                          <a:solidFill>
                            <a:srgbClr val="0070C0"/>
                          </a:solidFill>
                          <a:effectLst/>
                          <a:latin typeface="Calibri" panose="020F0502020204030204" pitchFamily="34" charset="0"/>
                        </a:rPr>
                        <a:t>Percentage</a:t>
                      </a:r>
                    </a:p>
                  </a:txBody>
                  <a:tcPr marL="82502" marR="6875" marT="6875"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94.1%</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1.0%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0.2%</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a:solidFill>
                            <a:srgbClr val="0070C0"/>
                          </a:solidFill>
                          <a:effectLst/>
                          <a:latin typeface="Calibri" panose="020F0502020204030204" pitchFamily="34" charset="0"/>
                        </a:rPr>
                        <a:t>4.7%</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ctr"/>
                      <a:r>
                        <a:rPr lang="en-ZA" sz="1800" b="1" i="0" u="none" strike="noStrike" dirty="0">
                          <a:solidFill>
                            <a:srgbClr val="0070C0"/>
                          </a:solidFill>
                          <a:effectLst/>
                          <a:latin typeface="Calibri" panose="020F0502020204030204" pitchFamily="34" charset="0"/>
                        </a:rPr>
                        <a:t>100%</a:t>
                      </a:r>
                    </a:p>
                  </a:txBody>
                  <a:tcPr marL="7620" marR="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702832238"/>
                  </a:ext>
                </a:extLst>
              </a:tr>
            </a:tbl>
          </a:graphicData>
        </a:graphic>
      </p:graphicFrame>
    </p:spTree>
    <p:extLst>
      <p:ext uri="{BB962C8B-B14F-4D97-AF65-F5344CB8AC3E}">
        <p14:creationId xmlns:p14="http://schemas.microsoft.com/office/powerpoint/2010/main" val="3075063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52" y="68673"/>
            <a:ext cx="8532440" cy="1128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latin typeface="Arial" panose="020B0604020202020204" pitchFamily="34" charset="0"/>
                <a:cs typeface="Arial" panose="020B0604020202020204" pitchFamily="34" charset="0"/>
              </a:rPr>
              <a:t>No </a:t>
            </a:r>
            <a:r>
              <a:rPr lang="en-US" sz="3600" b="1" dirty="0" smtClean="0">
                <a:solidFill>
                  <a:schemeClr val="tx2"/>
                </a:solidFill>
                <a:latin typeface="Arial" panose="020B0604020202020204" pitchFamily="34" charset="0"/>
                <a:cs typeface="Arial" panose="020B0604020202020204" pitchFamily="34" charset="0"/>
              </a:rPr>
              <a:t>Recorded Addresses </a:t>
            </a:r>
          </a:p>
          <a:p>
            <a:r>
              <a:rPr lang="en-US" sz="3600" b="1" dirty="0" smtClean="0">
                <a:solidFill>
                  <a:schemeClr val="tx2"/>
                </a:solidFill>
                <a:latin typeface="Arial" panose="020B0604020202020204" pitchFamily="34" charset="0"/>
                <a:cs typeface="Arial" panose="020B0604020202020204" pitchFamily="34" charset="0"/>
              </a:rPr>
              <a:t>by Municipality </a:t>
            </a:r>
            <a:r>
              <a:rPr lang="en-US" sz="3600" spc="-100" dirty="0">
                <a:solidFill>
                  <a:srgbClr val="1F497D"/>
                </a:solidFill>
                <a:latin typeface="Arial" pitchFamily="34" charset="0"/>
                <a:cs typeface="Arial" pitchFamily="34" charset="0"/>
              </a:rPr>
              <a:t>3 March 2021</a:t>
            </a:r>
            <a:endParaRPr lang="en-ZA" sz="3600" dirty="0">
              <a:solidFill>
                <a:schemeClr val="tx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2373184-C173-4798-875F-9843F00E55BD}" type="slidenum">
              <a:rPr lang="en-ZA" smtClean="0"/>
              <a:pPr/>
              <a:t>28</a:t>
            </a:fld>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013" r="7233"/>
          <a:stretch/>
        </p:blipFill>
        <p:spPr>
          <a:xfrm>
            <a:off x="251520" y="1161902"/>
            <a:ext cx="7356938" cy="5693842"/>
          </a:xfrm>
          <a:prstGeom prst="rect">
            <a:avLst/>
          </a:prstGeom>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448" y="4604550"/>
            <a:ext cx="1908051" cy="225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09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52" y="68673"/>
            <a:ext cx="8532440" cy="84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latin typeface="Arial" panose="020B0604020202020204" pitchFamily="34" charset="0"/>
                <a:cs typeface="Arial" panose="020B0604020202020204" pitchFamily="34" charset="0"/>
              </a:rPr>
              <a:t>No </a:t>
            </a:r>
            <a:r>
              <a:rPr lang="en-US" sz="3600" b="1" dirty="0" smtClean="0">
                <a:solidFill>
                  <a:schemeClr val="tx2"/>
                </a:solidFill>
                <a:latin typeface="Arial" panose="020B0604020202020204" pitchFamily="34" charset="0"/>
                <a:cs typeface="Arial" panose="020B0604020202020204" pitchFamily="34" charset="0"/>
              </a:rPr>
              <a:t>Recorded Addresses </a:t>
            </a:r>
          </a:p>
          <a:p>
            <a:r>
              <a:rPr lang="en-US" sz="2400" b="1" dirty="0" smtClean="0">
                <a:solidFill>
                  <a:schemeClr val="tx2"/>
                </a:solidFill>
                <a:latin typeface="Arial" panose="020B0604020202020204" pitchFamily="34" charset="0"/>
                <a:cs typeface="Arial" panose="020B0604020202020204" pitchFamily="34" charset="0"/>
              </a:rPr>
              <a:t>by </a:t>
            </a:r>
            <a:r>
              <a:rPr lang="en-US" sz="2000" b="1" dirty="0">
                <a:solidFill>
                  <a:schemeClr val="tx2"/>
                </a:solidFill>
                <a:latin typeface="Arial" panose="020B0604020202020204" pitchFamily="34" charset="0"/>
                <a:cs typeface="Arial" panose="020B0604020202020204" pitchFamily="34" charset="0"/>
              </a:rPr>
              <a:t>Municipality</a:t>
            </a:r>
            <a:r>
              <a:rPr lang="en-US" sz="2400" b="1" dirty="0">
                <a:solidFill>
                  <a:schemeClr val="tx2"/>
                </a:solidFill>
                <a:latin typeface="Arial" panose="020B0604020202020204" pitchFamily="34" charset="0"/>
                <a:cs typeface="Arial" panose="020B0604020202020204" pitchFamily="34" charset="0"/>
              </a:rPr>
              <a:t> </a:t>
            </a:r>
            <a:r>
              <a:rPr lang="en-US" sz="2400" spc="-100" dirty="0">
                <a:solidFill>
                  <a:srgbClr val="1F497D"/>
                </a:solidFill>
                <a:latin typeface="Arial" pitchFamily="34" charset="0"/>
                <a:cs typeface="Arial" pitchFamily="34" charset="0"/>
              </a:rPr>
              <a:t>3 March 2021</a:t>
            </a:r>
            <a:endParaRPr lang="en-ZA" sz="2400" dirty="0">
              <a:solidFill>
                <a:schemeClr val="tx2"/>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261322200"/>
              </p:ext>
            </p:extLst>
          </p:nvPr>
        </p:nvGraphicFramePr>
        <p:xfrm>
          <a:off x="251520" y="2924944"/>
          <a:ext cx="6797040" cy="3768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4223950155"/>
              </p:ext>
            </p:extLst>
          </p:nvPr>
        </p:nvGraphicFramePr>
        <p:xfrm>
          <a:off x="4860032" y="90872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 y="764704"/>
            <a:ext cx="2403370" cy="155788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697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ZA" sz="3600" b="1" dirty="0" smtClean="0"/>
              <a:t>Election Planning Date</a:t>
            </a:r>
            <a:endParaRPr lang="en-ZA" sz="3600" b="1" dirty="0"/>
          </a:p>
        </p:txBody>
      </p:sp>
      <p:sp>
        <p:nvSpPr>
          <p:cNvPr id="3" name="Content Placeholder 2"/>
          <p:cNvSpPr>
            <a:spLocks noGrp="1"/>
          </p:cNvSpPr>
          <p:nvPr>
            <p:ph idx="1"/>
          </p:nvPr>
        </p:nvSpPr>
        <p:spPr>
          <a:xfrm>
            <a:off x="143364" y="1124744"/>
            <a:ext cx="8173052" cy="5400600"/>
          </a:xfrm>
        </p:spPr>
        <p:txBody>
          <a:bodyPr>
            <a:normAutofit/>
          </a:bodyPr>
          <a:lstStyle/>
          <a:p>
            <a:pPr algn="just">
              <a:lnSpc>
                <a:spcPct val="150000"/>
              </a:lnSpc>
            </a:pPr>
            <a:r>
              <a:rPr lang="en-US" sz="1800" dirty="0" smtClean="0"/>
              <a:t>Section </a:t>
            </a:r>
            <a:r>
              <a:rPr lang="en-US" sz="1800" dirty="0"/>
              <a:t>159 of the Constitution read with section 24(1) of the Local Government: Municipal Structures Act provides that a term of a municipal council is 5 years </a:t>
            </a:r>
          </a:p>
          <a:p>
            <a:pPr algn="just">
              <a:lnSpc>
                <a:spcPct val="150000"/>
              </a:lnSpc>
            </a:pPr>
            <a:r>
              <a:rPr lang="en-US" sz="1800" dirty="0"/>
              <a:t>Elections must take place within 90 days of expiry of the term</a:t>
            </a:r>
          </a:p>
          <a:p>
            <a:pPr algn="just">
              <a:lnSpc>
                <a:spcPct val="150000"/>
              </a:lnSpc>
            </a:pPr>
            <a:r>
              <a:rPr lang="en-US" sz="1800" dirty="0"/>
              <a:t>For the 2021 Local Government Elections that 90 day window starts </a:t>
            </a:r>
            <a:r>
              <a:rPr lang="en-US" sz="1800" dirty="0" smtClean="0"/>
              <a:t>on</a:t>
            </a:r>
          </a:p>
          <a:p>
            <a:pPr marL="114300" indent="0" algn="just">
              <a:lnSpc>
                <a:spcPct val="150000"/>
              </a:lnSpc>
              <a:buNone/>
            </a:pPr>
            <a:r>
              <a:rPr lang="en-US" sz="1800" b="1" dirty="0"/>
              <a:t> </a:t>
            </a:r>
            <a:r>
              <a:rPr lang="en-US" sz="1800" b="1" dirty="0" smtClean="0"/>
              <a:t>   4 </a:t>
            </a:r>
            <a:r>
              <a:rPr lang="en-US" sz="1800" b="1" dirty="0"/>
              <a:t>August and ends on 1 </a:t>
            </a:r>
            <a:r>
              <a:rPr lang="en-US" sz="1800" b="1" dirty="0" smtClean="0"/>
              <a:t>November 2021</a:t>
            </a:r>
          </a:p>
          <a:p>
            <a:pPr algn="just">
              <a:lnSpc>
                <a:spcPct val="150000"/>
              </a:lnSpc>
            </a:pPr>
            <a:r>
              <a:rPr lang="en-US" sz="1800" dirty="0" smtClean="0"/>
              <a:t>General elections are traditionally held on a Wednesday with special votes being cast on the two preceding days</a:t>
            </a:r>
            <a:endParaRPr lang="en-US" sz="1800" dirty="0"/>
          </a:p>
          <a:p>
            <a:pPr algn="just">
              <a:lnSpc>
                <a:spcPct val="150000"/>
              </a:lnSpc>
            </a:pPr>
            <a:r>
              <a:rPr lang="en-ZA" sz="1800" dirty="0" smtClean="0"/>
              <a:t>Minister of COGTA responsible for determination of the date after consultation with the Commission</a:t>
            </a:r>
          </a:p>
          <a:p>
            <a:pPr algn="just">
              <a:lnSpc>
                <a:spcPct val="150000"/>
              </a:lnSpc>
            </a:pPr>
            <a:r>
              <a:rPr lang="en-ZA" sz="1800" dirty="0" smtClean="0"/>
              <a:t>Consultation has commenced but not concluded</a:t>
            </a:r>
          </a:p>
        </p:txBody>
      </p:sp>
      <p:sp>
        <p:nvSpPr>
          <p:cNvPr id="4" name="Slide Number Placeholder 3"/>
          <p:cNvSpPr>
            <a:spLocks noGrp="1"/>
          </p:cNvSpPr>
          <p:nvPr>
            <p:ph type="sldNum" sz="quarter" idx="12"/>
          </p:nvPr>
        </p:nvSpPr>
        <p:spPr/>
        <p:txBody>
          <a:bodyPr/>
          <a:lstStyle/>
          <a:p>
            <a:fld id="{92373184-C173-4798-875F-9843F00E55BD}" type="slidenum">
              <a:rPr lang="en-ZA" smtClean="0"/>
              <a:pPr/>
              <a:t>3</a:t>
            </a:fld>
            <a:endParaRPr lang="en-ZA" dirty="0"/>
          </a:p>
        </p:txBody>
      </p:sp>
    </p:spTree>
    <p:extLst>
      <p:ext uri="{BB962C8B-B14F-4D97-AF65-F5344CB8AC3E}">
        <p14:creationId xmlns:p14="http://schemas.microsoft.com/office/powerpoint/2010/main" val="1274042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580" r="8738"/>
          <a:stretch/>
        </p:blipFill>
        <p:spPr>
          <a:xfrm>
            <a:off x="43764" y="921996"/>
            <a:ext cx="7416824" cy="5885793"/>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055368"/>
            <a:ext cx="2376264" cy="180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2373184-C173-4798-875F-9843F00E55BD}" type="slidenum">
              <a:rPr lang="en-ZA" smtClean="0"/>
              <a:pPr/>
              <a:t>30</a:t>
            </a:fld>
            <a:endParaRPr lang="en-ZA" dirty="0"/>
          </a:p>
        </p:txBody>
      </p:sp>
      <p:sp>
        <p:nvSpPr>
          <p:cNvPr id="6" name="Title 1"/>
          <p:cNvSpPr txBox="1">
            <a:spLocks/>
          </p:cNvSpPr>
          <p:nvPr/>
        </p:nvSpPr>
        <p:spPr>
          <a:xfrm>
            <a:off x="-652" y="68673"/>
            <a:ext cx="8532440" cy="84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rial" panose="020B0604020202020204" pitchFamily="34" charset="0"/>
                <a:cs typeface="Arial" panose="020B0604020202020204" pitchFamily="34" charset="0"/>
              </a:rPr>
              <a:t>Potentially Incomplete Addresses </a:t>
            </a:r>
          </a:p>
          <a:p>
            <a:r>
              <a:rPr lang="en-US" sz="2400" b="1" dirty="0" smtClean="0">
                <a:solidFill>
                  <a:schemeClr val="tx2"/>
                </a:solidFill>
                <a:latin typeface="Arial" panose="020B0604020202020204" pitchFamily="34" charset="0"/>
                <a:cs typeface="Arial" panose="020B0604020202020204" pitchFamily="34" charset="0"/>
              </a:rPr>
              <a:t>by </a:t>
            </a:r>
            <a:r>
              <a:rPr lang="en-US" sz="2000" b="1" dirty="0">
                <a:solidFill>
                  <a:schemeClr val="tx2"/>
                </a:solidFill>
                <a:latin typeface="Arial" panose="020B0604020202020204" pitchFamily="34" charset="0"/>
                <a:cs typeface="Arial" panose="020B0604020202020204" pitchFamily="34" charset="0"/>
              </a:rPr>
              <a:t>Municipality</a:t>
            </a:r>
            <a:r>
              <a:rPr lang="en-US" sz="2400" b="1" dirty="0">
                <a:solidFill>
                  <a:schemeClr val="tx2"/>
                </a:solidFill>
                <a:latin typeface="Arial" panose="020B0604020202020204" pitchFamily="34" charset="0"/>
                <a:cs typeface="Arial" panose="020B0604020202020204" pitchFamily="34" charset="0"/>
              </a:rPr>
              <a:t> </a:t>
            </a:r>
            <a:r>
              <a:rPr lang="en-US" sz="2400" spc="-100" dirty="0">
                <a:solidFill>
                  <a:srgbClr val="1F497D"/>
                </a:solidFill>
                <a:latin typeface="Arial" pitchFamily="34" charset="0"/>
                <a:cs typeface="Arial" pitchFamily="34" charset="0"/>
              </a:rPr>
              <a:t>3 March 2021</a:t>
            </a:r>
            <a:endParaRPr lang="en-Z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073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52" y="68673"/>
            <a:ext cx="8532440" cy="84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rial" panose="020B0604020202020204" pitchFamily="34" charset="0"/>
                <a:cs typeface="Arial" panose="020B0604020202020204" pitchFamily="34" charset="0"/>
              </a:rPr>
              <a:t>Potentially Incomplete Addresses </a:t>
            </a:r>
          </a:p>
          <a:p>
            <a:r>
              <a:rPr lang="en-US" sz="2400" b="1" dirty="0" smtClean="0">
                <a:solidFill>
                  <a:schemeClr val="tx2"/>
                </a:solidFill>
                <a:latin typeface="Arial" panose="020B0604020202020204" pitchFamily="34" charset="0"/>
                <a:cs typeface="Arial" panose="020B0604020202020204" pitchFamily="34" charset="0"/>
              </a:rPr>
              <a:t>by </a:t>
            </a:r>
            <a:r>
              <a:rPr lang="en-US" sz="2000" b="1" dirty="0">
                <a:solidFill>
                  <a:schemeClr val="tx2"/>
                </a:solidFill>
                <a:latin typeface="Arial" panose="020B0604020202020204" pitchFamily="34" charset="0"/>
                <a:cs typeface="Arial" panose="020B0604020202020204" pitchFamily="34" charset="0"/>
              </a:rPr>
              <a:t>Municipality</a:t>
            </a:r>
            <a:r>
              <a:rPr lang="en-US" sz="2400" b="1" dirty="0">
                <a:solidFill>
                  <a:schemeClr val="tx2"/>
                </a:solidFill>
                <a:latin typeface="Arial" panose="020B0604020202020204" pitchFamily="34" charset="0"/>
                <a:cs typeface="Arial" panose="020B0604020202020204" pitchFamily="34" charset="0"/>
              </a:rPr>
              <a:t> </a:t>
            </a:r>
            <a:r>
              <a:rPr lang="en-US" sz="2400" spc="-100" dirty="0">
                <a:solidFill>
                  <a:srgbClr val="1F497D"/>
                </a:solidFill>
                <a:latin typeface="Arial" pitchFamily="34" charset="0"/>
                <a:cs typeface="Arial" pitchFamily="34" charset="0"/>
              </a:rPr>
              <a:t>3 March 2021</a:t>
            </a:r>
            <a:endParaRPr lang="en-ZA" sz="2400" dirty="0">
              <a:solidFill>
                <a:schemeClr val="tx2"/>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830358968"/>
              </p:ext>
            </p:extLst>
          </p:nvPr>
        </p:nvGraphicFramePr>
        <p:xfrm>
          <a:off x="179512" y="2874687"/>
          <a:ext cx="6797040" cy="3768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723956296"/>
              </p:ext>
            </p:extLst>
          </p:nvPr>
        </p:nvGraphicFramePr>
        <p:xfrm>
          <a:off x="4788024" y="692696"/>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9580" r="8738"/>
          <a:stretch/>
        </p:blipFill>
        <p:spPr>
          <a:xfrm>
            <a:off x="151179" y="908720"/>
            <a:ext cx="2352174" cy="1866622"/>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744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896" r="7054"/>
          <a:stretch/>
        </p:blipFill>
        <p:spPr>
          <a:xfrm>
            <a:off x="0" y="823288"/>
            <a:ext cx="7668344" cy="58443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863" y="4671261"/>
            <a:ext cx="2160240" cy="2186739"/>
          </a:xfrm>
          <a:prstGeom prst="rect">
            <a:avLst/>
          </a:prstGeom>
        </p:spPr>
      </p:pic>
      <p:sp>
        <p:nvSpPr>
          <p:cNvPr id="4" name="Slide Number Placeholder 3"/>
          <p:cNvSpPr>
            <a:spLocks noGrp="1"/>
          </p:cNvSpPr>
          <p:nvPr>
            <p:ph type="sldNum" sz="quarter" idx="12"/>
          </p:nvPr>
        </p:nvSpPr>
        <p:spPr/>
        <p:txBody>
          <a:bodyPr/>
          <a:lstStyle/>
          <a:p>
            <a:fld id="{92373184-C173-4798-875F-9843F00E55BD}" type="slidenum">
              <a:rPr lang="en-ZA" smtClean="0"/>
              <a:pPr/>
              <a:t>32</a:t>
            </a:fld>
            <a:endParaRPr lang="en-ZA" dirty="0"/>
          </a:p>
        </p:txBody>
      </p:sp>
      <p:sp>
        <p:nvSpPr>
          <p:cNvPr id="7" name="Title 1"/>
          <p:cNvSpPr txBox="1">
            <a:spLocks/>
          </p:cNvSpPr>
          <p:nvPr/>
        </p:nvSpPr>
        <p:spPr>
          <a:xfrm>
            <a:off x="-652" y="68673"/>
            <a:ext cx="8532440" cy="84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rial" panose="020B0604020202020204" pitchFamily="34" charset="0"/>
                <a:cs typeface="Arial" panose="020B0604020202020204" pitchFamily="34" charset="0"/>
              </a:rPr>
              <a:t>Complete Addresses </a:t>
            </a:r>
          </a:p>
          <a:p>
            <a:r>
              <a:rPr lang="en-US" sz="2400" b="1" dirty="0" smtClean="0">
                <a:solidFill>
                  <a:schemeClr val="tx2"/>
                </a:solidFill>
                <a:latin typeface="Arial" panose="020B0604020202020204" pitchFamily="34" charset="0"/>
                <a:cs typeface="Arial" panose="020B0604020202020204" pitchFamily="34" charset="0"/>
              </a:rPr>
              <a:t>by </a:t>
            </a:r>
            <a:r>
              <a:rPr lang="en-US" sz="2000" b="1" dirty="0">
                <a:solidFill>
                  <a:schemeClr val="tx2"/>
                </a:solidFill>
                <a:latin typeface="Arial" panose="020B0604020202020204" pitchFamily="34" charset="0"/>
                <a:cs typeface="Arial" panose="020B0604020202020204" pitchFamily="34" charset="0"/>
              </a:rPr>
              <a:t>Municipality</a:t>
            </a:r>
            <a:r>
              <a:rPr lang="en-US" sz="2400" b="1" dirty="0">
                <a:solidFill>
                  <a:schemeClr val="tx2"/>
                </a:solidFill>
                <a:latin typeface="Arial" panose="020B0604020202020204" pitchFamily="34" charset="0"/>
                <a:cs typeface="Arial" panose="020B0604020202020204" pitchFamily="34" charset="0"/>
              </a:rPr>
              <a:t> </a:t>
            </a:r>
            <a:r>
              <a:rPr lang="en-US" sz="2400" spc="-100" dirty="0">
                <a:solidFill>
                  <a:srgbClr val="1F497D"/>
                </a:solidFill>
                <a:latin typeface="Arial" pitchFamily="34" charset="0"/>
                <a:cs typeface="Arial" pitchFamily="34" charset="0"/>
              </a:rPr>
              <a:t>3 March 2021</a:t>
            </a:r>
            <a:endParaRPr lang="en-Z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58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52" y="68673"/>
            <a:ext cx="8532440" cy="84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rial" panose="020B0604020202020204" pitchFamily="34" charset="0"/>
                <a:cs typeface="Arial" panose="020B0604020202020204" pitchFamily="34" charset="0"/>
              </a:rPr>
              <a:t>Complete Addresses </a:t>
            </a:r>
          </a:p>
          <a:p>
            <a:r>
              <a:rPr lang="en-US" sz="2400" b="1" dirty="0" smtClean="0">
                <a:solidFill>
                  <a:schemeClr val="tx2"/>
                </a:solidFill>
                <a:latin typeface="Arial" panose="020B0604020202020204" pitchFamily="34" charset="0"/>
                <a:cs typeface="Arial" panose="020B0604020202020204" pitchFamily="34" charset="0"/>
              </a:rPr>
              <a:t>by </a:t>
            </a:r>
            <a:r>
              <a:rPr lang="en-US" sz="2000" b="1" dirty="0">
                <a:solidFill>
                  <a:schemeClr val="tx2"/>
                </a:solidFill>
                <a:latin typeface="Arial" panose="020B0604020202020204" pitchFamily="34" charset="0"/>
                <a:cs typeface="Arial" panose="020B0604020202020204" pitchFamily="34" charset="0"/>
              </a:rPr>
              <a:t>Municipality</a:t>
            </a:r>
            <a:r>
              <a:rPr lang="en-US" sz="2400" b="1" dirty="0">
                <a:solidFill>
                  <a:schemeClr val="tx2"/>
                </a:solidFill>
                <a:latin typeface="Arial" panose="020B0604020202020204" pitchFamily="34" charset="0"/>
                <a:cs typeface="Arial" panose="020B0604020202020204" pitchFamily="34" charset="0"/>
              </a:rPr>
              <a:t> </a:t>
            </a:r>
            <a:r>
              <a:rPr lang="en-US" sz="2400" spc="-100" dirty="0">
                <a:solidFill>
                  <a:srgbClr val="1F497D"/>
                </a:solidFill>
                <a:latin typeface="Arial" pitchFamily="34" charset="0"/>
                <a:cs typeface="Arial" pitchFamily="34" charset="0"/>
              </a:rPr>
              <a:t>3 March 2021</a:t>
            </a:r>
            <a:endParaRPr lang="en-ZA" sz="2400" dirty="0">
              <a:solidFill>
                <a:schemeClr val="tx2"/>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730391568"/>
              </p:ext>
            </p:extLst>
          </p:nvPr>
        </p:nvGraphicFramePr>
        <p:xfrm>
          <a:off x="4591218" y="90872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481970660"/>
              </p:ext>
            </p:extLst>
          </p:nvPr>
        </p:nvGraphicFramePr>
        <p:xfrm>
          <a:off x="107504" y="2780928"/>
          <a:ext cx="6797040" cy="3768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129748889"/>
              </p:ext>
            </p:extLst>
          </p:nvPr>
        </p:nvGraphicFramePr>
        <p:xfrm>
          <a:off x="4788024" y="692696"/>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7896" r="7054"/>
          <a:stretch/>
        </p:blipFill>
        <p:spPr>
          <a:xfrm>
            <a:off x="35497" y="896178"/>
            <a:ext cx="2376264" cy="181105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6A4CE-223E-427F-9B08-D588844ADB8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7438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64" y="22904"/>
            <a:ext cx="7620000" cy="706090"/>
          </a:xfrm>
        </p:spPr>
        <p:txBody>
          <a:bodyPr/>
          <a:lstStyle/>
          <a:p>
            <a:r>
              <a:rPr lang="en-ZA" sz="3600" b="1" dirty="0" smtClean="0"/>
              <a:t>Stakeholder Engagement</a:t>
            </a:r>
            <a:endParaRPr lang="en-ZA" sz="3600" b="1" dirty="0"/>
          </a:p>
        </p:txBody>
      </p:sp>
      <p:sp>
        <p:nvSpPr>
          <p:cNvPr id="3" name="Content Placeholder 2"/>
          <p:cNvSpPr>
            <a:spLocks noGrp="1"/>
          </p:cNvSpPr>
          <p:nvPr>
            <p:ph idx="1"/>
          </p:nvPr>
        </p:nvSpPr>
        <p:spPr>
          <a:xfrm>
            <a:off x="5744" y="836712"/>
            <a:ext cx="8424936" cy="5580326"/>
          </a:xfrm>
        </p:spPr>
        <p:txBody>
          <a:bodyPr>
            <a:noAutofit/>
          </a:bodyPr>
          <a:lstStyle/>
          <a:p>
            <a:pPr algn="just"/>
            <a:r>
              <a:rPr lang="en-ZA" sz="1800" dirty="0" smtClean="0"/>
              <a:t>Free, fair and credible elections require the cooperation of and participation by a wide range of stakeholders including:</a:t>
            </a:r>
          </a:p>
          <a:p>
            <a:pPr lvl="1" algn="just"/>
            <a:r>
              <a:rPr lang="en-ZA" sz="1800" dirty="0" smtClean="0"/>
              <a:t>State departments and structures (COGTA, Inter-ministerial Committee on Elections, </a:t>
            </a:r>
            <a:r>
              <a:rPr lang="en-ZA" sz="1800" dirty="0" err="1" smtClean="0"/>
              <a:t>NATJoints</a:t>
            </a:r>
            <a:r>
              <a:rPr lang="en-ZA" sz="1800" dirty="0" smtClean="0"/>
              <a:t>, SAPS </a:t>
            </a:r>
            <a:r>
              <a:rPr lang="en-ZA" sz="1800" dirty="0" err="1" smtClean="0"/>
              <a:t>etc</a:t>
            </a:r>
            <a:r>
              <a:rPr lang="en-ZA" sz="1800" dirty="0" smtClean="0"/>
              <a:t>)</a:t>
            </a:r>
          </a:p>
          <a:p>
            <a:pPr lvl="1" algn="just"/>
            <a:r>
              <a:rPr lang="en-ZA" sz="1800" dirty="0" smtClean="0"/>
              <a:t>Other agencies (Municipal Demarcation Board, ICASA)</a:t>
            </a:r>
          </a:p>
          <a:p>
            <a:pPr lvl="1" algn="just"/>
            <a:r>
              <a:rPr lang="en-ZA" sz="1800" dirty="0" smtClean="0"/>
              <a:t>Municipalities </a:t>
            </a:r>
          </a:p>
          <a:p>
            <a:pPr lvl="1" algn="just"/>
            <a:r>
              <a:rPr lang="en-ZA" sz="1800" dirty="0" smtClean="0"/>
              <a:t>Political parties (primarily via NPLC, PPLC and MPLC)</a:t>
            </a:r>
          </a:p>
          <a:p>
            <a:pPr lvl="1" algn="just"/>
            <a:r>
              <a:rPr lang="en-ZA" sz="1800" dirty="0" smtClean="0"/>
              <a:t>Media</a:t>
            </a:r>
          </a:p>
          <a:p>
            <a:pPr lvl="1" algn="just"/>
            <a:r>
              <a:rPr lang="en-ZA" sz="1800" dirty="0" smtClean="0"/>
              <a:t>Civil society (including NGOs, faith-based organisations)</a:t>
            </a:r>
          </a:p>
          <a:p>
            <a:pPr lvl="1" algn="just"/>
            <a:r>
              <a:rPr lang="en-ZA" sz="1800" dirty="0" smtClean="0"/>
              <a:t>Business and labour</a:t>
            </a:r>
          </a:p>
          <a:p>
            <a:pPr lvl="1" algn="just"/>
            <a:r>
              <a:rPr lang="en-ZA" sz="1800" dirty="0" smtClean="0"/>
              <a:t>Traditional leaders</a:t>
            </a:r>
          </a:p>
          <a:p>
            <a:pPr lvl="1" algn="just"/>
            <a:r>
              <a:rPr lang="en-ZA" sz="1800" dirty="0" smtClean="0"/>
              <a:t>Observers</a:t>
            </a:r>
          </a:p>
          <a:p>
            <a:pPr lvl="1" algn="just"/>
            <a:r>
              <a:rPr lang="en-ZA" sz="1800" dirty="0" smtClean="0"/>
              <a:t>International community (including diplomatic corps)</a:t>
            </a:r>
          </a:p>
          <a:p>
            <a:pPr algn="just"/>
            <a:r>
              <a:rPr lang="en-ZA" sz="1800" dirty="0" smtClean="0"/>
              <a:t>The Electoral Commission began with an extensive  stakeholder engagement programme in the third quarter of 2020 to provide information regarding election preparations and areas of mutual cooperation</a:t>
            </a:r>
          </a:p>
          <a:p>
            <a:pPr algn="just"/>
            <a:r>
              <a:rPr lang="en-ZA" sz="1800" dirty="0" smtClean="0"/>
              <a:t>This engagement will continue throughout 2021</a:t>
            </a:r>
          </a:p>
          <a:p>
            <a:pPr marL="411480" lvl="1" indent="0" algn="just">
              <a:buNone/>
            </a:pPr>
            <a:endParaRPr lang="en-ZA"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34</a:t>
            </a:fld>
            <a:endParaRPr lang="en-ZA" dirty="0"/>
          </a:p>
        </p:txBody>
      </p:sp>
    </p:spTree>
    <p:extLst>
      <p:ext uri="{BB962C8B-B14F-4D97-AF65-F5344CB8AC3E}">
        <p14:creationId xmlns:p14="http://schemas.microsoft.com/office/powerpoint/2010/main" val="13781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7897688" cy="634082"/>
          </a:xfrm>
        </p:spPr>
        <p:txBody>
          <a:bodyPr/>
          <a:lstStyle/>
          <a:p>
            <a:r>
              <a:rPr lang="en-ZA" sz="3600" b="1" dirty="0" smtClean="0"/>
              <a:t>Communication and Voter Education</a:t>
            </a:r>
            <a:endParaRPr lang="en-ZA" sz="3600" b="1" dirty="0"/>
          </a:p>
        </p:txBody>
      </p:sp>
      <p:sp>
        <p:nvSpPr>
          <p:cNvPr id="3" name="Content Placeholder 2"/>
          <p:cNvSpPr>
            <a:spLocks noGrp="1"/>
          </p:cNvSpPr>
          <p:nvPr>
            <p:ph idx="1"/>
          </p:nvPr>
        </p:nvSpPr>
        <p:spPr>
          <a:xfrm>
            <a:off x="0" y="1052736"/>
            <a:ext cx="8388424" cy="5805264"/>
          </a:xfrm>
        </p:spPr>
        <p:txBody>
          <a:bodyPr>
            <a:noAutofit/>
          </a:bodyPr>
          <a:lstStyle/>
          <a:p>
            <a:pPr algn="just">
              <a:lnSpc>
                <a:spcPct val="160000"/>
              </a:lnSpc>
            </a:pPr>
            <a:r>
              <a:rPr lang="en-ZA" sz="1700" dirty="0" smtClean="0"/>
              <a:t>An informed electorate is a key success factor for free and fair elections</a:t>
            </a:r>
          </a:p>
          <a:p>
            <a:pPr algn="just">
              <a:lnSpc>
                <a:spcPct val="160000"/>
              </a:lnSpc>
            </a:pPr>
            <a:r>
              <a:rPr lang="en-ZA" sz="1700" dirty="0" smtClean="0"/>
              <a:t>The Electoral Commission embarks on heightened communication and voter education programmes ahead of elections to ensure the electorate is empowered with information relating to participation in elections including:</a:t>
            </a:r>
          </a:p>
          <a:p>
            <a:pPr lvl="1" algn="just">
              <a:lnSpc>
                <a:spcPct val="160000"/>
              </a:lnSpc>
            </a:pPr>
            <a:r>
              <a:rPr lang="en-ZA" sz="1700" dirty="0" smtClean="0"/>
              <a:t>The importance of participation by each citizen</a:t>
            </a:r>
          </a:p>
          <a:p>
            <a:pPr lvl="1" algn="just">
              <a:lnSpc>
                <a:spcPct val="160000"/>
              </a:lnSpc>
            </a:pPr>
            <a:r>
              <a:rPr lang="en-ZA" sz="1700" dirty="0" smtClean="0"/>
              <a:t>How to register and update voter registration information</a:t>
            </a:r>
          </a:p>
          <a:p>
            <a:pPr lvl="1" algn="just">
              <a:lnSpc>
                <a:spcPct val="160000"/>
              </a:lnSpc>
            </a:pPr>
            <a:r>
              <a:rPr lang="en-ZA" sz="1700" dirty="0" smtClean="0"/>
              <a:t>Where and how to vote</a:t>
            </a:r>
          </a:p>
          <a:p>
            <a:pPr algn="just">
              <a:lnSpc>
                <a:spcPct val="160000"/>
              </a:lnSpc>
            </a:pPr>
            <a:r>
              <a:rPr lang="en-ZA" sz="1700" dirty="0" smtClean="0"/>
              <a:t>Other key areas of communications in the upcoming LGE 2021 will include:</a:t>
            </a:r>
          </a:p>
          <a:p>
            <a:pPr lvl="1" algn="just">
              <a:lnSpc>
                <a:spcPct val="160000"/>
              </a:lnSpc>
            </a:pPr>
            <a:r>
              <a:rPr lang="en-ZA" sz="1700" dirty="0" smtClean="0"/>
              <a:t>COVID-19: Explaining the new COVID-19 protocols and how these will keep voters, election staff, observers, party agents and others safe</a:t>
            </a:r>
          </a:p>
          <a:p>
            <a:pPr lvl="1" algn="just">
              <a:lnSpc>
                <a:spcPct val="160000"/>
              </a:lnSpc>
            </a:pPr>
            <a:r>
              <a:rPr lang="en-ZA" sz="1700" dirty="0" smtClean="0"/>
              <a:t>Disinformation: The rise of social media has also seen a rise in disinformation which has the potential to undermine the freeness and fairness of elections. Educating voters on the dangers of disinformation and how to spot it/report it.</a:t>
            </a:r>
            <a:endParaRPr lang="en-ZA" sz="17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35</a:t>
            </a:fld>
            <a:endParaRPr lang="en-ZA" dirty="0"/>
          </a:p>
        </p:txBody>
      </p:sp>
    </p:spTree>
    <p:extLst>
      <p:ext uri="{BB962C8B-B14F-4D97-AF65-F5344CB8AC3E}">
        <p14:creationId xmlns:p14="http://schemas.microsoft.com/office/powerpoint/2010/main" val="3229473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0EDD-B5BB-6246-8E0D-57FEEA01B044}"/>
              </a:ext>
            </a:extLst>
          </p:cNvPr>
          <p:cNvSpPr>
            <a:spLocks noGrp="1"/>
          </p:cNvSpPr>
          <p:nvPr>
            <p:ph type="title"/>
          </p:nvPr>
        </p:nvSpPr>
        <p:spPr>
          <a:xfrm>
            <a:off x="457200" y="274638"/>
            <a:ext cx="7067128" cy="634082"/>
          </a:xfrm>
        </p:spPr>
        <p:txBody>
          <a:bodyPr/>
          <a:lstStyle/>
          <a:p>
            <a:r>
              <a:rPr lang="en-US" sz="3600" b="1" dirty="0"/>
              <a:t>Recruitment </a:t>
            </a:r>
            <a:r>
              <a:rPr lang="en-US" sz="3600" b="1" dirty="0" smtClean="0"/>
              <a:t>and Training</a:t>
            </a:r>
            <a:endParaRPr lang="en-US" sz="3600" b="1" dirty="0"/>
          </a:p>
        </p:txBody>
      </p:sp>
      <p:sp>
        <p:nvSpPr>
          <p:cNvPr id="3" name="Content Placeholder 2">
            <a:extLst>
              <a:ext uri="{FF2B5EF4-FFF2-40B4-BE49-F238E27FC236}">
                <a16:creationId xmlns:a16="http://schemas.microsoft.com/office/drawing/2014/main" id="{CFAC6AC2-09D8-0C4B-B811-E022982D89C1}"/>
              </a:ext>
            </a:extLst>
          </p:cNvPr>
          <p:cNvSpPr>
            <a:spLocks noGrp="1"/>
          </p:cNvSpPr>
          <p:nvPr>
            <p:ph idx="1"/>
          </p:nvPr>
        </p:nvSpPr>
        <p:spPr>
          <a:xfrm>
            <a:off x="35496" y="1243897"/>
            <a:ext cx="8424936" cy="4800600"/>
          </a:xfrm>
        </p:spPr>
        <p:txBody>
          <a:bodyPr>
            <a:normAutofit/>
          </a:bodyPr>
          <a:lstStyle/>
          <a:p>
            <a:pPr algn="just">
              <a:lnSpc>
                <a:spcPct val="150000"/>
              </a:lnSpc>
            </a:pPr>
            <a:r>
              <a:rPr lang="en-US" sz="1800" dirty="0"/>
              <a:t>The criteria for the recruitment of electoral staff developed in consultation with the </a:t>
            </a:r>
            <a:r>
              <a:rPr lang="en-US" sz="1800" dirty="0" smtClean="0"/>
              <a:t>NPLC</a:t>
            </a:r>
          </a:p>
          <a:p>
            <a:pPr algn="just">
              <a:lnSpc>
                <a:spcPct val="150000"/>
              </a:lnSpc>
            </a:pPr>
            <a:r>
              <a:rPr lang="en-US" sz="1800" dirty="0" smtClean="0"/>
              <a:t>Key </a:t>
            </a:r>
            <a:r>
              <a:rPr lang="en-US" sz="1800" dirty="0"/>
              <a:t>consideration being to exclude persons that may be </a:t>
            </a:r>
            <a:r>
              <a:rPr lang="en-US" sz="1800" dirty="0" smtClean="0"/>
              <a:t>partisan (no-one who has held office in a political party may serve as an election official)</a:t>
            </a:r>
            <a:endParaRPr lang="en-US" sz="1800" dirty="0"/>
          </a:p>
          <a:p>
            <a:pPr algn="just">
              <a:lnSpc>
                <a:spcPct val="150000"/>
              </a:lnSpc>
            </a:pPr>
            <a:r>
              <a:rPr lang="en-US" sz="1800" dirty="0"/>
              <a:t>Names of proposed presiding officers and deputies are presented to </a:t>
            </a:r>
            <a:r>
              <a:rPr lang="en-US" sz="1800" dirty="0" smtClean="0"/>
              <a:t>MPLCs </a:t>
            </a:r>
            <a:r>
              <a:rPr lang="en-US" sz="1800" dirty="0"/>
              <a:t>for objection before they are confirmed.</a:t>
            </a:r>
          </a:p>
          <a:p>
            <a:pPr algn="just">
              <a:lnSpc>
                <a:spcPct val="150000"/>
              </a:lnSpc>
            </a:pPr>
            <a:r>
              <a:rPr lang="en-US" sz="1800" dirty="0"/>
              <a:t>Approximately 58 000 electoral staff are recruited and trained for the registration events and </a:t>
            </a:r>
            <a:r>
              <a:rPr lang="en-US" sz="1800" dirty="0" smtClean="0"/>
              <a:t>+/- 207 </a:t>
            </a:r>
            <a:r>
              <a:rPr lang="en-US" sz="1800" dirty="0"/>
              <a:t>000 for voting </a:t>
            </a:r>
            <a:r>
              <a:rPr lang="en-US" sz="1800" dirty="0" smtClean="0"/>
              <a:t>day</a:t>
            </a:r>
            <a:endParaRPr lang="en-US" sz="1800" dirty="0"/>
          </a:p>
          <a:p>
            <a:pPr algn="just">
              <a:lnSpc>
                <a:spcPct val="150000"/>
              </a:lnSpc>
            </a:pPr>
            <a:r>
              <a:rPr lang="en-US" sz="1800" dirty="0"/>
              <a:t>Recruitment and training is scheduled to commence </a:t>
            </a:r>
            <a:r>
              <a:rPr lang="en-US" sz="1800" dirty="0" smtClean="0"/>
              <a:t>from </a:t>
            </a:r>
            <a:r>
              <a:rPr lang="en-US" sz="1800" dirty="0"/>
              <a:t>January 2021</a:t>
            </a:r>
            <a:endParaRPr lang="en-ZA" sz="1800" dirty="0"/>
          </a:p>
        </p:txBody>
      </p:sp>
      <p:sp>
        <p:nvSpPr>
          <p:cNvPr id="4" name="Slide Number Placeholder 3">
            <a:extLst>
              <a:ext uri="{FF2B5EF4-FFF2-40B4-BE49-F238E27FC236}">
                <a16:creationId xmlns:a16="http://schemas.microsoft.com/office/drawing/2014/main" id="{DCA95D09-E4A1-AB43-ADAF-3860A063FF08}"/>
              </a:ext>
            </a:extLst>
          </p:cNvPr>
          <p:cNvSpPr>
            <a:spLocks noGrp="1"/>
          </p:cNvSpPr>
          <p:nvPr>
            <p:ph type="sldNum" sz="quarter" idx="12"/>
          </p:nvPr>
        </p:nvSpPr>
        <p:spPr/>
        <p:txBody>
          <a:bodyPr/>
          <a:lstStyle/>
          <a:p>
            <a:fld id="{92373184-C173-4798-875F-9843F00E55BD}" type="slidenum">
              <a:rPr lang="en-ZA" smtClean="0"/>
              <a:pPr/>
              <a:t>36</a:t>
            </a:fld>
            <a:endParaRPr lang="en-ZA" dirty="0"/>
          </a:p>
        </p:txBody>
      </p:sp>
    </p:spTree>
    <p:extLst>
      <p:ext uri="{BB962C8B-B14F-4D97-AF65-F5344CB8AC3E}">
        <p14:creationId xmlns:p14="http://schemas.microsoft.com/office/powerpoint/2010/main" val="4098951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562074"/>
          </a:xfrm>
        </p:spPr>
        <p:txBody>
          <a:bodyPr/>
          <a:lstStyle/>
          <a:p>
            <a:r>
              <a:rPr lang="en-ZA" sz="3600" b="1" dirty="0" smtClean="0"/>
              <a:t>Key Innovations for LGE 2021</a:t>
            </a:r>
            <a:endParaRPr lang="en-ZA" sz="3600" b="1" dirty="0"/>
          </a:p>
        </p:txBody>
      </p:sp>
      <p:sp>
        <p:nvSpPr>
          <p:cNvPr id="3" name="Content Placeholder 2"/>
          <p:cNvSpPr>
            <a:spLocks noGrp="1"/>
          </p:cNvSpPr>
          <p:nvPr>
            <p:ph idx="1"/>
          </p:nvPr>
        </p:nvSpPr>
        <p:spPr>
          <a:xfrm>
            <a:off x="0" y="678706"/>
            <a:ext cx="8371656" cy="6278686"/>
          </a:xfrm>
        </p:spPr>
        <p:txBody>
          <a:bodyPr>
            <a:noAutofit/>
          </a:bodyPr>
          <a:lstStyle/>
          <a:p>
            <a:pPr marL="114300" indent="0" algn="just">
              <a:lnSpc>
                <a:spcPct val="160000"/>
              </a:lnSpc>
              <a:buNone/>
            </a:pPr>
            <a:r>
              <a:rPr lang="en-ZA" sz="1800" dirty="0" smtClean="0"/>
              <a:t>1. New </a:t>
            </a:r>
            <a:r>
              <a:rPr lang="en-ZA" sz="1800" b="1" dirty="0" smtClean="0"/>
              <a:t>Voter Management Devices </a:t>
            </a:r>
            <a:r>
              <a:rPr lang="en-ZA" sz="1800" dirty="0" smtClean="0"/>
              <a:t>are being procured ahead of </a:t>
            </a:r>
            <a:r>
              <a:rPr lang="en-ZA" sz="1800" dirty="0"/>
              <a:t>LGE </a:t>
            </a:r>
            <a:r>
              <a:rPr lang="en-ZA" sz="1800" dirty="0" smtClean="0"/>
              <a:t>2021 to </a:t>
            </a:r>
            <a:r>
              <a:rPr lang="en-ZA" sz="1800" dirty="0"/>
              <a:t>replace “zip-zips</a:t>
            </a:r>
            <a:r>
              <a:rPr lang="en-ZA" sz="1800" dirty="0" smtClean="0"/>
              <a:t>”</a:t>
            </a:r>
          </a:p>
          <a:p>
            <a:pPr lvl="1" algn="just">
              <a:lnSpc>
                <a:spcPct val="160000"/>
              </a:lnSpc>
            </a:pPr>
            <a:r>
              <a:rPr lang="en-ZA" sz="1800" dirty="0" smtClean="0"/>
              <a:t>New generation technology will allow for enhanced voter registration and monitoring of voter participation in real time. This includes:</a:t>
            </a:r>
          </a:p>
          <a:p>
            <a:pPr lvl="2" algn="just">
              <a:lnSpc>
                <a:spcPct val="160000"/>
              </a:lnSpc>
            </a:pPr>
            <a:r>
              <a:rPr lang="en-ZA" dirty="0" smtClean="0"/>
              <a:t>The ability to capture an address or place of residence during registration and to verify the address against ward boundaries</a:t>
            </a:r>
          </a:p>
          <a:p>
            <a:pPr lvl="2" algn="just">
              <a:lnSpc>
                <a:spcPct val="160000"/>
              </a:lnSpc>
            </a:pPr>
            <a:r>
              <a:rPr lang="en-ZA" dirty="0" smtClean="0"/>
              <a:t>To serve as online real-time voters’ roll on election day to further prevent multiple voting and to provide further demographic details of voter participation</a:t>
            </a:r>
          </a:p>
          <a:p>
            <a:pPr marL="114300" indent="0" algn="just">
              <a:lnSpc>
                <a:spcPct val="160000"/>
              </a:lnSpc>
              <a:buNone/>
            </a:pPr>
            <a:r>
              <a:rPr lang="en-ZA" sz="1800" dirty="0" smtClean="0"/>
              <a:t>2. A revamped </a:t>
            </a:r>
            <a:r>
              <a:rPr lang="en-ZA" sz="1800" b="1" dirty="0" smtClean="0"/>
              <a:t>public website and app </a:t>
            </a:r>
            <a:r>
              <a:rPr lang="en-ZA" sz="1800" dirty="0" smtClean="0"/>
              <a:t>for improved navigation and communications</a:t>
            </a:r>
          </a:p>
          <a:p>
            <a:pPr marL="114300" indent="0" algn="just">
              <a:lnSpc>
                <a:spcPct val="160000"/>
              </a:lnSpc>
              <a:buNone/>
            </a:pPr>
            <a:r>
              <a:rPr lang="en-ZA" sz="1800" dirty="0" smtClean="0"/>
              <a:t>3. A public </a:t>
            </a:r>
            <a:r>
              <a:rPr lang="en-ZA" sz="1800" b="1" dirty="0" smtClean="0"/>
              <a:t>reporting app for disinformation </a:t>
            </a:r>
            <a:r>
              <a:rPr lang="en-ZA" sz="1800" dirty="0" smtClean="0"/>
              <a:t>on social media</a:t>
            </a:r>
          </a:p>
          <a:p>
            <a:pPr marL="114300" indent="0" algn="just">
              <a:lnSpc>
                <a:spcPct val="160000"/>
              </a:lnSpc>
              <a:buNone/>
            </a:pPr>
            <a:r>
              <a:rPr lang="en-ZA" sz="1800" dirty="0" smtClean="0"/>
              <a:t>4. Introduction of </a:t>
            </a:r>
            <a:r>
              <a:rPr lang="en-ZA" sz="1800" b="1" dirty="0" smtClean="0"/>
              <a:t>e-learning</a:t>
            </a:r>
            <a:r>
              <a:rPr lang="en-ZA" sz="1800" dirty="0" smtClean="0"/>
              <a:t> modules for training of election staff</a:t>
            </a:r>
          </a:p>
          <a:p>
            <a:pPr algn="just">
              <a:lnSpc>
                <a:spcPct val="160000"/>
              </a:lnSpc>
            </a:pPr>
            <a:endParaRPr lang="en-ZA" sz="1800" dirty="0" smtClean="0"/>
          </a:p>
          <a:p>
            <a:pPr algn="just">
              <a:lnSpc>
                <a:spcPct val="160000"/>
              </a:lnSpc>
            </a:pPr>
            <a:endParaRPr lang="en-ZA" sz="1800" dirty="0" smtClean="0"/>
          </a:p>
          <a:p>
            <a:pPr lvl="1" algn="just">
              <a:lnSpc>
                <a:spcPct val="160000"/>
              </a:lnSpc>
            </a:pPr>
            <a:endParaRPr lang="en-ZA"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37</a:t>
            </a:fld>
            <a:endParaRPr lang="en-ZA" dirty="0"/>
          </a:p>
        </p:txBody>
      </p:sp>
    </p:spTree>
    <p:extLst>
      <p:ext uri="{BB962C8B-B14F-4D97-AF65-F5344CB8AC3E}">
        <p14:creationId xmlns:p14="http://schemas.microsoft.com/office/powerpoint/2010/main" val="3648708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38</a:t>
            </a:fld>
            <a:endParaRPr lang="en-ZA" dirty="0"/>
          </a:p>
        </p:txBody>
      </p:sp>
      <p:sp>
        <p:nvSpPr>
          <p:cNvPr id="4" name="Title 3"/>
          <p:cNvSpPr>
            <a:spLocks noGrp="1"/>
          </p:cNvSpPr>
          <p:nvPr>
            <p:ph type="title"/>
          </p:nvPr>
        </p:nvSpPr>
        <p:spPr>
          <a:xfrm>
            <a:off x="395536" y="116632"/>
            <a:ext cx="7620000" cy="432048"/>
          </a:xfrm>
        </p:spPr>
        <p:txBody>
          <a:bodyPr/>
          <a:lstStyle/>
          <a:p>
            <a:r>
              <a:rPr lang="en-US" sz="3600" b="1" dirty="0" smtClean="0"/>
              <a:t>COVID-19 Protocols for Elections</a:t>
            </a:r>
            <a:endParaRPr lang="en-ZA" sz="3600" b="1" dirty="0"/>
          </a:p>
        </p:txBody>
      </p:sp>
      <p:sp>
        <p:nvSpPr>
          <p:cNvPr id="2" name="Content Placeholder 1"/>
          <p:cNvSpPr>
            <a:spLocks noGrp="1"/>
          </p:cNvSpPr>
          <p:nvPr>
            <p:ph idx="1"/>
          </p:nvPr>
        </p:nvSpPr>
        <p:spPr>
          <a:xfrm>
            <a:off x="107504" y="692696"/>
            <a:ext cx="8280920" cy="6165304"/>
          </a:xfrm>
        </p:spPr>
        <p:txBody>
          <a:bodyPr>
            <a:noAutofit/>
          </a:bodyPr>
          <a:lstStyle/>
          <a:p>
            <a:pPr algn="just">
              <a:lnSpc>
                <a:spcPct val="150000"/>
              </a:lnSpc>
            </a:pPr>
            <a:r>
              <a:rPr lang="en-ZA" sz="1700" dirty="0" smtClean="0"/>
              <a:t>In order to prevent the elections posing a risk to all participants, the Electoral Commission introduced a range of special COVID-19 prevention measures for by-elections in 2020</a:t>
            </a:r>
          </a:p>
          <a:p>
            <a:pPr algn="just">
              <a:lnSpc>
                <a:spcPct val="150000"/>
              </a:lnSpc>
            </a:pPr>
            <a:r>
              <a:rPr lang="en-ZA" sz="1700" dirty="0" smtClean="0"/>
              <a:t>These included:</a:t>
            </a:r>
          </a:p>
          <a:p>
            <a:pPr lvl="1" algn="just">
              <a:lnSpc>
                <a:spcPct val="150000"/>
              </a:lnSpc>
            </a:pPr>
            <a:r>
              <a:rPr lang="en-US" sz="1700" dirty="0" smtClean="0"/>
              <a:t>Strict </a:t>
            </a:r>
            <a:r>
              <a:rPr lang="en-US" sz="1700" dirty="0"/>
              <a:t>social distancing practices both outside and inside voting </a:t>
            </a:r>
            <a:r>
              <a:rPr lang="en-US" sz="1700" dirty="0" smtClean="0"/>
              <a:t>stations</a:t>
            </a:r>
          </a:p>
          <a:p>
            <a:pPr lvl="1" algn="just">
              <a:lnSpc>
                <a:spcPct val="150000"/>
              </a:lnSpc>
            </a:pPr>
            <a:r>
              <a:rPr lang="en-US" sz="1700" dirty="0" smtClean="0"/>
              <a:t>The </a:t>
            </a:r>
            <a:r>
              <a:rPr lang="en-US" sz="1700" dirty="0"/>
              <a:t>mandatory wearing of masks over nose and mouth of all persons within the boundaries of the voting </a:t>
            </a:r>
            <a:r>
              <a:rPr lang="en-US" sz="1700" dirty="0" smtClean="0"/>
              <a:t>station</a:t>
            </a:r>
          </a:p>
          <a:p>
            <a:pPr lvl="1" algn="just">
              <a:lnSpc>
                <a:spcPct val="150000"/>
              </a:lnSpc>
            </a:pPr>
            <a:r>
              <a:rPr lang="en-US" sz="1700" dirty="0" smtClean="0"/>
              <a:t>The </a:t>
            </a:r>
            <a:r>
              <a:rPr lang="en-US" sz="1700" dirty="0"/>
              <a:t>application of hand </a:t>
            </a:r>
            <a:r>
              <a:rPr lang="en-US" sz="1700" dirty="0" err="1"/>
              <a:t>sanitisers</a:t>
            </a:r>
            <a:r>
              <a:rPr lang="en-US" sz="1700" dirty="0"/>
              <a:t> to all persons entering and exiting the voting </a:t>
            </a:r>
            <a:r>
              <a:rPr lang="en-US" sz="1700" dirty="0" smtClean="0"/>
              <a:t>station</a:t>
            </a:r>
          </a:p>
          <a:p>
            <a:pPr lvl="1" algn="just">
              <a:lnSpc>
                <a:spcPct val="150000"/>
              </a:lnSpc>
            </a:pPr>
            <a:r>
              <a:rPr lang="en-US" sz="1700" dirty="0" smtClean="0"/>
              <a:t>The </a:t>
            </a:r>
            <a:r>
              <a:rPr lang="en-US" sz="1700" dirty="0"/>
              <a:t>replacement of the traditional indelible ink marker pens with an indelible ink liquid which will be applied from a bottle to the thumb of voters using cotton buds which will be disposed after each use </a:t>
            </a:r>
          </a:p>
          <a:p>
            <a:pPr algn="just">
              <a:lnSpc>
                <a:spcPct val="150000"/>
              </a:lnSpc>
            </a:pPr>
            <a:r>
              <a:rPr lang="en-US" sz="1700" dirty="0"/>
              <a:t>Protective equipment including masks, gloves and face shields </a:t>
            </a:r>
            <a:r>
              <a:rPr lang="en-US" sz="1700" dirty="0" smtClean="0"/>
              <a:t>was procured </a:t>
            </a:r>
            <a:r>
              <a:rPr lang="en-US" sz="1700" dirty="0"/>
              <a:t>for election staff for voting stations and for conducting home visits for those voters who are physically disabled, infirm or </a:t>
            </a:r>
            <a:r>
              <a:rPr lang="en-US" sz="1700" dirty="0" smtClean="0"/>
              <a:t>pregnant</a:t>
            </a:r>
            <a:endParaRPr lang="en-US" sz="1700" dirty="0"/>
          </a:p>
        </p:txBody>
      </p:sp>
    </p:spTree>
    <p:extLst>
      <p:ext uri="{BB962C8B-B14F-4D97-AF65-F5344CB8AC3E}">
        <p14:creationId xmlns:p14="http://schemas.microsoft.com/office/powerpoint/2010/main" val="733394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373184-C173-4798-875F-9843F00E55BD}" type="slidenum">
              <a:rPr lang="en-ZA" smtClean="0"/>
              <a:t>39</a:t>
            </a:fld>
            <a:endParaRPr lang="en-ZA"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815" y="476673"/>
            <a:ext cx="7981609" cy="59241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264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706090"/>
          </a:xfrm>
        </p:spPr>
        <p:txBody>
          <a:bodyPr/>
          <a:lstStyle/>
          <a:p>
            <a:r>
              <a:rPr lang="en-US" sz="3600" b="1" dirty="0" smtClean="0"/>
              <a:t>The Road to LGE 2021 </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4</a:t>
            </a:fld>
            <a:endParaRPr lang="en-ZA" dirty="0"/>
          </a:p>
        </p:txBody>
      </p:sp>
      <p:graphicFrame>
        <p:nvGraphicFramePr>
          <p:cNvPr id="6" name="Diagram 5" descr="Placeholder Timeline&#10;">
            <a:extLst>
              <a:ext uri="{FF2B5EF4-FFF2-40B4-BE49-F238E27FC236}">
                <a16:creationId xmlns:a16="http://schemas.microsoft.com/office/drawing/2014/main" id="{073C5A0D-DFE8-4C7D-834F-C6443FF17576}"/>
              </a:ext>
            </a:extLst>
          </p:cNvPr>
          <p:cNvGraphicFramePr/>
          <p:nvPr>
            <p:extLst/>
          </p:nvPr>
        </p:nvGraphicFramePr>
        <p:xfrm>
          <a:off x="179512" y="1412776"/>
          <a:ext cx="82089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192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40</a:t>
            </a:fld>
            <a:endParaRPr lang="en-ZA" dirty="0"/>
          </a:p>
        </p:txBody>
      </p:sp>
      <p:sp>
        <p:nvSpPr>
          <p:cNvPr id="4" name="Title 3"/>
          <p:cNvSpPr>
            <a:spLocks noGrp="1"/>
          </p:cNvSpPr>
          <p:nvPr>
            <p:ph type="title"/>
          </p:nvPr>
        </p:nvSpPr>
        <p:spPr>
          <a:xfrm>
            <a:off x="611560" y="188640"/>
            <a:ext cx="7620000" cy="511458"/>
          </a:xfrm>
        </p:spPr>
        <p:txBody>
          <a:bodyPr/>
          <a:lstStyle/>
          <a:p>
            <a:r>
              <a:rPr lang="en-US" sz="3600" b="1" dirty="0" smtClean="0"/>
              <a:t>Key Challenges for LGE 2021</a:t>
            </a:r>
            <a:endParaRPr lang="en-ZA" sz="3600" b="1" dirty="0"/>
          </a:p>
        </p:txBody>
      </p:sp>
      <p:sp>
        <p:nvSpPr>
          <p:cNvPr id="2" name="Content Placeholder 1"/>
          <p:cNvSpPr>
            <a:spLocks noGrp="1"/>
          </p:cNvSpPr>
          <p:nvPr>
            <p:ph idx="1"/>
          </p:nvPr>
        </p:nvSpPr>
        <p:spPr>
          <a:xfrm>
            <a:off x="107504" y="836712"/>
            <a:ext cx="8280920" cy="5760640"/>
          </a:xfrm>
        </p:spPr>
        <p:txBody>
          <a:bodyPr>
            <a:noAutofit/>
          </a:bodyPr>
          <a:lstStyle/>
          <a:p>
            <a:pPr marL="114300" indent="0" algn="just">
              <a:buNone/>
            </a:pPr>
            <a:r>
              <a:rPr lang="en-ZA" sz="1600" b="1" dirty="0" smtClean="0"/>
              <a:t>1</a:t>
            </a:r>
            <a:r>
              <a:rPr lang="en-ZA" sz="1800" b="1" dirty="0" smtClean="0"/>
              <a:t>. Voter registration and turnout</a:t>
            </a:r>
          </a:p>
          <a:p>
            <a:pPr algn="just"/>
            <a:r>
              <a:rPr lang="en-ZA" sz="1800" dirty="0" smtClean="0"/>
              <a:t>Turnout in any election is an important part of the credibility of the elections and legitimacy of elected representatives</a:t>
            </a:r>
          </a:p>
          <a:p>
            <a:pPr algn="just"/>
            <a:r>
              <a:rPr lang="en-ZA" sz="1800" dirty="0" smtClean="0"/>
              <a:t>Turnout of the past two municipal elections in 2011 and 2016 showed encouraging growth over previous elections</a:t>
            </a:r>
          </a:p>
          <a:p>
            <a:pPr algn="just"/>
            <a:r>
              <a:rPr lang="en-ZA" sz="1800" dirty="0" smtClean="0"/>
              <a:t>Turnout for by-elections held in November and December 2020 was largely in-line with by-election trends since 2016</a:t>
            </a:r>
          </a:p>
          <a:p>
            <a:pPr algn="just"/>
            <a:r>
              <a:rPr lang="en-ZA" sz="1800" dirty="0" smtClean="0"/>
              <a:t>But the trend of voter turnout around the world is declining and SA saw a 8% decline in turnout in NPE from 2014 to 2019</a:t>
            </a:r>
          </a:p>
          <a:p>
            <a:pPr algn="just"/>
            <a:r>
              <a:rPr lang="en-ZA" sz="1800" dirty="0" smtClean="0"/>
              <a:t>Funding: Only one registration weekend budgeted for ahead of LGE 2021 (see next slide)</a:t>
            </a:r>
          </a:p>
          <a:p>
            <a:pPr algn="just"/>
            <a:endParaRPr lang="en-ZA" sz="1600" dirty="0" smtClean="0"/>
          </a:p>
        </p:txBody>
      </p:sp>
      <p:graphicFrame>
        <p:nvGraphicFramePr>
          <p:cNvPr id="8" name="Table 7"/>
          <p:cNvGraphicFramePr>
            <a:graphicFrameLocks noGrp="1"/>
          </p:cNvGraphicFramePr>
          <p:nvPr>
            <p:extLst>
              <p:ext uri="{D42A27DB-BD31-4B8C-83A1-F6EECF244321}">
                <p14:modId xmlns:p14="http://schemas.microsoft.com/office/powerpoint/2010/main" val="1813405371"/>
              </p:ext>
            </p:extLst>
          </p:nvPr>
        </p:nvGraphicFramePr>
        <p:xfrm>
          <a:off x="1085664" y="4338230"/>
          <a:ext cx="6324600" cy="2377440"/>
        </p:xfrm>
        <a:graphic>
          <a:graphicData uri="http://schemas.openxmlformats.org/drawingml/2006/table">
            <a:tbl>
              <a:tblPr/>
              <a:tblGrid>
                <a:gridCol w="1498600">
                  <a:extLst>
                    <a:ext uri="{9D8B030D-6E8A-4147-A177-3AD203B41FA5}">
                      <a16:colId xmlns:a16="http://schemas.microsoft.com/office/drawing/2014/main" val="1431330022"/>
                    </a:ext>
                  </a:extLst>
                </a:gridCol>
                <a:gridCol w="1498600">
                  <a:extLst>
                    <a:ext uri="{9D8B030D-6E8A-4147-A177-3AD203B41FA5}">
                      <a16:colId xmlns:a16="http://schemas.microsoft.com/office/drawing/2014/main" val="3778932601"/>
                    </a:ext>
                  </a:extLst>
                </a:gridCol>
                <a:gridCol w="330200">
                  <a:extLst>
                    <a:ext uri="{9D8B030D-6E8A-4147-A177-3AD203B41FA5}">
                      <a16:colId xmlns:a16="http://schemas.microsoft.com/office/drawing/2014/main" val="535632774"/>
                    </a:ext>
                  </a:extLst>
                </a:gridCol>
                <a:gridCol w="1498600">
                  <a:extLst>
                    <a:ext uri="{9D8B030D-6E8A-4147-A177-3AD203B41FA5}">
                      <a16:colId xmlns:a16="http://schemas.microsoft.com/office/drawing/2014/main" val="3433352118"/>
                    </a:ext>
                  </a:extLst>
                </a:gridCol>
                <a:gridCol w="1498600">
                  <a:extLst>
                    <a:ext uri="{9D8B030D-6E8A-4147-A177-3AD203B41FA5}">
                      <a16:colId xmlns:a16="http://schemas.microsoft.com/office/drawing/2014/main" val="478460383"/>
                    </a:ext>
                  </a:extLst>
                </a:gridCol>
              </a:tblGrid>
              <a:tr h="891540">
                <a:tc>
                  <a:txBody>
                    <a:bodyPr/>
                    <a:lstStyle/>
                    <a:p>
                      <a:pPr algn="l" fontAlgn="t"/>
                      <a:r>
                        <a:rPr lang="en-ZA" sz="1800" b="1" i="0" u="none" strike="noStrike" dirty="0">
                          <a:solidFill>
                            <a:srgbClr val="FFFFFF"/>
                          </a:solidFill>
                          <a:effectLst/>
                          <a:latin typeface="Calibri" panose="020F0502020204030204" pitchFamily="34" charset="0"/>
                        </a:rPr>
                        <a:t>Local Government Elections</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Turnout</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a:solidFill>
                            <a:srgbClr val="FFFFFF"/>
                          </a:solidFill>
                          <a:effectLst/>
                          <a:latin typeface="Calibri" panose="020F0502020204030204" pitchFamily="34" charset="0"/>
                        </a:rPr>
                        <a:t> </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t"/>
                      <a:r>
                        <a:rPr lang="en-ZA" sz="1800" b="1" i="0" u="none" strike="noStrike" dirty="0">
                          <a:solidFill>
                            <a:srgbClr val="FFFFFF"/>
                          </a:solidFill>
                          <a:effectLst/>
                          <a:latin typeface="Calibri" panose="020F0502020204030204" pitchFamily="34" charset="0"/>
                        </a:rPr>
                        <a:t>National and Provincial Elections</a:t>
                      </a:r>
                    </a:p>
                  </a:txBody>
                  <a:tcPr marR="7620" marT="762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tc>
                  <a:txBody>
                    <a:bodyPr/>
                    <a:lstStyle/>
                    <a:p>
                      <a:pPr algn="l" fontAlgn="t"/>
                      <a:r>
                        <a:rPr lang="en-ZA" sz="1800" b="1" i="0" u="none" strike="noStrike" dirty="0">
                          <a:solidFill>
                            <a:srgbClr val="FFFFFF"/>
                          </a:solidFill>
                          <a:effectLst/>
                          <a:latin typeface="Calibri" panose="020F0502020204030204" pitchFamily="34" charset="0"/>
                        </a:rPr>
                        <a:t>Turnout</a:t>
                      </a:r>
                    </a:p>
                  </a:txBody>
                  <a:tcPr marR="7620" marT="7620" marB="0">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tcPr>
                </a:tc>
                <a:extLst>
                  <a:ext uri="{0D108BD9-81ED-4DB2-BD59-A6C34878D82A}">
                    <a16:rowId xmlns:a16="http://schemas.microsoft.com/office/drawing/2014/main" val="3481433201"/>
                  </a:ext>
                </a:extLst>
              </a:tr>
              <a:tr h="297180">
                <a:tc>
                  <a:txBody>
                    <a:bodyPr/>
                    <a:lstStyle/>
                    <a:p>
                      <a:pPr algn="l" fontAlgn="ctr"/>
                      <a:r>
                        <a:rPr lang="en-ZA" sz="1800" b="1" i="0" u="none" strike="noStrike" dirty="0">
                          <a:solidFill>
                            <a:srgbClr val="0070C0"/>
                          </a:solidFill>
                          <a:effectLst/>
                          <a:latin typeface="Calibri" panose="020F0502020204030204" pitchFamily="34" charset="0"/>
                        </a:rPr>
                        <a:t>2000</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48%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ctr"/>
                      <a:r>
                        <a:rPr lang="en-ZA" sz="1800" b="1" i="0" u="none" strike="noStrike" dirty="0">
                          <a:solidFill>
                            <a:srgbClr val="0070C0"/>
                          </a:solidFill>
                          <a:effectLst/>
                          <a:latin typeface="Calibri" panose="020F0502020204030204" pitchFamily="34" charset="0"/>
                        </a:rPr>
                        <a:t>1999</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dirty="0">
                          <a:solidFill>
                            <a:srgbClr val="0070C0"/>
                          </a:solidFill>
                          <a:effectLst/>
                          <a:latin typeface="Calibri" panose="020F0502020204030204" pitchFamily="34" charset="0"/>
                        </a:rPr>
                        <a:t>88%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737691840"/>
                  </a:ext>
                </a:extLst>
              </a:tr>
              <a:tr h="297180">
                <a:tc>
                  <a:txBody>
                    <a:bodyPr/>
                    <a:lstStyle/>
                    <a:p>
                      <a:pPr algn="l" fontAlgn="ctr"/>
                      <a:r>
                        <a:rPr lang="en-ZA" sz="1800" b="1" i="0" u="none" strike="noStrike" dirty="0">
                          <a:solidFill>
                            <a:srgbClr val="0070C0"/>
                          </a:solidFill>
                          <a:effectLst/>
                          <a:latin typeface="Calibri" panose="020F0502020204030204" pitchFamily="34" charset="0"/>
                        </a:rPr>
                        <a:t>2006</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48%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ctr"/>
                      <a:r>
                        <a:rPr lang="en-ZA" sz="1800" b="1" i="0" u="none" strike="noStrike" dirty="0">
                          <a:solidFill>
                            <a:srgbClr val="0070C0"/>
                          </a:solidFill>
                          <a:effectLst/>
                          <a:latin typeface="Calibri" panose="020F0502020204030204" pitchFamily="34" charset="0"/>
                        </a:rPr>
                        <a:t>2004</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76%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698009232"/>
                  </a:ext>
                </a:extLst>
              </a:tr>
              <a:tr h="297180">
                <a:tc>
                  <a:txBody>
                    <a:bodyPr/>
                    <a:lstStyle/>
                    <a:p>
                      <a:pPr algn="l" fontAlgn="ctr"/>
                      <a:r>
                        <a:rPr lang="en-ZA" sz="1800" b="1" i="0" u="none" strike="noStrike" dirty="0">
                          <a:solidFill>
                            <a:srgbClr val="0070C0"/>
                          </a:solidFill>
                          <a:effectLst/>
                          <a:latin typeface="Calibri" panose="020F0502020204030204" pitchFamily="34" charset="0"/>
                        </a:rPr>
                        <a:t>2011</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ctr"/>
                      <a:r>
                        <a:rPr lang="en-ZA" sz="1800" b="1" i="0" u="none" strike="noStrike" dirty="0">
                          <a:solidFill>
                            <a:srgbClr val="0070C0"/>
                          </a:solidFill>
                          <a:effectLst/>
                          <a:latin typeface="Calibri" panose="020F0502020204030204" pitchFamily="34" charset="0"/>
                        </a:rPr>
                        <a:t>2009</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77%</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4089402472"/>
                  </a:ext>
                </a:extLst>
              </a:tr>
              <a:tr h="297180">
                <a:tc>
                  <a:txBody>
                    <a:bodyPr/>
                    <a:lstStyle/>
                    <a:p>
                      <a:pPr algn="l" fontAlgn="ctr"/>
                      <a:r>
                        <a:rPr lang="en-ZA" sz="1800" b="1" i="0" u="none" strike="noStrike" dirty="0">
                          <a:solidFill>
                            <a:srgbClr val="0070C0"/>
                          </a:solidFill>
                          <a:effectLst/>
                          <a:latin typeface="Calibri" panose="020F0502020204030204" pitchFamily="34" charset="0"/>
                        </a:rPr>
                        <a:t>2016</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58%</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ctr"/>
                      <a:r>
                        <a:rPr lang="en-ZA" sz="1800" b="1" i="0" u="none" strike="noStrike">
                          <a:solidFill>
                            <a:srgbClr val="0070C0"/>
                          </a:solidFill>
                          <a:effectLst/>
                          <a:latin typeface="Calibri" panose="020F0502020204030204" pitchFamily="34" charset="0"/>
                        </a:rPr>
                        <a:t>2014</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a:solidFill>
                            <a:srgbClr val="0070C0"/>
                          </a:solidFill>
                          <a:effectLst/>
                          <a:latin typeface="Calibri" panose="020F0502020204030204" pitchFamily="34" charset="0"/>
                        </a:rPr>
                        <a:t>74%</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291410799"/>
                  </a:ext>
                </a:extLst>
              </a:tr>
              <a:tr h="297180">
                <a:tc>
                  <a:txBody>
                    <a:bodyPr/>
                    <a:lstStyle/>
                    <a:p>
                      <a:pPr algn="l" fontAlgn="ctr"/>
                      <a:r>
                        <a:rPr lang="en-ZA" sz="1800" b="1" i="0" u="none" strike="noStrike" dirty="0">
                          <a:solidFill>
                            <a:srgbClr val="0070C0"/>
                          </a:solidFill>
                          <a:effectLst/>
                          <a:latin typeface="Calibri" panose="020F0502020204030204" pitchFamily="34" charset="0"/>
                        </a:rPr>
                        <a:t>2021</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dirty="0" smtClean="0">
                          <a:solidFill>
                            <a:srgbClr val="0070C0"/>
                          </a:solidFill>
                          <a:effectLst/>
                          <a:latin typeface="Calibri" panose="020F0502020204030204" pitchFamily="34" charset="0"/>
                        </a:rPr>
                        <a:t>??</a:t>
                      </a:r>
                      <a:r>
                        <a:rPr lang="en-ZA" sz="1800" b="0" i="0" u="none" strike="noStrike" dirty="0">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tc>
                  <a:txBody>
                    <a:bodyPr/>
                    <a:lstStyle/>
                    <a:p>
                      <a:pPr algn="r" fontAlgn="ctr"/>
                      <a:r>
                        <a:rPr lang="en-ZA" sz="1800" b="0" i="0" u="none" strike="noStrike">
                          <a:solidFill>
                            <a:srgbClr val="0070C0"/>
                          </a:solidFill>
                          <a:effectLst/>
                          <a:latin typeface="Calibri" panose="020F0502020204030204" pitchFamily="34" charset="0"/>
                        </a:rPr>
                        <a:t> </a:t>
                      </a:r>
                    </a:p>
                  </a:txBody>
                  <a:tcPr marL="7620" marT="7620" marB="0" anchor="ctr">
                    <a:lnL w="635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tcPr>
                </a:tc>
                <a:tc>
                  <a:txBody>
                    <a:bodyPr/>
                    <a:lstStyle/>
                    <a:p>
                      <a:pPr algn="l" fontAlgn="ctr"/>
                      <a:r>
                        <a:rPr lang="en-ZA" sz="1800" b="1" i="0" u="none" strike="noStrike" dirty="0">
                          <a:solidFill>
                            <a:srgbClr val="0070C0"/>
                          </a:solidFill>
                          <a:effectLst/>
                          <a:latin typeface="Calibri" panose="020F0502020204030204" pitchFamily="34" charset="0"/>
                        </a:rPr>
                        <a:t>2019</a:t>
                      </a:r>
                    </a:p>
                  </a:txBody>
                  <a:tcPr marR="7620" marT="7620" marB="0" anchor="ctr">
                    <a:lnL w="1270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ctr"/>
                      <a:r>
                        <a:rPr lang="en-ZA" sz="1800" b="0" i="0" u="none" strike="noStrike" dirty="0">
                          <a:solidFill>
                            <a:srgbClr val="0070C0"/>
                          </a:solidFill>
                          <a:effectLst/>
                          <a:latin typeface="Calibri" panose="020F0502020204030204" pitchFamily="34" charset="0"/>
                        </a:rPr>
                        <a:t>66%</a:t>
                      </a:r>
                    </a:p>
                  </a:txBody>
                  <a:tcPr marL="7620" marT="7620" marB="0" anchor="ctr">
                    <a:lnL w="6350" cap="flat" cmpd="sng" algn="ctr">
                      <a:solidFill>
                        <a:srgbClr val="305496"/>
                      </a:solidFill>
                      <a:prstDash val="solid"/>
                      <a:round/>
                      <a:headEnd type="none" w="med" len="med"/>
                      <a:tailEnd type="none" w="med" len="med"/>
                    </a:lnL>
                    <a:lnR w="6350" cap="flat" cmpd="sng" algn="ctr">
                      <a:solidFill>
                        <a:srgbClr val="305496"/>
                      </a:solidFill>
                      <a:prstDash val="solid"/>
                      <a:round/>
                      <a:headEnd type="none" w="med" len="med"/>
                      <a:tailEnd type="none" w="med" len="med"/>
                    </a:lnR>
                    <a:lnT w="6350" cap="flat" cmpd="sng" algn="ctr">
                      <a:solidFill>
                        <a:srgbClr val="305496"/>
                      </a:solidFill>
                      <a:prstDash val="solid"/>
                      <a:round/>
                      <a:headEnd type="none" w="med" len="med"/>
                      <a:tailEnd type="none" w="med" len="med"/>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1606264"/>
                  </a:ext>
                </a:extLst>
              </a:tr>
            </a:tbl>
          </a:graphicData>
        </a:graphic>
      </p:graphicFrame>
    </p:spTree>
    <p:extLst>
      <p:ext uri="{BB962C8B-B14F-4D97-AF65-F5344CB8AC3E}">
        <p14:creationId xmlns:p14="http://schemas.microsoft.com/office/powerpoint/2010/main" val="1491007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41</a:t>
            </a:fld>
            <a:endParaRPr lang="en-ZA" dirty="0"/>
          </a:p>
        </p:txBody>
      </p:sp>
      <p:sp>
        <p:nvSpPr>
          <p:cNvPr id="4" name="Title 3"/>
          <p:cNvSpPr>
            <a:spLocks noGrp="1"/>
          </p:cNvSpPr>
          <p:nvPr>
            <p:ph type="title"/>
          </p:nvPr>
        </p:nvSpPr>
        <p:spPr>
          <a:xfrm>
            <a:off x="611560" y="188640"/>
            <a:ext cx="7620000" cy="511458"/>
          </a:xfrm>
        </p:spPr>
        <p:txBody>
          <a:bodyPr/>
          <a:lstStyle/>
          <a:p>
            <a:r>
              <a:rPr lang="en-US" sz="3600" b="1" dirty="0"/>
              <a:t>Key Challenges </a:t>
            </a:r>
            <a:r>
              <a:rPr lang="en-US" sz="3600" b="1" dirty="0" smtClean="0"/>
              <a:t>cont.</a:t>
            </a:r>
            <a:endParaRPr lang="en-ZA" sz="3600" b="1" dirty="0"/>
          </a:p>
        </p:txBody>
      </p:sp>
      <p:sp>
        <p:nvSpPr>
          <p:cNvPr id="2" name="Content Placeholder 1"/>
          <p:cNvSpPr>
            <a:spLocks noGrp="1"/>
          </p:cNvSpPr>
          <p:nvPr>
            <p:ph idx="1"/>
          </p:nvPr>
        </p:nvSpPr>
        <p:spPr>
          <a:xfrm>
            <a:off x="0" y="764704"/>
            <a:ext cx="8460432" cy="6093296"/>
          </a:xfrm>
        </p:spPr>
        <p:txBody>
          <a:bodyPr>
            <a:noAutofit/>
          </a:bodyPr>
          <a:lstStyle/>
          <a:p>
            <a:pPr marL="114300" indent="0" algn="just">
              <a:buNone/>
            </a:pPr>
            <a:r>
              <a:rPr lang="en-ZA" sz="1800" b="1" dirty="0" smtClean="0"/>
              <a:t>2. Reduced resources</a:t>
            </a:r>
          </a:p>
          <a:p>
            <a:pPr algn="just"/>
            <a:r>
              <a:rPr lang="en-US" sz="1800" dirty="0" smtClean="0"/>
              <a:t>The </a:t>
            </a:r>
            <a:r>
              <a:rPr lang="en-US" sz="1800" dirty="0"/>
              <a:t>COVID-19 pandemic has further decimated resources available to </a:t>
            </a:r>
            <a:r>
              <a:rPr lang="en-US" sz="1800" dirty="0" smtClean="0"/>
              <a:t>government </a:t>
            </a:r>
          </a:p>
          <a:p>
            <a:pPr algn="just"/>
            <a:r>
              <a:rPr lang="en-US" sz="1800" dirty="0" smtClean="0"/>
              <a:t>At the same time responding to the pandemic requires </a:t>
            </a:r>
            <a:r>
              <a:rPr lang="en-US" sz="1800" dirty="0"/>
              <a:t>additional resources </a:t>
            </a:r>
            <a:r>
              <a:rPr lang="en-US" sz="1800" dirty="0" smtClean="0"/>
              <a:t>– including additional PPE equipment for election staff, sanitizing products for voters, e-learning modules for training</a:t>
            </a:r>
            <a:endParaRPr lang="en-US" sz="1800" dirty="0"/>
          </a:p>
          <a:p>
            <a:pPr algn="just"/>
            <a:r>
              <a:rPr lang="en-US" sz="1800" dirty="0" smtClean="0"/>
              <a:t>Electoral </a:t>
            </a:r>
            <a:r>
              <a:rPr lang="en-US" sz="1800" dirty="0"/>
              <a:t>Commission has been requested to make budget cuts </a:t>
            </a:r>
            <a:r>
              <a:rPr lang="en-US" sz="1800" dirty="0" smtClean="0"/>
              <a:t>of </a:t>
            </a:r>
            <a:r>
              <a:rPr lang="en-US" sz="1800" dirty="0"/>
              <a:t>R109 </a:t>
            </a:r>
            <a:r>
              <a:rPr lang="en-US" sz="1800" dirty="0" smtClean="0"/>
              <a:t>million in the current financial year</a:t>
            </a:r>
            <a:endParaRPr lang="en-US" sz="1800" dirty="0"/>
          </a:p>
          <a:p>
            <a:pPr algn="just"/>
            <a:r>
              <a:rPr lang="en-US" sz="1800" dirty="0"/>
              <a:t>Additionally, over the next three years the Electoral Commission is required to cut R744 million from its </a:t>
            </a:r>
            <a:r>
              <a:rPr lang="en-US" sz="1800" dirty="0" smtClean="0"/>
              <a:t>budget</a:t>
            </a:r>
          </a:p>
          <a:p>
            <a:pPr algn="just"/>
            <a:r>
              <a:rPr lang="en-US" sz="1800" dirty="0" smtClean="0"/>
              <a:t>These cuts will impact every aspect of the Electoral Commission including people, processes and projects</a:t>
            </a:r>
            <a:endParaRPr lang="en-US" sz="1800" dirty="0"/>
          </a:p>
          <a:p>
            <a:pPr algn="just"/>
            <a:r>
              <a:rPr lang="en-US" sz="1800" dirty="0" smtClean="0"/>
              <a:t>Among the direct implications for LGE 2021 is that currently two voter registration </a:t>
            </a:r>
            <a:r>
              <a:rPr lang="en-US" sz="1800" dirty="0"/>
              <a:t>weekends are not fully funded </a:t>
            </a:r>
            <a:r>
              <a:rPr lang="en-US" sz="1800" dirty="0" smtClean="0"/>
              <a:t>– only one voter registration weekend budgeted for</a:t>
            </a:r>
          </a:p>
          <a:p>
            <a:pPr algn="just"/>
            <a:r>
              <a:rPr lang="en-US" sz="1800" dirty="0" smtClean="0"/>
              <a:t>E-voting pilot cancelled owing to lack of funding </a:t>
            </a:r>
            <a:endParaRPr lang="en-US" sz="1800" dirty="0"/>
          </a:p>
          <a:p>
            <a:pPr algn="just"/>
            <a:r>
              <a:rPr lang="en-US" sz="1800" dirty="0" smtClean="0"/>
              <a:t>Limited funding </a:t>
            </a:r>
            <a:r>
              <a:rPr lang="en-US" sz="1800" dirty="0"/>
              <a:t>will also severely curtail the ability of the Commission to respond proactively to conflict prevention and resolution including the roll-out of conflict monitoring and mediation </a:t>
            </a:r>
            <a:r>
              <a:rPr lang="en-US" sz="1800" dirty="0" err="1"/>
              <a:t>programmes</a:t>
            </a:r>
            <a:r>
              <a:rPr lang="en-US" sz="1800" dirty="0"/>
              <a:t> in high risk areas</a:t>
            </a:r>
          </a:p>
          <a:p>
            <a:pPr algn="just"/>
            <a:endParaRPr lang="en-US" sz="1600" dirty="0"/>
          </a:p>
          <a:p>
            <a:pPr algn="just"/>
            <a:endParaRPr lang="en-ZA" sz="1600" dirty="0" smtClean="0"/>
          </a:p>
        </p:txBody>
      </p:sp>
    </p:spTree>
    <p:extLst>
      <p:ext uri="{BB962C8B-B14F-4D97-AF65-F5344CB8AC3E}">
        <p14:creationId xmlns:p14="http://schemas.microsoft.com/office/powerpoint/2010/main" val="1045836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42</a:t>
            </a:fld>
            <a:endParaRPr lang="en-ZA" dirty="0"/>
          </a:p>
        </p:txBody>
      </p:sp>
      <p:sp>
        <p:nvSpPr>
          <p:cNvPr id="4" name="Title 3"/>
          <p:cNvSpPr>
            <a:spLocks noGrp="1"/>
          </p:cNvSpPr>
          <p:nvPr>
            <p:ph type="title"/>
          </p:nvPr>
        </p:nvSpPr>
        <p:spPr>
          <a:xfrm>
            <a:off x="611560" y="188640"/>
            <a:ext cx="7620000" cy="511458"/>
          </a:xfrm>
        </p:spPr>
        <p:txBody>
          <a:bodyPr/>
          <a:lstStyle/>
          <a:p>
            <a:r>
              <a:rPr lang="en-US" sz="3600" b="1" dirty="0" smtClean="0"/>
              <a:t>Key Challenges cont</a:t>
            </a:r>
            <a:r>
              <a:rPr lang="en-US" sz="3600" b="1" dirty="0"/>
              <a:t>.</a:t>
            </a:r>
            <a:endParaRPr lang="en-ZA" sz="3600" b="1" dirty="0"/>
          </a:p>
        </p:txBody>
      </p:sp>
      <p:sp>
        <p:nvSpPr>
          <p:cNvPr id="2" name="Content Placeholder 1"/>
          <p:cNvSpPr>
            <a:spLocks noGrp="1"/>
          </p:cNvSpPr>
          <p:nvPr>
            <p:ph idx="1"/>
          </p:nvPr>
        </p:nvSpPr>
        <p:spPr>
          <a:xfrm>
            <a:off x="155520" y="832816"/>
            <a:ext cx="8304912" cy="6025184"/>
          </a:xfrm>
        </p:spPr>
        <p:txBody>
          <a:bodyPr>
            <a:noAutofit/>
          </a:bodyPr>
          <a:lstStyle/>
          <a:p>
            <a:pPr marL="114300" indent="0" algn="just">
              <a:lnSpc>
                <a:spcPct val="150000"/>
              </a:lnSpc>
              <a:buNone/>
            </a:pPr>
            <a:r>
              <a:rPr lang="en-US" sz="1900" b="1" dirty="0" smtClean="0"/>
              <a:t>3. Heightened </a:t>
            </a:r>
            <a:r>
              <a:rPr lang="en-US" sz="1900" b="1" dirty="0"/>
              <a:t>political contestation and litigation</a:t>
            </a:r>
          </a:p>
          <a:p>
            <a:pPr algn="just">
              <a:lnSpc>
                <a:spcPct val="150000"/>
              </a:lnSpc>
            </a:pPr>
            <a:r>
              <a:rPr lang="en-US" sz="1900" dirty="0" smtClean="0"/>
              <a:t>Ever-more </a:t>
            </a:r>
            <a:r>
              <a:rPr lang="en-US" sz="1900" dirty="0"/>
              <a:t>robust contestation between more and more political parties</a:t>
            </a:r>
          </a:p>
          <a:p>
            <a:pPr algn="just">
              <a:lnSpc>
                <a:spcPct val="150000"/>
              </a:lnSpc>
            </a:pPr>
            <a:r>
              <a:rPr lang="en-US" sz="1900" dirty="0"/>
              <a:t>In the previous Local Government Elections we have seen the number of political parties contesting grow from 79 in 2000 to over 200 in 2016</a:t>
            </a:r>
          </a:p>
          <a:p>
            <a:pPr algn="just">
              <a:lnSpc>
                <a:spcPct val="150000"/>
              </a:lnSpc>
            </a:pPr>
            <a:r>
              <a:rPr lang="en-US" sz="1900" dirty="0"/>
              <a:t>And the number of contesting candidates has grown over the same period from 30 000 to over 63 000 in </a:t>
            </a:r>
            <a:r>
              <a:rPr lang="en-US" sz="1900" dirty="0" smtClean="0"/>
              <a:t>2016</a:t>
            </a:r>
          </a:p>
          <a:p>
            <a:pPr algn="just">
              <a:lnSpc>
                <a:spcPct val="150000"/>
              </a:lnSpc>
            </a:pPr>
            <a:r>
              <a:rPr lang="en-US" sz="1900" dirty="0" smtClean="0"/>
              <a:t>More candidates = more losers (increase in dissatisfaction over outcome by contestants and their supporters)</a:t>
            </a:r>
          </a:p>
          <a:p>
            <a:pPr algn="just">
              <a:lnSpc>
                <a:spcPct val="150000"/>
              </a:lnSpc>
            </a:pPr>
            <a:r>
              <a:rPr lang="en-US" sz="1900" dirty="0" smtClean="0"/>
              <a:t>Increasing rhetoric and taunting between parties and their supporters (in both physical and digital spheres)</a:t>
            </a:r>
          </a:p>
          <a:p>
            <a:pPr algn="just">
              <a:lnSpc>
                <a:spcPct val="150000"/>
              </a:lnSpc>
            </a:pPr>
            <a:r>
              <a:rPr lang="en-US" sz="1900" dirty="0" smtClean="0"/>
              <a:t>Alongside </a:t>
            </a:r>
            <a:r>
              <a:rPr lang="en-US" sz="1900" dirty="0"/>
              <a:t>this rise has been </a:t>
            </a:r>
            <a:r>
              <a:rPr lang="en-US" sz="1900" dirty="0" smtClean="0"/>
              <a:t>an increase in scrutiny of each and every aspect of elections, which has also given rise to increased objections and litigation</a:t>
            </a:r>
            <a:endParaRPr lang="en-US" sz="1900" dirty="0"/>
          </a:p>
          <a:p>
            <a:pPr marL="114300" indent="0" algn="just">
              <a:lnSpc>
                <a:spcPct val="150000"/>
              </a:lnSpc>
              <a:buNone/>
            </a:pPr>
            <a:endParaRPr lang="en-US" sz="1900" dirty="0"/>
          </a:p>
        </p:txBody>
      </p:sp>
    </p:spTree>
    <p:extLst>
      <p:ext uri="{BB962C8B-B14F-4D97-AF65-F5344CB8AC3E}">
        <p14:creationId xmlns:p14="http://schemas.microsoft.com/office/powerpoint/2010/main" val="1974526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373184-C173-4798-875F-9843F00E55BD}" type="slidenum">
              <a:rPr kumimoji="0" lang="en-ZA"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ZA"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611560" y="188640"/>
            <a:ext cx="7620000" cy="511458"/>
          </a:xfrm>
        </p:spPr>
        <p:txBody>
          <a:bodyPr/>
          <a:lstStyle/>
          <a:p>
            <a:r>
              <a:rPr lang="en-US" sz="3600" b="1" dirty="0" smtClean="0"/>
              <a:t>Key Challenges cont.</a:t>
            </a:r>
            <a:endParaRPr lang="en-ZA" sz="3600" b="1" dirty="0"/>
          </a:p>
        </p:txBody>
      </p:sp>
      <p:sp>
        <p:nvSpPr>
          <p:cNvPr id="2" name="Content Placeholder 1"/>
          <p:cNvSpPr>
            <a:spLocks noGrp="1"/>
          </p:cNvSpPr>
          <p:nvPr>
            <p:ph idx="1"/>
          </p:nvPr>
        </p:nvSpPr>
        <p:spPr>
          <a:xfrm>
            <a:off x="20624" y="836712"/>
            <a:ext cx="8367800" cy="5544616"/>
          </a:xfrm>
        </p:spPr>
        <p:txBody>
          <a:bodyPr>
            <a:noAutofit/>
          </a:bodyPr>
          <a:lstStyle/>
          <a:p>
            <a:pPr marL="114300" indent="0" algn="just">
              <a:lnSpc>
                <a:spcPct val="150000"/>
              </a:lnSpc>
              <a:buNone/>
            </a:pPr>
            <a:r>
              <a:rPr lang="en-ZA" sz="1800" b="1" dirty="0"/>
              <a:t>4</a:t>
            </a:r>
            <a:r>
              <a:rPr lang="en-ZA" sz="1800" b="1" dirty="0" smtClean="0"/>
              <a:t>. </a:t>
            </a:r>
            <a:r>
              <a:rPr lang="en-US" sz="1800" b="1" dirty="0" smtClean="0"/>
              <a:t>Demarcation disputes</a:t>
            </a:r>
          </a:p>
          <a:p>
            <a:pPr algn="just">
              <a:lnSpc>
                <a:spcPct val="150000"/>
              </a:lnSpc>
            </a:pPr>
            <a:r>
              <a:rPr lang="en-US" sz="1800" dirty="0"/>
              <a:t>The Municipal Demarcation Board </a:t>
            </a:r>
            <a:r>
              <a:rPr lang="en-US" sz="1800" dirty="0" smtClean="0"/>
              <a:t>has finalized the list </a:t>
            </a:r>
            <a:r>
              <a:rPr lang="en-US" sz="1800" dirty="0"/>
              <a:t>of ward boundaries for next year’s elections</a:t>
            </a:r>
          </a:p>
          <a:p>
            <a:pPr algn="just">
              <a:lnSpc>
                <a:spcPct val="150000"/>
              </a:lnSpc>
            </a:pPr>
            <a:r>
              <a:rPr lang="en-US" sz="1800" dirty="0" smtClean="0"/>
              <a:t>While no outer boundaries have changed, there is always the potential for some communities to remain aggrieved and to use the high profile of elections to raise the profile of their grievances</a:t>
            </a:r>
          </a:p>
          <a:p>
            <a:pPr algn="just">
              <a:lnSpc>
                <a:spcPct val="150000"/>
              </a:lnSpc>
            </a:pPr>
            <a:r>
              <a:rPr lang="en-US" sz="1800" dirty="0" smtClean="0"/>
              <a:t>This can pose </a:t>
            </a:r>
            <a:r>
              <a:rPr lang="en-US" sz="1800" dirty="0"/>
              <a:t>risks to </a:t>
            </a:r>
            <a:r>
              <a:rPr lang="en-US" sz="1800" dirty="0" smtClean="0"/>
              <a:t>election events </a:t>
            </a:r>
            <a:r>
              <a:rPr lang="en-US" sz="1800" dirty="0"/>
              <a:t>including </a:t>
            </a:r>
            <a:r>
              <a:rPr lang="en-US" sz="1800" dirty="0" smtClean="0"/>
              <a:t>voter </a:t>
            </a:r>
            <a:r>
              <a:rPr lang="en-US" sz="1800" dirty="0"/>
              <a:t>registration, civic education, campaigning by </a:t>
            </a:r>
            <a:r>
              <a:rPr lang="en-US" sz="1800" dirty="0" smtClean="0"/>
              <a:t>parties, turnout and access to voting stations </a:t>
            </a:r>
          </a:p>
          <a:p>
            <a:pPr algn="just">
              <a:lnSpc>
                <a:spcPct val="150000"/>
              </a:lnSpc>
            </a:pPr>
            <a:r>
              <a:rPr lang="en-US" sz="1800" dirty="0" smtClean="0"/>
              <a:t>The Electoral Commission fully supports the right of citizens to voice their grievances through peaceful protest but this cannot be at the cost of the rights of other citizens to vote </a:t>
            </a:r>
            <a:endParaRPr lang="en-US" sz="1800" dirty="0"/>
          </a:p>
          <a:p>
            <a:pPr marL="114300" indent="0" algn="just">
              <a:lnSpc>
                <a:spcPct val="150000"/>
              </a:lnSpc>
              <a:buNone/>
            </a:pPr>
            <a:endParaRPr lang="en-ZA" sz="1800" dirty="0" smtClean="0"/>
          </a:p>
        </p:txBody>
      </p:sp>
    </p:spTree>
    <p:extLst>
      <p:ext uri="{BB962C8B-B14F-4D97-AF65-F5344CB8AC3E}">
        <p14:creationId xmlns:p14="http://schemas.microsoft.com/office/powerpoint/2010/main" val="2243093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44</a:t>
            </a:fld>
            <a:endParaRPr lang="en-ZA" dirty="0"/>
          </a:p>
        </p:txBody>
      </p:sp>
      <p:sp>
        <p:nvSpPr>
          <p:cNvPr id="4" name="Title 3"/>
          <p:cNvSpPr>
            <a:spLocks noGrp="1"/>
          </p:cNvSpPr>
          <p:nvPr>
            <p:ph type="title"/>
          </p:nvPr>
        </p:nvSpPr>
        <p:spPr>
          <a:xfrm>
            <a:off x="611560" y="188640"/>
            <a:ext cx="7620000" cy="511458"/>
          </a:xfrm>
        </p:spPr>
        <p:txBody>
          <a:bodyPr/>
          <a:lstStyle/>
          <a:p>
            <a:r>
              <a:rPr lang="en-US" sz="3600" b="1" dirty="0" smtClean="0"/>
              <a:t>Key Challenges cont.</a:t>
            </a:r>
            <a:endParaRPr lang="en-ZA" sz="3600" b="1" dirty="0"/>
          </a:p>
        </p:txBody>
      </p:sp>
      <p:sp>
        <p:nvSpPr>
          <p:cNvPr id="2" name="Content Placeholder 1"/>
          <p:cNvSpPr>
            <a:spLocks noGrp="1"/>
          </p:cNvSpPr>
          <p:nvPr>
            <p:ph idx="1"/>
          </p:nvPr>
        </p:nvSpPr>
        <p:spPr>
          <a:xfrm>
            <a:off x="107503" y="700098"/>
            <a:ext cx="8280920" cy="6257294"/>
          </a:xfrm>
        </p:spPr>
        <p:txBody>
          <a:bodyPr>
            <a:noAutofit/>
          </a:bodyPr>
          <a:lstStyle/>
          <a:p>
            <a:pPr marL="114300" indent="0" algn="just">
              <a:lnSpc>
                <a:spcPct val="150000"/>
              </a:lnSpc>
              <a:buNone/>
            </a:pPr>
            <a:r>
              <a:rPr lang="en-US" sz="1800" b="1" dirty="0"/>
              <a:t>5</a:t>
            </a:r>
            <a:r>
              <a:rPr lang="en-US" sz="1800" b="1" dirty="0" smtClean="0"/>
              <a:t>. Social unrest</a:t>
            </a:r>
          </a:p>
          <a:p>
            <a:pPr algn="just">
              <a:lnSpc>
                <a:spcPct val="150000"/>
              </a:lnSpc>
            </a:pPr>
            <a:r>
              <a:rPr lang="en-US" sz="1800" dirty="0" smtClean="0"/>
              <a:t>Incidents of social unrest – including service delivery protests – also pose risks to the smooth conduct of elections</a:t>
            </a:r>
          </a:p>
          <a:p>
            <a:pPr algn="just">
              <a:lnSpc>
                <a:spcPct val="150000"/>
              </a:lnSpc>
            </a:pPr>
            <a:r>
              <a:rPr lang="en-US" sz="1800" dirty="0" smtClean="0"/>
              <a:t>Frequently these prevent access to communities and key areas which may hamper electoral preparations and the conducting of elections</a:t>
            </a:r>
          </a:p>
          <a:p>
            <a:pPr algn="just">
              <a:lnSpc>
                <a:spcPct val="150000"/>
              </a:lnSpc>
            </a:pPr>
            <a:r>
              <a:rPr lang="en-US" sz="1800" dirty="0" smtClean="0"/>
              <a:t>These protests also often target municipal facilities where many of our local offices are located</a:t>
            </a:r>
          </a:p>
          <a:p>
            <a:pPr algn="just">
              <a:lnSpc>
                <a:spcPct val="150000"/>
              </a:lnSpc>
            </a:pPr>
            <a:r>
              <a:rPr lang="en-US" sz="1800" dirty="0" smtClean="0"/>
              <a:t>Statistics from Municipal IQ show a steady rise in such protests over the past decade – with over 450 incidents reported in 2018 and 2019</a:t>
            </a:r>
          </a:p>
          <a:p>
            <a:pPr marL="114300" indent="0" algn="just">
              <a:lnSpc>
                <a:spcPct val="150000"/>
              </a:lnSpc>
              <a:buNone/>
            </a:pPr>
            <a:endParaRPr lang="en-US" sz="1800" dirty="0" smtClean="0"/>
          </a:p>
        </p:txBody>
      </p:sp>
      <p:pic>
        <p:nvPicPr>
          <p:cNvPr id="3" name="Picture 2"/>
          <p:cNvPicPr>
            <a:picLocks noChangeAspect="1"/>
          </p:cNvPicPr>
          <p:nvPr/>
        </p:nvPicPr>
        <p:blipFill>
          <a:blip r:embed="rId3"/>
          <a:stretch>
            <a:fillRect/>
          </a:stretch>
        </p:blipFill>
        <p:spPr>
          <a:xfrm>
            <a:off x="994078" y="4646327"/>
            <a:ext cx="6507771" cy="2211673"/>
          </a:xfrm>
          <a:prstGeom prst="rect">
            <a:avLst/>
          </a:prstGeom>
        </p:spPr>
      </p:pic>
    </p:spTree>
    <p:extLst>
      <p:ext uri="{BB962C8B-B14F-4D97-AF65-F5344CB8AC3E}">
        <p14:creationId xmlns:p14="http://schemas.microsoft.com/office/powerpoint/2010/main" val="1281412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45</a:t>
            </a:fld>
            <a:endParaRPr lang="en-ZA" dirty="0"/>
          </a:p>
        </p:txBody>
      </p:sp>
      <p:sp>
        <p:nvSpPr>
          <p:cNvPr id="4" name="Title 3"/>
          <p:cNvSpPr>
            <a:spLocks noGrp="1"/>
          </p:cNvSpPr>
          <p:nvPr>
            <p:ph type="title"/>
          </p:nvPr>
        </p:nvSpPr>
        <p:spPr>
          <a:xfrm>
            <a:off x="611560" y="188640"/>
            <a:ext cx="7620000" cy="511458"/>
          </a:xfrm>
        </p:spPr>
        <p:txBody>
          <a:bodyPr/>
          <a:lstStyle/>
          <a:p>
            <a:r>
              <a:rPr lang="en-US" sz="3600" b="1" dirty="0" smtClean="0"/>
              <a:t>Key Challenges cont.</a:t>
            </a:r>
            <a:endParaRPr lang="en-ZA" sz="3600" b="1" dirty="0"/>
          </a:p>
        </p:txBody>
      </p:sp>
      <p:sp>
        <p:nvSpPr>
          <p:cNvPr id="2" name="Content Placeholder 1"/>
          <p:cNvSpPr>
            <a:spLocks noGrp="1"/>
          </p:cNvSpPr>
          <p:nvPr>
            <p:ph idx="1"/>
          </p:nvPr>
        </p:nvSpPr>
        <p:spPr>
          <a:xfrm>
            <a:off x="35496" y="836712"/>
            <a:ext cx="8352928" cy="5544616"/>
          </a:xfrm>
        </p:spPr>
        <p:txBody>
          <a:bodyPr>
            <a:noAutofit/>
          </a:bodyPr>
          <a:lstStyle/>
          <a:p>
            <a:pPr marL="114300" indent="0" algn="just">
              <a:lnSpc>
                <a:spcPct val="150000"/>
              </a:lnSpc>
              <a:buNone/>
            </a:pPr>
            <a:r>
              <a:rPr lang="en-US" sz="1800" b="1" dirty="0" smtClean="0"/>
              <a:t>6. Political violence/ intra-party conflict</a:t>
            </a:r>
          </a:p>
          <a:p>
            <a:pPr algn="just">
              <a:lnSpc>
                <a:spcPct val="150000"/>
              </a:lnSpc>
            </a:pPr>
            <a:r>
              <a:rPr lang="en-US" sz="1800" dirty="0" smtClean="0"/>
              <a:t>The </a:t>
            </a:r>
            <a:r>
              <a:rPr lang="en-US" sz="1800" dirty="0"/>
              <a:t>process of candidate selection by political parties for local government has also emerged as a source of conflict and violence in some parts of our country</a:t>
            </a:r>
          </a:p>
          <a:p>
            <a:pPr algn="just">
              <a:lnSpc>
                <a:spcPct val="150000"/>
              </a:lnSpc>
            </a:pPr>
            <a:r>
              <a:rPr lang="en-US" sz="1800" dirty="0"/>
              <a:t>According to researcher Mary De Haas, around 90 municipal councillors, political party officials and senior municipal officials, have been murdered in KwaZulu-Natal since 2015</a:t>
            </a:r>
          </a:p>
          <a:p>
            <a:pPr algn="just">
              <a:lnSpc>
                <a:spcPct val="150000"/>
              </a:lnSpc>
            </a:pPr>
            <a:r>
              <a:rPr lang="en-US" sz="1800" dirty="0"/>
              <a:t>The Eastern Cape, Limpopo, Mpumalanga and North West have not recorded the same numbers of politically-linked attacks but have certainly not been immune to these tragic incidents </a:t>
            </a:r>
          </a:p>
          <a:p>
            <a:pPr algn="just">
              <a:lnSpc>
                <a:spcPct val="150000"/>
              </a:lnSpc>
            </a:pPr>
            <a:r>
              <a:rPr lang="en-US" sz="1800" dirty="0"/>
              <a:t>As we approach the </a:t>
            </a:r>
            <a:r>
              <a:rPr lang="en-US" sz="1800" dirty="0" smtClean="0"/>
              <a:t>Local Government Elections</a:t>
            </a:r>
            <a:r>
              <a:rPr lang="en-US" sz="1800" dirty="0"/>
              <a:t>, the Electoral Commission appeals to all contestants, parties and voters to respect human life and the sanctity of the electoral process to ensure free, fair and peaceful elections</a:t>
            </a:r>
          </a:p>
          <a:p>
            <a:pPr algn="just">
              <a:lnSpc>
                <a:spcPct val="150000"/>
              </a:lnSpc>
            </a:pPr>
            <a:endParaRPr lang="en-ZA" sz="1800" dirty="0" smtClean="0"/>
          </a:p>
        </p:txBody>
      </p:sp>
    </p:spTree>
    <p:extLst>
      <p:ext uri="{BB962C8B-B14F-4D97-AF65-F5344CB8AC3E}">
        <p14:creationId xmlns:p14="http://schemas.microsoft.com/office/powerpoint/2010/main" val="3127902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373184-C173-4798-875F-9843F00E55BD}" type="slidenum">
              <a:rPr lang="en-ZA" smtClean="0"/>
              <a:pPr/>
              <a:t>46</a:t>
            </a:fld>
            <a:endParaRPr lang="en-ZA" dirty="0"/>
          </a:p>
        </p:txBody>
      </p:sp>
      <p:sp>
        <p:nvSpPr>
          <p:cNvPr id="4" name="Title 3"/>
          <p:cNvSpPr>
            <a:spLocks noGrp="1"/>
          </p:cNvSpPr>
          <p:nvPr>
            <p:ph type="title"/>
          </p:nvPr>
        </p:nvSpPr>
        <p:spPr>
          <a:xfrm>
            <a:off x="611560" y="2924944"/>
            <a:ext cx="7620000" cy="511458"/>
          </a:xfrm>
        </p:spPr>
        <p:txBody>
          <a:bodyPr/>
          <a:lstStyle/>
          <a:p>
            <a:r>
              <a:rPr lang="en-US" sz="4000" b="1" dirty="0" smtClean="0">
                <a:latin typeface="Segoe Print" panose="02000600000000000000" pitchFamily="2" charset="0"/>
              </a:rPr>
              <a:t>Thank you</a:t>
            </a:r>
            <a:endParaRPr lang="en-ZA" sz="4000" b="1" dirty="0">
              <a:latin typeface="Segoe Print" panose="02000600000000000000" pitchFamily="2" charset="0"/>
            </a:endParaRPr>
          </a:p>
        </p:txBody>
      </p:sp>
    </p:spTree>
    <p:extLst>
      <p:ext uri="{BB962C8B-B14F-4D97-AF65-F5344CB8AC3E}">
        <p14:creationId xmlns:p14="http://schemas.microsoft.com/office/powerpoint/2010/main" val="320193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706090"/>
          </a:xfrm>
        </p:spPr>
        <p:txBody>
          <a:bodyPr/>
          <a:lstStyle/>
          <a:p>
            <a:r>
              <a:rPr lang="en-US" sz="3600" b="1" dirty="0"/>
              <a:t>Provisional Timelines for LGE 2021</a:t>
            </a:r>
            <a:endParaRPr lang="en-ZA" sz="3600" b="1"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5</a:t>
            </a:fld>
            <a:endParaRPr lang="en-ZA" dirty="0"/>
          </a:p>
        </p:txBody>
      </p:sp>
      <p:graphicFrame>
        <p:nvGraphicFramePr>
          <p:cNvPr id="8" name="Diagram 7" descr="Placeholder Timeline&#10;">
            <a:extLst>
              <a:ext uri="{FF2B5EF4-FFF2-40B4-BE49-F238E27FC236}">
                <a16:creationId xmlns:a16="http://schemas.microsoft.com/office/drawing/2014/main" id="{073C5A0D-DFE8-4C7D-834F-C6443FF17576}"/>
              </a:ext>
            </a:extLst>
          </p:cNvPr>
          <p:cNvGraphicFramePr/>
          <p:nvPr>
            <p:extLst/>
          </p:nvPr>
        </p:nvGraphicFramePr>
        <p:xfrm>
          <a:off x="179512" y="1412776"/>
          <a:ext cx="82089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824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706090"/>
          </a:xfrm>
        </p:spPr>
        <p:txBody>
          <a:bodyPr/>
          <a:lstStyle/>
          <a:p>
            <a:r>
              <a:rPr lang="en-ZA" sz="3600" b="1" dirty="0" smtClean="0"/>
              <a:t>Cessation of By-elections</a:t>
            </a:r>
            <a:endParaRPr lang="en-ZA" sz="3600" b="1" dirty="0"/>
          </a:p>
        </p:txBody>
      </p:sp>
      <p:sp>
        <p:nvSpPr>
          <p:cNvPr id="3" name="Content Placeholder 2"/>
          <p:cNvSpPr>
            <a:spLocks noGrp="1"/>
          </p:cNvSpPr>
          <p:nvPr>
            <p:ph idx="1"/>
          </p:nvPr>
        </p:nvSpPr>
        <p:spPr>
          <a:xfrm>
            <a:off x="107504" y="733894"/>
            <a:ext cx="8280920" cy="6007474"/>
          </a:xfrm>
        </p:spPr>
        <p:txBody>
          <a:bodyPr>
            <a:noAutofit/>
          </a:bodyPr>
          <a:lstStyle/>
          <a:p>
            <a:pPr algn="just">
              <a:lnSpc>
                <a:spcPct val="150000"/>
              </a:lnSpc>
            </a:pPr>
            <a:r>
              <a:rPr lang="en-US" sz="1800" dirty="0" smtClean="0"/>
              <a:t>In terms of the present Structures Act provisions, by elections may not be held for vacancies arising from </a:t>
            </a:r>
            <a:r>
              <a:rPr lang="en-US" sz="1800" b="1" dirty="0" smtClean="0"/>
              <a:t>1 May 2021</a:t>
            </a:r>
          </a:p>
          <a:p>
            <a:pPr algn="just">
              <a:lnSpc>
                <a:spcPct val="150000"/>
              </a:lnSpc>
            </a:pPr>
            <a:r>
              <a:rPr lang="en-US" sz="1800" dirty="0" smtClean="0"/>
              <a:t>However, by-elections may still be held beyond this date if the vacancy arose before 1 May 2021</a:t>
            </a:r>
          </a:p>
          <a:p>
            <a:pPr algn="just">
              <a:lnSpc>
                <a:spcPct val="150000"/>
              </a:lnSpc>
            </a:pPr>
            <a:r>
              <a:rPr lang="en-US" sz="1800" dirty="0" smtClean="0"/>
              <a:t>The MEC for local government has to determine that the by-election must stand over until the general elections</a:t>
            </a:r>
          </a:p>
          <a:p>
            <a:pPr algn="just">
              <a:lnSpc>
                <a:spcPct val="150000"/>
              </a:lnSpc>
            </a:pPr>
            <a:r>
              <a:rPr lang="en-US" sz="1800" dirty="0" smtClean="0"/>
              <a:t>In terms of the amended version of the Structures Act, by-elections may not held for vacancies that arise from </a:t>
            </a:r>
            <a:r>
              <a:rPr lang="en-US" sz="1800" b="1" dirty="0" smtClean="0"/>
              <a:t>1 February 2021 </a:t>
            </a:r>
            <a:r>
              <a:rPr lang="en-US" sz="1800" dirty="0" smtClean="0"/>
              <a:t>(9 months to the general elections)</a:t>
            </a:r>
          </a:p>
          <a:p>
            <a:pPr algn="just">
              <a:lnSpc>
                <a:spcPct val="150000"/>
              </a:lnSpc>
            </a:pPr>
            <a:r>
              <a:rPr lang="en-US" sz="1800" dirty="0" smtClean="0"/>
              <a:t>The law cant be applied retrospectively, therefore the effective date for by-elections in terms of the new provisions of the Structures Act will be the date of commencement of the act as determined by the President</a:t>
            </a:r>
          </a:p>
          <a:p>
            <a:pPr algn="just">
              <a:lnSpc>
                <a:spcPct val="150000"/>
              </a:lnSpc>
            </a:pPr>
            <a:r>
              <a:rPr lang="en-US" sz="1800" dirty="0" smtClean="0"/>
              <a:t>The are 15 wards for the by-elections on 21 April 2021</a:t>
            </a:r>
          </a:p>
          <a:p>
            <a:pPr algn="just">
              <a:lnSpc>
                <a:spcPct val="150000"/>
              </a:lnSpc>
            </a:pPr>
            <a:r>
              <a:rPr lang="en-US" sz="1800" dirty="0" smtClean="0"/>
              <a:t>There are 40 wards for the by-elections on 19 May 2021</a:t>
            </a:r>
            <a:endParaRPr lang="en-US"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6</a:t>
            </a:fld>
            <a:endParaRPr lang="en-ZA" dirty="0"/>
          </a:p>
        </p:txBody>
      </p:sp>
    </p:spTree>
    <p:extLst>
      <p:ext uri="{BB962C8B-B14F-4D97-AF65-F5344CB8AC3E}">
        <p14:creationId xmlns:p14="http://schemas.microsoft.com/office/powerpoint/2010/main" val="1357868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ZA" sz="3600" b="1" dirty="0" smtClean="0"/>
              <a:t>Electoral System</a:t>
            </a:r>
            <a:endParaRPr lang="en-ZA" sz="3600" b="1" dirty="0"/>
          </a:p>
        </p:txBody>
      </p:sp>
      <p:sp>
        <p:nvSpPr>
          <p:cNvPr id="3" name="Content Placeholder 2"/>
          <p:cNvSpPr>
            <a:spLocks noGrp="1"/>
          </p:cNvSpPr>
          <p:nvPr>
            <p:ph idx="1"/>
          </p:nvPr>
        </p:nvSpPr>
        <p:spPr>
          <a:xfrm>
            <a:off x="107504" y="1052736"/>
            <a:ext cx="8288630" cy="4320480"/>
          </a:xfrm>
        </p:spPr>
        <p:txBody>
          <a:bodyPr>
            <a:normAutofit/>
          </a:bodyPr>
          <a:lstStyle/>
          <a:p>
            <a:pPr algn="just">
              <a:lnSpc>
                <a:spcPct val="150000"/>
              </a:lnSpc>
            </a:pPr>
            <a:r>
              <a:rPr lang="en-ZA" sz="1800" dirty="0" smtClean="0"/>
              <a:t>The current electoral system for local government is Mixed-Member Proportional</a:t>
            </a:r>
          </a:p>
          <a:p>
            <a:pPr lvl="1" algn="just">
              <a:lnSpc>
                <a:spcPct val="150000"/>
              </a:lnSpc>
            </a:pPr>
            <a:r>
              <a:rPr lang="en-ZA" sz="1800" dirty="0" smtClean="0"/>
              <a:t>Ward councillors: 50 percent of council</a:t>
            </a:r>
          </a:p>
          <a:p>
            <a:pPr lvl="1" algn="just">
              <a:lnSpc>
                <a:spcPct val="150000"/>
              </a:lnSpc>
            </a:pPr>
            <a:r>
              <a:rPr lang="en-ZA" sz="1800" dirty="0" smtClean="0"/>
              <a:t>Proportional councillors: 50 percent of council</a:t>
            </a:r>
          </a:p>
          <a:p>
            <a:pPr algn="just">
              <a:lnSpc>
                <a:spcPct val="150000"/>
              </a:lnSpc>
            </a:pPr>
            <a:r>
              <a:rPr lang="en-ZA" sz="1800" dirty="0" smtClean="0"/>
              <a:t>Voters in metropolitan municipalities will receive two  ballot papers (ward and PR)</a:t>
            </a:r>
          </a:p>
          <a:p>
            <a:pPr algn="just">
              <a:lnSpc>
                <a:spcPct val="150000"/>
              </a:lnSpc>
            </a:pPr>
            <a:r>
              <a:rPr lang="en-ZA" sz="1800" dirty="0" smtClean="0"/>
              <a:t>Voters in local municipalities will receive three b</a:t>
            </a:r>
            <a:r>
              <a:rPr lang="en-US" sz="1800" dirty="0" smtClean="0"/>
              <a:t>allot papers (ward, PR </a:t>
            </a:r>
            <a:r>
              <a:rPr lang="en-US" sz="1800" dirty="0"/>
              <a:t>for local council; PR for district </a:t>
            </a:r>
            <a:r>
              <a:rPr lang="en-US" sz="1800" dirty="0" smtClean="0"/>
              <a:t>council)</a:t>
            </a:r>
          </a:p>
        </p:txBody>
      </p:sp>
      <p:sp>
        <p:nvSpPr>
          <p:cNvPr id="4" name="Slide Number Placeholder 3"/>
          <p:cNvSpPr>
            <a:spLocks noGrp="1"/>
          </p:cNvSpPr>
          <p:nvPr>
            <p:ph type="sldNum" sz="quarter" idx="12"/>
          </p:nvPr>
        </p:nvSpPr>
        <p:spPr/>
        <p:txBody>
          <a:bodyPr/>
          <a:lstStyle/>
          <a:p>
            <a:fld id="{92373184-C173-4798-875F-9843F00E55BD}" type="slidenum">
              <a:rPr lang="en-ZA" smtClean="0"/>
              <a:pPr/>
              <a:t>7</a:t>
            </a:fld>
            <a:endParaRPr lang="en-ZA" dirty="0"/>
          </a:p>
        </p:txBody>
      </p:sp>
    </p:spTree>
    <p:extLst>
      <p:ext uri="{BB962C8B-B14F-4D97-AF65-F5344CB8AC3E}">
        <p14:creationId xmlns:p14="http://schemas.microsoft.com/office/powerpoint/2010/main" val="172254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Status on Legislative Amendments</a:t>
            </a:r>
            <a:endParaRPr lang="en-ZA" sz="3600" b="1" dirty="0"/>
          </a:p>
        </p:txBody>
      </p:sp>
      <p:sp>
        <p:nvSpPr>
          <p:cNvPr id="3" name="Content Placeholder 2"/>
          <p:cNvSpPr>
            <a:spLocks noGrp="1"/>
          </p:cNvSpPr>
          <p:nvPr>
            <p:ph idx="1"/>
          </p:nvPr>
        </p:nvSpPr>
        <p:spPr>
          <a:xfrm>
            <a:off x="126740" y="1401662"/>
            <a:ext cx="8280920" cy="5456338"/>
          </a:xfrm>
        </p:spPr>
        <p:txBody>
          <a:bodyPr>
            <a:noAutofit/>
          </a:bodyPr>
          <a:lstStyle/>
          <a:p>
            <a:pPr algn="just">
              <a:lnSpc>
                <a:spcPct val="150000"/>
              </a:lnSpc>
            </a:pPr>
            <a:r>
              <a:rPr lang="en-ZA" sz="1800" dirty="0" smtClean="0"/>
              <a:t>The Municipal Structures Amendment Bill has now been passed by both houses of Parliament</a:t>
            </a:r>
          </a:p>
          <a:p>
            <a:pPr lvl="1" algn="just">
              <a:lnSpc>
                <a:spcPct val="150000"/>
              </a:lnSpc>
            </a:pPr>
            <a:r>
              <a:rPr lang="en-ZA" sz="1800" dirty="0" smtClean="0"/>
              <a:t>Cessation of by-elections</a:t>
            </a:r>
          </a:p>
          <a:p>
            <a:pPr lvl="1" algn="just">
              <a:lnSpc>
                <a:spcPct val="150000"/>
              </a:lnSpc>
            </a:pPr>
            <a:r>
              <a:rPr lang="en-ZA" sz="1800" dirty="0" smtClean="0"/>
              <a:t>MEC’s proclaiming by-elections</a:t>
            </a:r>
          </a:p>
          <a:p>
            <a:pPr lvl="1" algn="just">
              <a:lnSpc>
                <a:spcPct val="150000"/>
              </a:lnSpc>
            </a:pPr>
            <a:r>
              <a:rPr lang="en-ZA" sz="1800" dirty="0" smtClean="0"/>
              <a:t>MM must inform the MEC and Commission of vacancies</a:t>
            </a:r>
          </a:p>
          <a:p>
            <a:pPr lvl="1" algn="just">
              <a:lnSpc>
                <a:spcPct val="150000"/>
              </a:lnSpc>
            </a:pPr>
            <a:r>
              <a:rPr lang="en-ZA" sz="1800" dirty="0" smtClean="0"/>
              <a:t>Councillors removed by MC in terms code of conduct providing two year cooling period </a:t>
            </a:r>
          </a:p>
          <a:p>
            <a:pPr lvl="1" algn="just">
              <a:lnSpc>
                <a:spcPct val="150000"/>
              </a:lnSpc>
            </a:pPr>
            <a:r>
              <a:rPr lang="en-ZA" sz="1800" dirty="0" smtClean="0"/>
              <a:t>Following an election list of candidates may only be amended after the inaugural council meeting</a:t>
            </a:r>
          </a:p>
          <a:p>
            <a:pPr lvl="1" algn="just">
              <a:lnSpc>
                <a:spcPct val="150000"/>
              </a:lnSpc>
            </a:pPr>
            <a:r>
              <a:rPr lang="en-ZA" sz="1800" dirty="0" smtClean="0"/>
              <a:t>Excessive seats </a:t>
            </a:r>
          </a:p>
          <a:p>
            <a:pPr lvl="1" algn="just">
              <a:lnSpc>
                <a:spcPct val="150000"/>
              </a:lnSpc>
            </a:pPr>
            <a:r>
              <a:rPr lang="en-ZA" sz="1800" dirty="0" smtClean="0"/>
              <a:t>Placing time limits of 48 hours to supplement list, candidates elected on multiple lists </a:t>
            </a:r>
            <a:endParaRPr lang="en-ZA"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8</a:t>
            </a:fld>
            <a:endParaRPr lang="en-ZA" dirty="0"/>
          </a:p>
        </p:txBody>
      </p:sp>
    </p:spTree>
    <p:extLst>
      <p:ext uri="{BB962C8B-B14F-4D97-AF65-F5344CB8AC3E}">
        <p14:creationId xmlns:p14="http://schemas.microsoft.com/office/powerpoint/2010/main" val="3518287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Status on Legislative Amendments</a:t>
            </a:r>
            <a:endParaRPr lang="en-ZA" sz="3600" dirty="0"/>
          </a:p>
        </p:txBody>
      </p:sp>
      <p:sp>
        <p:nvSpPr>
          <p:cNvPr id="3" name="Content Placeholder 2"/>
          <p:cNvSpPr>
            <a:spLocks noGrp="1"/>
          </p:cNvSpPr>
          <p:nvPr>
            <p:ph idx="1"/>
          </p:nvPr>
        </p:nvSpPr>
        <p:spPr>
          <a:xfrm>
            <a:off x="107504" y="1600200"/>
            <a:ext cx="8352928" cy="5069160"/>
          </a:xfrm>
        </p:spPr>
        <p:txBody>
          <a:bodyPr>
            <a:normAutofit/>
          </a:bodyPr>
          <a:lstStyle/>
          <a:p>
            <a:pPr algn="just">
              <a:lnSpc>
                <a:spcPct val="150000"/>
              </a:lnSpc>
            </a:pPr>
            <a:r>
              <a:rPr lang="en-ZA" sz="1800" dirty="0" smtClean="0"/>
              <a:t>The Electoral Laws Amendment Bill has also been passed by both houses of Parliament</a:t>
            </a:r>
          </a:p>
          <a:p>
            <a:pPr lvl="1" algn="just">
              <a:lnSpc>
                <a:spcPct val="150000"/>
              </a:lnSpc>
            </a:pPr>
            <a:r>
              <a:rPr lang="en-ZA" sz="1800" dirty="0" smtClean="0"/>
              <a:t>Increasing the registration levels of political parties</a:t>
            </a:r>
          </a:p>
          <a:p>
            <a:pPr lvl="1" algn="just">
              <a:lnSpc>
                <a:spcPct val="150000"/>
              </a:lnSpc>
            </a:pPr>
            <a:r>
              <a:rPr lang="en-ZA" sz="1800" dirty="0" smtClean="0"/>
              <a:t>Providing for a varied voting procedure for voters without addresses</a:t>
            </a:r>
          </a:p>
          <a:p>
            <a:pPr lvl="1" algn="just">
              <a:lnSpc>
                <a:spcPct val="150000"/>
              </a:lnSpc>
            </a:pPr>
            <a:r>
              <a:rPr lang="en-ZA" sz="1800" dirty="0" smtClean="0"/>
              <a:t>Clarifying the effective date of the electoral code of conduct</a:t>
            </a:r>
          </a:p>
          <a:p>
            <a:pPr lvl="1" algn="just">
              <a:lnSpc>
                <a:spcPct val="150000"/>
              </a:lnSpc>
            </a:pPr>
            <a:r>
              <a:rPr lang="en-ZA" sz="1800" dirty="0" smtClean="0"/>
              <a:t>Balancing the right to privacy of personal information and the right of freedom of expression in the publication of the voters’ roll</a:t>
            </a:r>
          </a:p>
          <a:p>
            <a:pPr lvl="1" algn="just">
              <a:lnSpc>
                <a:spcPct val="150000"/>
              </a:lnSpc>
            </a:pPr>
            <a:r>
              <a:rPr lang="en-ZA" sz="1800" dirty="0" smtClean="0"/>
              <a:t>Rationalizing the need for submission of an acceptance of nomination form</a:t>
            </a:r>
          </a:p>
          <a:p>
            <a:pPr lvl="1" algn="just">
              <a:lnSpc>
                <a:spcPct val="150000"/>
              </a:lnSpc>
            </a:pPr>
            <a:r>
              <a:rPr lang="en-ZA" sz="1800" dirty="0" smtClean="0"/>
              <a:t>Removing the ballot paper statement from the Act. To be revised in the regulations</a:t>
            </a:r>
          </a:p>
          <a:p>
            <a:pPr lvl="1" algn="just">
              <a:lnSpc>
                <a:spcPct val="150000"/>
              </a:lnSpc>
            </a:pPr>
            <a:endParaRPr lang="en-ZA" sz="1800" dirty="0" smtClean="0"/>
          </a:p>
          <a:p>
            <a:pPr lvl="1" algn="just">
              <a:lnSpc>
                <a:spcPct val="150000"/>
              </a:lnSpc>
            </a:pPr>
            <a:endParaRPr lang="en-ZA" sz="1800" dirty="0" smtClean="0"/>
          </a:p>
          <a:p>
            <a:pPr lvl="1" algn="just">
              <a:lnSpc>
                <a:spcPct val="150000"/>
              </a:lnSpc>
            </a:pPr>
            <a:endParaRPr lang="en-ZA" sz="1800" dirty="0"/>
          </a:p>
        </p:txBody>
      </p:sp>
      <p:sp>
        <p:nvSpPr>
          <p:cNvPr id="4" name="Slide Number Placeholder 3"/>
          <p:cNvSpPr>
            <a:spLocks noGrp="1"/>
          </p:cNvSpPr>
          <p:nvPr>
            <p:ph type="sldNum" sz="quarter" idx="12"/>
          </p:nvPr>
        </p:nvSpPr>
        <p:spPr/>
        <p:txBody>
          <a:bodyPr/>
          <a:lstStyle/>
          <a:p>
            <a:fld id="{92373184-C173-4798-875F-9843F00E55BD}" type="slidenum">
              <a:rPr lang="en-ZA" smtClean="0"/>
              <a:pPr/>
              <a:t>9</a:t>
            </a:fld>
            <a:endParaRPr lang="en-ZA" dirty="0"/>
          </a:p>
        </p:txBody>
      </p:sp>
    </p:spTree>
    <p:extLst>
      <p:ext uri="{BB962C8B-B14F-4D97-AF65-F5344CB8AC3E}">
        <p14:creationId xmlns:p14="http://schemas.microsoft.com/office/powerpoint/2010/main" val="1583560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34416</TotalTime>
  <Words>3531</Words>
  <Application>Microsoft Office PowerPoint</Application>
  <PresentationFormat>On-screen Show (4:3)</PresentationFormat>
  <Paragraphs>863</Paragraphs>
  <Slides>46</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46</vt:i4>
      </vt:variant>
    </vt:vector>
  </HeadingPairs>
  <TitlesOfParts>
    <vt:vector size="53" baseType="lpstr">
      <vt:lpstr>Arial</vt:lpstr>
      <vt:lpstr>Calibri</vt:lpstr>
      <vt:lpstr>Segoe Print</vt:lpstr>
      <vt:lpstr>1_Adjacency</vt:lpstr>
      <vt:lpstr>Office Theme</vt:lpstr>
      <vt:lpstr>1_Office Theme</vt:lpstr>
      <vt:lpstr>2_Office Theme</vt:lpstr>
      <vt:lpstr>PowerPoint Presentation</vt:lpstr>
      <vt:lpstr>Contents</vt:lpstr>
      <vt:lpstr>Election Planning Date</vt:lpstr>
      <vt:lpstr>The Road to LGE 2021 </vt:lpstr>
      <vt:lpstr>Provisional Timelines for LGE 2021</vt:lpstr>
      <vt:lpstr>Cessation of By-elections</vt:lpstr>
      <vt:lpstr>Electoral System</vt:lpstr>
      <vt:lpstr>Status on Legislative Amendments</vt:lpstr>
      <vt:lpstr>Status on Legislative Amendments</vt:lpstr>
      <vt:lpstr>Total Municipalities</vt:lpstr>
      <vt:lpstr>Total Seats &amp; Councillors</vt:lpstr>
      <vt:lpstr>Available Seats and Councillors</vt:lpstr>
      <vt:lpstr>Ward Delimitation</vt:lpstr>
      <vt:lpstr>PowerPoint Presentation</vt:lpstr>
      <vt:lpstr>Number of Wards 2000 – 2021 </vt:lpstr>
      <vt:lpstr>Number of Wards</vt:lpstr>
      <vt:lpstr>Voting District Delimitation</vt:lpstr>
      <vt:lpstr>Voting District Delimitation</vt:lpstr>
      <vt:lpstr>Voters’ Roll Growth: 1999 - 2020</vt:lpstr>
      <vt:lpstr>Voters’ Roll Growth: 1999 - 2020</vt:lpstr>
      <vt:lpstr>Voters’ Roll by Gender  March 2021</vt:lpstr>
      <vt:lpstr>Voters’ Roll by Gender  March 2021</vt:lpstr>
      <vt:lpstr>Voters’ Roll by Age  March 2021</vt:lpstr>
      <vt:lpstr>Age Band Distribution March 2021</vt:lpstr>
      <vt:lpstr>Status of Voters’ Roll Addresses</vt:lpstr>
      <vt:lpstr>Voters’ Roll Address Progress 2016 - 2021</vt:lpstr>
      <vt:lpstr>Voters’ Roll Addresses by Province 3 March 2021</vt:lpstr>
      <vt:lpstr>PowerPoint Presentation</vt:lpstr>
      <vt:lpstr>PowerPoint Presentation</vt:lpstr>
      <vt:lpstr>PowerPoint Presentation</vt:lpstr>
      <vt:lpstr>PowerPoint Presentation</vt:lpstr>
      <vt:lpstr>PowerPoint Presentation</vt:lpstr>
      <vt:lpstr>PowerPoint Presentation</vt:lpstr>
      <vt:lpstr>Stakeholder Engagement</vt:lpstr>
      <vt:lpstr>Communication and Voter Education</vt:lpstr>
      <vt:lpstr>Recruitment and Training</vt:lpstr>
      <vt:lpstr>Key Innovations for LGE 2021</vt:lpstr>
      <vt:lpstr>COVID-19 Protocols for Elections</vt:lpstr>
      <vt:lpstr>PowerPoint Presentation</vt:lpstr>
      <vt:lpstr>Key Challenges for LGE 2021</vt:lpstr>
      <vt:lpstr>Key Challenges cont.</vt:lpstr>
      <vt:lpstr>Key Challenges cont.</vt:lpstr>
      <vt:lpstr>Key Challenges cont.</vt:lpstr>
      <vt:lpstr>Key Challenges cont.</vt:lpstr>
      <vt:lpstr>Key Challenges cont.</vt:lpstr>
      <vt:lpstr>Thank you</vt:lpstr>
    </vt:vector>
  </TitlesOfParts>
  <Company>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Weekend Results Presentation for GCIS</dc:title>
  <dc:creator>Van Rensburg, Shalane</dc:creator>
  <cp:lastModifiedBy>Shereen Cassiem</cp:lastModifiedBy>
  <cp:revision>514</cp:revision>
  <cp:lastPrinted>2021-03-23T08:39:16Z</cp:lastPrinted>
  <dcterms:created xsi:type="dcterms:W3CDTF">2013-11-19T06:34:08Z</dcterms:created>
  <dcterms:modified xsi:type="dcterms:W3CDTF">2021-04-06T08:02:35Z</dcterms:modified>
</cp:coreProperties>
</file>