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7"/>
  </p:notesMasterIdLst>
  <p:sldIdLst>
    <p:sldId id="256" r:id="rId2"/>
    <p:sldId id="260" r:id="rId3"/>
    <p:sldId id="343" r:id="rId4"/>
    <p:sldId id="342" r:id="rId5"/>
    <p:sldId id="5583" r:id="rId6"/>
    <p:sldId id="25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599" r:id="rId21"/>
    <p:sldId id="286" r:id="rId22"/>
    <p:sldId id="446" r:id="rId23"/>
    <p:sldId id="275" r:id="rId24"/>
    <p:sldId id="258" r:id="rId25"/>
    <p:sldId id="276" r:id="rId26"/>
    <p:sldId id="280" r:id="rId27"/>
    <p:sldId id="281" r:id="rId28"/>
    <p:sldId id="282" r:id="rId29"/>
    <p:sldId id="277" r:id="rId30"/>
    <p:sldId id="278" r:id="rId31"/>
    <p:sldId id="279" r:id="rId32"/>
    <p:sldId id="283" r:id="rId33"/>
    <p:sldId id="285" r:id="rId34"/>
    <p:sldId id="284" r:id="rId35"/>
    <p:sldId id="259" r:id="rId36"/>
  </p:sldIdLst>
  <p:sldSz cx="12192000" cy="6858000"/>
  <p:notesSz cx="6858000" cy="9144000"/>
  <p:embeddedFontLst>
    <p:embeddedFont>
      <p:font typeface="Shruti" panose="020B0604020202020204" charset="0"/>
      <p:regular r:id="rId38"/>
      <p:bold r:id="rId39"/>
    </p:embeddedFont>
    <p:embeddedFont>
      <p:font typeface="ＭＳ Ｐゴシック" panose="020B0600070205080204" pitchFamily="34" charset="-128"/>
      <p:regular r:id="rId40"/>
    </p:embeddedFont>
    <p:embeddedFont>
      <p:font typeface="Gill Sans MT" panose="020B0502020104020203"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ＭＳ Ｐゴシック" panose="020B0600070205080204" pitchFamily="34" charset="-128"/>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95" autoAdjust="0"/>
    <p:restoredTop sz="96327"/>
  </p:normalViewPr>
  <p:slideViewPr>
    <p:cSldViewPr snapToGrid="0" snapToObjects="1">
      <p:cViewPr varScale="1">
        <p:scale>
          <a:sx n="73" d="100"/>
          <a:sy n="73" d="100"/>
        </p:scale>
        <p:origin x="3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2.png"/><Relationship Id="rId4" Type="http://schemas.openxmlformats.org/officeDocument/2006/relationships/image" Target="../media/image13.svg"/></Relationships>
</file>

<file path=ppt/diagrams/_rels/data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svg"/><Relationship Id="rId1" Type="http://schemas.openxmlformats.org/officeDocument/2006/relationships/image" Target="../media/image19.png"/><Relationship Id="rId4" Type="http://schemas.openxmlformats.org/officeDocument/2006/relationships/image" Target="../media/image25.svg"/></Relationships>
</file>

<file path=ppt/diagrams/_rels/data2.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svg"/><Relationship Id="rId1" Type="http://schemas.openxmlformats.org/officeDocument/2006/relationships/image" Target="../media/image14.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svg"/><Relationship Id="rId1" Type="http://schemas.openxmlformats.org/officeDocument/2006/relationships/image" Target="../media/image19.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18.png"/></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svg"/><Relationship Id="rId1" Type="http://schemas.openxmlformats.org/officeDocument/2006/relationships/image" Target="../media/image19.png"/><Relationship Id="rId4" Type="http://schemas.openxmlformats.org/officeDocument/2006/relationships/image" Target="../media/image25.svg"/></Relationships>
</file>

<file path=ppt/diagrams/_rels/data7.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18.png"/></Relationships>
</file>

<file path=ppt/diagrams/_rels/data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svg"/><Relationship Id="rId1" Type="http://schemas.openxmlformats.org/officeDocument/2006/relationships/image" Target="../media/image19.png"/><Relationship Id="rId4" Type="http://schemas.openxmlformats.org/officeDocument/2006/relationships/image" Target="../media/image25.svg"/></Relationships>
</file>

<file path=ppt/diagrams/_rels/data9.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2.png"/><Relationship Id="rId4" Type="http://schemas.openxmlformats.org/officeDocument/2006/relationships/image" Target="../media/image13.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svg"/><Relationship Id="rId1" Type="http://schemas.openxmlformats.org/officeDocument/2006/relationships/image" Target="../media/image19.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svg"/><Relationship Id="rId1" Type="http://schemas.openxmlformats.org/officeDocument/2006/relationships/image" Target="../media/image14.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svg"/><Relationship Id="rId1" Type="http://schemas.openxmlformats.org/officeDocument/2006/relationships/image" Target="../media/image19.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svg"/><Relationship Id="rId1" Type="http://schemas.openxmlformats.org/officeDocument/2006/relationships/image" Target="../media/image19.png"/><Relationship Id="rId4" Type="http://schemas.openxmlformats.org/officeDocument/2006/relationships/image" Target="../media/image25.svg"/></Relationships>
</file>

<file path=ppt/diagrams/_rels/drawing7.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svg"/><Relationship Id="rId1" Type="http://schemas.openxmlformats.org/officeDocument/2006/relationships/image" Target="../media/image19.png"/><Relationship Id="rId4" Type="http://schemas.openxmlformats.org/officeDocument/2006/relationships/image" Target="../media/image25.svg"/></Relationships>
</file>

<file path=ppt/diagrams/_rels/drawing9.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F5CF1-9539-4D10-9FB3-FE37629E469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6F26813-ADC2-4AA4-8B9B-7546F7A4F92F}">
      <dgm:prSet/>
      <dgm:spPr/>
      <dgm:t>
        <a:bodyPr/>
        <a:lstStyle/>
        <a:p>
          <a:pPr>
            <a:lnSpc>
              <a:spcPct val="100000"/>
            </a:lnSpc>
          </a:pPr>
          <a:r>
            <a:rPr lang="en-ZA" dirty="0"/>
            <a:t>Programme Objectives</a:t>
          </a:r>
          <a:endParaRPr lang="en-US" dirty="0"/>
        </a:p>
      </dgm:t>
    </dgm:pt>
    <dgm:pt modelId="{EB0F3E57-73C7-47A0-80EB-7121DFABCC51}" type="parTrans" cxnId="{D78084D5-1AEE-4768-AFB3-148F44EE1C7B}">
      <dgm:prSet/>
      <dgm:spPr/>
      <dgm:t>
        <a:bodyPr/>
        <a:lstStyle/>
        <a:p>
          <a:endParaRPr lang="en-US"/>
        </a:p>
      </dgm:t>
    </dgm:pt>
    <dgm:pt modelId="{3BE350A0-5609-409E-83A0-0B596FB581E1}" type="sibTrans" cxnId="{D78084D5-1AEE-4768-AFB3-148F44EE1C7B}">
      <dgm:prSet/>
      <dgm:spPr/>
      <dgm:t>
        <a:bodyPr/>
        <a:lstStyle/>
        <a:p>
          <a:endParaRPr lang="en-US"/>
        </a:p>
      </dgm:t>
    </dgm:pt>
    <dgm:pt modelId="{8C68D7E3-17E0-431A-9314-D1430940D286}">
      <dgm:prSet custT="1"/>
      <dgm:spPr/>
      <dgm:t>
        <a:bodyPr/>
        <a:lstStyle/>
        <a:p>
          <a:pPr>
            <a:lnSpc>
              <a:spcPct val="100000"/>
            </a:lnSpc>
          </a:pPr>
          <a:r>
            <a:rPr lang="en-ZA" sz="1600" dirty="0"/>
            <a:t>Determine municipal liquidity/viability</a:t>
          </a:r>
          <a:endParaRPr lang="en-US" sz="1600" dirty="0"/>
        </a:p>
      </dgm:t>
    </dgm:pt>
    <dgm:pt modelId="{C52EF65A-7158-4897-8DAD-8B69356C56E8}" type="parTrans" cxnId="{F8D8D753-2F22-4F00-A163-4E2ACCBD2835}">
      <dgm:prSet/>
      <dgm:spPr/>
      <dgm:t>
        <a:bodyPr/>
        <a:lstStyle/>
        <a:p>
          <a:endParaRPr lang="en-US"/>
        </a:p>
      </dgm:t>
    </dgm:pt>
    <dgm:pt modelId="{44223C4C-1633-4492-90AC-8C5B960698B8}" type="sibTrans" cxnId="{F8D8D753-2F22-4F00-A163-4E2ACCBD2835}">
      <dgm:prSet/>
      <dgm:spPr/>
      <dgm:t>
        <a:bodyPr/>
        <a:lstStyle/>
        <a:p>
          <a:endParaRPr lang="en-US"/>
        </a:p>
      </dgm:t>
    </dgm:pt>
    <dgm:pt modelId="{1DD1D0BC-474A-4773-B985-032E530A5728}">
      <dgm:prSet custT="1"/>
      <dgm:spPr/>
      <dgm:t>
        <a:bodyPr/>
        <a:lstStyle/>
        <a:p>
          <a:pPr>
            <a:lnSpc>
              <a:spcPct val="100000"/>
            </a:lnSpc>
          </a:pPr>
          <a:r>
            <a:rPr lang="en-ZA" sz="1600" dirty="0"/>
            <a:t>Early warning of impending problems</a:t>
          </a:r>
        </a:p>
        <a:p>
          <a:pPr>
            <a:lnSpc>
              <a:spcPct val="100000"/>
            </a:lnSpc>
          </a:pPr>
          <a:r>
            <a:rPr lang="en-ZA" sz="1600" dirty="0"/>
            <a:t>Promote a culture of payment </a:t>
          </a:r>
          <a:endParaRPr lang="en-US" sz="1600" dirty="0"/>
        </a:p>
      </dgm:t>
    </dgm:pt>
    <dgm:pt modelId="{01EB695C-0996-44B1-A0D1-F5A56F36BA51}" type="parTrans" cxnId="{09EC02EF-AD06-4237-B7AF-24569C4CDE5F}">
      <dgm:prSet/>
      <dgm:spPr/>
      <dgm:t>
        <a:bodyPr/>
        <a:lstStyle/>
        <a:p>
          <a:endParaRPr lang="en-US"/>
        </a:p>
      </dgm:t>
    </dgm:pt>
    <dgm:pt modelId="{F24C70D0-BB9B-4C94-9A22-3576C48F4F2B}" type="sibTrans" cxnId="{09EC02EF-AD06-4237-B7AF-24569C4CDE5F}">
      <dgm:prSet/>
      <dgm:spPr/>
      <dgm:t>
        <a:bodyPr/>
        <a:lstStyle/>
        <a:p>
          <a:endParaRPr lang="en-US"/>
        </a:p>
      </dgm:t>
    </dgm:pt>
    <dgm:pt modelId="{49866E77-FEE7-4E7D-BE31-0519EF1B5595}">
      <dgm:prSet/>
      <dgm:spPr/>
      <dgm:t>
        <a:bodyPr/>
        <a:lstStyle/>
        <a:p>
          <a:pPr>
            <a:lnSpc>
              <a:spcPct val="100000"/>
            </a:lnSpc>
          </a:pPr>
          <a:r>
            <a:rPr lang="en-ZA"/>
            <a:t>Implementation Initiatives</a:t>
          </a:r>
          <a:endParaRPr lang="en-US"/>
        </a:p>
      </dgm:t>
    </dgm:pt>
    <dgm:pt modelId="{06C3E503-064A-4D7B-A55E-32A961DBBB2F}" type="parTrans" cxnId="{A9E5F6B6-AAA4-435C-8C6D-A51A4A02FE17}">
      <dgm:prSet/>
      <dgm:spPr/>
      <dgm:t>
        <a:bodyPr/>
        <a:lstStyle/>
        <a:p>
          <a:endParaRPr lang="en-US"/>
        </a:p>
      </dgm:t>
    </dgm:pt>
    <dgm:pt modelId="{FEB70A5C-DDD6-45BA-AFBA-8CD5E150D1DC}" type="sibTrans" cxnId="{A9E5F6B6-AAA4-435C-8C6D-A51A4A02FE17}">
      <dgm:prSet/>
      <dgm:spPr/>
      <dgm:t>
        <a:bodyPr/>
        <a:lstStyle/>
        <a:p>
          <a:endParaRPr lang="en-US"/>
        </a:p>
      </dgm:t>
    </dgm:pt>
    <dgm:pt modelId="{562C283D-12A9-410C-ABF2-4FAB743FF217}">
      <dgm:prSet custT="1"/>
      <dgm:spPr/>
      <dgm:t>
        <a:bodyPr/>
        <a:lstStyle/>
        <a:p>
          <a:pPr>
            <a:lnSpc>
              <a:spcPct val="100000"/>
            </a:lnSpc>
          </a:pPr>
          <a:r>
            <a:rPr lang="en-ZA" sz="1600" dirty="0"/>
            <a:t>Monitoring</a:t>
          </a:r>
          <a:endParaRPr lang="en-US" sz="1600" dirty="0"/>
        </a:p>
      </dgm:t>
    </dgm:pt>
    <dgm:pt modelId="{601615B3-D817-4E9B-AD76-DEDBDDD2E7C3}" type="parTrans" cxnId="{457253FF-4A41-4583-A262-B9D31AFE1940}">
      <dgm:prSet/>
      <dgm:spPr/>
      <dgm:t>
        <a:bodyPr/>
        <a:lstStyle/>
        <a:p>
          <a:endParaRPr lang="en-US"/>
        </a:p>
      </dgm:t>
    </dgm:pt>
    <dgm:pt modelId="{C578A495-EAB1-4469-903E-D9CC5C6C44C3}" type="sibTrans" cxnId="{457253FF-4A41-4583-A262-B9D31AFE1940}">
      <dgm:prSet/>
      <dgm:spPr/>
      <dgm:t>
        <a:bodyPr/>
        <a:lstStyle/>
        <a:p>
          <a:endParaRPr lang="en-US"/>
        </a:p>
      </dgm:t>
    </dgm:pt>
    <dgm:pt modelId="{F5FA9050-FA86-4326-9A8A-352D9F3FD531}">
      <dgm:prSet custT="1"/>
      <dgm:spPr/>
      <dgm:t>
        <a:bodyPr/>
        <a:lstStyle/>
        <a:p>
          <a:pPr>
            <a:lnSpc>
              <a:spcPct val="100000"/>
            </a:lnSpc>
          </a:pPr>
          <a:r>
            <a:rPr lang="en-ZA" sz="1600" dirty="0"/>
            <a:t>Establishing provincial task teams</a:t>
          </a:r>
          <a:endParaRPr lang="en-US" sz="1600" dirty="0"/>
        </a:p>
      </dgm:t>
    </dgm:pt>
    <dgm:pt modelId="{738A0ECB-D17A-4354-B3E3-2133F41C8A20}" type="parTrans" cxnId="{8DE44986-44E9-423B-A82B-2189E02FA67B}">
      <dgm:prSet/>
      <dgm:spPr/>
      <dgm:t>
        <a:bodyPr/>
        <a:lstStyle/>
        <a:p>
          <a:endParaRPr lang="en-US"/>
        </a:p>
      </dgm:t>
    </dgm:pt>
    <dgm:pt modelId="{D1B4338F-7033-4655-A328-6C6B09673830}" type="sibTrans" cxnId="{8DE44986-44E9-423B-A82B-2189E02FA67B}">
      <dgm:prSet/>
      <dgm:spPr/>
      <dgm:t>
        <a:bodyPr/>
        <a:lstStyle/>
        <a:p>
          <a:endParaRPr lang="en-US"/>
        </a:p>
      </dgm:t>
    </dgm:pt>
    <dgm:pt modelId="{BDB68D1E-B752-4EDC-8F6D-C1B9BA40965C}">
      <dgm:prSet custT="1"/>
      <dgm:spPr/>
      <dgm:t>
        <a:bodyPr/>
        <a:lstStyle/>
        <a:p>
          <a:pPr>
            <a:lnSpc>
              <a:spcPct val="100000"/>
            </a:lnSpc>
          </a:pPr>
          <a:r>
            <a:rPr lang="en-ZA" sz="1600" dirty="0"/>
            <a:t>Support Programmes</a:t>
          </a:r>
          <a:endParaRPr lang="en-US" sz="1600" dirty="0"/>
        </a:p>
      </dgm:t>
    </dgm:pt>
    <dgm:pt modelId="{1423AC53-A84E-4FFB-A880-69E945782B5B}" type="parTrans" cxnId="{0D3B93B3-D8EE-4D47-96FC-20FA437DCD3F}">
      <dgm:prSet/>
      <dgm:spPr/>
      <dgm:t>
        <a:bodyPr/>
        <a:lstStyle/>
        <a:p>
          <a:endParaRPr lang="en-US"/>
        </a:p>
      </dgm:t>
    </dgm:pt>
    <dgm:pt modelId="{93C99A3F-4211-4902-A694-E7737BA0A7FD}" type="sibTrans" cxnId="{0D3B93B3-D8EE-4D47-96FC-20FA437DCD3F}">
      <dgm:prSet/>
      <dgm:spPr/>
      <dgm:t>
        <a:bodyPr/>
        <a:lstStyle/>
        <a:p>
          <a:endParaRPr lang="en-US"/>
        </a:p>
      </dgm:t>
    </dgm:pt>
    <dgm:pt modelId="{C5F47BA0-BD8C-4F17-A7D8-B5B3B11A994F}">
      <dgm:prSet/>
      <dgm:spPr/>
      <dgm:t>
        <a:bodyPr/>
        <a:lstStyle/>
        <a:p>
          <a:pPr>
            <a:lnSpc>
              <a:spcPct val="100000"/>
            </a:lnSpc>
          </a:pPr>
          <a:r>
            <a:rPr lang="en-ZA"/>
            <a:t>Successes</a:t>
          </a:r>
          <a:endParaRPr lang="en-US"/>
        </a:p>
      </dgm:t>
    </dgm:pt>
    <dgm:pt modelId="{A2171F60-B6DF-4ADF-9050-B2E0E042C689}" type="parTrans" cxnId="{C8FC8C50-3F16-4122-A34F-D7C137EE3485}">
      <dgm:prSet/>
      <dgm:spPr/>
      <dgm:t>
        <a:bodyPr/>
        <a:lstStyle/>
        <a:p>
          <a:endParaRPr lang="en-US"/>
        </a:p>
      </dgm:t>
    </dgm:pt>
    <dgm:pt modelId="{D91571FE-CBF7-49AB-A1BD-0C3913CC4938}" type="sibTrans" cxnId="{C8FC8C50-3F16-4122-A34F-D7C137EE3485}">
      <dgm:prSet/>
      <dgm:spPr/>
      <dgm:t>
        <a:bodyPr/>
        <a:lstStyle/>
        <a:p>
          <a:endParaRPr lang="en-US"/>
        </a:p>
      </dgm:t>
    </dgm:pt>
    <dgm:pt modelId="{11EC99DE-4BCD-46E3-AAA3-FB4101F74042}">
      <dgm:prSet/>
      <dgm:spPr/>
      <dgm:t>
        <a:bodyPr/>
        <a:lstStyle/>
        <a:p>
          <a:pPr>
            <a:lnSpc>
              <a:spcPct val="100000"/>
            </a:lnSpc>
          </a:pPr>
          <a:r>
            <a:rPr lang="en-ZA" dirty="0"/>
            <a:t>Some success in reducing municipal insolvency</a:t>
          </a:r>
          <a:endParaRPr lang="en-US" dirty="0"/>
        </a:p>
      </dgm:t>
    </dgm:pt>
    <dgm:pt modelId="{77EF032F-C96F-41EB-BFD2-82EB1AC59532}" type="parTrans" cxnId="{A3DB719B-042E-42B2-B845-610512A53686}">
      <dgm:prSet/>
      <dgm:spPr/>
      <dgm:t>
        <a:bodyPr/>
        <a:lstStyle/>
        <a:p>
          <a:endParaRPr lang="en-US"/>
        </a:p>
      </dgm:t>
    </dgm:pt>
    <dgm:pt modelId="{6727430E-65FD-4C22-ADDA-D649DAFF1D76}" type="sibTrans" cxnId="{A3DB719B-042E-42B2-B845-610512A53686}">
      <dgm:prSet/>
      <dgm:spPr/>
      <dgm:t>
        <a:bodyPr/>
        <a:lstStyle/>
        <a:p>
          <a:endParaRPr lang="en-US"/>
        </a:p>
      </dgm:t>
    </dgm:pt>
    <dgm:pt modelId="{1E9C3E4C-24C6-4679-836D-1256E30D4D39}">
      <dgm:prSet/>
      <dgm:spPr/>
      <dgm:t>
        <a:bodyPr/>
        <a:lstStyle/>
        <a:p>
          <a:pPr>
            <a:lnSpc>
              <a:spcPct val="100000"/>
            </a:lnSpc>
          </a:pPr>
          <a:r>
            <a:rPr lang="en-ZA"/>
            <a:t>Lessons Learned</a:t>
          </a:r>
          <a:endParaRPr lang="en-US"/>
        </a:p>
      </dgm:t>
    </dgm:pt>
    <dgm:pt modelId="{48016E80-202E-418A-BAFC-0FD65129F90C}" type="parTrans" cxnId="{8AF6BD4E-8A2E-46FD-B9DD-1F4CA00C4655}">
      <dgm:prSet/>
      <dgm:spPr/>
      <dgm:t>
        <a:bodyPr/>
        <a:lstStyle/>
        <a:p>
          <a:endParaRPr lang="en-US"/>
        </a:p>
      </dgm:t>
    </dgm:pt>
    <dgm:pt modelId="{C47BC5A0-ADBF-4834-BFB6-65FB8E4EF01B}" type="sibTrans" cxnId="{8AF6BD4E-8A2E-46FD-B9DD-1F4CA00C4655}">
      <dgm:prSet/>
      <dgm:spPr/>
      <dgm:t>
        <a:bodyPr/>
        <a:lstStyle/>
        <a:p>
          <a:endParaRPr lang="en-US"/>
        </a:p>
      </dgm:t>
    </dgm:pt>
    <dgm:pt modelId="{EBDF6570-118F-4E66-A11F-19046907A842}">
      <dgm:prSet/>
      <dgm:spPr/>
      <dgm:t>
        <a:bodyPr/>
        <a:lstStyle/>
        <a:p>
          <a:pPr>
            <a:lnSpc>
              <a:spcPct val="100000"/>
            </a:lnSpc>
          </a:pPr>
          <a:r>
            <a:rPr lang="en-ZA" dirty="0"/>
            <a:t>Inadequate provincial capacity to act on warning signs</a:t>
          </a:r>
          <a:endParaRPr lang="en-US" dirty="0"/>
        </a:p>
      </dgm:t>
    </dgm:pt>
    <dgm:pt modelId="{209B4F1A-59F9-47AA-A6E8-DE23B3E42339}" type="parTrans" cxnId="{126489B8-FB9E-49BC-820D-35BF22F236E9}">
      <dgm:prSet/>
      <dgm:spPr/>
      <dgm:t>
        <a:bodyPr/>
        <a:lstStyle/>
        <a:p>
          <a:endParaRPr lang="en-US"/>
        </a:p>
      </dgm:t>
    </dgm:pt>
    <dgm:pt modelId="{5EFB52E7-5103-4131-B9A6-06D6551C565C}" type="sibTrans" cxnId="{126489B8-FB9E-49BC-820D-35BF22F236E9}">
      <dgm:prSet/>
      <dgm:spPr/>
      <dgm:t>
        <a:bodyPr/>
        <a:lstStyle/>
        <a:p>
          <a:endParaRPr lang="en-US"/>
        </a:p>
      </dgm:t>
    </dgm:pt>
    <dgm:pt modelId="{92349BC1-D013-43E8-A647-28F399B16FD8}" type="pres">
      <dgm:prSet presAssocID="{C2AF5CF1-9539-4D10-9FB3-FE37629E4690}" presName="root" presStyleCnt="0">
        <dgm:presLayoutVars>
          <dgm:dir/>
          <dgm:resizeHandles val="exact"/>
        </dgm:presLayoutVars>
      </dgm:prSet>
      <dgm:spPr/>
      <dgm:t>
        <a:bodyPr/>
        <a:lstStyle/>
        <a:p>
          <a:endParaRPr lang="en-US"/>
        </a:p>
      </dgm:t>
    </dgm:pt>
    <dgm:pt modelId="{9BE3D857-BF9F-433A-A201-F11D3D7E535E}" type="pres">
      <dgm:prSet presAssocID="{36F26813-ADC2-4AA4-8B9B-7546F7A4F92F}" presName="compNode" presStyleCnt="0"/>
      <dgm:spPr/>
    </dgm:pt>
    <dgm:pt modelId="{2879A10B-4CF3-4963-B170-E911B63569B3}" type="pres">
      <dgm:prSet presAssocID="{36F26813-ADC2-4AA4-8B9B-7546F7A4F92F}" presName="bgRect" presStyleLbl="bgShp" presStyleIdx="0" presStyleCnt="4"/>
      <dgm:spPr>
        <a:solidFill>
          <a:srgbClr val="CC3300"/>
        </a:solidFill>
      </dgm:spPr>
    </dgm:pt>
    <dgm:pt modelId="{0722E80C-9C84-4294-9CB3-2A2469937501}" type="pres">
      <dgm:prSet presAssocID="{36F26813-ADC2-4AA4-8B9B-7546F7A4F92F}"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mark"/>
        </a:ext>
      </dgm:extLst>
    </dgm:pt>
    <dgm:pt modelId="{124B3FE8-C0E0-406C-8316-3FB241C52812}" type="pres">
      <dgm:prSet presAssocID="{36F26813-ADC2-4AA4-8B9B-7546F7A4F92F}" presName="spaceRect" presStyleCnt="0"/>
      <dgm:spPr/>
    </dgm:pt>
    <dgm:pt modelId="{DBCCAB0D-F65F-4B29-A853-BB09460F1D1D}" type="pres">
      <dgm:prSet presAssocID="{36F26813-ADC2-4AA4-8B9B-7546F7A4F92F}" presName="parTx" presStyleLbl="revTx" presStyleIdx="0" presStyleCnt="8">
        <dgm:presLayoutVars>
          <dgm:chMax val="0"/>
          <dgm:chPref val="0"/>
        </dgm:presLayoutVars>
      </dgm:prSet>
      <dgm:spPr/>
      <dgm:t>
        <a:bodyPr/>
        <a:lstStyle/>
        <a:p>
          <a:endParaRPr lang="en-US"/>
        </a:p>
      </dgm:t>
    </dgm:pt>
    <dgm:pt modelId="{DB0F2BAC-B647-4B23-86A2-4FED09F57D4D}" type="pres">
      <dgm:prSet presAssocID="{36F26813-ADC2-4AA4-8B9B-7546F7A4F92F}" presName="desTx" presStyleLbl="revTx" presStyleIdx="1" presStyleCnt="8" custScaleX="119324">
        <dgm:presLayoutVars/>
      </dgm:prSet>
      <dgm:spPr/>
      <dgm:t>
        <a:bodyPr/>
        <a:lstStyle/>
        <a:p>
          <a:endParaRPr lang="en-US"/>
        </a:p>
      </dgm:t>
    </dgm:pt>
    <dgm:pt modelId="{BB1AC132-3D5F-4864-8CB6-2ACE287C4085}" type="pres">
      <dgm:prSet presAssocID="{3BE350A0-5609-409E-83A0-0B596FB581E1}" presName="sibTrans" presStyleCnt="0"/>
      <dgm:spPr/>
    </dgm:pt>
    <dgm:pt modelId="{93BF0626-2C22-4B0C-9B65-9FD3D601F3E6}" type="pres">
      <dgm:prSet presAssocID="{49866E77-FEE7-4E7D-BE31-0519EF1B5595}" presName="compNode" presStyleCnt="0"/>
      <dgm:spPr/>
    </dgm:pt>
    <dgm:pt modelId="{AB0D047F-7CB0-4E54-AAA0-BB1593C53410}" type="pres">
      <dgm:prSet presAssocID="{49866E77-FEE7-4E7D-BE31-0519EF1B5595}" presName="bgRect" presStyleLbl="bgShp" presStyleIdx="1" presStyleCnt="4"/>
      <dgm:spPr/>
    </dgm:pt>
    <dgm:pt modelId="{C66209E2-AA04-4569-ADB4-0D044FA1BBE1}" type="pres">
      <dgm:prSet presAssocID="{49866E77-FEE7-4E7D-BE31-0519EF1B559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eeting"/>
        </a:ext>
      </dgm:extLst>
    </dgm:pt>
    <dgm:pt modelId="{3BF501A8-A861-435D-B7C6-B9BB75E4BA1D}" type="pres">
      <dgm:prSet presAssocID="{49866E77-FEE7-4E7D-BE31-0519EF1B5595}" presName="spaceRect" presStyleCnt="0"/>
      <dgm:spPr/>
    </dgm:pt>
    <dgm:pt modelId="{295C1659-F7F7-4636-B39D-3930A13FED1B}" type="pres">
      <dgm:prSet presAssocID="{49866E77-FEE7-4E7D-BE31-0519EF1B5595}" presName="parTx" presStyleLbl="revTx" presStyleIdx="2" presStyleCnt="8">
        <dgm:presLayoutVars>
          <dgm:chMax val="0"/>
          <dgm:chPref val="0"/>
        </dgm:presLayoutVars>
      </dgm:prSet>
      <dgm:spPr/>
      <dgm:t>
        <a:bodyPr/>
        <a:lstStyle/>
        <a:p>
          <a:endParaRPr lang="en-US"/>
        </a:p>
      </dgm:t>
    </dgm:pt>
    <dgm:pt modelId="{B1159A35-3742-4D36-8B10-E96197F50249}" type="pres">
      <dgm:prSet presAssocID="{49866E77-FEE7-4E7D-BE31-0519EF1B5595}" presName="desTx" presStyleLbl="revTx" presStyleIdx="3" presStyleCnt="8" custScaleX="107111">
        <dgm:presLayoutVars/>
      </dgm:prSet>
      <dgm:spPr/>
      <dgm:t>
        <a:bodyPr/>
        <a:lstStyle/>
        <a:p>
          <a:endParaRPr lang="en-US"/>
        </a:p>
      </dgm:t>
    </dgm:pt>
    <dgm:pt modelId="{0C9A38B1-1DE6-4519-8D1E-C8B43464627F}" type="pres">
      <dgm:prSet presAssocID="{FEB70A5C-DDD6-45BA-AFBA-8CD5E150D1DC}" presName="sibTrans" presStyleCnt="0"/>
      <dgm:spPr/>
    </dgm:pt>
    <dgm:pt modelId="{0C501A5C-5063-4A99-A53F-A798F61184FE}" type="pres">
      <dgm:prSet presAssocID="{C5F47BA0-BD8C-4F17-A7D8-B5B3B11A994F}" presName="compNode" presStyleCnt="0"/>
      <dgm:spPr/>
    </dgm:pt>
    <dgm:pt modelId="{BC5BD4C8-EAB2-4C41-8961-1247D09A826D}" type="pres">
      <dgm:prSet presAssocID="{C5F47BA0-BD8C-4F17-A7D8-B5B3B11A994F}" presName="bgRect" presStyleLbl="bgShp" presStyleIdx="2" presStyleCnt="4"/>
      <dgm:spPr/>
    </dgm:pt>
    <dgm:pt modelId="{DD02B942-28EB-456F-ADEB-4EF229B4272E}" type="pres">
      <dgm:prSet presAssocID="{C5F47BA0-BD8C-4F17-A7D8-B5B3B11A994F}"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Upward trend"/>
        </a:ext>
      </dgm:extLst>
    </dgm:pt>
    <dgm:pt modelId="{7848B309-94FA-43C9-BC13-125B3299BE99}" type="pres">
      <dgm:prSet presAssocID="{C5F47BA0-BD8C-4F17-A7D8-B5B3B11A994F}" presName="spaceRect" presStyleCnt="0"/>
      <dgm:spPr/>
    </dgm:pt>
    <dgm:pt modelId="{F4BE0753-1469-4E78-8500-9F03CD09E006}" type="pres">
      <dgm:prSet presAssocID="{C5F47BA0-BD8C-4F17-A7D8-B5B3B11A994F}" presName="parTx" presStyleLbl="revTx" presStyleIdx="4" presStyleCnt="8">
        <dgm:presLayoutVars>
          <dgm:chMax val="0"/>
          <dgm:chPref val="0"/>
        </dgm:presLayoutVars>
      </dgm:prSet>
      <dgm:spPr/>
      <dgm:t>
        <a:bodyPr/>
        <a:lstStyle/>
        <a:p>
          <a:endParaRPr lang="en-US"/>
        </a:p>
      </dgm:t>
    </dgm:pt>
    <dgm:pt modelId="{0EC09B53-A80F-49F5-BF9C-26B147BF9409}" type="pres">
      <dgm:prSet presAssocID="{C5F47BA0-BD8C-4F17-A7D8-B5B3B11A994F}" presName="desTx" presStyleLbl="revTx" presStyleIdx="5" presStyleCnt="8" custScaleX="108115" custLinFactNeighborX="-3642" custLinFactNeighborY="1723">
        <dgm:presLayoutVars/>
      </dgm:prSet>
      <dgm:spPr/>
      <dgm:t>
        <a:bodyPr/>
        <a:lstStyle/>
        <a:p>
          <a:endParaRPr lang="en-US"/>
        </a:p>
      </dgm:t>
    </dgm:pt>
    <dgm:pt modelId="{F3737EAB-2AA1-4B68-8B2A-473C043E24A2}" type="pres">
      <dgm:prSet presAssocID="{D91571FE-CBF7-49AB-A1BD-0C3913CC4938}" presName="sibTrans" presStyleCnt="0"/>
      <dgm:spPr/>
    </dgm:pt>
    <dgm:pt modelId="{E3743A52-1BB2-41C3-9F64-592CEAB46816}" type="pres">
      <dgm:prSet presAssocID="{1E9C3E4C-24C6-4679-836D-1256E30D4D39}" presName="compNode" presStyleCnt="0"/>
      <dgm:spPr/>
    </dgm:pt>
    <dgm:pt modelId="{1EC1A1CC-B014-4489-8C59-6F4FF6F4A0BA}" type="pres">
      <dgm:prSet presAssocID="{1E9C3E4C-24C6-4679-836D-1256E30D4D39}" presName="bgRect" presStyleLbl="bgShp" presStyleIdx="3" presStyleCnt="4"/>
      <dgm:spPr/>
    </dgm:pt>
    <dgm:pt modelId="{1B45C98E-B838-4390-AC72-BAD69DF9FE02}" type="pres">
      <dgm:prSet presAssocID="{1E9C3E4C-24C6-4679-836D-1256E30D4D39}"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Warning"/>
        </a:ext>
      </dgm:extLst>
    </dgm:pt>
    <dgm:pt modelId="{D9D89B39-1C5B-4EB0-A0A2-38BFE5E6CAFC}" type="pres">
      <dgm:prSet presAssocID="{1E9C3E4C-24C6-4679-836D-1256E30D4D39}" presName="spaceRect" presStyleCnt="0"/>
      <dgm:spPr/>
    </dgm:pt>
    <dgm:pt modelId="{9F5DBADF-ED8B-47C0-BB43-FE5526A6DB8B}" type="pres">
      <dgm:prSet presAssocID="{1E9C3E4C-24C6-4679-836D-1256E30D4D39}" presName="parTx" presStyleLbl="revTx" presStyleIdx="6" presStyleCnt="8">
        <dgm:presLayoutVars>
          <dgm:chMax val="0"/>
          <dgm:chPref val="0"/>
        </dgm:presLayoutVars>
      </dgm:prSet>
      <dgm:spPr/>
      <dgm:t>
        <a:bodyPr/>
        <a:lstStyle/>
        <a:p>
          <a:endParaRPr lang="en-US"/>
        </a:p>
      </dgm:t>
    </dgm:pt>
    <dgm:pt modelId="{C651A672-34FD-4184-ADF9-E535A9A83942}" type="pres">
      <dgm:prSet presAssocID="{1E9C3E4C-24C6-4679-836D-1256E30D4D39}" presName="desTx" presStyleLbl="revTx" presStyleIdx="7" presStyleCnt="8" custLinFactNeighborX="-3396" custLinFactNeighborY="-862">
        <dgm:presLayoutVars/>
      </dgm:prSet>
      <dgm:spPr/>
      <dgm:t>
        <a:bodyPr/>
        <a:lstStyle/>
        <a:p>
          <a:endParaRPr lang="en-US"/>
        </a:p>
      </dgm:t>
    </dgm:pt>
  </dgm:ptLst>
  <dgm:cxnLst>
    <dgm:cxn modelId="{A3DB719B-042E-42B2-B845-610512A53686}" srcId="{C5F47BA0-BD8C-4F17-A7D8-B5B3B11A994F}" destId="{11EC99DE-4BCD-46E3-AAA3-FB4101F74042}" srcOrd="0" destOrd="0" parTransId="{77EF032F-C96F-41EB-BFD2-82EB1AC59532}" sibTransId="{6727430E-65FD-4C22-ADDA-D649DAFF1D76}"/>
    <dgm:cxn modelId="{A2D973CD-C90F-4A63-8E2D-EDC18C8B3EE9}" type="presOf" srcId="{F5FA9050-FA86-4326-9A8A-352D9F3FD531}" destId="{B1159A35-3742-4D36-8B10-E96197F50249}" srcOrd="0" destOrd="1" presId="urn:microsoft.com/office/officeart/2018/2/layout/IconVerticalSolidList"/>
    <dgm:cxn modelId="{457253FF-4A41-4583-A262-B9D31AFE1940}" srcId="{49866E77-FEE7-4E7D-BE31-0519EF1B5595}" destId="{562C283D-12A9-410C-ABF2-4FAB743FF217}" srcOrd="0" destOrd="0" parTransId="{601615B3-D817-4E9B-AD76-DEDBDDD2E7C3}" sibTransId="{C578A495-EAB1-4469-903E-D9CC5C6C44C3}"/>
    <dgm:cxn modelId="{82012ED3-170E-4D9D-82B3-3E9E51809DB2}" type="presOf" srcId="{1E9C3E4C-24C6-4679-836D-1256E30D4D39}" destId="{9F5DBADF-ED8B-47C0-BB43-FE5526A6DB8B}" srcOrd="0" destOrd="0" presId="urn:microsoft.com/office/officeart/2018/2/layout/IconVerticalSolidList"/>
    <dgm:cxn modelId="{F8D8D753-2F22-4F00-A163-4E2ACCBD2835}" srcId="{36F26813-ADC2-4AA4-8B9B-7546F7A4F92F}" destId="{8C68D7E3-17E0-431A-9314-D1430940D286}" srcOrd="0" destOrd="0" parTransId="{C52EF65A-7158-4897-8DAD-8B69356C56E8}" sibTransId="{44223C4C-1633-4492-90AC-8C5B960698B8}"/>
    <dgm:cxn modelId="{34A44B62-CA3E-4381-9369-1E705214137C}" type="presOf" srcId="{11EC99DE-4BCD-46E3-AAA3-FB4101F74042}" destId="{0EC09B53-A80F-49F5-BF9C-26B147BF9409}" srcOrd="0" destOrd="0" presId="urn:microsoft.com/office/officeart/2018/2/layout/IconVerticalSolidList"/>
    <dgm:cxn modelId="{A9E5F6B6-AAA4-435C-8C6D-A51A4A02FE17}" srcId="{C2AF5CF1-9539-4D10-9FB3-FE37629E4690}" destId="{49866E77-FEE7-4E7D-BE31-0519EF1B5595}" srcOrd="1" destOrd="0" parTransId="{06C3E503-064A-4D7B-A55E-32A961DBBB2F}" sibTransId="{FEB70A5C-DDD6-45BA-AFBA-8CD5E150D1DC}"/>
    <dgm:cxn modelId="{A1316FFD-3412-43EA-8758-FFE14FBB10D3}" type="presOf" srcId="{C2AF5CF1-9539-4D10-9FB3-FE37629E4690}" destId="{92349BC1-D013-43E8-A647-28F399B16FD8}" srcOrd="0" destOrd="0" presId="urn:microsoft.com/office/officeart/2018/2/layout/IconVerticalSolidList"/>
    <dgm:cxn modelId="{126489B8-FB9E-49BC-820D-35BF22F236E9}" srcId="{1E9C3E4C-24C6-4679-836D-1256E30D4D39}" destId="{EBDF6570-118F-4E66-A11F-19046907A842}" srcOrd="0" destOrd="0" parTransId="{209B4F1A-59F9-47AA-A6E8-DE23B3E42339}" sibTransId="{5EFB52E7-5103-4131-B9A6-06D6551C565C}"/>
    <dgm:cxn modelId="{63F068BC-3E35-4286-8D05-228AC9BC9372}" type="presOf" srcId="{562C283D-12A9-410C-ABF2-4FAB743FF217}" destId="{B1159A35-3742-4D36-8B10-E96197F50249}" srcOrd="0" destOrd="0" presId="urn:microsoft.com/office/officeart/2018/2/layout/IconVerticalSolidList"/>
    <dgm:cxn modelId="{0D3B93B3-D8EE-4D47-96FC-20FA437DCD3F}" srcId="{49866E77-FEE7-4E7D-BE31-0519EF1B5595}" destId="{BDB68D1E-B752-4EDC-8F6D-C1B9BA40965C}" srcOrd="2" destOrd="0" parTransId="{1423AC53-A84E-4FFB-A880-69E945782B5B}" sibTransId="{93C99A3F-4211-4902-A694-E7737BA0A7FD}"/>
    <dgm:cxn modelId="{8AF6BD4E-8A2E-46FD-B9DD-1F4CA00C4655}" srcId="{C2AF5CF1-9539-4D10-9FB3-FE37629E4690}" destId="{1E9C3E4C-24C6-4679-836D-1256E30D4D39}" srcOrd="3" destOrd="0" parTransId="{48016E80-202E-418A-BAFC-0FD65129F90C}" sibTransId="{C47BC5A0-ADBF-4834-BFB6-65FB8E4EF01B}"/>
    <dgm:cxn modelId="{6170DB4D-5BDC-47A3-930B-1A64CBCB94FB}" type="presOf" srcId="{BDB68D1E-B752-4EDC-8F6D-C1B9BA40965C}" destId="{B1159A35-3742-4D36-8B10-E96197F50249}" srcOrd="0" destOrd="2" presId="urn:microsoft.com/office/officeart/2018/2/layout/IconVerticalSolidList"/>
    <dgm:cxn modelId="{D9C98C98-DAC7-4CB0-889B-E5CB87F76EDB}" type="presOf" srcId="{49866E77-FEE7-4E7D-BE31-0519EF1B5595}" destId="{295C1659-F7F7-4636-B39D-3930A13FED1B}" srcOrd="0" destOrd="0" presId="urn:microsoft.com/office/officeart/2018/2/layout/IconVerticalSolidList"/>
    <dgm:cxn modelId="{A07E4043-09F9-4CD0-906A-EABAC7AD7244}" type="presOf" srcId="{EBDF6570-118F-4E66-A11F-19046907A842}" destId="{C651A672-34FD-4184-ADF9-E535A9A83942}" srcOrd="0" destOrd="0" presId="urn:microsoft.com/office/officeart/2018/2/layout/IconVerticalSolidList"/>
    <dgm:cxn modelId="{3A65F07E-8F34-4108-B5EC-3B8F09388641}" type="presOf" srcId="{8C68D7E3-17E0-431A-9314-D1430940D286}" destId="{DB0F2BAC-B647-4B23-86A2-4FED09F57D4D}" srcOrd="0" destOrd="0" presId="urn:microsoft.com/office/officeart/2018/2/layout/IconVerticalSolidList"/>
    <dgm:cxn modelId="{A643FC3B-4022-4BE4-A875-B44AAAA4DDB1}" type="presOf" srcId="{C5F47BA0-BD8C-4F17-A7D8-B5B3B11A994F}" destId="{F4BE0753-1469-4E78-8500-9F03CD09E006}" srcOrd="0" destOrd="0" presId="urn:microsoft.com/office/officeart/2018/2/layout/IconVerticalSolidList"/>
    <dgm:cxn modelId="{3CE64943-CB83-45B1-84DA-1417BF7FD9C8}" type="presOf" srcId="{1DD1D0BC-474A-4773-B985-032E530A5728}" destId="{DB0F2BAC-B647-4B23-86A2-4FED09F57D4D}" srcOrd="0" destOrd="1" presId="urn:microsoft.com/office/officeart/2018/2/layout/IconVerticalSolidList"/>
    <dgm:cxn modelId="{09EC02EF-AD06-4237-B7AF-24569C4CDE5F}" srcId="{36F26813-ADC2-4AA4-8B9B-7546F7A4F92F}" destId="{1DD1D0BC-474A-4773-B985-032E530A5728}" srcOrd="1" destOrd="0" parTransId="{01EB695C-0996-44B1-A0D1-F5A56F36BA51}" sibTransId="{F24C70D0-BB9B-4C94-9A22-3576C48F4F2B}"/>
    <dgm:cxn modelId="{8DE44986-44E9-423B-A82B-2189E02FA67B}" srcId="{49866E77-FEE7-4E7D-BE31-0519EF1B5595}" destId="{F5FA9050-FA86-4326-9A8A-352D9F3FD531}" srcOrd="1" destOrd="0" parTransId="{738A0ECB-D17A-4354-B3E3-2133F41C8A20}" sibTransId="{D1B4338F-7033-4655-A328-6C6B09673830}"/>
    <dgm:cxn modelId="{C8FC8C50-3F16-4122-A34F-D7C137EE3485}" srcId="{C2AF5CF1-9539-4D10-9FB3-FE37629E4690}" destId="{C5F47BA0-BD8C-4F17-A7D8-B5B3B11A994F}" srcOrd="2" destOrd="0" parTransId="{A2171F60-B6DF-4ADF-9050-B2E0E042C689}" sibTransId="{D91571FE-CBF7-49AB-A1BD-0C3913CC4938}"/>
    <dgm:cxn modelId="{1CB96B68-4B54-4663-9AAC-42875C56DE8B}" type="presOf" srcId="{36F26813-ADC2-4AA4-8B9B-7546F7A4F92F}" destId="{DBCCAB0D-F65F-4B29-A853-BB09460F1D1D}" srcOrd="0" destOrd="0" presId="urn:microsoft.com/office/officeart/2018/2/layout/IconVerticalSolidList"/>
    <dgm:cxn modelId="{D78084D5-1AEE-4768-AFB3-148F44EE1C7B}" srcId="{C2AF5CF1-9539-4D10-9FB3-FE37629E4690}" destId="{36F26813-ADC2-4AA4-8B9B-7546F7A4F92F}" srcOrd="0" destOrd="0" parTransId="{EB0F3E57-73C7-47A0-80EB-7121DFABCC51}" sibTransId="{3BE350A0-5609-409E-83A0-0B596FB581E1}"/>
    <dgm:cxn modelId="{8FA4A7BC-A0FA-43DE-9F1E-D83CCC031446}" type="presParOf" srcId="{92349BC1-D013-43E8-A647-28F399B16FD8}" destId="{9BE3D857-BF9F-433A-A201-F11D3D7E535E}" srcOrd="0" destOrd="0" presId="urn:microsoft.com/office/officeart/2018/2/layout/IconVerticalSolidList"/>
    <dgm:cxn modelId="{24B3FFAA-D5B0-41AA-85BC-E7DB594B3277}" type="presParOf" srcId="{9BE3D857-BF9F-433A-A201-F11D3D7E535E}" destId="{2879A10B-4CF3-4963-B170-E911B63569B3}" srcOrd="0" destOrd="0" presId="urn:microsoft.com/office/officeart/2018/2/layout/IconVerticalSolidList"/>
    <dgm:cxn modelId="{80838E8D-CF9B-4D2E-AA3C-C63381E850FA}" type="presParOf" srcId="{9BE3D857-BF9F-433A-A201-F11D3D7E535E}" destId="{0722E80C-9C84-4294-9CB3-2A2469937501}" srcOrd="1" destOrd="0" presId="urn:microsoft.com/office/officeart/2018/2/layout/IconVerticalSolidList"/>
    <dgm:cxn modelId="{34A7CFEB-7347-497D-B9B5-23875CABA355}" type="presParOf" srcId="{9BE3D857-BF9F-433A-A201-F11D3D7E535E}" destId="{124B3FE8-C0E0-406C-8316-3FB241C52812}" srcOrd="2" destOrd="0" presId="urn:microsoft.com/office/officeart/2018/2/layout/IconVerticalSolidList"/>
    <dgm:cxn modelId="{A2BCE8AB-C096-427D-BEA7-CC17AA90DEB1}" type="presParOf" srcId="{9BE3D857-BF9F-433A-A201-F11D3D7E535E}" destId="{DBCCAB0D-F65F-4B29-A853-BB09460F1D1D}" srcOrd="3" destOrd="0" presId="urn:microsoft.com/office/officeart/2018/2/layout/IconVerticalSolidList"/>
    <dgm:cxn modelId="{05912BA6-11B2-40E7-B976-8997A8B3044D}" type="presParOf" srcId="{9BE3D857-BF9F-433A-A201-F11D3D7E535E}" destId="{DB0F2BAC-B647-4B23-86A2-4FED09F57D4D}" srcOrd="4" destOrd="0" presId="urn:microsoft.com/office/officeart/2018/2/layout/IconVerticalSolidList"/>
    <dgm:cxn modelId="{3890159B-4731-4D12-A8C3-D024C09B1F75}" type="presParOf" srcId="{92349BC1-D013-43E8-A647-28F399B16FD8}" destId="{BB1AC132-3D5F-4864-8CB6-2ACE287C4085}" srcOrd="1" destOrd="0" presId="urn:microsoft.com/office/officeart/2018/2/layout/IconVerticalSolidList"/>
    <dgm:cxn modelId="{ABB73ADE-EC06-44DE-98B7-D167FEA10533}" type="presParOf" srcId="{92349BC1-D013-43E8-A647-28F399B16FD8}" destId="{93BF0626-2C22-4B0C-9B65-9FD3D601F3E6}" srcOrd="2" destOrd="0" presId="urn:microsoft.com/office/officeart/2018/2/layout/IconVerticalSolidList"/>
    <dgm:cxn modelId="{DF9EFBEE-CC5D-4415-ADE7-D83CE2C3EC9A}" type="presParOf" srcId="{93BF0626-2C22-4B0C-9B65-9FD3D601F3E6}" destId="{AB0D047F-7CB0-4E54-AAA0-BB1593C53410}" srcOrd="0" destOrd="0" presId="urn:microsoft.com/office/officeart/2018/2/layout/IconVerticalSolidList"/>
    <dgm:cxn modelId="{D06E6F86-0AD8-41F1-BF21-C66FB1A9B36A}" type="presParOf" srcId="{93BF0626-2C22-4B0C-9B65-9FD3D601F3E6}" destId="{C66209E2-AA04-4569-ADB4-0D044FA1BBE1}" srcOrd="1" destOrd="0" presId="urn:microsoft.com/office/officeart/2018/2/layout/IconVerticalSolidList"/>
    <dgm:cxn modelId="{0ADBDAA0-20D5-452E-B4E7-DBA0BDC98A2B}" type="presParOf" srcId="{93BF0626-2C22-4B0C-9B65-9FD3D601F3E6}" destId="{3BF501A8-A861-435D-B7C6-B9BB75E4BA1D}" srcOrd="2" destOrd="0" presId="urn:microsoft.com/office/officeart/2018/2/layout/IconVerticalSolidList"/>
    <dgm:cxn modelId="{16C0B7F9-B9D0-4943-84A8-ACE58FAF6EE1}" type="presParOf" srcId="{93BF0626-2C22-4B0C-9B65-9FD3D601F3E6}" destId="{295C1659-F7F7-4636-B39D-3930A13FED1B}" srcOrd="3" destOrd="0" presId="urn:microsoft.com/office/officeart/2018/2/layout/IconVerticalSolidList"/>
    <dgm:cxn modelId="{D2CF05F6-699F-4B2D-A4C7-566EBE7AC381}" type="presParOf" srcId="{93BF0626-2C22-4B0C-9B65-9FD3D601F3E6}" destId="{B1159A35-3742-4D36-8B10-E96197F50249}" srcOrd="4" destOrd="0" presId="urn:microsoft.com/office/officeart/2018/2/layout/IconVerticalSolidList"/>
    <dgm:cxn modelId="{61B25E92-6F17-4100-87A0-6FC23DA22AFE}" type="presParOf" srcId="{92349BC1-D013-43E8-A647-28F399B16FD8}" destId="{0C9A38B1-1DE6-4519-8D1E-C8B43464627F}" srcOrd="3" destOrd="0" presId="urn:microsoft.com/office/officeart/2018/2/layout/IconVerticalSolidList"/>
    <dgm:cxn modelId="{B44FD28B-2CF0-4D07-84F5-2E3B53A470FD}" type="presParOf" srcId="{92349BC1-D013-43E8-A647-28F399B16FD8}" destId="{0C501A5C-5063-4A99-A53F-A798F61184FE}" srcOrd="4" destOrd="0" presId="urn:microsoft.com/office/officeart/2018/2/layout/IconVerticalSolidList"/>
    <dgm:cxn modelId="{0FF2ABDE-8B38-4391-A168-BADD319BD5C2}" type="presParOf" srcId="{0C501A5C-5063-4A99-A53F-A798F61184FE}" destId="{BC5BD4C8-EAB2-4C41-8961-1247D09A826D}" srcOrd="0" destOrd="0" presId="urn:microsoft.com/office/officeart/2018/2/layout/IconVerticalSolidList"/>
    <dgm:cxn modelId="{6F88A631-50F5-424F-9C2E-CB3CB1FE6B1A}" type="presParOf" srcId="{0C501A5C-5063-4A99-A53F-A798F61184FE}" destId="{DD02B942-28EB-456F-ADEB-4EF229B4272E}" srcOrd="1" destOrd="0" presId="urn:microsoft.com/office/officeart/2018/2/layout/IconVerticalSolidList"/>
    <dgm:cxn modelId="{2C04CCD0-174E-4F29-B8F1-C99119854D73}" type="presParOf" srcId="{0C501A5C-5063-4A99-A53F-A798F61184FE}" destId="{7848B309-94FA-43C9-BC13-125B3299BE99}" srcOrd="2" destOrd="0" presId="urn:microsoft.com/office/officeart/2018/2/layout/IconVerticalSolidList"/>
    <dgm:cxn modelId="{D9E87532-34CA-4598-9FCE-E23715C7F615}" type="presParOf" srcId="{0C501A5C-5063-4A99-A53F-A798F61184FE}" destId="{F4BE0753-1469-4E78-8500-9F03CD09E006}" srcOrd="3" destOrd="0" presId="urn:microsoft.com/office/officeart/2018/2/layout/IconVerticalSolidList"/>
    <dgm:cxn modelId="{2BFA9222-CF25-4D52-9CFC-47A26462A851}" type="presParOf" srcId="{0C501A5C-5063-4A99-A53F-A798F61184FE}" destId="{0EC09B53-A80F-49F5-BF9C-26B147BF9409}" srcOrd="4" destOrd="0" presId="urn:microsoft.com/office/officeart/2018/2/layout/IconVerticalSolidList"/>
    <dgm:cxn modelId="{EAE2BDDE-5838-450E-B1EE-7317268A5870}" type="presParOf" srcId="{92349BC1-D013-43E8-A647-28F399B16FD8}" destId="{F3737EAB-2AA1-4B68-8B2A-473C043E24A2}" srcOrd="5" destOrd="0" presId="urn:microsoft.com/office/officeart/2018/2/layout/IconVerticalSolidList"/>
    <dgm:cxn modelId="{93277A37-5107-4AE3-A12C-E58859F821E1}" type="presParOf" srcId="{92349BC1-D013-43E8-A647-28F399B16FD8}" destId="{E3743A52-1BB2-41C3-9F64-592CEAB46816}" srcOrd="6" destOrd="0" presId="urn:microsoft.com/office/officeart/2018/2/layout/IconVerticalSolidList"/>
    <dgm:cxn modelId="{F0543C3C-6E21-4821-A53C-0845AE9A2AD6}" type="presParOf" srcId="{E3743A52-1BB2-41C3-9F64-592CEAB46816}" destId="{1EC1A1CC-B014-4489-8C59-6F4FF6F4A0BA}" srcOrd="0" destOrd="0" presId="urn:microsoft.com/office/officeart/2018/2/layout/IconVerticalSolidList"/>
    <dgm:cxn modelId="{46C48C5A-C51B-40DB-A6B7-3D22196591F9}" type="presParOf" srcId="{E3743A52-1BB2-41C3-9F64-592CEAB46816}" destId="{1B45C98E-B838-4390-AC72-BAD69DF9FE02}" srcOrd="1" destOrd="0" presId="urn:microsoft.com/office/officeart/2018/2/layout/IconVerticalSolidList"/>
    <dgm:cxn modelId="{CDCA3A8D-FB3F-43F9-A6F4-04D975A82996}" type="presParOf" srcId="{E3743A52-1BB2-41C3-9F64-592CEAB46816}" destId="{D9D89B39-1C5B-4EB0-A0A2-38BFE5E6CAFC}" srcOrd="2" destOrd="0" presId="urn:microsoft.com/office/officeart/2018/2/layout/IconVerticalSolidList"/>
    <dgm:cxn modelId="{95A55516-F683-4FC8-B673-B6FDA11A03F3}" type="presParOf" srcId="{E3743A52-1BB2-41C3-9F64-592CEAB46816}" destId="{9F5DBADF-ED8B-47C0-BB43-FE5526A6DB8B}" srcOrd="3" destOrd="0" presId="urn:microsoft.com/office/officeart/2018/2/layout/IconVerticalSolidList"/>
    <dgm:cxn modelId="{7CCDA24B-43DE-4E45-B8CD-031488C2893C}" type="presParOf" srcId="{E3743A52-1BB2-41C3-9F64-592CEAB46816}" destId="{C651A672-34FD-4184-ADF9-E535A9A8394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030A82-D07B-4934-A3FE-15795B0592AC}"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GB"/>
        </a:p>
      </dgm:t>
    </dgm:pt>
    <dgm:pt modelId="{2B2138A6-7589-4679-8B45-BC98E4F490C5}">
      <dgm:prSet phldrT="[Text]"/>
      <dgm:spPr>
        <a:solidFill>
          <a:schemeClr val="accent5">
            <a:lumMod val="75000"/>
            <a:lumOff val="25000"/>
          </a:schemeClr>
        </a:solidFill>
      </dgm:spPr>
      <dgm:t>
        <a:bodyPr/>
        <a:lstStyle/>
        <a:p>
          <a:r>
            <a:rPr lang="en-ZA" sz="1700" dirty="0">
              <a:solidFill>
                <a:schemeClr val="bg1"/>
              </a:solidFill>
            </a:rPr>
            <a:t>Successes</a:t>
          </a:r>
          <a:endParaRPr lang="en-GB" sz="1700" dirty="0">
            <a:solidFill>
              <a:schemeClr val="bg1"/>
            </a:solidFill>
          </a:endParaRPr>
        </a:p>
      </dgm:t>
    </dgm:pt>
    <dgm:pt modelId="{4D47BE31-47AF-4747-B418-534E78466197}" type="parTrans" cxnId="{E8C09CF8-1CA9-44F6-8B63-D5E9F3CA52B4}">
      <dgm:prSet/>
      <dgm:spPr/>
      <dgm:t>
        <a:bodyPr/>
        <a:lstStyle/>
        <a:p>
          <a:endParaRPr lang="en-GB"/>
        </a:p>
      </dgm:t>
    </dgm:pt>
    <dgm:pt modelId="{C919E1A1-31A0-4A9A-95F9-33C7C9F05FE8}" type="sibTrans" cxnId="{E8C09CF8-1CA9-44F6-8B63-D5E9F3CA52B4}">
      <dgm:prSet/>
      <dgm:spPr/>
      <dgm:t>
        <a:bodyPr/>
        <a:lstStyle/>
        <a:p>
          <a:endParaRPr lang="en-GB"/>
        </a:p>
      </dgm:t>
    </dgm:pt>
    <dgm:pt modelId="{DDE2A0FF-7C91-4CF6-A68B-D2F6BC2D8252}">
      <dgm:prSet phldrT="[Text]" custT="1"/>
      <dgm:spPr>
        <a:solidFill>
          <a:schemeClr val="accent5">
            <a:lumMod val="75000"/>
            <a:lumOff val="25000"/>
          </a:schemeClr>
        </a:solidFill>
      </dgm:spPr>
      <dgm:t>
        <a:bodyPr/>
        <a:lstStyle/>
        <a:p>
          <a:r>
            <a:rPr lang="en-ZA" sz="1600" dirty="0">
              <a:latin typeface="Arial" panose="020B0604020202020204" pitchFamily="34" charset="0"/>
              <a:cs typeface="Times New Roman" panose="02020603050405020304" pitchFamily="18" charset="0"/>
            </a:rPr>
            <a:t>The mobilisation of fundamental stakeholders, namely the various PCCs, </a:t>
          </a:r>
          <a:r>
            <a:rPr lang="en-ZA" sz="1600" dirty="0" err="1">
              <a:latin typeface="Arial" panose="020B0604020202020204" pitchFamily="34" charset="0"/>
              <a:cs typeface="Times New Roman" panose="02020603050405020304" pitchFamily="18" charset="0"/>
            </a:rPr>
            <a:t>MINMec</a:t>
          </a:r>
          <a:r>
            <a:rPr lang="en-ZA" sz="1600" dirty="0">
              <a:latin typeface="Arial" panose="020B0604020202020204" pitchFamily="34" charset="0"/>
              <a:cs typeface="Times New Roman" panose="02020603050405020304" pitchFamily="18" charset="0"/>
            </a:rPr>
            <a:t>, SALGA, the different municipal troika’s, and the relevant Parliamentary Committees</a:t>
          </a:r>
          <a:endParaRPr lang="en-GB" sz="1600" dirty="0">
            <a:solidFill>
              <a:schemeClr val="bg1"/>
            </a:solidFill>
          </a:endParaRPr>
        </a:p>
      </dgm:t>
    </dgm:pt>
    <dgm:pt modelId="{2781A281-811F-4ED8-9086-635B3F56A782}" type="parTrans" cxnId="{0B1E2B43-CF0B-4446-B25F-3325E93E2C4D}">
      <dgm:prSet/>
      <dgm:spPr/>
      <dgm:t>
        <a:bodyPr/>
        <a:lstStyle/>
        <a:p>
          <a:endParaRPr lang="en-GB"/>
        </a:p>
      </dgm:t>
    </dgm:pt>
    <dgm:pt modelId="{91115A65-5C78-46DC-8904-9E6BC19268D8}" type="sibTrans" cxnId="{0B1E2B43-CF0B-4446-B25F-3325E93E2C4D}">
      <dgm:prSet/>
      <dgm:spPr/>
      <dgm:t>
        <a:bodyPr/>
        <a:lstStyle/>
        <a:p>
          <a:endParaRPr lang="en-GB"/>
        </a:p>
      </dgm:t>
    </dgm:pt>
    <dgm:pt modelId="{B9BAFC9E-8BCE-42C3-850F-91BB646CC97E}">
      <dgm:prSet phldrT="[Text]" custT="1"/>
      <dgm:spPr>
        <a:solidFill>
          <a:srgbClr val="CC3300"/>
        </a:solidFill>
      </dgm:spPr>
      <dgm:t>
        <a:bodyPr/>
        <a:lstStyle/>
        <a:p>
          <a:r>
            <a:rPr lang="en-ZA" sz="1600" dirty="0">
              <a:solidFill>
                <a:schemeClr val="bg1"/>
              </a:solidFill>
            </a:rPr>
            <a:t>Lessons Learned </a:t>
          </a:r>
          <a:endParaRPr lang="en-GB" sz="1600" dirty="0">
            <a:solidFill>
              <a:schemeClr val="bg1"/>
            </a:solidFill>
          </a:endParaRPr>
        </a:p>
      </dgm:t>
    </dgm:pt>
    <dgm:pt modelId="{4316441F-D9CE-4597-950A-62931E5D7FF6}" type="parTrans" cxnId="{46EE54D5-8A8D-45EC-88F9-EF1106657343}">
      <dgm:prSet/>
      <dgm:spPr/>
      <dgm:t>
        <a:bodyPr/>
        <a:lstStyle/>
        <a:p>
          <a:endParaRPr lang="en-GB"/>
        </a:p>
      </dgm:t>
    </dgm:pt>
    <dgm:pt modelId="{0C89D905-16A8-4DCC-8FC0-780725DC7902}" type="sibTrans" cxnId="{46EE54D5-8A8D-45EC-88F9-EF1106657343}">
      <dgm:prSet/>
      <dgm:spPr/>
      <dgm:t>
        <a:bodyPr/>
        <a:lstStyle/>
        <a:p>
          <a:endParaRPr lang="en-GB"/>
        </a:p>
      </dgm:t>
    </dgm:pt>
    <dgm:pt modelId="{C8782B1E-1D1F-4C52-99DD-D2752901A7A0}">
      <dgm:prSet phldrT="[Text]" custT="1"/>
      <dgm:spPr>
        <a:solidFill>
          <a:srgbClr val="CC3300"/>
        </a:solidFill>
      </dgm:spPr>
      <dgm:t>
        <a:bodyPr/>
        <a:lstStyle/>
        <a:p>
          <a:r>
            <a:rPr lang="en-ZA" sz="1600" dirty="0">
              <a:latin typeface="Arial" panose="020B0604020202020204" pitchFamily="34" charset="0"/>
            </a:rPr>
            <a:t>While B2B has had significant successes, it has not yet had sufficient impact in terms of citizens’ experience of local government resulting in increasing protests. </a:t>
          </a:r>
          <a:endParaRPr lang="en-GB" sz="1600" dirty="0">
            <a:solidFill>
              <a:schemeClr val="bg1"/>
            </a:solidFill>
          </a:endParaRPr>
        </a:p>
      </dgm:t>
    </dgm:pt>
    <dgm:pt modelId="{F853074E-997C-4992-A8AE-2AF7EAFFC703}" type="parTrans" cxnId="{5E7D1543-9A96-4145-96E8-16098243BDCB}">
      <dgm:prSet/>
      <dgm:spPr/>
      <dgm:t>
        <a:bodyPr/>
        <a:lstStyle/>
        <a:p>
          <a:endParaRPr lang="en-GB"/>
        </a:p>
      </dgm:t>
    </dgm:pt>
    <dgm:pt modelId="{A1E66605-AD0C-43AD-88F4-08BA59E9CD55}" type="sibTrans" cxnId="{5E7D1543-9A96-4145-96E8-16098243BDCB}">
      <dgm:prSet/>
      <dgm:spPr/>
      <dgm:t>
        <a:bodyPr/>
        <a:lstStyle/>
        <a:p>
          <a:endParaRPr lang="en-GB"/>
        </a:p>
      </dgm:t>
    </dgm:pt>
    <dgm:pt modelId="{C1BD8194-A634-41EB-AFCD-4CFF961E40A0}">
      <dgm:prSet custT="1"/>
      <dgm:spPr/>
      <dgm:t>
        <a:bodyPr/>
        <a:lstStyle/>
        <a:p>
          <a:r>
            <a:rPr lang="en-ZA" sz="1600" dirty="0">
              <a:latin typeface="Arial" panose="020B0604020202020204" pitchFamily="34" charset="0"/>
              <a:cs typeface="Times New Roman" panose="02020603050405020304" pitchFamily="18" charset="0"/>
            </a:rPr>
            <a:t>Provincial Task Teams were established in all 9 provinces. </a:t>
          </a:r>
        </a:p>
      </dgm:t>
    </dgm:pt>
    <dgm:pt modelId="{11B3A116-C2D4-4849-AD7F-122CF45A1CF6}" type="parTrans" cxnId="{96535B4C-BE20-4FC5-9551-65698CC56CE6}">
      <dgm:prSet/>
      <dgm:spPr/>
      <dgm:t>
        <a:bodyPr/>
        <a:lstStyle/>
        <a:p>
          <a:endParaRPr lang="en-GB"/>
        </a:p>
      </dgm:t>
    </dgm:pt>
    <dgm:pt modelId="{DE0A6D8F-B127-46D3-AB17-8EABDFCC35D7}" type="sibTrans" cxnId="{96535B4C-BE20-4FC5-9551-65698CC56CE6}">
      <dgm:prSet/>
      <dgm:spPr/>
      <dgm:t>
        <a:bodyPr/>
        <a:lstStyle/>
        <a:p>
          <a:endParaRPr lang="en-GB"/>
        </a:p>
      </dgm:t>
    </dgm:pt>
    <dgm:pt modelId="{0282B14B-917F-4B5E-8CB5-4686AAD3F798}">
      <dgm:prSet custT="1"/>
      <dgm:spPr/>
      <dgm:t>
        <a:bodyPr/>
        <a:lstStyle/>
        <a:p>
          <a:r>
            <a:rPr lang="en-ZA" sz="1600" dirty="0">
              <a:effectLst/>
              <a:latin typeface="Arial" panose="020B0604020202020204" pitchFamily="34" charset="0"/>
              <a:ea typeface="Times New Roman" panose="02020603050405020304" pitchFamily="18" charset="0"/>
            </a:rPr>
            <a:t>Support and good governance packages were developed and implemented </a:t>
          </a:r>
          <a:endParaRPr lang="en-GB" sz="1600" dirty="0">
            <a:latin typeface="Arial" panose="020B0604020202020204" pitchFamily="34" charset="0"/>
            <a:cs typeface="Times New Roman" panose="02020603050405020304" pitchFamily="18" charset="0"/>
          </a:endParaRPr>
        </a:p>
      </dgm:t>
    </dgm:pt>
    <dgm:pt modelId="{ED2619B5-8592-4778-B579-082E12641CFA}" type="parTrans" cxnId="{674647CB-070F-4328-9D2D-6958E2BE498E}">
      <dgm:prSet/>
      <dgm:spPr/>
      <dgm:t>
        <a:bodyPr/>
        <a:lstStyle/>
        <a:p>
          <a:endParaRPr lang="en-GB"/>
        </a:p>
      </dgm:t>
    </dgm:pt>
    <dgm:pt modelId="{227EA251-98DD-49F4-9175-067789500301}" type="sibTrans" cxnId="{674647CB-070F-4328-9D2D-6958E2BE498E}">
      <dgm:prSet/>
      <dgm:spPr/>
      <dgm:t>
        <a:bodyPr/>
        <a:lstStyle/>
        <a:p>
          <a:endParaRPr lang="en-GB"/>
        </a:p>
      </dgm:t>
    </dgm:pt>
    <dgm:pt modelId="{27BA7C21-B9DE-4E82-8DA1-237B62249036}">
      <dgm:prSet custT="1"/>
      <dgm:spPr/>
      <dgm:t>
        <a:bodyPr/>
        <a:lstStyle/>
        <a:p>
          <a:r>
            <a:rPr lang="en-ZA" sz="1600" dirty="0">
              <a:latin typeface="Arial" panose="020B0604020202020204" pitchFamily="34" charset="0"/>
            </a:rPr>
            <a:t>Municipalities were supported to institutionalise community complaints management processes as part of improving service delivery</a:t>
          </a:r>
          <a:endParaRPr lang="en-GB" sz="1600" dirty="0"/>
        </a:p>
      </dgm:t>
    </dgm:pt>
    <dgm:pt modelId="{82BE5234-B66E-4B8A-9114-BFEE97D835D9}" type="parTrans" cxnId="{3CB44F9B-D893-4750-A670-54ACDFDA3A41}">
      <dgm:prSet/>
      <dgm:spPr/>
      <dgm:t>
        <a:bodyPr/>
        <a:lstStyle/>
        <a:p>
          <a:endParaRPr lang="en-GB"/>
        </a:p>
      </dgm:t>
    </dgm:pt>
    <dgm:pt modelId="{DA091EF2-080B-46E1-AFDB-B2D4D4734BAA}" type="sibTrans" cxnId="{3CB44F9B-D893-4750-A670-54ACDFDA3A41}">
      <dgm:prSet/>
      <dgm:spPr/>
      <dgm:t>
        <a:bodyPr/>
        <a:lstStyle/>
        <a:p>
          <a:endParaRPr lang="en-GB"/>
        </a:p>
      </dgm:t>
    </dgm:pt>
    <dgm:pt modelId="{1DAFD16B-9A75-480E-8C75-8E9795FF55F7}">
      <dgm:prSet custT="1"/>
      <dgm:spPr/>
      <dgm:t>
        <a:bodyPr/>
        <a:lstStyle/>
        <a:p>
          <a:r>
            <a:rPr lang="en-ZA" sz="1600" dirty="0">
              <a:latin typeface="Arial" panose="020B0604020202020204" pitchFamily="34" charset="0"/>
            </a:rPr>
            <a:t>Anti-corruption strategies were rolled-out in 18 district municipalities;</a:t>
          </a:r>
          <a:endParaRPr lang="en-GB" sz="1600" dirty="0">
            <a:latin typeface="Arial" panose="020B0604020202020204" pitchFamily="34" charset="0"/>
          </a:endParaRPr>
        </a:p>
      </dgm:t>
    </dgm:pt>
    <dgm:pt modelId="{C811516D-1826-48B4-8DC4-901CFAED4202}" type="parTrans" cxnId="{93C8B01C-004A-417B-9824-45F97E8FE22A}">
      <dgm:prSet/>
      <dgm:spPr/>
      <dgm:t>
        <a:bodyPr/>
        <a:lstStyle/>
        <a:p>
          <a:endParaRPr lang="en-GB"/>
        </a:p>
      </dgm:t>
    </dgm:pt>
    <dgm:pt modelId="{EC20E24B-331D-4996-A82A-60F85A3C02B6}" type="sibTrans" cxnId="{93C8B01C-004A-417B-9824-45F97E8FE22A}">
      <dgm:prSet/>
      <dgm:spPr/>
      <dgm:t>
        <a:bodyPr/>
        <a:lstStyle/>
        <a:p>
          <a:endParaRPr lang="en-GB"/>
        </a:p>
      </dgm:t>
    </dgm:pt>
    <dgm:pt modelId="{98B479DD-E57E-463B-9498-41C66014A3E7}">
      <dgm:prSet custT="1"/>
      <dgm:spPr/>
      <dgm:t>
        <a:bodyPr/>
        <a:lstStyle/>
        <a:p>
          <a:r>
            <a:rPr lang="en-ZA" sz="1600" dirty="0">
              <a:latin typeface="Arial" panose="020B0604020202020204" pitchFamily="34" charset="0"/>
            </a:rPr>
            <a:t>Municipalities were monitored for compliance with the MSA regulations  in relation to the appointment of senior managers</a:t>
          </a:r>
          <a:endParaRPr lang="en-GB" sz="1600" dirty="0">
            <a:latin typeface="Arial" panose="020B0604020202020204" pitchFamily="34" charset="0"/>
          </a:endParaRPr>
        </a:p>
      </dgm:t>
    </dgm:pt>
    <dgm:pt modelId="{1CE71891-5521-438C-9324-20E50F1EA58A}" type="parTrans" cxnId="{22CA8C30-D7ED-40A7-BF67-34EAC515814B}">
      <dgm:prSet/>
      <dgm:spPr/>
      <dgm:t>
        <a:bodyPr/>
        <a:lstStyle/>
        <a:p>
          <a:endParaRPr lang="en-GB"/>
        </a:p>
      </dgm:t>
    </dgm:pt>
    <dgm:pt modelId="{4A03CFBD-69B7-4F49-9A49-30C67FF6D85E}" type="sibTrans" cxnId="{22CA8C30-D7ED-40A7-BF67-34EAC515814B}">
      <dgm:prSet/>
      <dgm:spPr/>
      <dgm:t>
        <a:bodyPr/>
        <a:lstStyle/>
        <a:p>
          <a:endParaRPr lang="en-GB"/>
        </a:p>
      </dgm:t>
    </dgm:pt>
    <dgm:pt modelId="{2976E50B-B9D4-489D-8ED0-7C5F9E07D554}">
      <dgm:prSet custT="1"/>
      <dgm:spPr/>
      <dgm:t>
        <a:bodyPr/>
        <a:lstStyle/>
        <a:p>
          <a:r>
            <a:rPr lang="en-ZA" sz="1600" dirty="0">
              <a:latin typeface="Arial" panose="020B0604020202020204" pitchFamily="34" charset="0"/>
            </a:rPr>
            <a:t>The uneven participation in provincial task teams, and the lack of central coordination and standardization of work of the provincial task teams resulted in problems with quality of information and in the quality of B2B action plans.</a:t>
          </a:r>
          <a:endParaRPr lang="en-GB" sz="1600" dirty="0">
            <a:latin typeface="Arial" panose="020B0604020202020204" pitchFamily="34" charset="0"/>
          </a:endParaRPr>
        </a:p>
      </dgm:t>
    </dgm:pt>
    <dgm:pt modelId="{E7B4579B-3086-412C-806E-A7F5532A27CF}" type="parTrans" cxnId="{ADBAF529-8348-4469-89CB-0A09BF4FB04C}">
      <dgm:prSet/>
      <dgm:spPr/>
      <dgm:t>
        <a:bodyPr/>
        <a:lstStyle/>
        <a:p>
          <a:endParaRPr lang="en-GB"/>
        </a:p>
      </dgm:t>
    </dgm:pt>
    <dgm:pt modelId="{92388045-6F7A-4F70-9201-0853D32D9A6D}" type="sibTrans" cxnId="{ADBAF529-8348-4469-89CB-0A09BF4FB04C}">
      <dgm:prSet/>
      <dgm:spPr/>
      <dgm:t>
        <a:bodyPr/>
        <a:lstStyle/>
        <a:p>
          <a:endParaRPr lang="en-GB"/>
        </a:p>
      </dgm:t>
    </dgm:pt>
    <dgm:pt modelId="{0F1E99FC-1437-4386-A0AE-2A9A76AE3FA3}">
      <dgm:prSet custT="1"/>
      <dgm:spPr/>
      <dgm:t>
        <a:bodyPr/>
        <a:lstStyle/>
        <a:p>
          <a:r>
            <a:rPr lang="en-ZA" sz="1600" dirty="0">
              <a:latin typeface="Arial" panose="020B0604020202020204" pitchFamily="34" charset="0"/>
            </a:rPr>
            <a:t>Certain B2B actions plans did not address specific key underlying causes of problems in municipalities.</a:t>
          </a:r>
          <a:endParaRPr lang="en-GB" sz="1600" dirty="0">
            <a:latin typeface="Arial" panose="020B0604020202020204" pitchFamily="34" charset="0"/>
          </a:endParaRPr>
        </a:p>
      </dgm:t>
    </dgm:pt>
    <dgm:pt modelId="{15A455F9-F31F-4342-BF11-DBEE99C74D56}" type="parTrans" cxnId="{66CE11D4-AE51-41C1-93D4-AD1719ED96AF}">
      <dgm:prSet/>
      <dgm:spPr/>
      <dgm:t>
        <a:bodyPr/>
        <a:lstStyle/>
        <a:p>
          <a:endParaRPr lang="en-GB"/>
        </a:p>
      </dgm:t>
    </dgm:pt>
    <dgm:pt modelId="{0A5532BE-4CF7-4755-ABDD-270A0CD684F3}" type="sibTrans" cxnId="{66CE11D4-AE51-41C1-93D4-AD1719ED96AF}">
      <dgm:prSet/>
      <dgm:spPr/>
      <dgm:t>
        <a:bodyPr/>
        <a:lstStyle/>
        <a:p>
          <a:endParaRPr lang="en-GB"/>
        </a:p>
      </dgm:t>
    </dgm:pt>
    <dgm:pt modelId="{F866D60A-9EB4-4266-AC1E-AA207BAEA453}">
      <dgm:prSet custT="1"/>
      <dgm:spPr/>
      <dgm:t>
        <a:bodyPr/>
        <a:lstStyle/>
        <a:p>
          <a:r>
            <a:rPr lang="en-ZA" sz="1600">
              <a:latin typeface="Arial" panose="020B0604020202020204" pitchFamily="34" charset="0"/>
            </a:rPr>
            <a:t>Some of the B2B action plans were incomplete (e.g. they are missing timeframes and responsibilities allocations).</a:t>
          </a:r>
          <a:endParaRPr lang="en-GB" sz="1600" dirty="0">
            <a:latin typeface="Arial" panose="020B0604020202020204" pitchFamily="34" charset="0"/>
          </a:endParaRPr>
        </a:p>
      </dgm:t>
    </dgm:pt>
    <dgm:pt modelId="{2EB270E1-143A-425D-835E-2924D94878DE}" type="parTrans" cxnId="{5ECA58F0-7D53-499A-9E6B-C485018469F5}">
      <dgm:prSet/>
      <dgm:spPr/>
      <dgm:t>
        <a:bodyPr/>
        <a:lstStyle/>
        <a:p>
          <a:endParaRPr lang="en-GB"/>
        </a:p>
      </dgm:t>
    </dgm:pt>
    <dgm:pt modelId="{B7C45331-124F-4F7B-A71E-F7E8E5E9F1BC}" type="sibTrans" cxnId="{5ECA58F0-7D53-499A-9E6B-C485018469F5}">
      <dgm:prSet/>
      <dgm:spPr/>
      <dgm:t>
        <a:bodyPr/>
        <a:lstStyle/>
        <a:p>
          <a:endParaRPr lang="en-GB"/>
        </a:p>
      </dgm:t>
    </dgm:pt>
    <dgm:pt modelId="{1B37B6C4-38E2-4B60-8C66-B276108C1DDA}">
      <dgm:prSet custT="1"/>
      <dgm:spPr/>
      <dgm:t>
        <a:bodyPr/>
        <a:lstStyle/>
        <a:p>
          <a:r>
            <a:rPr lang="en-ZA" sz="1600" dirty="0">
              <a:latin typeface="Arial" panose="020B0604020202020204" pitchFamily="34" charset="0"/>
            </a:rPr>
            <a:t>There was insufficient mobilisation of social partnerships, such as traditional leaders, business, and civil society.</a:t>
          </a:r>
          <a:endParaRPr lang="en-GB" sz="1600" dirty="0">
            <a:latin typeface="Arial" panose="020B0604020202020204" pitchFamily="34" charset="0"/>
          </a:endParaRPr>
        </a:p>
      </dgm:t>
    </dgm:pt>
    <dgm:pt modelId="{5B6EC7B3-D5B2-48DD-AC9D-EFE2ED57A9AF}" type="parTrans" cxnId="{3D16AC1A-01FE-496B-B5F1-C845692AA941}">
      <dgm:prSet/>
      <dgm:spPr/>
      <dgm:t>
        <a:bodyPr/>
        <a:lstStyle/>
        <a:p>
          <a:endParaRPr lang="en-GB"/>
        </a:p>
      </dgm:t>
    </dgm:pt>
    <dgm:pt modelId="{633C1C8E-1391-40CC-9A2F-B7626B979860}" type="sibTrans" cxnId="{3D16AC1A-01FE-496B-B5F1-C845692AA941}">
      <dgm:prSet/>
      <dgm:spPr/>
      <dgm:t>
        <a:bodyPr/>
        <a:lstStyle/>
        <a:p>
          <a:endParaRPr lang="en-GB"/>
        </a:p>
      </dgm:t>
    </dgm:pt>
    <dgm:pt modelId="{A869E2EA-5E84-4031-B334-B2D912D93355}" type="pres">
      <dgm:prSet presAssocID="{57030A82-D07B-4934-A3FE-15795B0592AC}" presName="linear" presStyleCnt="0">
        <dgm:presLayoutVars>
          <dgm:dir/>
          <dgm:resizeHandles val="exact"/>
        </dgm:presLayoutVars>
      </dgm:prSet>
      <dgm:spPr/>
      <dgm:t>
        <a:bodyPr/>
        <a:lstStyle/>
        <a:p>
          <a:endParaRPr lang="en-US"/>
        </a:p>
      </dgm:t>
    </dgm:pt>
    <dgm:pt modelId="{518E109B-79DB-4EC3-B7C9-9547DBB52D0C}" type="pres">
      <dgm:prSet presAssocID="{2B2138A6-7589-4679-8B45-BC98E4F490C5}" presName="comp" presStyleCnt="0"/>
      <dgm:spPr/>
    </dgm:pt>
    <dgm:pt modelId="{F853E748-B28A-4AA1-A53E-285040324888}" type="pres">
      <dgm:prSet presAssocID="{2B2138A6-7589-4679-8B45-BC98E4F490C5}" presName="box" presStyleLbl="node1" presStyleIdx="0" presStyleCnt="2" custScaleY="330862" custLinFactNeighborY="-11677"/>
      <dgm:spPr/>
      <dgm:t>
        <a:bodyPr/>
        <a:lstStyle/>
        <a:p>
          <a:endParaRPr lang="en-US"/>
        </a:p>
      </dgm:t>
    </dgm:pt>
    <dgm:pt modelId="{B0C89917-17EB-433B-8CB7-1AACD3A4F08F}" type="pres">
      <dgm:prSet presAssocID="{2B2138A6-7589-4679-8B45-BC98E4F490C5}" presName="img" presStyleLbl="fgImgPlace1" presStyleIdx="0" presStyleCnt="2" custScaleX="64084" custScaleY="209292" custLinFactNeighborX="-14875" custLinFactNeighborY="6203"/>
      <dgm:spPr>
        <a:blipFill rotWithShape="1">
          <a:blip xmlns:r="http://schemas.openxmlformats.org/officeDocument/2006/relationships" r:embed="rId1">
            <a:extLst>
              <a:ext uri="{96DAC541-7B7A-43D3-8B79-37D633B846F1}">
                <asvg:svgBlip xmlns:asvg="http://schemas.microsoft.com/office/drawing/2016/SVG/main" xmlns="" r:embed="rId2"/>
              </a:ext>
            </a:extLst>
          </a:blip>
          <a:srcRect/>
          <a:stretch>
            <a:fillRect l="-19000" r="-19000"/>
          </a:stretch>
        </a:blipFill>
        <a:ln>
          <a:solidFill>
            <a:schemeClr val="bg1"/>
          </a:solidFill>
        </a:ln>
      </dgm:spPr>
    </dgm:pt>
    <dgm:pt modelId="{400F8E25-4872-47DF-A07A-95D7A0D5316A}" type="pres">
      <dgm:prSet presAssocID="{2B2138A6-7589-4679-8B45-BC98E4F490C5}" presName="text" presStyleLbl="node1" presStyleIdx="0" presStyleCnt="2">
        <dgm:presLayoutVars>
          <dgm:bulletEnabled val="1"/>
        </dgm:presLayoutVars>
      </dgm:prSet>
      <dgm:spPr/>
      <dgm:t>
        <a:bodyPr/>
        <a:lstStyle/>
        <a:p>
          <a:endParaRPr lang="en-US"/>
        </a:p>
      </dgm:t>
    </dgm:pt>
    <dgm:pt modelId="{9DACDE26-E487-494C-84E0-EF53C6CAD031}" type="pres">
      <dgm:prSet presAssocID="{C919E1A1-31A0-4A9A-95F9-33C7C9F05FE8}" presName="spacer" presStyleCnt="0"/>
      <dgm:spPr/>
    </dgm:pt>
    <dgm:pt modelId="{C619CA6A-9766-48A6-8C69-08BA0A96861C}" type="pres">
      <dgm:prSet presAssocID="{B9BAFC9E-8BCE-42C3-850F-91BB646CC97E}" presName="comp" presStyleCnt="0"/>
      <dgm:spPr/>
    </dgm:pt>
    <dgm:pt modelId="{5956A07D-E6EB-42AF-AC4B-52A5FF58F211}" type="pres">
      <dgm:prSet presAssocID="{B9BAFC9E-8BCE-42C3-850F-91BB646CC97E}" presName="box" presStyleLbl="node1" presStyleIdx="1" presStyleCnt="2" custScaleY="339302" custLinFactNeighborY="3"/>
      <dgm:spPr/>
      <dgm:t>
        <a:bodyPr/>
        <a:lstStyle/>
        <a:p>
          <a:endParaRPr lang="en-US"/>
        </a:p>
      </dgm:t>
    </dgm:pt>
    <dgm:pt modelId="{35B4200E-FC5A-4376-9BD9-30C8B4962092}" type="pres">
      <dgm:prSet presAssocID="{B9BAFC9E-8BCE-42C3-850F-91BB646CC97E}" presName="img" presStyleLbl="fgImgPlace1" presStyleIdx="1" presStyleCnt="2" custScaleX="66436" custScaleY="204501" custLinFactNeighborX="-12654" custLinFactNeighborY="-7727"/>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9000" r="-9000"/>
          </a:stretch>
        </a:blipFill>
      </dgm:spPr>
    </dgm:pt>
    <dgm:pt modelId="{2CDE6B2A-C85B-471B-9271-4950C1BDE149}" type="pres">
      <dgm:prSet presAssocID="{B9BAFC9E-8BCE-42C3-850F-91BB646CC97E}" presName="text" presStyleLbl="node1" presStyleIdx="1" presStyleCnt="2">
        <dgm:presLayoutVars>
          <dgm:bulletEnabled val="1"/>
        </dgm:presLayoutVars>
      </dgm:prSet>
      <dgm:spPr/>
      <dgm:t>
        <a:bodyPr/>
        <a:lstStyle/>
        <a:p>
          <a:endParaRPr lang="en-US"/>
        </a:p>
      </dgm:t>
    </dgm:pt>
  </dgm:ptLst>
  <dgm:cxnLst>
    <dgm:cxn modelId="{5ECA58F0-7D53-499A-9E6B-C485018469F5}" srcId="{B9BAFC9E-8BCE-42C3-850F-91BB646CC97E}" destId="{F866D60A-9EB4-4266-AC1E-AA207BAEA453}" srcOrd="3" destOrd="0" parTransId="{2EB270E1-143A-425D-835E-2924D94878DE}" sibTransId="{B7C45331-124F-4F7B-A71E-F7E8E5E9F1BC}"/>
    <dgm:cxn modelId="{B51B4510-67EC-464B-8F07-5C56E12042A8}" type="presOf" srcId="{DDE2A0FF-7C91-4CF6-A68B-D2F6BC2D8252}" destId="{F853E748-B28A-4AA1-A53E-285040324888}" srcOrd="0" destOrd="1" presId="urn:microsoft.com/office/officeart/2005/8/layout/vList4"/>
    <dgm:cxn modelId="{46EE54D5-8A8D-45EC-88F9-EF1106657343}" srcId="{57030A82-D07B-4934-A3FE-15795B0592AC}" destId="{B9BAFC9E-8BCE-42C3-850F-91BB646CC97E}" srcOrd="1" destOrd="0" parTransId="{4316441F-D9CE-4597-950A-62931E5D7FF6}" sibTransId="{0C89D905-16A8-4DCC-8FC0-780725DC7902}"/>
    <dgm:cxn modelId="{EC7BD052-3750-4666-B7D7-B9EE9FBE59F5}" type="presOf" srcId="{F866D60A-9EB4-4266-AC1E-AA207BAEA453}" destId="{2CDE6B2A-C85B-471B-9271-4950C1BDE149}" srcOrd="1" destOrd="4" presId="urn:microsoft.com/office/officeart/2005/8/layout/vList4"/>
    <dgm:cxn modelId="{ADBAF529-8348-4469-89CB-0A09BF4FB04C}" srcId="{B9BAFC9E-8BCE-42C3-850F-91BB646CC97E}" destId="{2976E50B-B9D4-489D-8ED0-7C5F9E07D554}" srcOrd="1" destOrd="0" parTransId="{E7B4579B-3086-412C-806E-A7F5532A27CF}" sibTransId="{92388045-6F7A-4F70-9201-0853D32D9A6D}"/>
    <dgm:cxn modelId="{A797199F-9FCD-4441-ACD1-35789CE9D043}" type="presOf" srcId="{DDE2A0FF-7C91-4CF6-A68B-D2F6BC2D8252}" destId="{400F8E25-4872-47DF-A07A-95D7A0D5316A}" srcOrd="1" destOrd="1" presId="urn:microsoft.com/office/officeart/2005/8/layout/vList4"/>
    <dgm:cxn modelId="{96535B4C-BE20-4FC5-9551-65698CC56CE6}" srcId="{2B2138A6-7589-4679-8B45-BC98E4F490C5}" destId="{C1BD8194-A634-41EB-AFCD-4CFF961E40A0}" srcOrd="1" destOrd="0" parTransId="{11B3A116-C2D4-4849-AD7F-122CF45A1CF6}" sibTransId="{DE0A6D8F-B127-46D3-AB17-8EABDFCC35D7}"/>
    <dgm:cxn modelId="{0B1E2B43-CF0B-4446-B25F-3325E93E2C4D}" srcId="{2B2138A6-7589-4679-8B45-BC98E4F490C5}" destId="{DDE2A0FF-7C91-4CF6-A68B-D2F6BC2D8252}" srcOrd="0" destOrd="0" parTransId="{2781A281-811F-4ED8-9086-635B3F56A782}" sibTransId="{91115A65-5C78-46DC-8904-9E6BC19268D8}"/>
    <dgm:cxn modelId="{4DF5A1F7-94A8-4BC3-88BC-144B323F2C07}" type="presOf" srcId="{B9BAFC9E-8BCE-42C3-850F-91BB646CC97E}" destId="{2CDE6B2A-C85B-471B-9271-4950C1BDE149}" srcOrd="1" destOrd="0" presId="urn:microsoft.com/office/officeart/2005/8/layout/vList4"/>
    <dgm:cxn modelId="{09A95C92-7AD7-4D0F-99EC-91239CC155A3}" type="presOf" srcId="{0F1E99FC-1437-4386-A0AE-2A9A76AE3FA3}" destId="{2CDE6B2A-C85B-471B-9271-4950C1BDE149}" srcOrd="1" destOrd="3" presId="urn:microsoft.com/office/officeart/2005/8/layout/vList4"/>
    <dgm:cxn modelId="{3D16AC1A-01FE-496B-B5F1-C845692AA941}" srcId="{B9BAFC9E-8BCE-42C3-850F-91BB646CC97E}" destId="{1B37B6C4-38E2-4B60-8C66-B276108C1DDA}" srcOrd="4" destOrd="0" parTransId="{5B6EC7B3-D5B2-48DD-AC9D-EFE2ED57A9AF}" sibTransId="{633C1C8E-1391-40CC-9A2F-B7626B979860}"/>
    <dgm:cxn modelId="{66CE11D4-AE51-41C1-93D4-AD1719ED96AF}" srcId="{B9BAFC9E-8BCE-42C3-850F-91BB646CC97E}" destId="{0F1E99FC-1437-4386-A0AE-2A9A76AE3FA3}" srcOrd="2" destOrd="0" parTransId="{15A455F9-F31F-4342-BF11-DBEE99C74D56}" sibTransId="{0A5532BE-4CF7-4755-ABDD-270A0CD684F3}"/>
    <dgm:cxn modelId="{73A9CDDB-BD3A-4D39-882D-520B04821EF5}" type="presOf" srcId="{2976E50B-B9D4-489D-8ED0-7C5F9E07D554}" destId="{2CDE6B2A-C85B-471B-9271-4950C1BDE149}" srcOrd="1" destOrd="2" presId="urn:microsoft.com/office/officeart/2005/8/layout/vList4"/>
    <dgm:cxn modelId="{D309AFB9-5DE6-4BC2-9F43-DCA621293FB4}" type="presOf" srcId="{1DAFD16B-9A75-480E-8C75-8E9795FF55F7}" destId="{F853E748-B28A-4AA1-A53E-285040324888}" srcOrd="0" destOrd="5" presId="urn:microsoft.com/office/officeart/2005/8/layout/vList4"/>
    <dgm:cxn modelId="{4C937E38-55AD-4FFF-A36D-21D2896FBE32}" type="presOf" srcId="{2976E50B-B9D4-489D-8ED0-7C5F9E07D554}" destId="{5956A07D-E6EB-42AF-AC4B-52A5FF58F211}" srcOrd="0" destOrd="2" presId="urn:microsoft.com/office/officeart/2005/8/layout/vList4"/>
    <dgm:cxn modelId="{27A49637-BE5E-42AF-B54A-AFCDB048ABE4}" type="presOf" srcId="{0282B14B-917F-4B5E-8CB5-4686AAD3F798}" destId="{F853E748-B28A-4AA1-A53E-285040324888}" srcOrd="0" destOrd="3" presId="urn:microsoft.com/office/officeart/2005/8/layout/vList4"/>
    <dgm:cxn modelId="{92DDFC9D-D133-48D5-B3CE-001A5062C9E8}" type="presOf" srcId="{98B479DD-E57E-463B-9498-41C66014A3E7}" destId="{400F8E25-4872-47DF-A07A-95D7A0D5316A}" srcOrd="1" destOrd="6" presId="urn:microsoft.com/office/officeart/2005/8/layout/vList4"/>
    <dgm:cxn modelId="{FE77D39C-B60F-4690-B3FD-095D07D64979}" type="presOf" srcId="{1B37B6C4-38E2-4B60-8C66-B276108C1DDA}" destId="{5956A07D-E6EB-42AF-AC4B-52A5FF58F211}" srcOrd="0" destOrd="5" presId="urn:microsoft.com/office/officeart/2005/8/layout/vList4"/>
    <dgm:cxn modelId="{93C8B01C-004A-417B-9824-45F97E8FE22A}" srcId="{2B2138A6-7589-4679-8B45-BC98E4F490C5}" destId="{1DAFD16B-9A75-480E-8C75-8E9795FF55F7}" srcOrd="4" destOrd="0" parTransId="{C811516D-1826-48B4-8DC4-901CFAED4202}" sibTransId="{EC20E24B-331D-4996-A82A-60F85A3C02B6}"/>
    <dgm:cxn modelId="{C2BE4C48-03C6-4810-BF08-14B1E4FF5767}" type="presOf" srcId="{C1BD8194-A634-41EB-AFCD-4CFF961E40A0}" destId="{F853E748-B28A-4AA1-A53E-285040324888}" srcOrd="0" destOrd="2" presId="urn:microsoft.com/office/officeart/2005/8/layout/vList4"/>
    <dgm:cxn modelId="{8983339D-570E-4D16-94E4-E02A999C9DE6}" type="presOf" srcId="{0F1E99FC-1437-4386-A0AE-2A9A76AE3FA3}" destId="{5956A07D-E6EB-42AF-AC4B-52A5FF58F211}" srcOrd="0" destOrd="3" presId="urn:microsoft.com/office/officeart/2005/8/layout/vList4"/>
    <dgm:cxn modelId="{E8C09CF8-1CA9-44F6-8B63-D5E9F3CA52B4}" srcId="{57030A82-D07B-4934-A3FE-15795B0592AC}" destId="{2B2138A6-7589-4679-8B45-BC98E4F490C5}" srcOrd="0" destOrd="0" parTransId="{4D47BE31-47AF-4747-B418-534E78466197}" sibTransId="{C919E1A1-31A0-4A9A-95F9-33C7C9F05FE8}"/>
    <dgm:cxn modelId="{C3C3405E-543D-41FC-AE05-4F9FF3FA5C4A}" type="presOf" srcId="{0282B14B-917F-4B5E-8CB5-4686AAD3F798}" destId="{400F8E25-4872-47DF-A07A-95D7A0D5316A}" srcOrd="1" destOrd="3" presId="urn:microsoft.com/office/officeart/2005/8/layout/vList4"/>
    <dgm:cxn modelId="{6E2414DF-C3BE-4049-83C2-0C025D6CA746}" type="presOf" srcId="{98B479DD-E57E-463B-9498-41C66014A3E7}" destId="{F853E748-B28A-4AA1-A53E-285040324888}" srcOrd="0" destOrd="6" presId="urn:microsoft.com/office/officeart/2005/8/layout/vList4"/>
    <dgm:cxn modelId="{3CB44F9B-D893-4750-A670-54ACDFDA3A41}" srcId="{2B2138A6-7589-4679-8B45-BC98E4F490C5}" destId="{27BA7C21-B9DE-4E82-8DA1-237B62249036}" srcOrd="3" destOrd="0" parTransId="{82BE5234-B66E-4B8A-9114-BFEE97D835D9}" sibTransId="{DA091EF2-080B-46E1-AFDB-B2D4D4734BAA}"/>
    <dgm:cxn modelId="{FEC42024-BC6A-494F-B655-558476E4EE22}" type="presOf" srcId="{F866D60A-9EB4-4266-AC1E-AA207BAEA453}" destId="{5956A07D-E6EB-42AF-AC4B-52A5FF58F211}" srcOrd="0" destOrd="4" presId="urn:microsoft.com/office/officeart/2005/8/layout/vList4"/>
    <dgm:cxn modelId="{0A34A9D1-FD28-48F6-A318-6A024E4BA5B3}" type="presOf" srcId="{C1BD8194-A634-41EB-AFCD-4CFF961E40A0}" destId="{400F8E25-4872-47DF-A07A-95D7A0D5316A}" srcOrd="1" destOrd="2" presId="urn:microsoft.com/office/officeart/2005/8/layout/vList4"/>
    <dgm:cxn modelId="{45985B39-AFB5-44EB-B56D-670E4044814A}" type="presOf" srcId="{1DAFD16B-9A75-480E-8C75-8E9795FF55F7}" destId="{400F8E25-4872-47DF-A07A-95D7A0D5316A}" srcOrd="1" destOrd="5" presId="urn:microsoft.com/office/officeart/2005/8/layout/vList4"/>
    <dgm:cxn modelId="{4D4D8049-6EE3-4EFD-AE52-B5AA7AC2BDC8}" type="presOf" srcId="{C8782B1E-1D1F-4C52-99DD-D2752901A7A0}" destId="{5956A07D-E6EB-42AF-AC4B-52A5FF58F211}" srcOrd="0" destOrd="1" presId="urn:microsoft.com/office/officeart/2005/8/layout/vList4"/>
    <dgm:cxn modelId="{5E7D1543-9A96-4145-96E8-16098243BDCB}" srcId="{B9BAFC9E-8BCE-42C3-850F-91BB646CC97E}" destId="{C8782B1E-1D1F-4C52-99DD-D2752901A7A0}" srcOrd="0" destOrd="0" parTransId="{F853074E-997C-4992-A8AE-2AF7EAFFC703}" sibTransId="{A1E66605-AD0C-43AD-88F4-08BA59E9CD55}"/>
    <dgm:cxn modelId="{22CA8C30-D7ED-40A7-BF67-34EAC515814B}" srcId="{2B2138A6-7589-4679-8B45-BC98E4F490C5}" destId="{98B479DD-E57E-463B-9498-41C66014A3E7}" srcOrd="5" destOrd="0" parTransId="{1CE71891-5521-438C-9324-20E50F1EA58A}" sibTransId="{4A03CFBD-69B7-4F49-9A49-30C67FF6D85E}"/>
    <dgm:cxn modelId="{A3EB2C91-F687-44AF-938C-31AFCB01E9C9}" type="presOf" srcId="{B9BAFC9E-8BCE-42C3-850F-91BB646CC97E}" destId="{5956A07D-E6EB-42AF-AC4B-52A5FF58F211}" srcOrd="0" destOrd="0" presId="urn:microsoft.com/office/officeart/2005/8/layout/vList4"/>
    <dgm:cxn modelId="{0B5931A8-9412-4539-9F68-6954B908D483}" type="presOf" srcId="{2B2138A6-7589-4679-8B45-BC98E4F490C5}" destId="{400F8E25-4872-47DF-A07A-95D7A0D5316A}" srcOrd="1" destOrd="0" presId="urn:microsoft.com/office/officeart/2005/8/layout/vList4"/>
    <dgm:cxn modelId="{8FA83EEF-83BB-49BB-8D9F-2EDECD07C502}" type="presOf" srcId="{2B2138A6-7589-4679-8B45-BC98E4F490C5}" destId="{F853E748-B28A-4AA1-A53E-285040324888}" srcOrd="0" destOrd="0" presId="urn:microsoft.com/office/officeart/2005/8/layout/vList4"/>
    <dgm:cxn modelId="{B2FE9B82-7E9C-4EFC-9231-DE2062EA9DB2}" type="presOf" srcId="{1B37B6C4-38E2-4B60-8C66-B276108C1DDA}" destId="{2CDE6B2A-C85B-471B-9271-4950C1BDE149}" srcOrd="1" destOrd="5" presId="urn:microsoft.com/office/officeart/2005/8/layout/vList4"/>
    <dgm:cxn modelId="{BAEF34A7-209A-4DEB-9EE1-52A12E46F72C}" type="presOf" srcId="{27BA7C21-B9DE-4E82-8DA1-237B62249036}" destId="{F853E748-B28A-4AA1-A53E-285040324888}" srcOrd="0" destOrd="4" presId="urn:microsoft.com/office/officeart/2005/8/layout/vList4"/>
    <dgm:cxn modelId="{C89643FF-8754-4874-8E14-77A537530E3B}" type="presOf" srcId="{C8782B1E-1D1F-4C52-99DD-D2752901A7A0}" destId="{2CDE6B2A-C85B-471B-9271-4950C1BDE149}" srcOrd="1" destOrd="1" presId="urn:microsoft.com/office/officeart/2005/8/layout/vList4"/>
    <dgm:cxn modelId="{674647CB-070F-4328-9D2D-6958E2BE498E}" srcId="{2B2138A6-7589-4679-8B45-BC98E4F490C5}" destId="{0282B14B-917F-4B5E-8CB5-4686AAD3F798}" srcOrd="2" destOrd="0" parTransId="{ED2619B5-8592-4778-B579-082E12641CFA}" sibTransId="{227EA251-98DD-49F4-9175-067789500301}"/>
    <dgm:cxn modelId="{D5532BF2-BF3B-459B-8B41-8672C1827F87}" type="presOf" srcId="{27BA7C21-B9DE-4E82-8DA1-237B62249036}" destId="{400F8E25-4872-47DF-A07A-95D7A0D5316A}" srcOrd="1" destOrd="4" presId="urn:microsoft.com/office/officeart/2005/8/layout/vList4"/>
    <dgm:cxn modelId="{3581CACD-297A-46DA-959B-52BF6F8590A1}" type="presOf" srcId="{57030A82-D07B-4934-A3FE-15795B0592AC}" destId="{A869E2EA-5E84-4031-B334-B2D912D93355}" srcOrd="0" destOrd="0" presId="urn:microsoft.com/office/officeart/2005/8/layout/vList4"/>
    <dgm:cxn modelId="{F4DEBE36-59A3-48FB-995B-6EF6F6EDA2D1}" type="presParOf" srcId="{A869E2EA-5E84-4031-B334-B2D912D93355}" destId="{518E109B-79DB-4EC3-B7C9-9547DBB52D0C}" srcOrd="0" destOrd="0" presId="urn:microsoft.com/office/officeart/2005/8/layout/vList4"/>
    <dgm:cxn modelId="{5C523A90-F77B-4AD0-BE31-1248E504A143}" type="presParOf" srcId="{518E109B-79DB-4EC3-B7C9-9547DBB52D0C}" destId="{F853E748-B28A-4AA1-A53E-285040324888}" srcOrd="0" destOrd="0" presId="urn:microsoft.com/office/officeart/2005/8/layout/vList4"/>
    <dgm:cxn modelId="{D3B52A36-B583-4C6C-8C21-488D29B06321}" type="presParOf" srcId="{518E109B-79DB-4EC3-B7C9-9547DBB52D0C}" destId="{B0C89917-17EB-433B-8CB7-1AACD3A4F08F}" srcOrd="1" destOrd="0" presId="urn:microsoft.com/office/officeart/2005/8/layout/vList4"/>
    <dgm:cxn modelId="{5E88A581-9D8A-4EF0-939C-EFCEF94377DE}" type="presParOf" srcId="{518E109B-79DB-4EC3-B7C9-9547DBB52D0C}" destId="{400F8E25-4872-47DF-A07A-95D7A0D5316A}" srcOrd="2" destOrd="0" presId="urn:microsoft.com/office/officeart/2005/8/layout/vList4"/>
    <dgm:cxn modelId="{9362CCF7-C1AF-4CC2-94FA-828090348320}" type="presParOf" srcId="{A869E2EA-5E84-4031-B334-B2D912D93355}" destId="{9DACDE26-E487-494C-84E0-EF53C6CAD031}" srcOrd="1" destOrd="0" presId="urn:microsoft.com/office/officeart/2005/8/layout/vList4"/>
    <dgm:cxn modelId="{FE722153-700B-4FCA-B996-D73547826CD5}" type="presParOf" srcId="{A869E2EA-5E84-4031-B334-B2D912D93355}" destId="{C619CA6A-9766-48A6-8C69-08BA0A96861C}" srcOrd="2" destOrd="0" presId="urn:microsoft.com/office/officeart/2005/8/layout/vList4"/>
    <dgm:cxn modelId="{0A22C6CC-AF50-461B-BFEF-2FA53E6BB4CF}" type="presParOf" srcId="{C619CA6A-9766-48A6-8C69-08BA0A96861C}" destId="{5956A07D-E6EB-42AF-AC4B-52A5FF58F211}" srcOrd="0" destOrd="0" presId="urn:microsoft.com/office/officeart/2005/8/layout/vList4"/>
    <dgm:cxn modelId="{8A93AC66-D3C1-4F8F-81F6-5289B443F8DA}" type="presParOf" srcId="{C619CA6A-9766-48A6-8C69-08BA0A96861C}" destId="{35B4200E-FC5A-4376-9BD9-30C8B4962092}" srcOrd="1" destOrd="0" presId="urn:microsoft.com/office/officeart/2005/8/layout/vList4"/>
    <dgm:cxn modelId="{68A3370A-7BB1-413C-9645-3538C68BB26E}" type="presParOf" srcId="{C619CA6A-9766-48A6-8C69-08BA0A96861C}" destId="{2CDE6B2A-C85B-471B-9271-4950C1BDE14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9B997A-E8A6-4E66-ADAD-706141D613F1}"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GB"/>
        </a:p>
      </dgm:t>
    </dgm:pt>
    <dgm:pt modelId="{94CCF160-8C95-4DF9-989A-A9F71B216FB0}">
      <dgm:prSet phldrT="[Text]" custT="1"/>
      <dgm:spPr>
        <a:solidFill>
          <a:srgbClr val="CC3300"/>
        </a:solidFill>
      </dgm:spPr>
      <dgm:t>
        <a:bodyPr/>
        <a:lstStyle/>
        <a:p>
          <a:r>
            <a:rPr lang="en-ZA" sz="1800" dirty="0">
              <a:solidFill>
                <a:schemeClr val="bg1"/>
              </a:solidFill>
            </a:rPr>
            <a:t>Successes</a:t>
          </a:r>
          <a:endParaRPr lang="en-GB" sz="1800" dirty="0">
            <a:solidFill>
              <a:schemeClr val="bg1"/>
            </a:solidFill>
          </a:endParaRPr>
        </a:p>
        <a:p>
          <a:r>
            <a:rPr lang="en-GB" sz="1600" dirty="0">
              <a:solidFill>
                <a:schemeClr val="bg1"/>
              </a:solidFill>
              <a:effectLst/>
              <a:latin typeface="Arial" panose="020B0604020202020204" pitchFamily="34" charset="0"/>
              <a:ea typeface="Times New Roman" panose="02020603050405020304" pitchFamily="18" charset="0"/>
            </a:rPr>
            <a:t>Detailed economic profiles were compiled for each node</a:t>
          </a:r>
          <a:endParaRPr lang="en-GB" sz="1600" dirty="0">
            <a:solidFill>
              <a:schemeClr val="bg1"/>
            </a:solidFill>
          </a:endParaRPr>
        </a:p>
        <a:p>
          <a:r>
            <a:rPr lang="en-GB" sz="1600" dirty="0">
              <a:solidFill>
                <a:schemeClr val="bg1"/>
              </a:solidFill>
              <a:latin typeface="Arial" panose="020B0604020202020204" pitchFamily="34" charset="0"/>
              <a:ea typeface="Times New Roman" panose="02020603050405020304" pitchFamily="18" charset="0"/>
            </a:rPr>
            <a:t>A</a:t>
          </a:r>
          <a:r>
            <a:rPr lang="en-GB" sz="1600" dirty="0">
              <a:solidFill>
                <a:schemeClr val="bg1"/>
              </a:solidFill>
              <a:effectLst/>
              <a:latin typeface="Arial" panose="020B0604020202020204" pitchFamily="34" charset="0"/>
              <a:ea typeface="Times New Roman" panose="02020603050405020304" pitchFamily="18" charset="0"/>
            </a:rPr>
            <a:t>n element was introduced to the Local Government Equitable Share (LGES) formula to allow for the prioritization of development in the nodes</a:t>
          </a:r>
        </a:p>
        <a:p>
          <a:r>
            <a:rPr lang="en-ZA" sz="1600" dirty="0">
              <a:solidFill>
                <a:schemeClr val="bg1"/>
              </a:solidFill>
              <a:latin typeface="Arial" panose="020B0604020202020204" pitchFamily="34" charset="0"/>
              <a:ea typeface="Times New Roman" panose="02020603050405020304" pitchFamily="18" charset="0"/>
            </a:rPr>
            <a:t>S</a:t>
          </a:r>
          <a:r>
            <a:rPr lang="en-ZA" sz="1600" dirty="0">
              <a:solidFill>
                <a:schemeClr val="bg1"/>
              </a:solidFill>
              <a:effectLst/>
              <a:latin typeface="Arial" panose="020B0604020202020204" pitchFamily="34" charset="0"/>
              <a:ea typeface="Times New Roman" panose="02020603050405020304" pitchFamily="18" charset="0"/>
            </a:rPr>
            <a:t>ignificant progress in the provision of basic services</a:t>
          </a:r>
        </a:p>
        <a:p>
          <a:r>
            <a:rPr lang="en-ZA" sz="1600" dirty="0">
              <a:solidFill>
                <a:schemeClr val="bg1"/>
              </a:solidFill>
              <a:latin typeface="Arial" panose="020B0604020202020204" pitchFamily="34" charset="0"/>
              <a:ea typeface="Times New Roman" panose="02020603050405020304" pitchFamily="18" charset="0"/>
            </a:rPr>
            <a:t>P</a:t>
          </a:r>
          <a:r>
            <a:rPr lang="en-ZA" sz="1600" dirty="0">
              <a:solidFill>
                <a:schemeClr val="bg1"/>
              </a:solidFill>
              <a:effectLst/>
              <a:latin typeface="Arial" panose="020B0604020202020204" pitchFamily="34" charset="0"/>
              <a:ea typeface="Times New Roman" panose="02020603050405020304" pitchFamily="18" charset="0"/>
            </a:rPr>
            <a:t>overty levels in the urban nodes (except for Kwa Mashu, where demarcation impacted on the data) dropped significantly</a:t>
          </a:r>
        </a:p>
        <a:p>
          <a:r>
            <a:rPr lang="en-ZA" sz="1600" dirty="0">
              <a:solidFill>
                <a:schemeClr val="bg1"/>
              </a:solidFill>
              <a:effectLst/>
              <a:latin typeface="Arial" panose="020B0604020202020204" pitchFamily="34" charset="0"/>
              <a:ea typeface="Times New Roman" panose="02020603050405020304" pitchFamily="18" charset="0"/>
            </a:rPr>
            <a:t>A significant contribution made by the National Treasury through the Neighbourhood Development Grant (NDPG) to crowd in public sector investment</a:t>
          </a:r>
        </a:p>
        <a:p>
          <a:r>
            <a:rPr lang="en-ZA" sz="1600" dirty="0">
              <a:solidFill>
                <a:schemeClr val="bg1"/>
              </a:solidFill>
              <a:latin typeface="Arial" panose="020B0604020202020204" pitchFamily="34" charset="0"/>
            </a:rPr>
            <a:t>‘Anchor Projects’ e.g. Khayelitsha rail extension, Alexandra London Road linkage</a:t>
          </a:r>
        </a:p>
        <a:p>
          <a:r>
            <a:rPr lang="en-ZA" sz="1600" dirty="0">
              <a:solidFill>
                <a:schemeClr val="bg1"/>
              </a:solidFill>
              <a:latin typeface="Arial" panose="020B0604020202020204" pitchFamily="34" charset="0"/>
            </a:rPr>
            <a:t>Community Investment Programme (economic development in </a:t>
          </a:r>
          <a:r>
            <a:rPr lang="en-ZA" sz="1600" dirty="0" err="1">
              <a:solidFill>
                <a:schemeClr val="bg1"/>
              </a:solidFill>
              <a:latin typeface="Arial" panose="020B0604020202020204" pitchFamily="34" charset="0"/>
            </a:rPr>
            <a:t>Maruleng</a:t>
          </a:r>
          <a:r>
            <a:rPr lang="en-ZA" sz="1600" dirty="0">
              <a:solidFill>
                <a:schemeClr val="bg1"/>
              </a:solidFill>
              <a:latin typeface="Arial" panose="020B0604020202020204" pitchFamily="34" charset="0"/>
            </a:rPr>
            <a:t> and Bushbuckridge</a:t>
          </a:r>
          <a:endParaRPr lang="en-GB" sz="1600" dirty="0">
            <a:solidFill>
              <a:schemeClr val="bg1"/>
            </a:solidFill>
          </a:endParaRPr>
        </a:p>
      </dgm:t>
    </dgm:pt>
    <dgm:pt modelId="{1F129756-D77E-4E0D-AFF2-76A23D7056D9}" type="parTrans" cxnId="{DA7241EB-3E1A-48F2-B811-71EAD3C05259}">
      <dgm:prSet/>
      <dgm:spPr/>
      <dgm:t>
        <a:bodyPr/>
        <a:lstStyle/>
        <a:p>
          <a:endParaRPr lang="en-GB"/>
        </a:p>
      </dgm:t>
    </dgm:pt>
    <dgm:pt modelId="{63077394-AA9A-480A-A703-FC4742F27966}" type="sibTrans" cxnId="{DA7241EB-3E1A-48F2-B811-71EAD3C05259}">
      <dgm:prSet/>
      <dgm:spPr/>
      <dgm:t>
        <a:bodyPr/>
        <a:lstStyle/>
        <a:p>
          <a:endParaRPr lang="en-GB"/>
        </a:p>
      </dgm:t>
    </dgm:pt>
    <dgm:pt modelId="{52880173-9A78-40A6-8AD6-2BF961FAD4D5}" type="pres">
      <dgm:prSet presAssocID="{389B997A-E8A6-4E66-ADAD-706141D613F1}" presName="linear" presStyleCnt="0">
        <dgm:presLayoutVars>
          <dgm:dir/>
          <dgm:resizeHandles val="exact"/>
        </dgm:presLayoutVars>
      </dgm:prSet>
      <dgm:spPr/>
      <dgm:t>
        <a:bodyPr/>
        <a:lstStyle/>
        <a:p>
          <a:endParaRPr lang="en-US"/>
        </a:p>
      </dgm:t>
    </dgm:pt>
    <dgm:pt modelId="{08815D95-25BA-4ECE-9540-BE0763855967}" type="pres">
      <dgm:prSet presAssocID="{94CCF160-8C95-4DF9-989A-A9F71B216FB0}" presName="comp" presStyleCnt="0"/>
      <dgm:spPr/>
    </dgm:pt>
    <dgm:pt modelId="{1CF6326B-73D1-4894-8B77-D7D7E71BA251}" type="pres">
      <dgm:prSet presAssocID="{94CCF160-8C95-4DF9-989A-A9F71B216FB0}" presName="box" presStyleLbl="node1" presStyleIdx="0" presStyleCnt="1" custLinFactNeighborX="383"/>
      <dgm:spPr/>
      <dgm:t>
        <a:bodyPr/>
        <a:lstStyle/>
        <a:p>
          <a:endParaRPr lang="en-US"/>
        </a:p>
      </dgm:t>
    </dgm:pt>
    <dgm:pt modelId="{F062B881-17B5-4164-84AB-9AC592E15739}" type="pres">
      <dgm:prSet presAssocID="{94CCF160-8C95-4DF9-989A-A9F71B216FB0}" presName="img" presStyleLbl="fgImgPlace1" presStyleIdx="0" presStyleCnt="1" custScaleX="112631" custScaleY="93687" custLinFactNeighborX="-14581" custLinFactNeighborY="-20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l="-64000" r="-64000"/>
          </a:stretch>
        </a:blipFill>
        <a:ln>
          <a:solidFill>
            <a:schemeClr val="bg1"/>
          </a:solidFill>
        </a:ln>
      </dgm:spPr>
      <dgm:extLst>
        <a:ext uri="{E40237B7-FDA0-4F09-8148-C483321AD2D9}">
          <dgm14:cNvPr xmlns:dgm14="http://schemas.microsoft.com/office/drawing/2010/diagram" id="0" name="" descr="Aspiration"/>
        </a:ext>
      </dgm:extLst>
    </dgm:pt>
    <dgm:pt modelId="{000E0521-191F-4996-ACE1-54317E2846E0}" type="pres">
      <dgm:prSet presAssocID="{94CCF160-8C95-4DF9-989A-A9F71B216FB0}" presName="text" presStyleLbl="node1" presStyleIdx="0" presStyleCnt="1">
        <dgm:presLayoutVars>
          <dgm:bulletEnabled val="1"/>
        </dgm:presLayoutVars>
      </dgm:prSet>
      <dgm:spPr/>
      <dgm:t>
        <a:bodyPr/>
        <a:lstStyle/>
        <a:p>
          <a:endParaRPr lang="en-US"/>
        </a:p>
      </dgm:t>
    </dgm:pt>
  </dgm:ptLst>
  <dgm:cxnLst>
    <dgm:cxn modelId="{CD5E07CB-9380-4D36-B864-3CD456440F0F}" type="presOf" srcId="{94CCF160-8C95-4DF9-989A-A9F71B216FB0}" destId="{000E0521-191F-4996-ACE1-54317E2846E0}" srcOrd="1" destOrd="0" presId="urn:microsoft.com/office/officeart/2005/8/layout/vList4"/>
    <dgm:cxn modelId="{98E8F3D4-5D91-4FE3-B7D9-0B1A96A0683D}" type="presOf" srcId="{94CCF160-8C95-4DF9-989A-A9F71B216FB0}" destId="{1CF6326B-73D1-4894-8B77-D7D7E71BA251}" srcOrd="0" destOrd="0" presId="urn:microsoft.com/office/officeart/2005/8/layout/vList4"/>
    <dgm:cxn modelId="{DA7241EB-3E1A-48F2-B811-71EAD3C05259}" srcId="{389B997A-E8A6-4E66-ADAD-706141D613F1}" destId="{94CCF160-8C95-4DF9-989A-A9F71B216FB0}" srcOrd="0" destOrd="0" parTransId="{1F129756-D77E-4E0D-AFF2-76A23D7056D9}" sibTransId="{63077394-AA9A-480A-A703-FC4742F27966}"/>
    <dgm:cxn modelId="{DA265A5E-FC0F-43F3-8AA2-97D9863B66B0}" type="presOf" srcId="{389B997A-E8A6-4E66-ADAD-706141D613F1}" destId="{52880173-9A78-40A6-8AD6-2BF961FAD4D5}" srcOrd="0" destOrd="0" presId="urn:microsoft.com/office/officeart/2005/8/layout/vList4"/>
    <dgm:cxn modelId="{3F12ADD9-C051-4CDE-984F-00E43E593C5C}" type="presParOf" srcId="{52880173-9A78-40A6-8AD6-2BF961FAD4D5}" destId="{08815D95-25BA-4ECE-9540-BE0763855967}" srcOrd="0" destOrd="0" presId="urn:microsoft.com/office/officeart/2005/8/layout/vList4"/>
    <dgm:cxn modelId="{C076B7A6-6AAB-42A4-A80E-F60EF7DA80CA}" type="presParOf" srcId="{08815D95-25BA-4ECE-9540-BE0763855967}" destId="{1CF6326B-73D1-4894-8B77-D7D7E71BA251}" srcOrd="0" destOrd="0" presId="urn:microsoft.com/office/officeart/2005/8/layout/vList4"/>
    <dgm:cxn modelId="{22618F36-83D1-4EB2-BD2A-7A2BBDBBFD65}" type="presParOf" srcId="{08815D95-25BA-4ECE-9540-BE0763855967}" destId="{F062B881-17B5-4164-84AB-9AC592E15739}" srcOrd="1" destOrd="0" presId="urn:microsoft.com/office/officeart/2005/8/layout/vList4"/>
    <dgm:cxn modelId="{D23A5199-0504-46E1-871E-7C2F19DF602C}" type="presParOf" srcId="{08815D95-25BA-4ECE-9540-BE0763855967}" destId="{000E0521-191F-4996-ACE1-54317E2846E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CFD8DC-F562-4DE4-B72C-3C5ABAD07FDC}"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GB"/>
        </a:p>
      </dgm:t>
    </dgm:pt>
    <dgm:pt modelId="{709280CB-D7D1-49FB-BE16-7297E1B0C673}">
      <dgm:prSet phldrT="[Text]" custT="1"/>
      <dgm:spPr>
        <a:solidFill>
          <a:schemeClr val="accent5">
            <a:lumMod val="75000"/>
            <a:lumOff val="25000"/>
          </a:schemeClr>
        </a:solidFill>
      </dgm:spPr>
      <dgm:t>
        <a:bodyPr/>
        <a:lstStyle/>
        <a:p>
          <a:pPr>
            <a:buNone/>
          </a:pPr>
          <a:r>
            <a:rPr lang="en-ZA" sz="1800" b="0" cap="none" spc="0" dirty="0">
              <a:ln w="0"/>
              <a:solidFill>
                <a:schemeClr val="bg1"/>
              </a:solidFill>
              <a:effectLst>
                <a:outerShdw blurRad="38100" dist="19050" dir="2700000" algn="tl" rotWithShape="0">
                  <a:schemeClr val="dk1">
                    <a:alpha val="40000"/>
                  </a:schemeClr>
                </a:outerShdw>
              </a:effectLst>
            </a:rPr>
            <a:t>Programme Objectives</a:t>
          </a:r>
          <a:endParaRPr lang="en-GB" sz="1800" b="0" cap="none" spc="0" dirty="0">
            <a:ln w="0"/>
            <a:solidFill>
              <a:schemeClr val="bg1"/>
            </a:solidFill>
            <a:effectLst>
              <a:outerShdw blurRad="38100" dist="19050" dir="2700000" algn="tl" rotWithShape="0">
                <a:schemeClr val="dk1">
                  <a:alpha val="40000"/>
                </a:schemeClr>
              </a:outerShdw>
            </a:effectLst>
          </a:endParaRPr>
        </a:p>
      </dgm:t>
    </dgm:pt>
    <dgm:pt modelId="{6E0F584B-C3FE-4A55-8BCD-C123BEDC115F}" type="parTrans" cxnId="{B24C1AC0-C7C2-45D6-A2B8-B4A527F6CB89}">
      <dgm:prSet/>
      <dgm:spPr/>
      <dgm:t>
        <a:bodyPr/>
        <a:lstStyle/>
        <a:p>
          <a:endParaRPr lang="en-GB"/>
        </a:p>
      </dgm:t>
    </dgm:pt>
    <dgm:pt modelId="{4ABF1D2D-FABF-48BC-B186-7929BADDDC6B}" type="sibTrans" cxnId="{B24C1AC0-C7C2-45D6-A2B8-B4A527F6CB89}">
      <dgm:prSet/>
      <dgm:spPr/>
      <dgm:t>
        <a:bodyPr/>
        <a:lstStyle/>
        <a:p>
          <a:endParaRPr lang="en-GB"/>
        </a:p>
      </dgm:t>
    </dgm:pt>
    <dgm:pt modelId="{EEC7DDA4-6056-47AA-ACF9-E26FDBB715E4}">
      <dgm:prSet phldrT="[Text]" custT="1"/>
      <dgm:spPr>
        <a:solidFill>
          <a:schemeClr val="accent5">
            <a:lumMod val="75000"/>
            <a:lumOff val="25000"/>
          </a:schemeClr>
        </a:solidFill>
      </dgm:spPr>
      <dgm:t>
        <a:bodyPr/>
        <a:lstStyle/>
        <a:p>
          <a:pPr>
            <a:buFont typeface="Arial" panose="020B0604020202020204" pitchFamily="34" charset="0"/>
            <a:buChar char="•"/>
          </a:pPr>
          <a:r>
            <a:rPr lang="en-ZA" sz="14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To provide short term specialist skills to implement infrastructure projects</a:t>
          </a:r>
          <a:endParaRPr lang="en-GB" sz="1400" b="0" cap="none" spc="0" dirty="0">
            <a:ln w="0"/>
            <a:solidFill>
              <a:schemeClr val="bg1"/>
            </a:solidFill>
            <a:effectLst>
              <a:outerShdw blurRad="38100" dist="19050" dir="2700000" algn="tl" rotWithShape="0">
                <a:schemeClr val="dk1">
                  <a:alpha val="40000"/>
                </a:schemeClr>
              </a:outerShdw>
            </a:effectLst>
          </a:endParaRPr>
        </a:p>
      </dgm:t>
    </dgm:pt>
    <dgm:pt modelId="{180C35F0-7EF4-4B9E-BD5E-75761CC196C2}" type="parTrans" cxnId="{49BFE563-6E3C-4902-BBBB-DC5DC9903F63}">
      <dgm:prSet/>
      <dgm:spPr/>
      <dgm:t>
        <a:bodyPr/>
        <a:lstStyle/>
        <a:p>
          <a:endParaRPr lang="en-GB"/>
        </a:p>
      </dgm:t>
    </dgm:pt>
    <dgm:pt modelId="{20E2426D-E23E-4F3F-A8FF-20B73A3B0B34}" type="sibTrans" cxnId="{49BFE563-6E3C-4902-BBBB-DC5DC9903F63}">
      <dgm:prSet/>
      <dgm:spPr/>
      <dgm:t>
        <a:bodyPr/>
        <a:lstStyle/>
        <a:p>
          <a:endParaRPr lang="en-GB"/>
        </a:p>
      </dgm:t>
    </dgm:pt>
    <dgm:pt modelId="{87FF045F-69A1-42CB-80DF-0D1D4420ADC7}">
      <dgm:prSet phldrT="[Text]"/>
      <dgm:spPr>
        <a:solidFill>
          <a:srgbClr val="CC3300"/>
        </a:solidFill>
      </dgm:spPr>
      <dgm:t>
        <a:bodyPr/>
        <a:lstStyle/>
        <a:p>
          <a:r>
            <a:rPr lang="en-ZA" dirty="0"/>
            <a:t>Implementation Interventions</a:t>
          </a:r>
          <a:endParaRPr lang="en-GB" dirty="0"/>
        </a:p>
      </dgm:t>
    </dgm:pt>
    <dgm:pt modelId="{D62881F3-6765-4BEB-AA02-F341E6B277DD}" type="parTrans" cxnId="{C6414C1F-9199-4346-84FF-185E0F6DC03F}">
      <dgm:prSet/>
      <dgm:spPr/>
      <dgm:t>
        <a:bodyPr/>
        <a:lstStyle/>
        <a:p>
          <a:endParaRPr lang="en-GB"/>
        </a:p>
      </dgm:t>
    </dgm:pt>
    <dgm:pt modelId="{6D74A520-82B6-4888-86A3-3428AD902396}" type="sibTrans" cxnId="{C6414C1F-9199-4346-84FF-185E0F6DC03F}">
      <dgm:prSet/>
      <dgm:spPr/>
      <dgm:t>
        <a:bodyPr/>
        <a:lstStyle/>
        <a:p>
          <a:endParaRPr lang="en-GB"/>
        </a:p>
      </dgm:t>
    </dgm:pt>
    <dgm:pt modelId="{7EDB6C7C-33AF-476E-85E8-D19C9F4DBE08}">
      <dgm:prSet phldrT="[Text]"/>
      <dgm:spPr>
        <a:solidFill>
          <a:srgbClr val="CC3300"/>
        </a:solidFill>
      </dgm:spPr>
      <dgm:t>
        <a:bodyPr/>
        <a:lstStyle/>
        <a:p>
          <a:r>
            <a:rPr lang="en-ZA" dirty="0">
              <a:latin typeface="Arial" panose="020B0604020202020204" pitchFamily="34" charset="0"/>
              <a:ea typeface="Times New Roman" panose="02020603050405020304" pitchFamily="18" charset="0"/>
            </a:rPr>
            <a:t>Hands-on expertise was identified, recruited, and deployed  </a:t>
          </a:r>
          <a:r>
            <a:rPr lang="en-ZA" dirty="0">
              <a:effectLst/>
              <a:latin typeface="Arial" panose="020B0604020202020204" pitchFamily="34" charset="0"/>
              <a:ea typeface="Times New Roman" panose="02020603050405020304" pitchFamily="18" charset="0"/>
            </a:rPr>
            <a:t>to distressed and capacity challenged municipalities for extended periods of time, depending on the situation and changing circumstances of the municipality, with the primary purpose of creating well functioning municipalities</a:t>
          </a:r>
          <a:endParaRPr lang="en-GB" dirty="0"/>
        </a:p>
      </dgm:t>
    </dgm:pt>
    <dgm:pt modelId="{D9B22876-9601-4A18-BF71-1D4D4C8D6987}" type="parTrans" cxnId="{D4F3ECFE-E445-41CE-B8B4-8D9526C79069}">
      <dgm:prSet/>
      <dgm:spPr/>
      <dgm:t>
        <a:bodyPr/>
        <a:lstStyle/>
        <a:p>
          <a:endParaRPr lang="en-GB"/>
        </a:p>
      </dgm:t>
    </dgm:pt>
    <dgm:pt modelId="{3941B576-07A3-4A7C-A35A-7F85E89D9AAF}" type="sibTrans" cxnId="{D4F3ECFE-E445-41CE-B8B4-8D9526C79069}">
      <dgm:prSet/>
      <dgm:spPr/>
      <dgm:t>
        <a:bodyPr/>
        <a:lstStyle/>
        <a:p>
          <a:endParaRPr lang="en-GB"/>
        </a:p>
      </dgm:t>
    </dgm:pt>
    <dgm:pt modelId="{30CE2E47-7972-4D40-94C6-2F29FA4C9450}">
      <dgm:prSet custT="1"/>
      <dgm:spPr>
        <a:solidFill>
          <a:schemeClr val="accent5">
            <a:lumMod val="75000"/>
            <a:lumOff val="25000"/>
          </a:schemeClr>
        </a:solidFill>
      </dgm:spPr>
      <dgm:t>
        <a:bodyPr/>
        <a:lstStyle/>
        <a:p>
          <a:r>
            <a:rPr lang="en-ZA" sz="14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To facilitate the development of policies, systems and processes to enhance infrastructure delivery and financial management</a:t>
          </a:r>
          <a:endParaRPr lang="en-GB" sz="14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9B1A3245-E8D1-4052-B039-C31986083877}" type="parTrans" cxnId="{4143378C-277D-4624-BF37-CEC0AC2FC349}">
      <dgm:prSet/>
      <dgm:spPr/>
      <dgm:t>
        <a:bodyPr/>
        <a:lstStyle/>
        <a:p>
          <a:endParaRPr lang="en-GB"/>
        </a:p>
      </dgm:t>
    </dgm:pt>
    <dgm:pt modelId="{48CCE70E-9018-4152-82AA-1A40038D761F}" type="sibTrans" cxnId="{4143378C-277D-4624-BF37-CEC0AC2FC349}">
      <dgm:prSet/>
      <dgm:spPr/>
      <dgm:t>
        <a:bodyPr/>
        <a:lstStyle/>
        <a:p>
          <a:endParaRPr lang="en-GB"/>
        </a:p>
      </dgm:t>
    </dgm:pt>
    <dgm:pt modelId="{4A5A91B4-C1DE-4DE1-BBAF-664447866128}">
      <dgm:prSet custT="1"/>
      <dgm:spPr>
        <a:solidFill>
          <a:schemeClr val="accent5">
            <a:lumMod val="75000"/>
            <a:lumOff val="25000"/>
          </a:schemeClr>
        </a:solidFill>
      </dgm:spPr>
      <dgm:t>
        <a:bodyPr/>
        <a:lstStyle/>
        <a:p>
          <a:r>
            <a:rPr lang="en-ZA" sz="14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To support the development of municipal in-house capacity through training and mentoring of relevant staff</a:t>
          </a:r>
          <a:endParaRPr lang="en-GB" sz="14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FEE7DBAF-CD17-4C24-9130-1BAD0690115E}" type="parTrans" cxnId="{A9002618-17BB-4F73-9F6E-D3610D1B32C6}">
      <dgm:prSet/>
      <dgm:spPr/>
      <dgm:t>
        <a:bodyPr/>
        <a:lstStyle/>
        <a:p>
          <a:endParaRPr lang="en-GB"/>
        </a:p>
      </dgm:t>
    </dgm:pt>
    <dgm:pt modelId="{F7846F9D-C087-45A8-B12E-A799C2245297}" type="sibTrans" cxnId="{A9002618-17BB-4F73-9F6E-D3610D1B32C6}">
      <dgm:prSet/>
      <dgm:spPr/>
      <dgm:t>
        <a:bodyPr/>
        <a:lstStyle/>
        <a:p>
          <a:endParaRPr lang="en-GB"/>
        </a:p>
      </dgm:t>
    </dgm:pt>
    <dgm:pt modelId="{22538707-7483-4BFC-9A40-E93EBEC074EA}">
      <dgm:prSet custT="1"/>
      <dgm:spPr>
        <a:solidFill>
          <a:schemeClr val="accent5">
            <a:lumMod val="75000"/>
            <a:lumOff val="25000"/>
          </a:schemeClr>
        </a:solidFill>
      </dgm:spPr>
      <dgm:t>
        <a:bodyPr/>
        <a:lstStyle/>
        <a:p>
          <a:r>
            <a:rPr lang="en-ZA" sz="14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To contribute to the development of skills by providing opportunities for young professionals and internships</a:t>
          </a:r>
          <a:endParaRPr lang="en-GB" sz="14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34D61754-FE22-475B-8984-7A38C9F7236C}" type="parTrans" cxnId="{BA97CD34-8CFD-4039-8963-A3327A2363C8}">
      <dgm:prSet/>
      <dgm:spPr/>
      <dgm:t>
        <a:bodyPr/>
        <a:lstStyle/>
        <a:p>
          <a:endParaRPr lang="en-GB"/>
        </a:p>
      </dgm:t>
    </dgm:pt>
    <dgm:pt modelId="{9EFCF7AE-AFBC-41FF-8CA8-F3E3DDB49A23}" type="sibTrans" cxnId="{BA97CD34-8CFD-4039-8963-A3327A2363C8}">
      <dgm:prSet/>
      <dgm:spPr/>
      <dgm:t>
        <a:bodyPr/>
        <a:lstStyle/>
        <a:p>
          <a:endParaRPr lang="en-GB"/>
        </a:p>
      </dgm:t>
    </dgm:pt>
    <dgm:pt modelId="{FDD703EE-F7E8-41B9-899D-542EEA12E3DB}">
      <dgm:prSet custT="1"/>
      <dgm:spPr>
        <a:solidFill>
          <a:schemeClr val="accent5">
            <a:lumMod val="75000"/>
            <a:lumOff val="25000"/>
          </a:schemeClr>
        </a:solidFill>
      </dgm:spPr>
      <dgm:t>
        <a:bodyPr/>
        <a:lstStyle/>
        <a:p>
          <a:r>
            <a:rPr lang="en-ZA" sz="14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To contribute to the further refinement of a framework for capacity building and the associated tools to be used in providing support to municipalities</a:t>
          </a:r>
          <a:endParaRPr lang="en-GB" sz="14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8EDD6396-10AA-4182-AD4D-7723F8E123B3}" type="parTrans" cxnId="{B7216520-8F52-4710-8250-953A9F779206}">
      <dgm:prSet/>
      <dgm:spPr/>
      <dgm:t>
        <a:bodyPr/>
        <a:lstStyle/>
        <a:p>
          <a:endParaRPr lang="en-GB"/>
        </a:p>
      </dgm:t>
    </dgm:pt>
    <dgm:pt modelId="{E298AC89-E91F-48AF-B9B2-15A533D541A8}" type="sibTrans" cxnId="{B7216520-8F52-4710-8250-953A9F779206}">
      <dgm:prSet/>
      <dgm:spPr/>
      <dgm:t>
        <a:bodyPr/>
        <a:lstStyle/>
        <a:p>
          <a:endParaRPr lang="en-GB"/>
        </a:p>
      </dgm:t>
    </dgm:pt>
    <dgm:pt modelId="{F5BB8C27-60ED-467D-A50D-025399817840}">
      <dgm:prSet/>
      <dgm:spPr>
        <a:solidFill>
          <a:srgbClr val="CC3300"/>
        </a:solidFill>
      </dgm:spPr>
      <dgm:t>
        <a:bodyPr/>
        <a:lstStyle/>
        <a:p>
          <a:r>
            <a:rPr lang="en-ZA">
              <a:effectLst/>
              <a:latin typeface="Arial" panose="020B0604020202020204" pitchFamily="34" charset="0"/>
              <a:ea typeface="Times New Roman" panose="02020603050405020304" pitchFamily="18" charset="0"/>
            </a:rPr>
            <a:t>The planning cluster provided support on all planning issues towards the compilation of statutory systems and procedures required for planning purposes. These included, master planning, the compilation of valuation rolls, development or refinement of spatial development frameworks and land use management schemes</a:t>
          </a:r>
          <a:endParaRPr lang="en-ZA" dirty="0">
            <a:effectLst/>
            <a:latin typeface="Arial" panose="020B0604020202020204" pitchFamily="34" charset="0"/>
            <a:ea typeface="Times New Roman" panose="02020603050405020304" pitchFamily="18" charset="0"/>
          </a:endParaRPr>
        </a:p>
      </dgm:t>
    </dgm:pt>
    <dgm:pt modelId="{9AF0C4AE-BAA8-40A1-9EB1-584025659528}" type="parTrans" cxnId="{00F911EF-0658-404A-BEBC-6B49D39EFA30}">
      <dgm:prSet/>
      <dgm:spPr/>
      <dgm:t>
        <a:bodyPr/>
        <a:lstStyle/>
        <a:p>
          <a:endParaRPr lang="en-GB"/>
        </a:p>
      </dgm:t>
    </dgm:pt>
    <dgm:pt modelId="{D43CAA54-DFA9-4850-9D16-86C5566B1522}" type="sibTrans" cxnId="{00F911EF-0658-404A-BEBC-6B49D39EFA30}">
      <dgm:prSet/>
      <dgm:spPr/>
      <dgm:t>
        <a:bodyPr/>
        <a:lstStyle/>
        <a:p>
          <a:endParaRPr lang="en-GB"/>
        </a:p>
      </dgm:t>
    </dgm:pt>
    <dgm:pt modelId="{3626A809-5149-4406-A558-C974A73DFBBA}">
      <dgm:prSet/>
      <dgm:spPr>
        <a:solidFill>
          <a:srgbClr val="CC3300"/>
        </a:solidFill>
      </dgm:spPr>
      <dgm:t>
        <a:bodyPr/>
        <a:lstStyle/>
        <a:p>
          <a:r>
            <a:rPr lang="en-ZA" dirty="0">
              <a:latin typeface="Arial" panose="020B0604020202020204" pitchFamily="34" charset="0"/>
            </a:rPr>
            <a:t>Capacity Building and Training: Young professionals programme, Artisan Programme, </a:t>
          </a:r>
          <a:r>
            <a:rPr lang="en-ZA" dirty="0" err="1">
              <a:latin typeface="Arial" panose="020B0604020202020204" pitchFamily="34" charset="0"/>
            </a:rPr>
            <a:t>Vulindlela</a:t>
          </a:r>
          <a:r>
            <a:rPr lang="en-ZA" dirty="0">
              <a:latin typeface="Arial" panose="020B0604020202020204" pitchFamily="34" charset="0"/>
            </a:rPr>
            <a:t> Academy</a:t>
          </a:r>
          <a:endParaRPr lang="en-ZA" dirty="0"/>
        </a:p>
      </dgm:t>
    </dgm:pt>
    <dgm:pt modelId="{85D6B2D2-C046-4FC2-9ADB-2E82F4A3246E}" type="parTrans" cxnId="{27B6EA0C-6C5B-4D38-8CF8-CFD68B20DF91}">
      <dgm:prSet/>
      <dgm:spPr/>
      <dgm:t>
        <a:bodyPr/>
        <a:lstStyle/>
        <a:p>
          <a:endParaRPr lang="en-GB"/>
        </a:p>
      </dgm:t>
    </dgm:pt>
    <dgm:pt modelId="{B5F557D1-5686-45D9-929F-E4E70CD67D61}" type="sibTrans" cxnId="{27B6EA0C-6C5B-4D38-8CF8-CFD68B20DF91}">
      <dgm:prSet/>
      <dgm:spPr/>
      <dgm:t>
        <a:bodyPr/>
        <a:lstStyle/>
        <a:p>
          <a:endParaRPr lang="en-GB"/>
        </a:p>
      </dgm:t>
    </dgm:pt>
    <dgm:pt modelId="{2325B55A-7BEE-4F4E-B18D-635B50E9EB3F}" type="pres">
      <dgm:prSet presAssocID="{72CFD8DC-F562-4DE4-B72C-3C5ABAD07FDC}" presName="linear" presStyleCnt="0">
        <dgm:presLayoutVars>
          <dgm:dir/>
          <dgm:resizeHandles val="exact"/>
        </dgm:presLayoutVars>
      </dgm:prSet>
      <dgm:spPr/>
      <dgm:t>
        <a:bodyPr/>
        <a:lstStyle/>
        <a:p>
          <a:endParaRPr lang="en-US"/>
        </a:p>
      </dgm:t>
    </dgm:pt>
    <dgm:pt modelId="{C8F7D9EE-8393-4165-BDB7-81076D44A051}" type="pres">
      <dgm:prSet presAssocID="{709280CB-D7D1-49FB-BE16-7297E1B0C673}" presName="comp" presStyleCnt="0"/>
      <dgm:spPr/>
    </dgm:pt>
    <dgm:pt modelId="{343E45B3-8025-41EA-B97F-129CE39165FB}" type="pres">
      <dgm:prSet presAssocID="{709280CB-D7D1-49FB-BE16-7297E1B0C673}" presName="box" presStyleLbl="node1" presStyleIdx="0" presStyleCnt="2" custScaleY="185205" custLinFactNeighborX="-8933" custLinFactNeighborY="2181"/>
      <dgm:spPr/>
      <dgm:t>
        <a:bodyPr/>
        <a:lstStyle/>
        <a:p>
          <a:endParaRPr lang="en-US"/>
        </a:p>
      </dgm:t>
    </dgm:pt>
    <dgm:pt modelId="{486117B9-D264-4937-BC38-CEDEDB64E7AD}" type="pres">
      <dgm:prSet presAssocID="{709280CB-D7D1-49FB-BE16-7297E1B0C673}" presName="img" presStyleLbl="fgImgPlace1" presStyleIdx="0" presStyleCnt="2" custScaleY="138869"/>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l="-4000" r="-4000"/>
          </a:stretch>
        </a:blipFill>
        <a:ln>
          <a:solidFill>
            <a:schemeClr val="bg1"/>
          </a:solidFill>
        </a:ln>
      </dgm:spPr>
    </dgm:pt>
    <dgm:pt modelId="{92E03145-9951-4720-8303-DBEAB96DA8C0}" type="pres">
      <dgm:prSet presAssocID="{709280CB-D7D1-49FB-BE16-7297E1B0C673}" presName="text" presStyleLbl="node1" presStyleIdx="0" presStyleCnt="2">
        <dgm:presLayoutVars>
          <dgm:bulletEnabled val="1"/>
        </dgm:presLayoutVars>
      </dgm:prSet>
      <dgm:spPr/>
      <dgm:t>
        <a:bodyPr/>
        <a:lstStyle/>
        <a:p>
          <a:endParaRPr lang="en-US"/>
        </a:p>
      </dgm:t>
    </dgm:pt>
    <dgm:pt modelId="{FCB39ACB-AB37-4543-ACC8-F13022A1196C}" type="pres">
      <dgm:prSet presAssocID="{4ABF1D2D-FABF-48BC-B186-7929BADDDC6B}" presName="spacer" presStyleCnt="0"/>
      <dgm:spPr/>
    </dgm:pt>
    <dgm:pt modelId="{760869EA-29F9-4405-98DF-1A0587BCEA5C}" type="pres">
      <dgm:prSet presAssocID="{87FF045F-69A1-42CB-80DF-0D1D4420ADC7}" presName="comp" presStyleCnt="0"/>
      <dgm:spPr/>
    </dgm:pt>
    <dgm:pt modelId="{56722264-3EF8-4A06-9A67-06B84334211A}" type="pres">
      <dgm:prSet presAssocID="{87FF045F-69A1-42CB-80DF-0D1D4420ADC7}" presName="box" presStyleLbl="node1" presStyleIdx="1" presStyleCnt="2" custScaleY="221432" custLinFactNeighborX="427" custLinFactNeighborY="68697"/>
      <dgm:spPr/>
      <dgm:t>
        <a:bodyPr/>
        <a:lstStyle/>
        <a:p>
          <a:endParaRPr lang="en-US"/>
        </a:p>
      </dgm:t>
    </dgm:pt>
    <dgm:pt modelId="{AC68C073-56CE-4590-AAA3-7D872DE8C3FB}" type="pres">
      <dgm:prSet presAssocID="{87FF045F-69A1-42CB-80DF-0D1D4420ADC7}" presName="img" presStyleLbl="fgImgPlace1" presStyleIdx="1" presStyleCnt="2" custScaleY="1407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8000" b="-8000"/>
          </a:stretch>
        </a:blipFill>
      </dgm:spPr>
      <dgm:extLst>
        <a:ext uri="{E40237B7-FDA0-4F09-8148-C483321AD2D9}">
          <dgm14:cNvPr xmlns:dgm14="http://schemas.microsoft.com/office/drawing/2010/diagram" id="0" name="" descr="Customer review"/>
        </a:ext>
      </dgm:extLst>
    </dgm:pt>
    <dgm:pt modelId="{7828B96F-305C-426E-98C6-43F2DB613923}" type="pres">
      <dgm:prSet presAssocID="{87FF045F-69A1-42CB-80DF-0D1D4420ADC7}" presName="text" presStyleLbl="node1" presStyleIdx="1" presStyleCnt="2">
        <dgm:presLayoutVars>
          <dgm:bulletEnabled val="1"/>
        </dgm:presLayoutVars>
      </dgm:prSet>
      <dgm:spPr/>
      <dgm:t>
        <a:bodyPr/>
        <a:lstStyle/>
        <a:p>
          <a:endParaRPr lang="en-US"/>
        </a:p>
      </dgm:t>
    </dgm:pt>
  </dgm:ptLst>
  <dgm:cxnLst>
    <dgm:cxn modelId="{B24C1AC0-C7C2-45D6-A2B8-B4A527F6CB89}" srcId="{72CFD8DC-F562-4DE4-B72C-3C5ABAD07FDC}" destId="{709280CB-D7D1-49FB-BE16-7297E1B0C673}" srcOrd="0" destOrd="0" parTransId="{6E0F584B-C3FE-4A55-8BCD-C123BEDC115F}" sibTransId="{4ABF1D2D-FABF-48BC-B186-7929BADDDC6B}"/>
    <dgm:cxn modelId="{1A3FCCC0-A7DB-496A-9D62-5598E909A1B6}" type="presOf" srcId="{30CE2E47-7972-4D40-94C6-2F29FA4C9450}" destId="{343E45B3-8025-41EA-B97F-129CE39165FB}" srcOrd="0" destOrd="2" presId="urn:microsoft.com/office/officeart/2005/8/layout/vList4"/>
    <dgm:cxn modelId="{1CCEB80C-F729-45F8-93ED-A4FACFC5FEA3}" type="presOf" srcId="{FDD703EE-F7E8-41B9-899D-542EEA12E3DB}" destId="{343E45B3-8025-41EA-B97F-129CE39165FB}" srcOrd="0" destOrd="5" presId="urn:microsoft.com/office/officeart/2005/8/layout/vList4"/>
    <dgm:cxn modelId="{00F911EF-0658-404A-BEBC-6B49D39EFA30}" srcId="{87FF045F-69A1-42CB-80DF-0D1D4420ADC7}" destId="{F5BB8C27-60ED-467D-A50D-025399817840}" srcOrd="1" destOrd="0" parTransId="{9AF0C4AE-BAA8-40A1-9EB1-584025659528}" sibTransId="{D43CAA54-DFA9-4850-9D16-86C5566B1522}"/>
    <dgm:cxn modelId="{32D68B50-127B-4489-ACDF-A4497055CB94}" type="presOf" srcId="{4A5A91B4-C1DE-4DE1-BBAF-664447866128}" destId="{92E03145-9951-4720-8303-DBEAB96DA8C0}" srcOrd="1" destOrd="3" presId="urn:microsoft.com/office/officeart/2005/8/layout/vList4"/>
    <dgm:cxn modelId="{BA97CD34-8CFD-4039-8963-A3327A2363C8}" srcId="{709280CB-D7D1-49FB-BE16-7297E1B0C673}" destId="{22538707-7483-4BFC-9A40-E93EBEC074EA}" srcOrd="3" destOrd="0" parTransId="{34D61754-FE22-475B-8984-7A38C9F7236C}" sibTransId="{9EFCF7AE-AFBC-41FF-8CA8-F3E3DDB49A23}"/>
    <dgm:cxn modelId="{4143378C-277D-4624-BF37-CEC0AC2FC349}" srcId="{709280CB-D7D1-49FB-BE16-7297E1B0C673}" destId="{30CE2E47-7972-4D40-94C6-2F29FA4C9450}" srcOrd="1" destOrd="0" parTransId="{9B1A3245-E8D1-4052-B039-C31986083877}" sibTransId="{48CCE70E-9018-4152-82AA-1A40038D761F}"/>
    <dgm:cxn modelId="{00528517-4EE9-4470-9099-F331BECFDDA5}" type="presOf" srcId="{3626A809-5149-4406-A558-C974A73DFBBA}" destId="{56722264-3EF8-4A06-9A67-06B84334211A}" srcOrd="0" destOrd="3" presId="urn:microsoft.com/office/officeart/2005/8/layout/vList4"/>
    <dgm:cxn modelId="{3E1338D4-F446-4AB5-8369-37BE8557D251}" type="presOf" srcId="{EEC7DDA4-6056-47AA-ACF9-E26FDBB715E4}" destId="{343E45B3-8025-41EA-B97F-129CE39165FB}" srcOrd="0" destOrd="1" presId="urn:microsoft.com/office/officeart/2005/8/layout/vList4"/>
    <dgm:cxn modelId="{A9002618-17BB-4F73-9F6E-D3610D1B32C6}" srcId="{709280CB-D7D1-49FB-BE16-7297E1B0C673}" destId="{4A5A91B4-C1DE-4DE1-BBAF-664447866128}" srcOrd="2" destOrd="0" parTransId="{FEE7DBAF-CD17-4C24-9130-1BAD0690115E}" sibTransId="{F7846F9D-C087-45A8-B12E-A799C2245297}"/>
    <dgm:cxn modelId="{27B6EA0C-6C5B-4D38-8CF8-CFD68B20DF91}" srcId="{87FF045F-69A1-42CB-80DF-0D1D4420ADC7}" destId="{3626A809-5149-4406-A558-C974A73DFBBA}" srcOrd="2" destOrd="0" parTransId="{85D6B2D2-C046-4FC2-9ADB-2E82F4A3246E}" sibTransId="{B5F557D1-5686-45D9-929F-E4E70CD67D61}"/>
    <dgm:cxn modelId="{F35BD3A6-BFEA-4AE7-B739-668D593B050A}" type="presOf" srcId="{F5BB8C27-60ED-467D-A50D-025399817840}" destId="{56722264-3EF8-4A06-9A67-06B84334211A}" srcOrd="0" destOrd="2" presId="urn:microsoft.com/office/officeart/2005/8/layout/vList4"/>
    <dgm:cxn modelId="{F360178D-52F0-4E0D-BF94-2819A58553B9}" type="presOf" srcId="{EEC7DDA4-6056-47AA-ACF9-E26FDBB715E4}" destId="{92E03145-9951-4720-8303-DBEAB96DA8C0}" srcOrd="1" destOrd="1" presId="urn:microsoft.com/office/officeart/2005/8/layout/vList4"/>
    <dgm:cxn modelId="{280A93A7-A886-4EBB-8E76-3A71EDEF3514}" type="presOf" srcId="{7EDB6C7C-33AF-476E-85E8-D19C9F4DBE08}" destId="{7828B96F-305C-426E-98C6-43F2DB613923}" srcOrd="1" destOrd="1" presId="urn:microsoft.com/office/officeart/2005/8/layout/vList4"/>
    <dgm:cxn modelId="{B7216520-8F52-4710-8250-953A9F779206}" srcId="{709280CB-D7D1-49FB-BE16-7297E1B0C673}" destId="{FDD703EE-F7E8-41B9-899D-542EEA12E3DB}" srcOrd="4" destOrd="0" parTransId="{8EDD6396-10AA-4182-AD4D-7723F8E123B3}" sibTransId="{E298AC89-E91F-48AF-B9B2-15A533D541A8}"/>
    <dgm:cxn modelId="{DF8D449D-5AB0-43DE-BD14-A98A3D5ED219}" type="presOf" srcId="{709280CB-D7D1-49FB-BE16-7297E1B0C673}" destId="{343E45B3-8025-41EA-B97F-129CE39165FB}" srcOrd="0" destOrd="0" presId="urn:microsoft.com/office/officeart/2005/8/layout/vList4"/>
    <dgm:cxn modelId="{2012439A-3EDD-427B-97D5-446762B7D946}" type="presOf" srcId="{7EDB6C7C-33AF-476E-85E8-D19C9F4DBE08}" destId="{56722264-3EF8-4A06-9A67-06B84334211A}" srcOrd="0" destOrd="1" presId="urn:microsoft.com/office/officeart/2005/8/layout/vList4"/>
    <dgm:cxn modelId="{16109652-2246-4FEB-A2C6-BD9B37AB9A14}" type="presOf" srcId="{4A5A91B4-C1DE-4DE1-BBAF-664447866128}" destId="{343E45B3-8025-41EA-B97F-129CE39165FB}" srcOrd="0" destOrd="3" presId="urn:microsoft.com/office/officeart/2005/8/layout/vList4"/>
    <dgm:cxn modelId="{B244643E-2FF3-4EFA-98E0-349A65518A4E}" type="presOf" srcId="{F5BB8C27-60ED-467D-A50D-025399817840}" destId="{7828B96F-305C-426E-98C6-43F2DB613923}" srcOrd="1" destOrd="2" presId="urn:microsoft.com/office/officeart/2005/8/layout/vList4"/>
    <dgm:cxn modelId="{BE308C7A-6B6C-459B-8CCC-54C2DB204259}" type="presOf" srcId="{72CFD8DC-F562-4DE4-B72C-3C5ABAD07FDC}" destId="{2325B55A-7BEE-4F4E-B18D-635B50E9EB3F}" srcOrd="0" destOrd="0" presId="urn:microsoft.com/office/officeart/2005/8/layout/vList4"/>
    <dgm:cxn modelId="{5879FDFC-D797-4559-8F2D-CAE8E1D9A228}" type="presOf" srcId="{87FF045F-69A1-42CB-80DF-0D1D4420ADC7}" destId="{56722264-3EF8-4A06-9A67-06B84334211A}" srcOrd="0" destOrd="0" presId="urn:microsoft.com/office/officeart/2005/8/layout/vList4"/>
    <dgm:cxn modelId="{286776EA-8513-44FA-BD74-B506C9526898}" type="presOf" srcId="{30CE2E47-7972-4D40-94C6-2F29FA4C9450}" destId="{92E03145-9951-4720-8303-DBEAB96DA8C0}" srcOrd="1" destOrd="2" presId="urn:microsoft.com/office/officeart/2005/8/layout/vList4"/>
    <dgm:cxn modelId="{49BFE563-6E3C-4902-BBBB-DC5DC9903F63}" srcId="{709280CB-D7D1-49FB-BE16-7297E1B0C673}" destId="{EEC7DDA4-6056-47AA-ACF9-E26FDBB715E4}" srcOrd="0" destOrd="0" parTransId="{180C35F0-7EF4-4B9E-BD5E-75761CC196C2}" sibTransId="{20E2426D-E23E-4F3F-A8FF-20B73A3B0B34}"/>
    <dgm:cxn modelId="{BFFEDDE3-0097-40AE-A052-0C15552088A1}" type="presOf" srcId="{709280CB-D7D1-49FB-BE16-7297E1B0C673}" destId="{92E03145-9951-4720-8303-DBEAB96DA8C0}" srcOrd="1" destOrd="0" presId="urn:microsoft.com/office/officeart/2005/8/layout/vList4"/>
    <dgm:cxn modelId="{40E625AC-0BF8-456B-808B-C73EF9DCC1E4}" type="presOf" srcId="{87FF045F-69A1-42CB-80DF-0D1D4420ADC7}" destId="{7828B96F-305C-426E-98C6-43F2DB613923}" srcOrd="1" destOrd="0" presId="urn:microsoft.com/office/officeart/2005/8/layout/vList4"/>
    <dgm:cxn modelId="{DB650D80-3501-4839-BA59-5E27BFEB335F}" type="presOf" srcId="{FDD703EE-F7E8-41B9-899D-542EEA12E3DB}" destId="{92E03145-9951-4720-8303-DBEAB96DA8C0}" srcOrd="1" destOrd="5" presId="urn:microsoft.com/office/officeart/2005/8/layout/vList4"/>
    <dgm:cxn modelId="{6F5BCD0E-4927-4A91-843A-D3FF267A7227}" type="presOf" srcId="{22538707-7483-4BFC-9A40-E93EBEC074EA}" destId="{343E45B3-8025-41EA-B97F-129CE39165FB}" srcOrd="0" destOrd="4" presId="urn:microsoft.com/office/officeart/2005/8/layout/vList4"/>
    <dgm:cxn modelId="{D4F3ECFE-E445-41CE-B8B4-8D9526C79069}" srcId="{87FF045F-69A1-42CB-80DF-0D1D4420ADC7}" destId="{7EDB6C7C-33AF-476E-85E8-D19C9F4DBE08}" srcOrd="0" destOrd="0" parTransId="{D9B22876-9601-4A18-BF71-1D4D4C8D6987}" sibTransId="{3941B576-07A3-4A7C-A35A-7F85E89D9AAF}"/>
    <dgm:cxn modelId="{9C04A402-AB6E-4BA5-B952-1B24A0B61DC1}" type="presOf" srcId="{22538707-7483-4BFC-9A40-E93EBEC074EA}" destId="{92E03145-9951-4720-8303-DBEAB96DA8C0}" srcOrd="1" destOrd="4" presId="urn:microsoft.com/office/officeart/2005/8/layout/vList4"/>
    <dgm:cxn modelId="{C6414C1F-9199-4346-84FF-185E0F6DC03F}" srcId="{72CFD8DC-F562-4DE4-B72C-3C5ABAD07FDC}" destId="{87FF045F-69A1-42CB-80DF-0D1D4420ADC7}" srcOrd="1" destOrd="0" parTransId="{D62881F3-6765-4BEB-AA02-F341E6B277DD}" sibTransId="{6D74A520-82B6-4888-86A3-3428AD902396}"/>
    <dgm:cxn modelId="{2C40A3FF-096E-4F96-B738-47CB4019582D}" type="presOf" srcId="{3626A809-5149-4406-A558-C974A73DFBBA}" destId="{7828B96F-305C-426E-98C6-43F2DB613923}" srcOrd="1" destOrd="3" presId="urn:microsoft.com/office/officeart/2005/8/layout/vList4"/>
    <dgm:cxn modelId="{CE5DA279-CA14-45C2-8A1F-E8BCDBEA9832}" type="presParOf" srcId="{2325B55A-7BEE-4F4E-B18D-635B50E9EB3F}" destId="{C8F7D9EE-8393-4165-BDB7-81076D44A051}" srcOrd="0" destOrd="0" presId="urn:microsoft.com/office/officeart/2005/8/layout/vList4"/>
    <dgm:cxn modelId="{E045AE9F-FA24-4307-B4F4-EBF62ED8DCF2}" type="presParOf" srcId="{C8F7D9EE-8393-4165-BDB7-81076D44A051}" destId="{343E45B3-8025-41EA-B97F-129CE39165FB}" srcOrd="0" destOrd="0" presId="urn:microsoft.com/office/officeart/2005/8/layout/vList4"/>
    <dgm:cxn modelId="{05267DE6-7107-4F0A-879A-000AED46E5AD}" type="presParOf" srcId="{C8F7D9EE-8393-4165-BDB7-81076D44A051}" destId="{486117B9-D264-4937-BC38-CEDEDB64E7AD}" srcOrd="1" destOrd="0" presId="urn:microsoft.com/office/officeart/2005/8/layout/vList4"/>
    <dgm:cxn modelId="{AC94788A-1BF6-4504-904B-B6D87EC031AB}" type="presParOf" srcId="{C8F7D9EE-8393-4165-BDB7-81076D44A051}" destId="{92E03145-9951-4720-8303-DBEAB96DA8C0}" srcOrd="2" destOrd="0" presId="urn:microsoft.com/office/officeart/2005/8/layout/vList4"/>
    <dgm:cxn modelId="{3D2ACACB-11EF-4DC9-935E-E17F883ACEA9}" type="presParOf" srcId="{2325B55A-7BEE-4F4E-B18D-635B50E9EB3F}" destId="{FCB39ACB-AB37-4543-ACC8-F13022A1196C}" srcOrd="1" destOrd="0" presId="urn:microsoft.com/office/officeart/2005/8/layout/vList4"/>
    <dgm:cxn modelId="{1801DDD5-4F5D-485A-A9C6-BECA64F322A1}" type="presParOf" srcId="{2325B55A-7BEE-4F4E-B18D-635B50E9EB3F}" destId="{760869EA-29F9-4405-98DF-1A0587BCEA5C}" srcOrd="2" destOrd="0" presId="urn:microsoft.com/office/officeart/2005/8/layout/vList4"/>
    <dgm:cxn modelId="{72A0A6C7-3216-4008-8ED1-894B13BFEFAD}" type="presParOf" srcId="{760869EA-29F9-4405-98DF-1A0587BCEA5C}" destId="{56722264-3EF8-4A06-9A67-06B84334211A}" srcOrd="0" destOrd="0" presId="urn:microsoft.com/office/officeart/2005/8/layout/vList4"/>
    <dgm:cxn modelId="{12F88B04-2009-410C-A714-8544CAFF6C4B}" type="presParOf" srcId="{760869EA-29F9-4405-98DF-1A0587BCEA5C}" destId="{AC68C073-56CE-4590-AAA3-7D872DE8C3FB}" srcOrd="1" destOrd="0" presId="urn:microsoft.com/office/officeart/2005/8/layout/vList4"/>
    <dgm:cxn modelId="{6FDB5B25-29B7-4AE3-9680-E76D71A25C8F}" type="presParOf" srcId="{760869EA-29F9-4405-98DF-1A0587BCEA5C}" destId="{7828B96F-305C-426E-98C6-43F2DB613923}" srcOrd="2" destOrd="0" presId="urn:microsoft.com/office/officeart/2005/8/layout/vList4"/>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030A82-D07B-4934-A3FE-15795B0592AC}"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GB"/>
        </a:p>
      </dgm:t>
    </dgm:pt>
    <dgm:pt modelId="{2B2138A6-7589-4679-8B45-BC98E4F490C5}">
      <dgm:prSet phldrT="[Text]"/>
      <dgm:spPr>
        <a:solidFill>
          <a:schemeClr val="accent5">
            <a:lumMod val="75000"/>
            <a:lumOff val="25000"/>
          </a:schemeClr>
        </a:solidFill>
      </dgm:spPr>
      <dgm:t>
        <a:bodyPr/>
        <a:lstStyle/>
        <a:p>
          <a:r>
            <a:rPr lang="en-ZA" dirty="0">
              <a:solidFill>
                <a:schemeClr val="bg1"/>
              </a:solidFill>
            </a:rPr>
            <a:t>Successes</a:t>
          </a:r>
          <a:endParaRPr lang="en-GB" dirty="0">
            <a:solidFill>
              <a:schemeClr val="bg1"/>
            </a:solidFill>
          </a:endParaRPr>
        </a:p>
      </dgm:t>
    </dgm:pt>
    <dgm:pt modelId="{4D47BE31-47AF-4747-B418-534E78466197}" type="parTrans" cxnId="{E8C09CF8-1CA9-44F6-8B63-D5E9F3CA52B4}">
      <dgm:prSet/>
      <dgm:spPr/>
      <dgm:t>
        <a:bodyPr/>
        <a:lstStyle/>
        <a:p>
          <a:endParaRPr lang="en-GB"/>
        </a:p>
      </dgm:t>
    </dgm:pt>
    <dgm:pt modelId="{C919E1A1-31A0-4A9A-95F9-33C7C9F05FE8}" type="sibTrans" cxnId="{E8C09CF8-1CA9-44F6-8B63-D5E9F3CA52B4}">
      <dgm:prSet/>
      <dgm:spPr/>
      <dgm:t>
        <a:bodyPr/>
        <a:lstStyle/>
        <a:p>
          <a:endParaRPr lang="en-GB"/>
        </a:p>
      </dgm:t>
    </dgm:pt>
    <dgm:pt modelId="{DDE2A0FF-7C91-4CF6-A68B-D2F6BC2D8252}">
      <dgm:prSet phldrT="[Text]"/>
      <dgm:spPr>
        <a:solidFill>
          <a:schemeClr val="accent5">
            <a:lumMod val="75000"/>
            <a:lumOff val="25000"/>
          </a:schemeClr>
        </a:solidFill>
      </dgm:spPr>
      <dgm:t>
        <a:bodyPr/>
        <a:lstStyle/>
        <a:p>
          <a:r>
            <a:rPr lang="en-ZA" dirty="0">
              <a:solidFill>
                <a:schemeClr val="bg1"/>
              </a:solidFill>
            </a:rPr>
            <a:t>The number of projects that have been facilitated showed an upward trend with around 1 000 new projects facilitated each year by 2010.  Municipalities indicated that technical </a:t>
          </a:r>
          <a:r>
            <a:rPr lang="en-ZA" dirty="0" err="1">
              <a:solidFill>
                <a:schemeClr val="bg1"/>
              </a:solidFill>
            </a:rPr>
            <a:t>deployees</a:t>
          </a:r>
          <a:r>
            <a:rPr lang="en-ZA" dirty="0">
              <a:solidFill>
                <a:schemeClr val="bg1"/>
              </a:solidFill>
            </a:rPr>
            <a:t> have unlocked infrastructure projects, often by assisting in setting up systems and policies for supply chain management, by doing project business plans and budgets and by project managing projects. </a:t>
          </a:r>
          <a:endParaRPr lang="en-GB" dirty="0">
            <a:solidFill>
              <a:schemeClr val="bg1"/>
            </a:solidFill>
          </a:endParaRPr>
        </a:p>
      </dgm:t>
    </dgm:pt>
    <dgm:pt modelId="{2781A281-811F-4ED8-9086-635B3F56A782}" type="parTrans" cxnId="{0B1E2B43-CF0B-4446-B25F-3325E93E2C4D}">
      <dgm:prSet/>
      <dgm:spPr/>
      <dgm:t>
        <a:bodyPr/>
        <a:lstStyle/>
        <a:p>
          <a:endParaRPr lang="en-GB"/>
        </a:p>
      </dgm:t>
    </dgm:pt>
    <dgm:pt modelId="{91115A65-5C78-46DC-8904-9E6BC19268D8}" type="sibTrans" cxnId="{0B1E2B43-CF0B-4446-B25F-3325E93E2C4D}">
      <dgm:prSet/>
      <dgm:spPr/>
      <dgm:t>
        <a:bodyPr/>
        <a:lstStyle/>
        <a:p>
          <a:endParaRPr lang="en-GB"/>
        </a:p>
      </dgm:t>
    </dgm:pt>
    <dgm:pt modelId="{B9BAFC9E-8BCE-42C3-850F-91BB646CC97E}">
      <dgm:prSet phldrT="[Text]"/>
      <dgm:spPr>
        <a:solidFill>
          <a:srgbClr val="CC3300"/>
        </a:solidFill>
      </dgm:spPr>
      <dgm:t>
        <a:bodyPr/>
        <a:lstStyle/>
        <a:p>
          <a:r>
            <a:rPr lang="en-ZA" dirty="0">
              <a:solidFill>
                <a:schemeClr val="bg1"/>
              </a:solidFill>
            </a:rPr>
            <a:t>Lessons Learned </a:t>
          </a:r>
          <a:endParaRPr lang="en-GB" dirty="0">
            <a:solidFill>
              <a:schemeClr val="bg1"/>
            </a:solidFill>
          </a:endParaRPr>
        </a:p>
      </dgm:t>
    </dgm:pt>
    <dgm:pt modelId="{4316441F-D9CE-4597-950A-62931E5D7FF6}" type="parTrans" cxnId="{46EE54D5-8A8D-45EC-88F9-EF1106657343}">
      <dgm:prSet/>
      <dgm:spPr/>
      <dgm:t>
        <a:bodyPr/>
        <a:lstStyle/>
        <a:p>
          <a:endParaRPr lang="en-GB"/>
        </a:p>
      </dgm:t>
    </dgm:pt>
    <dgm:pt modelId="{0C89D905-16A8-4DCC-8FC0-780725DC7902}" type="sibTrans" cxnId="{46EE54D5-8A8D-45EC-88F9-EF1106657343}">
      <dgm:prSet/>
      <dgm:spPr/>
      <dgm:t>
        <a:bodyPr/>
        <a:lstStyle/>
        <a:p>
          <a:endParaRPr lang="en-GB"/>
        </a:p>
      </dgm:t>
    </dgm:pt>
    <dgm:pt modelId="{C8782B1E-1D1F-4C52-99DD-D2752901A7A0}">
      <dgm:prSet phldrT="[Text]"/>
      <dgm:spPr>
        <a:solidFill>
          <a:srgbClr val="CC3300"/>
        </a:solidFill>
      </dgm:spPr>
      <dgm:t>
        <a:bodyPr/>
        <a:lstStyle/>
        <a:p>
          <a:r>
            <a:rPr lang="en-ZA" dirty="0">
              <a:solidFill>
                <a:schemeClr val="bg1"/>
              </a:solidFill>
            </a:rPr>
            <a:t>The programme was to an extent centred around individual </a:t>
          </a:r>
          <a:r>
            <a:rPr lang="en-ZA" dirty="0" err="1">
              <a:solidFill>
                <a:schemeClr val="bg1"/>
              </a:solidFill>
            </a:rPr>
            <a:t>deployees</a:t>
          </a:r>
          <a:r>
            <a:rPr lang="en-ZA" dirty="0">
              <a:solidFill>
                <a:schemeClr val="bg1"/>
              </a:solidFill>
            </a:rPr>
            <a:t>, creating a dependency syndrome within some municipalities. </a:t>
          </a:r>
          <a:endParaRPr lang="en-GB" dirty="0">
            <a:solidFill>
              <a:schemeClr val="bg1"/>
            </a:solidFill>
          </a:endParaRPr>
        </a:p>
      </dgm:t>
    </dgm:pt>
    <dgm:pt modelId="{F853074E-997C-4992-A8AE-2AF7EAFFC703}" type="parTrans" cxnId="{5E7D1543-9A96-4145-96E8-16098243BDCB}">
      <dgm:prSet/>
      <dgm:spPr/>
      <dgm:t>
        <a:bodyPr/>
        <a:lstStyle/>
        <a:p>
          <a:endParaRPr lang="en-GB"/>
        </a:p>
      </dgm:t>
    </dgm:pt>
    <dgm:pt modelId="{A1E66605-AD0C-43AD-88F4-08BA59E9CD55}" type="sibTrans" cxnId="{5E7D1543-9A96-4145-96E8-16098243BDCB}">
      <dgm:prSet/>
      <dgm:spPr/>
      <dgm:t>
        <a:bodyPr/>
        <a:lstStyle/>
        <a:p>
          <a:endParaRPr lang="en-GB"/>
        </a:p>
      </dgm:t>
    </dgm:pt>
    <dgm:pt modelId="{30AD75C8-5587-4B2B-A6F5-50DD4980AC9A}">
      <dgm:prSet/>
      <dgm:spPr>
        <a:solidFill>
          <a:srgbClr val="CC3300"/>
        </a:solidFill>
      </dgm:spPr>
      <dgm:t>
        <a:bodyPr/>
        <a:lstStyle/>
        <a:p>
          <a:r>
            <a:rPr lang="en-ZA" dirty="0">
              <a:solidFill>
                <a:schemeClr val="bg1"/>
              </a:solidFill>
            </a:rPr>
            <a:t>As the </a:t>
          </a:r>
          <a:r>
            <a:rPr lang="en-ZA" dirty="0" err="1">
              <a:solidFill>
                <a:schemeClr val="bg1"/>
              </a:solidFill>
            </a:rPr>
            <a:t>Siyenza</a:t>
          </a:r>
          <a:r>
            <a:rPr lang="en-ZA" dirty="0">
              <a:solidFill>
                <a:schemeClr val="bg1"/>
              </a:solidFill>
            </a:rPr>
            <a:t> </a:t>
          </a:r>
          <a:r>
            <a:rPr lang="en-ZA" dirty="0" err="1">
              <a:solidFill>
                <a:schemeClr val="bg1"/>
              </a:solidFill>
            </a:rPr>
            <a:t>Manje</a:t>
          </a:r>
          <a:r>
            <a:rPr lang="en-ZA" dirty="0">
              <a:solidFill>
                <a:schemeClr val="bg1"/>
              </a:solidFill>
            </a:rPr>
            <a:t> was better paying, it attracted skilled and experienced people from municipalities, thus creating vacancy rates</a:t>
          </a:r>
          <a:endParaRPr lang="en-US" dirty="0">
            <a:solidFill>
              <a:schemeClr val="bg1"/>
            </a:solidFill>
          </a:endParaRPr>
        </a:p>
      </dgm:t>
    </dgm:pt>
    <dgm:pt modelId="{6D078855-42C8-4819-B262-2E677D204336}" type="parTrans" cxnId="{C7DBC25A-542C-4309-8E74-325020F1D69C}">
      <dgm:prSet/>
      <dgm:spPr/>
      <dgm:t>
        <a:bodyPr/>
        <a:lstStyle/>
        <a:p>
          <a:endParaRPr lang="en-GB"/>
        </a:p>
      </dgm:t>
    </dgm:pt>
    <dgm:pt modelId="{375DF260-2393-4662-BCCE-23B4DDA52935}" type="sibTrans" cxnId="{C7DBC25A-542C-4309-8E74-325020F1D69C}">
      <dgm:prSet/>
      <dgm:spPr/>
      <dgm:t>
        <a:bodyPr/>
        <a:lstStyle/>
        <a:p>
          <a:endParaRPr lang="en-GB"/>
        </a:p>
      </dgm:t>
    </dgm:pt>
    <dgm:pt modelId="{A869E2EA-5E84-4031-B334-B2D912D93355}" type="pres">
      <dgm:prSet presAssocID="{57030A82-D07B-4934-A3FE-15795B0592AC}" presName="linear" presStyleCnt="0">
        <dgm:presLayoutVars>
          <dgm:dir/>
          <dgm:resizeHandles val="exact"/>
        </dgm:presLayoutVars>
      </dgm:prSet>
      <dgm:spPr/>
      <dgm:t>
        <a:bodyPr/>
        <a:lstStyle/>
        <a:p>
          <a:endParaRPr lang="en-US"/>
        </a:p>
      </dgm:t>
    </dgm:pt>
    <dgm:pt modelId="{518E109B-79DB-4EC3-B7C9-9547DBB52D0C}" type="pres">
      <dgm:prSet presAssocID="{2B2138A6-7589-4679-8B45-BC98E4F490C5}" presName="comp" presStyleCnt="0"/>
      <dgm:spPr/>
    </dgm:pt>
    <dgm:pt modelId="{F853E748-B28A-4AA1-A53E-285040324888}" type="pres">
      <dgm:prSet presAssocID="{2B2138A6-7589-4679-8B45-BC98E4F490C5}" presName="box" presStyleLbl="node1" presStyleIdx="0" presStyleCnt="2" custLinFactNeighborY="4025"/>
      <dgm:spPr/>
      <dgm:t>
        <a:bodyPr/>
        <a:lstStyle/>
        <a:p>
          <a:endParaRPr lang="en-US"/>
        </a:p>
      </dgm:t>
    </dgm:pt>
    <dgm:pt modelId="{B0C89917-17EB-433B-8CB7-1AACD3A4F08F}" type="pres">
      <dgm:prSet presAssocID="{2B2138A6-7589-4679-8B45-BC98E4F490C5}" presName="img" presStyleLbl="fgImgPlace1" presStyleIdx="0" presStyleCnt="2" custLinFactNeighborX="-9779" custLinFactNeighborY="6203"/>
      <dgm:spPr>
        <a:blipFill rotWithShape="1">
          <a:blip xmlns:r="http://schemas.openxmlformats.org/officeDocument/2006/relationships" r:embed="rId1">
            <a:extLst>
              <a:ext uri="{96DAC541-7B7A-43D3-8B79-37D633B846F1}">
                <asvg:svgBlip xmlns:asvg="http://schemas.microsoft.com/office/drawing/2016/SVG/main" xmlns="" r:embed="rId2"/>
              </a:ext>
            </a:extLst>
          </a:blip>
          <a:srcRect/>
          <a:stretch>
            <a:fillRect l="-19000" r="-19000"/>
          </a:stretch>
        </a:blipFill>
        <a:ln>
          <a:solidFill>
            <a:schemeClr val="bg1"/>
          </a:solidFill>
        </a:ln>
      </dgm:spPr>
    </dgm:pt>
    <dgm:pt modelId="{400F8E25-4872-47DF-A07A-95D7A0D5316A}" type="pres">
      <dgm:prSet presAssocID="{2B2138A6-7589-4679-8B45-BC98E4F490C5}" presName="text" presStyleLbl="node1" presStyleIdx="0" presStyleCnt="2">
        <dgm:presLayoutVars>
          <dgm:bulletEnabled val="1"/>
        </dgm:presLayoutVars>
      </dgm:prSet>
      <dgm:spPr/>
      <dgm:t>
        <a:bodyPr/>
        <a:lstStyle/>
        <a:p>
          <a:endParaRPr lang="en-US"/>
        </a:p>
      </dgm:t>
    </dgm:pt>
    <dgm:pt modelId="{9DACDE26-E487-494C-84E0-EF53C6CAD031}" type="pres">
      <dgm:prSet presAssocID="{C919E1A1-31A0-4A9A-95F9-33C7C9F05FE8}" presName="spacer" presStyleCnt="0"/>
      <dgm:spPr/>
    </dgm:pt>
    <dgm:pt modelId="{C619CA6A-9766-48A6-8C69-08BA0A96861C}" type="pres">
      <dgm:prSet presAssocID="{B9BAFC9E-8BCE-42C3-850F-91BB646CC97E}" presName="comp" presStyleCnt="0"/>
      <dgm:spPr/>
    </dgm:pt>
    <dgm:pt modelId="{5956A07D-E6EB-42AF-AC4B-52A5FF58F211}" type="pres">
      <dgm:prSet presAssocID="{B9BAFC9E-8BCE-42C3-850F-91BB646CC97E}" presName="box" presStyleLbl="node1" presStyleIdx="1" presStyleCnt="2" custScaleY="102864"/>
      <dgm:spPr/>
      <dgm:t>
        <a:bodyPr/>
        <a:lstStyle/>
        <a:p>
          <a:endParaRPr lang="en-US"/>
        </a:p>
      </dgm:t>
    </dgm:pt>
    <dgm:pt modelId="{35B4200E-FC5A-4376-9BD9-30C8B4962092}" type="pres">
      <dgm:prSet presAssocID="{B9BAFC9E-8BCE-42C3-850F-91BB646CC97E}" presName="img" presStyleLbl="fgImgPlace1" presStyleIdx="1" presStyleCnt="2" custScaleX="96040" custLinFactNeighborX="-7754" custLinFactNeighborY="-2691"/>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9000" r="-9000"/>
          </a:stretch>
        </a:blipFill>
      </dgm:spPr>
    </dgm:pt>
    <dgm:pt modelId="{2CDE6B2A-C85B-471B-9271-4950C1BDE149}" type="pres">
      <dgm:prSet presAssocID="{B9BAFC9E-8BCE-42C3-850F-91BB646CC97E}" presName="text" presStyleLbl="node1" presStyleIdx="1" presStyleCnt="2">
        <dgm:presLayoutVars>
          <dgm:bulletEnabled val="1"/>
        </dgm:presLayoutVars>
      </dgm:prSet>
      <dgm:spPr/>
      <dgm:t>
        <a:bodyPr/>
        <a:lstStyle/>
        <a:p>
          <a:endParaRPr lang="en-US"/>
        </a:p>
      </dgm:t>
    </dgm:pt>
  </dgm:ptLst>
  <dgm:cxnLst>
    <dgm:cxn modelId="{B51B4510-67EC-464B-8F07-5C56E12042A8}" type="presOf" srcId="{DDE2A0FF-7C91-4CF6-A68B-D2F6BC2D8252}" destId="{F853E748-B28A-4AA1-A53E-285040324888}" srcOrd="0" destOrd="1" presId="urn:microsoft.com/office/officeart/2005/8/layout/vList4"/>
    <dgm:cxn modelId="{46EE54D5-8A8D-45EC-88F9-EF1106657343}" srcId="{57030A82-D07B-4934-A3FE-15795B0592AC}" destId="{B9BAFC9E-8BCE-42C3-850F-91BB646CC97E}" srcOrd="1" destOrd="0" parTransId="{4316441F-D9CE-4597-950A-62931E5D7FF6}" sibTransId="{0C89D905-16A8-4DCC-8FC0-780725DC7902}"/>
    <dgm:cxn modelId="{D5F725EF-7CF2-4639-9BC8-4045721821E0}" type="presOf" srcId="{30AD75C8-5587-4B2B-A6F5-50DD4980AC9A}" destId="{2CDE6B2A-C85B-471B-9271-4950C1BDE149}" srcOrd="1" destOrd="2" presId="urn:microsoft.com/office/officeart/2005/8/layout/vList4"/>
    <dgm:cxn modelId="{E8C09CF8-1CA9-44F6-8B63-D5E9F3CA52B4}" srcId="{57030A82-D07B-4934-A3FE-15795B0592AC}" destId="{2B2138A6-7589-4679-8B45-BC98E4F490C5}" srcOrd="0" destOrd="0" parTransId="{4D47BE31-47AF-4747-B418-534E78466197}" sibTransId="{C919E1A1-31A0-4A9A-95F9-33C7C9F05FE8}"/>
    <dgm:cxn modelId="{0B1E2B43-CF0B-4446-B25F-3325E93E2C4D}" srcId="{2B2138A6-7589-4679-8B45-BC98E4F490C5}" destId="{DDE2A0FF-7C91-4CF6-A68B-D2F6BC2D8252}" srcOrd="0" destOrd="0" parTransId="{2781A281-811F-4ED8-9086-635B3F56A782}" sibTransId="{91115A65-5C78-46DC-8904-9E6BC19268D8}"/>
    <dgm:cxn modelId="{DCE23F33-9353-4D75-AF49-9357AEEE33F2}" type="presOf" srcId="{30AD75C8-5587-4B2B-A6F5-50DD4980AC9A}" destId="{5956A07D-E6EB-42AF-AC4B-52A5FF58F211}" srcOrd="0" destOrd="2" presId="urn:microsoft.com/office/officeart/2005/8/layout/vList4"/>
    <dgm:cxn modelId="{C7DBC25A-542C-4309-8E74-325020F1D69C}" srcId="{B9BAFC9E-8BCE-42C3-850F-91BB646CC97E}" destId="{30AD75C8-5587-4B2B-A6F5-50DD4980AC9A}" srcOrd="1" destOrd="0" parTransId="{6D078855-42C8-4819-B262-2E677D204336}" sibTransId="{375DF260-2393-4662-BCCE-23B4DDA52935}"/>
    <dgm:cxn modelId="{3581CACD-297A-46DA-959B-52BF6F8590A1}" type="presOf" srcId="{57030A82-D07B-4934-A3FE-15795B0592AC}" destId="{A869E2EA-5E84-4031-B334-B2D912D93355}" srcOrd="0" destOrd="0" presId="urn:microsoft.com/office/officeart/2005/8/layout/vList4"/>
    <dgm:cxn modelId="{A797199F-9FCD-4441-ACD1-35789CE9D043}" type="presOf" srcId="{DDE2A0FF-7C91-4CF6-A68B-D2F6BC2D8252}" destId="{400F8E25-4872-47DF-A07A-95D7A0D5316A}" srcOrd="1" destOrd="1" presId="urn:microsoft.com/office/officeart/2005/8/layout/vList4"/>
    <dgm:cxn modelId="{C89643FF-8754-4874-8E14-77A537530E3B}" type="presOf" srcId="{C8782B1E-1D1F-4C52-99DD-D2752901A7A0}" destId="{2CDE6B2A-C85B-471B-9271-4950C1BDE149}" srcOrd="1" destOrd="1" presId="urn:microsoft.com/office/officeart/2005/8/layout/vList4"/>
    <dgm:cxn modelId="{4D4D8049-6EE3-4EFD-AE52-B5AA7AC2BDC8}" type="presOf" srcId="{C8782B1E-1D1F-4C52-99DD-D2752901A7A0}" destId="{5956A07D-E6EB-42AF-AC4B-52A5FF58F211}" srcOrd="0" destOrd="1" presId="urn:microsoft.com/office/officeart/2005/8/layout/vList4"/>
    <dgm:cxn modelId="{8FA83EEF-83BB-49BB-8D9F-2EDECD07C502}" type="presOf" srcId="{2B2138A6-7589-4679-8B45-BC98E4F490C5}" destId="{F853E748-B28A-4AA1-A53E-285040324888}" srcOrd="0" destOrd="0" presId="urn:microsoft.com/office/officeart/2005/8/layout/vList4"/>
    <dgm:cxn modelId="{4DF5A1F7-94A8-4BC3-88BC-144B323F2C07}" type="presOf" srcId="{B9BAFC9E-8BCE-42C3-850F-91BB646CC97E}" destId="{2CDE6B2A-C85B-471B-9271-4950C1BDE149}" srcOrd="1" destOrd="0" presId="urn:microsoft.com/office/officeart/2005/8/layout/vList4"/>
    <dgm:cxn modelId="{5E7D1543-9A96-4145-96E8-16098243BDCB}" srcId="{B9BAFC9E-8BCE-42C3-850F-91BB646CC97E}" destId="{C8782B1E-1D1F-4C52-99DD-D2752901A7A0}" srcOrd="0" destOrd="0" parTransId="{F853074E-997C-4992-A8AE-2AF7EAFFC703}" sibTransId="{A1E66605-AD0C-43AD-88F4-08BA59E9CD55}"/>
    <dgm:cxn modelId="{A3EB2C91-F687-44AF-938C-31AFCB01E9C9}" type="presOf" srcId="{B9BAFC9E-8BCE-42C3-850F-91BB646CC97E}" destId="{5956A07D-E6EB-42AF-AC4B-52A5FF58F211}" srcOrd="0" destOrd="0" presId="urn:microsoft.com/office/officeart/2005/8/layout/vList4"/>
    <dgm:cxn modelId="{0B5931A8-9412-4539-9F68-6954B908D483}" type="presOf" srcId="{2B2138A6-7589-4679-8B45-BC98E4F490C5}" destId="{400F8E25-4872-47DF-A07A-95D7A0D5316A}" srcOrd="1" destOrd="0" presId="urn:microsoft.com/office/officeart/2005/8/layout/vList4"/>
    <dgm:cxn modelId="{F4DEBE36-59A3-48FB-995B-6EF6F6EDA2D1}" type="presParOf" srcId="{A869E2EA-5E84-4031-B334-B2D912D93355}" destId="{518E109B-79DB-4EC3-B7C9-9547DBB52D0C}" srcOrd="0" destOrd="0" presId="urn:microsoft.com/office/officeart/2005/8/layout/vList4"/>
    <dgm:cxn modelId="{5C523A90-F77B-4AD0-BE31-1248E504A143}" type="presParOf" srcId="{518E109B-79DB-4EC3-B7C9-9547DBB52D0C}" destId="{F853E748-B28A-4AA1-A53E-285040324888}" srcOrd="0" destOrd="0" presId="urn:microsoft.com/office/officeart/2005/8/layout/vList4"/>
    <dgm:cxn modelId="{D3B52A36-B583-4C6C-8C21-488D29B06321}" type="presParOf" srcId="{518E109B-79DB-4EC3-B7C9-9547DBB52D0C}" destId="{B0C89917-17EB-433B-8CB7-1AACD3A4F08F}" srcOrd="1" destOrd="0" presId="urn:microsoft.com/office/officeart/2005/8/layout/vList4"/>
    <dgm:cxn modelId="{5E88A581-9D8A-4EF0-939C-EFCEF94377DE}" type="presParOf" srcId="{518E109B-79DB-4EC3-B7C9-9547DBB52D0C}" destId="{400F8E25-4872-47DF-A07A-95D7A0D5316A}" srcOrd="2" destOrd="0" presId="urn:microsoft.com/office/officeart/2005/8/layout/vList4"/>
    <dgm:cxn modelId="{9362CCF7-C1AF-4CC2-94FA-828090348320}" type="presParOf" srcId="{A869E2EA-5E84-4031-B334-B2D912D93355}" destId="{9DACDE26-E487-494C-84E0-EF53C6CAD031}" srcOrd="1" destOrd="0" presId="urn:microsoft.com/office/officeart/2005/8/layout/vList4"/>
    <dgm:cxn modelId="{FE722153-700B-4FCA-B996-D73547826CD5}" type="presParOf" srcId="{A869E2EA-5E84-4031-B334-B2D912D93355}" destId="{C619CA6A-9766-48A6-8C69-08BA0A96861C}" srcOrd="2" destOrd="0" presId="urn:microsoft.com/office/officeart/2005/8/layout/vList4"/>
    <dgm:cxn modelId="{0A22C6CC-AF50-461B-BFEF-2FA53E6BB4CF}" type="presParOf" srcId="{C619CA6A-9766-48A6-8C69-08BA0A96861C}" destId="{5956A07D-E6EB-42AF-AC4B-52A5FF58F211}" srcOrd="0" destOrd="0" presId="urn:microsoft.com/office/officeart/2005/8/layout/vList4"/>
    <dgm:cxn modelId="{8A93AC66-D3C1-4F8F-81F6-5289B443F8DA}" type="presParOf" srcId="{C619CA6A-9766-48A6-8C69-08BA0A96861C}" destId="{35B4200E-FC5A-4376-9BD9-30C8B4962092}" srcOrd="1" destOrd="0" presId="urn:microsoft.com/office/officeart/2005/8/layout/vList4"/>
    <dgm:cxn modelId="{68A3370A-7BB1-413C-9645-3538C68BB26E}" type="presParOf" srcId="{C619CA6A-9766-48A6-8C69-08BA0A96861C}" destId="{2CDE6B2A-C85B-471B-9271-4950C1BDE14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CFD8DC-F562-4DE4-B72C-3C5ABAD07FDC}"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GB"/>
        </a:p>
      </dgm:t>
    </dgm:pt>
    <dgm:pt modelId="{709280CB-D7D1-49FB-BE16-7297E1B0C673}">
      <dgm:prSet phldrT="[Text]" custT="1"/>
      <dgm:spPr>
        <a:solidFill>
          <a:schemeClr val="accent5">
            <a:lumMod val="75000"/>
            <a:lumOff val="25000"/>
          </a:schemeClr>
        </a:solidFill>
      </dgm:spPr>
      <dgm:t>
        <a:bodyPr/>
        <a:lstStyle/>
        <a:p>
          <a:pPr>
            <a:buNone/>
          </a:pPr>
          <a:r>
            <a:rPr lang="en-ZA" sz="1800" dirty="0">
              <a:solidFill>
                <a:schemeClr val="bg1"/>
              </a:solidFill>
            </a:rPr>
            <a:t>Programme Objectives</a:t>
          </a:r>
          <a:endParaRPr lang="en-GB" sz="1800" dirty="0">
            <a:solidFill>
              <a:schemeClr val="bg1"/>
            </a:solidFill>
          </a:endParaRPr>
        </a:p>
      </dgm:t>
    </dgm:pt>
    <dgm:pt modelId="{6E0F584B-C3FE-4A55-8BCD-C123BEDC115F}" type="parTrans" cxnId="{B24C1AC0-C7C2-45D6-A2B8-B4A527F6CB89}">
      <dgm:prSet/>
      <dgm:spPr/>
      <dgm:t>
        <a:bodyPr/>
        <a:lstStyle/>
        <a:p>
          <a:endParaRPr lang="en-GB"/>
        </a:p>
      </dgm:t>
    </dgm:pt>
    <dgm:pt modelId="{4ABF1D2D-FABF-48BC-B186-7929BADDDC6B}" type="sibTrans" cxnId="{B24C1AC0-C7C2-45D6-A2B8-B4A527F6CB89}">
      <dgm:prSet/>
      <dgm:spPr/>
      <dgm:t>
        <a:bodyPr/>
        <a:lstStyle/>
        <a:p>
          <a:endParaRPr lang="en-GB"/>
        </a:p>
      </dgm:t>
    </dgm:pt>
    <dgm:pt modelId="{EEC7DDA4-6056-47AA-ACF9-E26FDBB715E4}">
      <dgm:prSet phldrT="[Text]" custT="1"/>
      <dgm:spPr>
        <a:solidFill>
          <a:schemeClr val="accent5">
            <a:lumMod val="75000"/>
            <a:lumOff val="25000"/>
          </a:schemeClr>
        </a:solidFill>
      </dgm:spPr>
      <dgm:t>
        <a:bodyPr/>
        <a:lstStyle/>
        <a:p>
          <a:pPr>
            <a:buFont typeface="Arial" panose="020B0604020202020204" pitchFamily="34" charset="0"/>
            <a:buChar char="•"/>
          </a:pPr>
          <a:r>
            <a:rPr lang="en-ZA"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Mainstreaming hands-on support to Local Government to improve municipal governance, performance and accountability. </a:t>
          </a:r>
          <a:endParaRPr lang="en-GB" sz="1600" dirty="0">
            <a:solidFill>
              <a:schemeClr val="bg1"/>
            </a:solidFill>
          </a:endParaRPr>
        </a:p>
      </dgm:t>
    </dgm:pt>
    <dgm:pt modelId="{180C35F0-7EF4-4B9E-BD5E-75761CC196C2}" type="parTrans" cxnId="{49BFE563-6E3C-4902-BBBB-DC5DC9903F63}">
      <dgm:prSet/>
      <dgm:spPr/>
      <dgm:t>
        <a:bodyPr/>
        <a:lstStyle/>
        <a:p>
          <a:endParaRPr lang="en-GB"/>
        </a:p>
      </dgm:t>
    </dgm:pt>
    <dgm:pt modelId="{20E2426D-E23E-4F3F-A8FF-20B73A3B0B34}" type="sibTrans" cxnId="{49BFE563-6E3C-4902-BBBB-DC5DC9903F63}">
      <dgm:prSet/>
      <dgm:spPr/>
      <dgm:t>
        <a:bodyPr/>
        <a:lstStyle/>
        <a:p>
          <a:endParaRPr lang="en-GB"/>
        </a:p>
      </dgm:t>
    </dgm:pt>
    <dgm:pt modelId="{87FF045F-69A1-42CB-80DF-0D1D4420ADC7}">
      <dgm:prSet phldrT="[Text]" custT="1"/>
      <dgm:spPr>
        <a:solidFill>
          <a:srgbClr val="CC3300"/>
        </a:solidFill>
      </dgm:spPr>
      <dgm:t>
        <a:bodyPr/>
        <a:lstStyle/>
        <a:p>
          <a:r>
            <a:rPr lang="en-ZA" sz="1600" dirty="0"/>
            <a:t>Implementation Interventions</a:t>
          </a:r>
          <a:endParaRPr lang="en-GB" sz="1600" dirty="0"/>
        </a:p>
      </dgm:t>
    </dgm:pt>
    <dgm:pt modelId="{D62881F3-6765-4BEB-AA02-F341E6B277DD}" type="parTrans" cxnId="{C6414C1F-9199-4346-84FF-185E0F6DC03F}">
      <dgm:prSet/>
      <dgm:spPr/>
      <dgm:t>
        <a:bodyPr/>
        <a:lstStyle/>
        <a:p>
          <a:endParaRPr lang="en-GB"/>
        </a:p>
      </dgm:t>
    </dgm:pt>
    <dgm:pt modelId="{6D74A520-82B6-4888-86A3-3428AD902396}" type="sibTrans" cxnId="{C6414C1F-9199-4346-84FF-185E0F6DC03F}">
      <dgm:prSet/>
      <dgm:spPr/>
      <dgm:t>
        <a:bodyPr/>
        <a:lstStyle/>
        <a:p>
          <a:endParaRPr lang="en-GB"/>
        </a:p>
      </dgm:t>
    </dgm:pt>
    <dgm:pt modelId="{7EDB6C7C-33AF-476E-85E8-D19C9F4DBE08}">
      <dgm:prSet phldrT="[Text]" custT="1"/>
      <dgm:spPr>
        <a:solidFill>
          <a:srgbClr val="CC3300"/>
        </a:solidFill>
      </dgm:spPr>
      <dgm:t>
        <a:bodyPr/>
        <a:lstStyle/>
        <a:p>
          <a:r>
            <a:rPr lang="en-ZA" sz="1600" dirty="0">
              <a:effectLst/>
              <a:latin typeface="Arial" panose="020B0604020202020204" pitchFamily="34" charset="0"/>
              <a:ea typeface="Times New Roman" panose="02020603050405020304" pitchFamily="18" charset="0"/>
            </a:rPr>
            <a:t>The Five-Year Local Government Strategic Agenda pursued 5 key performance areas to contribute to good governance. The five key performance areas were:</a:t>
          </a:r>
          <a:endParaRPr lang="en-GB" sz="1600" dirty="0"/>
        </a:p>
      </dgm:t>
    </dgm:pt>
    <dgm:pt modelId="{D9B22876-9601-4A18-BF71-1D4D4C8D6987}" type="parTrans" cxnId="{D4F3ECFE-E445-41CE-B8B4-8D9526C79069}">
      <dgm:prSet/>
      <dgm:spPr/>
      <dgm:t>
        <a:bodyPr/>
        <a:lstStyle/>
        <a:p>
          <a:endParaRPr lang="en-GB"/>
        </a:p>
      </dgm:t>
    </dgm:pt>
    <dgm:pt modelId="{3941B576-07A3-4A7C-A35A-7F85E89D9AAF}" type="sibTrans" cxnId="{D4F3ECFE-E445-41CE-B8B4-8D9526C79069}">
      <dgm:prSet/>
      <dgm:spPr/>
      <dgm:t>
        <a:bodyPr/>
        <a:lstStyle/>
        <a:p>
          <a:endParaRPr lang="en-GB"/>
        </a:p>
      </dgm:t>
    </dgm:pt>
    <dgm:pt modelId="{B60EF390-8718-41FF-BD12-CEC925FED6C7}">
      <dgm:prSet custT="1"/>
      <dgm:spPr>
        <a:solidFill>
          <a:schemeClr val="accent5">
            <a:lumMod val="75000"/>
            <a:lumOff val="25000"/>
          </a:schemeClr>
        </a:solidFill>
      </dgm:spPr>
      <dgm:t>
        <a:bodyPr/>
        <a:lstStyle/>
        <a:p>
          <a:pPr>
            <a:buFont typeface="Arial" panose="020B0604020202020204" pitchFamily="34" charset="0"/>
            <a:buChar char="•"/>
          </a:pPr>
          <a:r>
            <a:rPr lang="en-ZA"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Addressing the structure and governance arrangements of the State in order to better strengthen, support and monitor Local Government.</a:t>
          </a:r>
          <a:endParaRPr lang="en-GB"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0CBEE886-3475-4375-8681-45B623ECA860}" type="parTrans" cxnId="{100307A0-F900-4EB2-B868-372B5E471559}">
      <dgm:prSet/>
      <dgm:spPr/>
      <dgm:t>
        <a:bodyPr/>
        <a:lstStyle/>
        <a:p>
          <a:endParaRPr lang="en-GB"/>
        </a:p>
      </dgm:t>
    </dgm:pt>
    <dgm:pt modelId="{A104E76B-20D7-457E-A651-C1A33D921252}" type="sibTrans" cxnId="{100307A0-F900-4EB2-B868-372B5E471559}">
      <dgm:prSet/>
      <dgm:spPr/>
      <dgm:t>
        <a:bodyPr/>
        <a:lstStyle/>
        <a:p>
          <a:endParaRPr lang="en-GB"/>
        </a:p>
      </dgm:t>
    </dgm:pt>
    <dgm:pt modelId="{8DC96821-E565-41DE-8FF0-689CF1254938}">
      <dgm:prSet custT="1"/>
      <dgm:spPr>
        <a:solidFill>
          <a:schemeClr val="accent5">
            <a:lumMod val="75000"/>
            <a:lumOff val="25000"/>
          </a:schemeClr>
        </a:solidFill>
      </dgm:spPr>
      <dgm:t>
        <a:bodyPr/>
        <a:lstStyle/>
        <a:p>
          <a:pPr>
            <a:buFont typeface="Arial" panose="020B0604020202020204" pitchFamily="34" charset="0"/>
            <a:buChar char="•"/>
          </a:pPr>
          <a:r>
            <a:rPr lang="en-ZA"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Refining and strengthening the policy, regulatory and fiscal environment for Local Government, and giving greater attention to enforcement measures. </a:t>
          </a:r>
          <a:endParaRPr lang="en-GB"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527942A1-DB22-4999-9761-795EF57DA4F2}" type="parTrans" cxnId="{35020649-EA7E-4F4B-86D9-15895D143DF0}">
      <dgm:prSet/>
      <dgm:spPr/>
      <dgm:t>
        <a:bodyPr/>
        <a:lstStyle/>
        <a:p>
          <a:endParaRPr lang="en-GB"/>
        </a:p>
      </dgm:t>
    </dgm:pt>
    <dgm:pt modelId="{F398E625-0D3D-4809-B023-C7055DB2C0FC}" type="sibTrans" cxnId="{35020649-EA7E-4F4B-86D9-15895D143DF0}">
      <dgm:prSet/>
      <dgm:spPr/>
      <dgm:t>
        <a:bodyPr/>
        <a:lstStyle/>
        <a:p>
          <a:endParaRPr lang="en-GB"/>
        </a:p>
      </dgm:t>
    </dgm:pt>
    <dgm:pt modelId="{FEE74A88-6CF1-4C4F-AB36-5C6168F18687}">
      <dgm:prSet custT="1"/>
      <dgm:spPr>
        <a:solidFill>
          <a:srgbClr val="CC3300"/>
        </a:solidFill>
      </dgm:spPr>
      <dgm:t>
        <a:bodyPr/>
        <a:lstStyle/>
        <a:p>
          <a:r>
            <a:rPr lang="en-ZA" sz="1600" dirty="0">
              <a:effectLst/>
              <a:latin typeface="Arial" panose="020B0604020202020204" pitchFamily="34" charset="0"/>
              <a:ea typeface="Times New Roman" panose="02020603050405020304" pitchFamily="18" charset="0"/>
            </a:rPr>
            <a:t>Municipal Transformation and Organisational Development</a:t>
          </a:r>
          <a:endParaRPr lang="en-ZA" sz="1600" dirty="0">
            <a:latin typeface="Arial" panose="020B0604020202020204" pitchFamily="34" charset="0"/>
            <a:ea typeface="Times New Roman" panose="02020603050405020304" pitchFamily="18" charset="0"/>
          </a:endParaRPr>
        </a:p>
      </dgm:t>
    </dgm:pt>
    <dgm:pt modelId="{5D9D2888-9C44-4C95-B10E-1FCDE76918D3}" type="parTrans" cxnId="{AA2971B9-39B1-4AFB-B2E4-F28F458FA99F}">
      <dgm:prSet/>
      <dgm:spPr/>
      <dgm:t>
        <a:bodyPr/>
        <a:lstStyle/>
        <a:p>
          <a:endParaRPr lang="en-GB"/>
        </a:p>
      </dgm:t>
    </dgm:pt>
    <dgm:pt modelId="{9C43E80E-4977-404E-ACD4-3937A12C8B56}" type="sibTrans" cxnId="{AA2971B9-39B1-4AFB-B2E4-F28F458FA99F}">
      <dgm:prSet/>
      <dgm:spPr/>
      <dgm:t>
        <a:bodyPr/>
        <a:lstStyle/>
        <a:p>
          <a:endParaRPr lang="en-GB"/>
        </a:p>
      </dgm:t>
    </dgm:pt>
    <dgm:pt modelId="{2E7DCA2B-A31A-4FDE-8646-83D689227FC4}">
      <dgm:prSet custT="1"/>
      <dgm:spPr>
        <a:solidFill>
          <a:srgbClr val="CC3300"/>
        </a:solidFill>
      </dgm:spPr>
      <dgm:t>
        <a:bodyPr/>
        <a:lstStyle/>
        <a:p>
          <a:r>
            <a:rPr lang="en-ZA" sz="1600" dirty="0">
              <a:effectLst/>
              <a:latin typeface="Arial" panose="020B0604020202020204" pitchFamily="34" charset="0"/>
              <a:ea typeface="Times New Roman" panose="02020603050405020304" pitchFamily="18" charset="0"/>
            </a:rPr>
            <a:t>Basic Service Delivery</a:t>
          </a:r>
        </a:p>
      </dgm:t>
    </dgm:pt>
    <dgm:pt modelId="{37F09AFB-EDF0-426E-AE8B-BD58C1F60BF0}" type="parTrans" cxnId="{55DE0EC2-3FEE-4D5C-A3A6-C13EC8BEDA35}">
      <dgm:prSet/>
      <dgm:spPr/>
      <dgm:t>
        <a:bodyPr/>
        <a:lstStyle/>
        <a:p>
          <a:endParaRPr lang="en-GB"/>
        </a:p>
      </dgm:t>
    </dgm:pt>
    <dgm:pt modelId="{0885919A-76AD-4ACF-BEF8-5A72BDFE5870}" type="sibTrans" cxnId="{55DE0EC2-3FEE-4D5C-A3A6-C13EC8BEDA35}">
      <dgm:prSet/>
      <dgm:spPr/>
      <dgm:t>
        <a:bodyPr/>
        <a:lstStyle/>
        <a:p>
          <a:endParaRPr lang="en-GB"/>
        </a:p>
      </dgm:t>
    </dgm:pt>
    <dgm:pt modelId="{6442A1CB-0085-4CE6-B0C4-DF47C4EB351A}">
      <dgm:prSet custT="1"/>
      <dgm:spPr>
        <a:solidFill>
          <a:srgbClr val="CC3300"/>
        </a:solidFill>
      </dgm:spPr>
      <dgm:t>
        <a:bodyPr/>
        <a:lstStyle/>
        <a:p>
          <a:r>
            <a:rPr lang="en-ZA" sz="1600" dirty="0">
              <a:effectLst/>
              <a:latin typeface="Arial" panose="020B0604020202020204" pitchFamily="34" charset="0"/>
              <a:ea typeface="Times New Roman" panose="02020603050405020304" pitchFamily="18" charset="0"/>
            </a:rPr>
            <a:t>Local Economic Development</a:t>
          </a:r>
          <a:endParaRPr lang="en-ZA" sz="1600" dirty="0">
            <a:latin typeface="Arial" panose="020B0604020202020204" pitchFamily="34" charset="0"/>
            <a:ea typeface="Times New Roman" panose="02020603050405020304" pitchFamily="18" charset="0"/>
          </a:endParaRPr>
        </a:p>
      </dgm:t>
    </dgm:pt>
    <dgm:pt modelId="{36995574-D83D-49CB-9658-A3ACDD4A2496}" type="parTrans" cxnId="{9B13B576-7D20-4BCB-9765-072C52652672}">
      <dgm:prSet/>
      <dgm:spPr/>
      <dgm:t>
        <a:bodyPr/>
        <a:lstStyle/>
        <a:p>
          <a:endParaRPr lang="en-GB"/>
        </a:p>
      </dgm:t>
    </dgm:pt>
    <dgm:pt modelId="{2A07610E-E808-49D6-8B9F-622C6BA9D222}" type="sibTrans" cxnId="{9B13B576-7D20-4BCB-9765-072C52652672}">
      <dgm:prSet/>
      <dgm:spPr/>
      <dgm:t>
        <a:bodyPr/>
        <a:lstStyle/>
        <a:p>
          <a:endParaRPr lang="en-GB"/>
        </a:p>
      </dgm:t>
    </dgm:pt>
    <dgm:pt modelId="{B9A87EA6-491E-40D0-98AC-A46D1896C812}">
      <dgm:prSet custT="1"/>
      <dgm:spPr>
        <a:solidFill>
          <a:srgbClr val="CC3300"/>
        </a:solidFill>
      </dgm:spPr>
      <dgm:t>
        <a:bodyPr/>
        <a:lstStyle/>
        <a:p>
          <a:r>
            <a:rPr lang="en-ZA" sz="1600" dirty="0">
              <a:effectLst/>
              <a:latin typeface="Arial" panose="020B0604020202020204" pitchFamily="34" charset="0"/>
              <a:ea typeface="Times New Roman" panose="02020603050405020304" pitchFamily="18" charset="0"/>
            </a:rPr>
            <a:t>Municipal Financial Viability and Management</a:t>
          </a:r>
        </a:p>
      </dgm:t>
    </dgm:pt>
    <dgm:pt modelId="{879972E3-7943-4B89-8D3D-D053FC300FBB}" type="parTrans" cxnId="{6CE42A9A-0F6F-4142-A2D1-328A3BC14527}">
      <dgm:prSet/>
      <dgm:spPr/>
      <dgm:t>
        <a:bodyPr/>
        <a:lstStyle/>
        <a:p>
          <a:endParaRPr lang="en-GB"/>
        </a:p>
      </dgm:t>
    </dgm:pt>
    <dgm:pt modelId="{6117CB79-0B77-4579-9112-97D727841291}" type="sibTrans" cxnId="{6CE42A9A-0F6F-4142-A2D1-328A3BC14527}">
      <dgm:prSet/>
      <dgm:spPr/>
      <dgm:t>
        <a:bodyPr/>
        <a:lstStyle/>
        <a:p>
          <a:endParaRPr lang="en-GB"/>
        </a:p>
      </dgm:t>
    </dgm:pt>
    <dgm:pt modelId="{9020EFF4-A247-46D0-92E6-682B1EF4FCDF}">
      <dgm:prSet custT="1"/>
      <dgm:spPr>
        <a:solidFill>
          <a:srgbClr val="CC3300"/>
        </a:solidFill>
      </dgm:spPr>
      <dgm:t>
        <a:bodyPr/>
        <a:lstStyle/>
        <a:p>
          <a:r>
            <a:rPr lang="en-ZA" sz="1600" dirty="0">
              <a:effectLst/>
              <a:latin typeface="Arial" panose="020B0604020202020204" pitchFamily="34" charset="0"/>
              <a:ea typeface="Times New Roman" panose="02020603050405020304" pitchFamily="18" charset="0"/>
              <a:cs typeface="Times New Roman" panose="02020603050405020304" pitchFamily="18" charset="0"/>
            </a:rPr>
            <a:t>Good Governance and Public Participation</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dgm:t>
    </dgm:pt>
    <dgm:pt modelId="{2EC2F624-F472-437D-9638-5DE43B6E2091}" type="parTrans" cxnId="{80E17611-EA60-4521-BEF8-413654D4E5A4}">
      <dgm:prSet/>
      <dgm:spPr/>
      <dgm:t>
        <a:bodyPr/>
        <a:lstStyle/>
        <a:p>
          <a:endParaRPr lang="en-GB"/>
        </a:p>
      </dgm:t>
    </dgm:pt>
    <dgm:pt modelId="{7F74F6BB-550C-49A7-BD23-859207A17E05}" type="sibTrans" cxnId="{80E17611-EA60-4521-BEF8-413654D4E5A4}">
      <dgm:prSet/>
      <dgm:spPr/>
      <dgm:t>
        <a:bodyPr/>
        <a:lstStyle/>
        <a:p>
          <a:endParaRPr lang="en-GB"/>
        </a:p>
      </dgm:t>
    </dgm:pt>
    <dgm:pt modelId="{E17C5C25-7AE7-428E-9582-C6B800010266}">
      <dgm:prSet custT="1"/>
      <dgm:spPr>
        <a:solidFill>
          <a:srgbClr val="CC3300"/>
        </a:solidFill>
      </dgm:spPr>
      <dgm:t>
        <a:bodyPr/>
        <a:lstStyle/>
        <a:p>
          <a:r>
            <a:rPr lang="en-ZA" sz="1600" dirty="0">
              <a:latin typeface="Arial" panose="020B0604020202020204" pitchFamily="34" charset="0"/>
            </a:rPr>
            <a:t>There were also cross-cutting issues designed to focus on coordination issues, such as capacity-building support initiatives across government, intergovernmental relations, inter-sphere planning, and communications</a:t>
          </a:r>
          <a:r>
            <a:rPr lang="en-ZA" sz="1400" dirty="0">
              <a:latin typeface="Arial" panose="020B0604020202020204" pitchFamily="34"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F000EB2F-A52C-4734-A0C9-401AEF017204}" type="parTrans" cxnId="{6B2FBEC0-9AC8-4243-8D0C-931BE662D00C}">
      <dgm:prSet/>
      <dgm:spPr/>
      <dgm:t>
        <a:bodyPr/>
        <a:lstStyle/>
        <a:p>
          <a:endParaRPr lang="en-GB"/>
        </a:p>
      </dgm:t>
    </dgm:pt>
    <dgm:pt modelId="{90AFA30A-9C60-41EE-85FE-0490A70AB3B0}" type="sibTrans" cxnId="{6B2FBEC0-9AC8-4243-8D0C-931BE662D00C}">
      <dgm:prSet/>
      <dgm:spPr/>
      <dgm:t>
        <a:bodyPr/>
        <a:lstStyle/>
        <a:p>
          <a:endParaRPr lang="en-GB"/>
        </a:p>
      </dgm:t>
    </dgm:pt>
    <dgm:pt modelId="{2325B55A-7BEE-4F4E-B18D-635B50E9EB3F}" type="pres">
      <dgm:prSet presAssocID="{72CFD8DC-F562-4DE4-B72C-3C5ABAD07FDC}" presName="linear" presStyleCnt="0">
        <dgm:presLayoutVars>
          <dgm:dir/>
          <dgm:resizeHandles val="exact"/>
        </dgm:presLayoutVars>
      </dgm:prSet>
      <dgm:spPr/>
      <dgm:t>
        <a:bodyPr/>
        <a:lstStyle/>
        <a:p>
          <a:endParaRPr lang="en-US"/>
        </a:p>
      </dgm:t>
    </dgm:pt>
    <dgm:pt modelId="{C8F7D9EE-8393-4165-BDB7-81076D44A051}" type="pres">
      <dgm:prSet presAssocID="{709280CB-D7D1-49FB-BE16-7297E1B0C673}" presName="comp" presStyleCnt="0"/>
      <dgm:spPr/>
    </dgm:pt>
    <dgm:pt modelId="{343E45B3-8025-41EA-B97F-129CE39165FB}" type="pres">
      <dgm:prSet presAssocID="{709280CB-D7D1-49FB-BE16-7297E1B0C673}" presName="box" presStyleLbl="node1" presStyleIdx="0" presStyleCnt="2" custScaleY="194455" custLinFactNeighborX="-715" custLinFactNeighborY="-3793"/>
      <dgm:spPr/>
      <dgm:t>
        <a:bodyPr/>
        <a:lstStyle/>
        <a:p>
          <a:endParaRPr lang="en-US"/>
        </a:p>
      </dgm:t>
    </dgm:pt>
    <dgm:pt modelId="{486117B9-D264-4937-BC38-CEDEDB64E7AD}" type="pres">
      <dgm:prSet presAssocID="{709280CB-D7D1-49FB-BE16-7297E1B0C673}" presName="img" presStyleLbl="fgImgPlace1" presStyleIdx="0" presStyleCnt="2" custScaleY="143904" custLinFactX="-41222" custLinFactY="100000" custLinFactNeighborX="-100000" custLinFactNeighborY="112866"/>
      <dgm:spPr/>
    </dgm:pt>
    <dgm:pt modelId="{92E03145-9951-4720-8303-DBEAB96DA8C0}" type="pres">
      <dgm:prSet presAssocID="{709280CB-D7D1-49FB-BE16-7297E1B0C673}" presName="text" presStyleLbl="node1" presStyleIdx="0" presStyleCnt="2">
        <dgm:presLayoutVars>
          <dgm:bulletEnabled val="1"/>
        </dgm:presLayoutVars>
      </dgm:prSet>
      <dgm:spPr/>
      <dgm:t>
        <a:bodyPr/>
        <a:lstStyle/>
        <a:p>
          <a:endParaRPr lang="en-US"/>
        </a:p>
      </dgm:t>
    </dgm:pt>
    <dgm:pt modelId="{FCB39ACB-AB37-4543-ACC8-F13022A1196C}" type="pres">
      <dgm:prSet presAssocID="{4ABF1D2D-FABF-48BC-B186-7929BADDDC6B}" presName="spacer" presStyleCnt="0"/>
      <dgm:spPr/>
    </dgm:pt>
    <dgm:pt modelId="{760869EA-29F9-4405-98DF-1A0587BCEA5C}" type="pres">
      <dgm:prSet presAssocID="{87FF045F-69A1-42CB-80DF-0D1D4420ADC7}" presName="comp" presStyleCnt="0"/>
      <dgm:spPr/>
    </dgm:pt>
    <dgm:pt modelId="{56722264-3EF8-4A06-9A67-06B84334211A}" type="pres">
      <dgm:prSet presAssocID="{87FF045F-69A1-42CB-80DF-0D1D4420ADC7}" presName="box" presStyleLbl="node1" presStyleIdx="1" presStyleCnt="2" custScaleY="233588" custLinFactNeighborY="-7459"/>
      <dgm:spPr/>
      <dgm:t>
        <a:bodyPr/>
        <a:lstStyle/>
        <a:p>
          <a:endParaRPr lang="en-US"/>
        </a:p>
      </dgm:t>
    </dgm:pt>
    <dgm:pt modelId="{AC68C073-56CE-4590-AAA3-7D872DE8C3FB}" type="pres">
      <dgm:prSet presAssocID="{87FF045F-69A1-42CB-80DF-0D1D4420ADC7}" presName="img" presStyleLbl="fgImgPlace1" presStyleIdx="1" presStyleCnt="2" custScaleX="84931" custScaleY="156651" custLinFactNeighborX="-270" custLinFactNeighborY="18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8000" b="-8000"/>
          </a:stretch>
        </a:blipFill>
      </dgm:spPr>
      <dgm:extLst>
        <a:ext uri="{E40237B7-FDA0-4F09-8148-C483321AD2D9}">
          <dgm14:cNvPr xmlns:dgm14="http://schemas.microsoft.com/office/drawing/2010/diagram" id="0" name="" descr="Customer review"/>
        </a:ext>
      </dgm:extLst>
    </dgm:pt>
    <dgm:pt modelId="{7828B96F-305C-426E-98C6-43F2DB613923}" type="pres">
      <dgm:prSet presAssocID="{87FF045F-69A1-42CB-80DF-0D1D4420ADC7}" presName="text" presStyleLbl="node1" presStyleIdx="1" presStyleCnt="2">
        <dgm:presLayoutVars>
          <dgm:bulletEnabled val="1"/>
        </dgm:presLayoutVars>
      </dgm:prSet>
      <dgm:spPr/>
      <dgm:t>
        <a:bodyPr/>
        <a:lstStyle/>
        <a:p>
          <a:endParaRPr lang="en-US"/>
        </a:p>
      </dgm:t>
    </dgm:pt>
  </dgm:ptLst>
  <dgm:cxnLst>
    <dgm:cxn modelId="{55DE0EC2-3FEE-4D5C-A3A6-C13EC8BEDA35}" srcId="{7EDB6C7C-33AF-476E-85E8-D19C9F4DBE08}" destId="{2E7DCA2B-A31A-4FDE-8646-83D689227FC4}" srcOrd="1" destOrd="0" parTransId="{37F09AFB-EDF0-426E-AE8B-BD58C1F60BF0}" sibTransId="{0885919A-76AD-4ACF-BEF8-5A72BDFE5870}"/>
    <dgm:cxn modelId="{35020649-EA7E-4F4B-86D9-15895D143DF0}" srcId="{709280CB-D7D1-49FB-BE16-7297E1B0C673}" destId="{8DC96821-E565-41DE-8FF0-689CF1254938}" srcOrd="2" destOrd="0" parTransId="{527942A1-DB22-4999-9761-795EF57DA4F2}" sibTransId="{F398E625-0D3D-4809-B023-C7055DB2C0FC}"/>
    <dgm:cxn modelId="{B24C1AC0-C7C2-45D6-A2B8-B4A527F6CB89}" srcId="{72CFD8DC-F562-4DE4-B72C-3C5ABAD07FDC}" destId="{709280CB-D7D1-49FB-BE16-7297E1B0C673}" srcOrd="0" destOrd="0" parTransId="{6E0F584B-C3FE-4A55-8BCD-C123BEDC115F}" sibTransId="{4ABF1D2D-FABF-48BC-B186-7929BADDDC6B}"/>
    <dgm:cxn modelId="{8ABA7C1C-21A8-46D5-8AA9-96FC66804EC9}" type="presOf" srcId="{6442A1CB-0085-4CE6-B0C4-DF47C4EB351A}" destId="{56722264-3EF8-4A06-9A67-06B84334211A}" srcOrd="0" destOrd="4" presId="urn:microsoft.com/office/officeart/2005/8/layout/vList4"/>
    <dgm:cxn modelId="{6B2FBEC0-9AC8-4243-8D0C-931BE662D00C}" srcId="{9020EFF4-A247-46D0-92E6-682B1EF4FCDF}" destId="{E17C5C25-7AE7-428E-9582-C6B800010266}" srcOrd="0" destOrd="0" parTransId="{F000EB2F-A52C-4734-A0C9-401AEF017204}" sibTransId="{90AFA30A-9C60-41EE-85FE-0490A70AB3B0}"/>
    <dgm:cxn modelId="{48FEBEB5-4EB5-4D22-887B-9913EFDA5E16}" type="presOf" srcId="{6442A1CB-0085-4CE6-B0C4-DF47C4EB351A}" destId="{7828B96F-305C-426E-98C6-43F2DB613923}" srcOrd="1" destOrd="4" presId="urn:microsoft.com/office/officeart/2005/8/layout/vList4"/>
    <dgm:cxn modelId="{9DF51047-2CCA-453D-B2BD-51C6384CA01A}" type="presOf" srcId="{9020EFF4-A247-46D0-92E6-682B1EF4FCDF}" destId="{56722264-3EF8-4A06-9A67-06B84334211A}" srcOrd="0" destOrd="6" presId="urn:microsoft.com/office/officeart/2005/8/layout/vList4"/>
    <dgm:cxn modelId="{73B37E26-6973-44A2-8330-551844F9C7FD}" type="presOf" srcId="{2E7DCA2B-A31A-4FDE-8646-83D689227FC4}" destId="{7828B96F-305C-426E-98C6-43F2DB613923}" srcOrd="1" destOrd="3" presId="urn:microsoft.com/office/officeart/2005/8/layout/vList4"/>
    <dgm:cxn modelId="{3E1338D4-F446-4AB5-8369-37BE8557D251}" type="presOf" srcId="{EEC7DDA4-6056-47AA-ACF9-E26FDBB715E4}" destId="{343E45B3-8025-41EA-B97F-129CE39165FB}" srcOrd="0" destOrd="1" presId="urn:microsoft.com/office/officeart/2005/8/layout/vList4"/>
    <dgm:cxn modelId="{6CE42A9A-0F6F-4142-A2D1-328A3BC14527}" srcId="{7EDB6C7C-33AF-476E-85E8-D19C9F4DBE08}" destId="{B9A87EA6-491E-40D0-98AC-A46D1896C812}" srcOrd="3" destOrd="0" parTransId="{879972E3-7943-4B89-8D3D-D053FC300FBB}" sibTransId="{6117CB79-0B77-4579-9112-97D727841291}"/>
    <dgm:cxn modelId="{15BFE950-5DE2-488F-B870-F24CA9536F7D}" type="presOf" srcId="{FEE74A88-6CF1-4C4F-AB36-5C6168F18687}" destId="{7828B96F-305C-426E-98C6-43F2DB613923}" srcOrd="1" destOrd="2" presId="urn:microsoft.com/office/officeart/2005/8/layout/vList4"/>
    <dgm:cxn modelId="{280A93A7-A886-4EBB-8E76-3A71EDEF3514}" type="presOf" srcId="{7EDB6C7C-33AF-476E-85E8-D19C9F4DBE08}" destId="{7828B96F-305C-426E-98C6-43F2DB613923}" srcOrd="1" destOrd="1" presId="urn:microsoft.com/office/officeart/2005/8/layout/vList4"/>
    <dgm:cxn modelId="{F360178D-52F0-4E0D-BF94-2819A58553B9}" type="presOf" srcId="{EEC7DDA4-6056-47AA-ACF9-E26FDBB715E4}" destId="{92E03145-9951-4720-8303-DBEAB96DA8C0}" srcOrd="1" destOrd="1" presId="urn:microsoft.com/office/officeart/2005/8/layout/vList4"/>
    <dgm:cxn modelId="{634D90E1-1D4B-4A6C-950E-95D142DAC268}" type="presOf" srcId="{B60EF390-8718-41FF-BD12-CEC925FED6C7}" destId="{92E03145-9951-4720-8303-DBEAB96DA8C0}" srcOrd="1" destOrd="2" presId="urn:microsoft.com/office/officeart/2005/8/layout/vList4"/>
    <dgm:cxn modelId="{6D4D2E60-F625-425F-8563-C068141B82B5}" type="presOf" srcId="{B9A87EA6-491E-40D0-98AC-A46D1896C812}" destId="{7828B96F-305C-426E-98C6-43F2DB613923}" srcOrd="1" destOrd="5" presId="urn:microsoft.com/office/officeart/2005/8/layout/vList4"/>
    <dgm:cxn modelId="{69418212-59E8-4652-91D8-2844EA7D8949}" type="presOf" srcId="{E17C5C25-7AE7-428E-9582-C6B800010266}" destId="{56722264-3EF8-4A06-9A67-06B84334211A}" srcOrd="0" destOrd="7" presId="urn:microsoft.com/office/officeart/2005/8/layout/vList4"/>
    <dgm:cxn modelId="{DF8D449D-5AB0-43DE-BD14-A98A3D5ED219}" type="presOf" srcId="{709280CB-D7D1-49FB-BE16-7297E1B0C673}" destId="{343E45B3-8025-41EA-B97F-129CE39165FB}" srcOrd="0" destOrd="0" presId="urn:microsoft.com/office/officeart/2005/8/layout/vList4"/>
    <dgm:cxn modelId="{9BC9B846-2930-4255-B5BA-362CED8EDF9B}" type="presOf" srcId="{9020EFF4-A247-46D0-92E6-682B1EF4FCDF}" destId="{7828B96F-305C-426E-98C6-43F2DB613923}" srcOrd="1" destOrd="6" presId="urn:microsoft.com/office/officeart/2005/8/layout/vList4"/>
    <dgm:cxn modelId="{3F52AFC0-6031-4044-8E5B-92603D8B63FD}" type="presOf" srcId="{2E7DCA2B-A31A-4FDE-8646-83D689227FC4}" destId="{56722264-3EF8-4A06-9A67-06B84334211A}" srcOrd="0" destOrd="3" presId="urn:microsoft.com/office/officeart/2005/8/layout/vList4"/>
    <dgm:cxn modelId="{2012439A-3EDD-427B-97D5-446762B7D946}" type="presOf" srcId="{7EDB6C7C-33AF-476E-85E8-D19C9F4DBE08}" destId="{56722264-3EF8-4A06-9A67-06B84334211A}" srcOrd="0" destOrd="1" presId="urn:microsoft.com/office/officeart/2005/8/layout/vList4"/>
    <dgm:cxn modelId="{AA2971B9-39B1-4AFB-B2E4-F28F458FA99F}" srcId="{7EDB6C7C-33AF-476E-85E8-D19C9F4DBE08}" destId="{FEE74A88-6CF1-4C4F-AB36-5C6168F18687}" srcOrd="0" destOrd="0" parTransId="{5D9D2888-9C44-4C95-B10E-1FCDE76918D3}" sibTransId="{9C43E80E-4977-404E-ACD4-3937A12C8B56}"/>
    <dgm:cxn modelId="{E13A0E43-BC03-4C48-848C-9F392C809C36}" type="presOf" srcId="{B9A87EA6-491E-40D0-98AC-A46D1896C812}" destId="{56722264-3EF8-4A06-9A67-06B84334211A}" srcOrd="0" destOrd="5" presId="urn:microsoft.com/office/officeart/2005/8/layout/vList4"/>
    <dgm:cxn modelId="{C33C2B3A-BC9E-4FA4-815B-2E2137B37C0D}" type="presOf" srcId="{8DC96821-E565-41DE-8FF0-689CF1254938}" destId="{343E45B3-8025-41EA-B97F-129CE39165FB}" srcOrd="0" destOrd="3" presId="urn:microsoft.com/office/officeart/2005/8/layout/vList4"/>
    <dgm:cxn modelId="{100307A0-F900-4EB2-B868-372B5E471559}" srcId="{709280CB-D7D1-49FB-BE16-7297E1B0C673}" destId="{B60EF390-8718-41FF-BD12-CEC925FED6C7}" srcOrd="1" destOrd="0" parTransId="{0CBEE886-3475-4375-8681-45B623ECA860}" sibTransId="{A104E76B-20D7-457E-A651-C1A33D921252}"/>
    <dgm:cxn modelId="{9B13B576-7D20-4BCB-9765-072C52652672}" srcId="{7EDB6C7C-33AF-476E-85E8-D19C9F4DBE08}" destId="{6442A1CB-0085-4CE6-B0C4-DF47C4EB351A}" srcOrd="2" destOrd="0" parTransId="{36995574-D83D-49CB-9658-A3ACDD4A2496}" sibTransId="{2A07610E-E808-49D6-8B9F-622C6BA9D222}"/>
    <dgm:cxn modelId="{BE308C7A-6B6C-459B-8CCC-54C2DB204259}" type="presOf" srcId="{72CFD8DC-F562-4DE4-B72C-3C5ABAD07FDC}" destId="{2325B55A-7BEE-4F4E-B18D-635B50E9EB3F}" srcOrd="0" destOrd="0" presId="urn:microsoft.com/office/officeart/2005/8/layout/vList4"/>
    <dgm:cxn modelId="{80E17611-EA60-4521-BEF8-413654D4E5A4}" srcId="{7EDB6C7C-33AF-476E-85E8-D19C9F4DBE08}" destId="{9020EFF4-A247-46D0-92E6-682B1EF4FCDF}" srcOrd="4" destOrd="0" parTransId="{2EC2F624-F472-437D-9638-5DE43B6E2091}" sibTransId="{7F74F6BB-550C-49A7-BD23-859207A17E05}"/>
    <dgm:cxn modelId="{5879FDFC-D797-4559-8F2D-CAE8E1D9A228}" type="presOf" srcId="{87FF045F-69A1-42CB-80DF-0D1D4420ADC7}" destId="{56722264-3EF8-4A06-9A67-06B84334211A}" srcOrd="0" destOrd="0" presId="urn:microsoft.com/office/officeart/2005/8/layout/vList4"/>
    <dgm:cxn modelId="{49BFE563-6E3C-4902-BBBB-DC5DC9903F63}" srcId="{709280CB-D7D1-49FB-BE16-7297E1B0C673}" destId="{EEC7DDA4-6056-47AA-ACF9-E26FDBB715E4}" srcOrd="0" destOrd="0" parTransId="{180C35F0-7EF4-4B9E-BD5E-75761CC196C2}" sibTransId="{20E2426D-E23E-4F3F-A8FF-20B73A3B0B34}"/>
    <dgm:cxn modelId="{BFFEDDE3-0097-40AE-A052-0C15552088A1}" type="presOf" srcId="{709280CB-D7D1-49FB-BE16-7297E1B0C673}" destId="{92E03145-9951-4720-8303-DBEAB96DA8C0}" srcOrd="1" destOrd="0" presId="urn:microsoft.com/office/officeart/2005/8/layout/vList4"/>
    <dgm:cxn modelId="{40E625AC-0BF8-456B-808B-C73EF9DCC1E4}" type="presOf" srcId="{87FF045F-69A1-42CB-80DF-0D1D4420ADC7}" destId="{7828B96F-305C-426E-98C6-43F2DB613923}" srcOrd="1" destOrd="0" presId="urn:microsoft.com/office/officeart/2005/8/layout/vList4"/>
    <dgm:cxn modelId="{70CA7735-B9D5-4E2B-A2E2-4B18705E11D8}" type="presOf" srcId="{E17C5C25-7AE7-428E-9582-C6B800010266}" destId="{7828B96F-305C-426E-98C6-43F2DB613923}" srcOrd="1" destOrd="7" presId="urn:microsoft.com/office/officeart/2005/8/layout/vList4"/>
    <dgm:cxn modelId="{3658BB37-A4BD-40A1-8019-FD4BB73E8A05}" type="presOf" srcId="{FEE74A88-6CF1-4C4F-AB36-5C6168F18687}" destId="{56722264-3EF8-4A06-9A67-06B84334211A}" srcOrd="0" destOrd="2" presId="urn:microsoft.com/office/officeart/2005/8/layout/vList4"/>
    <dgm:cxn modelId="{83F856EE-AB3A-41AE-A8BF-FF66158E631D}" type="presOf" srcId="{B60EF390-8718-41FF-BD12-CEC925FED6C7}" destId="{343E45B3-8025-41EA-B97F-129CE39165FB}" srcOrd="0" destOrd="2" presId="urn:microsoft.com/office/officeart/2005/8/layout/vList4"/>
    <dgm:cxn modelId="{D4F3ECFE-E445-41CE-B8B4-8D9526C79069}" srcId="{87FF045F-69A1-42CB-80DF-0D1D4420ADC7}" destId="{7EDB6C7C-33AF-476E-85E8-D19C9F4DBE08}" srcOrd="0" destOrd="0" parTransId="{D9B22876-9601-4A18-BF71-1D4D4C8D6987}" sibTransId="{3941B576-07A3-4A7C-A35A-7F85E89D9AAF}"/>
    <dgm:cxn modelId="{C6414C1F-9199-4346-84FF-185E0F6DC03F}" srcId="{72CFD8DC-F562-4DE4-B72C-3C5ABAD07FDC}" destId="{87FF045F-69A1-42CB-80DF-0D1D4420ADC7}" srcOrd="1" destOrd="0" parTransId="{D62881F3-6765-4BEB-AA02-F341E6B277DD}" sibTransId="{6D74A520-82B6-4888-86A3-3428AD902396}"/>
    <dgm:cxn modelId="{1DB309A2-3871-40AD-BD5A-5F402338B1DC}" type="presOf" srcId="{8DC96821-E565-41DE-8FF0-689CF1254938}" destId="{92E03145-9951-4720-8303-DBEAB96DA8C0}" srcOrd="1" destOrd="3" presId="urn:microsoft.com/office/officeart/2005/8/layout/vList4"/>
    <dgm:cxn modelId="{CE5DA279-CA14-45C2-8A1F-E8BCDBEA9832}" type="presParOf" srcId="{2325B55A-7BEE-4F4E-B18D-635B50E9EB3F}" destId="{C8F7D9EE-8393-4165-BDB7-81076D44A051}" srcOrd="0" destOrd="0" presId="urn:microsoft.com/office/officeart/2005/8/layout/vList4"/>
    <dgm:cxn modelId="{E045AE9F-FA24-4307-B4F4-EBF62ED8DCF2}" type="presParOf" srcId="{C8F7D9EE-8393-4165-BDB7-81076D44A051}" destId="{343E45B3-8025-41EA-B97F-129CE39165FB}" srcOrd="0" destOrd="0" presId="urn:microsoft.com/office/officeart/2005/8/layout/vList4"/>
    <dgm:cxn modelId="{05267DE6-7107-4F0A-879A-000AED46E5AD}" type="presParOf" srcId="{C8F7D9EE-8393-4165-BDB7-81076D44A051}" destId="{486117B9-D264-4937-BC38-CEDEDB64E7AD}" srcOrd="1" destOrd="0" presId="urn:microsoft.com/office/officeart/2005/8/layout/vList4"/>
    <dgm:cxn modelId="{AC94788A-1BF6-4504-904B-B6D87EC031AB}" type="presParOf" srcId="{C8F7D9EE-8393-4165-BDB7-81076D44A051}" destId="{92E03145-9951-4720-8303-DBEAB96DA8C0}" srcOrd="2" destOrd="0" presId="urn:microsoft.com/office/officeart/2005/8/layout/vList4"/>
    <dgm:cxn modelId="{3D2ACACB-11EF-4DC9-935E-E17F883ACEA9}" type="presParOf" srcId="{2325B55A-7BEE-4F4E-B18D-635B50E9EB3F}" destId="{FCB39ACB-AB37-4543-ACC8-F13022A1196C}" srcOrd="1" destOrd="0" presId="urn:microsoft.com/office/officeart/2005/8/layout/vList4"/>
    <dgm:cxn modelId="{1801DDD5-4F5D-485A-A9C6-BECA64F322A1}" type="presParOf" srcId="{2325B55A-7BEE-4F4E-B18D-635B50E9EB3F}" destId="{760869EA-29F9-4405-98DF-1A0587BCEA5C}" srcOrd="2" destOrd="0" presId="urn:microsoft.com/office/officeart/2005/8/layout/vList4"/>
    <dgm:cxn modelId="{72A0A6C7-3216-4008-8ED1-894B13BFEFAD}" type="presParOf" srcId="{760869EA-29F9-4405-98DF-1A0587BCEA5C}" destId="{56722264-3EF8-4A06-9A67-06B84334211A}" srcOrd="0" destOrd="0" presId="urn:microsoft.com/office/officeart/2005/8/layout/vList4"/>
    <dgm:cxn modelId="{12F88B04-2009-410C-A714-8544CAFF6C4B}" type="presParOf" srcId="{760869EA-29F9-4405-98DF-1A0587BCEA5C}" destId="{AC68C073-56CE-4590-AAA3-7D872DE8C3FB}" srcOrd="1" destOrd="0" presId="urn:microsoft.com/office/officeart/2005/8/layout/vList4"/>
    <dgm:cxn modelId="{6FDB5B25-29B7-4AE3-9680-E76D71A25C8F}" type="presParOf" srcId="{760869EA-29F9-4405-98DF-1A0587BCEA5C}" destId="{7828B96F-305C-426E-98C6-43F2DB61392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030A82-D07B-4934-A3FE-15795B0592AC}"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GB"/>
        </a:p>
      </dgm:t>
    </dgm:pt>
    <dgm:pt modelId="{2B2138A6-7589-4679-8B45-BC98E4F490C5}">
      <dgm:prSet phldrT="[Text]"/>
      <dgm:spPr>
        <a:solidFill>
          <a:schemeClr val="accent5">
            <a:lumMod val="75000"/>
            <a:lumOff val="25000"/>
          </a:schemeClr>
        </a:solidFill>
      </dgm:spPr>
      <dgm:t>
        <a:bodyPr/>
        <a:lstStyle/>
        <a:p>
          <a:r>
            <a:rPr lang="en-ZA" sz="1700" dirty="0">
              <a:solidFill>
                <a:schemeClr val="bg1"/>
              </a:solidFill>
            </a:rPr>
            <a:t>Successes</a:t>
          </a:r>
          <a:endParaRPr lang="en-GB" sz="1700" dirty="0">
            <a:solidFill>
              <a:schemeClr val="bg1"/>
            </a:solidFill>
          </a:endParaRPr>
        </a:p>
      </dgm:t>
    </dgm:pt>
    <dgm:pt modelId="{4D47BE31-47AF-4747-B418-534E78466197}" type="parTrans" cxnId="{E8C09CF8-1CA9-44F6-8B63-D5E9F3CA52B4}">
      <dgm:prSet/>
      <dgm:spPr/>
      <dgm:t>
        <a:bodyPr/>
        <a:lstStyle/>
        <a:p>
          <a:endParaRPr lang="en-GB"/>
        </a:p>
      </dgm:t>
    </dgm:pt>
    <dgm:pt modelId="{C919E1A1-31A0-4A9A-95F9-33C7C9F05FE8}" type="sibTrans" cxnId="{E8C09CF8-1CA9-44F6-8B63-D5E9F3CA52B4}">
      <dgm:prSet/>
      <dgm:spPr/>
      <dgm:t>
        <a:bodyPr/>
        <a:lstStyle/>
        <a:p>
          <a:endParaRPr lang="en-GB"/>
        </a:p>
      </dgm:t>
    </dgm:pt>
    <dgm:pt modelId="{DDE2A0FF-7C91-4CF6-A68B-D2F6BC2D8252}">
      <dgm:prSet phldrT="[Text]" custT="1"/>
      <dgm:spPr>
        <a:solidFill>
          <a:schemeClr val="accent5">
            <a:lumMod val="75000"/>
            <a:lumOff val="25000"/>
          </a:schemeClr>
        </a:solidFill>
      </dgm:spPr>
      <dgm:t>
        <a:bodyPr/>
        <a:lstStyle/>
        <a:p>
          <a:r>
            <a:rPr lang="en-ZA" sz="1600" dirty="0">
              <a:solidFill>
                <a:schemeClr val="bg1"/>
              </a:solidFill>
              <a:effectLst/>
              <a:latin typeface="Arial" panose="020B0604020202020204" pitchFamily="34" charset="0"/>
              <a:ea typeface="Times New Roman" panose="02020603050405020304" pitchFamily="18" charset="0"/>
            </a:rPr>
            <a:t>The National Capacity Building Framework (NCBF) was introduced in 2006 as capacity support for the implementation of the LGSA.</a:t>
          </a:r>
          <a:endParaRPr lang="en-GB" sz="1600" dirty="0">
            <a:solidFill>
              <a:schemeClr val="bg1"/>
            </a:solidFill>
          </a:endParaRPr>
        </a:p>
      </dgm:t>
    </dgm:pt>
    <dgm:pt modelId="{2781A281-811F-4ED8-9086-635B3F56A782}" type="parTrans" cxnId="{0B1E2B43-CF0B-4446-B25F-3325E93E2C4D}">
      <dgm:prSet/>
      <dgm:spPr/>
      <dgm:t>
        <a:bodyPr/>
        <a:lstStyle/>
        <a:p>
          <a:endParaRPr lang="en-GB"/>
        </a:p>
      </dgm:t>
    </dgm:pt>
    <dgm:pt modelId="{91115A65-5C78-46DC-8904-9E6BC19268D8}" type="sibTrans" cxnId="{0B1E2B43-CF0B-4446-B25F-3325E93E2C4D}">
      <dgm:prSet/>
      <dgm:spPr/>
      <dgm:t>
        <a:bodyPr/>
        <a:lstStyle/>
        <a:p>
          <a:endParaRPr lang="en-GB"/>
        </a:p>
      </dgm:t>
    </dgm:pt>
    <dgm:pt modelId="{B9BAFC9E-8BCE-42C3-850F-91BB646CC97E}">
      <dgm:prSet phldrT="[Text]"/>
      <dgm:spPr>
        <a:solidFill>
          <a:srgbClr val="CC3300"/>
        </a:solidFill>
      </dgm:spPr>
      <dgm:t>
        <a:bodyPr/>
        <a:lstStyle/>
        <a:p>
          <a:r>
            <a:rPr lang="en-ZA" dirty="0">
              <a:solidFill>
                <a:schemeClr val="bg1"/>
              </a:solidFill>
            </a:rPr>
            <a:t>Lessons Learned </a:t>
          </a:r>
          <a:endParaRPr lang="en-GB" dirty="0">
            <a:solidFill>
              <a:schemeClr val="bg1"/>
            </a:solidFill>
          </a:endParaRPr>
        </a:p>
      </dgm:t>
    </dgm:pt>
    <dgm:pt modelId="{4316441F-D9CE-4597-950A-62931E5D7FF6}" type="parTrans" cxnId="{46EE54D5-8A8D-45EC-88F9-EF1106657343}">
      <dgm:prSet/>
      <dgm:spPr/>
      <dgm:t>
        <a:bodyPr/>
        <a:lstStyle/>
        <a:p>
          <a:endParaRPr lang="en-GB"/>
        </a:p>
      </dgm:t>
    </dgm:pt>
    <dgm:pt modelId="{0C89D905-16A8-4DCC-8FC0-780725DC7902}" type="sibTrans" cxnId="{46EE54D5-8A8D-45EC-88F9-EF1106657343}">
      <dgm:prSet/>
      <dgm:spPr/>
      <dgm:t>
        <a:bodyPr/>
        <a:lstStyle/>
        <a:p>
          <a:endParaRPr lang="en-GB"/>
        </a:p>
      </dgm:t>
    </dgm:pt>
    <dgm:pt modelId="{C8782B1E-1D1F-4C52-99DD-D2752901A7A0}">
      <dgm:prSet phldrT="[Text]"/>
      <dgm:spPr>
        <a:solidFill>
          <a:srgbClr val="CC3300"/>
        </a:solidFill>
      </dgm:spPr>
      <dgm:t>
        <a:bodyPr/>
        <a:lstStyle/>
        <a:p>
          <a:r>
            <a:rPr lang="en-ZA" dirty="0">
              <a:solidFill>
                <a:schemeClr val="bg1"/>
              </a:solidFill>
              <a:latin typeface="Arial" panose="020B0604020202020204" pitchFamily="34" charset="0"/>
              <a:ea typeface="Times New Roman" panose="02020603050405020304" pitchFamily="18" charset="0"/>
            </a:rPr>
            <a:t>S</a:t>
          </a:r>
          <a:r>
            <a:rPr lang="en-ZA" dirty="0">
              <a:solidFill>
                <a:schemeClr val="bg1"/>
              </a:solidFill>
              <a:effectLst/>
              <a:latin typeface="Arial" panose="020B0604020202020204" pitchFamily="34" charset="0"/>
              <a:ea typeface="Times New Roman" panose="02020603050405020304" pitchFamily="18" charset="0"/>
            </a:rPr>
            <a:t>kills deployment interventions to support municipalities were not coordinated through a single point of support lessening value-for-money and the impact of the support as a sustainable measure</a:t>
          </a:r>
          <a:endParaRPr lang="en-GB" dirty="0">
            <a:solidFill>
              <a:schemeClr val="bg1"/>
            </a:solidFill>
          </a:endParaRPr>
        </a:p>
      </dgm:t>
    </dgm:pt>
    <dgm:pt modelId="{F853074E-997C-4992-A8AE-2AF7EAFFC703}" type="parTrans" cxnId="{5E7D1543-9A96-4145-96E8-16098243BDCB}">
      <dgm:prSet/>
      <dgm:spPr/>
      <dgm:t>
        <a:bodyPr/>
        <a:lstStyle/>
        <a:p>
          <a:endParaRPr lang="en-GB"/>
        </a:p>
      </dgm:t>
    </dgm:pt>
    <dgm:pt modelId="{A1E66605-AD0C-43AD-88F4-08BA59E9CD55}" type="sibTrans" cxnId="{5E7D1543-9A96-4145-96E8-16098243BDCB}">
      <dgm:prSet/>
      <dgm:spPr/>
      <dgm:t>
        <a:bodyPr/>
        <a:lstStyle/>
        <a:p>
          <a:endParaRPr lang="en-GB"/>
        </a:p>
      </dgm:t>
    </dgm:pt>
    <dgm:pt modelId="{F2E3B236-C1D7-460E-BDC6-8BDC3712C100}">
      <dgm:prSet custT="1"/>
      <dgm:spPr/>
      <dgm:t>
        <a:bodyPr/>
        <a:lstStyle/>
        <a:p>
          <a:r>
            <a:rPr lang="en-ZA" sz="1600" dirty="0">
              <a:solidFill>
                <a:schemeClr val="bg1"/>
              </a:solidFill>
              <a:effectLst/>
              <a:latin typeface="Arial" panose="020B0604020202020204" pitchFamily="34" charset="0"/>
              <a:ea typeface="Times New Roman" panose="02020603050405020304" pitchFamily="18" charset="0"/>
            </a:rPr>
            <a:t>During 2007, CoGTA developed the Local Government Anti-Corruption Strategy (LGACS) in order to promote good governance and accountability. The strategy was developed as part of the national strategy to curb nepotism, kickbacks and other corrupt practices that damage the image of local government. </a:t>
          </a:r>
          <a:endParaRPr lang="en-ZA" sz="1600" dirty="0">
            <a:solidFill>
              <a:schemeClr val="bg1"/>
            </a:solidFill>
            <a:latin typeface="Arial" panose="020B0604020202020204" pitchFamily="34" charset="0"/>
            <a:ea typeface="Times New Roman" panose="02020603050405020304" pitchFamily="18" charset="0"/>
          </a:endParaRPr>
        </a:p>
      </dgm:t>
    </dgm:pt>
    <dgm:pt modelId="{D15E638F-D41A-492F-9FF5-585F85D9466E}" type="parTrans" cxnId="{B60D7734-96EE-4B70-9261-9FC34DD75626}">
      <dgm:prSet/>
      <dgm:spPr/>
      <dgm:t>
        <a:bodyPr/>
        <a:lstStyle/>
        <a:p>
          <a:endParaRPr lang="en-GB"/>
        </a:p>
      </dgm:t>
    </dgm:pt>
    <dgm:pt modelId="{1C005709-5028-4FA7-8B99-45DFEB10C6E0}" type="sibTrans" cxnId="{B60D7734-96EE-4B70-9261-9FC34DD75626}">
      <dgm:prSet/>
      <dgm:spPr/>
      <dgm:t>
        <a:bodyPr/>
        <a:lstStyle/>
        <a:p>
          <a:endParaRPr lang="en-GB"/>
        </a:p>
      </dgm:t>
    </dgm:pt>
    <dgm:pt modelId="{2B422119-9B30-49F1-BA52-07238F951889}">
      <dgm:prSet custT="1"/>
      <dgm:spPr/>
      <dgm:t>
        <a:bodyPr/>
        <a:lstStyle/>
        <a:p>
          <a:r>
            <a:rPr lang="en-ZA" sz="1600" dirty="0">
              <a:solidFill>
                <a:schemeClr val="bg1"/>
              </a:solidFill>
              <a:effectLst/>
              <a:latin typeface="Arial" panose="020B0604020202020204" pitchFamily="34" charset="0"/>
              <a:ea typeface="Times New Roman" panose="02020603050405020304" pitchFamily="18" charset="0"/>
            </a:rPr>
            <a:t>LG ICT Fora were established in all provinces.  As part of an overall ICT framework, SITA developed an ICT blueprint for municipalities and are running pilots in some municipalities.  On 30 November 2007, the Minister of Communications launched the Municipal Websites Portal. </a:t>
          </a:r>
          <a:endParaRPr lang="en-ZA" sz="1600" dirty="0">
            <a:solidFill>
              <a:schemeClr val="bg1"/>
            </a:solidFill>
          </a:endParaRPr>
        </a:p>
      </dgm:t>
    </dgm:pt>
    <dgm:pt modelId="{32DF5401-85BC-4860-AB56-7293B237B978}" type="parTrans" cxnId="{C18B1C67-0D60-4805-9F9B-1CC26047F33D}">
      <dgm:prSet/>
      <dgm:spPr/>
      <dgm:t>
        <a:bodyPr/>
        <a:lstStyle/>
        <a:p>
          <a:endParaRPr lang="en-GB"/>
        </a:p>
      </dgm:t>
    </dgm:pt>
    <dgm:pt modelId="{AA6C896E-B99A-4228-B243-74300E898918}" type="sibTrans" cxnId="{C18B1C67-0D60-4805-9F9B-1CC26047F33D}">
      <dgm:prSet/>
      <dgm:spPr/>
      <dgm:t>
        <a:bodyPr/>
        <a:lstStyle/>
        <a:p>
          <a:endParaRPr lang="en-GB"/>
        </a:p>
      </dgm:t>
    </dgm:pt>
    <dgm:pt modelId="{509017A1-F8BD-473A-AD90-E59C4A47C6CC}">
      <dgm:prSet/>
      <dgm:spPr/>
      <dgm:t>
        <a:bodyPr/>
        <a:lstStyle/>
        <a:p>
          <a:r>
            <a:rPr lang="en-ZA" dirty="0">
              <a:solidFill>
                <a:schemeClr val="bg1"/>
              </a:solidFill>
              <a:latin typeface="Arial" panose="020B0604020202020204" pitchFamily="34" charset="0"/>
              <a:ea typeface="Times New Roman" panose="02020603050405020304" pitchFamily="18" charset="0"/>
            </a:rPr>
            <a:t>V</a:t>
          </a:r>
          <a:r>
            <a:rPr lang="en-ZA" dirty="0">
              <a:solidFill>
                <a:schemeClr val="bg1"/>
              </a:solidFill>
              <a:effectLst/>
              <a:latin typeface="Arial" panose="020B0604020202020204" pitchFamily="34" charset="0"/>
              <a:ea typeface="Times New Roman" panose="02020603050405020304" pitchFamily="18" charset="0"/>
            </a:rPr>
            <a:t>arying reports were received on the effectiveness of the Provincial Departments of Local Government and the provincial sector departments, indicating the degree to which inter-sphere fragmentation was occurring</a:t>
          </a:r>
          <a:endParaRPr lang="en-GB" dirty="0">
            <a:solidFill>
              <a:schemeClr val="bg1"/>
            </a:solidFill>
          </a:endParaRPr>
        </a:p>
      </dgm:t>
    </dgm:pt>
    <dgm:pt modelId="{3D8B6077-0EBD-4047-B266-6F26A236D351}" type="parTrans" cxnId="{66C07CA4-3D6D-4227-936D-8D62F6B7F3AF}">
      <dgm:prSet/>
      <dgm:spPr/>
      <dgm:t>
        <a:bodyPr/>
        <a:lstStyle/>
        <a:p>
          <a:endParaRPr lang="en-GB"/>
        </a:p>
      </dgm:t>
    </dgm:pt>
    <dgm:pt modelId="{7AE87AC5-67BD-4846-BC5B-8CBACFD82F5D}" type="sibTrans" cxnId="{66C07CA4-3D6D-4227-936D-8D62F6B7F3AF}">
      <dgm:prSet/>
      <dgm:spPr/>
      <dgm:t>
        <a:bodyPr/>
        <a:lstStyle/>
        <a:p>
          <a:endParaRPr lang="en-GB"/>
        </a:p>
      </dgm:t>
    </dgm:pt>
    <dgm:pt modelId="{A869E2EA-5E84-4031-B334-B2D912D93355}" type="pres">
      <dgm:prSet presAssocID="{57030A82-D07B-4934-A3FE-15795B0592AC}" presName="linear" presStyleCnt="0">
        <dgm:presLayoutVars>
          <dgm:dir/>
          <dgm:resizeHandles val="exact"/>
        </dgm:presLayoutVars>
      </dgm:prSet>
      <dgm:spPr/>
      <dgm:t>
        <a:bodyPr/>
        <a:lstStyle/>
        <a:p>
          <a:endParaRPr lang="en-US"/>
        </a:p>
      </dgm:t>
    </dgm:pt>
    <dgm:pt modelId="{518E109B-79DB-4EC3-B7C9-9547DBB52D0C}" type="pres">
      <dgm:prSet presAssocID="{2B2138A6-7589-4679-8B45-BC98E4F490C5}" presName="comp" presStyleCnt="0"/>
      <dgm:spPr/>
    </dgm:pt>
    <dgm:pt modelId="{F853E748-B28A-4AA1-A53E-285040324888}" type="pres">
      <dgm:prSet presAssocID="{2B2138A6-7589-4679-8B45-BC98E4F490C5}" presName="box" presStyleLbl="node1" presStyleIdx="0" presStyleCnt="2" custScaleY="257246" custLinFactNeighborY="0"/>
      <dgm:spPr/>
      <dgm:t>
        <a:bodyPr/>
        <a:lstStyle/>
        <a:p>
          <a:endParaRPr lang="en-US"/>
        </a:p>
      </dgm:t>
    </dgm:pt>
    <dgm:pt modelId="{B0C89917-17EB-433B-8CB7-1AACD3A4F08F}" type="pres">
      <dgm:prSet presAssocID="{2B2138A6-7589-4679-8B45-BC98E4F490C5}" presName="img" presStyleLbl="fgImgPlace1" presStyleIdx="0" presStyleCnt="2" custScaleX="85560" custScaleY="131881" custLinFactNeighborX="-9779" custLinFactNeighborY="6203"/>
      <dgm:spPr>
        <a:blipFill rotWithShape="1">
          <a:blip xmlns:r="http://schemas.openxmlformats.org/officeDocument/2006/relationships" r:embed="rId1">
            <a:extLst>
              <a:ext uri="{96DAC541-7B7A-43D3-8B79-37D633B846F1}">
                <asvg:svgBlip xmlns:asvg="http://schemas.microsoft.com/office/drawing/2016/SVG/main" xmlns="" r:embed="rId2"/>
              </a:ext>
            </a:extLst>
          </a:blip>
          <a:srcRect/>
          <a:stretch>
            <a:fillRect l="-19000" r="-19000"/>
          </a:stretch>
        </a:blipFill>
        <a:ln>
          <a:solidFill>
            <a:schemeClr val="bg1"/>
          </a:solidFill>
        </a:ln>
      </dgm:spPr>
    </dgm:pt>
    <dgm:pt modelId="{400F8E25-4872-47DF-A07A-95D7A0D5316A}" type="pres">
      <dgm:prSet presAssocID="{2B2138A6-7589-4679-8B45-BC98E4F490C5}" presName="text" presStyleLbl="node1" presStyleIdx="0" presStyleCnt="2">
        <dgm:presLayoutVars>
          <dgm:bulletEnabled val="1"/>
        </dgm:presLayoutVars>
      </dgm:prSet>
      <dgm:spPr/>
      <dgm:t>
        <a:bodyPr/>
        <a:lstStyle/>
        <a:p>
          <a:endParaRPr lang="en-US"/>
        </a:p>
      </dgm:t>
    </dgm:pt>
    <dgm:pt modelId="{9DACDE26-E487-494C-84E0-EF53C6CAD031}" type="pres">
      <dgm:prSet presAssocID="{C919E1A1-31A0-4A9A-95F9-33C7C9F05FE8}" presName="spacer" presStyleCnt="0"/>
      <dgm:spPr/>
    </dgm:pt>
    <dgm:pt modelId="{C619CA6A-9766-48A6-8C69-08BA0A96861C}" type="pres">
      <dgm:prSet presAssocID="{B9BAFC9E-8BCE-42C3-850F-91BB646CC97E}" presName="comp" presStyleCnt="0"/>
      <dgm:spPr/>
    </dgm:pt>
    <dgm:pt modelId="{5956A07D-E6EB-42AF-AC4B-52A5FF58F211}" type="pres">
      <dgm:prSet presAssocID="{B9BAFC9E-8BCE-42C3-850F-91BB646CC97E}" presName="box" presStyleLbl="node1" presStyleIdx="1" presStyleCnt="2" custScaleY="148457" custLinFactNeighborY="9324"/>
      <dgm:spPr/>
      <dgm:t>
        <a:bodyPr/>
        <a:lstStyle/>
        <a:p>
          <a:endParaRPr lang="en-US"/>
        </a:p>
      </dgm:t>
    </dgm:pt>
    <dgm:pt modelId="{35B4200E-FC5A-4376-9BD9-30C8B4962092}" type="pres">
      <dgm:prSet presAssocID="{B9BAFC9E-8BCE-42C3-850F-91BB646CC97E}" presName="img" presStyleLbl="fgImgPlace1" presStyleIdx="1" presStyleCnt="2" custScaleX="74667" custScaleY="131042" custLinFactNeighborX="-12654" custLinFactNeighborY="-7727"/>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9000" r="-9000"/>
          </a:stretch>
        </a:blipFill>
      </dgm:spPr>
    </dgm:pt>
    <dgm:pt modelId="{2CDE6B2A-C85B-471B-9271-4950C1BDE149}" type="pres">
      <dgm:prSet presAssocID="{B9BAFC9E-8BCE-42C3-850F-91BB646CC97E}" presName="text" presStyleLbl="node1" presStyleIdx="1" presStyleCnt="2">
        <dgm:presLayoutVars>
          <dgm:bulletEnabled val="1"/>
        </dgm:presLayoutVars>
      </dgm:prSet>
      <dgm:spPr/>
      <dgm:t>
        <a:bodyPr/>
        <a:lstStyle/>
        <a:p>
          <a:endParaRPr lang="en-US"/>
        </a:p>
      </dgm:t>
    </dgm:pt>
  </dgm:ptLst>
  <dgm:cxnLst>
    <dgm:cxn modelId="{B51B4510-67EC-464B-8F07-5C56E12042A8}" type="presOf" srcId="{DDE2A0FF-7C91-4CF6-A68B-D2F6BC2D8252}" destId="{F853E748-B28A-4AA1-A53E-285040324888}" srcOrd="0" destOrd="1" presId="urn:microsoft.com/office/officeart/2005/8/layout/vList4"/>
    <dgm:cxn modelId="{B60D7734-96EE-4B70-9261-9FC34DD75626}" srcId="{2B2138A6-7589-4679-8B45-BC98E4F490C5}" destId="{F2E3B236-C1D7-460E-BDC6-8BDC3712C100}" srcOrd="1" destOrd="0" parTransId="{D15E638F-D41A-492F-9FF5-585F85D9466E}" sibTransId="{1C005709-5028-4FA7-8B99-45DFEB10C6E0}"/>
    <dgm:cxn modelId="{759D16B8-81F4-41EA-B941-B8837802E99F}" type="presOf" srcId="{2B422119-9B30-49F1-BA52-07238F951889}" destId="{F853E748-B28A-4AA1-A53E-285040324888}" srcOrd="0" destOrd="3" presId="urn:microsoft.com/office/officeart/2005/8/layout/vList4"/>
    <dgm:cxn modelId="{9CC250CE-4C4A-42E3-9554-9F734A20DA7A}" type="presOf" srcId="{509017A1-F8BD-473A-AD90-E59C4A47C6CC}" destId="{2CDE6B2A-C85B-471B-9271-4950C1BDE149}" srcOrd="1" destOrd="2" presId="urn:microsoft.com/office/officeart/2005/8/layout/vList4"/>
    <dgm:cxn modelId="{C18B1C67-0D60-4805-9F9B-1CC26047F33D}" srcId="{2B2138A6-7589-4679-8B45-BC98E4F490C5}" destId="{2B422119-9B30-49F1-BA52-07238F951889}" srcOrd="2" destOrd="0" parTransId="{32DF5401-85BC-4860-AB56-7293B237B978}" sibTransId="{AA6C896E-B99A-4228-B243-74300E898918}"/>
    <dgm:cxn modelId="{46EE54D5-8A8D-45EC-88F9-EF1106657343}" srcId="{57030A82-D07B-4934-A3FE-15795B0592AC}" destId="{B9BAFC9E-8BCE-42C3-850F-91BB646CC97E}" srcOrd="1" destOrd="0" parTransId="{4316441F-D9CE-4597-950A-62931E5D7FF6}" sibTransId="{0C89D905-16A8-4DCC-8FC0-780725DC7902}"/>
    <dgm:cxn modelId="{E8C09CF8-1CA9-44F6-8B63-D5E9F3CA52B4}" srcId="{57030A82-D07B-4934-A3FE-15795B0592AC}" destId="{2B2138A6-7589-4679-8B45-BC98E4F490C5}" srcOrd="0" destOrd="0" parTransId="{4D47BE31-47AF-4747-B418-534E78466197}" sibTransId="{C919E1A1-31A0-4A9A-95F9-33C7C9F05FE8}"/>
    <dgm:cxn modelId="{0B1E2B43-CF0B-4446-B25F-3325E93E2C4D}" srcId="{2B2138A6-7589-4679-8B45-BC98E4F490C5}" destId="{DDE2A0FF-7C91-4CF6-A68B-D2F6BC2D8252}" srcOrd="0" destOrd="0" parTransId="{2781A281-811F-4ED8-9086-635B3F56A782}" sibTransId="{91115A65-5C78-46DC-8904-9E6BC19268D8}"/>
    <dgm:cxn modelId="{D14914E6-5393-44A7-8582-36AFED10103B}" type="presOf" srcId="{F2E3B236-C1D7-460E-BDC6-8BDC3712C100}" destId="{F853E748-B28A-4AA1-A53E-285040324888}" srcOrd="0" destOrd="2" presId="urn:microsoft.com/office/officeart/2005/8/layout/vList4"/>
    <dgm:cxn modelId="{601164BE-487A-48D5-B30F-FA45A4275C16}" type="presOf" srcId="{2B422119-9B30-49F1-BA52-07238F951889}" destId="{400F8E25-4872-47DF-A07A-95D7A0D5316A}" srcOrd="1" destOrd="3" presId="urn:microsoft.com/office/officeart/2005/8/layout/vList4"/>
    <dgm:cxn modelId="{3581CACD-297A-46DA-959B-52BF6F8590A1}" type="presOf" srcId="{57030A82-D07B-4934-A3FE-15795B0592AC}" destId="{A869E2EA-5E84-4031-B334-B2D912D93355}" srcOrd="0" destOrd="0" presId="urn:microsoft.com/office/officeart/2005/8/layout/vList4"/>
    <dgm:cxn modelId="{A797199F-9FCD-4441-ACD1-35789CE9D043}" type="presOf" srcId="{DDE2A0FF-7C91-4CF6-A68B-D2F6BC2D8252}" destId="{400F8E25-4872-47DF-A07A-95D7A0D5316A}" srcOrd="1" destOrd="1" presId="urn:microsoft.com/office/officeart/2005/8/layout/vList4"/>
    <dgm:cxn modelId="{6B1DBC14-22E4-4589-914E-F9D0214C707E}" type="presOf" srcId="{509017A1-F8BD-473A-AD90-E59C4A47C6CC}" destId="{5956A07D-E6EB-42AF-AC4B-52A5FF58F211}" srcOrd="0" destOrd="2" presId="urn:microsoft.com/office/officeart/2005/8/layout/vList4"/>
    <dgm:cxn modelId="{C89643FF-8754-4874-8E14-77A537530E3B}" type="presOf" srcId="{C8782B1E-1D1F-4C52-99DD-D2752901A7A0}" destId="{2CDE6B2A-C85B-471B-9271-4950C1BDE149}" srcOrd="1" destOrd="1" presId="urn:microsoft.com/office/officeart/2005/8/layout/vList4"/>
    <dgm:cxn modelId="{4D4D8049-6EE3-4EFD-AE52-B5AA7AC2BDC8}" type="presOf" srcId="{C8782B1E-1D1F-4C52-99DD-D2752901A7A0}" destId="{5956A07D-E6EB-42AF-AC4B-52A5FF58F211}" srcOrd="0" destOrd="1" presId="urn:microsoft.com/office/officeart/2005/8/layout/vList4"/>
    <dgm:cxn modelId="{8FA83EEF-83BB-49BB-8D9F-2EDECD07C502}" type="presOf" srcId="{2B2138A6-7589-4679-8B45-BC98E4F490C5}" destId="{F853E748-B28A-4AA1-A53E-285040324888}" srcOrd="0" destOrd="0" presId="urn:microsoft.com/office/officeart/2005/8/layout/vList4"/>
    <dgm:cxn modelId="{5E7D1543-9A96-4145-96E8-16098243BDCB}" srcId="{B9BAFC9E-8BCE-42C3-850F-91BB646CC97E}" destId="{C8782B1E-1D1F-4C52-99DD-D2752901A7A0}" srcOrd="0" destOrd="0" parTransId="{F853074E-997C-4992-A8AE-2AF7EAFFC703}" sibTransId="{A1E66605-AD0C-43AD-88F4-08BA59E9CD55}"/>
    <dgm:cxn modelId="{4DF5A1F7-94A8-4BC3-88BC-144B323F2C07}" type="presOf" srcId="{B9BAFC9E-8BCE-42C3-850F-91BB646CC97E}" destId="{2CDE6B2A-C85B-471B-9271-4950C1BDE149}" srcOrd="1" destOrd="0" presId="urn:microsoft.com/office/officeart/2005/8/layout/vList4"/>
    <dgm:cxn modelId="{A3EB2C91-F687-44AF-938C-31AFCB01E9C9}" type="presOf" srcId="{B9BAFC9E-8BCE-42C3-850F-91BB646CC97E}" destId="{5956A07D-E6EB-42AF-AC4B-52A5FF58F211}" srcOrd="0" destOrd="0" presId="urn:microsoft.com/office/officeart/2005/8/layout/vList4"/>
    <dgm:cxn modelId="{0B5931A8-9412-4539-9F68-6954B908D483}" type="presOf" srcId="{2B2138A6-7589-4679-8B45-BC98E4F490C5}" destId="{400F8E25-4872-47DF-A07A-95D7A0D5316A}" srcOrd="1" destOrd="0" presId="urn:microsoft.com/office/officeart/2005/8/layout/vList4"/>
    <dgm:cxn modelId="{EBD387B7-0233-49D8-B953-1BF487ED850D}" type="presOf" srcId="{F2E3B236-C1D7-460E-BDC6-8BDC3712C100}" destId="{400F8E25-4872-47DF-A07A-95D7A0D5316A}" srcOrd="1" destOrd="2" presId="urn:microsoft.com/office/officeart/2005/8/layout/vList4"/>
    <dgm:cxn modelId="{66C07CA4-3D6D-4227-936D-8D62F6B7F3AF}" srcId="{B9BAFC9E-8BCE-42C3-850F-91BB646CC97E}" destId="{509017A1-F8BD-473A-AD90-E59C4A47C6CC}" srcOrd="1" destOrd="0" parTransId="{3D8B6077-0EBD-4047-B266-6F26A236D351}" sibTransId="{7AE87AC5-67BD-4846-BC5B-8CBACFD82F5D}"/>
    <dgm:cxn modelId="{F4DEBE36-59A3-48FB-995B-6EF6F6EDA2D1}" type="presParOf" srcId="{A869E2EA-5E84-4031-B334-B2D912D93355}" destId="{518E109B-79DB-4EC3-B7C9-9547DBB52D0C}" srcOrd="0" destOrd="0" presId="urn:microsoft.com/office/officeart/2005/8/layout/vList4"/>
    <dgm:cxn modelId="{5C523A90-F77B-4AD0-BE31-1248E504A143}" type="presParOf" srcId="{518E109B-79DB-4EC3-B7C9-9547DBB52D0C}" destId="{F853E748-B28A-4AA1-A53E-285040324888}" srcOrd="0" destOrd="0" presId="urn:microsoft.com/office/officeart/2005/8/layout/vList4"/>
    <dgm:cxn modelId="{D3B52A36-B583-4C6C-8C21-488D29B06321}" type="presParOf" srcId="{518E109B-79DB-4EC3-B7C9-9547DBB52D0C}" destId="{B0C89917-17EB-433B-8CB7-1AACD3A4F08F}" srcOrd="1" destOrd="0" presId="urn:microsoft.com/office/officeart/2005/8/layout/vList4"/>
    <dgm:cxn modelId="{5E88A581-9D8A-4EF0-939C-EFCEF94377DE}" type="presParOf" srcId="{518E109B-79DB-4EC3-B7C9-9547DBB52D0C}" destId="{400F8E25-4872-47DF-A07A-95D7A0D5316A}" srcOrd="2" destOrd="0" presId="urn:microsoft.com/office/officeart/2005/8/layout/vList4"/>
    <dgm:cxn modelId="{9362CCF7-C1AF-4CC2-94FA-828090348320}" type="presParOf" srcId="{A869E2EA-5E84-4031-B334-B2D912D93355}" destId="{9DACDE26-E487-494C-84E0-EF53C6CAD031}" srcOrd="1" destOrd="0" presId="urn:microsoft.com/office/officeart/2005/8/layout/vList4"/>
    <dgm:cxn modelId="{FE722153-700B-4FCA-B996-D73547826CD5}" type="presParOf" srcId="{A869E2EA-5E84-4031-B334-B2D912D93355}" destId="{C619CA6A-9766-48A6-8C69-08BA0A96861C}" srcOrd="2" destOrd="0" presId="urn:microsoft.com/office/officeart/2005/8/layout/vList4"/>
    <dgm:cxn modelId="{0A22C6CC-AF50-461B-BFEF-2FA53E6BB4CF}" type="presParOf" srcId="{C619CA6A-9766-48A6-8C69-08BA0A96861C}" destId="{5956A07D-E6EB-42AF-AC4B-52A5FF58F211}" srcOrd="0" destOrd="0" presId="urn:microsoft.com/office/officeart/2005/8/layout/vList4"/>
    <dgm:cxn modelId="{8A93AC66-D3C1-4F8F-81F6-5289B443F8DA}" type="presParOf" srcId="{C619CA6A-9766-48A6-8C69-08BA0A96861C}" destId="{35B4200E-FC5A-4376-9BD9-30C8B4962092}" srcOrd="1" destOrd="0" presId="urn:microsoft.com/office/officeart/2005/8/layout/vList4"/>
    <dgm:cxn modelId="{68A3370A-7BB1-413C-9645-3538C68BB26E}" type="presParOf" srcId="{C619CA6A-9766-48A6-8C69-08BA0A96861C}" destId="{2CDE6B2A-C85B-471B-9271-4950C1BDE14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CFD8DC-F562-4DE4-B72C-3C5ABAD07FDC}"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GB"/>
        </a:p>
      </dgm:t>
    </dgm:pt>
    <dgm:pt modelId="{709280CB-D7D1-49FB-BE16-7297E1B0C673}">
      <dgm:prSet phldrT="[Text]" custT="1"/>
      <dgm:spPr>
        <a:solidFill>
          <a:schemeClr val="accent5">
            <a:lumMod val="75000"/>
            <a:lumOff val="25000"/>
          </a:schemeClr>
        </a:solidFill>
      </dgm:spPr>
      <dgm:t>
        <a:bodyPr/>
        <a:lstStyle/>
        <a:p>
          <a:pPr>
            <a:buNone/>
          </a:pPr>
          <a:r>
            <a:rPr lang="en-ZA" sz="1800" dirty="0">
              <a:solidFill>
                <a:schemeClr val="bg1"/>
              </a:solidFill>
            </a:rPr>
            <a:t>Programme Objectives</a:t>
          </a:r>
          <a:endParaRPr lang="en-GB" sz="1800" dirty="0">
            <a:solidFill>
              <a:schemeClr val="bg1"/>
            </a:solidFill>
          </a:endParaRPr>
        </a:p>
      </dgm:t>
    </dgm:pt>
    <dgm:pt modelId="{6E0F584B-C3FE-4A55-8BCD-C123BEDC115F}" type="parTrans" cxnId="{B24C1AC0-C7C2-45D6-A2B8-B4A527F6CB89}">
      <dgm:prSet/>
      <dgm:spPr/>
      <dgm:t>
        <a:bodyPr/>
        <a:lstStyle/>
        <a:p>
          <a:endParaRPr lang="en-GB"/>
        </a:p>
      </dgm:t>
    </dgm:pt>
    <dgm:pt modelId="{4ABF1D2D-FABF-48BC-B186-7929BADDDC6B}" type="sibTrans" cxnId="{B24C1AC0-C7C2-45D6-A2B8-B4A527F6CB89}">
      <dgm:prSet/>
      <dgm:spPr/>
      <dgm:t>
        <a:bodyPr/>
        <a:lstStyle/>
        <a:p>
          <a:endParaRPr lang="en-GB"/>
        </a:p>
      </dgm:t>
    </dgm:pt>
    <dgm:pt modelId="{EEC7DDA4-6056-47AA-ACF9-E26FDBB715E4}">
      <dgm:prSet phldrT="[Text]" custT="1"/>
      <dgm:spPr>
        <a:solidFill>
          <a:schemeClr val="accent5">
            <a:lumMod val="75000"/>
            <a:lumOff val="25000"/>
          </a:schemeClr>
        </a:solidFill>
      </dgm:spPr>
      <dgm:t>
        <a:bodyPr/>
        <a:lstStyle/>
        <a:p>
          <a:pPr>
            <a:buFont typeface="Arial" panose="020B0604020202020204" pitchFamily="34" charset="0"/>
            <a:buChar char="•"/>
          </a:pPr>
          <a:r>
            <a:rPr lang="en-ZA" sz="1600" dirty="0">
              <a:effectLst/>
              <a:latin typeface="Arial" panose="020B0604020202020204" pitchFamily="34" charset="0"/>
              <a:ea typeface="Calibri" panose="020F0502020204030204" pitchFamily="34" charset="0"/>
              <a:cs typeface="Times New Roman" panose="02020603050405020304" pitchFamily="18" charset="0"/>
            </a:rPr>
            <a:t>Restore the confidence of most of our people in our municipalities, as the primary delivery machine of the developmental state at a local level;</a:t>
          </a:r>
          <a:endParaRPr lang="en-GB" sz="1600" dirty="0">
            <a:solidFill>
              <a:schemeClr val="bg1"/>
            </a:solidFill>
          </a:endParaRPr>
        </a:p>
      </dgm:t>
    </dgm:pt>
    <dgm:pt modelId="{180C35F0-7EF4-4B9E-BD5E-75761CC196C2}" type="parTrans" cxnId="{49BFE563-6E3C-4902-BBBB-DC5DC9903F63}">
      <dgm:prSet/>
      <dgm:spPr/>
      <dgm:t>
        <a:bodyPr/>
        <a:lstStyle/>
        <a:p>
          <a:endParaRPr lang="en-GB"/>
        </a:p>
      </dgm:t>
    </dgm:pt>
    <dgm:pt modelId="{20E2426D-E23E-4F3F-A8FF-20B73A3B0B34}" type="sibTrans" cxnId="{49BFE563-6E3C-4902-BBBB-DC5DC9903F63}">
      <dgm:prSet/>
      <dgm:spPr/>
      <dgm:t>
        <a:bodyPr/>
        <a:lstStyle/>
        <a:p>
          <a:endParaRPr lang="en-GB"/>
        </a:p>
      </dgm:t>
    </dgm:pt>
    <dgm:pt modelId="{87FF045F-69A1-42CB-80DF-0D1D4420ADC7}">
      <dgm:prSet phldrT="[Text]" custT="1"/>
      <dgm:spPr>
        <a:solidFill>
          <a:srgbClr val="CC3300"/>
        </a:solidFill>
      </dgm:spPr>
      <dgm:t>
        <a:bodyPr/>
        <a:lstStyle/>
        <a:p>
          <a:r>
            <a:rPr lang="en-ZA" sz="1600" dirty="0"/>
            <a:t>Implementation Interventions</a:t>
          </a:r>
          <a:endParaRPr lang="en-GB" sz="1600" dirty="0"/>
        </a:p>
      </dgm:t>
    </dgm:pt>
    <dgm:pt modelId="{D62881F3-6765-4BEB-AA02-F341E6B277DD}" type="parTrans" cxnId="{C6414C1F-9199-4346-84FF-185E0F6DC03F}">
      <dgm:prSet/>
      <dgm:spPr/>
      <dgm:t>
        <a:bodyPr/>
        <a:lstStyle/>
        <a:p>
          <a:endParaRPr lang="en-GB"/>
        </a:p>
      </dgm:t>
    </dgm:pt>
    <dgm:pt modelId="{6D74A520-82B6-4888-86A3-3428AD902396}" type="sibTrans" cxnId="{C6414C1F-9199-4346-84FF-185E0F6DC03F}">
      <dgm:prSet/>
      <dgm:spPr/>
      <dgm:t>
        <a:bodyPr/>
        <a:lstStyle/>
        <a:p>
          <a:endParaRPr lang="en-GB"/>
        </a:p>
      </dgm:t>
    </dgm:pt>
    <dgm:pt modelId="{7EDB6C7C-33AF-476E-85E8-D19C9F4DBE08}">
      <dgm:prSet phldrT="[Text]" custT="1"/>
      <dgm:spPr>
        <a:solidFill>
          <a:srgbClr val="CC3300"/>
        </a:solidFill>
      </dgm:spPr>
      <dgm:t>
        <a:bodyPr/>
        <a:lstStyle/>
        <a:p>
          <a:r>
            <a:rPr lang="en-ZA" sz="1600" dirty="0"/>
            <a:t>Municipal Turnaround Strategies</a:t>
          </a:r>
          <a:endParaRPr lang="en-GB" sz="1600" dirty="0"/>
        </a:p>
      </dgm:t>
    </dgm:pt>
    <dgm:pt modelId="{D9B22876-9601-4A18-BF71-1D4D4C8D6987}" type="parTrans" cxnId="{D4F3ECFE-E445-41CE-B8B4-8D9526C79069}">
      <dgm:prSet/>
      <dgm:spPr/>
      <dgm:t>
        <a:bodyPr/>
        <a:lstStyle/>
        <a:p>
          <a:endParaRPr lang="en-GB"/>
        </a:p>
      </dgm:t>
    </dgm:pt>
    <dgm:pt modelId="{3941B576-07A3-4A7C-A35A-7F85E89D9AAF}" type="sibTrans" cxnId="{D4F3ECFE-E445-41CE-B8B4-8D9526C79069}">
      <dgm:prSet/>
      <dgm:spPr/>
      <dgm:t>
        <a:bodyPr/>
        <a:lstStyle/>
        <a:p>
          <a:endParaRPr lang="en-GB"/>
        </a:p>
      </dgm:t>
    </dgm:pt>
    <dgm:pt modelId="{51A315C8-3407-41DD-89B8-5CD2282AFC77}">
      <dgm:prSet custT="1"/>
      <dgm:spPr/>
      <dgm:t>
        <a:bodyPr/>
        <a:lstStyle/>
        <a:p>
          <a:pPr>
            <a:buFont typeface="Arial" panose="020B0604020202020204" pitchFamily="34" charset="0"/>
            <a:buChar char="•"/>
          </a:pPr>
          <a:r>
            <a:rPr lang="en-ZA" sz="1600" dirty="0">
              <a:effectLst/>
              <a:latin typeface="Arial" panose="020B0604020202020204" pitchFamily="34" charset="0"/>
              <a:ea typeface="Calibri" panose="020F0502020204030204" pitchFamily="34" charset="0"/>
              <a:cs typeface="Times New Roman" panose="02020603050405020304" pitchFamily="18" charset="0"/>
            </a:rPr>
            <a:t>Re-build and improve the basic requirements for a functional, responsive, effective, and efficient developmental local government;</a:t>
          </a:r>
          <a:endParaRPr lang="en-GB" sz="1600" dirty="0"/>
        </a:p>
      </dgm:t>
    </dgm:pt>
    <dgm:pt modelId="{BABF12F5-08FA-48CD-8A07-1D7FCF5DCB09}" type="parTrans" cxnId="{26B70172-5ED9-421D-B243-74CE8F75C1F7}">
      <dgm:prSet/>
      <dgm:spPr/>
      <dgm:t>
        <a:bodyPr/>
        <a:lstStyle/>
        <a:p>
          <a:endParaRPr lang="en-GB"/>
        </a:p>
      </dgm:t>
    </dgm:pt>
    <dgm:pt modelId="{1031BCA9-BC02-4D8F-9174-5E7B1FE37990}" type="sibTrans" cxnId="{26B70172-5ED9-421D-B243-74CE8F75C1F7}">
      <dgm:prSet/>
      <dgm:spPr/>
      <dgm:t>
        <a:bodyPr/>
        <a:lstStyle/>
        <a:p>
          <a:endParaRPr lang="en-GB"/>
        </a:p>
      </dgm:t>
    </dgm:pt>
    <dgm:pt modelId="{AFF3150B-8709-4C5F-B660-51FFE7B5DAEF}">
      <dgm:prSet custT="1"/>
      <dgm:spPr/>
      <dgm:t>
        <a:bodyPr/>
        <a:lstStyle/>
        <a:p>
          <a:pPr>
            <a:buFont typeface="Arial" panose="020B0604020202020204" pitchFamily="34" charset="0"/>
            <a:buChar char="•"/>
          </a:pPr>
          <a:r>
            <a:rPr lang="en-ZA" sz="1600" dirty="0">
              <a:effectLst/>
              <a:latin typeface="Arial" panose="020B0604020202020204" pitchFamily="34" charset="0"/>
              <a:ea typeface="Calibri" panose="020F0502020204030204" pitchFamily="34" charset="0"/>
              <a:cs typeface="Times New Roman" panose="02020603050405020304" pitchFamily="18" charset="0"/>
            </a:rPr>
            <a:t>Municipalities to become the nation’s pride; and</a:t>
          </a:r>
          <a:endParaRPr lang="en-GB" sz="1600" dirty="0"/>
        </a:p>
      </dgm:t>
    </dgm:pt>
    <dgm:pt modelId="{40255F06-0DFE-4DA5-A7C0-E25CCF2F5298}" type="parTrans" cxnId="{E94EBF7D-E10D-4965-A23B-C83933513E3D}">
      <dgm:prSet/>
      <dgm:spPr/>
      <dgm:t>
        <a:bodyPr/>
        <a:lstStyle/>
        <a:p>
          <a:endParaRPr lang="en-GB"/>
        </a:p>
      </dgm:t>
    </dgm:pt>
    <dgm:pt modelId="{5C76E9BA-67DA-440C-899B-8D51F940FAE3}" type="sibTrans" cxnId="{E94EBF7D-E10D-4965-A23B-C83933513E3D}">
      <dgm:prSet/>
      <dgm:spPr/>
      <dgm:t>
        <a:bodyPr/>
        <a:lstStyle/>
        <a:p>
          <a:endParaRPr lang="en-GB"/>
        </a:p>
      </dgm:t>
    </dgm:pt>
    <dgm:pt modelId="{78AC3BC3-878A-4A91-89F3-21396F7269D0}">
      <dgm:prSet custT="1"/>
      <dgm:spPr/>
      <dgm:t>
        <a:bodyPr/>
        <a:lstStyle/>
        <a:p>
          <a:pPr>
            <a:buFont typeface="Arial" panose="020B0604020202020204" pitchFamily="34" charset="0"/>
            <a:buChar char="•"/>
          </a:pPr>
          <a:r>
            <a:rPr lang="en-ZA" sz="1600" dirty="0">
              <a:effectLst/>
              <a:latin typeface="Arial" panose="020B0604020202020204" pitchFamily="34" charset="0"/>
              <a:ea typeface="Calibri" panose="020F0502020204030204" pitchFamily="34" charset="0"/>
              <a:cs typeface="Times New Roman" panose="02020603050405020304" pitchFamily="18" charset="0"/>
            </a:rPr>
            <a:t>To ensure that public representatives are truly accountable to the people.</a:t>
          </a:r>
          <a:endParaRPr lang="en-GB" sz="1600" dirty="0"/>
        </a:p>
      </dgm:t>
    </dgm:pt>
    <dgm:pt modelId="{367F1165-2865-498D-9DC6-C2128185E39E}" type="parTrans" cxnId="{9BFA5F8A-F57B-44C4-9D8C-63CFE78F2B37}">
      <dgm:prSet/>
      <dgm:spPr/>
      <dgm:t>
        <a:bodyPr/>
        <a:lstStyle/>
        <a:p>
          <a:endParaRPr lang="en-GB"/>
        </a:p>
      </dgm:t>
    </dgm:pt>
    <dgm:pt modelId="{F88A296D-F731-40AD-BF8B-CA2ABA601E82}" type="sibTrans" cxnId="{9BFA5F8A-F57B-44C4-9D8C-63CFE78F2B37}">
      <dgm:prSet/>
      <dgm:spPr/>
      <dgm:t>
        <a:bodyPr/>
        <a:lstStyle/>
        <a:p>
          <a:endParaRPr lang="en-GB"/>
        </a:p>
      </dgm:t>
    </dgm:pt>
    <dgm:pt modelId="{6A98D6D7-DBEE-46A4-9B5C-8F2AC90EB924}">
      <dgm:prSet custT="1"/>
      <dgm:spPr/>
      <dgm:t>
        <a:bodyPr/>
        <a:lstStyle/>
        <a:p>
          <a:r>
            <a:rPr lang="en-ZA" sz="1600" dirty="0"/>
            <a:t>Improved Collaboration</a:t>
          </a:r>
        </a:p>
      </dgm:t>
    </dgm:pt>
    <dgm:pt modelId="{819BECAD-6CB0-4EB9-964A-AF1A6B95C8E0}" type="parTrans" cxnId="{7B51C2E9-008F-4D86-B93C-C27F27F6C45B}">
      <dgm:prSet/>
      <dgm:spPr/>
      <dgm:t>
        <a:bodyPr/>
        <a:lstStyle/>
        <a:p>
          <a:endParaRPr lang="en-GB"/>
        </a:p>
      </dgm:t>
    </dgm:pt>
    <dgm:pt modelId="{A831029E-58B2-4EFF-962A-96963E1D7FDE}" type="sibTrans" cxnId="{7B51C2E9-008F-4D86-B93C-C27F27F6C45B}">
      <dgm:prSet/>
      <dgm:spPr/>
      <dgm:t>
        <a:bodyPr/>
        <a:lstStyle/>
        <a:p>
          <a:endParaRPr lang="en-GB"/>
        </a:p>
      </dgm:t>
    </dgm:pt>
    <dgm:pt modelId="{D8CC2954-FE73-40B4-A3A3-2FD226E425C7}">
      <dgm:prSet custT="1"/>
      <dgm:spPr/>
      <dgm:t>
        <a:bodyPr/>
        <a:lstStyle/>
        <a:p>
          <a:r>
            <a:rPr lang="en-GB" sz="1600" dirty="0"/>
            <a:t>Financial Management Support, e.g. NT Municipal Financial Management Improvement Programme</a:t>
          </a:r>
        </a:p>
      </dgm:t>
    </dgm:pt>
    <dgm:pt modelId="{A88763F1-4049-4ED0-929F-F8D6D4AA112B}" type="parTrans" cxnId="{2B09D415-BCFD-4F28-8154-20D7A15C203C}">
      <dgm:prSet/>
      <dgm:spPr/>
      <dgm:t>
        <a:bodyPr/>
        <a:lstStyle/>
        <a:p>
          <a:endParaRPr lang="en-GB"/>
        </a:p>
      </dgm:t>
    </dgm:pt>
    <dgm:pt modelId="{85199888-F3E4-4EEE-B674-B080393F8F7C}" type="sibTrans" cxnId="{2B09D415-BCFD-4F28-8154-20D7A15C203C}">
      <dgm:prSet/>
      <dgm:spPr/>
      <dgm:t>
        <a:bodyPr/>
        <a:lstStyle/>
        <a:p>
          <a:endParaRPr lang="en-GB"/>
        </a:p>
      </dgm:t>
    </dgm:pt>
    <dgm:pt modelId="{CF4EE382-0C43-487B-86C0-E427F74B9623}">
      <dgm:prSet custT="1"/>
      <dgm:spPr/>
      <dgm:t>
        <a:bodyPr/>
        <a:lstStyle/>
        <a:p>
          <a:r>
            <a:rPr lang="en-GB" sz="1600" dirty="0"/>
            <a:t>Clean Cities and Towns Campaign</a:t>
          </a:r>
        </a:p>
      </dgm:t>
    </dgm:pt>
    <dgm:pt modelId="{394E8AC4-B4E4-48B5-AFF7-B05900E42F88}" type="parTrans" cxnId="{50C7E1C6-81AD-46D3-B870-44DB5F11DA43}">
      <dgm:prSet/>
      <dgm:spPr/>
      <dgm:t>
        <a:bodyPr/>
        <a:lstStyle/>
        <a:p>
          <a:endParaRPr lang="en-GB"/>
        </a:p>
      </dgm:t>
    </dgm:pt>
    <dgm:pt modelId="{4255DD4F-C25B-4383-A7CD-637664ADE37C}" type="sibTrans" cxnId="{50C7E1C6-81AD-46D3-B870-44DB5F11DA43}">
      <dgm:prSet/>
      <dgm:spPr/>
      <dgm:t>
        <a:bodyPr/>
        <a:lstStyle/>
        <a:p>
          <a:endParaRPr lang="en-GB"/>
        </a:p>
      </dgm:t>
    </dgm:pt>
    <dgm:pt modelId="{655F1505-08E7-414E-80BF-C3C0A5E3B812}">
      <dgm:prSet custT="1"/>
      <dgm:spPr/>
      <dgm:t>
        <a:bodyPr/>
        <a:lstStyle/>
        <a:p>
          <a:r>
            <a:rPr lang="en-GB" sz="1600" dirty="0"/>
            <a:t>Introducing the Municipal Support Agent for technical assistance</a:t>
          </a:r>
        </a:p>
      </dgm:t>
    </dgm:pt>
    <dgm:pt modelId="{FDA21D80-BF0A-4895-8980-8C546AD66A03}" type="parTrans" cxnId="{833408A7-9467-42CD-9C69-BAC0584C53D5}">
      <dgm:prSet/>
      <dgm:spPr/>
      <dgm:t>
        <a:bodyPr/>
        <a:lstStyle/>
        <a:p>
          <a:endParaRPr lang="en-GB"/>
        </a:p>
      </dgm:t>
    </dgm:pt>
    <dgm:pt modelId="{429F85EA-EF8D-49F2-B7A0-40B40DF37148}" type="sibTrans" cxnId="{833408A7-9467-42CD-9C69-BAC0584C53D5}">
      <dgm:prSet/>
      <dgm:spPr/>
      <dgm:t>
        <a:bodyPr/>
        <a:lstStyle/>
        <a:p>
          <a:endParaRPr lang="en-GB"/>
        </a:p>
      </dgm:t>
    </dgm:pt>
    <dgm:pt modelId="{C9974403-981E-4D11-8B7B-2248F35655E6}">
      <dgm:prSet custT="1"/>
      <dgm:spPr/>
      <dgm:t>
        <a:bodyPr/>
        <a:lstStyle/>
        <a:p>
          <a:r>
            <a:rPr lang="en-GB" sz="1600"/>
            <a:t>Technical Support Units in the Provinces</a:t>
          </a:r>
          <a:endParaRPr lang="en-GB" sz="1600" dirty="0"/>
        </a:p>
      </dgm:t>
    </dgm:pt>
    <dgm:pt modelId="{63469F70-FF6F-4318-B937-CC5750995BBF}" type="parTrans" cxnId="{48AC708D-5F25-4884-B02C-1A6731B0B1E4}">
      <dgm:prSet/>
      <dgm:spPr/>
      <dgm:t>
        <a:bodyPr/>
        <a:lstStyle/>
        <a:p>
          <a:endParaRPr lang="en-GB"/>
        </a:p>
      </dgm:t>
    </dgm:pt>
    <dgm:pt modelId="{8563EE55-9FC1-40E1-BAA4-3A2CAF15A2FC}" type="sibTrans" cxnId="{48AC708D-5F25-4884-B02C-1A6731B0B1E4}">
      <dgm:prSet/>
      <dgm:spPr/>
      <dgm:t>
        <a:bodyPr/>
        <a:lstStyle/>
        <a:p>
          <a:endParaRPr lang="en-GB"/>
        </a:p>
      </dgm:t>
    </dgm:pt>
    <dgm:pt modelId="{BD4B0CDF-38B5-40F2-99B0-2405B2BC00BD}">
      <dgm:prSet custT="1"/>
      <dgm:spPr/>
      <dgm:t>
        <a:bodyPr/>
        <a:lstStyle/>
        <a:p>
          <a:r>
            <a:rPr lang="en-GB" sz="1600" b="1" dirty="0"/>
            <a:t>Operation Clean Audit</a:t>
          </a:r>
        </a:p>
      </dgm:t>
    </dgm:pt>
    <dgm:pt modelId="{F0C9D13C-5F1C-44EE-8AF6-8E1E0ADAF2CE}" type="parTrans" cxnId="{D340DA4D-963F-47C9-B23C-ABA51A14AC2A}">
      <dgm:prSet/>
      <dgm:spPr/>
      <dgm:t>
        <a:bodyPr/>
        <a:lstStyle/>
        <a:p>
          <a:endParaRPr lang="en-GB"/>
        </a:p>
      </dgm:t>
    </dgm:pt>
    <dgm:pt modelId="{DF9D9399-1CE5-40E6-9B2B-25CE6A1C4C5A}" type="sibTrans" cxnId="{D340DA4D-963F-47C9-B23C-ABA51A14AC2A}">
      <dgm:prSet/>
      <dgm:spPr/>
      <dgm:t>
        <a:bodyPr/>
        <a:lstStyle/>
        <a:p>
          <a:endParaRPr lang="en-GB"/>
        </a:p>
      </dgm:t>
    </dgm:pt>
    <dgm:pt modelId="{D193DB6A-9E22-41DE-983E-64037968F113}">
      <dgm:prSet custT="1"/>
      <dgm:spPr/>
      <dgm:t>
        <a:bodyPr/>
        <a:lstStyle/>
        <a:p>
          <a:r>
            <a:rPr lang="en-GB" sz="1600" dirty="0"/>
            <a:t>Refined ward committee model</a:t>
          </a:r>
        </a:p>
      </dgm:t>
    </dgm:pt>
    <dgm:pt modelId="{6D74C763-5E8D-4069-8CE1-F0CE9465F065}" type="parTrans" cxnId="{6E1CE207-8676-41E8-B6E0-5CD5085374E9}">
      <dgm:prSet/>
      <dgm:spPr/>
      <dgm:t>
        <a:bodyPr/>
        <a:lstStyle/>
        <a:p>
          <a:endParaRPr lang="en-GB"/>
        </a:p>
      </dgm:t>
    </dgm:pt>
    <dgm:pt modelId="{AF7E67B8-FD58-40FF-BC02-9DEDC848288C}" type="sibTrans" cxnId="{6E1CE207-8676-41E8-B6E0-5CD5085374E9}">
      <dgm:prSet/>
      <dgm:spPr/>
      <dgm:t>
        <a:bodyPr/>
        <a:lstStyle/>
        <a:p>
          <a:endParaRPr lang="en-GB"/>
        </a:p>
      </dgm:t>
    </dgm:pt>
    <dgm:pt modelId="{497B5131-8266-4886-84C8-7A3885B62383}">
      <dgm:prSet custT="1"/>
      <dgm:spPr/>
      <dgm:t>
        <a:bodyPr/>
        <a:lstStyle/>
        <a:p>
          <a:r>
            <a:rPr lang="en-GB" sz="1600" dirty="0"/>
            <a:t>Minimum Competency Framework</a:t>
          </a:r>
        </a:p>
      </dgm:t>
    </dgm:pt>
    <dgm:pt modelId="{1567F177-FC39-4375-8191-37BF0E8A04E8}" type="parTrans" cxnId="{3A376FE2-3736-4FD9-85E7-6480FFFBEEB2}">
      <dgm:prSet/>
      <dgm:spPr/>
      <dgm:t>
        <a:bodyPr/>
        <a:lstStyle/>
        <a:p>
          <a:endParaRPr lang="en-GB"/>
        </a:p>
      </dgm:t>
    </dgm:pt>
    <dgm:pt modelId="{BB12CFC3-69B6-4C77-BA8E-53E7094AE014}" type="sibTrans" cxnId="{3A376FE2-3736-4FD9-85E7-6480FFFBEEB2}">
      <dgm:prSet/>
      <dgm:spPr/>
      <dgm:t>
        <a:bodyPr/>
        <a:lstStyle/>
        <a:p>
          <a:endParaRPr lang="en-GB"/>
        </a:p>
      </dgm:t>
    </dgm:pt>
    <dgm:pt modelId="{EAF4AC37-BA92-4AE8-9A02-F4357D4E499A}">
      <dgm:prSet custT="1"/>
      <dgm:spPr/>
      <dgm:t>
        <a:bodyPr/>
        <a:lstStyle/>
        <a:p>
          <a:r>
            <a:rPr lang="en-GB" sz="1600" dirty="0"/>
            <a:t>Community Work Programme </a:t>
          </a:r>
        </a:p>
      </dgm:t>
    </dgm:pt>
    <dgm:pt modelId="{1154792A-08B9-4AD6-88B3-79CAE38C0005}" type="parTrans" cxnId="{A92E6A1B-7B03-4F91-A546-A718BB9C7005}">
      <dgm:prSet/>
      <dgm:spPr/>
      <dgm:t>
        <a:bodyPr/>
        <a:lstStyle/>
        <a:p>
          <a:endParaRPr lang="en-GB"/>
        </a:p>
      </dgm:t>
    </dgm:pt>
    <dgm:pt modelId="{65653DC2-69CD-4059-AB75-03E56A84097E}" type="sibTrans" cxnId="{A92E6A1B-7B03-4F91-A546-A718BB9C7005}">
      <dgm:prSet/>
      <dgm:spPr/>
      <dgm:t>
        <a:bodyPr/>
        <a:lstStyle/>
        <a:p>
          <a:endParaRPr lang="en-GB"/>
        </a:p>
      </dgm:t>
    </dgm:pt>
    <dgm:pt modelId="{2325B55A-7BEE-4F4E-B18D-635B50E9EB3F}" type="pres">
      <dgm:prSet presAssocID="{72CFD8DC-F562-4DE4-B72C-3C5ABAD07FDC}" presName="linear" presStyleCnt="0">
        <dgm:presLayoutVars>
          <dgm:dir/>
          <dgm:resizeHandles val="exact"/>
        </dgm:presLayoutVars>
      </dgm:prSet>
      <dgm:spPr/>
      <dgm:t>
        <a:bodyPr/>
        <a:lstStyle/>
        <a:p>
          <a:endParaRPr lang="en-US"/>
        </a:p>
      </dgm:t>
    </dgm:pt>
    <dgm:pt modelId="{C8F7D9EE-8393-4165-BDB7-81076D44A051}" type="pres">
      <dgm:prSet presAssocID="{709280CB-D7D1-49FB-BE16-7297E1B0C673}" presName="comp" presStyleCnt="0"/>
      <dgm:spPr/>
    </dgm:pt>
    <dgm:pt modelId="{343E45B3-8025-41EA-B97F-129CE39165FB}" type="pres">
      <dgm:prSet presAssocID="{709280CB-D7D1-49FB-BE16-7297E1B0C673}" presName="box" presStyleLbl="node1" presStyleIdx="0" presStyleCnt="2" custScaleY="194455" custLinFactNeighborX="-715" custLinFactNeighborY="-3793"/>
      <dgm:spPr/>
      <dgm:t>
        <a:bodyPr/>
        <a:lstStyle/>
        <a:p>
          <a:endParaRPr lang="en-US"/>
        </a:p>
      </dgm:t>
    </dgm:pt>
    <dgm:pt modelId="{486117B9-D264-4937-BC38-CEDEDB64E7AD}" type="pres">
      <dgm:prSet presAssocID="{709280CB-D7D1-49FB-BE16-7297E1B0C673}" presName="img" presStyleLbl="fgImgPlace1" presStyleIdx="0" presStyleCnt="2" custScaleY="143904" custLinFactX="-41222" custLinFactY="100000" custLinFactNeighborX="-100000" custLinFactNeighborY="112866"/>
      <dgm:spPr/>
    </dgm:pt>
    <dgm:pt modelId="{92E03145-9951-4720-8303-DBEAB96DA8C0}" type="pres">
      <dgm:prSet presAssocID="{709280CB-D7D1-49FB-BE16-7297E1B0C673}" presName="text" presStyleLbl="node1" presStyleIdx="0" presStyleCnt="2">
        <dgm:presLayoutVars>
          <dgm:bulletEnabled val="1"/>
        </dgm:presLayoutVars>
      </dgm:prSet>
      <dgm:spPr/>
      <dgm:t>
        <a:bodyPr/>
        <a:lstStyle/>
        <a:p>
          <a:endParaRPr lang="en-US"/>
        </a:p>
      </dgm:t>
    </dgm:pt>
    <dgm:pt modelId="{FCB39ACB-AB37-4543-ACC8-F13022A1196C}" type="pres">
      <dgm:prSet presAssocID="{4ABF1D2D-FABF-48BC-B186-7929BADDDC6B}" presName="spacer" presStyleCnt="0"/>
      <dgm:spPr/>
    </dgm:pt>
    <dgm:pt modelId="{760869EA-29F9-4405-98DF-1A0587BCEA5C}" type="pres">
      <dgm:prSet presAssocID="{87FF045F-69A1-42CB-80DF-0D1D4420ADC7}" presName="comp" presStyleCnt="0"/>
      <dgm:spPr/>
    </dgm:pt>
    <dgm:pt modelId="{56722264-3EF8-4A06-9A67-06B84334211A}" type="pres">
      <dgm:prSet presAssocID="{87FF045F-69A1-42CB-80DF-0D1D4420ADC7}" presName="box" presStyleLbl="node1" presStyleIdx="1" presStyleCnt="2" custScaleY="233588" custLinFactNeighborY="-7459"/>
      <dgm:spPr/>
      <dgm:t>
        <a:bodyPr/>
        <a:lstStyle/>
        <a:p>
          <a:endParaRPr lang="en-US"/>
        </a:p>
      </dgm:t>
    </dgm:pt>
    <dgm:pt modelId="{AC68C073-56CE-4590-AAA3-7D872DE8C3FB}" type="pres">
      <dgm:prSet presAssocID="{87FF045F-69A1-42CB-80DF-0D1D4420ADC7}" presName="img" presStyleLbl="fgImgPlace1" presStyleIdx="1" presStyleCnt="2" custScaleX="84931" custScaleY="156651" custLinFactNeighborX="-270" custLinFactNeighborY="18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8000" b="-8000"/>
          </a:stretch>
        </a:blipFill>
      </dgm:spPr>
      <dgm:extLst>
        <a:ext uri="{E40237B7-FDA0-4F09-8148-C483321AD2D9}">
          <dgm14:cNvPr xmlns:dgm14="http://schemas.microsoft.com/office/drawing/2010/diagram" id="0" name="" descr="Customer review"/>
        </a:ext>
      </dgm:extLst>
    </dgm:pt>
    <dgm:pt modelId="{7828B96F-305C-426E-98C6-43F2DB613923}" type="pres">
      <dgm:prSet presAssocID="{87FF045F-69A1-42CB-80DF-0D1D4420ADC7}" presName="text" presStyleLbl="node1" presStyleIdx="1" presStyleCnt="2">
        <dgm:presLayoutVars>
          <dgm:bulletEnabled val="1"/>
        </dgm:presLayoutVars>
      </dgm:prSet>
      <dgm:spPr/>
      <dgm:t>
        <a:bodyPr/>
        <a:lstStyle/>
        <a:p>
          <a:endParaRPr lang="en-US"/>
        </a:p>
      </dgm:t>
    </dgm:pt>
  </dgm:ptLst>
  <dgm:cxnLst>
    <dgm:cxn modelId="{1493433B-7D8D-45CF-B3D0-E6E7ED94381D}" type="presOf" srcId="{EAF4AC37-BA92-4AE8-9A02-F4357D4E499A}" destId="{7828B96F-305C-426E-98C6-43F2DB613923}" srcOrd="1" destOrd="10" presId="urn:microsoft.com/office/officeart/2005/8/layout/vList4"/>
    <dgm:cxn modelId="{280A93A7-A886-4EBB-8E76-3A71EDEF3514}" type="presOf" srcId="{7EDB6C7C-33AF-476E-85E8-D19C9F4DBE08}" destId="{7828B96F-305C-426E-98C6-43F2DB613923}" srcOrd="1" destOrd="1" presId="urn:microsoft.com/office/officeart/2005/8/layout/vList4"/>
    <dgm:cxn modelId="{A92E6A1B-7B03-4F91-A546-A718BB9C7005}" srcId="{87FF045F-69A1-42CB-80DF-0D1D4420ADC7}" destId="{EAF4AC37-BA92-4AE8-9A02-F4357D4E499A}" srcOrd="9" destOrd="0" parTransId="{1154792A-08B9-4AD6-88B3-79CAE38C0005}" sibTransId="{65653DC2-69CD-4059-AB75-03E56A84097E}"/>
    <dgm:cxn modelId="{41FC521C-C9BC-4F3F-AC81-B382FB11657F}" type="presOf" srcId="{D193DB6A-9E22-41DE-983E-64037968F113}" destId="{56722264-3EF8-4A06-9A67-06B84334211A}" srcOrd="0" destOrd="8" presId="urn:microsoft.com/office/officeart/2005/8/layout/vList4"/>
    <dgm:cxn modelId="{5FE666BF-41AC-43EB-ADA4-30C62EE40CB3}" type="presOf" srcId="{AFF3150B-8709-4C5F-B660-51FFE7B5DAEF}" destId="{343E45B3-8025-41EA-B97F-129CE39165FB}" srcOrd="0" destOrd="3" presId="urn:microsoft.com/office/officeart/2005/8/layout/vList4"/>
    <dgm:cxn modelId="{DF8D449D-5AB0-43DE-BD14-A98A3D5ED219}" type="presOf" srcId="{709280CB-D7D1-49FB-BE16-7297E1B0C673}" destId="{343E45B3-8025-41EA-B97F-129CE39165FB}" srcOrd="0" destOrd="0" presId="urn:microsoft.com/office/officeart/2005/8/layout/vList4"/>
    <dgm:cxn modelId="{49BFE563-6E3C-4902-BBBB-DC5DC9903F63}" srcId="{709280CB-D7D1-49FB-BE16-7297E1B0C673}" destId="{EEC7DDA4-6056-47AA-ACF9-E26FDBB715E4}" srcOrd="0" destOrd="0" parTransId="{180C35F0-7EF4-4B9E-BD5E-75761CC196C2}" sibTransId="{20E2426D-E23E-4F3F-A8FF-20B73A3B0B34}"/>
    <dgm:cxn modelId="{47C152F6-EF6C-437B-AFAD-FB063F1EDD01}" type="presOf" srcId="{497B5131-8266-4886-84C8-7A3885B62383}" destId="{56722264-3EF8-4A06-9A67-06B84334211A}" srcOrd="0" destOrd="9" presId="urn:microsoft.com/office/officeart/2005/8/layout/vList4"/>
    <dgm:cxn modelId="{26B70172-5ED9-421D-B243-74CE8F75C1F7}" srcId="{709280CB-D7D1-49FB-BE16-7297E1B0C673}" destId="{51A315C8-3407-41DD-89B8-5CD2282AFC77}" srcOrd="1" destOrd="0" parTransId="{BABF12F5-08FA-48CD-8A07-1D7FCF5DCB09}" sibTransId="{1031BCA9-BC02-4D8F-9174-5E7B1FE37990}"/>
    <dgm:cxn modelId="{BA5D645C-9CA0-4560-AC96-A44B6339EE40}" type="presOf" srcId="{655F1505-08E7-414E-80BF-C3C0A5E3B812}" destId="{7828B96F-305C-426E-98C6-43F2DB613923}" srcOrd="1" destOrd="5" presId="urn:microsoft.com/office/officeart/2005/8/layout/vList4"/>
    <dgm:cxn modelId="{AA0E72ED-AA2D-4D85-8DA2-4E73CCC10EFB}" type="presOf" srcId="{CF4EE382-0C43-487B-86C0-E427F74B9623}" destId="{7828B96F-305C-426E-98C6-43F2DB613923}" srcOrd="1" destOrd="4" presId="urn:microsoft.com/office/officeart/2005/8/layout/vList4"/>
    <dgm:cxn modelId="{4BCC7B3F-3B32-44F5-BD26-E082A5266311}" type="presOf" srcId="{D193DB6A-9E22-41DE-983E-64037968F113}" destId="{7828B96F-305C-426E-98C6-43F2DB613923}" srcOrd="1" destOrd="8" presId="urn:microsoft.com/office/officeart/2005/8/layout/vList4"/>
    <dgm:cxn modelId="{E06AAFC7-4FD9-4906-B72F-0F141D1AB111}" type="presOf" srcId="{78AC3BC3-878A-4A91-89F3-21396F7269D0}" destId="{92E03145-9951-4720-8303-DBEAB96DA8C0}" srcOrd="1" destOrd="4" presId="urn:microsoft.com/office/officeart/2005/8/layout/vList4"/>
    <dgm:cxn modelId="{93F4DE4F-8CF8-4B44-A7CD-6B00BE39AD07}" type="presOf" srcId="{51A315C8-3407-41DD-89B8-5CD2282AFC77}" destId="{92E03145-9951-4720-8303-DBEAB96DA8C0}" srcOrd="1" destOrd="2" presId="urn:microsoft.com/office/officeart/2005/8/layout/vList4"/>
    <dgm:cxn modelId="{280195EF-0F2D-457F-9917-C63E55A8E3AF}" type="presOf" srcId="{497B5131-8266-4886-84C8-7A3885B62383}" destId="{7828B96F-305C-426E-98C6-43F2DB613923}" srcOrd="1" destOrd="9" presId="urn:microsoft.com/office/officeart/2005/8/layout/vList4"/>
    <dgm:cxn modelId="{88110F5C-B77B-42B2-BC06-6F4DF677B2FC}" type="presOf" srcId="{6A98D6D7-DBEE-46A4-9B5C-8F2AC90EB924}" destId="{56722264-3EF8-4A06-9A67-06B84334211A}" srcOrd="0" destOrd="2" presId="urn:microsoft.com/office/officeart/2005/8/layout/vList4"/>
    <dgm:cxn modelId="{5879FDFC-D797-4559-8F2D-CAE8E1D9A228}" type="presOf" srcId="{87FF045F-69A1-42CB-80DF-0D1D4420ADC7}" destId="{56722264-3EF8-4A06-9A67-06B84334211A}" srcOrd="0" destOrd="0" presId="urn:microsoft.com/office/officeart/2005/8/layout/vList4"/>
    <dgm:cxn modelId="{23DC6C18-710A-487F-A027-7F24161D7578}" type="presOf" srcId="{C9974403-981E-4D11-8B7B-2248F35655E6}" destId="{7828B96F-305C-426E-98C6-43F2DB613923}" srcOrd="1" destOrd="6" presId="urn:microsoft.com/office/officeart/2005/8/layout/vList4"/>
    <dgm:cxn modelId="{D93950F9-A4D0-4265-8C8D-CD0D80CC3D96}" type="presOf" srcId="{BD4B0CDF-38B5-40F2-99B0-2405B2BC00BD}" destId="{7828B96F-305C-426E-98C6-43F2DB613923}" srcOrd="1" destOrd="7" presId="urn:microsoft.com/office/officeart/2005/8/layout/vList4"/>
    <dgm:cxn modelId="{B24C1AC0-C7C2-45D6-A2B8-B4A527F6CB89}" srcId="{72CFD8DC-F562-4DE4-B72C-3C5ABAD07FDC}" destId="{709280CB-D7D1-49FB-BE16-7297E1B0C673}" srcOrd="0" destOrd="0" parTransId="{6E0F584B-C3FE-4A55-8BCD-C123BEDC115F}" sibTransId="{4ABF1D2D-FABF-48BC-B186-7929BADDDC6B}"/>
    <dgm:cxn modelId="{833408A7-9467-42CD-9C69-BAC0584C53D5}" srcId="{87FF045F-69A1-42CB-80DF-0D1D4420ADC7}" destId="{655F1505-08E7-414E-80BF-C3C0A5E3B812}" srcOrd="4" destOrd="0" parTransId="{FDA21D80-BF0A-4895-8980-8C546AD66A03}" sibTransId="{429F85EA-EF8D-49F2-B7A0-40B40DF37148}"/>
    <dgm:cxn modelId="{D340DA4D-963F-47C9-B23C-ABA51A14AC2A}" srcId="{87FF045F-69A1-42CB-80DF-0D1D4420ADC7}" destId="{BD4B0CDF-38B5-40F2-99B0-2405B2BC00BD}" srcOrd="6" destOrd="0" parTransId="{F0C9D13C-5F1C-44EE-8AF6-8E1E0ADAF2CE}" sibTransId="{DF9D9399-1CE5-40E6-9B2B-25CE6A1C4C5A}"/>
    <dgm:cxn modelId="{EB091726-F7E8-4FBE-B691-8022EF88A40C}" type="presOf" srcId="{D8CC2954-FE73-40B4-A3A3-2FD226E425C7}" destId="{7828B96F-305C-426E-98C6-43F2DB613923}" srcOrd="1" destOrd="3" presId="urn:microsoft.com/office/officeart/2005/8/layout/vList4"/>
    <dgm:cxn modelId="{2D1C7A10-6C79-444B-B840-904BE11408B6}" type="presOf" srcId="{BD4B0CDF-38B5-40F2-99B0-2405B2BC00BD}" destId="{56722264-3EF8-4A06-9A67-06B84334211A}" srcOrd="0" destOrd="7" presId="urn:microsoft.com/office/officeart/2005/8/layout/vList4"/>
    <dgm:cxn modelId="{9BFA5F8A-F57B-44C4-9D8C-63CFE78F2B37}" srcId="{709280CB-D7D1-49FB-BE16-7297E1B0C673}" destId="{78AC3BC3-878A-4A91-89F3-21396F7269D0}" srcOrd="3" destOrd="0" parTransId="{367F1165-2865-498D-9DC6-C2128185E39E}" sibTransId="{F88A296D-F731-40AD-BF8B-CA2ABA601E82}"/>
    <dgm:cxn modelId="{3B46BC97-1DA9-4AB4-A456-6B8F304A40C7}" type="presOf" srcId="{EAF4AC37-BA92-4AE8-9A02-F4357D4E499A}" destId="{56722264-3EF8-4A06-9A67-06B84334211A}" srcOrd="0" destOrd="10" presId="urn:microsoft.com/office/officeart/2005/8/layout/vList4"/>
    <dgm:cxn modelId="{8A03F7E8-C01F-4256-9AD7-6A6186E0F86F}" type="presOf" srcId="{CF4EE382-0C43-487B-86C0-E427F74B9623}" destId="{56722264-3EF8-4A06-9A67-06B84334211A}" srcOrd="0" destOrd="4" presId="urn:microsoft.com/office/officeart/2005/8/layout/vList4"/>
    <dgm:cxn modelId="{C6414C1F-9199-4346-84FF-185E0F6DC03F}" srcId="{72CFD8DC-F562-4DE4-B72C-3C5ABAD07FDC}" destId="{87FF045F-69A1-42CB-80DF-0D1D4420ADC7}" srcOrd="1" destOrd="0" parTransId="{D62881F3-6765-4BEB-AA02-F341E6B277DD}" sibTransId="{6D74A520-82B6-4888-86A3-3428AD902396}"/>
    <dgm:cxn modelId="{3A376FE2-3736-4FD9-85E7-6480FFFBEEB2}" srcId="{87FF045F-69A1-42CB-80DF-0D1D4420ADC7}" destId="{497B5131-8266-4886-84C8-7A3885B62383}" srcOrd="8" destOrd="0" parTransId="{1567F177-FC39-4375-8191-37BF0E8A04E8}" sibTransId="{BB12CFC3-69B6-4C77-BA8E-53E7094AE014}"/>
    <dgm:cxn modelId="{B24E2C0E-BC09-4023-856D-476543B1D304}" type="presOf" srcId="{51A315C8-3407-41DD-89B8-5CD2282AFC77}" destId="{343E45B3-8025-41EA-B97F-129CE39165FB}" srcOrd="0" destOrd="2" presId="urn:microsoft.com/office/officeart/2005/8/layout/vList4"/>
    <dgm:cxn modelId="{2012439A-3EDD-427B-97D5-446762B7D946}" type="presOf" srcId="{7EDB6C7C-33AF-476E-85E8-D19C9F4DBE08}" destId="{56722264-3EF8-4A06-9A67-06B84334211A}" srcOrd="0" destOrd="1" presId="urn:microsoft.com/office/officeart/2005/8/layout/vList4"/>
    <dgm:cxn modelId="{E94EBF7D-E10D-4965-A23B-C83933513E3D}" srcId="{709280CB-D7D1-49FB-BE16-7297E1B0C673}" destId="{AFF3150B-8709-4C5F-B660-51FFE7B5DAEF}" srcOrd="2" destOrd="0" parTransId="{40255F06-0DFE-4DA5-A7C0-E25CCF2F5298}" sibTransId="{5C76E9BA-67DA-440C-899B-8D51F940FAE3}"/>
    <dgm:cxn modelId="{8257F0C2-6B48-465A-AD62-8D55111DADBA}" type="presOf" srcId="{C9974403-981E-4D11-8B7B-2248F35655E6}" destId="{56722264-3EF8-4A06-9A67-06B84334211A}" srcOrd="0" destOrd="6" presId="urn:microsoft.com/office/officeart/2005/8/layout/vList4"/>
    <dgm:cxn modelId="{82D0FE5E-6885-4610-941C-A2A966F9FD6B}" type="presOf" srcId="{AFF3150B-8709-4C5F-B660-51FFE7B5DAEF}" destId="{92E03145-9951-4720-8303-DBEAB96DA8C0}" srcOrd="1" destOrd="3" presId="urn:microsoft.com/office/officeart/2005/8/layout/vList4"/>
    <dgm:cxn modelId="{DB14E28D-0088-4FD9-BCEF-078F7F348AAE}" type="presOf" srcId="{D8CC2954-FE73-40B4-A3A3-2FD226E425C7}" destId="{56722264-3EF8-4A06-9A67-06B84334211A}" srcOrd="0" destOrd="3" presId="urn:microsoft.com/office/officeart/2005/8/layout/vList4"/>
    <dgm:cxn modelId="{40E625AC-0BF8-456B-808B-C73EF9DCC1E4}" type="presOf" srcId="{87FF045F-69A1-42CB-80DF-0D1D4420ADC7}" destId="{7828B96F-305C-426E-98C6-43F2DB613923}" srcOrd="1" destOrd="0" presId="urn:microsoft.com/office/officeart/2005/8/layout/vList4"/>
    <dgm:cxn modelId="{F8C8ADAB-A179-4E39-BB68-C160A51AE4BB}" type="presOf" srcId="{6A98D6D7-DBEE-46A4-9B5C-8F2AC90EB924}" destId="{7828B96F-305C-426E-98C6-43F2DB613923}" srcOrd="1" destOrd="2" presId="urn:microsoft.com/office/officeart/2005/8/layout/vList4"/>
    <dgm:cxn modelId="{2B09D415-BCFD-4F28-8154-20D7A15C203C}" srcId="{87FF045F-69A1-42CB-80DF-0D1D4420ADC7}" destId="{D8CC2954-FE73-40B4-A3A3-2FD226E425C7}" srcOrd="2" destOrd="0" parTransId="{A88763F1-4049-4ED0-929F-F8D6D4AA112B}" sibTransId="{85199888-F3E4-4EEE-B674-B080393F8F7C}"/>
    <dgm:cxn modelId="{04DC4D33-9174-4A08-96F3-74B84D37F064}" type="presOf" srcId="{655F1505-08E7-414E-80BF-C3C0A5E3B812}" destId="{56722264-3EF8-4A06-9A67-06B84334211A}" srcOrd="0" destOrd="5" presId="urn:microsoft.com/office/officeart/2005/8/layout/vList4"/>
    <dgm:cxn modelId="{50C7E1C6-81AD-46D3-B870-44DB5F11DA43}" srcId="{87FF045F-69A1-42CB-80DF-0D1D4420ADC7}" destId="{CF4EE382-0C43-487B-86C0-E427F74B9623}" srcOrd="3" destOrd="0" parTransId="{394E8AC4-B4E4-48B5-AFF7-B05900E42F88}" sibTransId="{4255DD4F-C25B-4383-A7CD-637664ADE37C}"/>
    <dgm:cxn modelId="{D4F3ECFE-E445-41CE-B8B4-8D9526C79069}" srcId="{87FF045F-69A1-42CB-80DF-0D1D4420ADC7}" destId="{7EDB6C7C-33AF-476E-85E8-D19C9F4DBE08}" srcOrd="0" destOrd="0" parTransId="{D9B22876-9601-4A18-BF71-1D4D4C8D6987}" sibTransId="{3941B576-07A3-4A7C-A35A-7F85E89D9AAF}"/>
    <dgm:cxn modelId="{160DC99F-4752-4285-8246-094B4536AC6E}" type="presOf" srcId="{78AC3BC3-878A-4A91-89F3-21396F7269D0}" destId="{343E45B3-8025-41EA-B97F-129CE39165FB}" srcOrd="0" destOrd="4" presId="urn:microsoft.com/office/officeart/2005/8/layout/vList4"/>
    <dgm:cxn modelId="{BFFEDDE3-0097-40AE-A052-0C15552088A1}" type="presOf" srcId="{709280CB-D7D1-49FB-BE16-7297E1B0C673}" destId="{92E03145-9951-4720-8303-DBEAB96DA8C0}" srcOrd="1" destOrd="0" presId="urn:microsoft.com/office/officeart/2005/8/layout/vList4"/>
    <dgm:cxn modelId="{BE308C7A-6B6C-459B-8CCC-54C2DB204259}" type="presOf" srcId="{72CFD8DC-F562-4DE4-B72C-3C5ABAD07FDC}" destId="{2325B55A-7BEE-4F4E-B18D-635B50E9EB3F}" srcOrd="0" destOrd="0" presId="urn:microsoft.com/office/officeart/2005/8/layout/vList4"/>
    <dgm:cxn modelId="{6E1CE207-8676-41E8-B6E0-5CD5085374E9}" srcId="{87FF045F-69A1-42CB-80DF-0D1D4420ADC7}" destId="{D193DB6A-9E22-41DE-983E-64037968F113}" srcOrd="7" destOrd="0" parTransId="{6D74C763-5E8D-4069-8CE1-F0CE9465F065}" sibTransId="{AF7E67B8-FD58-40FF-BC02-9DEDC848288C}"/>
    <dgm:cxn modelId="{F360178D-52F0-4E0D-BF94-2819A58553B9}" type="presOf" srcId="{EEC7DDA4-6056-47AA-ACF9-E26FDBB715E4}" destId="{92E03145-9951-4720-8303-DBEAB96DA8C0}" srcOrd="1" destOrd="1" presId="urn:microsoft.com/office/officeart/2005/8/layout/vList4"/>
    <dgm:cxn modelId="{48AC708D-5F25-4884-B02C-1A6731B0B1E4}" srcId="{87FF045F-69A1-42CB-80DF-0D1D4420ADC7}" destId="{C9974403-981E-4D11-8B7B-2248F35655E6}" srcOrd="5" destOrd="0" parTransId="{63469F70-FF6F-4318-B937-CC5750995BBF}" sibTransId="{8563EE55-9FC1-40E1-BAA4-3A2CAF15A2FC}"/>
    <dgm:cxn modelId="{7B51C2E9-008F-4D86-B93C-C27F27F6C45B}" srcId="{87FF045F-69A1-42CB-80DF-0D1D4420ADC7}" destId="{6A98D6D7-DBEE-46A4-9B5C-8F2AC90EB924}" srcOrd="1" destOrd="0" parTransId="{819BECAD-6CB0-4EB9-964A-AF1A6B95C8E0}" sibTransId="{A831029E-58B2-4EFF-962A-96963E1D7FDE}"/>
    <dgm:cxn modelId="{3E1338D4-F446-4AB5-8369-37BE8557D251}" type="presOf" srcId="{EEC7DDA4-6056-47AA-ACF9-E26FDBB715E4}" destId="{343E45B3-8025-41EA-B97F-129CE39165FB}" srcOrd="0" destOrd="1" presId="urn:microsoft.com/office/officeart/2005/8/layout/vList4"/>
    <dgm:cxn modelId="{CE5DA279-CA14-45C2-8A1F-E8BCDBEA9832}" type="presParOf" srcId="{2325B55A-7BEE-4F4E-B18D-635B50E9EB3F}" destId="{C8F7D9EE-8393-4165-BDB7-81076D44A051}" srcOrd="0" destOrd="0" presId="urn:microsoft.com/office/officeart/2005/8/layout/vList4"/>
    <dgm:cxn modelId="{E045AE9F-FA24-4307-B4F4-EBF62ED8DCF2}" type="presParOf" srcId="{C8F7D9EE-8393-4165-BDB7-81076D44A051}" destId="{343E45B3-8025-41EA-B97F-129CE39165FB}" srcOrd="0" destOrd="0" presId="urn:microsoft.com/office/officeart/2005/8/layout/vList4"/>
    <dgm:cxn modelId="{05267DE6-7107-4F0A-879A-000AED46E5AD}" type="presParOf" srcId="{C8F7D9EE-8393-4165-BDB7-81076D44A051}" destId="{486117B9-D264-4937-BC38-CEDEDB64E7AD}" srcOrd="1" destOrd="0" presId="urn:microsoft.com/office/officeart/2005/8/layout/vList4"/>
    <dgm:cxn modelId="{AC94788A-1BF6-4504-904B-B6D87EC031AB}" type="presParOf" srcId="{C8F7D9EE-8393-4165-BDB7-81076D44A051}" destId="{92E03145-9951-4720-8303-DBEAB96DA8C0}" srcOrd="2" destOrd="0" presId="urn:microsoft.com/office/officeart/2005/8/layout/vList4"/>
    <dgm:cxn modelId="{3D2ACACB-11EF-4DC9-935E-E17F883ACEA9}" type="presParOf" srcId="{2325B55A-7BEE-4F4E-B18D-635B50E9EB3F}" destId="{FCB39ACB-AB37-4543-ACC8-F13022A1196C}" srcOrd="1" destOrd="0" presId="urn:microsoft.com/office/officeart/2005/8/layout/vList4"/>
    <dgm:cxn modelId="{1801DDD5-4F5D-485A-A9C6-BECA64F322A1}" type="presParOf" srcId="{2325B55A-7BEE-4F4E-B18D-635B50E9EB3F}" destId="{760869EA-29F9-4405-98DF-1A0587BCEA5C}" srcOrd="2" destOrd="0" presId="urn:microsoft.com/office/officeart/2005/8/layout/vList4"/>
    <dgm:cxn modelId="{72A0A6C7-3216-4008-8ED1-894B13BFEFAD}" type="presParOf" srcId="{760869EA-29F9-4405-98DF-1A0587BCEA5C}" destId="{56722264-3EF8-4A06-9A67-06B84334211A}" srcOrd="0" destOrd="0" presId="urn:microsoft.com/office/officeart/2005/8/layout/vList4"/>
    <dgm:cxn modelId="{12F88B04-2009-410C-A714-8544CAFF6C4B}" type="presParOf" srcId="{760869EA-29F9-4405-98DF-1A0587BCEA5C}" destId="{AC68C073-56CE-4590-AAA3-7D872DE8C3FB}" srcOrd="1" destOrd="0" presId="urn:microsoft.com/office/officeart/2005/8/layout/vList4"/>
    <dgm:cxn modelId="{6FDB5B25-29B7-4AE3-9680-E76D71A25C8F}" type="presParOf" srcId="{760869EA-29F9-4405-98DF-1A0587BCEA5C}" destId="{7828B96F-305C-426E-98C6-43F2DB61392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030A82-D07B-4934-A3FE-15795B0592AC}"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GB"/>
        </a:p>
      </dgm:t>
    </dgm:pt>
    <dgm:pt modelId="{2B2138A6-7589-4679-8B45-BC98E4F490C5}">
      <dgm:prSet phldrT="[Text]"/>
      <dgm:spPr>
        <a:solidFill>
          <a:schemeClr val="accent5">
            <a:lumMod val="75000"/>
            <a:lumOff val="25000"/>
          </a:schemeClr>
        </a:solidFill>
      </dgm:spPr>
      <dgm:t>
        <a:bodyPr/>
        <a:lstStyle/>
        <a:p>
          <a:r>
            <a:rPr lang="en-ZA" sz="1700" dirty="0">
              <a:solidFill>
                <a:schemeClr val="bg1"/>
              </a:solidFill>
            </a:rPr>
            <a:t>Successes</a:t>
          </a:r>
          <a:endParaRPr lang="en-GB" sz="1700" dirty="0">
            <a:solidFill>
              <a:schemeClr val="bg1"/>
            </a:solidFill>
          </a:endParaRPr>
        </a:p>
      </dgm:t>
    </dgm:pt>
    <dgm:pt modelId="{4D47BE31-47AF-4747-B418-534E78466197}" type="parTrans" cxnId="{E8C09CF8-1CA9-44F6-8B63-D5E9F3CA52B4}">
      <dgm:prSet/>
      <dgm:spPr/>
      <dgm:t>
        <a:bodyPr/>
        <a:lstStyle/>
        <a:p>
          <a:endParaRPr lang="en-GB"/>
        </a:p>
      </dgm:t>
    </dgm:pt>
    <dgm:pt modelId="{C919E1A1-31A0-4A9A-95F9-33C7C9F05FE8}" type="sibTrans" cxnId="{E8C09CF8-1CA9-44F6-8B63-D5E9F3CA52B4}">
      <dgm:prSet/>
      <dgm:spPr/>
      <dgm:t>
        <a:bodyPr/>
        <a:lstStyle/>
        <a:p>
          <a:endParaRPr lang="en-GB"/>
        </a:p>
      </dgm:t>
    </dgm:pt>
    <dgm:pt modelId="{DDE2A0FF-7C91-4CF6-A68B-D2F6BC2D8252}">
      <dgm:prSet phldrT="[Text]" custT="1"/>
      <dgm:spPr>
        <a:solidFill>
          <a:schemeClr val="accent5">
            <a:lumMod val="75000"/>
            <a:lumOff val="25000"/>
          </a:schemeClr>
        </a:solidFill>
      </dgm:spPr>
      <dgm:t>
        <a:bodyPr/>
        <a:lstStyle/>
        <a:p>
          <a:r>
            <a:rPr lang="en-ZA" sz="1600" dirty="0">
              <a:effectLst/>
              <a:latin typeface="Arial" panose="020B0604020202020204" pitchFamily="34" charset="0"/>
              <a:ea typeface="Times New Roman" panose="02020603050405020304" pitchFamily="18" charset="0"/>
            </a:rPr>
            <a:t>Intergovernmental Collaboration: The Department of Water Affairs (DWA) adopted </a:t>
          </a:r>
          <a:r>
            <a:rPr lang="en-ZA" sz="1600" i="1" dirty="0">
              <a:effectLst/>
              <a:latin typeface="Arial" panose="020B0604020202020204" pitchFamily="34" charset="0"/>
              <a:ea typeface="Times New Roman" panose="02020603050405020304" pitchFamily="18" charset="0"/>
            </a:rPr>
            <a:t>the Enhanced Local Government Support Approach (ELGSA)</a:t>
          </a:r>
          <a:r>
            <a:rPr lang="en-ZA" sz="1600" dirty="0">
              <a:effectLst/>
              <a:latin typeface="Arial" panose="020B0604020202020204" pitchFamily="34" charset="0"/>
              <a:ea typeface="Times New Roman" panose="02020603050405020304" pitchFamily="18" charset="0"/>
            </a:rPr>
            <a:t> </a:t>
          </a:r>
          <a:endParaRPr lang="en-GB" sz="1600" dirty="0">
            <a:solidFill>
              <a:schemeClr val="bg1"/>
            </a:solidFill>
          </a:endParaRPr>
        </a:p>
      </dgm:t>
    </dgm:pt>
    <dgm:pt modelId="{2781A281-811F-4ED8-9086-635B3F56A782}" type="parTrans" cxnId="{0B1E2B43-CF0B-4446-B25F-3325E93E2C4D}">
      <dgm:prSet/>
      <dgm:spPr/>
      <dgm:t>
        <a:bodyPr/>
        <a:lstStyle/>
        <a:p>
          <a:endParaRPr lang="en-GB"/>
        </a:p>
      </dgm:t>
    </dgm:pt>
    <dgm:pt modelId="{91115A65-5C78-46DC-8904-9E6BC19268D8}" type="sibTrans" cxnId="{0B1E2B43-CF0B-4446-B25F-3325E93E2C4D}">
      <dgm:prSet/>
      <dgm:spPr/>
      <dgm:t>
        <a:bodyPr/>
        <a:lstStyle/>
        <a:p>
          <a:endParaRPr lang="en-GB"/>
        </a:p>
      </dgm:t>
    </dgm:pt>
    <dgm:pt modelId="{B9BAFC9E-8BCE-42C3-850F-91BB646CC97E}">
      <dgm:prSet phldrT="[Text]"/>
      <dgm:spPr>
        <a:solidFill>
          <a:srgbClr val="CC3300"/>
        </a:solidFill>
      </dgm:spPr>
      <dgm:t>
        <a:bodyPr/>
        <a:lstStyle/>
        <a:p>
          <a:r>
            <a:rPr lang="en-ZA" sz="1400" dirty="0">
              <a:solidFill>
                <a:schemeClr val="bg1"/>
              </a:solidFill>
            </a:rPr>
            <a:t>Lessons Learned </a:t>
          </a:r>
          <a:endParaRPr lang="en-GB" sz="1400" dirty="0">
            <a:solidFill>
              <a:schemeClr val="bg1"/>
            </a:solidFill>
          </a:endParaRPr>
        </a:p>
      </dgm:t>
    </dgm:pt>
    <dgm:pt modelId="{4316441F-D9CE-4597-950A-62931E5D7FF6}" type="parTrans" cxnId="{46EE54D5-8A8D-45EC-88F9-EF1106657343}">
      <dgm:prSet/>
      <dgm:spPr/>
      <dgm:t>
        <a:bodyPr/>
        <a:lstStyle/>
        <a:p>
          <a:endParaRPr lang="en-GB"/>
        </a:p>
      </dgm:t>
    </dgm:pt>
    <dgm:pt modelId="{0C89D905-16A8-4DCC-8FC0-780725DC7902}" type="sibTrans" cxnId="{46EE54D5-8A8D-45EC-88F9-EF1106657343}">
      <dgm:prSet/>
      <dgm:spPr/>
      <dgm:t>
        <a:bodyPr/>
        <a:lstStyle/>
        <a:p>
          <a:endParaRPr lang="en-GB"/>
        </a:p>
      </dgm:t>
    </dgm:pt>
    <dgm:pt modelId="{C8782B1E-1D1F-4C52-99DD-D2752901A7A0}">
      <dgm:prSet phldrT="[Text]" custT="1"/>
      <dgm:spPr>
        <a:solidFill>
          <a:srgbClr val="CC3300"/>
        </a:solidFill>
      </dgm:spPr>
      <dgm:t>
        <a:bodyPr/>
        <a:lstStyle/>
        <a:p>
          <a:r>
            <a:rPr lang="en-ZA" sz="1400" dirty="0">
              <a:latin typeface="Arial" panose="020B0604020202020204" pitchFamily="34" charset="0"/>
            </a:rPr>
            <a:t>The need for an interactive approach to improve the maturity of municipalities’ performance information; </a:t>
          </a:r>
          <a:endParaRPr lang="en-GB" sz="1400" dirty="0">
            <a:solidFill>
              <a:schemeClr val="bg1"/>
            </a:solidFill>
          </a:endParaRPr>
        </a:p>
      </dgm:t>
    </dgm:pt>
    <dgm:pt modelId="{F853074E-997C-4992-A8AE-2AF7EAFFC703}" type="parTrans" cxnId="{5E7D1543-9A96-4145-96E8-16098243BDCB}">
      <dgm:prSet/>
      <dgm:spPr/>
      <dgm:t>
        <a:bodyPr/>
        <a:lstStyle/>
        <a:p>
          <a:endParaRPr lang="en-GB"/>
        </a:p>
      </dgm:t>
    </dgm:pt>
    <dgm:pt modelId="{A1E66605-AD0C-43AD-88F4-08BA59E9CD55}" type="sibTrans" cxnId="{5E7D1543-9A96-4145-96E8-16098243BDCB}">
      <dgm:prSet/>
      <dgm:spPr/>
      <dgm:t>
        <a:bodyPr/>
        <a:lstStyle/>
        <a:p>
          <a:endParaRPr lang="en-GB"/>
        </a:p>
      </dgm:t>
    </dgm:pt>
    <dgm:pt modelId="{30D23D95-7C62-413B-8A27-1020884E8CA1}">
      <dgm:prSet custT="1"/>
      <dgm:spPr/>
      <dgm:t>
        <a:bodyPr/>
        <a:lstStyle/>
        <a:p>
          <a:r>
            <a:rPr lang="en-ZA" sz="1600" dirty="0">
              <a:effectLst/>
              <a:latin typeface="Arial" panose="020B0604020202020204" pitchFamily="34" charset="0"/>
              <a:ea typeface="Times New Roman" panose="02020603050405020304" pitchFamily="18" charset="0"/>
            </a:rPr>
            <a:t>Significant progress was shown by the Municipal Infrastructure Agent (MISA). By the end of June 2013, a total number of 77 technical experts had been placed in over 100 municipalities across the country. </a:t>
          </a:r>
          <a:endParaRPr lang="en-ZA" sz="1600" dirty="0">
            <a:latin typeface="Arial" panose="020B0604020202020204" pitchFamily="34" charset="0"/>
            <a:ea typeface="Times New Roman" panose="02020603050405020304" pitchFamily="18" charset="0"/>
          </a:endParaRPr>
        </a:p>
      </dgm:t>
    </dgm:pt>
    <dgm:pt modelId="{961C9FFD-47D3-47E0-81B7-5CDD523532B3}" type="parTrans" cxnId="{4B080AB8-C6A8-49FA-B076-09B85FD7329B}">
      <dgm:prSet/>
      <dgm:spPr/>
      <dgm:t>
        <a:bodyPr/>
        <a:lstStyle/>
        <a:p>
          <a:endParaRPr lang="en-GB"/>
        </a:p>
      </dgm:t>
    </dgm:pt>
    <dgm:pt modelId="{7A8AF07F-9ADA-4A29-984B-CC66F0959E56}" type="sibTrans" cxnId="{4B080AB8-C6A8-49FA-B076-09B85FD7329B}">
      <dgm:prSet/>
      <dgm:spPr/>
      <dgm:t>
        <a:bodyPr/>
        <a:lstStyle/>
        <a:p>
          <a:endParaRPr lang="en-GB"/>
        </a:p>
      </dgm:t>
    </dgm:pt>
    <dgm:pt modelId="{4EC78936-1851-42B1-82A1-6883275FECFF}">
      <dgm:prSet custT="1"/>
      <dgm:spPr/>
      <dgm:t>
        <a:bodyPr/>
        <a:lstStyle/>
        <a:p>
          <a:r>
            <a:rPr lang="en-ZA" sz="1600" dirty="0">
              <a:effectLst/>
              <a:latin typeface="Arial" panose="020B0604020202020204" pitchFamily="34" charset="0"/>
              <a:ea typeface="Times New Roman" panose="02020603050405020304" pitchFamily="18" charset="0"/>
            </a:rPr>
            <a:t>The successful development of the Ward Committee Operational Plans was a major achievement in ensuring that communities participate in the needs analysis, planning and implementation of the Integrated Development Plans regarding the provision of targeted basic services in ward areas, such as gravel roads, high mast lighting, sanitation, waste disposal, etc. </a:t>
          </a:r>
          <a:endParaRPr lang="en-ZA" sz="1600" dirty="0"/>
        </a:p>
      </dgm:t>
    </dgm:pt>
    <dgm:pt modelId="{253089C6-7DD4-42CC-BE55-E182B1EF5B59}" type="parTrans" cxnId="{1047220E-3AFD-4D33-8E15-1A69922D57D5}">
      <dgm:prSet/>
      <dgm:spPr/>
      <dgm:t>
        <a:bodyPr/>
        <a:lstStyle/>
        <a:p>
          <a:endParaRPr lang="en-GB"/>
        </a:p>
      </dgm:t>
    </dgm:pt>
    <dgm:pt modelId="{2AA40DD7-ABFD-4FA4-9421-5162840E7DF2}" type="sibTrans" cxnId="{1047220E-3AFD-4D33-8E15-1A69922D57D5}">
      <dgm:prSet/>
      <dgm:spPr/>
      <dgm:t>
        <a:bodyPr/>
        <a:lstStyle/>
        <a:p>
          <a:endParaRPr lang="en-GB"/>
        </a:p>
      </dgm:t>
    </dgm:pt>
    <dgm:pt modelId="{EB834289-B613-4BB2-9CB6-122F203F245A}">
      <dgm:prSet custT="1"/>
      <dgm:spPr/>
      <dgm:t>
        <a:bodyPr/>
        <a:lstStyle/>
        <a:p>
          <a:r>
            <a:rPr lang="en-ZA" sz="1400" dirty="0">
              <a:latin typeface="Arial" panose="020B0604020202020204" pitchFamily="34" charset="0"/>
            </a:rPr>
            <a:t>The importance of extensive consultation and engagement with the sector; </a:t>
          </a:r>
          <a:endParaRPr lang="en-GB" sz="1400" dirty="0">
            <a:latin typeface="Arial" panose="020B0604020202020204" pitchFamily="34" charset="0"/>
          </a:endParaRPr>
        </a:p>
      </dgm:t>
    </dgm:pt>
    <dgm:pt modelId="{DDADE320-30EA-494A-AC00-11CE81C5A3F6}" type="parTrans" cxnId="{9BF0A86E-0A95-48D7-9960-071C6980D9EA}">
      <dgm:prSet/>
      <dgm:spPr/>
      <dgm:t>
        <a:bodyPr/>
        <a:lstStyle/>
        <a:p>
          <a:endParaRPr lang="en-GB"/>
        </a:p>
      </dgm:t>
    </dgm:pt>
    <dgm:pt modelId="{879310EF-CB55-4254-B181-B4B642E4638C}" type="sibTrans" cxnId="{9BF0A86E-0A95-48D7-9960-071C6980D9EA}">
      <dgm:prSet/>
      <dgm:spPr/>
      <dgm:t>
        <a:bodyPr/>
        <a:lstStyle/>
        <a:p>
          <a:endParaRPr lang="en-GB"/>
        </a:p>
      </dgm:t>
    </dgm:pt>
    <dgm:pt modelId="{29E39661-0A1A-411A-AE2E-312869FB489D}">
      <dgm:prSet custT="1"/>
      <dgm:spPr/>
      <dgm:t>
        <a:bodyPr/>
        <a:lstStyle/>
        <a:p>
          <a:r>
            <a:rPr lang="en-ZA" sz="1400" dirty="0">
              <a:latin typeface="Arial" panose="020B0604020202020204" pitchFamily="34" charset="0"/>
            </a:rPr>
            <a:t>The need to undertake a review of reporting requirements imposed on municipalities by other government departments, particularly when it comes to other sectors imposing reporting requirements on municipalities;</a:t>
          </a:r>
          <a:endParaRPr lang="en-GB" sz="1400" dirty="0">
            <a:latin typeface="Arial" panose="020B0604020202020204" pitchFamily="34" charset="0"/>
          </a:endParaRPr>
        </a:p>
      </dgm:t>
    </dgm:pt>
    <dgm:pt modelId="{B7F1FD87-2466-4ADB-8E19-57509AA62763}" type="parTrans" cxnId="{7567C69F-20E0-4B5C-9153-3E6825BBC313}">
      <dgm:prSet/>
      <dgm:spPr/>
      <dgm:t>
        <a:bodyPr/>
        <a:lstStyle/>
        <a:p>
          <a:endParaRPr lang="en-GB"/>
        </a:p>
      </dgm:t>
    </dgm:pt>
    <dgm:pt modelId="{A29D0DAC-E965-4F79-8F74-8484172067C1}" type="sibTrans" cxnId="{7567C69F-20E0-4B5C-9153-3E6825BBC313}">
      <dgm:prSet/>
      <dgm:spPr/>
      <dgm:t>
        <a:bodyPr/>
        <a:lstStyle/>
        <a:p>
          <a:endParaRPr lang="en-GB"/>
        </a:p>
      </dgm:t>
    </dgm:pt>
    <dgm:pt modelId="{1C5E9C5C-C6EC-46ED-8CAF-0A41B8C88672}">
      <dgm:prSet custT="1"/>
      <dgm:spPr/>
      <dgm:t>
        <a:bodyPr/>
        <a:lstStyle/>
        <a:p>
          <a:r>
            <a:rPr lang="en-ZA" sz="1400" dirty="0">
              <a:latin typeface="Arial" panose="020B0604020202020204" pitchFamily="34" charset="0"/>
            </a:rPr>
            <a:t>A strong need for the promotion of the principles of cooperative governance; and</a:t>
          </a:r>
          <a:endParaRPr lang="en-GB" sz="1400" dirty="0">
            <a:latin typeface="Arial" panose="020B0604020202020204" pitchFamily="34" charset="0"/>
          </a:endParaRPr>
        </a:p>
      </dgm:t>
    </dgm:pt>
    <dgm:pt modelId="{64F2DCD0-087F-42D9-B3DD-353FA33A6888}" type="parTrans" cxnId="{36751CE7-0E82-45A1-8633-6327B021864D}">
      <dgm:prSet/>
      <dgm:spPr/>
      <dgm:t>
        <a:bodyPr/>
        <a:lstStyle/>
        <a:p>
          <a:endParaRPr lang="en-GB"/>
        </a:p>
      </dgm:t>
    </dgm:pt>
    <dgm:pt modelId="{ABB33EAB-ACD1-489D-8F24-70E119BCFB7C}" type="sibTrans" cxnId="{36751CE7-0E82-45A1-8633-6327B021864D}">
      <dgm:prSet/>
      <dgm:spPr/>
      <dgm:t>
        <a:bodyPr/>
        <a:lstStyle/>
        <a:p>
          <a:endParaRPr lang="en-GB"/>
        </a:p>
      </dgm:t>
    </dgm:pt>
    <dgm:pt modelId="{C597FEFD-B8F4-4D8C-B604-AA21EDE6B811}">
      <dgm:prSet custT="1"/>
      <dgm:spPr/>
      <dgm:t>
        <a:bodyPr/>
        <a:lstStyle/>
        <a:p>
          <a:r>
            <a:rPr lang="en-ZA" sz="1400" dirty="0">
              <a:latin typeface="Arial" panose="020B0604020202020204" pitchFamily="34" charset="0"/>
            </a:rPr>
            <a:t>The need to recognise and address the significant challenges that disparate municipal council objectives and priorities pose to developing common and meaningful outcome measures</a:t>
          </a:r>
          <a:endParaRPr lang="en-GB" sz="1400" dirty="0">
            <a:latin typeface="Arial" panose="020B0604020202020204" pitchFamily="34" charset="0"/>
          </a:endParaRPr>
        </a:p>
      </dgm:t>
    </dgm:pt>
    <dgm:pt modelId="{3CB5BC87-485E-4152-84AE-730FFB54FDCE}" type="parTrans" cxnId="{1575E44D-5D30-413D-9D9C-2AABEBD4E454}">
      <dgm:prSet/>
      <dgm:spPr/>
      <dgm:t>
        <a:bodyPr/>
        <a:lstStyle/>
        <a:p>
          <a:endParaRPr lang="en-GB"/>
        </a:p>
      </dgm:t>
    </dgm:pt>
    <dgm:pt modelId="{35240D44-AE56-4108-8BFB-1E19DC417C08}" type="sibTrans" cxnId="{1575E44D-5D30-413D-9D9C-2AABEBD4E454}">
      <dgm:prSet/>
      <dgm:spPr/>
      <dgm:t>
        <a:bodyPr/>
        <a:lstStyle/>
        <a:p>
          <a:endParaRPr lang="en-GB"/>
        </a:p>
      </dgm:t>
    </dgm:pt>
    <dgm:pt modelId="{A869E2EA-5E84-4031-B334-B2D912D93355}" type="pres">
      <dgm:prSet presAssocID="{57030A82-D07B-4934-A3FE-15795B0592AC}" presName="linear" presStyleCnt="0">
        <dgm:presLayoutVars>
          <dgm:dir/>
          <dgm:resizeHandles val="exact"/>
        </dgm:presLayoutVars>
      </dgm:prSet>
      <dgm:spPr/>
      <dgm:t>
        <a:bodyPr/>
        <a:lstStyle/>
        <a:p>
          <a:endParaRPr lang="en-US"/>
        </a:p>
      </dgm:t>
    </dgm:pt>
    <dgm:pt modelId="{518E109B-79DB-4EC3-B7C9-9547DBB52D0C}" type="pres">
      <dgm:prSet presAssocID="{2B2138A6-7589-4679-8B45-BC98E4F490C5}" presName="comp" presStyleCnt="0"/>
      <dgm:spPr/>
    </dgm:pt>
    <dgm:pt modelId="{F853E748-B28A-4AA1-A53E-285040324888}" type="pres">
      <dgm:prSet presAssocID="{2B2138A6-7589-4679-8B45-BC98E4F490C5}" presName="box" presStyleLbl="node1" presStyleIdx="0" presStyleCnt="2" custScaleY="265221" custLinFactNeighborY="9046"/>
      <dgm:spPr/>
      <dgm:t>
        <a:bodyPr/>
        <a:lstStyle/>
        <a:p>
          <a:endParaRPr lang="en-US"/>
        </a:p>
      </dgm:t>
    </dgm:pt>
    <dgm:pt modelId="{B0C89917-17EB-433B-8CB7-1AACD3A4F08F}" type="pres">
      <dgm:prSet presAssocID="{2B2138A6-7589-4679-8B45-BC98E4F490C5}" presName="img" presStyleLbl="fgImgPlace1" presStyleIdx="0" presStyleCnt="2" custScaleX="85560" custScaleY="131881" custLinFactNeighborX="-9779" custLinFactNeighborY="6203"/>
      <dgm:spPr>
        <a:blipFill rotWithShape="1">
          <a:blip xmlns:r="http://schemas.openxmlformats.org/officeDocument/2006/relationships" r:embed="rId1">
            <a:extLst>
              <a:ext uri="{96DAC541-7B7A-43D3-8B79-37D633B846F1}">
                <asvg:svgBlip xmlns:asvg="http://schemas.microsoft.com/office/drawing/2016/SVG/main" xmlns="" r:embed="rId2"/>
              </a:ext>
            </a:extLst>
          </a:blip>
          <a:srcRect/>
          <a:stretch>
            <a:fillRect l="-19000" r="-19000"/>
          </a:stretch>
        </a:blipFill>
        <a:ln>
          <a:solidFill>
            <a:schemeClr val="bg1"/>
          </a:solidFill>
        </a:ln>
      </dgm:spPr>
    </dgm:pt>
    <dgm:pt modelId="{400F8E25-4872-47DF-A07A-95D7A0D5316A}" type="pres">
      <dgm:prSet presAssocID="{2B2138A6-7589-4679-8B45-BC98E4F490C5}" presName="text" presStyleLbl="node1" presStyleIdx="0" presStyleCnt="2">
        <dgm:presLayoutVars>
          <dgm:bulletEnabled val="1"/>
        </dgm:presLayoutVars>
      </dgm:prSet>
      <dgm:spPr/>
      <dgm:t>
        <a:bodyPr/>
        <a:lstStyle/>
        <a:p>
          <a:endParaRPr lang="en-US"/>
        </a:p>
      </dgm:t>
    </dgm:pt>
    <dgm:pt modelId="{9DACDE26-E487-494C-84E0-EF53C6CAD031}" type="pres">
      <dgm:prSet presAssocID="{C919E1A1-31A0-4A9A-95F9-33C7C9F05FE8}" presName="spacer" presStyleCnt="0"/>
      <dgm:spPr/>
    </dgm:pt>
    <dgm:pt modelId="{C619CA6A-9766-48A6-8C69-08BA0A96861C}" type="pres">
      <dgm:prSet presAssocID="{B9BAFC9E-8BCE-42C3-850F-91BB646CC97E}" presName="comp" presStyleCnt="0"/>
      <dgm:spPr/>
    </dgm:pt>
    <dgm:pt modelId="{5956A07D-E6EB-42AF-AC4B-52A5FF58F211}" type="pres">
      <dgm:prSet presAssocID="{B9BAFC9E-8BCE-42C3-850F-91BB646CC97E}" presName="box" presStyleLbl="node1" presStyleIdx="1" presStyleCnt="2" custScaleY="218180" custLinFactNeighborY="197"/>
      <dgm:spPr/>
      <dgm:t>
        <a:bodyPr/>
        <a:lstStyle/>
        <a:p>
          <a:endParaRPr lang="en-US"/>
        </a:p>
      </dgm:t>
    </dgm:pt>
    <dgm:pt modelId="{35B4200E-FC5A-4376-9BD9-30C8B4962092}" type="pres">
      <dgm:prSet presAssocID="{B9BAFC9E-8BCE-42C3-850F-91BB646CC97E}" presName="img" presStyleLbl="fgImgPlace1" presStyleIdx="1" presStyleCnt="2" custScaleX="74667" custScaleY="131042" custLinFactNeighborX="-12654" custLinFactNeighborY="-7727"/>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9000" r="-9000"/>
          </a:stretch>
        </a:blipFill>
      </dgm:spPr>
    </dgm:pt>
    <dgm:pt modelId="{2CDE6B2A-C85B-471B-9271-4950C1BDE149}" type="pres">
      <dgm:prSet presAssocID="{B9BAFC9E-8BCE-42C3-850F-91BB646CC97E}" presName="text" presStyleLbl="node1" presStyleIdx="1" presStyleCnt="2">
        <dgm:presLayoutVars>
          <dgm:bulletEnabled val="1"/>
        </dgm:presLayoutVars>
      </dgm:prSet>
      <dgm:spPr/>
      <dgm:t>
        <a:bodyPr/>
        <a:lstStyle/>
        <a:p>
          <a:endParaRPr lang="en-US"/>
        </a:p>
      </dgm:t>
    </dgm:pt>
  </dgm:ptLst>
  <dgm:cxnLst>
    <dgm:cxn modelId="{9D09D68F-BC43-4DE9-847D-3DD6BC4E9A15}" type="presOf" srcId="{29E39661-0A1A-411A-AE2E-312869FB489D}" destId="{2CDE6B2A-C85B-471B-9271-4950C1BDE149}" srcOrd="1" destOrd="3" presId="urn:microsoft.com/office/officeart/2005/8/layout/vList4"/>
    <dgm:cxn modelId="{BE44CBEB-0A3C-42D2-AB2B-898F3FC2398D}" type="presOf" srcId="{4EC78936-1851-42B1-82A1-6883275FECFF}" destId="{F853E748-B28A-4AA1-A53E-285040324888}" srcOrd="0" destOrd="3" presId="urn:microsoft.com/office/officeart/2005/8/layout/vList4"/>
    <dgm:cxn modelId="{B51B4510-67EC-464B-8F07-5C56E12042A8}" type="presOf" srcId="{DDE2A0FF-7C91-4CF6-A68B-D2F6BC2D8252}" destId="{F853E748-B28A-4AA1-A53E-285040324888}" srcOrd="0" destOrd="1" presId="urn:microsoft.com/office/officeart/2005/8/layout/vList4"/>
    <dgm:cxn modelId="{BAFBF11B-9E9C-49B9-845E-7A3A55292148}" type="presOf" srcId="{30D23D95-7C62-413B-8A27-1020884E8CA1}" destId="{F853E748-B28A-4AA1-A53E-285040324888}" srcOrd="0" destOrd="2" presId="urn:microsoft.com/office/officeart/2005/8/layout/vList4"/>
    <dgm:cxn modelId="{1575E44D-5D30-413D-9D9C-2AABEBD4E454}" srcId="{B9BAFC9E-8BCE-42C3-850F-91BB646CC97E}" destId="{C597FEFD-B8F4-4D8C-B604-AA21EDE6B811}" srcOrd="4" destOrd="0" parTransId="{3CB5BC87-485E-4152-84AE-730FFB54FDCE}" sibTransId="{35240D44-AE56-4108-8BFB-1E19DC417C08}"/>
    <dgm:cxn modelId="{46EE54D5-8A8D-45EC-88F9-EF1106657343}" srcId="{57030A82-D07B-4934-A3FE-15795B0592AC}" destId="{B9BAFC9E-8BCE-42C3-850F-91BB646CC97E}" srcOrd="1" destOrd="0" parTransId="{4316441F-D9CE-4597-950A-62931E5D7FF6}" sibTransId="{0C89D905-16A8-4DCC-8FC0-780725DC7902}"/>
    <dgm:cxn modelId="{62E37B02-3DCE-493D-91B0-054F3EAA8341}" type="presOf" srcId="{EB834289-B613-4BB2-9CB6-122F203F245A}" destId="{5956A07D-E6EB-42AF-AC4B-52A5FF58F211}" srcOrd="0" destOrd="2" presId="urn:microsoft.com/office/officeart/2005/8/layout/vList4"/>
    <dgm:cxn modelId="{E8C09CF8-1CA9-44F6-8B63-D5E9F3CA52B4}" srcId="{57030A82-D07B-4934-A3FE-15795B0592AC}" destId="{2B2138A6-7589-4679-8B45-BC98E4F490C5}" srcOrd="0" destOrd="0" parTransId="{4D47BE31-47AF-4747-B418-534E78466197}" sibTransId="{C919E1A1-31A0-4A9A-95F9-33C7C9F05FE8}"/>
    <dgm:cxn modelId="{9BF0A86E-0A95-48D7-9960-071C6980D9EA}" srcId="{B9BAFC9E-8BCE-42C3-850F-91BB646CC97E}" destId="{EB834289-B613-4BB2-9CB6-122F203F245A}" srcOrd="1" destOrd="0" parTransId="{DDADE320-30EA-494A-AC00-11CE81C5A3F6}" sibTransId="{879310EF-CB55-4254-B181-B4B642E4638C}"/>
    <dgm:cxn modelId="{7DBF43FB-9D46-45D1-BD18-FE63A33AB0B9}" type="presOf" srcId="{1C5E9C5C-C6EC-46ED-8CAF-0A41B8C88672}" destId="{2CDE6B2A-C85B-471B-9271-4950C1BDE149}" srcOrd="1" destOrd="4" presId="urn:microsoft.com/office/officeart/2005/8/layout/vList4"/>
    <dgm:cxn modelId="{0B1E2B43-CF0B-4446-B25F-3325E93E2C4D}" srcId="{2B2138A6-7589-4679-8B45-BC98E4F490C5}" destId="{DDE2A0FF-7C91-4CF6-A68B-D2F6BC2D8252}" srcOrd="0" destOrd="0" parTransId="{2781A281-811F-4ED8-9086-635B3F56A782}" sibTransId="{91115A65-5C78-46DC-8904-9E6BC19268D8}"/>
    <dgm:cxn modelId="{7567C69F-20E0-4B5C-9153-3E6825BBC313}" srcId="{B9BAFC9E-8BCE-42C3-850F-91BB646CC97E}" destId="{29E39661-0A1A-411A-AE2E-312869FB489D}" srcOrd="2" destOrd="0" parTransId="{B7F1FD87-2466-4ADB-8E19-57509AA62763}" sibTransId="{A29D0DAC-E965-4F79-8F74-8484172067C1}"/>
    <dgm:cxn modelId="{5749608A-8BC4-42CF-AD0F-CC39E4D2B5E2}" type="presOf" srcId="{EB834289-B613-4BB2-9CB6-122F203F245A}" destId="{2CDE6B2A-C85B-471B-9271-4950C1BDE149}" srcOrd="1" destOrd="2" presId="urn:microsoft.com/office/officeart/2005/8/layout/vList4"/>
    <dgm:cxn modelId="{1047220E-3AFD-4D33-8E15-1A69922D57D5}" srcId="{2B2138A6-7589-4679-8B45-BC98E4F490C5}" destId="{4EC78936-1851-42B1-82A1-6883275FECFF}" srcOrd="2" destOrd="0" parTransId="{253089C6-7DD4-42CC-BE55-E182B1EF5B59}" sibTransId="{2AA40DD7-ABFD-4FA4-9421-5162840E7DF2}"/>
    <dgm:cxn modelId="{07ABE9F4-B15B-468B-B445-568BB48D590A}" type="presOf" srcId="{1C5E9C5C-C6EC-46ED-8CAF-0A41B8C88672}" destId="{5956A07D-E6EB-42AF-AC4B-52A5FF58F211}" srcOrd="0" destOrd="4" presId="urn:microsoft.com/office/officeart/2005/8/layout/vList4"/>
    <dgm:cxn modelId="{3581CACD-297A-46DA-959B-52BF6F8590A1}" type="presOf" srcId="{57030A82-D07B-4934-A3FE-15795B0592AC}" destId="{A869E2EA-5E84-4031-B334-B2D912D93355}" srcOrd="0" destOrd="0" presId="urn:microsoft.com/office/officeart/2005/8/layout/vList4"/>
    <dgm:cxn modelId="{A797199F-9FCD-4441-ACD1-35789CE9D043}" type="presOf" srcId="{DDE2A0FF-7C91-4CF6-A68B-D2F6BC2D8252}" destId="{400F8E25-4872-47DF-A07A-95D7A0D5316A}" srcOrd="1" destOrd="1" presId="urn:microsoft.com/office/officeart/2005/8/layout/vList4"/>
    <dgm:cxn modelId="{47A2E25E-ACE9-48D5-A786-F963178B67D4}" type="presOf" srcId="{C597FEFD-B8F4-4D8C-B604-AA21EDE6B811}" destId="{5956A07D-E6EB-42AF-AC4B-52A5FF58F211}" srcOrd="0" destOrd="5" presId="urn:microsoft.com/office/officeart/2005/8/layout/vList4"/>
    <dgm:cxn modelId="{C89643FF-8754-4874-8E14-77A537530E3B}" type="presOf" srcId="{C8782B1E-1D1F-4C52-99DD-D2752901A7A0}" destId="{2CDE6B2A-C85B-471B-9271-4950C1BDE149}" srcOrd="1" destOrd="1" presId="urn:microsoft.com/office/officeart/2005/8/layout/vList4"/>
    <dgm:cxn modelId="{4D4D8049-6EE3-4EFD-AE52-B5AA7AC2BDC8}" type="presOf" srcId="{C8782B1E-1D1F-4C52-99DD-D2752901A7A0}" destId="{5956A07D-E6EB-42AF-AC4B-52A5FF58F211}" srcOrd="0" destOrd="1" presId="urn:microsoft.com/office/officeart/2005/8/layout/vList4"/>
    <dgm:cxn modelId="{4B080AB8-C6A8-49FA-B076-09B85FD7329B}" srcId="{2B2138A6-7589-4679-8B45-BC98E4F490C5}" destId="{30D23D95-7C62-413B-8A27-1020884E8CA1}" srcOrd="1" destOrd="0" parTransId="{961C9FFD-47D3-47E0-81B7-5CDD523532B3}" sibTransId="{7A8AF07F-9ADA-4A29-984B-CC66F0959E56}"/>
    <dgm:cxn modelId="{8FA83EEF-83BB-49BB-8D9F-2EDECD07C502}" type="presOf" srcId="{2B2138A6-7589-4679-8B45-BC98E4F490C5}" destId="{F853E748-B28A-4AA1-A53E-285040324888}" srcOrd="0" destOrd="0" presId="urn:microsoft.com/office/officeart/2005/8/layout/vList4"/>
    <dgm:cxn modelId="{5E7D1543-9A96-4145-96E8-16098243BDCB}" srcId="{B9BAFC9E-8BCE-42C3-850F-91BB646CC97E}" destId="{C8782B1E-1D1F-4C52-99DD-D2752901A7A0}" srcOrd="0" destOrd="0" parTransId="{F853074E-997C-4992-A8AE-2AF7EAFFC703}" sibTransId="{A1E66605-AD0C-43AD-88F4-08BA59E9CD55}"/>
    <dgm:cxn modelId="{4DF5A1F7-94A8-4BC3-88BC-144B323F2C07}" type="presOf" srcId="{B9BAFC9E-8BCE-42C3-850F-91BB646CC97E}" destId="{2CDE6B2A-C85B-471B-9271-4950C1BDE149}" srcOrd="1" destOrd="0" presId="urn:microsoft.com/office/officeart/2005/8/layout/vList4"/>
    <dgm:cxn modelId="{2CA7FEE2-2B99-4A23-8612-99BE0F9EB098}" type="presOf" srcId="{30D23D95-7C62-413B-8A27-1020884E8CA1}" destId="{400F8E25-4872-47DF-A07A-95D7A0D5316A}" srcOrd="1" destOrd="2" presId="urn:microsoft.com/office/officeart/2005/8/layout/vList4"/>
    <dgm:cxn modelId="{8F3969AB-B8AA-48E0-B9E2-EA91532C8F15}" type="presOf" srcId="{29E39661-0A1A-411A-AE2E-312869FB489D}" destId="{5956A07D-E6EB-42AF-AC4B-52A5FF58F211}" srcOrd="0" destOrd="3" presId="urn:microsoft.com/office/officeart/2005/8/layout/vList4"/>
    <dgm:cxn modelId="{49AF0C1F-688C-4747-AD32-4F109744FFE6}" type="presOf" srcId="{4EC78936-1851-42B1-82A1-6883275FECFF}" destId="{400F8E25-4872-47DF-A07A-95D7A0D5316A}" srcOrd="1" destOrd="3" presId="urn:microsoft.com/office/officeart/2005/8/layout/vList4"/>
    <dgm:cxn modelId="{0B5931A8-9412-4539-9F68-6954B908D483}" type="presOf" srcId="{2B2138A6-7589-4679-8B45-BC98E4F490C5}" destId="{400F8E25-4872-47DF-A07A-95D7A0D5316A}" srcOrd="1" destOrd="0" presId="urn:microsoft.com/office/officeart/2005/8/layout/vList4"/>
    <dgm:cxn modelId="{A3EB2C91-F687-44AF-938C-31AFCB01E9C9}" type="presOf" srcId="{B9BAFC9E-8BCE-42C3-850F-91BB646CC97E}" destId="{5956A07D-E6EB-42AF-AC4B-52A5FF58F211}" srcOrd="0" destOrd="0" presId="urn:microsoft.com/office/officeart/2005/8/layout/vList4"/>
    <dgm:cxn modelId="{36751CE7-0E82-45A1-8633-6327B021864D}" srcId="{B9BAFC9E-8BCE-42C3-850F-91BB646CC97E}" destId="{1C5E9C5C-C6EC-46ED-8CAF-0A41B8C88672}" srcOrd="3" destOrd="0" parTransId="{64F2DCD0-087F-42D9-B3DD-353FA33A6888}" sibTransId="{ABB33EAB-ACD1-489D-8F24-70E119BCFB7C}"/>
    <dgm:cxn modelId="{E8522739-5062-4AC5-8E02-D445A18FA197}" type="presOf" srcId="{C597FEFD-B8F4-4D8C-B604-AA21EDE6B811}" destId="{2CDE6B2A-C85B-471B-9271-4950C1BDE149}" srcOrd="1" destOrd="5" presId="urn:microsoft.com/office/officeart/2005/8/layout/vList4"/>
    <dgm:cxn modelId="{F4DEBE36-59A3-48FB-995B-6EF6F6EDA2D1}" type="presParOf" srcId="{A869E2EA-5E84-4031-B334-B2D912D93355}" destId="{518E109B-79DB-4EC3-B7C9-9547DBB52D0C}" srcOrd="0" destOrd="0" presId="urn:microsoft.com/office/officeart/2005/8/layout/vList4"/>
    <dgm:cxn modelId="{5C523A90-F77B-4AD0-BE31-1248E504A143}" type="presParOf" srcId="{518E109B-79DB-4EC3-B7C9-9547DBB52D0C}" destId="{F853E748-B28A-4AA1-A53E-285040324888}" srcOrd="0" destOrd="0" presId="urn:microsoft.com/office/officeart/2005/8/layout/vList4"/>
    <dgm:cxn modelId="{D3B52A36-B583-4C6C-8C21-488D29B06321}" type="presParOf" srcId="{518E109B-79DB-4EC3-B7C9-9547DBB52D0C}" destId="{B0C89917-17EB-433B-8CB7-1AACD3A4F08F}" srcOrd="1" destOrd="0" presId="urn:microsoft.com/office/officeart/2005/8/layout/vList4"/>
    <dgm:cxn modelId="{5E88A581-9D8A-4EF0-939C-EFCEF94377DE}" type="presParOf" srcId="{518E109B-79DB-4EC3-B7C9-9547DBB52D0C}" destId="{400F8E25-4872-47DF-A07A-95D7A0D5316A}" srcOrd="2" destOrd="0" presId="urn:microsoft.com/office/officeart/2005/8/layout/vList4"/>
    <dgm:cxn modelId="{9362CCF7-C1AF-4CC2-94FA-828090348320}" type="presParOf" srcId="{A869E2EA-5E84-4031-B334-B2D912D93355}" destId="{9DACDE26-E487-494C-84E0-EF53C6CAD031}" srcOrd="1" destOrd="0" presId="urn:microsoft.com/office/officeart/2005/8/layout/vList4"/>
    <dgm:cxn modelId="{FE722153-700B-4FCA-B996-D73547826CD5}" type="presParOf" srcId="{A869E2EA-5E84-4031-B334-B2D912D93355}" destId="{C619CA6A-9766-48A6-8C69-08BA0A96861C}" srcOrd="2" destOrd="0" presId="urn:microsoft.com/office/officeart/2005/8/layout/vList4"/>
    <dgm:cxn modelId="{0A22C6CC-AF50-461B-BFEF-2FA53E6BB4CF}" type="presParOf" srcId="{C619CA6A-9766-48A6-8C69-08BA0A96861C}" destId="{5956A07D-E6EB-42AF-AC4B-52A5FF58F211}" srcOrd="0" destOrd="0" presId="urn:microsoft.com/office/officeart/2005/8/layout/vList4"/>
    <dgm:cxn modelId="{8A93AC66-D3C1-4F8F-81F6-5289B443F8DA}" type="presParOf" srcId="{C619CA6A-9766-48A6-8C69-08BA0A96861C}" destId="{35B4200E-FC5A-4376-9BD9-30C8B4962092}" srcOrd="1" destOrd="0" presId="urn:microsoft.com/office/officeart/2005/8/layout/vList4"/>
    <dgm:cxn modelId="{68A3370A-7BB1-413C-9645-3538C68BB26E}" type="presParOf" srcId="{C619CA6A-9766-48A6-8C69-08BA0A96861C}" destId="{2CDE6B2A-C85B-471B-9271-4950C1BDE14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CFD8DC-F562-4DE4-B72C-3C5ABAD07FDC}"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GB"/>
        </a:p>
      </dgm:t>
    </dgm:pt>
    <dgm:pt modelId="{709280CB-D7D1-49FB-BE16-7297E1B0C673}">
      <dgm:prSet phldrT="[Text]" custT="1"/>
      <dgm:spPr>
        <a:solidFill>
          <a:schemeClr val="accent5">
            <a:lumMod val="75000"/>
            <a:lumOff val="25000"/>
          </a:schemeClr>
        </a:solidFill>
      </dgm:spPr>
      <dgm:t>
        <a:bodyPr/>
        <a:lstStyle/>
        <a:p>
          <a:pPr>
            <a:buNone/>
          </a:pPr>
          <a:r>
            <a:rPr lang="en-ZA" sz="1800" dirty="0">
              <a:solidFill>
                <a:schemeClr val="bg1"/>
              </a:solidFill>
            </a:rPr>
            <a:t>Programme Objectives</a:t>
          </a:r>
          <a:endParaRPr lang="en-GB" sz="1800" dirty="0">
            <a:solidFill>
              <a:schemeClr val="bg1"/>
            </a:solidFill>
          </a:endParaRPr>
        </a:p>
      </dgm:t>
    </dgm:pt>
    <dgm:pt modelId="{6E0F584B-C3FE-4A55-8BCD-C123BEDC115F}" type="parTrans" cxnId="{B24C1AC0-C7C2-45D6-A2B8-B4A527F6CB89}">
      <dgm:prSet/>
      <dgm:spPr/>
      <dgm:t>
        <a:bodyPr/>
        <a:lstStyle/>
        <a:p>
          <a:endParaRPr lang="en-GB"/>
        </a:p>
      </dgm:t>
    </dgm:pt>
    <dgm:pt modelId="{4ABF1D2D-FABF-48BC-B186-7929BADDDC6B}" type="sibTrans" cxnId="{B24C1AC0-C7C2-45D6-A2B8-B4A527F6CB89}">
      <dgm:prSet/>
      <dgm:spPr/>
      <dgm:t>
        <a:bodyPr/>
        <a:lstStyle/>
        <a:p>
          <a:endParaRPr lang="en-GB"/>
        </a:p>
      </dgm:t>
    </dgm:pt>
    <dgm:pt modelId="{EEC7DDA4-6056-47AA-ACF9-E26FDBB715E4}">
      <dgm:prSet phldrT="[Text]" custT="1"/>
      <dgm:spPr>
        <a:solidFill>
          <a:schemeClr val="accent5">
            <a:lumMod val="75000"/>
            <a:lumOff val="25000"/>
          </a:schemeClr>
        </a:solidFill>
      </dgm:spPr>
      <dgm:t>
        <a:bodyPr/>
        <a:lstStyle/>
        <a:p>
          <a:pPr>
            <a:buFont typeface="Arial" panose="020B0604020202020204" pitchFamily="34" charset="0"/>
            <a:buChar char="•"/>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The B2B approach’s initial aim at its conception was to specifically focus on the challenges in the local government sphere, in the short and medium term particularly, in order to get the basics in municipal services right.</a:t>
          </a:r>
          <a:endParaRPr lang="en-GB" sz="1600" dirty="0">
            <a:solidFill>
              <a:schemeClr val="bg1"/>
            </a:solidFill>
          </a:endParaRPr>
        </a:p>
      </dgm:t>
    </dgm:pt>
    <dgm:pt modelId="{180C35F0-7EF4-4B9E-BD5E-75761CC196C2}" type="parTrans" cxnId="{49BFE563-6E3C-4902-BBBB-DC5DC9903F63}">
      <dgm:prSet/>
      <dgm:spPr/>
      <dgm:t>
        <a:bodyPr/>
        <a:lstStyle/>
        <a:p>
          <a:endParaRPr lang="en-GB"/>
        </a:p>
      </dgm:t>
    </dgm:pt>
    <dgm:pt modelId="{20E2426D-E23E-4F3F-A8FF-20B73A3B0B34}" type="sibTrans" cxnId="{49BFE563-6E3C-4902-BBBB-DC5DC9903F63}">
      <dgm:prSet/>
      <dgm:spPr/>
      <dgm:t>
        <a:bodyPr/>
        <a:lstStyle/>
        <a:p>
          <a:endParaRPr lang="en-GB"/>
        </a:p>
      </dgm:t>
    </dgm:pt>
    <dgm:pt modelId="{87FF045F-69A1-42CB-80DF-0D1D4420ADC7}">
      <dgm:prSet phldrT="[Text]" custT="1"/>
      <dgm:spPr>
        <a:solidFill>
          <a:srgbClr val="CC3300"/>
        </a:solidFill>
      </dgm:spPr>
      <dgm:t>
        <a:bodyPr/>
        <a:lstStyle/>
        <a:p>
          <a:r>
            <a:rPr lang="en-ZA" sz="1600" dirty="0"/>
            <a:t>Implementation Interventions</a:t>
          </a:r>
          <a:endParaRPr lang="en-GB" sz="1600" dirty="0"/>
        </a:p>
      </dgm:t>
    </dgm:pt>
    <dgm:pt modelId="{D62881F3-6765-4BEB-AA02-F341E6B277DD}" type="parTrans" cxnId="{C6414C1F-9199-4346-84FF-185E0F6DC03F}">
      <dgm:prSet/>
      <dgm:spPr/>
      <dgm:t>
        <a:bodyPr/>
        <a:lstStyle/>
        <a:p>
          <a:endParaRPr lang="en-GB"/>
        </a:p>
      </dgm:t>
    </dgm:pt>
    <dgm:pt modelId="{6D74A520-82B6-4888-86A3-3428AD902396}" type="sibTrans" cxnId="{C6414C1F-9199-4346-84FF-185E0F6DC03F}">
      <dgm:prSet/>
      <dgm:spPr/>
      <dgm:t>
        <a:bodyPr/>
        <a:lstStyle/>
        <a:p>
          <a:endParaRPr lang="en-GB"/>
        </a:p>
      </dgm:t>
    </dgm:pt>
    <dgm:pt modelId="{7EDB6C7C-33AF-476E-85E8-D19C9F4DBE08}">
      <dgm:prSet phldrT="[Text]" custT="1"/>
      <dgm:spPr>
        <a:solidFill>
          <a:srgbClr val="CC3300"/>
        </a:solidFill>
      </dgm:spPr>
      <dgm:t>
        <a:bodyPr/>
        <a:lstStyle/>
        <a:p>
          <a:r>
            <a:rPr lang="en-ZA" sz="1600" dirty="0">
              <a:latin typeface="Arial" panose="020B0604020202020204" pitchFamily="34" charset="0"/>
              <a:cs typeface="Times New Roman" panose="02020603050405020304" pitchFamily="18" charset="0"/>
            </a:rPr>
            <a:t>A provincial verification process for the identification of under-performing municipalities was approved by the Local Government </a:t>
          </a:r>
          <a:r>
            <a:rPr lang="en-ZA" sz="1600" dirty="0" err="1">
              <a:latin typeface="Arial" panose="020B0604020202020204" pitchFamily="34" charset="0"/>
              <a:cs typeface="Times New Roman" panose="02020603050405020304" pitchFamily="18" charset="0"/>
            </a:rPr>
            <a:t>MINMec</a:t>
          </a:r>
          <a:r>
            <a:rPr lang="en-ZA" sz="1600" dirty="0">
              <a:latin typeface="Arial" panose="020B0604020202020204" pitchFamily="34" charset="0"/>
              <a:cs typeface="Times New Roman" panose="02020603050405020304" pitchFamily="18" charset="0"/>
            </a:rPr>
            <a:t>.</a:t>
          </a:r>
          <a:endParaRPr lang="en-GB" sz="1600" dirty="0"/>
        </a:p>
      </dgm:t>
    </dgm:pt>
    <dgm:pt modelId="{D9B22876-9601-4A18-BF71-1D4D4C8D6987}" type="parTrans" cxnId="{D4F3ECFE-E445-41CE-B8B4-8D9526C79069}">
      <dgm:prSet/>
      <dgm:spPr/>
      <dgm:t>
        <a:bodyPr/>
        <a:lstStyle/>
        <a:p>
          <a:endParaRPr lang="en-GB"/>
        </a:p>
      </dgm:t>
    </dgm:pt>
    <dgm:pt modelId="{3941B576-07A3-4A7C-A35A-7F85E89D9AAF}" type="sibTrans" cxnId="{D4F3ECFE-E445-41CE-B8B4-8D9526C79069}">
      <dgm:prSet/>
      <dgm:spPr/>
      <dgm:t>
        <a:bodyPr/>
        <a:lstStyle/>
        <a:p>
          <a:endParaRPr lang="en-GB"/>
        </a:p>
      </dgm:t>
    </dgm:pt>
    <dgm:pt modelId="{EAF4AC37-BA92-4AE8-9A02-F4357D4E499A}">
      <dgm:prSet custT="1"/>
      <dgm:spPr/>
      <dgm:t>
        <a:bodyPr/>
        <a:lstStyle/>
        <a:p>
          <a:endParaRPr lang="en-GB" sz="1600" dirty="0"/>
        </a:p>
      </dgm:t>
    </dgm:pt>
    <dgm:pt modelId="{1154792A-08B9-4AD6-88B3-79CAE38C0005}" type="parTrans" cxnId="{A92E6A1B-7B03-4F91-A546-A718BB9C7005}">
      <dgm:prSet/>
      <dgm:spPr/>
      <dgm:t>
        <a:bodyPr/>
        <a:lstStyle/>
        <a:p>
          <a:endParaRPr lang="en-GB"/>
        </a:p>
      </dgm:t>
    </dgm:pt>
    <dgm:pt modelId="{65653DC2-69CD-4059-AB75-03E56A84097E}" type="sibTrans" cxnId="{A92E6A1B-7B03-4F91-A546-A718BB9C7005}">
      <dgm:prSet/>
      <dgm:spPr/>
      <dgm:t>
        <a:bodyPr/>
        <a:lstStyle/>
        <a:p>
          <a:endParaRPr lang="en-GB"/>
        </a:p>
      </dgm:t>
    </dgm:pt>
    <dgm:pt modelId="{9BC978DD-3599-4D22-8E37-601A6B38C335}">
      <dgm:prSet custT="1"/>
      <dgm:spPr/>
      <dgm:t>
        <a:bodyPr/>
        <a:lstStyle/>
        <a:p>
          <a:r>
            <a:rPr lang="en-ZA" sz="1600" dirty="0">
              <a:latin typeface="Arial" panose="020B0604020202020204" pitchFamily="34" charset="0"/>
              <a:cs typeface="Arial" panose="020B0604020202020204" pitchFamily="34" charset="0"/>
            </a:rPr>
            <a:t>5 Key Results areas were agreed on:</a:t>
          </a:r>
          <a:endParaRPr lang="en-GB" sz="1600" dirty="0">
            <a:latin typeface="Arial" panose="020B0604020202020204" pitchFamily="34" charset="0"/>
            <a:cs typeface="Arial" panose="020B0604020202020204" pitchFamily="34" charset="0"/>
          </a:endParaRPr>
        </a:p>
      </dgm:t>
    </dgm:pt>
    <dgm:pt modelId="{5A46084A-9066-42B1-A95B-4E7B3C191F93}" type="parTrans" cxnId="{58A454A5-2D4A-4753-A798-54935FB43DBF}">
      <dgm:prSet/>
      <dgm:spPr/>
      <dgm:t>
        <a:bodyPr/>
        <a:lstStyle/>
        <a:p>
          <a:endParaRPr lang="en-GB"/>
        </a:p>
      </dgm:t>
    </dgm:pt>
    <dgm:pt modelId="{F8EC6C9E-3B43-4805-9D2E-B2C8F69B9329}" type="sibTrans" cxnId="{58A454A5-2D4A-4753-A798-54935FB43DBF}">
      <dgm:prSet/>
      <dgm:spPr/>
      <dgm:t>
        <a:bodyPr/>
        <a:lstStyle/>
        <a:p>
          <a:endParaRPr lang="en-GB"/>
        </a:p>
      </dgm:t>
    </dgm:pt>
    <dgm:pt modelId="{1B647ABD-3A23-441C-ADDC-3540DE432166}">
      <dgm:prSet custT="1"/>
      <dgm:spPr/>
      <dgm:t>
        <a:bodyPr/>
        <a:lstStyle/>
        <a:p>
          <a:r>
            <a:rPr lang="en-ZA" sz="1600" dirty="0">
              <a:latin typeface="Arial" panose="020B0604020202020204" pitchFamily="34" charset="0"/>
              <a:cs typeface="Arial" panose="020B0604020202020204" pitchFamily="34" charset="0"/>
            </a:rPr>
            <a:t>Putting People First</a:t>
          </a:r>
          <a:endParaRPr lang="en-GB" sz="1600" dirty="0">
            <a:latin typeface="Arial" panose="020B0604020202020204" pitchFamily="34" charset="0"/>
            <a:cs typeface="Arial" panose="020B0604020202020204" pitchFamily="34" charset="0"/>
          </a:endParaRPr>
        </a:p>
      </dgm:t>
    </dgm:pt>
    <dgm:pt modelId="{035238C8-B765-4721-AF4A-5A9BC458FB54}" type="parTrans" cxnId="{D4C82E83-452E-4A75-B28D-9C8E343A7648}">
      <dgm:prSet/>
      <dgm:spPr/>
      <dgm:t>
        <a:bodyPr/>
        <a:lstStyle/>
        <a:p>
          <a:endParaRPr lang="en-GB"/>
        </a:p>
      </dgm:t>
    </dgm:pt>
    <dgm:pt modelId="{6C2DC123-0252-4361-B86D-A78F1FC6438C}" type="sibTrans" cxnId="{D4C82E83-452E-4A75-B28D-9C8E343A7648}">
      <dgm:prSet/>
      <dgm:spPr/>
      <dgm:t>
        <a:bodyPr/>
        <a:lstStyle/>
        <a:p>
          <a:endParaRPr lang="en-GB"/>
        </a:p>
      </dgm:t>
    </dgm:pt>
    <dgm:pt modelId="{0A00B0F9-ED4D-4446-9527-F7381AEF2DC9}">
      <dgm:prSet custT="1"/>
      <dgm:spPr/>
      <dgm:t>
        <a:bodyPr/>
        <a:lstStyle/>
        <a:p>
          <a:r>
            <a:rPr lang="en-ZA" sz="1600" dirty="0">
              <a:latin typeface="Arial" panose="020B0604020202020204" pitchFamily="34" charset="0"/>
              <a:cs typeface="Arial" panose="020B0604020202020204" pitchFamily="34" charset="0"/>
            </a:rPr>
            <a:t>Service Delivery</a:t>
          </a:r>
          <a:endParaRPr lang="en-GB" sz="1600" dirty="0">
            <a:latin typeface="Arial" panose="020B0604020202020204" pitchFamily="34" charset="0"/>
            <a:cs typeface="Arial" panose="020B0604020202020204" pitchFamily="34" charset="0"/>
          </a:endParaRPr>
        </a:p>
      </dgm:t>
    </dgm:pt>
    <dgm:pt modelId="{6C7828B3-4683-4922-9FB4-3DA677AC2C6D}" type="parTrans" cxnId="{E1A543C8-1E38-428F-AC7D-64C1C7F84CB6}">
      <dgm:prSet/>
      <dgm:spPr/>
      <dgm:t>
        <a:bodyPr/>
        <a:lstStyle/>
        <a:p>
          <a:endParaRPr lang="en-GB"/>
        </a:p>
      </dgm:t>
    </dgm:pt>
    <dgm:pt modelId="{DFAEAB64-9A4D-450A-A13C-6BEAB3D7C630}" type="sibTrans" cxnId="{E1A543C8-1E38-428F-AC7D-64C1C7F84CB6}">
      <dgm:prSet/>
      <dgm:spPr/>
      <dgm:t>
        <a:bodyPr/>
        <a:lstStyle/>
        <a:p>
          <a:endParaRPr lang="en-GB"/>
        </a:p>
      </dgm:t>
    </dgm:pt>
    <dgm:pt modelId="{7462C920-2E66-4FCD-9F89-510FF777E116}">
      <dgm:prSet custT="1"/>
      <dgm:spPr/>
      <dgm:t>
        <a:bodyPr/>
        <a:lstStyle/>
        <a:p>
          <a:r>
            <a:rPr lang="en-ZA" sz="1600" dirty="0">
              <a:latin typeface="Arial" panose="020B0604020202020204" pitchFamily="34" charset="0"/>
              <a:cs typeface="Arial" panose="020B0604020202020204" pitchFamily="34" charset="0"/>
            </a:rPr>
            <a:t>Good Governance</a:t>
          </a:r>
          <a:endParaRPr lang="en-GB" sz="1600" dirty="0">
            <a:latin typeface="Arial" panose="020B0604020202020204" pitchFamily="34" charset="0"/>
            <a:cs typeface="Arial" panose="020B0604020202020204" pitchFamily="34" charset="0"/>
          </a:endParaRPr>
        </a:p>
      </dgm:t>
    </dgm:pt>
    <dgm:pt modelId="{9774EA95-C19E-4C21-A096-2FAEDC21E859}" type="parTrans" cxnId="{2F97BB1E-1387-4309-8248-E26CB14B138E}">
      <dgm:prSet/>
      <dgm:spPr/>
      <dgm:t>
        <a:bodyPr/>
        <a:lstStyle/>
        <a:p>
          <a:endParaRPr lang="en-GB"/>
        </a:p>
      </dgm:t>
    </dgm:pt>
    <dgm:pt modelId="{DE2F3C83-C353-45E7-B85B-6C76C5B8944C}" type="sibTrans" cxnId="{2F97BB1E-1387-4309-8248-E26CB14B138E}">
      <dgm:prSet/>
      <dgm:spPr/>
      <dgm:t>
        <a:bodyPr/>
        <a:lstStyle/>
        <a:p>
          <a:endParaRPr lang="en-GB"/>
        </a:p>
      </dgm:t>
    </dgm:pt>
    <dgm:pt modelId="{1C0F7DA1-84BC-48F4-9927-28BE54635925}">
      <dgm:prSet custT="1"/>
      <dgm:spPr/>
      <dgm:t>
        <a:bodyPr/>
        <a:lstStyle/>
        <a:p>
          <a:r>
            <a:rPr lang="en-ZA" sz="1600" dirty="0">
              <a:latin typeface="Arial" panose="020B0604020202020204" pitchFamily="34" charset="0"/>
              <a:cs typeface="Arial" panose="020B0604020202020204" pitchFamily="34" charset="0"/>
            </a:rPr>
            <a:t>Sound Financial Management</a:t>
          </a:r>
          <a:endParaRPr lang="en-GB" sz="1600" dirty="0">
            <a:latin typeface="Arial" panose="020B0604020202020204" pitchFamily="34" charset="0"/>
            <a:cs typeface="Arial" panose="020B0604020202020204" pitchFamily="34" charset="0"/>
          </a:endParaRPr>
        </a:p>
      </dgm:t>
    </dgm:pt>
    <dgm:pt modelId="{5AF2534A-BB66-42C6-BEC2-F7E2D9FA45DA}" type="parTrans" cxnId="{7B746F28-0AEF-4594-BAAE-4D34A965DA13}">
      <dgm:prSet/>
      <dgm:spPr/>
      <dgm:t>
        <a:bodyPr/>
        <a:lstStyle/>
        <a:p>
          <a:endParaRPr lang="en-GB"/>
        </a:p>
      </dgm:t>
    </dgm:pt>
    <dgm:pt modelId="{C49EB72F-491E-4D88-911B-AE02C65D9BC4}" type="sibTrans" cxnId="{7B746F28-0AEF-4594-BAAE-4D34A965DA13}">
      <dgm:prSet/>
      <dgm:spPr/>
      <dgm:t>
        <a:bodyPr/>
        <a:lstStyle/>
        <a:p>
          <a:endParaRPr lang="en-GB"/>
        </a:p>
      </dgm:t>
    </dgm:pt>
    <dgm:pt modelId="{0833602D-9583-4E87-A319-20F1AA4C1F66}">
      <dgm:prSet custT="1"/>
      <dgm:spPr/>
      <dgm:t>
        <a:bodyPr/>
        <a:lstStyle/>
        <a:p>
          <a:r>
            <a:rPr lang="en-ZA" sz="1600" dirty="0">
              <a:latin typeface="Arial" panose="020B0604020202020204" pitchFamily="34" charset="0"/>
              <a:cs typeface="Arial" panose="020B0604020202020204" pitchFamily="34" charset="0"/>
            </a:rPr>
            <a:t>Institutional Capability</a:t>
          </a:r>
          <a:endParaRPr lang="en-GB" sz="1600" dirty="0">
            <a:latin typeface="Arial" panose="020B0604020202020204" pitchFamily="34" charset="0"/>
            <a:cs typeface="Arial" panose="020B0604020202020204" pitchFamily="34" charset="0"/>
          </a:endParaRPr>
        </a:p>
      </dgm:t>
    </dgm:pt>
    <dgm:pt modelId="{B893374D-791B-42B6-ACD0-276ACB7E1623}" type="parTrans" cxnId="{0187D713-5739-4B73-BB18-DAE79010D955}">
      <dgm:prSet/>
      <dgm:spPr/>
      <dgm:t>
        <a:bodyPr/>
        <a:lstStyle/>
        <a:p>
          <a:endParaRPr lang="en-GB"/>
        </a:p>
      </dgm:t>
    </dgm:pt>
    <dgm:pt modelId="{2132F350-0527-4073-B391-EB972EBAB678}" type="sibTrans" cxnId="{0187D713-5739-4B73-BB18-DAE79010D955}">
      <dgm:prSet/>
      <dgm:spPr/>
      <dgm:t>
        <a:bodyPr/>
        <a:lstStyle/>
        <a:p>
          <a:endParaRPr lang="en-GB"/>
        </a:p>
      </dgm:t>
    </dgm:pt>
    <dgm:pt modelId="{2325B55A-7BEE-4F4E-B18D-635B50E9EB3F}" type="pres">
      <dgm:prSet presAssocID="{72CFD8DC-F562-4DE4-B72C-3C5ABAD07FDC}" presName="linear" presStyleCnt="0">
        <dgm:presLayoutVars>
          <dgm:dir/>
          <dgm:resizeHandles val="exact"/>
        </dgm:presLayoutVars>
      </dgm:prSet>
      <dgm:spPr/>
      <dgm:t>
        <a:bodyPr/>
        <a:lstStyle/>
        <a:p>
          <a:endParaRPr lang="en-US"/>
        </a:p>
      </dgm:t>
    </dgm:pt>
    <dgm:pt modelId="{C8F7D9EE-8393-4165-BDB7-81076D44A051}" type="pres">
      <dgm:prSet presAssocID="{709280CB-D7D1-49FB-BE16-7297E1B0C673}" presName="comp" presStyleCnt="0"/>
      <dgm:spPr/>
    </dgm:pt>
    <dgm:pt modelId="{343E45B3-8025-41EA-B97F-129CE39165FB}" type="pres">
      <dgm:prSet presAssocID="{709280CB-D7D1-49FB-BE16-7297E1B0C673}" presName="box" presStyleLbl="node1" presStyleIdx="0" presStyleCnt="2" custScaleY="194455" custLinFactNeighborX="-715" custLinFactNeighborY="-3793"/>
      <dgm:spPr/>
      <dgm:t>
        <a:bodyPr/>
        <a:lstStyle/>
        <a:p>
          <a:endParaRPr lang="en-US"/>
        </a:p>
      </dgm:t>
    </dgm:pt>
    <dgm:pt modelId="{486117B9-D264-4937-BC38-CEDEDB64E7AD}" type="pres">
      <dgm:prSet presAssocID="{709280CB-D7D1-49FB-BE16-7297E1B0C673}" presName="img" presStyleLbl="fgImgPlace1" presStyleIdx="0" presStyleCnt="2" custScaleY="143904" custLinFactX="-41222" custLinFactY="100000" custLinFactNeighborX="-100000" custLinFactNeighborY="112866"/>
      <dgm:spPr/>
    </dgm:pt>
    <dgm:pt modelId="{92E03145-9951-4720-8303-DBEAB96DA8C0}" type="pres">
      <dgm:prSet presAssocID="{709280CB-D7D1-49FB-BE16-7297E1B0C673}" presName="text" presStyleLbl="node1" presStyleIdx="0" presStyleCnt="2">
        <dgm:presLayoutVars>
          <dgm:bulletEnabled val="1"/>
        </dgm:presLayoutVars>
      </dgm:prSet>
      <dgm:spPr/>
      <dgm:t>
        <a:bodyPr/>
        <a:lstStyle/>
        <a:p>
          <a:endParaRPr lang="en-US"/>
        </a:p>
      </dgm:t>
    </dgm:pt>
    <dgm:pt modelId="{FCB39ACB-AB37-4543-ACC8-F13022A1196C}" type="pres">
      <dgm:prSet presAssocID="{4ABF1D2D-FABF-48BC-B186-7929BADDDC6B}" presName="spacer" presStyleCnt="0"/>
      <dgm:spPr/>
    </dgm:pt>
    <dgm:pt modelId="{760869EA-29F9-4405-98DF-1A0587BCEA5C}" type="pres">
      <dgm:prSet presAssocID="{87FF045F-69A1-42CB-80DF-0D1D4420ADC7}" presName="comp" presStyleCnt="0"/>
      <dgm:spPr/>
    </dgm:pt>
    <dgm:pt modelId="{56722264-3EF8-4A06-9A67-06B84334211A}" type="pres">
      <dgm:prSet presAssocID="{87FF045F-69A1-42CB-80DF-0D1D4420ADC7}" presName="box" presStyleLbl="node1" presStyleIdx="1" presStyleCnt="2" custScaleY="233588" custLinFactNeighborY="-7459"/>
      <dgm:spPr/>
      <dgm:t>
        <a:bodyPr/>
        <a:lstStyle/>
        <a:p>
          <a:endParaRPr lang="en-US"/>
        </a:p>
      </dgm:t>
    </dgm:pt>
    <dgm:pt modelId="{AC68C073-56CE-4590-AAA3-7D872DE8C3FB}" type="pres">
      <dgm:prSet presAssocID="{87FF045F-69A1-42CB-80DF-0D1D4420ADC7}" presName="img" presStyleLbl="fgImgPlace1" presStyleIdx="1" presStyleCnt="2" custScaleX="84931" custScaleY="156651" custLinFactNeighborX="-270" custLinFactNeighborY="18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8000" b="-8000"/>
          </a:stretch>
        </a:blipFill>
      </dgm:spPr>
      <dgm:extLst>
        <a:ext uri="{E40237B7-FDA0-4F09-8148-C483321AD2D9}">
          <dgm14:cNvPr xmlns:dgm14="http://schemas.microsoft.com/office/drawing/2010/diagram" id="0" name="" descr="Customer review"/>
        </a:ext>
      </dgm:extLst>
    </dgm:pt>
    <dgm:pt modelId="{7828B96F-305C-426E-98C6-43F2DB613923}" type="pres">
      <dgm:prSet presAssocID="{87FF045F-69A1-42CB-80DF-0D1D4420ADC7}" presName="text" presStyleLbl="node1" presStyleIdx="1" presStyleCnt="2">
        <dgm:presLayoutVars>
          <dgm:bulletEnabled val="1"/>
        </dgm:presLayoutVars>
      </dgm:prSet>
      <dgm:spPr/>
      <dgm:t>
        <a:bodyPr/>
        <a:lstStyle/>
        <a:p>
          <a:endParaRPr lang="en-US"/>
        </a:p>
      </dgm:t>
    </dgm:pt>
  </dgm:ptLst>
  <dgm:cxnLst>
    <dgm:cxn modelId="{E1A543C8-1E38-428F-AC7D-64C1C7F84CB6}" srcId="{9BC978DD-3599-4D22-8E37-601A6B38C335}" destId="{0A00B0F9-ED4D-4446-9527-F7381AEF2DC9}" srcOrd="1" destOrd="0" parTransId="{6C7828B3-4683-4922-9FB4-3DA677AC2C6D}" sibTransId="{DFAEAB64-9A4D-450A-A13C-6BEAB3D7C630}"/>
    <dgm:cxn modelId="{D4C82E83-452E-4A75-B28D-9C8E343A7648}" srcId="{9BC978DD-3599-4D22-8E37-601A6B38C335}" destId="{1B647ABD-3A23-441C-ADDC-3540DE432166}" srcOrd="0" destOrd="0" parTransId="{035238C8-B765-4721-AF4A-5A9BC458FB54}" sibTransId="{6C2DC123-0252-4361-B86D-A78F1FC6438C}"/>
    <dgm:cxn modelId="{BFFEDDE3-0097-40AE-A052-0C15552088A1}" type="presOf" srcId="{709280CB-D7D1-49FB-BE16-7297E1B0C673}" destId="{92E03145-9951-4720-8303-DBEAB96DA8C0}" srcOrd="1" destOrd="0" presId="urn:microsoft.com/office/officeart/2005/8/layout/vList4"/>
    <dgm:cxn modelId="{D4F3ECFE-E445-41CE-B8B4-8D9526C79069}" srcId="{87FF045F-69A1-42CB-80DF-0D1D4420ADC7}" destId="{7EDB6C7C-33AF-476E-85E8-D19C9F4DBE08}" srcOrd="0" destOrd="0" parTransId="{D9B22876-9601-4A18-BF71-1D4D4C8D6987}" sibTransId="{3941B576-07A3-4A7C-A35A-7F85E89D9AAF}"/>
    <dgm:cxn modelId="{DF8D449D-5AB0-43DE-BD14-A98A3D5ED219}" type="presOf" srcId="{709280CB-D7D1-49FB-BE16-7297E1B0C673}" destId="{343E45B3-8025-41EA-B97F-129CE39165FB}" srcOrd="0" destOrd="0" presId="urn:microsoft.com/office/officeart/2005/8/layout/vList4"/>
    <dgm:cxn modelId="{2012439A-3EDD-427B-97D5-446762B7D946}" type="presOf" srcId="{7EDB6C7C-33AF-476E-85E8-D19C9F4DBE08}" destId="{56722264-3EF8-4A06-9A67-06B84334211A}" srcOrd="0" destOrd="1" presId="urn:microsoft.com/office/officeart/2005/8/layout/vList4"/>
    <dgm:cxn modelId="{1493433B-7D8D-45CF-B3D0-E6E7ED94381D}" type="presOf" srcId="{EAF4AC37-BA92-4AE8-9A02-F4357D4E499A}" destId="{7828B96F-305C-426E-98C6-43F2DB613923}" srcOrd="1" destOrd="8" presId="urn:microsoft.com/office/officeart/2005/8/layout/vList4"/>
    <dgm:cxn modelId="{C0AA2ADA-F30E-43DD-97DE-FE76FA5DCD35}" type="presOf" srcId="{1C0F7DA1-84BC-48F4-9927-28BE54635925}" destId="{56722264-3EF8-4A06-9A67-06B84334211A}" srcOrd="0" destOrd="6" presId="urn:microsoft.com/office/officeart/2005/8/layout/vList4"/>
    <dgm:cxn modelId="{B24C1AC0-C7C2-45D6-A2B8-B4A527F6CB89}" srcId="{72CFD8DC-F562-4DE4-B72C-3C5ABAD07FDC}" destId="{709280CB-D7D1-49FB-BE16-7297E1B0C673}" srcOrd="0" destOrd="0" parTransId="{6E0F584B-C3FE-4A55-8BCD-C123BEDC115F}" sibTransId="{4ABF1D2D-FABF-48BC-B186-7929BADDDC6B}"/>
    <dgm:cxn modelId="{FCDD3F6A-EE92-4977-A2F4-E433FF03471C}" type="presOf" srcId="{9BC978DD-3599-4D22-8E37-601A6B38C335}" destId="{56722264-3EF8-4A06-9A67-06B84334211A}" srcOrd="0" destOrd="2" presId="urn:microsoft.com/office/officeart/2005/8/layout/vList4"/>
    <dgm:cxn modelId="{855E4034-2493-46AC-9545-24C2C70D546F}" type="presOf" srcId="{1B647ABD-3A23-441C-ADDC-3540DE432166}" destId="{7828B96F-305C-426E-98C6-43F2DB613923}" srcOrd="1" destOrd="3" presId="urn:microsoft.com/office/officeart/2005/8/layout/vList4"/>
    <dgm:cxn modelId="{777E4F10-10F5-421C-8351-05A1F58FE608}" type="presOf" srcId="{0833602D-9583-4E87-A319-20F1AA4C1F66}" destId="{7828B96F-305C-426E-98C6-43F2DB613923}" srcOrd="1" destOrd="7" presId="urn:microsoft.com/office/officeart/2005/8/layout/vList4"/>
    <dgm:cxn modelId="{2F97BB1E-1387-4309-8248-E26CB14B138E}" srcId="{9BC978DD-3599-4D22-8E37-601A6B38C335}" destId="{7462C920-2E66-4FCD-9F89-510FF777E116}" srcOrd="2" destOrd="0" parTransId="{9774EA95-C19E-4C21-A096-2FAEDC21E859}" sibTransId="{DE2F3C83-C353-45E7-B85B-6C76C5B8944C}"/>
    <dgm:cxn modelId="{2A69A2FD-BECA-44C2-87B3-8DC4A72542AE}" type="presOf" srcId="{0A00B0F9-ED4D-4446-9527-F7381AEF2DC9}" destId="{56722264-3EF8-4A06-9A67-06B84334211A}" srcOrd="0" destOrd="4" presId="urn:microsoft.com/office/officeart/2005/8/layout/vList4"/>
    <dgm:cxn modelId="{337781A0-516A-49E5-B0A7-D3ED746A00BF}" type="presOf" srcId="{7462C920-2E66-4FCD-9F89-510FF777E116}" destId="{7828B96F-305C-426E-98C6-43F2DB613923}" srcOrd="1" destOrd="5" presId="urn:microsoft.com/office/officeart/2005/8/layout/vList4"/>
    <dgm:cxn modelId="{3B46BC97-1DA9-4AB4-A456-6B8F304A40C7}" type="presOf" srcId="{EAF4AC37-BA92-4AE8-9A02-F4357D4E499A}" destId="{56722264-3EF8-4A06-9A67-06B84334211A}" srcOrd="0" destOrd="8" presId="urn:microsoft.com/office/officeart/2005/8/layout/vList4"/>
    <dgm:cxn modelId="{9279EA5D-D429-43E1-974E-82372EEBEF75}" type="presOf" srcId="{1B647ABD-3A23-441C-ADDC-3540DE432166}" destId="{56722264-3EF8-4A06-9A67-06B84334211A}" srcOrd="0" destOrd="3" presId="urn:microsoft.com/office/officeart/2005/8/layout/vList4"/>
    <dgm:cxn modelId="{C6414C1F-9199-4346-84FF-185E0F6DC03F}" srcId="{72CFD8DC-F562-4DE4-B72C-3C5ABAD07FDC}" destId="{87FF045F-69A1-42CB-80DF-0D1D4420ADC7}" srcOrd="1" destOrd="0" parTransId="{D62881F3-6765-4BEB-AA02-F341E6B277DD}" sibTransId="{6D74A520-82B6-4888-86A3-3428AD902396}"/>
    <dgm:cxn modelId="{BE308C7A-6B6C-459B-8CCC-54C2DB204259}" type="presOf" srcId="{72CFD8DC-F562-4DE4-B72C-3C5ABAD07FDC}" destId="{2325B55A-7BEE-4F4E-B18D-635B50E9EB3F}" srcOrd="0" destOrd="0" presId="urn:microsoft.com/office/officeart/2005/8/layout/vList4"/>
    <dgm:cxn modelId="{A92E6A1B-7B03-4F91-A546-A718BB9C7005}" srcId="{87FF045F-69A1-42CB-80DF-0D1D4420ADC7}" destId="{EAF4AC37-BA92-4AE8-9A02-F4357D4E499A}" srcOrd="2" destOrd="0" parTransId="{1154792A-08B9-4AD6-88B3-79CAE38C0005}" sibTransId="{65653DC2-69CD-4059-AB75-03E56A84097E}"/>
    <dgm:cxn modelId="{280A93A7-A886-4EBB-8E76-3A71EDEF3514}" type="presOf" srcId="{7EDB6C7C-33AF-476E-85E8-D19C9F4DBE08}" destId="{7828B96F-305C-426E-98C6-43F2DB613923}" srcOrd="1" destOrd="1" presId="urn:microsoft.com/office/officeart/2005/8/layout/vList4"/>
    <dgm:cxn modelId="{3E1338D4-F446-4AB5-8369-37BE8557D251}" type="presOf" srcId="{EEC7DDA4-6056-47AA-ACF9-E26FDBB715E4}" destId="{343E45B3-8025-41EA-B97F-129CE39165FB}" srcOrd="0" destOrd="1" presId="urn:microsoft.com/office/officeart/2005/8/layout/vList4"/>
    <dgm:cxn modelId="{40E19B23-7492-449D-8C9D-9F47AD8B049C}" type="presOf" srcId="{7462C920-2E66-4FCD-9F89-510FF777E116}" destId="{56722264-3EF8-4A06-9A67-06B84334211A}" srcOrd="0" destOrd="5" presId="urn:microsoft.com/office/officeart/2005/8/layout/vList4"/>
    <dgm:cxn modelId="{7B746F28-0AEF-4594-BAAE-4D34A965DA13}" srcId="{9BC978DD-3599-4D22-8E37-601A6B38C335}" destId="{1C0F7DA1-84BC-48F4-9927-28BE54635925}" srcOrd="3" destOrd="0" parTransId="{5AF2534A-BB66-42C6-BEC2-F7E2D9FA45DA}" sibTransId="{C49EB72F-491E-4D88-911B-AE02C65D9BC4}"/>
    <dgm:cxn modelId="{DC4E2383-D21B-4CB2-BF05-FFA021D04D11}" type="presOf" srcId="{1C0F7DA1-84BC-48F4-9927-28BE54635925}" destId="{7828B96F-305C-426E-98C6-43F2DB613923}" srcOrd="1" destOrd="6" presId="urn:microsoft.com/office/officeart/2005/8/layout/vList4"/>
    <dgm:cxn modelId="{40E625AC-0BF8-456B-808B-C73EF9DCC1E4}" type="presOf" srcId="{87FF045F-69A1-42CB-80DF-0D1D4420ADC7}" destId="{7828B96F-305C-426E-98C6-43F2DB613923}" srcOrd="1" destOrd="0" presId="urn:microsoft.com/office/officeart/2005/8/layout/vList4"/>
    <dgm:cxn modelId="{0187D713-5739-4B73-BB18-DAE79010D955}" srcId="{9BC978DD-3599-4D22-8E37-601A6B38C335}" destId="{0833602D-9583-4E87-A319-20F1AA4C1F66}" srcOrd="4" destOrd="0" parTransId="{B893374D-791B-42B6-ACD0-276ACB7E1623}" sibTransId="{2132F350-0527-4073-B391-EB972EBAB678}"/>
    <dgm:cxn modelId="{D39F41E4-EB03-4C2E-BF34-92ED4E5AF42B}" type="presOf" srcId="{0833602D-9583-4E87-A319-20F1AA4C1F66}" destId="{56722264-3EF8-4A06-9A67-06B84334211A}" srcOrd="0" destOrd="7" presId="urn:microsoft.com/office/officeart/2005/8/layout/vList4"/>
    <dgm:cxn modelId="{58A454A5-2D4A-4753-A798-54935FB43DBF}" srcId="{87FF045F-69A1-42CB-80DF-0D1D4420ADC7}" destId="{9BC978DD-3599-4D22-8E37-601A6B38C335}" srcOrd="1" destOrd="0" parTransId="{5A46084A-9066-42B1-A95B-4E7B3C191F93}" sibTransId="{F8EC6C9E-3B43-4805-9D2E-B2C8F69B9329}"/>
    <dgm:cxn modelId="{49BFE563-6E3C-4902-BBBB-DC5DC9903F63}" srcId="{709280CB-D7D1-49FB-BE16-7297E1B0C673}" destId="{EEC7DDA4-6056-47AA-ACF9-E26FDBB715E4}" srcOrd="0" destOrd="0" parTransId="{180C35F0-7EF4-4B9E-BD5E-75761CC196C2}" sibTransId="{20E2426D-E23E-4F3F-A8FF-20B73A3B0B34}"/>
    <dgm:cxn modelId="{5B6C8C0B-938B-4AE3-83AC-FDBEFD787DD1}" type="presOf" srcId="{0A00B0F9-ED4D-4446-9527-F7381AEF2DC9}" destId="{7828B96F-305C-426E-98C6-43F2DB613923}" srcOrd="1" destOrd="4" presId="urn:microsoft.com/office/officeart/2005/8/layout/vList4"/>
    <dgm:cxn modelId="{802F6C92-E2EF-45AD-B263-7805982DDB74}" type="presOf" srcId="{9BC978DD-3599-4D22-8E37-601A6B38C335}" destId="{7828B96F-305C-426E-98C6-43F2DB613923}" srcOrd="1" destOrd="2" presId="urn:microsoft.com/office/officeart/2005/8/layout/vList4"/>
    <dgm:cxn modelId="{F360178D-52F0-4E0D-BF94-2819A58553B9}" type="presOf" srcId="{EEC7DDA4-6056-47AA-ACF9-E26FDBB715E4}" destId="{92E03145-9951-4720-8303-DBEAB96DA8C0}" srcOrd="1" destOrd="1" presId="urn:microsoft.com/office/officeart/2005/8/layout/vList4"/>
    <dgm:cxn modelId="{5879FDFC-D797-4559-8F2D-CAE8E1D9A228}" type="presOf" srcId="{87FF045F-69A1-42CB-80DF-0D1D4420ADC7}" destId="{56722264-3EF8-4A06-9A67-06B84334211A}" srcOrd="0" destOrd="0" presId="urn:microsoft.com/office/officeart/2005/8/layout/vList4"/>
    <dgm:cxn modelId="{CE5DA279-CA14-45C2-8A1F-E8BCDBEA9832}" type="presParOf" srcId="{2325B55A-7BEE-4F4E-B18D-635B50E9EB3F}" destId="{C8F7D9EE-8393-4165-BDB7-81076D44A051}" srcOrd="0" destOrd="0" presId="urn:microsoft.com/office/officeart/2005/8/layout/vList4"/>
    <dgm:cxn modelId="{E045AE9F-FA24-4307-B4F4-EBF62ED8DCF2}" type="presParOf" srcId="{C8F7D9EE-8393-4165-BDB7-81076D44A051}" destId="{343E45B3-8025-41EA-B97F-129CE39165FB}" srcOrd="0" destOrd="0" presId="urn:microsoft.com/office/officeart/2005/8/layout/vList4"/>
    <dgm:cxn modelId="{05267DE6-7107-4F0A-879A-000AED46E5AD}" type="presParOf" srcId="{C8F7D9EE-8393-4165-BDB7-81076D44A051}" destId="{486117B9-D264-4937-BC38-CEDEDB64E7AD}" srcOrd="1" destOrd="0" presId="urn:microsoft.com/office/officeart/2005/8/layout/vList4"/>
    <dgm:cxn modelId="{AC94788A-1BF6-4504-904B-B6D87EC031AB}" type="presParOf" srcId="{C8F7D9EE-8393-4165-BDB7-81076D44A051}" destId="{92E03145-9951-4720-8303-DBEAB96DA8C0}" srcOrd="2" destOrd="0" presId="urn:microsoft.com/office/officeart/2005/8/layout/vList4"/>
    <dgm:cxn modelId="{3D2ACACB-11EF-4DC9-935E-E17F883ACEA9}" type="presParOf" srcId="{2325B55A-7BEE-4F4E-B18D-635B50E9EB3F}" destId="{FCB39ACB-AB37-4543-ACC8-F13022A1196C}" srcOrd="1" destOrd="0" presId="urn:microsoft.com/office/officeart/2005/8/layout/vList4"/>
    <dgm:cxn modelId="{1801DDD5-4F5D-485A-A9C6-BECA64F322A1}" type="presParOf" srcId="{2325B55A-7BEE-4F4E-B18D-635B50E9EB3F}" destId="{760869EA-29F9-4405-98DF-1A0587BCEA5C}" srcOrd="2" destOrd="0" presId="urn:microsoft.com/office/officeart/2005/8/layout/vList4"/>
    <dgm:cxn modelId="{72A0A6C7-3216-4008-8ED1-894B13BFEFAD}" type="presParOf" srcId="{760869EA-29F9-4405-98DF-1A0587BCEA5C}" destId="{56722264-3EF8-4A06-9A67-06B84334211A}" srcOrd="0" destOrd="0" presId="urn:microsoft.com/office/officeart/2005/8/layout/vList4"/>
    <dgm:cxn modelId="{12F88B04-2009-410C-A714-8544CAFF6C4B}" type="presParOf" srcId="{760869EA-29F9-4405-98DF-1A0587BCEA5C}" destId="{AC68C073-56CE-4590-AAA3-7D872DE8C3FB}" srcOrd="1" destOrd="0" presId="urn:microsoft.com/office/officeart/2005/8/layout/vList4"/>
    <dgm:cxn modelId="{6FDB5B25-29B7-4AE3-9680-E76D71A25C8F}" type="presParOf" srcId="{760869EA-29F9-4405-98DF-1A0587BCEA5C}" destId="{7828B96F-305C-426E-98C6-43F2DB61392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9A10B-4CF3-4963-B170-E911B63569B3}">
      <dsp:nvSpPr>
        <dsp:cNvPr id="0" name=""/>
        <dsp:cNvSpPr/>
      </dsp:nvSpPr>
      <dsp:spPr>
        <a:xfrm>
          <a:off x="-154025" y="8713"/>
          <a:ext cx="7886700" cy="973547"/>
        </a:xfrm>
        <a:prstGeom prst="roundRect">
          <a:avLst>
            <a:gd name="adj" fmla="val 10000"/>
          </a:avLst>
        </a:prstGeom>
        <a:solidFill>
          <a:srgbClr val="CC3300"/>
        </a:solidFill>
        <a:ln>
          <a:noFill/>
        </a:ln>
        <a:effectLst/>
      </dsp:spPr>
      <dsp:style>
        <a:lnRef idx="0">
          <a:scrgbClr r="0" g="0" b="0"/>
        </a:lnRef>
        <a:fillRef idx="1">
          <a:scrgbClr r="0" g="0" b="0"/>
        </a:fillRef>
        <a:effectRef idx="0">
          <a:scrgbClr r="0" g="0" b="0"/>
        </a:effectRef>
        <a:fontRef idx="minor"/>
      </dsp:style>
    </dsp:sp>
    <dsp:sp modelId="{0722E80C-9C84-4294-9CB3-2A2469937501}">
      <dsp:nvSpPr>
        <dsp:cNvPr id="0" name=""/>
        <dsp:cNvSpPr/>
      </dsp:nvSpPr>
      <dsp:spPr>
        <a:xfrm>
          <a:off x="140472" y="227761"/>
          <a:ext cx="535451" cy="53545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CCAB0D-F65F-4B29-A853-BB09460F1D1D}">
      <dsp:nvSpPr>
        <dsp:cNvPr id="0" name=""/>
        <dsp:cNvSpPr/>
      </dsp:nvSpPr>
      <dsp:spPr>
        <a:xfrm>
          <a:off x="970421" y="8713"/>
          <a:ext cx="3549015" cy="97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34" tIns="103034" rIns="103034" bIns="103034" numCol="1" spcCol="1270" anchor="ctr" anchorCtr="0">
          <a:noAutofit/>
        </a:bodyPr>
        <a:lstStyle/>
        <a:p>
          <a:pPr lvl="0" algn="l" defTabSz="977900">
            <a:lnSpc>
              <a:spcPct val="100000"/>
            </a:lnSpc>
            <a:spcBef>
              <a:spcPct val="0"/>
            </a:spcBef>
            <a:spcAft>
              <a:spcPct val="35000"/>
            </a:spcAft>
          </a:pPr>
          <a:r>
            <a:rPr lang="en-ZA" sz="2200" kern="1200" dirty="0"/>
            <a:t>Programme Objectives</a:t>
          </a:r>
          <a:endParaRPr lang="en-US" sz="2200" kern="1200" dirty="0"/>
        </a:p>
      </dsp:txBody>
      <dsp:txXfrm>
        <a:off x="970421" y="8713"/>
        <a:ext cx="3549015" cy="973547"/>
      </dsp:txXfrm>
    </dsp:sp>
    <dsp:sp modelId="{DB0F2BAC-B647-4B23-86A2-4FED09F57D4D}">
      <dsp:nvSpPr>
        <dsp:cNvPr id="0" name=""/>
        <dsp:cNvSpPr/>
      </dsp:nvSpPr>
      <dsp:spPr>
        <a:xfrm>
          <a:off x="4209186" y="8713"/>
          <a:ext cx="3831539" cy="97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34" tIns="103034" rIns="103034" bIns="103034" numCol="1" spcCol="1270" anchor="ctr" anchorCtr="0">
          <a:noAutofit/>
        </a:bodyPr>
        <a:lstStyle/>
        <a:p>
          <a:pPr lvl="0" algn="l" defTabSz="711200">
            <a:lnSpc>
              <a:spcPct val="100000"/>
            </a:lnSpc>
            <a:spcBef>
              <a:spcPct val="0"/>
            </a:spcBef>
            <a:spcAft>
              <a:spcPct val="35000"/>
            </a:spcAft>
          </a:pPr>
          <a:r>
            <a:rPr lang="en-ZA" sz="1600" kern="1200" dirty="0"/>
            <a:t>Determine municipal liquidity/viability</a:t>
          </a:r>
          <a:endParaRPr lang="en-US" sz="1600" kern="1200" dirty="0"/>
        </a:p>
        <a:p>
          <a:pPr lvl="0" algn="l" defTabSz="711200">
            <a:lnSpc>
              <a:spcPct val="100000"/>
            </a:lnSpc>
            <a:spcBef>
              <a:spcPct val="0"/>
            </a:spcBef>
            <a:spcAft>
              <a:spcPct val="35000"/>
            </a:spcAft>
          </a:pPr>
          <a:r>
            <a:rPr lang="en-ZA" sz="1600" kern="1200" dirty="0"/>
            <a:t>Early warning of impending problems</a:t>
          </a:r>
        </a:p>
        <a:p>
          <a:pPr lvl="0" algn="l" defTabSz="711200">
            <a:lnSpc>
              <a:spcPct val="100000"/>
            </a:lnSpc>
            <a:spcBef>
              <a:spcPct val="0"/>
            </a:spcBef>
            <a:spcAft>
              <a:spcPct val="35000"/>
            </a:spcAft>
          </a:pPr>
          <a:r>
            <a:rPr lang="en-ZA" sz="1600" kern="1200" dirty="0"/>
            <a:t>Promote a culture of payment </a:t>
          </a:r>
          <a:endParaRPr lang="en-US" sz="1600" kern="1200" dirty="0"/>
        </a:p>
      </dsp:txBody>
      <dsp:txXfrm>
        <a:off x="4209186" y="8713"/>
        <a:ext cx="3831539" cy="973547"/>
      </dsp:txXfrm>
    </dsp:sp>
    <dsp:sp modelId="{AB0D047F-7CB0-4E54-AAA0-BB1593C53410}">
      <dsp:nvSpPr>
        <dsp:cNvPr id="0" name=""/>
        <dsp:cNvSpPr/>
      </dsp:nvSpPr>
      <dsp:spPr>
        <a:xfrm>
          <a:off x="-154025" y="1225648"/>
          <a:ext cx="7886700" cy="9735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6209E2-AA04-4569-ADB4-0D044FA1BBE1}">
      <dsp:nvSpPr>
        <dsp:cNvPr id="0" name=""/>
        <dsp:cNvSpPr/>
      </dsp:nvSpPr>
      <dsp:spPr>
        <a:xfrm>
          <a:off x="140472" y="1444696"/>
          <a:ext cx="535451" cy="53545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5C1659-F7F7-4636-B39D-3930A13FED1B}">
      <dsp:nvSpPr>
        <dsp:cNvPr id="0" name=""/>
        <dsp:cNvSpPr/>
      </dsp:nvSpPr>
      <dsp:spPr>
        <a:xfrm>
          <a:off x="970421" y="1225648"/>
          <a:ext cx="3549015" cy="97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34" tIns="103034" rIns="103034" bIns="103034" numCol="1" spcCol="1270" anchor="ctr" anchorCtr="0">
          <a:noAutofit/>
        </a:bodyPr>
        <a:lstStyle/>
        <a:p>
          <a:pPr lvl="0" algn="l" defTabSz="977900">
            <a:lnSpc>
              <a:spcPct val="100000"/>
            </a:lnSpc>
            <a:spcBef>
              <a:spcPct val="0"/>
            </a:spcBef>
            <a:spcAft>
              <a:spcPct val="35000"/>
            </a:spcAft>
          </a:pPr>
          <a:r>
            <a:rPr lang="en-ZA" sz="2200" kern="1200"/>
            <a:t>Implementation Initiatives</a:t>
          </a:r>
          <a:endParaRPr lang="en-US" sz="2200" kern="1200"/>
        </a:p>
      </dsp:txBody>
      <dsp:txXfrm>
        <a:off x="970421" y="1225648"/>
        <a:ext cx="3549015" cy="973547"/>
      </dsp:txXfrm>
    </dsp:sp>
    <dsp:sp modelId="{B1159A35-3742-4D36-8B10-E96197F50249}">
      <dsp:nvSpPr>
        <dsp:cNvPr id="0" name=""/>
        <dsp:cNvSpPr/>
      </dsp:nvSpPr>
      <dsp:spPr>
        <a:xfrm>
          <a:off x="4405268" y="1225648"/>
          <a:ext cx="3439375" cy="97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34" tIns="103034" rIns="103034" bIns="103034" numCol="1" spcCol="1270" anchor="ctr" anchorCtr="0">
          <a:noAutofit/>
        </a:bodyPr>
        <a:lstStyle/>
        <a:p>
          <a:pPr lvl="0" algn="l" defTabSz="711200">
            <a:lnSpc>
              <a:spcPct val="100000"/>
            </a:lnSpc>
            <a:spcBef>
              <a:spcPct val="0"/>
            </a:spcBef>
            <a:spcAft>
              <a:spcPct val="35000"/>
            </a:spcAft>
          </a:pPr>
          <a:r>
            <a:rPr lang="en-ZA" sz="1600" kern="1200" dirty="0"/>
            <a:t>Monitoring</a:t>
          </a:r>
          <a:endParaRPr lang="en-US" sz="1600" kern="1200" dirty="0"/>
        </a:p>
        <a:p>
          <a:pPr lvl="0" algn="l" defTabSz="711200">
            <a:lnSpc>
              <a:spcPct val="100000"/>
            </a:lnSpc>
            <a:spcBef>
              <a:spcPct val="0"/>
            </a:spcBef>
            <a:spcAft>
              <a:spcPct val="35000"/>
            </a:spcAft>
          </a:pPr>
          <a:r>
            <a:rPr lang="en-ZA" sz="1600" kern="1200" dirty="0"/>
            <a:t>Establishing provincial task teams</a:t>
          </a:r>
          <a:endParaRPr lang="en-US" sz="1600" kern="1200" dirty="0"/>
        </a:p>
        <a:p>
          <a:pPr lvl="0" algn="l" defTabSz="711200">
            <a:lnSpc>
              <a:spcPct val="100000"/>
            </a:lnSpc>
            <a:spcBef>
              <a:spcPct val="0"/>
            </a:spcBef>
            <a:spcAft>
              <a:spcPct val="35000"/>
            </a:spcAft>
          </a:pPr>
          <a:r>
            <a:rPr lang="en-ZA" sz="1600" kern="1200" dirty="0"/>
            <a:t>Support Programmes</a:t>
          </a:r>
          <a:endParaRPr lang="en-US" sz="1600" kern="1200" dirty="0"/>
        </a:p>
      </dsp:txBody>
      <dsp:txXfrm>
        <a:off x="4405268" y="1225648"/>
        <a:ext cx="3439375" cy="973547"/>
      </dsp:txXfrm>
    </dsp:sp>
    <dsp:sp modelId="{BC5BD4C8-EAB2-4C41-8961-1247D09A826D}">
      <dsp:nvSpPr>
        <dsp:cNvPr id="0" name=""/>
        <dsp:cNvSpPr/>
      </dsp:nvSpPr>
      <dsp:spPr>
        <a:xfrm>
          <a:off x="-154025" y="2442582"/>
          <a:ext cx="7886700" cy="9735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02B942-28EB-456F-ADEB-4EF229B4272E}">
      <dsp:nvSpPr>
        <dsp:cNvPr id="0" name=""/>
        <dsp:cNvSpPr/>
      </dsp:nvSpPr>
      <dsp:spPr>
        <a:xfrm>
          <a:off x="140472" y="2661630"/>
          <a:ext cx="535451" cy="53545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BE0753-1469-4E78-8500-9F03CD09E006}">
      <dsp:nvSpPr>
        <dsp:cNvPr id="0" name=""/>
        <dsp:cNvSpPr/>
      </dsp:nvSpPr>
      <dsp:spPr>
        <a:xfrm>
          <a:off x="970421" y="2442582"/>
          <a:ext cx="3549015" cy="97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34" tIns="103034" rIns="103034" bIns="103034" numCol="1" spcCol="1270" anchor="ctr" anchorCtr="0">
          <a:noAutofit/>
        </a:bodyPr>
        <a:lstStyle/>
        <a:p>
          <a:pPr lvl="0" algn="l" defTabSz="977900">
            <a:lnSpc>
              <a:spcPct val="100000"/>
            </a:lnSpc>
            <a:spcBef>
              <a:spcPct val="0"/>
            </a:spcBef>
            <a:spcAft>
              <a:spcPct val="35000"/>
            </a:spcAft>
          </a:pPr>
          <a:r>
            <a:rPr lang="en-ZA" sz="2200" kern="1200"/>
            <a:t>Successes</a:t>
          </a:r>
          <a:endParaRPr lang="en-US" sz="2200" kern="1200"/>
        </a:p>
      </dsp:txBody>
      <dsp:txXfrm>
        <a:off x="970421" y="2442582"/>
        <a:ext cx="3549015" cy="973547"/>
      </dsp:txXfrm>
    </dsp:sp>
    <dsp:sp modelId="{0EC09B53-A80F-49F5-BF9C-26B147BF9409}">
      <dsp:nvSpPr>
        <dsp:cNvPr id="0" name=""/>
        <dsp:cNvSpPr/>
      </dsp:nvSpPr>
      <dsp:spPr>
        <a:xfrm>
          <a:off x="4272202" y="2459356"/>
          <a:ext cx="3471614" cy="97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34" tIns="103034" rIns="103034" bIns="103034" numCol="1" spcCol="1270" anchor="ctr" anchorCtr="0">
          <a:noAutofit/>
        </a:bodyPr>
        <a:lstStyle/>
        <a:p>
          <a:pPr lvl="0" algn="l" defTabSz="755650">
            <a:lnSpc>
              <a:spcPct val="100000"/>
            </a:lnSpc>
            <a:spcBef>
              <a:spcPct val="0"/>
            </a:spcBef>
            <a:spcAft>
              <a:spcPct val="35000"/>
            </a:spcAft>
          </a:pPr>
          <a:r>
            <a:rPr lang="en-ZA" sz="1700" kern="1200" dirty="0"/>
            <a:t>Some success in reducing municipal insolvency</a:t>
          </a:r>
          <a:endParaRPr lang="en-US" sz="1700" kern="1200" dirty="0"/>
        </a:p>
      </dsp:txBody>
      <dsp:txXfrm>
        <a:off x="4272202" y="2459356"/>
        <a:ext cx="3471614" cy="973547"/>
      </dsp:txXfrm>
    </dsp:sp>
    <dsp:sp modelId="{1EC1A1CC-B014-4489-8C59-6F4FF6F4A0BA}">
      <dsp:nvSpPr>
        <dsp:cNvPr id="0" name=""/>
        <dsp:cNvSpPr/>
      </dsp:nvSpPr>
      <dsp:spPr>
        <a:xfrm>
          <a:off x="-154025" y="3659516"/>
          <a:ext cx="7886700" cy="97354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5C98E-B838-4390-AC72-BAD69DF9FE02}">
      <dsp:nvSpPr>
        <dsp:cNvPr id="0" name=""/>
        <dsp:cNvSpPr/>
      </dsp:nvSpPr>
      <dsp:spPr>
        <a:xfrm>
          <a:off x="140472" y="3878564"/>
          <a:ext cx="535451" cy="53545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5DBADF-ED8B-47C0-BB43-FE5526A6DB8B}">
      <dsp:nvSpPr>
        <dsp:cNvPr id="0" name=""/>
        <dsp:cNvSpPr/>
      </dsp:nvSpPr>
      <dsp:spPr>
        <a:xfrm>
          <a:off x="970421" y="3659516"/>
          <a:ext cx="3549015" cy="97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34" tIns="103034" rIns="103034" bIns="103034" numCol="1" spcCol="1270" anchor="ctr" anchorCtr="0">
          <a:noAutofit/>
        </a:bodyPr>
        <a:lstStyle/>
        <a:p>
          <a:pPr lvl="0" algn="l" defTabSz="977900">
            <a:lnSpc>
              <a:spcPct val="100000"/>
            </a:lnSpc>
            <a:spcBef>
              <a:spcPct val="0"/>
            </a:spcBef>
            <a:spcAft>
              <a:spcPct val="35000"/>
            </a:spcAft>
          </a:pPr>
          <a:r>
            <a:rPr lang="en-ZA" sz="2200" kern="1200"/>
            <a:t>Lessons Learned</a:t>
          </a:r>
          <a:endParaRPr lang="en-US" sz="2200" kern="1200"/>
        </a:p>
      </dsp:txBody>
      <dsp:txXfrm>
        <a:off x="970421" y="3659516"/>
        <a:ext cx="3549015" cy="973547"/>
      </dsp:txXfrm>
    </dsp:sp>
    <dsp:sp modelId="{C651A672-34FD-4184-ADF9-E535A9A83942}">
      <dsp:nvSpPr>
        <dsp:cNvPr id="0" name=""/>
        <dsp:cNvSpPr/>
      </dsp:nvSpPr>
      <dsp:spPr>
        <a:xfrm>
          <a:off x="4410389" y="3651124"/>
          <a:ext cx="3211038" cy="97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34" tIns="103034" rIns="103034" bIns="103034" numCol="1" spcCol="1270" anchor="ctr" anchorCtr="0">
          <a:noAutofit/>
        </a:bodyPr>
        <a:lstStyle/>
        <a:p>
          <a:pPr lvl="0" algn="l" defTabSz="755650">
            <a:lnSpc>
              <a:spcPct val="100000"/>
            </a:lnSpc>
            <a:spcBef>
              <a:spcPct val="0"/>
            </a:spcBef>
            <a:spcAft>
              <a:spcPct val="35000"/>
            </a:spcAft>
          </a:pPr>
          <a:r>
            <a:rPr lang="en-ZA" sz="1700" kern="1200" dirty="0"/>
            <a:t>Inadequate provincial capacity to act on warning signs</a:t>
          </a:r>
          <a:endParaRPr lang="en-US" sz="1700" kern="1200" dirty="0"/>
        </a:p>
      </dsp:txBody>
      <dsp:txXfrm>
        <a:off x="4410389" y="3651124"/>
        <a:ext cx="3211038" cy="9735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3E748-B28A-4AA1-A53E-285040324888}">
      <dsp:nvSpPr>
        <dsp:cNvPr id="0" name=""/>
        <dsp:cNvSpPr/>
      </dsp:nvSpPr>
      <dsp:spPr>
        <a:xfrm>
          <a:off x="0" y="0"/>
          <a:ext cx="9344967" cy="3001335"/>
        </a:xfrm>
        <a:prstGeom prst="roundRect">
          <a:avLst>
            <a:gd name="adj" fmla="val 10000"/>
          </a:avLst>
        </a:prstGeom>
        <a:solidFill>
          <a:schemeClr val="accent5">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55650">
            <a:lnSpc>
              <a:spcPct val="90000"/>
            </a:lnSpc>
            <a:spcBef>
              <a:spcPct val="0"/>
            </a:spcBef>
            <a:spcAft>
              <a:spcPct val="35000"/>
            </a:spcAft>
          </a:pPr>
          <a:r>
            <a:rPr lang="en-ZA" sz="1700" kern="1200" dirty="0">
              <a:solidFill>
                <a:schemeClr val="bg1"/>
              </a:solidFill>
            </a:rPr>
            <a:t>Successes</a:t>
          </a:r>
          <a:endParaRPr lang="en-GB" sz="1700" kern="1200" dirty="0">
            <a:solidFill>
              <a:schemeClr val="bg1"/>
            </a:solidFill>
          </a:endParaRP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Times New Roman" panose="02020603050405020304" pitchFamily="18" charset="0"/>
            </a:rPr>
            <a:t>The mobilisation of fundamental stakeholders, namely the various PCCs, </a:t>
          </a:r>
          <a:r>
            <a:rPr lang="en-ZA" sz="1600" kern="1200" dirty="0" err="1">
              <a:latin typeface="Arial" panose="020B0604020202020204" pitchFamily="34" charset="0"/>
              <a:cs typeface="Times New Roman" panose="02020603050405020304" pitchFamily="18" charset="0"/>
            </a:rPr>
            <a:t>MINMec</a:t>
          </a:r>
          <a:r>
            <a:rPr lang="en-ZA" sz="1600" kern="1200" dirty="0">
              <a:latin typeface="Arial" panose="020B0604020202020204" pitchFamily="34" charset="0"/>
              <a:cs typeface="Times New Roman" panose="02020603050405020304" pitchFamily="18" charset="0"/>
            </a:rPr>
            <a:t>, SALGA, the different municipal troika’s, and the relevant Parliamentary Committees</a:t>
          </a:r>
          <a:endParaRPr lang="en-GB" sz="1600" kern="1200" dirty="0">
            <a:solidFill>
              <a:schemeClr val="bg1"/>
            </a:solidFill>
          </a:endParaRP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Times New Roman" panose="02020603050405020304" pitchFamily="18" charset="0"/>
            </a:rPr>
            <a:t>Provincial Task Teams were established in all 9 provinces. </a:t>
          </a:r>
        </a:p>
        <a:p>
          <a:pPr marL="171450" lvl="1" indent="-171450" algn="l" defTabSz="711200">
            <a:lnSpc>
              <a:spcPct val="90000"/>
            </a:lnSpc>
            <a:spcBef>
              <a:spcPct val="0"/>
            </a:spcBef>
            <a:spcAft>
              <a:spcPct val="15000"/>
            </a:spcAft>
            <a:buChar char="••"/>
          </a:pPr>
          <a:r>
            <a:rPr lang="en-ZA" sz="1600" kern="1200" dirty="0">
              <a:effectLst/>
              <a:latin typeface="Arial" panose="020B0604020202020204" pitchFamily="34" charset="0"/>
              <a:ea typeface="Times New Roman" panose="02020603050405020304" pitchFamily="18" charset="0"/>
            </a:rPr>
            <a:t>Support and good governance packages were developed and implemented </a:t>
          </a:r>
          <a:endParaRPr lang="en-GB" sz="1600" kern="1200" dirty="0">
            <a:latin typeface="Arial" panose="020B0604020202020204"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rPr>
            <a:t>Municipalities were supported to institutionalise community complaints management processes as part of improving service delivery</a:t>
          </a:r>
          <a:endParaRPr lang="en-GB" sz="1600" kern="1200" dirty="0"/>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rPr>
            <a:t>Anti-corruption strategies were rolled-out in 18 district municipalities;</a:t>
          </a:r>
          <a:endParaRPr lang="en-GB" sz="1600" kern="1200" dirty="0">
            <a:latin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rPr>
            <a:t>Municipalities were monitored for compliance with the MSA regulations  in relation to the appointment of senior managers</a:t>
          </a:r>
          <a:endParaRPr lang="en-GB" sz="1600" kern="1200" dirty="0">
            <a:latin typeface="Arial" panose="020B0604020202020204" pitchFamily="34" charset="0"/>
          </a:endParaRPr>
        </a:p>
      </dsp:txBody>
      <dsp:txXfrm>
        <a:off x="1959706" y="0"/>
        <a:ext cx="7385260" cy="3001335"/>
      </dsp:txXfrm>
    </dsp:sp>
    <dsp:sp modelId="{B0C89917-17EB-433B-8CB7-1AACD3A4F08F}">
      <dsp:nvSpPr>
        <dsp:cNvPr id="0" name=""/>
        <dsp:cNvSpPr/>
      </dsp:nvSpPr>
      <dsp:spPr>
        <a:xfrm>
          <a:off x="148333" y="786266"/>
          <a:ext cx="1197725" cy="1518833"/>
        </a:xfrm>
        <a:prstGeom prst="roundRect">
          <a:avLst>
            <a:gd name="adj" fmla="val 10000"/>
          </a:avLst>
        </a:prstGeom>
        <a:blipFill rotWithShape="1">
          <a:blip xmlns:r="http://schemas.openxmlformats.org/officeDocument/2006/relationships" r:embed="rId1">
            <a:extLst>
              <a:ext uri="{96DAC541-7B7A-43D3-8B79-37D633B846F1}">
                <asvg:svgBlip xmlns:asvg="http://schemas.microsoft.com/office/drawing/2016/SVG/main" xmlns="" r:embed="rId2"/>
              </a:ext>
            </a:extLst>
          </a:blip>
          <a:srcRect/>
          <a:stretch>
            <a:fillRect l="-19000" r="-19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5956A07D-E6EB-42AF-AC4B-52A5FF58F211}">
      <dsp:nvSpPr>
        <dsp:cNvPr id="0" name=""/>
        <dsp:cNvSpPr/>
      </dsp:nvSpPr>
      <dsp:spPr>
        <a:xfrm>
          <a:off x="0" y="3092075"/>
          <a:ext cx="9344967" cy="3077897"/>
        </a:xfrm>
        <a:prstGeom prst="roundRect">
          <a:avLst>
            <a:gd name="adj" fmla="val 1000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kern="1200" dirty="0">
              <a:solidFill>
                <a:schemeClr val="bg1"/>
              </a:solidFill>
            </a:rPr>
            <a:t>Lessons Learned </a:t>
          </a:r>
          <a:endParaRPr lang="en-GB" sz="1600" kern="1200" dirty="0">
            <a:solidFill>
              <a:schemeClr val="bg1"/>
            </a:solidFill>
          </a:endParaRP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rPr>
            <a:t>While B2B has had significant successes, it has not yet had sufficient impact in terms of citizens’ experience of local government resulting in increasing protests. </a:t>
          </a:r>
          <a:endParaRPr lang="en-GB" sz="1600" kern="1200" dirty="0">
            <a:solidFill>
              <a:schemeClr val="bg1"/>
            </a:solidFill>
          </a:endParaRP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rPr>
            <a:t>The uneven participation in provincial task teams, and the lack of central coordination and standardization of work of the provincial task teams resulted in problems with quality of information and in the quality of B2B action plans.</a:t>
          </a:r>
          <a:endParaRPr lang="en-GB" sz="1600" kern="1200" dirty="0">
            <a:latin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rPr>
            <a:t>Certain B2B actions plans did not address specific key underlying causes of problems in municipalities.</a:t>
          </a:r>
          <a:endParaRPr lang="en-GB" sz="1600" kern="1200" dirty="0">
            <a:latin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a:latin typeface="Arial" panose="020B0604020202020204" pitchFamily="34" charset="0"/>
            </a:rPr>
            <a:t>Some of the B2B action plans were incomplete (e.g. they are missing timeframes and responsibilities allocations).</a:t>
          </a:r>
          <a:endParaRPr lang="en-GB" sz="1600" kern="1200" dirty="0">
            <a:latin typeface="Arial" panose="020B0604020202020204" pitchFamily="34" charset="0"/>
          </a:endParaRPr>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rPr>
            <a:t>There was insufficient mobilisation of social partnerships, such as traditional leaders, business, and civil society.</a:t>
          </a:r>
          <a:endParaRPr lang="en-GB" sz="1600" kern="1200" dirty="0">
            <a:latin typeface="Arial" panose="020B0604020202020204" pitchFamily="34" charset="0"/>
          </a:endParaRPr>
        </a:p>
      </dsp:txBody>
      <dsp:txXfrm>
        <a:off x="1959706" y="3092075"/>
        <a:ext cx="7385260" cy="3077897"/>
      </dsp:txXfrm>
    </dsp:sp>
    <dsp:sp modelId="{35B4200E-FC5A-4376-9BD9-30C8B4962092}">
      <dsp:nvSpPr>
        <dsp:cNvPr id="0" name=""/>
        <dsp:cNvSpPr/>
      </dsp:nvSpPr>
      <dsp:spPr>
        <a:xfrm>
          <a:off x="167864" y="3832889"/>
          <a:ext cx="1241684" cy="1484065"/>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6326B-73D1-4894-8B77-D7D7E71BA251}">
      <dsp:nvSpPr>
        <dsp:cNvPr id="0" name=""/>
        <dsp:cNvSpPr/>
      </dsp:nvSpPr>
      <dsp:spPr>
        <a:xfrm>
          <a:off x="0" y="0"/>
          <a:ext cx="8330738" cy="5249971"/>
        </a:xfrm>
        <a:prstGeom prst="roundRect">
          <a:avLst>
            <a:gd name="adj" fmla="val 1000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ZA" sz="1800" kern="1200" dirty="0">
              <a:solidFill>
                <a:schemeClr val="bg1"/>
              </a:solidFill>
            </a:rPr>
            <a:t>Successes</a:t>
          </a:r>
          <a:endParaRPr lang="en-GB" sz="1800" kern="1200" dirty="0">
            <a:solidFill>
              <a:schemeClr val="bg1"/>
            </a:solidFill>
          </a:endParaRPr>
        </a:p>
        <a:p>
          <a:pPr lvl="0" algn="l" defTabSz="800100">
            <a:lnSpc>
              <a:spcPct val="90000"/>
            </a:lnSpc>
            <a:spcBef>
              <a:spcPct val="0"/>
            </a:spcBef>
            <a:spcAft>
              <a:spcPct val="35000"/>
            </a:spcAft>
          </a:pPr>
          <a:r>
            <a:rPr lang="en-GB" sz="1600" kern="1200" dirty="0">
              <a:solidFill>
                <a:schemeClr val="bg1"/>
              </a:solidFill>
              <a:effectLst/>
              <a:latin typeface="Arial" panose="020B0604020202020204" pitchFamily="34" charset="0"/>
              <a:ea typeface="Times New Roman" panose="02020603050405020304" pitchFamily="18" charset="0"/>
            </a:rPr>
            <a:t>Detailed economic profiles were compiled for each node</a:t>
          </a:r>
          <a:endParaRPr lang="en-GB" sz="1600" kern="1200" dirty="0">
            <a:solidFill>
              <a:schemeClr val="bg1"/>
            </a:solidFill>
          </a:endParaRPr>
        </a:p>
        <a:p>
          <a:pPr lvl="0" algn="l" defTabSz="800100">
            <a:lnSpc>
              <a:spcPct val="90000"/>
            </a:lnSpc>
            <a:spcBef>
              <a:spcPct val="0"/>
            </a:spcBef>
            <a:spcAft>
              <a:spcPct val="35000"/>
            </a:spcAft>
          </a:pPr>
          <a:r>
            <a:rPr lang="en-GB" sz="1600" kern="1200" dirty="0">
              <a:solidFill>
                <a:schemeClr val="bg1"/>
              </a:solidFill>
              <a:latin typeface="Arial" panose="020B0604020202020204" pitchFamily="34" charset="0"/>
              <a:ea typeface="Times New Roman" panose="02020603050405020304" pitchFamily="18" charset="0"/>
            </a:rPr>
            <a:t>A</a:t>
          </a:r>
          <a:r>
            <a:rPr lang="en-GB" sz="1600" kern="1200" dirty="0">
              <a:solidFill>
                <a:schemeClr val="bg1"/>
              </a:solidFill>
              <a:effectLst/>
              <a:latin typeface="Arial" panose="020B0604020202020204" pitchFamily="34" charset="0"/>
              <a:ea typeface="Times New Roman" panose="02020603050405020304" pitchFamily="18" charset="0"/>
            </a:rPr>
            <a:t>n element was introduced to the Local Government Equitable Share (LGES) formula to allow for the prioritization of development in the nodes</a:t>
          </a:r>
        </a:p>
        <a:p>
          <a:pPr lvl="0" algn="l" defTabSz="800100">
            <a:lnSpc>
              <a:spcPct val="90000"/>
            </a:lnSpc>
            <a:spcBef>
              <a:spcPct val="0"/>
            </a:spcBef>
            <a:spcAft>
              <a:spcPct val="35000"/>
            </a:spcAft>
          </a:pPr>
          <a:r>
            <a:rPr lang="en-ZA" sz="1600" kern="1200" dirty="0">
              <a:solidFill>
                <a:schemeClr val="bg1"/>
              </a:solidFill>
              <a:latin typeface="Arial" panose="020B0604020202020204" pitchFamily="34" charset="0"/>
              <a:ea typeface="Times New Roman" panose="02020603050405020304" pitchFamily="18" charset="0"/>
            </a:rPr>
            <a:t>S</a:t>
          </a:r>
          <a:r>
            <a:rPr lang="en-ZA" sz="1600" kern="1200" dirty="0">
              <a:solidFill>
                <a:schemeClr val="bg1"/>
              </a:solidFill>
              <a:effectLst/>
              <a:latin typeface="Arial" panose="020B0604020202020204" pitchFamily="34" charset="0"/>
              <a:ea typeface="Times New Roman" panose="02020603050405020304" pitchFamily="18" charset="0"/>
            </a:rPr>
            <a:t>ignificant progress in the provision of basic services</a:t>
          </a:r>
        </a:p>
        <a:p>
          <a:pPr lvl="0" algn="l" defTabSz="800100">
            <a:lnSpc>
              <a:spcPct val="90000"/>
            </a:lnSpc>
            <a:spcBef>
              <a:spcPct val="0"/>
            </a:spcBef>
            <a:spcAft>
              <a:spcPct val="35000"/>
            </a:spcAft>
          </a:pPr>
          <a:r>
            <a:rPr lang="en-ZA" sz="1600" kern="1200" dirty="0">
              <a:solidFill>
                <a:schemeClr val="bg1"/>
              </a:solidFill>
              <a:latin typeface="Arial" panose="020B0604020202020204" pitchFamily="34" charset="0"/>
              <a:ea typeface="Times New Roman" panose="02020603050405020304" pitchFamily="18" charset="0"/>
            </a:rPr>
            <a:t>P</a:t>
          </a:r>
          <a:r>
            <a:rPr lang="en-ZA" sz="1600" kern="1200" dirty="0">
              <a:solidFill>
                <a:schemeClr val="bg1"/>
              </a:solidFill>
              <a:effectLst/>
              <a:latin typeface="Arial" panose="020B0604020202020204" pitchFamily="34" charset="0"/>
              <a:ea typeface="Times New Roman" panose="02020603050405020304" pitchFamily="18" charset="0"/>
            </a:rPr>
            <a:t>overty levels in the urban nodes (except for Kwa Mashu, where demarcation impacted on the data) dropped significantly</a:t>
          </a:r>
        </a:p>
        <a:p>
          <a:pPr lvl="0" algn="l" defTabSz="800100">
            <a:lnSpc>
              <a:spcPct val="90000"/>
            </a:lnSpc>
            <a:spcBef>
              <a:spcPct val="0"/>
            </a:spcBef>
            <a:spcAft>
              <a:spcPct val="35000"/>
            </a:spcAft>
          </a:pPr>
          <a:r>
            <a:rPr lang="en-ZA" sz="1600" kern="1200" dirty="0">
              <a:solidFill>
                <a:schemeClr val="bg1"/>
              </a:solidFill>
              <a:effectLst/>
              <a:latin typeface="Arial" panose="020B0604020202020204" pitchFamily="34" charset="0"/>
              <a:ea typeface="Times New Roman" panose="02020603050405020304" pitchFamily="18" charset="0"/>
            </a:rPr>
            <a:t>A significant contribution made by the National Treasury through the Neighbourhood Development Grant (NDPG) to crowd in public sector investment</a:t>
          </a:r>
        </a:p>
        <a:p>
          <a:pPr lvl="0" algn="l" defTabSz="800100">
            <a:lnSpc>
              <a:spcPct val="90000"/>
            </a:lnSpc>
            <a:spcBef>
              <a:spcPct val="0"/>
            </a:spcBef>
            <a:spcAft>
              <a:spcPct val="35000"/>
            </a:spcAft>
          </a:pPr>
          <a:r>
            <a:rPr lang="en-ZA" sz="1600" kern="1200" dirty="0">
              <a:solidFill>
                <a:schemeClr val="bg1"/>
              </a:solidFill>
              <a:latin typeface="Arial" panose="020B0604020202020204" pitchFamily="34" charset="0"/>
            </a:rPr>
            <a:t>‘Anchor Projects’ e.g. Khayelitsha rail extension, Alexandra London Road linkage</a:t>
          </a:r>
        </a:p>
        <a:p>
          <a:pPr lvl="0" algn="l" defTabSz="800100">
            <a:lnSpc>
              <a:spcPct val="90000"/>
            </a:lnSpc>
            <a:spcBef>
              <a:spcPct val="0"/>
            </a:spcBef>
            <a:spcAft>
              <a:spcPct val="35000"/>
            </a:spcAft>
          </a:pPr>
          <a:r>
            <a:rPr lang="en-ZA" sz="1600" kern="1200" dirty="0">
              <a:solidFill>
                <a:schemeClr val="bg1"/>
              </a:solidFill>
              <a:latin typeface="Arial" panose="020B0604020202020204" pitchFamily="34" charset="0"/>
            </a:rPr>
            <a:t>Community Investment Programme (economic development in </a:t>
          </a:r>
          <a:r>
            <a:rPr lang="en-ZA" sz="1600" kern="1200" dirty="0" err="1">
              <a:solidFill>
                <a:schemeClr val="bg1"/>
              </a:solidFill>
              <a:latin typeface="Arial" panose="020B0604020202020204" pitchFamily="34" charset="0"/>
            </a:rPr>
            <a:t>Maruleng</a:t>
          </a:r>
          <a:r>
            <a:rPr lang="en-ZA" sz="1600" kern="1200" dirty="0">
              <a:solidFill>
                <a:schemeClr val="bg1"/>
              </a:solidFill>
              <a:latin typeface="Arial" panose="020B0604020202020204" pitchFamily="34" charset="0"/>
            </a:rPr>
            <a:t> and Bushbuckridge</a:t>
          </a:r>
          <a:endParaRPr lang="en-GB" sz="1600" kern="1200" dirty="0">
            <a:solidFill>
              <a:schemeClr val="bg1"/>
            </a:solidFill>
          </a:endParaRPr>
        </a:p>
      </dsp:txBody>
      <dsp:txXfrm>
        <a:off x="2191144" y="0"/>
        <a:ext cx="6139593" cy="5249971"/>
      </dsp:txXfrm>
    </dsp:sp>
    <dsp:sp modelId="{F062B881-17B5-4164-84AB-9AC592E15739}">
      <dsp:nvSpPr>
        <dsp:cNvPr id="0" name=""/>
        <dsp:cNvSpPr/>
      </dsp:nvSpPr>
      <dsp:spPr>
        <a:xfrm>
          <a:off x="176830" y="649043"/>
          <a:ext cx="1876598" cy="3934832"/>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l="-64000" r="-64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E45B3-8025-41EA-B97F-129CE39165FB}">
      <dsp:nvSpPr>
        <dsp:cNvPr id="0" name=""/>
        <dsp:cNvSpPr/>
      </dsp:nvSpPr>
      <dsp:spPr>
        <a:xfrm>
          <a:off x="0" y="30775"/>
          <a:ext cx="7930496" cy="2613407"/>
        </a:xfrm>
        <a:prstGeom prst="roundRect">
          <a:avLst>
            <a:gd name="adj" fmla="val 10000"/>
          </a:avLst>
        </a:prstGeom>
        <a:solidFill>
          <a:schemeClr val="accent5">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buNone/>
          </a:pPr>
          <a:r>
            <a:rPr lang="en-ZA" sz="1800" b="0" kern="1200" cap="none" spc="0" dirty="0">
              <a:ln w="0"/>
              <a:solidFill>
                <a:schemeClr val="bg1"/>
              </a:solidFill>
              <a:effectLst>
                <a:outerShdw blurRad="38100" dist="19050" dir="2700000" algn="tl" rotWithShape="0">
                  <a:schemeClr val="dk1">
                    <a:alpha val="40000"/>
                  </a:schemeClr>
                </a:outerShdw>
              </a:effectLst>
            </a:rPr>
            <a:t>Programme Objectives</a:t>
          </a:r>
          <a:endParaRPr lang="en-GB" sz="1800" b="0" kern="1200" cap="none" spc="0" dirty="0">
            <a:ln w="0"/>
            <a:solidFill>
              <a:schemeClr val="bg1"/>
            </a:solidFill>
            <a:effectLst>
              <a:outerShdw blurRad="38100" dist="19050" dir="2700000" algn="tl" rotWithShape="0">
                <a:schemeClr val="dk1">
                  <a:alpha val="40000"/>
                </a:schemeClr>
              </a:outerShdw>
            </a:effectLst>
          </a:endParaRPr>
        </a:p>
        <a:p>
          <a:pPr marL="114300" lvl="1" indent="-114300" algn="l" defTabSz="622300">
            <a:lnSpc>
              <a:spcPct val="90000"/>
            </a:lnSpc>
            <a:spcBef>
              <a:spcPct val="0"/>
            </a:spcBef>
            <a:spcAft>
              <a:spcPct val="15000"/>
            </a:spcAft>
            <a:buFont typeface="Arial" panose="020B0604020202020204" pitchFamily="34" charset="0"/>
            <a:buChar char="••"/>
          </a:pPr>
          <a:r>
            <a:rPr lang="en-ZA" sz="1400" b="0" kern="120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To provide short term specialist skills to implement infrastructure projects</a:t>
          </a:r>
          <a:endParaRPr lang="en-GB" sz="1400" b="0" kern="1200" cap="none" spc="0" dirty="0">
            <a:ln w="0"/>
            <a:solidFill>
              <a:schemeClr val="bg1"/>
            </a:solidFill>
            <a:effectLst>
              <a:outerShdw blurRad="38100" dist="19050" dir="2700000" algn="tl" rotWithShape="0">
                <a:schemeClr val="dk1">
                  <a:alpha val="40000"/>
                </a:schemeClr>
              </a:outerShdw>
            </a:effectLst>
          </a:endParaRPr>
        </a:p>
        <a:p>
          <a:pPr marL="114300" lvl="1" indent="-114300" algn="l" defTabSz="622300">
            <a:lnSpc>
              <a:spcPct val="90000"/>
            </a:lnSpc>
            <a:spcBef>
              <a:spcPct val="0"/>
            </a:spcBef>
            <a:spcAft>
              <a:spcPct val="15000"/>
            </a:spcAft>
            <a:buChar char="••"/>
          </a:pPr>
          <a:r>
            <a:rPr lang="en-ZA" sz="1400" b="0" kern="120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To facilitate the development of policies, systems and processes to enhance infrastructure delivery and financial management</a:t>
          </a:r>
          <a:endParaRPr lang="en-GB" sz="1400" b="0" kern="120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ZA" sz="1400" b="0" kern="120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To support the development of municipal in-house capacity through training and mentoring of relevant staff</a:t>
          </a:r>
          <a:endParaRPr lang="en-GB" sz="1400" b="0" kern="120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ZA" sz="1400" b="0" kern="120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To contribute to the development of skills by providing opportunities for young professionals and internships</a:t>
          </a:r>
          <a:endParaRPr lang="en-GB" sz="1400" b="0" kern="120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ZA" sz="1400" b="0" kern="120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To contribute to the further refinement of a framework for capacity building and the associated tools to be used in providing support to municipalities</a:t>
          </a:r>
          <a:endParaRPr lang="en-GB" sz="1400" b="0" kern="120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1727208" y="30775"/>
        <a:ext cx="6203287" cy="2613407"/>
      </dsp:txXfrm>
    </dsp:sp>
    <dsp:sp modelId="{486117B9-D264-4937-BC38-CEDEDB64E7AD}">
      <dsp:nvSpPr>
        <dsp:cNvPr id="0" name=""/>
        <dsp:cNvSpPr/>
      </dsp:nvSpPr>
      <dsp:spPr>
        <a:xfrm>
          <a:off x="141108" y="522877"/>
          <a:ext cx="1586099" cy="1567652"/>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l="-4000" r="-4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56722264-3EF8-4A06-9A67-06B84334211A}">
      <dsp:nvSpPr>
        <dsp:cNvPr id="0" name=""/>
        <dsp:cNvSpPr/>
      </dsp:nvSpPr>
      <dsp:spPr>
        <a:xfrm>
          <a:off x="0" y="2755174"/>
          <a:ext cx="7930496" cy="3124602"/>
        </a:xfrm>
        <a:prstGeom prst="roundRect">
          <a:avLst>
            <a:gd name="adj" fmla="val 1000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ZA" sz="1900" kern="1200" dirty="0"/>
            <a:t>Implementation Interventions</a:t>
          </a:r>
          <a:endParaRPr lang="en-GB" sz="1900" kern="1200" dirty="0"/>
        </a:p>
        <a:p>
          <a:pPr marL="114300" lvl="1" indent="-114300" algn="l" defTabSz="666750">
            <a:lnSpc>
              <a:spcPct val="90000"/>
            </a:lnSpc>
            <a:spcBef>
              <a:spcPct val="0"/>
            </a:spcBef>
            <a:spcAft>
              <a:spcPct val="15000"/>
            </a:spcAft>
            <a:buChar char="••"/>
          </a:pPr>
          <a:r>
            <a:rPr lang="en-ZA" sz="1500" kern="1200" dirty="0">
              <a:latin typeface="Arial" panose="020B0604020202020204" pitchFamily="34" charset="0"/>
              <a:ea typeface="Times New Roman" panose="02020603050405020304" pitchFamily="18" charset="0"/>
            </a:rPr>
            <a:t>Hands-on expertise was identified, recruited, and deployed  </a:t>
          </a:r>
          <a:r>
            <a:rPr lang="en-ZA" sz="1500" kern="1200" dirty="0">
              <a:effectLst/>
              <a:latin typeface="Arial" panose="020B0604020202020204" pitchFamily="34" charset="0"/>
              <a:ea typeface="Times New Roman" panose="02020603050405020304" pitchFamily="18" charset="0"/>
            </a:rPr>
            <a:t>to distressed and capacity challenged municipalities for extended periods of time, depending on the situation and changing circumstances of the municipality, with the primary purpose of creating well functioning municipalities</a:t>
          </a:r>
          <a:endParaRPr lang="en-GB" sz="1500" kern="1200" dirty="0"/>
        </a:p>
        <a:p>
          <a:pPr marL="114300" lvl="1" indent="-114300" algn="l" defTabSz="666750">
            <a:lnSpc>
              <a:spcPct val="90000"/>
            </a:lnSpc>
            <a:spcBef>
              <a:spcPct val="0"/>
            </a:spcBef>
            <a:spcAft>
              <a:spcPct val="15000"/>
            </a:spcAft>
            <a:buChar char="••"/>
          </a:pPr>
          <a:r>
            <a:rPr lang="en-ZA" sz="1500" kern="1200">
              <a:effectLst/>
              <a:latin typeface="Arial" panose="020B0604020202020204" pitchFamily="34" charset="0"/>
              <a:ea typeface="Times New Roman" panose="02020603050405020304" pitchFamily="18" charset="0"/>
            </a:rPr>
            <a:t>The planning cluster provided support on all planning issues towards the compilation of statutory systems and procedures required for planning purposes. These included, master planning, the compilation of valuation rolls, development or refinement of spatial development frameworks and land use management schemes</a:t>
          </a:r>
          <a:endParaRPr lang="en-ZA" sz="1500" kern="1200" dirty="0">
            <a:effectLst/>
            <a:latin typeface="Arial" panose="020B0604020202020204" pitchFamily="34" charset="0"/>
            <a:ea typeface="Times New Roman" panose="02020603050405020304" pitchFamily="18" charset="0"/>
          </a:endParaRPr>
        </a:p>
        <a:p>
          <a:pPr marL="114300" lvl="1" indent="-114300" algn="l" defTabSz="666750">
            <a:lnSpc>
              <a:spcPct val="90000"/>
            </a:lnSpc>
            <a:spcBef>
              <a:spcPct val="0"/>
            </a:spcBef>
            <a:spcAft>
              <a:spcPct val="15000"/>
            </a:spcAft>
            <a:buChar char="••"/>
          </a:pPr>
          <a:r>
            <a:rPr lang="en-ZA" sz="1500" kern="1200" dirty="0">
              <a:latin typeface="Arial" panose="020B0604020202020204" pitchFamily="34" charset="0"/>
            </a:rPr>
            <a:t>Capacity Building and Training: Young professionals programme, Artisan Programme, </a:t>
          </a:r>
          <a:r>
            <a:rPr lang="en-ZA" sz="1500" kern="1200" dirty="0" err="1">
              <a:latin typeface="Arial" panose="020B0604020202020204" pitchFamily="34" charset="0"/>
            </a:rPr>
            <a:t>Vulindlela</a:t>
          </a:r>
          <a:r>
            <a:rPr lang="en-ZA" sz="1500" kern="1200" dirty="0">
              <a:latin typeface="Arial" panose="020B0604020202020204" pitchFamily="34" charset="0"/>
            </a:rPr>
            <a:t> Academy</a:t>
          </a:r>
          <a:endParaRPr lang="en-ZA" sz="1500" kern="1200" dirty="0"/>
        </a:p>
      </dsp:txBody>
      <dsp:txXfrm>
        <a:off x="1727208" y="2755174"/>
        <a:ext cx="6203287" cy="3124602"/>
      </dsp:txXfrm>
    </dsp:sp>
    <dsp:sp modelId="{AC68C073-56CE-4590-AAA3-7D872DE8C3FB}">
      <dsp:nvSpPr>
        <dsp:cNvPr id="0" name=""/>
        <dsp:cNvSpPr/>
      </dsp:nvSpPr>
      <dsp:spPr>
        <a:xfrm>
          <a:off x="141108" y="3522154"/>
          <a:ext cx="1586099" cy="158932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3E748-B28A-4AA1-A53E-285040324888}">
      <dsp:nvSpPr>
        <dsp:cNvPr id="0" name=""/>
        <dsp:cNvSpPr/>
      </dsp:nvSpPr>
      <dsp:spPr>
        <a:xfrm>
          <a:off x="0" y="95858"/>
          <a:ext cx="8082256" cy="2381572"/>
        </a:xfrm>
        <a:prstGeom prst="roundRect">
          <a:avLst>
            <a:gd name="adj" fmla="val 10000"/>
          </a:avLst>
        </a:prstGeom>
        <a:solidFill>
          <a:schemeClr val="accent5">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ZA" sz="2200" kern="1200" dirty="0">
              <a:solidFill>
                <a:schemeClr val="bg1"/>
              </a:solidFill>
            </a:rPr>
            <a:t>Successes</a:t>
          </a:r>
          <a:endParaRPr lang="en-GB" sz="2200" kern="1200" dirty="0">
            <a:solidFill>
              <a:schemeClr val="bg1"/>
            </a:solidFill>
          </a:endParaRPr>
        </a:p>
        <a:p>
          <a:pPr marL="171450" lvl="1" indent="-171450" algn="l" defTabSz="755650">
            <a:lnSpc>
              <a:spcPct val="90000"/>
            </a:lnSpc>
            <a:spcBef>
              <a:spcPct val="0"/>
            </a:spcBef>
            <a:spcAft>
              <a:spcPct val="15000"/>
            </a:spcAft>
            <a:buChar char="••"/>
          </a:pPr>
          <a:r>
            <a:rPr lang="en-ZA" sz="1700" kern="1200" dirty="0">
              <a:solidFill>
                <a:schemeClr val="bg1"/>
              </a:solidFill>
            </a:rPr>
            <a:t>The number of projects that have been facilitated showed an upward trend with around 1 000 new projects facilitated each year by 2010.  Municipalities indicated that technical </a:t>
          </a:r>
          <a:r>
            <a:rPr lang="en-ZA" sz="1700" kern="1200" dirty="0" err="1">
              <a:solidFill>
                <a:schemeClr val="bg1"/>
              </a:solidFill>
            </a:rPr>
            <a:t>deployees</a:t>
          </a:r>
          <a:r>
            <a:rPr lang="en-ZA" sz="1700" kern="1200" dirty="0">
              <a:solidFill>
                <a:schemeClr val="bg1"/>
              </a:solidFill>
            </a:rPr>
            <a:t> have unlocked infrastructure projects, often by assisting in setting up systems and policies for supply chain management, by doing project business plans and budgets and by project managing projects. </a:t>
          </a:r>
          <a:endParaRPr lang="en-GB" sz="1700" kern="1200" dirty="0">
            <a:solidFill>
              <a:schemeClr val="bg1"/>
            </a:solidFill>
          </a:endParaRPr>
        </a:p>
      </dsp:txBody>
      <dsp:txXfrm>
        <a:off x="1854608" y="95858"/>
        <a:ext cx="6227647" cy="2381572"/>
      </dsp:txXfrm>
    </dsp:sp>
    <dsp:sp modelId="{B0C89917-17EB-433B-8CB7-1AACD3A4F08F}">
      <dsp:nvSpPr>
        <dsp:cNvPr id="0" name=""/>
        <dsp:cNvSpPr/>
      </dsp:nvSpPr>
      <dsp:spPr>
        <a:xfrm>
          <a:off x="80084" y="356340"/>
          <a:ext cx="1616451" cy="1905258"/>
        </a:xfrm>
        <a:prstGeom prst="roundRect">
          <a:avLst>
            <a:gd name="adj" fmla="val 10000"/>
          </a:avLst>
        </a:prstGeom>
        <a:blipFill rotWithShape="1">
          <a:blip xmlns:r="http://schemas.openxmlformats.org/officeDocument/2006/relationships" r:embed="rId1">
            <a:extLst>
              <a:ext uri="{96DAC541-7B7A-43D3-8B79-37D633B846F1}">
                <asvg:svgBlip xmlns:asvg="http://schemas.microsoft.com/office/drawing/2016/SVG/main" xmlns="" r:embed="rId2"/>
              </a:ext>
            </a:extLst>
          </a:blip>
          <a:srcRect/>
          <a:stretch>
            <a:fillRect l="-19000" r="-19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5956A07D-E6EB-42AF-AC4B-52A5FF58F211}">
      <dsp:nvSpPr>
        <dsp:cNvPr id="0" name=""/>
        <dsp:cNvSpPr/>
      </dsp:nvSpPr>
      <dsp:spPr>
        <a:xfrm>
          <a:off x="0" y="2619730"/>
          <a:ext cx="8082256" cy="2449781"/>
        </a:xfrm>
        <a:prstGeom prst="roundRect">
          <a:avLst>
            <a:gd name="adj" fmla="val 1000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ZA" sz="2200" kern="1200" dirty="0">
              <a:solidFill>
                <a:schemeClr val="bg1"/>
              </a:solidFill>
            </a:rPr>
            <a:t>Lessons Learned </a:t>
          </a:r>
          <a:endParaRPr lang="en-GB" sz="2200" kern="1200" dirty="0">
            <a:solidFill>
              <a:schemeClr val="bg1"/>
            </a:solidFill>
          </a:endParaRPr>
        </a:p>
        <a:p>
          <a:pPr marL="171450" lvl="1" indent="-171450" algn="l" defTabSz="755650">
            <a:lnSpc>
              <a:spcPct val="90000"/>
            </a:lnSpc>
            <a:spcBef>
              <a:spcPct val="0"/>
            </a:spcBef>
            <a:spcAft>
              <a:spcPct val="15000"/>
            </a:spcAft>
            <a:buChar char="••"/>
          </a:pPr>
          <a:r>
            <a:rPr lang="en-ZA" sz="1700" kern="1200" dirty="0">
              <a:solidFill>
                <a:schemeClr val="bg1"/>
              </a:solidFill>
            </a:rPr>
            <a:t>The programme was to an extent centred around individual </a:t>
          </a:r>
          <a:r>
            <a:rPr lang="en-ZA" sz="1700" kern="1200" dirty="0" err="1">
              <a:solidFill>
                <a:schemeClr val="bg1"/>
              </a:solidFill>
            </a:rPr>
            <a:t>deployees</a:t>
          </a:r>
          <a:r>
            <a:rPr lang="en-ZA" sz="1700" kern="1200" dirty="0">
              <a:solidFill>
                <a:schemeClr val="bg1"/>
              </a:solidFill>
            </a:rPr>
            <a:t>, creating a dependency syndrome within some municipalities. </a:t>
          </a:r>
          <a:endParaRPr lang="en-GB" sz="1700" kern="1200" dirty="0">
            <a:solidFill>
              <a:schemeClr val="bg1"/>
            </a:solidFill>
          </a:endParaRPr>
        </a:p>
        <a:p>
          <a:pPr marL="171450" lvl="1" indent="-171450" algn="l" defTabSz="755650">
            <a:lnSpc>
              <a:spcPct val="90000"/>
            </a:lnSpc>
            <a:spcBef>
              <a:spcPct val="0"/>
            </a:spcBef>
            <a:spcAft>
              <a:spcPct val="15000"/>
            </a:spcAft>
            <a:buChar char="••"/>
          </a:pPr>
          <a:r>
            <a:rPr lang="en-ZA" sz="1700" kern="1200" dirty="0">
              <a:solidFill>
                <a:schemeClr val="bg1"/>
              </a:solidFill>
            </a:rPr>
            <a:t>As the </a:t>
          </a:r>
          <a:r>
            <a:rPr lang="en-ZA" sz="1700" kern="1200" dirty="0" err="1">
              <a:solidFill>
                <a:schemeClr val="bg1"/>
              </a:solidFill>
            </a:rPr>
            <a:t>Siyenza</a:t>
          </a:r>
          <a:r>
            <a:rPr lang="en-ZA" sz="1700" kern="1200" dirty="0">
              <a:solidFill>
                <a:schemeClr val="bg1"/>
              </a:solidFill>
            </a:rPr>
            <a:t> </a:t>
          </a:r>
          <a:r>
            <a:rPr lang="en-ZA" sz="1700" kern="1200" dirty="0" err="1">
              <a:solidFill>
                <a:schemeClr val="bg1"/>
              </a:solidFill>
            </a:rPr>
            <a:t>Manje</a:t>
          </a:r>
          <a:r>
            <a:rPr lang="en-ZA" sz="1700" kern="1200" dirty="0">
              <a:solidFill>
                <a:schemeClr val="bg1"/>
              </a:solidFill>
            </a:rPr>
            <a:t> was better paying, it attracted skilled and experienced people from municipalities, thus creating vacancy rates</a:t>
          </a:r>
          <a:endParaRPr lang="en-US" sz="1700" kern="1200" dirty="0">
            <a:solidFill>
              <a:schemeClr val="bg1"/>
            </a:solidFill>
          </a:endParaRPr>
        </a:p>
      </dsp:txBody>
      <dsp:txXfrm>
        <a:off x="1854608" y="2619730"/>
        <a:ext cx="6227647" cy="2449781"/>
      </dsp:txXfrm>
    </dsp:sp>
    <dsp:sp modelId="{35B4200E-FC5A-4376-9BD9-30C8B4962092}">
      <dsp:nvSpPr>
        <dsp:cNvPr id="0" name=""/>
        <dsp:cNvSpPr/>
      </dsp:nvSpPr>
      <dsp:spPr>
        <a:xfrm>
          <a:off x="144823" y="2840721"/>
          <a:ext cx="1552439" cy="1905258"/>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E45B3-8025-41EA-B97F-129CE39165FB}">
      <dsp:nvSpPr>
        <dsp:cNvPr id="0" name=""/>
        <dsp:cNvSpPr/>
      </dsp:nvSpPr>
      <dsp:spPr>
        <a:xfrm>
          <a:off x="0" y="0"/>
          <a:ext cx="8257303" cy="2632961"/>
        </a:xfrm>
        <a:prstGeom prst="roundRect">
          <a:avLst>
            <a:gd name="adj" fmla="val 10000"/>
          </a:avLst>
        </a:prstGeom>
        <a:solidFill>
          <a:schemeClr val="accent5">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buNone/>
          </a:pPr>
          <a:r>
            <a:rPr lang="en-ZA" sz="1800" kern="1200" dirty="0">
              <a:solidFill>
                <a:schemeClr val="bg1"/>
              </a:solidFill>
            </a:rPr>
            <a:t>Programme Objectives</a:t>
          </a:r>
          <a:endParaRPr lang="en-GB" sz="1800" kern="1200" dirty="0">
            <a:solidFill>
              <a:schemeClr val="bg1"/>
            </a:solidFill>
          </a:endParaRPr>
        </a:p>
        <a:p>
          <a:pPr marL="171450" lvl="1" indent="-171450" algn="l" defTabSz="711200">
            <a:lnSpc>
              <a:spcPct val="90000"/>
            </a:lnSpc>
            <a:spcBef>
              <a:spcPct val="0"/>
            </a:spcBef>
            <a:spcAft>
              <a:spcPct val="15000"/>
            </a:spcAft>
            <a:buFont typeface="Arial" panose="020B0604020202020204" pitchFamily="34" charset="0"/>
            <a:buChar char="••"/>
          </a:pPr>
          <a:r>
            <a:rPr lang="en-ZA" sz="1600"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Mainstreaming hands-on support to Local Government to improve municipal governance, performance and accountability. </a:t>
          </a:r>
          <a:endParaRPr lang="en-GB" sz="1600" kern="1200" dirty="0">
            <a:solidFill>
              <a:schemeClr val="bg1"/>
            </a:solidFill>
          </a:endParaRPr>
        </a:p>
        <a:p>
          <a:pPr marL="171450" lvl="1" indent="-171450" algn="l" defTabSz="711200">
            <a:lnSpc>
              <a:spcPct val="90000"/>
            </a:lnSpc>
            <a:spcBef>
              <a:spcPct val="0"/>
            </a:spcBef>
            <a:spcAft>
              <a:spcPct val="15000"/>
            </a:spcAft>
            <a:buFont typeface="Arial" panose="020B0604020202020204" pitchFamily="34" charset="0"/>
            <a:buChar char="••"/>
          </a:pPr>
          <a:r>
            <a:rPr lang="en-ZA" sz="1600"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Addressing the structure and governance arrangements of the State in order to better strengthen, support and monitor Local Government.</a:t>
          </a:r>
          <a:endPar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ZA" sz="1600"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Refining and strengthening the policy, regulatory and fiscal environment for Local Government, and giving greater attention to enforcement measures. </a:t>
          </a:r>
          <a:endPar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1786862" y="0"/>
        <a:ext cx="6470440" cy="2632961"/>
      </dsp:txXfrm>
    </dsp:sp>
    <dsp:sp modelId="{486117B9-D264-4937-BC38-CEDEDB64E7AD}">
      <dsp:nvSpPr>
        <dsp:cNvPr id="0" name=""/>
        <dsp:cNvSpPr/>
      </dsp:nvSpPr>
      <dsp:spPr>
        <a:xfrm>
          <a:off x="0" y="2842885"/>
          <a:ext cx="1651460" cy="1558792"/>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722264-3EF8-4A06-9A67-06B84334211A}">
      <dsp:nvSpPr>
        <dsp:cNvPr id="0" name=""/>
        <dsp:cNvSpPr/>
      </dsp:nvSpPr>
      <dsp:spPr>
        <a:xfrm>
          <a:off x="0" y="2667367"/>
          <a:ext cx="8257303" cy="3162830"/>
        </a:xfrm>
        <a:prstGeom prst="roundRect">
          <a:avLst>
            <a:gd name="adj" fmla="val 1000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kern="1200" dirty="0"/>
            <a:t>Implementation Interventions</a:t>
          </a:r>
          <a:endParaRPr lang="en-GB" sz="1600" kern="1200" dirty="0"/>
        </a:p>
        <a:p>
          <a:pPr marL="171450" lvl="1" indent="-171450" algn="l" defTabSz="711200">
            <a:lnSpc>
              <a:spcPct val="90000"/>
            </a:lnSpc>
            <a:spcBef>
              <a:spcPct val="0"/>
            </a:spcBef>
            <a:spcAft>
              <a:spcPct val="15000"/>
            </a:spcAft>
            <a:buChar char="••"/>
          </a:pPr>
          <a:r>
            <a:rPr lang="en-ZA" sz="1600" kern="1200" dirty="0">
              <a:effectLst/>
              <a:latin typeface="Arial" panose="020B0604020202020204" pitchFamily="34" charset="0"/>
              <a:ea typeface="Times New Roman" panose="02020603050405020304" pitchFamily="18" charset="0"/>
            </a:rPr>
            <a:t>The Five-Year Local Government Strategic Agenda pursued 5 key performance areas to contribute to good governance. The five key performance areas were:</a:t>
          </a:r>
          <a:endParaRPr lang="en-GB" sz="1600" kern="1200" dirty="0"/>
        </a:p>
        <a:p>
          <a:pPr marL="342900" lvl="2" indent="-171450" algn="l" defTabSz="711200">
            <a:lnSpc>
              <a:spcPct val="90000"/>
            </a:lnSpc>
            <a:spcBef>
              <a:spcPct val="0"/>
            </a:spcBef>
            <a:spcAft>
              <a:spcPct val="15000"/>
            </a:spcAft>
            <a:buChar char="••"/>
          </a:pPr>
          <a:r>
            <a:rPr lang="en-ZA" sz="1600" kern="1200" dirty="0">
              <a:effectLst/>
              <a:latin typeface="Arial" panose="020B0604020202020204" pitchFamily="34" charset="0"/>
              <a:ea typeface="Times New Roman" panose="02020603050405020304" pitchFamily="18" charset="0"/>
            </a:rPr>
            <a:t>Municipal Transformation and Organisational Development</a:t>
          </a:r>
          <a:endParaRPr lang="en-ZA" sz="1600" kern="1200" dirty="0">
            <a:latin typeface="Arial" panose="020B0604020202020204" pitchFamily="34" charset="0"/>
            <a:ea typeface="Times New Roman" panose="02020603050405020304" pitchFamily="18" charset="0"/>
          </a:endParaRPr>
        </a:p>
        <a:p>
          <a:pPr marL="342900" lvl="2" indent="-171450" algn="l" defTabSz="711200">
            <a:lnSpc>
              <a:spcPct val="90000"/>
            </a:lnSpc>
            <a:spcBef>
              <a:spcPct val="0"/>
            </a:spcBef>
            <a:spcAft>
              <a:spcPct val="15000"/>
            </a:spcAft>
            <a:buChar char="••"/>
          </a:pPr>
          <a:r>
            <a:rPr lang="en-ZA" sz="1600" kern="1200" dirty="0">
              <a:effectLst/>
              <a:latin typeface="Arial" panose="020B0604020202020204" pitchFamily="34" charset="0"/>
              <a:ea typeface="Times New Roman" panose="02020603050405020304" pitchFamily="18" charset="0"/>
            </a:rPr>
            <a:t>Basic Service Delivery</a:t>
          </a:r>
        </a:p>
        <a:p>
          <a:pPr marL="342900" lvl="2" indent="-171450" algn="l" defTabSz="711200">
            <a:lnSpc>
              <a:spcPct val="90000"/>
            </a:lnSpc>
            <a:spcBef>
              <a:spcPct val="0"/>
            </a:spcBef>
            <a:spcAft>
              <a:spcPct val="15000"/>
            </a:spcAft>
            <a:buChar char="••"/>
          </a:pPr>
          <a:r>
            <a:rPr lang="en-ZA" sz="1600" kern="1200" dirty="0">
              <a:effectLst/>
              <a:latin typeface="Arial" panose="020B0604020202020204" pitchFamily="34" charset="0"/>
              <a:ea typeface="Times New Roman" panose="02020603050405020304" pitchFamily="18" charset="0"/>
            </a:rPr>
            <a:t>Local Economic Development</a:t>
          </a:r>
          <a:endParaRPr lang="en-ZA" sz="1600" kern="1200" dirty="0">
            <a:latin typeface="Arial" panose="020B0604020202020204" pitchFamily="34" charset="0"/>
            <a:ea typeface="Times New Roman" panose="02020603050405020304" pitchFamily="18" charset="0"/>
          </a:endParaRPr>
        </a:p>
        <a:p>
          <a:pPr marL="342900" lvl="2" indent="-171450" algn="l" defTabSz="711200">
            <a:lnSpc>
              <a:spcPct val="90000"/>
            </a:lnSpc>
            <a:spcBef>
              <a:spcPct val="0"/>
            </a:spcBef>
            <a:spcAft>
              <a:spcPct val="15000"/>
            </a:spcAft>
            <a:buChar char="••"/>
          </a:pPr>
          <a:r>
            <a:rPr lang="en-ZA" sz="1600" kern="1200" dirty="0">
              <a:effectLst/>
              <a:latin typeface="Arial" panose="020B0604020202020204" pitchFamily="34" charset="0"/>
              <a:ea typeface="Times New Roman" panose="02020603050405020304" pitchFamily="18" charset="0"/>
            </a:rPr>
            <a:t>Municipal Financial Viability and Management</a:t>
          </a:r>
        </a:p>
        <a:p>
          <a:pPr marL="342900" lvl="2" indent="-171450" algn="l" defTabSz="711200">
            <a:lnSpc>
              <a:spcPct val="90000"/>
            </a:lnSpc>
            <a:spcBef>
              <a:spcPct val="0"/>
            </a:spcBef>
            <a:spcAft>
              <a:spcPct val="15000"/>
            </a:spcAft>
            <a:buChar char="••"/>
          </a:pPr>
          <a:r>
            <a:rPr lang="en-ZA" sz="1600" kern="1200" dirty="0">
              <a:effectLst/>
              <a:latin typeface="Arial" panose="020B0604020202020204" pitchFamily="34" charset="0"/>
              <a:ea typeface="Times New Roman" panose="02020603050405020304" pitchFamily="18" charset="0"/>
              <a:cs typeface="Times New Roman" panose="02020603050405020304" pitchFamily="18" charset="0"/>
            </a:rPr>
            <a:t>Good Governance and Public Participation</a:t>
          </a:r>
          <a:endParaRPr lang="en-GB" sz="1600" kern="1200" dirty="0">
            <a:latin typeface="Calibri" panose="020F0502020204030204" pitchFamily="34" charset="0"/>
            <a:ea typeface="Times New Roman" panose="02020603050405020304" pitchFamily="18" charset="0"/>
            <a:cs typeface="Times New Roman" panose="02020603050405020304" pitchFamily="18" charset="0"/>
          </a:endParaRPr>
        </a:p>
        <a:p>
          <a:pPr marL="514350" lvl="3" indent="-171450" algn="l" defTabSz="711200">
            <a:lnSpc>
              <a:spcPct val="90000"/>
            </a:lnSpc>
            <a:spcBef>
              <a:spcPct val="0"/>
            </a:spcBef>
            <a:spcAft>
              <a:spcPct val="15000"/>
            </a:spcAft>
            <a:buChar char="••"/>
          </a:pPr>
          <a:r>
            <a:rPr lang="en-ZA" sz="1600" kern="1200" dirty="0">
              <a:latin typeface="Arial" panose="020B0604020202020204" pitchFamily="34" charset="0"/>
            </a:rPr>
            <a:t>There were also cross-cutting issues designed to focus on coordination issues, such as capacity-building support initiatives across government, intergovernmental relations, inter-sphere planning, and communications</a:t>
          </a:r>
          <a:r>
            <a:rPr lang="en-ZA" sz="1400" kern="1200" dirty="0">
              <a:latin typeface="Arial" panose="020B0604020202020204" pitchFamily="34" charset="0"/>
            </a:rPr>
            <a:t>. </a:t>
          </a:r>
          <a:endParaRPr lang="en-GB" sz="14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1786862" y="2667367"/>
        <a:ext cx="6470440" cy="3162830"/>
      </dsp:txXfrm>
    </dsp:sp>
    <dsp:sp modelId="{AC68C073-56CE-4590-AAA3-7D872DE8C3FB}">
      <dsp:nvSpPr>
        <dsp:cNvPr id="0" name=""/>
        <dsp:cNvSpPr/>
      </dsp:nvSpPr>
      <dsp:spPr>
        <a:xfrm>
          <a:off x="255372" y="3521437"/>
          <a:ext cx="1402602" cy="169687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3E748-B28A-4AA1-A53E-285040324888}">
      <dsp:nvSpPr>
        <dsp:cNvPr id="0" name=""/>
        <dsp:cNvSpPr/>
      </dsp:nvSpPr>
      <dsp:spPr>
        <a:xfrm>
          <a:off x="0" y="0"/>
          <a:ext cx="8202836" cy="3288556"/>
        </a:xfrm>
        <a:prstGeom prst="roundRect">
          <a:avLst>
            <a:gd name="adj" fmla="val 10000"/>
          </a:avLst>
        </a:prstGeom>
        <a:solidFill>
          <a:schemeClr val="accent5">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55650">
            <a:lnSpc>
              <a:spcPct val="90000"/>
            </a:lnSpc>
            <a:spcBef>
              <a:spcPct val="0"/>
            </a:spcBef>
            <a:spcAft>
              <a:spcPct val="35000"/>
            </a:spcAft>
          </a:pPr>
          <a:r>
            <a:rPr lang="en-ZA" sz="1700" kern="1200" dirty="0">
              <a:solidFill>
                <a:schemeClr val="bg1"/>
              </a:solidFill>
            </a:rPr>
            <a:t>Successes</a:t>
          </a:r>
          <a:endParaRPr lang="en-GB" sz="1700" kern="1200" dirty="0">
            <a:solidFill>
              <a:schemeClr val="bg1"/>
            </a:solidFill>
          </a:endParaRPr>
        </a:p>
        <a:p>
          <a:pPr marL="171450" lvl="1" indent="-171450" algn="l" defTabSz="711200">
            <a:lnSpc>
              <a:spcPct val="90000"/>
            </a:lnSpc>
            <a:spcBef>
              <a:spcPct val="0"/>
            </a:spcBef>
            <a:spcAft>
              <a:spcPct val="15000"/>
            </a:spcAft>
            <a:buChar char="••"/>
          </a:pPr>
          <a:r>
            <a:rPr lang="en-ZA" sz="1600" kern="1200" dirty="0">
              <a:solidFill>
                <a:schemeClr val="bg1"/>
              </a:solidFill>
              <a:effectLst/>
              <a:latin typeface="Arial" panose="020B0604020202020204" pitchFamily="34" charset="0"/>
              <a:ea typeface="Times New Roman" panose="02020603050405020304" pitchFamily="18" charset="0"/>
            </a:rPr>
            <a:t>The National Capacity Building Framework (NCBF) was introduced in 2006 as capacity support for the implementation of the LGSA.</a:t>
          </a:r>
          <a:endParaRPr lang="en-GB" sz="1600" kern="1200" dirty="0">
            <a:solidFill>
              <a:schemeClr val="bg1"/>
            </a:solidFill>
          </a:endParaRPr>
        </a:p>
        <a:p>
          <a:pPr marL="171450" lvl="1" indent="-171450" algn="l" defTabSz="711200">
            <a:lnSpc>
              <a:spcPct val="90000"/>
            </a:lnSpc>
            <a:spcBef>
              <a:spcPct val="0"/>
            </a:spcBef>
            <a:spcAft>
              <a:spcPct val="15000"/>
            </a:spcAft>
            <a:buChar char="••"/>
          </a:pPr>
          <a:r>
            <a:rPr lang="en-ZA" sz="1600" kern="1200" dirty="0">
              <a:solidFill>
                <a:schemeClr val="bg1"/>
              </a:solidFill>
              <a:effectLst/>
              <a:latin typeface="Arial" panose="020B0604020202020204" pitchFamily="34" charset="0"/>
              <a:ea typeface="Times New Roman" panose="02020603050405020304" pitchFamily="18" charset="0"/>
            </a:rPr>
            <a:t>During 2007, CoGTA developed the Local Government Anti-Corruption Strategy (LGACS) in order to promote good governance and accountability. The strategy was developed as part of the national strategy to curb nepotism, kickbacks and other corrupt practices that damage the image of local government. </a:t>
          </a:r>
          <a:endParaRPr lang="en-ZA" sz="1600" kern="1200" dirty="0">
            <a:solidFill>
              <a:schemeClr val="bg1"/>
            </a:solidFill>
            <a:latin typeface="Arial" panose="020B0604020202020204" pitchFamily="34" charset="0"/>
            <a:ea typeface="Times New Roman" panose="02020603050405020304" pitchFamily="18" charset="0"/>
          </a:endParaRPr>
        </a:p>
        <a:p>
          <a:pPr marL="171450" lvl="1" indent="-171450" algn="l" defTabSz="711200">
            <a:lnSpc>
              <a:spcPct val="90000"/>
            </a:lnSpc>
            <a:spcBef>
              <a:spcPct val="0"/>
            </a:spcBef>
            <a:spcAft>
              <a:spcPct val="15000"/>
            </a:spcAft>
            <a:buChar char="••"/>
          </a:pPr>
          <a:r>
            <a:rPr lang="en-ZA" sz="1600" kern="1200" dirty="0">
              <a:solidFill>
                <a:schemeClr val="bg1"/>
              </a:solidFill>
              <a:effectLst/>
              <a:latin typeface="Arial" panose="020B0604020202020204" pitchFamily="34" charset="0"/>
              <a:ea typeface="Times New Roman" panose="02020603050405020304" pitchFamily="18" charset="0"/>
            </a:rPr>
            <a:t>LG ICT Fora were established in all provinces.  As part of an overall ICT framework, SITA developed an ICT blueprint for municipalities and are running pilots in some municipalities.  On 30 November 2007, the Minister of Communications launched the Municipal Websites Portal. </a:t>
          </a:r>
          <a:endParaRPr lang="en-ZA" sz="1600" kern="1200" dirty="0">
            <a:solidFill>
              <a:schemeClr val="bg1"/>
            </a:solidFill>
          </a:endParaRPr>
        </a:p>
      </dsp:txBody>
      <dsp:txXfrm>
        <a:off x="1768404" y="0"/>
        <a:ext cx="6434431" cy="3288556"/>
      </dsp:txXfrm>
    </dsp:sp>
    <dsp:sp modelId="{B0C89917-17EB-433B-8CB7-1AACD3A4F08F}">
      <dsp:nvSpPr>
        <dsp:cNvPr id="0" name=""/>
        <dsp:cNvSpPr/>
      </dsp:nvSpPr>
      <dsp:spPr>
        <a:xfrm>
          <a:off x="85854" y="1033345"/>
          <a:ext cx="1403669" cy="1348742"/>
        </a:xfrm>
        <a:prstGeom prst="roundRect">
          <a:avLst>
            <a:gd name="adj" fmla="val 10000"/>
          </a:avLst>
        </a:prstGeom>
        <a:blipFill rotWithShape="1">
          <a:blip xmlns:r="http://schemas.openxmlformats.org/officeDocument/2006/relationships" r:embed="rId1">
            <a:extLst>
              <a:ext uri="{96DAC541-7B7A-43D3-8B79-37D633B846F1}">
                <asvg:svgBlip xmlns:asvg="http://schemas.microsoft.com/office/drawing/2016/SVG/main" xmlns="" r:embed="rId2"/>
              </a:ext>
            </a:extLst>
          </a:blip>
          <a:srcRect/>
          <a:stretch>
            <a:fillRect l="-19000" r="-19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5956A07D-E6EB-42AF-AC4B-52A5FF58F211}">
      <dsp:nvSpPr>
        <dsp:cNvPr id="0" name=""/>
        <dsp:cNvSpPr/>
      </dsp:nvSpPr>
      <dsp:spPr>
        <a:xfrm>
          <a:off x="0" y="3418113"/>
          <a:ext cx="8202836" cy="1897830"/>
        </a:xfrm>
        <a:prstGeom prst="roundRect">
          <a:avLst>
            <a:gd name="adj" fmla="val 1000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a:solidFill>
                <a:schemeClr val="bg1"/>
              </a:solidFill>
            </a:rPr>
            <a:t>Lessons Learned </a:t>
          </a:r>
          <a:endParaRPr lang="en-GB" sz="1800" kern="1200" dirty="0">
            <a:solidFill>
              <a:schemeClr val="bg1"/>
            </a:solidFill>
          </a:endParaRPr>
        </a:p>
        <a:p>
          <a:pPr marL="114300" lvl="1" indent="-114300" algn="l" defTabSz="622300">
            <a:lnSpc>
              <a:spcPct val="90000"/>
            </a:lnSpc>
            <a:spcBef>
              <a:spcPct val="0"/>
            </a:spcBef>
            <a:spcAft>
              <a:spcPct val="15000"/>
            </a:spcAft>
            <a:buChar char="••"/>
          </a:pPr>
          <a:r>
            <a:rPr lang="en-ZA" sz="1400" kern="1200" dirty="0">
              <a:solidFill>
                <a:schemeClr val="bg1"/>
              </a:solidFill>
              <a:latin typeface="Arial" panose="020B0604020202020204" pitchFamily="34" charset="0"/>
              <a:ea typeface="Times New Roman" panose="02020603050405020304" pitchFamily="18" charset="0"/>
            </a:rPr>
            <a:t>S</a:t>
          </a:r>
          <a:r>
            <a:rPr lang="en-ZA" sz="1400" kern="1200" dirty="0">
              <a:solidFill>
                <a:schemeClr val="bg1"/>
              </a:solidFill>
              <a:effectLst/>
              <a:latin typeface="Arial" panose="020B0604020202020204" pitchFamily="34" charset="0"/>
              <a:ea typeface="Times New Roman" panose="02020603050405020304" pitchFamily="18" charset="0"/>
            </a:rPr>
            <a:t>kills deployment interventions to support municipalities were not coordinated through a single point of support lessening value-for-money and the impact of the support as a sustainable measure</a:t>
          </a:r>
          <a:endParaRPr lang="en-GB" sz="1400" kern="1200" dirty="0">
            <a:solidFill>
              <a:schemeClr val="bg1"/>
            </a:solidFill>
          </a:endParaRPr>
        </a:p>
        <a:p>
          <a:pPr marL="114300" lvl="1" indent="-114300" algn="l" defTabSz="622300">
            <a:lnSpc>
              <a:spcPct val="90000"/>
            </a:lnSpc>
            <a:spcBef>
              <a:spcPct val="0"/>
            </a:spcBef>
            <a:spcAft>
              <a:spcPct val="15000"/>
            </a:spcAft>
            <a:buChar char="••"/>
          </a:pPr>
          <a:r>
            <a:rPr lang="en-ZA" sz="1400" kern="1200" dirty="0">
              <a:solidFill>
                <a:schemeClr val="bg1"/>
              </a:solidFill>
              <a:latin typeface="Arial" panose="020B0604020202020204" pitchFamily="34" charset="0"/>
              <a:ea typeface="Times New Roman" panose="02020603050405020304" pitchFamily="18" charset="0"/>
            </a:rPr>
            <a:t>V</a:t>
          </a:r>
          <a:r>
            <a:rPr lang="en-ZA" sz="1400" kern="1200" dirty="0">
              <a:solidFill>
                <a:schemeClr val="bg1"/>
              </a:solidFill>
              <a:effectLst/>
              <a:latin typeface="Arial" panose="020B0604020202020204" pitchFamily="34" charset="0"/>
              <a:ea typeface="Times New Roman" panose="02020603050405020304" pitchFamily="18" charset="0"/>
            </a:rPr>
            <a:t>arying reports were received on the effectiveness of the Provincial Departments of Local Government and the provincial sector departments, indicating the degree to which inter-sphere fragmentation was occurring</a:t>
          </a:r>
          <a:endParaRPr lang="en-GB" sz="1400" kern="1200" dirty="0">
            <a:solidFill>
              <a:schemeClr val="bg1"/>
            </a:solidFill>
          </a:endParaRPr>
        </a:p>
      </dsp:txBody>
      <dsp:txXfrm>
        <a:off x="1768404" y="3418113"/>
        <a:ext cx="6434431" cy="1897830"/>
      </dsp:txXfrm>
    </dsp:sp>
    <dsp:sp modelId="{35B4200E-FC5A-4376-9BD9-30C8B4962092}">
      <dsp:nvSpPr>
        <dsp:cNvPr id="0" name=""/>
        <dsp:cNvSpPr/>
      </dsp:nvSpPr>
      <dsp:spPr>
        <a:xfrm>
          <a:off x="128042" y="3616204"/>
          <a:ext cx="1224962" cy="1340161"/>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E45B3-8025-41EA-B97F-129CE39165FB}">
      <dsp:nvSpPr>
        <dsp:cNvPr id="0" name=""/>
        <dsp:cNvSpPr/>
      </dsp:nvSpPr>
      <dsp:spPr>
        <a:xfrm>
          <a:off x="0" y="0"/>
          <a:ext cx="8257303" cy="2632961"/>
        </a:xfrm>
        <a:prstGeom prst="roundRect">
          <a:avLst>
            <a:gd name="adj" fmla="val 10000"/>
          </a:avLst>
        </a:prstGeom>
        <a:solidFill>
          <a:schemeClr val="accent5">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buNone/>
          </a:pPr>
          <a:r>
            <a:rPr lang="en-ZA" sz="1800" kern="1200" dirty="0">
              <a:solidFill>
                <a:schemeClr val="bg1"/>
              </a:solidFill>
            </a:rPr>
            <a:t>Programme Objectives</a:t>
          </a:r>
          <a:endParaRPr lang="en-GB" sz="1800" kern="1200" dirty="0">
            <a:solidFill>
              <a:schemeClr val="bg1"/>
            </a:solidFill>
          </a:endParaRPr>
        </a:p>
        <a:p>
          <a:pPr marL="171450" lvl="1" indent="-171450" algn="l" defTabSz="711200">
            <a:lnSpc>
              <a:spcPct val="90000"/>
            </a:lnSpc>
            <a:spcBef>
              <a:spcPct val="0"/>
            </a:spcBef>
            <a:spcAft>
              <a:spcPct val="15000"/>
            </a:spcAft>
            <a:buFont typeface="Arial" panose="020B0604020202020204" pitchFamily="34" charset="0"/>
            <a:buChar char="••"/>
          </a:pPr>
          <a:r>
            <a:rPr lang="en-ZA" sz="1600" kern="1200" dirty="0">
              <a:effectLst/>
              <a:latin typeface="Arial" panose="020B0604020202020204" pitchFamily="34" charset="0"/>
              <a:ea typeface="Calibri" panose="020F0502020204030204" pitchFamily="34" charset="0"/>
              <a:cs typeface="Times New Roman" panose="02020603050405020304" pitchFamily="18" charset="0"/>
            </a:rPr>
            <a:t>Restore the confidence of most of our people in our municipalities, as the primary delivery machine of the developmental state at a local level;</a:t>
          </a:r>
          <a:endParaRPr lang="en-GB" sz="1600" kern="1200" dirty="0">
            <a:solidFill>
              <a:schemeClr val="bg1"/>
            </a:solidFill>
          </a:endParaRPr>
        </a:p>
        <a:p>
          <a:pPr marL="171450" lvl="1" indent="-171450" algn="l" defTabSz="711200">
            <a:lnSpc>
              <a:spcPct val="90000"/>
            </a:lnSpc>
            <a:spcBef>
              <a:spcPct val="0"/>
            </a:spcBef>
            <a:spcAft>
              <a:spcPct val="15000"/>
            </a:spcAft>
            <a:buFont typeface="Arial" panose="020B0604020202020204" pitchFamily="34" charset="0"/>
            <a:buChar char="••"/>
          </a:pPr>
          <a:r>
            <a:rPr lang="en-ZA" sz="1600" kern="1200" dirty="0">
              <a:effectLst/>
              <a:latin typeface="Arial" panose="020B0604020202020204" pitchFamily="34" charset="0"/>
              <a:ea typeface="Calibri" panose="020F0502020204030204" pitchFamily="34" charset="0"/>
              <a:cs typeface="Times New Roman" panose="02020603050405020304" pitchFamily="18" charset="0"/>
            </a:rPr>
            <a:t>Re-build and improve the basic requirements for a functional, responsive, effective, and efficient developmental local government;</a:t>
          </a:r>
          <a:endParaRPr lang="en-GB"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ZA" sz="1600" kern="1200" dirty="0">
              <a:effectLst/>
              <a:latin typeface="Arial" panose="020B0604020202020204" pitchFamily="34" charset="0"/>
              <a:ea typeface="Calibri" panose="020F0502020204030204" pitchFamily="34" charset="0"/>
              <a:cs typeface="Times New Roman" panose="02020603050405020304" pitchFamily="18" charset="0"/>
            </a:rPr>
            <a:t>Municipalities to become the nation’s pride; and</a:t>
          </a:r>
          <a:endParaRPr lang="en-GB"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ZA" sz="1600" kern="1200" dirty="0">
              <a:effectLst/>
              <a:latin typeface="Arial" panose="020B0604020202020204" pitchFamily="34" charset="0"/>
              <a:ea typeface="Calibri" panose="020F0502020204030204" pitchFamily="34" charset="0"/>
              <a:cs typeface="Times New Roman" panose="02020603050405020304" pitchFamily="18" charset="0"/>
            </a:rPr>
            <a:t>To ensure that public representatives are truly accountable to the people.</a:t>
          </a:r>
          <a:endParaRPr lang="en-GB" sz="1600" kern="1200" dirty="0"/>
        </a:p>
      </dsp:txBody>
      <dsp:txXfrm>
        <a:off x="1786862" y="0"/>
        <a:ext cx="6470440" cy="2632961"/>
      </dsp:txXfrm>
    </dsp:sp>
    <dsp:sp modelId="{486117B9-D264-4937-BC38-CEDEDB64E7AD}">
      <dsp:nvSpPr>
        <dsp:cNvPr id="0" name=""/>
        <dsp:cNvSpPr/>
      </dsp:nvSpPr>
      <dsp:spPr>
        <a:xfrm>
          <a:off x="0" y="2842885"/>
          <a:ext cx="1651460" cy="1558792"/>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722264-3EF8-4A06-9A67-06B84334211A}">
      <dsp:nvSpPr>
        <dsp:cNvPr id="0" name=""/>
        <dsp:cNvSpPr/>
      </dsp:nvSpPr>
      <dsp:spPr>
        <a:xfrm>
          <a:off x="0" y="2667367"/>
          <a:ext cx="8257303" cy="3162830"/>
        </a:xfrm>
        <a:prstGeom prst="roundRect">
          <a:avLst>
            <a:gd name="adj" fmla="val 1000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kern="1200" dirty="0"/>
            <a:t>Implementation Interventions</a:t>
          </a:r>
          <a:endParaRPr lang="en-GB" sz="1600" kern="1200" dirty="0"/>
        </a:p>
        <a:p>
          <a:pPr marL="171450" lvl="1" indent="-171450" algn="l" defTabSz="711200">
            <a:lnSpc>
              <a:spcPct val="90000"/>
            </a:lnSpc>
            <a:spcBef>
              <a:spcPct val="0"/>
            </a:spcBef>
            <a:spcAft>
              <a:spcPct val="15000"/>
            </a:spcAft>
            <a:buChar char="••"/>
          </a:pPr>
          <a:r>
            <a:rPr lang="en-ZA" sz="1600" kern="1200" dirty="0"/>
            <a:t>Municipal Turnaround Strategies</a:t>
          </a:r>
          <a:endParaRPr lang="en-GB" sz="1600" kern="1200" dirty="0"/>
        </a:p>
        <a:p>
          <a:pPr marL="171450" lvl="1" indent="-171450" algn="l" defTabSz="711200">
            <a:lnSpc>
              <a:spcPct val="90000"/>
            </a:lnSpc>
            <a:spcBef>
              <a:spcPct val="0"/>
            </a:spcBef>
            <a:spcAft>
              <a:spcPct val="15000"/>
            </a:spcAft>
            <a:buChar char="••"/>
          </a:pPr>
          <a:r>
            <a:rPr lang="en-ZA" sz="1600" kern="1200" dirty="0"/>
            <a:t>Improved Collaboration</a:t>
          </a:r>
        </a:p>
        <a:p>
          <a:pPr marL="171450" lvl="1" indent="-171450" algn="l" defTabSz="711200">
            <a:lnSpc>
              <a:spcPct val="90000"/>
            </a:lnSpc>
            <a:spcBef>
              <a:spcPct val="0"/>
            </a:spcBef>
            <a:spcAft>
              <a:spcPct val="15000"/>
            </a:spcAft>
            <a:buChar char="••"/>
          </a:pPr>
          <a:r>
            <a:rPr lang="en-GB" sz="1600" kern="1200" dirty="0"/>
            <a:t>Financial Management Support, e.g. NT Municipal Financial Management Improvement Programme</a:t>
          </a:r>
        </a:p>
        <a:p>
          <a:pPr marL="171450" lvl="1" indent="-171450" algn="l" defTabSz="711200">
            <a:lnSpc>
              <a:spcPct val="90000"/>
            </a:lnSpc>
            <a:spcBef>
              <a:spcPct val="0"/>
            </a:spcBef>
            <a:spcAft>
              <a:spcPct val="15000"/>
            </a:spcAft>
            <a:buChar char="••"/>
          </a:pPr>
          <a:r>
            <a:rPr lang="en-GB" sz="1600" kern="1200" dirty="0"/>
            <a:t>Clean Cities and Towns Campaign</a:t>
          </a:r>
        </a:p>
        <a:p>
          <a:pPr marL="171450" lvl="1" indent="-171450" algn="l" defTabSz="711200">
            <a:lnSpc>
              <a:spcPct val="90000"/>
            </a:lnSpc>
            <a:spcBef>
              <a:spcPct val="0"/>
            </a:spcBef>
            <a:spcAft>
              <a:spcPct val="15000"/>
            </a:spcAft>
            <a:buChar char="••"/>
          </a:pPr>
          <a:r>
            <a:rPr lang="en-GB" sz="1600" kern="1200" dirty="0"/>
            <a:t>Introducing the Municipal Support Agent for technical assistance</a:t>
          </a:r>
        </a:p>
        <a:p>
          <a:pPr marL="171450" lvl="1" indent="-171450" algn="l" defTabSz="711200">
            <a:lnSpc>
              <a:spcPct val="90000"/>
            </a:lnSpc>
            <a:spcBef>
              <a:spcPct val="0"/>
            </a:spcBef>
            <a:spcAft>
              <a:spcPct val="15000"/>
            </a:spcAft>
            <a:buChar char="••"/>
          </a:pPr>
          <a:r>
            <a:rPr lang="en-GB" sz="1600" kern="1200"/>
            <a:t>Technical Support Units in the Provinces</a:t>
          </a:r>
          <a:endParaRPr lang="en-GB" sz="1600" kern="1200" dirty="0"/>
        </a:p>
        <a:p>
          <a:pPr marL="171450" lvl="1" indent="-171450" algn="l" defTabSz="711200">
            <a:lnSpc>
              <a:spcPct val="90000"/>
            </a:lnSpc>
            <a:spcBef>
              <a:spcPct val="0"/>
            </a:spcBef>
            <a:spcAft>
              <a:spcPct val="15000"/>
            </a:spcAft>
            <a:buChar char="••"/>
          </a:pPr>
          <a:r>
            <a:rPr lang="en-GB" sz="1600" b="1" kern="1200" dirty="0"/>
            <a:t>Operation Clean Audit</a:t>
          </a:r>
        </a:p>
        <a:p>
          <a:pPr marL="171450" lvl="1" indent="-171450" algn="l" defTabSz="711200">
            <a:lnSpc>
              <a:spcPct val="90000"/>
            </a:lnSpc>
            <a:spcBef>
              <a:spcPct val="0"/>
            </a:spcBef>
            <a:spcAft>
              <a:spcPct val="15000"/>
            </a:spcAft>
            <a:buChar char="••"/>
          </a:pPr>
          <a:r>
            <a:rPr lang="en-GB" sz="1600" kern="1200" dirty="0"/>
            <a:t>Refined ward committee model</a:t>
          </a:r>
        </a:p>
        <a:p>
          <a:pPr marL="171450" lvl="1" indent="-171450" algn="l" defTabSz="711200">
            <a:lnSpc>
              <a:spcPct val="90000"/>
            </a:lnSpc>
            <a:spcBef>
              <a:spcPct val="0"/>
            </a:spcBef>
            <a:spcAft>
              <a:spcPct val="15000"/>
            </a:spcAft>
            <a:buChar char="••"/>
          </a:pPr>
          <a:r>
            <a:rPr lang="en-GB" sz="1600" kern="1200" dirty="0"/>
            <a:t>Minimum Competency Framework</a:t>
          </a:r>
        </a:p>
        <a:p>
          <a:pPr marL="171450" lvl="1" indent="-171450" algn="l" defTabSz="711200">
            <a:lnSpc>
              <a:spcPct val="90000"/>
            </a:lnSpc>
            <a:spcBef>
              <a:spcPct val="0"/>
            </a:spcBef>
            <a:spcAft>
              <a:spcPct val="15000"/>
            </a:spcAft>
            <a:buChar char="••"/>
          </a:pPr>
          <a:r>
            <a:rPr lang="en-GB" sz="1600" kern="1200" dirty="0"/>
            <a:t>Community Work Programme </a:t>
          </a:r>
        </a:p>
      </dsp:txBody>
      <dsp:txXfrm>
        <a:off x="1786862" y="2667367"/>
        <a:ext cx="6470440" cy="3162830"/>
      </dsp:txXfrm>
    </dsp:sp>
    <dsp:sp modelId="{AC68C073-56CE-4590-AAA3-7D872DE8C3FB}">
      <dsp:nvSpPr>
        <dsp:cNvPr id="0" name=""/>
        <dsp:cNvSpPr/>
      </dsp:nvSpPr>
      <dsp:spPr>
        <a:xfrm>
          <a:off x="255372" y="3521437"/>
          <a:ext cx="1402602" cy="169687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3E748-B28A-4AA1-A53E-285040324888}">
      <dsp:nvSpPr>
        <dsp:cNvPr id="0" name=""/>
        <dsp:cNvSpPr/>
      </dsp:nvSpPr>
      <dsp:spPr>
        <a:xfrm>
          <a:off x="0" y="111074"/>
          <a:ext cx="8202836" cy="3256600"/>
        </a:xfrm>
        <a:prstGeom prst="roundRect">
          <a:avLst>
            <a:gd name="adj" fmla="val 10000"/>
          </a:avLst>
        </a:prstGeom>
        <a:solidFill>
          <a:schemeClr val="accent5">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55650">
            <a:lnSpc>
              <a:spcPct val="90000"/>
            </a:lnSpc>
            <a:spcBef>
              <a:spcPct val="0"/>
            </a:spcBef>
            <a:spcAft>
              <a:spcPct val="35000"/>
            </a:spcAft>
          </a:pPr>
          <a:r>
            <a:rPr lang="en-ZA" sz="1700" kern="1200" dirty="0">
              <a:solidFill>
                <a:schemeClr val="bg1"/>
              </a:solidFill>
            </a:rPr>
            <a:t>Successes</a:t>
          </a:r>
          <a:endParaRPr lang="en-GB" sz="1700" kern="1200" dirty="0">
            <a:solidFill>
              <a:schemeClr val="bg1"/>
            </a:solidFill>
          </a:endParaRPr>
        </a:p>
        <a:p>
          <a:pPr marL="171450" lvl="1" indent="-171450" algn="l" defTabSz="711200">
            <a:lnSpc>
              <a:spcPct val="90000"/>
            </a:lnSpc>
            <a:spcBef>
              <a:spcPct val="0"/>
            </a:spcBef>
            <a:spcAft>
              <a:spcPct val="15000"/>
            </a:spcAft>
            <a:buChar char="••"/>
          </a:pPr>
          <a:r>
            <a:rPr lang="en-ZA" sz="1600" kern="1200" dirty="0">
              <a:effectLst/>
              <a:latin typeface="Arial" panose="020B0604020202020204" pitchFamily="34" charset="0"/>
              <a:ea typeface="Times New Roman" panose="02020603050405020304" pitchFamily="18" charset="0"/>
            </a:rPr>
            <a:t>Intergovernmental Collaboration: The Department of Water Affairs (DWA) adopted </a:t>
          </a:r>
          <a:r>
            <a:rPr lang="en-ZA" sz="1600" i="1" kern="1200" dirty="0">
              <a:effectLst/>
              <a:latin typeface="Arial" panose="020B0604020202020204" pitchFamily="34" charset="0"/>
              <a:ea typeface="Times New Roman" panose="02020603050405020304" pitchFamily="18" charset="0"/>
            </a:rPr>
            <a:t>the Enhanced Local Government Support Approach (ELGSA)</a:t>
          </a:r>
          <a:r>
            <a:rPr lang="en-ZA" sz="1600" kern="1200" dirty="0">
              <a:effectLst/>
              <a:latin typeface="Arial" panose="020B0604020202020204" pitchFamily="34" charset="0"/>
              <a:ea typeface="Times New Roman" panose="02020603050405020304" pitchFamily="18" charset="0"/>
            </a:rPr>
            <a:t> </a:t>
          </a:r>
          <a:endParaRPr lang="en-GB" sz="1600" kern="1200" dirty="0">
            <a:solidFill>
              <a:schemeClr val="bg1"/>
            </a:solidFill>
          </a:endParaRPr>
        </a:p>
        <a:p>
          <a:pPr marL="171450" lvl="1" indent="-171450" algn="l" defTabSz="711200">
            <a:lnSpc>
              <a:spcPct val="90000"/>
            </a:lnSpc>
            <a:spcBef>
              <a:spcPct val="0"/>
            </a:spcBef>
            <a:spcAft>
              <a:spcPct val="15000"/>
            </a:spcAft>
            <a:buChar char="••"/>
          </a:pPr>
          <a:r>
            <a:rPr lang="en-ZA" sz="1600" kern="1200" dirty="0">
              <a:effectLst/>
              <a:latin typeface="Arial" panose="020B0604020202020204" pitchFamily="34" charset="0"/>
              <a:ea typeface="Times New Roman" panose="02020603050405020304" pitchFamily="18" charset="0"/>
            </a:rPr>
            <a:t>Significant progress was shown by the Municipal Infrastructure Agent (MISA). By the end of June 2013, a total number of 77 technical experts had been placed in over 100 municipalities across the country. </a:t>
          </a:r>
          <a:endParaRPr lang="en-ZA" sz="1600" kern="1200" dirty="0">
            <a:latin typeface="Arial" panose="020B0604020202020204" pitchFamily="34" charset="0"/>
            <a:ea typeface="Times New Roman" panose="02020603050405020304" pitchFamily="18" charset="0"/>
          </a:endParaRPr>
        </a:p>
        <a:p>
          <a:pPr marL="171450" lvl="1" indent="-171450" algn="l" defTabSz="711200">
            <a:lnSpc>
              <a:spcPct val="90000"/>
            </a:lnSpc>
            <a:spcBef>
              <a:spcPct val="0"/>
            </a:spcBef>
            <a:spcAft>
              <a:spcPct val="15000"/>
            </a:spcAft>
            <a:buChar char="••"/>
          </a:pPr>
          <a:r>
            <a:rPr lang="en-ZA" sz="1600" kern="1200" dirty="0">
              <a:effectLst/>
              <a:latin typeface="Arial" panose="020B0604020202020204" pitchFamily="34" charset="0"/>
              <a:ea typeface="Times New Roman" panose="02020603050405020304" pitchFamily="18" charset="0"/>
            </a:rPr>
            <a:t>The successful development of the Ward Committee Operational Plans was a major achievement in ensuring that communities participate in the needs analysis, planning and implementation of the Integrated Development Plans regarding the provision of targeted basic services in ward areas, such as gravel roads, high mast lighting, sanitation, waste disposal, etc. </a:t>
          </a:r>
          <a:endParaRPr lang="en-ZA" sz="1600" kern="1200" dirty="0"/>
        </a:p>
      </dsp:txBody>
      <dsp:txXfrm>
        <a:off x="1763355" y="111074"/>
        <a:ext cx="6439480" cy="3256600"/>
      </dsp:txXfrm>
    </dsp:sp>
    <dsp:sp modelId="{B0C89917-17EB-433B-8CB7-1AACD3A4F08F}">
      <dsp:nvSpPr>
        <dsp:cNvPr id="0" name=""/>
        <dsp:cNvSpPr/>
      </dsp:nvSpPr>
      <dsp:spPr>
        <a:xfrm>
          <a:off x="80806" y="1041495"/>
          <a:ext cx="1403669" cy="1295474"/>
        </a:xfrm>
        <a:prstGeom prst="roundRect">
          <a:avLst>
            <a:gd name="adj" fmla="val 10000"/>
          </a:avLst>
        </a:prstGeom>
        <a:blipFill rotWithShape="1">
          <a:blip xmlns:r="http://schemas.openxmlformats.org/officeDocument/2006/relationships" r:embed="rId1">
            <a:extLst>
              <a:ext uri="{96DAC541-7B7A-43D3-8B79-37D633B846F1}">
                <asvg:svgBlip xmlns:asvg="http://schemas.microsoft.com/office/drawing/2016/SVG/main" xmlns="" r:embed="rId2"/>
              </a:ext>
            </a:extLst>
          </a:blip>
          <a:srcRect/>
          <a:stretch>
            <a:fillRect l="-19000" r="-19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5956A07D-E6EB-42AF-AC4B-52A5FF58F211}">
      <dsp:nvSpPr>
        <dsp:cNvPr id="0" name=""/>
        <dsp:cNvSpPr/>
      </dsp:nvSpPr>
      <dsp:spPr>
        <a:xfrm>
          <a:off x="0" y="3380530"/>
          <a:ext cx="8202836" cy="2678992"/>
        </a:xfrm>
        <a:prstGeom prst="roundRect">
          <a:avLst>
            <a:gd name="adj" fmla="val 1000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ZA" sz="1400" kern="1200" dirty="0">
              <a:solidFill>
                <a:schemeClr val="bg1"/>
              </a:solidFill>
            </a:rPr>
            <a:t>Lessons Learned </a:t>
          </a:r>
          <a:endParaRPr lang="en-GB" sz="1400" kern="1200" dirty="0">
            <a:solidFill>
              <a:schemeClr val="bg1"/>
            </a:solidFill>
          </a:endParaRPr>
        </a:p>
        <a:p>
          <a:pPr marL="114300" lvl="1" indent="-114300" algn="l" defTabSz="622300">
            <a:lnSpc>
              <a:spcPct val="90000"/>
            </a:lnSpc>
            <a:spcBef>
              <a:spcPct val="0"/>
            </a:spcBef>
            <a:spcAft>
              <a:spcPct val="15000"/>
            </a:spcAft>
            <a:buChar char="••"/>
          </a:pPr>
          <a:r>
            <a:rPr lang="en-ZA" sz="1400" kern="1200" dirty="0">
              <a:latin typeface="Arial" panose="020B0604020202020204" pitchFamily="34" charset="0"/>
            </a:rPr>
            <a:t>The need for an interactive approach to improve the maturity of municipalities’ performance information; </a:t>
          </a:r>
          <a:endParaRPr lang="en-GB" sz="1400" kern="1200" dirty="0">
            <a:solidFill>
              <a:schemeClr val="bg1"/>
            </a:solidFill>
          </a:endParaRPr>
        </a:p>
        <a:p>
          <a:pPr marL="114300" lvl="1" indent="-114300" algn="l" defTabSz="622300">
            <a:lnSpc>
              <a:spcPct val="90000"/>
            </a:lnSpc>
            <a:spcBef>
              <a:spcPct val="0"/>
            </a:spcBef>
            <a:spcAft>
              <a:spcPct val="15000"/>
            </a:spcAft>
            <a:buChar char="••"/>
          </a:pPr>
          <a:r>
            <a:rPr lang="en-ZA" sz="1400" kern="1200" dirty="0">
              <a:latin typeface="Arial" panose="020B0604020202020204" pitchFamily="34" charset="0"/>
            </a:rPr>
            <a:t>The importance of extensive consultation and engagement with the sector; </a:t>
          </a:r>
          <a:endParaRPr lang="en-GB" sz="1400" kern="1200" dirty="0">
            <a:latin typeface="Arial" panose="020B0604020202020204" pitchFamily="34" charset="0"/>
          </a:endParaRPr>
        </a:p>
        <a:p>
          <a:pPr marL="114300" lvl="1" indent="-114300" algn="l" defTabSz="622300">
            <a:lnSpc>
              <a:spcPct val="90000"/>
            </a:lnSpc>
            <a:spcBef>
              <a:spcPct val="0"/>
            </a:spcBef>
            <a:spcAft>
              <a:spcPct val="15000"/>
            </a:spcAft>
            <a:buChar char="••"/>
          </a:pPr>
          <a:r>
            <a:rPr lang="en-ZA" sz="1400" kern="1200" dirty="0">
              <a:latin typeface="Arial" panose="020B0604020202020204" pitchFamily="34" charset="0"/>
            </a:rPr>
            <a:t>The need to undertake a review of reporting requirements imposed on municipalities by other government departments, particularly when it comes to other sectors imposing reporting requirements on municipalities;</a:t>
          </a:r>
          <a:endParaRPr lang="en-GB" sz="1400" kern="1200" dirty="0">
            <a:latin typeface="Arial" panose="020B0604020202020204" pitchFamily="34" charset="0"/>
          </a:endParaRPr>
        </a:p>
        <a:p>
          <a:pPr marL="114300" lvl="1" indent="-114300" algn="l" defTabSz="622300">
            <a:lnSpc>
              <a:spcPct val="90000"/>
            </a:lnSpc>
            <a:spcBef>
              <a:spcPct val="0"/>
            </a:spcBef>
            <a:spcAft>
              <a:spcPct val="15000"/>
            </a:spcAft>
            <a:buChar char="••"/>
          </a:pPr>
          <a:r>
            <a:rPr lang="en-ZA" sz="1400" kern="1200" dirty="0">
              <a:latin typeface="Arial" panose="020B0604020202020204" pitchFamily="34" charset="0"/>
            </a:rPr>
            <a:t>A strong need for the promotion of the principles of cooperative governance; and</a:t>
          </a:r>
          <a:endParaRPr lang="en-GB" sz="1400" kern="1200" dirty="0">
            <a:latin typeface="Arial" panose="020B0604020202020204" pitchFamily="34" charset="0"/>
          </a:endParaRPr>
        </a:p>
        <a:p>
          <a:pPr marL="114300" lvl="1" indent="-114300" algn="l" defTabSz="622300">
            <a:lnSpc>
              <a:spcPct val="90000"/>
            </a:lnSpc>
            <a:spcBef>
              <a:spcPct val="0"/>
            </a:spcBef>
            <a:spcAft>
              <a:spcPct val="15000"/>
            </a:spcAft>
            <a:buChar char="••"/>
          </a:pPr>
          <a:r>
            <a:rPr lang="en-ZA" sz="1400" kern="1200" dirty="0">
              <a:latin typeface="Arial" panose="020B0604020202020204" pitchFamily="34" charset="0"/>
            </a:rPr>
            <a:t>The need to recognise and address the significant challenges that disparate municipal council objectives and priorities pose to developing common and meaningful outcome measures</a:t>
          </a:r>
          <a:endParaRPr lang="en-GB" sz="1400" kern="1200" dirty="0">
            <a:latin typeface="Arial" panose="020B0604020202020204" pitchFamily="34" charset="0"/>
          </a:endParaRPr>
        </a:p>
      </dsp:txBody>
      <dsp:txXfrm>
        <a:off x="1763355" y="3380530"/>
        <a:ext cx="6439480" cy="2678992"/>
      </dsp:txXfrm>
    </dsp:sp>
    <dsp:sp modelId="{35B4200E-FC5A-4376-9BD9-30C8B4962092}">
      <dsp:nvSpPr>
        <dsp:cNvPr id="0" name=""/>
        <dsp:cNvSpPr/>
      </dsp:nvSpPr>
      <dsp:spPr>
        <a:xfrm>
          <a:off x="122993" y="3999365"/>
          <a:ext cx="1224962" cy="1287232"/>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E45B3-8025-41EA-B97F-129CE39165FB}">
      <dsp:nvSpPr>
        <dsp:cNvPr id="0" name=""/>
        <dsp:cNvSpPr/>
      </dsp:nvSpPr>
      <dsp:spPr>
        <a:xfrm>
          <a:off x="0" y="0"/>
          <a:ext cx="8257303" cy="2632961"/>
        </a:xfrm>
        <a:prstGeom prst="roundRect">
          <a:avLst>
            <a:gd name="adj" fmla="val 10000"/>
          </a:avLst>
        </a:prstGeom>
        <a:solidFill>
          <a:schemeClr val="accent5">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buNone/>
          </a:pPr>
          <a:r>
            <a:rPr lang="en-ZA" sz="1800" kern="1200" dirty="0">
              <a:solidFill>
                <a:schemeClr val="bg1"/>
              </a:solidFill>
            </a:rPr>
            <a:t>Programme Objectives</a:t>
          </a:r>
          <a:endParaRPr lang="en-GB" sz="1800" kern="1200" dirty="0">
            <a:solidFill>
              <a:schemeClr val="bg1"/>
            </a:solidFill>
          </a:endParaRPr>
        </a:p>
        <a:p>
          <a:pPr marL="171450" lvl="1" indent="-171450" algn="l" defTabSz="711200">
            <a:lnSpc>
              <a:spcPct val="90000"/>
            </a:lnSpc>
            <a:spcBef>
              <a:spcPct val="0"/>
            </a:spcBef>
            <a:spcAft>
              <a:spcPct val="15000"/>
            </a:spcAft>
            <a:buFont typeface="Arial" panose="020B0604020202020204" pitchFamily="34" charset="0"/>
            <a:buChar char="••"/>
          </a:pPr>
          <a:r>
            <a:rPr lang="en-ZA" sz="1600" kern="1200" dirty="0">
              <a:effectLst/>
              <a:latin typeface="Arial" panose="020B0604020202020204" pitchFamily="34" charset="0"/>
              <a:ea typeface="Times New Roman" panose="02020603050405020304" pitchFamily="18" charset="0"/>
              <a:cs typeface="Times New Roman" panose="02020603050405020304" pitchFamily="18" charset="0"/>
            </a:rPr>
            <a:t>The B2B approach’s initial aim at its conception was to specifically focus on the challenges in the local government sphere, in the short and medium term particularly, in order to get the basics in municipal services right.</a:t>
          </a:r>
          <a:endParaRPr lang="en-GB" sz="1600" kern="1200" dirty="0">
            <a:solidFill>
              <a:schemeClr val="bg1"/>
            </a:solidFill>
          </a:endParaRPr>
        </a:p>
      </dsp:txBody>
      <dsp:txXfrm>
        <a:off x="1786862" y="0"/>
        <a:ext cx="6470440" cy="2632961"/>
      </dsp:txXfrm>
    </dsp:sp>
    <dsp:sp modelId="{486117B9-D264-4937-BC38-CEDEDB64E7AD}">
      <dsp:nvSpPr>
        <dsp:cNvPr id="0" name=""/>
        <dsp:cNvSpPr/>
      </dsp:nvSpPr>
      <dsp:spPr>
        <a:xfrm>
          <a:off x="0" y="2842885"/>
          <a:ext cx="1651460" cy="1558792"/>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722264-3EF8-4A06-9A67-06B84334211A}">
      <dsp:nvSpPr>
        <dsp:cNvPr id="0" name=""/>
        <dsp:cNvSpPr/>
      </dsp:nvSpPr>
      <dsp:spPr>
        <a:xfrm>
          <a:off x="0" y="2667367"/>
          <a:ext cx="8257303" cy="3162830"/>
        </a:xfrm>
        <a:prstGeom prst="roundRect">
          <a:avLst>
            <a:gd name="adj" fmla="val 1000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kern="1200" dirty="0"/>
            <a:t>Implementation Interventions</a:t>
          </a:r>
          <a:endParaRPr lang="en-GB" sz="1600" kern="1200" dirty="0"/>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Times New Roman" panose="02020603050405020304" pitchFamily="18" charset="0"/>
            </a:rPr>
            <a:t>A provincial verification process for the identification of under-performing municipalities was approved by the Local Government </a:t>
          </a:r>
          <a:r>
            <a:rPr lang="en-ZA" sz="1600" kern="1200" dirty="0" err="1">
              <a:latin typeface="Arial" panose="020B0604020202020204" pitchFamily="34" charset="0"/>
              <a:cs typeface="Times New Roman" panose="02020603050405020304" pitchFamily="18" charset="0"/>
            </a:rPr>
            <a:t>MINMec</a:t>
          </a:r>
          <a:r>
            <a:rPr lang="en-ZA" sz="1600" kern="1200" dirty="0">
              <a:latin typeface="Arial" panose="020B0604020202020204" pitchFamily="34" charset="0"/>
              <a:cs typeface="Times New Roman" panose="02020603050405020304" pitchFamily="18" charset="0"/>
            </a:rPr>
            <a:t>.</a:t>
          </a:r>
          <a:endParaRPr lang="en-GB" sz="1600" kern="1200" dirty="0"/>
        </a:p>
        <a:p>
          <a:pPr marL="171450" lvl="1"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5 Key Results areas were agreed on:</a:t>
          </a:r>
          <a:endParaRPr lang="en-GB" sz="160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Putting People First</a:t>
          </a:r>
          <a:endParaRPr lang="en-GB" sz="160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Service Delivery</a:t>
          </a:r>
          <a:endParaRPr lang="en-GB" sz="160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Good Governance</a:t>
          </a:r>
          <a:endParaRPr lang="en-GB" sz="160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Sound Financial Management</a:t>
          </a:r>
          <a:endParaRPr lang="en-GB" sz="1600" kern="1200" dirty="0">
            <a:latin typeface="Arial" panose="020B0604020202020204" pitchFamily="34" charset="0"/>
            <a:cs typeface="Arial" panose="020B0604020202020204" pitchFamily="34" charset="0"/>
          </a:endParaRPr>
        </a:p>
        <a:p>
          <a:pPr marL="342900" lvl="2" indent="-171450" algn="l" defTabSz="711200">
            <a:lnSpc>
              <a:spcPct val="90000"/>
            </a:lnSpc>
            <a:spcBef>
              <a:spcPct val="0"/>
            </a:spcBef>
            <a:spcAft>
              <a:spcPct val="15000"/>
            </a:spcAft>
            <a:buChar char="••"/>
          </a:pPr>
          <a:r>
            <a:rPr lang="en-ZA" sz="1600" kern="1200" dirty="0">
              <a:latin typeface="Arial" panose="020B0604020202020204" pitchFamily="34" charset="0"/>
              <a:cs typeface="Arial" panose="020B0604020202020204" pitchFamily="34" charset="0"/>
            </a:rPr>
            <a:t>Institutional Capability</a:t>
          </a:r>
          <a:endParaRPr lang="en-GB"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n-GB" sz="1600" kern="1200" dirty="0"/>
        </a:p>
      </dsp:txBody>
      <dsp:txXfrm>
        <a:off x="1786862" y="2667367"/>
        <a:ext cx="6470440" cy="3162830"/>
      </dsp:txXfrm>
    </dsp:sp>
    <dsp:sp modelId="{AC68C073-56CE-4590-AAA3-7D872DE8C3FB}">
      <dsp:nvSpPr>
        <dsp:cNvPr id="0" name=""/>
        <dsp:cNvSpPr/>
      </dsp:nvSpPr>
      <dsp:spPr>
        <a:xfrm>
          <a:off x="255372" y="3521437"/>
          <a:ext cx="1402602" cy="169687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7429-778A-4190-82F9-9AD683F44392}" type="datetimeFigureOut">
              <a:rPr lang="en-ZA" smtClean="0"/>
              <a:t>2021/03/30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BE081-B944-44B5-8773-6690ADD60DC4}" type="slidenum">
              <a:rPr lang="en-ZA" smtClean="0"/>
              <a:t>‹#›</a:t>
            </a:fld>
            <a:endParaRPr lang="en-ZA"/>
          </a:p>
        </p:txBody>
      </p:sp>
    </p:spTree>
    <p:extLst>
      <p:ext uri="{BB962C8B-B14F-4D97-AF65-F5344CB8AC3E}">
        <p14:creationId xmlns:p14="http://schemas.microsoft.com/office/powerpoint/2010/main" val="3563448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83A467D-7057-477E-9691-D795E13F21F4}" type="slidenum">
              <a:rPr lang="en-GB" altLang="en-US" sz="1200">
                <a:latin typeface="Arial" panose="020B0604020202020204" pitchFamily="34" charset="0"/>
                <a:cs typeface="Arial" panose="020B0604020202020204" pitchFamily="34" charset="0"/>
              </a:rPr>
              <a:pPr/>
              <a:t>4</a:t>
            </a:fld>
            <a:endParaRPr lang="en-GB" alt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153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744723" y="2404111"/>
            <a:ext cx="6702552" cy="2717801"/>
          </a:xfrm>
          <a:prstGeom prst="rect">
            <a:avLst/>
          </a:prstGeom>
          <a:noFill/>
        </p:spPr>
        <p:txBody>
          <a:bodyPr anchor="ctr"/>
          <a:lstStyle>
            <a:lvl1pPr algn="ctr">
              <a:lnSpc>
                <a:spcPts val="4200"/>
              </a:lnSpc>
              <a:buNone/>
              <a:defRPr sz="30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627237" y="6190743"/>
            <a:ext cx="8937523" cy="310203"/>
          </a:xfrm>
          <a:prstGeom prst="rect">
            <a:avLst/>
          </a:prstGeom>
        </p:spPr>
        <p:txBody>
          <a:bodyPr/>
          <a:lstStyle>
            <a:lvl1pPr algn="ctr">
              <a:buNone/>
              <a:defRPr sz="1800" b="0" i="0" u="none">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sp>
        <p:nvSpPr>
          <p:cNvPr id="2" name="Rectangle 1">
            <a:extLst>
              <a:ext uri="{FF2B5EF4-FFF2-40B4-BE49-F238E27FC236}">
                <a16:creationId xmlns:a16="http://schemas.microsoft.com/office/drawing/2014/main" id="{BDC7DC0A-433A-2342-8CAE-E6896B2F6715}"/>
              </a:ext>
            </a:extLst>
          </p:cNvPr>
          <p:cNvSpPr/>
          <p:nvPr userDrawn="1"/>
        </p:nvSpPr>
        <p:spPr>
          <a:xfrm>
            <a:off x="0" y="234458"/>
            <a:ext cx="12192000" cy="166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3"/>
          <a:srcRect/>
          <a:stretch/>
        </p:blipFill>
        <p:spPr>
          <a:xfrm>
            <a:off x="4250489" y="384487"/>
            <a:ext cx="3691021" cy="1346659"/>
          </a:xfrm>
          <a:prstGeom prst="rect">
            <a:avLst/>
          </a:prstGeom>
        </p:spPr>
      </p:pic>
      <p:sp>
        <p:nvSpPr>
          <p:cNvPr id="4" name="Rectangle 3">
            <a:extLst>
              <a:ext uri="{FF2B5EF4-FFF2-40B4-BE49-F238E27FC236}">
                <a16:creationId xmlns:a16="http://schemas.microsoft.com/office/drawing/2014/main" id="{CA29908D-0E62-A847-8B5F-A0EB92922742}"/>
              </a:ext>
            </a:extLst>
          </p:cNvPr>
          <p:cNvSpPr/>
          <p:nvPr userDrawn="1"/>
        </p:nvSpPr>
        <p:spPr>
          <a:xfrm>
            <a:off x="0" y="6757416"/>
            <a:ext cx="12192000" cy="100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731520" y="173460"/>
            <a:ext cx="10753344" cy="409925"/>
          </a:xfrm>
          <a:prstGeom prst="rect">
            <a:avLst/>
          </a:prstGeom>
        </p:spPr>
        <p:txBody>
          <a:bodyPr/>
          <a:lstStyle>
            <a:lvl1pPr algn="ctr">
              <a:defRPr sz="2400" b="0" i="0" cap="all" baseline="0">
                <a:solidFill>
                  <a:schemeClr val="tx1">
                    <a:lumMod val="75000"/>
                    <a:lumOff val="25000"/>
                  </a:schemeClr>
                </a:solidFill>
                <a:latin typeface="Gill Sans MT" panose="020B0502020104020203" pitchFamily="34" charset="77"/>
              </a:defRPr>
            </a:lvl1pPr>
          </a:lstStyle>
          <a:p>
            <a:r>
              <a:rPr lang="en-GB" dirty="0"/>
              <a:t>Click to ADD title</a:t>
            </a:r>
            <a:endParaRPr lang="en-US" dirty="0"/>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731520" y="2608783"/>
            <a:ext cx="10753344" cy="3433704"/>
          </a:xfrm>
          <a:prstGeom prst="rect">
            <a:avLst/>
          </a:prstGeom>
        </p:spPr>
        <p:txBody>
          <a:bodyPr/>
          <a:lstStyle>
            <a:lvl1pPr>
              <a:defRPr sz="1800"/>
            </a:lvl1pPr>
            <a:lvl2pPr>
              <a:defRPr sz="1800"/>
            </a:lvl2pPr>
            <a:lvl3pPr>
              <a:defRPr sz="1800"/>
            </a:lvl3pPr>
          </a:lstStyle>
          <a:p>
            <a:pPr lvl="0"/>
            <a:r>
              <a:rPr lang="en-GB" dirty="0"/>
              <a:t>Point 1</a:t>
            </a:r>
          </a:p>
          <a:p>
            <a:pPr lvl="1"/>
            <a:r>
              <a:rPr lang="en-GB" dirty="0"/>
              <a:t>Point 2</a:t>
            </a:r>
          </a:p>
          <a:p>
            <a:pPr lvl="2"/>
            <a:r>
              <a:rPr lang="en-GB" dirty="0"/>
              <a:t>Point 3</a:t>
            </a:r>
          </a:p>
        </p:txBody>
      </p:sp>
      <p:sp>
        <p:nvSpPr>
          <p:cNvPr id="7" name="Content Placeholder 3">
            <a:extLst>
              <a:ext uri="{FF2B5EF4-FFF2-40B4-BE49-F238E27FC236}">
                <a16:creationId xmlns:a16="http://schemas.microsoft.com/office/drawing/2014/main" id="{45CE0E68-3BC4-FB49-A7D8-C9752D8C9402}"/>
              </a:ext>
            </a:extLst>
          </p:cNvPr>
          <p:cNvSpPr>
            <a:spLocks noGrp="1"/>
          </p:cNvSpPr>
          <p:nvPr>
            <p:ph sz="half" idx="10" hasCustomPrompt="1"/>
          </p:nvPr>
        </p:nvSpPr>
        <p:spPr>
          <a:xfrm>
            <a:off x="731520" y="930587"/>
            <a:ext cx="10753344" cy="1547437"/>
          </a:xfrm>
          <a:prstGeom prst="rect">
            <a:avLst/>
          </a:prstGeom>
        </p:spPr>
        <p:txBody>
          <a:bodyPr/>
          <a:lstStyle>
            <a:lvl1pPr>
              <a:buNone/>
              <a:defRPr sz="2000"/>
            </a:lvl1pPr>
            <a:lvl2pPr>
              <a:defRPr sz="1800"/>
            </a:lvl2pPr>
            <a:lvl3pPr>
              <a:defRPr sz="1800"/>
            </a:lvl3pPr>
          </a:lstStyle>
          <a:p>
            <a:pPr lvl="0"/>
            <a:r>
              <a:rPr lang="en-GB" dirty="0"/>
              <a:t>Body text</a:t>
            </a:r>
          </a:p>
        </p:txBody>
      </p:sp>
      <p:sp>
        <p:nvSpPr>
          <p:cNvPr id="8" name="Slide Number Placeholder 11">
            <a:extLst>
              <a:ext uri="{FF2B5EF4-FFF2-40B4-BE49-F238E27FC236}">
                <a16:creationId xmlns:a16="http://schemas.microsoft.com/office/drawing/2014/main"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id="{790F1560-8196-F649-971B-AF11839923E0}"/>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4"/>
          <a:srcRect/>
          <a:stretch/>
        </p:blipFill>
        <p:spPr>
          <a:xfrm>
            <a:off x="10991088" y="6243176"/>
            <a:ext cx="553284" cy="496587"/>
          </a:xfrm>
          <a:prstGeom prst="rect">
            <a:avLst/>
          </a:prstGeom>
        </p:spPr>
      </p:pic>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t="-439" b="11507"/>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002535" y="2865439"/>
            <a:ext cx="8494777" cy="589858"/>
          </a:xfrm>
          <a:prstGeom prst="rect">
            <a:avLst/>
          </a:prstGeom>
        </p:spPr>
        <p:txBody>
          <a:bodyPr/>
          <a:lstStyle>
            <a:lvl1pPr algn="ctr">
              <a:buNone/>
              <a:defRPr sz="32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91088" y="6243176"/>
            <a:ext cx="553284" cy="496587"/>
          </a:xfrm>
          <a:prstGeom prst="rect">
            <a:avLst/>
          </a:prstGeom>
        </p:spPr>
      </p:pic>
      <p:sp>
        <p:nvSpPr>
          <p:cNvPr id="9" name="Rectangle 8">
            <a:extLst>
              <a:ext uri="{FF2B5EF4-FFF2-40B4-BE49-F238E27FC236}">
                <a16:creationId xmlns:a16="http://schemas.microsoft.com/office/drawing/2014/main" id="{BEFF8553-9F38-3243-A11C-5BD6E90A9520}"/>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11">
            <a:extLst>
              <a:ext uri="{FF2B5EF4-FFF2-40B4-BE49-F238E27FC236}">
                <a16:creationId xmlns:a16="http://schemas.microsoft.com/office/drawing/2014/main" id="{56092EB7-30A9-2C4D-9313-5C877B882AE6}"/>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7" name="Picture 6">
            <a:extLst>
              <a:ext uri="{FF2B5EF4-FFF2-40B4-BE49-F238E27FC236}">
                <a16:creationId xmlns:a16="http://schemas.microsoft.com/office/drawing/2014/main" id="{878B98AF-38B6-114B-921A-C941744CCB8D}"/>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9" name="Picture 8">
            <a:extLst>
              <a:ext uri="{FF2B5EF4-FFF2-40B4-BE49-F238E27FC236}">
                <a16:creationId xmlns:a16="http://schemas.microsoft.com/office/drawing/2014/main" id="{634A8AB6-BDBD-4449-8A1E-92A1AC17EBD2}"/>
              </a:ext>
            </a:extLst>
          </p:cNvPr>
          <p:cNvPicPr>
            <a:picLocks noChangeAspect="1"/>
          </p:cNvPicPr>
          <p:nvPr userDrawn="1"/>
        </p:nvPicPr>
        <p:blipFill>
          <a:blip r:embed="rId4"/>
          <a:srcRect/>
          <a:stretch/>
        </p:blipFill>
        <p:spPr>
          <a:xfrm>
            <a:off x="10991088" y="6243176"/>
            <a:ext cx="553284" cy="496587"/>
          </a:xfrm>
          <a:prstGeom prst="rect">
            <a:avLst/>
          </a:prstGeom>
        </p:spPr>
      </p:pic>
      <p:sp>
        <p:nvSpPr>
          <p:cNvPr id="10" name="Rectangle 9">
            <a:extLst>
              <a:ext uri="{FF2B5EF4-FFF2-40B4-BE49-F238E27FC236}">
                <a16:creationId xmlns:a16="http://schemas.microsoft.com/office/drawing/2014/main" id="{AC7A4EAA-AE2A-D54C-9812-00F1CE8F3FC7}"/>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69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514350" indent="-514350">
              <a:buFont typeface="+mj-lt"/>
              <a:buAutoNum type="arabicPeriod"/>
              <a:defRPr sz="2000">
                <a:latin typeface="Arial" panose="020B0604020202020204" pitchFamily="34" charset="0"/>
                <a:cs typeface="Arial" panose="020B0604020202020204" pitchFamily="34" charset="0"/>
              </a:defRPr>
            </a:lvl1pPr>
            <a:lvl2pPr marL="914400" indent="-457200">
              <a:buFont typeface="+mj-lt"/>
              <a:buAutoNum type="arabicPeriod"/>
              <a:defRPr sz="2000">
                <a:latin typeface="Arial" panose="020B0604020202020204" pitchFamily="34" charset="0"/>
                <a:cs typeface="Arial" panose="020B0604020202020204" pitchFamily="34" charset="0"/>
              </a:defRPr>
            </a:lvl2pPr>
            <a:lvl3pPr marL="1371600" indent="-457200">
              <a:buFont typeface="+mj-lt"/>
              <a:buAutoNum type="arabicPeriod"/>
              <a:defRPr sz="2000">
                <a:latin typeface="Arial" panose="020B0604020202020204" pitchFamily="34" charset="0"/>
                <a:cs typeface="Arial" panose="020B0604020202020204" pitchFamily="34" charset="0"/>
              </a:defRPr>
            </a:lvl3pPr>
            <a:lvl4pPr marL="1714500" indent="-342900">
              <a:buFont typeface="+mj-lt"/>
              <a:buAutoNum type="arabicPeriod"/>
              <a:defRPr sz="2000">
                <a:latin typeface="Arial" panose="020B0604020202020204" pitchFamily="34" charset="0"/>
                <a:cs typeface="Arial" panose="020B0604020202020204" pitchFamily="34" charset="0"/>
              </a:defRPr>
            </a:lvl4pPr>
            <a:lvl5pPr marL="2171700" indent="-342900">
              <a:buFont typeface="+mj-lt"/>
              <a:buAutoNum type="arabicPeriod"/>
              <a:defRPr sz="20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AEFF4E0-09CF-465B-A129-0A4208E40038}" type="slidenum">
              <a:rPr lang="en-ZA" smtClean="0"/>
              <a:t>‹#›</a:t>
            </a:fld>
            <a:endParaRPr lang="en-ZA" dirty="0"/>
          </a:p>
        </p:txBody>
      </p:sp>
      <p:sp>
        <p:nvSpPr>
          <p:cNvPr id="9" name="Text Placeholder 8"/>
          <p:cNvSpPr>
            <a:spLocks noGrp="1"/>
          </p:cNvSpPr>
          <p:nvPr>
            <p:ph type="body" sz="quarter" idx="13" hasCustomPrompt="1"/>
          </p:nvPr>
        </p:nvSpPr>
        <p:spPr>
          <a:xfrm>
            <a:off x="838200" y="330200"/>
            <a:ext cx="10642600" cy="787400"/>
          </a:xfrm>
        </p:spPr>
        <p:txBody>
          <a:bodyPr anchor="ctr">
            <a:noAutofit/>
          </a:bodyPr>
          <a:lstStyle>
            <a:lvl1pPr marL="0" indent="0" algn="ctr">
              <a:buNone/>
              <a:defRPr sz="2400" b="1">
                <a:solidFill>
                  <a:srgbClr val="F9671C"/>
                </a:solidFill>
                <a:latin typeface="Arial" panose="020B0604020202020204" pitchFamily="34" charset="0"/>
                <a:cs typeface="Arial" panose="020B0604020202020204" pitchFamily="34" charset="0"/>
              </a:defRPr>
            </a:lvl1pPr>
            <a:lvl2pPr marL="457200" indent="0">
              <a:buNone/>
              <a:defRPr sz="2400" b="1">
                <a:solidFill>
                  <a:srgbClr val="EF4718"/>
                </a:solidFill>
                <a:latin typeface="Arial" panose="020B0604020202020204" pitchFamily="34" charset="0"/>
                <a:cs typeface="Arial" panose="020B0604020202020204" pitchFamily="34" charset="0"/>
              </a:defRPr>
            </a:lvl2pPr>
            <a:lvl3pPr marL="914400" indent="0">
              <a:buNone/>
              <a:defRPr sz="2400" b="1">
                <a:solidFill>
                  <a:srgbClr val="EF4718"/>
                </a:solidFill>
                <a:latin typeface="Arial" panose="020B0604020202020204" pitchFamily="34" charset="0"/>
                <a:cs typeface="Arial" panose="020B0604020202020204" pitchFamily="34" charset="0"/>
              </a:defRPr>
            </a:lvl3pPr>
            <a:lvl4pPr marL="1371600" indent="0">
              <a:buNone/>
              <a:defRPr sz="2400" b="1">
                <a:solidFill>
                  <a:srgbClr val="EF4718"/>
                </a:solidFill>
                <a:latin typeface="Arial" panose="020B0604020202020204" pitchFamily="34" charset="0"/>
                <a:cs typeface="Arial" panose="020B0604020202020204" pitchFamily="34" charset="0"/>
              </a:defRPr>
            </a:lvl4pPr>
            <a:lvl5pPr marL="1828800" indent="0">
              <a:buNone/>
              <a:defRPr sz="2400" b="1">
                <a:solidFill>
                  <a:srgbClr val="EF4718"/>
                </a:solidFill>
                <a:latin typeface="Arial" panose="020B0604020202020204" pitchFamily="34" charset="0"/>
                <a:cs typeface="Arial" panose="020B0604020202020204" pitchFamily="34" charset="0"/>
              </a:defRPr>
            </a:lvl5pPr>
          </a:lstStyle>
          <a:p>
            <a:pPr lvl="0"/>
            <a:r>
              <a:rPr lang="en-US" dirty="0"/>
              <a:t>Click to enter Heading</a:t>
            </a:r>
          </a:p>
        </p:txBody>
      </p:sp>
    </p:spTree>
    <p:extLst>
      <p:ext uri="{BB962C8B-B14F-4D97-AF65-F5344CB8AC3E}">
        <p14:creationId xmlns:p14="http://schemas.microsoft.com/office/powerpoint/2010/main" val="313914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8942-B59C-4817-9CAA-B2D1CD6767E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941824C-3F3E-4C27-AD31-3722ECB1EE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0E13751-93F4-4CFB-B22A-0EB066B1227C}"/>
              </a:ext>
            </a:extLst>
          </p:cNvPr>
          <p:cNvSpPr>
            <a:spLocks noGrp="1"/>
          </p:cNvSpPr>
          <p:nvPr>
            <p:ph type="dt" sz="half" idx="10"/>
          </p:nvPr>
        </p:nvSpPr>
        <p:spPr/>
        <p:txBody>
          <a:bodyPr/>
          <a:lstStyle/>
          <a:p>
            <a:fld id="{6912E57E-1045-49BB-ACAC-974D6A6AC592}" type="datetimeFigureOut">
              <a:rPr lang="en-ZA" smtClean="0"/>
              <a:t>2021/03/30</a:t>
            </a:fld>
            <a:endParaRPr lang="en-ZA"/>
          </a:p>
        </p:txBody>
      </p:sp>
      <p:sp>
        <p:nvSpPr>
          <p:cNvPr id="5" name="Footer Placeholder 4">
            <a:extLst>
              <a:ext uri="{FF2B5EF4-FFF2-40B4-BE49-F238E27FC236}">
                <a16:creationId xmlns:a16="http://schemas.microsoft.com/office/drawing/2014/main" id="{DED1A5E8-02EF-4F23-B025-369147CEBDD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5B957AE-73DD-4932-9271-7E5CE6ADEBAB}"/>
              </a:ext>
            </a:extLst>
          </p:cNvPr>
          <p:cNvSpPr>
            <a:spLocks noGrp="1"/>
          </p:cNvSpPr>
          <p:nvPr>
            <p:ph type="sldNum" sz="quarter" idx="12"/>
          </p:nvPr>
        </p:nvSpPr>
        <p:spPr/>
        <p:txBody>
          <a:bodyPr/>
          <a:lstStyle/>
          <a:p>
            <a:fld id="{07252FAE-22A7-42D1-BD1F-7D659B260E15}" type="slidenum">
              <a:rPr lang="en-ZA" smtClean="0"/>
              <a:t>‹#›</a:t>
            </a:fld>
            <a:endParaRPr lang="en-ZA"/>
          </a:p>
        </p:txBody>
      </p:sp>
    </p:spTree>
    <p:extLst>
      <p:ext uri="{BB962C8B-B14F-4D97-AF65-F5344CB8AC3E}">
        <p14:creationId xmlns:p14="http://schemas.microsoft.com/office/powerpoint/2010/main" val="145695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37AE6E-E122-495E-8994-FFD1B7FE71D1}" type="datetime1">
              <a:rPr lang="en-ZA" smtClean="0"/>
              <a:t>2021/03/30</a:t>
            </a:fld>
            <a:endParaRPr lang="en-ZA"/>
          </a:p>
        </p:txBody>
      </p:sp>
      <p:sp>
        <p:nvSpPr>
          <p:cNvPr id="4" name="Footer Placeholder 3"/>
          <p:cNvSpPr>
            <a:spLocks noGrp="1"/>
          </p:cNvSpPr>
          <p:nvPr>
            <p:ph type="ftr" sz="quarter" idx="11"/>
          </p:nvPr>
        </p:nvSpPr>
        <p:spPr/>
        <p:txBody>
          <a:bodyPr/>
          <a:lstStyle/>
          <a:p>
            <a:r>
              <a:rPr lang="en-GB"/>
              <a:t>Local government 25 year review </a:t>
            </a:r>
            <a:endParaRPr lang="en-ZA" dirty="0"/>
          </a:p>
        </p:txBody>
      </p:sp>
      <p:sp>
        <p:nvSpPr>
          <p:cNvPr id="5" name="Slide Number Placeholder 4"/>
          <p:cNvSpPr>
            <a:spLocks noGrp="1"/>
          </p:cNvSpPr>
          <p:nvPr>
            <p:ph type="sldNum" sz="quarter" idx="12"/>
          </p:nvPr>
        </p:nvSpPr>
        <p:spPr/>
        <p:txBody>
          <a:bodyPr/>
          <a:lstStyle/>
          <a:p>
            <a:fld id="{72BBB6B1-E6AF-4F5E-9E39-96313FC1BD0C}" type="slidenum">
              <a:rPr lang="en-ZA" smtClean="0"/>
              <a:t>‹#›</a:t>
            </a:fld>
            <a:endParaRPr lang="en-ZA"/>
          </a:p>
        </p:txBody>
      </p:sp>
    </p:spTree>
    <p:extLst>
      <p:ext uri="{BB962C8B-B14F-4D97-AF65-F5344CB8AC3E}">
        <p14:creationId xmlns:p14="http://schemas.microsoft.com/office/powerpoint/2010/main" val="341112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9.xml"/><Relationship Id="rId7" Type="http://schemas.openxmlformats.org/officeDocument/2006/relationships/image" Target="../media/image14.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830B48-FF5F-2142-85FA-42C298512FD5}"/>
              </a:ext>
            </a:extLst>
          </p:cNvPr>
          <p:cNvSpPr>
            <a:spLocks noGrp="1"/>
          </p:cNvSpPr>
          <p:nvPr>
            <p:ph type="body" sz="quarter" idx="13"/>
          </p:nvPr>
        </p:nvSpPr>
        <p:spPr>
          <a:xfrm>
            <a:off x="2744723" y="2204815"/>
            <a:ext cx="6702552" cy="2917097"/>
          </a:xfrm>
        </p:spPr>
        <p:txBody>
          <a:bodyPr/>
          <a:lstStyle/>
          <a:p>
            <a:r>
              <a:rPr lang="en-US" dirty="0"/>
              <a:t>LOCAL GOVERNMENT SUPPORT PROGRAMMES</a:t>
            </a:r>
          </a:p>
        </p:txBody>
      </p:sp>
      <p:sp>
        <p:nvSpPr>
          <p:cNvPr id="3" name="Text Placeholder 2">
            <a:extLst>
              <a:ext uri="{FF2B5EF4-FFF2-40B4-BE49-F238E27FC236}">
                <a16:creationId xmlns:a16="http://schemas.microsoft.com/office/drawing/2014/main" id="{01C5AA13-8E2C-9444-B7CC-655BB11361C0}"/>
              </a:ext>
            </a:extLst>
          </p:cNvPr>
          <p:cNvSpPr>
            <a:spLocks noGrp="1"/>
          </p:cNvSpPr>
          <p:nvPr>
            <p:ph type="body" sz="quarter" idx="15"/>
          </p:nvPr>
        </p:nvSpPr>
        <p:spPr/>
        <p:txBody>
          <a:bodyPr/>
          <a:lstStyle/>
          <a:p>
            <a:r>
              <a:rPr lang="en-US" dirty="0"/>
              <a:t>1 April 2021</a:t>
            </a:r>
          </a:p>
        </p:txBody>
      </p:sp>
    </p:spTree>
    <p:extLst>
      <p:ext uri="{BB962C8B-B14F-4D97-AF65-F5344CB8AC3E}">
        <p14:creationId xmlns:p14="http://schemas.microsoft.com/office/powerpoint/2010/main" val="2098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6CF0-CD02-44E1-9280-3A667EB1DD88}"/>
              </a:ext>
            </a:extLst>
          </p:cNvPr>
          <p:cNvSpPr>
            <a:spLocks noGrp="1"/>
          </p:cNvSpPr>
          <p:nvPr>
            <p:ph type="title"/>
          </p:nvPr>
        </p:nvSpPr>
        <p:spPr/>
        <p:txBody>
          <a:bodyPr/>
          <a:lstStyle/>
          <a:p>
            <a:r>
              <a:rPr lang="en-ZA" sz="2400" dirty="0"/>
              <a:t>Establishment Phase(2000 - 2002) (Integrated Sustainable Rural Development &amp; Urban Renewal) (cont.)</a:t>
            </a:r>
            <a:endParaRPr lang="en-GB" dirty="0"/>
          </a:p>
        </p:txBody>
      </p:sp>
      <p:grpSp>
        <p:nvGrpSpPr>
          <p:cNvPr id="5" name="Group 4">
            <a:extLst>
              <a:ext uri="{FF2B5EF4-FFF2-40B4-BE49-F238E27FC236}">
                <a16:creationId xmlns:a16="http://schemas.microsoft.com/office/drawing/2014/main" id="{A82D87C6-E236-4D1E-97B2-1D153D48E9FA}"/>
              </a:ext>
            </a:extLst>
          </p:cNvPr>
          <p:cNvGrpSpPr/>
          <p:nvPr/>
        </p:nvGrpSpPr>
        <p:grpSpPr>
          <a:xfrm>
            <a:off x="1700614" y="954638"/>
            <a:ext cx="8614160" cy="5256371"/>
            <a:chOff x="0" y="0"/>
            <a:chExt cx="6399646" cy="5256371"/>
          </a:xfrm>
          <a:solidFill>
            <a:schemeClr val="accent5">
              <a:lumMod val="75000"/>
              <a:lumOff val="25000"/>
            </a:schemeClr>
          </a:solidFill>
        </p:grpSpPr>
        <p:sp>
          <p:nvSpPr>
            <p:cNvPr id="6" name="Rectangle: Rounded Corners 5">
              <a:extLst>
                <a:ext uri="{FF2B5EF4-FFF2-40B4-BE49-F238E27FC236}">
                  <a16:creationId xmlns:a16="http://schemas.microsoft.com/office/drawing/2014/main" id="{20FA0C8F-5ADB-4F62-B192-6FD4044C4CB0}"/>
                </a:ext>
              </a:extLst>
            </p:cNvPr>
            <p:cNvSpPr/>
            <p:nvPr/>
          </p:nvSpPr>
          <p:spPr>
            <a:xfrm>
              <a:off x="0" y="0"/>
              <a:ext cx="6399646" cy="5256371"/>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3C9AF6BA-666A-4899-87F2-FB4DA91B4770}"/>
                </a:ext>
              </a:extLst>
            </p:cNvPr>
            <p:cNvSpPr txBox="1"/>
            <p:nvPr/>
          </p:nvSpPr>
          <p:spPr>
            <a:xfrm>
              <a:off x="1783009" y="180171"/>
              <a:ext cx="4384568" cy="48557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ZA" sz="2000" kern="1200" dirty="0">
                  <a:solidFill>
                    <a:schemeClr val="bg1"/>
                  </a:solidFill>
                </a:rPr>
                <a:t>Lessons Learned </a:t>
              </a:r>
              <a:endParaRPr lang="en-GB" sz="2000" kern="1200" dirty="0">
                <a:solidFill>
                  <a:schemeClr val="bg1"/>
                </a:solidFill>
              </a:endParaRPr>
            </a:p>
            <a:p>
              <a:pPr marL="114300" lvl="1" indent="-114300" algn="l" defTabSz="622300">
                <a:lnSpc>
                  <a:spcPct val="90000"/>
                </a:lnSpc>
                <a:spcBef>
                  <a:spcPct val="0"/>
                </a:spcBef>
                <a:spcAft>
                  <a:spcPct val="15000"/>
                </a:spcAft>
                <a:buChar char="•"/>
              </a:pPr>
              <a:r>
                <a:rPr lang="en-GB" sz="1600" kern="1200" dirty="0">
                  <a:solidFill>
                    <a:schemeClr val="bg1"/>
                  </a:solidFill>
                  <a:latin typeface="Arial" panose="020B0604020202020204" pitchFamily="34" charset="0"/>
                  <a:ea typeface="Times New Roman" panose="02020603050405020304" pitchFamily="18" charset="0"/>
                </a:rPr>
                <a:t>B</a:t>
              </a:r>
              <a:r>
                <a:rPr lang="en-GB" sz="1600" kern="1200" dirty="0">
                  <a:solidFill>
                    <a:schemeClr val="bg1"/>
                  </a:solidFill>
                  <a:effectLst/>
                  <a:latin typeface="Arial" panose="020B0604020202020204" pitchFamily="34" charset="0"/>
                  <a:ea typeface="Times New Roman" panose="02020603050405020304" pitchFamily="18" charset="0"/>
                </a:rPr>
                <a:t>asic systems in municipalities should be in place, e.g. if there are key vacancies at the municipal level, it is often not that useful to deploy a co-ordinator. Basic systems must be in place for effective co-ordination can take place.</a:t>
              </a:r>
              <a:endParaRPr lang="en-GB" sz="1600" kern="1200" dirty="0">
                <a:solidFill>
                  <a:schemeClr val="bg1"/>
                </a:solidFill>
              </a:endParaRPr>
            </a:p>
            <a:p>
              <a:pPr marL="114300" lvl="1" indent="-114300" algn="l" defTabSz="622300">
                <a:lnSpc>
                  <a:spcPct val="90000"/>
                </a:lnSpc>
                <a:spcBef>
                  <a:spcPct val="0"/>
                </a:spcBef>
                <a:spcAft>
                  <a:spcPct val="15000"/>
                </a:spcAft>
                <a:buChar char="•"/>
              </a:pPr>
              <a:r>
                <a:rPr lang="en-GB" sz="1600" kern="1200" dirty="0">
                  <a:solidFill>
                    <a:schemeClr val="bg1"/>
                  </a:solidFill>
                  <a:latin typeface="Arial" panose="020B0604020202020204" pitchFamily="34" charset="0"/>
                  <a:ea typeface="Times New Roman" panose="02020603050405020304" pitchFamily="18" charset="0"/>
                </a:rPr>
                <a:t>I</a:t>
              </a:r>
              <a:r>
                <a:rPr lang="en-GB" sz="1600" kern="1200" dirty="0">
                  <a:solidFill>
                    <a:schemeClr val="bg1"/>
                  </a:solidFill>
                  <a:effectLst/>
                  <a:latin typeface="Arial" panose="020B0604020202020204" pitchFamily="34" charset="0"/>
                  <a:ea typeface="Times New Roman" panose="02020603050405020304" pitchFamily="18" charset="0"/>
                </a:rPr>
                <a:t>nvolvement of Political Champions in the Programme was diverse, and their impact varied. </a:t>
              </a:r>
              <a:r>
                <a:rPr lang="en-GB" sz="1600"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 challenge that was never clearly addressed was the implementation of the approach in a context of multi-party democracy, and the need for co-operation when different parties hold leadership positions.</a:t>
              </a:r>
            </a:p>
            <a:p>
              <a:pPr marL="114300" lvl="1" indent="-114300" algn="l" defTabSz="622300">
                <a:lnSpc>
                  <a:spcPct val="90000"/>
                </a:lnSpc>
                <a:spcBef>
                  <a:spcPct val="0"/>
                </a:spcBef>
                <a:spcAft>
                  <a:spcPct val="15000"/>
                </a:spcAft>
                <a:buChar char="•"/>
              </a:pPr>
              <a:r>
                <a:rPr lang="en-GB" sz="1600"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Some of the sharpest lessons were learnt about the challenge of enterprise development in poor areas. First, unlike many developing countries, small South African enterprises must compete with established firms in tightly integrated markets. Second, they must get over the threshold of what social grants can provide before entrepreneurs are motivated to risk resources and energy. And third, they are often trapped in areas with few local resources and even fewer linkages to the regional or national economy.</a:t>
              </a:r>
              <a:endParaRPr lang="en-GB" sz="16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8" name="Rectangle: Rounded Corners 7" descr="Exclamation mark">
            <a:extLst>
              <a:ext uri="{FF2B5EF4-FFF2-40B4-BE49-F238E27FC236}">
                <a16:creationId xmlns:a16="http://schemas.microsoft.com/office/drawing/2014/main" id="{102626D9-38FB-4838-B397-5B7E1A24AE06}"/>
              </a:ext>
            </a:extLst>
          </p:cNvPr>
          <p:cNvSpPr/>
          <p:nvPr/>
        </p:nvSpPr>
        <p:spPr>
          <a:xfrm>
            <a:off x="2043349" y="1403364"/>
            <a:ext cx="1744889" cy="4205096"/>
          </a:xfrm>
          <a:prstGeom prst="roundRect">
            <a:avLst>
              <a:gd name="adj" fmla="val 10000"/>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l="-70000" r="-70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582328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D5B7-69BE-44E0-B3B8-45A061192A6D}"/>
              </a:ext>
            </a:extLst>
          </p:cNvPr>
          <p:cNvSpPr>
            <a:spLocks noGrp="1"/>
          </p:cNvSpPr>
          <p:nvPr>
            <p:ph type="title"/>
          </p:nvPr>
        </p:nvSpPr>
        <p:spPr/>
        <p:txBody>
          <a:bodyPr/>
          <a:lstStyle/>
          <a:p>
            <a:r>
              <a:rPr lang="en-ZA" sz="2400" dirty="0"/>
              <a:t>Consolidation Phase(2002 - 2005) (Project Consolidate)</a:t>
            </a:r>
            <a:endParaRPr lang="en-GB" dirty="0"/>
          </a:p>
        </p:txBody>
      </p:sp>
      <p:grpSp>
        <p:nvGrpSpPr>
          <p:cNvPr id="5" name="Group 4">
            <a:extLst>
              <a:ext uri="{FF2B5EF4-FFF2-40B4-BE49-F238E27FC236}">
                <a16:creationId xmlns:a16="http://schemas.microsoft.com/office/drawing/2014/main" id="{DA18BA23-A554-48D6-A747-3B930931A50C}"/>
              </a:ext>
            </a:extLst>
          </p:cNvPr>
          <p:cNvGrpSpPr/>
          <p:nvPr/>
        </p:nvGrpSpPr>
        <p:grpSpPr>
          <a:xfrm>
            <a:off x="2008262" y="826580"/>
            <a:ext cx="7852349" cy="2873749"/>
            <a:chOff x="0" y="0"/>
            <a:chExt cx="6315756" cy="2965840"/>
          </a:xfrm>
          <a:solidFill>
            <a:schemeClr val="accent5">
              <a:lumMod val="75000"/>
              <a:lumOff val="25000"/>
            </a:schemeClr>
          </a:solidFill>
        </p:grpSpPr>
        <p:sp>
          <p:nvSpPr>
            <p:cNvPr id="6" name="Rectangle: Rounded Corners 5">
              <a:extLst>
                <a:ext uri="{FF2B5EF4-FFF2-40B4-BE49-F238E27FC236}">
                  <a16:creationId xmlns:a16="http://schemas.microsoft.com/office/drawing/2014/main" id="{9A8F4DB0-B6DC-48A1-B187-80249F22E2F9}"/>
                </a:ext>
              </a:extLst>
            </p:cNvPr>
            <p:cNvSpPr/>
            <p:nvPr/>
          </p:nvSpPr>
          <p:spPr>
            <a:xfrm>
              <a:off x="0" y="0"/>
              <a:ext cx="6315756" cy="296584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1BE6404F-D1D6-4933-A6AE-C71A956018F5}"/>
                </a:ext>
              </a:extLst>
            </p:cNvPr>
            <p:cNvSpPr txBox="1"/>
            <p:nvPr/>
          </p:nvSpPr>
          <p:spPr>
            <a:xfrm>
              <a:off x="1407723" y="60685"/>
              <a:ext cx="4776176" cy="27541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kern="1200" dirty="0"/>
                <a:t>Programme Objectives</a:t>
              </a:r>
              <a:endParaRPr lang="en-GB" sz="1800" kern="1200" dirty="0"/>
            </a:p>
            <a:p>
              <a:pPr marL="114300" lvl="1" indent="-114300" algn="l" defTabSz="622300">
                <a:lnSpc>
                  <a:spcPct val="90000"/>
                </a:lnSpc>
                <a:spcBef>
                  <a:spcPct val="0"/>
                </a:spcBef>
                <a:spcAft>
                  <a:spcPct val="15000"/>
                </a:spcAft>
                <a:buChar char="•"/>
              </a:pPr>
              <a:r>
                <a:rPr lang="en-ZA" sz="1600" kern="1200" dirty="0">
                  <a:effectLst/>
                  <a:latin typeface="Arial" panose="020B0604020202020204" pitchFamily="34" charset="0"/>
                  <a:ea typeface="Times New Roman" panose="02020603050405020304" pitchFamily="18" charset="0"/>
                  <a:cs typeface="Times New Roman" panose="02020603050405020304" pitchFamily="18" charset="0"/>
                </a:rPr>
                <a:t>Rally the local government sphere in discharging its service delivery and development mandate;</a:t>
              </a:r>
              <a:endParaRPr lang="en-GB" sz="1600" kern="1200" dirty="0"/>
            </a:p>
            <a:p>
              <a:pPr marL="114300" lvl="1" indent="-114300" algn="l" defTabSz="622300">
                <a:lnSpc>
                  <a:spcPct val="90000"/>
                </a:lnSpc>
                <a:spcBef>
                  <a:spcPct val="0"/>
                </a:spcBef>
                <a:spcAft>
                  <a:spcPct val="15000"/>
                </a:spcAft>
                <a:buChar char="•"/>
              </a:pPr>
              <a:r>
                <a:rPr lang="en-GB" sz="1600" kern="1200" dirty="0">
                  <a:latin typeface="Arial" panose="020B0604020202020204" pitchFamily="34" charset="0"/>
                  <a:ea typeface="Times New Roman" panose="02020603050405020304" pitchFamily="18" charset="0"/>
                  <a:cs typeface="Arial" panose="020B0604020202020204" pitchFamily="34" charset="0"/>
                </a:rPr>
                <a:t>R</a:t>
              </a:r>
              <a:r>
                <a:rPr lang="en-GB" sz="1600" kern="1200" dirty="0">
                  <a:effectLst/>
                  <a:latin typeface="Arial" panose="020B0604020202020204" pitchFamily="34" charset="0"/>
                  <a:ea typeface="Times New Roman" panose="02020603050405020304" pitchFamily="18" charset="0"/>
                  <a:cs typeface="Arial" panose="020B0604020202020204" pitchFamily="34" charset="0"/>
                </a:rPr>
                <a:t>ealise the peoples’ contract and mobilize social partners around this programme;</a:t>
              </a:r>
              <a:endParaRPr lang="en-GB" sz="1600" kern="1200" dirty="0">
                <a:effectLst/>
                <a:latin typeface="Arial" panose="020B0604020202020204" pitchFamily="34" charset="0"/>
                <a:ea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ZA" sz="1600" kern="1200" dirty="0">
                  <a:effectLst/>
                  <a:latin typeface="Arial" panose="020B0604020202020204" pitchFamily="34" charset="0"/>
                  <a:ea typeface="Times New Roman" panose="02020603050405020304" pitchFamily="18" charset="0"/>
                  <a:cs typeface="Times New Roman" panose="02020603050405020304" pitchFamily="18" charset="0"/>
                </a:rPr>
                <a:t>Entrench a people-centred orientation in the entire public sector and a new approach to local government’s mode of operation;</a:t>
              </a:r>
              <a:endParaRPr lang="en-GB" sz="1600" kern="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ZA" sz="1600" kern="1200" dirty="0">
                  <a:effectLst/>
                  <a:latin typeface="Arial" panose="020B0604020202020204" pitchFamily="34" charset="0"/>
                  <a:ea typeface="Times New Roman" panose="02020603050405020304" pitchFamily="18" charset="0"/>
                  <a:cs typeface="Times New Roman" panose="02020603050405020304" pitchFamily="18" charset="0"/>
                </a:rPr>
                <a:t>Establish a new and practical benchmark for local government performance excellence; and</a:t>
              </a:r>
              <a:endParaRPr lang="en-GB" sz="1600" kern="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ZA" sz="1600" kern="1200" dirty="0">
                  <a:effectLst/>
                  <a:latin typeface="Arial" panose="020B0604020202020204" pitchFamily="34" charset="0"/>
                  <a:ea typeface="Times New Roman" panose="02020603050405020304" pitchFamily="18" charset="0"/>
                  <a:cs typeface="Times New Roman" panose="02020603050405020304" pitchFamily="18" charset="0"/>
                </a:rPr>
                <a:t>Have successful local government elections in 2005/6.</a:t>
              </a:r>
              <a:endParaRPr lang="en-GB" sz="1600" kern="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lvl="2" indent="-114300" algn="l" defTabSz="622300">
                <a:lnSpc>
                  <a:spcPct val="90000"/>
                </a:lnSpc>
                <a:spcBef>
                  <a:spcPct val="0"/>
                </a:spcBef>
                <a:spcAft>
                  <a:spcPct val="15000"/>
                </a:spcAft>
                <a:buChar char="•"/>
              </a:pPr>
              <a:endParaRPr lang="en-GB" sz="1400" kern="1200" dirty="0">
                <a:cs typeface="Times New Roman" panose="02020603050405020304" pitchFamily="18" charset="0"/>
              </a:endParaRPr>
            </a:p>
          </p:txBody>
        </p:sp>
      </p:grpSp>
      <p:grpSp>
        <p:nvGrpSpPr>
          <p:cNvPr id="8" name="Group 7">
            <a:extLst>
              <a:ext uri="{FF2B5EF4-FFF2-40B4-BE49-F238E27FC236}">
                <a16:creationId xmlns:a16="http://schemas.microsoft.com/office/drawing/2014/main" id="{0F63EFBE-00DD-4D75-8F45-C6897E6F7C4A}"/>
              </a:ext>
            </a:extLst>
          </p:cNvPr>
          <p:cNvGrpSpPr/>
          <p:nvPr/>
        </p:nvGrpSpPr>
        <p:grpSpPr>
          <a:xfrm>
            <a:off x="2008261" y="3952557"/>
            <a:ext cx="7912148" cy="1879782"/>
            <a:chOff x="0" y="3149116"/>
            <a:chExt cx="6315756" cy="1811952"/>
          </a:xfrm>
          <a:solidFill>
            <a:srgbClr val="CC3300"/>
          </a:solidFill>
        </p:grpSpPr>
        <p:sp>
          <p:nvSpPr>
            <p:cNvPr id="9" name="Rectangle: Rounded Corners 8">
              <a:extLst>
                <a:ext uri="{FF2B5EF4-FFF2-40B4-BE49-F238E27FC236}">
                  <a16:creationId xmlns:a16="http://schemas.microsoft.com/office/drawing/2014/main" id="{94F9C455-487F-4DB3-B3FD-93B3E5468CAB}"/>
                </a:ext>
              </a:extLst>
            </p:cNvPr>
            <p:cNvSpPr/>
            <p:nvPr/>
          </p:nvSpPr>
          <p:spPr>
            <a:xfrm>
              <a:off x="0" y="3149116"/>
              <a:ext cx="6315756" cy="1811952"/>
            </a:xfrm>
            <a:prstGeom prst="roundRect">
              <a:avLst>
                <a:gd name="adj" fmla="val 10000"/>
              </a:avLst>
            </a:prstGeom>
            <a:grpFill/>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a:lstStyle/>
            <a:p>
              <a:endParaRPr lang="en-GB"/>
            </a:p>
          </p:txBody>
        </p:sp>
        <p:sp>
          <p:nvSpPr>
            <p:cNvPr id="10" name="Rectangle: Rounded Corners 4">
              <a:extLst>
                <a:ext uri="{FF2B5EF4-FFF2-40B4-BE49-F238E27FC236}">
                  <a16:creationId xmlns:a16="http://schemas.microsoft.com/office/drawing/2014/main" id="{7239E281-FCD1-4F0B-A91A-1CCC99BD894E}"/>
                </a:ext>
              </a:extLst>
            </p:cNvPr>
            <p:cNvSpPr txBox="1"/>
            <p:nvPr/>
          </p:nvSpPr>
          <p:spPr>
            <a:xfrm>
              <a:off x="1380405" y="3232367"/>
              <a:ext cx="4871409" cy="16588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ZA" sz="2000" kern="1200" dirty="0"/>
                <a:t>Implementation Initiatives</a:t>
              </a:r>
              <a:endParaRPr lang="en-GB" sz="2000" kern="1200"/>
            </a:p>
            <a:p>
              <a:pPr marL="171450" lvl="1" indent="-171450" algn="l" defTabSz="711200">
                <a:lnSpc>
                  <a:spcPct val="90000"/>
                </a:lnSpc>
                <a:spcBef>
                  <a:spcPct val="0"/>
                </a:spcBef>
                <a:spcAft>
                  <a:spcPct val="15000"/>
                </a:spcAft>
                <a:buChar char="•"/>
              </a:pPr>
              <a:r>
                <a:rPr lang="en-ZA" sz="1600" kern="1200"/>
                <a:t>Deployment </a:t>
              </a:r>
              <a:r>
                <a:rPr lang="en-ZA" sz="1600" kern="1200" dirty="0"/>
                <a:t>of Technical Experts</a:t>
              </a:r>
              <a:endParaRPr lang="en-ZA" sz="1600" kern="1200" dirty="0">
                <a:cs typeface="Times New Roman" panose="02020603050405020304" pitchFamily="18" charset="0"/>
              </a:endParaRPr>
            </a:p>
            <a:p>
              <a:pPr marL="171450" lvl="1" indent="-171450" algn="l" defTabSz="711200">
                <a:lnSpc>
                  <a:spcPct val="90000"/>
                </a:lnSpc>
                <a:spcBef>
                  <a:spcPct val="0"/>
                </a:spcBef>
                <a:spcAft>
                  <a:spcPct val="15000"/>
                </a:spcAft>
                <a:buChar char="•"/>
              </a:pPr>
              <a:r>
                <a:rPr lang="en-ZA" sz="1600" kern="1200" dirty="0"/>
                <a:t>Service Delivery Facilitators</a:t>
              </a:r>
            </a:p>
            <a:p>
              <a:pPr marL="171450" lvl="1" indent="-171450" algn="l" defTabSz="711200">
                <a:lnSpc>
                  <a:spcPct val="90000"/>
                </a:lnSpc>
                <a:spcBef>
                  <a:spcPct val="0"/>
                </a:spcBef>
                <a:spcAft>
                  <a:spcPct val="15000"/>
                </a:spcAft>
                <a:buChar char="•"/>
              </a:pPr>
              <a:r>
                <a:rPr lang="en-ZA" sz="1600" kern="1200" dirty="0"/>
                <a:t>Training Programmes (</a:t>
              </a:r>
              <a:r>
                <a:rPr lang="en-ZA" sz="1600" kern="1200" dirty="0" err="1"/>
                <a:t>Jipsa</a:t>
              </a:r>
              <a:r>
                <a:rPr lang="en-ZA" sz="1600" kern="1200" dirty="0"/>
                <a:t>/Ilima/SAMDI)</a:t>
              </a:r>
            </a:p>
            <a:p>
              <a:pPr marL="171450" lvl="1" indent="-171450" algn="l" defTabSz="711200">
                <a:lnSpc>
                  <a:spcPct val="90000"/>
                </a:lnSpc>
                <a:spcBef>
                  <a:spcPct val="0"/>
                </a:spcBef>
                <a:spcAft>
                  <a:spcPct val="15000"/>
                </a:spcAft>
                <a:buChar char="•"/>
              </a:pPr>
              <a:r>
                <a:rPr lang="en-ZA" sz="1600" kern="1200" dirty="0"/>
                <a:t>Financing for Infrastructure</a:t>
              </a:r>
            </a:p>
            <a:p>
              <a:pPr marL="171450" lvl="1" indent="-171450" algn="l" defTabSz="711200">
                <a:lnSpc>
                  <a:spcPct val="90000"/>
                </a:lnSpc>
                <a:spcBef>
                  <a:spcPct val="0"/>
                </a:spcBef>
                <a:spcAft>
                  <a:spcPct val="15000"/>
                </a:spcAft>
                <a:buChar char="•"/>
              </a:pPr>
              <a:endParaRPr lang="en-ZA" sz="1600" kern="1200" dirty="0">
                <a:cs typeface="Times New Roman" panose="02020603050405020304" pitchFamily="18" charset="0"/>
              </a:endParaRPr>
            </a:p>
          </p:txBody>
        </p:sp>
      </p:grpSp>
      <p:sp>
        <p:nvSpPr>
          <p:cNvPr id="11" name="Rectangle: Rounded Corners 10" descr="Clipboard Checked">
            <a:extLst>
              <a:ext uri="{FF2B5EF4-FFF2-40B4-BE49-F238E27FC236}">
                <a16:creationId xmlns:a16="http://schemas.microsoft.com/office/drawing/2014/main" id="{706695B8-1330-4C19-AF35-CFE9BF0D1C01}"/>
              </a:ext>
            </a:extLst>
          </p:cNvPr>
          <p:cNvSpPr/>
          <p:nvPr/>
        </p:nvSpPr>
        <p:spPr>
          <a:xfrm>
            <a:off x="2331389" y="1353983"/>
            <a:ext cx="1263151" cy="1748139"/>
          </a:xfrm>
          <a:prstGeom prst="roundRect">
            <a:avLst>
              <a:gd name="adj" fmla="val 10000"/>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l="-25000" r="-25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2" name="Rectangle: Rounded Corners 11" descr="Group brainstorm">
            <a:extLst>
              <a:ext uri="{FF2B5EF4-FFF2-40B4-BE49-F238E27FC236}">
                <a16:creationId xmlns:a16="http://schemas.microsoft.com/office/drawing/2014/main" id="{49FB4F35-0201-4D8B-AFC5-67AA2E491FCB}"/>
              </a:ext>
            </a:extLst>
          </p:cNvPr>
          <p:cNvSpPr/>
          <p:nvPr/>
        </p:nvSpPr>
        <p:spPr>
          <a:xfrm>
            <a:off x="2394327" y="4151638"/>
            <a:ext cx="1263151" cy="1449562"/>
          </a:xfrm>
          <a:prstGeom prst="roundRect">
            <a:avLst>
              <a:gd name="adj" fmla="val 10000"/>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l="-25000" r="-25000"/>
            </a:stretch>
          </a:blipFill>
        </p:spPr>
        <p:style>
          <a:lnRef idx="2">
            <a:schemeClr val="lt1">
              <a:hueOff val="0"/>
              <a:satOff val="0"/>
              <a:lumOff val="0"/>
              <a:alphaOff val="0"/>
            </a:schemeClr>
          </a:lnRef>
          <a:fillRef idx="1">
            <a:scrgbClr r="0" g="0" b="0"/>
          </a:fillRef>
          <a:effectRef idx="0">
            <a:schemeClr val="accent3">
              <a:tint val="50000"/>
              <a:hueOff val="2074236"/>
              <a:satOff val="100000"/>
              <a:lumOff val="1983"/>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21647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41FE-8ED2-48DB-8575-0DAFFE2CFD59}"/>
              </a:ext>
            </a:extLst>
          </p:cNvPr>
          <p:cNvSpPr>
            <a:spLocks noGrp="1"/>
          </p:cNvSpPr>
          <p:nvPr>
            <p:ph type="title"/>
          </p:nvPr>
        </p:nvSpPr>
        <p:spPr/>
        <p:txBody>
          <a:bodyPr/>
          <a:lstStyle/>
          <a:p>
            <a:r>
              <a:rPr lang="en-ZA" dirty="0"/>
              <a:t>Sustainability  Phase(2005 - beyond) (</a:t>
            </a:r>
            <a:r>
              <a:rPr lang="en-ZA" dirty="0" err="1"/>
              <a:t>Siyenza</a:t>
            </a:r>
            <a:r>
              <a:rPr lang="en-ZA" dirty="0"/>
              <a:t> </a:t>
            </a:r>
            <a:r>
              <a:rPr lang="en-ZA" dirty="0" err="1"/>
              <a:t>Manje</a:t>
            </a:r>
            <a:r>
              <a:rPr lang="en-ZA" dirty="0"/>
              <a:t>)</a:t>
            </a:r>
            <a:endParaRPr lang="en-GB" dirty="0"/>
          </a:p>
        </p:txBody>
      </p:sp>
      <p:graphicFrame>
        <p:nvGraphicFramePr>
          <p:cNvPr id="5" name="Content Placeholder 7">
            <a:extLst>
              <a:ext uri="{FF2B5EF4-FFF2-40B4-BE49-F238E27FC236}">
                <a16:creationId xmlns:a16="http://schemas.microsoft.com/office/drawing/2014/main" id="{0ADDD0FC-D522-4D45-BD56-C232424347DB}"/>
              </a:ext>
            </a:extLst>
          </p:cNvPr>
          <p:cNvGraphicFramePr>
            <a:graphicFrameLocks/>
          </p:cNvGraphicFramePr>
          <p:nvPr>
            <p:extLst>
              <p:ext uri="{D42A27DB-BD31-4B8C-83A1-F6EECF244321}">
                <p14:modId xmlns:p14="http://schemas.microsoft.com/office/powerpoint/2010/main" val="3436004721"/>
              </p:ext>
            </p:extLst>
          </p:nvPr>
        </p:nvGraphicFramePr>
        <p:xfrm>
          <a:off x="2204816" y="674847"/>
          <a:ext cx="7930496" cy="5879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7912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2080-D950-4364-BBAE-65587CBCD571}"/>
              </a:ext>
            </a:extLst>
          </p:cNvPr>
          <p:cNvSpPr>
            <a:spLocks noGrp="1"/>
          </p:cNvSpPr>
          <p:nvPr>
            <p:ph type="title"/>
          </p:nvPr>
        </p:nvSpPr>
        <p:spPr/>
        <p:txBody>
          <a:bodyPr/>
          <a:lstStyle/>
          <a:p>
            <a:r>
              <a:rPr lang="en-ZA" dirty="0"/>
              <a:t>Sustainability  Phase(2005 - beyond) (</a:t>
            </a:r>
            <a:r>
              <a:rPr lang="en-ZA" dirty="0" err="1"/>
              <a:t>Siyenza</a:t>
            </a:r>
            <a:r>
              <a:rPr lang="en-ZA" dirty="0"/>
              <a:t> </a:t>
            </a:r>
            <a:r>
              <a:rPr lang="en-ZA" dirty="0" err="1"/>
              <a:t>Manje</a:t>
            </a:r>
            <a:r>
              <a:rPr lang="en-ZA" dirty="0"/>
              <a:t>)(CONT.)</a:t>
            </a:r>
            <a:endParaRPr lang="en-GB" dirty="0"/>
          </a:p>
        </p:txBody>
      </p:sp>
      <p:graphicFrame>
        <p:nvGraphicFramePr>
          <p:cNvPr id="5" name="Content Placeholder 5">
            <a:extLst>
              <a:ext uri="{FF2B5EF4-FFF2-40B4-BE49-F238E27FC236}">
                <a16:creationId xmlns:a16="http://schemas.microsoft.com/office/drawing/2014/main" id="{422B1C5D-E1E7-4364-BBF2-0A7FCFFD30E6}"/>
              </a:ext>
            </a:extLst>
          </p:cNvPr>
          <p:cNvGraphicFramePr>
            <a:graphicFrameLocks/>
          </p:cNvGraphicFramePr>
          <p:nvPr>
            <p:extLst>
              <p:ext uri="{D42A27DB-BD31-4B8C-83A1-F6EECF244321}">
                <p14:modId xmlns:p14="http://schemas.microsoft.com/office/powerpoint/2010/main" val="1653586356"/>
              </p:ext>
            </p:extLst>
          </p:nvPr>
        </p:nvGraphicFramePr>
        <p:xfrm>
          <a:off x="2076628" y="893937"/>
          <a:ext cx="8082256" cy="5070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5634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A1461-4708-4251-B67E-0D1A8F3ADCC6}"/>
              </a:ext>
            </a:extLst>
          </p:cNvPr>
          <p:cNvSpPr>
            <a:spLocks noGrp="1"/>
          </p:cNvSpPr>
          <p:nvPr>
            <p:ph type="title"/>
          </p:nvPr>
        </p:nvSpPr>
        <p:spPr>
          <a:xfrm>
            <a:off x="719328" y="45273"/>
            <a:ext cx="10753344" cy="646936"/>
          </a:xfrm>
        </p:spPr>
        <p:txBody>
          <a:bodyPr/>
          <a:lstStyle/>
          <a:p>
            <a:r>
              <a:rPr lang="en-ZA" dirty="0"/>
              <a:t>Sustainability  Phase(2005 - beyond) (Local Government Strategic Agenda)</a:t>
            </a:r>
            <a:endParaRPr lang="en-GB" dirty="0"/>
          </a:p>
        </p:txBody>
      </p:sp>
      <p:graphicFrame>
        <p:nvGraphicFramePr>
          <p:cNvPr id="5" name="Content Placeholder 7">
            <a:extLst>
              <a:ext uri="{FF2B5EF4-FFF2-40B4-BE49-F238E27FC236}">
                <a16:creationId xmlns:a16="http://schemas.microsoft.com/office/drawing/2014/main" id="{855B320E-8F5A-466F-8A55-F8155D1B37A8}"/>
              </a:ext>
            </a:extLst>
          </p:cNvPr>
          <p:cNvGraphicFramePr>
            <a:graphicFrameLocks/>
          </p:cNvGraphicFramePr>
          <p:nvPr>
            <p:extLst>
              <p:ext uri="{D42A27DB-BD31-4B8C-83A1-F6EECF244321}">
                <p14:modId xmlns:p14="http://schemas.microsoft.com/office/powerpoint/2010/main" val="3508496131"/>
              </p:ext>
            </p:extLst>
          </p:nvPr>
        </p:nvGraphicFramePr>
        <p:xfrm>
          <a:off x="1929284" y="760577"/>
          <a:ext cx="8257303" cy="5931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F6B8C8DE-3892-4C1A-8602-EC55CED958BD}"/>
              </a:ext>
            </a:extLst>
          </p:cNvPr>
          <p:cNvSpPr/>
          <p:nvPr/>
        </p:nvSpPr>
        <p:spPr>
          <a:xfrm>
            <a:off x="2095137" y="1184031"/>
            <a:ext cx="1586099" cy="1699846"/>
          </a:xfrm>
          <a:prstGeom prst="roundRect">
            <a:avLst>
              <a:gd name="adj" fmla="val 10000"/>
            </a:avLst>
          </a:prstGeom>
          <a:blipFill rotWithShape="1">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l="-4000" r="-4000"/>
            </a:stretch>
          </a:blipFill>
          <a:ln>
            <a:solidFill>
              <a:schemeClr val="bg1"/>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709134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346D-39C3-49E5-8676-945B6910CDCD}"/>
              </a:ext>
            </a:extLst>
          </p:cNvPr>
          <p:cNvSpPr>
            <a:spLocks noGrp="1"/>
          </p:cNvSpPr>
          <p:nvPr>
            <p:ph type="title"/>
          </p:nvPr>
        </p:nvSpPr>
        <p:spPr>
          <a:xfrm>
            <a:off x="641085" y="0"/>
            <a:ext cx="10753344" cy="620360"/>
          </a:xfrm>
        </p:spPr>
        <p:txBody>
          <a:bodyPr/>
          <a:lstStyle/>
          <a:p>
            <a:r>
              <a:rPr lang="en-ZA" dirty="0"/>
              <a:t>Sustainability</a:t>
            </a:r>
            <a:r>
              <a:rPr lang="en-ZA"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ZA" dirty="0"/>
              <a:t>Phase(2005 - beyond) (Local Government Strategic Agenda) (cont.)</a:t>
            </a:r>
            <a:endParaRPr lang="en-GB" dirty="0"/>
          </a:p>
        </p:txBody>
      </p:sp>
      <p:graphicFrame>
        <p:nvGraphicFramePr>
          <p:cNvPr id="5" name="Content Placeholder 5">
            <a:extLst>
              <a:ext uri="{FF2B5EF4-FFF2-40B4-BE49-F238E27FC236}">
                <a16:creationId xmlns:a16="http://schemas.microsoft.com/office/drawing/2014/main" id="{CA40D1FB-D054-42B5-BAC3-8F4A6E9FE43E}"/>
              </a:ext>
            </a:extLst>
          </p:cNvPr>
          <p:cNvGraphicFramePr>
            <a:graphicFrameLocks/>
          </p:cNvGraphicFramePr>
          <p:nvPr>
            <p:extLst>
              <p:ext uri="{D42A27DB-BD31-4B8C-83A1-F6EECF244321}">
                <p14:modId xmlns:p14="http://schemas.microsoft.com/office/powerpoint/2010/main" val="3592094001"/>
              </p:ext>
            </p:extLst>
          </p:nvPr>
        </p:nvGraphicFramePr>
        <p:xfrm>
          <a:off x="2076628" y="893937"/>
          <a:ext cx="8202836" cy="5315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7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A645-F118-4427-B987-63F08E5136C9}"/>
              </a:ext>
            </a:extLst>
          </p:cNvPr>
          <p:cNvSpPr>
            <a:spLocks noGrp="1"/>
          </p:cNvSpPr>
          <p:nvPr>
            <p:ph type="title"/>
          </p:nvPr>
        </p:nvSpPr>
        <p:spPr>
          <a:xfrm>
            <a:off x="719328" y="0"/>
            <a:ext cx="10753344" cy="670602"/>
          </a:xfrm>
        </p:spPr>
        <p:txBody>
          <a:bodyPr/>
          <a:lstStyle/>
          <a:p>
            <a:r>
              <a:rPr lang="en-ZA" dirty="0"/>
              <a:t>Sustainability  Phase(2005 - beyond) (Local Government Turnaround Strategy)</a:t>
            </a:r>
            <a:endParaRPr lang="en-GB" dirty="0"/>
          </a:p>
        </p:txBody>
      </p:sp>
      <p:graphicFrame>
        <p:nvGraphicFramePr>
          <p:cNvPr id="5" name="Content Placeholder 7">
            <a:extLst>
              <a:ext uri="{FF2B5EF4-FFF2-40B4-BE49-F238E27FC236}">
                <a16:creationId xmlns:a16="http://schemas.microsoft.com/office/drawing/2014/main" id="{B270C2B4-DB32-4AFC-9EB8-EDAFED3C4F70}"/>
              </a:ext>
            </a:extLst>
          </p:cNvPr>
          <p:cNvGraphicFramePr>
            <a:graphicFrameLocks/>
          </p:cNvGraphicFramePr>
          <p:nvPr>
            <p:extLst>
              <p:ext uri="{D42A27DB-BD31-4B8C-83A1-F6EECF244321}">
                <p14:modId xmlns:p14="http://schemas.microsoft.com/office/powerpoint/2010/main" val="1906708135"/>
              </p:ext>
            </p:extLst>
          </p:nvPr>
        </p:nvGraphicFramePr>
        <p:xfrm>
          <a:off x="1929284" y="760577"/>
          <a:ext cx="8257303" cy="5931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B3E9783C-7C94-4D1E-9DB5-B32E4A7CD635}"/>
              </a:ext>
            </a:extLst>
          </p:cNvPr>
          <p:cNvSpPr/>
          <p:nvPr/>
        </p:nvSpPr>
        <p:spPr>
          <a:xfrm>
            <a:off x="2095137" y="1184031"/>
            <a:ext cx="1586099" cy="1699846"/>
          </a:xfrm>
          <a:prstGeom prst="roundRect">
            <a:avLst>
              <a:gd name="adj" fmla="val 10000"/>
            </a:avLst>
          </a:prstGeom>
          <a:blipFill rotWithShape="1">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l="-4000" r="-4000"/>
            </a:stretch>
          </a:blipFill>
          <a:ln>
            <a:solidFill>
              <a:schemeClr val="bg1"/>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11253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4AEB-379B-4E93-A6BD-2051EDAC2597}"/>
              </a:ext>
            </a:extLst>
          </p:cNvPr>
          <p:cNvSpPr>
            <a:spLocks noGrp="1"/>
          </p:cNvSpPr>
          <p:nvPr>
            <p:ph type="title"/>
          </p:nvPr>
        </p:nvSpPr>
        <p:spPr>
          <a:xfrm>
            <a:off x="610940" y="12686"/>
            <a:ext cx="10753344" cy="690699"/>
          </a:xfrm>
        </p:spPr>
        <p:txBody>
          <a:bodyPr/>
          <a:lstStyle/>
          <a:p>
            <a:r>
              <a:rPr lang="en-ZA" dirty="0"/>
              <a:t>Sustainability  Phase(2005 - beyond) (Local Government Turnaround Strategy) (cont.)</a:t>
            </a:r>
            <a:endParaRPr lang="en-GB" dirty="0"/>
          </a:p>
        </p:txBody>
      </p:sp>
      <p:graphicFrame>
        <p:nvGraphicFramePr>
          <p:cNvPr id="8" name="Content Placeholder 5">
            <a:extLst>
              <a:ext uri="{FF2B5EF4-FFF2-40B4-BE49-F238E27FC236}">
                <a16:creationId xmlns:a16="http://schemas.microsoft.com/office/drawing/2014/main" id="{B024A06E-6746-48A9-98C3-711F6F5CE136}"/>
              </a:ext>
            </a:extLst>
          </p:cNvPr>
          <p:cNvGraphicFramePr>
            <a:graphicFrameLocks/>
          </p:cNvGraphicFramePr>
          <p:nvPr>
            <p:extLst>
              <p:ext uri="{D42A27DB-BD31-4B8C-83A1-F6EECF244321}">
                <p14:modId xmlns:p14="http://schemas.microsoft.com/office/powerpoint/2010/main" val="3448265247"/>
              </p:ext>
            </p:extLst>
          </p:nvPr>
        </p:nvGraphicFramePr>
        <p:xfrm>
          <a:off x="2076628" y="682920"/>
          <a:ext cx="8202836" cy="6059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61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DFD9-4A19-4BD0-B065-B3E4ED03F4AA}"/>
              </a:ext>
            </a:extLst>
          </p:cNvPr>
          <p:cNvSpPr>
            <a:spLocks noGrp="1"/>
          </p:cNvSpPr>
          <p:nvPr>
            <p:ph type="title"/>
          </p:nvPr>
        </p:nvSpPr>
        <p:spPr/>
        <p:txBody>
          <a:bodyPr/>
          <a:lstStyle/>
          <a:p>
            <a:r>
              <a:rPr lang="en-ZA" dirty="0"/>
              <a:t>Sustainability  Phase(2005 - beyond) (Back-to-Basics)</a:t>
            </a:r>
            <a:endParaRPr lang="en-GB" dirty="0"/>
          </a:p>
        </p:txBody>
      </p:sp>
      <p:graphicFrame>
        <p:nvGraphicFramePr>
          <p:cNvPr id="5" name="Content Placeholder 7">
            <a:extLst>
              <a:ext uri="{FF2B5EF4-FFF2-40B4-BE49-F238E27FC236}">
                <a16:creationId xmlns:a16="http://schemas.microsoft.com/office/drawing/2014/main" id="{902A47A3-FC17-4A29-BC22-3C777FA7369E}"/>
              </a:ext>
            </a:extLst>
          </p:cNvPr>
          <p:cNvGraphicFramePr>
            <a:graphicFrameLocks/>
          </p:cNvGraphicFramePr>
          <p:nvPr>
            <p:extLst>
              <p:ext uri="{D42A27DB-BD31-4B8C-83A1-F6EECF244321}">
                <p14:modId xmlns:p14="http://schemas.microsoft.com/office/powerpoint/2010/main" val="1429527138"/>
              </p:ext>
            </p:extLst>
          </p:nvPr>
        </p:nvGraphicFramePr>
        <p:xfrm>
          <a:off x="1929284" y="760577"/>
          <a:ext cx="8257303" cy="5931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8E4460D3-8C0A-4485-8C36-F0AFB12F271A}"/>
              </a:ext>
            </a:extLst>
          </p:cNvPr>
          <p:cNvSpPr/>
          <p:nvPr/>
        </p:nvSpPr>
        <p:spPr>
          <a:xfrm>
            <a:off x="2095137" y="1184031"/>
            <a:ext cx="1586099" cy="1699846"/>
          </a:xfrm>
          <a:prstGeom prst="roundRect">
            <a:avLst>
              <a:gd name="adj" fmla="val 10000"/>
            </a:avLst>
          </a:prstGeom>
          <a:blipFill rotWithShape="1">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l="-4000" r="-4000"/>
            </a:stretch>
          </a:blipFill>
          <a:ln>
            <a:solidFill>
              <a:schemeClr val="bg1"/>
            </a:solid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51124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6099-1937-4F97-980D-F012C450B896}"/>
              </a:ext>
            </a:extLst>
          </p:cNvPr>
          <p:cNvSpPr>
            <a:spLocks noGrp="1"/>
          </p:cNvSpPr>
          <p:nvPr>
            <p:ph type="title"/>
          </p:nvPr>
        </p:nvSpPr>
        <p:spPr>
          <a:xfrm>
            <a:off x="719328" y="93073"/>
            <a:ext cx="10753344" cy="409925"/>
          </a:xfrm>
        </p:spPr>
        <p:txBody>
          <a:bodyPr/>
          <a:lstStyle/>
          <a:p>
            <a:r>
              <a:rPr lang="en-ZA" dirty="0"/>
              <a:t>Sustainability  Phase(2005 - beyond) (Back-to-Basics) (cont.)</a:t>
            </a:r>
            <a:endParaRPr lang="en-GB" dirty="0"/>
          </a:p>
        </p:txBody>
      </p:sp>
      <p:graphicFrame>
        <p:nvGraphicFramePr>
          <p:cNvPr id="5" name="Content Placeholder 5">
            <a:extLst>
              <a:ext uri="{FF2B5EF4-FFF2-40B4-BE49-F238E27FC236}">
                <a16:creationId xmlns:a16="http://schemas.microsoft.com/office/drawing/2014/main" id="{45B8FC3B-6EE6-4D76-8A37-88E49D94D4F6}"/>
              </a:ext>
            </a:extLst>
          </p:cNvPr>
          <p:cNvGraphicFramePr>
            <a:graphicFrameLocks/>
          </p:cNvGraphicFramePr>
          <p:nvPr>
            <p:extLst>
              <p:ext uri="{D42A27DB-BD31-4B8C-83A1-F6EECF244321}">
                <p14:modId xmlns:p14="http://schemas.microsoft.com/office/powerpoint/2010/main" val="3729451712"/>
              </p:ext>
            </p:extLst>
          </p:nvPr>
        </p:nvGraphicFramePr>
        <p:xfrm>
          <a:off x="1637881" y="533143"/>
          <a:ext cx="9344967" cy="617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565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F50F-42A9-4630-A4ED-512B4B3085AC}"/>
              </a:ext>
            </a:extLst>
          </p:cNvPr>
          <p:cNvSpPr>
            <a:spLocks noGrp="1"/>
          </p:cNvSpPr>
          <p:nvPr>
            <p:ph type="title"/>
          </p:nvPr>
        </p:nvSpPr>
        <p:spPr/>
        <p:txBody>
          <a:bodyPr/>
          <a:lstStyle/>
          <a:p>
            <a:r>
              <a:rPr lang="en-ZA" dirty="0"/>
              <a:t>PRESENTATION OUTLINE</a:t>
            </a:r>
            <a:endParaRPr lang="en-GB" dirty="0"/>
          </a:p>
        </p:txBody>
      </p:sp>
      <p:sp>
        <p:nvSpPr>
          <p:cNvPr id="3" name="Content Placeholder 2">
            <a:extLst>
              <a:ext uri="{FF2B5EF4-FFF2-40B4-BE49-F238E27FC236}">
                <a16:creationId xmlns:a16="http://schemas.microsoft.com/office/drawing/2014/main" id="{E2C00E74-1D5C-4B0A-BEB5-78A714A110FD}"/>
              </a:ext>
            </a:extLst>
          </p:cNvPr>
          <p:cNvSpPr>
            <a:spLocks noGrp="1"/>
          </p:cNvSpPr>
          <p:nvPr>
            <p:ph sz="half" idx="2"/>
          </p:nvPr>
        </p:nvSpPr>
        <p:spPr>
          <a:xfrm>
            <a:off x="611879" y="876240"/>
            <a:ext cx="10753344" cy="5524560"/>
          </a:xfrm>
        </p:spPr>
        <p:txBody>
          <a:bodyPr/>
          <a:lstStyle/>
          <a:p>
            <a:r>
              <a:rPr lang="en-ZA" dirty="0"/>
              <a:t>Local Government Context</a:t>
            </a:r>
          </a:p>
          <a:p>
            <a:r>
              <a:rPr lang="en-ZA" dirty="0"/>
              <a:t>Programme Objectives, Implementation Initiatives, Successes and Lessons learned:</a:t>
            </a:r>
          </a:p>
          <a:p>
            <a:pPr lvl="1"/>
            <a:r>
              <a:rPr lang="en-GB" dirty="0"/>
              <a:t>Project Liquidity, Viability and </a:t>
            </a:r>
            <a:r>
              <a:rPr lang="en-GB" dirty="0" err="1"/>
              <a:t>Masakhane</a:t>
            </a:r>
            <a:endParaRPr lang="en-GB" dirty="0"/>
          </a:p>
          <a:p>
            <a:pPr lvl="1"/>
            <a:r>
              <a:rPr lang="en-GB" dirty="0"/>
              <a:t>ISRDP and URP</a:t>
            </a:r>
          </a:p>
          <a:p>
            <a:pPr lvl="1"/>
            <a:r>
              <a:rPr lang="en-GB" dirty="0"/>
              <a:t>Project Consolidate</a:t>
            </a:r>
          </a:p>
          <a:p>
            <a:pPr lvl="1"/>
            <a:r>
              <a:rPr lang="en-GB" dirty="0" err="1"/>
              <a:t>Siyenza</a:t>
            </a:r>
            <a:r>
              <a:rPr lang="en-GB" dirty="0"/>
              <a:t> </a:t>
            </a:r>
            <a:r>
              <a:rPr lang="en-GB" dirty="0" err="1"/>
              <a:t>Manje</a:t>
            </a:r>
            <a:endParaRPr lang="en-GB" dirty="0"/>
          </a:p>
          <a:p>
            <a:pPr lvl="1"/>
            <a:r>
              <a:rPr lang="en-GB" dirty="0"/>
              <a:t>LG Strategic Agenda</a:t>
            </a:r>
          </a:p>
          <a:p>
            <a:pPr lvl="1"/>
            <a:r>
              <a:rPr lang="en-GB" dirty="0"/>
              <a:t>LG Turnaround Strategy</a:t>
            </a:r>
          </a:p>
          <a:p>
            <a:pPr lvl="2"/>
            <a:r>
              <a:rPr lang="en-GB" dirty="0"/>
              <a:t>Technical Support</a:t>
            </a:r>
          </a:p>
          <a:p>
            <a:pPr lvl="2"/>
            <a:r>
              <a:rPr lang="en-GB" dirty="0"/>
              <a:t>Operation Clean Audit</a:t>
            </a:r>
          </a:p>
          <a:p>
            <a:pPr lvl="2"/>
            <a:r>
              <a:rPr lang="en-GB" dirty="0"/>
              <a:t>Clean Cities and Towns</a:t>
            </a:r>
          </a:p>
          <a:p>
            <a:pPr lvl="1"/>
            <a:r>
              <a:rPr lang="en-GB" dirty="0"/>
              <a:t>Back-to-Basics</a:t>
            </a:r>
          </a:p>
          <a:p>
            <a:r>
              <a:rPr lang="en-GB" dirty="0"/>
              <a:t>District Development Model (DDM)</a:t>
            </a:r>
          </a:p>
          <a:p>
            <a:pPr lvl="1"/>
            <a:r>
              <a:rPr lang="en-GB" dirty="0"/>
              <a:t>Background</a:t>
            </a:r>
          </a:p>
          <a:p>
            <a:pPr lvl="1"/>
            <a:r>
              <a:rPr lang="en-GB" dirty="0"/>
              <a:t>Progress</a:t>
            </a:r>
          </a:p>
          <a:p>
            <a:pPr lvl="1"/>
            <a:r>
              <a:rPr lang="en-GB" dirty="0"/>
              <a:t>Lessons learned from the Pilots</a:t>
            </a:r>
          </a:p>
          <a:p>
            <a:pPr lvl="1"/>
            <a:endParaRPr lang="en-GB" dirty="0"/>
          </a:p>
          <a:p>
            <a:pPr lvl="1"/>
            <a:endParaRPr lang="en-GB" dirty="0"/>
          </a:p>
        </p:txBody>
      </p:sp>
    </p:spTree>
    <p:extLst>
      <p:ext uri="{BB962C8B-B14F-4D97-AF65-F5344CB8AC3E}">
        <p14:creationId xmlns:p14="http://schemas.microsoft.com/office/powerpoint/2010/main" val="4265864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24744"/>
          </a:xfrm>
        </p:spPr>
        <p:txBody>
          <a:bodyPr>
            <a:normAutofit/>
          </a:bodyPr>
          <a:lstStyle/>
          <a:p>
            <a:pPr algn="ctr"/>
            <a:r>
              <a:rPr lang="en-US" sz="3600" b="1" dirty="0"/>
              <a:t>GOVERNMENT’S INVESTMENT IN CAPACITY BUILDING</a:t>
            </a:r>
            <a:endParaRPr lang="en-ZW" sz="3600" b="1" dirty="0"/>
          </a:p>
        </p:txBody>
      </p:sp>
      <p:sp>
        <p:nvSpPr>
          <p:cNvPr id="3" name="Content Placeholder 2"/>
          <p:cNvSpPr>
            <a:spLocks noGrp="1"/>
          </p:cNvSpPr>
          <p:nvPr>
            <p:ph idx="1"/>
          </p:nvPr>
        </p:nvSpPr>
        <p:spPr>
          <a:xfrm>
            <a:off x="246185" y="1480275"/>
            <a:ext cx="3833445" cy="4392488"/>
          </a:xfrm>
          <a:solidFill>
            <a:schemeClr val="bg1"/>
          </a:solidFill>
        </p:spPr>
        <p:txBody>
          <a:bodyPr>
            <a:normAutofit/>
          </a:bodyPr>
          <a:lstStyle/>
          <a:p>
            <a:pPr algn="just"/>
            <a:r>
              <a:rPr lang="en-US" sz="2000" dirty="0"/>
              <a:t>National government invests over R2 billion every year in capacity building for local government</a:t>
            </a:r>
          </a:p>
          <a:p>
            <a:pPr algn="just"/>
            <a:r>
              <a:rPr lang="en-US" sz="2000" dirty="0"/>
              <a:t>In contrast to this substantial investment in S154 support, very little is invested in ensuring the success of government’s S139 responsibilities</a:t>
            </a:r>
          </a:p>
          <a:p>
            <a:pPr algn="just"/>
            <a:r>
              <a:rPr lang="en-US" sz="2000" dirty="0"/>
              <a:t>Support and capacity building interventions remain uncoordinated and fragmented </a:t>
            </a:r>
          </a:p>
          <a:p>
            <a:pPr algn="just"/>
            <a:endParaRPr lang="en-ZW" sz="2000" dirty="0"/>
          </a:p>
        </p:txBody>
      </p:sp>
      <p:pic>
        <p:nvPicPr>
          <p:cNvPr id="6" name="Picture 5"/>
          <p:cNvPicPr>
            <a:picLocks noChangeAspect="1"/>
          </p:cNvPicPr>
          <p:nvPr/>
        </p:nvPicPr>
        <p:blipFill>
          <a:blip r:embed="rId2"/>
          <a:stretch>
            <a:fillRect/>
          </a:stretch>
        </p:blipFill>
        <p:spPr>
          <a:xfrm>
            <a:off x="4587638" y="1195754"/>
            <a:ext cx="6818916" cy="5076093"/>
          </a:xfrm>
          <a:prstGeom prst="rect">
            <a:avLst/>
          </a:prstGeom>
        </p:spPr>
      </p:pic>
      <p:sp>
        <p:nvSpPr>
          <p:cNvPr id="7" name="Rectangle 6"/>
          <p:cNvSpPr txBox="1">
            <a:spLocks noChangeArrowheads="1"/>
          </p:cNvSpPr>
          <p:nvPr/>
        </p:nvSpPr>
        <p:spPr bwMode="auto">
          <a:xfrm>
            <a:off x="4648200" y="6248400"/>
            <a:ext cx="2895600" cy="457200"/>
          </a:xfrm>
          <a:prstGeom prst="rect">
            <a:avLst/>
          </a:prstGeom>
          <a:noFill/>
          <a:ln>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3" rIns="91424" bIns="45713" numCol="1" anchor="t" anchorCtr="0" compatLnSpc="1">
            <a:prstTxWarp prst="textNoShape">
              <a:avLst/>
            </a:prstTxWarp>
          </a:bodyPr>
          <a:lstStyle>
            <a:defPPr>
              <a:defRPr lang="en-US"/>
            </a:defPPr>
            <a:lvl1pPr algn="r" rtl="0" eaLnBrk="0" fontAlgn="base" hangingPunct="0">
              <a:spcBef>
                <a:spcPct val="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5pPr>
            <a:lvl6pPr marL="2514600" indent="-228600" algn="ctr" defTabSz="914400" rtl="0" eaLnBrk="0" fontAlgn="base" latinLnBrk="0" hangingPunct="0">
              <a:spcBef>
                <a:spcPct val="2000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6pPr>
            <a:lvl7pPr marL="2971800" indent="-228600" algn="ctr" defTabSz="914400" rtl="0" eaLnBrk="0" fontAlgn="base" latinLnBrk="0" hangingPunct="0">
              <a:spcBef>
                <a:spcPct val="2000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7pPr>
            <a:lvl8pPr marL="3429000" indent="-228600" algn="ctr" defTabSz="914400" rtl="0" eaLnBrk="0" fontAlgn="base" latinLnBrk="0" hangingPunct="0">
              <a:spcBef>
                <a:spcPct val="2000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8pPr>
            <a:lvl9pPr marL="3886200" indent="-228600" algn="ctr" defTabSz="914400" rtl="0" eaLnBrk="0" fontAlgn="base" latinLnBrk="0" hangingPunct="0">
              <a:spcBef>
                <a:spcPct val="20000"/>
              </a:spcBef>
              <a:spcAft>
                <a:spcPct val="0"/>
              </a:spcAft>
              <a:defRPr sz="2000" b="1" kern="12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ea typeface="ＭＳ Ｐゴシック" panose="020B0600070205080204" pitchFamily="34" charset="-128"/>
                <a:cs typeface="+mn-cs"/>
              </a:defRPr>
            </a:lvl9pPr>
          </a:lstStyle>
          <a:p>
            <a:pPr algn="ctr">
              <a:defRPr/>
            </a:pPr>
            <a:fld id="{BFD81BF5-7105-4DE4-8E92-852D568A46F7}" type="slidenum">
              <a:rPr lang="en-GB" altLang="en-US" sz="1400">
                <a:solidFill>
                  <a:srgbClr val="000000"/>
                </a:solidFill>
                <a:effectLst/>
                <a:latin typeface="Shruti" pitchFamily="2"/>
              </a:rPr>
              <a:pPr algn="ctr">
                <a:defRPr/>
              </a:pPr>
              <a:t>20</a:t>
            </a:fld>
            <a:endParaRPr lang="en-GB" altLang="en-US" sz="1400" dirty="0">
              <a:solidFill>
                <a:srgbClr val="000000"/>
              </a:solidFill>
              <a:effectLst/>
              <a:latin typeface="Shruti" pitchFamily="2"/>
            </a:endParaRPr>
          </a:p>
        </p:txBody>
      </p:sp>
    </p:spTree>
    <p:extLst>
      <p:ext uri="{BB962C8B-B14F-4D97-AF65-F5344CB8AC3E}">
        <p14:creationId xmlns:p14="http://schemas.microsoft.com/office/powerpoint/2010/main" val="2683457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89892" y="790999"/>
            <a:ext cx="10398370" cy="5562266"/>
          </a:xfrm>
        </p:spPr>
        <p:txBody>
          <a:bodyPr>
            <a:normAutofit fontScale="85000" lnSpcReduction="20000"/>
          </a:bodyPr>
          <a:lstStyle/>
          <a:p>
            <a:pPr algn="just">
              <a:buFont typeface="Arial" panose="020B0604020202020204" pitchFamily="34" charset="0"/>
              <a:buChar char="•"/>
            </a:pPr>
            <a:r>
              <a:rPr lang="en-ZA" sz="2500" dirty="0">
                <a:latin typeface="+mn-lt"/>
              </a:rPr>
              <a:t>Strong political and administrative leadership;</a:t>
            </a:r>
            <a:endParaRPr lang="en-US" sz="2500" dirty="0">
              <a:latin typeface="+mn-lt"/>
            </a:endParaRPr>
          </a:p>
          <a:p>
            <a:pPr algn="just">
              <a:buFont typeface="Arial" panose="020B0604020202020204" pitchFamily="34" charset="0"/>
              <a:buChar char="•"/>
            </a:pPr>
            <a:r>
              <a:rPr lang="en-ZA" sz="2500" dirty="0">
                <a:latin typeface="+mn-lt"/>
              </a:rPr>
              <a:t>Characterised by political stability;</a:t>
            </a:r>
            <a:endParaRPr lang="en-US" sz="2500" dirty="0">
              <a:latin typeface="+mn-lt"/>
            </a:endParaRPr>
          </a:p>
          <a:p>
            <a:pPr algn="just">
              <a:buFont typeface="Arial" panose="020B0604020202020204" pitchFamily="34" charset="0"/>
              <a:buChar char="•"/>
            </a:pPr>
            <a:r>
              <a:rPr lang="en-ZA" sz="2500" dirty="0">
                <a:latin typeface="+mn-lt"/>
              </a:rPr>
              <a:t>Councils meeting regularly as legislated;</a:t>
            </a:r>
            <a:endParaRPr lang="en-US" sz="2500" dirty="0">
              <a:latin typeface="+mn-lt"/>
            </a:endParaRPr>
          </a:p>
          <a:p>
            <a:pPr algn="just">
              <a:buFont typeface="Arial" panose="020B0604020202020204" pitchFamily="34" charset="0"/>
              <a:buChar char="•"/>
            </a:pPr>
            <a:r>
              <a:rPr lang="en-ZA" sz="2500" dirty="0">
                <a:latin typeface="+mn-lt"/>
              </a:rPr>
              <a:t>Functional council and oversight structures; </a:t>
            </a:r>
            <a:endParaRPr lang="en-US" sz="2500" dirty="0">
              <a:latin typeface="+mn-lt"/>
            </a:endParaRPr>
          </a:p>
          <a:p>
            <a:pPr algn="just">
              <a:buFont typeface="Arial" panose="020B0604020202020204" pitchFamily="34" charset="0"/>
              <a:buChar char="•"/>
            </a:pPr>
            <a:r>
              <a:rPr lang="en-ZA" sz="2500" dirty="0">
                <a:latin typeface="+mn-lt"/>
              </a:rPr>
              <a:t>Regular report back to communities;</a:t>
            </a:r>
            <a:endParaRPr lang="en-US" sz="2500" dirty="0">
              <a:latin typeface="+mn-lt"/>
            </a:endParaRPr>
          </a:p>
          <a:p>
            <a:pPr algn="just">
              <a:buFont typeface="Arial" panose="020B0604020202020204" pitchFamily="34" charset="0"/>
              <a:buChar char="•"/>
            </a:pPr>
            <a:r>
              <a:rPr lang="en-ZA" sz="2500" dirty="0">
                <a:latin typeface="+mn-lt"/>
              </a:rPr>
              <a:t>Low vacancy rates;</a:t>
            </a:r>
            <a:endParaRPr lang="en-US" sz="2500" dirty="0">
              <a:latin typeface="+mn-lt"/>
            </a:endParaRPr>
          </a:p>
          <a:p>
            <a:pPr algn="just">
              <a:buFont typeface="Arial" panose="020B0604020202020204" pitchFamily="34" charset="0"/>
              <a:buChar char="•"/>
            </a:pPr>
            <a:r>
              <a:rPr lang="en-ZA" sz="2500" dirty="0">
                <a:latin typeface="+mn-lt"/>
              </a:rPr>
              <a:t>Collection rates above 80% on average;</a:t>
            </a:r>
            <a:endParaRPr lang="en-US" sz="2500" dirty="0">
              <a:latin typeface="+mn-lt"/>
            </a:endParaRPr>
          </a:p>
          <a:p>
            <a:pPr algn="just">
              <a:buFont typeface="Arial" panose="020B0604020202020204" pitchFamily="34" charset="0"/>
              <a:buChar char="•"/>
            </a:pPr>
            <a:r>
              <a:rPr lang="en-ZA" sz="2500" dirty="0">
                <a:latin typeface="+mn-lt"/>
              </a:rPr>
              <a:t>Spending on capital budgets above 80%;</a:t>
            </a:r>
            <a:endParaRPr lang="en-US" sz="2500" dirty="0">
              <a:latin typeface="+mn-lt"/>
            </a:endParaRPr>
          </a:p>
          <a:p>
            <a:pPr algn="just">
              <a:buFont typeface="Arial" panose="020B0604020202020204" pitchFamily="34" charset="0"/>
              <a:buChar char="•"/>
            </a:pPr>
            <a:r>
              <a:rPr lang="en-ZA" sz="2500" dirty="0">
                <a:latin typeface="+mn-lt"/>
              </a:rPr>
              <a:t>Continuity in the administration; </a:t>
            </a:r>
            <a:endParaRPr lang="en-US" sz="2500" dirty="0">
              <a:latin typeface="+mn-lt"/>
            </a:endParaRPr>
          </a:p>
          <a:p>
            <a:pPr algn="just">
              <a:buFont typeface="Arial" panose="020B0604020202020204" pitchFamily="34" charset="0"/>
              <a:buChar char="•"/>
            </a:pPr>
            <a:r>
              <a:rPr lang="en-ZA" sz="2500" dirty="0">
                <a:latin typeface="+mn-lt"/>
              </a:rPr>
              <a:t>Consistent spending of capital budgets;</a:t>
            </a:r>
            <a:endParaRPr lang="en-US" sz="2500" dirty="0">
              <a:latin typeface="+mn-lt"/>
            </a:endParaRPr>
          </a:p>
          <a:p>
            <a:pPr algn="just">
              <a:buFont typeface="Arial" panose="020B0604020202020204" pitchFamily="34" charset="0"/>
              <a:buChar char="•"/>
            </a:pPr>
            <a:r>
              <a:rPr lang="en-ZA" sz="2500" dirty="0">
                <a:latin typeface="+mn-lt"/>
              </a:rPr>
              <a:t>Consistent unqualified audit outcomes;</a:t>
            </a:r>
            <a:endParaRPr lang="en-US" sz="2500" dirty="0">
              <a:latin typeface="+mn-lt"/>
            </a:endParaRPr>
          </a:p>
          <a:p>
            <a:pPr algn="just">
              <a:buFont typeface="Arial" panose="020B0604020202020204" pitchFamily="34" charset="0"/>
              <a:buChar char="•"/>
            </a:pPr>
            <a:r>
              <a:rPr lang="en-ZA" sz="2500" dirty="0">
                <a:latin typeface="+mn-lt"/>
              </a:rPr>
              <a:t>Responsive to service delivery needs; </a:t>
            </a:r>
            <a:endParaRPr lang="en-US" sz="2500" dirty="0">
              <a:latin typeface="+mn-lt"/>
            </a:endParaRPr>
          </a:p>
          <a:p>
            <a:pPr algn="just">
              <a:buFont typeface="Arial" panose="020B0604020202020204" pitchFamily="34" charset="0"/>
              <a:buChar char="•"/>
            </a:pPr>
            <a:r>
              <a:rPr lang="en-ZA" sz="2500" dirty="0">
                <a:latin typeface="+mn-lt"/>
              </a:rPr>
              <a:t>Evidence of good administrative and financial management; and</a:t>
            </a:r>
            <a:endParaRPr lang="en-US" sz="2500" dirty="0">
              <a:latin typeface="+mn-lt"/>
            </a:endParaRPr>
          </a:p>
          <a:p>
            <a:pPr algn="just">
              <a:buFont typeface="Arial" panose="020B0604020202020204" pitchFamily="34" charset="0"/>
              <a:buChar char="•"/>
            </a:pPr>
            <a:r>
              <a:rPr lang="en-ZA" sz="2500" dirty="0">
                <a:latin typeface="+mn-lt"/>
              </a:rPr>
              <a:t>Performance driven by Integrated Development Plans, Budgets Compliance and Innovation </a:t>
            </a:r>
            <a:endParaRPr lang="en-US" sz="2500" dirty="0">
              <a:latin typeface="+mn-lt"/>
            </a:endParaRPr>
          </a:p>
          <a:p>
            <a:endParaRPr lang="en-ZA" dirty="0"/>
          </a:p>
        </p:txBody>
      </p:sp>
      <p:sp>
        <p:nvSpPr>
          <p:cNvPr id="3" name="Slide Number Placeholder 2"/>
          <p:cNvSpPr>
            <a:spLocks noGrp="1"/>
          </p:cNvSpPr>
          <p:nvPr>
            <p:ph type="sldNum" sz="quarter" idx="12"/>
          </p:nvPr>
        </p:nvSpPr>
        <p:spPr/>
        <p:txBody>
          <a:bodyPr/>
          <a:lstStyle/>
          <a:p>
            <a:fld id="{2AEFF4E0-09CF-465B-A129-0A4208E40038}" type="slidenum">
              <a:rPr lang="en-ZA" smtClean="0"/>
              <a:pPr/>
              <a:t>21</a:t>
            </a:fld>
            <a:endParaRPr lang="en-ZA" dirty="0"/>
          </a:p>
        </p:txBody>
      </p:sp>
      <p:sp>
        <p:nvSpPr>
          <p:cNvPr id="8" name="Text Placeholder 7"/>
          <p:cNvSpPr>
            <a:spLocks noGrp="1"/>
          </p:cNvSpPr>
          <p:nvPr>
            <p:ph type="body" sz="quarter" idx="13"/>
          </p:nvPr>
        </p:nvSpPr>
        <p:spPr>
          <a:xfrm>
            <a:off x="896815" y="0"/>
            <a:ext cx="10251831" cy="794084"/>
          </a:xfrm>
        </p:spPr>
        <p:txBody>
          <a:bodyPr/>
          <a:lstStyle/>
          <a:p>
            <a:r>
              <a:rPr lang="en-ZA" dirty="0"/>
              <a:t>  ACCEPTABLE LEVEL OF PERFORMANCE (IDEAL MUNICIPALITY </a:t>
            </a:r>
          </a:p>
        </p:txBody>
      </p:sp>
    </p:spTree>
    <p:extLst>
      <p:ext uri="{BB962C8B-B14F-4D97-AF65-F5344CB8AC3E}">
        <p14:creationId xmlns:p14="http://schemas.microsoft.com/office/powerpoint/2010/main" val="2475967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188641"/>
            <a:ext cx="11015663" cy="836613"/>
          </a:xfrm>
        </p:spPr>
        <p:txBody>
          <a:bodyPr>
            <a:noAutofit/>
          </a:bodyPr>
          <a:lstStyle/>
          <a:p>
            <a:pPr algn="ctr" eaLnBrk="1" hangingPunct="1">
              <a:defRPr/>
            </a:pPr>
            <a:r>
              <a:rPr lang="en-ZA" altLang="en-US" sz="3600" dirty="0">
                <a:effectLst>
                  <a:outerShdw blurRad="38100" dist="38100" dir="2700000" algn="tl">
                    <a:srgbClr val="C0C0C0"/>
                  </a:outerShdw>
                </a:effectLst>
              </a:rPr>
              <a:t>WHAT CHARACTERISES DISTRESSED AND DYSFUNCTIONAL MUNICIPALITIES</a:t>
            </a:r>
          </a:p>
        </p:txBody>
      </p:sp>
      <p:sp>
        <p:nvSpPr>
          <p:cNvPr id="20483" name="Content Placeholder 5"/>
          <p:cNvSpPr>
            <a:spLocks noGrp="1"/>
          </p:cNvSpPr>
          <p:nvPr>
            <p:ph idx="1"/>
          </p:nvPr>
        </p:nvSpPr>
        <p:spPr>
          <a:xfrm>
            <a:off x="410308" y="1428750"/>
            <a:ext cx="11219717" cy="5096594"/>
          </a:xfrm>
        </p:spPr>
        <p:txBody>
          <a:bodyPr>
            <a:normAutofit fontScale="25000" lnSpcReduction="20000"/>
          </a:bodyPr>
          <a:lstStyle/>
          <a:p>
            <a:pPr algn="just">
              <a:buFont typeface="Arial" panose="020B0604020202020204" pitchFamily="34" charset="0"/>
              <a:buChar char="•"/>
            </a:pPr>
            <a:r>
              <a:rPr lang="en-ZA" altLang="en-US" sz="10800" dirty="0"/>
              <a:t>Political and Administrative instability;</a:t>
            </a:r>
          </a:p>
          <a:p>
            <a:pPr algn="just">
              <a:buFont typeface="Arial" panose="020B0604020202020204" pitchFamily="34" charset="0"/>
              <a:buChar char="•"/>
            </a:pPr>
            <a:r>
              <a:rPr lang="en-ZA" altLang="en-US" sz="10800" dirty="0"/>
              <a:t>Unstable coalitions and their impact on functionality;</a:t>
            </a:r>
          </a:p>
          <a:p>
            <a:pPr algn="just">
              <a:buFont typeface="Arial" panose="020B0604020202020204" pitchFamily="34" charset="0"/>
              <a:buChar char="•"/>
            </a:pPr>
            <a:r>
              <a:rPr lang="en-ZA" altLang="en-US" sz="10800" dirty="0"/>
              <a:t>Vacancies in critical senior management positions;</a:t>
            </a:r>
          </a:p>
          <a:p>
            <a:pPr algn="just">
              <a:buFont typeface="Arial" panose="020B0604020202020204" pitchFamily="34" charset="0"/>
              <a:buChar char="•"/>
            </a:pPr>
            <a:r>
              <a:rPr lang="en-ZA" altLang="en-US" sz="10800" dirty="0"/>
              <a:t>Extremely low levels of capital budget spending (MIG);</a:t>
            </a:r>
          </a:p>
          <a:p>
            <a:pPr algn="just">
              <a:buFont typeface="Arial" panose="020B0604020202020204" pitchFamily="34" charset="0"/>
              <a:buChar char="•"/>
            </a:pPr>
            <a:r>
              <a:rPr lang="en-ZA" altLang="en-US" sz="10800" dirty="0"/>
              <a:t>Unfunded budgets and poor revenue collections;</a:t>
            </a:r>
          </a:p>
          <a:p>
            <a:pPr algn="just">
              <a:buFont typeface="Arial" panose="020B0604020202020204" pitchFamily="34" charset="0"/>
              <a:buChar char="•"/>
            </a:pPr>
            <a:r>
              <a:rPr lang="en-ZA" sz="10800" dirty="0"/>
              <a:t>Cash flow/ Liquidity challenges and high levels of debtors;</a:t>
            </a:r>
            <a:endParaRPr lang="en-ZA" altLang="en-US" sz="10800" dirty="0"/>
          </a:p>
          <a:p>
            <a:pPr algn="just">
              <a:buFont typeface="Arial" panose="020B0604020202020204" pitchFamily="34" charset="0"/>
              <a:buChar char="•"/>
            </a:pPr>
            <a:r>
              <a:rPr lang="en-ZA" altLang="en-US" sz="10800" dirty="0"/>
              <a:t>Disclaimers and adverse Audit opinions;</a:t>
            </a:r>
          </a:p>
          <a:p>
            <a:pPr algn="just">
              <a:buFont typeface="Arial" panose="020B0604020202020204" pitchFamily="34" charset="0"/>
              <a:buChar char="•"/>
            </a:pPr>
            <a:r>
              <a:rPr lang="en-ZA" altLang="en-US" sz="10800" dirty="0"/>
              <a:t>Overall disregard for financial and supply chain management regulations;</a:t>
            </a:r>
          </a:p>
          <a:p>
            <a:pPr algn="just">
              <a:buFont typeface="Arial" panose="020B0604020202020204" pitchFamily="34" charset="0"/>
              <a:buChar char="•"/>
            </a:pPr>
            <a:r>
              <a:rPr lang="en-ZA" altLang="en-US" sz="10800" dirty="0"/>
              <a:t>Fraud and Corruption;</a:t>
            </a:r>
          </a:p>
          <a:p>
            <a:pPr algn="just">
              <a:buFont typeface="Arial" panose="020B0604020202020204" pitchFamily="34" charset="0"/>
              <a:buChar char="•"/>
            </a:pPr>
            <a:r>
              <a:rPr lang="en-ZA" altLang="en-US" sz="10800" dirty="0"/>
              <a:t>Compromised service delivery;</a:t>
            </a:r>
          </a:p>
          <a:p>
            <a:pPr algn="just">
              <a:buFont typeface="Arial" panose="020B0604020202020204" pitchFamily="34" charset="0"/>
              <a:buChar char="•"/>
            </a:pPr>
            <a:r>
              <a:rPr lang="en-ZA" altLang="en-US" sz="10800" dirty="0"/>
              <a:t>High level of community dissatisfaction resulting in protests;</a:t>
            </a:r>
          </a:p>
          <a:p>
            <a:pPr marL="342900" lvl="1" indent="0">
              <a:buNone/>
            </a:pPr>
            <a:endParaRPr lang="en-ZA" altLang="en-US" sz="10400" dirty="0"/>
          </a:p>
          <a:p>
            <a:pPr lvl="1"/>
            <a:endParaRPr lang="en-ZA" altLang="en-US" sz="10400" dirty="0"/>
          </a:p>
          <a:p>
            <a:pPr lvl="1"/>
            <a:endParaRPr lang="en-ZA" altLang="en-US" sz="2000" dirty="0"/>
          </a:p>
          <a:p>
            <a:pPr lvl="1"/>
            <a:endParaRPr lang="en-US" altLang="en-US" sz="1800" dirty="0"/>
          </a:p>
          <a:p>
            <a:pPr lvl="1">
              <a:buFont typeface="Arial" panose="020B0604020202020204" pitchFamily="34" charset="0"/>
              <a:buNone/>
            </a:pPr>
            <a:endParaRPr lang="en-US" altLang="en-US" sz="1800" dirty="0"/>
          </a:p>
          <a:p>
            <a:pPr marL="0" indent="0">
              <a:buNone/>
            </a:pPr>
            <a:r>
              <a:rPr lang="en-US" altLang="en-US" sz="2000" dirty="0"/>
              <a:t> </a:t>
            </a:r>
          </a:p>
        </p:txBody>
      </p:sp>
      <p:sp>
        <p:nvSpPr>
          <p:cNvPr id="2048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charset="-128"/>
                <a:cs typeface="Arial" panose="020B0604020202020204" pitchFamily="34" charset="0"/>
              </a:defRPr>
            </a:lvl9pPr>
          </a:lstStyle>
          <a:p>
            <a:pPr>
              <a:spcBef>
                <a:spcPct val="0"/>
              </a:spcBef>
              <a:buFontTx/>
              <a:buNone/>
            </a:pPr>
            <a:fld id="{EEF6BFCB-3A55-4618-B380-8A4149179507}" type="slidenum">
              <a:rPr lang="en-ZA" altLang="en-US" sz="1200"/>
              <a:pPr>
                <a:spcBef>
                  <a:spcPct val="0"/>
                </a:spcBef>
                <a:buFontTx/>
                <a:buNone/>
              </a:pPr>
              <a:t>22</a:t>
            </a:fld>
            <a:endParaRPr lang="en-ZA" altLang="en-US" sz="1200" dirty="0"/>
          </a:p>
        </p:txBody>
      </p:sp>
    </p:spTree>
    <p:extLst>
      <p:ext uri="{BB962C8B-B14F-4D97-AF65-F5344CB8AC3E}">
        <p14:creationId xmlns:p14="http://schemas.microsoft.com/office/powerpoint/2010/main" val="920969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2395E-9A66-4665-94EE-B43B0B776F0D}"/>
              </a:ext>
            </a:extLst>
          </p:cNvPr>
          <p:cNvSpPr>
            <a:spLocks noGrp="1"/>
          </p:cNvSpPr>
          <p:nvPr>
            <p:ph type="title"/>
          </p:nvPr>
        </p:nvSpPr>
        <p:spPr/>
        <p:txBody>
          <a:bodyPr/>
          <a:lstStyle/>
          <a:p>
            <a:r>
              <a:rPr lang="en-ZA" b="1" dirty="0"/>
              <a:t>High level lessons Conclusion</a:t>
            </a:r>
            <a:endParaRPr lang="en-GB" b="1" dirty="0"/>
          </a:p>
        </p:txBody>
      </p:sp>
      <p:sp>
        <p:nvSpPr>
          <p:cNvPr id="3" name="Content Placeholder 2">
            <a:extLst>
              <a:ext uri="{FF2B5EF4-FFF2-40B4-BE49-F238E27FC236}">
                <a16:creationId xmlns:a16="http://schemas.microsoft.com/office/drawing/2014/main" id="{50360C4F-0231-413B-84CA-A3B85DB6C323}"/>
              </a:ext>
            </a:extLst>
          </p:cNvPr>
          <p:cNvSpPr>
            <a:spLocks noGrp="1"/>
          </p:cNvSpPr>
          <p:nvPr>
            <p:ph sz="half" idx="2"/>
          </p:nvPr>
        </p:nvSpPr>
        <p:spPr>
          <a:xfrm>
            <a:off x="430070" y="1226696"/>
            <a:ext cx="11175776" cy="4907023"/>
          </a:xfrm>
        </p:spPr>
        <p:txBody>
          <a:bodyPr/>
          <a:lstStyle/>
          <a:p>
            <a:pPr marL="514350" lvl="0" indent="-514350" algn="just">
              <a:lnSpc>
                <a:spcPct val="130000"/>
              </a:lnSpc>
              <a:spcAft>
                <a:spcPts val="185"/>
              </a:spcAft>
              <a:buFont typeface="+mj-lt"/>
              <a:buAutoNum type="arabicParenR"/>
            </a:pP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Building strategic and ethical leadership that is both visible and strong;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514350" lvl="0" indent="-514350" algn="just">
              <a:lnSpc>
                <a:spcPct val="130000"/>
              </a:lnSpc>
              <a:spcAft>
                <a:spcPts val="185"/>
              </a:spcAft>
              <a:buFont typeface="+mj-lt"/>
              <a:buAutoNum type="arabicParenR"/>
            </a:pP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Focusing on the building of strong, resilient local economies;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514350" lvl="0" indent="-514350" algn="just">
              <a:lnSpc>
                <a:spcPct val="130000"/>
              </a:lnSpc>
              <a:spcAft>
                <a:spcPts val="185"/>
              </a:spcAft>
              <a:buFont typeface="+mj-lt"/>
              <a:buAutoNum type="arabicParenR"/>
            </a:pP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Enforce regulatory and legislative compliance; </a:t>
            </a:r>
          </a:p>
          <a:p>
            <a:pPr marL="514350" lvl="0" indent="-514350" algn="just">
              <a:lnSpc>
                <a:spcPct val="130000"/>
              </a:lnSpc>
              <a:spcAft>
                <a:spcPts val="185"/>
              </a:spcAft>
              <a:buFont typeface="+mj-lt"/>
              <a:buAutoNum type="arabicParenR"/>
            </a:pP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Accountability and consequence management</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514350" lvl="0" indent="-514350" algn="just">
              <a:lnSpc>
                <a:spcPct val="130000"/>
              </a:lnSpc>
              <a:spcAft>
                <a:spcPts val="185"/>
              </a:spcAft>
              <a:buFont typeface="+mj-lt"/>
              <a:buAutoNum type="arabicParenR"/>
            </a:pP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Address the continuity of leadership;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514350" lvl="0" indent="-514350" algn="just">
              <a:lnSpc>
                <a:spcPct val="130000"/>
              </a:lnSpc>
              <a:spcAft>
                <a:spcPts val="185"/>
              </a:spcAft>
              <a:buFont typeface="+mj-lt"/>
              <a:buAutoNum type="arabicParenR"/>
            </a:pP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Address vacancies and key skills gaps;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514350" lvl="0" indent="-514350" algn="just">
              <a:lnSpc>
                <a:spcPct val="130000"/>
              </a:lnSpc>
              <a:spcAft>
                <a:spcPts val="185"/>
              </a:spcAft>
              <a:buFont typeface="+mj-lt"/>
              <a:buAutoNum type="arabicParenR"/>
            </a:pPr>
            <a:r>
              <a:rPr lang="en-GB"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Strengthen public participation processes; and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marL="514350" lvl="0" indent="-514350" algn="just">
              <a:lnSpc>
                <a:spcPct val="130000"/>
              </a:lnSpc>
              <a:spcAft>
                <a:spcPts val="185"/>
              </a:spcAft>
              <a:buFont typeface="+mj-lt"/>
              <a:buAutoNum type="arabicParenR"/>
            </a:pPr>
            <a:r>
              <a:rPr lang="en-GB" sz="2000" dirty="0">
                <a:solidFill>
                  <a:srgbClr val="000000"/>
                </a:solidFill>
                <a:effectLst/>
                <a:latin typeface="Arial" panose="020B0604020202020204" pitchFamily="34" charset="0"/>
                <a:ea typeface="Times New Roman" panose="02020603050405020304" pitchFamily="18" charset="0"/>
              </a:rPr>
              <a:t>Address bulk infrastructure demand gaps and maintenance.</a:t>
            </a:r>
            <a:endParaRPr lang="en-GB" sz="2000" dirty="0"/>
          </a:p>
        </p:txBody>
      </p:sp>
    </p:spTree>
    <p:extLst>
      <p:ext uri="{BB962C8B-B14F-4D97-AF65-F5344CB8AC3E}">
        <p14:creationId xmlns:p14="http://schemas.microsoft.com/office/powerpoint/2010/main" val="805658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a:xfrm>
            <a:off x="2002535" y="2865439"/>
            <a:ext cx="8494777" cy="1366592"/>
          </a:xfrm>
        </p:spPr>
        <p:txBody>
          <a:bodyPr/>
          <a:lstStyle/>
          <a:p>
            <a:r>
              <a:rPr lang="en-US" dirty="0"/>
              <a:t>DISTRICT DEVELOPMENT MODEL IMPLEMENTATION LESSONS</a:t>
            </a:r>
          </a:p>
        </p:txBody>
      </p:sp>
    </p:spTree>
    <p:extLst>
      <p:ext uri="{BB962C8B-B14F-4D97-AF65-F5344CB8AC3E}">
        <p14:creationId xmlns:p14="http://schemas.microsoft.com/office/powerpoint/2010/main" val="203019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2395E-9A66-4665-94EE-B43B0B776F0D}"/>
              </a:ext>
            </a:extLst>
          </p:cNvPr>
          <p:cNvSpPr>
            <a:spLocks noGrp="1"/>
          </p:cNvSpPr>
          <p:nvPr>
            <p:ph type="title"/>
          </p:nvPr>
        </p:nvSpPr>
        <p:spPr/>
        <p:txBody>
          <a:bodyPr/>
          <a:lstStyle/>
          <a:p>
            <a:r>
              <a:rPr lang="en-ZA" dirty="0"/>
              <a:t>DDM BACKGROUND</a:t>
            </a:r>
            <a:endParaRPr lang="en-GB" dirty="0"/>
          </a:p>
        </p:txBody>
      </p:sp>
      <p:sp>
        <p:nvSpPr>
          <p:cNvPr id="3" name="Content Placeholder 2">
            <a:extLst>
              <a:ext uri="{FF2B5EF4-FFF2-40B4-BE49-F238E27FC236}">
                <a16:creationId xmlns:a16="http://schemas.microsoft.com/office/drawing/2014/main" id="{50360C4F-0231-413B-84CA-A3B85DB6C323}"/>
              </a:ext>
            </a:extLst>
          </p:cNvPr>
          <p:cNvSpPr>
            <a:spLocks noGrp="1"/>
          </p:cNvSpPr>
          <p:nvPr>
            <p:ph sz="half" idx="2"/>
          </p:nvPr>
        </p:nvSpPr>
        <p:spPr>
          <a:xfrm>
            <a:off x="430070" y="1555335"/>
            <a:ext cx="11175776" cy="4327176"/>
          </a:xfrm>
        </p:spPr>
        <p:txBody>
          <a:bodyPr/>
          <a:lstStyle/>
          <a:p>
            <a:pPr marL="0" lvl="0" indent="0" algn="just" defTabSz="342900" fontAlgn="auto">
              <a:lnSpc>
                <a:spcPct val="150000"/>
              </a:lnSpc>
              <a:spcAft>
                <a:spcPts val="0"/>
              </a:spcAft>
              <a:buNone/>
              <a:defRPr/>
            </a:pPr>
            <a:r>
              <a:rPr lang="en-GB" sz="1800" b="1" dirty="0">
                <a:latin typeface="Arial" panose="020B0604020202020204" pitchFamily="34" charset="0"/>
                <a:cs typeface="Arial" panose="020B0604020202020204" pitchFamily="34" charset="0"/>
              </a:rPr>
              <a:t>Cabinet approved the DDM as a government approach </a:t>
            </a:r>
            <a:r>
              <a:rPr lang="en-GB" sz="1800" dirty="0">
                <a:latin typeface="Arial" panose="020B0604020202020204" pitchFamily="34" charset="0"/>
                <a:cs typeface="Arial" panose="020B0604020202020204" pitchFamily="34" charset="0"/>
              </a:rPr>
              <a:t>to improve integrated planning and delivery across the three spheres of government with district and metropolitan spaces as focal points of government and private sector investment. </a:t>
            </a:r>
          </a:p>
          <a:p>
            <a:pPr marL="0" lvl="0" indent="0" algn="just" defTabSz="342900" fontAlgn="auto">
              <a:lnSpc>
                <a:spcPct val="150000"/>
              </a:lnSpc>
              <a:spcAft>
                <a:spcPts val="0"/>
              </a:spcAft>
              <a:buNone/>
              <a:defRPr/>
            </a:pPr>
            <a:r>
              <a:rPr lang="en-GB" sz="1800" b="1" dirty="0">
                <a:latin typeface="Arial" panose="020B0604020202020204" pitchFamily="34" charset="0"/>
                <a:cs typeface="Arial" panose="020B0604020202020204" pitchFamily="34" charset="0"/>
              </a:rPr>
              <a:t>The envisaged integrated planning and delivery in the district and metropolitan sites </a:t>
            </a:r>
            <a:r>
              <a:rPr lang="en-GB" sz="1800" dirty="0">
                <a:latin typeface="Arial" panose="020B0604020202020204" pitchFamily="34" charset="0"/>
                <a:cs typeface="Arial" panose="020B0604020202020204" pitchFamily="34" charset="0"/>
              </a:rPr>
              <a:t>will be enabled by joint planning, budgeting and implementation process. </a:t>
            </a:r>
          </a:p>
          <a:p>
            <a:pPr marL="0" lvl="0" indent="0" algn="just" defTabSz="342900" fontAlgn="auto">
              <a:lnSpc>
                <a:spcPct val="150000"/>
              </a:lnSpc>
              <a:spcAft>
                <a:spcPts val="0"/>
              </a:spcAft>
              <a:buNone/>
              <a:defRPr/>
            </a:pPr>
            <a:r>
              <a:rPr lang="en-GB" sz="1800" b="1" dirty="0">
                <a:latin typeface="Arial" panose="020B0604020202020204" pitchFamily="34" charset="0"/>
                <a:cs typeface="Arial" panose="020B0604020202020204" pitchFamily="34" charset="0"/>
              </a:rPr>
              <a:t>The DDM is anchored on the development of the “One Plan”. </a:t>
            </a:r>
            <a:r>
              <a:rPr lang="en-GB" sz="1800" dirty="0">
                <a:latin typeface="Arial" panose="020B0604020202020204" pitchFamily="34" charset="0"/>
                <a:cs typeface="Arial" panose="020B0604020202020204" pitchFamily="34" charset="0"/>
              </a:rPr>
              <a:t>The One Plan is an intergovernmental plan setting out a long-term strategic framework to guide investment and delivery in the 52 district and metropolitan space. </a:t>
            </a:r>
          </a:p>
          <a:p>
            <a:pPr marL="0" lvl="0" indent="0" algn="just" defTabSz="342900" fontAlgn="auto">
              <a:lnSpc>
                <a:spcPct val="150000"/>
              </a:lnSpc>
              <a:spcAft>
                <a:spcPts val="0"/>
              </a:spcAft>
              <a:buNone/>
              <a:defRPr/>
            </a:pPr>
            <a:r>
              <a:rPr lang="en-GB" sz="1800" b="1" dirty="0">
                <a:latin typeface="Arial" panose="020B0604020202020204" pitchFamily="34" charset="0"/>
                <a:cs typeface="Arial" panose="020B0604020202020204" pitchFamily="34" charset="0"/>
              </a:rPr>
              <a:t>This plan</a:t>
            </a:r>
            <a:r>
              <a:rPr lang="en-GB" sz="1800" dirty="0">
                <a:latin typeface="Arial" panose="020B0604020202020204" pitchFamily="34" charset="0"/>
                <a:cs typeface="Arial" panose="020B0604020202020204" pitchFamily="34" charset="0"/>
              </a:rPr>
              <a:t> is meant to be jointly developed and agreed to by all spheres of government. </a:t>
            </a:r>
          </a:p>
          <a:p>
            <a:endParaRPr lang="en-GB" dirty="0"/>
          </a:p>
        </p:txBody>
      </p:sp>
    </p:spTree>
    <p:extLst>
      <p:ext uri="{BB962C8B-B14F-4D97-AF65-F5344CB8AC3E}">
        <p14:creationId xmlns:p14="http://schemas.microsoft.com/office/powerpoint/2010/main" val="268729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76E6-C31D-4B7A-B114-ECB1F5E3D78C}"/>
              </a:ext>
            </a:extLst>
          </p:cNvPr>
          <p:cNvSpPr>
            <a:spLocks noGrp="1"/>
          </p:cNvSpPr>
          <p:nvPr>
            <p:ph type="title"/>
          </p:nvPr>
        </p:nvSpPr>
        <p:spPr/>
        <p:txBody>
          <a:bodyPr/>
          <a:lstStyle/>
          <a:p>
            <a:r>
              <a:rPr lang="en-ZA" dirty="0"/>
              <a:t>THE PILOTING PHASE</a:t>
            </a:r>
            <a:endParaRPr lang="en-GB" dirty="0"/>
          </a:p>
        </p:txBody>
      </p:sp>
      <p:sp>
        <p:nvSpPr>
          <p:cNvPr id="3" name="Content Placeholder 2">
            <a:extLst>
              <a:ext uri="{FF2B5EF4-FFF2-40B4-BE49-F238E27FC236}">
                <a16:creationId xmlns:a16="http://schemas.microsoft.com/office/drawing/2014/main" id="{5C48275F-B6C9-46F8-AF2B-C8F45A8C7FE2}"/>
              </a:ext>
            </a:extLst>
          </p:cNvPr>
          <p:cNvSpPr>
            <a:spLocks noGrp="1"/>
          </p:cNvSpPr>
          <p:nvPr>
            <p:ph sz="half" idx="2"/>
          </p:nvPr>
        </p:nvSpPr>
        <p:spPr>
          <a:xfrm>
            <a:off x="731520" y="922946"/>
            <a:ext cx="10753344" cy="5119541"/>
          </a:xfrm>
        </p:spPr>
        <p:txBody>
          <a:bodyPr/>
          <a:lstStyle/>
          <a:p>
            <a:pPr marL="0" indent="0" algn="just">
              <a:lnSpc>
                <a:spcPct val="115000"/>
              </a:lnSpc>
              <a:spcAft>
                <a:spcPts val="800"/>
              </a:spcAft>
              <a:buNone/>
            </a:pPr>
            <a:r>
              <a:rPr lang="en-ZA" sz="1800" dirty="0">
                <a:effectLst/>
                <a:latin typeface="Arial" panose="020B0604020202020204" pitchFamily="34" charset="0"/>
                <a:ea typeface="Calibri" panose="020F0502020204030204" pitchFamily="34" charset="0"/>
              </a:rPr>
              <a:t>The piloting phase comprised mainly of five areas of work. The piloting phase comprised of the following areas of work:</a:t>
            </a:r>
            <a:endParaRPr lang="en-GB" sz="1800"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lphaLcPeriod"/>
            </a:pPr>
            <a:r>
              <a:rPr lang="en-ZA" sz="1800" dirty="0">
                <a:effectLst/>
                <a:latin typeface="Arial" panose="020B0604020202020204" pitchFamily="34" charset="0"/>
                <a:ea typeface="Calibri" panose="020F0502020204030204" pitchFamily="34" charset="0"/>
              </a:rPr>
              <a:t>The development of profiles for the three pilots, </a:t>
            </a:r>
            <a:endParaRPr lang="en-GB" sz="1800"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lphaLcPeriod"/>
            </a:pPr>
            <a:r>
              <a:rPr lang="en-ZA" sz="1800" dirty="0">
                <a:effectLst/>
                <a:latin typeface="Arial" panose="020B0604020202020204" pitchFamily="34" charset="0"/>
                <a:ea typeface="Calibri" panose="020F0502020204030204" pitchFamily="34" charset="0"/>
              </a:rPr>
              <a:t>Soliciting government (national, province and local) and parastatal projects, programmes and expenditure in the three pilots, </a:t>
            </a:r>
            <a:endParaRPr lang="en-GB" sz="1800"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lphaLcPeriod"/>
            </a:pPr>
            <a:r>
              <a:rPr lang="en-ZA" sz="1800" dirty="0">
                <a:effectLst/>
                <a:latin typeface="Arial" panose="020B0604020202020204" pitchFamily="34" charset="0"/>
                <a:ea typeface="Calibri" panose="020F0502020204030204" pitchFamily="34" charset="0"/>
              </a:rPr>
              <a:t>Soliciting private sector investment where possible, </a:t>
            </a:r>
            <a:endParaRPr lang="en-GB" sz="1800"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lphaLcPeriod"/>
            </a:pPr>
            <a:r>
              <a:rPr lang="en-ZA" sz="1800" dirty="0">
                <a:effectLst/>
                <a:latin typeface="Arial" panose="020B0604020202020204" pitchFamily="34" charset="0"/>
                <a:ea typeface="Calibri" panose="020F0502020204030204" pitchFamily="34" charset="0"/>
              </a:rPr>
              <a:t>Hosting an event where the pilot is launched, </a:t>
            </a:r>
            <a:endParaRPr lang="en-GB" sz="1800"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lphaLcPeriod"/>
            </a:pPr>
            <a:r>
              <a:rPr lang="en-ZA" sz="1800" dirty="0">
                <a:effectLst/>
                <a:latin typeface="Arial" panose="020B0604020202020204" pitchFamily="34" charset="0"/>
                <a:ea typeface="Calibri" panose="020F0502020204030204" pitchFamily="34" charset="0"/>
              </a:rPr>
              <a:t>Implementing post launch programmes such as, conducting a skills gap analysis, establishing district and metro hubs, developing the one, </a:t>
            </a:r>
            <a:endParaRPr lang="en-GB" sz="1800"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lphaLcPeriod"/>
            </a:pPr>
            <a:r>
              <a:rPr lang="en-ZA" sz="1800" dirty="0">
                <a:effectLst/>
                <a:latin typeface="Arial" panose="020B0604020202020204" pitchFamily="34" charset="0"/>
                <a:ea typeface="Calibri" panose="020F0502020204030204" pitchFamily="34" charset="0"/>
              </a:rPr>
              <a:t>Establishing district hubs, and </a:t>
            </a:r>
            <a:endParaRPr lang="en-GB" sz="1800"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lphaLcPeriod"/>
            </a:pPr>
            <a:r>
              <a:rPr lang="en-ZA" sz="1800" dirty="0">
                <a:effectLst/>
                <a:latin typeface="Arial" panose="020B0604020202020204" pitchFamily="34" charset="0"/>
                <a:ea typeface="Calibri" panose="020F0502020204030204" pitchFamily="34" charset="0"/>
              </a:rPr>
              <a:t>Development of the One Plan</a:t>
            </a:r>
            <a:endParaRPr lang="en-GB"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37023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A855-5171-4B38-AB12-5E4DF30058E4}"/>
              </a:ext>
            </a:extLst>
          </p:cNvPr>
          <p:cNvSpPr>
            <a:spLocks noGrp="1"/>
          </p:cNvSpPr>
          <p:nvPr>
            <p:ph type="title"/>
          </p:nvPr>
        </p:nvSpPr>
        <p:spPr/>
        <p:txBody>
          <a:bodyPr/>
          <a:lstStyle/>
          <a:p>
            <a:r>
              <a:rPr lang="en-ZA" dirty="0"/>
              <a:t>DDM pilots</a:t>
            </a:r>
            <a:endParaRPr lang="en-GB" dirty="0"/>
          </a:p>
        </p:txBody>
      </p:sp>
      <p:pic>
        <p:nvPicPr>
          <p:cNvPr id="5" name="Picture 4">
            <a:extLst>
              <a:ext uri="{FF2B5EF4-FFF2-40B4-BE49-F238E27FC236}">
                <a16:creationId xmlns:a16="http://schemas.microsoft.com/office/drawing/2014/main" id="{88EBC85F-21C4-4EE2-A99A-901CB15E86C6}"/>
              </a:ext>
            </a:extLst>
          </p:cNvPr>
          <p:cNvPicPr/>
          <p:nvPr/>
        </p:nvPicPr>
        <p:blipFill rotWithShape="1">
          <a:blip r:embed="rId2" cstate="print">
            <a:extLst>
              <a:ext uri="{28A0092B-C50C-407E-A947-70E740481C1C}">
                <a14:useLocalDpi xmlns:a14="http://schemas.microsoft.com/office/drawing/2010/main" val="0"/>
              </a:ext>
            </a:extLst>
          </a:blip>
          <a:srcRect l="4430" t="10816" r="4541" b="10631"/>
          <a:stretch/>
        </p:blipFill>
        <p:spPr bwMode="auto">
          <a:xfrm>
            <a:off x="1529697" y="820396"/>
            <a:ext cx="8434699" cy="53154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8808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88CC6-F3E1-4B47-8A07-B725C831B251}"/>
              </a:ext>
            </a:extLst>
          </p:cNvPr>
          <p:cNvSpPr>
            <a:spLocks noGrp="1"/>
          </p:cNvSpPr>
          <p:nvPr>
            <p:ph type="title"/>
          </p:nvPr>
        </p:nvSpPr>
        <p:spPr/>
        <p:txBody>
          <a:bodyPr/>
          <a:lstStyle/>
          <a:p>
            <a:r>
              <a:rPr lang="en-ZA" dirty="0"/>
              <a:t>PROGRESS</a:t>
            </a:r>
            <a:endParaRPr lang="en-GB" dirty="0"/>
          </a:p>
        </p:txBody>
      </p:sp>
      <p:sp>
        <p:nvSpPr>
          <p:cNvPr id="3" name="Content Placeholder 2">
            <a:extLst>
              <a:ext uri="{FF2B5EF4-FFF2-40B4-BE49-F238E27FC236}">
                <a16:creationId xmlns:a16="http://schemas.microsoft.com/office/drawing/2014/main" id="{1635A12A-1558-404E-9431-46AB3F1839AA}"/>
              </a:ext>
            </a:extLst>
          </p:cNvPr>
          <p:cNvSpPr>
            <a:spLocks noGrp="1"/>
          </p:cNvSpPr>
          <p:nvPr>
            <p:ph sz="half" idx="2"/>
          </p:nvPr>
        </p:nvSpPr>
        <p:spPr>
          <a:xfrm>
            <a:off x="731520" y="1256233"/>
            <a:ext cx="10753344" cy="4059252"/>
          </a:xfrm>
        </p:spPr>
        <p:txBody>
          <a:bodyPr/>
          <a:lstStyle/>
          <a:p>
            <a:pPr marL="0" indent="0" algn="just">
              <a:lnSpc>
                <a:spcPct val="115000"/>
              </a:lnSpc>
              <a:spcAft>
                <a:spcPts val="800"/>
              </a:spcAft>
              <a:buNone/>
            </a:pPr>
            <a:r>
              <a:rPr lang="en-ZA" sz="1800" dirty="0">
                <a:effectLst/>
                <a:latin typeface="Arial" panose="020B0604020202020204" pitchFamily="34" charset="0"/>
                <a:ea typeface="Calibri" panose="020F0502020204030204" pitchFamily="34" charset="0"/>
              </a:rPr>
              <a:t>After the launches of the pilots, work still continued. The main areas include: </a:t>
            </a:r>
            <a:endParaRPr lang="en-GB" sz="1800" dirty="0">
              <a:effectLst/>
              <a:latin typeface="Arial" panose="020B0604020202020204" pitchFamily="34" charset="0"/>
              <a:ea typeface="Arial" panose="020B0604020202020204" pitchFamily="34" charset="0"/>
            </a:endParaRPr>
          </a:p>
          <a:p>
            <a:pPr algn="just">
              <a:lnSpc>
                <a:spcPct val="115000"/>
              </a:lnSpc>
              <a:spcAft>
                <a:spcPts val="800"/>
              </a:spcAft>
            </a:pPr>
            <a:r>
              <a:rPr lang="en-ZA" sz="1800" b="1" i="1" dirty="0">
                <a:effectLst/>
                <a:latin typeface="Arial" panose="020B0604020202020204" pitchFamily="34" charset="0"/>
                <a:ea typeface="Calibri" panose="020F0502020204030204" pitchFamily="34" charset="0"/>
                <a:cs typeface="Times New Roman" panose="02020603050405020304" pitchFamily="18" charset="0"/>
              </a:rPr>
              <a:t>conducting a skills gap analysis:</a:t>
            </a:r>
            <a:r>
              <a:rPr lang="en-ZA" sz="1800" dirty="0">
                <a:effectLst/>
                <a:latin typeface="Arial" panose="020B0604020202020204" pitchFamily="34" charset="0"/>
                <a:ea typeface="Calibri" panose="020F0502020204030204" pitchFamily="34" charset="0"/>
                <a:cs typeface="Times New Roman" panose="02020603050405020304" pitchFamily="18" charset="0"/>
              </a:rPr>
              <a:t> this process entails an assessment of the required skills that would be critical to implement the DDM in the districts,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pPr>
            <a:r>
              <a:rPr lang="en-ZA" sz="1800" b="1" i="1" dirty="0">
                <a:effectLst/>
                <a:latin typeface="Arial" panose="020B0604020202020204" pitchFamily="34" charset="0"/>
                <a:ea typeface="Calibri" panose="020F0502020204030204" pitchFamily="34" charset="0"/>
                <a:cs typeface="Times New Roman" panose="02020603050405020304" pitchFamily="18" charset="0"/>
              </a:rPr>
              <a:t>establishing district and metro hubs</a:t>
            </a:r>
            <a:r>
              <a:rPr lang="en-ZA" sz="1800" dirty="0">
                <a:effectLst/>
                <a:latin typeface="Arial" panose="020B0604020202020204" pitchFamily="34" charset="0"/>
                <a:ea typeface="Calibri" panose="020F0502020204030204" pitchFamily="34" charset="0"/>
                <a:cs typeface="Times New Roman" panose="02020603050405020304" pitchFamily="18" charset="0"/>
              </a:rPr>
              <a:t>: to assist with the coordination of government planning, budgeting and implementation within the district/regional space.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pPr>
            <a:r>
              <a:rPr lang="en-ZA" sz="1800" b="1" i="1" dirty="0">
                <a:effectLst/>
                <a:latin typeface="Arial" panose="020B0604020202020204" pitchFamily="34" charset="0"/>
                <a:ea typeface="Calibri" panose="020F0502020204030204" pitchFamily="34" charset="0"/>
                <a:cs typeface="Times New Roman" panose="02020603050405020304" pitchFamily="18" charset="0"/>
              </a:rPr>
              <a:t>development of the One Plan</a:t>
            </a:r>
            <a:r>
              <a:rPr lang="en-ZA" sz="1800" i="1" dirty="0">
                <a:effectLst/>
                <a:latin typeface="Arial" panose="020B0604020202020204" pitchFamily="34" charset="0"/>
                <a:ea typeface="Calibri" panose="020F0502020204030204" pitchFamily="34" charset="0"/>
                <a:cs typeface="Times New Roman" panose="02020603050405020304" pitchFamily="18" charset="0"/>
              </a:rPr>
              <a:t>:</a:t>
            </a:r>
            <a:r>
              <a:rPr lang="en-ZA" sz="1800" dirty="0">
                <a:effectLst/>
                <a:latin typeface="Arial" panose="020B0604020202020204" pitchFamily="34" charset="0"/>
                <a:ea typeface="Calibri" panose="020F0502020204030204" pitchFamily="34" charset="0"/>
                <a:cs typeface="Times New Roman" panose="02020603050405020304" pitchFamily="18" charset="0"/>
              </a:rPr>
              <a:t> which is a long-term intergovernmental plan of government in the district that is compiled by the three spheres of government through a collaborative process.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pPr>
            <a:r>
              <a:rPr lang="en-ZA" sz="1800" b="1" i="1" dirty="0">
                <a:effectLst/>
                <a:latin typeface="Arial" panose="020B0604020202020204" pitchFamily="34" charset="0"/>
                <a:ea typeface="Calibri" panose="020F0502020204030204" pitchFamily="34" charset="0"/>
                <a:cs typeface="Times New Roman" panose="02020603050405020304" pitchFamily="18" charset="0"/>
              </a:rPr>
              <a:t>implementation of any urgent programmes</a:t>
            </a:r>
            <a:r>
              <a:rPr lang="en-ZA" sz="1800" b="1" dirty="0">
                <a:effectLst/>
                <a:latin typeface="Arial" panose="020B0604020202020204" pitchFamily="34" charset="0"/>
                <a:ea typeface="Calibri" panose="020F0502020204030204" pitchFamily="34" charset="0"/>
                <a:cs typeface="Times New Roman" panose="02020603050405020304" pitchFamily="18" charset="0"/>
              </a:rPr>
              <a:t> </a:t>
            </a:r>
            <a:r>
              <a:rPr lang="en-ZA" sz="1800" dirty="0">
                <a:effectLst/>
                <a:latin typeface="Arial" panose="020B0604020202020204" pitchFamily="34" charset="0"/>
                <a:ea typeface="Calibri" panose="020F0502020204030204" pitchFamily="34" charset="0"/>
                <a:cs typeface="Times New Roman" panose="02020603050405020304" pitchFamily="18" charset="0"/>
              </a:rPr>
              <a:t>that would address challenges in the pilots.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08000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8BED0-4945-4893-94C5-59825BE072E9}"/>
              </a:ext>
            </a:extLst>
          </p:cNvPr>
          <p:cNvSpPr>
            <a:spLocks noGrp="1"/>
          </p:cNvSpPr>
          <p:nvPr>
            <p:ph type="title"/>
          </p:nvPr>
        </p:nvSpPr>
        <p:spPr/>
        <p:txBody>
          <a:bodyPr/>
          <a:lstStyle/>
          <a:p>
            <a:r>
              <a:rPr lang="en-ZA" dirty="0"/>
              <a:t>PROGRESS</a:t>
            </a:r>
            <a:endParaRPr lang="en-GB" dirty="0"/>
          </a:p>
        </p:txBody>
      </p:sp>
      <p:grpSp>
        <p:nvGrpSpPr>
          <p:cNvPr id="5" name="Group 4">
            <a:extLst>
              <a:ext uri="{FF2B5EF4-FFF2-40B4-BE49-F238E27FC236}">
                <a16:creationId xmlns:a16="http://schemas.microsoft.com/office/drawing/2014/main" id="{AEB78C7B-925D-4F51-A564-9E60215E5B82}"/>
              </a:ext>
            </a:extLst>
          </p:cNvPr>
          <p:cNvGrpSpPr/>
          <p:nvPr/>
        </p:nvGrpSpPr>
        <p:grpSpPr>
          <a:xfrm>
            <a:off x="1450166" y="933564"/>
            <a:ext cx="9239122" cy="4840021"/>
            <a:chOff x="2338449" y="2375071"/>
            <a:chExt cx="19391654" cy="10466414"/>
          </a:xfrm>
        </p:grpSpPr>
        <p:sp>
          <p:nvSpPr>
            <p:cNvPr id="6" name="Arc 5">
              <a:extLst>
                <a:ext uri="{FF2B5EF4-FFF2-40B4-BE49-F238E27FC236}">
                  <a16:creationId xmlns:a16="http://schemas.microsoft.com/office/drawing/2014/main" id="{C54BC0E4-F604-4197-92E5-45BE050F00FD}"/>
                </a:ext>
              </a:extLst>
            </p:cNvPr>
            <p:cNvSpPr/>
            <p:nvPr/>
          </p:nvSpPr>
          <p:spPr>
            <a:xfrm rot="12517612">
              <a:off x="2995351" y="6514802"/>
              <a:ext cx="3586830" cy="3586830"/>
            </a:xfrm>
            <a:prstGeom prst="arc">
              <a:avLst>
                <a:gd name="adj1" fmla="val 16200000"/>
                <a:gd name="adj2" fmla="val 1456189"/>
              </a:avLst>
            </a:prstGeom>
            <a:ln w="127000" cap="sq">
              <a:solidFill>
                <a:schemeClr val="accent6">
                  <a:lumMod val="50000"/>
                </a:schemeClr>
              </a:solidFill>
              <a:prstDash val="sysDot"/>
              <a:miter lim="8000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eaLnBrk="1" fontAlgn="auto" hangingPunct="1">
                <a:spcBef>
                  <a:spcPts val="0"/>
                </a:spcBef>
                <a:spcAft>
                  <a:spcPts val="0"/>
                </a:spcAft>
              </a:pPr>
              <a:endParaRPr lang="en-US" sz="675" dirty="0">
                <a:solidFill>
                  <a:prstClr val="black"/>
                </a:solidFill>
                <a:latin typeface="Fira Sans Light" panose="020B0403050000020004" pitchFamily="34" charset="0"/>
              </a:endParaRPr>
            </a:p>
          </p:txBody>
        </p:sp>
        <p:sp>
          <p:nvSpPr>
            <p:cNvPr id="7" name="Freeform 58">
              <a:extLst>
                <a:ext uri="{FF2B5EF4-FFF2-40B4-BE49-F238E27FC236}">
                  <a16:creationId xmlns:a16="http://schemas.microsoft.com/office/drawing/2014/main" id="{38553C5F-CF83-45B0-808F-90A28FC9D899}"/>
                </a:ext>
              </a:extLst>
            </p:cNvPr>
            <p:cNvSpPr/>
            <p:nvPr/>
          </p:nvSpPr>
          <p:spPr>
            <a:xfrm>
              <a:off x="3768321" y="3124858"/>
              <a:ext cx="17121314" cy="6923032"/>
            </a:xfrm>
            <a:custGeom>
              <a:avLst/>
              <a:gdLst>
                <a:gd name="connsiteX0" fmla="*/ 1944119 w 17121314"/>
                <a:gd name="connsiteY0" fmla="*/ 6557272 h 6923032"/>
                <a:gd name="connsiteX1" fmla="*/ 14928599 w 17121314"/>
                <a:gd name="connsiteY1" fmla="*/ 6557272 h 6923032"/>
                <a:gd name="connsiteX2" fmla="*/ 14928599 w 17121314"/>
                <a:gd name="connsiteY2" fmla="*/ 6923032 h 6923032"/>
                <a:gd name="connsiteX3" fmla="*/ 1944119 w 17121314"/>
                <a:gd name="connsiteY3" fmla="*/ 6923032 h 6923032"/>
                <a:gd name="connsiteX4" fmla="*/ 794000 w 17121314"/>
                <a:gd name="connsiteY4" fmla="*/ 0 h 6923032"/>
                <a:gd name="connsiteX5" fmla="*/ 15332959 w 17121314"/>
                <a:gd name="connsiteY5" fmla="*/ 0 h 6923032"/>
                <a:gd name="connsiteX6" fmla="*/ 15332959 w 17121314"/>
                <a:gd name="connsiteY6" fmla="*/ 330 h 6923032"/>
                <a:gd name="connsiteX7" fmla="*/ 15442083 w 17121314"/>
                <a:gd name="connsiteY7" fmla="*/ 3634 h 6923032"/>
                <a:gd name="connsiteX8" fmla="*/ 16879835 w 17121314"/>
                <a:gd name="connsiteY8" fmla="*/ 896431 h 6923032"/>
                <a:gd name="connsiteX9" fmla="*/ 16883045 w 17121314"/>
                <a:gd name="connsiteY9" fmla="*/ 2692091 h 6923032"/>
                <a:gd name="connsiteX10" fmla="*/ 15448511 w 17121314"/>
                <a:gd name="connsiteY10" fmla="*/ 3590042 h 6923032"/>
                <a:gd name="connsiteX11" fmla="*/ 15361463 w 17121314"/>
                <a:gd name="connsiteY11" fmla="*/ 3592991 h 6923032"/>
                <a:gd name="connsiteX12" fmla="*/ 15361463 w 17121314"/>
                <a:gd name="connsiteY12" fmla="*/ 3594097 h 6923032"/>
                <a:gd name="connsiteX13" fmla="*/ 15328811 w 17121314"/>
                <a:gd name="connsiteY13" fmla="*/ 3594097 h 6923032"/>
                <a:gd name="connsiteX14" fmla="*/ 15328797 w 17121314"/>
                <a:gd name="connsiteY14" fmla="*/ 3594098 h 6923032"/>
                <a:gd name="connsiteX15" fmla="*/ 15328797 w 17121314"/>
                <a:gd name="connsiteY15" fmla="*/ 3594097 h 6923032"/>
                <a:gd name="connsiteX16" fmla="*/ 1861285 w 17121314"/>
                <a:gd name="connsiteY16" fmla="*/ 3594097 h 6923032"/>
                <a:gd name="connsiteX17" fmla="*/ 1673544 w 17121314"/>
                <a:gd name="connsiteY17" fmla="*/ 3603608 h 6923032"/>
                <a:gd name="connsiteX18" fmla="*/ 571649 w 17121314"/>
                <a:gd name="connsiteY18" fmla="*/ 4320878 h 6923032"/>
                <a:gd name="connsiteX19" fmla="*/ 559719 w 17121314"/>
                <a:gd name="connsiteY19" fmla="*/ 5809956 h 6923032"/>
                <a:gd name="connsiteX20" fmla="*/ 1847347 w 17121314"/>
                <a:gd name="connsiteY20" fmla="*/ 6557960 h 6923032"/>
                <a:gd name="connsiteX21" fmla="*/ 1847349 w 17121314"/>
                <a:gd name="connsiteY21" fmla="*/ 6923032 h 6923032"/>
                <a:gd name="connsiteX22" fmla="*/ 242587 w 17121314"/>
                <a:gd name="connsiteY22" fmla="*/ 5990801 h 6923032"/>
                <a:gd name="connsiteX23" fmla="*/ 257454 w 17121314"/>
                <a:gd name="connsiteY23" fmla="*/ 4134975 h 6923032"/>
                <a:gd name="connsiteX24" fmla="*/ 1753139 w 17121314"/>
                <a:gd name="connsiteY24" fmla="*/ 3230728 h 6923032"/>
                <a:gd name="connsiteX25" fmla="*/ 1828344 w 17121314"/>
                <a:gd name="connsiteY25" fmla="*/ 3229420 h 6923032"/>
                <a:gd name="connsiteX26" fmla="*/ 1828344 w 17121314"/>
                <a:gd name="connsiteY26" fmla="*/ 3228337 h 6923032"/>
                <a:gd name="connsiteX27" fmla="*/ 15328617 w 17121314"/>
                <a:gd name="connsiteY27" fmla="*/ 3228337 h 6923032"/>
                <a:gd name="connsiteX28" fmla="*/ 15328615 w 17121314"/>
                <a:gd name="connsiteY28" fmla="*/ 3225120 h 6923032"/>
                <a:gd name="connsiteX29" fmla="*/ 16563251 w 17121314"/>
                <a:gd name="connsiteY29" fmla="*/ 2508037 h 6923032"/>
                <a:gd name="connsiteX30" fmla="*/ 16560703 w 17121314"/>
                <a:gd name="connsiteY30" fmla="*/ 1081630 h 6923032"/>
                <a:gd name="connsiteX31" fmla="*/ 15323493 w 17121314"/>
                <a:gd name="connsiteY31" fmla="*/ 368985 h 6923032"/>
                <a:gd name="connsiteX32" fmla="*/ 15323483 w 17121314"/>
                <a:gd name="connsiteY32" fmla="*/ 365760 h 6923032"/>
                <a:gd name="connsiteX33" fmla="*/ 794000 w 17121314"/>
                <a:gd name="connsiteY33" fmla="*/ 365760 h 692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21314" h="6923032">
                  <a:moveTo>
                    <a:pt x="1944119" y="6557272"/>
                  </a:moveTo>
                  <a:lnTo>
                    <a:pt x="14928599" y="6557272"/>
                  </a:lnTo>
                  <a:lnTo>
                    <a:pt x="14928599" y="6923032"/>
                  </a:lnTo>
                  <a:lnTo>
                    <a:pt x="1944119" y="6923032"/>
                  </a:lnTo>
                  <a:close/>
                  <a:moveTo>
                    <a:pt x="794000" y="0"/>
                  </a:moveTo>
                  <a:lnTo>
                    <a:pt x="15332959" y="0"/>
                  </a:lnTo>
                  <a:lnTo>
                    <a:pt x="15332959" y="330"/>
                  </a:lnTo>
                  <a:lnTo>
                    <a:pt x="15442083" y="3634"/>
                  </a:lnTo>
                  <a:cubicBezTo>
                    <a:pt x="16037377" y="41591"/>
                    <a:pt x="16578269" y="374668"/>
                    <a:pt x="16879835" y="896431"/>
                  </a:cubicBezTo>
                  <a:cubicBezTo>
                    <a:pt x="17200657" y="1451512"/>
                    <a:pt x="17201881" y="2135861"/>
                    <a:pt x="16883045" y="2692091"/>
                  </a:cubicBezTo>
                  <a:cubicBezTo>
                    <a:pt x="16583349" y="3214927"/>
                    <a:pt x="16043661" y="3549942"/>
                    <a:pt x="15448511" y="3590042"/>
                  </a:cubicBezTo>
                  <a:lnTo>
                    <a:pt x="15361463" y="3592991"/>
                  </a:lnTo>
                  <a:lnTo>
                    <a:pt x="15361463" y="3594097"/>
                  </a:lnTo>
                  <a:lnTo>
                    <a:pt x="15328811" y="3594097"/>
                  </a:lnTo>
                  <a:lnTo>
                    <a:pt x="15328797" y="3594098"/>
                  </a:lnTo>
                  <a:lnTo>
                    <a:pt x="15328797" y="3594097"/>
                  </a:lnTo>
                  <a:lnTo>
                    <a:pt x="1861285" y="3594097"/>
                  </a:lnTo>
                  <a:lnTo>
                    <a:pt x="1673544" y="3603608"/>
                  </a:lnTo>
                  <a:cubicBezTo>
                    <a:pt x="1218281" y="3657294"/>
                    <a:pt x="808869" y="3919955"/>
                    <a:pt x="571649" y="4320878"/>
                  </a:cubicBezTo>
                  <a:cubicBezTo>
                    <a:pt x="300542" y="4779076"/>
                    <a:pt x="295988" y="5347473"/>
                    <a:pt x="559719" y="5809956"/>
                  </a:cubicBezTo>
                  <a:cubicBezTo>
                    <a:pt x="823451" y="6272439"/>
                    <a:pt x="1314953" y="6557960"/>
                    <a:pt x="1847347" y="6557960"/>
                  </a:cubicBezTo>
                  <a:lnTo>
                    <a:pt x="1847349" y="6923032"/>
                  </a:lnTo>
                  <a:cubicBezTo>
                    <a:pt x="1183829" y="6923032"/>
                    <a:pt x="571274" y="6567189"/>
                    <a:pt x="242587" y="5990801"/>
                  </a:cubicBezTo>
                  <a:cubicBezTo>
                    <a:pt x="-86099" y="5414412"/>
                    <a:pt x="-80424" y="4706024"/>
                    <a:pt x="257454" y="4134975"/>
                  </a:cubicBezTo>
                  <a:cubicBezTo>
                    <a:pt x="574215" y="3599617"/>
                    <a:pt x="1137333" y="3262070"/>
                    <a:pt x="1753139" y="3230728"/>
                  </a:cubicBezTo>
                  <a:lnTo>
                    <a:pt x="1828344" y="3229420"/>
                  </a:lnTo>
                  <a:lnTo>
                    <a:pt x="1828344" y="3228337"/>
                  </a:lnTo>
                  <a:lnTo>
                    <a:pt x="15328617" y="3228337"/>
                  </a:lnTo>
                  <a:lnTo>
                    <a:pt x="15328615" y="3225120"/>
                  </a:lnTo>
                  <a:cubicBezTo>
                    <a:pt x="15838515" y="3224864"/>
                    <a:pt x="16309389" y="2951379"/>
                    <a:pt x="16563251" y="2508037"/>
                  </a:cubicBezTo>
                  <a:cubicBezTo>
                    <a:pt x="16816275" y="2066158"/>
                    <a:pt x="16815305" y="1522598"/>
                    <a:pt x="16560703" y="1081630"/>
                  </a:cubicBezTo>
                  <a:cubicBezTo>
                    <a:pt x="16305255" y="639197"/>
                    <a:pt x="15833399" y="367403"/>
                    <a:pt x="15323493" y="368985"/>
                  </a:cubicBezTo>
                  <a:lnTo>
                    <a:pt x="15323483" y="365760"/>
                  </a:lnTo>
                  <a:lnTo>
                    <a:pt x="794000" y="36576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sp>
          <p:nvSpPr>
            <p:cNvPr id="8" name="Arc 7">
              <a:extLst>
                <a:ext uri="{FF2B5EF4-FFF2-40B4-BE49-F238E27FC236}">
                  <a16:creationId xmlns:a16="http://schemas.microsoft.com/office/drawing/2014/main" id="{6ADDB77E-34FC-4D8E-857C-77626F131C32}"/>
                </a:ext>
              </a:extLst>
            </p:cNvPr>
            <p:cNvSpPr/>
            <p:nvPr/>
          </p:nvSpPr>
          <p:spPr>
            <a:xfrm rot="1947355">
              <a:off x="18143273" y="3124858"/>
              <a:ext cx="3586830" cy="3586830"/>
            </a:xfrm>
            <a:prstGeom prst="arc">
              <a:avLst>
                <a:gd name="adj1" fmla="val 16200000"/>
                <a:gd name="adj2" fmla="val 1456189"/>
              </a:avLst>
            </a:prstGeom>
            <a:ln w="127000" cap="sq">
              <a:solidFill>
                <a:schemeClr val="accent6">
                  <a:lumMod val="50000"/>
                </a:schemeClr>
              </a:solidFill>
              <a:prstDash val="sysDot"/>
              <a:miter lim="8000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eaLnBrk="1" fontAlgn="auto" hangingPunct="1">
                <a:spcBef>
                  <a:spcPts val="0"/>
                </a:spcBef>
                <a:spcAft>
                  <a:spcPts val="0"/>
                </a:spcAft>
              </a:pPr>
              <a:endParaRPr lang="en-US" sz="675" dirty="0">
                <a:solidFill>
                  <a:prstClr val="black"/>
                </a:solidFill>
                <a:latin typeface="Fira Sans Light" panose="020B0403050000020004" pitchFamily="34" charset="0"/>
              </a:endParaRPr>
            </a:p>
          </p:txBody>
        </p:sp>
        <p:sp>
          <p:nvSpPr>
            <p:cNvPr id="9" name="Triangle 60">
              <a:extLst>
                <a:ext uri="{FF2B5EF4-FFF2-40B4-BE49-F238E27FC236}">
                  <a16:creationId xmlns:a16="http://schemas.microsoft.com/office/drawing/2014/main" id="{433C27DF-CAEB-49E1-9FE8-2655025B3D60}"/>
                </a:ext>
              </a:extLst>
            </p:cNvPr>
            <p:cNvSpPr/>
            <p:nvPr/>
          </p:nvSpPr>
          <p:spPr>
            <a:xfrm rot="5400000">
              <a:off x="14021792" y="4796280"/>
              <a:ext cx="599606" cy="37888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sp>
          <p:nvSpPr>
            <p:cNvPr id="10" name="Triangle 61">
              <a:extLst>
                <a:ext uri="{FF2B5EF4-FFF2-40B4-BE49-F238E27FC236}">
                  <a16:creationId xmlns:a16="http://schemas.microsoft.com/office/drawing/2014/main" id="{FA573E79-D408-4B47-B441-ED45B998AAF7}"/>
                </a:ext>
              </a:extLst>
            </p:cNvPr>
            <p:cNvSpPr/>
            <p:nvPr/>
          </p:nvSpPr>
          <p:spPr>
            <a:xfrm rot="16200000">
              <a:off x="10653625" y="7963418"/>
              <a:ext cx="599606" cy="37888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sp>
          <p:nvSpPr>
            <p:cNvPr id="11" name="Triangle 62">
              <a:extLst>
                <a:ext uri="{FF2B5EF4-FFF2-40B4-BE49-F238E27FC236}">
                  <a16:creationId xmlns:a16="http://schemas.microsoft.com/office/drawing/2014/main" id="{981617A3-381E-4CA0-9C7F-67DFFC586F67}"/>
                </a:ext>
              </a:extLst>
            </p:cNvPr>
            <p:cNvSpPr/>
            <p:nvPr/>
          </p:nvSpPr>
          <p:spPr>
            <a:xfrm rot="5400000">
              <a:off x="8577656" y="11446271"/>
              <a:ext cx="599606" cy="37888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grpSp>
          <p:nvGrpSpPr>
            <p:cNvPr id="12" name="Group 11">
              <a:extLst>
                <a:ext uri="{FF2B5EF4-FFF2-40B4-BE49-F238E27FC236}">
                  <a16:creationId xmlns:a16="http://schemas.microsoft.com/office/drawing/2014/main" id="{7BEC82AA-A63B-4C00-A1FE-53BF9D9C8CD4}"/>
                </a:ext>
              </a:extLst>
            </p:cNvPr>
            <p:cNvGrpSpPr/>
            <p:nvPr/>
          </p:nvGrpSpPr>
          <p:grpSpPr>
            <a:xfrm>
              <a:off x="3642400" y="2375071"/>
              <a:ext cx="1852228" cy="1852228"/>
              <a:chOff x="3642400" y="2375071"/>
              <a:chExt cx="1852228" cy="1852228"/>
            </a:xfrm>
          </p:grpSpPr>
          <p:sp>
            <p:nvSpPr>
              <p:cNvPr id="55" name="Oval 54">
                <a:extLst>
                  <a:ext uri="{FF2B5EF4-FFF2-40B4-BE49-F238E27FC236}">
                    <a16:creationId xmlns:a16="http://schemas.microsoft.com/office/drawing/2014/main" id="{CD34B92D-C461-423B-A1B0-8C00E7D2EB50}"/>
                  </a:ext>
                </a:extLst>
              </p:cNvPr>
              <p:cNvSpPr/>
              <p:nvPr/>
            </p:nvSpPr>
            <p:spPr>
              <a:xfrm>
                <a:off x="3642400" y="2375071"/>
                <a:ext cx="1852228" cy="18522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sp>
            <p:nvSpPr>
              <p:cNvPr id="56" name="Oval 55">
                <a:extLst>
                  <a:ext uri="{FF2B5EF4-FFF2-40B4-BE49-F238E27FC236}">
                    <a16:creationId xmlns:a16="http://schemas.microsoft.com/office/drawing/2014/main" id="{66F44D60-C3E4-4C68-8D0A-83ADBAA89301}"/>
                  </a:ext>
                </a:extLst>
              </p:cNvPr>
              <p:cNvSpPr/>
              <p:nvPr/>
            </p:nvSpPr>
            <p:spPr>
              <a:xfrm>
                <a:off x="3754346" y="2490194"/>
                <a:ext cx="1615953" cy="1615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grpSp>
        <p:grpSp>
          <p:nvGrpSpPr>
            <p:cNvPr id="13" name="Group 12">
              <a:extLst>
                <a:ext uri="{FF2B5EF4-FFF2-40B4-BE49-F238E27FC236}">
                  <a16:creationId xmlns:a16="http://schemas.microsoft.com/office/drawing/2014/main" id="{E0B78713-892B-4D76-B57A-CF209051A779}"/>
                </a:ext>
              </a:extLst>
            </p:cNvPr>
            <p:cNvGrpSpPr/>
            <p:nvPr/>
          </p:nvGrpSpPr>
          <p:grpSpPr>
            <a:xfrm>
              <a:off x="10148410" y="2375071"/>
              <a:ext cx="1852228" cy="1852228"/>
              <a:chOff x="10148410" y="2375071"/>
              <a:chExt cx="1852228" cy="1852228"/>
            </a:xfrm>
          </p:grpSpPr>
          <p:sp>
            <p:nvSpPr>
              <p:cNvPr id="53" name="Oval 52">
                <a:extLst>
                  <a:ext uri="{FF2B5EF4-FFF2-40B4-BE49-F238E27FC236}">
                    <a16:creationId xmlns:a16="http://schemas.microsoft.com/office/drawing/2014/main" id="{3ACB4830-608F-487A-8ED5-5446BEC2FD15}"/>
                  </a:ext>
                </a:extLst>
              </p:cNvPr>
              <p:cNvSpPr/>
              <p:nvPr/>
            </p:nvSpPr>
            <p:spPr>
              <a:xfrm>
                <a:off x="10148410" y="2375071"/>
                <a:ext cx="1852228" cy="1852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sp>
            <p:nvSpPr>
              <p:cNvPr id="54" name="Oval 53">
                <a:extLst>
                  <a:ext uri="{FF2B5EF4-FFF2-40B4-BE49-F238E27FC236}">
                    <a16:creationId xmlns:a16="http://schemas.microsoft.com/office/drawing/2014/main" id="{B9804113-D8C2-4381-AC60-034850498768}"/>
                  </a:ext>
                </a:extLst>
              </p:cNvPr>
              <p:cNvSpPr/>
              <p:nvPr/>
            </p:nvSpPr>
            <p:spPr>
              <a:xfrm>
                <a:off x="10266547" y="2490194"/>
                <a:ext cx="1615953" cy="1615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grpSp>
        <p:sp>
          <p:nvSpPr>
            <p:cNvPr id="14" name="Freeform 65">
              <a:extLst>
                <a:ext uri="{FF2B5EF4-FFF2-40B4-BE49-F238E27FC236}">
                  <a16:creationId xmlns:a16="http://schemas.microsoft.com/office/drawing/2014/main" id="{2260E124-5C60-4B73-B001-EDDE3CAB9D0C}"/>
                </a:ext>
              </a:extLst>
            </p:cNvPr>
            <p:cNvSpPr>
              <a:spLocks noChangeArrowheads="1"/>
            </p:cNvSpPr>
            <p:nvPr/>
          </p:nvSpPr>
          <p:spPr bwMode="auto">
            <a:xfrm>
              <a:off x="10699295" y="2923709"/>
              <a:ext cx="736553" cy="669451"/>
            </a:xfrm>
            <a:custGeom>
              <a:avLst/>
              <a:gdLst>
                <a:gd name="connsiteX0" fmla="*/ 176895 w 736553"/>
                <a:gd name="connsiteY0" fmla="*/ 422865 h 669451"/>
                <a:gd name="connsiteX1" fmla="*/ 27449 w 736553"/>
                <a:gd name="connsiteY1" fmla="*/ 641882 h 669451"/>
                <a:gd name="connsiteX2" fmla="*/ 709104 w 736553"/>
                <a:gd name="connsiteY2" fmla="*/ 641882 h 669451"/>
                <a:gd name="connsiteX3" fmla="*/ 562708 w 736553"/>
                <a:gd name="connsiteY3" fmla="*/ 422865 h 669451"/>
                <a:gd name="connsiteX4" fmla="*/ 369039 w 736553"/>
                <a:gd name="connsiteY4" fmla="*/ 530076 h 669451"/>
                <a:gd name="connsiteX5" fmla="*/ 176895 w 736553"/>
                <a:gd name="connsiteY5" fmla="*/ 422865 h 669451"/>
                <a:gd name="connsiteX6" fmla="*/ 184710 w 736553"/>
                <a:gd name="connsiteY6" fmla="*/ 392042 h 669451"/>
                <a:gd name="connsiteX7" fmla="*/ 192144 w 736553"/>
                <a:gd name="connsiteY7" fmla="*/ 399891 h 669451"/>
                <a:gd name="connsiteX8" fmla="*/ 369039 w 736553"/>
                <a:gd name="connsiteY8" fmla="*/ 502508 h 669451"/>
                <a:gd name="connsiteX9" fmla="*/ 544409 w 736553"/>
                <a:gd name="connsiteY9" fmla="*/ 399891 h 669451"/>
                <a:gd name="connsiteX10" fmla="*/ 562708 w 736553"/>
                <a:gd name="connsiteY10" fmla="*/ 392233 h 669451"/>
                <a:gd name="connsiteX11" fmla="*/ 736553 w 736553"/>
                <a:gd name="connsiteY11" fmla="*/ 654135 h 669451"/>
                <a:gd name="connsiteX12" fmla="*/ 733503 w 736553"/>
                <a:gd name="connsiteY12" fmla="*/ 663324 h 669451"/>
                <a:gd name="connsiteX13" fmla="*/ 724354 w 736553"/>
                <a:gd name="connsiteY13" fmla="*/ 669451 h 669451"/>
                <a:gd name="connsiteX14" fmla="*/ 13725 w 736553"/>
                <a:gd name="connsiteY14" fmla="*/ 669451 h 669451"/>
                <a:gd name="connsiteX15" fmla="*/ 3050 w 736553"/>
                <a:gd name="connsiteY15" fmla="*/ 663324 h 669451"/>
                <a:gd name="connsiteX16" fmla="*/ 0 w 736553"/>
                <a:gd name="connsiteY16" fmla="*/ 654135 h 669451"/>
                <a:gd name="connsiteX17" fmla="*/ 173845 w 736553"/>
                <a:gd name="connsiteY17" fmla="*/ 392233 h 669451"/>
                <a:gd name="connsiteX18" fmla="*/ 184710 w 736553"/>
                <a:gd name="connsiteY18" fmla="*/ 392042 h 669451"/>
                <a:gd name="connsiteX19" fmla="*/ 369037 w 736553"/>
                <a:gd name="connsiteY19" fmla="*/ 27467 h 669451"/>
                <a:gd name="connsiteX20" fmla="*/ 241946 w 736553"/>
                <a:gd name="connsiteY20" fmla="*/ 155649 h 669451"/>
                <a:gd name="connsiteX21" fmla="*/ 241946 w 736553"/>
                <a:gd name="connsiteY21" fmla="*/ 299091 h 669451"/>
                <a:gd name="connsiteX22" fmla="*/ 369037 w 736553"/>
                <a:gd name="connsiteY22" fmla="*/ 427274 h 669451"/>
                <a:gd name="connsiteX23" fmla="*/ 497641 w 736553"/>
                <a:gd name="connsiteY23" fmla="*/ 299091 h 669451"/>
                <a:gd name="connsiteX24" fmla="*/ 497641 w 736553"/>
                <a:gd name="connsiteY24" fmla="*/ 155649 h 669451"/>
                <a:gd name="connsiteX25" fmla="*/ 369037 w 736553"/>
                <a:gd name="connsiteY25" fmla="*/ 27467 h 669451"/>
                <a:gd name="connsiteX26" fmla="*/ 369037 w 736553"/>
                <a:gd name="connsiteY26" fmla="*/ 0 h 669451"/>
                <a:gd name="connsiteX27" fmla="*/ 521849 w 736553"/>
                <a:gd name="connsiteY27" fmla="*/ 155649 h 669451"/>
                <a:gd name="connsiteX28" fmla="*/ 521849 w 736553"/>
                <a:gd name="connsiteY28" fmla="*/ 299091 h 669451"/>
                <a:gd name="connsiteX29" fmla="*/ 369037 w 736553"/>
                <a:gd name="connsiteY29" fmla="*/ 454741 h 669451"/>
                <a:gd name="connsiteX30" fmla="*/ 214712 w 736553"/>
                <a:gd name="connsiteY30" fmla="*/ 299091 h 669451"/>
                <a:gd name="connsiteX31" fmla="*/ 214712 w 736553"/>
                <a:gd name="connsiteY31" fmla="*/ 155649 h 669451"/>
                <a:gd name="connsiteX32" fmla="*/ 369037 w 736553"/>
                <a:gd name="connsiteY32" fmla="*/ 0 h 6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6553" h="669451">
                  <a:moveTo>
                    <a:pt x="176895" y="422865"/>
                  </a:moveTo>
                  <a:cubicBezTo>
                    <a:pt x="51849" y="485660"/>
                    <a:pt x="30499" y="602061"/>
                    <a:pt x="27449" y="641882"/>
                  </a:cubicBezTo>
                  <a:lnTo>
                    <a:pt x="709104" y="641882"/>
                  </a:lnTo>
                  <a:cubicBezTo>
                    <a:pt x="706054" y="602061"/>
                    <a:pt x="684705" y="485660"/>
                    <a:pt x="562708" y="422865"/>
                  </a:cubicBezTo>
                  <a:cubicBezTo>
                    <a:pt x="521535" y="488723"/>
                    <a:pt x="446812" y="530076"/>
                    <a:pt x="369039" y="530076"/>
                  </a:cubicBezTo>
                  <a:cubicBezTo>
                    <a:pt x="291266" y="530076"/>
                    <a:pt x="218069" y="488723"/>
                    <a:pt x="176895" y="422865"/>
                  </a:cubicBezTo>
                  <a:close/>
                  <a:moveTo>
                    <a:pt x="184710" y="392042"/>
                  </a:moveTo>
                  <a:cubicBezTo>
                    <a:pt x="187951" y="393382"/>
                    <a:pt x="190619" y="396062"/>
                    <a:pt x="192144" y="399891"/>
                  </a:cubicBezTo>
                  <a:cubicBezTo>
                    <a:pt x="228743" y="464218"/>
                    <a:pt x="295841" y="502508"/>
                    <a:pt x="369039" y="502508"/>
                  </a:cubicBezTo>
                  <a:cubicBezTo>
                    <a:pt x="440712" y="502508"/>
                    <a:pt x="509335" y="464218"/>
                    <a:pt x="544409" y="399891"/>
                  </a:cubicBezTo>
                  <a:cubicBezTo>
                    <a:pt x="548984" y="392233"/>
                    <a:pt x="556609" y="389170"/>
                    <a:pt x="562708" y="392233"/>
                  </a:cubicBezTo>
                  <a:cubicBezTo>
                    <a:pt x="735028" y="471876"/>
                    <a:pt x="736553" y="652603"/>
                    <a:pt x="736553" y="654135"/>
                  </a:cubicBezTo>
                  <a:cubicBezTo>
                    <a:pt x="736553" y="660261"/>
                    <a:pt x="736553" y="661793"/>
                    <a:pt x="733503" y="663324"/>
                  </a:cubicBezTo>
                  <a:cubicBezTo>
                    <a:pt x="730453" y="666387"/>
                    <a:pt x="727403" y="669451"/>
                    <a:pt x="724354" y="669451"/>
                  </a:cubicBezTo>
                  <a:lnTo>
                    <a:pt x="13725" y="669451"/>
                  </a:lnTo>
                  <a:cubicBezTo>
                    <a:pt x="9150" y="669451"/>
                    <a:pt x="6100" y="666387"/>
                    <a:pt x="3050" y="663324"/>
                  </a:cubicBezTo>
                  <a:cubicBezTo>
                    <a:pt x="1525" y="661793"/>
                    <a:pt x="0" y="660261"/>
                    <a:pt x="0" y="654135"/>
                  </a:cubicBezTo>
                  <a:cubicBezTo>
                    <a:pt x="0" y="652603"/>
                    <a:pt x="1525" y="471876"/>
                    <a:pt x="173845" y="392233"/>
                  </a:cubicBezTo>
                  <a:cubicBezTo>
                    <a:pt x="177657" y="390702"/>
                    <a:pt x="181470" y="390702"/>
                    <a:pt x="184710" y="392042"/>
                  </a:cubicBezTo>
                  <a:close/>
                  <a:moveTo>
                    <a:pt x="369037" y="27467"/>
                  </a:moveTo>
                  <a:cubicBezTo>
                    <a:pt x="297927" y="27467"/>
                    <a:pt x="241946" y="85454"/>
                    <a:pt x="241946" y="155649"/>
                  </a:cubicBezTo>
                  <a:lnTo>
                    <a:pt x="241946" y="299091"/>
                  </a:lnTo>
                  <a:cubicBezTo>
                    <a:pt x="241946" y="369286"/>
                    <a:pt x="297927" y="427274"/>
                    <a:pt x="369037" y="427274"/>
                  </a:cubicBezTo>
                  <a:cubicBezTo>
                    <a:pt x="438635" y="427274"/>
                    <a:pt x="497641" y="369286"/>
                    <a:pt x="497641" y="299091"/>
                  </a:cubicBezTo>
                  <a:lnTo>
                    <a:pt x="497641" y="155649"/>
                  </a:lnTo>
                  <a:cubicBezTo>
                    <a:pt x="497641" y="85454"/>
                    <a:pt x="438635" y="27467"/>
                    <a:pt x="369037" y="27467"/>
                  </a:cubicBezTo>
                  <a:close/>
                  <a:moveTo>
                    <a:pt x="369037" y="0"/>
                  </a:moveTo>
                  <a:cubicBezTo>
                    <a:pt x="453765" y="0"/>
                    <a:pt x="521849" y="70195"/>
                    <a:pt x="521849" y="155649"/>
                  </a:cubicBezTo>
                  <a:lnTo>
                    <a:pt x="521849" y="299091"/>
                  </a:lnTo>
                  <a:cubicBezTo>
                    <a:pt x="521849" y="383020"/>
                    <a:pt x="453765" y="454741"/>
                    <a:pt x="369037" y="454741"/>
                  </a:cubicBezTo>
                  <a:cubicBezTo>
                    <a:pt x="284310" y="454741"/>
                    <a:pt x="214712" y="383020"/>
                    <a:pt x="214712" y="299091"/>
                  </a:cubicBezTo>
                  <a:lnTo>
                    <a:pt x="214712" y="155649"/>
                  </a:lnTo>
                  <a:cubicBezTo>
                    <a:pt x="214712" y="70195"/>
                    <a:pt x="284310" y="0"/>
                    <a:pt x="369037" y="0"/>
                  </a:cubicBezTo>
                  <a:close/>
                </a:path>
              </a:pathLst>
            </a:custGeom>
            <a:solidFill>
              <a:schemeClr val="accent2"/>
            </a:solidFill>
            <a:ln>
              <a:noFill/>
            </a:ln>
            <a:effectLst/>
          </p:spPr>
          <p:txBody>
            <a:bodyPr wrap="square" anchor="ctr">
              <a:noAutofit/>
            </a:bodyPr>
            <a:lstStyle/>
            <a:p>
              <a:pPr defTabSz="342900" eaLnBrk="1" fontAlgn="auto" hangingPunct="1">
                <a:spcBef>
                  <a:spcPts val="0"/>
                </a:spcBef>
                <a:spcAft>
                  <a:spcPts val="0"/>
                </a:spcAft>
              </a:pPr>
              <a:endParaRPr lang="en-US" sz="2699" dirty="0">
                <a:solidFill>
                  <a:srgbClr val="1F497D"/>
                </a:solidFill>
                <a:latin typeface="Fira Sans Light" panose="020B0403050000020004" pitchFamily="34" charset="0"/>
                <a:ea typeface="+mn-ea"/>
              </a:endParaRPr>
            </a:p>
          </p:txBody>
        </p:sp>
        <p:grpSp>
          <p:nvGrpSpPr>
            <p:cNvPr id="15" name="Group 14">
              <a:extLst>
                <a:ext uri="{FF2B5EF4-FFF2-40B4-BE49-F238E27FC236}">
                  <a16:creationId xmlns:a16="http://schemas.microsoft.com/office/drawing/2014/main" id="{A1A07163-E90B-4D0F-985D-2A19FF98D905}"/>
                </a:ext>
              </a:extLst>
            </p:cNvPr>
            <p:cNvGrpSpPr/>
            <p:nvPr/>
          </p:nvGrpSpPr>
          <p:grpSpPr>
            <a:xfrm>
              <a:off x="16654420" y="2375071"/>
              <a:ext cx="1852228" cy="1852228"/>
              <a:chOff x="16654420" y="2375071"/>
              <a:chExt cx="1852228" cy="1852228"/>
            </a:xfrm>
          </p:grpSpPr>
          <p:sp>
            <p:nvSpPr>
              <p:cNvPr id="51" name="Oval 50">
                <a:extLst>
                  <a:ext uri="{FF2B5EF4-FFF2-40B4-BE49-F238E27FC236}">
                    <a16:creationId xmlns:a16="http://schemas.microsoft.com/office/drawing/2014/main" id="{07E9061B-BF46-4370-ADD9-2A8F12B19DA1}"/>
                  </a:ext>
                </a:extLst>
              </p:cNvPr>
              <p:cNvSpPr/>
              <p:nvPr/>
            </p:nvSpPr>
            <p:spPr>
              <a:xfrm>
                <a:off x="16654420" y="2375071"/>
                <a:ext cx="1852228" cy="1852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sp>
            <p:nvSpPr>
              <p:cNvPr id="52" name="Oval 51">
                <a:extLst>
                  <a:ext uri="{FF2B5EF4-FFF2-40B4-BE49-F238E27FC236}">
                    <a16:creationId xmlns:a16="http://schemas.microsoft.com/office/drawing/2014/main" id="{9A0B5CC8-3BFD-4DD0-96A9-83719901651B}"/>
                  </a:ext>
                </a:extLst>
              </p:cNvPr>
              <p:cNvSpPr/>
              <p:nvPr/>
            </p:nvSpPr>
            <p:spPr>
              <a:xfrm>
                <a:off x="16772557" y="2490194"/>
                <a:ext cx="1615953" cy="1615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grpSp>
        <p:grpSp>
          <p:nvGrpSpPr>
            <p:cNvPr id="16" name="Group 15">
              <a:extLst>
                <a:ext uri="{FF2B5EF4-FFF2-40B4-BE49-F238E27FC236}">
                  <a16:creationId xmlns:a16="http://schemas.microsoft.com/office/drawing/2014/main" id="{E07D8971-88C7-4AC8-AA5B-F971A3B8587A}"/>
                </a:ext>
              </a:extLst>
            </p:cNvPr>
            <p:cNvGrpSpPr/>
            <p:nvPr/>
          </p:nvGrpSpPr>
          <p:grpSpPr>
            <a:xfrm>
              <a:off x="13351424" y="5600363"/>
              <a:ext cx="1852228" cy="1852228"/>
              <a:chOff x="13351424" y="5600363"/>
              <a:chExt cx="1852228" cy="1852228"/>
            </a:xfrm>
          </p:grpSpPr>
          <p:sp>
            <p:nvSpPr>
              <p:cNvPr id="49" name="Oval 48">
                <a:extLst>
                  <a:ext uri="{FF2B5EF4-FFF2-40B4-BE49-F238E27FC236}">
                    <a16:creationId xmlns:a16="http://schemas.microsoft.com/office/drawing/2014/main" id="{8C34AE9D-22FA-48D7-8EFC-3C17928949F9}"/>
                  </a:ext>
                </a:extLst>
              </p:cNvPr>
              <p:cNvSpPr/>
              <p:nvPr/>
            </p:nvSpPr>
            <p:spPr>
              <a:xfrm>
                <a:off x="13351424" y="5600363"/>
                <a:ext cx="1852228" cy="18522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sp>
            <p:nvSpPr>
              <p:cNvPr id="50" name="Oval 49">
                <a:extLst>
                  <a:ext uri="{FF2B5EF4-FFF2-40B4-BE49-F238E27FC236}">
                    <a16:creationId xmlns:a16="http://schemas.microsoft.com/office/drawing/2014/main" id="{5A81D4F0-AD2D-43B8-AA9B-FA97A9313383}"/>
                  </a:ext>
                </a:extLst>
              </p:cNvPr>
              <p:cNvSpPr/>
              <p:nvPr/>
            </p:nvSpPr>
            <p:spPr>
              <a:xfrm>
                <a:off x="13469561" y="5726667"/>
                <a:ext cx="1615953" cy="1615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grpSp>
        <p:grpSp>
          <p:nvGrpSpPr>
            <p:cNvPr id="17" name="Group 16">
              <a:extLst>
                <a:ext uri="{FF2B5EF4-FFF2-40B4-BE49-F238E27FC236}">
                  <a16:creationId xmlns:a16="http://schemas.microsoft.com/office/drawing/2014/main" id="{66009BA0-017C-4A70-855A-C66481ECF146}"/>
                </a:ext>
              </a:extLst>
            </p:cNvPr>
            <p:cNvGrpSpPr/>
            <p:nvPr/>
          </p:nvGrpSpPr>
          <p:grpSpPr>
            <a:xfrm>
              <a:off x="6724225" y="5600363"/>
              <a:ext cx="1852228" cy="1852228"/>
              <a:chOff x="6724225" y="5600363"/>
              <a:chExt cx="1852228" cy="1852228"/>
            </a:xfrm>
          </p:grpSpPr>
          <p:sp>
            <p:nvSpPr>
              <p:cNvPr id="47" name="Oval 46">
                <a:extLst>
                  <a:ext uri="{FF2B5EF4-FFF2-40B4-BE49-F238E27FC236}">
                    <a16:creationId xmlns:a16="http://schemas.microsoft.com/office/drawing/2014/main" id="{2DD21823-71D1-42B9-9AA5-D4D9A32873FD}"/>
                  </a:ext>
                </a:extLst>
              </p:cNvPr>
              <p:cNvSpPr/>
              <p:nvPr/>
            </p:nvSpPr>
            <p:spPr>
              <a:xfrm>
                <a:off x="6724225" y="5600363"/>
                <a:ext cx="1852228" cy="18522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sp>
            <p:nvSpPr>
              <p:cNvPr id="48" name="Oval 47">
                <a:extLst>
                  <a:ext uri="{FF2B5EF4-FFF2-40B4-BE49-F238E27FC236}">
                    <a16:creationId xmlns:a16="http://schemas.microsoft.com/office/drawing/2014/main" id="{5B2A0543-8D59-417F-AD23-539E1077BDD3}"/>
                  </a:ext>
                </a:extLst>
              </p:cNvPr>
              <p:cNvSpPr/>
              <p:nvPr/>
            </p:nvSpPr>
            <p:spPr>
              <a:xfrm>
                <a:off x="6830389" y="5726667"/>
                <a:ext cx="1615953" cy="1615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grpSp>
        <p:grpSp>
          <p:nvGrpSpPr>
            <p:cNvPr id="18" name="Group 17">
              <a:extLst>
                <a:ext uri="{FF2B5EF4-FFF2-40B4-BE49-F238E27FC236}">
                  <a16:creationId xmlns:a16="http://schemas.microsoft.com/office/drawing/2014/main" id="{3F0BC906-C10B-4F75-AF9A-839793462ED3}"/>
                </a:ext>
              </a:extLst>
            </p:cNvPr>
            <p:cNvGrpSpPr/>
            <p:nvPr/>
          </p:nvGrpSpPr>
          <p:grpSpPr>
            <a:xfrm>
              <a:off x="4680501" y="8928271"/>
              <a:ext cx="1852228" cy="1852228"/>
              <a:chOff x="4680501" y="8928271"/>
              <a:chExt cx="1852228" cy="1852228"/>
            </a:xfrm>
          </p:grpSpPr>
          <p:sp>
            <p:nvSpPr>
              <p:cNvPr id="45" name="Oval 44">
                <a:extLst>
                  <a:ext uri="{FF2B5EF4-FFF2-40B4-BE49-F238E27FC236}">
                    <a16:creationId xmlns:a16="http://schemas.microsoft.com/office/drawing/2014/main" id="{696FFB1E-8824-4DA9-A66D-193F00ECFB5F}"/>
                  </a:ext>
                </a:extLst>
              </p:cNvPr>
              <p:cNvSpPr/>
              <p:nvPr/>
            </p:nvSpPr>
            <p:spPr>
              <a:xfrm>
                <a:off x="4680501" y="8928271"/>
                <a:ext cx="1852228" cy="18522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sp>
            <p:nvSpPr>
              <p:cNvPr id="46" name="Oval 45">
                <a:extLst>
                  <a:ext uri="{FF2B5EF4-FFF2-40B4-BE49-F238E27FC236}">
                    <a16:creationId xmlns:a16="http://schemas.microsoft.com/office/drawing/2014/main" id="{ACB6555E-1F5D-4A86-BB28-3D2ADE683C82}"/>
                  </a:ext>
                </a:extLst>
              </p:cNvPr>
              <p:cNvSpPr/>
              <p:nvPr/>
            </p:nvSpPr>
            <p:spPr>
              <a:xfrm>
                <a:off x="4807691" y="9046408"/>
                <a:ext cx="1615953" cy="1615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grpSp>
        <p:grpSp>
          <p:nvGrpSpPr>
            <p:cNvPr id="19" name="Group 18">
              <a:extLst>
                <a:ext uri="{FF2B5EF4-FFF2-40B4-BE49-F238E27FC236}">
                  <a16:creationId xmlns:a16="http://schemas.microsoft.com/office/drawing/2014/main" id="{03706297-B25D-4A15-9A4D-078C4349A0D9}"/>
                </a:ext>
              </a:extLst>
            </p:cNvPr>
            <p:cNvGrpSpPr/>
            <p:nvPr/>
          </p:nvGrpSpPr>
          <p:grpSpPr>
            <a:xfrm>
              <a:off x="11186511" y="8928271"/>
              <a:ext cx="1852228" cy="1852228"/>
              <a:chOff x="11186511" y="8928271"/>
              <a:chExt cx="1852228" cy="1852228"/>
            </a:xfrm>
          </p:grpSpPr>
          <p:sp>
            <p:nvSpPr>
              <p:cNvPr id="43" name="Oval 42">
                <a:extLst>
                  <a:ext uri="{FF2B5EF4-FFF2-40B4-BE49-F238E27FC236}">
                    <a16:creationId xmlns:a16="http://schemas.microsoft.com/office/drawing/2014/main" id="{A0126B5A-D7FF-4625-9FDF-B818396F6916}"/>
                  </a:ext>
                </a:extLst>
              </p:cNvPr>
              <p:cNvSpPr/>
              <p:nvPr/>
            </p:nvSpPr>
            <p:spPr>
              <a:xfrm>
                <a:off x="11186511" y="8928271"/>
                <a:ext cx="1852228" cy="1852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sp>
            <p:nvSpPr>
              <p:cNvPr id="44" name="Oval 43">
                <a:extLst>
                  <a:ext uri="{FF2B5EF4-FFF2-40B4-BE49-F238E27FC236}">
                    <a16:creationId xmlns:a16="http://schemas.microsoft.com/office/drawing/2014/main" id="{B59AF41C-2971-42F0-ACC9-03309AD2C95A}"/>
                  </a:ext>
                </a:extLst>
              </p:cNvPr>
              <p:cNvSpPr/>
              <p:nvPr/>
            </p:nvSpPr>
            <p:spPr>
              <a:xfrm>
                <a:off x="11304648" y="9046408"/>
                <a:ext cx="1615953" cy="1615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grpSp>
        <p:grpSp>
          <p:nvGrpSpPr>
            <p:cNvPr id="20" name="Group 19">
              <a:extLst>
                <a:ext uri="{FF2B5EF4-FFF2-40B4-BE49-F238E27FC236}">
                  <a16:creationId xmlns:a16="http://schemas.microsoft.com/office/drawing/2014/main" id="{3F47FC16-4377-4B96-B809-7DC26717B9AC}"/>
                </a:ext>
              </a:extLst>
            </p:cNvPr>
            <p:cNvGrpSpPr/>
            <p:nvPr/>
          </p:nvGrpSpPr>
          <p:grpSpPr>
            <a:xfrm>
              <a:off x="17667121" y="8928271"/>
              <a:ext cx="1852228" cy="1852228"/>
              <a:chOff x="17667121" y="8928271"/>
              <a:chExt cx="1852228" cy="1852228"/>
            </a:xfrm>
          </p:grpSpPr>
          <p:sp>
            <p:nvSpPr>
              <p:cNvPr id="41" name="Oval 40">
                <a:extLst>
                  <a:ext uri="{FF2B5EF4-FFF2-40B4-BE49-F238E27FC236}">
                    <a16:creationId xmlns:a16="http://schemas.microsoft.com/office/drawing/2014/main" id="{927A963F-E088-4D58-B7FF-875F73D13271}"/>
                  </a:ext>
                </a:extLst>
              </p:cNvPr>
              <p:cNvSpPr/>
              <p:nvPr/>
            </p:nvSpPr>
            <p:spPr>
              <a:xfrm>
                <a:off x="17667121" y="8928271"/>
                <a:ext cx="1852228" cy="18522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sp>
            <p:nvSpPr>
              <p:cNvPr id="42" name="Oval 41">
                <a:extLst>
                  <a:ext uri="{FF2B5EF4-FFF2-40B4-BE49-F238E27FC236}">
                    <a16:creationId xmlns:a16="http://schemas.microsoft.com/office/drawing/2014/main" id="{A22BBF0F-521E-4309-B224-892687F27F16}"/>
                  </a:ext>
                </a:extLst>
              </p:cNvPr>
              <p:cNvSpPr/>
              <p:nvPr/>
            </p:nvSpPr>
            <p:spPr>
              <a:xfrm>
                <a:off x="17780563" y="9046408"/>
                <a:ext cx="1615953" cy="1615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675" dirty="0">
                  <a:solidFill>
                    <a:prstClr val="white"/>
                  </a:solidFill>
                  <a:latin typeface="Fira Sans Light" panose="020B0403050000020004" pitchFamily="34" charset="0"/>
                </a:endParaRPr>
              </a:p>
            </p:txBody>
          </p:sp>
        </p:grpSp>
        <p:sp>
          <p:nvSpPr>
            <p:cNvPr id="21" name="Shape 2588">
              <a:extLst>
                <a:ext uri="{FF2B5EF4-FFF2-40B4-BE49-F238E27FC236}">
                  <a16:creationId xmlns:a16="http://schemas.microsoft.com/office/drawing/2014/main" id="{1F99B0E8-ED5F-4425-8DDA-4B7896B00A89}"/>
                </a:ext>
              </a:extLst>
            </p:cNvPr>
            <p:cNvSpPr/>
            <p:nvPr/>
          </p:nvSpPr>
          <p:spPr>
            <a:xfrm>
              <a:off x="14003731" y="6285936"/>
              <a:ext cx="603958" cy="54907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4"/>
            </a:solidFill>
            <a:ln w="12700">
              <a:miter lim="400000"/>
            </a:ln>
          </p:spPr>
          <p:txBody>
            <a:bodyPr lIns="14284" tIns="14284" rIns="14284" bIns="14284" anchor="ctr"/>
            <a:lstStyle/>
            <a:p>
              <a:pPr defTabSz="171399"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Fira Sans Light" panose="020B0403050000020004" pitchFamily="34" charset="0"/>
                <a:sym typeface="Gill Sans"/>
              </a:endParaRPr>
            </a:p>
          </p:txBody>
        </p:sp>
        <p:sp>
          <p:nvSpPr>
            <p:cNvPr id="22" name="Freeform 248">
              <a:extLst>
                <a:ext uri="{FF2B5EF4-FFF2-40B4-BE49-F238E27FC236}">
                  <a16:creationId xmlns:a16="http://schemas.microsoft.com/office/drawing/2014/main" id="{97A97685-B496-407D-9329-D01D0EBD67BE}"/>
                </a:ext>
              </a:extLst>
            </p:cNvPr>
            <p:cNvSpPr>
              <a:spLocks noChangeArrowheads="1"/>
            </p:cNvSpPr>
            <p:nvPr/>
          </p:nvSpPr>
          <p:spPr bwMode="auto">
            <a:xfrm>
              <a:off x="7406732" y="6166681"/>
              <a:ext cx="465906" cy="728846"/>
            </a:xfrm>
            <a:custGeom>
              <a:avLst/>
              <a:gdLst>
                <a:gd name="T0" fmla="*/ 419 w 445"/>
                <a:gd name="T1" fmla="*/ 253 h 698"/>
                <a:gd name="T2" fmla="*/ 234 w 445"/>
                <a:gd name="T3" fmla="*/ 253 h 698"/>
                <a:gd name="T4" fmla="*/ 234 w 445"/>
                <a:gd name="T5" fmla="*/ 232 h 698"/>
                <a:gd name="T6" fmla="*/ 234 w 445"/>
                <a:gd name="T7" fmla="*/ 232 h 698"/>
                <a:gd name="T8" fmla="*/ 276 w 445"/>
                <a:gd name="T9" fmla="*/ 180 h 698"/>
                <a:gd name="T10" fmla="*/ 276 w 445"/>
                <a:gd name="T11" fmla="*/ 97 h 698"/>
                <a:gd name="T12" fmla="*/ 276 w 445"/>
                <a:gd name="T13" fmla="*/ 97 h 698"/>
                <a:gd name="T14" fmla="*/ 234 w 445"/>
                <a:gd name="T15" fmla="*/ 46 h 698"/>
                <a:gd name="T16" fmla="*/ 234 w 445"/>
                <a:gd name="T17" fmla="*/ 27 h 698"/>
                <a:gd name="T18" fmla="*/ 234 w 445"/>
                <a:gd name="T19" fmla="*/ 27 h 698"/>
                <a:gd name="T20" fmla="*/ 419 w 445"/>
                <a:gd name="T21" fmla="*/ 223 h 698"/>
                <a:gd name="T22" fmla="*/ 419 w 445"/>
                <a:gd name="T23" fmla="*/ 253 h 698"/>
                <a:gd name="T24" fmla="*/ 222 w 445"/>
                <a:gd name="T25" fmla="*/ 673 h 698"/>
                <a:gd name="T26" fmla="*/ 222 w 445"/>
                <a:gd name="T27" fmla="*/ 673 h 698"/>
                <a:gd name="T28" fmla="*/ 24 w 445"/>
                <a:gd name="T29" fmla="*/ 475 h 698"/>
                <a:gd name="T30" fmla="*/ 24 w 445"/>
                <a:gd name="T31" fmla="*/ 277 h 698"/>
                <a:gd name="T32" fmla="*/ 419 w 445"/>
                <a:gd name="T33" fmla="*/ 277 h 698"/>
                <a:gd name="T34" fmla="*/ 419 w 445"/>
                <a:gd name="T35" fmla="*/ 475 h 698"/>
                <a:gd name="T36" fmla="*/ 419 w 445"/>
                <a:gd name="T37" fmla="*/ 475 h 698"/>
                <a:gd name="T38" fmla="*/ 222 w 445"/>
                <a:gd name="T39" fmla="*/ 673 h 698"/>
                <a:gd name="T40" fmla="*/ 209 w 445"/>
                <a:gd name="T41" fmla="*/ 27 h 698"/>
                <a:gd name="T42" fmla="*/ 209 w 445"/>
                <a:gd name="T43" fmla="*/ 46 h 698"/>
                <a:gd name="T44" fmla="*/ 209 w 445"/>
                <a:gd name="T45" fmla="*/ 46 h 698"/>
                <a:gd name="T46" fmla="*/ 167 w 445"/>
                <a:gd name="T47" fmla="*/ 97 h 698"/>
                <a:gd name="T48" fmla="*/ 167 w 445"/>
                <a:gd name="T49" fmla="*/ 180 h 698"/>
                <a:gd name="T50" fmla="*/ 167 w 445"/>
                <a:gd name="T51" fmla="*/ 180 h 698"/>
                <a:gd name="T52" fmla="*/ 209 w 445"/>
                <a:gd name="T53" fmla="*/ 232 h 698"/>
                <a:gd name="T54" fmla="*/ 209 w 445"/>
                <a:gd name="T55" fmla="*/ 253 h 698"/>
                <a:gd name="T56" fmla="*/ 24 w 445"/>
                <a:gd name="T57" fmla="*/ 253 h 698"/>
                <a:gd name="T58" fmla="*/ 24 w 445"/>
                <a:gd name="T59" fmla="*/ 223 h 698"/>
                <a:gd name="T60" fmla="*/ 24 w 445"/>
                <a:gd name="T61" fmla="*/ 223 h 698"/>
                <a:gd name="T62" fmla="*/ 209 w 445"/>
                <a:gd name="T63" fmla="*/ 27 h 698"/>
                <a:gd name="T64" fmla="*/ 222 w 445"/>
                <a:gd name="T65" fmla="*/ 210 h 698"/>
                <a:gd name="T66" fmla="*/ 222 w 445"/>
                <a:gd name="T67" fmla="*/ 210 h 698"/>
                <a:gd name="T68" fmla="*/ 192 w 445"/>
                <a:gd name="T69" fmla="*/ 180 h 698"/>
                <a:gd name="T70" fmla="*/ 192 w 445"/>
                <a:gd name="T71" fmla="*/ 97 h 698"/>
                <a:gd name="T72" fmla="*/ 192 w 445"/>
                <a:gd name="T73" fmla="*/ 97 h 698"/>
                <a:gd name="T74" fmla="*/ 222 w 445"/>
                <a:gd name="T75" fmla="*/ 67 h 698"/>
                <a:gd name="T76" fmla="*/ 222 w 445"/>
                <a:gd name="T77" fmla="*/ 67 h 698"/>
                <a:gd name="T78" fmla="*/ 251 w 445"/>
                <a:gd name="T79" fmla="*/ 97 h 698"/>
                <a:gd name="T80" fmla="*/ 251 w 445"/>
                <a:gd name="T81" fmla="*/ 180 h 698"/>
                <a:gd name="T82" fmla="*/ 251 w 445"/>
                <a:gd name="T83" fmla="*/ 180 h 698"/>
                <a:gd name="T84" fmla="*/ 222 w 445"/>
                <a:gd name="T85" fmla="*/ 210 h 698"/>
                <a:gd name="T86" fmla="*/ 222 w 445"/>
                <a:gd name="T87" fmla="*/ 0 h 698"/>
                <a:gd name="T88" fmla="*/ 222 w 445"/>
                <a:gd name="T89" fmla="*/ 0 h 698"/>
                <a:gd name="T90" fmla="*/ 0 w 445"/>
                <a:gd name="T91" fmla="*/ 223 h 698"/>
                <a:gd name="T92" fmla="*/ 0 w 445"/>
                <a:gd name="T93" fmla="*/ 475 h 698"/>
                <a:gd name="T94" fmla="*/ 0 w 445"/>
                <a:gd name="T95" fmla="*/ 475 h 698"/>
                <a:gd name="T96" fmla="*/ 222 w 445"/>
                <a:gd name="T97" fmla="*/ 697 h 698"/>
                <a:gd name="T98" fmla="*/ 222 w 445"/>
                <a:gd name="T99" fmla="*/ 697 h 698"/>
                <a:gd name="T100" fmla="*/ 444 w 445"/>
                <a:gd name="T101" fmla="*/ 475 h 698"/>
                <a:gd name="T102" fmla="*/ 444 w 445"/>
                <a:gd name="T103" fmla="*/ 223 h 698"/>
                <a:gd name="T104" fmla="*/ 444 w 445"/>
                <a:gd name="T105" fmla="*/ 223 h 698"/>
                <a:gd name="T106" fmla="*/ 222 w 445"/>
                <a:gd name="T107"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5" h="698">
                  <a:moveTo>
                    <a:pt x="419" y="253"/>
                  </a:moveTo>
                  <a:lnTo>
                    <a:pt x="234" y="253"/>
                  </a:lnTo>
                  <a:lnTo>
                    <a:pt x="234" y="232"/>
                  </a:lnTo>
                  <a:lnTo>
                    <a:pt x="234" y="232"/>
                  </a:lnTo>
                  <a:cubicBezTo>
                    <a:pt x="258" y="227"/>
                    <a:pt x="276" y="207"/>
                    <a:pt x="276" y="180"/>
                  </a:cubicBezTo>
                  <a:lnTo>
                    <a:pt x="276" y="97"/>
                  </a:lnTo>
                  <a:lnTo>
                    <a:pt x="276" y="97"/>
                  </a:lnTo>
                  <a:cubicBezTo>
                    <a:pt x="276" y="71"/>
                    <a:pt x="258" y="50"/>
                    <a:pt x="234" y="46"/>
                  </a:cubicBezTo>
                  <a:lnTo>
                    <a:pt x="234" y="27"/>
                  </a:lnTo>
                  <a:lnTo>
                    <a:pt x="234" y="27"/>
                  </a:lnTo>
                  <a:cubicBezTo>
                    <a:pt x="337" y="34"/>
                    <a:pt x="419" y="119"/>
                    <a:pt x="419" y="223"/>
                  </a:cubicBezTo>
                  <a:lnTo>
                    <a:pt x="419" y="253"/>
                  </a:lnTo>
                  <a:close/>
                  <a:moveTo>
                    <a:pt x="222" y="673"/>
                  </a:moveTo>
                  <a:lnTo>
                    <a:pt x="222" y="673"/>
                  </a:lnTo>
                  <a:cubicBezTo>
                    <a:pt x="113" y="673"/>
                    <a:pt x="24" y="583"/>
                    <a:pt x="24" y="475"/>
                  </a:cubicBezTo>
                  <a:lnTo>
                    <a:pt x="24" y="277"/>
                  </a:lnTo>
                  <a:lnTo>
                    <a:pt x="419" y="277"/>
                  </a:lnTo>
                  <a:lnTo>
                    <a:pt x="419" y="475"/>
                  </a:lnTo>
                  <a:lnTo>
                    <a:pt x="419" y="475"/>
                  </a:lnTo>
                  <a:cubicBezTo>
                    <a:pt x="419" y="583"/>
                    <a:pt x="331" y="673"/>
                    <a:pt x="222" y="673"/>
                  </a:cubicBezTo>
                  <a:close/>
                  <a:moveTo>
                    <a:pt x="209" y="27"/>
                  </a:moveTo>
                  <a:lnTo>
                    <a:pt x="209" y="46"/>
                  </a:lnTo>
                  <a:lnTo>
                    <a:pt x="209" y="46"/>
                  </a:lnTo>
                  <a:cubicBezTo>
                    <a:pt x="185" y="50"/>
                    <a:pt x="167" y="71"/>
                    <a:pt x="167" y="97"/>
                  </a:cubicBezTo>
                  <a:lnTo>
                    <a:pt x="167" y="180"/>
                  </a:lnTo>
                  <a:lnTo>
                    <a:pt x="167" y="180"/>
                  </a:lnTo>
                  <a:cubicBezTo>
                    <a:pt x="167" y="207"/>
                    <a:pt x="185" y="227"/>
                    <a:pt x="209" y="232"/>
                  </a:cubicBezTo>
                  <a:lnTo>
                    <a:pt x="209" y="253"/>
                  </a:lnTo>
                  <a:lnTo>
                    <a:pt x="24" y="253"/>
                  </a:lnTo>
                  <a:lnTo>
                    <a:pt x="24" y="223"/>
                  </a:lnTo>
                  <a:lnTo>
                    <a:pt x="24" y="223"/>
                  </a:lnTo>
                  <a:cubicBezTo>
                    <a:pt x="24" y="119"/>
                    <a:pt x="106" y="34"/>
                    <a:pt x="209" y="27"/>
                  </a:cubicBezTo>
                  <a:close/>
                  <a:moveTo>
                    <a:pt x="222" y="210"/>
                  </a:moveTo>
                  <a:lnTo>
                    <a:pt x="222" y="210"/>
                  </a:lnTo>
                  <a:cubicBezTo>
                    <a:pt x="205" y="210"/>
                    <a:pt x="192" y="197"/>
                    <a:pt x="192" y="180"/>
                  </a:cubicBezTo>
                  <a:lnTo>
                    <a:pt x="192" y="97"/>
                  </a:lnTo>
                  <a:lnTo>
                    <a:pt x="192" y="97"/>
                  </a:lnTo>
                  <a:cubicBezTo>
                    <a:pt x="192" y="81"/>
                    <a:pt x="205" y="67"/>
                    <a:pt x="222" y="67"/>
                  </a:cubicBezTo>
                  <a:lnTo>
                    <a:pt x="222" y="67"/>
                  </a:lnTo>
                  <a:cubicBezTo>
                    <a:pt x="239" y="67"/>
                    <a:pt x="251" y="81"/>
                    <a:pt x="251" y="97"/>
                  </a:cubicBezTo>
                  <a:lnTo>
                    <a:pt x="251" y="180"/>
                  </a:lnTo>
                  <a:lnTo>
                    <a:pt x="251" y="180"/>
                  </a:lnTo>
                  <a:cubicBezTo>
                    <a:pt x="251" y="197"/>
                    <a:pt x="239" y="210"/>
                    <a:pt x="222" y="210"/>
                  </a:cubicBezTo>
                  <a:close/>
                  <a:moveTo>
                    <a:pt x="222" y="0"/>
                  </a:moveTo>
                  <a:lnTo>
                    <a:pt x="222" y="0"/>
                  </a:lnTo>
                  <a:cubicBezTo>
                    <a:pt x="100" y="0"/>
                    <a:pt x="0" y="100"/>
                    <a:pt x="0" y="223"/>
                  </a:cubicBezTo>
                  <a:lnTo>
                    <a:pt x="0" y="475"/>
                  </a:lnTo>
                  <a:lnTo>
                    <a:pt x="0" y="475"/>
                  </a:lnTo>
                  <a:cubicBezTo>
                    <a:pt x="0" y="597"/>
                    <a:pt x="100" y="697"/>
                    <a:pt x="222" y="697"/>
                  </a:cubicBezTo>
                  <a:lnTo>
                    <a:pt x="222" y="697"/>
                  </a:lnTo>
                  <a:cubicBezTo>
                    <a:pt x="344" y="697"/>
                    <a:pt x="444" y="597"/>
                    <a:pt x="444" y="475"/>
                  </a:cubicBezTo>
                  <a:lnTo>
                    <a:pt x="444" y="223"/>
                  </a:lnTo>
                  <a:lnTo>
                    <a:pt x="444" y="223"/>
                  </a:lnTo>
                  <a:cubicBezTo>
                    <a:pt x="444" y="100"/>
                    <a:pt x="344" y="0"/>
                    <a:pt x="222" y="0"/>
                  </a:cubicBezTo>
                  <a:close/>
                </a:path>
              </a:pathLst>
            </a:custGeom>
            <a:solidFill>
              <a:schemeClr val="accent5"/>
            </a:solidFill>
            <a:ln>
              <a:noFill/>
            </a:ln>
            <a:effectLst/>
          </p:spPr>
          <p:txBody>
            <a:bodyPr wrap="none" anchor="ctr"/>
            <a:lstStyle/>
            <a:p>
              <a:pPr defTabSz="342900" eaLnBrk="1" fontAlgn="auto" hangingPunct="1">
                <a:spcBef>
                  <a:spcPts val="0"/>
                </a:spcBef>
                <a:spcAft>
                  <a:spcPts val="0"/>
                </a:spcAft>
              </a:pPr>
              <a:endParaRPr lang="en-US" sz="2699" dirty="0">
                <a:solidFill>
                  <a:srgbClr val="1F497D"/>
                </a:solidFill>
                <a:latin typeface="Fira Sans Light" panose="020B0403050000020004" pitchFamily="34" charset="0"/>
                <a:ea typeface="+mn-ea"/>
              </a:endParaRPr>
            </a:p>
          </p:txBody>
        </p:sp>
        <p:sp>
          <p:nvSpPr>
            <p:cNvPr id="23" name="Freeform 74">
              <a:extLst>
                <a:ext uri="{FF2B5EF4-FFF2-40B4-BE49-F238E27FC236}">
                  <a16:creationId xmlns:a16="http://schemas.microsoft.com/office/drawing/2014/main" id="{E3E86404-AAC9-4BE4-AD75-BF3853739FC6}"/>
                </a:ext>
              </a:extLst>
            </p:cNvPr>
            <p:cNvSpPr>
              <a:spLocks noChangeArrowheads="1"/>
            </p:cNvSpPr>
            <p:nvPr/>
          </p:nvSpPr>
          <p:spPr bwMode="auto">
            <a:xfrm>
              <a:off x="5276642" y="9544273"/>
              <a:ext cx="678053" cy="641473"/>
            </a:xfrm>
            <a:custGeom>
              <a:avLst/>
              <a:gdLst>
                <a:gd name="connsiteX0" fmla="*/ 569945 w 678053"/>
                <a:gd name="connsiteY0" fmla="*/ 351350 h 641473"/>
                <a:gd name="connsiteX1" fmla="*/ 569945 w 678053"/>
                <a:gd name="connsiteY1" fmla="*/ 413519 h 641473"/>
                <a:gd name="connsiteX2" fmla="*/ 564716 w 678053"/>
                <a:gd name="connsiteY2" fmla="*/ 467054 h 641473"/>
                <a:gd name="connsiteX3" fmla="*/ 562973 w 678053"/>
                <a:gd name="connsiteY3" fmla="*/ 477415 h 641473"/>
                <a:gd name="connsiteX4" fmla="*/ 545544 w 678053"/>
                <a:gd name="connsiteY4" fmla="*/ 525769 h 641473"/>
                <a:gd name="connsiteX5" fmla="*/ 543801 w 678053"/>
                <a:gd name="connsiteY5" fmla="*/ 530950 h 641473"/>
                <a:gd name="connsiteX6" fmla="*/ 552516 w 678053"/>
                <a:gd name="connsiteY6" fmla="*/ 530950 h 641473"/>
                <a:gd name="connsiteX7" fmla="*/ 554259 w 678053"/>
                <a:gd name="connsiteY7" fmla="*/ 530950 h 641473"/>
                <a:gd name="connsiteX8" fmla="*/ 644892 w 678053"/>
                <a:gd name="connsiteY8" fmla="*/ 441150 h 641473"/>
                <a:gd name="connsiteX9" fmla="*/ 569945 w 678053"/>
                <a:gd name="connsiteY9" fmla="*/ 351350 h 641473"/>
                <a:gd name="connsiteX10" fmla="*/ 33116 w 678053"/>
                <a:gd name="connsiteY10" fmla="*/ 270185 h 641473"/>
                <a:gd name="connsiteX11" fmla="*/ 33116 w 678053"/>
                <a:gd name="connsiteY11" fmla="*/ 413519 h 641473"/>
                <a:gd name="connsiteX12" fmla="*/ 130721 w 678053"/>
                <a:gd name="connsiteY12" fmla="*/ 612115 h 641473"/>
                <a:gd name="connsiteX13" fmla="*/ 439224 w 678053"/>
                <a:gd name="connsiteY13" fmla="*/ 612115 h 641473"/>
                <a:gd name="connsiteX14" fmla="*/ 507199 w 678053"/>
                <a:gd name="connsiteY14" fmla="*/ 534404 h 641473"/>
                <a:gd name="connsiteX15" fmla="*/ 535086 w 678053"/>
                <a:gd name="connsiteY15" fmla="*/ 444604 h 641473"/>
                <a:gd name="connsiteX16" fmla="*/ 536829 w 678053"/>
                <a:gd name="connsiteY16" fmla="*/ 413519 h 641473"/>
                <a:gd name="connsiteX17" fmla="*/ 536829 w 678053"/>
                <a:gd name="connsiteY17" fmla="*/ 334081 h 641473"/>
                <a:gd name="connsiteX18" fmla="*/ 536829 w 678053"/>
                <a:gd name="connsiteY18" fmla="*/ 270185 h 641473"/>
                <a:gd name="connsiteX19" fmla="*/ 17430 w 678053"/>
                <a:gd name="connsiteY19" fmla="*/ 237373 h 641473"/>
                <a:gd name="connsiteX20" fmla="*/ 554259 w 678053"/>
                <a:gd name="connsiteY20" fmla="*/ 237373 h 641473"/>
                <a:gd name="connsiteX21" fmla="*/ 569945 w 678053"/>
                <a:gd name="connsiteY21" fmla="*/ 254642 h 641473"/>
                <a:gd name="connsiteX22" fmla="*/ 569945 w 678053"/>
                <a:gd name="connsiteY22" fmla="*/ 320265 h 641473"/>
                <a:gd name="connsiteX23" fmla="*/ 678008 w 678053"/>
                <a:gd name="connsiteY23" fmla="*/ 442877 h 641473"/>
                <a:gd name="connsiteX24" fmla="*/ 554259 w 678053"/>
                <a:gd name="connsiteY24" fmla="*/ 562035 h 641473"/>
                <a:gd name="connsiteX25" fmla="*/ 552516 w 678053"/>
                <a:gd name="connsiteY25" fmla="*/ 562035 h 641473"/>
                <a:gd name="connsiteX26" fmla="*/ 526371 w 678053"/>
                <a:gd name="connsiteY26" fmla="*/ 558581 h 641473"/>
                <a:gd name="connsiteX27" fmla="*/ 453168 w 678053"/>
                <a:gd name="connsiteY27" fmla="*/ 639746 h 641473"/>
                <a:gd name="connsiteX28" fmla="*/ 446196 w 678053"/>
                <a:gd name="connsiteY28" fmla="*/ 641473 h 641473"/>
                <a:gd name="connsiteX29" fmla="*/ 127236 w 678053"/>
                <a:gd name="connsiteY29" fmla="*/ 641473 h 641473"/>
                <a:gd name="connsiteX30" fmla="*/ 116778 w 678053"/>
                <a:gd name="connsiteY30" fmla="*/ 639746 h 641473"/>
                <a:gd name="connsiteX31" fmla="*/ 0 w 678053"/>
                <a:gd name="connsiteY31" fmla="*/ 413519 h 641473"/>
                <a:gd name="connsiteX32" fmla="*/ 0 w 678053"/>
                <a:gd name="connsiteY32" fmla="*/ 254642 h 641473"/>
                <a:gd name="connsiteX33" fmla="*/ 17430 w 678053"/>
                <a:gd name="connsiteY33" fmla="*/ 237373 h 641473"/>
                <a:gd name="connsiteX34" fmla="*/ 412684 w 678053"/>
                <a:gd name="connsiteY34" fmla="*/ 38286 h 641473"/>
                <a:gd name="connsiteX35" fmla="*/ 427192 w 678053"/>
                <a:gd name="connsiteY35" fmla="*/ 54189 h 641473"/>
                <a:gd name="connsiteX36" fmla="*/ 427192 w 678053"/>
                <a:gd name="connsiteY36" fmla="*/ 181415 h 641473"/>
                <a:gd name="connsiteX37" fmla="*/ 412684 w 678053"/>
                <a:gd name="connsiteY37" fmla="*/ 197318 h 641473"/>
                <a:gd name="connsiteX38" fmla="*/ 398175 w 678053"/>
                <a:gd name="connsiteY38" fmla="*/ 181415 h 641473"/>
                <a:gd name="connsiteX39" fmla="*/ 398175 w 678053"/>
                <a:gd name="connsiteY39" fmla="*/ 54189 h 641473"/>
                <a:gd name="connsiteX40" fmla="*/ 412684 w 678053"/>
                <a:gd name="connsiteY40" fmla="*/ 38286 h 641473"/>
                <a:gd name="connsiteX41" fmla="*/ 147405 w 678053"/>
                <a:gd name="connsiteY41" fmla="*/ 38286 h 641473"/>
                <a:gd name="connsiteX42" fmla="*/ 166547 w 678053"/>
                <a:gd name="connsiteY42" fmla="*/ 54189 h 641473"/>
                <a:gd name="connsiteX43" fmla="*/ 166547 w 678053"/>
                <a:gd name="connsiteY43" fmla="*/ 181415 h 641473"/>
                <a:gd name="connsiteX44" fmla="*/ 147405 w 678053"/>
                <a:gd name="connsiteY44" fmla="*/ 197318 h 641473"/>
                <a:gd name="connsiteX45" fmla="*/ 130177 w 678053"/>
                <a:gd name="connsiteY45" fmla="*/ 181415 h 641473"/>
                <a:gd name="connsiteX46" fmla="*/ 130177 w 678053"/>
                <a:gd name="connsiteY46" fmla="*/ 54189 h 641473"/>
                <a:gd name="connsiteX47" fmla="*/ 147405 w 678053"/>
                <a:gd name="connsiteY47" fmla="*/ 38286 h 641473"/>
                <a:gd name="connsiteX48" fmla="*/ 282514 w 678053"/>
                <a:gd name="connsiteY48" fmla="*/ 0 h 641473"/>
                <a:gd name="connsiteX49" fmla="*/ 297022 w 678053"/>
                <a:gd name="connsiteY49" fmla="*/ 15856 h 641473"/>
                <a:gd name="connsiteX50" fmla="*/ 297022 w 678053"/>
                <a:gd name="connsiteY50" fmla="*/ 181469 h 641473"/>
                <a:gd name="connsiteX51" fmla="*/ 282514 w 678053"/>
                <a:gd name="connsiteY51" fmla="*/ 197325 h 641473"/>
                <a:gd name="connsiteX52" fmla="*/ 268005 w 678053"/>
                <a:gd name="connsiteY52" fmla="*/ 181469 h 641473"/>
                <a:gd name="connsiteX53" fmla="*/ 268005 w 678053"/>
                <a:gd name="connsiteY53" fmla="*/ 15856 h 641473"/>
                <a:gd name="connsiteX54" fmla="*/ 282514 w 678053"/>
                <a:gd name="connsiteY54" fmla="*/ 0 h 64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8053" h="641473">
                  <a:moveTo>
                    <a:pt x="569945" y="351350"/>
                  </a:moveTo>
                  <a:lnTo>
                    <a:pt x="569945" y="413519"/>
                  </a:lnTo>
                  <a:cubicBezTo>
                    <a:pt x="569945" y="432515"/>
                    <a:pt x="568202" y="451511"/>
                    <a:pt x="564716" y="467054"/>
                  </a:cubicBezTo>
                  <a:cubicBezTo>
                    <a:pt x="562973" y="470508"/>
                    <a:pt x="562973" y="473961"/>
                    <a:pt x="562973" y="477415"/>
                  </a:cubicBezTo>
                  <a:cubicBezTo>
                    <a:pt x="557745" y="492958"/>
                    <a:pt x="552516" y="510227"/>
                    <a:pt x="545544" y="525769"/>
                  </a:cubicBezTo>
                  <a:cubicBezTo>
                    <a:pt x="543801" y="527496"/>
                    <a:pt x="543801" y="529223"/>
                    <a:pt x="543801" y="530950"/>
                  </a:cubicBezTo>
                  <a:cubicBezTo>
                    <a:pt x="547287" y="530950"/>
                    <a:pt x="549030" y="530950"/>
                    <a:pt x="552516" y="530950"/>
                  </a:cubicBezTo>
                  <a:lnTo>
                    <a:pt x="554259" y="530950"/>
                  </a:lnTo>
                  <a:cubicBezTo>
                    <a:pt x="604804" y="530950"/>
                    <a:pt x="644892" y="491231"/>
                    <a:pt x="644892" y="441150"/>
                  </a:cubicBezTo>
                  <a:cubicBezTo>
                    <a:pt x="646635" y="396250"/>
                    <a:pt x="613519" y="359985"/>
                    <a:pt x="569945" y="351350"/>
                  </a:cubicBezTo>
                  <a:close/>
                  <a:moveTo>
                    <a:pt x="33116" y="270185"/>
                  </a:moveTo>
                  <a:lnTo>
                    <a:pt x="33116" y="413519"/>
                  </a:lnTo>
                  <a:cubicBezTo>
                    <a:pt x="33116" y="491231"/>
                    <a:pt x="67975" y="562035"/>
                    <a:pt x="130721" y="612115"/>
                  </a:cubicBezTo>
                  <a:lnTo>
                    <a:pt x="439224" y="612115"/>
                  </a:lnTo>
                  <a:cubicBezTo>
                    <a:pt x="467111" y="589665"/>
                    <a:pt x="489769" y="563762"/>
                    <a:pt x="507199" y="534404"/>
                  </a:cubicBezTo>
                  <a:cubicBezTo>
                    <a:pt x="522886" y="505046"/>
                    <a:pt x="533343" y="477415"/>
                    <a:pt x="535086" y="444604"/>
                  </a:cubicBezTo>
                  <a:cubicBezTo>
                    <a:pt x="536829" y="434242"/>
                    <a:pt x="536829" y="423881"/>
                    <a:pt x="536829" y="413519"/>
                  </a:cubicBezTo>
                  <a:lnTo>
                    <a:pt x="536829" y="334081"/>
                  </a:lnTo>
                  <a:lnTo>
                    <a:pt x="536829" y="270185"/>
                  </a:lnTo>
                  <a:close/>
                  <a:moveTo>
                    <a:pt x="17430" y="237373"/>
                  </a:moveTo>
                  <a:lnTo>
                    <a:pt x="554259" y="237373"/>
                  </a:lnTo>
                  <a:cubicBezTo>
                    <a:pt x="562973" y="237373"/>
                    <a:pt x="569945" y="246008"/>
                    <a:pt x="569945" y="254642"/>
                  </a:cubicBezTo>
                  <a:lnTo>
                    <a:pt x="569945" y="320265"/>
                  </a:lnTo>
                  <a:cubicBezTo>
                    <a:pt x="630949" y="327173"/>
                    <a:pt x="679751" y="380708"/>
                    <a:pt x="678008" y="442877"/>
                  </a:cubicBezTo>
                  <a:cubicBezTo>
                    <a:pt x="678008" y="508500"/>
                    <a:pt x="620491" y="562035"/>
                    <a:pt x="554259" y="562035"/>
                  </a:cubicBezTo>
                  <a:lnTo>
                    <a:pt x="552516" y="562035"/>
                  </a:lnTo>
                  <a:cubicBezTo>
                    <a:pt x="543801" y="562035"/>
                    <a:pt x="535086" y="560308"/>
                    <a:pt x="526371" y="558581"/>
                  </a:cubicBezTo>
                  <a:cubicBezTo>
                    <a:pt x="508942" y="589665"/>
                    <a:pt x="484541" y="617296"/>
                    <a:pt x="453168" y="639746"/>
                  </a:cubicBezTo>
                  <a:cubicBezTo>
                    <a:pt x="451425" y="641473"/>
                    <a:pt x="447939" y="641473"/>
                    <a:pt x="446196" y="641473"/>
                  </a:cubicBezTo>
                  <a:lnTo>
                    <a:pt x="127236" y="641473"/>
                  </a:lnTo>
                  <a:cubicBezTo>
                    <a:pt x="123750" y="641473"/>
                    <a:pt x="120264" y="641473"/>
                    <a:pt x="116778" y="639746"/>
                  </a:cubicBezTo>
                  <a:cubicBezTo>
                    <a:pt x="43574" y="586212"/>
                    <a:pt x="0" y="503319"/>
                    <a:pt x="0" y="413519"/>
                  </a:cubicBezTo>
                  <a:lnTo>
                    <a:pt x="0" y="254642"/>
                  </a:lnTo>
                  <a:cubicBezTo>
                    <a:pt x="0" y="246008"/>
                    <a:pt x="8715" y="237373"/>
                    <a:pt x="17430" y="237373"/>
                  </a:cubicBezTo>
                  <a:close/>
                  <a:moveTo>
                    <a:pt x="412684" y="38286"/>
                  </a:moveTo>
                  <a:cubicBezTo>
                    <a:pt x="419132" y="38286"/>
                    <a:pt x="427192" y="45354"/>
                    <a:pt x="427192" y="54189"/>
                  </a:cubicBezTo>
                  <a:lnTo>
                    <a:pt x="427192" y="181415"/>
                  </a:lnTo>
                  <a:cubicBezTo>
                    <a:pt x="427192" y="190250"/>
                    <a:pt x="419132" y="197318"/>
                    <a:pt x="412684" y="197318"/>
                  </a:cubicBezTo>
                  <a:cubicBezTo>
                    <a:pt x="404623" y="197318"/>
                    <a:pt x="398175" y="190250"/>
                    <a:pt x="398175" y="181415"/>
                  </a:cubicBezTo>
                  <a:lnTo>
                    <a:pt x="398175" y="54189"/>
                  </a:lnTo>
                  <a:cubicBezTo>
                    <a:pt x="398175" y="45354"/>
                    <a:pt x="404623" y="38286"/>
                    <a:pt x="412684" y="38286"/>
                  </a:cubicBezTo>
                  <a:close/>
                  <a:moveTo>
                    <a:pt x="147405" y="38286"/>
                  </a:moveTo>
                  <a:cubicBezTo>
                    <a:pt x="158890" y="38286"/>
                    <a:pt x="166547" y="45354"/>
                    <a:pt x="166547" y="54189"/>
                  </a:cubicBezTo>
                  <a:lnTo>
                    <a:pt x="166547" y="181415"/>
                  </a:lnTo>
                  <a:cubicBezTo>
                    <a:pt x="166547" y="190250"/>
                    <a:pt x="158890" y="197318"/>
                    <a:pt x="147405" y="197318"/>
                  </a:cubicBezTo>
                  <a:cubicBezTo>
                    <a:pt x="137834" y="197318"/>
                    <a:pt x="130177" y="190250"/>
                    <a:pt x="130177" y="181415"/>
                  </a:cubicBezTo>
                  <a:lnTo>
                    <a:pt x="130177" y="54189"/>
                  </a:lnTo>
                  <a:cubicBezTo>
                    <a:pt x="130177" y="45354"/>
                    <a:pt x="137834" y="38286"/>
                    <a:pt x="147405" y="38286"/>
                  </a:cubicBezTo>
                  <a:close/>
                  <a:moveTo>
                    <a:pt x="282514" y="0"/>
                  </a:moveTo>
                  <a:cubicBezTo>
                    <a:pt x="288962" y="0"/>
                    <a:pt x="297022" y="7047"/>
                    <a:pt x="297022" y="15856"/>
                  </a:cubicBezTo>
                  <a:lnTo>
                    <a:pt x="297022" y="181469"/>
                  </a:lnTo>
                  <a:cubicBezTo>
                    <a:pt x="297022" y="190278"/>
                    <a:pt x="288962" y="197325"/>
                    <a:pt x="282514" y="197325"/>
                  </a:cubicBezTo>
                  <a:cubicBezTo>
                    <a:pt x="274453" y="197325"/>
                    <a:pt x="268005" y="190278"/>
                    <a:pt x="268005" y="181469"/>
                  </a:cubicBezTo>
                  <a:lnTo>
                    <a:pt x="268005" y="15856"/>
                  </a:lnTo>
                  <a:cubicBezTo>
                    <a:pt x="268005" y="7047"/>
                    <a:pt x="274453" y="0"/>
                    <a:pt x="282514" y="0"/>
                  </a:cubicBezTo>
                  <a:close/>
                </a:path>
              </a:pathLst>
            </a:custGeom>
            <a:solidFill>
              <a:schemeClr val="accent4"/>
            </a:solidFill>
            <a:ln>
              <a:noFill/>
            </a:ln>
            <a:effectLst/>
          </p:spPr>
          <p:txBody>
            <a:bodyPr wrap="square" anchor="ctr">
              <a:noAutofit/>
            </a:bodyPr>
            <a:lstStyle/>
            <a:p>
              <a:pPr defTabSz="342900" eaLnBrk="1" fontAlgn="auto" hangingPunct="1">
                <a:spcBef>
                  <a:spcPts val="0"/>
                </a:spcBef>
                <a:spcAft>
                  <a:spcPts val="0"/>
                </a:spcAft>
              </a:pPr>
              <a:endParaRPr lang="en-US" sz="2699" dirty="0">
                <a:solidFill>
                  <a:srgbClr val="1F497D"/>
                </a:solidFill>
                <a:latin typeface="Fira Sans Light" panose="020B0403050000020004" pitchFamily="34" charset="0"/>
                <a:ea typeface="+mn-ea"/>
              </a:endParaRPr>
            </a:p>
          </p:txBody>
        </p:sp>
        <p:sp>
          <p:nvSpPr>
            <p:cNvPr id="24" name="TextBox 23">
              <a:extLst>
                <a:ext uri="{FF2B5EF4-FFF2-40B4-BE49-F238E27FC236}">
                  <a16:creationId xmlns:a16="http://schemas.microsoft.com/office/drawing/2014/main" id="{53CD9D3E-949B-4607-A45C-319361F737CF}"/>
                </a:ext>
              </a:extLst>
            </p:cNvPr>
            <p:cNvSpPr txBox="1"/>
            <p:nvPr/>
          </p:nvSpPr>
          <p:spPr>
            <a:xfrm>
              <a:off x="17874453" y="9529425"/>
              <a:ext cx="1466051" cy="707885"/>
            </a:xfrm>
            <a:prstGeom prst="rect">
              <a:avLst/>
            </a:prstGeom>
            <a:noFill/>
          </p:spPr>
          <p:txBody>
            <a:bodyPr wrap="none" rtlCol="0" anchor="ctr" anchorCtr="0">
              <a:spAutoFit/>
            </a:bodyPr>
            <a:lstStyle/>
            <a:p>
              <a:pPr algn="ctr" defTabSz="342900" eaLnBrk="1" fontAlgn="auto" hangingPunct="1">
                <a:spcBef>
                  <a:spcPts val="0"/>
                </a:spcBef>
                <a:spcAft>
                  <a:spcPts val="0"/>
                </a:spcAft>
              </a:pPr>
              <a:r>
                <a:rPr lang="en-US" sz="1125" b="1" dirty="0">
                  <a:solidFill>
                    <a:srgbClr val="4F81BD"/>
                  </a:solidFill>
                  <a:latin typeface="Fira Sans" panose="020B0503050000020004" pitchFamily="34" charset="0"/>
                  <a:ea typeface="League Spartan" charset="0"/>
                  <a:cs typeface="Poppins" pitchFamily="2" charset="77"/>
                </a:rPr>
                <a:t>FINISH</a:t>
              </a:r>
            </a:p>
          </p:txBody>
        </p:sp>
        <p:sp>
          <p:nvSpPr>
            <p:cNvPr id="25" name="TextBox 24">
              <a:extLst>
                <a:ext uri="{FF2B5EF4-FFF2-40B4-BE49-F238E27FC236}">
                  <a16:creationId xmlns:a16="http://schemas.microsoft.com/office/drawing/2014/main" id="{62DA1CF7-278C-487A-A8B8-5CEEEEB56EF4}"/>
                </a:ext>
              </a:extLst>
            </p:cNvPr>
            <p:cNvSpPr txBox="1"/>
            <p:nvPr/>
          </p:nvSpPr>
          <p:spPr>
            <a:xfrm>
              <a:off x="3847464" y="2952647"/>
              <a:ext cx="1429723" cy="707885"/>
            </a:xfrm>
            <a:prstGeom prst="rect">
              <a:avLst/>
            </a:prstGeom>
            <a:noFill/>
          </p:spPr>
          <p:txBody>
            <a:bodyPr wrap="none" rtlCol="0" anchor="ctr" anchorCtr="0">
              <a:spAutoFit/>
            </a:bodyPr>
            <a:lstStyle/>
            <a:p>
              <a:pPr algn="ctr" defTabSz="342900" eaLnBrk="1" fontAlgn="auto" hangingPunct="1">
                <a:spcBef>
                  <a:spcPts val="0"/>
                </a:spcBef>
                <a:spcAft>
                  <a:spcPts val="0"/>
                </a:spcAft>
              </a:pPr>
              <a:r>
                <a:rPr lang="en-US" sz="1125" b="1" dirty="0">
                  <a:solidFill>
                    <a:srgbClr val="4F81BD"/>
                  </a:solidFill>
                  <a:latin typeface="Fira Sans" panose="020B0503050000020004" pitchFamily="34" charset="0"/>
                  <a:ea typeface="League Spartan" charset="0"/>
                  <a:cs typeface="Poppins" pitchFamily="2" charset="77"/>
                </a:rPr>
                <a:t>START</a:t>
              </a:r>
            </a:p>
          </p:txBody>
        </p:sp>
        <p:sp>
          <p:nvSpPr>
            <p:cNvPr id="26" name="Freeform 77">
              <a:extLst>
                <a:ext uri="{FF2B5EF4-FFF2-40B4-BE49-F238E27FC236}">
                  <a16:creationId xmlns:a16="http://schemas.microsoft.com/office/drawing/2014/main" id="{3EB4AEBC-7076-48FD-BEA0-EE5AD1FC28CE}"/>
                </a:ext>
              </a:extLst>
            </p:cNvPr>
            <p:cNvSpPr>
              <a:spLocks noChangeArrowheads="1"/>
            </p:cNvSpPr>
            <p:nvPr/>
          </p:nvSpPr>
          <p:spPr bwMode="auto">
            <a:xfrm>
              <a:off x="11737396" y="9476909"/>
              <a:ext cx="736553" cy="669451"/>
            </a:xfrm>
            <a:custGeom>
              <a:avLst/>
              <a:gdLst>
                <a:gd name="connsiteX0" fmla="*/ 176895 w 736553"/>
                <a:gd name="connsiteY0" fmla="*/ 422865 h 669451"/>
                <a:gd name="connsiteX1" fmla="*/ 27449 w 736553"/>
                <a:gd name="connsiteY1" fmla="*/ 641882 h 669451"/>
                <a:gd name="connsiteX2" fmla="*/ 709104 w 736553"/>
                <a:gd name="connsiteY2" fmla="*/ 641882 h 669451"/>
                <a:gd name="connsiteX3" fmla="*/ 562708 w 736553"/>
                <a:gd name="connsiteY3" fmla="*/ 422865 h 669451"/>
                <a:gd name="connsiteX4" fmla="*/ 369039 w 736553"/>
                <a:gd name="connsiteY4" fmla="*/ 530076 h 669451"/>
                <a:gd name="connsiteX5" fmla="*/ 176895 w 736553"/>
                <a:gd name="connsiteY5" fmla="*/ 422865 h 669451"/>
                <a:gd name="connsiteX6" fmla="*/ 184710 w 736553"/>
                <a:gd name="connsiteY6" fmla="*/ 392042 h 669451"/>
                <a:gd name="connsiteX7" fmla="*/ 192144 w 736553"/>
                <a:gd name="connsiteY7" fmla="*/ 399891 h 669451"/>
                <a:gd name="connsiteX8" fmla="*/ 369039 w 736553"/>
                <a:gd name="connsiteY8" fmla="*/ 502508 h 669451"/>
                <a:gd name="connsiteX9" fmla="*/ 544409 w 736553"/>
                <a:gd name="connsiteY9" fmla="*/ 399891 h 669451"/>
                <a:gd name="connsiteX10" fmla="*/ 562708 w 736553"/>
                <a:gd name="connsiteY10" fmla="*/ 392233 h 669451"/>
                <a:gd name="connsiteX11" fmla="*/ 736553 w 736553"/>
                <a:gd name="connsiteY11" fmla="*/ 654135 h 669451"/>
                <a:gd name="connsiteX12" fmla="*/ 733503 w 736553"/>
                <a:gd name="connsiteY12" fmla="*/ 663324 h 669451"/>
                <a:gd name="connsiteX13" fmla="*/ 724354 w 736553"/>
                <a:gd name="connsiteY13" fmla="*/ 669451 h 669451"/>
                <a:gd name="connsiteX14" fmla="*/ 13725 w 736553"/>
                <a:gd name="connsiteY14" fmla="*/ 669451 h 669451"/>
                <a:gd name="connsiteX15" fmla="*/ 3050 w 736553"/>
                <a:gd name="connsiteY15" fmla="*/ 663324 h 669451"/>
                <a:gd name="connsiteX16" fmla="*/ 0 w 736553"/>
                <a:gd name="connsiteY16" fmla="*/ 654135 h 669451"/>
                <a:gd name="connsiteX17" fmla="*/ 173845 w 736553"/>
                <a:gd name="connsiteY17" fmla="*/ 392233 h 669451"/>
                <a:gd name="connsiteX18" fmla="*/ 184710 w 736553"/>
                <a:gd name="connsiteY18" fmla="*/ 392042 h 669451"/>
                <a:gd name="connsiteX19" fmla="*/ 369037 w 736553"/>
                <a:gd name="connsiteY19" fmla="*/ 27467 h 669451"/>
                <a:gd name="connsiteX20" fmla="*/ 241946 w 736553"/>
                <a:gd name="connsiteY20" fmla="*/ 155649 h 669451"/>
                <a:gd name="connsiteX21" fmla="*/ 241946 w 736553"/>
                <a:gd name="connsiteY21" fmla="*/ 299091 h 669451"/>
                <a:gd name="connsiteX22" fmla="*/ 369037 w 736553"/>
                <a:gd name="connsiteY22" fmla="*/ 427274 h 669451"/>
                <a:gd name="connsiteX23" fmla="*/ 497641 w 736553"/>
                <a:gd name="connsiteY23" fmla="*/ 299091 h 669451"/>
                <a:gd name="connsiteX24" fmla="*/ 497641 w 736553"/>
                <a:gd name="connsiteY24" fmla="*/ 155649 h 669451"/>
                <a:gd name="connsiteX25" fmla="*/ 369037 w 736553"/>
                <a:gd name="connsiteY25" fmla="*/ 27467 h 669451"/>
                <a:gd name="connsiteX26" fmla="*/ 369037 w 736553"/>
                <a:gd name="connsiteY26" fmla="*/ 0 h 669451"/>
                <a:gd name="connsiteX27" fmla="*/ 521849 w 736553"/>
                <a:gd name="connsiteY27" fmla="*/ 155649 h 669451"/>
                <a:gd name="connsiteX28" fmla="*/ 521849 w 736553"/>
                <a:gd name="connsiteY28" fmla="*/ 299091 h 669451"/>
                <a:gd name="connsiteX29" fmla="*/ 369037 w 736553"/>
                <a:gd name="connsiteY29" fmla="*/ 454741 h 669451"/>
                <a:gd name="connsiteX30" fmla="*/ 214712 w 736553"/>
                <a:gd name="connsiteY30" fmla="*/ 299091 h 669451"/>
                <a:gd name="connsiteX31" fmla="*/ 214712 w 736553"/>
                <a:gd name="connsiteY31" fmla="*/ 155649 h 669451"/>
                <a:gd name="connsiteX32" fmla="*/ 369037 w 736553"/>
                <a:gd name="connsiteY32" fmla="*/ 0 h 6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6553" h="669451">
                  <a:moveTo>
                    <a:pt x="176895" y="422865"/>
                  </a:moveTo>
                  <a:cubicBezTo>
                    <a:pt x="51849" y="485660"/>
                    <a:pt x="30499" y="602061"/>
                    <a:pt x="27449" y="641882"/>
                  </a:cubicBezTo>
                  <a:lnTo>
                    <a:pt x="709104" y="641882"/>
                  </a:lnTo>
                  <a:cubicBezTo>
                    <a:pt x="706054" y="602061"/>
                    <a:pt x="684705" y="485660"/>
                    <a:pt x="562708" y="422865"/>
                  </a:cubicBezTo>
                  <a:cubicBezTo>
                    <a:pt x="521535" y="488723"/>
                    <a:pt x="446812" y="530076"/>
                    <a:pt x="369039" y="530076"/>
                  </a:cubicBezTo>
                  <a:cubicBezTo>
                    <a:pt x="291266" y="530076"/>
                    <a:pt x="218069" y="488723"/>
                    <a:pt x="176895" y="422865"/>
                  </a:cubicBezTo>
                  <a:close/>
                  <a:moveTo>
                    <a:pt x="184710" y="392042"/>
                  </a:moveTo>
                  <a:cubicBezTo>
                    <a:pt x="187951" y="393382"/>
                    <a:pt x="190619" y="396062"/>
                    <a:pt x="192144" y="399891"/>
                  </a:cubicBezTo>
                  <a:cubicBezTo>
                    <a:pt x="228743" y="464218"/>
                    <a:pt x="295841" y="502508"/>
                    <a:pt x="369039" y="502508"/>
                  </a:cubicBezTo>
                  <a:cubicBezTo>
                    <a:pt x="440712" y="502508"/>
                    <a:pt x="509335" y="464218"/>
                    <a:pt x="544409" y="399891"/>
                  </a:cubicBezTo>
                  <a:cubicBezTo>
                    <a:pt x="548984" y="392233"/>
                    <a:pt x="556609" y="389170"/>
                    <a:pt x="562708" y="392233"/>
                  </a:cubicBezTo>
                  <a:cubicBezTo>
                    <a:pt x="735028" y="471876"/>
                    <a:pt x="736553" y="652603"/>
                    <a:pt x="736553" y="654135"/>
                  </a:cubicBezTo>
                  <a:cubicBezTo>
                    <a:pt x="736553" y="660261"/>
                    <a:pt x="736553" y="661793"/>
                    <a:pt x="733503" y="663324"/>
                  </a:cubicBezTo>
                  <a:cubicBezTo>
                    <a:pt x="730453" y="666387"/>
                    <a:pt x="727403" y="669451"/>
                    <a:pt x="724354" y="669451"/>
                  </a:cubicBezTo>
                  <a:lnTo>
                    <a:pt x="13725" y="669451"/>
                  </a:lnTo>
                  <a:cubicBezTo>
                    <a:pt x="9150" y="669451"/>
                    <a:pt x="6100" y="666387"/>
                    <a:pt x="3050" y="663324"/>
                  </a:cubicBezTo>
                  <a:cubicBezTo>
                    <a:pt x="1525" y="661793"/>
                    <a:pt x="0" y="660261"/>
                    <a:pt x="0" y="654135"/>
                  </a:cubicBezTo>
                  <a:cubicBezTo>
                    <a:pt x="0" y="652603"/>
                    <a:pt x="1525" y="471876"/>
                    <a:pt x="173845" y="392233"/>
                  </a:cubicBezTo>
                  <a:cubicBezTo>
                    <a:pt x="177657" y="390702"/>
                    <a:pt x="181470" y="390702"/>
                    <a:pt x="184710" y="392042"/>
                  </a:cubicBezTo>
                  <a:close/>
                  <a:moveTo>
                    <a:pt x="369037" y="27467"/>
                  </a:moveTo>
                  <a:cubicBezTo>
                    <a:pt x="297927" y="27467"/>
                    <a:pt x="241946" y="85454"/>
                    <a:pt x="241946" y="155649"/>
                  </a:cubicBezTo>
                  <a:lnTo>
                    <a:pt x="241946" y="299091"/>
                  </a:lnTo>
                  <a:cubicBezTo>
                    <a:pt x="241946" y="369286"/>
                    <a:pt x="297927" y="427274"/>
                    <a:pt x="369037" y="427274"/>
                  </a:cubicBezTo>
                  <a:cubicBezTo>
                    <a:pt x="438635" y="427274"/>
                    <a:pt x="497641" y="369286"/>
                    <a:pt x="497641" y="299091"/>
                  </a:cubicBezTo>
                  <a:lnTo>
                    <a:pt x="497641" y="155649"/>
                  </a:lnTo>
                  <a:cubicBezTo>
                    <a:pt x="497641" y="85454"/>
                    <a:pt x="438635" y="27467"/>
                    <a:pt x="369037" y="27467"/>
                  </a:cubicBezTo>
                  <a:close/>
                  <a:moveTo>
                    <a:pt x="369037" y="0"/>
                  </a:moveTo>
                  <a:cubicBezTo>
                    <a:pt x="453765" y="0"/>
                    <a:pt x="521849" y="70195"/>
                    <a:pt x="521849" y="155649"/>
                  </a:cubicBezTo>
                  <a:lnTo>
                    <a:pt x="521849" y="299091"/>
                  </a:lnTo>
                  <a:cubicBezTo>
                    <a:pt x="521849" y="383020"/>
                    <a:pt x="453765" y="454741"/>
                    <a:pt x="369037" y="454741"/>
                  </a:cubicBezTo>
                  <a:cubicBezTo>
                    <a:pt x="284310" y="454741"/>
                    <a:pt x="214712" y="383020"/>
                    <a:pt x="214712" y="299091"/>
                  </a:cubicBezTo>
                  <a:lnTo>
                    <a:pt x="214712" y="155649"/>
                  </a:lnTo>
                  <a:cubicBezTo>
                    <a:pt x="214712" y="70195"/>
                    <a:pt x="284310" y="0"/>
                    <a:pt x="369037" y="0"/>
                  </a:cubicBezTo>
                  <a:close/>
                </a:path>
              </a:pathLst>
            </a:custGeom>
            <a:solidFill>
              <a:schemeClr val="accent3"/>
            </a:solidFill>
            <a:ln>
              <a:noFill/>
            </a:ln>
            <a:effectLst/>
          </p:spPr>
          <p:txBody>
            <a:bodyPr wrap="square" anchor="ctr">
              <a:noAutofit/>
            </a:bodyPr>
            <a:lstStyle/>
            <a:p>
              <a:pPr defTabSz="342900" eaLnBrk="1" fontAlgn="auto" hangingPunct="1">
                <a:spcBef>
                  <a:spcPts val="0"/>
                </a:spcBef>
                <a:spcAft>
                  <a:spcPts val="0"/>
                </a:spcAft>
              </a:pPr>
              <a:endParaRPr lang="en-US" sz="2699" dirty="0">
                <a:solidFill>
                  <a:srgbClr val="1F497D"/>
                </a:solidFill>
                <a:latin typeface="Fira Sans Light" panose="020B0403050000020004" pitchFamily="34" charset="0"/>
                <a:ea typeface="+mn-ea"/>
              </a:endParaRPr>
            </a:p>
          </p:txBody>
        </p:sp>
        <p:sp>
          <p:nvSpPr>
            <p:cNvPr id="27" name="Freeform 78">
              <a:extLst>
                <a:ext uri="{FF2B5EF4-FFF2-40B4-BE49-F238E27FC236}">
                  <a16:creationId xmlns:a16="http://schemas.microsoft.com/office/drawing/2014/main" id="{A72C52CB-FD8A-462B-A3F3-D087EE1A68C5}"/>
                </a:ext>
              </a:extLst>
            </p:cNvPr>
            <p:cNvSpPr>
              <a:spLocks noChangeArrowheads="1"/>
            </p:cNvSpPr>
            <p:nvPr/>
          </p:nvSpPr>
          <p:spPr bwMode="auto">
            <a:xfrm>
              <a:off x="17267997" y="2933537"/>
              <a:ext cx="678053" cy="641473"/>
            </a:xfrm>
            <a:custGeom>
              <a:avLst/>
              <a:gdLst>
                <a:gd name="connsiteX0" fmla="*/ 569945 w 678053"/>
                <a:gd name="connsiteY0" fmla="*/ 351350 h 641473"/>
                <a:gd name="connsiteX1" fmla="*/ 569945 w 678053"/>
                <a:gd name="connsiteY1" fmla="*/ 413519 h 641473"/>
                <a:gd name="connsiteX2" fmla="*/ 564716 w 678053"/>
                <a:gd name="connsiteY2" fmla="*/ 467054 h 641473"/>
                <a:gd name="connsiteX3" fmla="*/ 562973 w 678053"/>
                <a:gd name="connsiteY3" fmla="*/ 477415 h 641473"/>
                <a:gd name="connsiteX4" fmla="*/ 545544 w 678053"/>
                <a:gd name="connsiteY4" fmla="*/ 525769 h 641473"/>
                <a:gd name="connsiteX5" fmla="*/ 543801 w 678053"/>
                <a:gd name="connsiteY5" fmla="*/ 530950 h 641473"/>
                <a:gd name="connsiteX6" fmla="*/ 552516 w 678053"/>
                <a:gd name="connsiteY6" fmla="*/ 530950 h 641473"/>
                <a:gd name="connsiteX7" fmla="*/ 554259 w 678053"/>
                <a:gd name="connsiteY7" fmla="*/ 530950 h 641473"/>
                <a:gd name="connsiteX8" fmla="*/ 644892 w 678053"/>
                <a:gd name="connsiteY8" fmla="*/ 441150 h 641473"/>
                <a:gd name="connsiteX9" fmla="*/ 569945 w 678053"/>
                <a:gd name="connsiteY9" fmla="*/ 351350 h 641473"/>
                <a:gd name="connsiteX10" fmla="*/ 33116 w 678053"/>
                <a:gd name="connsiteY10" fmla="*/ 270185 h 641473"/>
                <a:gd name="connsiteX11" fmla="*/ 33116 w 678053"/>
                <a:gd name="connsiteY11" fmla="*/ 413519 h 641473"/>
                <a:gd name="connsiteX12" fmla="*/ 130721 w 678053"/>
                <a:gd name="connsiteY12" fmla="*/ 612115 h 641473"/>
                <a:gd name="connsiteX13" fmla="*/ 439224 w 678053"/>
                <a:gd name="connsiteY13" fmla="*/ 612115 h 641473"/>
                <a:gd name="connsiteX14" fmla="*/ 507199 w 678053"/>
                <a:gd name="connsiteY14" fmla="*/ 534404 h 641473"/>
                <a:gd name="connsiteX15" fmla="*/ 535086 w 678053"/>
                <a:gd name="connsiteY15" fmla="*/ 444604 h 641473"/>
                <a:gd name="connsiteX16" fmla="*/ 536829 w 678053"/>
                <a:gd name="connsiteY16" fmla="*/ 413519 h 641473"/>
                <a:gd name="connsiteX17" fmla="*/ 536829 w 678053"/>
                <a:gd name="connsiteY17" fmla="*/ 334081 h 641473"/>
                <a:gd name="connsiteX18" fmla="*/ 536829 w 678053"/>
                <a:gd name="connsiteY18" fmla="*/ 270185 h 641473"/>
                <a:gd name="connsiteX19" fmla="*/ 17430 w 678053"/>
                <a:gd name="connsiteY19" fmla="*/ 237373 h 641473"/>
                <a:gd name="connsiteX20" fmla="*/ 554259 w 678053"/>
                <a:gd name="connsiteY20" fmla="*/ 237373 h 641473"/>
                <a:gd name="connsiteX21" fmla="*/ 569945 w 678053"/>
                <a:gd name="connsiteY21" fmla="*/ 254642 h 641473"/>
                <a:gd name="connsiteX22" fmla="*/ 569945 w 678053"/>
                <a:gd name="connsiteY22" fmla="*/ 320265 h 641473"/>
                <a:gd name="connsiteX23" fmla="*/ 678008 w 678053"/>
                <a:gd name="connsiteY23" fmla="*/ 442877 h 641473"/>
                <a:gd name="connsiteX24" fmla="*/ 554259 w 678053"/>
                <a:gd name="connsiteY24" fmla="*/ 562035 h 641473"/>
                <a:gd name="connsiteX25" fmla="*/ 552516 w 678053"/>
                <a:gd name="connsiteY25" fmla="*/ 562035 h 641473"/>
                <a:gd name="connsiteX26" fmla="*/ 526371 w 678053"/>
                <a:gd name="connsiteY26" fmla="*/ 558581 h 641473"/>
                <a:gd name="connsiteX27" fmla="*/ 453168 w 678053"/>
                <a:gd name="connsiteY27" fmla="*/ 639746 h 641473"/>
                <a:gd name="connsiteX28" fmla="*/ 446196 w 678053"/>
                <a:gd name="connsiteY28" fmla="*/ 641473 h 641473"/>
                <a:gd name="connsiteX29" fmla="*/ 127236 w 678053"/>
                <a:gd name="connsiteY29" fmla="*/ 641473 h 641473"/>
                <a:gd name="connsiteX30" fmla="*/ 116778 w 678053"/>
                <a:gd name="connsiteY30" fmla="*/ 639746 h 641473"/>
                <a:gd name="connsiteX31" fmla="*/ 0 w 678053"/>
                <a:gd name="connsiteY31" fmla="*/ 413519 h 641473"/>
                <a:gd name="connsiteX32" fmla="*/ 0 w 678053"/>
                <a:gd name="connsiteY32" fmla="*/ 254642 h 641473"/>
                <a:gd name="connsiteX33" fmla="*/ 17430 w 678053"/>
                <a:gd name="connsiteY33" fmla="*/ 237373 h 641473"/>
                <a:gd name="connsiteX34" fmla="*/ 412684 w 678053"/>
                <a:gd name="connsiteY34" fmla="*/ 38286 h 641473"/>
                <a:gd name="connsiteX35" fmla="*/ 427192 w 678053"/>
                <a:gd name="connsiteY35" fmla="*/ 54189 h 641473"/>
                <a:gd name="connsiteX36" fmla="*/ 427192 w 678053"/>
                <a:gd name="connsiteY36" fmla="*/ 181415 h 641473"/>
                <a:gd name="connsiteX37" fmla="*/ 412684 w 678053"/>
                <a:gd name="connsiteY37" fmla="*/ 197318 h 641473"/>
                <a:gd name="connsiteX38" fmla="*/ 398175 w 678053"/>
                <a:gd name="connsiteY38" fmla="*/ 181415 h 641473"/>
                <a:gd name="connsiteX39" fmla="*/ 398175 w 678053"/>
                <a:gd name="connsiteY39" fmla="*/ 54189 h 641473"/>
                <a:gd name="connsiteX40" fmla="*/ 412684 w 678053"/>
                <a:gd name="connsiteY40" fmla="*/ 38286 h 641473"/>
                <a:gd name="connsiteX41" fmla="*/ 147405 w 678053"/>
                <a:gd name="connsiteY41" fmla="*/ 38286 h 641473"/>
                <a:gd name="connsiteX42" fmla="*/ 166547 w 678053"/>
                <a:gd name="connsiteY42" fmla="*/ 54189 h 641473"/>
                <a:gd name="connsiteX43" fmla="*/ 166547 w 678053"/>
                <a:gd name="connsiteY43" fmla="*/ 181415 h 641473"/>
                <a:gd name="connsiteX44" fmla="*/ 147405 w 678053"/>
                <a:gd name="connsiteY44" fmla="*/ 197318 h 641473"/>
                <a:gd name="connsiteX45" fmla="*/ 130177 w 678053"/>
                <a:gd name="connsiteY45" fmla="*/ 181415 h 641473"/>
                <a:gd name="connsiteX46" fmla="*/ 130177 w 678053"/>
                <a:gd name="connsiteY46" fmla="*/ 54189 h 641473"/>
                <a:gd name="connsiteX47" fmla="*/ 147405 w 678053"/>
                <a:gd name="connsiteY47" fmla="*/ 38286 h 641473"/>
                <a:gd name="connsiteX48" fmla="*/ 282514 w 678053"/>
                <a:gd name="connsiteY48" fmla="*/ 0 h 641473"/>
                <a:gd name="connsiteX49" fmla="*/ 297022 w 678053"/>
                <a:gd name="connsiteY49" fmla="*/ 15856 h 641473"/>
                <a:gd name="connsiteX50" fmla="*/ 297022 w 678053"/>
                <a:gd name="connsiteY50" fmla="*/ 181469 h 641473"/>
                <a:gd name="connsiteX51" fmla="*/ 282514 w 678053"/>
                <a:gd name="connsiteY51" fmla="*/ 197325 h 641473"/>
                <a:gd name="connsiteX52" fmla="*/ 268005 w 678053"/>
                <a:gd name="connsiteY52" fmla="*/ 181469 h 641473"/>
                <a:gd name="connsiteX53" fmla="*/ 268005 w 678053"/>
                <a:gd name="connsiteY53" fmla="*/ 15856 h 641473"/>
                <a:gd name="connsiteX54" fmla="*/ 282514 w 678053"/>
                <a:gd name="connsiteY54" fmla="*/ 0 h 64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8053" h="641473">
                  <a:moveTo>
                    <a:pt x="569945" y="351350"/>
                  </a:moveTo>
                  <a:lnTo>
                    <a:pt x="569945" y="413519"/>
                  </a:lnTo>
                  <a:cubicBezTo>
                    <a:pt x="569945" y="432515"/>
                    <a:pt x="568202" y="451511"/>
                    <a:pt x="564716" y="467054"/>
                  </a:cubicBezTo>
                  <a:cubicBezTo>
                    <a:pt x="562973" y="470508"/>
                    <a:pt x="562973" y="473961"/>
                    <a:pt x="562973" y="477415"/>
                  </a:cubicBezTo>
                  <a:cubicBezTo>
                    <a:pt x="557745" y="492958"/>
                    <a:pt x="552516" y="510227"/>
                    <a:pt x="545544" y="525769"/>
                  </a:cubicBezTo>
                  <a:cubicBezTo>
                    <a:pt x="543801" y="527496"/>
                    <a:pt x="543801" y="529223"/>
                    <a:pt x="543801" y="530950"/>
                  </a:cubicBezTo>
                  <a:cubicBezTo>
                    <a:pt x="547287" y="530950"/>
                    <a:pt x="549030" y="530950"/>
                    <a:pt x="552516" y="530950"/>
                  </a:cubicBezTo>
                  <a:lnTo>
                    <a:pt x="554259" y="530950"/>
                  </a:lnTo>
                  <a:cubicBezTo>
                    <a:pt x="604804" y="530950"/>
                    <a:pt x="644892" y="491231"/>
                    <a:pt x="644892" y="441150"/>
                  </a:cubicBezTo>
                  <a:cubicBezTo>
                    <a:pt x="646635" y="396250"/>
                    <a:pt x="613519" y="359985"/>
                    <a:pt x="569945" y="351350"/>
                  </a:cubicBezTo>
                  <a:close/>
                  <a:moveTo>
                    <a:pt x="33116" y="270185"/>
                  </a:moveTo>
                  <a:lnTo>
                    <a:pt x="33116" y="413519"/>
                  </a:lnTo>
                  <a:cubicBezTo>
                    <a:pt x="33116" y="491231"/>
                    <a:pt x="67975" y="562035"/>
                    <a:pt x="130721" y="612115"/>
                  </a:cubicBezTo>
                  <a:lnTo>
                    <a:pt x="439224" y="612115"/>
                  </a:lnTo>
                  <a:cubicBezTo>
                    <a:pt x="467111" y="589665"/>
                    <a:pt x="489769" y="563762"/>
                    <a:pt x="507199" y="534404"/>
                  </a:cubicBezTo>
                  <a:cubicBezTo>
                    <a:pt x="522886" y="505046"/>
                    <a:pt x="533343" y="477415"/>
                    <a:pt x="535086" y="444604"/>
                  </a:cubicBezTo>
                  <a:cubicBezTo>
                    <a:pt x="536829" y="434242"/>
                    <a:pt x="536829" y="423881"/>
                    <a:pt x="536829" y="413519"/>
                  </a:cubicBezTo>
                  <a:lnTo>
                    <a:pt x="536829" y="334081"/>
                  </a:lnTo>
                  <a:lnTo>
                    <a:pt x="536829" y="270185"/>
                  </a:lnTo>
                  <a:close/>
                  <a:moveTo>
                    <a:pt x="17430" y="237373"/>
                  </a:moveTo>
                  <a:lnTo>
                    <a:pt x="554259" y="237373"/>
                  </a:lnTo>
                  <a:cubicBezTo>
                    <a:pt x="562973" y="237373"/>
                    <a:pt x="569945" y="246008"/>
                    <a:pt x="569945" y="254642"/>
                  </a:cubicBezTo>
                  <a:lnTo>
                    <a:pt x="569945" y="320265"/>
                  </a:lnTo>
                  <a:cubicBezTo>
                    <a:pt x="630949" y="327173"/>
                    <a:pt x="679751" y="380708"/>
                    <a:pt x="678008" y="442877"/>
                  </a:cubicBezTo>
                  <a:cubicBezTo>
                    <a:pt x="678008" y="508500"/>
                    <a:pt x="620491" y="562035"/>
                    <a:pt x="554259" y="562035"/>
                  </a:cubicBezTo>
                  <a:lnTo>
                    <a:pt x="552516" y="562035"/>
                  </a:lnTo>
                  <a:cubicBezTo>
                    <a:pt x="543801" y="562035"/>
                    <a:pt x="535086" y="560308"/>
                    <a:pt x="526371" y="558581"/>
                  </a:cubicBezTo>
                  <a:cubicBezTo>
                    <a:pt x="508942" y="589665"/>
                    <a:pt x="484541" y="617296"/>
                    <a:pt x="453168" y="639746"/>
                  </a:cubicBezTo>
                  <a:cubicBezTo>
                    <a:pt x="451425" y="641473"/>
                    <a:pt x="447939" y="641473"/>
                    <a:pt x="446196" y="641473"/>
                  </a:cubicBezTo>
                  <a:lnTo>
                    <a:pt x="127236" y="641473"/>
                  </a:lnTo>
                  <a:cubicBezTo>
                    <a:pt x="123750" y="641473"/>
                    <a:pt x="120264" y="641473"/>
                    <a:pt x="116778" y="639746"/>
                  </a:cubicBezTo>
                  <a:cubicBezTo>
                    <a:pt x="43574" y="586212"/>
                    <a:pt x="0" y="503319"/>
                    <a:pt x="0" y="413519"/>
                  </a:cubicBezTo>
                  <a:lnTo>
                    <a:pt x="0" y="254642"/>
                  </a:lnTo>
                  <a:cubicBezTo>
                    <a:pt x="0" y="246008"/>
                    <a:pt x="8715" y="237373"/>
                    <a:pt x="17430" y="237373"/>
                  </a:cubicBezTo>
                  <a:close/>
                  <a:moveTo>
                    <a:pt x="412684" y="38286"/>
                  </a:moveTo>
                  <a:cubicBezTo>
                    <a:pt x="419132" y="38286"/>
                    <a:pt x="427192" y="45354"/>
                    <a:pt x="427192" y="54189"/>
                  </a:cubicBezTo>
                  <a:lnTo>
                    <a:pt x="427192" y="181415"/>
                  </a:lnTo>
                  <a:cubicBezTo>
                    <a:pt x="427192" y="190250"/>
                    <a:pt x="419132" y="197318"/>
                    <a:pt x="412684" y="197318"/>
                  </a:cubicBezTo>
                  <a:cubicBezTo>
                    <a:pt x="404623" y="197318"/>
                    <a:pt x="398175" y="190250"/>
                    <a:pt x="398175" y="181415"/>
                  </a:cubicBezTo>
                  <a:lnTo>
                    <a:pt x="398175" y="54189"/>
                  </a:lnTo>
                  <a:cubicBezTo>
                    <a:pt x="398175" y="45354"/>
                    <a:pt x="404623" y="38286"/>
                    <a:pt x="412684" y="38286"/>
                  </a:cubicBezTo>
                  <a:close/>
                  <a:moveTo>
                    <a:pt x="147405" y="38286"/>
                  </a:moveTo>
                  <a:cubicBezTo>
                    <a:pt x="158890" y="38286"/>
                    <a:pt x="166547" y="45354"/>
                    <a:pt x="166547" y="54189"/>
                  </a:cubicBezTo>
                  <a:lnTo>
                    <a:pt x="166547" y="181415"/>
                  </a:lnTo>
                  <a:cubicBezTo>
                    <a:pt x="166547" y="190250"/>
                    <a:pt x="158890" y="197318"/>
                    <a:pt x="147405" y="197318"/>
                  </a:cubicBezTo>
                  <a:cubicBezTo>
                    <a:pt x="137834" y="197318"/>
                    <a:pt x="130177" y="190250"/>
                    <a:pt x="130177" y="181415"/>
                  </a:cubicBezTo>
                  <a:lnTo>
                    <a:pt x="130177" y="54189"/>
                  </a:lnTo>
                  <a:cubicBezTo>
                    <a:pt x="130177" y="45354"/>
                    <a:pt x="137834" y="38286"/>
                    <a:pt x="147405" y="38286"/>
                  </a:cubicBezTo>
                  <a:close/>
                  <a:moveTo>
                    <a:pt x="282514" y="0"/>
                  </a:moveTo>
                  <a:cubicBezTo>
                    <a:pt x="288962" y="0"/>
                    <a:pt x="297022" y="7047"/>
                    <a:pt x="297022" y="15856"/>
                  </a:cubicBezTo>
                  <a:lnTo>
                    <a:pt x="297022" y="181469"/>
                  </a:lnTo>
                  <a:cubicBezTo>
                    <a:pt x="297022" y="190278"/>
                    <a:pt x="288962" y="197325"/>
                    <a:pt x="282514" y="197325"/>
                  </a:cubicBezTo>
                  <a:cubicBezTo>
                    <a:pt x="274453" y="197325"/>
                    <a:pt x="268005" y="190278"/>
                    <a:pt x="268005" y="181469"/>
                  </a:cubicBezTo>
                  <a:lnTo>
                    <a:pt x="268005" y="15856"/>
                  </a:lnTo>
                  <a:cubicBezTo>
                    <a:pt x="268005" y="7047"/>
                    <a:pt x="274453" y="0"/>
                    <a:pt x="282514" y="0"/>
                  </a:cubicBezTo>
                  <a:close/>
                </a:path>
              </a:pathLst>
            </a:custGeom>
            <a:solidFill>
              <a:schemeClr val="accent3"/>
            </a:solidFill>
            <a:ln>
              <a:noFill/>
            </a:ln>
            <a:effectLst/>
          </p:spPr>
          <p:txBody>
            <a:bodyPr wrap="square" anchor="ctr">
              <a:noAutofit/>
            </a:bodyPr>
            <a:lstStyle/>
            <a:p>
              <a:pPr defTabSz="342900" eaLnBrk="1" fontAlgn="auto" hangingPunct="1">
                <a:spcBef>
                  <a:spcPts val="0"/>
                </a:spcBef>
                <a:spcAft>
                  <a:spcPts val="0"/>
                </a:spcAft>
              </a:pPr>
              <a:endParaRPr lang="en-US" sz="2699" dirty="0">
                <a:solidFill>
                  <a:srgbClr val="1F497D"/>
                </a:solidFill>
                <a:latin typeface="Fira Sans Light" panose="020B0403050000020004" pitchFamily="34" charset="0"/>
                <a:ea typeface="+mn-ea"/>
              </a:endParaRPr>
            </a:p>
          </p:txBody>
        </p:sp>
        <p:sp>
          <p:nvSpPr>
            <p:cNvPr id="28" name="TextBox 27">
              <a:extLst>
                <a:ext uri="{FF2B5EF4-FFF2-40B4-BE49-F238E27FC236}">
                  <a16:creationId xmlns:a16="http://schemas.microsoft.com/office/drawing/2014/main" id="{6882F826-30B4-45CB-8B62-179F968956D2}"/>
                </a:ext>
              </a:extLst>
            </p:cNvPr>
            <p:cNvSpPr txBox="1"/>
            <p:nvPr/>
          </p:nvSpPr>
          <p:spPr>
            <a:xfrm>
              <a:off x="9170976" y="4296108"/>
              <a:ext cx="3811249" cy="707885"/>
            </a:xfrm>
            <a:prstGeom prst="rect">
              <a:avLst/>
            </a:prstGeom>
            <a:noFill/>
          </p:spPr>
          <p:txBody>
            <a:bodyPr wrap="none" rtlCol="0" anchor="ctr" anchorCtr="0">
              <a:spAutoFit/>
            </a:bodyPr>
            <a:lstStyle/>
            <a:p>
              <a:pPr algn="ctr" defTabSz="342900" eaLnBrk="1" fontAlgn="auto" hangingPunct="1">
                <a:spcBef>
                  <a:spcPts val="0"/>
                </a:spcBef>
                <a:spcAft>
                  <a:spcPts val="0"/>
                </a:spcAft>
              </a:pPr>
              <a:r>
                <a:rPr lang="en-US" sz="1125" b="1" dirty="0">
                  <a:solidFill>
                    <a:srgbClr val="1F497D"/>
                  </a:solidFill>
                  <a:latin typeface="Fira Sans" panose="020B0503050000020004" pitchFamily="34" charset="0"/>
                  <a:ea typeface="League Spartan" charset="0"/>
                  <a:cs typeface="Poppins" pitchFamily="2" charset="77"/>
                </a:rPr>
                <a:t>3 DDM Hubs launched</a:t>
              </a:r>
            </a:p>
          </p:txBody>
        </p:sp>
        <p:sp>
          <p:nvSpPr>
            <p:cNvPr id="29" name="Subtitle 2">
              <a:extLst>
                <a:ext uri="{FF2B5EF4-FFF2-40B4-BE49-F238E27FC236}">
                  <a16:creationId xmlns:a16="http://schemas.microsoft.com/office/drawing/2014/main" id="{79824708-6057-401A-A2F5-A057B2862A52}"/>
                </a:ext>
              </a:extLst>
            </p:cNvPr>
            <p:cNvSpPr txBox="1">
              <a:spLocks/>
            </p:cNvSpPr>
            <p:nvPr/>
          </p:nvSpPr>
          <p:spPr>
            <a:xfrm>
              <a:off x="8658464" y="4863548"/>
              <a:ext cx="4836259" cy="1019837"/>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815727" fontAlgn="auto">
                <a:lnSpc>
                  <a:spcPct val="100000"/>
                </a:lnSpc>
                <a:spcAft>
                  <a:spcPts val="0"/>
                </a:spcAft>
              </a:pPr>
              <a:r>
                <a:rPr lang="en-US" sz="975" dirty="0" err="1">
                  <a:solidFill>
                    <a:prstClr val="black"/>
                  </a:solidFill>
                  <a:latin typeface="Fira Sans Light" panose="020B0403050000020004" pitchFamily="34" charset="0"/>
                  <a:ea typeface="Open Sans Light" panose="020B0306030504020204" pitchFamily="34" charset="0"/>
                  <a:cs typeface="Open Sans Light" panose="020B0306030504020204" pitchFamily="34" charset="0"/>
                </a:rPr>
                <a:t>Ethekwini</a:t>
              </a:r>
              <a:r>
                <a:rPr lang="en-US" sz="975" dirty="0">
                  <a:solidFill>
                    <a:prstClr val="black"/>
                  </a:solidFill>
                  <a:latin typeface="Fira Sans Light" panose="020B0403050000020004" pitchFamily="34" charset="0"/>
                  <a:ea typeface="Open Sans Light" panose="020B0306030504020204" pitchFamily="34" charset="0"/>
                  <a:cs typeface="Open Sans Light" panose="020B0306030504020204" pitchFamily="34" charset="0"/>
                </a:rPr>
                <a:t>, Waterberg &amp; OR Tambo</a:t>
              </a:r>
            </a:p>
          </p:txBody>
        </p:sp>
        <p:sp>
          <p:nvSpPr>
            <p:cNvPr id="30" name="TextBox 29">
              <a:extLst>
                <a:ext uri="{FF2B5EF4-FFF2-40B4-BE49-F238E27FC236}">
                  <a16:creationId xmlns:a16="http://schemas.microsoft.com/office/drawing/2014/main" id="{EC2AD4C6-AC01-43AD-BF76-49F68B4340A1}"/>
                </a:ext>
              </a:extLst>
            </p:cNvPr>
            <p:cNvSpPr txBox="1"/>
            <p:nvPr/>
          </p:nvSpPr>
          <p:spPr>
            <a:xfrm>
              <a:off x="9570000" y="10726433"/>
              <a:ext cx="6148373" cy="707885"/>
            </a:xfrm>
            <a:prstGeom prst="rect">
              <a:avLst/>
            </a:prstGeom>
            <a:noFill/>
          </p:spPr>
          <p:txBody>
            <a:bodyPr wrap="none" rtlCol="0" anchor="ctr" anchorCtr="0">
              <a:spAutoFit/>
            </a:bodyPr>
            <a:lstStyle/>
            <a:p>
              <a:pPr algn="ctr" defTabSz="342900" eaLnBrk="1" fontAlgn="auto" hangingPunct="1">
                <a:spcBef>
                  <a:spcPts val="0"/>
                </a:spcBef>
                <a:spcAft>
                  <a:spcPts val="0"/>
                </a:spcAft>
              </a:pPr>
              <a:r>
                <a:rPr lang="en-US" sz="1125" b="1" dirty="0">
                  <a:solidFill>
                    <a:srgbClr val="1F497D"/>
                  </a:solidFill>
                  <a:latin typeface="Fira Sans" panose="020B0503050000020004" pitchFamily="34" charset="0"/>
                  <a:ea typeface="League Spartan" charset="0"/>
                  <a:cs typeface="Poppins" pitchFamily="2" charset="77"/>
                </a:rPr>
                <a:t>Development of One Plans underway </a:t>
              </a:r>
            </a:p>
          </p:txBody>
        </p:sp>
        <p:sp>
          <p:nvSpPr>
            <p:cNvPr id="31" name="Subtitle 2">
              <a:extLst>
                <a:ext uri="{FF2B5EF4-FFF2-40B4-BE49-F238E27FC236}">
                  <a16:creationId xmlns:a16="http://schemas.microsoft.com/office/drawing/2014/main" id="{794EADA0-A6E1-470D-8FFE-FC4F005D20A4}"/>
                </a:ext>
              </a:extLst>
            </p:cNvPr>
            <p:cNvSpPr txBox="1">
              <a:spLocks/>
            </p:cNvSpPr>
            <p:nvPr/>
          </p:nvSpPr>
          <p:spPr>
            <a:xfrm>
              <a:off x="9698208" y="11352355"/>
              <a:ext cx="4836259" cy="1019837"/>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815727" fontAlgn="auto">
                <a:lnSpc>
                  <a:spcPct val="100000"/>
                </a:lnSpc>
                <a:spcAft>
                  <a:spcPts val="0"/>
                </a:spcAft>
              </a:pPr>
              <a:r>
                <a:rPr lang="en-US" sz="975" dirty="0">
                  <a:solidFill>
                    <a:prstClr val="black"/>
                  </a:solidFill>
                  <a:latin typeface="Fira Sans Light" panose="020B0403050000020004" pitchFamily="34" charset="0"/>
                  <a:ea typeface="Open Sans Light" panose="020B0306030504020204" pitchFamily="34" charset="0"/>
                  <a:cs typeface="Open Sans Light" panose="020B0306030504020204" pitchFamily="34" charset="0"/>
                </a:rPr>
                <a:t>Waterberg, R Tambo,  eThekwini and the 49 districts</a:t>
              </a:r>
            </a:p>
          </p:txBody>
        </p:sp>
        <p:sp>
          <p:nvSpPr>
            <p:cNvPr id="32" name="TextBox 31">
              <a:extLst>
                <a:ext uri="{FF2B5EF4-FFF2-40B4-BE49-F238E27FC236}">
                  <a16:creationId xmlns:a16="http://schemas.microsoft.com/office/drawing/2014/main" id="{06294149-2A8B-4613-8A97-E99F8386915A}"/>
                </a:ext>
              </a:extLst>
            </p:cNvPr>
            <p:cNvSpPr txBox="1"/>
            <p:nvPr/>
          </p:nvSpPr>
          <p:spPr>
            <a:xfrm>
              <a:off x="11766286" y="7463417"/>
              <a:ext cx="5002009" cy="707885"/>
            </a:xfrm>
            <a:prstGeom prst="rect">
              <a:avLst/>
            </a:prstGeom>
            <a:noFill/>
          </p:spPr>
          <p:txBody>
            <a:bodyPr wrap="none" rtlCol="0" anchor="ctr" anchorCtr="0">
              <a:spAutoFit/>
            </a:bodyPr>
            <a:lstStyle/>
            <a:p>
              <a:pPr algn="ctr" defTabSz="342900" eaLnBrk="1" fontAlgn="auto" hangingPunct="1">
                <a:spcBef>
                  <a:spcPts val="0"/>
                </a:spcBef>
                <a:spcAft>
                  <a:spcPts val="0"/>
                </a:spcAft>
              </a:pPr>
              <a:r>
                <a:rPr lang="en-US" sz="1125" b="1" dirty="0">
                  <a:solidFill>
                    <a:srgbClr val="1F497D"/>
                  </a:solidFill>
                  <a:latin typeface="Fira Sans" panose="020B0503050000020004" pitchFamily="34" charset="0"/>
                  <a:ea typeface="League Spartan" charset="0"/>
                  <a:cs typeface="Poppins" pitchFamily="2" charset="77"/>
                </a:rPr>
                <a:t>Political champions appointed</a:t>
              </a:r>
            </a:p>
          </p:txBody>
        </p:sp>
        <p:sp>
          <p:nvSpPr>
            <p:cNvPr id="33" name="Subtitle 2">
              <a:extLst>
                <a:ext uri="{FF2B5EF4-FFF2-40B4-BE49-F238E27FC236}">
                  <a16:creationId xmlns:a16="http://schemas.microsoft.com/office/drawing/2014/main" id="{6C47D3DA-835A-4C0D-BC97-5F90E7155C62}"/>
                </a:ext>
              </a:extLst>
            </p:cNvPr>
            <p:cNvSpPr txBox="1">
              <a:spLocks/>
            </p:cNvSpPr>
            <p:nvPr/>
          </p:nvSpPr>
          <p:spPr>
            <a:xfrm>
              <a:off x="11849151" y="8030857"/>
              <a:ext cx="4836259" cy="1019837"/>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815727" fontAlgn="auto">
                <a:lnSpc>
                  <a:spcPct val="100000"/>
                </a:lnSpc>
                <a:spcAft>
                  <a:spcPts val="0"/>
                </a:spcAft>
              </a:pPr>
              <a:r>
                <a:rPr lang="en-US" sz="975" dirty="0">
                  <a:solidFill>
                    <a:prstClr val="black"/>
                  </a:solidFill>
                  <a:latin typeface="Fira Sans Light" panose="020B0403050000020004" pitchFamily="34" charset="0"/>
                  <a:ea typeface="Open Sans Light" panose="020B0306030504020204" pitchFamily="34" charset="0"/>
                  <a:cs typeface="Open Sans Light" panose="020B0306030504020204" pitchFamily="34" charset="0"/>
                </a:rPr>
                <a:t>Ministers, Deputy Ministers &amp; MECs</a:t>
              </a:r>
            </a:p>
          </p:txBody>
        </p:sp>
        <p:sp>
          <p:nvSpPr>
            <p:cNvPr id="34" name="TextBox 33">
              <a:extLst>
                <a:ext uri="{FF2B5EF4-FFF2-40B4-BE49-F238E27FC236}">
                  <a16:creationId xmlns:a16="http://schemas.microsoft.com/office/drawing/2014/main" id="{412F4875-FA61-4A45-BEA7-B2D400500A0B}"/>
                </a:ext>
              </a:extLst>
            </p:cNvPr>
            <p:cNvSpPr txBox="1"/>
            <p:nvPr/>
          </p:nvSpPr>
          <p:spPr>
            <a:xfrm>
              <a:off x="5187020" y="7463417"/>
              <a:ext cx="4905136" cy="707885"/>
            </a:xfrm>
            <a:prstGeom prst="rect">
              <a:avLst/>
            </a:prstGeom>
            <a:noFill/>
          </p:spPr>
          <p:txBody>
            <a:bodyPr wrap="none" rtlCol="0" anchor="ctr" anchorCtr="0">
              <a:spAutoFit/>
            </a:bodyPr>
            <a:lstStyle/>
            <a:p>
              <a:pPr algn="ctr" defTabSz="342900" eaLnBrk="1" fontAlgn="auto" hangingPunct="1">
                <a:spcBef>
                  <a:spcPts val="0"/>
                </a:spcBef>
                <a:spcAft>
                  <a:spcPts val="0"/>
                </a:spcAft>
              </a:pPr>
              <a:r>
                <a:rPr lang="en-US" sz="1125" b="1" dirty="0">
                  <a:solidFill>
                    <a:srgbClr val="1F497D"/>
                  </a:solidFill>
                  <a:latin typeface="Fira Sans" panose="020B0503050000020004" pitchFamily="34" charset="0"/>
                  <a:ea typeface="League Spartan" charset="0"/>
                  <a:cs typeface="Poppins" pitchFamily="2" charset="77"/>
                </a:rPr>
                <a:t>52 District Profiles completed</a:t>
              </a:r>
            </a:p>
          </p:txBody>
        </p:sp>
        <p:sp>
          <p:nvSpPr>
            <p:cNvPr id="35" name="TextBox 34">
              <a:extLst>
                <a:ext uri="{FF2B5EF4-FFF2-40B4-BE49-F238E27FC236}">
                  <a16:creationId xmlns:a16="http://schemas.microsoft.com/office/drawing/2014/main" id="{047CE424-8F72-4E5A-A8F6-A97EEDB4232D}"/>
                </a:ext>
              </a:extLst>
            </p:cNvPr>
            <p:cNvSpPr txBox="1"/>
            <p:nvPr/>
          </p:nvSpPr>
          <p:spPr>
            <a:xfrm>
              <a:off x="2401162" y="10854096"/>
              <a:ext cx="6398632" cy="707885"/>
            </a:xfrm>
            <a:prstGeom prst="rect">
              <a:avLst/>
            </a:prstGeom>
            <a:noFill/>
          </p:spPr>
          <p:txBody>
            <a:bodyPr wrap="none" rtlCol="0" anchor="ctr" anchorCtr="0">
              <a:spAutoFit/>
            </a:bodyPr>
            <a:lstStyle/>
            <a:p>
              <a:pPr algn="ctr" defTabSz="342900" eaLnBrk="1" fontAlgn="auto" hangingPunct="1">
                <a:spcBef>
                  <a:spcPts val="0"/>
                </a:spcBef>
                <a:spcAft>
                  <a:spcPts val="0"/>
                </a:spcAft>
              </a:pPr>
              <a:r>
                <a:rPr lang="en-US" sz="1125" b="1" dirty="0">
                  <a:solidFill>
                    <a:srgbClr val="1F497D"/>
                  </a:solidFill>
                  <a:latin typeface="Fira Sans" panose="020B0503050000020004" pitchFamily="34" charset="0"/>
                  <a:ea typeface="League Spartan" charset="0"/>
                  <a:cs typeface="Poppins" pitchFamily="2" charset="77"/>
                </a:rPr>
                <a:t>DDM Information Management System</a:t>
              </a:r>
            </a:p>
          </p:txBody>
        </p:sp>
        <p:sp>
          <p:nvSpPr>
            <p:cNvPr id="36" name="Subtitle 2">
              <a:extLst>
                <a:ext uri="{FF2B5EF4-FFF2-40B4-BE49-F238E27FC236}">
                  <a16:creationId xmlns:a16="http://schemas.microsoft.com/office/drawing/2014/main" id="{D0DB9933-CC8C-4C2A-961A-A85DF7C704A1}"/>
                </a:ext>
              </a:extLst>
            </p:cNvPr>
            <p:cNvSpPr txBox="1">
              <a:spLocks/>
            </p:cNvSpPr>
            <p:nvPr/>
          </p:nvSpPr>
          <p:spPr>
            <a:xfrm>
              <a:off x="5221447" y="8030857"/>
              <a:ext cx="4836259" cy="666749"/>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815727" fontAlgn="auto">
                <a:lnSpc>
                  <a:spcPts val="1350"/>
                </a:lnSpc>
                <a:spcAft>
                  <a:spcPts val="0"/>
                </a:spcAft>
              </a:pPr>
              <a:r>
                <a:rPr lang="en-US" sz="975" dirty="0">
                  <a:solidFill>
                    <a:prstClr val="black"/>
                  </a:solidFill>
                  <a:latin typeface="Fira Sans Light" panose="020B0403050000020004" pitchFamily="34" charset="0"/>
                  <a:ea typeface="Open Sans Light" panose="020B0306030504020204" pitchFamily="34" charset="0"/>
                  <a:cs typeface="Open Sans Light" panose="020B0306030504020204" pitchFamily="34" charset="0"/>
                </a:rPr>
                <a:t>Covering situational analysis</a:t>
              </a:r>
            </a:p>
          </p:txBody>
        </p:sp>
        <p:sp>
          <p:nvSpPr>
            <p:cNvPr id="37" name="Subtitle 2">
              <a:extLst>
                <a:ext uri="{FF2B5EF4-FFF2-40B4-BE49-F238E27FC236}">
                  <a16:creationId xmlns:a16="http://schemas.microsoft.com/office/drawing/2014/main" id="{5060725F-EB28-4407-919F-298711920192}"/>
                </a:ext>
              </a:extLst>
            </p:cNvPr>
            <p:cNvSpPr txBox="1">
              <a:spLocks/>
            </p:cNvSpPr>
            <p:nvPr/>
          </p:nvSpPr>
          <p:spPr>
            <a:xfrm>
              <a:off x="3182332" y="11421539"/>
              <a:ext cx="4836259" cy="1419946"/>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815727" fontAlgn="auto">
                <a:lnSpc>
                  <a:spcPct val="100000"/>
                </a:lnSpc>
                <a:spcAft>
                  <a:spcPts val="0"/>
                </a:spcAft>
              </a:pPr>
              <a:r>
                <a:rPr lang="en-US" sz="975" dirty="0">
                  <a:solidFill>
                    <a:prstClr val="black"/>
                  </a:solidFill>
                  <a:latin typeface="Fira Sans Light" panose="020B0403050000020004" pitchFamily="34" charset="0"/>
                  <a:ea typeface="Open Sans Light" panose="020B0306030504020204" pitchFamily="34" charset="0"/>
                  <a:cs typeface="Open Sans Light" panose="020B0306030504020204" pitchFamily="34" charset="0"/>
                </a:rPr>
                <a:t>The development of the DDM Information System currently underway</a:t>
              </a:r>
            </a:p>
          </p:txBody>
        </p:sp>
        <p:sp>
          <p:nvSpPr>
            <p:cNvPr id="38" name="TextBox 37">
              <a:extLst>
                <a:ext uri="{FF2B5EF4-FFF2-40B4-BE49-F238E27FC236}">
                  <a16:creationId xmlns:a16="http://schemas.microsoft.com/office/drawing/2014/main" id="{424D82C4-E49B-47D5-8FE2-6B60560C3856}"/>
                </a:ext>
              </a:extLst>
            </p:cNvPr>
            <p:cNvSpPr txBox="1"/>
            <p:nvPr/>
          </p:nvSpPr>
          <p:spPr>
            <a:xfrm>
              <a:off x="14710073" y="4030951"/>
              <a:ext cx="4654872" cy="707885"/>
            </a:xfrm>
            <a:prstGeom prst="rect">
              <a:avLst/>
            </a:prstGeom>
            <a:noFill/>
          </p:spPr>
          <p:txBody>
            <a:bodyPr wrap="none" rtlCol="0" anchor="ctr" anchorCtr="0">
              <a:spAutoFit/>
            </a:bodyPr>
            <a:lstStyle/>
            <a:p>
              <a:pPr algn="ctr" defTabSz="342900" eaLnBrk="1" fontAlgn="auto" hangingPunct="1">
                <a:spcBef>
                  <a:spcPts val="0"/>
                </a:spcBef>
                <a:spcAft>
                  <a:spcPts val="0"/>
                </a:spcAft>
              </a:pPr>
              <a:r>
                <a:rPr lang="en-US" sz="1125" b="1" dirty="0">
                  <a:solidFill>
                    <a:srgbClr val="1F497D"/>
                  </a:solidFill>
                  <a:latin typeface="Fira Sans" panose="020B0503050000020004" pitchFamily="34" charset="0"/>
                  <a:ea typeface="League Spartan" charset="0"/>
                  <a:cs typeface="Poppins" pitchFamily="2" charset="77"/>
                </a:rPr>
                <a:t>One Plan process guidelines</a:t>
              </a:r>
            </a:p>
          </p:txBody>
        </p:sp>
        <p:sp>
          <p:nvSpPr>
            <p:cNvPr id="39" name="Subtitle 2">
              <a:extLst>
                <a:ext uri="{FF2B5EF4-FFF2-40B4-BE49-F238E27FC236}">
                  <a16:creationId xmlns:a16="http://schemas.microsoft.com/office/drawing/2014/main" id="{0383FAAD-85B8-4CAC-9C68-286997C4ABF5}"/>
                </a:ext>
              </a:extLst>
            </p:cNvPr>
            <p:cNvSpPr txBox="1">
              <a:spLocks/>
            </p:cNvSpPr>
            <p:nvPr/>
          </p:nvSpPr>
          <p:spPr>
            <a:xfrm>
              <a:off x="14450530" y="4783908"/>
              <a:ext cx="4836259" cy="619728"/>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815727" fontAlgn="auto">
                <a:lnSpc>
                  <a:spcPct val="100000"/>
                </a:lnSpc>
                <a:spcAft>
                  <a:spcPts val="0"/>
                </a:spcAft>
              </a:pPr>
              <a:r>
                <a:rPr lang="en-US" sz="975" dirty="0">
                  <a:solidFill>
                    <a:prstClr val="black"/>
                  </a:solidFill>
                  <a:latin typeface="Fira Sans Light" panose="020B0403050000020004" pitchFamily="34" charset="0"/>
                  <a:ea typeface="Open Sans Light" panose="020B0306030504020204" pitchFamily="34" charset="0"/>
                  <a:cs typeface="Open Sans Light" panose="020B0306030504020204" pitchFamily="34" charset="0"/>
                </a:rPr>
                <a:t>to direct all govt depts &amp; entities</a:t>
              </a:r>
            </a:p>
          </p:txBody>
        </p:sp>
        <p:sp>
          <p:nvSpPr>
            <p:cNvPr id="40" name="Subtitle 2">
              <a:extLst>
                <a:ext uri="{FF2B5EF4-FFF2-40B4-BE49-F238E27FC236}">
                  <a16:creationId xmlns:a16="http://schemas.microsoft.com/office/drawing/2014/main" id="{5F2E2C63-F3A7-4F61-B826-4DD62D9B8F33}"/>
                </a:ext>
              </a:extLst>
            </p:cNvPr>
            <p:cNvSpPr txBox="1">
              <a:spLocks/>
            </p:cNvSpPr>
            <p:nvPr/>
          </p:nvSpPr>
          <p:spPr>
            <a:xfrm>
              <a:off x="2338449" y="4384895"/>
              <a:ext cx="4836259" cy="1099858"/>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815727" fontAlgn="auto">
                <a:lnSpc>
                  <a:spcPct val="100000"/>
                </a:lnSpc>
                <a:spcAft>
                  <a:spcPts val="0"/>
                </a:spcAft>
              </a:pPr>
              <a:r>
                <a:rPr lang="en-US" sz="975" dirty="0">
                  <a:solidFill>
                    <a:prstClr val="black"/>
                  </a:solidFill>
                  <a:latin typeface="Fira Sans Light" panose="020B0403050000020004" pitchFamily="34" charset="0"/>
                  <a:ea typeface="Open Sans Light" panose="020B0306030504020204" pitchFamily="34" charset="0"/>
                  <a:cs typeface="Open Sans Light" panose="020B0306030504020204" pitchFamily="34" charset="0"/>
                </a:rPr>
                <a:t>Approved by Cabinet</a:t>
              </a:r>
            </a:p>
            <a:p>
              <a:pPr defTabSz="815727" fontAlgn="auto">
                <a:lnSpc>
                  <a:spcPct val="100000"/>
                </a:lnSpc>
                <a:spcAft>
                  <a:spcPts val="0"/>
                </a:spcAft>
              </a:pPr>
              <a:r>
                <a:rPr lang="en-US" sz="975" dirty="0">
                  <a:solidFill>
                    <a:prstClr val="black"/>
                  </a:solidFill>
                  <a:latin typeface="Fira Sans Light" panose="020B0403050000020004" pitchFamily="34" charset="0"/>
                  <a:ea typeface="Open Sans Light" panose="020B0306030504020204" pitchFamily="34" charset="0"/>
                  <a:cs typeface="Open Sans Light" panose="020B0306030504020204" pitchFamily="34" charset="0"/>
                </a:rPr>
                <a:t>Aug 2019O</a:t>
              </a:r>
            </a:p>
          </p:txBody>
        </p:sp>
      </p:grpSp>
    </p:spTree>
    <p:extLst>
      <p:ext uri="{BB962C8B-B14F-4D97-AF65-F5344CB8AC3E}">
        <p14:creationId xmlns:p14="http://schemas.microsoft.com/office/powerpoint/2010/main" val="294265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438400" y="-26988"/>
            <a:ext cx="7772400" cy="561976"/>
          </a:xfrm>
        </p:spPr>
        <p:txBody>
          <a:bodyPr/>
          <a:lstStyle/>
          <a:p>
            <a:pPr algn="ctr"/>
            <a:r>
              <a:rPr lang="en-ZA" altLang="en-US" sz="2800" b="1" dirty="0">
                <a:latin typeface="Calibri" panose="020F0502020204030204" pitchFamily="34" charset="0"/>
              </a:rPr>
              <a:t> LOCAL GOVERNMENT CONTEXT</a:t>
            </a:r>
          </a:p>
        </p:txBody>
      </p:sp>
      <p:sp>
        <p:nvSpPr>
          <p:cNvPr id="21507" name="Rectangle 3"/>
          <p:cNvSpPr>
            <a:spLocks noChangeArrowheads="1"/>
          </p:cNvSpPr>
          <p:nvPr/>
        </p:nvSpPr>
        <p:spPr bwMode="auto">
          <a:xfrm>
            <a:off x="1774825" y="981075"/>
            <a:ext cx="871378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ZA" altLang="en-US"/>
          </a:p>
          <a:p>
            <a:endParaRPr lang="en-ZA" altLang="en-US"/>
          </a:p>
          <a:p>
            <a:endParaRPr lang="en-ZA" altLang="en-US"/>
          </a:p>
          <a:p>
            <a:endParaRPr lang="en-ZA" altLang="en-US"/>
          </a:p>
          <a:p>
            <a:endParaRPr lang="en-ZA" altLang="en-US"/>
          </a:p>
          <a:p>
            <a:endParaRPr lang="en-ZA" altLang="en-US"/>
          </a:p>
          <a:p>
            <a:endParaRPr lang="en-ZA" altLang="en-US"/>
          </a:p>
          <a:p>
            <a:endParaRPr lang="en-ZA" altLang="en-US"/>
          </a:p>
          <a:p>
            <a:endParaRPr lang="en-ZA" altLang="en-US"/>
          </a:p>
          <a:p>
            <a:endParaRPr lang="en-ZA" altLang="en-US"/>
          </a:p>
          <a:p>
            <a:endParaRPr lang="en-ZA" altLang="en-US"/>
          </a:p>
          <a:p>
            <a:endParaRPr lang="en-ZA" altLang="en-US"/>
          </a:p>
          <a:p>
            <a:endParaRPr lang="en-ZA" altLang="en-US"/>
          </a:p>
          <a:p>
            <a:endParaRPr lang="en-ZA" altLang="en-US"/>
          </a:p>
          <a:p>
            <a:endParaRPr lang="en-ZA" altLang="en-US"/>
          </a:p>
        </p:txBody>
      </p:sp>
      <p:sp>
        <p:nvSpPr>
          <p:cNvPr id="5" name="Rectangle 4"/>
          <p:cNvSpPr/>
          <p:nvPr/>
        </p:nvSpPr>
        <p:spPr>
          <a:xfrm>
            <a:off x="371061" y="404813"/>
            <a:ext cx="11728174" cy="6632585"/>
          </a:xfrm>
          <a:prstGeom prst="rect">
            <a:avLst/>
          </a:prstGeom>
        </p:spPr>
        <p:txBody>
          <a:bodyPr wrap="square">
            <a:spAutoFit/>
          </a:bodyPr>
          <a:lstStyle/>
          <a:p>
            <a:pPr>
              <a:defRPr/>
            </a:pPr>
            <a:r>
              <a:rPr lang="en-ZA" sz="2500" dirty="0">
                <a:latin typeface="Calibri" panose="020F0502020204030204" pitchFamily="34" charset="0"/>
              </a:rPr>
              <a:t>The transformation of local government took almost a decade to complete (1993 – 2000). The overall objectives were:</a:t>
            </a:r>
          </a:p>
          <a:p>
            <a:pPr>
              <a:defRPr/>
            </a:pPr>
            <a:endParaRPr lang="en-ZA" sz="2500" dirty="0">
              <a:latin typeface="Calibri" panose="020F0502020204030204" pitchFamily="34" charset="0"/>
            </a:endParaRPr>
          </a:p>
          <a:p>
            <a:pPr marL="363538" indent="-363538" algn="just">
              <a:defRPr/>
            </a:pPr>
            <a:r>
              <a:rPr lang="en-ZA" sz="2500" dirty="0">
                <a:latin typeface="Calibri" panose="020F0502020204030204" pitchFamily="34" charset="0"/>
              </a:rPr>
              <a:t>•	Abolishing local governance based on race;</a:t>
            </a:r>
          </a:p>
          <a:p>
            <a:pPr marL="363538" indent="-363538" algn="just">
              <a:defRPr/>
            </a:pPr>
            <a:r>
              <a:rPr lang="en-ZA" sz="2500" dirty="0">
                <a:latin typeface="Calibri" panose="020F0502020204030204" pitchFamily="34" charset="0"/>
              </a:rPr>
              <a:t>•	Integrating previously divided communities under one municipal authority and tax base;</a:t>
            </a:r>
          </a:p>
          <a:p>
            <a:pPr marL="363538" indent="-363538" algn="just">
              <a:defRPr/>
            </a:pPr>
            <a:r>
              <a:rPr lang="en-ZA" sz="2500" dirty="0">
                <a:latin typeface="Calibri" panose="020F0502020204030204" pitchFamily="34" charset="0"/>
              </a:rPr>
              <a:t>•	Establishing democratically elected local government throughout the country; and </a:t>
            </a:r>
          </a:p>
          <a:p>
            <a:pPr marL="363538" indent="-363538" algn="just">
              <a:defRPr/>
            </a:pPr>
            <a:r>
              <a:rPr lang="en-ZA" sz="2500" dirty="0">
                <a:latin typeface="Calibri" panose="020F0502020204030204" pitchFamily="34" charset="0"/>
              </a:rPr>
              <a:t>•	Extending service delivery to the majority of the population and the poor in particular who had been deprived of access to services and infrastructure under apartheid.</a:t>
            </a:r>
          </a:p>
          <a:p>
            <a:pPr algn="just">
              <a:defRPr/>
            </a:pPr>
            <a:endParaRPr lang="en-ZA" sz="2500" dirty="0">
              <a:latin typeface="Calibri" panose="020F0502020204030204" pitchFamily="34" charset="0"/>
            </a:endParaRPr>
          </a:p>
          <a:p>
            <a:pPr algn="just">
              <a:defRPr/>
            </a:pPr>
            <a:r>
              <a:rPr lang="en-ZA" sz="2500" dirty="0">
                <a:latin typeface="Calibri" panose="020F0502020204030204" pitchFamily="34" charset="0"/>
              </a:rPr>
              <a:t>Post-apartheid local government functions with a radical new mandate. The mandate of local government is located in the Constitution’s definition of local government as a sphere of government. Together with this new status, the </a:t>
            </a:r>
            <a:r>
              <a:rPr lang="en-ZA" sz="2500" b="1" dirty="0">
                <a:latin typeface="Calibri" panose="020F0502020204030204" pitchFamily="34" charset="0"/>
              </a:rPr>
              <a:t>Constitution gave local government a new development mandate</a:t>
            </a:r>
            <a:r>
              <a:rPr lang="en-ZA" sz="2500" dirty="0">
                <a:latin typeface="Calibri" panose="020F0502020204030204" pitchFamily="34" charset="0"/>
              </a:rPr>
              <a:t>, namely that a municipality must “structure and manage its administration; budgeting and planning processes to give priority to the basic needs of the community and to promote the social and economic development of the community.</a:t>
            </a:r>
          </a:p>
        </p:txBody>
      </p:sp>
      <p:sp>
        <p:nvSpPr>
          <p:cNvPr id="2" name="Slide Number Placeholder 1"/>
          <p:cNvSpPr>
            <a:spLocks noGrp="1"/>
          </p:cNvSpPr>
          <p:nvPr>
            <p:ph type="sldNum" sz="quarter" idx="12"/>
          </p:nvPr>
        </p:nvSpPr>
        <p:spPr/>
        <p:txBody>
          <a:bodyPr/>
          <a:lstStyle/>
          <a:p>
            <a:fld id="{DCD39AD5-45F1-48A9-8A6F-24DC915D5F4B}" type="slidenum">
              <a:rPr lang="en-US" smtClean="0"/>
              <a:t>3</a:t>
            </a:fld>
            <a:endParaRPr lang="en-US" dirty="0"/>
          </a:p>
        </p:txBody>
      </p:sp>
    </p:spTree>
    <p:extLst>
      <p:ext uri="{BB962C8B-B14F-4D97-AF65-F5344CB8AC3E}">
        <p14:creationId xmlns:p14="http://schemas.microsoft.com/office/powerpoint/2010/main" val="284678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A1EE-1BDA-4F83-95FD-19A78FDABC1F}"/>
              </a:ext>
            </a:extLst>
          </p:cNvPr>
          <p:cNvSpPr>
            <a:spLocks noGrp="1"/>
          </p:cNvSpPr>
          <p:nvPr>
            <p:ph type="title"/>
          </p:nvPr>
        </p:nvSpPr>
        <p:spPr/>
        <p:txBody>
          <a:bodyPr/>
          <a:lstStyle/>
          <a:p>
            <a:r>
              <a:rPr lang="en-ZA" dirty="0"/>
              <a:t>Progress</a:t>
            </a:r>
            <a:endParaRPr lang="en-GB" dirty="0"/>
          </a:p>
        </p:txBody>
      </p:sp>
      <p:sp>
        <p:nvSpPr>
          <p:cNvPr id="3" name="Content Placeholder 2">
            <a:extLst>
              <a:ext uri="{FF2B5EF4-FFF2-40B4-BE49-F238E27FC236}">
                <a16:creationId xmlns:a16="http://schemas.microsoft.com/office/drawing/2014/main" id="{088F3EFB-264C-4817-AE45-8904F4F582A8}"/>
              </a:ext>
            </a:extLst>
          </p:cNvPr>
          <p:cNvSpPr>
            <a:spLocks noGrp="1"/>
          </p:cNvSpPr>
          <p:nvPr>
            <p:ph sz="half" idx="2"/>
          </p:nvPr>
        </p:nvSpPr>
        <p:spPr>
          <a:xfrm>
            <a:off x="731520" y="982766"/>
            <a:ext cx="10753344" cy="5059721"/>
          </a:xfrm>
        </p:spPr>
        <p:txBody>
          <a:bodyPr/>
          <a:lstStyle/>
          <a:p>
            <a:pPr algn="just" defTabSz="342900">
              <a:lnSpc>
                <a:spcPct val="100000"/>
              </a:lnSpc>
              <a:defRPr/>
            </a:pPr>
            <a:r>
              <a:rPr lang="en-US" sz="1800" b="1" dirty="0">
                <a:latin typeface="Arial" panose="020B0604020202020204" pitchFamily="34" charset="0"/>
                <a:cs typeface="Arial" panose="020B0604020202020204" pitchFamily="34" charset="0"/>
              </a:rPr>
              <a:t>DDM Implementation Framework</a:t>
            </a:r>
            <a:r>
              <a:rPr lang="en-US" sz="1800" dirty="0">
                <a:latin typeface="Arial" panose="020B0604020202020204" pitchFamily="34" charset="0"/>
                <a:cs typeface="Arial" panose="020B0604020202020204" pitchFamily="34" charset="0"/>
              </a:rPr>
              <a:t> outlining key aspects for the institutionalization of the DDM </a:t>
            </a:r>
            <a:r>
              <a:rPr lang="en-ZA" sz="1800" dirty="0">
                <a:latin typeface="Arial" panose="020B0604020202020204" pitchFamily="34" charset="0"/>
                <a:cs typeface="Arial" panose="020B0604020202020204" pitchFamily="34" charset="0"/>
              </a:rPr>
              <a:t>concluded.</a:t>
            </a:r>
          </a:p>
          <a:p>
            <a:pPr algn="just" defTabSz="342900">
              <a:lnSpc>
                <a:spcPct val="100000"/>
              </a:lnSpc>
              <a:defRPr/>
            </a:pPr>
            <a:r>
              <a:rPr lang="en-ZA" sz="1800" b="1" dirty="0">
                <a:latin typeface="Arial" panose="020B0604020202020204" pitchFamily="34" charset="0"/>
                <a:cs typeface="Arial" panose="020B0604020202020204" pitchFamily="34" charset="0"/>
              </a:rPr>
              <a:t>Guidelines</a:t>
            </a:r>
            <a:r>
              <a:rPr lang="en-ZA" sz="1800" dirty="0">
                <a:latin typeface="Arial" panose="020B0604020202020204" pitchFamily="34" charset="0"/>
                <a:cs typeface="Arial" panose="020B0604020202020204" pitchFamily="34" charset="0"/>
              </a:rPr>
              <a:t> for the development of One Plans have been developed.</a:t>
            </a:r>
          </a:p>
          <a:p>
            <a:pPr algn="just" defTabSz="342900">
              <a:lnSpc>
                <a:spcPct val="100000"/>
              </a:lnSpc>
              <a:defRPr/>
            </a:pPr>
            <a:r>
              <a:rPr lang="en-ZA" sz="1800" b="1" dirty="0">
                <a:latin typeface="Arial" panose="020B0604020202020204" pitchFamily="34" charset="0"/>
                <a:cs typeface="Arial" panose="020B0604020202020204" pitchFamily="34" charset="0"/>
              </a:rPr>
              <a:t>Circular on the implementation </a:t>
            </a:r>
            <a:r>
              <a:rPr lang="en-ZA" sz="1800" dirty="0">
                <a:latin typeface="Arial" panose="020B0604020202020204" pitchFamily="34" charset="0"/>
                <a:cs typeface="Arial" panose="020B0604020202020204" pitchFamily="34" charset="0"/>
              </a:rPr>
              <a:t>of the DDM has been issued to provinces and municipalities. </a:t>
            </a:r>
          </a:p>
          <a:p>
            <a:pPr algn="just" defTabSz="342900">
              <a:lnSpc>
                <a:spcPct val="100000"/>
              </a:lnSpc>
              <a:defRPr/>
            </a:pPr>
            <a:r>
              <a:rPr lang="en-ZA" sz="1800" b="1" dirty="0">
                <a:latin typeface="Arial" panose="020B0604020202020204" pitchFamily="34" charset="0"/>
                <a:cs typeface="Arial" panose="020B0604020202020204" pitchFamily="34" charset="0"/>
              </a:rPr>
              <a:t>DDM Political Champions </a:t>
            </a:r>
            <a:r>
              <a:rPr lang="en-ZA" sz="1800" dirty="0">
                <a:latin typeface="Arial" panose="020B0604020202020204" pitchFamily="34" charset="0"/>
                <a:cs typeface="Arial" panose="020B0604020202020204" pitchFamily="34" charset="0"/>
              </a:rPr>
              <a:t>appointed. </a:t>
            </a:r>
          </a:p>
          <a:p>
            <a:pPr algn="just" defTabSz="342900">
              <a:lnSpc>
                <a:spcPct val="100000"/>
              </a:lnSpc>
              <a:defRPr/>
            </a:pPr>
            <a:r>
              <a:rPr lang="en-ZA" sz="1800" dirty="0">
                <a:latin typeface="Arial" panose="020B0604020202020204" pitchFamily="34" charset="0"/>
                <a:cs typeface="Arial" panose="020B0604020202020204" pitchFamily="34" charset="0"/>
              </a:rPr>
              <a:t>Guidelines for DDM Political Champions developed.</a:t>
            </a:r>
          </a:p>
          <a:p>
            <a:pPr algn="just" defTabSz="342900">
              <a:lnSpc>
                <a:spcPct val="100000"/>
              </a:lnSpc>
              <a:defRPr/>
            </a:pPr>
            <a:r>
              <a:rPr lang="en-US" sz="1800" b="1" dirty="0">
                <a:latin typeface="Arial" panose="020B0604020202020204" pitchFamily="34" charset="0"/>
                <a:cs typeface="Arial" panose="020B0604020202020204" pitchFamily="34" charset="0"/>
              </a:rPr>
              <a:t>Draft Section 47(1)(b) Regulations Framework  for the Intergovernmental Relations Framework Act (IGRFA) developed</a:t>
            </a:r>
            <a:r>
              <a:rPr lang="en-US" sz="1800" dirty="0">
                <a:latin typeface="Arial" panose="020B0604020202020204" pitchFamily="34" charset="0"/>
                <a:cs typeface="Arial" panose="020B0604020202020204" pitchFamily="34" charset="0"/>
              </a:rPr>
              <a:t> for discussion. </a:t>
            </a:r>
            <a:endParaRPr lang="en-ZA" sz="1800" dirty="0">
              <a:latin typeface="Arial" panose="020B0604020202020204" pitchFamily="34" charset="0"/>
              <a:cs typeface="Arial" panose="020B0604020202020204" pitchFamily="34" charset="0"/>
            </a:endParaRPr>
          </a:p>
          <a:p>
            <a:pPr algn="just" defTabSz="342900">
              <a:lnSpc>
                <a:spcPct val="100000"/>
              </a:lnSpc>
              <a:defRPr/>
            </a:pPr>
            <a:r>
              <a:rPr lang="en-US" sz="1800" b="1" dirty="0">
                <a:latin typeface="Arial" panose="020B0604020202020204" pitchFamily="34" charset="0"/>
                <a:cs typeface="Arial" panose="020B0604020202020204" pitchFamily="34" charset="0"/>
              </a:rPr>
              <a:t>IDP Guidelines and Circular </a:t>
            </a:r>
            <a:r>
              <a:rPr lang="en-US" sz="1800" dirty="0">
                <a:latin typeface="Arial" panose="020B0604020202020204" pitchFamily="34" charset="0"/>
                <a:cs typeface="Arial" panose="020B0604020202020204" pitchFamily="34" charset="0"/>
              </a:rPr>
              <a:t>aimed to link with the One Plan has been developed.</a:t>
            </a:r>
          </a:p>
          <a:p>
            <a:pPr algn="just" defTabSz="342900">
              <a:lnSpc>
                <a:spcPct val="100000"/>
              </a:lnSpc>
              <a:defRPr/>
            </a:pPr>
            <a:r>
              <a:rPr lang="en-US" sz="1800" b="1" dirty="0">
                <a:latin typeface="Arial" panose="020B0604020202020204" pitchFamily="34" charset="0"/>
                <a:cs typeface="Arial" panose="020B0604020202020204" pitchFamily="34" charset="0"/>
              </a:rPr>
              <a:t>DDM launches </a:t>
            </a:r>
            <a:r>
              <a:rPr lang="en-US" sz="1800" dirty="0">
                <a:latin typeface="Arial" panose="020B0604020202020204" pitchFamily="34" charset="0"/>
                <a:cs typeface="Arial" panose="020B0604020202020204" pitchFamily="34" charset="0"/>
              </a:rPr>
              <a:t>in KZN and Limpopo provinces. </a:t>
            </a:r>
          </a:p>
          <a:p>
            <a:pPr algn="just" defTabSz="342900">
              <a:lnSpc>
                <a:spcPct val="100000"/>
              </a:lnSpc>
              <a:defRPr/>
            </a:pPr>
            <a:r>
              <a:rPr lang="en-US" sz="1800" b="1" dirty="0">
                <a:latin typeface="Arial" panose="020B0604020202020204" pitchFamily="34" charset="0"/>
                <a:cs typeface="Arial" panose="020B0604020202020204" pitchFamily="34" charset="0"/>
              </a:rPr>
              <a:t>On going support and guidance </a:t>
            </a:r>
            <a:r>
              <a:rPr lang="en-US" sz="1800" dirty="0">
                <a:latin typeface="Arial" panose="020B0604020202020204" pitchFamily="34" charset="0"/>
                <a:cs typeface="Arial" panose="020B0604020202020204" pitchFamily="34" charset="0"/>
              </a:rPr>
              <a:t>on how to mainstream DDM national sector departments provided. </a:t>
            </a:r>
          </a:p>
          <a:p>
            <a:pPr algn="just" defTabSz="342900">
              <a:lnSpc>
                <a:spcPct val="100000"/>
              </a:lnSpc>
              <a:defRPr/>
            </a:pPr>
            <a:r>
              <a:rPr lang="en-US" sz="1800" b="1" dirty="0">
                <a:latin typeface="Arial" panose="020B0604020202020204" pitchFamily="34" charset="0"/>
                <a:cs typeface="Arial" panose="020B0604020202020204" pitchFamily="34" charset="0"/>
              </a:rPr>
              <a:t>Strategic partnerships </a:t>
            </a:r>
            <a:r>
              <a:rPr lang="en-US" sz="1800" dirty="0">
                <a:latin typeface="Arial" panose="020B0604020202020204" pitchFamily="34" charset="0"/>
                <a:cs typeface="Arial" panose="020B0604020202020204" pitchFamily="34" charset="0"/>
              </a:rPr>
              <a:t>to implement the DDM currently underway. </a:t>
            </a:r>
          </a:p>
          <a:p>
            <a:endParaRPr lang="en-GB" dirty="0"/>
          </a:p>
        </p:txBody>
      </p:sp>
    </p:spTree>
    <p:extLst>
      <p:ext uri="{BB962C8B-B14F-4D97-AF65-F5344CB8AC3E}">
        <p14:creationId xmlns:p14="http://schemas.microsoft.com/office/powerpoint/2010/main" val="4115547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14BA-26D3-4ED6-892E-AA65EC52E24A}"/>
              </a:ext>
            </a:extLst>
          </p:cNvPr>
          <p:cNvSpPr>
            <a:spLocks noGrp="1"/>
          </p:cNvSpPr>
          <p:nvPr>
            <p:ph type="title"/>
          </p:nvPr>
        </p:nvSpPr>
        <p:spPr/>
        <p:txBody>
          <a:bodyPr/>
          <a:lstStyle/>
          <a:p>
            <a:r>
              <a:rPr lang="en-ZA" dirty="0"/>
              <a:t>LESSONS LEARNED FROM THE PILOTING PHASE</a:t>
            </a:r>
            <a:endParaRPr lang="en-GB" dirty="0"/>
          </a:p>
        </p:txBody>
      </p:sp>
      <p:sp>
        <p:nvSpPr>
          <p:cNvPr id="3" name="Content Placeholder 2">
            <a:extLst>
              <a:ext uri="{FF2B5EF4-FFF2-40B4-BE49-F238E27FC236}">
                <a16:creationId xmlns:a16="http://schemas.microsoft.com/office/drawing/2014/main" id="{4FFD662C-D1E4-4F2D-BF75-E268D5C2FB9D}"/>
              </a:ext>
            </a:extLst>
          </p:cNvPr>
          <p:cNvSpPr>
            <a:spLocks noGrp="1"/>
          </p:cNvSpPr>
          <p:nvPr>
            <p:ph sz="half" idx="2"/>
          </p:nvPr>
        </p:nvSpPr>
        <p:spPr>
          <a:xfrm>
            <a:off x="504202" y="583385"/>
            <a:ext cx="11118078" cy="5851598"/>
          </a:xfrm>
        </p:spPr>
        <p:txBody>
          <a:bodyPr/>
          <a:lstStyle/>
          <a:p>
            <a:pPr marL="0" indent="0" algn="just">
              <a:lnSpc>
                <a:spcPct val="115000"/>
              </a:lnSpc>
              <a:spcAft>
                <a:spcPts val="800"/>
              </a:spcAft>
              <a:buNone/>
            </a:pPr>
            <a:r>
              <a:rPr lang="en-ZA" sz="1700" dirty="0">
                <a:effectLst/>
                <a:latin typeface="Arial" panose="020B0604020202020204" pitchFamily="34" charset="0"/>
                <a:ea typeface="Calibri" panose="020F0502020204030204" pitchFamily="34" charset="0"/>
              </a:rPr>
              <a:t>The lessons from the piloting phase can be this be categories into three key areas; namely: </a:t>
            </a:r>
            <a:endParaRPr lang="en-GB" sz="1700" dirty="0">
              <a:effectLst/>
              <a:latin typeface="Arial" panose="020B0604020202020204" pitchFamily="34" charset="0"/>
              <a:ea typeface="Arial" panose="020B0604020202020204" pitchFamily="34" charset="0"/>
            </a:endParaRPr>
          </a:p>
          <a:p>
            <a:pPr marL="400050" indent="-400050" algn="just">
              <a:lnSpc>
                <a:spcPct val="115000"/>
              </a:lnSpc>
              <a:buFont typeface="+mj-lt"/>
              <a:buAutoNum type="romanLcPeriod"/>
            </a:pPr>
            <a:r>
              <a:rPr lang="en-ZA" sz="1700" b="1" i="1" dirty="0">
                <a:effectLst/>
                <a:latin typeface="Arial" panose="020B0604020202020204" pitchFamily="34" charset="0"/>
                <a:ea typeface="Calibri" panose="020F0502020204030204" pitchFamily="34" charset="0"/>
              </a:rPr>
              <a:t>Intergovernmental coordination and institutional arrangements lessons </a:t>
            </a:r>
          </a:p>
          <a:p>
            <a:pPr lvl="1" algn="just">
              <a:lnSpc>
                <a:spcPct val="115000"/>
              </a:lnSpc>
            </a:pPr>
            <a:r>
              <a:rPr lang="en-ZA" sz="1700" dirty="0">
                <a:effectLst/>
                <a:latin typeface="Arial" panose="020B0604020202020204" pitchFamily="34" charset="0"/>
                <a:ea typeface="Calibri" panose="020F0502020204030204" pitchFamily="34" charset="0"/>
              </a:rPr>
              <a:t>During the pilot phase, it became clear that the partnership between the provincial Departments of Cooperative Governance and Traditional Affairs, the Offices of the Premier and Provincial Treasures are critical to any intergovernmental programme of government. </a:t>
            </a:r>
          </a:p>
          <a:p>
            <a:pPr lvl="1" algn="just">
              <a:lnSpc>
                <a:spcPct val="115000"/>
              </a:lnSpc>
            </a:pPr>
            <a:r>
              <a:rPr lang="en-ZA" sz="1700" dirty="0">
                <a:latin typeface="Arial" panose="020B0604020202020204" pitchFamily="34" charset="0"/>
                <a:ea typeface="Calibri" panose="020F0502020204030204" pitchFamily="34" charset="0"/>
              </a:rPr>
              <a:t>T</a:t>
            </a:r>
            <a:r>
              <a:rPr lang="en-ZA" sz="1700" dirty="0">
                <a:effectLst/>
                <a:latin typeface="Arial" panose="020B0604020202020204" pitchFamily="34" charset="0"/>
                <a:ea typeface="Calibri" panose="020F0502020204030204" pitchFamily="34" charset="0"/>
              </a:rPr>
              <a:t>he establishment of intergovernmental task teams led by national COGTA resulted in an efficient and effective process to manage the implementation of the pilot process. </a:t>
            </a:r>
          </a:p>
          <a:p>
            <a:pPr lvl="1" algn="just">
              <a:lnSpc>
                <a:spcPct val="115000"/>
              </a:lnSpc>
            </a:pPr>
            <a:r>
              <a:rPr lang="en-ZA" sz="1700" dirty="0">
                <a:effectLst/>
                <a:latin typeface="Arial" panose="020B0604020202020204" pitchFamily="34" charset="0"/>
                <a:ea typeface="Calibri" panose="020F0502020204030204" pitchFamily="34" charset="0"/>
              </a:rPr>
              <a:t>Coordination took place through the Inter-Ministerial Committee (IMC) on Integrated Service Delivery. The Minister for DCOG played a very active role to personally ensure that national sector departments cooperated and provided information that was required. </a:t>
            </a:r>
          </a:p>
          <a:p>
            <a:pPr lvl="1" algn="just">
              <a:lnSpc>
                <a:spcPct val="115000"/>
              </a:lnSpc>
              <a:spcAft>
                <a:spcPts val="800"/>
              </a:spcAft>
            </a:pPr>
            <a:r>
              <a:rPr lang="en-ZA" sz="1700" dirty="0">
                <a:effectLst/>
                <a:latin typeface="Arial" panose="020B0604020202020204" pitchFamily="34" charset="0"/>
                <a:ea typeface="Calibri" panose="020F0502020204030204" pitchFamily="34" charset="0"/>
              </a:rPr>
              <a:t>Intergovernmental planning and coordination is informed by a set planning and budgeting processes across the three spheres. During the pilot phase, we learned that in order for national and provincial sector departments to speedily/immediately respond to pertinent challenges on the ground, the current cycle of planning does not always permits this to be done. Where the synchronization process is incorrect and budgets are already committed to specific projects, there is little room in the system to reprioritize.</a:t>
            </a:r>
            <a:endParaRPr lang="en-GB" sz="1700" dirty="0">
              <a:effectLst/>
              <a:latin typeface="Arial" panose="020B0604020202020204" pitchFamily="34" charset="0"/>
              <a:ea typeface="Arial" panose="020B0604020202020204" pitchFamily="34" charset="0"/>
            </a:endParaRPr>
          </a:p>
          <a:p>
            <a:pPr marL="914400" lvl="2" indent="0" algn="just">
              <a:lnSpc>
                <a:spcPct val="115000"/>
              </a:lnSpc>
              <a:spcAft>
                <a:spcPts val="800"/>
              </a:spcAft>
              <a:buNone/>
            </a:pPr>
            <a:r>
              <a:rPr lang="en-ZA" sz="1700" dirty="0">
                <a:effectLst/>
                <a:latin typeface="Arial" panose="020B0604020202020204" pitchFamily="34" charset="0"/>
                <a:ea typeface="Calibri" panose="020F0502020204030204" pitchFamily="34" charset="0"/>
              </a:rPr>
              <a:t>This lesson is important because in some instances there was no link between the challenges that communities have in districts and the programmes that national and provincial sector departments are implementing.  </a:t>
            </a:r>
            <a:endParaRPr lang="en-GB" sz="1700" dirty="0">
              <a:effectLst/>
              <a:latin typeface="Arial" panose="020B0604020202020204" pitchFamily="34" charset="0"/>
              <a:ea typeface="Arial" panose="020B0604020202020204" pitchFamily="34" charset="0"/>
            </a:endParaRPr>
          </a:p>
          <a:p>
            <a:pPr lvl="1" algn="just">
              <a:lnSpc>
                <a:spcPct val="115000"/>
              </a:lnSpc>
            </a:pPr>
            <a:endParaRPr lang="en-GB" dirty="0">
              <a:effectLst/>
              <a:latin typeface="Arial" panose="020B0604020202020204" pitchFamily="34" charset="0"/>
              <a:ea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210391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14BA-26D3-4ED6-892E-AA65EC52E24A}"/>
              </a:ext>
            </a:extLst>
          </p:cNvPr>
          <p:cNvSpPr>
            <a:spLocks noGrp="1"/>
          </p:cNvSpPr>
          <p:nvPr>
            <p:ph type="title"/>
          </p:nvPr>
        </p:nvSpPr>
        <p:spPr/>
        <p:txBody>
          <a:bodyPr/>
          <a:lstStyle/>
          <a:p>
            <a:r>
              <a:rPr lang="en-ZA" dirty="0"/>
              <a:t>LESSONS LEARNED FROM THE PILOTING PHASE (Cont.)</a:t>
            </a:r>
            <a:endParaRPr lang="en-GB" dirty="0"/>
          </a:p>
        </p:txBody>
      </p:sp>
      <p:sp>
        <p:nvSpPr>
          <p:cNvPr id="3" name="Content Placeholder 2">
            <a:extLst>
              <a:ext uri="{FF2B5EF4-FFF2-40B4-BE49-F238E27FC236}">
                <a16:creationId xmlns:a16="http://schemas.microsoft.com/office/drawing/2014/main" id="{4FFD662C-D1E4-4F2D-BF75-E268D5C2FB9D}"/>
              </a:ext>
            </a:extLst>
          </p:cNvPr>
          <p:cNvSpPr>
            <a:spLocks noGrp="1"/>
          </p:cNvSpPr>
          <p:nvPr>
            <p:ph sz="half" idx="2"/>
          </p:nvPr>
        </p:nvSpPr>
        <p:spPr>
          <a:xfrm>
            <a:off x="247828" y="931492"/>
            <a:ext cx="11562460" cy="5110995"/>
          </a:xfrm>
        </p:spPr>
        <p:txBody>
          <a:bodyPr/>
          <a:lstStyle/>
          <a:p>
            <a:pPr marL="0" indent="0" algn="just">
              <a:lnSpc>
                <a:spcPct val="115000"/>
              </a:lnSpc>
              <a:spcAft>
                <a:spcPts val="800"/>
              </a:spcAft>
              <a:buNone/>
            </a:pPr>
            <a:r>
              <a:rPr lang="en-ZA" sz="1800" dirty="0">
                <a:effectLst/>
                <a:latin typeface="Arial" panose="020B0604020202020204" pitchFamily="34" charset="0"/>
                <a:ea typeface="Calibri" panose="020F0502020204030204" pitchFamily="34" charset="0"/>
              </a:rPr>
              <a:t>The lessons from the piloting phase can be this be categories into three key areas; namely: </a:t>
            </a:r>
            <a:endParaRPr lang="en-GB" sz="1800" dirty="0">
              <a:effectLst/>
              <a:latin typeface="Arial" panose="020B0604020202020204" pitchFamily="34" charset="0"/>
              <a:ea typeface="Arial" panose="020B0604020202020204" pitchFamily="34" charset="0"/>
            </a:endParaRPr>
          </a:p>
          <a:p>
            <a:pPr marL="400050" indent="-400050" algn="just">
              <a:lnSpc>
                <a:spcPct val="115000"/>
              </a:lnSpc>
              <a:buFont typeface="+mj-lt"/>
              <a:buAutoNum type="romanLcPeriod" startAt="2"/>
            </a:pPr>
            <a:r>
              <a:rPr lang="en-ZA" sz="1800" b="1" i="1" dirty="0">
                <a:effectLst/>
                <a:latin typeface="Arial" panose="020B0604020202020204" pitchFamily="34" charset="0"/>
                <a:ea typeface="Calibri" panose="020F0502020204030204" pitchFamily="34" charset="0"/>
              </a:rPr>
              <a:t>Content lessons </a:t>
            </a:r>
          </a:p>
          <a:p>
            <a:pPr lvl="1" algn="just">
              <a:lnSpc>
                <a:spcPct val="115000"/>
              </a:lnSpc>
            </a:pPr>
            <a:r>
              <a:rPr lang="en-ZA" dirty="0">
                <a:effectLst/>
                <a:latin typeface="Arial" panose="020B0604020202020204" pitchFamily="34" charset="0"/>
                <a:ea typeface="Calibri" panose="020F0502020204030204" pitchFamily="34" charset="0"/>
              </a:rPr>
              <a:t>Most of the trends that regarding content issues from the three pilots were similar, however, the eThekwini metropolitan municipality was slightly different. The metropolitan municipality was able to provide additional content information based on research and studies that they had conducted, i.e. human settlement, tourism, etc. The fact that the metropolitan municipality is part of the City Support Programme (CSP) in the National Treasury, contributed to setting the metro apart, especially with the development of the Built Environment Performance Plan (BEPP) that metros were required to prepare. This lesson lay a good foundation for </a:t>
            </a:r>
            <a:r>
              <a:rPr lang="en-ZA" b="1" dirty="0">
                <a:effectLst/>
                <a:latin typeface="Arial" panose="020B0604020202020204" pitchFamily="34" charset="0"/>
                <a:ea typeface="Calibri" panose="020F0502020204030204" pitchFamily="34" charset="0"/>
              </a:rPr>
              <a:t>a differentiated approach</a:t>
            </a:r>
            <a:r>
              <a:rPr lang="en-ZA" dirty="0">
                <a:effectLst/>
                <a:latin typeface="Arial" panose="020B0604020202020204" pitchFamily="34" charset="0"/>
                <a:ea typeface="Calibri" panose="020F0502020204030204" pitchFamily="34" charset="0"/>
              </a:rPr>
              <a:t> on how some aspects of the DDM roll out would need to be approached. </a:t>
            </a:r>
          </a:p>
          <a:p>
            <a:pPr lvl="1" algn="just">
              <a:lnSpc>
                <a:spcPct val="115000"/>
              </a:lnSpc>
            </a:pPr>
            <a:r>
              <a:rPr lang="en-ZA" sz="1800" dirty="0">
                <a:latin typeface="Arial" panose="020B0604020202020204" pitchFamily="34" charset="0"/>
                <a:ea typeface="Calibri" panose="020F0502020204030204" pitchFamily="34" charset="0"/>
              </a:rPr>
              <a:t>In the </a:t>
            </a:r>
            <a:r>
              <a:rPr lang="en-ZA" sz="1800" dirty="0">
                <a:effectLst/>
                <a:latin typeface="Arial" panose="020B0604020202020204" pitchFamily="34" charset="0"/>
                <a:ea typeface="Calibri" panose="020F0502020204030204" pitchFamily="34" charset="0"/>
              </a:rPr>
              <a:t>collation of all national, provincial and local projects and budgets to cost government investment in each pilot site, it was found that </a:t>
            </a:r>
            <a:r>
              <a:rPr lang="en-ZA" b="1" dirty="0">
                <a:latin typeface="Arial" panose="020B0604020202020204" pitchFamily="34" charset="0"/>
                <a:ea typeface="Calibri" panose="020F0502020204030204" pitchFamily="34" charset="0"/>
              </a:rPr>
              <a:t>leadership,</a:t>
            </a:r>
            <a:r>
              <a:rPr lang="en-ZA" dirty="0">
                <a:latin typeface="Arial" panose="020B0604020202020204" pitchFamily="34" charset="0"/>
                <a:ea typeface="Calibri" panose="020F0502020204030204" pitchFamily="34" charset="0"/>
              </a:rPr>
              <a:t> starting with the political head, accompanied by persistence, and dedication, enables the achievement such challenging tasks. </a:t>
            </a:r>
            <a:r>
              <a:rPr lang="en-ZA" sz="1800" dirty="0">
                <a:effectLst/>
                <a:latin typeface="Arial" panose="020B0604020202020204" pitchFamily="34" charset="0"/>
                <a:ea typeface="Calibri" panose="020F0502020204030204" pitchFamily="34" charset="0"/>
              </a:rPr>
              <a:t>Given the scale of this exercise and the fact that it was being done for the first time at this scale within such as short period of time, it was encouraging to see the overwhelming response, especially from national sector departments. </a:t>
            </a:r>
            <a:endParaRPr lang="en-GB" sz="1800" dirty="0">
              <a:effectLst/>
              <a:latin typeface="Arial" panose="020B0604020202020204" pitchFamily="34" charset="0"/>
              <a:ea typeface="Arial" panose="020B0604020202020204" pitchFamily="34" charset="0"/>
            </a:endParaRPr>
          </a:p>
          <a:p>
            <a:pPr marL="0" indent="0" algn="just">
              <a:lnSpc>
                <a:spcPct val="115000"/>
              </a:lnSpc>
              <a:buNone/>
            </a:pPr>
            <a:r>
              <a:rPr lang="en-ZA" sz="1800" dirty="0">
                <a:effectLst/>
                <a:latin typeface="Arial" panose="020B0604020202020204" pitchFamily="34" charset="0"/>
                <a:ea typeface="Calibri" panose="020F0502020204030204" pitchFamily="34" charset="0"/>
              </a:rPr>
              <a:t> </a:t>
            </a:r>
            <a:endParaRPr lang="en-GB" sz="1800" dirty="0">
              <a:effectLst/>
              <a:latin typeface="Arial" panose="020B0604020202020204" pitchFamily="34" charset="0"/>
              <a:ea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4052692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14BA-26D3-4ED6-892E-AA65EC52E24A}"/>
              </a:ext>
            </a:extLst>
          </p:cNvPr>
          <p:cNvSpPr>
            <a:spLocks noGrp="1"/>
          </p:cNvSpPr>
          <p:nvPr>
            <p:ph type="title"/>
          </p:nvPr>
        </p:nvSpPr>
        <p:spPr/>
        <p:txBody>
          <a:bodyPr/>
          <a:lstStyle/>
          <a:p>
            <a:r>
              <a:rPr lang="en-ZA" dirty="0"/>
              <a:t>LESSONS LEARNED FROM THE PILOTING PHASE (Cont.)</a:t>
            </a:r>
            <a:endParaRPr lang="en-GB" dirty="0"/>
          </a:p>
        </p:txBody>
      </p:sp>
      <p:sp>
        <p:nvSpPr>
          <p:cNvPr id="3" name="Content Placeholder 2">
            <a:extLst>
              <a:ext uri="{FF2B5EF4-FFF2-40B4-BE49-F238E27FC236}">
                <a16:creationId xmlns:a16="http://schemas.microsoft.com/office/drawing/2014/main" id="{4FFD662C-D1E4-4F2D-BF75-E268D5C2FB9D}"/>
              </a:ext>
            </a:extLst>
          </p:cNvPr>
          <p:cNvSpPr>
            <a:spLocks noGrp="1"/>
          </p:cNvSpPr>
          <p:nvPr>
            <p:ph sz="half" idx="2"/>
          </p:nvPr>
        </p:nvSpPr>
        <p:spPr>
          <a:xfrm>
            <a:off x="179461" y="760576"/>
            <a:ext cx="11562460" cy="5255663"/>
          </a:xfrm>
        </p:spPr>
        <p:txBody>
          <a:bodyPr/>
          <a:lstStyle/>
          <a:p>
            <a:pPr marL="0" indent="0" algn="just">
              <a:lnSpc>
                <a:spcPct val="115000"/>
              </a:lnSpc>
              <a:spcAft>
                <a:spcPts val="800"/>
              </a:spcAft>
              <a:buNone/>
            </a:pPr>
            <a:r>
              <a:rPr lang="en-ZA" sz="1800" dirty="0">
                <a:effectLst/>
                <a:latin typeface="Arial" panose="020B0604020202020204" pitchFamily="34" charset="0"/>
                <a:ea typeface="Calibri" panose="020F0502020204030204" pitchFamily="34" charset="0"/>
              </a:rPr>
              <a:t>The lessons from the piloting phase can be this be categories into three key areas; namely: </a:t>
            </a:r>
            <a:endParaRPr lang="en-GB" sz="1800" dirty="0">
              <a:effectLst/>
              <a:latin typeface="Arial" panose="020B0604020202020204" pitchFamily="34" charset="0"/>
              <a:ea typeface="Arial" panose="020B0604020202020204" pitchFamily="34" charset="0"/>
            </a:endParaRPr>
          </a:p>
          <a:p>
            <a:pPr marL="400050" indent="-400050" algn="just">
              <a:lnSpc>
                <a:spcPct val="115000"/>
              </a:lnSpc>
              <a:buFont typeface="+mj-lt"/>
              <a:buAutoNum type="romanLcPeriod" startAt="2"/>
            </a:pPr>
            <a:r>
              <a:rPr lang="en-ZA" sz="1800" b="1" i="1" dirty="0">
                <a:effectLst/>
                <a:latin typeface="Arial" panose="020B0604020202020204" pitchFamily="34" charset="0"/>
                <a:ea typeface="Calibri" panose="020F0502020204030204" pitchFamily="34" charset="0"/>
              </a:rPr>
              <a:t>Content lessons (cont.)</a:t>
            </a:r>
          </a:p>
          <a:p>
            <a:pPr lvl="1" algn="just">
              <a:lnSpc>
                <a:spcPct val="115000"/>
              </a:lnSpc>
            </a:pPr>
            <a:r>
              <a:rPr lang="en-ZA" dirty="0">
                <a:effectLst/>
                <a:latin typeface="Arial" panose="020B0604020202020204" pitchFamily="34" charset="0"/>
                <a:ea typeface="Calibri" panose="020F0502020204030204" pitchFamily="34" charset="0"/>
              </a:rPr>
              <a:t>One of the main concerns on content issues was </a:t>
            </a:r>
            <a:r>
              <a:rPr lang="en-ZA" b="1" dirty="0">
                <a:effectLst/>
                <a:latin typeface="Arial" panose="020B0604020202020204" pitchFamily="34" charset="0"/>
                <a:ea typeface="Calibri" panose="020F0502020204030204" pitchFamily="34" charset="0"/>
              </a:rPr>
              <a:t>access to and the reliability of some of the statistical data</a:t>
            </a:r>
            <a:r>
              <a:rPr lang="en-ZA" dirty="0">
                <a:effectLst/>
                <a:latin typeface="Arial" panose="020B0604020202020204" pitchFamily="34" charset="0"/>
                <a:ea typeface="Calibri" panose="020F0502020204030204" pitchFamily="34" charset="0"/>
              </a:rPr>
              <a:t>. There were instances where some of this data and information was outdated. </a:t>
            </a:r>
          </a:p>
          <a:p>
            <a:pPr lvl="1" algn="just">
              <a:lnSpc>
                <a:spcPct val="115000"/>
              </a:lnSpc>
            </a:pPr>
            <a:r>
              <a:rPr lang="en-ZA" sz="1800" kern="1200" dirty="0">
                <a:solidFill>
                  <a:srgbClr val="000000"/>
                </a:solidFill>
                <a:effectLst/>
                <a:latin typeface="Arial" panose="020B0604020202020204" pitchFamily="34" charset="0"/>
                <a:ea typeface="MS PGothic" panose="020B0600070205080204" pitchFamily="34" charset="-128"/>
              </a:rPr>
              <a:t>It was also found that there is </a:t>
            </a:r>
            <a:r>
              <a:rPr lang="en-ZA" sz="1800" b="1" kern="1200" dirty="0">
                <a:solidFill>
                  <a:srgbClr val="000000"/>
                </a:solidFill>
                <a:effectLst/>
                <a:latin typeface="Arial" panose="020B0604020202020204" pitchFamily="34" charset="0"/>
                <a:ea typeface="MS PGothic" panose="020B0600070205080204" pitchFamily="34" charset="-128"/>
              </a:rPr>
              <a:t>weak integration and coordination of programmes and projects both vertically and horizontally potentially</a:t>
            </a:r>
            <a:r>
              <a:rPr lang="en-ZA" sz="1800" kern="1200" dirty="0">
                <a:solidFill>
                  <a:srgbClr val="000000"/>
                </a:solidFill>
                <a:effectLst/>
                <a:latin typeface="Arial" panose="020B0604020202020204" pitchFamily="34" charset="0"/>
                <a:ea typeface="MS PGothic" panose="020B0600070205080204" pitchFamily="34" charset="-128"/>
              </a:rPr>
              <a:t> because some sector departments do not collaborate when developing and implementing their projects and programmes leading to potential duplication and diluted impact at district level</a:t>
            </a:r>
            <a:r>
              <a:rPr lang="en-ZA" sz="1800" dirty="0">
                <a:effectLst/>
                <a:latin typeface="Arial" panose="020B0604020202020204" pitchFamily="34" charset="0"/>
                <a:ea typeface="Times New Roman" panose="02020603050405020304" pitchFamily="18" charset="0"/>
              </a:rPr>
              <a:t>. In some instances, it was challenging to determine a r</a:t>
            </a:r>
            <a:r>
              <a:rPr lang="en-ZA" sz="1800" kern="1200" dirty="0">
                <a:solidFill>
                  <a:srgbClr val="000000"/>
                </a:solidFill>
                <a:effectLst/>
                <a:latin typeface="Arial" panose="020B0604020202020204" pitchFamily="34" charset="0"/>
                <a:ea typeface="MS PGothic" panose="020B0600070205080204" pitchFamily="34" charset="-128"/>
              </a:rPr>
              <a:t>ationale of the projects that government was implemented in the districts, e.g., schools built in villages with no enrolment of learners</a:t>
            </a:r>
          </a:p>
          <a:p>
            <a:pPr lvl="1" algn="just">
              <a:lnSpc>
                <a:spcPct val="115000"/>
              </a:lnSpc>
            </a:pPr>
            <a:r>
              <a:rPr lang="en-ZA" sz="18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During the pilot phase, there were some national projects that were not spatially mapped. While this is also a fairly new practice in government, it became clear that </a:t>
            </a:r>
            <a:r>
              <a:rPr lang="en-ZA" sz="1800" b="1"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spatial mapping of national and government projects is critical</a:t>
            </a:r>
            <a:r>
              <a:rPr lang="en-ZA" sz="18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 and would need to be enhanced as the DDM is rolled out. </a:t>
            </a:r>
          </a:p>
          <a:p>
            <a:pPr lvl="1" algn="just">
              <a:lnSpc>
                <a:spcPct val="115000"/>
              </a:lnSpc>
            </a:pPr>
            <a:r>
              <a:rPr lang="en-ZA" sz="18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For the first time, the whole of government was able to jointly agree and obtain an appreciation of the challenges facing local communities. This step of the DDM laid a solid foundation and proved to be a valuable lesson to anchor an intergovernmental approach to planning, budgeting and implementation</a:t>
            </a:r>
            <a:endParaRPr lang="en-GB" sz="1800" dirty="0">
              <a:effectLst/>
              <a:latin typeface="Arial" panose="020B0604020202020204" pitchFamily="34" charset="0"/>
              <a:ea typeface="Arial" panose="020B0604020202020204" pitchFamily="34" charset="0"/>
            </a:endParaRPr>
          </a:p>
          <a:p>
            <a:pPr lvl="1" algn="just">
              <a:lnSpc>
                <a:spcPct val="115000"/>
              </a:lnSpc>
            </a:pPr>
            <a:endParaRPr lang="en-GB" b="1" i="1" dirty="0">
              <a:effectLst/>
              <a:latin typeface="Arial" panose="020B0604020202020204" pitchFamily="34" charset="0"/>
              <a:ea typeface="Arial" panose="020B0604020202020204" pitchFamily="34" charset="0"/>
            </a:endParaRPr>
          </a:p>
          <a:p>
            <a:pPr marL="400050" indent="-400050" algn="just">
              <a:lnSpc>
                <a:spcPct val="115000"/>
              </a:lnSpc>
              <a:buFont typeface="+mj-lt"/>
              <a:buAutoNum type="romanLcPeriod" startAt="2"/>
            </a:pPr>
            <a:endParaRPr lang="en-ZA" sz="1800" b="1" i="1" dirty="0">
              <a:effectLst/>
              <a:latin typeface="Arial" panose="020B0604020202020204" pitchFamily="34" charset="0"/>
              <a:ea typeface="Calibri" panose="020F0502020204030204" pitchFamily="34" charset="0"/>
            </a:endParaRPr>
          </a:p>
          <a:p>
            <a:pPr marL="0" indent="0" algn="just">
              <a:lnSpc>
                <a:spcPct val="115000"/>
              </a:lnSpc>
              <a:buNone/>
            </a:pPr>
            <a:r>
              <a:rPr lang="en-ZA" sz="1800" dirty="0">
                <a:effectLst/>
                <a:latin typeface="Arial" panose="020B0604020202020204" pitchFamily="34" charset="0"/>
                <a:ea typeface="Calibri" panose="020F0502020204030204" pitchFamily="34" charset="0"/>
              </a:rPr>
              <a:t> </a:t>
            </a:r>
            <a:endParaRPr lang="en-GB" sz="1800" dirty="0">
              <a:effectLst/>
              <a:latin typeface="Arial" panose="020B0604020202020204" pitchFamily="34" charset="0"/>
              <a:ea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910125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14BA-26D3-4ED6-892E-AA65EC52E24A}"/>
              </a:ext>
            </a:extLst>
          </p:cNvPr>
          <p:cNvSpPr>
            <a:spLocks noGrp="1"/>
          </p:cNvSpPr>
          <p:nvPr>
            <p:ph type="title"/>
          </p:nvPr>
        </p:nvSpPr>
        <p:spPr/>
        <p:txBody>
          <a:bodyPr/>
          <a:lstStyle/>
          <a:p>
            <a:r>
              <a:rPr lang="en-ZA" dirty="0"/>
              <a:t>LESSONS LEARNED FROM THE PILOTING PHASE (Cont.)</a:t>
            </a:r>
            <a:endParaRPr lang="en-GB" dirty="0"/>
          </a:p>
        </p:txBody>
      </p:sp>
      <p:sp>
        <p:nvSpPr>
          <p:cNvPr id="3" name="Content Placeholder 2">
            <a:extLst>
              <a:ext uri="{FF2B5EF4-FFF2-40B4-BE49-F238E27FC236}">
                <a16:creationId xmlns:a16="http://schemas.microsoft.com/office/drawing/2014/main" id="{4FFD662C-D1E4-4F2D-BF75-E268D5C2FB9D}"/>
              </a:ext>
            </a:extLst>
          </p:cNvPr>
          <p:cNvSpPr>
            <a:spLocks noGrp="1"/>
          </p:cNvSpPr>
          <p:nvPr>
            <p:ph sz="half" idx="2"/>
          </p:nvPr>
        </p:nvSpPr>
        <p:spPr>
          <a:xfrm>
            <a:off x="731520" y="931492"/>
            <a:ext cx="10753344" cy="5110995"/>
          </a:xfrm>
        </p:spPr>
        <p:txBody>
          <a:bodyPr/>
          <a:lstStyle/>
          <a:p>
            <a:pPr marL="0" indent="0" algn="just">
              <a:lnSpc>
                <a:spcPct val="115000"/>
              </a:lnSpc>
              <a:spcAft>
                <a:spcPts val="800"/>
              </a:spcAft>
              <a:buNone/>
            </a:pPr>
            <a:r>
              <a:rPr lang="en-ZA" sz="1800" dirty="0">
                <a:effectLst/>
                <a:latin typeface="Arial" panose="020B0604020202020204" pitchFamily="34" charset="0"/>
                <a:ea typeface="Calibri" panose="020F0502020204030204" pitchFamily="34" charset="0"/>
              </a:rPr>
              <a:t>The lessons from the piloting phase can be this be categories into three key areas; namely: </a:t>
            </a:r>
            <a:endParaRPr lang="en-GB" sz="1800" dirty="0">
              <a:effectLst/>
              <a:latin typeface="Arial" panose="020B0604020202020204" pitchFamily="34" charset="0"/>
              <a:ea typeface="Arial" panose="020B0604020202020204" pitchFamily="34" charset="0"/>
            </a:endParaRPr>
          </a:p>
          <a:p>
            <a:pPr marL="400050" indent="-400050" algn="just">
              <a:lnSpc>
                <a:spcPct val="115000"/>
              </a:lnSpc>
              <a:buFont typeface="+mj-lt"/>
              <a:buAutoNum type="romanLcPeriod" startAt="3"/>
            </a:pPr>
            <a:r>
              <a:rPr lang="en-ZA" sz="1800" b="1" i="1" dirty="0">
                <a:effectLst/>
                <a:latin typeface="Arial" panose="020B0604020202020204" pitchFamily="34" charset="0"/>
                <a:ea typeface="Calibri" panose="020F0502020204030204" pitchFamily="34" charset="0"/>
              </a:rPr>
              <a:t>Lessons learned from stakeholder engagement </a:t>
            </a:r>
          </a:p>
          <a:p>
            <a:pPr lvl="1"/>
            <a:r>
              <a:rPr lang="en-ZA" dirty="0">
                <a:latin typeface="Arial" panose="020B0604020202020204" pitchFamily="34" charset="0"/>
                <a:ea typeface="Calibri" panose="020F0502020204030204" pitchFamily="34" charset="0"/>
              </a:rPr>
              <a:t>E</a:t>
            </a:r>
            <a:r>
              <a:rPr lang="en-ZA" dirty="0">
                <a:effectLst/>
                <a:latin typeface="Arial" panose="020B0604020202020204" pitchFamily="34" charset="0"/>
                <a:ea typeface="Calibri" panose="020F0502020204030204" pitchFamily="34" charset="0"/>
              </a:rPr>
              <a:t>ngagement sessions demonstrated the willingness of all stakeholders to collaborate with and support government and in particular the DDM roll our process. While there were concerns raised, most </a:t>
            </a:r>
            <a:r>
              <a:rPr lang="en-ZA" b="1" dirty="0">
                <a:effectLst/>
                <a:latin typeface="Arial" panose="020B0604020202020204" pitchFamily="34" charset="0"/>
                <a:ea typeface="Calibri" panose="020F0502020204030204" pitchFamily="34" charset="0"/>
              </a:rPr>
              <a:t>stakeholders were eager to provide support and partner with government</a:t>
            </a:r>
            <a:r>
              <a:rPr lang="en-ZA" dirty="0">
                <a:effectLst/>
                <a:latin typeface="Arial" panose="020B0604020202020204" pitchFamily="34" charset="0"/>
                <a:ea typeface="Calibri" panose="020F0502020204030204" pitchFamily="34" charset="0"/>
              </a:rPr>
              <a:t> as it implements the DDM. </a:t>
            </a:r>
            <a:endParaRPr lang="en-GB" dirty="0">
              <a:effectLst/>
              <a:latin typeface="Arial" panose="020B0604020202020204" pitchFamily="34" charset="0"/>
              <a:ea typeface="Arial" panose="020B0604020202020204" pitchFamily="34" charset="0"/>
            </a:endParaRPr>
          </a:p>
          <a:p>
            <a:pPr marL="0" indent="0">
              <a:buNone/>
            </a:pPr>
            <a:endParaRPr lang="en-GB" dirty="0"/>
          </a:p>
          <a:p>
            <a:pPr marL="0" indent="0">
              <a:buNone/>
            </a:pPr>
            <a:r>
              <a:rPr lang="en-GB" dirty="0"/>
              <a:t>In conclusion,</a:t>
            </a:r>
          </a:p>
          <a:p>
            <a:r>
              <a:rPr lang="en-ZA" sz="1800" dirty="0">
                <a:effectLst/>
                <a:latin typeface="Arial" panose="020B0604020202020204" pitchFamily="34" charset="0"/>
                <a:ea typeface="Calibri" panose="020F0502020204030204" pitchFamily="34" charset="0"/>
              </a:rPr>
              <a:t>The majority lessons learnt from the piloting process points to a greater need for collaboration across the three spheres of government. The lessons from the piloting process exposes faultiness of how government plans, budgets and implements. The lessons also demonstrate challenges on some of the tools that are critical to enable the roll out of the DDM. </a:t>
            </a:r>
          </a:p>
          <a:p>
            <a:r>
              <a:rPr lang="en-ZA" sz="1800" dirty="0">
                <a:effectLst/>
                <a:latin typeface="Arial" panose="020B0604020202020204" pitchFamily="34" charset="0"/>
                <a:ea typeface="Calibri" panose="020F0502020204030204" pitchFamily="34" charset="0"/>
              </a:rPr>
              <a:t>The leadership provided by the President and the Minister for Cooperative Government and Traditional Affairs was one of the areas that set the piloting of the DDM apart from previous programmes. This leadership was critical in mobilizing all of government and all of society towards a journey that will improve the lives of poor communities, especially women, children and young people. </a:t>
            </a:r>
            <a:endParaRPr lang="en-GB" sz="1800" dirty="0">
              <a:effectLst/>
              <a:latin typeface="Arial" panose="020B0604020202020204" pitchFamily="34" charset="0"/>
              <a:ea typeface="Arial" panose="020B0604020202020204" pitchFamily="34" charset="0"/>
            </a:endParaRPr>
          </a:p>
          <a:p>
            <a:endParaRPr lang="en-GB" sz="1800" dirty="0">
              <a:effectLst/>
              <a:latin typeface="Arial" panose="020B0604020202020204" pitchFamily="34" charset="0"/>
              <a:ea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123719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83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882775" y="68264"/>
            <a:ext cx="8229600" cy="561975"/>
          </a:xfrm>
        </p:spPr>
        <p:txBody>
          <a:bodyPr/>
          <a:lstStyle/>
          <a:p>
            <a:pPr eaLnBrk="1" hangingPunct="1"/>
            <a:r>
              <a:rPr lang="en-ZA" altLang="en-US" sz="2800" b="1">
                <a:latin typeface="Calibri" panose="020F0502020204030204" pitchFamily="34" charset="0"/>
              </a:rPr>
              <a:t>History of local government’s transformation</a:t>
            </a:r>
          </a:p>
        </p:txBody>
      </p:sp>
      <p:sp>
        <p:nvSpPr>
          <p:cNvPr id="22531" name="Rectangle 6"/>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A28E6A"/>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endParaRPr lang="en-GB" altLang="en-US" sz="1800">
              <a:latin typeface="Arial" panose="020B0604020202020204" pitchFamily="34" charset="0"/>
              <a:cs typeface="Arial" panose="020B0604020202020204" pitchFamily="34" charset="0"/>
            </a:endParaRPr>
          </a:p>
        </p:txBody>
      </p:sp>
      <p:graphicFrame>
        <p:nvGraphicFramePr>
          <p:cNvPr id="22532" name="Object 3"/>
          <p:cNvGraphicFramePr>
            <a:graphicFrameLocks noChangeAspect="1"/>
          </p:cNvGraphicFramePr>
          <p:nvPr/>
        </p:nvGraphicFramePr>
        <p:xfrm>
          <a:off x="2079625" y="630239"/>
          <a:ext cx="7474226" cy="6249988"/>
        </p:xfrm>
        <a:graphic>
          <a:graphicData uri="http://schemas.openxmlformats.org/presentationml/2006/ole">
            <mc:AlternateContent xmlns:mc="http://schemas.openxmlformats.org/markup-compatibility/2006">
              <mc:Choice xmlns:v="urn:schemas-microsoft-com:vml" Requires="v">
                <p:oleObj spid="_x0000_s1026" name="Slide" r:id="rId4" imgW="221142" imgH="294048" progId="PowerPoint.Slide.8">
                  <p:embed/>
                </p:oleObj>
              </mc:Choice>
              <mc:Fallback>
                <p:oleObj name="Slide" r:id="rId4" imgW="221142" imgH="294048" progId="PowerPoint.Slide.8">
                  <p:embed/>
                  <p:pic>
                    <p:nvPicPr>
                      <p:cNvPr id="2253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25" y="630239"/>
                        <a:ext cx="7474226" cy="6249988"/>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DCD39AD5-45F1-48A9-8A6F-24DC915D5F4B}" type="slidenum">
              <a:rPr lang="en-US" smtClean="0"/>
              <a:t>4</a:t>
            </a:fld>
            <a:endParaRPr lang="en-US" dirty="0"/>
          </a:p>
        </p:txBody>
      </p:sp>
    </p:spTree>
    <p:extLst>
      <p:ext uri="{BB962C8B-B14F-4D97-AF65-F5344CB8AC3E}">
        <p14:creationId xmlns:p14="http://schemas.microsoft.com/office/powerpoint/2010/main" val="360347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4ECB7B-F8A3-46A6-8C69-B71C180797E5}"/>
              </a:ext>
            </a:extLst>
          </p:cNvPr>
          <p:cNvSpPr>
            <a:spLocks noGrp="1"/>
          </p:cNvSpPr>
          <p:nvPr>
            <p:ph type="title"/>
          </p:nvPr>
        </p:nvSpPr>
        <p:spPr/>
        <p:txBody>
          <a:bodyPr/>
          <a:lstStyle/>
          <a:p>
            <a:r>
              <a:rPr lang="en-ZA" dirty="0"/>
              <a:t/>
            </a:r>
            <a:br>
              <a:rPr lang="en-ZA" dirty="0"/>
            </a:br>
            <a:r>
              <a:rPr lang="en-ZA" dirty="0"/>
              <a:t>		Consolidation of local government</a:t>
            </a:r>
          </a:p>
        </p:txBody>
      </p:sp>
      <p:sp>
        <p:nvSpPr>
          <p:cNvPr id="4" name="Date Placeholder 3">
            <a:extLst>
              <a:ext uri="{FF2B5EF4-FFF2-40B4-BE49-F238E27FC236}">
                <a16:creationId xmlns:a16="http://schemas.microsoft.com/office/drawing/2014/main" id="{9DA785BD-1DD3-4F42-B7EB-934325755B66}"/>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id="{93FF6556-856F-4FD0-A7BB-058A07F6E71D}"/>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7A75C70A-ACB6-4D67-8EFD-6D7C7ED908F0}"/>
              </a:ext>
            </a:extLst>
          </p:cNvPr>
          <p:cNvSpPr>
            <a:spLocks noGrp="1"/>
          </p:cNvSpPr>
          <p:nvPr>
            <p:ph type="sldNum" sz="quarter" idx="12"/>
          </p:nvPr>
        </p:nvSpPr>
        <p:spPr/>
        <p:txBody>
          <a:bodyPr/>
          <a:lstStyle/>
          <a:p>
            <a:fld id="{72BBB6B1-E6AF-4F5E-9E39-96313FC1BD0C}" type="slidenum">
              <a:rPr lang="en-ZA" smtClean="0"/>
              <a:t>5</a:t>
            </a:fld>
            <a:endParaRPr lang="en-ZA"/>
          </a:p>
        </p:txBody>
      </p:sp>
      <p:graphicFrame>
        <p:nvGraphicFramePr>
          <p:cNvPr id="8" name="Content Placeholder 6">
            <a:extLst>
              <a:ext uri="{FF2B5EF4-FFF2-40B4-BE49-F238E27FC236}">
                <a16:creationId xmlns:a16="http://schemas.microsoft.com/office/drawing/2014/main" id="{D1143CD7-30A9-40DC-ADF6-00ED288E5A56}"/>
              </a:ext>
            </a:extLst>
          </p:cNvPr>
          <p:cNvGraphicFramePr>
            <a:graphicFrameLocks/>
          </p:cNvGraphicFramePr>
          <p:nvPr/>
        </p:nvGraphicFramePr>
        <p:xfrm>
          <a:off x="4470400" y="1620510"/>
          <a:ext cx="6685280" cy="3936308"/>
        </p:xfrm>
        <a:graphic>
          <a:graphicData uri="http://schemas.openxmlformats.org/drawingml/2006/table">
            <a:tbl>
              <a:tblPr firstRow="1" bandRow="1">
                <a:tableStyleId>{5C22544A-7EE6-4342-B048-85BDC9FD1C3A}</a:tableStyleId>
              </a:tblPr>
              <a:tblGrid>
                <a:gridCol w="1337056">
                  <a:extLst>
                    <a:ext uri="{9D8B030D-6E8A-4147-A177-3AD203B41FA5}">
                      <a16:colId xmlns:a16="http://schemas.microsoft.com/office/drawing/2014/main" val="3992160592"/>
                    </a:ext>
                  </a:extLst>
                </a:gridCol>
                <a:gridCol w="1337056">
                  <a:extLst>
                    <a:ext uri="{9D8B030D-6E8A-4147-A177-3AD203B41FA5}">
                      <a16:colId xmlns:a16="http://schemas.microsoft.com/office/drawing/2014/main" val="1337168454"/>
                    </a:ext>
                  </a:extLst>
                </a:gridCol>
                <a:gridCol w="1337056">
                  <a:extLst>
                    <a:ext uri="{9D8B030D-6E8A-4147-A177-3AD203B41FA5}">
                      <a16:colId xmlns:a16="http://schemas.microsoft.com/office/drawing/2014/main" val="3126557542"/>
                    </a:ext>
                  </a:extLst>
                </a:gridCol>
                <a:gridCol w="1337056">
                  <a:extLst>
                    <a:ext uri="{9D8B030D-6E8A-4147-A177-3AD203B41FA5}">
                      <a16:colId xmlns:a16="http://schemas.microsoft.com/office/drawing/2014/main" val="430457178"/>
                    </a:ext>
                  </a:extLst>
                </a:gridCol>
                <a:gridCol w="1337056">
                  <a:extLst>
                    <a:ext uri="{9D8B030D-6E8A-4147-A177-3AD203B41FA5}">
                      <a16:colId xmlns:a16="http://schemas.microsoft.com/office/drawing/2014/main" val="1814821477"/>
                    </a:ext>
                  </a:extLst>
                </a:gridCol>
              </a:tblGrid>
              <a:tr h="851602">
                <a:tc>
                  <a:txBody>
                    <a:bodyPr/>
                    <a:lstStyle/>
                    <a:p>
                      <a:pPr algn="ctr"/>
                      <a:r>
                        <a:rPr lang="en-ZA" sz="1800" b="1" dirty="0"/>
                        <a:t>Year</a:t>
                      </a:r>
                    </a:p>
                  </a:txBody>
                  <a:tcPr marL="68580" marR="68580" marT="34290" marB="34290"/>
                </a:tc>
                <a:tc>
                  <a:txBody>
                    <a:bodyPr/>
                    <a:lstStyle/>
                    <a:p>
                      <a:pPr algn="ctr"/>
                      <a:r>
                        <a:rPr lang="en-ZA" sz="1800" b="1" dirty="0"/>
                        <a:t>Category A (Metros)</a:t>
                      </a:r>
                    </a:p>
                  </a:txBody>
                  <a:tcPr marL="68580" marR="68580" marT="34290" marB="34290"/>
                </a:tc>
                <a:tc>
                  <a:txBody>
                    <a:bodyPr/>
                    <a:lstStyle/>
                    <a:p>
                      <a:pPr algn="ctr"/>
                      <a:r>
                        <a:rPr lang="en-ZA" sz="1800" b="1" dirty="0"/>
                        <a:t>Category B (LMs)</a:t>
                      </a:r>
                    </a:p>
                  </a:txBody>
                  <a:tcPr marL="68580" marR="68580" marT="34290" marB="34290"/>
                </a:tc>
                <a:tc>
                  <a:txBody>
                    <a:bodyPr/>
                    <a:lstStyle/>
                    <a:p>
                      <a:pPr algn="ctr"/>
                      <a:r>
                        <a:rPr lang="en-ZA" sz="1800" b="1" dirty="0"/>
                        <a:t>Category C (Districts)</a:t>
                      </a:r>
                    </a:p>
                  </a:txBody>
                  <a:tcPr marL="68580" marR="68580" marT="34290" marB="34290"/>
                </a:tc>
                <a:tc>
                  <a:txBody>
                    <a:bodyPr/>
                    <a:lstStyle/>
                    <a:p>
                      <a:pPr algn="ctr"/>
                      <a:r>
                        <a:rPr lang="en-ZA" sz="1800" b="1" dirty="0"/>
                        <a:t>TOTAL</a:t>
                      </a:r>
                    </a:p>
                  </a:txBody>
                  <a:tcPr marL="68580" marR="68580" marT="34290" marB="34290"/>
                </a:tc>
                <a:extLst>
                  <a:ext uri="{0D108BD9-81ED-4DB2-BD59-A6C34878D82A}">
                    <a16:rowId xmlns:a16="http://schemas.microsoft.com/office/drawing/2014/main" val="1822174535"/>
                  </a:ext>
                </a:extLst>
              </a:tr>
              <a:tr h="653283">
                <a:tc>
                  <a:txBody>
                    <a:bodyPr/>
                    <a:lstStyle/>
                    <a:p>
                      <a:pPr algn="ctr"/>
                      <a:r>
                        <a:rPr lang="en-ZA" sz="1800" b="1" dirty="0"/>
                        <a:t>Pre 1994</a:t>
                      </a:r>
                    </a:p>
                  </a:txBody>
                  <a:tcPr marL="68580" marR="68580" marT="34290" marB="34290"/>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ZA" sz="1600" b="0" dirty="0">
                          <a:latin typeface="+mn-lt"/>
                          <a:ea typeface="Calibri"/>
                          <a:cs typeface="Times New Roman"/>
                        </a:rPr>
                        <a:t>Separate white &amp; black local authorities, management committees, R293 admins</a:t>
                      </a:r>
                    </a:p>
                  </a:txBody>
                  <a:tcPr marL="42863" marR="42863" marT="0" marB="0"/>
                </a:tc>
                <a:tc hMerge="1">
                  <a:txBody>
                    <a:bodyPr/>
                    <a:lstStyle/>
                    <a:p>
                      <a:endParaRPr lang="en-ZA" dirty="0"/>
                    </a:p>
                  </a:txBody>
                  <a:tcPr/>
                </a:tc>
                <a:tc hMerge="1">
                  <a:txBody>
                    <a:bodyPr/>
                    <a:lstStyle/>
                    <a:p>
                      <a:endParaRPr lang="en-ZA"/>
                    </a:p>
                  </a:txBody>
                  <a:tcPr/>
                </a:tc>
                <a:tc>
                  <a:txBody>
                    <a:bodyPr/>
                    <a:lstStyle/>
                    <a:p>
                      <a:pPr algn="ctr">
                        <a:spcAft>
                          <a:spcPts val="0"/>
                        </a:spcAft>
                      </a:pPr>
                      <a:r>
                        <a:rPr lang="en-ZA" sz="1800" b="1" dirty="0">
                          <a:latin typeface="+mn-lt"/>
                          <a:ea typeface="Calibri"/>
                          <a:cs typeface="Times New Roman"/>
                        </a:rPr>
                        <a:t>1 262 </a:t>
                      </a:r>
                    </a:p>
                  </a:txBody>
                  <a:tcPr marL="42863" marR="42863" marT="0" marB="0"/>
                </a:tc>
                <a:extLst>
                  <a:ext uri="{0D108BD9-81ED-4DB2-BD59-A6C34878D82A}">
                    <a16:rowId xmlns:a16="http://schemas.microsoft.com/office/drawing/2014/main" val="1613099641"/>
                  </a:ext>
                </a:extLst>
              </a:tr>
              <a:tr h="478297">
                <a:tc>
                  <a:txBody>
                    <a:bodyPr/>
                    <a:lstStyle/>
                    <a:p>
                      <a:pPr algn="ctr"/>
                      <a:r>
                        <a:rPr lang="en-ZA" sz="1800" b="1" dirty="0"/>
                        <a:t>1995/6</a:t>
                      </a:r>
                    </a:p>
                  </a:txBody>
                  <a:tcPr marL="68580" marR="68580" marT="34290" marB="34290"/>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ZA" sz="1600" b="0" dirty="0">
                          <a:latin typeface="+mn-lt"/>
                          <a:ea typeface="Calibri"/>
                          <a:cs typeface="Times New Roman"/>
                        </a:rPr>
                        <a:t>Transitional amalgamated local authorities</a:t>
                      </a:r>
                    </a:p>
                  </a:txBody>
                  <a:tcPr marL="42863" marR="42863" marT="0" marB="0"/>
                </a:tc>
                <a:tc hMerge="1">
                  <a:txBody>
                    <a:bodyPr/>
                    <a:lstStyle/>
                    <a:p>
                      <a:endParaRPr lang="en-ZA" dirty="0"/>
                    </a:p>
                  </a:txBody>
                  <a:tcPr/>
                </a:tc>
                <a:tc hMerge="1">
                  <a:txBody>
                    <a:bodyPr/>
                    <a:lstStyle/>
                    <a:p>
                      <a:endParaRPr lang="en-ZA"/>
                    </a:p>
                  </a:txBody>
                  <a:tcPr/>
                </a:tc>
                <a:tc>
                  <a:txBody>
                    <a:bodyPr/>
                    <a:lstStyle/>
                    <a:p>
                      <a:pPr algn="ctr">
                        <a:spcAft>
                          <a:spcPts val="0"/>
                        </a:spcAft>
                      </a:pPr>
                      <a:r>
                        <a:rPr lang="en-ZA" sz="1800" b="1" dirty="0">
                          <a:latin typeface="+mn-lt"/>
                          <a:ea typeface="Calibri"/>
                          <a:cs typeface="Times New Roman"/>
                        </a:rPr>
                        <a:t>843</a:t>
                      </a:r>
                    </a:p>
                  </a:txBody>
                  <a:tcPr marL="42863" marR="42863" marT="0" marB="0"/>
                </a:tc>
                <a:extLst>
                  <a:ext uri="{0D108BD9-81ED-4DB2-BD59-A6C34878D82A}">
                    <a16:rowId xmlns:a16="http://schemas.microsoft.com/office/drawing/2014/main" val="3644253141"/>
                  </a:ext>
                </a:extLst>
              </a:tr>
              <a:tr h="478297">
                <a:tc>
                  <a:txBody>
                    <a:bodyPr/>
                    <a:lstStyle/>
                    <a:p>
                      <a:pPr algn="ctr"/>
                      <a:r>
                        <a:rPr lang="en-ZA" sz="1800" b="1" dirty="0"/>
                        <a:t>2000</a:t>
                      </a:r>
                    </a:p>
                  </a:txBody>
                  <a:tcPr marL="68580" marR="68580" marT="34290" marB="34290"/>
                </a:tc>
                <a:tc>
                  <a:txBody>
                    <a:bodyPr/>
                    <a:lstStyle/>
                    <a:p>
                      <a:pPr algn="ctr"/>
                      <a:r>
                        <a:rPr lang="en-ZA" sz="1800" dirty="0"/>
                        <a:t>6</a:t>
                      </a:r>
                    </a:p>
                  </a:txBody>
                  <a:tcPr marL="68580" marR="68580" marT="34290" marB="34290"/>
                </a:tc>
                <a:tc>
                  <a:txBody>
                    <a:bodyPr/>
                    <a:lstStyle/>
                    <a:p>
                      <a:pPr algn="ctr"/>
                      <a:r>
                        <a:rPr lang="en-ZA" sz="1800" dirty="0"/>
                        <a:t>231</a:t>
                      </a:r>
                    </a:p>
                  </a:txBody>
                  <a:tcPr marL="68580" marR="68580" marT="34290" marB="34290"/>
                </a:tc>
                <a:tc>
                  <a:txBody>
                    <a:bodyPr/>
                    <a:lstStyle/>
                    <a:p>
                      <a:pPr algn="ctr"/>
                      <a:r>
                        <a:rPr lang="en-ZA" sz="1800" dirty="0"/>
                        <a:t>47</a:t>
                      </a:r>
                    </a:p>
                  </a:txBody>
                  <a:tcPr marL="68580" marR="68580" marT="34290" marB="34290"/>
                </a:tc>
                <a:tc>
                  <a:txBody>
                    <a:bodyPr/>
                    <a:lstStyle/>
                    <a:p>
                      <a:pPr algn="ctr"/>
                      <a:r>
                        <a:rPr lang="en-ZA" sz="1800" b="1" dirty="0"/>
                        <a:t>284</a:t>
                      </a:r>
                    </a:p>
                  </a:txBody>
                  <a:tcPr marL="68580" marR="68580" marT="34290" marB="34290"/>
                </a:tc>
                <a:extLst>
                  <a:ext uri="{0D108BD9-81ED-4DB2-BD59-A6C34878D82A}">
                    <a16:rowId xmlns:a16="http://schemas.microsoft.com/office/drawing/2014/main" val="324486511"/>
                  </a:ext>
                </a:extLst>
              </a:tr>
              <a:tr h="478297">
                <a:tc>
                  <a:txBody>
                    <a:bodyPr/>
                    <a:lstStyle/>
                    <a:p>
                      <a:pPr algn="ctr"/>
                      <a:r>
                        <a:rPr lang="en-ZA" sz="1800" b="1" dirty="0"/>
                        <a:t>2006</a:t>
                      </a:r>
                    </a:p>
                  </a:txBody>
                  <a:tcPr marL="68580" marR="68580" marT="34290" marB="34290"/>
                </a:tc>
                <a:tc>
                  <a:txBody>
                    <a:bodyPr/>
                    <a:lstStyle/>
                    <a:p>
                      <a:pPr algn="ctr"/>
                      <a:r>
                        <a:rPr lang="en-ZA" sz="1800" dirty="0"/>
                        <a:t>6</a:t>
                      </a:r>
                    </a:p>
                  </a:txBody>
                  <a:tcPr marL="68580" marR="68580" marT="34290" marB="34290"/>
                </a:tc>
                <a:tc>
                  <a:txBody>
                    <a:bodyPr/>
                    <a:lstStyle/>
                    <a:p>
                      <a:pPr algn="ctr"/>
                      <a:r>
                        <a:rPr lang="en-ZA" sz="1800" dirty="0"/>
                        <a:t>231</a:t>
                      </a:r>
                    </a:p>
                  </a:txBody>
                  <a:tcPr marL="68580" marR="68580" marT="34290" marB="34290"/>
                </a:tc>
                <a:tc>
                  <a:txBody>
                    <a:bodyPr/>
                    <a:lstStyle/>
                    <a:p>
                      <a:pPr algn="ctr"/>
                      <a:r>
                        <a:rPr lang="en-ZA" sz="1800" dirty="0"/>
                        <a:t>46</a:t>
                      </a:r>
                    </a:p>
                  </a:txBody>
                  <a:tcPr marL="68580" marR="68580" marT="34290" marB="34290"/>
                </a:tc>
                <a:tc>
                  <a:txBody>
                    <a:bodyPr/>
                    <a:lstStyle/>
                    <a:p>
                      <a:pPr algn="ctr"/>
                      <a:r>
                        <a:rPr lang="en-ZA" sz="1800" b="1" dirty="0"/>
                        <a:t>283</a:t>
                      </a:r>
                    </a:p>
                  </a:txBody>
                  <a:tcPr marL="68580" marR="68580" marT="34290" marB="34290"/>
                </a:tc>
                <a:extLst>
                  <a:ext uri="{0D108BD9-81ED-4DB2-BD59-A6C34878D82A}">
                    <a16:rowId xmlns:a16="http://schemas.microsoft.com/office/drawing/2014/main" val="1603065021"/>
                  </a:ext>
                </a:extLst>
              </a:tr>
              <a:tr h="478297">
                <a:tc>
                  <a:txBody>
                    <a:bodyPr/>
                    <a:lstStyle/>
                    <a:p>
                      <a:pPr algn="ctr"/>
                      <a:r>
                        <a:rPr lang="en-ZA" sz="1800" b="1" dirty="0"/>
                        <a:t>2011</a:t>
                      </a:r>
                    </a:p>
                  </a:txBody>
                  <a:tcPr marL="68580" marR="68580" marT="34290" marB="34290"/>
                </a:tc>
                <a:tc>
                  <a:txBody>
                    <a:bodyPr/>
                    <a:lstStyle/>
                    <a:p>
                      <a:pPr algn="ctr"/>
                      <a:r>
                        <a:rPr lang="en-ZA" sz="1800" dirty="0"/>
                        <a:t>8</a:t>
                      </a:r>
                    </a:p>
                  </a:txBody>
                  <a:tcPr marL="68580" marR="68580" marT="34290" marB="34290"/>
                </a:tc>
                <a:tc>
                  <a:txBody>
                    <a:bodyPr/>
                    <a:lstStyle/>
                    <a:p>
                      <a:pPr algn="ctr"/>
                      <a:r>
                        <a:rPr lang="en-ZA" sz="1800" dirty="0"/>
                        <a:t>226</a:t>
                      </a:r>
                    </a:p>
                  </a:txBody>
                  <a:tcPr marL="68580" marR="68580" marT="34290" marB="34290"/>
                </a:tc>
                <a:tc>
                  <a:txBody>
                    <a:bodyPr/>
                    <a:lstStyle/>
                    <a:p>
                      <a:pPr algn="ctr"/>
                      <a:r>
                        <a:rPr lang="en-ZA" sz="1800" dirty="0"/>
                        <a:t>44</a:t>
                      </a:r>
                    </a:p>
                  </a:txBody>
                  <a:tcPr marL="68580" marR="68580" marT="34290" marB="34290"/>
                </a:tc>
                <a:tc>
                  <a:txBody>
                    <a:bodyPr/>
                    <a:lstStyle/>
                    <a:p>
                      <a:pPr algn="ctr"/>
                      <a:r>
                        <a:rPr lang="en-ZA" sz="1800" b="1" dirty="0"/>
                        <a:t>278</a:t>
                      </a:r>
                    </a:p>
                  </a:txBody>
                  <a:tcPr marL="68580" marR="68580" marT="34290" marB="34290"/>
                </a:tc>
                <a:extLst>
                  <a:ext uri="{0D108BD9-81ED-4DB2-BD59-A6C34878D82A}">
                    <a16:rowId xmlns:a16="http://schemas.microsoft.com/office/drawing/2014/main" val="242976763"/>
                  </a:ext>
                </a:extLst>
              </a:tr>
              <a:tr h="478297">
                <a:tc>
                  <a:txBody>
                    <a:bodyPr/>
                    <a:lstStyle/>
                    <a:p>
                      <a:pPr algn="ctr"/>
                      <a:r>
                        <a:rPr lang="en-ZA" sz="1800" b="1" dirty="0"/>
                        <a:t>2016</a:t>
                      </a:r>
                    </a:p>
                  </a:txBody>
                  <a:tcPr marL="68580" marR="68580" marT="34290" marB="34290"/>
                </a:tc>
                <a:tc>
                  <a:txBody>
                    <a:bodyPr/>
                    <a:lstStyle/>
                    <a:p>
                      <a:pPr algn="ctr"/>
                      <a:r>
                        <a:rPr lang="en-ZA" sz="1800" dirty="0"/>
                        <a:t>8</a:t>
                      </a:r>
                    </a:p>
                  </a:txBody>
                  <a:tcPr marL="68580" marR="68580" marT="34290" marB="34290"/>
                </a:tc>
                <a:tc>
                  <a:txBody>
                    <a:bodyPr/>
                    <a:lstStyle/>
                    <a:p>
                      <a:pPr algn="ctr"/>
                      <a:r>
                        <a:rPr lang="en-ZA" sz="1800" dirty="0"/>
                        <a:t>205</a:t>
                      </a:r>
                    </a:p>
                  </a:txBody>
                  <a:tcPr marL="68580" marR="68580" marT="34290" marB="34290"/>
                </a:tc>
                <a:tc>
                  <a:txBody>
                    <a:bodyPr/>
                    <a:lstStyle/>
                    <a:p>
                      <a:pPr algn="ctr"/>
                      <a:r>
                        <a:rPr lang="en-ZA" sz="1800" dirty="0"/>
                        <a:t>44</a:t>
                      </a:r>
                    </a:p>
                  </a:txBody>
                  <a:tcPr marL="68580" marR="68580" marT="34290" marB="34290"/>
                </a:tc>
                <a:tc>
                  <a:txBody>
                    <a:bodyPr/>
                    <a:lstStyle/>
                    <a:p>
                      <a:pPr algn="ctr"/>
                      <a:r>
                        <a:rPr lang="en-ZA" sz="1800" b="1" dirty="0"/>
                        <a:t>257</a:t>
                      </a:r>
                    </a:p>
                  </a:txBody>
                  <a:tcPr marL="68580" marR="68580" marT="34290" marB="34290"/>
                </a:tc>
                <a:extLst>
                  <a:ext uri="{0D108BD9-81ED-4DB2-BD59-A6C34878D82A}">
                    <a16:rowId xmlns:a16="http://schemas.microsoft.com/office/drawing/2014/main" val="3982025771"/>
                  </a:ext>
                </a:extLst>
              </a:tr>
            </a:tbl>
          </a:graphicData>
        </a:graphic>
      </p:graphicFrame>
      <p:sp>
        <p:nvSpPr>
          <p:cNvPr id="9" name="Rectangle 8">
            <a:extLst>
              <a:ext uri="{FF2B5EF4-FFF2-40B4-BE49-F238E27FC236}">
                <a16:creationId xmlns:a16="http://schemas.microsoft.com/office/drawing/2014/main" id="{01E576A0-C2C0-4768-A8A1-C7312E3BD536}"/>
              </a:ext>
            </a:extLst>
          </p:cNvPr>
          <p:cNvSpPr/>
          <p:nvPr/>
        </p:nvSpPr>
        <p:spPr>
          <a:xfrm>
            <a:off x="768876" y="1633571"/>
            <a:ext cx="3345924" cy="2246769"/>
          </a:xfrm>
          <a:prstGeom prst="rect">
            <a:avLst/>
          </a:prstGeom>
        </p:spPr>
        <p:txBody>
          <a:bodyPr wrap="square">
            <a:spAutoFit/>
          </a:bodyPr>
          <a:lstStyle/>
          <a:p>
            <a:r>
              <a:rPr lang="en-ZA" sz="2000" dirty="0"/>
              <a:t>Huge consolidation of local government structures took place, firstly with newly amalgamated municipalities in 1995/96, and then with re-demarcated municipalities in final phase of LG transition</a:t>
            </a:r>
          </a:p>
        </p:txBody>
      </p:sp>
    </p:spTree>
    <p:extLst>
      <p:ext uri="{BB962C8B-B14F-4D97-AF65-F5344CB8AC3E}">
        <p14:creationId xmlns:p14="http://schemas.microsoft.com/office/powerpoint/2010/main" val="89102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US" dirty="0"/>
              <a:t>LG SUPPORT PROGRAMME TIMELINE</a:t>
            </a:r>
          </a:p>
        </p:txBody>
      </p:sp>
      <p:pic>
        <p:nvPicPr>
          <p:cNvPr id="7" name="Picture 6">
            <a:extLst>
              <a:ext uri="{FF2B5EF4-FFF2-40B4-BE49-F238E27FC236}">
                <a16:creationId xmlns:a16="http://schemas.microsoft.com/office/drawing/2014/main" id="{CCE38084-B215-4C65-AEDF-990F9295A27C}"/>
              </a:ext>
            </a:extLst>
          </p:cNvPr>
          <p:cNvPicPr>
            <a:picLocks noChangeAspect="1"/>
          </p:cNvPicPr>
          <p:nvPr/>
        </p:nvPicPr>
        <p:blipFill>
          <a:blip r:embed="rId2"/>
          <a:stretch>
            <a:fillRect/>
          </a:stretch>
        </p:blipFill>
        <p:spPr>
          <a:xfrm>
            <a:off x="1700612" y="692610"/>
            <a:ext cx="9234087" cy="5665462"/>
          </a:xfrm>
          <a:prstGeom prst="rect">
            <a:avLst/>
          </a:prstGeom>
        </p:spPr>
      </p:pic>
    </p:spTree>
    <p:extLst>
      <p:ext uri="{BB962C8B-B14F-4D97-AF65-F5344CB8AC3E}">
        <p14:creationId xmlns:p14="http://schemas.microsoft.com/office/powerpoint/2010/main" val="415402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C3AE-25B5-4597-9E9E-B14E4CB64AEF}"/>
              </a:ext>
            </a:extLst>
          </p:cNvPr>
          <p:cNvSpPr>
            <a:spLocks noGrp="1"/>
          </p:cNvSpPr>
          <p:nvPr>
            <p:ph type="title"/>
          </p:nvPr>
        </p:nvSpPr>
        <p:spPr/>
        <p:txBody>
          <a:bodyPr/>
          <a:lstStyle/>
          <a:p>
            <a:r>
              <a:rPr lang="en-ZA" sz="2400" dirty="0"/>
              <a:t>Pre- and Interim Phases(1994 – 2000) (Liquidity, Viability, </a:t>
            </a:r>
            <a:r>
              <a:rPr lang="en-ZA" sz="2400" dirty="0" err="1"/>
              <a:t>Masakhane</a:t>
            </a:r>
            <a:r>
              <a:rPr lang="en-ZA" sz="2400" dirty="0"/>
              <a:t>)</a:t>
            </a:r>
            <a:endParaRPr lang="en-GB" dirty="0"/>
          </a:p>
        </p:txBody>
      </p:sp>
      <p:graphicFrame>
        <p:nvGraphicFramePr>
          <p:cNvPr id="5" name="Content Placeholder 2">
            <a:extLst>
              <a:ext uri="{FF2B5EF4-FFF2-40B4-BE49-F238E27FC236}">
                <a16:creationId xmlns:a16="http://schemas.microsoft.com/office/drawing/2014/main" id="{C056D1D0-12A9-49F1-8108-045DB7BDA95B}"/>
              </a:ext>
            </a:extLst>
          </p:cNvPr>
          <p:cNvGraphicFramePr>
            <a:graphicFrameLocks/>
          </p:cNvGraphicFramePr>
          <p:nvPr>
            <p:extLst>
              <p:ext uri="{D42A27DB-BD31-4B8C-83A1-F6EECF244321}">
                <p14:modId xmlns:p14="http://schemas.microsoft.com/office/powerpoint/2010/main" val="823197069"/>
              </p:ext>
            </p:extLst>
          </p:nvPr>
        </p:nvGraphicFramePr>
        <p:xfrm>
          <a:off x="1953248" y="1108111"/>
          <a:ext cx="7886700" cy="4641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730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7E93-A15E-48B4-B3E5-3C815ECF077E}"/>
              </a:ext>
            </a:extLst>
          </p:cNvPr>
          <p:cNvSpPr>
            <a:spLocks noGrp="1"/>
          </p:cNvSpPr>
          <p:nvPr>
            <p:ph type="title"/>
          </p:nvPr>
        </p:nvSpPr>
        <p:spPr/>
        <p:txBody>
          <a:bodyPr/>
          <a:lstStyle/>
          <a:p>
            <a:r>
              <a:rPr lang="en-ZA" sz="2400" dirty="0"/>
              <a:t>Establishment Phase(2000 - 2002) (Integrated Sustainable Rural Development &amp; Urban Renewal) (2001 – 2011)</a:t>
            </a:r>
            <a:endParaRPr lang="en-GB" dirty="0"/>
          </a:p>
        </p:txBody>
      </p:sp>
      <p:grpSp>
        <p:nvGrpSpPr>
          <p:cNvPr id="5" name="Group 4">
            <a:extLst>
              <a:ext uri="{FF2B5EF4-FFF2-40B4-BE49-F238E27FC236}">
                <a16:creationId xmlns:a16="http://schemas.microsoft.com/office/drawing/2014/main" id="{9E607F01-B2A0-4D83-8D31-ABFDDC884340}"/>
              </a:ext>
            </a:extLst>
          </p:cNvPr>
          <p:cNvGrpSpPr/>
          <p:nvPr/>
        </p:nvGrpSpPr>
        <p:grpSpPr>
          <a:xfrm>
            <a:off x="1818622" y="932029"/>
            <a:ext cx="8304709" cy="2496971"/>
            <a:chOff x="0" y="0"/>
            <a:chExt cx="6315756" cy="2361837"/>
          </a:xfrm>
        </p:grpSpPr>
        <p:sp>
          <p:nvSpPr>
            <p:cNvPr id="6" name="Rectangle: Rounded Corners 5">
              <a:extLst>
                <a:ext uri="{FF2B5EF4-FFF2-40B4-BE49-F238E27FC236}">
                  <a16:creationId xmlns:a16="http://schemas.microsoft.com/office/drawing/2014/main" id="{0FD757DC-6F2C-4AAF-9C51-1B6BD3E0908A}"/>
                </a:ext>
              </a:extLst>
            </p:cNvPr>
            <p:cNvSpPr/>
            <p:nvPr/>
          </p:nvSpPr>
          <p:spPr>
            <a:xfrm>
              <a:off x="0" y="0"/>
              <a:ext cx="6315756" cy="2361837"/>
            </a:xfrm>
            <a:prstGeom prst="roundRect">
              <a:avLst>
                <a:gd name="adj" fmla="val 10000"/>
              </a:avLst>
            </a:prstGeom>
            <a:solidFill>
              <a:schemeClr val="accent5">
                <a:lumMod val="75000"/>
                <a:lumOff val="2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8EB3A4A1-7568-4F29-A135-D8885DF2A210}"/>
                </a:ext>
              </a:extLst>
            </p:cNvPr>
            <p:cNvSpPr txBox="1"/>
            <p:nvPr/>
          </p:nvSpPr>
          <p:spPr>
            <a:xfrm>
              <a:off x="1499334" y="60369"/>
              <a:ext cx="4343327" cy="2178198"/>
            </a:xfrm>
            <a:prstGeom prst="rect">
              <a:avLst/>
            </a:prstGeom>
            <a:solidFill>
              <a:schemeClr val="accent5">
                <a:lumMod val="75000"/>
                <a:lumOff val="2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kern="1200" dirty="0"/>
                <a:t>Programme Objectives</a:t>
              </a:r>
              <a:endParaRPr lang="en-GB" sz="1800" kern="1200" dirty="0"/>
            </a:p>
            <a:p>
              <a:pPr marL="114300" lvl="1" indent="-114300" algn="l" defTabSz="622300">
                <a:lnSpc>
                  <a:spcPct val="90000"/>
                </a:lnSpc>
                <a:spcBef>
                  <a:spcPct val="0"/>
                </a:spcBef>
                <a:spcAft>
                  <a:spcPct val="15000"/>
                </a:spcAft>
                <a:buChar char="•"/>
              </a:pPr>
              <a:r>
                <a:rPr lang="en-US" sz="1600" kern="1200" dirty="0">
                  <a:ea typeface="Times New Roman" panose="02020603050405020304" pitchFamily="18" charset="0"/>
                  <a:cs typeface="Times New Roman" panose="02020603050405020304" pitchFamily="18" charset="0"/>
                </a:rPr>
                <a:t>T</a:t>
              </a:r>
              <a:r>
                <a:rPr lang="en-US" sz="1600" kern="1200" dirty="0">
                  <a:effectLst/>
                  <a:ea typeface="Times New Roman" panose="02020603050405020304" pitchFamily="18" charset="0"/>
                  <a:cs typeface="Times New Roman" panose="02020603050405020304" pitchFamily="18" charset="0"/>
                </a:rPr>
                <a:t>o alleviate poverty through:</a:t>
              </a:r>
              <a:endParaRPr lang="en-GB" sz="1600" kern="1200" dirty="0"/>
            </a:p>
            <a:p>
              <a:pPr marL="228600" lvl="2" indent="-114300" algn="l" defTabSz="622300">
                <a:lnSpc>
                  <a:spcPct val="90000"/>
                </a:lnSpc>
                <a:spcBef>
                  <a:spcPct val="0"/>
                </a:spcBef>
                <a:spcAft>
                  <a:spcPct val="15000"/>
                </a:spcAft>
                <a:buChar char="•"/>
              </a:pPr>
              <a:r>
                <a:rPr lang="en-US" sz="1600" kern="1200" dirty="0">
                  <a:effectLst/>
                  <a:ea typeface="Times New Roman" panose="02020603050405020304" pitchFamily="18" charset="0"/>
                  <a:cs typeface="Times New Roman" panose="02020603050405020304" pitchFamily="18" charset="0"/>
                </a:rPr>
                <a:t>Micro and local economic development imperatives</a:t>
              </a:r>
              <a:endParaRPr lang="en-GB" sz="1600" kern="1200" dirty="0">
                <a:effectLst/>
                <a:ea typeface="Times New Roman" panose="02020603050405020304" pitchFamily="18" charset="0"/>
                <a:cs typeface="Times New Roman" panose="02020603050405020304" pitchFamily="18" charset="0"/>
              </a:endParaRPr>
            </a:p>
            <a:p>
              <a:pPr marL="228600" lvl="2" indent="-114300" algn="l" defTabSz="622300">
                <a:lnSpc>
                  <a:spcPct val="90000"/>
                </a:lnSpc>
                <a:spcBef>
                  <a:spcPct val="0"/>
                </a:spcBef>
                <a:spcAft>
                  <a:spcPct val="15000"/>
                </a:spcAft>
                <a:buChar char="•"/>
              </a:pPr>
              <a:r>
                <a:rPr lang="en-US" sz="1600" kern="1200" dirty="0">
                  <a:cs typeface="Times New Roman" panose="02020603050405020304" pitchFamily="18" charset="0"/>
                </a:rPr>
                <a:t>Improved coordination and integration of service delivery across government</a:t>
              </a:r>
              <a:endParaRPr lang="en-GB" sz="1600" kern="1200" dirty="0">
                <a:cs typeface="Times New Roman" panose="02020603050405020304" pitchFamily="18" charset="0"/>
              </a:endParaRPr>
            </a:p>
            <a:p>
              <a:pPr marL="228600" lvl="2" indent="-114300" algn="l" defTabSz="622300">
                <a:lnSpc>
                  <a:spcPct val="90000"/>
                </a:lnSpc>
                <a:spcBef>
                  <a:spcPct val="0"/>
                </a:spcBef>
                <a:spcAft>
                  <a:spcPct val="15000"/>
                </a:spcAft>
                <a:buChar char="•"/>
              </a:pPr>
              <a:r>
                <a:rPr lang="en-GB" sz="1600" kern="1200" dirty="0">
                  <a:cs typeface="Times New Roman" panose="02020603050405020304" pitchFamily="18" charset="0"/>
                </a:rPr>
                <a:t>Decentralisation</a:t>
              </a:r>
              <a:r>
                <a:rPr lang="en-US" sz="1600" kern="1200" dirty="0">
                  <a:cs typeface="Times New Roman" panose="02020603050405020304" pitchFamily="18" charset="0"/>
                </a:rPr>
                <a:t> of decision making</a:t>
              </a:r>
              <a:endParaRPr lang="en-GB" sz="1600" kern="1200" dirty="0">
                <a:cs typeface="Times New Roman" panose="02020603050405020304" pitchFamily="18" charset="0"/>
              </a:endParaRPr>
            </a:p>
            <a:p>
              <a:pPr marL="228600" lvl="2" indent="-114300" algn="l" defTabSz="622300">
                <a:lnSpc>
                  <a:spcPct val="90000"/>
                </a:lnSpc>
                <a:spcBef>
                  <a:spcPct val="0"/>
                </a:spcBef>
                <a:spcAft>
                  <a:spcPct val="15000"/>
                </a:spcAft>
                <a:buChar char="•"/>
              </a:pPr>
              <a:r>
                <a:rPr lang="en-US" sz="1600" kern="1200" dirty="0">
                  <a:cs typeface="Times New Roman" panose="02020603050405020304" pitchFamily="18" charset="0"/>
                </a:rPr>
                <a:t>Demand driven approaches</a:t>
              </a:r>
              <a:endParaRPr lang="en-GB" sz="1600" kern="1200" dirty="0">
                <a:cs typeface="Times New Roman" panose="02020603050405020304" pitchFamily="18" charset="0"/>
              </a:endParaRPr>
            </a:p>
            <a:p>
              <a:pPr marL="228600" lvl="2" indent="-114300" algn="l" defTabSz="622300">
                <a:lnSpc>
                  <a:spcPct val="90000"/>
                </a:lnSpc>
                <a:spcBef>
                  <a:spcPct val="0"/>
                </a:spcBef>
                <a:spcAft>
                  <a:spcPct val="15000"/>
                </a:spcAft>
                <a:buChar char="•"/>
              </a:pPr>
              <a:r>
                <a:rPr lang="en-US" sz="1600" kern="1200" dirty="0">
                  <a:cs typeface="Times New Roman" panose="02020603050405020304" pitchFamily="18" charset="0"/>
                </a:rPr>
                <a:t>Fostering partnerships; and</a:t>
              </a:r>
              <a:endParaRPr lang="en-GB" sz="1600" kern="1200" dirty="0">
                <a:cs typeface="Times New Roman" panose="02020603050405020304" pitchFamily="18" charset="0"/>
              </a:endParaRPr>
            </a:p>
            <a:p>
              <a:pPr marL="228600" lvl="2" indent="-114300" algn="l" defTabSz="622300">
                <a:lnSpc>
                  <a:spcPct val="90000"/>
                </a:lnSpc>
                <a:spcBef>
                  <a:spcPct val="0"/>
                </a:spcBef>
                <a:spcAft>
                  <a:spcPct val="15000"/>
                </a:spcAft>
                <a:buChar char="•"/>
              </a:pPr>
              <a:r>
                <a:rPr lang="en-US" sz="1600" kern="1200" dirty="0">
                  <a:cs typeface="Times New Roman" panose="02020603050405020304" pitchFamily="18" charset="0"/>
                </a:rPr>
                <a:t>A participatory approach to development</a:t>
              </a:r>
              <a:endParaRPr lang="en-GB" sz="1600" kern="1200" dirty="0">
                <a:cs typeface="Times New Roman" panose="02020603050405020304" pitchFamily="18" charset="0"/>
              </a:endParaRPr>
            </a:p>
          </p:txBody>
        </p:sp>
      </p:grpSp>
      <p:grpSp>
        <p:nvGrpSpPr>
          <p:cNvPr id="8" name="Group 7">
            <a:extLst>
              <a:ext uri="{FF2B5EF4-FFF2-40B4-BE49-F238E27FC236}">
                <a16:creationId xmlns:a16="http://schemas.microsoft.com/office/drawing/2014/main" id="{AFDC8018-EF9C-47F0-BCBC-17EA4B0D06F6}"/>
              </a:ext>
            </a:extLst>
          </p:cNvPr>
          <p:cNvGrpSpPr/>
          <p:nvPr/>
        </p:nvGrpSpPr>
        <p:grpSpPr>
          <a:xfrm>
            <a:off x="1847695" y="3757992"/>
            <a:ext cx="8304709" cy="2642250"/>
            <a:chOff x="0" y="2598020"/>
            <a:chExt cx="6315756" cy="2499254"/>
          </a:xfrm>
        </p:grpSpPr>
        <p:sp>
          <p:nvSpPr>
            <p:cNvPr id="9" name="Rectangle: Rounded Corners 8">
              <a:extLst>
                <a:ext uri="{FF2B5EF4-FFF2-40B4-BE49-F238E27FC236}">
                  <a16:creationId xmlns:a16="http://schemas.microsoft.com/office/drawing/2014/main" id="{5071F552-1A6E-49B5-B629-1F8C2AAE6865}"/>
                </a:ext>
              </a:extLst>
            </p:cNvPr>
            <p:cNvSpPr/>
            <p:nvPr/>
          </p:nvSpPr>
          <p:spPr>
            <a:xfrm>
              <a:off x="0" y="2598020"/>
              <a:ext cx="6315756" cy="2361837"/>
            </a:xfrm>
            <a:prstGeom prst="roundRect">
              <a:avLst>
                <a:gd name="adj" fmla="val 10000"/>
              </a:avLst>
            </a:pr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sp>
        <p:sp>
          <p:nvSpPr>
            <p:cNvPr id="10" name="Rectangle: Rounded Corners 4">
              <a:extLst>
                <a:ext uri="{FF2B5EF4-FFF2-40B4-BE49-F238E27FC236}">
                  <a16:creationId xmlns:a16="http://schemas.microsoft.com/office/drawing/2014/main" id="{2165B30D-6C3F-4DEA-B659-40E17AACBC09}"/>
                </a:ext>
              </a:extLst>
            </p:cNvPr>
            <p:cNvSpPr txBox="1"/>
            <p:nvPr/>
          </p:nvSpPr>
          <p:spPr>
            <a:xfrm>
              <a:off x="1499335" y="2735437"/>
              <a:ext cx="4816421" cy="23618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ZA" sz="2700" kern="1200" dirty="0"/>
                <a:t>Implementation Initiatives</a:t>
              </a:r>
              <a:endParaRPr lang="en-GB" sz="2700" kern="1200" dirty="0"/>
            </a:p>
            <a:p>
              <a:pPr marL="228600" lvl="1" indent="-228600" algn="l" defTabSz="933450">
                <a:lnSpc>
                  <a:spcPct val="90000"/>
                </a:lnSpc>
                <a:spcBef>
                  <a:spcPct val="0"/>
                </a:spcBef>
                <a:spcAft>
                  <a:spcPct val="15000"/>
                </a:spcAft>
                <a:buChar char="•"/>
              </a:pPr>
              <a:r>
                <a:rPr lang="en-ZA" sz="2100" kern="1200" dirty="0">
                  <a:cs typeface="Times New Roman" panose="02020603050405020304" pitchFamily="18" charset="0"/>
                </a:rPr>
                <a:t>Strengthened Intergovernmental Coordination</a:t>
              </a:r>
            </a:p>
            <a:p>
              <a:pPr marL="228600" lvl="1" indent="-228600" algn="l" defTabSz="933450">
                <a:lnSpc>
                  <a:spcPct val="90000"/>
                </a:lnSpc>
                <a:spcBef>
                  <a:spcPct val="0"/>
                </a:spcBef>
                <a:spcAft>
                  <a:spcPct val="15000"/>
                </a:spcAft>
                <a:buChar char="•"/>
              </a:pPr>
              <a:r>
                <a:rPr lang="en-ZA" sz="2100" kern="1200" dirty="0">
                  <a:cs typeface="Times New Roman" panose="02020603050405020304" pitchFamily="18" charset="0"/>
                </a:rPr>
                <a:t>Resource Mobilisation</a:t>
              </a:r>
            </a:p>
            <a:p>
              <a:pPr marL="228600" lvl="1" indent="-228600" algn="l" defTabSz="933450">
                <a:lnSpc>
                  <a:spcPct val="90000"/>
                </a:lnSpc>
                <a:spcBef>
                  <a:spcPct val="0"/>
                </a:spcBef>
                <a:spcAft>
                  <a:spcPct val="15000"/>
                </a:spcAft>
                <a:buChar char="•"/>
              </a:pPr>
              <a:r>
                <a:rPr lang="en-ZA" sz="2100" kern="1200" dirty="0">
                  <a:cs typeface="Times New Roman" panose="02020603050405020304" pitchFamily="18" charset="0"/>
                </a:rPr>
                <a:t>Technical Support</a:t>
              </a:r>
            </a:p>
            <a:p>
              <a:pPr marL="228600" lvl="1" indent="-228600" algn="l" defTabSz="933450">
                <a:lnSpc>
                  <a:spcPct val="90000"/>
                </a:lnSpc>
                <a:spcBef>
                  <a:spcPct val="0"/>
                </a:spcBef>
                <a:spcAft>
                  <a:spcPct val="15000"/>
                </a:spcAft>
                <a:buChar char="•"/>
              </a:pPr>
              <a:r>
                <a:rPr lang="en-ZA" sz="2100" kern="1200" dirty="0">
                  <a:cs typeface="Times New Roman" panose="02020603050405020304" pitchFamily="18" charset="0"/>
                </a:rPr>
                <a:t>Political Support</a:t>
              </a:r>
            </a:p>
          </p:txBody>
        </p:sp>
      </p:grpSp>
      <p:sp>
        <p:nvSpPr>
          <p:cNvPr id="11" name="Rectangle: Rounded Corners 10" descr="Clipboard Checked">
            <a:extLst>
              <a:ext uri="{FF2B5EF4-FFF2-40B4-BE49-F238E27FC236}">
                <a16:creationId xmlns:a16="http://schemas.microsoft.com/office/drawing/2014/main" id="{B59C9BFC-ABFA-4094-A8FE-A954C88C2853}"/>
              </a:ext>
            </a:extLst>
          </p:cNvPr>
          <p:cNvSpPr/>
          <p:nvPr/>
        </p:nvSpPr>
        <p:spPr>
          <a:xfrm>
            <a:off x="2159237" y="1235779"/>
            <a:ext cx="1263151" cy="1889469"/>
          </a:xfrm>
          <a:prstGeom prst="roundRect">
            <a:avLst>
              <a:gd name="adj" fmla="val 10000"/>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l="-25000" r="-25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2" name="Rectangle: Rounded Corners 11" descr="Group brainstorm">
            <a:extLst>
              <a:ext uri="{FF2B5EF4-FFF2-40B4-BE49-F238E27FC236}">
                <a16:creationId xmlns:a16="http://schemas.microsoft.com/office/drawing/2014/main" id="{17B999FB-B904-4561-ADA7-663055665AB7}"/>
              </a:ext>
            </a:extLst>
          </p:cNvPr>
          <p:cNvSpPr/>
          <p:nvPr/>
        </p:nvSpPr>
        <p:spPr>
          <a:xfrm>
            <a:off x="2242434" y="4028359"/>
            <a:ext cx="1263151" cy="1889469"/>
          </a:xfrm>
          <a:prstGeom prst="roundRect">
            <a:avLst>
              <a:gd name="adj" fmla="val 10000"/>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l="-25000" r="-25000"/>
            </a:stretch>
          </a:blipFill>
        </p:spPr>
        <p:style>
          <a:lnRef idx="2">
            <a:schemeClr val="lt1">
              <a:hueOff val="0"/>
              <a:satOff val="0"/>
              <a:lumOff val="0"/>
              <a:alphaOff val="0"/>
            </a:schemeClr>
          </a:lnRef>
          <a:fillRef idx="1">
            <a:scrgbClr r="0" g="0" b="0"/>
          </a:fillRef>
          <a:effectRef idx="0">
            <a:schemeClr val="accent3">
              <a:tint val="50000"/>
              <a:hueOff val="2074236"/>
              <a:satOff val="100000"/>
              <a:lumOff val="1983"/>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6992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8175-DF91-4507-9337-43CB80EBBB27}"/>
              </a:ext>
            </a:extLst>
          </p:cNvPr>
          <p:cNvSpPr>
            <a:spLocks noGrp="1"/>
          </p:cNvSpPr>
          <p:nvPr>
            <p:ph type="title"/>
          </p:nvPr>
        </p:nvSpPr>
        <p:spPr/>
        <p:txBody>
          <a:bodyPr/>
          <a:lstStyle/>
          <a:p>
            <a:r>
              <a:rPr lang="en-ZA" sz="2400" dirty="0"/>
              <a:t>Establishment Phase(2000 - 2002) (Integrated Sustainable Rural Development &amp; Urban Renewal) (cont.)</a:t>
            </a:r>
            <a:endParaRPr lang="en-GB" dirty="0"/>
          </a:p>
        </p:txBody>
      </p:sp>
      <p:graphicFrame>
        <p:nvGraphicFramePr>
          <p:cNvPr id="5" name="Content Placeholder 5">
            <a:extLst>
              <a:ext uri="{FF2B5EF4-FFF2-40B4-BE49-F238E27FC236}">
                <a16:creationId xmlns:a16="http://schemas.microsoft.com/office/drawing/2014/main" id="{6B1E8056-7904-4ABB-ADDB-1508297229E2}"/>
              </a:ext>
            </a:extLst>
          </p:cNvPr>
          <p:cNvGraphicFramePr>
            <a:graphicFrameLocks/>
          </p:cNvGraphicFramePr>
          <p:nvPr>
            <p:extLst>
              <p:ext uri="{D42A27DB-BD31-4B8C-83A1-F6EECF244321}">
                <p14:modId xmlns:p14="http://schemas.microsoft.com/office/powerpoint/2010/main" val="3366558549"/>
              </p:ext>
            </p:extLst>
          </p:nvPr>
        </p:nvGraphicFramePr>
        <p:xfrm>
          <a:off x="1915669" y="962822"/>
          <a:ext cx="8330738" cy="5249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148935"/>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DCOG Powerpoint Template</Template>
  <TotalTime>2316</TotalTime>
  <Words>3838</Words>
  <Application>Microsoft Office PowerPoint</Application>
  <PresentationFormat>Widescreen</PresentationFormat>
  <Paragraphs>355</Paragraphs>
  <Slides>35</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50" baseType="lpstr">
      <vt:lpstr>Poppins</vt:lpstr>
      <vt:lpstr>Shruti</vt:lpstr>
      <vt:lpstr>League Spartan</vt:lpstr>
      <vt:lpstr>ＭＳ Ｐゴシック</vt:lpstr>
      <vt:lpstr>Fira Sans Light</vt:lpstr>
      <vt:lpstr>Gill Sans</vt:lpstr>
      <vt:lpstr>Fira Sans</vt:lpstr>
      <vt:lpstr>Times New Roman</vt:lpstr>
      <vt:lpstr>Open Sans Light</vt:lpstr>
      <vt:lpstr>Gill Sans MT</vt:lpstr>
      <vt:lpstr>Calibri</vt:lpstr>
      <vt:lpstr>ＭＳ Ｐゴシック</vt:lpstr>
      <vt:lpstr>Arial</vt:lpstr>
      <vt:lpstr>Office Theme</vt:lpstr>
      <vt:lpstr>Slide</vt:lpstr>
      <vt:lpstr>PowerPoint Presentation</vt:lpstr>
      <vt:lpstr>PRESENTATION OUTLINE</vt:lpstr>
      <vt:lpstr> LOCAL GOVERNMENT CONTEXT</vt:lpstr>
      <vt:lpstr>History of local government’s transformation</vt:lpstr>
      <vt:lpstr>   Consolidation of local government</vt:lpstr>
      <vt:lpstr>LG SUPPORT PROGRAMME TIMELINE</vt:lpstr>
      <vt:lpstr>Pre- and Interim Phases(1994 – 2000) (Liquidity, Viability, Masakhane)</vt:lpstr>
      <vt:lpstr>Establishment Phase(2000 - 2002) (Integrated Sustainable Rural Development &amp; Urban Renewal) (2001 – 2011)</vt:lpstr>
      <vt:lpstr>Establishment Phase(2000 - 2002) (Integrated Sustainable Rural Development &amp; Urban Renewal) (cont.)</vt:lpstr>
      <vt:lpstr>Establishment Phase(2000 - 2002) (Integrated Sustainable Rural Development &amp; Urban Renewal) (cont.)</vt:lpstr>
      <vt:lpstr>Consolidation Phase(2002 - 2005) (Project Consolidate)</vt:lpstr>
      <vt:lpstr>Sustainability  Phase(2005 - beyond) (Siyenza Manje)</vt:lpstr>
      <vt:lpstr>Sustainability  Phase(2005 - beyond) (Siyenza Manje)(CONT.)</vt:lpstr>
      <vt:lpstr>Sustainability  Phase(2005 - beyond) (Local Government Strategic Agenda)</vt:lpstr>
      <vt:lpstr>Sustainability  Phase(2005 - beyond) (Local Government Strategic Agenda) (cont.)</vt:lpstr>
      <vt:lpstr>Sustainability  Phase(2005 - beyond) (Local Government Turnaround Strategy)</vt:lpstr>
      <vt:lpstr>Sustainability  Phase(2005 - beyond) (Local Government Turnaround Strategy) (cont.)</vt:lpstr>
      <vt:lpstr>Sustainability  Phase(2005 - beyond) (Back-to-Basics)</vt:lpstr>
      <vt:lpstr>Sustainability  Phase(2005 - beyond) (Back-to-Basics) (cont.)</vt:lpstr>
      <vt:lpstr>GOVERNMENT’S INVESTMENT IN CAPACITY BUILDING</vt:lpstr>
      <vt:lpstr>PowerPoint Presentation</vt:lpstr>
      <vt:lpstr>WHAT CHARACTERISES DISTRESSED AND DYSFUNCTIONAL MUNICIPALITIES</vt:lpstr>
      <vt:lpstr>High level lessons Conclusion</vt:lpstr>
      <vt:lpstr>PowerPoint Presentation</vt:lpstr>
      <vt:lpstr>DDM BACKGROUND</vt:lpstr>
      <vt:lpstr>THE PILOTING PHASE</vt:lpstr>
      <vt:lpstr>DDM pilots</vt:lpstr>
      <vt:lpstr>PROGRESS</vt:lpstr>
      <vt:lpstr>PROGRESS</vt:lpstr>
      <vt:lpstr>Progress</vt:lpstr>
      <vt:lpstr>LESSONS LEARNED FROM THE PILOTING PHASE</vt:lpstr>
      <vt:lpstr>LESSONS LEARNED FROM THE PILOTING PHASE (Cont.)</vt:lpstr>
      <vt:lpstr>LESSONS LEARNED FROM THE PILOTING PHASE (Cont.)</vt:lpstr>
      <vt:lpstr>LESSONS LEARNED FROM THE PILOTING PHASE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Shereen Cassiem</cp:lastModifiedBy>
  <cp:revision>63</cp:revision>
  <dcterms:created xsi:type="dcterms:W3CDTF">2021-02-13T08:50:29Z</dcterms:created>
  <dcterms:modified xsi:type="dcterms:W3CDTF">2021-03-30T09:17:25Z</dcterms:modified>
</cp:coreProperties>
</file>