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sldIdLst>
    <p:sldId id="271" r:id="rId2"/>
    <p:sldId id="276" r:id="rId3"/>
    <p:sldId id="299" r:id="rId4"/>
    <p:sldId id="258" r:id="rId5"/>
    <p:sldId id="272" r:id="rId6"/>
    <p:sldId id="277" r:id="rId7"/>
    <p:sldId id="303" r:id="rId8"/>
    <p:sldId id="278" r:id="rId9"/>
    <p:sldId id="297" r:id="rId10"/>
    <p:sldId id="298" r:id="rId11"/>
    <p:sldId id="305" r:id="rId12"/>
    <p:sldId id="282" r:id="rId13"/>
    <p:sldId id="312" r:id="rId14"/>
    <p:sldId id="307" r:id="rId15"/>
    <p:sldId id="281" r:id="rId16"/>
    <p:sldId id="309" r:id="rId17"/>
    <p:sldId id="283" r:id="rId18"/>
    <p:sldId id="296" r:id="rId19"/>
    <p:sldId id="311" r:id="rId20"/>
    <p:sldId id="285" r:id="rId21"/>
    <p:sldId id="314" r:id="rId22"/>
    <p:sldId id="286" r:id="rId23"/>
    <p:sldId id="313" r:id="rId24"/>
    <p:sldId id="288" r:id="rId25"/>
    <p:sldId id="315" r:id="rId26"/>
    <p:sldId id="316" r:id="rId27"/>
    <p:sldId id="289" r:id="rId28"/>
    <p:sldId id="290" r:id="rId29"/>
    <p:sldId id="291" r:id="rId30"/>
    <p:sldId id="292" r:id="rId31"/>
    <p:sldId id="293" r:id="rId32"/>
    <p:sldId id="294" r:id="rId33"/>
    <p:sldId id="295" r:id="rId34"/>
    <p:sldId id="300" r:id="rId35"/>
    <p:sldId id="269" r:id="rId36"/>
  </p:sldIdLst>
  <p:sldSz cx="12192000" cy="6858000"/>
  <p:notesSz cx="6858000" cy="9144000"/>
  <p:embeddedFontLst>
    <p:embeddedFont>
      <p:font typeface="Gill Sans MT" charset="0"/>
      <p:regular r:id="rId37"/>
      <p:bold r:id="rId38"/>
      <p:italic r:id="rId39"/>
      <p:boldItalic r:id="rId40"/>
    </p:embeddedFont>
    <p:embeddedFont>
      <p:font typeface="ＭＳ Ｐゴシック" pitchFamily="34" charset="-128"/>
      <p:regular r:id="rId41"/>
    </p:embeddedFont>
    <p:embeddedFont>
      <p:font typeface="Calibri" pitchFamily="34" charset="0"/>
      <p:regular r:id="rId42"/>
      <p:bold r:id="rId43"/>
      <p:italic r:id="rId44"/>
      <p:boldItalic r:id="rId45"/>
    </p:embeddedFont>
    <p:embeddedFont>
      <p:font typeface="Copperplate Gothic Bold" charset="0"/>
      <p:regular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27"/>
  </p:normalViewPr>
  <p:slideViewPr>
    <p:cSldViewPr snapToGrid="0" snapToObjects="1">
      <p:cViewPr varScale="1">
        <p:scale>
          <a:sx n="73" d="100"/>
          <a:sy n="73" d="100"/>
        </p:scale>
        <p:origin x="-582"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a:extLst>
              <a:ext uri="{FF2B5EF4-FFF2-40B4-BE49-F238E27FC236}">
                <a16:creationId xmlns="" xmlns:a16="http://schemas.microsoft.com/office/drawing/2014/main" id="{C72ECC0C-510C-5E48-AF0D-A97BF27AD213}"/>
              </a:ext>
            </a:extLst>
          </p:cNvPr>
          <p:cNvPicPr>
            <a:picLocks noChangeAspect="1"/>
          </p:cNvPicPr>
          <p:nvPr userDrawn="1"/>
        </p:nvPicPr>
        <p:blipFill>
          <a:blip r:embed="rId2"/>
          <a:srcRect/>
          <a:stretch/>
        </p:blipFill>
        <p:spPr>
          <a:xfrm>
            <a:off x="0" y="0"/>
            <a:ext cx="12192000" cy="6858000"/>
          </a:xfrm>
          <a:prstGeom prst="rect">
            <a:avLst/>
          </a:prstGeom>
        </p:spPr>
      </p:pic>
      <p:sp>
        <p:nvSpPr>
          <p:cNvPr id="20" name="Text Placeholder 19">
            <a:extLst>
              <a:ext uri="{FF2B5EF4-FFF2-40B4-BE49-F238E27FC236}">
                <a16:creationId xmlns="" xmlns:a16="http://schemas.microsoft.com/office/drawing/2014/main" id="{18A5A4AE-3708-D54B-9903-5205548851A9}"/>
              </a:ext>
            </a:extLst>
          </p:cNvPr>
          <p:cNvSpPr>
            <a:spLocks noGrp="1"/>
          </p:cNvSpPr>
          <p:nvPr>
            <p:ph type="body" sz="quarter" idx="13" hasCustomPrompt="1"/>
          </p:nvPr>
        </p:nvSpPr>
        <p:spPr>
          <a:xfrm>
            <a:off x="1755444" y="3132892"/>
            <a:ext cx="8681110" cy="1520328"/>
          </a:xfrm>
          <a:prstGeom prst="rect">
            <a:avLst/>
          </a:prstGeom>
          <a:noFill/>
        </p:spPr>
        <p:txBody>
          <a:bodyPr anchor="ctr"/>
          <a:lstStyle>
            <a:lvl1pPr algn="ctr">
              <a:lnSpc>
                <a:spcPts val="4200"/>
              </a:lnSpc>
              <a:buNone/>
              <a:defRPr sz="2800" b="1" i="0" u="none">
                <a:solidFill>
                  <a:schemeClr val="accent2"/>
                </a:solidFill>
                <a:latin typeface="Gill Sans MT" panose="020B0502020104020203" pitchFamily="34" charset="77"/>
              </a:defRPr>
            </a:lvl1pPr>
            <a:lvl2pPr>
              <a:buNone/>
              <a:defRPr>
                <a:latin typeface="Gill Sans MT" panose="020B0502020104020203" pitchFamily="34" charset="77"/>
              </a:defRPr>
            </a:lvl2pPr>
            <a:lvl3pPr>
              <a:buNone/>
              <a:defRPr>
                <a:latin typeface="Gill Sans MT" panose="020B0502020104020203" pitchFamily="34" charset="77"/>
              </a:defRPr>
            </a:lvl3pPr>
            <a:lvl4pPr>
              <a:buNone/>
              <a:defRPr>
                <a:latin typeface="Gill Sans MT" panose="020B0502020104020203" pitchFamily="34" charset="77"/>
              </a:defRPr>
            </a:lvl4pPr>
            <a:lvl5pPr>
              <a:buNone/>
              <a:defRPr>
                <a:latin typeface="Gill Sans MT" panose="020B0502020104020203" pitchFamily="34" charset="77"/>
              </a:defRPr>
            </a:lvl5pPr>
          </a:lstStyle>
          <a:p>
            <a:pPr lvl="0"/>
            <a:r>
              <a:rPr lang="en-GB" dirty="0"/>
              <a:t>ADD PRESENTATION TITLE HERE </a:t>
            </a:r>
          </a:p>
        </p:txBody>
      </p:sp>
      <p:sp>
        <p:nvSpPr>
          <p:cNvPr id="26" name="Text Placeholder 25">
            <a:extLst>
              <a:ext uri="{FF2B5EF4-FFF2-40B4-BE49-F238E27FC236}">
                <a16:creationId xmlns="" xmlns:a16="http://schemas.microsoft.com/office/drawing/2014/main" id="{75E4678B-EFFA-9A45-B059-056813AE3EE2}"/>
              </a:ext>
            </a:extLst>
          </p:cNvPr>
          <p:cNvSpPr>
            <a:spLocks noGrp="1"/>
          </p:cNvSpPr>
          <p:nvPr>
            <p:ph type="body" sz="quarter" idx="15" hasCustomPrompt="1"/>
          </p:nvPr>
        </p:nvSpPr>
        <p:spPr>
          <a:xfrm>
            <a:off x="1712056" y="5564054"/>
            <a:ext cx="8937523" cy="310203"/>
          </a:xfrm>
          <a:prstGeom prst="rect">
            <a:avLst/>
          </a:prstGeom>
        </p:spPr>
        <p:txBody>
          <a:bodyPr/>
          <a:lstStyle>
            <a:lvl1pPr algn="ctr">
              <a:buNone/>
              <a:defRPr sz="1800" b="0" i="0">
                <a:solidFill>
                  <a:schemeClr val="tx1">
                    <a:lumMod val="65000"/>
                    <a:lumOff val="35000"/>
                  </a:schemeClr>
                </a:solidFill>
                <a:latin typeface="Gill Sans MT" panose="020B0502020104020203" pitchFamily="34" charset="77"/>
              </a:defRPr>
            </a:lvl1pPr>
          </a:lstStyle>
          <a:p>
            <a:pPr lvl="0"/>
            <a:r>
              <a:rPr lang="en-GB" dirty="0"/>
              <a:t>To Whom | Presenter Name | Date</a:t>
            </a:r>
          </a:p>
        </p:txBody>
      </p:sp>
      <p:pic>
        <p:nvPicPr>
          <p:cNvPr id="10" name="Picture 9">
            <a:extLst>
              <a:ext uri="{FF2B5EF4-FFF2-40B4-BE49-F238E27FC236}">
                <a16:creationId xmlns="" xmlns:a16="http://schemas.microsoft.com/office/drawing/2014/main" id="{8F67059D-9A0D-1B4D-90A7-A06B738AC6B9}"/>
              </a:ext>
            </a:extLst>
          </p:cNvPr>
          <p:cNvPicPr>
            <a:picLocks noChangeAspect="1"/>
          </p:cNvPicPr>
          <p:nvPr userDrawn="1"/>
        </p:nvPicPr>
        <p:blipFill>
          <a:blip r:embed="rId3"/>
          <a:srcRect/>
          <a:stretch/>
        </p:blipFill>
        <p:spPr>
          <a:xfrm>
            <a:off x="11405296" y="6225219"/>
            <a:ext cx="567055" cy="508947"/>
          </a:xfrm>
          <a:prstGeom prst="rect">
            <a:avLst/>
          </a:prstGeom>
        </p:spPr>
      </p:pic>
      <p:cxnSp>
        <p:nvCxnSpPr>
          <p:cNvPr id="17" name="Straight Connector 16">
            <a:extLst>
              <a:ext uri="{FF2B5EF4-FFF2-40B4-BE49-F238E27FC236}">
                <a16:creationId xmlns="" xmlns:a16="http://schemas.microsoft.com/office/drawing/2014/main" id="{2BF4CFBC-EBCD-4E4F-804D-43ED054C575C}"/>
              </a:ext>
            </a:extLst>
          </p:cNvPr>
          <p:cNvCxnSpPr>
            <a:cxnSpLocks/>
          </p:cNvCxnSpPr>
          <p:nvPr userDrawn="1"/>
        </p:nvCxnSpPr>
        <p:spPr>
          <a:xfrm>
            <a:off x="2429572" y="2392906"/>
            <a:ext cx="7502487"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 xmlns:a16="http://schemas.microsoft.com/office/drawing/2014/main" id="{D9D41E40-B815-F844-ACF1-D07175B385F4}"/>
              </a:ext>
            </a:extLst>
          </p:cNvPr>
          <p:cNvCxnSpPr>
            <a:cxnSpLocks/>
          </p:cNvCxnSpPr>
          <p:nvPr userDrawn="1"/>
        </p:nvCxnSpPr>
        <p:spPr>
          <a:xfrm>
            <a:off x="2429573" y="5330019"/>
            <a:ext cx="7502487"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 xmlns:a16="http://schemas.microsoft.com/office/drawing/2014/main" id="{180B3B4D-4090-41A3-BAF7-4F8AA0BBD52D}"/>
              </a:ext>
            </a:extLst>
          </p:cNvPr>
          <p:cNvPicPr>
            <a:picLocks noChangeAspect="1"/>
          </p:cNvPicPr>
          <p:nvPr userDrawn="1"/>
        </p:nvPicPr>
        <p:blipFill>
          <a:blip r:embed="rId4"/>
          <a:srcRect/>
          <a:stretch/>
        </p:blipFill>
        <p:spPr>
          <a:xfrm>
            <a:off x="3926299" y="202910"/>
            <a:ext cx="3974294" cy="1450011"/>
          </a:xfrm>
          <a:prstGeom prst="rect">
            <a:avLst/>
          </a:prstGeom>
        </p:spPr>
      </p:pic>
      <p:sp>
        <p:nvSpPr>
          <p:cNvPr id="13" name="Slide Number Placeholder 11">
            <a:extLst>
              <a:ext uri="{FF2B5EF4-FFF2-40B4-BE49-F238E27FC236}">
                <a16:creationId xmlns="" xmlns:a16="http://schemas.microsoft.com/office/drawing/2014/main" id="{538102B2-D1DA-4EC0-A923-2AD8995DB1C6}"/>
              </a:ext>
            </a:extLst>
          </p:cNvPr>
          <p:cNvSpPr txBox="1">
            <a:spLocks/>
          </p:cNvSpPr>
          <p:nvPr userDrawn="1"/>
        </p:nvSpPr>
        <p:spPr>
          <a:xfrm>
            <a:off x="-105296" y="6373704"/>
            <a:ext cx="3441469"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accent2">
                    <a:lumMod val="50000"/>
                  </a:schemeClr>
                </a:solidFill>
                <a:latin typeface="Copperplate Gothic Bold" panose="020E0705020206020404" pitchFamily="34" charset="0"/>
              </a:rPr>
              <a:t>DISTRICT DEVELOPMENT MODEL</a:t>
            </a:r>
          </a:p>
        </p:txBody>
      </p:sp>
    </p:spTree>
    <p:extLst>
      <p:ext uri="{BB962C8B-B14F-4D97-AF65-F5344CB8AC3E}">
        <p14:creationId xmlns:p14="http://schemas.microsoft.com/office/powerpoint/2010/main" xmlns="" val="2536440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5" name="Picture 14">
            <a:extLst>
              <a:ext uri="{FF2B5EF4-FFF2-40B4-BE49-F238E27FC236}">
                <a16:creationId xmlns="" xmlns:a16="http://schemas.microsoft.com/office/drawing/2014/main" id="{C7B3AC2E-1437-0F4A-B6D9-C73A1B4AB017}"/>
              </a:ext>
            </a:extLst>
          </p:cNvPr>
          <p:cNvPicPr>
            <a:picLocks noChangeAspect="1"/>
          </p:cNvPicPr>
          <p:nvPr userDrawn="1"/>
        </p:nvPicPr>
        <p:blipFill>
          <a:blip r:embed="rId2"/>
          <a:srcRect l="4002" r="4002"/>
          <a:stretch/>
        </p:blipFill>
        <p:spPr>
          <a:xfrm>
            <a:off x="0" y="0"/>
            <a:ext cx="12192000" cy="681037"/>
          </a:xfrm>
          <a:prstGeom prst="rect">
            <a:avLst/>
          </a:prstGeom>
        </p:spPr>
      </p:pic>
      <p:sp>
        <p:nvSpPr>
          <p:cNvPr id="2" name="Title 1">
            <a:extLst>
              <a:ext uri="{FF2B5EF4-FFF2-40B4-BE49-F238E27FC236}">
                <a16:creationId xmlns="" xmlns:a16="http://schemas.microsoft.com/office/drawing/2014/main" id="{B9BB9720-9CF0-9642-834C-C41C9539A4A4}"/>
              </a:ext>
            </a:extLst>
          </p:cNvPr>
          <p:cNvSpPr>
            <a:spLocks noGrp="1"/>
          </p:cNvSpPr>
          <p:nvPr>
            <p:ph type="title" hasCustomPrompt="1"/>
          </p:nvPr>
        </p:nvSpPr>
        <p:spPr>
          <a:xfrm>
            <a:off x="498684" y="109452"/>
            <a:ext cx="11205636" cy="571585"/>
          </a:xfrm>
          <a:prstGeom prst="rect">
            <a:avLst/>
          </a:prstGeom>
        </p:spPr>
        <p:txBody>
          <a:bodyPr/>
          <a:lstStyle>
            <a:lvl1pPr algn="l">
              <a:defRPr sz="2400" b="0" i="0" cap="all" baseline="0">
                <a:solidFill>
                  <a:schemeClr val="tx1">
                    <a:lumMod val="75000"/>
                    <a:lumOff val="25000"/>
                  </a:schemeClr>
                </a:solidFill>
                <a:latin typeface="+mn-lt"/>
              </a:defRPr>
            </a:lvl1pPr>
          </a:lstStyle>
          <a:p>
            <a:r>
              <a:rPr lang="en-GB" dirty="0"/>
              <a:t>Click to ADD title</a:t>
            </a:r>
            <a:endParaRPr lang="en-US" dirty="0"/>
          </a:p>
        </p:txBody>
      </p:sp>
      <p:sp>
        <p:nvSpPr>
          <p:cNvPr id="16" name="Slide Number Placeholder 11">
            <a:extLst>
              <a:ext uri="{FF2B5EF4-FFF2-40B4-BE49-F238E27FC236}">
                <a16:creationId xmlns="" xmlns:a16="http://schemas.microsoft.com/office/drawing/2014/main" id="{C849C03B-FFA0-864E-92FD-6539E5B2E75E}"/>
              </a:ext>
            </a:extLst>
          </p:cNvPr>
          <p:cNvSpPr txBox="1">
            <a:spLocks/>
          </p:cNvSpPr>
          <p:nvPr userDrawn="1"/>
        </p:nvSpPr>
        <p:spPr>
          <a:xfrm>
            <a:off x="10681854" y="6435598"/>
            <a:ext cx="1022465"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E41146E-9C06-9F49-A71B-5E154561DE30}" type="slidenum">
              <a:rPr lang="en-US" smtClean="0"/>
              <a:pPr algn="r"/>
              <a:t>‹#›</a:t>
            </a:fld>
            <a:endParaRPr lang="en-US" dirty="0"/>
          </a:p>
        </p:txBody>
      </p:sp>
      <p:pic>
        <p:nvPicPr>
          <p:cNvPr id="13" name="Picture 12">
            <a:extLst>
              <a:ext uri="{FF2B5EF4-FFF2-40B4-BE49-F238E27FC236}">
                <a16:creationId xmlns="" xmlns:a16="http://schemas.microsoft.com/office/drawing/2014/main" id="{51AFAE71-9C12-E44B-9B26-B11C929C4052}"/>
              </a:ext>
            </a:extLst>
          </p:cNvPr>
          <p:cNvPicPr>
            <a:picLocks noChangeAspect="1"/>
          </p:cNvPicPr>
          <p:nvPr userDrawn="1"/>
        </p:nvPicPr>
        <p:blipFill>
          <a:blip r:embed="rId3"/>
          <a:srcRect/>
          <a:stretch/>
        </p:blipFill>
        <p:spPr>
          <a:xfrm>
            <a:off x="498684" y="6238442"/>
            <a:ext cx="1616736" cy="589862"/>
          </a:xfrm>
          <a:prstGeom prst="rect">
            <a:avLst/>
          </a:prstGeom>
        </p:spPr>
      </p:pic>
      <p:sp>
        <p:nvSpPr>
          <p:cNvPr id="8" name="Slide Number Placeholder 11">
            <a:extLst>
              <a:ext uri="{FF2B5EF4-FFF2-40B4-BE49-F238E27FC236}">
                <a16:creationId xmlns="" xmlns:a16="http://schemas.microsoft.com/office/drawing/2014/main" id="{39362617-C9E6-4FDE-B70E-C0C732FC5C59}"/>
              </a:ext>
            </a:extLst>
          </p:cNvPr>
          <p:cNvSpPr txBox="1">
            <a:spLocks/>
          </p:cNvSpPr>
          <p:nvPr userDrawn="1"/>
        </p:nvSpPr>
        <p:spPr>
          <a:xfrm>
            <a:off x="4375265" y="6475819"/>
            <a:ext cx="3441469"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accent2">
                    <a:lumMod val="50000"/>
                  </a:schemeClr>
                </a:solidFill>
                <a:latin typeface="Copperplate Gothic Bold" panose="020E0705020206020404" pitchFamily="34" charset="0"/>
              </a:rPr>
              <a:t>DISTRICT DEVELOPMENT MODEL</a:t>
            </a:r>
          </a:p>
        </p:txBody>
      </p:sp>
      <p:sp>
        <p:nvSpPr>
          <p:cNvPr id="9" name="Content Placeholder 3">
            <a:extLst>
              <a:ext uri="{FF2B5EF4-FFF2-40B4-BE49-F238E27FC236}">
                <a16:creationId xmlns="" xmlns:a16="http://schemas.microsoft.com/office/drawing/2014/main" id="{EE9D14CF-1D0B-4A2E-9E66-9A10386040A2}"/>
              </a:ext>
            </a:extLst>
          </p:cNvPr>
          <p:cNvSpPr>
            <a:spLocks noGrp="1"/>
          </p:cNvSpPr>
          <p:nvPr>
            <p:ph sz="half" idx="2" hasCustomPrompt="1"/>
          </p:nvPr>
        </p:nvSpPr>
        <p:spPr>
          <a:xfrm>
            <a:off x="498684" y="814647"/>
            <a:ext cx="11205636" cy="5325681"/>
          </a:xfrm>
          <a:prstGeom prst="rect">
            <a:avLst/>
          </a:prstGeom>
        </p:spPr>
        <p:txBody>
          <a:bodyPr/>
          <a:lstStyle>
            <a:lvl1pPr>
              <a:defRPr sz="2000"/>
            </a:lvl1pPr>
            <a:lvl2pPr>
              <a:defRPr sz="1800"/>
            </a:lvl2pPr>
            <a:lvl3pPr>
              <a:defRPr sz="1800"/>
            </a:lvl3pPr>
          </a:lstStyle>
          <a:p>
            <a:pPr lvl="0"/>
            <a:r>
              <a:rPr lang="en-GB" dirty="0"/>
              <a:t>Point 1</a:t>
            </a:r>
          </a:p>
          <a:p>
            <a:pPr lvl="1"/>
            <a:r>
              <a:rPr lang="en-GB" dirty="0"/>
              <a:t>Point 2</a:t>
            </a:r>
          </a:p>
          <a:p>
            <a:pPr lvl="2"/>
            <a:r>
              <a:rPr lang="en-GB" dirty="0"/>
              <a:t>Point 3</a:t>
            </a:r>
          </a:p>
        </p:txBody>
      </p:sp>
    </p:spTree>
    <p:extLst>
      <p:ext uri="{BB962C8B-B14F-4D97-AF65-F5344CB8AC3E}">
        <p14:creationId xmlns:p14="http://schemas.microsoft.com/office/powerpoint/2010/main" xmlns="" val="491731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4D110688-23E1-5240-B9BC-D4EC2A51F285}"/>
              </a:ext>
            </a:extLst>
          </p:cNvPr>
          <p:cNvPicPr>
            <a:picLocks noChangeAspect="1"/>
          </p:cNvPicPr>
          <p:nvPr userDrawn="1"/>
        </p:nvPicPr>
        <p:blipFill rotWithShape="1">
          <a:blip r:embed="rId2"/>
          <a:srcRect b="11165"/>
          <a:stretch/>
        </p:blipFill>
        <p:spPr>
          <a:xfrm>
            <a:off x="15631" y="0"/>
            <a:ext cx="12192000" cy="6092328"/>
          </a:xfrm>
          <a:prstGeom prst="rect">
            <a:avLst/>
          </a:prstGeom>
        </p:spPr>
      </p:pic>
      <p:sp>
        <p:nvSpPr>
          <p:cNvPr id="20" name="Text Placeholder 19">
            <a:extLst>
              <a:ext uri="{FF2B5EF4-FFF2-40B4-BE49-F238E27FC236}">
                <a16:creationId xmlns="" xmlns:a16="http://schemas.microsoft.com/office/drawing/2014/main" id="{18A5A4AE-3708-D54B-9903-5205548851A9}"/>
              </a:ext>
            </a:extLst>
          </p:cNvPr>
          <p:cNvSpPr>
            <a:spLocks noGrp="1"/>
          </p:cNvSpPr>
          <p:nvPr>
            <p:ph type="body" sz="quarter" idx="13" hasCustomPrompt="1"/>
          </p:nvPr>
        </p:nvSpPr>
        <p:spPr>
          <a:xfrm>
            <a:off x="780399" y="2865439"/>
            <a:ext cx="10586720" cy="589858"/>
          </a:xfrm>
          <a:prstGeom prst="rect">
            <a:avLst/>
          </a:prstGeom>
        </p:spPr>
        <p:txBody>
          <a:bodyPr/>
          <a:lstStyle>
            <a:lvl1pPr algn="ctr">
              <a:buNone/>
              <a:defRPr sz="3500" b="1" i="0" u="none">
                <a:solidFill>
                  <a:schemeClr val="accent2"/>
                </a:solidFill>
                <a:latin typeface="Gill Sans MT" panose="020B0502020104020203" pitchFamily="34" charset="77"/>
              </a:defRPr>
            </a:lvl1pPr>
            <a:lvl2pPr>
              <a:buNone/>
              <a:defRPr>
                <a:latin typeface="Gill Sans MT" panose="020B0502020104020203" pitchFamily="34" charset="77"/>
              </a:defRPr>
            </a:lvl2pPr>
            <a:lvl3pPr>
              <a:buNone/>
              <a:defRPr>
                <a:latin typeface="Gill Sans MT" panose="020B0502020104020203" pitchFamily="34" charset="77"/>
              </a:defRPr>
            </a:lvl3pPr>
            <a:lvl4pPr>
              <a:buNone/>
              <a:defRPr>
                <a:latin typeface="Gill Sans MT" panose="020B0502020104020203" pitchFamily="34" charset="77"/>
              </a:defRPr>
            </a:lvl4pPr>
            <a:lvl5pPr>
              <a:buNone/>
              <a:defRPr>
                <a:latin typeface="Gill Sans MT" panose="020B0502020104020203" pitchFamily="34" charset="77"/>
              </a:defRPr>
            </a:lvl5pPr>
          </a:lstStyle>
          <a:p>
            <a:pPr lvl="0"/>
            <a:r>
              <a:rPr lang="en-GB" dirty="0"/>
              <a:t>ADD SECTION BREAK TITLE</a:t>
            </a:r>
          </a:p>
          <a:p>
            <a:pPr lvl="1"/>
            <a:endParaRPr lang="en-US" dirty="0"/>
          </a:p>
        </p:txBody>
      </p:sp>
      <p:cxnSp>
        <p:nvCxnSpPr>
          <p:cNvPr id="28" name="Straight Connector 27">
            <a:extLst>
              <a:ext uri="{FF2B5EF4-FFF2-40B4-BE49-F238E27FC236}">
                <a16:creationId xmlns="" xmlns:a16="http://schemas.microsoft.com/office/drawing/2014/main" id="{F79A047A-8B61-E048-BF5B-F056E75509E9}"/>
              </a:ext>
            </a:extLst>
          </p:cNvPr>
          <p:cNvCxnSpPr>
            <a:cxnSpLocks/>
          </p:cNvCxnSpPr>
          <p:nvPr userDrawn="1"/>
        </p:nvCxnSpPr>
        <p:spPr>
          <a:xfrm>
            <a:off x="3293892" y="3415969"/>
            <a:ext cx="5445211"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 xmlns:a16="http://schemas.microsoft.com/office/drawing/2014/main" id="{40A58D35-01AD-384E-B073-154A9AC6DA05}"/>
              </a:ext>
            </a:extLst>
          </p:cNvPr>
          <p:cNvCxnSpPr>
            <a:cxnSpLocks/>
          </p:cNvCxnSpPr>
          <p:nvPr userDrawn="1"/>
        </p:nvCxnSpPr>
        <p:spPr>
          <a:xfrm>
            <a:off x="3318605" y="2842587"/>
            <a:ext cx="5371071"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Slide Number Placeholder 11">
            <a:extLst>
              <a:ext uri="{FF2B5EF4-FFF2-40B4-BE49-F238E27FC236}">
                <a16:creationId xmlns="" xmlns:a16="http://schemas.microsoft.com/office/drawing/2014/main" id="{B23F1392-F971-134D-9E73-C2BA4982FFE7}"/>
              </a:ext>
            </a:extLst>
          </p:cNvPr>
          <p:cNvSpPr txBox="1">
            <a:spLocks/>
          </p:cNvSpPr>
          <p:nvPr userDrawn="1"/>
        </p:nvSpPr>
        <p:spPr>
          <a:xfrm>
            <a:off x="4724400" y="6356350"/>
            <a:ext cx="2743200"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41146E-9C06-9F49-A71B-5E154561DE30}" type="slidenum">
              <a:rPr lang="en-US" smtClean="0"/>
              <a:pPr/>
              <a:t>‹#›</a:t>
            </a:fld>
            <a:endParaRPr lang="en-US" dirty="0"/>
          </a:p>
        </p:txBody>
      </p:sp>
      <p:pic>
        <p:nvPicPr>
          <p:cNvPr id="8" name="Picture 7">
            <a:extLst>
              <a:ext uri="{FF2B5EF4-FFF2-40B4-BE49-F238E27FC236}">
                <a16:creationId xmlns="" xmlns:a16="http://schemas.microsoft.com/office/drawing/2014/main" id="{C96C399F-5629-8247-A198-7FB3283E8589}"/>
              </a:ext>
            </a:extLst>
          </p:cNvPr>
          <p:cNvPicPr>
            <a:picLocks noChangeAspect="1"/>
          </p:cNvPicPr>
          <p:nvPr userDrawn="1"/>
        </p:nvPicPr>
        <p:blipFill>
          <a:blip r:embed="rId3"/>
          <a:srcRect/>
          <a:stretch/>
        </p:blipFill>
        <p:spPr>
          <a:xfrm>
            <a:off x="498684" y="6171599"/>
            <a:ext cx="1616736" cy="589862"/>
          </a:xfrm>
          <a:prstGeom prst="rect">
            <a:avLst/>
          </a:prstGeom>
        </p:spPr>
      </p:pic>
      <p:pic>
        <p:nvPicPr>
          <p:cNvPr id="11" name="Picture 10">
            <a:extLst>
              <a:ext uri="{FF2B5EF4-FFF2-40B4-BE49-F238E27FC236}">
                <a16:creationId xmlns="" xmlns:a16="http://schemas.microsoft.com/office/drawing/2014/main" id="{A2033DEE-4368-F643-BA4A-DDCDC70A054B}"/>
              </a:ext>
            </a:extLst>
          </p:cNvPr>
          <p:cNvPicPr>
            <a:picLocks noChangeAspect="1"/>
          </p:cNvPicPr>
          <p:nvPr userDrawn="1"/>
        </p:nvPicPr>
        <p:blipFill>
          <a:blip r:embed="rId4"/>
          <a:srcRect/>
          <a:stretch/>
        </p:blipFill>
        <p:spPr>
          <a:xfrm>
            <a:off x="10931470" y="6229882"/>
            <a:ext cx="567055" cy="508947"/>
          </a:xfrm>
          <a:prstGeom prst="rect">
            <a:avLst/>
          </a:prstGeom>
        </p:spPr>
      </p:pic>
    </p:spTree>
    <p:extLst>
      <p:ext uri="{BB962C8B-B14F-4D97-AF65-F5344CB8AC3E}">
        <p14:creationId xmlns:p14="http://schemas.microsoft.com/office/powerpoint/2010/main" xmlns="" val="3329690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D362A62A-54B5-F747-81FE-566FD9A0B3B3}"/>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 xmlns:a16="http://schemas.microsoft.com/office/drawing/2014/main" id="{9B0CCECC-E1E4-EF4F-94F2-323A9164F7FC}"/>
              </a:ext>
            </a:extLst>
          </p:cNvPr>
          <p:cNvPicPr>
            <a:picLocks noChangeAspect="1"/>
          </p:cNvPicPr>
          <p:nvPr userDrawn="1"/>
        </p:nvPicPr>
        <p:blipFill>
          <a:blip r:embed="rId3"/>
          <a:srcRect/>
          <a:stretch/>
        </p:blipFill>
        <p:spPr>
          <a:xfrm>
            <a:off x="498684" y="6171599"/>
            <a:ext cx="1616736" cy="589862"/>
          </a:xfrm>
          <a:prstGeom prst="rect">
            <a:avLst/>
          </a:prstGeom>
        </p:spPr>
      </p:pic>
      <p:pic>
        <p:nvPicPr>
          <p:cNvPr id="8" name="Picture 7">
            <a:extLst>
              <a:ext uri="{FF2B5EF4-FFF2-40B4-BE49-F238E27FC236}">
                <a16:creationId xmlns="" xmlns:a16="http://schemas.microsoft.com/office/drawing/2014/main" id="{B57C5FF6-C185-0445-B3BA-EBA41B9A81D3}"/>
              </a:ext>
            </a:extLst>
          </p:cNvPr>
          <p:cNvPicPr>
            <a:picLocks noChangeAspect="1"/>
          </p:cNvPicPr>
          <p:nvPr userDrawn="1"/>
        </p:nvPicPr>
        <p:blipFill>
          <a:blip r:embed="rId4"/>
          <a:srcRect/>
          <a:stretch/>
        </p:blipFill>
        <p:spPr>
          <a:xfrm>
            <a:off x="10931470" y="6229882"/>
            <a:ext cx="567055" cy="508947"/>
          </a:xfrm>
          <a:prstGeom prst="rect">
            <a:avLst/>
          </a:prstGeom>
        </p:spPr>
      </p:pic>
    </p:spTree>
    <p:extLst>
      <p:ext uri="{BB962C8B-B14F-4D97-AF65-F5344CB8AC3E}">
        <p14:creationId xmlns:p14="http://schemas.microsoft.com/office/powerpoint/2010/main" xmlns="" val="33246979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745295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60"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BF150E4-CD0D-2147-BD01-936532EDC0F2}"/>
              </a:ext>
            </a:extLst>
          </p:cNvPr>
          <p:cNvSpPr>
            <a:spLocks noGrp="1"/>
          </p:cNvSpPr>
          <p:nvPr>
            <p:ph type="body" sz="quarter" idx="13"/>
          </p:nvPr>
        </p:nvSpPr>
        <p:spPr/>
        <p:txBody>
          <a:bodyPr/>
          <a:lstStyle/>
          <a:p>
            <a:endParaRPr lang="en-US" dirty="0">
              <a:solidFill>
                <a:srgbClr val="FF9900"/>
              </a:solidFill>
            </a:endParaRPr>
          </a:p>
          <a:p>
            <a:r>
              <a:rPr lang="en-US" dirty="0"/>
              <a:t>BRIEFING ON THE LOCAL GOVERNMENT: MUNICIPAL SYSTEMS AMENDMENT BILL, 2019 [B 2B—2019] </a:t>
            </a:r>
          </a:p>
          <a:p>
            <a:endParaRPr lang="en-US" dirty="0"/>
          </a:p>
        </p:txBody>
      </p:sp>
      <p:sp>
        <p:nvSpPr>
          <p:cNvPr id="3" name="Text Placeholder 2">
            <a:extLst>
              <a:ext uri="{FF2B5EF4-FFF2-40B4-BE49-F238E27FC236}">
                <a16:creationId xmlns="" xmlns:a16="http://schemas.microsoft.com/office/drawing/2014/main" id="{C360F1A8-600F-A446-AF6A-1BADD7726357}"/>
              </a:ext>
            </a:extLst>
          </p:cNvPr>
          <p:cNvSpPr>
            <a:spLocks noGrp="1"/>
          </p:cNvSpPr>
          <p:nvPr>
            <p:ph type="body" sz="quarter" idx="15"/>
          </p:nvPr>
        </p:nvSpPr>
        <p:spPr>
          <a:xfrm>
            <a:off x="1710136" y="5387546"/>
            <a:ext cx="8937523" cy="704335"/>
          </a:xfrm>
        </p:spPr>
        <p:txBody>
          <a:bodyPr/>
          <a:lstStyle/>
          <a:p>
            <a:r>
              <a:rPr lang="en-ZA" dirty="0"/>
              <a:t>Western Cape Provincial Parliament - Standing Committee on Local Government</a:t>
            </a:r>
            <a:endParaRPr lang="en-US" dirty="0"/>
          </a:p>
          <a:p>
            <a:r>
              <a:rPr lang="en-US" dirty="0"/>
              <a:t>Mr Tebogo Motlashuping – 31 March 2021</a:t>
            </a:r>
          </a:p>
        </p:txBody>
      </p:sp>
    </p:spTree>
    <p:extLst>
      <p:ext uri="{BB962C8B-B14F-4D97-AF65-F5344CB8AC3E}">
        <p14:creationId xmlns:p14="http://schemas.microsoft.com/office/powerpoint/2010/main" xmlns="" val="2766550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77530AC-A9BB-41B1-A003-0301275EF23E}"/>
              </a:ext>
            </a:extLst>
          </p:cNvPr>
          <p:cNvSpPr>
            <a:spLocks noGrp="1"/>
          </p:cNvSpPr>
          <p:nvPr>
            <p:ph type="title"/>
          </p:nvPr>
        </p:nvSpPr>
        <p:spPr/>
        <p:txBody>
          <a:bodyPr/>
          <a:lstStyle/>
          <a:p>
            <a:pPr lvl="0" algn="ctr" defTabSz="685800">
              <a:defRPr/>
            </a:pPr>
            <a:r>
              <a:rPr lang="en-ZA" b="1" dirty="0">
                <a:solidFill>
                  <a:schemeClr val="accent2"/>
                </a:solidFill>
                <a:ea typeface="ＭＳ Ｐゴシック" pitchFamily="34" charset="-128"/>
              </a:rPr>
              <a:t>2. LEGISLATIVE PROCESS (cont..)</a:t>
            </a:r>
          </a:p>
        </p:txBody>
      </p:sp>
      <p:sp>
        <p:nvSpPr>
          <p:cNvPr id="6" name="Rectangle 5">
            <a:extLst>
              <a:ext uri="{FF2B5EF4-FFF2-40B4-BE49-F238E27FC236}">
                <a16:creationId xmlns="" xmlns:a16="http://schemas.microsoft.com/office/drawing/2014/main" id="{5D812F57-F1D6-4C35-B9E5-35696F2DC1FA}"/>
              </a:ext>
            </a:extLst>
          </p:cNvPr>
          <p:cNvSpPr/>
          <p:nvPr/>
        </p:nvSpPr>
        <p:spPr>
          <a:xfrm>
            <a:off x="0" y="659011"/>
            <a:ext cx="12192000" cy="5701754"/>
          </a:xfrm>
          <a:prstGeom prst="rect">
            <a:avLst/>
          </a:prstGeom>
        </p:spPr>
        <p:txBody>
          <a:bodyPr wrap="square">
            <a:spAutoFit/>
          </a:bodyPr>
          <a:lstStyle/>
          <a:p>
            <a:pPr marL="914400" lvl="0" indent="-449263" algn="just">
              <a:lnSpc>
                <a:spcPct val="107000"/>
              </a:lnSpc>
              <a:buSzPts val="1600"/>
              <a:buFont typeface="Courier New" panose="02070309020205020404" pitchFamily="49" charset="0"/>
              <a:buChar char="o"/>
            </a:pPr>
            <a:r>
              <a:rPr lang="en-US" b="1" dirty="0"/>
              <a:t>Require all staff systems and procedures of a municipality to be consistent with uniform standards</a:t>
            </a:r>
            <a:r>
              <a:rPr lang="en-US" dirty="0"/>
              <a:t> determined by the Minister by regulation;</a:t>
            </a:r>
          </a:p>
          <a:p>
            <a:pPr marL="914400" indent="-449263" algn="just">
              <a:lnSpc>
                <a:spcPct val="107000"/>
              </a:lnSpc>
              <a:buSzPts val="1600"/>
              <a:buFont typeface="Courier New" panose="02070309020205020404" pitchFamily="49" charset="0"/>
              <a:buChar char="o"/>
            </a:pPr>
            <a:r>
              <a:rPr lang="en-US" dirty="0">
                <a:solidFill>
                  <a:srgbClr val="000000"/>
                </a:solidFill>
              </a:rPr>
              <a:t>Prohibit municipal managers and managers directly accountable to municipal managers from </a:t>
            </a:r>
            <a:r>
              <a:rPr lang="en-US" b="1" dirty="0">
                <a:solidFill>
                  <a:srgbClr val="000000"/>
                </a:solidFill>
              </a:rPr>
              <a:t>holding political office in a political party</a:t>
            </a:r>
            <a:r>
              <a:rPr lang="en-US" dirty="0">
                <a:solidFill>
                  <a:srgbClr val="000000"/>
                </a:solidFill>
              </a:rPr>
              <a:t>;</a:t>
            </a:r>
            <a:endParaRPr lang="en-US" dirty="0"/>
          </a:p>
          <a:p>
            <a:pPr marL="914400" lvl="0" indent="-457200" algn="just">
              <a:lnSpc>
                <a:spcPct val="107000"/>
              </a:lnSpc>
              <a:buSzPts val="1600"/>
              <a:buFont typeface="Courier New" panose="02070309020205020404" pitchFamily="49" charset="0"/>
              <a:buChar char="o"/>
            </a:pPr>
            <a:r>
              <a:rPr lang="en-US" dirty="0">
                <a:solidFill>
                  <a:srgbClr val="000000"/>
                </a:solidFill>
              </a:rPr>
              <a:t>Regulate the </a:t>
            </a:r>
            <a:r>
              <a:rPr lang="en-US" b="1" dirty="0">
                <a:solidFill>
                  <a:srgbClr val="000000"/>
                </a:solidFill>
              </a:rPr>
              <a:t>employment of dismissed staff</a:t>
            </a:r>
            <a:r>
              <a:rPr lang="en-US" dirty="0">
                <a:solidFill>
                  <a:srgbClr val="000000"/>
                </a:solidFill>
              </a:rPr>
              <a:t>;</a:t>
            </a:r>
          </a:p>
          <a:p>
            <a:pPr marL="914400" lvl="0" indent="-457200" algn="just">
              <a:lnSpc>
                <a:spcPct val="107000"/>
              </a:lnSpc>
              <a:buSzPts val="1600"/>
              <a:buFont typeface="Courier New" panose="02070309020205020404" pitchFamily="49" charset="0"/>
              <a:buChar char="o"/>
            </a:pPr>
            <a:r>
              <a:rPr lang="en-US" dirty="0">
                <a:solidFill>
                  <a:srgbClr val="000000"/>
                </a:solidFill>
              </a:rPr>
              <a:t>Empower the Minister to regulate the </a:t>
            </a:r>
            <a:r>
              <a:rPr lang="en-US" b="1" dirty="0">
                <a:solidFill>
                  <a:srgbClr val="000000"/>
                </a:solidFill>
              </a:rPr>
              <a:t>duties, remuneration, benefits and other terms and conditions of employment </a:t>
            </a:r>
            <a:r>
              <a:rPr lang="en-US" dirty="0">
                <a:solidFill>
                  <a:srgbClr val="000000"/>
                </a:solidFill>
              </a:rPr>
              <a:t>of municipal managers and managers directly accountable to municipal managers;</a:t>
            </a:r>
          </a:p>
          <a:p>
            <a:pPr marL="914400" lvl="0" indent="-457200" algn="just">
              <a:lnSpc>
                <a:spcPct val="107000"/>
              </a:lnSpc>
              <a:buSzPts val="1600"/>
              <a:buFont typeface="Courier New" panose="02070309020205020404" pitchFamily="49" charset="0"/>
              <a:buChar char="o"/>
            </a:pPr>
            <a:r>
              <a:rPr lang="en-US" dirty="0">
                <a:solidFill>
                  <a:srgbClr val="000000"/>
                </a:solidFill>
              </a:rPr>
              <a:t>Empower municipal </a:t>
            </a:r>
            <a:r>
              <a:rPr lang="en-US" b="1" dirty="0">
                <a:solidFill>
                  <a:srgbClr val="000000"/>
                </a:solidFill>
              </a:rPr>
              <a:t>councils to approve the staff establishments</a:t>
            </a:r>
            <a:r>
              <a:rPr lang="en-US" dirty="0">
                <a:solidFill>
                  <a:srgbClr val="000000"/>
                </a:solidFill>
              </a:rPr>
              <a:t> of municipalities; </a:t>
            </a:r>
          </a:p>
          <a:p>
            <a:pPr marL="914400" lvl="0" indent="-457200" algn="just">
              <a:lnSpc>
                <a:spcPct val="107000"/>
              </a:lnSpc>
              <a:buSzPts val="1600"/>
              <a:buFont typeface="Courier New" panose="02070309020205020404" pitchFamily="49" charset="0"/>
              <a:buChar char="o"/>
            </a:pPr>
            <a:r>
              <a:rPr lang="en-US" b="1" dirty="0">
                <a:solidFill>
                  <a:srgbClr val="000000"/>
                </a:solidFill>
              </a:rPr>
              <a:t>Prohibit the employment of a personnel additional to the approved staff establishment</a:t>
            </a:r>
            <a:r>
              <a:rPr lang="en-US" dirty="0">
                <a:solidFill>
                  <a:srgbClr val="000000"/>
                </a:solidFill>
              </a:rPr>
              <a:t> of a municipality;</a:t>
            </a:r>
          </a:p>
          <a:p>
            <a:pPr marL="914400" lvl="0" indent="-457200" algn="just">
              <a:lnSpc>
                <a:spcPct val="107000"/>
              </a:lnSpc>
              <a:buSzPts val="1600"/>
              <a:buFont typeface="Courier New" panose="02070309020205020404" pitchFamily="49" charset="0"/>
              <a:buChar char="o"/>
            </a:pPr>
            <a:r>
              <a:rPr lang="en-US" dirty="0">
                <a:solidFill>
                  <a:srgbClr val="000000"/>
                </a:solidFill>
              </a:rPr>
              <a:t>Empower the </a:t>
            </a:r>
            <a:r>
              <a:rPr lang="en-US" b="1" dirty="0">
                <a:solidFill>
                  <a:srgbClr val="000000"/>
                </a:solidFill>
              </a:rPr>
              <a:t>Minister to regulate – </a:t>
            </a:r>
          </a:p>
          <a:p>
            <a:pPr marL="1371600" lvl="0" indent="-457200" algn="just">
              <a:lnSpc>
                <a:spcPct val="107000"/>
              </a:lnSpc>
              <a:buSzPts val="1600"/>
              <a:buFont typeface="Wingdings" panose="05000000000000000000" pitchFamily="2" charset="2"/>
              <a:buChar char="§"/>
            </a:pPr>
            <a:r>
              <a:rPr lang="en-US" b="1" dirty="0">
                <a:solidFill>
                  <a:srgbClr val="000000"/>
                </a:solidFill>
              </a:rPr>
              <a:t>human resource management systems for local government;</a:t>
            </a:r>
            <a:r>
              <a:rPr lang="en-US" dirty="0">
                <a:solidFill>
                  <a:srgbClr val="000000"/>
                </a:solidFill>
              </a:rPr>
              <a:t> and</a:t>
            </a:r>
          </a:p>
          <a:p>
            <a:pPr marL="1371600" lvl="0" indent="-457200" algn="just">
              <a:lnSpc>
                <a:spcPct val="107000"/>
              </a:lnSpc>
              <a:buSzPts val="1600"/>
              <a:buFont typeface="Wingdings" panose="05000000000000000000" pitchFamily="2" charset="2"/>
              <a:buChar char="§"/>
            </a:pPr>
            <a:r>
              <a:rPr lang="en-US" dirty="0">
                <a:solidFill>
                  <a:srgbClr val="000000"/>
                </a:solidFill>
              </a:rPr>
              <a:t>mandating procedures before organised local government embarks on wage negotiations;</a:t>
            </a:r>
          </a:p>
          <a:p>
            <a:pPr marL="914400" lvl="0" indent="-457200" algn="just">
              <a:lnSpc>
                <a:spcPct val="107000"/>
              </a:lnSpc>
              <a:buSzPts val="1600"/>
              <a:buFont typeface="Courier New" panose="02070309020205020404" pitchFamily="49" charset="0"/>
              <a:buChar char="o"/>
            </a:pPr>
            <a:r>
              <a:rPr lang="en-US" dirty="0">
                <a:solidFill>
                  <a:srgbClr val="000000"/>
                </a:solidFill>
              </a:rPr>
              <a:t>Make a consequential amendment to the Local Government: Municipal Structures Act, 1998, by </a:t>
            </a:r>
            <a:r>
              <a:rPr lang="en-US" b="1" dirty="0">
                <a:solidFill>
                  <a:srgbClr val="000000"/>
                </a:solidFill>
              </a:rPr>
              <a:t>deletion of the provision dealing with the appointment of municipal managers (s82)</a:t>
            </a:r>
            <a:r>
              <a:rPr lang="en-US" dirty="0">
                <a:solidFill>
                  <a:srgbClr val="000000"/>
                </a:solidFill>
              </a:rPr>
              <a:t>; and</a:t>
            </a:r>
          </a:p>
          <a:p>
            <a:pPr marL="914400" lvl="0" indent="-457200" algn="just">
              <a:lnSpc>
                <a:spcPct val="107000"/>
              </a:lnSpc>
              <a:buSzPts val="1600"/>
              <a:buFont typeface="Courier New" panose="02070309020205020404" pitchFamily="49" charset="0"/>
              <a:buChar char="o"/>
            </a:pPr>
            <a:r>
              <a:rPr lang="en-US" dirty="0">
                <a:solidFill>
                  <a:srgbClr val="000000"/>
                </a:solidFill>
              </a:rPr>
              <a:t>Provide for matters connected therewith.</a:t>
            </a:r>
          </a:p>
          <a:p>
            <a:pPr marL="914400" lvl="0" indent="-457200" algn="just">
              <a:lnSpc>
                <a:spcPct val="107000"/>
              </a:lnSpc>
              <a:buSzPts val="1600"/>
              <a:buFont typeface="Courier New" panose="02070309020205020404" pitchFamily="49" charset="0"/>
              <a:buChar char="o"/>
            </a:pPr>
            <a:endParaRPr lang="en-US" dirty="0">
              <a:solidFill>
                <a:srgbClr val="000000"/>
              </a:solidFill>
            </a:endParaRPr>
          </a:p>
          <a:p>
            <a:pPr marL="285750" indent="-285750" algn="just">
              <a:lnSpc>
                <a:spcPct val="107000"/>
              </a:lnSpc>
              <a:buSzPts val="1600"/>
              <a:buFont typeface="Wingdings" panose="05000000000000000000" pitchFamily="2" charset="2"/>
              <a:buChar char="q"/>
            </a:pPr>
            <a:r>
              <a:rPr lang="en-US" altLang="en-US" u="sng" dirty="0">
                <a:solidFill>
                  <a:prstClr val="black"/>
                </a:solidFill>
                <a:ea typeface="ＭＳ Ｐゴシック" panose="020B0600070205080204" pitchFamily="34" charset="-128"/>
              </a:rPr>
              <a:t>The Amendment </a:t>
            </a:r>
            <a:r>
              <a:rPr lang="en-US" altLang="en-US" b="1" u="sng" dirty="0">
                <a:solidFill>
                  <a:prstClr val="black"/>
                </a:solidFill>
                <a:ea typeface="ＭＳ Ｐゴシック" panose="020B0600070205080204" pitchFamily="34" charset="-128"/>
              </a:rPr>
              <a:t>Bill was approved by Parliament on 19 April 2011 </a:t>
            </a:r>
            <a:r>
              <a:rPr lang="en-US" altLang="en-US" u="sng" dirty="0">
                <a:solidFill>
                  <a:prstClr val="black"/>
                </a:solidFill>
                <a:ea typeface="ＭＳ Ｐゴシック" panose="020B0600070205080204" pitchFamily="34" charset="-128"/>
              </a:rPr>
              <a:t>and</a:t>
            </a:r>
            <a:r>
              <a:rPr lang="en-US" altLang="en-US" b="1" u="sng" dirty="0">
                <a:solidFill>
                  <a:prstClr val="black"/>
                </a:solidFill>
                <a:ea typeface="ＭＳ Ｐゴシック" panose="020B0600070205080204" pitchFamily="34" charset="-128"/>
              </a:rPr>
              <a:t> assented to by the President </a:t>
            </a:r>
            <a:r>
              <a:rPr lang="en-US" altLang="en-US" u="sng" dirty="0">
                <a:solidFill>
                  <a:prstClr val="black"/>
                </a:solidFill>
                <a:ea typeface="ＭＳ Ｐゴシック" panose="020B0600070205080204" pitchFamily="34" charset="-128"/>
              </a:rPr>
              <a:t>on 5 July 2011.</a:t>
            </a:r>
            <a:endParaRPr lang="en-GB" u="sng" dirty="0"/>
          </a:p>
        </p:txBody>
      </p:sp>
    </p:spTree>
    <p:extLst>
      <p:ext uri="{BB962C8B-B14F-4D97-AF65-F5344CB8AC3E}">
        <p14:creationId xmlns:p14="http://schemas.microsoft.com/office/powerpoint/2010/main" xmlns="" val="3310956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A5306C0C-D6A2-0E4E-BB1E-5C183BC40A25}"/>
              </a:ext>
            </a:extLst>
          </p:cNvPr>
          <p:cNvSpPr>
            <a:spLocks noGrp="1"/>
          </p:cNvSpPr>
          <p:nvPr>
            <p:ph type="body" sz="quarter" idx="13"/>
          </p:nvPr>
        </p:nvSpPr>
        <p:spPr/>
        <p:txBody>
          <a:bodyPr/>
          <a:lstStyle/>
          <a:p>
            <a:r>
              <a:rPr lang="en-US" dirty="0"/>
              <a:t>IMPACT OF THE AMENDMENT ACT</a:t>
            </a:r>
          </a:p>
        </p:txBody>
      </p:sp>
    </p:spTree>
    <p:extLst>
      <p:ext uri="{BB962C8B-B14F-4D97-AF65-F5344CB8AC3E}">
        <p14:creationId xmlns:p14="http://schemas.microsoft.com/office/powerpoint/2010/main" xmlns="" val="2713860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77530AC-A9BB-41B1-A003-0301275EF23E}"/>
              </a:ext>
            </a:extLst>
          </p:cNvPr>
          <p:cNvSpPr>
            <a:spLocks noGrp="1"/>
          </p:cNvSpPr>
          <p:nvPr>
            <p:ph type="title"/>
          </p:nvPr>
        </p:nvSpPr>
        <p:spPr>
          <a:xfrm>
            <a:off x="498684" y="0"/>
            <a:ext cx="11205636" cy="444843"/>
          </a:xfrm>
        </p:spPr>
        <p:txBody>
          <a:bodyPr/>
          <a:lstStyle/>
          <a:p>
            <a:pPr lvl="0" algn="ctr" defTabSz="685800">
              <a:defRPr/>
            </a:pPr>
            <a:r>
              <a:rPr lang="en-US" b="1" dirty="0">
                <a:solidFill>
                  <a:schemeClr val="accent2"/>
                </a:solidFill>
                <a:ea typeface="ＭＳ Ｐゴシック" pitchFamily="34" charset="-128"/>
              </a:rPr>
              <a:t>3. IMPACT OF THE AMENDMENT ACT</a:t>
            </a:r>
            <a:endParaRPr lang="en-ZA" b="1" dirty="0">
              <a:solidFill>
                <a:schemeClr val="accent2"/>
              </a:solidFill>
              <a:ea typeface="ＭＳ Ｐゴシック" pitchFamily="34" charset="-128"/>
            </a:endParaRPr>
          </a:p>
        </p:txBody>
      </p:sp>
      <p:sp>
        <p:nvSpPr>
          <p:cNvPr id="6" name="Rectangle 5">
            <a:extLst>
              <a:ext uri="{FF2B5EF4-FFF2-40B4-BE49-F238E27FC236}">
                <a16:creationId xmlns="" xmlns:a16="http://schemas.microsoft.com/office/drawing/2014/main" id="{5D812F57-F1D6-4C35-B9E5-35696F2DC1FA}"/>
              </a:ext>
            </a:extLst>
          </p:cNvPr>
          <p:cNvSpPr/>
          <p:nvPr/>
        </p:nvSpPr>
        <p:spPr>
          <a:xfrm>
            <a:off x="0" y="358347"/>
            <a:ext cx="12192000" cy="5724644"/>
          </a:xfrm>
          <a:prstGeom prst="rect">
            <a:avLst/>
          </a:prstGeom>
        </p:spPr>
        <p:txBody>
          <a:bodyPr wrap="square">
            <a:spAutoFit/>
          </a:bodyPr>
          <a:lstStyle/>
          <a:p>
            <a:pPr marL="457200" indent="-457200" algn="just">
              <a:spcAft>
                <a:spcPts val="600"/>
              </a:spcAft>
              <a:buFont typeface="Wingdings" panose="05000000000000000000" pitchFamily="2" charset="2"/>
              <a:buChar char="q"/>
            </a:pPr>
            <a:r>
              <a:rPr lang="en-GB" sz="1850" dirty="0">
                <a:ea typeface="Times New Roman" panose="02020603050405020304" pitchFamily="18" charset="0"/>
                <a:cs typeface="Times New Roman" panose="02020603050405020304" pitchFamily="18" charset="0"/>
              </a:rPr>
              <a:t>Prohibits employment against non-approved posts.</a:t>
            </a:r>
          </a:p>
          <a:p>
            <a:pPr marL="457200" lvl="0" indent="-457200" algn="just">
              <a:spcAft>
                <a:spcPts val="600"/>
              </a:spcAft>
              <a:buFont typeface="Wingdings" panose="05000000000000000000" pitchFamily="2" charset="2"/>
              <a:buChar char="q"/>
            </a:pPr>
            <a:r>
              <a:rPr lang="en-US" sz="1850" dirty="0">
                <a:ea typeface="Times New Roman" panose="02020603050405020304" pitchFamily="18" charset="0"/>
                <a:cs typeface="Times New Roman" panose="02020603050405020304" pitchFamily="18" charset="0"/>
              </a:rPr>
              <a:t>The </a:t>
            </a:r>
            <a:r>
              <a:rPr lang="en-US" sz="1850" b="1" dirty="0">
                <a:ea typeface="Times New Roman" panose="02020603050405020304" pitchFamily="18" charset="0"/>
                <a:cs typeface="Times New Roman" panose="02020603050405020304" pitchFamily="18" charset="0"/>
              </a:rPr>
              <a:t>competency framework </a:t>
            </a:r>
            <a:r>
              <a:rPr lang="en-US" sz="1850" dirty="0">
                <a:ea typeface="Times New Roman" panose="02020603050405020304" pitchFamily="18" charset="0"/>
                <a:cs typeface="Times New Roman" panose="02020603050405020304" pitchFamily="18" charset="0"/>
              </a:rPr>
              <a:t>laid a foundation for </a:t>
            </a:r>
            <a:r>
              <a:rPr lang="en-US" sz="1850" b="1" dirty="0">
                <a:ea typeface="Times New Roman" panose="02020603050405020304" pitchFamily="18" charset="0"/>
                <a:cs typeface="Times New Roman" panose="02020603050405020304" pitchFamily="18" charset="0"/>
              </a:rPr>
              <a:t>– </a:t>
            </a:r>
          </a:p>
          <a:p>
            <a:pPr marL="914400" lvl="0" indent="-450850" algn="just">
              <a:spcAft>
                <a:spcPts val="600"/>
              </a:spcAft>
              <a:buFont typeface="Courier New" panose="02070309020205020404" pitchFamily="49" charset="0"/>
              <a:buChar char="o"/>
            </a:pPr>
            <a:r>
              <a:rPr lang="en-US" sz="1850" b="1" dirty="0">
                <a:solidFill>
                  <a:srgbClr val="FF0000"/>
                </a:solidFill>
                <a:ea typeface="Times New Roman" panose="02020603050405020304" pitchFamily="18" charset="0"/>
                <a:cs typeface="Times New Roman" panose="02020603050405020304" pitchFamily="18" charset="0"/>
              </a:rPr>
              <a:t>uniform minimum competency criteria</a:t>
            </a:r>
            <a:r>
              <a:rPr lang="en-US" sz="1850" b="1" dirty="0">
                <a:ea typeface="Times New Roman" panose="02020603050405020304" pitchFamily="18" charset="0"/>
                <a:cs typeface="Times New Roman" panose="02020603050405020304" pitchFamily="18" charset="0"/>
              </a:rPr>
              <a:t>/ requirements</a:t>
            </a:r>
            <a:r>
              <a:rPr lang="en-US" sz="1850" dirty="0">
                <a:ea typeface="Times New Roman" panose="02020603050405020304" pitchFamily="18" charset="0"/>
                <a:cs typeface="Times New Roman" panose="02020603050405020304" pitchFamily="18" charset="0"/>
              </a:rPr>
              <a:t>;</a:t>
            </a:r>
          </a:p>
          <a:p>
            <a:pPr marL="914400" lvl="0" indent="-450850" algn="just">
              <a:spcAft>
                <a:spcPts val="600"/>
              </a:spcAft>
              <a:buFont typeface="Courier New" panose="02070309020205020404" pitchFamily="49" charset="0"/>
              <a:buChar char="o"/>
            </a:pPr>
            <a:r>
              <a:rPr lang="en-US" sz="1850" b="1" dirty="0">
                <a:solidFill>
                  <a:srgbClr val="FF0000"/>
                </a:solidFill>
                <a:ea typeface="Times New Roman" panose="02020603050405020304" pitchFamily="18" charset="0"/>
                <a:cs typeface="Times New Roman" panose="02020603050405020304" pitchFamily="18" charset="0"/>
              </a:rPr>
              <a:t>skills audit</a:t>
            </a:r>
            <a:r>
              <a:rPr lang="en-US" sz="1850" dirty="0">
                <a:ea typeface="Times New Roman" panose="02020603050405020304" pitchFamily="18" charset="0"/>
                <a:cs typeface="Times New Roman" panose="02020603050405020304" pitchFamily="18" charset="0"/>
              </a:rPr>
              <a:t>; and</a:t>
            </a:r>
          </a:p>
          <a:p>
            <a:pPr marL="914400" lvl="0" indent="-450850" algn="just">
              <a:spcAft>
                <a:spcPts val="600"/>
              </a:spcAft>
              <a:buFont typeface="Courier New" panose="02070309020205020404" pitchFamily="49" charset="0"/>
              <a:buChar char="o"/>
            </a:pPr>
            <a:r>
              <a:rPr lang="en-US" sz="1850" b="1" dirty="0">
                <a:solidFill>
                  <a:srgbClr val="FF0000"/>
                </a:solidFill>
                <a:ea typeface="Times New Roman" panose="02020603050405020304" pitchFamily="18" charset="0"/>
                <a:cs typeface="Times New Roman" panose="02020603050405020304" pitchFamily="18" charset="0"/>
              </a:rPr>
              <a:t>skills development</a:t>
            </a:r>
            <a:r>
              <a:rPr lang="en-US" sz="1850" dirty="0">
                <a:ea typeface="Times New Roman" panose="02020603050405020304" pitchFamily="18" charset="0"/>
                <a:cs typeface="Times New Roman" panose="02020603050405020304" pitchFamily="18" charset="0"/>
              </a:rPr>
              <a:t> programmes.</a:t>
            </a:r>
          </a:p>
          <a:p>
            <a:pPr marL="463550" lvl="0" indent="-463550" algn="just">
              <a:spcAft>
                <a:spcPts val="600"/>
              </a:spcAft>
              <a:buFont typeface="Wingdings" panose="05000000000000000000" pitchFamily="2" charset="2"/>
              <a:buChar char="q"/>
            </a:pPr>
            <a:r>
              <a:rPr lang="en-US" sz="1850" b="1" dirty="0">
                <a:solidFill>
                  <a:srgbClr val="FF0000"/>
                </a:solidFill>
                <a:ea typeface="Times New Roman" panose="02020603050405020304" pitchFamily="18" charset="0"/>
                <a:cs typeface="Times New Roman" panose="02020603050405020304" pitchFamily="18" charset="0"/>
              </a:rPr>
              <a:t>Professionalisation of local public administration</a:t>
            </a:r>
          </a:p>
          <a:p>
            <a:pPr marL="463550" lvl="0" indent="-463550" algn="just">
              <a:spcAft>
                <a:spcPts val="600"/>
              </a:spcAft>
              <a:buFont typeface="Wingdings" panose="05000000000000000000" pitchFamily="2" charset="2"/>
              <a:buChar char="q"/>
            </a:pPr>
            <a:r>
              <a:rPr lang="en-US" sz="1850" b="1" dirty="0">
                <a:solidFill>
                  <a:srgbClr val="FF0000"/>
                </a:solidFill>
                <a:ea typeface="Times New Roman" panose="02020603050405020304" pitchFamily="18" charset="0"/>
                <a:cs typeface="Times New Roman" panose="02020603050405020304" pitchFamily="18" charset="0"/>
              </a:rPr>
              <a:t>Built confidence</a:t>
            </a:r>
            <a:r>
              <a:rPr lang="en-US" sz="1850" b="1" dirty="0">
                <a:ea typeface="Times New Roman" panose="02020603050405020304" pitchFamily="18" charset="0"/>
                <a:cs typeface="Times New Roman" panose="02020603050405020304" pitchFamily="18" charset="0"/>
              </a:rPr>
              <a:t> </a:t>
            </a:r>
            <a:r>
              <a:rPr lang="en-US" sz="1850" dirty="0">
                <a:ea typeface="Times New Roman" panose="02020603050405020304" pitchFamily="18" charset="0"/>
                <a:cs typeface="Times New Roman" panose="02020603050405020304" pitchFamily="18" charset="0"/>
              </a:rPr>
              <a:t>in recruitment and selection processes - </a:t>
            </a:r>
            <a:r>
              <a:rPr lang="en-US" sz="1850" b="1" dirty="0">
                <a:ea typeface="Times New Roman" panose="02020603050405020304" pitchFamily="18" charset="0"/>
                <a:cs typeface="Times New Roman" panose="02020603050405020304" pitchFamily="18" charset="0"/>
              </a:rPr>
              <a:t>competency tests</a:t>
            </a:r>
            <a:r>
              <a:rPr lang="en-US" sz="1850" dirty="0">
                <a:ea typeface="Times New Roman" panose="02020603050405020304" pitchFamily="18" charset="0"/>
                <a:cs typeface="Times New Roman" panose="02020603050405020304" pitchFamily="18" charset="0"/>
              </a:rPr>
              <a:t>.</a:t>
            </a:r>
            <a:endParaRPr lang="en-US" sz="1850" b="1" dirty="0">
              <a:ea typeface="Calibri" panose="020F0502020204030204" pitchFamily="34" charset="0"/>
            </a:endParaRPr>
          </a:p>
          <a:p>
            <a:pPr marL="463550" lvl="0" indent="-463550" algn="just">
              <a:spcAft>
                <a:spcPts val="600"/>
              </a:spcAft>
              <a:buFont typeface="Wingdings" panose="05000000000000000000" pitchFamily="2" charset="2"/>
              <a:buChar char="q"/>
            </a:pPr>
            <a:r>
              <a:rPr lang="en-US" sz="1850" dirty="0">
                <a:ea typeface="Calibri" panose="020F0502020204030204" pitchFamily="34" charset="0"/>
              </a:rPr>
              <a:t>Appointed </a:t>
            </a:r>
            <a:r>
              <a:rPr lang="en-US" sz="1850" b="1" dirty="0">
                <a:ea typeface="Calibri" panose="020F0502020204030204" pitchFamily="34" charset="0"/>
              </a:rPr>
              <a:t>senior managers who meet minimum competency requirements - ˃1218</a:t>
            </a:r>
            <a:r>
              <a:rPr lang="en-US" sz="1850" dirty="0">
                <a:ea typeface="Calibri" panose="020F0502020204030204" pitchFamily="34" charset="0"/>
              </a:rPr>
              <a:t> of 1549 approved posts.</a:t>
            </a:r>
          </a:p>
          <a:p>
            <a:pPr marL="457200" indent="-457200" algn="just">
              <a:spcAft>
                <a:spcPts val="600"/>
              </a:spcAft>
              <a:buFont typeface="Wingdings" panose="05000000000000000000" pitchFamily="2" charset="2"/>
              <a:buChar char="q"/>
            </a:pPr>
            <a:r>
              <a:rPr lang="en-GB" sz="1850" dirty="0">
                <a:ea typeface="Times New Roman" panose="02020603050405020304" pitchFamily="18" charset="0"/>
                <a:cs typeface="Times New Roman" panose="02020603050405020304" pitchFamily="18" charset="0"/>
              </a:rPr>
              <a:t>A </a:t>
            </a:r>
            <a:r>
              <a:rPr lang="en-GB" sz="1850" b="1" dirty="0">
                <a:ea typeface="Times New Roman" panose="02020603050405020304" pitchFamily="18" charset="0"/>
                <a:cs typeface="Times New Roman" panose="02020603050405020304" pitchFamily="18" charset="0"/>
              </a:rPr>
              <a:t>consequence management framework – </a:t>
            </a:r>
            <a:r>
              <a:rPr lang="en-GB" sz="1850" dirty="0">
                <a:ea typeface="Times New Roman" panose="02020603050405020304" pitchFamily="18" charset="0"/>
                <a:cs typeface="Times New Roman" panose="02020603050405020304" pitchFamily="18" charset="0"/>
              </a:rPr>
              <a:t>for appointments made in contravention of Act.</a:t>
            </a:r>
          </a:p>
          <a:p>
            <a:pPr marL="457200" indent="-457200" algn="just">
              <a:spcAft>
                <a:spcPts val="600"/>
              </a:spcAft>
              <a:buFont typeface="Wingdings" panose="05000000000000000000" pitchFamily="2" charset="2"/>
              <a:buChar char="q"/>
            </a:pPr>
            <a:r>
              <a:rPr lang="en-GB" sz="1850" dirty="0">
                <a:solidFill>
                  <a:srgbClr val="FF0000"/>
                </a:solidFill>
                <a:ea typeface="Times New Roman" panose="02020603050405020304" pitchFamily="18" charset="0"/>
                <a:cs typeface="Times New Roman" panose="02020603050405020304" pitchFamily="18" charset="0"/>
              </a:rPr>
              <a:t>Gave MECs/ Minister </a:t>
            </a:r>
            <a:r>
              <a:rPr lang="en-GB" sz="1850" b="1" dirty="0">
                <a:solidFill>
                  <a:srgbClr val="FF0000"/>
                </a:solidFill>
                <a:ea typeface="Times New Roman" panose="02020603050405020304" pitchFamily="18" charset="0"/>
                <a:cs typeface="Times New Roman" panose="02020603050405020304" pitchFamily="18" charset="0"/>
              </a:rPr>
              <a:t>authority to enforce compliance </a:t>
            </a:r>
            <a:r>
              <a:rPr lang="en-GB" sz="1850" dirty="0">
                <a:solidFill>
                  <a:srgbClr val="FF0000"/>
                </a:solidFill>
                <a:ea typeface="Times New Roman" panose="02020603050405020304" pitchFamily="18" charset="0"/>
                <a:cs typeface="Times New Roman" panose="02020603050405020304" pitchFamily="18" charset="0"/>
              </a:rPr>
              <a:t>- declaratory orders</a:t>
            </a:r>
            <a:r>
              <a:rPr lang="en-GB" sz="1850" dirty="0">
                <a:ea typeface="Times New Roman" panose="02020603050405020304" pitchFamily="18" charset="0"/>
                <a:cs typeface="Times New Roman" panose="02020603050405020304" pitchFamily="18" charset="0"/>
              </a:rPr>
              <a:t>.</a:t>
            </a:r>
          </a:p>
          <a:p>
            <a:pPr marL="457200" indent="-457200" algn="just">
              <a:spcAft>
                <a:spcPts val="600"/>
              </a:spcAft>
              <a:buFont typeface="Wingdings" panose="05000000000000000000" pitchFamily="2" charset="2"/>
              <a:buChar char="q"/>
            </a:pPr>
            <a:r>
              <a:rPr lang="en-GB" sz="1850" dirty="0">
                <a:ea typeface="Times New Roman" panose="02020603050405020304" pitchFamily="18" charset="0"/>
                <a:cs typeface="Times New Roman" panose="02020603050405020304" pitchFamily="18" charset="0"/>
              </a:rPr>
              <a:t>A total of </a:t>
            </a:r>
            <a:r>
              <a:rPr lang="en-GB" sz="1850" b="1" dirty="0">
                <a:ea typeface="Times New Roman" panose="02020603050405020304" pitchFamily="18" charset="0"/>
                <a:cs typeface="Times New Roman" panose="02020603050405020304" pitchFamily="18" charset="0"/>
              </a:rPr>
              <a:t>257 corrective measures/ declaratory orders </a:t>
            </a:r>
            <a:r>
              <a:rPr lang="en-GB" sz="1850" dirty="0">
                <a:ea typeface="Times New Roman" panose="02020603050405020304" pitchFamily="18" charset="0"/>
                <a:cs typeface="Times New Roman" panose="02020603050405020304" pitchFamily="18" charset="0"/>
              </a:rPr>
              <a:t>instituted to enforce compliance with the Act.</a:t>
            </a:r>
          </a:p>
          <a:p>
            <a:pPr marL="457200" lvl="0" indent="-457200" algn="just">
              <a:spcAft>
                <a:spcPts val="600"/>
              </a:spcAft>
              <a:buFont typeface="Wingdings" panose="05000000000000000000" pitchFamily="2" charset="2"/>
              <a:buChar char="q"/>
            </a:pPr>
            <a:r>
              <a:rPr lang="en-US" sz="1850" dirty="0">
                <a:ea typeface="Times New Roman" panose="02020603050405020304" pitchFamily="18" charset="0"/>
                <a:cs typeface="Times New Roman" panose="02020603050405020304" pitchFamily="18" charset="0"/>
              </a:rPr>
              <a:t>Foster </a:t>
            </a:r>
            <a:r>
              <a:rPr lang="en-US" sz="1850" b="1" dirty="0">
                <a:ea typeface="Times New Roman" panose="02020603050405020304" pitchFamily="18" charset="0"/>
                <a:cs typeface="Times New Roman" panose="02020603050405020304" pitchFamily="18" charset="0"/>
              </a:rPr>
              <a:t>participation of senior managers in the PMS </a:t>
            </a:r>
            <a:r>
              <a:rPr lang="en-US" sz="1850" dirty="0">
                <a:ea typeface="Times New Roman" panose="02020603050405020304" pitchFamily="18" charset="0"/>
                <a:cs typeface="Times New Roman" panose="02020603050405020304" pitchFamily="18" charset="0"/>
              </a:rPr>
              <a:t>of the municipality.</a:t>
            </a:r>
          </a:p>
          <a:p>
            <a:pPr marL="457200" lvl="0" indent="-457200" algn="just">
              <a:spcAft>
                <a:spcPts val="600"/>
              </a:spcAft>
              <a:buFont typeface="Wingdings" panose="05000000000000000000" pitchFamily="2" charset="2"/>
              <a:buChar char="q"/>
            </a:pPr>
            <a:r>
              <a:rPr lang="en-US" sz="1850" dirty="0">
                <a:ea typeface="Times New Roman" panose="02020603050405020304" pitchFamily="18" charset="0"/>
                <a:cs typeface="Times New Roman" panose="02020603050405020304" pitchFamily="18" charset="0"/>
              </a:rPr>
              <a:t>Ensured</a:t>
            </a:r>
            <a:r>
              <a:rPr lang="en-US" sz="1850" b="1" dirty="0">
                <a:ea typeface="Times New Roman" panose="02020603050405020304" pitchFamily="18" charset="0"/>
                <a:cs typeface="Times New Roman" panose="02020603050405020304" pitchFamily="18" charset="0"/>
              </a:rPr>
              <a:t> alignment between</a:t>
            </a:r>
            <a:r>
              <a:rPr lang="en-US" sz="1850" dirty="0">
                <a:ea typeface="Times New Roman" panose="02020603050405020304" pitchFamily="18" charset="0"/>
                <a:cs typeface="Times New Roman" panose="02020603050405020304" pitchFamily="18" charset="0"/>
              </a:rPr>
              <a:t> </a:t>
            </a:r>
            <a:r>
              <a:rPr lang="en-US" sz="1850" b="1" dirty="0">
                <a:ea typeface="Times New Roman" panose="02020603050405020304" pitchFamily="18" charset="0"/>
                <a:cs typeface="Times New Roman" panose="02020603050405020304" pitchFamily="18" charset="0"/>
              </a:rPr>
              <a:t>individual, departmental and municipal performance</a:t>
            </a:r>
            <a:r>
              <a:rPr lang="en-US" sz="1850" dirty="0">
                <a:ea typeface="Times New Roman" panose="02020603050405020304" pitchFamily="18" charset="0"/>
                <a:cs typeface="Times New Roman" panose="02020603050405020304" pitchFamily="18" charset="0"/>
              </a:rPr>
              <a:t>.</a:t>
            </a:r>
          </a:p>
          <a:p>
            <a:pPr marL="457200" lvl="0" indent="-457200" algn="just">
              <a:spcAft>
                <a:spcPts val="600"/>
              </a:spcAft>
              <a:buFont typeface="Wingdings" panose="05000000000000000000" pitchFamily="2" charset="2"/>
              <a:buChar char="q"/>
            </a:pPr>
            <a:r>
              <a:rPr lang="en-US" sz="1850" dirty="0">
                <a:ea typeface="Times New Roman" panose="02020603050405020304" pitchFamily="18" charset="0"/>
                <a:cs typeface="Times New Roman" panose="02020603050405020304" pitchFamily="18" charset="0"/>
              </a:rPr>
              <a:t>Laid the</a:t>
            </a:r>
            <a:r>
              <a:rPr lang="en-US" sz="1850" b="1" dirty="0">
                <a:ea typeface="Times New Roman" panose="02020603050405020304" pitchFamily="18" charset="0"/>
                <a:cs typeface="Times New Roman" panose="02020603050405020304" pitchFamily="18" charset="0"/>
              </a:rPr>
              <a:t> basis for evaluation of performance.</a:t>
            </a:r>
          </a:p>
          <a:p>
            <a:pPr marL="457200" lvl="0" indent="-457200" algn="just">
              <a:spcAft>
                <a:spcPts val="600"/>
              </a:spcAft>
              <a:buFont typeface="Wingdings" panose="05000000000000000000" pitchFamily="2" charset="2"/>
              <a:buChar char="q"/>
            </a:pPr>
            <a:r>
              <a:rPr lang="en-US" sz="1850" dirty="0">
                <a:ea typeface="Times New Roman" panose="02020603050405020304" pitchFamily="18" charset="0"/>
                <a:cs typeface="Times New Roman" panose="02020603050405020304" pitchFamily="18" charset="0"/>
              </a:rPr>
              <a:t>Emerging signs of </a:t>
            </a:r>
            <a:r>
              <a:rPr lang="en-US" sz="1850" b="1" dirty="0">
                <a:ea typeface="Times New Roman" panose="02020603050405020304" pitchFamily="18" charset="0"/>
                <a:cs typeface="Times New Roman" panose="02020603050405020304" pitchFamily="18" charset="0"/>
              </a:rPr>
              <a:t>improved accountability</a:t>
            </a:r>
            <a:r>
              <a:rPr lang="en-US" sz="1850" dirty="0">
                <a:ea typeface="Times New Roman" panose="02020603050405020304" pitchFamily="18" charset="0"/>
                <a:cs typeface="Times New Roman" panose="02020603050405020304" pitchFamily="18" charset="0"/>
              </a:rPr>
              <a:t> (despite the fact that municipalities are at different levels).</a:t>
            </a:r>
            <a:endParaRPr lang="en-GB" sz="1850" dirty="0"/>
          </a:p>
        </p:txBody>
      </p:sp>
    </p:spTree>
    <p:extLst>
      <p:ext uri="{BB962C8B-B14F-4D97-AF65-F5344CB8AC3E}">
        <p14:creationId xmlns:p14="http://schemas.microsoft.com/office/powerpoint/2010/main" xmlns="" val="3368618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77530AC-A9BB-41B1-A003-0301275EF23E}"/>
              </a:ext>
            </a:extLst>
          </p:cNvPr>
          <p:cNvSpPr>
            <a:spLocks noGrp="1"/>
          </p:cNvSpPr>
          <p:nvPr>
            <p:ph type="title"/>
          </p:nvPr>
        </p:nvSpPr>
        <p:spPr>
          <a:xfrm>
            <a:off x="498684" y="109452"/>
            <a:ext cx="11205636" cy="734610"/>
          </a:xfrm>
        </p:spPr>
        <p:txBody>
          <a:bodyPr/>
          <a:lstStyle/>
          <a:p>
            <a:pPr lvl="0" algn="ctr" defTabSz="685800">
              <a:defRPr/>
            </a:pPr>
            <a:r>
              <a:rPr lang="en-US" b="1" dirty="0">
                <a:solidFill>
                  <a:schemeClr val="accent2"/>
                </a:solidFill>
                <a:ea typeface="ＭＳ Ｐゴシック" pitchFamily="34" charset="-128"/>
              </a:rPr>
              <a:t/>
            </a:r>
            <a:br>
              <a:rPr lang="en-US" b="1" dirty="0">
                <a:solidFill>
                  <a:schemeClr val="accent2"/>
                </a:solidFill>
                <a:ea typeface="ＭＳ Ｐゴシック" pitchFamily="34" charset="-128"/>
              </a:rPr>
            </a:br>
            <a:r>
              <a:rPr lang="en-US" b="1" dirty="0">
                <a:solidFill>
                  <a:schemeClr val="accent2"/>
                </a:solidFill>
                <a:ea typeface="ＭＳ Ｐゴシック" pitchFamily="34" charset="-128"/>
              </a:rPr>
              <a:t>3. IMPACT OF THE AMENDMENT ACT</a:t>
            </a:r>
            <a:endParaRPr lang="en-ZA" b="1" dirty="0">
              <a:solidFill>
                <a:schemeClr val="accent2"/>
              </a:solidFill>
              <a:ea typeface="ＭＳ Ｐゴシック" pitchFamily="34" charset="-128"/>
            </a:endParaRPr>
          </a:p>
        </p:txBody>
      </p:sp>
      <p:sp>
        <p:nvSpPr>
          <p:cNvPr id="6" name="Rectangle 5">
            <a:extLst>
              <a:ext uri="{FF2B5EF4-FFF2-40B4-BE49-F238E27FC236}">
                <a16:creationId xmlns="" xmlns:a16="http://schemas.microsoft.com/office/drawing/2014/main" id="{5D812F57-F1D6-4C35-B9E5-35696F2DC1FA}"/>
              </a:ext>
            </a:extLst>
          </p:cNvPr>
          <p:cNvSpPr/>
          <p:nvPr/>
        </p:nvSpPr>
        <p:spPr>
          <a:xfrm>
            <a:off x="164123" y="973015"/>
            <a:ext cx="12027876" cy="4414670"/>
          </a:xfrm>
          <a:prstGeom prst="rect">
            <a:avLst/>
          </a:prstGeom>
        </p:spPr>
        <p:txBody>
          <a:bodyPr wrap="square">
            <a:spAutoFit/>
          </a:bodyPr>
          <a:lstStyle/>
          <a:p>
            <a:pPr marL="457200" indent="-457200" algn="just">
              <a:spcAft>
                <a:spcPts val="600"/>
              </a:spcAft>
              <a:buFont typeface="Wingdings" panose="05000000000000000000" pitchFamily="2" charset="2"/>
              <a:buChar char="q"/>
            </a:pPr>
            <a:r>
              <a:rPr lang="en-US" sz="2000" dirty="0">
                <a:latin typeface="Arial" panose="020B0604020202020204" pitchFamily="34" charset="0"/>
                <a:ea typeface="Times New Roman" panose="02020603050405020304" pitchFamily="18" charset="0"/>
                <a:cs typeface="Arial" panose="020B0604020202020204" pitchFamily="34" charset="0"/>
              </a:rPr>
              <a:t>Framework for</a:t>
            </a:r>
            <a:r>
              <a:rPr lang="en-US" sz="2000" b="1" dirty="0">
                <a:latin typeface="Arial" panose="020B0604020202020204" pitchFamily="34" charset="0"/>
                <a:ea typeface="Times New Roman" panose="02020603050405020304" pitchFamily="18" charset="0"/>
                <a:cs typeface="Arial" panose="020B0604020202020204" pitchFamily="34" charset="0"/>
              </a:rPr>
              <a:t> sub-standard performance + consequence management</a:t>
            </a:r>
            <a:r>
              <a:rPr lang="en-US" sz="2000" dirty="0">
                <a:latin typeface="Arial" panose="020B0604020202020204" pitchFamily="34" charset="0"/>
                <a:ea typeface="Times New Roman" panose="02020603050405020304" pitchFamily="18" charset="0"/>
                <a:cs typeface="Arial" panose="020B0604020202020204" pitchFamily="34" charset="0"/>
              </a:rPr>
              <a:t>.</a:t>
            </a:r>
          </a:p>
          <a:p>
            <a:pPr marL="457200" indent="-457200" algn="just">
              <a:spcAft>
                <a:spcPts val="600"/>
              </a:spcAft>
              <a:buFont typeface="Wingdings" panose="05000000000000000000" pitchFamily="2" charset="2"/>
              <a:buChar char="q"/>
            </a:pPr>
            <a:r>
              <a:rPr lang="en-US" sz="2000" b="1" dirty="0">
                <a:latin typeface="Arial" panose="020B0604020202020204" pitchFamily="34" charset="0"/>
                <a:ea typeface="Times New Roman" panose="02020603050405020304" pitchFamily="18" charset="0"/>
                <a:cs typeface="Arial" panose="020B0604020202020204" pitchFamily="34" charset="0"/>
              </a:rPr>
              <a:t>Maximise the ability of municipalities to achieve their objectives</a:t>
            </a:r>
            <a:r>
              <a:rPr lang="en-US" sz="2000" dirty="0">
                <a:latin typeface="Arial" panose="020B0604020202020204" pitchFamily="34" charset="0"/>
                <a:ea typeface="Times New Roman" panose="02020603050405020304" pitchFamily="18" charset="0"/>
                <a:cs typeface="Arial" panose="020B0604020202020204" pitchFamily="34" charset="0"/>
              </a:rPr>
              <a:t>.</a:t>
            </a:r>
          </a:p>
          <a:p>
            <a:pPr marL="457200" lvl="0" indent="-457200" algn="just">
              <a:spcAft>
                <a:spcPts val="600"/>
              </a:spcAft>
              <a:buFont typeface="Wingdings" panose="05000000000000000000" pitchFamily="2" charset="2"/>
              <a:buChar char="q"/>
            </a:pPr>
            <a:r>
              <a:rPr lang="en-US" sz="2000" dirty="0">
                <a:latin typeface="Arial" panose="020B0604020202020204" pitchFamily="34" charset="0"/>
                <a:ea typeface="Times New Roman" panose="02020603050405020304" pitchFamily="18" charset="0"/>
                <a:cs typeface="Arial" panose="020B0604020202020204" pitchFamily="34" charset="0"/>
              </a:rPr>
              <a:t>Uniform </a:t>
            </a:r>
            <a:r>
              <a:rPr lang="en-US" sz="2000" b="1" dirty="0">
                <a:latin typeface="Arial" panose="020B0604020202020204" pitchFamily="34" charset="0"/>
                <a:ea typeface="Times New Roman" panose="02020603050405020304" pitchFamily="18" charset="0"/>
                <a:cs typeface="Arial" panose="020B0604020202020204" pitchFamily="34" charset="0"/>
              </a:rPr>
              <a:t>monitoring framework</a:t>
            </a:r>
            <a:r>
              <a:rPr lang="en-US" sz="2000" dirty="0">
                <a:latin typeface="Arial" panose="020B0604020202020204" pitchFamily="34" charset="0"/>
                <a:ea typeface="Times New Roman" panose="02020603050405020304" pitchFamily="18" charset="0"/>
                <a:cs typeface="Arial" panose="020B0604020202020204" pitchFamily="34" charset="0"/>
              </a:rPr>
              <a:t> - strengthened </a:t>
            </a:r>
            <a:r>
              <a:rPr lang="en-US" sz="2000" b="1" dirty="0">
                <a:latin typeface="Arial" panose="020B0604020202020204" pitchFamily="34" charset="0"/>
                <a:ea typeface="Times New Roman" panose="02020603050405020304" pitchFamily="18" charset="0"/>
                <a:cs typeface="Arial" panose="020B0604020202020204" pitchFamily="34" charset="0"/>
              </a:rPr>
              <a:t>checks and balances</a:t>
            </a:r>
            <a:r>
              <a:rPr lang="en-US" sz="2000" dirty="0">
                <a:latin typeface="Arial" panose="020B0604020202020204" pitchFamily="34" charset="0"/>
                <a:ea typeface="Times New Roman" panose="02020603050405020304" pitchFamily="18" charset="0"/>
                <a:cs typeface="Arial" panose="020B0604020202020204" pitchFamily="34" charset="0"/>
              </a:rPr>
              <a:t>.</a:t>
            </a:r>
          </a:p>
          <a:p>
            <a:pPr marL="457200" lvl="0" indent="-457200" algn="just">
              <a:spcAft>
                <a:spcPts val="600"/>
              </a:spcAft>
              <a:buFont typeface="Wingdings" panose="05000000000000000000" pitchFamily="2" charset="2"/>
              <a:buChar char="q"/>
            </a:pPr>
            <a:r>
              <a:rPr lang="en-US" sz="2000" dirty="0">
                <a:latin typeface="Arial" panose="020B0604020202020204" pitchFamily="34" charset="0"/>
                <a:ea typeface="Times New Roman" panose="02020603050405020304" pitchFamily="18" charset="0"/>
                <a:cs typeface="Arial" panose="020B0604020202020204" pitchFamily="34" charset="0"/>
              </a:rPr>
              <a:t>Contributed to efforts to</a:t>
            </a:r>
            <a:r>
              <a:rPr lang="en-US" sz="2000" b="1" dirty="0">
                <a:latin typeface="Arial" panose="020B0604020202020204" pitchFamily="34" charset="0"/>
                <a:ea typeface="Times New Roman" panose="02020603050405020304" pitchFamily="18" charset="0"/>
                <a:cs typeface="Arial" panose="020B0604020202020204" pitchFamily="34" charset="0"/>
              </a:rPr>
              <a:t> </a:t>
            </a:r>
            <a:r>
              <a:rPr lang="en-US" sz="2000" b="1" dirty="0">
                <a:solidFill>
                  <a:srgbClr val="FF0000"/>
                </a:solidFill>
                <a:latin typeface="Arial" panose="020B0604020202020204" pitchFamily="34" charset="0"/>
                <a:ea typeface="Times New Roman" panose="02020603050405020304" pitchFamily="18" charset="0"/>
                <a:cs typeface="Arial" panose="020B0604020202020204" pitchFamily="34" charset="0"/>
              </a:rPr>
              <a:t>build a capable local government – NDP vision</a:t>
            </a:r>
            <a:r>
              <a:rPr lang="en-US" sz="2000" dirty="0">
                <a:latin typeface="Arial" panose="020B0604020202020204" pitchFamily="34" charset="0"/>
                <a:ea typeface="Times New Roman" panose="02020603050405020304" pitchFamily="18" charset="0"/>
                <a:cs typeface="Arial" panose="020B0604020202020204" pitchFamily="34" charset="0"/>
              </a:rPr>
              <a:t>.</a:t>
            </a:r>
          </a:p>
          <a:p>
            <a:pPr marL="457200" lvl="0" indent="-457200" algn="just">
              <a:spcAft>
                <a:spcPts val="600"/>
              </a:spcAft>
              <a:buFont typeface="Wingdings" panose="05000000000000000000" pitchFamily="2" charset="2"/>
              <a:buChar char="q"/>
            </a:pPr>
            <a:r>
              <a:rPr lang="en-GB" sz="2000" b="1" dirty="0">
                <a:latin typeface="Arial" panose="020B0604020202020204" pitchFamily="34" charset="0"/>
                <a:ea typeface="Times New Roman" panose="02020603050405020304" pitchFamily="18" charset="0"/>
                <a:cs typeface="Arial" panose="020B0604020202020204" pitchFamily="34" charset="0"/>
              </a:rPr>
              <a:t>Prohibits the employment of staff dismissed for financial misconduct, fraud and corruption (</a:t>
            </a:r>
            <a:r>
              <a:rPr lang="en-GB" sz="2000" b="1" dirty="0">
                <a:solidFill>
                  <a:srgbClr val="FF0000"/>
                </a:solidFill>
                <a:latin typeface="Arial" panose="020B0604020202020204" pitchFamily="34" charset="0"/>
                <a:ea typeface="Times New Roman" panose="02020603050405020304" pitchFamily="18" charset="0"/>
                <a:cs typeface="Arial" panose="020B0604020202020204" pitchFamily="34" charset="0"/>
              </a:rPr>
              <a:t>period ranging between 2 – 10 years</a:t>
            </a:r>
            <a:r>
              <a:rPr lang="en-GB" sz="2000" dirty="0">
                <a:latin typeface="Arial" panose="020B0604020202020204" pitchFamily="34" charset="0"/>
                <a:ea typeface="Times New Roman" panose="02020603050405020304" pitchFamily="18" charset="0"/>
                <a:cs typeface="Arial" panose="020B0604020202020204" pitchFamily="34" charset="0"/>
              </a:rPr>
              <a:t>).</a:t>
            </a:r>
          </a:p>
          <a:p>
            <a:pPr marL="457200" lvl="0" indent="-457200" algn="just">
              <a:spcAft>
                <a:spcPts val="600"/>
              </a:spcAft>
              <a:buFont typeface="Wingdings" panose="05000000000000000000" pitchFamily="2" charset="2"/>
              <a:buChar char="q"/>
            </a:pPr>
            <a:r>
              <a:rPr lang="en-GB" sz="2000" dirty="0">
                <a:latin typeface="Arial" panose="020B0604020202020204" pitchFamily="34" charset="0"/>
                <a:ea typeface="Times New Roman" panose="02020603050405020304" pitchFamily="18" charset="0"/>
                <a:cs typeface="Arial" panose="020B0604020202020204" pitchFamily="34" charset="0"/>
              </a:rPr>
              <a:t>A national </a:t>
            </a:r>
            <a:r>
              <a:rPr lang="en-GB" sz="2000" b="1" dirty="0">
                <a:latin typeface="Arial" panose="020B0604020202020204" pitchFamily="34" charset="0"/>
                <a:ea typeface="Times New Roman" panose="02020603050405020304" pitchFamily="18" charset="0"/>
                <a:cs typeface="Arial" panose="020B0604020202020204" pitchFamily="34" charset="0"/>
              </a:rPr>
              <a:t>register established to</a:t>
            </a:r>
            <a:r>
              <a:rPr lang="en-GB" sz="2000" b="1" dirty="0">
                <a:solidFill>
                  <a:srgbClr val="FF0000"/>
                </a:solidFill>
                <a:latin typeface="Arial" panose="020B0604020202020204" pitchFamily="34" charset="0"/>
                <a:ea typeface="Times New Roman" panose="02020603050405020304" pitchFamily="18" charset="0"/>
                <a:cs typeface="Arial" panose="020B0604020202020204" pitchFamily="34" charset="0"/>
              </a:rPr>
              <a:t> blacklist dismissed staff from gaining employment in local government</a:t>
            </a:r>
            <a:r>
              <a:rPr lang="en-GB" sz="2000" dirty="0">
                <a:latin typeface="Arial" panose="020B0604020202020204" pitchFamily="34" charset="0"/>
                <a:ea typeface="Times New Roman" panose="02020603050405020304" pitchFamily="18" charset="0"/>
                <a:cs typeface="Arial" panose="020B0604020202020204" pitchFamily="34" charset="0"/>
              </a:rPr>
              <a:t> - until after the expiry of the prescribed rehabilitation period.</a:t>
            </a:r>
          </a:p>
          <a:p>
            <a:pPr marL="457200" lvl="0" indent="-457200" algn="just">
              <a:spcAft>
                <a:spcPts val="600"/>
              </a:spcAft>
              <a:buFont typeface="Wingdings" panose="05000000000000000000" pitchFamily="2" charset="2"/>
              <a:buChar char="q"/>
            </a:pPr>
            <a:r>
              <a:rPr lang="en-GB" sz="2000" dirty="0">
                <a:latin typeface="Arial" panose="020B0604020202020204" pitchFamily="34" charset="0"/>
                <a:ea typeface="Times New Roman" panose="02020603050405020304" pitchFamily="18" charset="0"/>
                <a:cs typeface="Arial" panose="020B0604020202020204" pitchFamily="34" charset="0"/>
              </a:rPr>
              <a:t>A total of </a:t>
            </a:r>
            <a:r>
              <a:rPr lang="en-GB" sz="2000" b="1" dirty="0">
                <a:latin typeface="Arial" panose="020B0604020202020204" pitchFamily="34" charset="0"/>
                <a:ea typeface="Times New Roman" panose="02020603050405020304" pitchFamily="18" charset="0"/>
                <a:cs typeface="Arial" panose="020B0604020202020204" pitchFamily="34" charset="0"/>
              </a:rPr>
              <a:t>1653 were dismissed for misconduct</a:t>
            </a:r>
            <a:r>
              <a:rPr lang="en-GB" sz="2000" dirty="0">
                <a:latin typeface="Arial" panose="020B0604020202020204" pitchFamily="34" charset="0"/>
                <a:ea typeface="Times New Roman" panose="02020603050405020304" pitchFamily="18" charset="0"/>
                <a:cs typeface="Arial" panose="020B0604020202020204" pitchFamily="34" charset="0"/>
              </a:rPr>
              <a:t>.</a:t>
            </a:r>
            <a:endParaRPr lang="en-GB" sz="2000" b="1" dirty="0">
              <a:latin typeface="Arial" panose="020B0604020202020204" pitchFamily="34" charset="0"/>
              <a:ea typeface="Times New Roman" panose="02020603050405020304" pitchFamily="18" charset="0"/>
              <a:cs typeface="Arial" panose="020B0604020202020204" pitchFamily="34" charset="0"/>
            </a:endParaRPr>
          </a:p>
          <a:p>
            <a:pPr marL="457200" lvl="0" indent="-457200" algn="just">
              <a:spcAft>
                <a:spcPts val="600"/>
              </a:spcAft>
              <a:buFont typeface="Wingdings" panose="05000000000000000000" pitchFamily="2" charset="2"/>
              <a:buChar char="q"/>
            </a:pPr>
            <a:r>
              <a:rPr lang="en-GB" sz="2000" b="1" dirty="0">
                <a:latin typeface="Arial" panose="020B0604020202020204" pitchFamily="34" charset="0"/>
                <a:ea typeface="Times New Roman" panose="02020603050405020304" pitchFamily="18" charset="0"/>
                <a:cs typeface="Arial" panose="020B0604020202020204" pitchFamily="34" charset="0"/>
              </a:rPr>
              <a:t>130 resigned prior to finalisation of disciplinary proceedings</a:t>
            </a:r>
            <a:r>
              <a:rPr lang="en-GB" sz="2000" dirty="0">
                <a:latin typeface="Arial" panose="020B0604020202020204" pitchFamily="34" charset="0"/>
                <a:ea typeface="Times New Roman" panose="02020603050405020304" pitchFamily="18" charset="0"/>
                <a:cs typeface="Arial" panose="020B0604020202020204" pitchFamily="34" charset="0"/>
              </a:rPr>
              <a:t>.</a:t>
            </a:r>
          </a:p>
          <a:p>
            <a:pPr lvl="0" algn="just">
              <a:spcAft>
                <a:spcPts val="600"/>
              </a:spcAft>
            </a:pP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858838" indent="-401638" algn="just">
              <a:lnSpc>
                <a:spcPct val="107000"/>
              </a:lnSpc>
              <a:buSzPts val="1600"/>
              <a:buFont typeface="Courier New" panose="02070309020205020404" pitchFamily="49" charset="0"/>
              <a:buChar char="o"/>
            </a:pPr>
            <a:endParaRPr lang="en-GB" sz="1600" dirty="0"/>
          </a:p>
        </p:txBody>
      </p:sp>
    </p:spTree>
    <p:extLst>
      <p:ext uri="{BB962C8B-B14F-4D97-AF65-F5344CB8AC3E}">
        <p14:creationId xmlns:p14="http://schemas.microsoft.com/office/powerpoint/2010/main" xmlns="" val="689761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A5306C0C-D6A2-0E4E-BB1E-5C183BC40A25}"/>
              </a:ext>
            </a:extLst>
          </p:cNvPr>
          <p:cNvSpPr>
            <a:spLocks noGrp="1"/>
          </p:cNvSpPr>
          <p:nvPr>
            <p:ph type="body" sz="quarter" idx="13"/>
          </p:nvPr>
        </p:nvSpPr>
        <p:spPr/>
        <p:txBody>
          <a:bodyPr/>
          <a:lstStyle/>
          <a:p>
            <a:r>
              <a:rPr lang="en-US" dirty="0"/>
              <a:t>4. CONSTITUTIONAL COURT ORDER</a:t>
            </a:r>
          </a:p>
        </p:txBody>
      </p:sp>
    </p:spTree>
    <p:extLst>
      <p:ext uri="{BB962C8B-B14F-4D97-AF65-F5344CB8AC3E}">
        <p14:creationId xmlns:p14="http://schemas.microsoft.com/office/powerpoint/2010/main" xmlns="" val="3514019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77530AC-A9BB-41B1-A003-0301275EF23E}"/>
              </a:ext>
            </a:extLst>
          </p:cNvPr>
          <p:cNvSpPr>
            <a:spLocks noGrp="1"/>
          </p:cNvSpPr>
          <p:nvPr>
            <p:ph type="title"/>
          </p:nvPr>
        </p:nvSpPr>
        <p:spPr/>
        <p:txBody>
          <a:bodyPr/>
          <a:lstStyle/>
          <a:p>
            <a:pPr lvl="0" algn="ctr" defTabSz="685800">
              <a:defRPr/>
            </a:pPr>
            <a:r>
              <a:rPr lang="en-ZA" b="1" dirty="0">
                <a:solidFill>
                  <a:schemeClr val="accent2"/>
                </a:solidFill>
                <a:ea typeface="ＭＳ Ｐゴシック" pitchFamily="34" charset="-128"/>
              </a:rPr>
              <a:t>4. CONSTITUTIONAL COURT ORDER</a:t>
            </a:r>
            <a:br>
              <a:rPr lang="en-ZA" b="1" dirty="0">
                <a:solidFill>
                  <a:schemeClr val="accent2"/>
                </a:solidFill>
                <a:ea typeface="ＭＳ Ｐゴシック" pitchFamily="34" charset="-128"/>
              </a:rPr>
            </a:br>
            <a:endParaRPr lang="en-ZA" b="1" dirty="0">
              <a:solidFill>
                <a:schemeClr val="accent2"/>
              </a:solidFill>
              <a:ea typeface="ＭＳ Ｐゴシック" pitchFamily="34" charset="-128"/>
            </a:endParaRPr>
          </a:p>
        </p:txBody>
      </p:sp>
      <p:sp>
        <p:nvSpPr>
          <p:cNvPr id="6" name="Rectangle 5">
            <a:extLst>
              <a:ext uri="{FF2B5EF4-FFF2-40B4-BE49-F238E27FC236}">
                <a16:creationId xmlns="" xmlns:a16="http://schemas.microsoft.com/office/drawing/2014/main" id="{5D812F57-F1D6-4C35-B9E5-35696F2DC1FA}"/>
              </a:ext>
            </a:extLst>
          </p:cNvPr>
          <p:cNvSpPr/>
          <p:nvPr/>
        </p:nvSpPr>
        <p:spPr>
          <a:xfrm>
            <a:off x="1" y="681037"/>
            <a:ext cx="11992708" cy="5965287"/>
          </a:xfrm>
          <a:prstGeom prst="rect">
            <a:avLst/>
          </a:prstGeom>
        </p:spPr>
        <p:txBody>
          <a:bodyPr wrap="square">
            <a:spAutoFit/>
          </a:bodyPr>
          <a:lstStyle/>
          <a:p>
            <a:pPr marL="457200" lvl="0" indent="-457200" algn="just">
              <a:lnSpc>
                <a:spcPct val="107000"/>
              </a:lnSpc>
              <a:buSzPts val="1600"/>
              <a:buFont typeface="Wingdings" panose="05000000000000000000" pitchFamily="2" charset="2"/>
              <a:buChar char="q"/>
            </a:pPr>
            <a:r>
              <a:rPr lang="en-US" sz="1700" b="1" dirty="0">
                <a:solidFill>
                  <a:prstClr val="black"/>
                </a:solidFill>
                <a:ea typeface="Times New Roman" panose="02020603050405020304" pitchFamily="18" charset="0"/>
              </a:rPr>
              <a:t>South African Municipal Workers Union (SAMWU) challenged the constitutionality of the Municipal Systems Amendment Act,</a:t>
            </a:r>
            <a:r>
              <a:rPr lang="en-US" sz="1700" dirty="0">
                <a:solidFill>
                  <a:prstClr val="black"/>
                </a:solidFill>
                <a:ea typeface="Times New Roman" panose="02020603050405020304" pitchFamily="18" charset="0"/>
              </a:rPr>
              <a:t> </a:t>
            </a:r>
            <a:r>
              <a:rPr lang="en-US" sz="1700" b="1" dirty="0">
                <a:solidFill>
                  <a:prstClr val="black"/>
                </a:solidFill>
                <a:ea typeface="Times New Roman" panose="02020603050405020304" pitchFamily="18" charset="0"/>
              </a:rPr>
              <a:t>2011</a:t>
            </a:r>
            <a:r>
              <a:rPr lang="en-US" sz="1700" dirty="0">
                <a:solidFill>
                  <a:prstClr val="black"/>
                </a:solidFill>
                <a:ea typeface="Times New Roman" panose="02020603050405020304" pitchFamily="18" charset="0"/>
              </a:rPr>
              <a:t> on the following counts </a:t>
            </a:r>
            <a:r>
              <a:rPr lang="en-US" altLang="en-US" sz="1700" dirty="0">
                <a:solidFill>
                  <a:prstClr val="black"/>
                </a:solidFill>
                <a:ea typeface="ＭＳ Ｐゴシック" panose="020B0600070205080204" pitchFamily="34" charset="-128"/>
              </a:rPr>
              <a:t>in the </a:t>
            </a:r>
            <a:r>
              <a:rPr lang="en-GB" altLang="en-US" sz="1700" dirty="0">
                <a:solidFill>
                  <a:prstClr val="black"/>
                </a:solidFill>
                <a:ea typeface="ＭＳ Ｐゴシック" panose="020B0600070205080204" pitchFamily="34" charset="-128"/>
              </a:rPr>
              <a:t>High Court of South Africa Gauteng, Division, Pretoria in September 2013: </a:t>
            </a:r>
            <a:r>
              <a:rPr lang="en-GB" altLang="en-US" sz="1700" b="1" dirty="0">
                <a:solidFill>
                  <a:srgbClr val="FF0000"/>
                </a:solidFill>
                <a:ea typeface="ＭＳ Ｐゴシック" panose="020B0600070205080204" pitchFamily="34" charset="-128"/>
              </a:rPr>
              <a:t>1) Tagging (Procedural matter) and 2) Limitation of political rights (Substantive matter)</a:t>
            </a:r>
            <a:r>
              <a:rPr lang="en-GB" altLang="en-US" sz="1700" dirty="0">
                <a:solidFill>
                  <a:prstClr val="black"/>
                </a:solidFill>
                <a:ea typeface="ＭＳ Ｐゴシック" panose="020B0600070205080204" pitchFamily="34" charset="-128"/>
              </a:rPr>
              <a:t>.</a:t>
            </a:r>
          </a:p>
          <a:p>
            <a:pPr marL="457200" lvl="0" indent="-457200" algn="just">
              <a:lnSpc>
                <a:spcPct val="107000"/>
              </a:lnSpc>
              <a:buSzPts val="1600"/>
              <a:buFont typeface="Wingdings" panose="05000000000000000000" pitchFamily="2" charset="2"/>
              <a:buChar char="q"/>
            </a:pPr>
            <a:endParaRPr lang="en-GB" altLang="en-US" sz="1700" dirty="0">
              <a:solidFill>
                <a:prstClr val="black"/>
              </a:solidFill>
              <a:ea typeface="ＭＳ Ｐゴシック" panose="020B0600070205080204" pitchFamily="34" charset="-128"/>
            </a:endParaRPr>
          </a:p>
          <a:p>
            <a:pPr marL="463550" lvl="0" indent="-463550" algn="just" defTabSz="457200">
              <a:spcBef>
                <a:spcPct val="0"/>
              </a:spcBef>
              <a:buFont typeface="Wingdings" panose="05000000000000000000" pitchFamily="2" charset="2"/>
              <a:buChar char="q"/>
            </a:pPr>
            <a:r>
              <a:rPr lang="en-GB" altLang="en-US" sz="1700" dirty="0">
                <a:solidFill>
                  <a:prstClr val="black"/>
                </a:solidFill>
                <a:ea typeface="ＭＳ Ｐゴシック" panose="020B0600070205080204" pitchFamily="34" charset="-128"/>
              </a:rPr>
              <a:t>The </a:t>
            </a:r>
            <a:r>
              <a:rPr lang="en-GB" altLang="en-US" sz="1700" b="1" dirty="0">
                <a:solidFill>
                  <a:prstClr val="black"/>
                </a:solidFill>
                <a:ea typeface="ＭＳ Ｐゴシック" panose="020B0600070205080204" pitchFamily="34" charset="-128"/>
              </a:rPr>
              <a:t>High Court</a:t>
            </a:r>
            <a:r>
              <a:rPr lang="en-GB" altLang="en-US" sz="1700" dirty="0">
                <a:solidFill>
                  <a:prstClr val="black"/>
                </a:solidFill>
                <a:ea typeface="ＭＳ Ｐゴシック" panose="020B0600070205080204" pitchFamily="34" charset="-128"/>
              </a:rPr>
              <a:t>:</a:t>
            </a:r>
          </a:p>
          <a:p>
            <a:pPr lvl="0" algn="just" defTabSz="457200">
              <a:spcBef>
                <a:spcPct val="0"/>
              </a:spcBef>
            </a:pPr>
            <a:endParaRPr lang="en-GB" altLang="en-US" sz="1700" b="1" dirty="0">
              <a:solidFill>
                <a:prstClr val="black"/>
              </a:solidFill>
              <a:ea typeface="ＭＳ Ｐゴシック" panose="020B0600070205080204" pitchFamily="34" charset="-128"/>
            </a:endParaRPr>
          </a:p>
          <a:p>
            <a:pPr marL="914400" lvl="0" indent="-450850" algn="just" defTabSz="457200">
              <a:spcBef>
                <a:spcPct val="0"/>
              </a:spcBef>
              <a:buFont typeface="Courier New" panose="02070309020205020404" pitchFamily="49" charset="0"/>
              <a:buChar char="o"/>
            </a:pPr>
            <a:r>
              <a:rPr lang="en-GB" altLang="en-US" sz="1700" b="1" dirty="0">
                <a:solidFill>
                  <a:prstClr val="black"/>
                </a:solidFill>
                <a:ea typeface="ＭＳ Ｐゴシック" panose="020B0600070205080204" pitchFamily="34" charset="-128"/>
              </a:rPr>
              <a:t>Declared the Amendment Act </a:t>
            </a:r>
            <a:r>
              <a:rPr lang="en-US" sz="1700" b="1" dirty="0">
                <a:solidFill>
                  <a:prstClr val="black"/>
                </a:solidFill>
                <a:ea typeface="Times New Roman" panose="02020603050405020304" pitchFamily="18" charset="0"/>
              </a:rPr>
              <a:t>unconstitutional and invalid </a:t>
            </a:r>
            <a:r>
              <a:rPr lang="en-US" sz="1700" dirty="0">
                <a:solidFill>
                  <a:prstClr val="black"/>
                </a:solidFill>
                <a:ea typeface="Times New Roman" panose="02020603050405020304" pitchFamily="18" charset="0"/>
              </a:rPr>
              <a:t>as it failed to comply with the procedures set out in section 76 of the Constitution</a:t>
            </a:r>
            <a:r>
              <a:rPr lang="en-GB" altLang="en-US" sz="1700" dirty="0">
                <a:solidFill>
                  <a:prstClr val="black"/>
                </a:solidFill>
                <a:ea typeface="ＭＳ Ｐゴシック" panose="020B0600070205080204" pitchFamily="34" charset="-128"/>
              </a:rPr>
              <a:t>.</a:t>
            </a:r>
          </a:p>
          <a:p>
            <a:pPr lvl="0" algn="just" defTabSz="457200">
              <a:spcBef>
                <a:spcPct val="0"/>
              </a:spcBef>
            </a:pPr>
            <a:endParaRPr lang="en-GB" altLang="en-US" sz="1700" dirty="0">
              <a:solidFill>
                <a:prstClr val="black"/>
              </a:solidFill>
              <a:ea typeface="ＭＳ Ｐゴシック" panose="020B0600070205080204" pitchFamily="34" charset="-128"/>
            </a:endParaRPr>
          </a:p>
          <a:p>
            <a:pPr marL="914400" lvl="0" indent="-450850" algn="just" defTabSz="457200">
              <a:spcBef>
                <a:spcPct val="0"/>
              </a:spcBef>
              <a:buFont typeface="Courier New" panose="02070309020205020404" pitchFamily="49" charset="0"/>
              <a:buChar char="o"/>
            </a:pPr>
            <a:r>
              <a:rPr lang="en-GB" altLang="en-US" sz="1700" b="1" dirty="0">
                <a:solidFill>
                  <a:prstClr val="black"/>
                </a:solidFill>
                <a:ea typeface="ＭＳ Ｐゴシック" panose="020B0600070205080204" pitchFamily="34" charset="-128"/>
              </a:rPr>
              <a:t>Considered it unnecessary to decide the substantive issues </a:t>
            </a:r>
            <a:r>
              <a:rPr lang="en-GB" altLang="en-US" sz="1700" dirty="0">
                <a:solidFill>
                  <a:prstClr val="black"/>
                </a:solidFill>
                <a:ea typeface="ＭＳ Ｐゴシック" panose="020B0600070205080204" pitchFamily="34" charset="-128"/>
              </a:rPr>
              <a:t>relating to limitation of political rights of municipal managers and managers reporting to municipal managers.</a:t>
            </a:r>
          </a:p>
          <a:p>
            <a:pPr marL="463550" lvl="0" indent="-463550" algn="just" defTabSz="457200">
              <a:spcBef>
                <a:spcPct val="0"/>
              </a:spcBef>
            </a:pPr>
            <a:endParaRPr lang="en-GB" altLang="en-US" sz="1700" dirty="0">
              <a:solidFill>
                <a:prstClr val="black"/>
              </a:solidFill>
              <a:ea typeface="ＭＳ Ｐゴシック" panose="020B0600070205080204" pitchFamily="34" charset="-128"/>
            </a:endParaRPr>
          </a:p>
          <a:p>
            <a:pPr marL="463550" lvl="0" indent="-463550" algn="just" defTabSz="457200">
              <a:spcBef>
                <a:spcPct val="0"/>
              </a:spcBef>
              <a:buFont typeface="Wingdings" panose="05000000000000000000" pitchFamily="2" charset="2"/>
              <a:buChar char="q"/>
            </a:pPr>
            <a:r>
              <a:rPr lang="en-US" altLang="en-US" sz="1700" dirty="0">
                <a:solidFill>
                  <a:prstClr val="black"/>
                </a:solidFill>
                <a:ea typeface="ＭＳ Ｐゴシック" panose="020B0600070205080204" pitchFamily="34" charset="-128"/>
              </a:rPr>
              <a:t>On 9 March 2017, the </a:t>
            </a:r>
            <a:r>
              <a:rPr lang="en-US" altLang="en-US" sz="1700" b="1" dirty="0">
                <a:solidFill>
                  <a:prstClr val="black"/>
                </a:solidFill>
                <a:ea typeface="ＭＳ Ｐゴシック" panose="020B0600070205080204" pitchFamily="34" charset="-128"/>
              </a:rPr>
              <a:t>Constitutional-Court:</a:t>
            </a:r>
          </a:p>
          <a:p>
            <a:pPr lvl="0" algn="just" defTabSz="457200">
              <a:spcBef>
                <a:spcPct val="0"/>
              </a:spcBef>
            </a:pPr>
            <a:endParaRPr lang="en-US" altLang="en-US" sz="1700" b="1" dirty="0">
              <a:solidFill>
                <a:prstClr val="black"/>
              </a:solidFill>
              <a:ea typeface="ＭＳ Ｐゴシック" panose="020B0600070205080204" pitchFamily="34" charset="-128"/>
            </a:endParaRPr>
          </a:p>
          <a:p>
            <a:pPr marL="914400" lvl="0" indent="-452438" algn="just" defTabSz="457200">
              <a:spcBef>
                <a:spcPct val="0"/>
              </a:spcBef>
              <a:spcAft>
                <a:spcPts val="600"/>
              </a:spcAft>
              <a:buFont typeface="Courier New" panose="02070309020205020404" pitchFamily="49" charset="0"/>
              <a:buChar char="o"/>
            </a:pPr>
            <a:r>
              <a:rPr lang="en-US" sz="1700" dirty="0">
                <a:solidFill>
                  <a:prstClr val="black"/>
                </a:solidFill>
                <a:ea typeface="Times New Roman" panose="02020603050405020304" pitchFamily="18" charset="0"/>
              </a:rPr>
              <a:t>Confirmed the High Court ruling – </a:t>
            </a:r>
            <a:r>
              <a:rPr lang="en-US" sz="1700" b="1" dirty="0">
                <a:solidFill>
                  <a:prstClr val="black"/>
                </a:solidFill>
                <a:ea typeface="Times New Roman" panose="02020603050405020304" pitchFamily="18" charset="0"/>
              </a:rPr>
              <a:t>declared the Amendment Act invalid.</a:t>
            </a:r>
            <a:endParaRPr lang="en-US" sz="1700" dirty="0">
              <a:solidFill>
                <a:prstClr val="black"/>
              </a:solidFill>
              <a:ea typeface="Times New Roman" panose="02020603050405020304" pitchFamily="18" charset="0"/>
            </a:endParaRPr>
          </a:p>
          <a:p>
            <a:pPr marL="914400" lvl="0" indent="-452438" algn="just" defTabSz="457200">
              <a:spcBef>
                <a:spcPct val="0"/>
              </a:spcBef>
              <a:spcAft>
                <a:spcPts val="600"/>
              </a:spcAft>
              <a:buFont typeface="Courier New" panose="02070309020205020404" pitchFamily="49" charset="0"/>
              <a:buChar char="o"/>
            </a:pPr>
            <a:r>
              <a:rPr lang="en-US" sz="1700" b="1" dirty="0">
                <a:solidFill>
                  <a:prstClr val="black"/>
                </a:solidFill>
                <a:ea typeface="Times New Roman" panose="02020603050405020304" pitchFamily="18" charset="0"/>
              </a:rPr>
              <a:t>Suspended the invalidity</a:t>
            </a:r>
            <a:r>
              <a:rPr lang="en-US" sz="1700" dirty="0">
                <a:solidFill>
                  <a:prstClr val="black"/>
                </a:solidFill>
                <a:ea typeface="Times New Roman" panose="02020603050405020304" pitchFamily="18" charset="0"/>
              </a:rPr>
              <a:t> of the Amendment Act </a:t>
            </a:r>
            <a:r>
              <a:rPr lang="en-US" sz="1700" b="1" dirty="0">
                <a:solidFill>
                  <a:prstClr val="black"/>
                </a:solidFill>
                <a:ea typeface="Times New Roman" panose="02020603050405020304" pitchFamily="18" charset="0"/>
              </a:rPr>
              <a:t>for a period of 24 months </a:t>
            </a:r>
            <a:r>
              <a:rPr lang="en-US" sz="1700" dirty="0">
                <a:solidFill>
                  <a:prstClr val="black"/>
                </a:solidFill>
                <a:ea typeface="Times New Roman" panose="02020603050405020304" pitchFamily="18" charset="0"/>
              </a:rPr>
              <a:t>to enable the Legislature an opportunity </a:t>
            </a:r>
            <a:r>
              <a:rPr lang="en-US" sz="1700" b="1" dirty="0">
                <a:solidFill>
                  <a:prstClr val="black"/>
                </a:solidFill>
                <a:ea typeface="Times New Roman" panose="02020603050405020304" pitchFamily="18" charset="0"/>
              </a:rPr>
              <a:t>to correct the tagging defect.</a:t>
            </a:r>
          </a:p>
          <a:p>
            <a:pPr marL="914400" lvl="0" indent="-452438" algn="just" defTabSz="457200">
              <a:spcBef>
                <a:spcPct val="0"/>
              </a:spcBef>
              <a:spcAft>
                <a:spcPts val="600"/>
              </a:spcAft>
              <a:buFont typeface="Courier New" panose="02070309020205020404" pitchFamily="49" charset="0"/>
              <a:buChar char="o"/>
            </a:pPr>
            <a:r>
              <a:rPr lang="en-US" sz="1700" b="1" dirty="0">
                <a:solidFill>
                  <a:prstClr val="black"/>
                </a:solidFill>
                <a:ea typeface="Times New Roman" panose="02020603050405020304" pitchFamily="18" charset="0"/>
              </a:rPr>
              <a:t>Deadline </a:t>
            </a:r>
            <a:r>
              <a:rPr lang="en-US" sz="1700" dirty="0">
                <a:solidFill>
                  <a:prstClr val="black"/>
                </a:solidFill>
                <a:ea typeface="Times New Roman" panose="02020603050405020304" pitchFamily="18" charset="0"/>
              </a:rPr>
              <a:t>for correcting the defect was 8 March 2019.</a:t>
            </a:r>
          </a:p>
          <a:p>
            <a:pPr marL="463550" lvl="0" indent="-463550" algn="just" defTabSz="457200">
              <a:spcBef>
                <a:spcPct val="0"/>
              </a:spcBef>
              <a:spcAft>
                <a:spcPts val="600"/>
              </a:spcAft>
              <a:buFont typeface="Wingdings" panose="05000000000000000000" pitchFamily="2" charset="2"/>
              <a:buChar char="q"/>
            </a:pPr>
            <a:r>
              <a:rPr lang="en-US" sz="1700" dirty="0">
                <a:solidFill>
                  <a:prstClr val="black"/>
                </a:solidFill>
                <a:ea typeface="Times New Roman" panose="02020603050405020304" pitchFamily="18" charset="0"/>
              </a:rPr>
              <a:t>The Amendment Act was invalidated by the ConCourt on 9 March 2019 before the procedural defect was corrected due to a misunderstanding between the Department and Parliament. </a:t>
            </a:r>
          </a:p>
          <a:p>
            <a:pPr marL="858838" indent="-401638" algn="just">
              <a:lnSpc>
                <a:spcPct val="107000"/>
              </a:lnSpc>
              <a:buSzPts val="1600"/>
              <a:buFont typeface="Courier New" panose="02070309020205020404" pitchFamily="49" charset="0"/>
              <a:buChar char="o"/>
            </a:pPr>
            <a:endParaRPr lang="en-GB" sz="1700" dirty="0"/>
          </a:p>
        </p:txBody>
      </p:sp>
    </p:spTree>
    <p:extLst>
      <p:ext uri="{BB962C8B-B14F-4D97-AF65-F5344CB8AC3E}">
        <p14:creationId xmlns:p14="http://schemas.microsoft.com/office/powerpoint/2010/main" xmlns="" val="27279722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A5306C0C-D6A2-0E4E-BB1E-5C183BC40A25}"/>
              </a:ext>
            </a:extLst>
          </p:cNvPr>
          <p:cNvSpPr>
            <a:spLocks noGrp="1"/>
          </p:cNvSpPr>
          <p:nvPr>
            <p:ph type="body" sz="quarter" idx="13"/>
          </p:nvPr>
        </p:nvSpPr>
        <p:spPr>
          <a:xfrm>
            <a:off x="780399" y="2865439"/>
            <a:ext cx="10586720" cy="1495546"/>
          </a:xfrm>
        </p:spPr>
        <p:txBody>
          <a:bodyPr/>
          <a:lstStyle/>
          <a:p>
            <a:r>
              <a:rPr lang="en-US" dirty="0"/>
              <a:t>5. REVIVAL OF THE AMENDMENT BILL</a:t>
            </a:r>
          </a:p>
        </p:txBody>
      </p:sp>
    </p:spTree>
    <p:extLst>
      <p:ext uri="{BB962C8B-B14F-4D97-AF65-F5344CB8AC3E}">
        <p14:creationId xmlns:p14="http://schemas.microsoft.com/office/powerpoint/2010/main" xmlns="" val="473381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77530AC-A9BB-41B1-A003-0301275EF23E}"/>
              </a:ext>
            </a:extLst>
          </p:cNvPr>
          <p:cNvSpPr>
            <a:spLocks noGrp="1"/>
          </p:cNvSpPr>
          <p:nvPr>
            <p:ph type="title"/>
          </p:nvPr>
        </p:nvSpPr>
        <p:spPr/>
        <p:txBody>
          <a:bodyPr/>
          <a:lstStyle/>
          <a:p>
            <a:pPr lvl="0" algn="ctr" defTabSz="685800">
              <a:defRPr/>
            </a:pPr>
            <a:r>
              <a:rPr lang="en-GB" b="1" dirty="0">
                <a:solidFill>
                  <a:schemeClr val="accent2"/>
                </a:solidFill>
                <a:ea typeface="ＭＳ Ｐゴシック" pitchFamily="34" charset="-128"/>
              </a:rPr>
              <a:t>5. REVIVAL OF THE AMENDMENT BILL</a:t>
            </a:r>
            <a:br>
              <a:rPr lang="en-GB" b="1" dirty="0">
                <a:solidFill>
                  <a:schemeClr val="accent2"/>
                </a:solidFill>
                <a:ea typeface="ＭＳ Ｐゴシック" pitchFamily="34" charset="-128"/>
              </a:rPr>
            </a:br>
            <a:r>
              <a:rPr lang="en-ZA" b="1" dirty="0">
                <a:solidFill>
                  <a:schemeClr val="accent2"/>
                </a:solidFill>
                <a:ea typeface="ＭＳ Ｐゴシック" pitchFamily="34" charset="-128"/>
              </a:rPr>
              <a:t/>
            </a:r>
            <a:br>
              <a:rPr lang="en-ZA" b="1" dirty="0">
                <a:solidFill>
                  <a:schemeClr val="accent2"/>
                </a:solidFill>
                <a:ea typeface="ＭＳ Ｐゴシック" pitchFamily="34" charset="-128"/>
              </a:rPr>
            </a:br>
            <a:endParaRPr lang="en-ZA" b="1" dirty="0">
              <a:solidFill>
                <a:schemeClr val="accent2"/>
              </a:solidFill>
              <a:ea typeface="ＭＳ Ｐゴシック" pitchFamily="34" charset="-128"/>
            </a:endParaRPr>
          </a:p>
        </p:txBody>
      </p:sp>
      <p:sp>
        <p:nvSpPr>
          <p:cNvPr id="6" name="Rectangle 5">
            <a:extLst>
              <a:ext uri="{FF2B5EF4-FFF2-40B4-BE49-F238E27FC236}">
                <a16:creationId xmlns="" xmlns:a16="http://schemas.microsoft.com/office/drawing/2014/main" id="{5D812F57-F1D6-4C35-B9E5-35696F2DC1FA}"/>
              </a:ext>
            </a:extLst>
          </p:cNvPr>
          <p:cNvSpPr/>
          <p:nvPr/>
        </p:nvSpPr>
        <p:spPr>
          <a:xfrm>
            <a:off x="37070" y="617839"/>
            <a:ext cx="12154929" cy="6084614"/>
          </a:xfrm>
          <a:prstGeom prst="rect">
            <a:avLst/>
          </a:prstGeom>
        </p:spPr>
        <p:txBody>
          <a:bodyPr wrap="square">
            <a:spAutoFit/>
          </a:bodyPr>
          <a:lstStyle/>
          <a:p>
            <a:pPr marL="457200" indent="-457200" algn="just">
              <a:spcAft>
                <a:spcPts val="1200"/>
              </a:spcAft>
              <a:buFont typeface="Wingdings" panose="05000000000000000000" pitchFamily="2" charset="2"/>
              <a:buChar char="q"/>
            </a:pPr>
            <a:r>
              <a:rPr lang="en-US" sz="1500" dirty="0">
                <a:solidFill>
                  <a:prstClr val="black"/>
                </a:solidFill>
              </a:rPr>
              <a:t>The Amendment </a:t>
            </a:r>
            <a:r>
              <a:rPr lang="en-US" sz="1500" b="1" dirty="0">
                <a:solidFill>
                  <a:prstClr val="black"/>
                </a:solidFill>
              </a:rPr>
              <a:t>Bill was</a:t>
            </a:r>
            <a:r>
              <a:rPr lang="en-US" sz="1500" dirty="0">
                <a:solidFill>
                  <a:prstClr val="black"/>
                </a:solidFill>
              </a:rPr>
              <a:t> – </a:t>
            </a:r>
          </a:p>
          <a:p>
            <a:pPr marL="914400" indent="-457200" algn="just">
              <a:spcAft>
                <a:spcPts val="1200"/>
              </a:spcAft>
              <a:buFont typeface="Courier New" panose="02070309020205020404" pitchFamily="49" charset="0"/>
              <a:buChar char="o"/>
            </a:pPr>
            <a:r>
              <a:rPr lang="en-US" sz="1500" b="1" dirty="0">
                <a:solidFill>
                  <a:prstClr val="black"/>
                </a:solidFill>
              </a:rPr>
              <a:t>Approved by Cabinet</a:t>
            </a:r>
            <a:r>
              <a:rPr lang="en-US" sz="1500" dirty="0">
                <a:solidFill>
                  <a:prstClr val="black"/>
                </a:solidFill>
              </a:rPr>
              <a:t> on 5 December 2018.</a:t>
            </a:r>
          </a:p>
          <a:p>
            <a:pPr marL="914400" indent="-457200" algn="just">
              <a:spcAft>
                <a:spcPts val="1200"/>
              </a:spcAft>
              <a:buFont typeface="Courier New" panose="02070309020205020404" pitchFamily="49" charset="0"/>
              <a:buChar char="o"/>
            </a:pPr>
            <a:r>
              <a:rPr lang="en-US" sz="1500" b="1" dirty="0">
                <a:solidFill>
                  <a:prstClr val="black"/>
                </a:solidFill>
              </a:rPr>
              <a:t>Certified by the Chief State Law Adviser</a:t>
            </a:r>
            <a:r>
              <a:rPr lang="en-US" sz="1500" dirty="0">
                <a:solidFill>
                  <a:prstClr val="black"/>
                </a:solidFill>
              </a:rPr>
              <a:t> on </a:t>
            </a:r>
            <a:r>
              <a:rPr lang="en-US" sz="1500" dirty="0"/>
              <a:t>20 December 2018.</a:t>
            </a:r>
          </a:p>
          <a:p>
            <a:pPr marL="914400" lvl="1" indent="-450850" algn="just">
              <a:lnSpc>
                <a:spcPct val="100000"/>
              </a:lnSpc>
              <a:spcAft>
                <a:spcPts val="1200"/>
              </a:spcAft>
              <a:buFont typeface="Courier New" panose="02070309020205020404" pitchFamily="49" charset="0"/>
              <a:buChar char="o"/>
            </a:pPr>
            <a:r>
              <a:rPr lang="en-US" sz="1500" b="1" dirty="0">
                <a:solidFill>
                  <a:prstClr val="black"/>
                </a:solidFill>
              </a:rPr>
              <a:t>Introduced to Parliament</a:t>
            </a:r>
            <a:r>
              <a:rPr lang="en-US" sz="1500" dirty="0">
                <a:solidFill>
                  <a:prstClr val="black"/>
                </a:solidFill>
              </a:rPr>
              <a:t> on 6 February 2019.</a:t>
            </a:r>
          </a:p>
          <a:p>
            <a:pPr marL="463550" lvl="1" indent="-463550" algn="just">
              <a:lnSpc>
                <a:spcPct val="100000"/>
              </a:lnSpc>
              <a:spcAft>
                <a:spcPts val="1200"/>
              </a:spcAft>
              <a:buFont typeface="Wingdings" panose="05000000000000000000" pitchFamily="2" charset="2"/>
              <a:buChar char="q"/>
            </a:pPr>
            <a:r>
              <a:rPr lang="en-US" sz="1500" dirty="0">
                <a:solidFill>
                  <a:prstClr val="black"/>
                </a:solidFill>
              </a:rPr>
              <a:t>The Bill - </a:t>
            </a:r>
          </a:p>
          <a:p>
            <a:pPr marL="914400" lvl="1" indent="-450850" algn="just">
              <a:spcAft>
                <a:spcPts val="1200"/>
              </a:spcAft>
              <a:buFont typeface="Courier New" panose="02070309020205020404" pitchFamily="49" charset="0"/>
              <a:buChar char="o"/>
            </a:pPr>
            <a:r>
              <a:rPr lang="en-US" sz="1500" b="1" dirty="0">
                <a:solidFill>
                  <a:prstClr val="black"/>
                </a:solidFill>
              </a:rPr>
              <a:t>Lapsed at the end of the last sitting of the Fifth Parliament (</a:t>
            </a:r>
            <a:r>
              <a:rPr lang="en-US" sz="1500" dirty="0">
                <a:solidFill>
                  <a:prstClr val="black"/>
                </a:solidFill>
              </a:rPr>
              <a:t>before it was finalised by Parliament); and</a:t>
            </a:r>
          </a:p>
          <a:p>
            <a:pPr marL="914400" lvl="1" indent="-450850" algn="just">
              <a:spcAft>
                <a:spcPts val="1200"/>
              </a:spcAft>
              <a:buFont typeface="Courier New" panose="02070309020205020404" pitchFamily="49" charset="0"/>
              <a:buChar char="o"/>
            </a:pPr>
            <a:r>
              <a:rPr lang="en-US" sz="1500" dirty="0">
                <a:solidFill>
                  <a:prstClr val="black"/>
                </a:solidFill>
              </a:rPr>
              <a:t>Was </a:t>
            </a:r>
            <a:r>
              <a:rPr lang="en-US" sz="1500" b="1" dirty="0">
                <a:solidFill>
                  <a:prstClr val="black"/>
                </a:solidFill>
              </a:rPr>
              <a:t>revived by the Sixth Parliament on 27 October 2019</a:t>
            </a:r>
            <a:r>
              <a:rPr lang="en-US" sz="1500" dirty="0">
                <a:solidFill>
                  <a:prstClr val="black"/>
                </a:solidFill>
              </a:rPr>
              <a:t> </a:t>
            </a:r>
            <a:r>
              <a:rPr lang="en-US" sz="1500" dirty="0"/>
              <a:t>i</a:t>
            </a:r>
            <a:r>
              <a:rPr lang="en-US" sz="1500" dirty="0">
                <a:ea typeface="Times New Roman" panose="02020603050405020304" pitchFamily="18" charset="0"/>
              </a:rPr>
              <a:t>n accordance with Rules of Parliament.</a:t>
            </a:r>
            <a:endParaRPr lang="en-US" sz="1500" dirty="0">
              <a:solidFill>
                <a:prstClr val="black"/>
              </a:solidFill>
            </a:endParaRPr>
          </a:p>
          <a:p>
            <a:pPr lvl="0" algn="just">
              <a:lnSpc>
                <a:spcPct val="107000"/>
              </a:lnSpc>
              <a:buSzPts val="1600"/>
            </a:pPr>
            <a:endParaRPr lang="en-US" sz="1500" b="1" dirty="0">
              <a:ea typeface="Times New Roman" panose="02020603050405020304" pitchFamily="18" charset="0"/>
            </a:endParaRPr>
          </a:p>
          <a:p>
            <a:pPr marL="214313" lvl="0" indent="-214313" algn="just">
              <a:lnSpc>
                <a:spcPct val="107000"/>
              </a:lnSpc>
              <a:buSzPts val="1600"/>
              <a:buFont typeface="Wingdings" panose="05000000000000000000" pitchFamily="2" charset="2"/>
              <a:buChar char="q"/>
            </a:pPr>
            <a:r>
              <a:rPr lang="en-US" sz="1500" b="1" dirty="0">
                <a:ea typeface="Times New Roman" panose="02020603050405020304" pitchFamily="18" charset="0"/>
              </a:rPr>
              <a:t>   Public participation – PC on CoGTA</a:t>
            </a:r>
          </a:p>
          <a:p>
            <a:pPr marL="214313" lvl="0" indent="-214313" algn="just">
              <a:lnSpc>
                <a:spcPct val="107000"/>
              </a:lnSpc>
              <a:buSzPts val="1600"/>
              <a:buFont typeface="Wingdings" panose="05000000000000000000" pitchFamily="2" charset="2"/>
              <a:buChar char="q"/>
            </a:pPr>
            <a:endParaRPr lang="en-US" sz="1500" b="1" dirty="0"/>
          </a:p>
          <a:p>
            <a:pPr marL="457200" indent="-457200" algn="just">
              <a:spcAft>
                <a:spcPts val="1200"/>
              </a:spcAft>
              <a:buFont typeface="Wingdings" panose="05000000000000000000" pitchFamily="2" charset="2"/>
              <a:buChar char="q"/>
            </a:pPr>
            <a:r>
              <a:rPr lang="en-US" sz="1500" dirty="0"/>
              <a:t>The </a:t>
            </a:r>
            <a:r>
              <a:rPr lang="en-US" sz="1500" b="1" dirty="0"/>
              <a:t>Portfolio Committee considered oral and written inputs </a:t>
            </a:r>
            <a:r>
              <a:rPr lang="en-US" sz="1500" b="1" dirty="0">
                <a:ea typeface="Times New Roman" panose="02020603050405020304" pitchFamily="18" charset="0"/>
              </a:rPr>
              <a:t>on the Bill</a:t>
            </a:r>
            <a:r>
              <a:rPr lang="en-US" sz="1500" dirty="0">
                <a:ea typeface="Times New Roman" panose="02020603050405020304" pitchFamily="18" charset="0"/>
              </a:rPr>
              <a:t> during a stakeholder engagements process that took place on 26 and 27 February 2020, and 4 March 2020. </a:t>
            </a:r>
          </a:p>
          <a:p>
            <a:pPr marL="914400" lvl="0" indent="-512763" algn="just">
              <a:lnSpc>
                <a:spcPct val="107000"/>
              </a:lnSpc>
              <a:buSzPts val="1600"/>
              <a:buFont typeface="Courier New" panose="02070309020205020404" pitchFamily="49" charset="0"/>
              <a:buChar char="o"/>
            </a:pPr>
            <a:r>
              <a:rPr lang="en-US" sz="1500" dirty="0">
                <a:ea typeface="Times New Roman" panose="02020603050405020304" pitchFamily="18" charset="0"/>
              </a:rPr>
              <a:t>The stakeholder engagements </a:t>
            </a:r>
            <a:r>
              <a:rPr lang="en-US" sz="1500" b="1" dirty="0">
                <a:ea typeface="Times New Roman" panose="02020603050405020304" pitchFamily="18" charset="0"/>
              </a:rPr>
              <a:t>considered contributions from</a:t>
            </a:r>
            <a:r>
              <a:rPr lang="en-US" sz="1500" dirty="0">
                <a:ea typeface="Times New Roman" panose="02020603050405020304" pitchFamily="18" charset="0"/>
              </a:rPr>
              <a:t>:</a:t>
            </a:r>
          </a:p>
          <a:p>
            <a:pPr marL="571500" lvl="0" indent="-342900" algn="just">
              <a:lnSpc>
                <a:spcPct val="107000"/>
              </a:lnSpc>
              <a:buSzPts val="1600"/>
              <a:buFont typeface="Courier New" panose="02070309020205020404" pitchFamily="49" charset="0"/>
              <a:buChar char="o"/>
            </a:pPr>
            <a:endParaRPr lang="en-US" sz="1500" dirty="0">
              <a:ea typeface="Times New Roman" panose="02020603050405020304" pitchFamily="18" charset="0"/>
            </a:endParaRPr>
          </a:p>
          <a:p>
            <a:pPr marL="1371600" lvl="0" indent="-457200" algn="just">
              <a:lnSpc>
                <a:spcPct val="107000"/>
              </a:lnSpc>
              <a:buSzPts val="1600"/>
              <a:buFont typeface="Arial" panose="020B0604020202020204" pitchFamily="34" charset="0"/>
              <a:buChar char="•"/>
            </a:pPr>
            <a:r>
              <a:rPr lang="en-US" sz="1500" dirty="0">
                <a:ea typeface="Times New Roman" panose="02020603050405020304" pitchFamily="18" charset="0"/>
              </a:rPr>
              <a:t>Western Cape Department of Local Government;</a:t>
            </a:r>
          </a:p>
          <a:p>
            <a:pPr marL="1371600" lvl="0" indent="-457200" algn="just">
              <a:lnSpc>
                <a:spcPct val="107000"/>
              </a:lnSpc>
              <a:buSzPts val="1600"/>
              <a:buFont typeface="Arial" panose="020B0604020202020204" pitchFamily="34" charset="0"/>
              <a:buChar char="•"/>
            </a:pPr>
            <a:r>
              <a:rPr lang="en-US" sz="1500" dirty="0">
                <a:ea typeface="Times New Roman" panose="02020603050405020304" pitchFamily="18" charset="0"/>
              </a:rPr>
              <a:t>Gauteng Department of Cooperative Governance and Traditional Affairs;</a:t>
            </a:r>
          </a:p>
          <a:p>
            <a:pPr marL="1371600" lvl="0" indent="-457200" algn="just">
              <a:lnSpc>
                <a:spcPct val="107000"/>
              </a:lnSpc>
              <a:buSzPts val="1600"/>
              <a:buFont typeface="Arial" panose="020B0604020202020204" pitchFamily="34" charset="0"/>
              <a:buChar char="•"/>
            </a:pPr>
            <a:r>
              <a:rPr lang="en-US" sz="1500" dirty="0">
                <a:ea typeface="Times New Roman" panose="02020603050405020304" pitchFamily="18" charset="0"/>
              </a:rPr>
              <a:t>Mpumalanga Department of Cooperative Governance and Traditional Affairs;</a:t>
            </a:r>
          </a:p>
          <a:p>
            <a:pPr marL="1371600" lvl="0" indent="-457200" algn="just">
              <a:lnSpc>
                <a:spcPct val="107000"/>
              </a:lnSpc>
              <a:buSzPts val="1600"/>
              <a:buFont typeface="Arial" panose="020B0604020202020204" pitchFamily="34" charset="0"/>
              <a:buChar char="•"/>
            </a:pPr>
            <a:r>
              <a:rPr lang="en-US" sz="1500" dirty="0">
                <a:ea typeface="Times New Roman" panose="02020603050405020304" pitchFamily="18" charset="0"/>
              </a:rPr>
              <a:t>Eastern Cape Department of Cooperative Governance and Traditional Affairs; and </a:t>
            </a:r>
          </a:p>
          <a:p>
            <a:pPr marL="1371600" lvl="0" indent="-457200" algn="just">
              <a:lnSpc>
                <a:spcPct val="107000"/>
              </a:lnSpc>
              <a:buSzPts val="1600"/>
              <a:buFont typeface="Arial" panose="020B0604020202020204" pitchFamily="34" charset="0"/>
              <a:buChar char="•"/>
            </a:pPr>
            <a:r>
              <a:rPr lang="en-US" sz="1500" dirty="0">
                <a:ea typeface="Times New Roman" panose="02020603050405020304" pitchFamily="18" charset="0"/>
              </a:rPr>
              <a:t>South African Local Government Association. </a:t>
            </a:r>
          </a:p>
          <a:p>
            <a:pPr marL="858838" indent="-401638" algn="just">
              <a:lnSpc>
                <a:spcPct val="107000"/>
              </a:lnSpc>
              <a:buSzPts val="1600"/>
              <a:buFont typeface="Courier New" panose="02070309020205020404" pitchFamily="49" charset="0"/>
              <a:buChar char="o"/>
            </a:pPr>
            <a:endParaRPr lang="en-GB" sz="1400" dirty="0"/>
          </a:p>
        </p:txBody>
      </p:sp>
      <p:sp>
        <p:nvSpPr>
          <p:cNvPr id="4" name="Content Placeholder 2">
            <a:extLst>
              <a:ext uri="{FF2B5EF4-FFF2-40B4-BE49-F238E27FC236}">
                <a16:creationId xmlns="" xmlns:a16="http://schemas.microsoft.com/office/drawing/2014/main" id="{412BC3C6-504A-4948-B804-A6BA94937379}"/>
              </a:ext>
            </a:extLst>
          </p:cNvPr>
          <p:cNvSpPr txBox="1">
            <a:spLocks/>
          </p:cNvSpPr>
          <p:nvPr/>
        </p:nvSpPr>
        <p:spPr>
          <a:xfrm>
            <a:off x="5331279" y="3415004"/>
            <a:ext cx="2722924"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 name="Content Placeholder 3">
            <a:extLst>
              <a:ext uri="{FF2B5EF4-FFF2-40B4-BE49-F238E27FC236}">
                <a16:creationId xmlns="" xmlns:a16="http://schemas.microsoft.com/office/drawing/2014/main" id="{18454AA7-1E07-44CB-AE80-9CA835D4D4AF}"/>
              </a:ext>
            </a:extLst>
          </p:cNvPr>
          <p:cNvSpPr>
            <a:spLocks noGrp="1"/>
          </p:cNvSpPr>
          <p:nvPr>
            <p:ph sz="half" idx="2"/>
          </p:nvPr>
        </p:nvSpPr>
        <p:spPr>
          <a:xfrm>
            <a:off x="0" y="0"/>
            <a:ext cx="12151431" cy="7780338"/>
          </a:xfrm>
        </p:spPr>
        <p:txBody>
          <a:bodyPr/>
          <a:lstStyle/>
          <a:p>
            <a:pPr marL="0" lvl="0" indent="0">
              <a:lnSpc>
                <a:spcPct val="100000"/>
              </a:lnSpc>
              <a:spcBef>
                <a:spcPts val="0"/>
              </a:spcBef>
              <a:spcAft>
                <a:spcPts val="800"/>
              </a:spcAft>
              <a:buNone/>
            </a:pPr>
            <a:endParaRPr lang="en-US" sz="1400" dirty="0">
              <a:solidFill>
                <a:prstClr val="black"/>
              </a:solidFill>
              <a:ea typeface="Calibri" panose="020F0502020204030204" pitchFamily="34" charset="0"/>
            </a:endParaRPr>
          </a:p>
          <a:p>
            <a:pPr marL="0" lvl="0" indent="0">
              <a:lnSpc>
                <a:spcPct val="100000"/>
              </a:lnSpc>
              <a:spcBef>
                <a:spcPts val="0"/>
              </a:spcBef>
              <a:spcAft>
                <a:spcPts val="800"/>
              </a:spcAft>
              <a:buNone/>
            </a:pPr>
            <a:endParaRPr lang="en-US" sz="1400" dirty="0">
              <a:solidFill>
                <a:prstClr val="black"/>
              </a:solidFill>
              <a:ea typeface="Calibri" panose="020F0502020204030204" pitchFamily="34" charset="0"/>
            </a:endParaRPr>
          </a:p>
        </p:txBody>
      </p:sp>
      <p:sp>
        <p:nvSpPr>
          <p:cNvPr id="7" name="Content Placeholder 3">
            <a:extLst>
              <a:ext uri="{FF2B5EF4-FFF2-40B4-BE49-F238E27FC236}">
                <a16:creationId xmlns="" xmlns:a16="http://schemas.microsoft.com/office/drawing/2014/main" id="{D08C639A-572E-49F4-9E34-C3E1ED391EA1}"/>
              </a:ext>
            </a:extLst>
          </p:cNvPr>
          <p:cNvSpPr txBox="1">
            <a:spLocks/>
          </p:cNvSpPr>
          <p:nvPr/>
        </p:nvSpPr>
        <p:spPr>
          <a:xfrm>
            <a:off x="8013634" y="2851993"/>
            <a:ext cx="38862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 name="Content Placeholder 3">
            <a:extLst>
              <a:ext uri="{FF2B5EF4-FFF2-40B4-BE49-F238E27FC236}">
                <a16:creationId xmlns="" xmlns:a16="http://schemas.microsoft.com/office/drawing/2014/main" id="{1680692C-8888-4635-AB0B-78CB875AF14F}"/>
              </a:ext>
            </a:extLst>
          </p:cNvPr>
          <p:cNvSpPr txBox="1">
            <a:spLocks/>
          </p:cNvSpPr>
          <p:nvPr/>
        </p:nvSpPr>
        <p:spPr>
          <a:xfrm>
            <a:off x="8159717" y="2768017"/>
            <a:ext cx="38862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9" name="Content Placeholder 3">
            <a:extLst>
              <a:ext uri="{FF2B5EF4-FFF2-40B4-BE49-F238E27FC236}">
                <a16:creationId xmlns="" xmlns:a16="http://schemas.microsoft.com/office/drawing/2014/main" id="{D7BB6444-133D-499C-8C83-F79B1C2865D8}"/>
              </a:ext>
            </a:extLst>
          </p:cNvPr>
          <p:cNvSpPr txBox="1">
            <a:spLocks/>
          </p:cNvSpPr>
          <p:nvPr/>
        </p:nvSpPr>
        <p:spPr>
          <a:xfrm>
            <a:off x="8265231" y="3331028"/>
            <a:ext cx="38862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342900">
              <a:lnSpc>
                <a:spcPct val="100000"/>
              </a:lnSpc>
              <a:spcBef>
                <a:spcPts val="0"/>
              </a:spcBef>
              <a:spcAft>
                <a:spcPts val="800"/>
              </a:spcAft>
            </a:pPr>
            <a:endParaRPr lang="en-US" sz="1400" dirty="0">
              <a:solidFill>
                <a:prstClr val="black"/>
              </a:solidFill>
              <a:ea typeface="Calibri" panose="020F0502020204030204" pitchFamily="34" charset="0"/>
            </a:endParaRPr>
          </a:p>
          <a:p>
            <a:endParaRPr lang="en-US" dirty="0"/>
          </a:p>
        </p:txBody>
      </p:sp>
    </p:spTree>
    <p:extLst>
      <p:ext uri="{BB962C8B-B14F-4D97-AF65-F5344CB8AC3E}">
        <p14:creationId xmlns:p14="http://schemas.microsoft.com/office/powerpoint/2010/main" xmlns="" val="1544420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77530AC-A9BB-41B1-A003-0301275EF23E}"/>
              </a:ext>
            </a:extLst>
          </p:cNvPr>
          <p:cNvSpPr>
            <a:spLocks noGrp="1"/>
          </p:cNvSpPr>
          <p:nvPr>
            <p:ph type="title"/>
          </p:nvPr>
        </p:nvSpPr>
        <p:spPr/>
        <p:txBody>
          <a:bodyPr/>
          <a:lstStyle/>
          <a:p>
            <a:pPr lvl="0" algn="ctr" defTabSz="685800">
              <a:defRPr/>
            </a:pPr>
            <a:r>
              <a:rPr lang="en-GB" b="1" dirty="0">
                <a:solidFill>
                  <a:schemeClr val="accent2"/>
                </a:solidFill>
                <a:ea typeface="ＭＳ Ｐゴシック" pitchFamily="34" charset="-128"/>
              </a:rPr>
              <a:t>5. REVIVAL OF THE AMENDMENT BILL (CONT..)</a:t>
            </a:r>
            <a:br>
              <a:rPr lang="en-GB" b="1" dirty="0">
                <a:solidFill>
                  <a:schemeClr val="accent2"/>
                </a:solidFill>
                <a:ea typeface="ＭＳ Ｐゴシック" pitchFamily="34" charset="-128"/>
              </a:rPr>
            </a:br>
            <a:r>
              <a:rPr lang="en-ZA" b="1" dirty="0">
                <a:solidFill>
                  <a:schemeClr val="accent2"/>
                </a:solidFill>
                <a:ea typeface="ＭＳ Ｐゴシック" pitchFamily="34" charset="-128"/>
              </a:rPr>
              <a:t/>
            </a:r>
            <a:br>
              <a:rPr lang="en-ZA" b="1" dirty="0">
                <a:solidFill>
                  <a:schemeClr val="accent2"/>
                </a:solidFill>
                <a:ea typeface="ＭＳ Ｐゴシック" pitchFamily="34" charset="-128"/>
              </a:rPr>
            </a:br>
            <a:endParaRPr lang="en-ZA" b="1" dirty="0">
              <a:solidFill>
                <a:schemeClr val="accent2"/>
              </a:solidFill>
              <a:ea typeface="ＭＳ Ｐゴシック" pitchFamily="34" charset="-128"/>
            </a:endParaRPr>
          </a:p>
        </p:txBody>
      </p:sp>
      <p:sp>
        <p:nvSpPr>
          <p:cNvPr id="6" name="Rectangle 5">
            <a:extLst>
              <a:ext uri="{FF2B5EF4-FFF2-40B4-BE49-F238E27FC236}">
                <a16:creationId xmlns="" xmlns:a16="http://schemas.microsoft.com/office/drawing/2014/main" id="{5D812F57-F1D6-4C35-B9E5-35696F2DC1FA}"/>
              </a:ext>
            </a:extLst>
          </p:cNvPr>
          <p:cNvSpPr/>
          <p:nvPr/>
        </p:nvSpPr>
        <p:spPr>
          <a:xfrm>
            <a:off x="37070" y="617839"/>
            <a:ext cx="12154929" cy="6103850"/>
          </a:xfrm>
          <a:prstGeom prst="rect">
            <a:avLst/>
          </a:prstGeom>
        </p:spPr>
        <p:txBody>
          <a:bodyPr wrap="square">
            <a:spAutoFit/>
          </a:bodyPr>
          <a:lstStyle/>
          <a:p>
            <a:pPr marL="1371600" lvl="0" indent="-457200" algn="just">
              <a:lnSpc>
                <a:spcPct val="107000"/>
              </a:lnSpc>
              <a:buSzPts val="1600"/>
              <a:buFont typeface="Arial" panose="020B0604020202020204" pitchFamily="34" charset="0"/>
              <a:buChar char="•"/>
            </a:pPr>
            <a:endParaRPr lang="en-US" sz="1300" dirty="0">
              <a:ea typeface="Times New Roman" panose="02020603050405020304" pitchFamily="18" charset="0"/>
            </a:endParaRPr>
          </a:p>
          <a:p>
            <a:pPr marL="457200" lvl="0" indent="-457200" algn="just">
              <a:lnSpc>
                <a:spcPct val="107000"/>
              </a:lnSpc>
              <a:buSzPts val="1600"/>
              <a:buFont typeface="Wingdings" panose="05000000000000000000" pitchFamily="2" charset="2"/>
              <a:buChar char="q"/>
            </a:pPr>
            <a:r>
              <a:rPr lang="en-US" sz="1700" dirty="0">
                <a:ea typeface="Times New Roman" panose="02020603050405020304" pitchFamily="18" charset="0"/>
              </a:rPr>
              <a:t>The Portfolio Committee also considered written / oral inputs from the following stakeholders:</a:t>
            </a:r>
          </a:p>
          <a:p>
            <a:pPr marL="500063" lvl="0" indent="-285750" algn="just">
              <a:lnSpc>
                <a:spcPct val="107000"/>
              </a:lnSpc>
              <a:buSzPts val="1600"/>
              <a:buFont typeface="Courier New" panose="02070309020205020404" pitchFamily="49" charset="0"/>
              <a:buChar char="o"/>
            </a:pPr>
            <a:endParaRPr lang="en-US" sz="1700" dirty="0">
              <a:ea typeface="Times New Roman" panose="02020603050405020304" pitchFamily="18" charset="0"/>
            </a:endParaRPr>
          </a:p>
          <a:p>
            <a:pPr marL="914400" lvl="0" indent="-400050" algn="just">
              <a:lnSpc>
                <a:spcPct val="107000"/>
              </a:lnSpc>
              <a:buSzPts val="1600"/>
              <a:buFont typeface="Courier New" panose="02070309020205020404" pitchFamily="49" charset="0"/>
              <a:buChar char="o"/>
            </a:pPr>
            <a:r>
              <a:rPr lang="en-US" sz="1700" dirty="0">
                <a:ea typeface="Times New Roman" panose="02020603050405020304" pitchFamily="18" charset="0"/>
              </a:rPr>
              <a:t>Limpopo Department of Cooperative Governance, Human Settlements and Traditional Affairs. </a:t>
            </a:r>
          </a:p>
          <a:p>
            <a:pPr marL="914400" lvl="0" indent="-400050" algn="just">
              <a:lnSpc>
                <a:spcPct val="107000"/>
              </a:lnSpc>
              <a:buSzPts val="1600"/>
              <a:buFont typeface="Courier New" panose="02070309020205020404" pitchFamily="49" charset="0"/>
              <a:buChar char="o"/>
            </a:pPr>
            <a:r>
              <a:rPr lang="en-US" sz="1700" dirty="0">
                <a:ea typeface="Times New Roman" panose="02020603050405020304" pitchFamily="18" charset="0"/>
              </a:rPr>
              <a:t>Independent Municipal and Allied Trade Union (</a:t>
            </a:r>
            <a:r>
              <a:rPr lang="en-US" sz="1700" b="1" dirty="0">
                <a:ea typeface="Times New Roman" panose="02020603050405020304" pitchFamily="18" charset="0"/>
              </a:rPr>
              <a:t>IMATU</a:t>
            </a:r>
            <a:r>
              <a:rPr lang="en-US" sz="1700" dirty="0">
                <a:ea typeface="Times New Roman" panose="02020603050405020304" pitchFamily="18" charset="0"/>
              </a:rPr>
              <a:t>) filed a written submission on 9 March 2020 pledging support for the Amendment Bill in its current form. On 10 March 2020, the Portfolio Committee considered a written heard further oral input from IMATU. </a:t>
            </a:r>
          </a:p>
          <a:p>
            <a:pPr marL="914400" lvl="0" indent="-400050" algn="just">
              <a:lnSpc>
                <a:spcPct val="107000"/>
              </a:lnSpc>
              <a:buSzPts val="1600"/>
              <a:buFont typeface="Courier New" panose="02070309020205020404" pitchFamily="49" charset="0"/>
              <a:buChar char="o"/>
            </a:pPr>
            <a:r>
              <a:rPr lang="en-US" sz="1700" dirty="0">
                <a:ea typeface="Times New Roman" panose="02020603050405020304" pitchFamily="18" charset="0"/>
              </a:rPr>
              <a:t>The Organisation for Undoing Tax Abuse (</a:t>
            </a:r>
            <a:r>
              <a:rPr lang="en-US" sz="1700" b="1" dirty="0">
                <a:ea typeface="Times New Roman" panose="02020603050405020304" pitchFamily="18" charset="0"/>
              </a:rPr>
              <a:t>OUTA</a:t>
            </a:r>
            <a:r>
              <a:rPr lang="en-US" sz="1700" dirty="0">
                <a:ea typeface="Times New Roman" panose="02020603050405020304" pitchFamily="18" charset="0"/>
              </a:rPr>
              <a:t>) expressed its intention to comment on the Bill in writing.</a:t>
            </a:r>
          </a:p>
          <a:p>
            <a:pPr marL="914400" lvl="0" indent="-400050" algn="just">
              <a:lnSpc>
                <a:spcPct val="107000"/>
              </a:lnSpc>
              <a:buSzPts val="1600"/>
              <a:buFont typeface="Courier New" panose="02070309020205020404" pitchFamily="49" charset="0"/>
              <a:buChar char="o"/>
            </a:pPr>
            <a:r>
              <a:rPr lang="en-US" sz="1700" b="1" dirty="0">
                <a:ea typeface="Times New Roman" panose="02020603050405020304" pitchFamily="18" charset="0"/>
              </a:rPr>
              <a:t>SAMWU</a:t>
            </a:r>
            <a:r>
              <a:rPr lang="en-US" sz="1700" dirty="0">
                <a:ea typeface="Times New Roman" panose="02020603050405020304" pitchFamily="18" charset="0"/>
              </a:rPr>
              <a:t> presented oral inputs.</a:t>
            </a:r>
          </a:p>
          <a:p>
            <a:pPr marL="914400" lvl="0" indent="-400050" algn="just">
              <a:lnSpc>
                <a:spcPct val="107000"/>
              </a:lnSpc>
              <a:buSzPts val="1600"/>
              <a:buFont typeface="Arial" panose="020B0604020202020204" pitchFamily="34" charset="0"/>
              <a:buChar char="•"/>
            </a:pPr>
            <a:endParaRPr lang="en-US" sz="1700" b="1" dirty="0">
              <a:ea typeface="Times New Roman" panose="02020603050405020304" pitchFamily="18" charset="0"/>
            </a:endParaRPr>
          </a:p>
          <a:p>
            <a:pPr marL="500063" lvl="0" indent="-500063" algn="just">
              <a:lnSpc>
                <a:spcPct val="107000"/>
              </a:lnSpc>
              <a:buSzPts val="1600"/>
              <a:buFont typeface="Wingdings" panose="05000000000000000000" pitchFamily="2" charset="2"/>
              <a:buChar char="q"/>
            </a:pPr>
            <a:r>
              <a:rPr lang="en-US" sz="1700" dirty="0">
                <a:ea typeface="Times New Roman" panose="02020603050405020304" pitchFamily="18" charset="0"/>
              </a:rPr>
              <a:t>On 5 and 25 June 2020, the Portfolio Committee heard further submissions from SALGA and National CoGTA relating to the limitation of political rights of municipal managers and managers directly accountable to municipal managers. The Portfolio Committee noted that the limitation was demonstrably the least restrictive means of achieving local government professionalisation and arguably justifiable in terms of section 36 of the Constitution.</a:t>
            </a:r>
          </a:p>
          <a:p>
            <a:pPr lvl="0" algn="just">
              <a:lnSpc>
                <a:spcPct val="107000"/>
              </a:lnSpc>
              <a:buSzPts val="1600"/>
            </a:pPr>
            <a:endParaRPr lang="en-US" sz="1700" dirty="0">
              <a:ea typeface="Times New Roman" panose="02020603050405020304" pitchFamily="18" charset="0"/>
            </a:endParaRPr>
          </a:p>
          <a:p>
            <a:pPr marL="500063" lvl="0" indent="-500063" algn="just">
              <a:lnSpc>
                <a:spcPct val="107000"/>
              </a:lnSpc>
              <a:buSzPts val="1600"/>
              <a:buFont typeface="Wingdings" panose="05000000000000000000" pitchFamily="2" charset="2"/>
              <a:buChar char="q"/>
            </a:pPr>
            <a:r>
              <a:rPr lang="en-US" sz="1700" dirty="0">
                <a:ea typeface="Times New Roman" panose="02020603050405020304" pitchFamily="18" charset="0"/>
              </a:rPr>
              <a:t>The </a:t>
            </a:r>
            <a:r>
              <a:rPr lang="en-US" sz="1700" b="1" dirty="0">
                <a:ea typeface="Times New Roman" panose="02020603050405020304" pitchFamily="18" charset="0"/>
              </a:rPr>
              <a:t>Portfolio Committee resolved to expand the limitation clause to all staff members of a municipality</a:t>
            </a:r>
            <a:r>
              <a:rPr lang="en-US" sz="1700" dirty="0">
                <a:ea typeface="Times New Roman" panose="02020603050405020304" pitchFamily="18" charset="0"/>
              </a:rPr>
              <a:t>, including staff below senior management echelon to curb the influence of individuals holding office in a political part as described.</a:t>
            </a:r>
          </a:p>
          <a:p>
            <a:pPr lvl="0" algn="just">
              <a:lnSpc>
                <a:spcPct val="107000"/>
              </a:lnSpc>
              <a:buSzPts val="1600"/>
            </a:pPr>
            <a:endParaRPr lang="en-US" sz="1700" dirty="0"/>
          </a:p>
          <a:p>
            <a:pPr marL="500063" lvl="0" indent="-500063" algn="just">
              <a:lnSpc>
                <a:spcPct val="107000"/>
              </a:lnSpc>
              <a:buSzPts val="1600"/>
              <a:buFont typeface="Wingdings" panose="05000000000000000000" pitchFamily="2" charset="2"/>
              <a:buChar char="q"/>
            </a:pPr>
            <a:r>
              <a:rPr lang="en-US" sz="1700" dirty="0"/>
              <a:t>The </a:t>
            </a:r>
            <a:r>
              <a:rPr lang="en-US" sz="1700" b="1" dirty="0"/>
              <a:t>Bill was approved by the National Assembly on 4 December 2020</a:t>
            </a:r>
            <a:r>
              <a:rPr lang="en-US" sz="1700" dirty="0"/>
              <a:t> and was  referred to the </a:t>
            </a:r>
            <a:r>
              <a:rPr lang="en-US" sz="1700" dirty="0" err="1"/>
              <a:t>NCoP</a:t>
            </a:r>
            <a:r>
              <a:rPr lang="en-US" sz="1700" dirty="0"/>
              <a:t> for concurrence. </a:t>
            </a:r>
          </a:p>
          <a:p>
            <a:pPr marL="858838" indent="-401638" algn="just">
              <a:lnSpc>
                <a:spcPct val="107000"/>
              </a:lnSpc>
              <a:buSzPts val="1600"/>
              <a:buFont typeface="Courier New" panose="02070309020205020404" pitchFamily="49" charset="0"/>
              <a:buChar char="o"/>
            </a:pPr>
            <a:endParaRPr lang="en-GB" sz="1300" dirty="0"/>
          </a:p>
        </p:txBody>
      </p:sp>
    </p:spTree>
    <p:extLst>
      <p:ext uri="{BB962C8B-B14F-4D97-AF65-F5344CB8AC3E}">
        <p14:creationId xmlns:p14="http://schemas.microsoft.com/office/powerpoint/2010/main" xmlns="" val="17075764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A5306C0C-D6A2-0E4E-BB1E-5C183BC40A25}"/>
              </a:ext>
            </a:extLst>
          </p:cNvPr>
          <p:cNvSpPr>
            <a:spLocks noGrp="1"/>
          </p:cNvSpPr>
          <p:nvPr>
            <p:ph type="body" sz="quarter" idx="13"/>
          </p:nvPr>
        </p:nvSpPr>
        <p:spPr/>
        <p:txBody>
          <a:bodyPr/>
          <a:lstStyle/>
          <a:p>
            <a:r>
              <a:rPr lang="en-US" dirty="0"/>
              <a:t>6. PROPOSED AMENDMENTS</a:t>
            </a:r>
          </a:p>
          <a:p>
            <a:endParaRPr lang="en-US" sz="2800" u="sng" dirty="0">
              <a:solidFill>
                <a:schemeClr val="tx1"/>
              </a:solidFill>
            </a:endParaRPr>
          </a:p>
          <a:p>
            <a:r>
              <a:rPr lang="en-US" sz="2800" u="sng" dirty="0">
                <a:solidFill>
                  <a:srgbClr val="FF0000"/>
                </a:solidFill>
              </a:rPr>
              <a:t>Legend</a:t>
            </a:r>
          </a:p>
          <a:p>
            <a:r>
              <a:rPr lang="en-US" sz="2800" dirty="0">
                <a:solidFill>
                  <a:schemeClr val="tx1"/>
                </a:solidFill>
                <a:highlight>
                  <a:srgbClr val="000000"/>
                </a:highlight>
              </a:rPr>
              <a:t>Black</a:t>
            </a:r>
            <a:r>
              <a:rPr lang="en-US" sz="2800" b="0" dirty="0">
                <a:solidFill>
                  <a:schemeClr val="tx1"/>
                </a:solidFill>
              </a:rPr>
              <a:t> = Black denotes original proposed amendments</a:t>
            </a:r>
          </a:p>
          <a:p>
            <a:r>
              <a:rPr lang="en-US" sz="2800" dirty="0">
                <a:solidFill>
                  <a:schemeClr val="tx1"/>
                </a:solidFill>
                <a:highlight>
                  <a:srgbClr val="FFFF00"/>
                </a:highlight>
              </a:rPr>
              <a:t>Yellow</a:t>
            </a:r>
            <a:r>
              <a:rPr lang="en-US" sz="2800" b="0" dirty="0">
                <a:solidFill>
                  <a:schemeClr val="tx1"/>
                </a:solidFill>
              </a:rPr>
              <a:t> = Yellow denotes amendments proposed by the PC on CoGTA</a:t>
            </a:r>
          </a:p>
        </p:txBody>
      </p:sp>
    </p:spTree>
    <p:extLst>
      <p:ext uri="{BB962C8B-B14F-4D97-AF65-F5344CB8AC3E}">
        <p14:creationId xmlns:p14="http://schemas.microsoft.com/office/powerpoint/2010/main" xmlns="" val="4206486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860828D-EBA7-4601-867B-9AFB95900CA1}"/>
              </a:ext>
            </a:extLst>
          </p:cNvPr>
          <p:cNvSpPr>
            <a:spLocks noGrp="1"/>
          </p:cNvSpPr>
          <p:nvPr>
            <p:ph type="title"/>
          </p:nvPr>
        </p:nvSpPr>
        <p:spPr/>
        <p:txBody>
          <a:bodyPr/>
          <a:lstStyle/>
          <a:p>
            <a:pPr algn="ctr"/>
            <a:r>
              <a:rPr lang="en-ZA" b="1" dirty="0">
                <a:solidFill>
                  <a:schemeClr val="accent2"/>
                </a:solidFill>
                <a:ea typeface="ＭＳ Ｐゴシック" pitchFamily="34" charset="-128"/>
              </a:rPr>
              <a:t>OVERVIEW OF PRESENTATION</a:t>
            </a:r>
            <a:r>
              <a:rPr lang="en-ZA" dirty="0">
                <a:ea typeface="ＭＳ Ｐゴシック" pitchFamily="34" charset="-128"/>
              </a:rPr>
              <a:t/>
            </a:r>
            <a:br>
              <a:rPr lang="en-ZA" dirty="0">
                <a:ea typeface="ＭＳ Ｐゴシック" pitchFamily="34" charset="-128"/>
              </a:rPr>
            </a:br>
            <a:endParaRPr lang="en-ZA" dirty="0"/>
          </a:p>
        </p:txBody>
      </p:sp>
      <p:sp>
        <p:nvSpPr>
          <p:cNvPr id="3" name="Content Placeholder 2">
            <a:extLst>
              <a:ext uri="{FF2B5EF4-FFF2-40B4-BE49-F238E27FC236}">
                <a16:creationId xmlns="" xmlns:a16="http://schemas.microsoft.com/office/drawing/2014/main" id="{CA57634A-989D-43EA-9FDA-48382BDABFF4}"/>
              </a:ext>
            </a:extLst>
          </p:cNvPr>
          <p:cNvSpPr>
            <a:spLocks noGrp="1"/>
          </p:cNvSpPr>
          <p:nvPr>
            <p:ph sz="half" idx="2"/>
          </p:nvPr>
        </p:nvSpPr>
        <p:spPr/>
        <p:txBody>
          <a:bodyPr/>
          <a:lstStyle/>
          <a:p>
            <a:pPr marL="457200" lvl="0" indent="-457200" algn="just" defTabSz="685800">
              <a:lnSpc>
                <a:spcPct val="120000"/>
              </a:lnSpc>
              <a:spcBef>
                <a:spcPts val="0"/>
              </a:spcBef>
              <a:buAutoNum type="arabicPeriod"/>
            </a:pPr>
            <a:r>
              <a:rPr lang="en-ZA" sz="2400" dirty="0">
                <a:solidFill>
                  <a:prstClr val="black"/>
                </a:solidFill>
              </a:rPr>
              <a:t>Background </a:t>
            </a:r>
          </a:p>
          <a:p>
            <a:pPr marL="457200" lvl="0" indent="-457200" algn="just" defTabSz="685800">
              <a:lnSpc>
                <a:spcPct val="120000"/>
              </a:lnSpc>
              <a:spcBef>
                <a:spcPts val="0"/>
              </a:spcBef>
              <a:buAutoNum type="arabicPeriod"/>
            </a:pPr>
            <a:r>
              <a:rPr lang="en-ZA" sz="2400" dirty="0">
                <a:solidFill>
                  <a:prstClr val="black"/>
                </a:solidFill>
              </a:rPr>
              <a:t>Legislative Process</a:t>
            </a:r>
          </a:p>
          <a:p>
            <a:pPr marL="457200" indent="-457200" algn="just" defTabSz="685800">
              <a:lnSpc>
                <a:spcPct val="120000"/>
              </a:lnSpc>
              <a:spcBef>
                <a:spcPts val="0"/>
              </a:spcBef>
              <a:buFont typeface="Arial" panose="020B0604020202020204" pitchFamily="34" charset="0"/>
              <a:buAutoNum type="arabicPeriod"/>
            </a:pPr>
            <a:r>
              <a:rPr lang="en-ZA" sz="2400" dirty="0">
                <a:solidFill>
                  <a:prstClr val="black"/>
                </a:solidFill>
              </a:rPr>
              <a:t>Impact of the Amendment Act</a:t>
            </a:r>
          </a:p>
          <a:p>
            <a:pPr marL="457200" lvl="0" indent="-457200" algn="just" defTabSz="685800">
              <a:lnSpc>
                <a:spcPct val="120000"/>
              </a:lnSpc>
              <a:spcBef>
                <a:spcPts val="0"/>
              </a:spcBef>
              <a:buAutoNum type="arabicPeriod"/>
            </a:pPr>
            <a:r>
              <a:rPr lang="en-ZA" sz="2400" dirty="0">
                <a:solidFill>
                  <a:prstClr val="black"/>
                </a:solidFill>
              </a:rPr>
              <a:t>Constitutional Court Order</a:t>
            </a:r>
          </a:p>
          <a:p>
            <a:pPr marL="457200" lvl="0" indent="-457200" algn="just" defTabSz="685800">
              <a:lnSpc>
                <a:spcPct val="120000"/>
              </a:lnSpc>
              <a:spcBef>
                <a:spcPts val="0"/>
              </a:spcBef>
              <a:buAutoNum type="arabicPeriod"/>
            </a:pPr>
            <a:r>
              <a:rPr lang="en-ZA" sz="2400" dirty="0">
                <a:solidFill>
                  <a:prstClr val="black"/>
                </a:solidFill>
              </a:rPr>
              <a:t>Revival of the Bill</a:t>
            </a:r>
          </a:p>
          <a:p>
            <a:pPr marL="457200" lvl="0" indent="-457200" algn="just" defTabSz="685800">
              <a:lnSpc>
                <a:spcPct val="120000"/>
              </a:lnSpc>
              <a:spcBef>
                <a:spcPts val="0"/>
              </a:spcBef>
              <a:buAutoNum type="arabicPeriod"/>
            </a:pPr>
            <a:r>
              <a:rPr lang="en-ZA" sz="2400" dirty="0">
                <a:solidFill>
                  <a:prstClr val="black"/>
                </a:solidFill>
              </a:rPr>
              <a:t>Proposed Amendments</a:t>
            </a:r>
          </a:p>
          <a:p>
            <a:pPr marL="457200" lvl="0" indent="-457200" algn="just" defTabSz="685800">
              <a:lnSpc>
                <a:spcPct val="120000"/>
              </a:lnSpc>
              <a:spcBef>
                <a:spcPts val="0"/>
              </a:spcBef>
              <a:buAutoNum type="arabicPeriod"/>
            </a:pPr>
            <a:r>
              <a:rPr lang="en-ZA" sz="2400" dirty="0">
                <a:solidFill>
                  <a:prstClr val="black"/>
                </a:solidFill>
              </a:rPr>
              <a:t>End</a:t>
            </a:r>
          </a:p>
          <a:p>
            <a:endParaRPr lang="en-ZA" dirty="0"/>
          </a:p>
        </p:txBody>
      </p:sp>
    </p:spTree>
    <p:extLst>
      <p:ext uri="{BB962C8B-B14F-4D97-AF65-F5344CB8AC3E}">
        <p14:creationId xmlns:p14="http://schemas.microsoft.com/office/powerpoint/2010/main" xmlns="" val="3273626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77530AC-A9BB-41B1-A003-0301275EF23E}"/>
              </a:ext>
            </a:extLst>
          </p:cNvPr>
          <p:cNvSpPr>
            <a:spLocks noGrp="1"/>
          </p:cNvSpPr>
          <p:nvPr>
            <p:ph type="title"/>
          </p:nvPr>
        </p:nvSpPr>
        <p:spPr/>
        <p:txBody>
          <a:bodyPr/>
          <a:lstStyle/>
          <a:p>
            <a:pPr lvl="0" algn="ctr" defTabSz="685800">
              <a:defRPr/>
            </a:pPr>
            <a:r>
              <a:rPr lang="en-GB" b="1" dirty="0">
                <a:solidFill>
                  <a:schemeClr val="accent2"/>
                </a:solidFill>
                <a:ea typeface="ＭＳ Ｐゴシック" pitchFamily="34" charset="-128"/>
              </a:rPr>
              <a:t>6. PROPOSED AMENDMENTS</a:t>
            </a:r>
            <a:br>
              <a:rPr lang="en-GB" b="1" dirty="0">
                <a:solidFill>
                  <a:schemeClr val="accent2"/>
                </a:solidFill>
                <a:ea typeface="ＭＳ Ｐゴシック" pitchFamily="34" charset="-128"/>
              </a:rPr>
            </a:br>
            <a:r>
              <a:rPr lang="en-GB" b="1" dirty="0">
                <a:solidFill>
                  <a:schemeClr val="accent2"/>
                </a:solidFill>
                <a:ea typeface="ＭＳ Ｐゴシック" pitchFamily="34" charset="-128"/>
              </a:rPr>
              <a:t/>
            </a:r>
            <a:br>
              <a:rPr lang="en-GB" b="1" dirty="0">
                <a:solidFill>
                  <a:schemeClr val="accent2"/>
                </a:solidFill>
                <a:ea typeface="ＭＳ Ｐゴシック" pitchFamily="34" charset="-128"/>
              </a:rPr>
            </a:br>
            <a:r>
              <a:rPr lang="en-GB" b="1" dirty="0">
                <a:solidFill>
                  <a:schemeClr val="accent2"/>
                </a:solidFill>
                <a:ea typeface="ＭＳ Ｐゴシック" pitchFamily="34" charset="-128"/>
              </a:rPr>
              <a:t/>
            </a:r>
            <a:br>
              <a:rPr lang="en-GB" b="1" dirty="0">
                <a:solidFill>
                  <a:schemeClr val="accent2"/>
                </a:solidFill>
                <a:ea typeface="ＭＳ Ｐゴシック" pitchFamily="34" charset="-128"/>
              </a:rPr>
            </a:br>
            <a:r>
              <a:rPr lang="en-GB" b="1" dirty="0">
                <a:solidFill>
                  <a:schemeClr val="accent2"/>
                </a:solidFill>
                <a:ea typeface="ＭＳ Ｐゴシック" pitchFamily="34" charset="-128"/>
              </a:rPr>
              <a:t/>
            </a:r>
            <a:br>
              <a:rPr lang="en-GB" b="1" dirty="0">
                <a:solidFill>
                  <a:schemeClr val="accent2"/>
                </a:solidFill>
                <a:ea typeface="ＭＳ Ｐゴシック" pitchFamily="34" charset="-128"/>
              </a:rPr>
            </a:br>
            <a:r>
              <a:rPr lang="en-ZA" b="1" dirty="0">
                <a:solidFill>
                  <a:schemeClr val="accent2"/>
                </a:solidFill>
                <a:ea typeface="ＭＳ Ｐゴシック" pitchFamily="34" charset="-128"/>
              </a:rPr>
              <a:t/>
            </a:r>
            <a:br>
              <a:rPr lang="en-ZA" b="1" dirty="0">
                <a:solidFill>
                  <a:schemeClr val="accent2"/>
                </a:solidFill>
                <a:ea typeface="ＭＳ Ｐゴシック" pitchFamily="34" charset="-128"/>
              </a:rPr>
            </a:br>
            <a:endParaRPr lang="en-ZA" b="1" dirty="0">
              <a:solidFill>
                <a:schemeClr val="accent2"/>
              </a:solidFill>
              <a:ea typeface="ＭＳ Ｐゴシック" pitchFamily="34" charset="-128"/>
            </a:endParaRPr>
          </a:p>
        </p:txBody>
      </p:sp>
      <p:sp>
        <p:nvSpPr>
          <p:cNvPr id="6" name="Rectangle 5">
            <a:extLst>
              <a:ext uri="{FF2B5EF4-FFF2-40B4-BE49-F238E27FC236}">
                <a16:creationId xmlns="" xmlns:a16="http://schemas.microsoft.com/office/drawing/2014/main" id="{5D812F57-F1D6-4C35-B9E5-35696F2DC1FA}"/>
              </a:ext>
            </a:extLst>
          </p:cNvPr>
          <p:cNvSpPr/>
          <p:nvPr/>
        </p:nvSpPr>
        <p:spPr>
          <a:xfrm>
            <a:off x="37070" y="617839"/>
            <a:ext cx="12154929" cy="351956"/>
          </a:xfrm>
          <a:prstGeom prst="rect">
            <a:avLst/>
          </a:prstGeom>
        </p:spPr>
        <p:txBody>
          <a:bodyPr wrap="square">
            <a:spAutoFit/>
          </a:bodyPr>
          <a:lstStyle/>
          <a:p>
            <a:pPr marL="858838" indent="-401638" algn="just">
              <a:lnSpc>
                <a:spcPct val="107000"/>
              </a:lnSpc>
              <a:buSzPts val="1600"/>
              <a:buFont typeface="Courier New" panose="02070309020205020404" pitchFamily="49" charset="0"/>
              <a:buChar char="o"/>
            </a:pPr>
            <a:endParaRPr lang="en-GB" sz="1700" dirty="0"/>
          </a:p>
        </p:txBody>
      </p:sp>
      <p:graphicFrame>
        <p:nvGraphicFramePr>
          <p:cNvPr id="5" name="Table 5">
            <a:extLst>
              <a:ext uri="{FF2B5EF4-FFF2-40B4-BE49-F238E27FC236}">
                <a16:creationId xmlns="" xmlns:a16="http://schemas.microsoft.com/office/drawing/2014/main" id="{B83D4380-4458-4F12-9D95-0E5A706C3265}"/>
              </a:ext>
            </a:extLst>
          </p:cNvPr>
          <p:cNvGraphicFramePr>
            <a:graphicFrameLocks noGrp="1"/>
          </p:cNvGraphicFramePr>
          <p:nvPr>
            <p:extLst>
              <p:ext uri="{D42A27DB-BD31-4B8C-83A1-F6EECF244321}">
                <p14:modId xmlns:p14="http://schemas.microsoft.com/office/powerpoint/2010/main" xmlns="" val="775857697"/>
              </p:ext>
            </p:extLst>
          </p:nvPr>
        </p:nvGraphicFramePr>
        <p:xfrm>
          <a:off x="119336" y="681037"/>
          <a:ext cx="11953328" cy="5309216"/>
        </p:xfrm>
        <a:graphic>
          <a:graphicData uri="http://schemas.openxmlformats.org/drawingml/2006/table">
            <a:tbl>
              <a:tblPr firstRow="1" bandRow="1">
                <a:tableStyleId>{F5AB1C69-6EDB-4FF4-983F-18BD219EF322}</a:tableStyleId>
              </a:tblPr>
              <a:tblGrid>
                <a:gridCol w="1616158">
                  <a:extLst>
                    <a:ext uri="{9D8B030D-6E8A-4147-A177-3AD203B41FA5}">
                      <a16:colId xmlns="" xmlns:a16="http://schemas.microsoft.com/office/drawing/2014/main" val="830699190"/>
                    </a:ext>
                  </a:extLst>
                </a:gridCol>
                <a:gridCol w="4907902">
                  <a:extLst>
                    <a:ext uri="{9D8B030D-6E8A-4147-A177-3AD203B41FA5}">
                      <a16:colId xmlns="" xmlns:a16="http://schemas.microsoft.com/office/drawing/2014/main" val="4083335481"/>
                    </a:ext>
                  </a:extLst>
                </a:gridCol>
                <a:gridCol w="5429268">
                  <a:extLst>
                    <a:ext uri="{9D8B030D-6E8A-4147-A177-3AD203B41FA5}">
                      <a16:colId xmlns="" xmlns:a16="http://schemas.microsoft.com/office/drawing/2014/main" val="2926600169"/>
                    </a:ext>
                  </a:extLst>
                </a:gridCol>
              </a:tblGrid>
              <a:tr h="319780">
                <a:tc>
                  <a:txBody>
                    <a:bodyPr/>
                    <a:lstStyle/>
                    <a:p>
                      <a:pPr algn="ctr">
                        <a:lnSpc>
                          <a:spcPct val="107000"/>
                        </a:lnSpc>
                        <a:spcAft>
                          <a:spcPts val="0"/>
                        </a:spcAft>
                      </a:pPr>
                      <a:r>
                        <a:rPr lang="en-ZA" sz="1800" b="1" dirty="0">
                          <a:solidFill>
                            <a:schemeClr val="tx1"/>
                          </a:solidFill>
                          <a:effectLst/>
                        </a:rPr>
                        <a:t>CLAUSE</a:t>
                      </a:r>
                      <a:endParaRPr lang="en-ZA" sz="1800" b="1" dirty="0">
                        <a:solidFill>
                          <a:schemeClr val="tx1"/>
                        </a:solidFill>
                        <a:effectLst/>
                        <a:latin typeface="Arial" panose="020B0604020202020204" pitchFamily="34" charset="0"/>
                        <a:cs typeface="Arial" panose="020B0604020202020204" pitchFamily="34" charset="0"/>
                      </a:endParaRPr>
                    </a:p>
                  </a:txBody>
                  <a:tcPr marL="54901" marR="549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lnSpc>
                          <a:spcPct val="107000"/>
                        </a:lnSpc>
                        <a:spcAft>
                          <a:spcPts val="0"/>
                        </a:spcAft>
                      </a:pPr>
                      <a:r>
                        <a:rPr lang="en-ZA" sz="1800" b="1" dirty="0">
                          <a:solidFill>
                            <a:schemeClr val="tx1"/>
                          </a:solidFill>
                          <a:effectLst/>
                        </a:rPr>
                        <a:t>SECTION IN THE ACT</a:t>
                      </a:r>
                      <a:endParaRPr lang="en-ZA" sz="1800" b="1" dirty="0">
                        <a:solidFill>
                          <a:schemeClr val="tx1"/>
                        </a:solidFill>
                        <a:effectLst/>
                        <a:latin typeface="Arial" panose="020B0604020202020204" pitchFamily="34" charset="0"/>
                        <a:cs typeface="Arial" panose="020B0604020202020204" pitchFamily="34" charset="0"/>
                      </a:endParaRPr>
                    </a:p>
                  </a:txBody>
                  <a:tcPr marL="54901" marR="549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lnSpc>
                          <a:spcPct val="107000"/>
                        </a:lnSpc>
                        <a:spcAft>
                          <a:spcPts val="0"/>
                        </a:spcAft>
                      </a:pPr>
                      <a:r>
                        <a:rPr lang="en-ZA" sz="1800" b="1" dirty="0">
                          <a:solidFill>
                            <a:schemeClr val="tx1"/>
                          </a:solidFill>
                          <a:effectLst/>
                        </a:rPr>
                        <a:t>PROPOSED</a:t>
                      </a:r>
                      <a:r>
                        <a:rPr lang="en-ZA" sz="1800" b="1" baseline="0" dirty="0">
                          <a:solidFill>
                            <a:schemeClr val="tx1"/>
                          </a:solidFill>
                          <a:effectLst/>
                        </a:rPr>
                        <a:t> </a:t>
                      </a:r>
                      <a:r>
                        <a:rPr lang="en-ZA" sz="1800" b="1" dirty="0">
                          <a:solidFill>
                            <a:schemeClr val="tx1"/>
                          </a:solidFill>
                          <a:effectLst/>
                        </a:rPr>
                        <a:t>AMENDMENTS</a:t>
                      </a:r>
                      <a:endParaRPr lang="en-ZA" sz="1800" b="1" dirty="0">
                        <a:solidFill>
                          <a:schemeClr val="tx1"/>
                        </a:solidFill>
                        <a:effectLst/>
                        <a:latin typeface="Arial" panose="020B0604020202020204" pitchFamily="34" charset="0"/>
                        <a:cs typeface="Arial" panose="020B0604020202020204" pitchFamily="34" charset="0"/>
                      </a:endParaRPr>
                    </a:p>
                  </a:txBody>
                  <a:tcPr marL="54901" marR="549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 xmlns:a16="http://schemas.microsoft.com/office/drawing/2014/main" val="3605816194"/>
                  </a:ext>
                </a:extLst>
              </a:tr>
              <a:tr h="4989436">
                <a:tc>
                  <a:txBody>
                    <a:bodyPr/>
                    <a:lstStyle/>
                    <a:p>
                      <a:pPr marL="0" indent="0" algn="ctr">
                        <a:lnSpc>
                          <a:spcPct val="107000"/>
                        </a:lnSpc>
                        <a:spcAft>
                          <a:spcPts val="0"/>
                        </a:spcAft>
                        <a:buFont typeface="+mj-lt"/>
                        <a:buNone/>
                      </a:pPr>
                      <a:r>
                        <a:rPr lang="en-ZA" sz="1800" b="1" dirty="0">
                          <a:solidFill>
                            <a:schemeClr val="tx1"/>
                          </a:solidFill>
                          <a:effectLst/>
                          <a:latin typeface="Arial" panose="020B0604020202020204" pitchFamily="34" charset="0"/>
                          <a:cs typeface="Arial" panose="020B0604020202020204" pitchFamily="34" charset="0"/>
                        </a:rPr>
                        <a:t>Not applicable</a:t>
                      </a:r>
                    </a:p>
                  </a:txBody>
                  <a:tcPr marL="54901" marR="54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685800" rtl="0" eaLnBrk="1" fontAlgn="auto" latinLnBrk="0" hangingPunct="1">
                        <a:lnSpc>
                          <a:spcPct val="107000"/>
                        </a:lnSpc>
                        <a:spcBef>
                          <a:spcPts val="0"/>
                        </a:spcBef>
                        <a:spcAft>
                          <a:spcPts val="0"/>
                        </a:spcAft>
                        <a:buClrTx/>
                        <a:buSzTx/>
                        <a:buFontTx/>
                        <a:buNone/>
                        <a:tabLst/>
                        <a:defRPr/>
                      </a:pPr>
                      <a:r>
                        <a:rPr lang="en-ZA" sz="1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Tagging/ Classification of the Bill</a:t>
                      </a:r>
                    </a:p>
                    <a:p>
                      <a:pPr marL="0" marR="0" lvl="0" indent="0" algn="just" defTabSz="685800" rtl="0" eaLnBrk="1" fontAlgn="auto" latinLnBrk="0" hangingPunct="1">
                        <a:lnSpc>
                          <a:spcPct val="107000"/>
                        </a:lnSpc>
                        <a:spcBef>
                          <a:spcPts val="0"/>
                        </a:spcBef>
                        <a:spcAft>
                          <a:spcPts val="0"/>
                        </a:spcAft>
                        <a:buClrTx/>
                        <a:buSzTx/>
                        <a:buFontTx/>
                        <a:buNone/>
                        <a:tabLst/>
                        <a:defRPr/>
                      </a:pPr>
                      <a:endParaRPr lang="en-ZA"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just" defTabSz="685800" rtl="0" eaLnBrk="1" fontAlgn="auto" latinLnBrk="0" hangingPunct="1">
                        <a:lnSpc>
                          <a:spcPct val="107000"/>
                        </a:lnSpc>
                        <a:spcBef>
                          <a:spcPts val="0"/>
                        </a:spcBef>
                        <a:spcAft>
                          <a:spcPts val="0"/>
                        </a:spcAft>
                        <a:buClrTx/>
                        <a:buSzTx/>
                        <a:buFontTx/>
                        <a:buNone/>
                        <a:tabLst/>
                        <a:defRPr/>
                      </a:pPr>
                      <a:endParaRPr lang="en-ZA"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lgn="l">
                        <a:buFont typeface="Arial" panose="020B0604020202020204" pitchFamily="34" charset="0"/>
                        <a:buChar char="•"/>
                      </a:pPr>
                      <a:r>
                        <a:rPr lang="en-US" sz="1800" b="0" i="0" u="none" strike="noStrike" baseline="0" dirty="0">
                          <a:latin typeface="Arial" panose="020B0604020202020204" pitchFamily="34" charset="0"/>
                          <a:cs typeface="Arial" panose="020B0604020202020204" pitchFamily="34" charset="0"/>
                        </a:rPr>
                        <a:t>The Bill was </a:t>
                      </a:r>
                      <a:r>
                        <a:rPr lang="en-US" sz="1800" b="0" kern="1200" dirty="0">
                          <a:solidFill>
                            <a:schemeClr val="dk1"/>
                          </a:solidFill>
                          <a:effectLst/>
                          <a:latin typeface="+mn-lt"/>
                          <a:ea typeface="+mn-ea"/>
                          <a:cs typeface="+mn-cs"/>
                        </a:rPr>
                        <a:t>classified by the Joint Tagging Mechanism (JTM) as a section 76 Bill in accordance with NA Rule 288 to address the procedural defect in relation to the Amendment Act. </a:t>
                      </a:r>
                      <a:endParaRPr lang="en-US" sz="1800" b="0" i="0" u="none" strike="noStrike" baseline="0" dirty="0">
                        <a:solidFill>
                          <a:schemeClr val="tx1"/>
                        </a:solidFill>
                        <a:effectLst/>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178434063"/>
                  </a:ext>
                </a:extLst>
              </a:tr>
            </a:tbl>
          </a:graphicData>
        </a:graphic>
      </p:graphicFrame>
      <p:sp>
        <p:nvSpPr>
          <p:cNvPr id="7" name="Rounded Rectangle 7">
            <a:extLst>
              <a:ext uri="{FF2B5EF4-FFF2-40B4-BE49-F238E27FC236}">
                <a16:creationId xmlns="" xmlns:a16="http://schemas.microsoft.com/office/drawing/2014/main" id="{51855A41-A389-45BB-B676-9D088E065CFF}"/>
              </a:ext>
            </a:extLst>
          </p:cNvPr>
          <p:cNvSpPr/>
          <p:nvPr/>
        </p:nvSpPr>
        <p:spPr>
          <a:xfrm>
            <a:off x="2162432" y="1478181"/>
            <a:ext cx="3933567" cy="3835223"/>
          </a:xfrm>
          <a:prstGeom prst="roundRect">
            <a:avLst/>
          </a:prstGeom>
          <a:solidFill>
            <a:schemeClr val="accent4">
              <a:lumMod val="20000"/>
              <a:lumOff val="8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ZA" b="1" dirty="0">
                <a:solidFill>
                  <a:schemeClr val="tx1"/>
                </a:solidFill>
                <a:latin typeface="Arial" panose="020B0604020202020204" pitchFamily="34" charset="0"/>
                <a:cs typeface="Arial" panose="020B0604020202020204" pitchFamily="34" charset="0"/>
              </a:rPr>
              <a:t> </a:t>
            </a:r>
          </a:p>
          <a:p>
            <a:pPr algn="ctr"/>
            <a:r>
              <a:rPr lang="en-US" b="1" u="sng" dirty="0">
                <a:solidFill>
                  <a:schemeClr val="tx2"/>
                </a:solidFill>
              </a:rPr>
              <a:t>Problem</a:t>
            </a:r>
            <a:r>
              <a:rPr lang="en-US" dirty="0">
                <a:solidFill>
                  <a:schemeClr val="tx2"/>
                </a:solidFill>
              </a:rPr>
              <a:t> </a:t>
            </a:r>
          </a:p>
          <a:p>
            <a:pPr algn="ctr"/>
            <a:endParaRPr lang="en-US" dirty="0">
              <a:solidFill>
                <a:schemeClr val="tx2"/>
              </a:solidFill>
            </a:endParaRPr>
          </a:p>
          <a:p>
            <a:r>
              <a:rPr lang="en-US" sz="1800" dirty="0">
                <a:solidFill>
                  <a:schemeClr val="tx2"/>
                </a:solidFill>
                <a:effectLst/>
                <a:ea typeface="Times New Roman" panose="02020603050405020304" pitchFamily="18" charset="0"/>
              </a:rPr>
              <a:t>The Constitutional Court declared the Local Government: Municipal Systems Amendment Act, 2011 (Act No. </a:t>
            </a:r>
            <a:r>
              <a:rPr lang="en-US" dirty="0">
                <a:solidFill>
                  <a:schemeClr val="tx2"/>
                </a:solidFill>
                <a:ea typeface="Times New Roman" panose="02020603050405020304" pitchFamily="18" charset="0"/>
              </a:rPr>
              <a:t>7 of 2011) (the Amendment Act)</a:t>
            </a:r>
            <a:r>
              <a:rPr lang="en-US" sz="1800" dirty="0">
                <a:solidFill>
                  <a:schemeClr val="tx2"/>
                </a:solidFill>
                <a:effectLst/>
                <a:ea typeface="Times New Roman" panose="02020603050405020304" pitchFamily="18" charset="0"/>
              </a:rPr>
              <a:t> unconstitutional on 9 March 2917 invalid because it failed to comply with the procedures as set out in section 76 of the Constitution. Parliament tagged it as a section 75 instead of a section 76 Bill.</a:t>
            </a:r>
            <a:endParaRPr lang="en-US" dirty="0">
              <a:solidFill>
                <a:schemeClr val="tx2"/>
              </a:solidFill>
            </a:endParaRPr>
          </a:p>
          <a:p>
            <a:pPr algn="ctr"/>
            <a:endParaRPr lang="en-ZA"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451742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77530AC-A9BB-41B1-A003-0301275EF23E}"/>
              </a:ext>
            </a:extLst>
          </p:cNvPr>
          <p:cNvSpPr>
            <a:spLocks noGrp="1"/>
          </p:cNvSpPr>
          <p:nvPr>
            <p:ph type="title"/>
          </p:nvPr>
        </p:nvSpPr>
        <p:spPr/>
        <p:txBody>
          <a:bodyPr/>
          <a:lstStyle/>
          <a:p>
            <a:pPr lvl="0" algn="ctr" defTabSz="685800">
              <a:defRPr/>
            </a:pPr>
            <a:r>
              <a:rPr lang="en-GB" b="1" dirty="0">
                <a:solidFill>
                  <a:schemeClr val="accent2"/>
                </a:solidFill>
                <a:ea typeface="ＭＳ Ｐゴシック" pitchFamily="34" charset="-128"/>
              </a:rPr>
              <a:t>6. PROPOSED AMENDMENTS</a:t>
            </a:r>
            <a:br>
              <a:rPr lang="en-GB" b="1" dirty="0">
                <a:solidFill>
                  <a:schemeClr val="accent2"/>
                </a:solidFill>
                <a:ea typeface="ＭＳ Ｐゴシック" pitchFamily="34" charset="-128"/>
              </a:rPr>
            </a:br>
            <a:r>
              <a:rPr lang="en-GB" b="1" dirty="0">
                <a:solidFill>
                  <a:schemeClr val="accent2"/>
                </a:solidFill>
                <a:ea typeface="ＭＳ Ｐゴシック" pitchFamily="34" charset="-128"/>
              </a:rPr>
              <a:t/>
            </a:r>
            <a:br>
              <a:rPr lang="en-GB" b="1" dirty="0">
                <a:solidFill>
                  <a:schemeClr val="accent2"/>
                </a:solidFill>
                <a:ea typeface="ＭＳ Ｐゴシック" pitchFamily="34" charset="-128"/>
              </a:rPr>
            </a:br>
            <a:r>
              <a:rPr lang="en-GB" b="1" dirty="0">
                <a:solidFill>
                  <a:schemeClr val="accent2"/>
                </a:solidFill>
                <a:ea typeface="ＭＳ Ｐゴシック" pitchFamily="34" charset="-128"/>
              </a:rPr>
              <a:t/>
            </a:r>
            <a:br>
              <a:rPr lang="en-GB" b="1" dirty="0">
                <a:solidFill>
                  <a:schemeClr val="accent2"/>
                </a:solidFill>
                <a:ea typeface="ＭＳ Ｐゴシック" pitchFamily="34" charset="-128"/>
              </a:rPr>
            </a:br>
            <a:r>
              <a:rPr lang="en-GB" b="1" dirty="0">
                <a:solidFill>
                  <a:schemeClr val="accent2"/>
                </a:solidFill>
                <a:ea typeface="ＭＳ Ｐゴシック" pitchFamily="34" charset="-128"/>
              </a:rPr>
              <a:t/>
            </a:r>
            <a:br>
              <a:rPr lang="en-GB" b="1" dirty="0">
                <a:solidFill>
                  <a:schemeClr val="accent2"/>
                </a:solidFill>
                <a:ea typeface="ＭＳ Ｐゴシック" pitchFamily="34" charset="-128"/>
              </a:rPr>
            </a:br>
            <a:r>
              <a:rPr lang="en-ZA" b="1" dirty="0">
                <a:solidFill>
                  <a:schemeClr val="accent2"/>
                </a:solidFill>
                <a:ea typeface="ＭＳ Ｐゴシック" pitchFamily="34" charset="-128"/>
              </a:rPr>
              <a:t/>
            </a:r>
            <a:br>
              <a:rPr lang="en-ZA" b="1" dirty="0">
                <a:solidFill>
                  <a:schemeClr val="accent2"/>
                </a:solidFill>
                <a:ea typeface="ＭＳ Ｐゴシック" pitchFamily="34" charset="-128"/>
              </a:rPr>
            </a:br>
            <a:endParaRPr lang="en-ZA" b="1" dirty="0">
              <a:solidFill>
                <a:schemeClr val="accent2"/>
              </a:solidFill>
              <a:ea typeface="ＭＳ Ｐゴシック" pitchFamily="34" charset="-128"/>
            </a:endParaRPr>
          </a:p>
        </p:txBody>
      </p:sp>
      <p:sp>
        <p:nvSpPr>
          <p:cNvPr id="6" name="Rectangle 5">
            <a:extLst>
              <a:ext uri="{FF2B5EF4-FFF2-40B4-BE49-F238E27FC236}">
                <a16:creationId xmlns="" xmlns:a16="http://schemas.microsoft.com/office/drawing/2014/main" id="{5D812F57-F1D6-4C35-B9E5-35696F2DC1FA}"/>
              </a:ext>
            </a:extLst>
          </p:cNvPr>
          <p:cNvSpPr/>
          <p:nvPr/>
        </p:nvSpPr>
        <p:spPr>
          <a:xfrm>
            <a:off x="37070" y="617839"/>
            <a:ext cx="12154929" cy="351956"/>
          </a:xfrm>
          <a:prstGeom prst="rect">
            <a:avLst/>
          </a:prstGeom>
        </p:spPr>
        <p:txBody>
          <a:bodyPr wrap="square">
            <a:spAutoFit/>
          </a:bodyPr>
          <a:lstStyle/>
          <a:p>
            <a:pPr marL="858838" indent="-401638" algn="just">
              <a:lnSpc>
                <a:spcPct val="107000"/>
              </a:lnSpc>
              <a:buSzPts val="1600"/>
              <a:buFont typeface="Courier New" panose="02070309020205020404" pitchFamily="49" charset="0"/>
              <a:buChar char="o"/>
            </a:pPr>
            <a:endParaRPr lang="en-GB" sz="1700" dirty="0"/>
          </a:p>
        </p:txBody>
      </p:sp>
      <p:graphicFrame>
        <p:nvGraphicFramePr>
          <p:cNvPr id="5" name="Table 5">
            <a:extLst>
              <a:ext uri="{FF2B5EF4-FFF2-40B4-BE49-F238E27FC236}">
                <a16:creationId xmlns="" xmlns:a16="http://schemas.microsoft.com/office/drawing/2014/main" id="{B83D4380-4458-4F12-9D95-0E5A706C3265}"/>
              </a:ext>
            </a:extLst>
          </p:cNvPr>
          <p:cNvGraphicFramePr>
            <a:graphicFrameLocks noGrp="1"/>
          </p:cNvGraphicFramePr>
          <p:nvPr>
            <p:extLst>
              <p:ext uri="{D42A27DB-BD31-4B8C-83A1-F6EECF244321}">
                <p14:modId xmlns:p14="http://schemas.microsoft.com/office/powerpoint/2010/main" xmlns="" val="3464643722"/>
              </p:ext>
            </p:extLst>
          </p:nvPr>
        </p:nvGraphicFramePr>
        <p:xfrm>
          <a:off x="119336" y="681037"/>
          <a:ext cx="11953328" cy="5309216"/>
        </p:xfrm>
        <a:graphic>
          <a:graphicData uri="http://schemas.openxmlformats.org/drawingml/2006/table">
            <a:tbl>
              <a:tblPr firstRow="1" bandRow="1">
                <a:tableStyleId>{F5AB1C69-6EDB-4FF4-983F-18BD219EF322}</a:tableStyleId>
              </a:tblPr>
              <a:tblGrid>
                <a:gridCol w="1616158">
                  <a:extLst>
                    <a:ext uri="{9D8B030D-6E8A-4147-A177-3AD203B41FA5}">
                      <a16:colId xmlns="" xmlns:a16="http://schemas.microsoft.com/office/drawing/2014/main" val="830699190"/>
                    </a:ext>
                  </a:extLst>
                </a:gridCol>
                <a:gridCol w="4907902">
                  <a:extLst>
                    <a:ext uri="{9D8B030D-6E8A-4147-A177-3AD203B41FA5}">
                      <a16:colId xmlns="" xmlns:a16="http://schemas.microsoft.com/office/drawing/2014/main" val="4083335481"/>
                    </a:ext>
                  </a:extLst>
                </a:gridCol>
                <a:gridCol w="5429268">
                  <a:extLst>
                    <a:ext uri="{9D8B030D-6E8A-4147-A177-3AD203B41FA5}">
                      <a16:colId xmlns="" xmlns:a16="http://schemas.microsoft.com/office/drawing/2014/main" val="2926600169"/>
                    </a:ext>
                  </a:extLst>
                </a:gridCol>
              </a:tblGrid>
              <a:tr h="319780">
                <a:tc>
                  <a:txBody>
                    <a:bodyPr/>
                    <a:lstStyle/>
                    <a:p>
                      <a:pPr algn="ctr">
                        <a:lnSpc>
                          <a:spcPct val="107000"/>
                        </a:lnSpc>
                        <a:spcAft>
                          <a:spcPts val="0"/>
                        </a:spcAft>
                      </a:pPr>
                      <a:r>
                        <a:rPr lang="en-ZA" sz="1800" b="1" dirty="0">
                          <a:solidFill>
                            <a:schemeClr val="tx1"/>
                          </a:solidFill>
                          <a:effectLst/>
                        </a:rPr>
                        <a:t>CLAUSE</a:t>
                      </a:r>
                      <a:endParaRPr lang="en-ZA" sz="1800" b="1" dirty="0">
                        <a:solidFill>
                          <a:schemeClr val="tx1"/>
                        </a:solidFill>
                        <a:effectLst/>
                        <a:latin typeface="Arial" panose="020B0604020202020204" pitchFamily="34" charset="0"/>
                        <a:cs typeface="Arial" panose="020B0604020202020204" pitchFamily="34" charset="0"/>
                      </a:endParaRPr>
                    </a:p>
                  </a:txBody>
                  <a:tcPr marL="54901" marR="549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lnSpc>
                          <a:spcPct val="107000"/>
                        </a:lnSpc>
                        <a:spcAft>
                          <a:spcPts val="0"/>
                        </a:spcAft>
                      </a:pPr>
                      <a:r>
                        <a:rPr lang="en-ZA" sz="1800" b="1" dirty="0">
                          <a:solidFill>
                            <a:schemeClr val="tx1"/>
                          </a:solidFill>
                          <a:effectLst/>
                        </a:rPr>
                        <a:t>SECTION IN THE ACT</a:t>
                      </a:r>
                      <a:endParaRPr lang="en-ZA" sz="1800" b="1" dirty="0">
                        <a:solidFill>
                          <a:schemeClr val="tx1"/>
                        </a:solidFill>
                        <a:effectLst/>
                        <a:latin typeface="Arial" panose="020B0604020202020204" pitchFamily="34" charset="0"/>
                        <a:cs typeface="Arial" panose="020B0604020202020204" pitchFamily="34" charset="0"/>
                      </a:endParaRPr>
                    </a:p>
                  </a:txBody>
                  <a:tcPr marL="54901" marR="549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lnSpc>
                          <a:spcPct val="107000"/>
                        </a:lnSpc>
                        <a:spcAft>
                          <a:spcPts val="0"/>
                        </a:spcAft>
                      </a:pPr>
                      <a:r>
                        <a:rPr lang="en-ZA" sz="1800" b="1" dirty="0">
                          <a:solidFill>
                            <a:schemeClr val="tx1"/>
                          </a:solidFill>
                          <a:effectLst/>
                        </a:rPr>
                        <a:t>PROPOSED</a:t>
                      </a:r>
                      <a:r>
                        <a:rPr lang="en-ZA" sz="1800" b="1" baseline="0" dirty="0">
                          <a:solidFill>
                            <a:schemeClr val="tx1"/>
                          </a:solidFill>
                          <a:effectLst/>
                        </a:rPr>
                        <a:t> </a:t>
                      </a:r>
                      <a:r>
                        <a:rPr lang="en-ZA" sz="1800" b="1" dirty="0">
                          <a:solidFill>
                            <a:schemeClr val="tx1"/>
                          </a:solidFill>
                          <a:effectLst/>
                        </a:rPr>
                        <a:t>AMENDMENTS</a:t>
                      </a:r>
                      <a:endParaRPr lang="en-ZA" sz="1800" b="1" dirty="0">
                        <a:solidFill>
                          <a:schemeClr val="tx1"/>
                        </a:solidFill>
                        <a:effectLst/>
                        <a:latin typeface="Arial" panose="020B0604020202020204" pitchFamily="34" charset="0"/>
                        <a:cs typeface="Arial" panose="020B0604020202020204" pitchFamily="34" charset="0"/>
                      </a:endParaRPr>
                    </a:p>
                  </a:txBody>
                  <a:tcPr marL="54901" marR="549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 xmlns:a16="http://schemas.microsoft.com/office/drawing/2014/main" val="3605816194"/>
                  </a:ext>
                </a:extLst>
              </a:tr>
              <a:tr h="4989436">
                <a:tc>
                  <a:txBody>
                    <a:bodyPr/>
                    <a:lstStyle/>
                    <a:p>
                      <a:pPr marL="0" indent="0" algn="ctr">
                        <a:lnSpc>
                          <a:spcPct val="107000"/>
                        </a:lnSpc>
                        <a:spcAft>
                          <a:spcPts val="0"/>
                        </a:spcAft>
                        <a:buFont typeface="+mj-lt"/>
                        <a:buNone/>
                      </a:pPr>
                      <a:r>
                        <a:rPr lang="en-ZA" sz="1800" b="1" dirty="0">
                          <a:solidFill>
                            <a:schemeClr val="tx1"/>
                          </a:solidFill>
                          <a:effectLst/>
                          <a:latin typeface="Arial" panose="020B0604020202020204" pitchFamily="34" charset="0"/>
                          <a:cs typeface="Arial" panose="020B0604020202020204" pitchFamily="34" charset="0"/>
                        </a:rPr>
                        <a:t>1</a:t>
                      </a:r>
                    </a:p>
                  </a:txBody>
                  <a:tcPr marL="54901" marR="54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685800" rtl="0" eaLnBrk="1" fontAlgn="auto" latinLnBrk="0" hangingPunct="1">
                        <a:lnSpc>
                          <a:spcPct val="107000"/>
                        </a:lnSpc>
                        <a:spcBef>
                          <a:spcPts val="0"/>
                        </a:spcBef>
                        <a:spcAft>
                          <a:spcPts val="0"/>
                        </a:spcAft>
                        <a:buClrTx/>
                        <a:buSzTx/>
                        <a:buFontTx/>
                        <a:buNone/>
                        <a:tabLst/>
                        <a:defRPr/>
                      </a:pPr>
                      <a:r>
                        <a:rPr lang="en-ZA" sz="1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Definitions</a:t>
                      </a:r>
                    </a:p>
                    <a:p>
                      <a:pPr marL="0" marR="0" lvl="0" indent="0" algn="just" defTabSz="685800" rtl="0" eaLnBrk="1" fontAlgn="auto" latinLnBrk="0" hangingPunct="1">
                        <a:lnSpc>
                          <a:spcPct val="107000"/>
                        </a:lnSpc>
                        <a:spcBef>
                          <a:spcPts val="0"/>
                        </a:spcBef>
                        <a:spcAft>
                          <a:spcPts val="0"/>
                        </a:spcAft>
                        <a:buClrTx/>
                        <a:buSzTx/>
                        <a:buFontTx/>
                        <a:buNone/>
                        <a:tabLst/>
                        <a:defRPr/>
                      </a:pPr>
                      <a:endParaRPr lang="en-ZA"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just" defTabSz="685800" rtl="0" eaLnBrk="1" fontAlgn="auto" latinLnBrk="0" hangingPunct="1">
                        <a:lnSpc>
                          <a:spcPct val="107000"/>
                        </a:lnSpc>
                        <a:spcBef>
                          <a:spcPts val="0"/>
                        </a:spcBef>
                        <a:spcAft>
                          <a:spcPts val="0"/>
                        </a:spcAft>
                        <a:buClrTx/>
                        <a:buSzTx/>
                        <a:buFontTx/>
                        <a:buNone/>
                        <a:tabLst/>
                        <a:defRPr/>
                      </a:pPr>
                      <a:endParaRPr lang="en-ZA"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lgn="l">
                        <a:buFont typeface="Arial" panose="020B0604020202020204" pitchFamily="34" charset="0"/>
                        <a:buChar char="•"/>
                      </a:pPr>
                      <a:r>
                        <a:rPr lang="en-US" sz="1800" b="1" i="0" u="none" strike="noStrike" baseline="0" dirty="0">
                          <a:latin typeface="Arial" panose="020B0604020202020204" pitchFamily="34" charset="0"/>
                          <a:cs typeface="Arial" panose="020B0604020202020204" pitchFamily="34" charset="0"/>
                        </a:rPr>
                        <a:t>‘municipal manager’ </a:t>
                      </a:r>
                      <a:r>
                        <a:rPr lang="en-US" sz="1800" b="0" i="0" u="none" strike="noStrike" baseline="0" dirty="0">
                          <a:latin typeface="Arial" panose="020B0604020202020204" pitchFamily="34" charset="0"/>
                          <a:cs typeface="Arial" panose="020B0604020202020204" pitchFamily="34" charset="0"/>
                        </a:rPr>
                        <a:t>means a person appointed in terms of section 54A;’</a:t>
                      </a:r>
                    </a:p>
                    <a:p>
                      <a:pPr marL="285750" indent="-285750" algn="l">
                        <a:buFont typeface="Arial" panose="020B0604020202020204" pitchFamily="34" charset="0"/>
                        <a:buChar char="•"/>
                      </a:pPr>
                      <a:endParaRPr lang="en-US" sz="1800" b="0" i="0" u="none" strike="noStrike" baseline="0" dirty="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sz="1800" b="1" i="0" u="none" strike="noStrike" baseline="0" dirty="0">
                          <a:latin typeface="Arial" panose="020B0604020202020204" pitchFamily="34" charset="0"/>
                          <a:cs typeface="Arial" panose="020B0604020202020204" pitchFamily="34" charset="0"/>
                        </a:rPr>
                        <a:t>‘political office’</a:t>
                      </a:r>
                      <a:r>
                        <a:rPr lang="en-US" sz="1800" b="0" i="0" u="none" strike="noStrike" baseline="0" dirty="0">
                          <a:latin typeface="Arial" panose="020B0604020202020204" pitchFamily="34" charset="0"/>
                          <a:cs typeface="Arial" panose="020B0604020202020204" pitchFamily="34" charset="0"/>
                        </a:rPr>
                        <a:t>, in relation to a political party or structure thereof, means—</a:t>
                      </a:r>
                    </a:p>
                    <a:p>
                      <a:pPr marL="0" indent="0" algn="l">
                        <a:buFont typeface="Arial" panose="020B0604020202020204" pitchFamily="34" charset="0"/>
                        <a:buNone/>
                      </a:pPr>
                      <a:endParaRPr lang="en-US" sz="1800" b="0" i="0" u="none" strike="noStrike" baseline="0" dirty="0">
                        <a:latin typeface="Arial" panose="020B0604020202020204" pitchFamily="34" charset="0"/>
                        <a:cs typeface="Arial" panose="020B0604020202020204" pitchFamily="34" charset="0"/>
                      </a:endParaRPr>
                    </a:p>
                    <a:p>
                      <a:pPr marL="685800" indent="-228600" algn="l"/>
                      <a:r>
                        <a:rPr lang="en-US" sz="1800" b="0" i="1" u="none" strike="noStrike" baseline="0" dirty="0">
                          <a:latin typeface="Arial" panose="020B0604020202020204" pitchFamily="34" charset="0"/>
                          <a:cs typeface="Arial" panose="020B0604020202020204" pitchFamily="34" charset="0"/>
                        </a:rPr>
                        <a:t>(a) </a:t>
                      </a:r>
                      <a:r>
                        <a:rPr lang="en-US" sz="1800" b="0" i="0" u="none" strike="noStrike" baseline="0" dirty="0">
                          <a:latin typeface="Arial" panose="020B0604020202020204" pitchFamily="34" charset="0"/>
                          <a:cs typeface="Arial" panose="020B0604020202020204" pitchFamily="34" charset="0"/>
                        </a:rPr>
                        <a:t>the position of chairperson, deputy chairperson, secretary, deputy secretary, </a:t>
                      </a:r>
                      <a:r>
                        <a:rPr lang="en-ZA" sz="1800" dirty="0">
                          <a:effectLst/>
                          <a:highlight>
                            <a:srgbClr val="FFFF00"/>
                          </a:highlight>
                          <a:latin typeface="Arial" panose="020B0604020202020204" pitchFamily="34" charset="0"/>
                          <a:ea typeface="Calibri" panose="020F0502020204030204" pitchFamily="34" charset="0"/>
                          <a:cs typeface="Arial" panose="020B0604020202020204" pitchFamily="34" charset="0"/>
                        </a:rPr>
                        <a:t>treasurer or an elected or appointed decision-making position of a political party</a:t>
                      </a:r>
                      <a:r>
                        <a:rPr lang="en-US" sz="1800" b="0" i="0" u="none" strike="noStrike" baseline="0" dirty="0">
                          <a:solidFill>
                            <a:srgbClr val="58267E"/>
                          </a:solidFill>
                          <a:effectLst/>
                          <a:highlight>
                            <a:srgbClr val="FFFF00"/>
                          </a:highlight>
                          <a:uFill>
                            <a:solidFill>
                              <a:srgbClr val="7030A0"/>
                            </a:solidFill>
                          </a:uFill>
                          <a:latin typeface="Arial" panose="020B0604020202020204" pitchFamily="34" charset="0"/>
                          <a:ea typeface="+mn-ea"/>
                          <a:cs typeface="Arial" panose="020B0604020202020204" pitchFamily="34" charset="0"/>
                        </a:rPr>
                        <a:t> </a:t>
                      </a:r>
                      <a:r>
                        <a:rPr lang="en-US" sz="1800" b="0" i="0" u="none" strike="noStrike" baseline="0" dirty="0">
                          <a:latin typeface="Arial" panose="020B0604020202020204" pitchFamily="34" charset="0"/>
                          <a:cs typeface="Arial" panose="020B0604020202020204" pitchFamily="34" charset="0"/>
                        </a:rPr>
                        <a:t>nationally or in any province, region or other area in which the party operates; or</a:t>
                      </a:r>
                    </a:p>
                    <a:p>
                      <a:pPr marL="685800" indent="-228600" algn="l"/>
                      <a:r>
                        <a:rPr lang="en-US" sz="1800" b="0" i="1" u="none" strike="noStrike" baseline="0" dirty="0">
                          <a:latin typeface="Arial" panose="020B0604020202020204" pitchFamily="34" charset="0"/>
                          <a:cs typeface="Arial" panose="020B0604020202020204" pitchFamily="34" charset="0"/>
                        </a:rPr>
                        <a:t>(b) </a:t>
                      </a:r>
                      <a:r>
                        <a:rPr lang="en-US" sz="1800" b="0" i="0" u="none" strike="noStrike" baseline="0" dirty="0">
                          <a:solidFill>
                            <a:schemeClr val="tx1"/>
                          </a:solidFill>
                          <a:latin typeface="Arial" panose="020B0604020202020204" pitchFamily="34" charset="0"/>
                          <a:cs typeface="Arial" panose="020B0604020202020204" pitchFamily="34" charset="0"/>
                        </a:rPr>
                        <a:t>any position in the party equivalent to a position referred to in paragraph </a:t>
                      </a:r>
                      <a:r>
                        <a:rPr lang="en-US" sz="1800" b="0" i="1" u="none" strike="noStrike" baseline="0" dirty="0">
                          <a:solidFill>
                            <a:schemeClr val="tx1"/>
                          </a:solidFill>
                          <a:latin typeface="Arial" panose="020B0604020202020204" pitchFamily="34" charset="0"/>
                          <a:cs typeface="Arial" panose="020B0604020202020204" pitchFamily="34" charset="0"/>
                        </a:rPr>
                        <a:t>(a)</a:t>
                      </a:r>
                      <a:r>
                        <a:rPr lang="en-US" sz="1800" b="0" i="0" u="none" strike="noStrike" baseline="0" dirty="0">
                          <a:solidFill>
                            <a:schemeClr val="tx1"/>
                          </a:solidFill>
                          <a:latin typeface="Arial" panose="020B0604020202020204" pitchFamily="34" charset="0"/>
                          <a:cs typeface="Arial" panose="020B0604020202020204" pitchFamily="34" charset="0"/>
                        </a:rPr>
                        <a:t>, irrespective of the title designated to the position;’</a:t>
                      </a:r>
                      <a:endParaRPr lang="en-US" sz="1800" b="0" i="0" u="none" strike="noStrike" baseline="0" dirty="0">
                        <a:solidFill>
                          <a:schemeClr val="tx1"/>
                        </a:solidFill>
                        <a:effectLst/>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178434063"/>
                  </a:ext>
                </a:extLst>
              </a:tr>
            </a:tbl>
          </a:graphicData>
        </a:graphic>
      </p:graphicFrame>
      <p:sp>
        <p:nvSpPr>
          <p:cNvPr id="7" name="Rounded Rectangle 7">
            <a:extLst>
              <a:ext uri="{FF2B5EF4-FFF2-40B4-BE49-F238E27FC236}">
                <a16:creationId xmlns="" xmlns:a16="http://schemas.microsoft.com/office/drawing/2014/main" id="{D6005B20-9AEF-4EC3-85F2-ACEB8CF40834}"/>
              </a:ext>
            </a:extLst>
          </p:cNvPr>
          <p:cNvSpPr/>
          <p:nvPr/>
        </p:nvSpPr>
        <p:spPr>
          <a:xfrm>
            <a:off x="2162432" y="1478181"/>
            <a:ext cx="3933567" cy="4168857"/>
          </a:xfrm>
          <a:prstGeom prst="roundRect">
            <a:avLst/>
          </a:prstGeom>
          <a:solidFill>
            <a:schemeClr val="accent4">
              <a:lumMod val="20000"/>
              <a:lumOff val="8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ZA" b="1" dirty="0">
                <a:solidFill>
                  <a:schemeClr val="tx1"/>
                </a:solidFill>
                <a:latin typeface="Arial" panose="020B0604020202020204" pitchFamily="34" charset="0"/>
                <a:cs typeface="Arial" panose="020B0604020202020204" pitchFamily="34" charset="0"/>
              </a:rPr>
              <a:t> </a:t>
            </a:r>
          </a:p>
          <a:p>
            <a:pPr algn="ctr"/>
            <a:r>
              <a:rPr lang="en-US" sz="1600" b="1" u="sng" dirty="0">
                <a:solidFill>
                  <a:schemeClr val="tx2"/>
                </a:solidFill>
              </a:rPr>
              <a:t>Problem</a:t>
            </a:r>
            <a:r>
              <a:rPr lang="en-US" sz="1600" dirty="0">
                <a:solidFill>
                  <a:schemeClr val="tx2"/>
                </a:solidFill>
              </a:rPr>
              <a:t> </a:t>
            </a:r>
          </a:p>
          <a:p>
            <a:pPr algn="ctr"/>
            <a:endParaRPr lang="en-US" sz="1600" dirty="0">
              <a:solidFill>
                <a:schemeClr val="tx2"/>
              </a:solidFill>
            </a:endParaRPr>
          </a:p>
          <a:p>
            <a:pPr marL="285750" indent="-285750">
              <a:buFont typeface="Wingdings" panose="05000000000000000000" pitchFamily="2" charset="2"/>
              <a:buChar char="§"/>
            </a:pPr>
            <a:r>
              <a:rPr lang="en-US" sz="1600" dirty="0">
                <a:solidFill>
                  <a:schemeClr val="tx2"/>
                </a:solidFill>
                <a:effectLst/>
                <a:ea typeface="Times New Roman" panose="02020603050405020304" pitchFamily="18" charset="0"/>
              </a:rPr>
              <a:t>The definition of municipal manager as contained in the Municipal Systems Act, 2000 (principal Act) refers to a municipal manager as a person appointed in terms of </a:t>
            </a:r>
            <a:r>
              <a:rPr lang="en-US" sz="1600" dirty="0">
                <a:solidFill>
                  <a:schemeClr val="tx2"/>
                </a:solidFill>
                <a:ea typeface="Times New Roman" panose="02020603050405020304" pitchFamily="18" charset="0"/>
              </a:rPr>
              <a:t>section 82 of the Municipal Structures Act. S82 of the Municipal Structures is deleted by this Amendment Bill.</a:t>
            </a:r>
          </a:p>
          <a:p>
            <a:endParaRPr lang="en-US" sz="1600" dirty="0">
              <a:solidFill>
                <a:schemeClr val="tx2"/>
              </a:solidFill>
              <a:ea typeface="Times New Roman" panose="02020603050405020304" pitchFamily="18" charset="0"/>
            </a:endParaRPr>
          </a:p>
          <a:p>
            <a:pPr marL="285750" indent="-285750">
              <a:buFont typeface="Wingdings" panose="05000000000000000000" pitchFamily="2" charset="2"/>
              <a:buChar char="§"/>
            </a:pPr>
            <a:r>
              <a:rPr lang="en-US" sz="1600" dirty="0">
                <a:solidFill>
                  <a:schemeClr val="tx2"/>
                </a:solidFill>
                <a:ea typeface="Times New Roman" panose="02020603050405020304" pitchFamily="18" charset="0"/>
              </a:rPr>
              <a:t>The words “political office” has different interpretations in the sector and may be open to ambiguity/ misinterpretation.</a:t>
            </a:r>
          </a:p>
          <a:p>
            <a:pPr marL="285750" indent="-285750">
              <a:buFont typeface="Wingdings" panose="05000000000000000000" pitchFamily="2" charset="2"/>
              <a:buChar char="§"/>
            </a:pPr>
            <a:endParaRPr lang="en-US" sz="1600" dirty="0">
              <a:solidFill>
                <a:schemeClr val="tx2"/>
              </a:solidFill>
            </a:endParaRPr>
          </a:p>
          <a:p>
            <a:pPr algn="ctr"/>
            <a:endParaRPr lang="en-ZA"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1726200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77530AC-A9BB-41B1-A003-0301275EF23E}"/>
              </a:ext>
            </a:extLst>
          </p:cNvPr>
          <p:cNvSpPr>
            <a:spLocks noGrp="1"/>
          </p:cNvSpPr>
          <p:nvPr>
            <p:ph type="title"/>
          </p:nvPr>
        </p:nvSpPr>
        <p:spPr/>
        <p:txBody>
          <a:bodyPr/>
          <a:lstStyle/>
          <a:p>
            <a:pPr lvl="0" algn="ctr" defTabSz="685800">
              <a:defRPr/>
            </a:pPr>
            <a:r>
              <a:rPr lang="en-GB" b="1" dirty="0">
                <a:solidFill>
                  <a:schemeClr val="accent2"/>
                </a:solidFill>
                <a:ea typeface="ＭＳ Ｐゴシック" pitchFamily="34" charset="-128"/>
              </a:rPr>
              <a:t>6. PROPOSED AMENDMENTS</a:t>
            </a:r>
            <a:br>
              <a:rPr lang="en-GB" b="1" dirty="0">
                <a:solidFill>
                  <a:schemeClr val="accent2"/>
                </a:solidFill>
                <a:ea typeface="ＭＳ Ｐゴシック" pitchFamily="34" charset="-128"/>
              </a:rPr>
            </a:br>
            <a:r>
              <a:rPr lang="en-ZA" b="1" dirty="0">
                <a:solidFill>
                  <a:schemeClr val="accent2"/>
                </a:solidFill>
                <a:ea typeface="ＭＳ Ｐゴシック" pitchFamily="34" charset="-128"/>
              </a:rPr>
              <a:t/>
            </a:r>
            <a:br>
              <a:rPr lang="en-ZA" b="1" dirty="0">
                <a:solidFill>
                  <a:schemeClr val="accent2"/>
                </a:solidFill>
                <a:ea typeface="ＭＳ Ｐゴシック" pitchFamily="34" charset="-128"/>
              </a:rPr>
            </a:br>
            <a:endParaRPr lang="en-ZA" b="1" dirty="0">
              <a:solidFill>
                <a:schemeClr val="accent2"/>
              </a:solidFill>
              <a:ea typeface="ＭＳ Ｐゴシック" pitchFamily="34" charset="-128"/>
            </a:endParaRPr>
          </a:p>
        </p:txBody>
      </p:sp>
      <p:sp>
        <p:nvSpPr>
          <p:cNvPr id="6" name="Rectangle 5">
            <a:extLst>
              <a:ext uri="{FF2B5EF4-FFF2-40B4-BE49-F238E27FC236}">
                <a16:creationId xmlns="" xmlns:a16="http://schemas.microsoft.com/office/drawing/2014/main" id="{5D812F57-F1D6-4C35-B9E5-35696F2DC1FA}"/>
              </a:ext>
            </a:extLst>
          </p:cNvPr>
          <p:cNvSpPr/>
          <p:nvPr/>
        </p:nvSpPr>
        <p:spPr>
          <a:xfrm>
            <a:off x="37070" y="617839"/>
            <a:ext cx="12154929" cy="351956"/>
          </a:xfrm>
          <a:prstGeom prst="rect">
            <a:avLst/>
          </a:prstGeom>
        </p:spPr>
        <p:txBody>
          <a:bodyPr wrap="square">
            <a:spAutoFit/>
          </a:bodyPr>
          <a:lstStyle/>
          <a:p>
            <a:pPr marL="858838" indent="-401638" algn="just">
              <a:lnSpc>
                <a:spcPct val="107000"/>
              </a:lnSpc>
              <a:buSzPts val="1600"/>
              <a:buFont typeface="Courier New" panose="02070309020205020404" pitchFamily="49" charset="0"/>
              <a:buChar char="o"/>
            </a:pPr>
            <a:endParaRPr lang="en-GB" sz="1700" dirty="0"/>
          </a:p>
        </p:txBody>
      </p:sp>
      <p:graphicFrame>
        <p:nvGraphicFramePr>
          <p:cNvPr id="5" name="Table 5">
            <a:extLst>
              <a:ext uri="{FF2B5EF4-FFF2-40B4-BE49-F238E27FC236}">
                <a16:creationId xmlns="" xmlns:a16="http://schemas.microsoft.com/office/drawing/2014/main" id="{B83D4380-4458-4F12-9D95-0E5A706C3265}"/>
              </a:ext>
            </a:extLst>
          </p:cNvPr>
          <p:cNvGraphicFramePr>
            <a:graphicFrameLocks noGrp="1"/>
          </p:cNvGraphicFramePr>
          <p:nvPr>
            <p:extLst>
              <p:ext uri="{D42A27DB-BD31-4B8C-83A1-F6EECF244321}">
                <p14:modId xmlns:p14="http://schemas.microsoft.com/office/powerpoint/2010/main" xmlns="" val="381546851"/>
              </p:ext>
            </p:extLst>
          </p:nvPr>
        </p:nvGraphicFramePr>
        <p:xfrm>
          <a:off x="119336" y="681037"/>
          <a:ext cx="11953328" cy="6301988"/>
        </p:xfrm>
        <a:graphic>
          <a:graphicData uri="http://schemas.openxmlformats.org/drawingml/2006/table">
            <a:tbl>
              <a:tblPr firstRow="1" bandRow="1">
                <a:tableStyleId>{F5AB1C69-6EDB-4FF4-983F-18BD219EF322}</a:tableStyleId>
              </a:tblPr>
              <a:tblGrid>
                <a:gridCol w="1616158">
                  <a:extLst>
                    <a:ext uri="{9D8B030D-6E8A-4147-A177-3AD203B41FA5}">
                      <a16:colId xmlns="" xmlns:a16="http://schemas.microsoft.com/office/drawing/2014/main" val="830699190"/>
                    </a:ext>
                  </a:extLst>
                </a:gridCol>
                <a:gridCol w="4907902">
                  <a:extLst>
                    <a:ext uri="{9D8B030D-6E8A-4147-A177-3AD203B41FA5}">
                      <a16:colId xmlns="" xmlns:a16="http://schemas.microsoft.com/office/drawing/2014/main" val="4083335481"/>
                    </a:ext>
                  </a:extLst>
                </a:gridCol>
                <a:gridCol w="5429268">
                  <a:extLst>
                    <a:ext uri="{9D8B030D-6E8A-4147-A177-3AD203B41FA5}">
                      <a16:colId xmlns="" xmlns:a16="http://schemas.microsoft.com/office/drawing/2014/main" val="2926600169"/>
                    </a:ext>
                  </a:extLst>
                </a:gridCol>
              </a:tblGrid>
              <a:tr h="319780">
                <a:tc>
                  <a:txBody>
                    <a:bodyPr/>
                    <a:lstStyle/>
                    <a:p>
                      <a:pPr algn="ctr">
                        <a:lnSpc>
                          <a:spcPct val="107000"/>
                        </a:lnSpc>
                        <a:spcAft>
                          <a:spcPts val="0"/>
                        </a:spcAft>
                      </a:pPr>
                      <a:r>
                        <a:rPr lang="en-ZA" sz="1800" b="1" dirty="0">
                          <a:solidFill>
                            <a:schemeClr val="tx1"/>
                          </a:solidFill>
                          <a:effectLst/>
                        </a:rPr>
                        <a:t>CLAUSE</a:t>
                      </a:r>
                      <a:endParaRPr lang="en-ZA" sz="1800" b="1" dirty="0">
                        <a:solidFill>
                          <a:schemeClr val="tx1"/>
                        </a:solidFill>
                        <a:effectLst/>
                        <a:latin typeface="Arial" panose="020B0604020202020204" pitchFamily="34" charset="0"/>
                        <a:cs typeface="Arial" panose="020B0604020202020204" pitchFamily="34" charset="0"/>
                      </a:endParaRPr>
                    </a:p>
                  </a:txBody>
                  <a:tcPr marL="54901" marR="549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lnSpc>
                          <a:spcPct val="107000"/>
                        </a:lnSpc>
                        <a:spcAft>
                          <a:spcPts val="0"/>
                        </a:spcAft>
                      </a:pPr>
                      <a:r>
                        <a:rPr lang="en-ZA" sz="1800" b="1" dirty="0">
                          <a:solidFill>
                            <a:schemeClr val="tx1"/>
                          </a:solidFill>
                          <a:effectLst/>
                        </a:rPr>
                        <a:t>SECTION IN THE ACT</a:t>
                      </a:r>
                      <a:endParaRPr lang="en-ZA" sz="1800" b="1" dirty="0">
                        <a:solidFill>
                          <a:schemeClr val="tx1"/>
                        </a:solidFill>
                        <a:effectLst/>
                        <a:latin typeface="Arial" panose="020B0604020202020204" pitchFamily="34" charset="0"/>
                        <a:cs typeface="Arial" panose="020B0604020202020204" pitchFamily="34" charset="0"/>
                      </a:endParaRPr>
                    </a:p>
                  </a:txBody>
                  <a:tcPr marL="54901" marR="549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lnSpc>
                          <a:spcPct val="107000"/>
                        </a:lnSpc>
                        <a:spcAft>
                          <a:spcPts val="0"/>
                        </a:spcAft>
                      </a:pPr>
                      <a:r>
                        <a:rPr lang="en-ZA" sz="1800" b="1" dirty="0">
                          <a:solidFill>
                            <a:schemeClr val="tx1"/>
                          </a:solidFill>
                          <a:effectLst/>
                        </a:rPr>
                        <a:t>PROPOSED</a:t>
                      </a:r>
                      <a:r>
                        <a:rPr lang="en-ZA" sz="1800" b="1" baseline="0" dirty="0">
                          <a:solidFill>
                            <a:schemeClr val="tx1"/>
                          </a:solidFill>
                          <a:effectLst/>
                        </a:rPr>
                        <a:t> </a:t>
                      </a:r>
                      <a:r>
                        <a:rPr lang="en-ZA" sz="1800" b="1" dirty="0">
                          <a:solidFill>
                            <a:schemeClr val="tx1"/>
                          </a:solidFill>
                          <a:effectLst/>
                        </a:rPr>
                        <a:t>AMENDMENTS</a:t>
                      </a:r>
                      <a:endParaRPr lang="en-ZA" sz="1800" b="1" dirty="0">
                        <a:solidFill>
                          <a:schemeClr val="tx1"/>
                        </a:solidFill>
                        <a:effectLst/>
                        <a:latin typeface="Arial" panose="020B0604020202020204" pitchFamily="34" charset="0"/>
                        <a:cs typeface="Arial" panose="020B0604020202020204" pitchFamily="34" charset="0"/>
                      </a:endParaRPr>
                    </a:p>
                  </a:txBody>
                  <a:tcPr marL="54901" marR="549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 xmlns:a16="http://schemas.microsoft.com/office/drawing/2014/main" val="3605816194"/>
                  </a:ext>
                </a:extLst>
              </a:tr>
              <a:tr h="4989436">
                <a:tc>
                  <a:txBody>
                    <a:bodyPr/>
                    <a:lstStyle/>
                    <a:p>
                      <a:pPr marL="0" indent="0" algn="ctr">
                        <a:lnSpc>
                          <a:spcPct val="107000"/>
                        </a:lnSpc>
                        <a:spcAft>
                          <a:spcPts val="0"/>
                        </a:spcAft>
                        <a:buFont typeface="+mj-lt"/>
                        <a:buNone/>
                      </a:pPr>
                      <a:r>
                        <a:rPr lang="en-ZA" sz="1600" b="1" dirty="0">
                          <a:solidFill>
                            <a:schemeClr val="tx1"/>
                          </a:solidFill>
                          <a:effectLst/>
                          <a:latin typeface="Arial" panose="020B0604020202020204" pitchFamily="34" charset="0"/>
                          <a:cs typeface="Arial" panose="020B0604020202020204" pitchFamily="34" charset="0"/>
                        </a:rPr>
                        <a:t>2</a:t>
                      </a:r>
                    </a:p>
                  </a:txBody>
                  <a:tcPr marL="54901" marR="54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685800" rtl="0" eaLnBrk="1" fontAlgn="auto" latinLnBrk="0" hangingPunct="1">
                        <a:lnSpc>
                          <a:spcPct val="107000"/>
                        </a:lnSpc>
                        <a:spcBef>
                          <a:spcPts val="0"/>
                        </a:spcBef>
                        <a:spcAft>
                          <a:spcPts val="0"/>
                        </a:spcAft>
                        <a:buClrTx/>
                        <a:buSzTx/>
                        <a:buFontTx/>
                        <a:buNone/>
                        <a:tabLst/>
                        <a:defRPr/>
                      </a:pPr>
                      <a:r>
                        <a:rPr lang="en-US" sz="1600" b="0" i="0" u="none" strike="noStrike" baseline="0" dirty="0">
                          <a:latin typeface="Arial" panose="020B0604020202020204" pitchFamily="34" charset="0"/>
                          <a:cs typeface="Arial" panose="020B0604020202020204" pitchFamily="34" charset="0"/>
                        </a:rPr>
                        <a:t>Section 54A –</a:t>
                      </a:r>
                    </a:p>
                    <a:p>
                      <a:pPr marL="0" marR="0" lvl="0" indent="0" algn="l" defTabSz="685800" rtl="0" eaLnBrk="1" fontAlgn="auto" latinLnBrk="0" hangingPunct="1">
                        <a:lnSpc>
                          <a:spcPct val="107000"/>
                        </a:lnSpc>
                        <a:spcBef>
                          <a:spcPts val="0"/>
                        </a:spcBef>
                        <a:spcAft>
                          <a:spcPts val="0"/>
                        </a:spcAft>
                        <a:buClrTx/>
                        <a:buSzTx/>
                        <a:buFontTx/>
                        <a:buNone/>
                        <a:tabLst/>
                        <a:defRPr/>
                      </a:pPr>
                      <a:r>
                        <a:rPr lang="en-US" sz="1600" b="0" i="0" u="none" strike="noStrike" baseline="0" dirty="0">
                          <a:latin typeface="Arial" panose="020B0604020202020204" pitchFamily="34" charset="0"/>
                          <a:cs typeface="Arial" panose="020B0604020202020204" pitchFamily="34" charset="0"/>
                        </a:rPr>
                        <a:t>‘‘</a:t>
                      </a:r>
                      <a:r>
                        <a:rPr lang="en-US" sz="1600" b="1" i="0" u="none" strike="noStrike" baseline="0" dirty="0">
                          <a:latin typeface="Arial" panose="020B0604020202020204" pitchFamily="34" charset="0"/>
                          <a:cs typeface="Arial" panose="020B0604020202020204" pitchFamily="34" charset="0"/>
                        </a:rPr>
                        <a:t>Appointment of municipal managers and acting municipal managers</a:t>
                      </a:r>
                    </a:p>
                    <a:p>
                      <a:pPr marL="0" marR="0" lvl="0" indent="0" algn="l" defTabSz="685800" rtl="0" eaLnBrk="1" fontAlgn="auto" latinLnBrk="0" hangingPunct="1">
                        <a:lnSpc>
                          <a:spcPct val="107000"/>
                        </a:lnSpc>
                        <a:spcBef>
                          <a:spcPts val="0"/>
                        </a:spcBef>
                        <a:spcAft>
                          <a:spcPts val="0"/>
                        </a:spcAft>
                        <a:buClrTx/>
                        <a:buSzTx/>
                        <a:buFontTx/>
                        <a:buNone/>
                        <a:tabLst/>
                        <a:defRPr/>
                      </a:pPr>
                      <a:endParaRPr lang="en-US" sz="1600" b="1" i="0" u="none" strike="noStrike"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685800" rtl="0" eaLnBrk="1" fontAlgn="auto" latinLnBrk="0" hangingPunct="1">
                        <a:lnSpc>
                          <a:spcPct val="107000"/>
                        </a:lnSpc>
                        <a:spcBef>
                          <a:spcPts val="0"/>
                        </a:spcBef>
                        <a:spcAft>
                          <a:spcPts val="0"/>
                        </a:spcAft>
                        <a:buClrTx/>
                        <a:buSzTx/>
                        <a:buFontTx/>
                        <a:buNone/>
                        <a:tabLst/>
                        <a:defRPr/>
                      </a:pPr>
                      <a:endParaRPr lang="en-ZA"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7800" marR="0" lvl="0" indent="-177800" algn="just" defTabSz="6858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lang="en-US" sz="1600" b="0" dirty="0">
                          <a:solidFill>
                            <a:schemeClr val="tx1"/>
                          </a:solidFill>
                          <a:effectLst/>
                          <a:latin typeface="Arial" panose="020B0604020202020204" pitchFamily="34" charset="0"/>
                          <a:cs typeface="Arial" panose="020B0604020202020204" pitchFamily="34" charset="0"/>
                        </a:rPr>
                        <a:t>E</a:t>
                      </a:r>
                      <a:r>
                        <a:rPr lang="en-US" sz="1600" b="0" i="0" u="none" strike="noStrike" kern="1200" baseline="0" dirty="0">
                          <a:solidFill>
                            <a:schemeClr val="dk1"/>
                          </a:solidFill>
                          <a:latin typeface="+mn-lt"/>
                          <a:ea typeface="+mn-ea"/>
                          <a:cs typeface="+mn-cs"/>
                        </a:rPr>
                        <a:t>nables the Minister to determine, by regulation or guidelines, the minimum level of skills, expertise, competencies and qualifications for appointment of municipal managers or acting municipal managers.</a:t>
                      </a:r>
                    </a:p>
                    <a:p>
                      <a:pPr marL="177800" marR="0" lvl="0" indent="-177800" algn="just" defTabSz="6858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lang="en-US" sz="1600" b="0" i="0" u="none" strike="noStrike" kern="1200" baseline="0" dirty="0">
                          <a:solidFill>
                            <a:schemeClr val="dk1"/>
                          </a:solidFill>
                          <a:latin typeface="+mn-lt"/>
                          <a:ea typeface="+mn-ea"/>
                          <a:cs typeface="+mn-cs"/>
                        </a:rPr>
                        <a:t>An appointment of a municipal manager will be declared </a:t>
                      </a:r>
                      <a:r>
                        <a:rPr lang="en-US" sz="1600" b="0" i="1" u="none" strike="noStrike" kern="1200" baseline="0" dirty="0">
                          <a:solidFill>
                            <a:schemeClr val="dk1"/>
                          </a:solidFill>
                          <a:latin typeface="+mn-lt"/>
                          <a:ea typeface="+mn-ea"/>
                          <a:cs typeface="+mn-cs"/>
                        </a:rPr>
                        <a:t>null</a:t>
                      </a:r>
                      <a:r>
                        <a:rPr lang="en-US" sz="1600" b="0" i="0" u="none" strike="noStrike" kern="1200" baseline="0" dirty="0">
                          <a:solidFill>
                            <a:schemeClr val="dk1"/>
                          </a:solidFill>
                          <a:latin typeface="+mn-lt"/>
                          <a:ea typeface="+mn-ea"/>
                          <a:cs typeface="+mn-cs"/>
                        </a:rPr>
                        <a:t> and </a:t>
                      </a:r>
                      <a:r>
                        <a:rPr lang="en-US" sz="1600" b="0" i="1" u="none" strike="noStrike" kern="1200" baseline="0" dirty="0">
                          <a:solidFill>
                            <a:schemeClr val="dk1"/>
                          </a:solidFill>
                          <a:latin typeface="+mn-lt"/>
                          <a:ea typeface="+mn-ea"/>
                          <a:cs typeface="+mn-cs"/>
                        </a:rPr>
                        <a:t>void</a:t>
                      </a:r>
                      <a:r>
                        <a:rPr lang="en-US" sz="1600" b="0" i="0" u="none" strike="noStrike" kern="1200" baseline="0" dirty="0">
                          <a:solidFill>
                            <a:schemeClr val="dk1"/>
                          </a:solidFill>
                          <a:latin typeface="+mn-lt"/>
                          <a:ea typeface="+mn-ea"/>
                          <a:cs typeface="+mn-cs"/>
                        </a:rPr>
                        <a:t> if the person appointed does not meet the prescribed competency requirements.</a:t>
                      </a:r>
                    </a:p>
                    <a:p>
                      <a:pPr marL="177800" marR="0" lvl="0" indent="-177800" algn="just" defTabSz="6858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lang="en-US" sz="1600" b="0" i="0" u="none" strike="noStrike" kern="1200" baseline="0" dirty="0">
                          <a:solidFill>
                            <a:schemeClr val="dk1"/>
                          </a:solidFill>
                          <a:latin typeface="+mn-lt"/>
                          <a:ea typeface="+mn-ea"/>
                          <a:cs typeface="+mn-cs"/>
                        </a:rPr>
                        <a:t>Inserts appointment procedures to ensure that a vacant post of municipal manager is advertised nationally to attract as wide as possible a pool of candidates.</a:t>
                      </a:r>
                    </a:p>
                    <a:p>
                      <a:pPr marL="177800" marR="0" lvl="0" indent="-177800" algn="just" defTabSz="6858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lang="en-US" sz="1600" b="0" i="0" u="none" strike="noStrike" kern="1200" baseline="0" dirty="0">
                          <a:solidFill>
                            <a:schemeClr val="dk1"/>
                          </a:solidFill>
                          <a:latin typeface="+mn-lt"/>
                          <a:ea typeface="+mn-ea"/>
                          <a:cs typeface="+mn-cs"/>
                        </a:rPr>
                        <a:t>A person may be selected for appointment as municipal manager only from this pool of candidates.</a:t>
                      </a:r>
                    </a:p>
                    <a:p>
                      <a:pPr marL="177800" marR="0" lvl="0" indent="-177800" algn="just" defTabSz="6858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lang="en-US" sz="1600" b="0" i="0" u="none" strike="noStrike" kern="1200" baseline="0" dirty="0">
                          <a:solidFill>
                            <a:schemeClr val="dk1"/>
                          </a:solidFill>
                          <a:latin typeface="+mn-lt"/>
                          <a:ea typeface="+mn-ea"/>
                          <a:cs typeface="+mn-cs"/>
                        </a:rPr>
                        <a:t>If the pool of candidates is insufficient, the municipal council may re-advertise the post.</a:t>
                      </a:r>
                    </a:p>
                    <a:p>
                      <a:pPr marL="177800" marR="0" lvl="0" indent="-177800" algn="just" defTabSz="6858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lang="en-US" sz="1600" b="0" i="0" u="none" strike="noStrike" kern="1200" baseline="0" dirty="0">
                          <a:solidFill>
                            <a:schemeClr val="dk1"/>
                          </a:solidFill>
                          <a:latin typeface="+mn-lt"/>
                          <a:ea typeface="+mn-ea"/>
                          <a:cs typeface="+mn-cs"/>
                        </a:rPr>
                        <a:t>Provides for the Minister to exempt a municipal council from these strict appointment requirements if the municipal council is unable to attract a suitable candidate, which may happen especially in the rural areas.</a:t>
                      </a:r>
                      <a:endParaRPr lang="en-US" sz="1600" b="0" dirty="0">
                        <a:solidFill>
                          <a:schemeClr val="tx1"/>
                        </a:solidFill>
                        <a:effectLst/>
                        <a:latin typeface="+mn-lt"/>
                        <a:cs typeface="Arial" panose="020B0604020202020204" pitchFamily="34" charset="0"/>
                      </a:endParaRPr>
                    </a:p>
                    <a:p>
                      <a:pPr marL="177800" marR="0" lvl="0" indent="-177800" algn="just" defTabSz="6858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lang="en-US" sz="1600" b="0" dirty="0">
                          <a:solidFill>
                            <a:schemeClr val="tx1"/>
                          </a:solidFill>
                          <a:effectLst/>
                          <a:latin typeface="Arial" panose="020B0604020202020204" pitchFamily="34" charset="0"/>
                          <a:cs typeface="Arial" panose="020B0604020202020204" pitchFamily="34" charset="0"/>
                        </a:rPr>
                        <a:t>Enjoins municipalities to report recruitment and selection outcomes to the MEC for local government and the Minister - in order to ensure compliance with the Act.</a:t>
                      </a:r>
                    </a:p>
                    <a:p>
                      <a:pPr marL="177800" marR="0" lvl="0" indent="-177800" algn="just" defTabSz="685800" rtl="0" eaLnBrk="1" fontAlgn="auto" latinLnBrk="0" hangingPunct="1">
                        <a:lnSpc>
                          <a:spcPct val="107000"/>
                        </a:lnSpc>
                        <a:spcBef>
                          <a:spcPts val="0"/>
                        </a:spcBef>
                        <a:spcAft>
                          <a:spcPts val="0"/>
                        </a:spcAft>
                        <a:buClrTx/>
                        <a:buSzTx/>
                        <a:buFont typeface="Wingdings" panose="05000000000000000000" pitchFamily="2" charset="2"/>
                        <a:buChar char="§"/>
                        <a:tabLst/>
                        <a:defRPr/>
                      </a:pPr>
                      <a:endParaRPr lang="en-US" sz="1600" b="0" dirty="0">
                        <a:solidFill>
                          <a:schemeClr val="tx1"/>
                        </a:solidFill>
                        <a:effectLst/>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178434063"/>
                  </a:ext>
                </a:extLst>
              </a:tr>
            </a:tbl>
          </a:graphicData>
        </a:graphic>
      </p:graphicFrame>
      <p:sp>
        <p:nvSpPr>
          <p:cNvPr id="7" name="Rounded Rectangle 7">
            <a:extLst>
              <a:ext uri="{FF2B5EF4-FFF2-40B4-BE49-F238E27FC236}">
                <a16:creationId xmlns="" xmlns:a16="http://schemas.microsoft.com/office/drawing/2014/main" id="{5B976255-88FC-497A-BD46-8254BDA420E2}"/>
              </a:ext>
            </a:extLst>
          </p:cNvPr>
          <p:cNvSpPr/>
          <p:nvPr/>
        </p:nvSpPr>
        <p:spPr>
          <a:xfrm>
            <a:off x="1865870" y="1816443"/>
            <a:ext cx="4584357" cy="4423718"/>
          </a:xfrm>
          <a:prstGeom prst="roundRect">
            <a:avLst/>
          </a:prstGeom>
          <a:solidFill>
            <a:schemeClr val="accent4">
              <a:lumMod val="20000"/>
              <a:lumOff val="8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600" b="1" u="sng" dirty="0">
                <a:solidFill>
                  <a:schemeClr val="tx2"/>
                </a:solidFill>
              </a:rPr>
              <a:t>Problem</a:t>
            </a:r>
            <a:r>
              <a:rPr lang="en-US" sz="1600" dirty="0">
                <a:solidFill>
                  <a:schemeClr val="tx2"/>
                </a:solidFill>
              </a:rPr>
              <a:t> </a:t>
            </a:r>
          </a:p>
          <a:p>
            <a:pPr algn="ctr"/>
            <a:endParaRPr lang="en-US" sz="1600" dirty="0">
              <a:solidFill>
                <a:schemeClr val="tx2"/>
              </a:solidFill>
            </a:endParaRPr>
          </a:p>
          <a:p>
            <a:pPr algn="l"/>
            <a:r>
              <a:rPr lang="en-US" sz="1600" b="0" i="0" u="none" strike="noStrike" baseline="0" dirty="0">
                <a:solidFill>
                  <a:schemeClr val="tx2"/>
                </a:solidFill>
              </a:rPr>
              <a:t>Currently, section 82(2) of the</a:t>
            </a:r>
          </a:p>
          <a:p>
            <a:pPr algn="l"/>
            <a:r>
              <a:rPr lang="en-US" sz="1600" b="0" i="0" u="none" strike="noStrike" baseline="0" dirty="0">
                <a:solidFill>
                  <a:schemeClr val="tx2"/>
                </a:solidFill>
              </a:rPr>
              <a:t>Structures Act requires a person appointed as municipal manager to have the skills and expertise to perform the duties associated with the post. Due to the inherent vagueness of this provision, municipalities in many instances have appointed managers who are not capable and equipped to provide the necessary leadership and supervision to facilitate a culture of public service and accountability. The absence of </a:t>
            </a:r>
            <a:r>
              <a:rPr lang="en-US" sz="1600" dirty="0">
                <a:solidFill>
                  <a:schemeClr val="tx2"/>
                </a:solidFill>
              </a:rPr>
              <a:t>clear procedures and criteria for appointment of municipal managers, including oversight reporting impedes the MEC/ Minister to exercise oversight. </a:t>
            </a:r>
            <a:endParaRPr lang="en-ZA" sz="1600" b="1" dirty="0">
              <a:solidFill>
                <a:schemeClr val="tx1"/>
              </a:solidFill>
              <a:cs typeface="Arial" panose="020B0604020202020204" pitchFamily="34" charset="0"/>
            </a:endParaRPr>
          </a:p>
        </p:txBody>
      </p:sp>
    </p:spTree>
    <p:extLst>
      <p:ext uri="{BB962C8B-B14F-4D97-AF65-F5344CB8AC3E}">
        <p14:creationId xmlns:p14="http://schemas.microsoft.com/office/powerpoint/2010/main" xmlns="" val="26934511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77530AC-A9BB-41B1-A003-0301275EF23E}"/>
              </a:ext>
            </a:extLst>
          </p:cNvPr>
          <p:cNvSpPr>
            <a:spLocks noGrp="1"/>
          </p:cNvSpPr>
          <p:nvPr>
            <p:ph type="title"/>
          </p:nvPr>
        </p:nvSpPr>
        <p:spPr/>
        <p:txBody>
          <a:bodyPr/>
          <a:lstStyle/>
          <a:p>
            <a:pPr lvl="0" algn="ctr" defTabSz="685800">
              <a:defRPr/>
            </a:pPr>
            <a:r>
              <a:rPr lang="en-GB" b="1" dirty="0">
                <a:solidFill>
                  <a:schemeClr val="accent2"/>
                </a:solidFill>
                <a:ea typeface="ＭＳ Ｐゴシック" pitchFamily="34" charset="-128"/>
              </a:rPr>
              <a:t>6. PROPOSED AMENDMENTS</a:t>
            </a:r>
            <a:br>
              <a:rPr lang="en-GB" b="1" dirty="0">
                <a:solidFill>
                  <a:schemeClr val="accent2"/>
                </a:solidFill>
                <a:ea typeface="ＭＳ Ｐゴシック" pitchFamily="34" charset="-128"/>
              </a:rPr>
            </a:br>
            <a:r>
              <a:rPr lang="en-ZA" b="1" dirty="0">
                <a:solidFill>
                  <a:schemeClr val="accent2"/>
                </a:solidFill>
                <a:ea typeface="ＭＳ Ｐゴシック" pitchFamily="34" charset="-128"/>
              </a:rPr>
              <a:t/>
            </a:r>
            <a:br>
              <a:rPr lang="en-ZA" b="1" dirty="0">
                <a:solidFill>
                  <a:schemeClr val="accent2"/>
                </a:solidFill>
                <a:ea typeface="ＭＳ Ｐゴシック" pitchFamily="34" charset="-128"/>
              </a:rPr>
            </a:br>
            <a:endParaRPr lang="en-ZA" b="1" dirty="0">
              <a:solidFill>
                <a:schemeClr val="accent2"/>
              </a:solidFill>
              <a:ea typeface="ＭＳ Ｐゴシック" pitchFamily="34" charset="-128"/>
            </a:endParaRPr>
          </a:p>
        </p:txBody>
      </p:sp>
      <p:sp>
        <p:nvSpPr>
          <p:cNvPr id="6" name="Rectangle 5">
            <a:extLst>
              <a:ext uri="{FF2B5EF4-FFF2-40B4-BE49-F238E27FC236}">
                <a16:creationId xmlns="" xmlns:a16="http://schemas.microsoft.com/office/drawing/2014/main" id="{5D812F57-F1D6-4C35-B9E5-35696F2DC1FA}"/>
              </a:ext>
            </a:extLst>
          </p:cNvPr>
          <p:cNvSpPr/>
          <p:nvPr/>
        </p:nvSpPr>
        <p:spPr>
          <a:xfrm>
            <a:off x="37070" y="617839"/>
            <a:ext cx="12154929" cy="351956"/>
          </a:xfrm>
          <a:prstGeom prst="rect">
            <a:avLst/>
          </a:prstGeom>
        </p:spPr>
        <p:txBody>
          <a:bodyPr wrap="square">
            <a:spAutoFit/>
          </a:bodyPr>
          <a:lstStyle/>
          <a:p>
            <a:pPr marL="858838" indent="-401638" algn="just">
              <a:lnSpc>
                <a:spcPct val="107000"/>
              </a:lnSpc>
              <a:buSzPts val="1600"/>
              <a:buFont typeface="Courier New" panose="02070309020205020404" pitchFamily="49" charset="0"/>
              <a:buChar char="o"/>
            </a:pPr>
            <a:endParaRPr lang="en-GB" sz="1700" dirty="0"/>
          </a:p>
        </p:txBody>
      </p:sp>
      <p:graphicFrame>
        <p:nvGraphicFramePr>
          <p:cNvPr id="5" name="Table 5">
            <a:extLst>
              <a:ext uri="{FF2B5EF4-FFF2-40B4-BE49-F238E27FC236}">
                <a16:creationId xmlns="" xmlns:a16="http://schemas.microsoft.com/office/drawing/2014/main" id="{B83D4380-4458-4F12-9D95-0E5A706C3265}"/>
              </a:ext>
            </a:extLst>
          </p:cNvPr>
          <p:cNvGraphicFramePr>
            <a:graphicFrameLocks noGrp="1"/>
          </p:cNvGraphicFramePr>
          <p:nvPr>
            <p:extLst>
              <p:ext uri="{D42A27DB-BD31-4B8C-83A1-F6EECF244321}">
                <p14:modId xmlns:p14="http://schemas.microsoft.com/office/powerpoint/2010/main" xmlns="" val="2197846359"/>
              </p:ext>
            </p:extLst>
          </p:nvPr>
        </p:nvGraphicFramePr>
        <p:xfrm>
          <a:off x="119336" y="681037"/>
          <a:ext cx="11953328" cy="5309216"/>
        </p:xfrm>
        <a:graphic>
          <a:graphicData uri="http://schemas.openxmlformats.org/drawingml/2006/table">
            <a:tbl>
              <a:tblPr firstRow="1" bandRow="1">
                <a:tableStyleId>{F5AB1C69-6EDB-4FF4-983F-18BD219EF322}</a:tableStyleId>
              </a:tblPr>
              <a:tblGrid>
                <a:gridCol w="1616158">
                  <a:extLst>
                    <a:ext uri="{9D8B030D-6E8A-4147-A177-3AD203B41FA5}">
                      <a16:colId xmlns="" xmlns:a16="http://schemas.microsoft.com/office/drawing/2014/main" val="830699190"/>
                    </a:ext>
                  </a:extLst>
                </a:gridCol>
                <a:gridCol w="4907902">
                  <a:extLst>
                    <a:ext uri="{9D8B030D-6E8A-4147-A177-3AD203B41FA5}">
                      <a16:colId xmlns="" xmlns:a16="http://schemas.microsoft.com/office/drawing/2014/main" val="4083335481"/>
                    </a:ext>
                  </a:extLst>
                </a:gridCol>
                <a:gridCol w="5429268">
                  <a:extLst>
                    <a:ext uri="{9D8B030D-6E8A-4147-A177-3AD203B41FA5}">
                      <a16:colId xmlns="" xmlns:a16="http://schemas.microsoft.com/office/drawing/2014/main" val="2926600169"/>
                    </a:ext>
                  </a:extLst>
                </a:gridCol>
              </a:tblGrid>
              <a:tr h="319780">
                <a:tc>
                  <a:txBody>
                    <a:bodyPr/>
                    <a:lstStyle/>
                    <a:p>
                      <a:pPr algn="ctr">
                        <a:lnSpc>
                          <a:spcPct val="107000"/>
                        </a:lnSpc>
                        <a:spcAft>
                          <a:spcPts val="0"/>
                        </a:spcAft>
                      </a:pPr>
                      <a:r>
                        <a:rPr lang="en-ZA" sz="1800" b="1" dirty="0">
                          <a:solidFill>
                            <a:schemeClr val="tx1"/>
                          </a:solidFill>
                          <a:effectLst/>
                        </a:rPr>
                        <a:t>CLAUSE</a:t>
                      </a:r>
                      <a:endParaRPr lang="en-ZA" sz="1800" b="1" dirty="0">
                        <a:solidFill>
                          <a:schemeClr val="tx1"/>
                        </a:solidFill>
                        <a:effectLst/>
                        <a:latin typeface="Arial" panose="020B0604020202020204" pitchFamily="34" charset="0"/>
                        <a:cs typeface="Arial" panose="020B0604020202020204" pitchFamily="34" charset="0"/>
                      </a:endParaRPr>
                    </a:p>
                  </a:txBody>
                  <a:tcPr marL="54901" marR="549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lnSpc>
                          <a:spcPct val="107000"/>
                        </a:lnSpc>
                        <a:spcAft>
                          <a:spcPts val="0"/>
                        </a:spcAft>
                      </a:pPr>
                      <a:r>
                        <a:rPr lang="en-ZA" sz="1800" b="1" dirty="0">
                          <a:solidFill>
                            <a:schemeClr val="tx1"/>
                          </a:solidFill>
                          <a:effectLst/>
                        </a:rPr>
                        <a:t>SECTION IN THE ACT</a:t>
                      </a:r>
                      <a:endParaRPr lang="en-ZA" sz="1800" b="1" dirty="0">
                        <a:solidFill>
                          <a:schemeClr val="tx1"/>
                        </a:solidFill>
                        <a:effectLst/>
                        <a:latin typeface="Arial" panose="020B0604020202020204" pitchFamily="34" charset="0"/>
                        <a:cs typeface="Arial" panose="020B0604020202020204" pitchFamily="34" charset="0"/>
                      </a:endParaRPr>
                    </a:p>
                  </a:txBody>
                  <a:tcPr marL="54901" marR="549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lnSpc>
                          <a:spcPct val="107000"/>
                        </a:lnSpc>
                        <a:spcAft>
                          <a:spcPts val="0"/>
                        </a:spcAft>
                      </a:pPr>
                      <a:r>
                        <a:rPr lang="en-ZA" sz="1800" b="1" dirty="0">
                          <a:solidFill>
                            <a:schemeClr val="tx1"/>
                          </a:solidFill>
                          <a:effectLst/>
                        </a:rPr>
                        <a:t>PROPOSED</a:t>
                      </a:r>
                      <a:r>
                        <a:rPr lang="en-ZA" sz="1800" b="1" baseline="0" dirty="0">
                          <a:solidFill>
                            <a:schemeClr val="tx1"/>
                          </a:solidFill>
                          <a:effectLst/>
                        </a:rPr>
                        <a:t> </a:t>
                      </a:r>
                      <a:r>
                        <a:rPr lang="en-ZA" sz="1800" b="1" dirty="0">
                          <a:solidFill>
                            <a:schemeClr val="tx1"/>
                          </a:solidFill>
                          <a:effectLst/>
                        </a:rPr>
                        <a:t>AMENDMENTS</a:t>
                      </a:r>
                      <a:endParaRPr lang="en-ZA" sz="1800" b="1" dirty="0">
                        <a:solidFill>
                          <a:schemeClr val="tx1"/>
                        </a:solidFill>
                        <a:effectLst/>
                        <a:latin typeface="Arial" panose="020B0604020202020204" pitchFamily="34" charset="0"/>
                        <a:cs typeface="Arial" panose="020B0604020202020204" pitchFamily="34" charset="0"/>
                      </a:endParaRPr>
                    </a:p>
                  </a:txBody>
                  <a:tcPr marL="54901" marR="549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 xmlns:a16="http://schemas.microsoft.com/office/drawing/2014/main" val="3605816194"/>
                  </a:ext>
                </a:extLst>
              </a:tr>
              <a:tr h="4989436">
                <a:tc>
                  <a:txBody>
                    <a:bodyPr/>
                    <a:lstStyle/>
                    <a:p>
                      <a:pPr marL="0" indent="0" algn="ctr">
                        <a:lnSpc>
                          <a:spcPct val="107000"/>
                        </a:lnSpc>
                        <a:spcAft>
                          <a:spcPts val="0"/>
                        </a:spcAft>
                        <a:buFont typeface="+mj-lt"/>
                        <a:buNone/>
                      </a:pPr>
                      <a:r>
                        <a:rPr lang="en-ZA" sz="1600" b="1" dirty="0">
                          <a:solidFill>
                            <a:schemeClr val="tx1"/>
                          </a:solidFill>
                          <a:effectLst/>
                          <a:latin typeface="Arial" panose="020B0604020202020204" pitchFamily="34" charset="0"/>
                          <a:cs typeface="Arial" panose="020B0604020202020204" pitchFamily="34" charset="0"/>
                        </a:rPr>
                        <a:t>2</a:t>
                      </a:r>
                    </a:p>
                  </a:txBody>
                  <a:tcPr marL="54901" marR="54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685800" rtl="0" eaLnBrk="1" fontAlgn="auto" latinLnBrk="0" hangingPunct="1">
                        <a:lnSpc>
                          <a:spcPct val="107000"/>
                        </a:lnSpc>
                        <a:spcBef>
                          <a:spcPts val="0"/>
                        </a:spcBef>
                        <a:spcAft>
                          <a:spcPts val="0"/>
                        </a:spcAft>
                        <a:buClrTx/>
                        <a:buSzTx/>
                        <a:buFontTx/>
                        <a:buNone/>
                        <a:tabLst/>
                        <a:defRPr/>
                      </a:pPr>
                      <a:r>
                        <a:rPr lang="en-US" sz="1600" b="0" i="0" u="none" strike="noStrike" baseline="0" dirty="0">
                          <a:latin typeface="Arial" panose="020B0604020202020204" pitchFamily="34" charset="0"/>
                          <a:cs typeface="Arial" panose="020B0604020202020204" pitchFamily="34" charset="0"/>
                        </a:rPr>
                        <a:t>Section 54A – ‘‘</a:t>
                      </a:r>
                      <a:r>
                        <a:rPr lang="en-US" sz="1600" b="1" i="0" u="none" strike="noStrike" baseline="0" dirty="0">
                          <a:latin typeface="Arial" panose="020B0604020202020204" pitchFamily="34" charset="0"/>
                          <a:cs typeface="Arial" panose="020B0604020202020204" pitchFamily="34" charset="0"/>
                        </a:rPr>
                        <a:t>Appointment of municipal managers and acting municipal managers</a:t>
                      </a:r>
                    </a:p>
                    <a:p>
                      <a:pPr marL="0" marR="0" lvl="0" indent="0" algn="l" defTabSz="685800" rtl="0" eaLnBrk="1" fontAlgn="auto" latinLnBrk="0" hangingPunct="1">
                        <a:lnSpc>
                          <a:spcPct val="107000"/>
                        </a:lnSpc>
                        <a:spcBef>
                          <a:spcPts val="0"/>
                        </a:spcBef>
                        <a:spcAft>
                          <a:spcPts val="0"/>
                        </a:spcAft>
                        <a:buClrTx/>
                        <a:buSzTx/>
                        <a:buFontTx/>
                        <a:buNone/>
                        <a:tabLst/>
                        <a:defRPr/>
                      </a:pPr>
                      <a:endParaRPr lang="en-US" sz="1600" b="1" i="0" u="none" strike="noStrike"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685800" rtl="0" eaLnBrk="1" fontAlgn="auto" latinLnBrk="0" hangingPunct="1">
                        <a:lnSpc>
                          <a:spcPct val="107000"/>
                        </a:lnSpc>
                        <a:spcBef>
                          <a:spcPts val="0"/>
                        </a:spcBef>
                        <a:spcAft>
                          <a:spcPts val="0"/>
                        </a:spcAft>
                        <a:buClrTx/>
                        <a:buSzTx/>
                        <a:buFontTx/>
                        <a:buNone/>
                        <a:tabLst/>
                        <a:defRPr/>
                      </a:pPr>
                      <a:endParaRPr lang="en-ZA"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7800" marR="0" lvl="0" indent="-177800" algn="just" defTabSz="6858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lang="en-US" sz="1600" b="0" dirty="0">
                          <a:solidFill>
                            <a:schemeClr val="tx1"/>
                          </a:solidFill>
                          <a:effectLst/>
                          <a:latin typeface="Arial" panose="020B0604020202020204" pitchFamily="34" charset="0"/>
                          <a:cs typeface="Arial" panose="020B0604020202020204" pitchFamily="34" charset="0"/>
                        </a:rPr>
                        <a:t>If the MEC has any reason to believe that an appointment is made in contravention of the Act, the MEC may request the municipal council to correct such an appointment or to invoke a declaratory order to force compliance with the Act.</a:t>
                      </a:r>
                    </a:p>
                    <a:p>
                      <a:pPr marL="177800" marR="0" lvl="0" indent="-177800" algn="just" defTabSz="6858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lang="en-US" sz="1600" b="0" dirty="0">
                          <a:solidFill>
                            <a:schemeClr val="tx1"/>
                          </a:solidFill>
                          <a:effectLst/>
                          <a:latin typeface="Arial" panose="020B0604020202020204" pitchFamily="34" charset="0"/>
                          <a:cs typeface="Arial" panose="020B0604020202020204" pitchFamily="34" charset="0"/>
                        </a:rPr>
                        <a:t>Failure by the MEC</a:t>
                      </a:r>
                      <a:r>
                        <a:rPr lang="en-US" sz="1600" b="0" baseline="0" dirty="0">
                          <a:solidFill>
                            <a:schemeClr val="tx1"/>
                          </a:solidFill>
                          <a:effectLst/>
                          <a:latin typeface="Arial" panose="020B0604020202020204" pitchFamily="34" charset="0"/>
                          <a:cs typeface="Arial" panose="020B0604020202020204" pitchFamily="34" charset="0"/>
                        </a:rPr>
                        <a:t> or Minister to </a:t>
                      </a:r>
                      <a:r>
                        <a:rPr lang="en-ZA" sz="1600" b="0" dirty="0">
                          <a:effectLst/>
                          <a:highlight>
                            <a:srgbClr val="FFFF00"/>
                          </a:highlight>
                          <a:latin typeface="Arial" panose="020B0604020202020204" pitchFamily="34" charset="0"/>
                          <a:ea typeface="Calibri" panose="020F0502020204030204" pitchFamily="34" charset="0"/>
                          <a:cs typeface="Arial" panose="020B0604020202020204" pitchFamily="34" charset="0"/>
                        </a:rPr>
                        <a:t>respond to the appointment process and outcome within the timeframes,</a:t>
                      </a:r>
                      <a:r>
                        <a:rPr lang="en-ZA" sz="1600" b="0" baseline="0" dirty="0">
                          <a:effectLst/>
                          <a:highlight>
                            <a:srgbClr val="FFFF00"/>
                          </a:highlight>
                          <a:latin typeface="Arial" panose="020B0604020202020204" pitchFamily="34" charset="0"/>
                          <a:ea typeface="Calibri" panose="020F0502020204030204" pitchFamily="34" charset="0"/>
                          <a:cs typeface="Arial" panose="020B0604020202020204" pitchFamily="34" charset="0"/>
                        </a:rPr>
                        <a:t> </a:t>
                      </a:r>
                      <a:r>
                        <a:rPr lang="en-ZA" sz="1600" b="0" dirty="0">
                          <a:effectLst/>
                          <a:highlight>
                            <a:srgbClr val="FFFF00"/>
                          </a:highlight>
                          <a:latin typeface="Arial" panose="020B0604020202020204" pitchFamily="34" charset="0"/>
                          <a:ea typeface="Calibri" panose="020F0502020204030204" pitchFamily="34" charset="0"/>
                          <a:cs typeface="Arial" panose="020B0604020202020204" pitchFamily="34" charset="0"/>
                        </a:rPr>
                        <a:t>the appointment of the senior manager will be deemed to be in compliance with this Act:  Provided the municipality submitted all relevant documents, as prescribed.</a:t>
                      </a:r>
                      <a:endParaRPr lang="en-US" sz="1600" b="0" dirty="0">
                        <a:solidFill>
                          <a:schemeClr val="tx1"/>
                        </a:solidFill>
                        <a:effectLst/>
                        <a:latin typeface="Arial" panose="020B0604020202020204" pitchFamily="34" charset="0"/>
                        <a:cs typeface="Arial" panose="020B0604020202020204" pitchFamily="34" charset="0"/>
                      </a:endParaRPr>
                    </a:p>
                    <a:p>
                      <a:pPr marL="177800" marR="0" lvl="0" indent="-177800" algn="just" defTabSz="6858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lang="en-US" sz="1600" b="0" dirty="0">
                          <a:solidFill>
                            <a:schemeClr val="tx1"/>
                          </a:solidFill>
                          <a:effectLst/>
                          <a:latin typeface="Arial" panose="020B0604020202020204" pitchFamily="34" charset="0"/>
                          <a:cs typeface="Arial" panose="020B0604020202020204" pitchFamily="34" charset="0"/>
                        </a:rPr>
                        <a:t>Provides for secondment of an acting municipal manager by the MEC or Minister if the municipal council fails to attract a suitable candidate.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178434063"/>
                  </a:ext>
                </a:extLst>
              </a:tr>
            </a:tbl>
          </a:graphicData>
        </a:graphic>
      </p:graphicFrame>
      <p:sp>
        <p:nvSpPr>
          <p:cNvPr id="7" name="Rounded Rectangle 7">
            <a:extLst>
              <a:ext uri="{FF2B5EF4-FFF2-40B4-BE49-F238E27FC236}">
                <a16:creationId xmlns="" xmlns:a16="http://schemas.microsoft.com/office/drawing/2014/main" id="{57A02E77-9C82-461D-8434-488EE0E07C7B}"/>
              </a:ext>
            </a:extLst>
          </p:cNvPr>
          <p:cNvSpPr/>
          <p:nvPr/>
        </p:nvSpPr>
        <p:spPr>
          <a:xfrm>
            <a:off x="2162432" y="2026508"/>
            <a:ext cx="3933567" cy="3781168"/>
          </a:xfrm>
          <a:prstGeom prst="roundRect">
            <a:avLst/>
          </a:prstGeom>
          <a:solidFill>
            <a:schemeClr val="accent4">
              <a:lumMod val="20000"/>
              <a:lumOff val="8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ZA" b="1" dirty="0">
                <a:solidFill>
                  <a:schemeClr val="tx1"/>
                </a:solidFill>
                <a:latin typeface="Arial" panose="020B0604020202020204" pitchFamily="34" charset="0"/>
                <a:cs typeface="Arial" panose="020B0604020202020204" pitchFamily="34" charset="0"/>
              </a:rPr>
              <a:t> </a:t>
            </a:r>
          </a:p>
          <a:p>
            <a:pPr algn="ctr"/>
            <a:r>
              <a:rPr lang="en-US" b="1" u="sng" dirty="0">
                <a:solidFill>
                  <a:schemeClr val="tx2"/>
                </a:solidFill>
              </a:rPr>
              <a:t>Problem</a:t>
            </a:r>
            <a:r>
              <a:rPr lang="en-US" dirty="0">
                <a:solidFill>
                  <a:schemeClr val="tx2"/>
                </a:solidFill>
              </a:rPr>
              <a:t> </a:t>
            </a:r>
          </a:p>
          <a:p>
            <a:pPr algn="ctr"/>
            <a:endParaRPr lang="en-US" dirty="0">
              <a:solidFill>
                <a:schemeClr val="tx2"/>
              </a:solidFill>
            </a:endParaRPr>
          </a:p>
          <a:p>
            <a:r>
              <a:rPr lang="en-US" sz="1800" dirty="0">
                <a:solidFill>
                  <a:schemeClr val="tx2"/>
                </a:solidFill>
                <a:effectLst/>
                <a:ea typeface="Times New Roman" panose="02020603050405020304" pitchFamily="18" charset="0"/>
              </a:rPr>
              <a:t>The Constitutional Court declared the Local Government: Municipal Systems Amendment Act, 2011 (Act No. </a:t>
            </a:r>
            <a:r>
              <a:rPr lang="en-US" dirty="0">
                <a:solidFill>
                  <a:schemeClr val="tx2"/>
                </a:solidFill>
                <a:ea typeface="Times New Roman" panose="02020603050405020304" pitchFamily="18" charset="0"/>
              </a:rPr>
              <a:t>7 of 2011) (the Amendment Act)</a:t>
            </a:r>
            <a:r>
              <a:rPr lang="en-US" sz="1800" dirty="0">
                <a:solidFill>
                  <a:schemeClr val="tx2"/>
                </a:solidFill>
                <a:effectLst/>
                <a:ea typeface="Times New Roman" panose="02020603050405020304" pitchFamily="18" charset="0"/>
              </a:rPr>
              <a:t> unconstitutional on 9 March 2917 invalid because it failed to comply with the procedures as set out in section 76 of the Constitution. Parliament tagged it as a section 75 instead of a section 76 Bill.</a:t>
            </a:r>
            <a:endParaRPr lang="en-US" dirty="0">
              <a:solidFill>
                <a:schemeClr val="tx2"/>
              </a:solidFill>
            </a:endParaRPr>
          </a:p>
          <a:p>
            <a:pPr algn="ctr"/>
            <a:endParaRPr lang="en-ZA" b="1" dirty="0">
              <a:solidFill>
                <a:schemeClr val="tx1"/>
              </a:solidFill>
              <a:latin typeface="Arial" panose="020B0604020202020204" pitchFamily="34" charset="0"/>
              <a:cs typeface="Arial" panose="020B0604020202020204" pitchFamily="34" charset="0"/>
            </a:endParaRPr>
          </a:p>
        </p:txBody>
      </p:sp>
      <p:sp>
        <p:nvSpPr>
          <p:cNvPr id="8" name="Rounded Rectangle 7">
            <a:extLst>
              <a:ext uri="{FF2B5EF4-FFF2-40B4-BE49-F238E27FC236}">
                <a16:creationId xmlns="" xmlns:a16="http://schemas.microsoft.com/office/drawing/2014/main" id="{2C6F5B32-CFB0-489D-B4A3-C8DF017C16BB}"/>
              </a:ext>
            </a:extLst>
          </p:cNvPr>
          <p:cNvSpPr/>
          <p:nvPr/>
        </p:nvSpPr>
        <p:spPr>
          <a:xfrm>
            <a:off x="1865870" y="1581665"/>
            <a:ext cx="4584357" cy="4408588"/>
          </a:xfrm>
          <a:prstGeom prst="roundRect">
            <a:avLst/>
          </a:prstGeom>
          <a:solidFill>
            <a:schemeClr val="accent4">
              <a:lumMod val="20000"/>
              <a:lumOff val="8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600" b="1" u="sng" dirty="0">
                <a:solidFill>
                  <a:schemeClr val="tx2"/>
                </a:solidFill>
              </a:rPr>
              <a:t>Problem</a:t>
            </a:r>
            <a:r>
              <a:rPr lang="en-US" sz="1600" dirty="0">
                <a:solidFill>
                  <a:schemeClr val="tx2"/>
                </a:solidFill>
              </a:rPr>
              <a:t> </a:t>
            </a:r>
          </a:p>
          <a:p>
            <a:pPr algn="ctr"/>
            <a:endParaRPr lang="en-US" sz="1600" dirty="0">
              <a:solidFill>
                <a:schemeClr val="tx2"/>
              </a:solidFill>
            </a:endParaRPr>
          </a:p>
          <a:p>
            <a:pPr algn="l"/>
            <a:r>
              <a:rPr lang="en-US" sz="1600" b="0" i="0" u="none" strike="noStrike" baseline="0" dirty="0">
                <a:solidFill>
                  <a:schemeClr val="tx2"/>
                </a:solidFill>
              </a:rPr>
              <a:t>Currently, section 82(2) of the</a:t>
            </a:r>
          </a:p>
          <a:p>
            <a:pPr algn="l"/>
            <a:r>
              <a:rPr lang="en-US" sz="1600" b="0" i="0" u="none" strike="noStrike" baseline="0" dirty="0">
                <a:solidFill>
                  <a:schemeClr val="tx2"/>
                </a:solidFill>
              </a:rPr>
              <a:t>Structures Act requires a person appointed as municipal manager to have the skills and expertise to perform the duties associated with the post. Due to the inherent vagueness of this provision, municipalities in many instances have appointed managers who are not capable and equipped to provide the necessary leadership and supervision to facilitate a culture of public service and accountability. The absence of </a:t>
            </a:r>
            <a:r>
              <a:rPr lang="en-US" sz="1600" dirty="0">
                <a:solidFill>
                  <a:schemeClr val="tx2"/>
                </a:solidFill>
              </a:rPr>
              <a:t>clear procedures and criteria for appointment of municipal managers, including oversight reporting impedes the MEC/ Minister to exercise oversight. </a:t>
            </a:r>
            <a:endParaRPr lang="en-ZA" sz="1600" b="1" dirty="0">
              <a:solidFill>
                <a:schemeClr val="tx1"/>
              </a:solidFill>
              <a:cs typeface="Arial" panose="020B0604020202020204" pitchFamily="34" charset="0"/>
            </a:endParaRPr>
          </a:p>
        </p:txBody>
      </p:sp>
    </p:spTree>
    <p:extLst>
      <p:ext uri="{BB962C8B-B14F-4D97-AF65-F5344CB8AC3E}">
        <p14:creationId xmlns:p14="http://schemas.microsoft.com/office/powerpoint/2010/main" xmlns="" val="28846626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77530AC-A9BB-41B1-A003-0301275EF23E}"/>
              </a:ext>
            </a:extLst>
          </p:cNvPr>
          <p:cNvSpPr>
            <a:spLocks noGrp="1"/>
          </p:cNvSpPr>
          <p:nvPr>
            <p:ph type="title"/>
          </p:nvPr>
        </p:nvSpPr>
        <p:spPr/>
        <p:txBody>
          <a:bodyPr/>
          <a:lstStyle/>
          <a:p>
            <a:pPr lvl="0" algn="ctr" defTabSz="685800">
              <a:defRPr/>
            </a:pPr>
            <a:r>
              <a:rPr lang="en-GB" b="1" dirty="0">
                <a:solidFill>
                  <a:schemeClr val="accent2"/>
                </a:solidFill>
                <a:ea typeface="ＭＳ Ｐゴシック" pitchFamily="34" charset="-128"/>
              </a:rPr>
              <a:t>6. PROPOSED AMENDMENTS</a:t>
            </a:r>
            <a:br>
              <a:rPr lang="en-GB" b="1" dirty="0">
                <a:solidFill>
                  <a:schemeClr val="accent2"/>
                </a:solidFill>
                <a:ea typeface="ＭＳ Ｐゴシック" pitchFamily="34" charset="-128"/>
              </a:rPr>
            </a:br>
            <a:r>
              <a:rPr lang="en-ZA" b="1" dirty="0">
                <a:solidFill>
                  <a:schemeClr val="accent2"/>
                </a:solidFill>
                <a:ea typeface="ＭＳ Ｐゴシック" pitchFamily="34" charset="-128"/>
              </a:rPr>
              <a:t/>
            </a:r>
            <a:br>
              <a:rPr lang="en-ZA" b="1" dirty="0">
                <a:solidFill>
                  <a:schemeClr val="accent2"/>
                </a:solidFill>
                <a:ea typeface="ＭＳ Ｐゴシック" pitchFamily="34" charset="-128"/>
              </a:rPr>
            </a:br>
            <a:endParaRPr lang="en-ZA" b="1" dirty="0">
              <a:solidFill>
                <a:schemeClr val="accent2"/>
              </a:solidFill>
              <a:ea typeface="ＭＳ Ｐゴシック" pitchFamily="34" charset="-128"/>
            </a:endParaRPr>
          </a:p>
        </p:txBody>
      </p:sp>
      <p:sp>
        <p:nvSpPr>
          <p:cNvPr id="6" name="Rectangle 5">
            <a:extLst>
              <a:ext uri="{FF2B5EF4-FFF2-40B4-BE49-F238E27FC236}">
                <a16:creationId xmlns="" xmlns:a16="http://schemas.microsoft.com/office/drawing/2014/main" id="{5D812F57-F1D6-4C35-B9E5-35696F2DC1FA}"/>
              </a:ext>
            </a:extLst>
          </p:cNvPr>
          <p:cNvSpPr/>
          <p:nvPr/>
        </p:nvSpPr>
        <p:spPr>
          <a:xfrm>
            <a:off x="37070" y="617839"/>
            <a:ext cx="12154929" cy="351956"/>
          </a:xfrm>
          <a:prstGeom prst="rect">
            <a:avLst/>
          </a:prstGeom>
        </p:spPr>
        <p:txBody>
          <a:bodyPr wrap="square">
            <a:spAutoFit/>
          </a:bodyPr>
          <a:lstStyle/>
          <a:p>
            <a:pPr marL="858838" indent="-401638" algn="just">
              <a:lnSpc>
                <a:spcPct val="107000"/>
              </a:lnSpc>
              <a:buSzPts val="1600"/>
              <a:buFont typeface="Courier New" panose="02070309020205020404" pitchFamily="49" charset="0"/>
              <a:buChar char="o"/>
            </a:pPr>
            <a:endParaRPr lang="en-GB" sz="1700" dirty="0"/>
          </a:p>
        </p:txBody>
      </p:sp>
      <p:graphicFrame>
        <p:nvGraphicFramePr>
          <p:cNvPr id="5" name="Table 5">
            <a:extLst>
              <a:ext uri="{FF2B5EF4-FFF2-40B4-BE49-F238E27FC236}">
                <a16:creationId xmlns="" xmlns:a16="http://schemas.microsoft.com/office/drawing/2014/main" id="{B83D4380-4458-4F12-9D95-0E5A706C3265}"/>
              </a:ext>
            </a:extLst>
          </p:cNvPr>
          <p:cNvGraphicFramePr>
            <a:graphicFrameLocks noGrp="1"/>
          </p:cNvGraphicFramePr>
          <p:nvPr>
            <p:extLst>
              <p:ext uri="{D42A27DB-BD31-4B8C-83A1-F6EECF244321}">
                <p14:modId xmlns:p14="http://schemas.microsoft.com/office/powerpoint/2010/main" xmlns="" val="2982489956"/>
              </p:ext>
            </p:extLst>
          </p:nvPr>
        </p:nvGraphicFramePr>
        <p:xfrm>
          <a:off x="119336" y="681038"/>
          <a:ext cx="11953328" cy="6254433"/>
        </p:xfrm>
        <a:graphic>
          <a:graphicData uri="http://schemas.openxmlformats.org/drawingml/2006/table">
            <a:tbl>
              <a:tblPr firstRow="1" bandRow="1">
                <a:tableStyleId>{F5AB1C69-6EDB-4FF4-983F-18BD219EF322}</a:tableStyleId>
              </a:tblPr>
              <a:tblGrid>
                <a:gridCol w="1616158">
                  <a:extLst>
                    <a:ext uri="{9D8B030D-6E8A-4147-A177-3AD203B41FA5}">
                      <a16:colId xmlns="" xmlns:a16="http://schemas.microsoft.com/office/drawing/2014/main" val="830699190"/>
                    </a:ext>
                  </a:extLst>
                </a:gridCol>
                <a:gridCol w="4907902">
                  <a:extLst>
                    <a:ext uri="{9D8B030D-6E8A-4147-A177-3AD203B41FA5}">
                      <a16:colId xmlns="" xmlns:a16="http://schemas.microsoft.com/office/drawing/2014/main" val="4083335481"/>
                    </a:ext>
                  </a:extLst>
                </a:gridCol>
                <a:gridCol w="5429268">
                  <a:extLst>
                    <a:ext uri="{9D8B030D-6E8A-4147-A177-3AD203B41FA5}">
                      <a16:colId xmlns="" xmlns:a16="http://schemas.microsoft.com/office/drawing/2014/main" val="2926600169"/>
                    </a:ext>
                  </a:extLst>
                </a:gridCol>
              </a:tblGrid>
              <a:tr h="260752">
                <a:tc>
                  <a:txBody>
                    <a:bodyPr/>
                    <a:lstStyle/>
                    <a:p>
                      <a:pPr algn="ctr">
                        <a:lnSpc>
                          <a:spcPct val="107000"/>
                        </a:lnSpc>
                        <a:spcAft>
                          <a:spcPts val="0"/>
                        </a:spcAft>
                      </a:pPr>
                      <a:r>
                        <a:rPr lang="en-ZA" sz="1800" b="1" dirty="0">
                          <a:solidFill>
                            <a:schemeClr val="tx1"/>
                          </a:solidFill>
                          <a:effectLst/>
                        </a:rPr>
                        <a:t>CLAUSE</a:t>
                      </a:r>
                      <a:endParaRPr lang="en-ZA" sz="1800" b="1" dirty="0">
                        <a:solidFill>
                          <a:schemeClr val="tx1"/>
                        </a:solidFill>
                        <a:effectLst/>
                        <a:latin typeface="Arial" panose="020B0604020202020204" pitchFamily="34" charset="0"/>
                        <a:cs typeface="Arial" panose="020B0604020202020204" pitchFamily="34" charset="0"/>
                      </a:endParaRPr>
                    </a:p>
                  </a:txBody>
                  <a:tcPr marL="54901" marR="549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lnSpc>
                          <a:spcPct val="107000"/>
                        </a:lnSpc>
                        <a:spcAft>
                          <a:spcPts val="0"/>
                        </a:spcAft>
                      </a:pPr>
                      <a:r>
                        <a:rPr lang="en-ZA" sz="1800" b="1" dirty="0">
                          <a:solidFill>
                            <a:schemeClr val="tx1"/>
                          </a:solidFill>
                          <a:effectLst/>
                        </a:rPr>
                        <a:t>SECTION IN THE ACT</a:t>
                      </a:r>
                      <a:endParaRPr lang="en-ZA" sz="1800" b="1" dirty="0">
                        <a:solidFill>
                          <a:schemeClr val="tx1"/>
                        </a:solidFill>
                        <a:effectLst/>
                        <a:latin typeface="Arial" panose="020B0604020202020204" pitchFamily="34" charset="0"/>
                        <a:cs typeface="Arial" panose="020B0604020202020204" pitchFamily="34" charset="0"/>
                      </a:endParaRPr>
                    </a:p>
                  </a:txBody>
                  <a:tcPr marL="54901" marR="549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lnSpc>
                          <a:spcPct val="107000"/>
                        </a:lnSpc>
                        <a:spcAft>
                          <a:spcPts val="0"/>
                        </a:spcAft>
                      </a:pPr>
                      <a:r>
                        <a:rPr lang="en-ZA" sz="1800" b="1" dirty="0">
                          <a:solidFill>
                            <a:schemeClr val="tx1"/>
                          </a:solidFill>
                          <a:effectLst/>
                        </a:rPr>
                        <a:t>PROPOSED</a:t>
                      </a:r>
                      <a:r>
                        <a:rPr lang="en-ZA" sz="1800" b="1" baseline="0" dirty="0">
                          <a:solidFill>
                            <a:schemeClr val="tx1"/>
                          </a:solidFill>
                          <a:effectLst/>
                        </a:rPr>
                        <a:t> </a:t>
                      </a:r>
                      <a:r>
                        <a:rPr lang="en-ZA" sz="1800" b="1" dirty="0">
                          <a:solidFill>
                            <a:schemeClr val="tx1"/>
                          </a:solidFill>
                          <a:effectLst/>
                        </a:rPr>
                        <a:t>AMENDMENTS</a:t>
                      </a:r>
                      <a:endParaRPr lang="en-ZA" sz="1800" b="1" dirty="0">
                        <a:solidFill>
                          <a:schemeClr val="tx1"/>
                        </a:solidFill>
                        <a:effectLst/>
                        <a:latin typeface="Arial" panose="020B0604020202020204" pitchFamily="34" charset="0"/>
                        <a:cs typeface="Arial" panose="020B0604020202020204" pitchFamily="34" charset="0"/>
                      </a:endParaRPr>
                    </a:p>
                  </a:txBody>
                  <a:tcPr marL="54901" marR="549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 xmlns:a16="http://schemas.microsoft.com/office/drawing/2014/main" val="3605816194"/>
                  </a:ext>
                </a:extLst>
              </a:tr>
              <a:tr h="2980911">
                <a:tc>
                  <a:txBody>
                    <a:bodyPr/>
                    <a:lstStyle/>
                    <a:p>
                      <a:pPr marL="0" indent="0" algn="ctr">
                        <a:lnSpc>
                          <a:spcPct val="107000"/>
                        </a:lnSpc>
                        <a:spcAft>
                          <a:spcPts val="0"/>
                        </a:spcAft>
                        <a:buFont typeface="+mj-lt"/>
                        <a:buNone/>
                      </a:pPr>
                      <a:r>
                        <a:rPr lang="en-ZA" sz="1600" b="1" dirty="0">
                          <a:solidFill>
                            <a:schemeClr val="tx1"/>
                          </a:solidFill>
                          <a:effectLst/>
                          <a:latin typeface="Arial" panose="020B0604020202020204" pitchFamily="34" charset="0"/>
                          <a:cs typeface="Arial" panose="020B0604020202020204" pitchFamily="34" charset="0"/>
                        </a:rPr>
                        <a:t>3</a:t>
                      </a:r>
                    </a:p>
                  </a:txBody>
                  <a:tcPr marL="54901" marR="54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600" b="0" i="0" u="none" strike="noStrike" baseline="0" dirty="0">
                          <a:latin typeface="Arial" panose="020B0604020202020204" pitchFamily="34" charset="0"/>
                          <a:cs typeface="Arial" panose="020B0604020202020204" pitchFamily="34" charset="0"/>
                        </a:rPr>
                        <a:t>Section 56 –</a:t>
                      </a:r>
                    </a:p>
                    <a:p>
                      <a:pPr algn="l"/>
                      <a:r>
                        <a:rPr lang="en-US" sz="1600" b="0" i="0" u="none" strike="noStrike" baseline="0" dirty="0">
                          <a:latin typeface="Arial" panose="020B0604020202020204" pitchFamily="34" charset="0"/>
                          <a:cs typeface="Arial" panose="020B0604020202020204" pitchFamily="34" charset="0"/>
                        </a:rPr>
                        <a:t>‘‘</a:t>
                      </a:r>
                      <a:r>
                        <a:rPr lang="en-US" sz="1600" b="1" i="0" u="none" strike="noStrike" baseline="0" dirty="0">
                          <a:latin typeface="Arial" panose="020B0604020202020204" pitchFamily="34" charset="0"/>
                          <a:cs typeface="Arial" panose="020B0604020202020204" pitchFamily="34" charset="0"/>
                        </a:rPr>
                        <a:t>Appointment of managers directly accountable to municipal managers</a:t>
                      </a:r>
                    </a:p>
                    <a:p>
                      <a:pPr algn="l"/>
                      <a:endParaRPr lang="en-US" sz="1600" b="1" i="0" u="none" strike="noStrike"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l"/>
                      <a:endParaRPr lang="en-ZA" sz="15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7800" marR="0" lvl="0" indent="-177800" algn="just" defTabSz="6858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lang="en-US" sz="1600" b="0" dirty="0">
                          <a:solidFill>
                            <a:schemeClr val="tx1"/>
                          </a:solidFill>
                          <a:effectLst/>
                          <a:latin typeface="Arial" panose="020B0604020202020204" pitchFamily="34" charset="0"/>
                          <a:cs typeface="Arial" panose="020B0604020202020204" pitchFamily="34" charset="0"/>
                        </a:rPr>
                        <a:t>E</a:t>
                      </a:r>
                      <a:r>
                        <a:rPr lang="en-US" sz="1600" b="0" i="0" u="none" strike="noStrike" kern="1200" baseline="0" dirty="0">
                          <a:solidFill>
                            <a:schemeClr val="dk1"/>
                          </a:solidFill>
                          <a:latin typeface="+mn-lt"/>
                          <a:ea typeface="+mn-ea"/>
                          <a:cs typeface="+mn-cs"/>
                        </a:rPr>
                        <a:t>nables the Minister to determine, by regulation or guidelines, the minimum level of skills, expertise, competencies and qualifications for appointment of a manager directly accountable to a municipal manager.</a:t>
                      </a:r>
                    </a:p>
                    <a:p>
                      <a:pPr marL="177800" marR="0" lvl="0" indent="-177800" algn="just" defTabSz="6858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lang="en-US" sz="1600" b="0" i="0" u="none" strike="noStrike" kern="1200" baseline="0" dirty="0">
                          <a:solidFill>
                            <a:schemeClr val="dk1"/>
                          </a:solidFill>
                          <a:latin typeface="+mn-lt"/>
                          <a:ea typeface="+mn-ea"/>
                          <a:cs typeface="+mn-cs"/>
                        </a:rPr>
                        <a:t>An appointment of a manager directly accountable to a municipal manager will be declared </a:t>
                      </a:r>
                      <a:r>
                        <a:rPr lang="en-US" sz="1600" b="0" i="1" u="none" strike="noStrike" kern="1200" baseline="0" dirty="0">
                          <a:solidFill>
                            <a:schemeClr val="dk1"/>
                          </a:solidFill>
                          <a:latin typeface="+mn-lt"/>
                          <a:ea typeface="+mn-ea"/>
                          <a:cs typeface="+mn-cs"/>
                        </a:rPr>
                        <a:t>null</a:t>
                      </a:r>
                      <a:r>
                        <a:rPr lang="en-US" sz="1600" b="0" i="0" u="none" strike="noStrike" kern="1200" baseline="0" dirty="0">
                          <a:solidFill>
                            <a:schemeClr val="dk1"/>
                          </a:solidFill>
                          <a:latin typeface="+mn-lt"/>
                          <a:ea typeface="+mn-ea"/>
                          <a:cs typeface="+mn-cs"/>
                        </a:rPr>
                        <a:t> and </a:t>
                      </a:r>
                      <a:r>
                        <a:rPr lang="en-US" sz="1600" b="0" i="1" u="none" strike="noStrike" kern="1200" baseline="0" dirty="0">
                          <a:solidFill>
                            <a:schemeClr val="dk1"/>
                          </a:solidFill>
                          <a:latin typeface="+mn-lt"/>
                          <a:ea typeface="+mn-ea"/>
                          <a:cs typeface="+mn-cs"/>
                        </a:rPr>
                        <a:t>void</a:t>
                      </a:r>
                      <a:r>
                        <a:rPr lang="en-US" sz="1600" b="0" i="0" u="none" strike="noStrike" kern="1200" baseline="0" dirty="0">
                          <a:solidFill>
                            <a:schemeClr val="dk1"/>
                          </a:solidFill>
                          <a:latin typeface="+mn-lt"/>
                          <a:ea typeface="+mn-ea"/>
                          <a:cs typeface="+mn-cs"/>
                        </a:rPr>
                        <a:t> if the person appointed does not meet the prescribed competency requirements.</a:t>
                      </a:r>
                    </a:p>
                    <a:p>
                      <a:pPr marL="177800" marR="0" lvl="0" indent="-177800" algn="just" defTabSz="6858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lang="en-US" sz="1600" b="0" i="0" u="none" strike="noStrike" kern="1200" baseline="0" dirty="0">
                          <a:solidFill>
                            <a:schemeClr val="dk1"/>
                          </a:solidFill>
                          <a:latin typeface="+mn-lt"/>
                          <a:ea typeface="+mn-ea"/>
                          <a:cs typeface="+mn-cs"/>
                        </a:rPr>
                        <a:t>Inserts appointment procedures to ensure that a vacant post of municipal manager is advertised nationally to attract as wide as possible a pool of candidates.</a:t>
                      </a:r>
                    </a:p>
                    <a:p>
                      <a:pPr marL="177800" marR="0" lvl="0" indent="-177800" algn="just" defTabSz="6858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lang="en-US" sz="1600" b="0" i="0" u="none" strike="noStrike" kern="1200" baseline="0" dirty="0">
                          <a:solidFill>
                            <a:schemeClr val="dk1"/>
                          </a:solidFill>
                          <a:latin typeface="+mn-lt"/>
                          <a:ea typeface="+mn-ea"/>
                          <a:cs typeface="+mn-cs"/>
                        </a:rPr>
                        <a:t>A person may be selected for appointment as municipal manager only from the pool of candidates.</a:t>
                      </a:r>
                    </a:p>
                    <a:p>
                      <a:pPr marL="177800" marR="0" lvl="0" indent="-177800" algn="just" defTabSz="6858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lang="en-US" sz="1600" b="0" i="0" u="none" strike="noStrike" kern="1200" baseline="0" dirty="0">
                          <a:solidFill>
                            <a:schemeClr val="dk1"/>
                          </a:solidFill>
                          <a:latin typeface="+mn-lt"/>
                          <a:ea typeface="+mn-ea"/>
                          <a:cs typeface="+mn-cs"/>
                        </a:rPr>
                        <a:t>If the pool of candidates is insufficient, the municipal council may re-advertise the post.</a:t>
                      </a:r>
                    </a:p>
                    <a:p>
                      <a:pPr marL="177800" marR="0" lvl="0" indent="-177800" algn="just" defTabSz="6858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lang="en-US" sz="1600" b="0" i="0" u="none" strike="noStrike" kern="1200" baseline="0" dirty="0">
                          <a:solidFill>
                            <a:schemeClr val="dk1"/>
                          </a:solidFill>
                          <a:latin typeface="+mn-lt"/>
                          <a:ea typeface="+mn-ea"/>
                          <a:cs typeface="+mn-cs"/>
                        </a:rPr>
                        <a:t>Provides for the Minister to exempt a municipal council from these strict appointment requirements if the municipal council is unable to attract a suitable candidate, which may happen especially in the rural areas.</a:t>
                      </a:r>
                      <a:endParaRPr lang="en-US" sz="1600" b="0" dirty="0">
                        <a:solidFill>
                          <a:schemeClr val="tx1"/>
                        </a:solidFill>
                        <a:effectLst/>
                        <a:latin typeface="+mn-lt"/>
                        <a:cs typeface="Arial" panose="020B0604020202020204" pitchFamily="34" charset="0"/>
                      </a:endParaRPr>
                    </a:p>
                    <a:p>
                      <a:pPr marL="177800" marR="0" lvl="0" indent="-177800" algn="just" defTabSz="6858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lang="en-US" sz="1600" b="0" dirty="0">
                          <a:solidFill>
                            <a:schemeClr val="tx1"/>
                          </a:solidFill>
                          <a:effectLst/>
                          <a:latin typeface="Arial" panose="020B0604020202020204" pitchFamily="34" charset="0"/>
                          <a:cs typeface="Arial" panose="020B0604020202020204" pitchFamily="34" charset="0"/>
                        </a:rPr>
                        <a:t>Enjoins municipalities to report recruitment and selection outcomes to the MEC for local government and the Minister - in order to ensure compliance with the Act.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178434063"/>
                  </a:ext>
                </a:extLst>
              </a:tr>
            </a:tbl>
          </a:graphicData>
        </a:graphic>
      </p:graphicFrame>
      <p:sp>
        <p:nvSpPr>
          <p:cNvPr id="10" name="Rounded Rectangle 7">
            <a:extLst>
              <a:ext uri="{FF2B5EF4-FFF2-40B4-BE49-F238E27FC236}">
                <a16:creationId xmlns="" xmlns:a16="http://schemas.microsoft.com/office/drawing/2014/main" id="{0F55235A-45FC-4509-BC16-EF3908B0080B}"/>
              </a:ext>
            </a:extLst>
          </p:cNvPr>
          <p:cNvSpPr/>
          <p:nvPr/>
        </p:nvSpPr>
        <p:spPr>
          <a:xfrm>
            <a:off x="1893055" y="1717588"/>
            <a:ext cx="4584357" cy="4744995"/>
          </a:xfrm>
          <a:prstGeom prst="roundRect">
            <a:avLst/>
          </a:prstGeom>
          <a:solidFill>
            <a:schemeClr val="accent4">
              <a:lumMod val="20000"/>
              <a:lumOff val="8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600" b="1" u="sng" dirty="0">
                <a:solidFill>
                  <a:schemeClr val="tx2"/>
                </a:solidFill>
              </a:rPr>
              <a:t>Problem</a:t>
            </a:r>
            <a:r>
              <a:rPr lang="en-US" sz="1600" dirty="0">
                <a:solidFill>
                  <a:schemeClr val="tx2"/>
                </a:solidFill>
              </a:rPr>
              <a:t> </a:t>
            </a:r>
          </a:p>
          <a:p>
            <a:pPr algn="ctr"/>
            <a:endParaRPr lang="en-US" sz="1600" dirty="0">
              <a:solidFill>
                <a:schemeClr val="tx2"/>
              </a:solidFill>
            </a:endParaRPr>
          </a:p>
          <a:p>
            <a:pPr algn="l"/>
            <a:r>
              <a:rPr lang="en-US" sz="1600" b="0" i="0" u="none" strike="noStrike" baseline="0" dirty="0">
                <a:solidFill>
                  <a:schemeClr val="tx2"/>
                </a:solidFill>
              </a:rPr>
              <a:t>Currently, section 56 of the</a:t>
            </a:r>
          </a:p>
          <a:p>
            <a:pPr algn="l"/>
            <a:r>
              <a:rPr lang="en-US" sz="1600" b="0" i="0" u="none" strike="noStrike" baseline="0" dirty="0">
                <a:solidFill>
                  <a:schemeClr val="tx2"/>
                </a:solidFill>
              </a:rPr>
              <a:t>Municipal Systems Act requires a person appointed as manager directly accountable to the municipal manager to have the skills and expertise to perform the duties associated with the post. Due to the inherent vagueness of this provision, municipalities in many instances have appointed managers who are not capable and equipped to provide the necessary leadership and supervision to facilitate a culture of public service and accountability. The absence of </a:t>
            </a:r>
            <a:r>
              <a:rPr lang="en-US" sz="1600" dirty="0">
                <a:solidFill>
                  <a:schemeClr val="tx2"/>
                </a:solidFill>
              </a:rPr>
              <a:t>clear procedures and criteria for appointment of municipal managers, including oversight reporting impedes the MEC/ Minister to exercise oversight. </a:t>
            </a:r>
            <a:endParaRPr lang="en-ZA" sz="1600" b="1" dirty="0">
              <a:solidFill>
                <a:schemeClr val="tx1"/>
              </a:solidFill>
              <a:cs typeface="Arial" panose="020B0604020202020204" pitchFamily="34" charset="0"/>
            </a:endParaRPr>
          </a:p>
        </p:txBody>
      </p:sp>
    </p:spTree>
    <p:extLst>
      <p:ext uri="{BB962C8B-B14F-4D97-AF65-F5344CB8AC3E}">
        <p14:creationId xmlns:p14="http://schemas.microsoft.com/office/powerpoint/2010/main" xmlns="" val="8668161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77530AC-A9BB-41B1-A003-0301275EF23E}"/>
              </a:ext>
            </a:extLst>
          </p:cNvPr>
          <p:cNvSpPr>
            <a:spLocks noGrp="1"/>
          </p:cNvSpPr>
          <p:nvPr>
            <p:ph type="title"/>
          </p:nvPr>
        </p:nvSpPr>
        <p:spPr/>
        <p:txBody>
          <a:bodyPr/>
          <a:lstStyle/>
          <a:p>
            <a:pPr lvl="0" algn="ctr" defTabSz="685800">
              <a:defRPr/>
            </a:pPr>
            <a:r>
              <a:rPr lang="en-GB" b="1" dirty="0">
                <a:solidFill>
                  <a:schemeClr val="accent2"/>
                </a:solidFill>
                <a:ea typeface="ＭＳ Ｐゴシック" pitchFamily="34" charset="-128"/>
              </a:rPr>
              <a:t>6. PROPOSED AMENDMENTS</a:t>
            </a:r>
            <a:br>
              <a:rPr lang="en-GB" b="1" dirty="0">
                <a:solidFill>
                  <a:schemeClr val="accent2"/>
                </a:solidFill>
                <a:ea typeface="ＭＳ Ｐゴシック" pitchFamily="34" charset="-128"/>
              </a:rPr>
            </a:br>
            <a:r>
              <a:rPr lang="en-ZA" b="1" dirty="0">
                <a:solidFill>
                  <a:schemeClr val="accent2"/>
                </a:solidFill>
                <a:ea typeface="ＭＳ Ｐゴシック" pitchFamily="34" charset="-128"/>
              </a:rPr>
              <a:t/>
            </a:r>
            <a:br>
              <a:rPr lang="en-ZA" b="1" dirty="0">
                <a:solidFill>
                  <a:schemeClr val="accent2"/>
                </a:solidFill>
                <a:ea typeface="ＭＳ Ｐゴシック" pitchFamily="34" charset="-128"/>
              </a:rPr>
            </a:br>
            <a:endParaRPr lang="en-ZA" b="1" dirty="0">
              <a:solidFill>
                <a:schemeClr val="accent2"/>
              </a:solidFill>
              <a:ea typeface="ＭＳ Ｐゴシック" pitchFamily="34" charset="-128"/>
            </a:endParaRPr>
          </a:p>
        </p:txBody>
      </p:sp>
      <p:sp>
        <p:nvSpPr>
          <p:cNvPr id="6" name="Rectangle 5">
            <a:extLst>
              <a:ext uri="{FF2B5EF4-FFF2-40B4-BE49-F238E27FC236}">
                <a16:creationId xmlns="" xmlns:a16="http://schemas.microsoft.com/office/drawing/2014/main" id="{5D812F57-F1D6-4C35-B9E5-35696F2DC1FA}"/>
              </a:ext>
            </a:extLst>
          </p:cNvPr>
          <p:cNvSpPr/>
          <p:nvPr/>
        </p:nvSpPr>
        <p:spPr>
          <a:xfrm>
            <a:off x="37070" y="617839"/>
            <a:ext cx="12154929" cy="351956"/>
          </a:xfrm>
          <a:prstGeom prst="rect">
            <a:avLst/>
          </a:prstGeom>
        </p:spPr>
        <p:txBody>
          <a:bodyPr wrap="square">
            <a:spAutoFit/>
          </a:bodyPr>
          <a:lstStyle/>
          <a:p>
            <a:pPr marL="858838" indent="-401638" algn="just">
              <a:lnSpc>
                <a:spcPct val="107000"/>
              </a:lnSpc>
              <a:buSzPts val="1600"/>
              <a:buFont typeface="Courier New" panose="02070309020205020404" pitchFamily="49" charset="0"/>
              <a:buChar char="o"/>
            </a:pPr>
            <a:endParaRPr lang="en-GB" sz="1700" dirty="0"/>
          </a:p>
        </p:txBody>
      </p:sp>
      <p:graphicFrame>
        <p:nvGraphicFramePr>
          <p:cNvPr id="5" name="Table 5">
            <a:extLst>
              <a:ext uri="{FF2B5EF4-FFF2-40B4-BE49-F238E27FC236}">
                <a16:creationId xmlns="" xmlns:a16="http://schemas.microsoft.com/office/drawing/2014/main" id="{B83D4380-4458-4F12-9D95-0E5A706C3265}"/>
              </a:ext>
            </a:extLst>
          </p:cNvPr>
          <p:cNvGraphicFramePr>
            <a:graphicFrameLocks noGrp="1"/>
          </p:cNvGraphicFramePr>
          <p:nvPr>
            <p:extLst>
              <p:ext uri="{D42A27DB-BD31-4B8C-83A1-F6EECF244321}">
                <p14:modId xmlns:p14="http://schemas.microsoft.com/office/powerpoint/2010/main" xmlns="" val="340081094"/>
              </p:ext>
            </p:extLst>
          </p:nvPr>
        </p:nvGraphicFramePr>
        <p:xfrm>
          <a:off x="119336" y="681037"/>
          <a:ext cx="11953328" cy="5559123"/>
        </p:xfrm>
        <a:graphic>
          <a:graphicData uri="http://schemas.openxmlformats.org/drawingml/2006/table">
            <a:tbl>
              <a:tblPr firstRow="1" bandRow="1">
                <a:tableStyleId>{F5AB1C69-6EDB-4FF4-983F-18BD219EF322}</a:tableStyleId>
              </a:tblPr>
              <a:tblGrid>
                <a:gridCol w="1616158">
                  <a:extLst>
                    <a:ext uri="{9D8B030D-6E8A-4147-A177-3AD203B41FA5}">
                      <a16:colId xmlns="" xmlns:a16="http://schemas.microsoft.com/office/drawing/2014/main" val="830699190"/>
                    </a:ext>
                  </a:extLst>
                </a:gridCol>
                <a:gridCol w="4907902">
                  <a:extLst>
                    <a:ext uri="{9D8B030D-6E8A-4147-A177-3AD203B41FA5}">
                      <a16:colId xmlns="" xmlns:a16="http://schemas.microsoft.com/office/drawing/2014/main" val="4083335481"/>
                    </a:ext>
                  </a:extLst>
                </a:gridCol>
                <a:gridCol w="5429268">
                  <a:extLst>
                    <a:ext uri="{9D8B030D-6E8A-4147-A177-3AD203B41FA5}">
                      <a16:colId xmlns="" xmlns:a16="http://schemas.microsoft.com/office/drawing/2014/main" val="2926600169"/>
                    </a:ext>
                  </a:extLst>
                </a:gridCol>
              </a:tblGrid>
              <a:tr h="387424">
                <a:tc>
                  <a:txBody>
                    <a:bodyPr/>
                    <a:lstStyle/>
                    <a:p>
                      <a:pPr algn="ctr">
                        <a:lnSpc>
                          <a:spcPct val="107000"/>
                        </a:lnSpc>
                        <a:spcAft>
                          <a:spcPts val="0"/>
                        </a:spcAft>
                      </a:pPr>
                      <a:r>
                        <a:rPr lang="en-ZA" sz="1800" b="1" dirty="0">
                          <a:solidFill>
                            <a:schemeClr val="tx1"/>
                          </a:solidFill>
                          <a:effectLst/>
                        </a:rPr>
                        <a:t>CLAUSE</a:t>
                      </a:r>
                      <a:endParaRPr lang="en-ZA" sz="1800" b="1" dirty="0">
                        <a:solidFill>
                          <a:schemeClr val="tx1"/>
                        </a:solidFill>
                        <a:effectLst/>
                        <a:latin typeface="Arial" panose="020B0604020202020204" pitchFamily="34" charset="0"/>
                        <a:cs typeface="Arial" panose="020B0604020202020204" pitchFamily="34" charset="0"/>
                      </a:endParaRPr>
                    </a:p>
                  </a:txBody>
                  <a:tcPr marL="54901" marR="549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lnSpc>
                          <a:spcPct val="107000"/>
                        </a:lnSpc>
                        <a:spcAft>
                          <a:spcPts val="0"/>
                        </a:spcAft>
                      </a:pPr>
                      <a:r>
                        <a:rPr lang="en-ZA" sz="1800" b="1" dirty="0">
                          <a:solidFill>
                            <a:schemeClr val="tx1"/>
                          </a:solidFill>
                          <a:effectLst/>
                        </a:rPr>
                        <a:t>SECTION IN THE ACT</a:t>
                      </a:r>
                      <a:endParaRPr lang="en-ZA" sz="1800" b="1" dirty="0">
                        <a:solidFill>
                          <a:schemeClr val="tx1"/>
                        </a:solidFill>
                        <a:effectLst/>
                        <a:latin typeface="Arial" panose="020B0604020202020204" pitchFamily="34" charset="0"/>
                        <a:cs typeface="Arial" panose="020B0604020202020204" pitchFamily="34" charset="0"/>
                      </a:endParaRPr>
                    </a:p>
                  </a:txBody>
                  <a:tcPr marL="54901" marR="549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lnSpc>
                          <a:spcPct val="107000"/>
                        </a:lnSpc>
                        <a:spcAft>
                          <a:spcPts val="0"/>
                        </a:spcAft>
                      </a:pPr>
                      <a:r>
                        <a:rPr lang="en-ZA" sz="1800" b="1" dirty="0">
                          <a:solidFill>
                            <a:schemeClr val="tx1"/>
                          </a:solidFill>
                          <a:effectLst/>
                        </a:rPr>
                        <a:t>PROPOSED</a:t>
                      </a:r>
                      <a:r>
                        <a:rPr lang="en-ZA" sz="1800" b="1" baseline="0" dirty="0">
                          <a:solidFill>
                            <a:schemeClr val="tx1"/>
                          </a:solidFill>
                          <a:effectLst/>
                        </a:rPr>
                        <a:t> </a:t>
                      </a:r>
                      <a:r>
                        <a:rPr lang="en-ZA" sz="1800" b="1" dirty="0">
                          <a:solidFill>
                            <a:schemeClr val="tx1"/>
                          </a:solidFill>
                          <a:effectLst/>
                        </a:rPr>
                        <a:t>AMENDMENTS</a:t>
                      </a:r>
                      <a:endParaRPr lang="en-ZA" sz="1800" b="1" dirty="0">
                        <a:solidFill>
                          <a:schemeClr val="tx1"/>
                        </a:solidFill>
                        <a:effectLst/>
                        <a:latin typeface="Arial" panose="020B0604020202020204" pitchFamily="34" charset="0"/>
                        <a:cs typeface="Arial" panose="020B0604020202020204" pitchFamily="34" charset="0"/>
                      </a:endParaRPr>
                    </a:p>
                  </a:txBody>
                  <a:tcPr marL="54901" marR="549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 xmlns:a16="http://schemas.microsoft.com/office/drawing/2014/main" val="3605816194"/>
                  </a:ext>
                </a:extLst>
              </a:tr>
              <a:tr h="5171699">
                <a:tc>
                  <a:txBody>
                    <a:bodyPr/>
                    <a:lstStyle/>
                    <a:p>
                      <a:pPr marL="0" indent="0" algn="ctr">
                        <a:lnSpc>
                          <a:spcPct val="107000"/>
                        </a:lnSpc>
                        <a:spcAft>
                          <a:spcPts val="0"/>
                        </a:spcAft>
                        <a:buFont typeface="+mj-lt"/>
                        <a:buNone/>
                      </a:pPr>
                      <a:r>
                        <a:rPr lang="en-ZA" sz="1600" b="1" dirty="0">
                          <a:solidFill>
                            <a:schemeClr val="tx1"/>
                          </a:solidFill>
                          <a:effectLst/>
                          <a:latin typeface="Arial" panose="020B0604020202020204" pitchFamily="34" charset="0"/>
                          <a:cs typeface="Arial" panose="020B0604020202020204" pitchFamily="34" charset="0"/>
                        </a:rPr>
                        <a:t>3</a:t>
                      </a:r>
                    </a:p>
                  </a:txBody>
                  <a:tcPr marL="54901" marR="54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600" b="0" i="0" u="none" strike="noStrike" baseline="0" dirty="0">
                          <a:latin typeface="Arial" panose="020B0604020202020204" pitchFamily="34" charset="0"/>
                          <a:cs typeface="Arial" panose="020B0604020202020204" pitchFamily="34" charset="0"/>
                        </a:rPr>
                        <a:t>Section 56 – ‘‘</a:t>
                      </a:r>
                      <a:r>
                        <a:rPr lang="en-US" sz="1600" b="1" i="0" u="none" strike="noStrike" baseline="0" dirty="0">
                          <a:latin typeface="Arial" panose="020B0604020202020204" pitchFamily="34" charset="0"/>
                          <a:cs typeface="Arial" panose="020B0604020202020204" pitchFamily="34" charset="0"/>
                        </a:rPr>
                        <a:t>Appointment of managers directly accountable to municipal managers</a:t>
                      </a:r>
                    </a:p>
                    <a:p>
                      <a:pPr algn="l"/>
                      <a:endParaRPr lang="en-US" sz="1600" b="1" i="0" u="none" strike="noStrike"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l"/>
                      <a:endParaRPr lang="en-ZA" sz="15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7800" marR="0" lvl="0" indent="-177800" algn="just" defTabSz="6858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lang="en-US" sz="1600" b="0" dirty="0">
                          <a:solidFill>
                            <a:schemeClr val="tx1"/>
                          </a:solidFill>
                          <a:effectLst/>
                          <a:latin typeface="Arial" panose="020B0604020202020204" pitchFamily="34" charset="0"/>
                          <a:cs typeface="Arial" panose="020B0604020202020204" pitchFamily="34" charset="0"/>
                        </a:rPr>
                        <a:t>If the MEC has any reason to believe that an appointment is made in contravention of the Act, the MEC may request the municipal council to correct such an appointment or to invoke a declaratory order to force compliance with the Act.</a:t>
                      </a:r>
                    </a:p>
                    <a:p>
                      <a:pPr marL="177800" marR="0" lvl="0" indent="-177800" algn="just" defTabSz="6858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lang="en-US" sz="1600" b="0" dirty="0">
                          <a:solidFill>
                            <a:schemeClr val="tx1"/>
                          </a:solidFill>
                          <a:effectLst/>
                          <a:latin typeface="Arial" panose="020B0604020202020204" pitchFamily="34" charset="0"/>
                          <a:cs typeface="Arial" panose="020B0604020202020204" pitchFamily="34" charset="0"/>
                        </a:rPr>
                        <a:t>Failure by the MEC</a:t>
                      </a:r>
                      <a:r>
                        <a:rPr lang="en-US" sz="1600" b="0" baseline="0" dirty="0">
                          <a:solidFill>
                            <a:schemeClr val="tx1"/>
                          </a:solidFill>
                          <a:effectLst/>
                          <a:latin typeface="Arial" panose="020B0604020202020204" pitchFamily="34" charset="0"/>
                          <a:cs typeface="Arial" panose="020B0604020202020204" pitchFamily="34" charset="0"/>
                        </a:rPr>
                        <a:t> or Minister to </a:t>
                      </a:r>
                      <a:r>
                        <a:rPr lang="en-ZA" sz="1600" b="0" dirty="0">
                          <a:effectLst/>
                          <a:highlight>
                            <a:srgbClr val="FFFF00"/>
                          </a:highlight>
                          <a:latin typeface="Arial" panose="020B0604020202020204" pitchFamily="34" charset="0"/>
                          <a:ea typeface="Calibri" panose="020F0502020204030204" pitchFamily="34" charset="0"/>
                          <a:cs typeface="Arial" panose="020B0604020202020204" pitchFamily="34" charset="0"/>
                        </a:rPr>
                        <a:t>respond to the appointment process and outcome within the timeframes,</a:t>
                      </a:r>
                      <a:r>
                        <a:rPr lang="en-ZA" sz="1600" b="0" baseline="0" dirty="0">
                          <a:effectLst/>
                          <a:highlight>
                            <a:srgbClr val="FFFF00"/>
                          </a:highlight>
                          <a:latin typeface="Arial" panose="020B0604020202020204" pitchFamily="34" charset="0"/>
                          <a:ea typeface="Calibri" panose="020F0502020204030204" pitchFamily="34" charset="0"/>
                          <a:cs typeface="Arial" panose="020B0604020202020204" pitchFamily="34" charset="0"/>
                        </a:rPr>
                        <a:t> </a:t>
                      </a:r>
                      <a:r>
                        <a:rPr lang="en-ZA" sz="1600" b="0" dirty="0">
                          <a:effectLst/>
                          <a:highlight>
                            <a:srgbClr val="FFFF00"/>
                          </a:highlight>
                          <a:latin typeface="Arial" panose="020B0604020202020204" pitchFamily="34" charset="0"/>
                          <a:ea typeface="Calibri" panose="020F0502020204030204" pitchFamily="34" charset="0"/>
                          <a:cs typeface="Arial" panose="020B0604020202020204" pitchFamily="34" charset="0"/>
                        </a:rPr>
                        <a:t>the appointment of the senior manager will be deemed to be in compliance with this Act:  Provided the municipality submitted all relevant documents, as prescribed.</a:t>
                      </a:r>
                      <a:endParaRPr lang="en-US" sz="1600" b="0" dirty="0">
                        <a:solidFill>
                          <a:schemeClr val="tx1"/>
                        </a:solidFill>
                        <a:effectLst/>
                        <a:latin typeface="Arial" panose="020B0604020202020204" pitchFamily="34" charset="0"/>
                        <a:cs typeface="Arial" panose="020B0604020202020204" pitchFamily="34" charset="0"/>
                      </a:endParaRPr>
                    </a:p>
                    <a:p>
                      <a:pPr marL="177800" marR="0" lvl="0" indent="-177800" algn="just" defTabSz="6858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lang="en-US" sz="1600" b="0" dirty="0">
                          <a:solidFill>
                            <a:schemeClr val="tx1"/>
                          </a:solidFill>
                          <a:effectLst/>
                          <a:latin typeface="Arial" panose="020B0604020202020204" pitchFamily="34" charset="0"/>
                          <a:cs typeface="Arial" panose="020B0604020202020204" pitchFamily="34" charset="0"/>
                        </a:rPr>
                        <a:t>Provides for secondment of an acting manager directly accountable to a municipal manager by the MEC or Minister if the municipal council fails to attract a suitable candidate.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178434063"/>
                  </a:ext>
                </a:extLst>
              </a:tr>
            </a:tbl>
          </a:graphicData>
        </a:graphic>
      </p:graphicFrame>
      <p:sp>
        <p:nvSpPr>
          <p:cNvPr id="7" name="Rounded Rectangle 7">
            <a:extLst>
              <a:ext uri="{FF2B5EF4-FFF2-40B4-BE49-F238E27FC236}">
                <a16:creationId xmlns="" xmlns:a16="http://schemas.microsoft.com/office/drawing/2014/main" id="{F0FE062A-38F4-4D78-971E-6FFAA41FDD9A}"/>
              </a:ext>
            </a:extLst>
          </p:cNvPr>
          <p:cNvSpPr/>
          <p:nvPr/>
        </p:nvSpPr>
        <p:spPr>
          <a:xfrm>
            <a:off x="1804087" y="1618735"/>
            <a:ext cx="4673326" cy="4621426"/>
          </a:xfrm>
          <a:prstGeom prst="roundRect">
            <a:avLst/>
          </a:prstGeom>
          <a:solidFill>
            <a:schemeClr val="accent4">
              <a:lumMod val="20000"/>
              <a:lumOff val="8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600" b="1" u="sng" dirty="0">
                <a:solidFill>
                  <a:schemeClr val="tx2"/>
                </a:solidFill>
              </a:rPr>
              <a:t>Problem</a:t>
            </a:r>
            <a:r>
              <a:rPr lang="en-US" sz="1600" dirty="0">
                <a:solidFill>
                  <a:schemeClr val="tx2"/>
                </a:solidFill>
              </a:rPr>
              <a:t> </a:t>
            </a:r>
          </a:p>
          <a:p>
            <a:pPr algn="ctr"/>
            <a:endParaRPr lang="en-US" sz="1600" dirty="0">
              <a:solidFill>
                <a:schemeClr val="tx2"/>
              </a:solidFill>
            </a:endParaRPr>
          </a:p>
          <a:p>
            <a:pPr algn="l"/>
            <a:r>
              <a:rPr lang="en-US" sz="1600" b="0" i="0" u="none" strike="noStrike" baseline="0" dirty="0">
                <a:solidFill>
                  <a:schemeClr val="tx2"/>
                </a:solidFill>
              </a:rPr>
              <a:t>Currently, section 56 of the</a:t>
            </a:r>
          </a:p>
          <a:p>
            <a:pPr algn="l"/>
            <a:r>
              <a:rPr lang="en-US" sz="1600" b="0" i="0" u="none" strike="noStrike" baseline="0" dirty="0">
                <a:solidFill>
                  <a:schemeClr val="tx2"/>
                </a:solidFill>
              </a:rPr>
              <a:t>Municipal Systems Act requires a person appointed as manager directly accountable to the municipal manager to have the skills and expertise to perform the duties associated with the post. Due to the inherent vagueness of this provision, municipalities in many instances have appointed managers who are not capable and equipped to provide the necessary leadership and supervision to facilitate a culture of public service and accountability. The absence of </a:t>
            </a:r>
            <a:r>
              <a:rPr lang="en-US" sz="1600" dirty="0">
                <a:solidFill>
                  <a:schemeClr val="tx2"/>
                </a:solidFill>
              </a:rPr>
              <a:t>clear procedures and criteria for appointment of municipal managers, including oversight reporting impedes the MEC/ Minister to exercise oversight. </a:t>
            </a:r>
            <a:endParaRPr lang="en-ZA" sz="1600" b="1" dirty="0">
              <a:solidFill>
                <a:schemeClr val="tx1"/>
              </a:solidFill>
              <a:cs typeface="Arial" panose="020B0604020202020204" pitchFamily="34" charset="0"/>
            </a:endParaRPr>
          </a:p>
        </p:txBody>
      </p:sp>
    </p:spTree>
    <p:extLst>
      <p:ext uri="{BB962C8B-B14F-4D97-AF65-F5344CB8AC3E}">
        <p14:creationId xmlns:p14="http://schemas.microsoft.com/office/powerpoint/2010/main" xmlns="" val="42282666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77530AC-A9BB-41B1-A003-0301275EF23E}"/>
              </a:ext>
            </a:extLst>
          </p:cNvPr>
          <p:cNvSpPr>
            <a:spLocks noGrp="1"/>
          </p:cNvSpPr>
          <p:nvPr>
            <p:ph type="title"/>
          </p:nvPr>
        </p:nvSpPr>
        <p:spPr/>
        <p:txBody>
          <a:bodyPr/>
          <a:lstStyle/>
          <a:p>
            <a:pPr lvl="0" algn="ctr" defTabSz="685800">
              <a:defRPr/>
            </a:pPr>
            <a:r>
              <a:rPr lang="en-GB" b="1" dirty="0">
                <a:solidFill>
                  <a:schemeClr val="accent2"/>
                </a:solidFill>
                <a:ea typeface="ＭＳ Ｐゴシック" pitchFamily="34" charset="-128"/>
              </a:rPr>
              <a:t>6. PROPOSED AMENDMENTS</a:t>
            </a:r>
            <a:br>
              <a:rPr lang="en-GB" b="1" dirty="0">
                <a:solidFill>
                  <a:schemeClr val="accent2"/>
                </a:solidFill>
                <a:ea typeface="ＭＳ Ｐゴシック" pitchFamily="34" charset="-128"/>
              </a:rPr>
            </a:br>
            <a:r>
              <a:rPr lang="en-ZA" b="1" dirty="0">
                <a:solidFill>
                  <a:schemeClr val="accent2"/>
                </a:solidFill>
                <a:ea typeface="ＭＳ Ｐゴシック" pitchFamily="34" charset="-128"/>
              </a:rPr>
              <a:t/>
            </a:r>
            <a:br>
              <a:rPr lang="en-ZA" b="1" dirty="0">
                <a:solidFill>
                  <a:schemeClr val="accent2"/>
                </a:solidFill>
                <a:ea typeface="ＭＳ Ｐゴシック" pitchFamily="34" charset="-128"/>
              </a:rPr>
            </a:br>
            <a:endParaRPr lang="en-ZA" b="1" dirty="0">
              <a:solidFill>
                <a:schemeClr val="accent2"/>
              </a:solidFill>
              <a:ea typeface="ＭＳ Ｐゴシック" pitchFamily="34" charset="-128"/>
            </a:endParaRPr>
          </a:p>
        </p:txBody>
      </p:sp>
      <p:sp>
        <p:nvSpPr>
          <p:cNvPr id="6" name="Rectangle 5">
            <a:extLst>
              <a:ext uri="{FF2B5EF4-FFF2-40B4-BE49-F238E27FC236}">
                <a16:creationId xmlns="" xmlns:a16="http://schemas.microsoft.com/office/drawing/2014/main" id="{5D812F57-F1D6-4C35-B9E5-35696F2DC1FA}"/>
              </a:ext>
            </a:extLst>
          </p:cNvPr>
          <p:cNvSpPr/>
          <p:nvPr/>
        </p:nvSpPr>
        <p:spPr>
          <a:xfrm>
            <a:off x="37070" y="617839"/>
            <a:ext cx="12154929" cy="351956"/>
          </a:xfrm>
          <a:prstGeom prst="rect">
            <a:avLst/>
          </a:prstGeom>
        </p:spPr>
        <p:txBody>
          <a:bodyPr wrap="square">
            <a:spAutoFit/>
          </a:bodyPr>
          <a:lstStyle/>
          <a:p>
            <a:pPr marL="858838" indent="-401638" algn="just">
              <a:lnSpc>
                <a:spcPct val="107000"/>
              </a:lnSpc>
              <a:buSzPts val="1600"/>
              <a:buFont typeface="Courier New" panose="02070309020205020404" pitchFamily="49" charset="0"/>
              <a:buChar char="o"/>
            </a:pPr>
            <a:endParaRPr lang="en-GB" sz="1700" dirty="0"/>
          </a:p>
        </p:txBody>
      </p:sp>
      <p:graphicFrame>
        <p:nvGraphicFramePr>
          <p:cNvPr id="5" name="Table 5">
            <a:extLst>
              <a:ext uri="{FF2B5EF4-FFF2-40B4-BE49-F238E27FC236}">
                <a16:creationId xmlns="" xmlns:a16="http://schemas.microsoft.com/office/drawing/2014/main" id="{B83D4380-4458-4F12-9D95-0E5A706C3265}"/>
              </a:ext>
            </a:extLst>
          </p:cNvPr>
          <p:cNvGraphicFramePr>
            <a:graphicFrameLocks noGrp="1"/>
          </p:cNvGraphicFramePr>
          <p:nvPr>
            <p:extLst>
              <p:ext uri="{D42A27DB-BD31-4B8C-83A1-F6EECF244321}">
                <p14:modId xmlns:p14="http://schemas.microsoft.com/office/powerpoint/2010/main" xmlns="" val="3895764965"/>
              </p:ext>
            </p:extLst>
          </p:nvPr>
        </p:nvGraphicFramePr>
        <p:xfrm>
          <a:off x="119336" y="681038"/>
          <a:ext cx="11953328" cy="4212238"/>
        </p:xfrm>
        <a:graphic>
          <a:graphicData uri="http://schemas.openxmlformats.org/drawingml/2006/table">
            <a:tbl>
              <a:tblPr firstRow="1" bandRow="1">
                <a:tableStyleId>{F5AB1C69-6EDB-4FF4-983F-18BD219EF322}</a:tableStyleId>
              </a:tblPr>
              <a:tblGrid>
                <a:gridCol w="1616158">
                  <a:extLst>
                    <a:ext uri="{9D8B030D-6E8A-4147-A177-3AD203B41FA5}">
                      <a16:colId xmlns="" xmlns:a16="http://schemas.microsoft.com/office/drawing/2014/main" val="830699190"/>
                    </a:ext>
                  </a:extLst>
                </a:gridCol>
                <a:gridCol w="4907902">
                  <a:extLst>
                    <a:ext uri="{9D8B030D-6E8A-4147-A177-3AD203B41FA5}">
                      <a16:colId xmlns="" xmlns:a16="http://schemas.microsoft.com/office/drawing/2014/main" val="4083335481"/>
                    </a:ext>
                  </a:extLst>
                </a:gridCol>
                <a:gridCol w="5429268">
                  <a:extLst>
                    <a:ext uri="{9D8B030D-6E8A-4147-A177-3AD203B41FA5}">
                      <a16:colId xmlns="" xmlns:a16="http://schemas.microsoft.com/office/drawing/2014/main" val="2926600169"/>
                    </a:ext>
                  </a:extLst>
                </a:gridCol>
              </a:tblGrid>
              <a:tr h="476771">
                <a:tc>
                  <a:txBody>
                    <a:bodyPr/>
                    <a:lstStyle/>
                    <a:p>
                      <a:pPr algn="ctr">
                        <a:lnSpc>
                          <a:spcPct val="107000"/>
                        </a:lnSpc>
                        <a:spcAft>
                          <a:spcPts val="0"/>
                        </a:spcAft>
                      </a:pPr>
                      <a:r>
                        <a:rPr lang="en-ZA" sz="1800" b="1" dirty="0">
                          <a:solidFill>
                            <a:schemeClr val="tx1"/>
                          </a:solidFill>
                          <a:effectLst/>
                        </a:rPr>
                        <a:t>CLAUSE</a:t>
                      </a:r>
                      <a:endParaRPr lang="en-ZA" sz="1800" b="1" dirty="0">
                        <a:solidFill>
                          <a:schemeClr val="tx1"/>
                        </a:solidFill>
                        <a:effectLst/>
                        <a:latin typeface="Arial" panose="020B0604020202020204" pitchFamily="34" charset="0"/>
                        <a:cs typeface="Arial" panose="020B0604020202020204" pitchFamily="34" charset="0"/>
                      </a:endParaRPr>
                    </a:p>
                  </a:txBody>
                  <a:tcPr marL="54901" marR="549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lnSpc>
                          <a:spcPct val="107000"/>
                        </a:lnSpc>
                        <a:spcAft>
                          <a:spcPts val="0"/>
                        </a:spcAft>
                      </a:pPr>
                      <a:r>
                        <a:rPr lang="en-ZA" sz="1800" b="1" dirty="0">
                          <a:solidFill>
                            <a:schemeClr val="tx1"/>
                          </a:solidFill>
                          <a:effectLst/>
                        </a:rPr>
                        <a:t>SECTION IN THE ACT</a:t>
                      </a:r>
                      <a:endParaRPr lang="en-ZA" sz="1800" b="1" dirty="0">
                        <a:solidFill>
                          <a:schemeClr val="tx1"/>
                        </a:solidFill>
                        <a:effectLst/>
                        <a:latin typeface="Arial" panose="020B0604020202020204" pitchFamily="34" charset="0"/>
                        <a:cs typeface="Arial" panose="020B0604020202020204" pitchFamily="34" charset="0"/>
                      </a:endParaRPr>
                    </a:p>
                  </a:txBody>
                  <a:tcPr marL="54901" marR="549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lnSpc>
                          <a:spcPct val="107000"/>
                        </a:lnSpc>
                        <a:spcAft>
                          <a:spcPts val="0"/>
                        </a:spcAft>
                      </a:pPr>
                      <a:r>
                        <a:rPr lang="en-ZA" sz="1800" b="1" dirty="0">
                          <a:solidFill>
                            <a:schemeClr val="tx1"/>
                          </a:solidFill>
                          <a:effectLst/>
                        </a:rPr>
                        <a:t>PROPOSED</a:t>
                      </a:r>
                      <a:r>
                        <a:rPr lang="en-ZA" sz="1800" b="1" baseline="0" dirty="0">
                          <a:solidFill>
                            <a:schemeClr val="tx1"/>
                          </a:solidFill>
                          <a:effectLst/>
                        </a:rPr>
                        <a:t> </a:t>
                      </a:r>
                      <a:r>
                        <a:rPr lang="en-ZA" sz="1800" b="1" dirty="0">
                          <a:solidFill>
                            <a:schemeClr val="tx1"/>
                          </a:solidFill>
                          <a:effectLst/>
                        </a:rPr>
                        <a:t>AMENDMENTS</a:t>
                      </a:r>
                      <a:endParaRPr lang="en-ZA" sz="1800" b="1" dirty="0">
                        <a:solidFill>
                          <a:schemeClr val="tx1"/>
                        </a:solidFill>
                        <a:effectLst/>
                        <a:latin typeface="Arial" panose="020B0604020202020204" pitchFamily="34" charset="0"/>
                        <a:cs typeface="Arial" panose="020B0604020202020204" pitchFamily="34" charset="0"/>
                      </a:endParaRPr>
                    </a:p>
                  </a:txBody>
                  <a:tcPr marL="54901" marR="549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 xmlns:a16="http://schemas.microsoft.com/office/drawing/2014/main" val="3605816194"/>
                  </a:ext>
                </a:extLst>
              </a:tr>
              <a:tr h="3735467">
                <a:tc>
                  <a:txBody>
                    <a:bodyPr/>
                    <a:lstStyle/>
                    <a:p>
                      <a:pPr marL="0" indent="0" algn="ctr">
                        <a:lnSpc>
                          <a:spcPct val="107000"/>
                        </a:lnSpc>
                        <a:spcAft>
                          <a:spcPts val="0"/>
                        </a:spcAft>
                        <a:buFont typeface="+mj-lt"/>
                        <a:buNone/>
                      </a:pPr>
                      <a:r>
                        <a:rPr lang="en-ZA" sz="1600" b="1" dirty="0">
                          <a:solidFill>
                            <a:schemeClr val="tx1"/>
                          </a:solidFill>
                          <a:effectLst/>
                          <a:latin typeface="Arial" panose="020B0604020202020204" pitchFamily="34" charset="0"/>
                          <a:cs typeface="Arial" panose="020B0604020202020204" pitchFamily="34" charset="0"/>
                        </a:rPr>
                        <a:t>4</a:t>
                      </a:r>
                    </a:p>
                  </a:txBody>
                  <a:tcPr marL="54901" marR="54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600" b="1" i="0" u="none" strike="noStrike" baseline="0" dirty="0">
                          <a:latin typeface="Arial" panose="020B0604020202020204" pitchFamily="34" charset="0"/>
                          <a:cs typeface="Arial" panose="020B0604020202020204" pitchFamily="34" charset="0"/>
                        </a:rPr>
                        <a:t>Substitution of words in section 54A and 56 of Act 32 of 2000, as  inserted by</a:t>
                      </a:r>
                    </a:p>
                    <a:p>
                      <a:pPr algn="l"/>
                      <a:r>
                        <a:rPr lang="en-US" sz="1600" b="1" i="0" u="none" strike="noStrike" baseline="0" dirty="0">
                          <a:latin typeface="Arial" panose="020B0604020202020204" pitchFamily="34" charset="0"/>
                          <a:cs typeface="Arial" panose="020B0604020202020204" pitchFamily="34" charset="0"/>
                        </a:rPr>
                        <a:t>section 4 of Act 7 of 2011</a:t>
                      </a:r>
                    </a:p>
                    <a:p>
                      <a:pPr algn="l"/>
                      <a:endParaRPr lang="en-US" sz="1600" b="1" i="0" u="none" strike="noStrike" baseline="0" dirty="0">
                        <a:latin typeface="Arial" panose="020B0604020202020204" pitchFamily="34" charset="0"/>
                        <a:cs typeface="Arial" panose="020B0604020202020204" pitchFamily="34" charset="0"/>
                      </a:endParaRPr>
                    </a:p>
                    <a:p>
                      <a:pPr algn="l"/>
                      <a:endParaRPr lang="en-US" sz="1600" b="1" i="0" u="none" strike="noStrike" kern="1200" baseline="0" dirty="0">
                        <a:solidFill>
                          <a:schemeClr val="tx1"/>
                        </a:solidFill>
                        <a:effectLst/>
                        <a:latin typeface="Arial" panose="020B0604020202020204" pitchFamily="34" charset="0"/>
                        <a:ea typeface="+mn-ea"/>
                        <a:cs typeface="Arial" panose="020B0604020202020204" pitchFamily="34" charset="0"/>
                      </a:endParaRPr>
                    </a:p>
                    <a:p>
                      <a:pPr algn="l"/>
                      <a:endParaRPr lang="en-ZA" sz="1600" b="1"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31775" marR="0" lvl="0" indent="-231775" algn="just" defTabSz="6858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lang="en-US" sz="1600" b="0" kern="1200" dirty="0">
                          <a:solidFill>
                            <a:schemeClr val="tx1"/>
                          </a:solidFill>
                          <a:effectLst/>
                          <a:latin typeface="Arial" panose="020B0604020202020204" pitchFamily="34" charset="0"/>
                          <a:ea typeface="+mn-ea"/>
                          <a:cs typeface="Arial" panose="020B0604020202020204" pitchFamily="34" charset="0"/>
                        </a:rPr>
                        <a:t>The principal Act is hereby amended by the substitution, in section 54A and</a:t>
                      </a:r>
                      <a:r>
                        <a:rPr lang="en-US" sz="1600" b="0" kern="1200" baseline="0" dirty="0">
                          <a:solidFill>
                            <a:schemeClr val="tx1"/>
                          </a:solidFill>
                          <a:effectLst/>
                          <a:latin typeface="Arial" panose="020B0604020202020204" pitchFamily="34" charset="0"/>
                          <a:ea typeface="+mn-ea"/>
                          <a:cs typeface="Arial" panose="020B0604020202020204" pitchFamily="34" charset="0"/>
                        </a:rPr>
                        <a:t> </a:t>
                      </a:r>
                      <a:r>
                        <a:rPr lang="en-US" sz="1600" b="0" kern="1200" dirty="0">
                          <a:solidFill>
                            <a:schemeClr val="tx1"/>
                          </a:solidFill>
                          <a:effectLst/>
                          <a:latin typeface="Arial" panose="020B0604020202020204" pitchFamily="34" charset="0"/>
                          <a:ea typeface="+mn-ea"/>
                          <a:cs typeface="Arial" panose="020B0604020202020204" pitchFamily="34" charset="0"/>
                        </a:rPr>
                        <a:t>section 56, for the word ‘‘</a:t>
                      </a:r>
                      <a:r>
                        <a:rPr lang="en-US" sz="1600" b="1" kern="1200" dirty="0">
                          <a:solidFill>
                            <a:schemeClr val="tx1"/>
                          </a:solidFill>
                          <a:effectLst/>
                          <a:latin typeface="Arial" panose="020B0604020202020204" pitchFamily="34" charset="0"/>
                          <a:ea typeface="+mn-ea"/>
                          <a:cs typeface="Arial" panose="020B0604020202020204" pitchFamily="34" charset="0"/>
                        </a:rPr>
                        <a:t>municipality</a:t>
                      </a:r>
                      <a:r>
                        <a:rPr lang="en-US" sz="1600" b="0" kern="1200" dirty="0">
                          <a:solidFill>
                            <a:schemeClr val="tx1"/>
                          </a:solidFill>
                          <a:effectLst/>
                          <a:latin typeface="Arial" panose="020B0604020202020204" pitchFamily="34" charset="0"/>
                          <a:ea typeface="+mn-ea"/>
                          <a:cs typeface="Arial" panose="020B0604020202020204" pitchFamily="34" charset="0"/>
                        </a:rPr>
                        <a:t>’’, wherever it occurs, of the words ‘‘</a:t>
                      </a:r>
                      <a:r>
                        <a:rPr lang="en-US" sz="1600" b="1" kern="1200" dirty="0">
                          <a:solidFill>
                            <a:schemeClr val="tx1"/>
                          </a:solidFill>
                          <a:effectLst/>
                          <a:latin typeface="Arial" panose="020B0604020202020204" pitchFamily="34" charset="0"/>
                          <a:ea typeface="+mn-ea"/>
                          <a:cs typeface="Arial" panose="020B0604020202020204" pitchFamily="34" charset="0"/>
                        </a:rPr>
                        <a:t>municipal</a:t>
                      </a:r>
                      <a:r>
                        <a:rPr lang="en-US" sz="1600" b="1" kern="1200" baseline="0" dirty="0">
                          <a:solidFill>
                            <a:schemeClr val="tx1"/>
                          </a:solidFill>
                          <a:effectLst/>
                          <a:latin typeface="Arial" panose="020B0604020202020204" pitchFamily="34" charset="0"/>
                          <a:ea typeface="+mn-ea"/>
                          <a:cs typeface="Arial" panose="020B0604020202020204" pitchFamily="34" charset="0"/>
                        </a:rPr>
                        <a:t> </a:t>
                      </a:r>
                      <a:r>
                        <a:rPr lang="en-US" sz="1600" b="1" kern="1200" dirty="0">
                          <a:solidFill>
                            <a:schemeClr val="tx1"/>
                          </a:solidFill>
                          <a:effectLst/>
                          <a:latin typeface="Arial" panose="020B0604020202020204" pitchFamily="34" charset="0"/>
                          <a:ea typeface="+mn-ea"/>
                          <a:cs typeface="Arial" panose="020B0604020202020204" pitchFamily="34" charset="0"/>
                        </a:rPr>
                        <a:t>council’’.</a:t>
                      </a:r>
                      <a:endParaRPr lang="en-ZA" sz="1600" b="1"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694280889"/>
                  </a:ext>
                </a:extLst>
              </a:tr>
            </a:tbl>
          </a:graphicData>
        </a:graphic>
      </p:graphicFrame>
      <p:sp>
        <p:nvSpPr>
          <p:cNvPr id="8" name="Rounded Rectangle 7">
            <a:extLst>
              <a:ext uri="{FF2B5EF4-FFF2-40B4-BE49-F238E27FC236}">
                <a16:creationId xmlns="" xmlns:a16="http://schemas.microsoft.com/office/drawing/2014/main" id="{5066073B-B487-47A6-9300-719D15BA0967}"/>
              </a:ext>
            </a:extLst>
          </p:cNvPr>
          <p:cNvSpPr/>
          <p:nvPr/>
        </p:nvSpPr>
        <p:spPr>
          <a:xfrm>
            <a:off x="1882345" y="2026508"/>
            <a:ext cx="4386649" cy="2496065"/>
          </a:xfrm>
          <a:prstGeom prst="roundRect">
            <a:avLst/>
          </a:prstGeom>
          <a:solidFill>
            <a:schemeClr val="accent4">
              <a:lumMod val="20000"/>
              <a:lumOff val="8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u="sng" dirty="0">
                <a:solidFill>
                  <a:schemeClr val="tx2"/>
                </a:solidFill>
              </a:rPr>
              <a:t>Problem</a:t>
            </a:r>
            <a:r>
              <a:rPr lang="en-US" dirty="0">
                <a:solidFill>
                  <a:schemeClr val="tx2"/>
                </a:solidFill>
              </a:rPr>
              <a:t> </a:t>
            </a:r>
          </a:p>
          <a:p>
            <a:pPr algn="ctr"/>
            <a:endParaRPr lang="en-US" dirty="0">
              <a:solidFill>
                <a:schemeClr val="tx2"/>
              </a:solidFill>
            </a:endParaRPr>
          </a:p>
          <a:p>
            <a:r>
              <a:rPr lang="en-US" sz="1800" dirty="0">
                <a:solidFill>
                  <a:schemeClr val="tx2"/>
                </a:solidFill>
                <a:effectLst/>
                <a:ea typeface="Times New Roman" panose="02020603050405020304" pitchFamily="18" charset="0"/>
              </a:rPr>
              <a:t>The words “</a:t>
            </a:r>
            <a:r>
              <a:rPr lang="en-US" sz="1800" b="1" dirty="0">
                <a:solidFill>
                  <a:schemeClr val="tx2"/>
                </a:solidFill>
                <a:effectLst/>
                <a:ea typeface="Times New Roman" panose="02020603050405020304" pitchFamily="18" charset="0"/>
              </a:rPr>
              <a:t>municipality</a:t>
            </a:r>
            <a:r>
              <a:rPr lang="en-US" sz="1800" dirty="0">
                <a:solidFill>
                  <a:schemeClr val="tx2"/>
                </a:solidFill>
                <a:effectLst/>
                <a:ea typeface="Times New Roman" panose="02020603050405020304" pitchFamily="18" charset="0"/>
              </a:rPr>
              <a:t>” and “</a:t>
            </a:r>
            <a:r>
              <a:rPr lang="en-US" sz="1800" b="1" dirty="0">
                <a:solidFill>
                  <a:schemeClr val="tx2"/>
                </a:solidFill>
                <a:effectLst/>
                <a:ea typeface="Times New Roman" panose="02020603050405020304" pitchFamily="18" charset="0"/>
              </a:rPr>
              <a:t>municipal council</a:t>
            </a:r>
            <a:r>
              <a:rPr lang="en-US" sz="1800" dirty="0">
                <a:solidFill>
                  <a:schemeClr val="tx2"/>
                </a:solidFill>
                <a:effectLst/>
                <a:ea typeface="Times New Roman" panose="02020603050405020304" pitchFamily="18" charset="0"/>
              </a:rPr>
              <a:t>” are used interchangeably in sections 54A and 56 of the Municipal Systems Act, 2000 and may become a subject of misinterpretation and legal disputes. </a:t>
            </a:r>
            <a:endParaRPr lang="en-ZA"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3181739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77530AC-A9BB-41B1-A003-0301275EF23E}"/>
              </a:ext>
            </a:extLst>
          </p:cNvPr>
          <p:cNvSpPr>
            <a:spLocks noGrp="1"/>
          </p:cNvSpPr>
          <p:nvPr>
            <p:ph type="title"/>
          </p:nvPr>
        </p:nvSpPr>
        <p:spPr/>
        <p:txBody>
          <a:bodyPr/>
          <a:lstStyle/>
          <a:p>
            <a:pPr lvl="0" algn="ctr" defTabSz="685800">
              <a:defRPr/>
            </a:pPr>
            <a:r>
              <a:rPr lang="en-GB" b="1" dirty="0">
                <a:solidFill>
                  <a:schemeClr val="accent2"/>
                </a:solidFill>
                <a:ea typeface="ＭＳ Ｐゴシック" pitchFamily="34" charset="-128"/>
              </a:rPr>
              <a:t>6. PROPOSED AMENDMENTS</a:t>
            </a:r>
            <a:br>
              <a:rPr lang="en-GB" b="1" dirty="0">
                <a:solidFill>
                  <a:schemeClr val="accent2"/>
                </a:solidFill>
                <a:ea typeface="ＭＳ Ｐゴシック" pitchFamily="34" charset="-128"/>
              </a:rPr>
            </a:br>
            <a:r>
              <a:rPr lang="en-ZA" b="1" dirty="0">
                <a:solidFill>
                  <a:schemeClr val="accent2"/>
                </a:solidFill>
                <a:ea typeface="ＭＳ Ｐゴシック" pitchFamily="34" charset="-128"/>
              </a:rPr>
              <a:t/>
            </a:r>
            <a:br>
              <a:rPr lang="en-ZA" b="1" dirty="0">
                <a:solidFill>
                  <a:schemeClr val="accent2"/>
                </a:solidFill>
                <a:ea typeface="ＭＳ Ｐゴシック" pitchFamily="34" charset="-128"/>
              </a:rPr>
            </a:br>
            <a:endParaRPr lang="en-ZA" b="1" dirty="0">
              <a:solidFill>
                <a:schemeClr val="accent2"/>
              </a:solidFill>
              <a:ea typeface="ＭＳ Ｐゴシック" pitchFamily="34" charset="-128"/>
            </a:endParaRPr>
          </a:p>
        </p:txBody>
      </p:sp>
      <p:sp>
        <p:nvSpPr>
          <p:cNvPr id="6" name="Rectangle 5">
            <a:extLst>
              <a:ext uri="{FF2B5EF4-FFF2-40B4-BE49-F238E27FC236}">
                <a16:creationId xmlns="" xmlns:a16="http://schemas.microsoft.com/office/drawing/2014/main" id="{5D812F57-F1D6-4C35-B9E5-35696F2DC1FA}"/>
              </a:ext>
            </a:extLst>
          </p:cNvPr>
          <p:cNvSpPr/>
          <p:nvPr/>
        </p:nvSpPr>
        <p:spPr>
          <a:xfrm>
            <a:off x="37070" y="617839"/>
            <a:ext cx="12154929" cy="351956"/>
          </a:xfrm>
          <a:prstGeom prst="rect">
            <a:avLst/>
          </a:prstGeom>
        </p:spPr>
        <p:txBody>
          <a:bodyPr wrap="square">
            <a:spAutoFit/>
          </a:bodyPr>
          <a:lstStyle/>
          <a:p>
            <a:pPr marL="858838" indent="-401638" algn="just">
              <a:lnSpc>
                <a:spcPct val="107000"/>
              </a:lnSpc>
              <a:buSzPts val="1600"/>
              <a:buFont typeface="Courier New" panose="02070309020205020404" pitchFamily="49" charset="0"/>
              <a:buChar char="o"/>
            </a:pPr>
            <a:endParaRPr lang="en-GB" sz="1700" dirty="0"/>
          </a:p>
        </p:txBody>
      </p:sp>
      <p:graphicFrame>
        <p:nvGraphicFramePr>
          <p:cNvPr id="5" name="Table 5">
            <a:extLst>
              <a:ext uri="{FF2B5EF4-FFF2-40B4-BE49-F238E27FC236}">
                <a16:creationId xmlns="" xmlns:a16="http://schemas.microsoft.com/office/drawing/2014/main" id="{B83D4380-4458-4F12-9D95-0E5A706C3265}"/>
              </a:ext>
            </a:extLst>
          </p:cNvPr>
          <p:cNvGraphicFramePr>
            <a:graphicFrameLocks noGrp="1"/>
          </p:cNvGraphicFramePr>
          <p:nvPr>
            <p:extLst>
              <p:ext uri="{D42A27DB-BD31-4B8C-83A1-F6EECF244321}">
                <p14:modId xmlns:p14="http://schemas.microsoft.com/office/powerpoint/2010/main" xmlns="" val="3528347295"/>
              </p:ext>
            </p:extLst>
          </p:nvPr>
        </p:nvGraphicFramePr>
        <p:xfrm>
          <a:off x="119336" y="681037"/>
          <a:ext cx="11953328" cy="5309216"/>
        </p:xfrm>
        <a:graphic>
          <a:graphicData uri="http://schemas.openxmlformats.org/drawingml/2006/table">
            <a:tbl>
              <a:tblPr firstRow="1" bandRow="1">
                <a:tableStyleId>{F5AB1C69-6EDB-4FF4-983F-18BD219EF322}</a:tableStyleId>
              </a:tblPr>
              <a:tblGrid>
                <a:gridCol w="1616158">
                  <a:extLst>
                    <a:ext uri="{9D8B030D-6E8A-4147-A177-3AD203B41FA5}">
                      <a16:colId xmlns="" xmlns:a16="http://schemas.microsoft.com/office/drawing/2014/main" val="830699190"/>
                    </a:ext>
                  </a:extLst>
                </a:gridCol>
                <a:gridCol w="4907902">
                  <a:extLst>
                    <a:ext uri="{9D8B030D-6E8A-4147-A177-3AD203B41FA5}">
                      <a16:colId xmlns="" xmlns:a16="http://schemas.microsoft.com/office/drawing/2014/main" val="4083335481"/>
                    </a:ext>
                  </a:extLst>
                </a:gridCol>
                <a:gridCol w="5429268">
                  <a:extLst>
                    <a:ext uri="{9D8B030D-6E8A-4147-A177-3AD203B41FA5}">
                      <a16:colId xmlns="" xmlns:a16="http://schemas.microsoft.com/office/drawing/2014/main" val="2926600169"/>
                    </a:ext>
                  </a:extLst>
                </a:gridCol>
              </a:tblGrid>
              <a:tr h="319780">
                <a:tc>
                  <a:txBody>
                    <a:bodyPr/>
                    <a:lstStyle/>
                    <a:p>
                      <a:pPr algn="ctr">
                        <a:lnSpc>
                          <a:spcPct val="107000"/>
                        </a:lnSpc>
                        <a:spcAft>
                          <a:spcPts val="0"/>
                        </a:spcAft>
                      </a:pPr>
                      <a:r>
                        <a:rPr lang="en-ZA" sz="1800" b="1" dirty="0">
                          <a:solidFill>
                            <a:schemeClr val="tx1"/>
                          </a:solidFill>
                          <a:effectLst/>
                        </a:rPr>
                        <a:t>CLAUSE</a:t>
                      </a:r>
                      <a:endParaRPr lang="en-ZA" sz="1800" b="1" dirty="0">
                        <a:solidFill>
                          <a:schemeClr val="tx1"/>
                        </a:solidFill>
                        <a:effectLst/>
                        <a:latin typeface="Arial" panose="020B0604020202020204" pitchFamily="34" charset="0"/>
                        <a:cs typeface="Arial" panose="020B0604020202020204" pitchFamily="34" charset="0"/>
                      </a:endParaRPr>
                    </a:p>
                  </a:txBody>
                  <a:tcPr marL="54901" marR="549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lnSpc>
                          <a:spcPct val="107000"/>
                        </a:lnSpc>
                        <a:spcAft>
                          <a:spcPts val="0"/>
                        </a:spcAft>
                      </a:pPr>
                      <a:r>
                        <a:rPr lang="en-ZA" sz="1800" b="1" dirty="0">
                          <a:solidFill>
                            <a:schemeClr val="tx1"/>
                          </a:solidFill>
                          <a:effectLst/>
                        </a:rPr>
                        <a:t>SECTION IN THE ACT</a:t>
                      </a:r>
                      <a:endParaRPr lang="en-ZA" sz="1800" b="1" dirty="0">
                        <a:solidFill>
                          <a:schemeClr val="tx1"/>
                        </a:solidFill>
                        <a:effectLst/>
                        <a:latin typeface="Arial" panose="020B0604020202020204" pitchFamily="34" charset="0"/>
                        <a:cs typeface="Arial" panose="020B0604020202020204" pitchFamily="34" charset="0"/>
                      </a:endParaRPr>
                    </a:p>
                  </a:txBody>
                  <a:tcPr marL="54901" marR="549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lnSpc>
                          <a:spcPct val="107000"/>
                        </a:lnSpc>
                        <a:spcAft>
                          <a:spcPts val="0"/>
                        </a:spcAft>
                      </a:pPr>
                      <a:r>
                        <a:rPr lang="en-ZA" sz="1800" b="1" dirty="0">
                          <a:solidFill>
                            <a:schemeClr val="tx1"/>
                          </a:solidFill>
                          <a:effectLst/>
                        </a:rPr>
                        <a:t>PROPOSED</a:t>
                      </a:r>
                      <a:r>
                        <a:rPr lang="en-ZA" sz="1800" b="1" baseline="0" dirty="0">
                          <a:solidFill>
                            <a:schemeClr val="tx1"/>
                          </a:solidFill>
                          <a:effectLst/>
                        </a:rPr>
                        <a:t> </a:t>
                      </a:r>
                      <a:r>
                        <a:rPr lang="en-ZA" sz="1800" b="1" dirty="0">
                          <a:solidFill>
                            <a:schemeClr val="tx1"/>
                          </a:solidFill>
                          <a:effectLst/>
                        </a:rPr>
                        <a:t>AMENDMENTS</a:t>
                      </a:r>
                      <a:endParaRPr lang="en-ZA" sz="1800" b="1" dirty="0">
                        <a:solidFill>
                          <a:schemeClr val="tx1"/>
                        </a:solidFill>
                        <a:effectLst/>
                        <a:latin typeface="Arial" panose="020B0604020202020204" pitchFamily="34" charset="0"/>
                        <a:cs typeface="Arial" panose="020B0604020202020204" pitchFamily="34" charset="0"/>
                      </a:endParaRPr>
                    </a:p>
                  </a:txBody>
                  <a:tcPr marL="54901" marR="549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 xmlns:a16="http://schemas.microsoft.com/office/drawing/2014/main" val="3605816194"/>
                  </a:ext>
                </a:extLst>
              </a:tr>
              <a:tr h="4989436">
                <a:tc>
                  <a:txBody>
                    <a:bodyPr/>
                    <a:lstStyle/>
                    <a:p>
                      <a:pPr marL="0" indent="0" algn="ctr">
                        <a:lnSpc>
                          <a:spcPct val="107000"/>
                        </a:lnSpc>
                        <a:spcAft>
                          <a:spcPts val="0"/>
                        </a:spcAft>
                        <a:buFont typeface="+mj-lt"/>
                        <a:buNone/>
                      </a:pPr>
                      <a:r>
                        <a:rPr lang="en-ZA" sz="1600" b="1" dirty="0">
                          <a:solidFill>
                            <a:schemeClr val="tx1"/>
                          </a:solidFill>
                          <a:effectLst/>
                          <a:latin typeface="Arial" panose="020B0604020202020204" pitchFamily="34" charset="0"/>
                          <a:cs typeface="Arial" panose="020B0604020202020204" pitchFamily="34" charset="0"/>
                        </a:rPr>
                        <a:t>5</a:t>
                      </a:r>
                    </a:p>
                  </a:txBody>
                  <a:tcPr marL="54901" marR="54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600" b="0" i="0" u="none" strike="noStrike" baseline="0" dirty="0">
                          <a:latin typeface="Arial" panose="020B0604020202020204" pitchFamily="34" charset="0"/>
                          <a:cs typeface="Arial" panose="020B0604020202020204" pitchFamily="34" charset="0"/>
                        </a:rPr>
                        <a:t>Section 57 - ‘‘</a:t>
                      </a:r>
                      <a:r>
                        <a:rPr lang="en-US" sz="1600" b="1" i="0" u="none" strike="noStrike" baseline="0" dirty="0">
                          <a:latin typeface="Arial" panose="020B0604020202020204" pitchFamily="34" charset="0"/>
                          <a:cs typeface="Arial" panose="020B0604020202020204" pitchFamily="34" charset="0"/>
                        </a:rPr>
                        <a:t>employment contract and performance agreement”</a:t>
                      </a:r>
                    </a:p>
                    <a:p>
                      <a:pPr algn="l"/>
                      <a:endParaRPr lang="en-US" sz="1600" b="1" i="0" u="none" strike="noStrike"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l"/>
                      <a:endParaRPr lang="en-ZA" sz="15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7800" marR="0" lvl="0" indent="-177800" algn="just" defTabSz="6858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lang="en-US" sz="1600" b="1" dirty="0">
                          <a:solidFill>
                            <a:schemeClr val="tx1"/>
                          </a:solidFill>
                          <a:effectLst/>
                          <a:latin typeface="Arial" panose="020B0604020202020204" pitchFamily="34" charset="0"/>
                          <a:cs typeface="Arial" panose="020B0604020202020204" pitchFamily="34" charset="0"/>
                        </a:rPr>
                        <a:t>substitution in subsection (2) - </a:t>
                      </a:r>
                      <a:r>
                        <a:rPr lang="en-US" sz="1600" b="0" dirty="0">
                          <a:solidFill>
                            <a:schemeClr val="tx1"/>
                          </a:solidFill>
                          <a:effectLst/>
                          <a:latin typeface="Arial" panose="020B0604020202020204" pitchFamily="34" charset="0"/>
                          <a:cs typeface="Arial" panose="020B0604020202020204" pitchFamily="34" charset="0"/>
                        </a:rPr>
                        <a:t>performance agreement must be concluded–</a:t>
                      </a:r>
                    </a:p>
                    <a:p>
                      <a:pPr marL="628650" marR="0" lvl="0" indent="-400050" algn="just" defTabSz="685800" rtl="0" eaLnBrk="1" fontAlgn="auto" latinLnBrk="0" hangingPunct="1">
                        <a:lnSpc>
                          <a:spcPct val="107000"/>
                        </a:lnSpc>
                        <a:spcBef>
                          <a:spcPts val="0"/>
                        </a:spcBef>
                        <a:spcAft>
                          <a:spcPts val="0"/>
                        </a:spcAft>
                        <a:buClrTx/>
                        <a:buSzTx/>
                        <a:buFont typeface="Wingdings" panose="05000000000000000000" pitchFamily="2" charset="2"/>
                        <a:buNone/>
                        <a:tabLst/>
                        <a:defRPr/>
                      </a:pPr>
                      <a:r>
                        <a:rPr lang="en-US" sz="1600" b="0" dirty="0">
                          <a:solidFill>
                            <a:schemeClr val="tx1"/>
                          </a:solidFill>
                          <a:effectLst/>
                          <a:latin typeface="Arial" panose="020B0604020202020204" pitchFamily="34" charset="0"/>
                          <a:cs typeface="Arial" panose="020B0604020202020204" pitchFamily="34" charset="0"/>
                        </a:rPr>
                        <a:t>(a)	within </a:t>
                      </a:r>
                      <a:r>
                        <a:rPr lang="en-US" sz="1600" b="0" u="sng" dirty="0">
                          <a:solidFill>
                            <a:schemeClr val="tx1"/>
                          </a:solidFill>
                          <a:effectLst/>
                          <a:latin typeface="Arial" panose="020B0604020202020204" pitchFamily="34" charset="0"/>
                          <a:cs typeface="Arial" panose="020B0604020202020204" pitchFamily="34" charset="0"/>
                        </a:rPr>
                        <a:t>60 </a:t>
                      </a:r>
                      <a:r>
                        <a:rPr lang="en-US" sz="1600" b="0" dirty="0">
                          <a:solidFill>
                            <a:schemeClr val="tx1"/>
                          </a:solidFill>
                          <a:effectLst/>
                          <a:latin typeface="Arial" panose="020B0604020202020204" pitchFamily="34" charset="0"/>
                          <a:cs typeface="Arial" panose="020B0604020202020204" pitchFamily="34" charset="0"/>
                        </a:rPr>
                        <a:t>days after a person has been appointed as the municipal manager or as a manager directly accountable to the municipal manager, </a:t>
                      </a:r>
                      <a:r>
                        <a:rPr lang="en-US" sz="1600" b="0" u="sng" dirty="0">
                          <a:solidFill>
                            <a:schemeClr val="tx1"/>
                          </a:solidFill>
                          <a:effectLst/>
                          <a:latin typeface="Arial" panose="020B0604020202020204" pitchFamily="34" charset="0"/>
                          <a:cs typeface="Arial" panose="020B0604020202020204" pitchFamily="34" charset="0"/>
                        </a:rPr>
                        <a:t>failing which the appointment lapses</a:t>
                      </a:r>
                      <a:r>
                        <a:rPr lang="en-US" sz="1600" b="0" dirty="0">
                          <a:solidFill>
                            <a:schemeClr val="tx1"/>
                          </a:solidFill>
                          <a:effectLst/>
                          <a:latin typeface="Arial" panose="020B0604020202020204" pitchFamily="34" charset="0"/>
                          <a:cs typeface="Arial" panose="020B0604020202020204" pitchFamily="34" charset="0"/>
                        </a:rPr>
                        <a:t>; and </a:t>
                      </a:r>
                    </a:p>
                    <a:p>
                      <a:pPr marL="685800" marR="0" lvl="0" indent="-457200" algn="just" defTabSz="685800" rtl="0" eaLnBrk="1" fontAlgn="auto" latinLnBrk="0" hangingPunct="1">
                        <a:lnSpc>
                          <a:spcPct val="107000"/>
                        </a:lnSpc>
                        <a:spcBef>
                          <a:spcPts val="0"/>
                        </a:spcBef>
                        <a:spcAft>
                          <a:spcPts val="0"/>
                        </a:spcAft>
                        <a:buClrTx/>
                        <a:buSzTx/>
                        <a:buFont typeface="Wingdings" panose="05000000000000000000" pitchFamily="2" charset="2"/>
                        <a:buNone/>
                        <a:tabLst/>
                        <a:defRPr/>
                      </a:pPr>
                      <a:r>
                        <a:rPr lang="en-US" sz="1600" b="0" dirty="0">
                          <a:solidFill>
                            <a:schemeClr val="tx1"/>
                          </a:solidFill>
                          <a:effectLst/>
                          <a:latin typeface="Arial" panose="020B0604020202020204" pitchFamily="34" charset="0"/>
                          <a:cs typeface="Arial" panose="020B0604020202020204" pitchFamily="34" charset="0"/>
                        </a:rPr>
                        <a:t>(b)	be </a:t>
                      </a:r>
                      <a:r>
                        <a:rPr lang="en-US" sz="1600" b="0" u="sng" dirty="0">
                          <a:solidFill>
                            <a:schemeClr val="tx1"/>
                          </a:solidFill>
                          <a:effectLst/>
                          <a:latin typeface="Arial" panose="020B0604020202020204" pitchFamily="34" charset="0"/>
                          <a:cs typeface="Arial" panose="020B0604020202020204" pitchFamily="34" charset="0"/>
                        </a:rPr>
                        <a:t>annually concluded thereafter within one month</a:t>
                      </a:r>
                      <a:r>
                        <a:rPr lang="en-US" sz="1600" b="0" dirty="0">
                          <a:solidFill>
                            <a:schemeClr val="tx1"/>
                          </a:solidFill>
                          <a:effectLst/>
                          <a:latin typeface="Arial" panose="020B0604020202020204" pitchFamily="34" charset="0"/>
                          <a:cs typeface="Arial" panose="020B0604020202020204" pitchFamily="34" charset="0"/>
                        </a:rPr>
                        <a:t> after the beginning</a:t>
                      </a:r>
                      <a:r>
                        <a:rPr lang="en-US" sz="1600" b="0" baseline="0" dirty="0">
                          <a:solidFill>
                            <a:schemeClr val="tx1"/>
                          </a:solidFill>
                          <a:effectLst/>
                          <a:latin typeface="Arial" panose="020B0604020202020204" pitchFamily="34" charset="0"/>
                          <a:cs typeface="Arial" panose="020B0604020202020204" pitchFamily="34" charset="0"/>
                        </a:rPr>
                        <a:t> </a:t>
                      </a:r>
                      <a:r>
                        <a:rPr lang="en-US" sz="1600" b="0" dirty="0">
                          <a:solidFill>
                            <a:schemeClr val="tx1"/>
                          </a:solidFill>
                          <a:effectLst/>
                          <a:latin typeface="Arial" panose="020B0604020202020204" pitchFamily="34" charset="0"/>
                          <a:cs typeface="Arial" panose="020B0604020202020204" pitchFamily="34" charset="0"/>
                        </a:rPr>
                        <a:t>of each financial year of the municipality;” </a:t>
                      </a:r>
                    </a:p>
                    <a:p>
                      <a:pPr marL="177800" marR="0" lvl="0" indent="-177800" algn="just" defTabSz="6858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lang="en-US" sz="1600" b="1" i="0" u="none" strike="noStrike" baseline="0" dirty="0">
                          <a:latin typeface="Arial" panose="020B0604020202020204" pitchFamily="34" charset="0"/>
                          <a:cs typeface="Arial" panose="020B0604020202020204" pitchFamily="34" charset="0"/>
                        </a:rPr>
                        <a:t>substitution for subsection (3) </a:t>
                      </a:r>
                      <a:r>
                        <a:rPr lang="en-US" sz="1600" b="0" i="0" u="none" strike="noStrike" baseline="0" dirty="0">
                          <a:latin typeface="Arial" panose="020B0604020202020204" pitchFamily="34" charset="0"/>
                          <a:cs typeface="Arial" panose="020B0604020202020204" pitchFamily="34" charset="0"/>
                        </a:rPr>
                        <a:t>- </a:t>
                      </a:r>
                      <a:r>
                        <a:rPr lang="en-US" sz="1600" b="0" i="0" u="none" strike="noStrike" baseline="0" dirty="0">
                          <a:solidFill>
                            <a:schemeClr val="tx1"/>
                          </a:solidFill>
                          <a:latin typeface="Arial" panose="020B0604020202020204" pitchFamily="34" charset="0"/>
                          <a:cs typeface="Arial" panose="020B0604020202020204" pitchFamily="34" charset="0"/>
                        </a:rPr>
                        <a:t>employment </a:t>
                      </a:r>
                      <a:r>
                        <a:rPr lang="en-US" sz="1600" b="0" i="0" u="none" strike="noStrike" baseline="0" dirty="0">
                          <a:solidFill>
                            <a:schemeClr val="tx2"/>
                          </a:solidFill>
                          <a:latin typeface="Arial" panose="020B0604020202020204" pitchFamily="34" charset="0"/>
                          <a:cs typeface="Arial" panose="020B0604020202020204" pitchFamily="34" charset="0"/>
                        </a:rPr>
                        <a:t>contract must be </a:t>
                      </a:r>
                      <a:r>
                        <a:rPr lang="en-US" sz="1600" b="0" i="0" u="sng" strike="noStrike" baseline="0" dirty="0">
                          <a:solidFill>
                            <a:schemeClr val="tx2"/>
                          </a:solidFill>
                          <a:latin typeface="Arial" panose="020B0604020202020204" pitchFamily="34" charset="0"/>
                          <a:cs typeface="Arial" panose="020B0604020202020204" pitchFamily="34" charset="0"/>
                        </a:rPr>
                        <a:t>signed by both parties before the commencement of service</a:t>
                      </a:r>
                      <a:r>
                        <a:rPr lang="en-US" sz="1600" b="0" i="0" u="none" strike="noStrike" baseline="0" dirty="0">
                          <a:solidFill>
                            <a:schemeClr val="tx2"/>
                          </a:solidFill>
                          <a:latin typeface="Arial" panose="020B0604020202020204" pitchFamily="34" charset="0"/>
                          <a:cs typeface="Arial" panose="020B0604020202020204" pitchFamily="34" charset="0"/>
                        </a:rPr>
                        <a:t>.</a:t>
                      </a:r>
                    </a:p>
                    <a:p>
                      <a:pPr marL="171450" indent="-171450" algn="just">
                        <a:buFont typeface="Wingdings" panose="05000000000000000000" pitchFamily="2" charset="2"/>
                        <a:buChar char="§"/>
                      </a:pPr>
                      <a:r>
                        <a:rPr lang="en-US" sz="1600" b="0" i="0" u="none" strike="noStrike" baseline="0" dirty="0">
                          <a:latin typeface="Arial" panose="020B0604020202020204" pitchFamily="34" charset="0"/>
                          <a:cs typeface="Arial" panose="020B0604020202020204" pitchFamily="34" charset="0"/>
                        </a:rPr>
                        <a:t> </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substitution for subsection (3A) - </a:t>
                      </a:r>
                      <a:r>
                        <a:rPr lang="en-US" sz="1600" b="0" i="0" u="sng" strike="noStrike" baseline="0" dirty="0">
                          <a:latin typeface="Arial" panose="020B0604020202020204" pitchFamily="34" charset="0"/>
                          <a:cs typeface="Arial" panose="020B0604020202020204" pitchFamily="34" charset="0"/>
                        </a:rPr>
                        <a:t>Any regulations that relate to the duties, remuneration, benefits </a:t>
                      </a:r>
                      <a:r>
                        <a:rPr lang="en-US" sz="1600" b="0" i="0" u="none" strike="noStrike" baseline="0" dirty="0">
                          <a:latin typeface="Arial" panose="020B0604020202020204" pitchFamily="34" charset="0"/>
                          <a:cs typeface="Arial" panose="020B0604020202020204" pitchFamily="34" charset="0"/>
                        </a:rPr>
                        <a:t>must be regarded as forming part of an employment contract</a:t>
                      </a:r>
                    </a:p>
                    <a:p>
                      <a:pPr marL="171450" indent="-171450" algn="just">
                        <a:buFont typeface="Wingdings" panose="05000000000000000000" pitchFamily="2" charset="2"/>
                        <a:buChar char="§"/>
                      </a:pPr>
                      <a:r>
                        <a:rPr lang="en-US" sz="1600" b="1" i="0" u="none" strike="noStrike" baseline="0" dirty="0">
                          <a:latin typeface="Arial" panose="020B0604020202020204" pitchFamily="34" charset="0"/>
                          <a:cs typeface="Arial" panose="020B0604020202020204" pitchFamily="34" charset="0"/>
                        </a:rPr>
                        <a:t>substitution for subsection (4C) </a:t>
                      </a:r>
                      <a:r>
                        <a:rPr lang="en-US" sz="1600" b="0" i="0" u="none" strike="noStrike" baseline="0" dirty="0">
                          <a:latin typeface="Arial" panose="020B0604020202020204" pitchFamily="34" charset="0"/>
                          <a:cs typeface="Arial" panose="020B0604020202020204" pitchFamily="34" charset="0"/>
                        </a:rPr>
                        <a:t>- </a:t>
                      </a:r>
                      <a:r>
                        <a:rPr lang="en-US" sz="1600" b="0" u="sng" dirty="0">
                          <a:solidFill>
                            <a:schemeClr val="tx1"/>
                          </a:solidFill>
                          <a:effectLst/>
                          <a:latin typeface="Arial" panose="020B0604020202020204" pitchFamily="34" charset="0"/>
                          <a:cs typeface="Arial" panose="020B0604020202020204" pitchFamily="34" charset="0"/>
                        </a:rPr>
                        <a:t>Any regulations that relate to standards and procedures for</a:t>
                      </a:r>
                      <a:r>
                        <a:rPr lang="en-US" sz="1600" b="0" u="sng" baseline="0" dirty="0">
                          <a:solidFill>
                            <a:schemeClr val="tx1"/>
                          </a:solidFill>
                          <a:effectLst/>
                          <a:latin typeface="Arial" panose="020B0604020202020204" pitchFamily="34" charset="0"/>
                          <a:cs typeface="Arial" panose="020B0604020202020204" pitchFamily="34" charset="0"/>
                        </a:rPr>
                        <a:t> </a:t>
                      </a:r>
                      <a:r>
                        <a:rPr lang="en-US" sz="1600" b="0" u="sng" dirty="0">
                          <a:solidFill>
                            <a:schemeClr val="tx1"/>
                          </a:solidFill>
                          <a:effectLst/>
                          <a:latin typeface="Arial" panose="020B0604020202020204" pitchFamily="34" charset="0"/>
                          <a:cs typeface="Arial" panose="020B0604020202020204" pitchFamily="34" charset="0"/>
                        </a:rPr>
                        <a:t>evaluating performance </a:t>
                      </a:r>
                      <a:r>
                        <a:rPr lang="en-US" sz="1600" b="0" u="none" dirty="0">
                          <a:solidFill>
                            <a:schemeClr val="tx1"/>
                          </a:solidFill>
                          <a:effectLst/>
                          <a:latin typeface="Arial" panose="020B0604020202020204" pitchFamily="34" charset="0"/>
                          <a:cs typeface="Arial" panose="020B0604020202020204" pitchFamily="34" charset="0"/>
                        </a:rPr>
                        <a:t>must be</a:t>
                      </a:r>
                      <a:r>
                        <a:rPr lang="en-US" sz="1600" b="0" u="none" baseline="0" dirty="0">
                          <a:solidFill>
                            <a:schemeClr val="tx1"/>
                          </a:solidFill>
                          <a:effectLst/>
                          <a:latin typeface="Arial" panose="020B0604020202020204" pitchFamily="34" charset="0"/>
                          <a:cs typeface="Arial" panose="020B0604020202020204" pitchFamily="34" charset="0"/>
                        </a:rPr>
                        <a:t> </a:t>
                      </a:r>
                      <a:r>
                        <a:rPr lang="en-US" sz="1600" b="0" u="none" dirty="0">
                          <a:solidFill>
                            <a:schemeClr val="tx1"/>
                          </a:solidFill>
                          <a:effectLst/>
                          <a:latin typeface="Arial" panose="020B0604020202020204" pitchFamily="34" charset="0"/>
                          <a:cs typeface="Arial" panose="020B0604020202020204" pitchFamily="34" charset="0"/>
                        </a:rPr>
                        <a:t>regarded as forming part of a performance agreement.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178434063"/>
                  </a:ext>
                </a:extLst>
              </a:tr>
            </a:tbl>
          </a:graphicData>
        </a:graphic>
      </p:graphicFrame>
      <p:sp>
        <p:nvSpPr>
          <p:cNvPr id="7" name="Rounded Rectangle 7">
            <a:extLst>
              <a:ext uri="{FF2B5EF4-FFF2-40B4-BE49-F238E27FC236}">
                <a16:creationId xmlns="" xmlns:a16="http://schemas.microsoft.com/office/drawing/2014/main" id="{FF44924B-0A05-4113-9BA4-F49B0E3C87CA}"/>
              </a:ext>
            </a:extLst>
          </p:cNvPr>
          <p:cNvSpPr/>
          <p:nvPr/>
        </p:nvSpPr>
        <p:spPr>
          <a:xfrm>
            <a:off x="1927654" y="1911606"/>
            <a:ext cx="4386649" cy="3681672"/>
          </a:xfrm>
          <a:prstGeom prst="roundRect">
            <a:avLst/>
          </a:prstGeom>
          <a:solidFill>
            <a:schemeClr val="accent4">
              <a:lumMod val="20000"/>
              <a:lumOff val="8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u="sng" dirty="0">
                <a:solidFill>
                  <a:schemeClr val="tx2"/>
                </a:solidFill>
              </a:rPr>
              <a:t>Problem</a:t>
            </a:r>
            <a:r>
              <a:rPr lang="en-US" dirty="0">
                <a:solidFill>
                  <a:schemeClr val="tx2"/>
                </a:solidFill>
              </a:rPr>
              <a:t> </a:t>
            </a:r>
          </a:p>
          <a:p>
            <a:pPr algn="ctr"/>
            <a:endParaRPr lang="en-US" dirty="0">
              <a:solidFill>
                <a:schemeClr val="tx2"/>
              </a:solidFill>
            </a:endParaRPr>
          </a:p>
          <a:p>
            <a:pPr algn="l"/>
            <a:r>
              <a:rPr lang="en-US" sz="1600" b="0" i="0" u="none" strike="noStrike" baseline="0" dirty="0">
                <a:solidFill>
                  <a:schemeClr val="tx2"/>
                </a:solidFill>
                <a:latin typeface="Arial" panose="020B0604020202020204" pitchFamily="34" charset="0"/>
                <a:cs typeface="Arial" panose="020B0604020202020204" pitchFamily="34" charset="0"/>
              </a:rPr>
              <a:t>Lack of compliance by municipalities with the timeframes to conclude employment contracts and performance agreements for newly appointed and serving senior managers impacting on accountability. Inconsistency in respect of both the terms of employment contracts relating to duties, remuneration, benefits and other conditions of employment, and the terms of performance agreements </a:t>
            </a:r>
            <a:r>
              <a:rPr lang="en-US" sz="1600" b="0" i="0" u="none" strike="noStrike" baseline="0" dirty="0">
                <a:solidFill>
                  <a:schemeClr val="tx2"/>
                </a:solidFill>
              </a:rPr>
              <a:t>relating to standards of performance</a:t>
            </a:r>
          </a:p>
          <a:p>
            <a:pPr algn="l"/>
            <a:r>
              <a:rPr lang="en-US" sz="1600" b="0" i="0" u="none" strike="noStrike" baseline="0" dirty="0">
                <a:solidFill>
                  <a:schemeClr val="tx2"/>
                </a:solidFill>
              </a:rPr>
              <a:t>evaluation and intervals for evaluation.</a:t>
            </a:r>
            <a:endParaRPr lang="en-ZA" sz="1600" b="1" dirty="0">
              <a:solidFill>
                <a:schemeClr val="tx2"/>
              </a:solidFill>
              <a:cs typeface="Arial" panose="020B0604020202020204" pitchFamily="34" charset="0"/>
            </a:endParaRPr>
          </a:p>
        </p:txBody>
      </p:sp>
    </p:spTree>
    <p:extLst>
      <p:ext uri="{BB962C8B-B14F-4D97-AF65-F5344CB8AC3E}">
        <p14:creationId xmlns:p14="http://schemas.microsoft.com/office/powerpoint/2010/main" xmlns="" val="31991452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77530AC-A9BB-41B1-A003-0301275EF23E}"/>
              </a:ext>
            </a:extLst>
          </p:cNvPr>
          <p:cNvSpPr>
            <a:spLocks noGrp="1"/>
          </p:cNvSpPr>
          <p:nvPr>
            <p:ph type="title"/>
          </p:nvPr>
        </p:nvSpPr>
        <p:spPr/>
        <p:txBody>
          <a:bodyPr/>
          <a:lstStyle/>
          <a:p>
            <a:pPr lvl="0" algn="ctr" defTabSz="685800">
              <a:defRPr/>
            </a:pPr>
            <a:r>
              <a:rPr lang="en-GB" b="1" dirty="0">
                <a:solidFill>
                  <a:schemeClr val="accent2"/>
                </a:solidFill>
                <a:ea typeface="ＭＳ Ｐゴシック" pitchFamily="34" charset="-128"/>
              </a:rPr>
              <a:t>6. PROPOSED AMENDMENTS</a:t>
            </a:r>
            <a:br>
              <a:rPr lang="en-GB" b="1" dirty="0">
                <a:solidFill>
                  <a:schemeClr val="accent2"/>
                </a:solidFill>
                <a:ea typeface="ＭＳ Ｐゴシック" pitchFamily="34" charset="-128"/>
              </a:rPr>
            </a:br>
            <a:r>
              <a:rPr lang="en-ZA" b="1" dirty="0">
                <a:solidFill>
                  <a:schemeClr val="accent2"/>
                </a:solidFill>
                <a:ea typeface="ＭＳ Ｐゴシック" pitchFamily="34" charset="-128"/>
              </a:rPr>
              <a:t/>
            </a:r>
            <a:br>
              <a:rPr lang="en-ZA" b="1" dirty="0">
                <a:solidFill>
                  <a:schemeClr val="accent2"/>
                </a:solidFill>
                <a:ea typeface="ＭＳ Ｐゴシック" pitchFamily="34" charset="-128"/>
              </a:rPr>
            </a:br>
            <a:endParaRPr lang="en-ZA" b="1" dirty="0">
              <a:solidFill>
                <a:schemeClr val="accent2"/>
              </a:solidFill>
              <a:ea typeface="ＭＳ Ｐゴシック" pitchFamily="34" charset="-128"/>
            </a:endParaRPr>
          </a:p>
        </p:txBody>
      </p:sp>
      <p:sp>
        <p:nvSpPr>
          <p:cNvPr id="6" name="Rectangle 5">
            <a:extLst>
              <a:ext uri="{FF2B5EF4-FFF2-40B4-BE49-F238E27FC236}">
                <a16:creationId xmlns="" xmlns:a16="http://schemas.microsoft.com/office/drawing/2014/main" id="{5D812F57-F1D6-4C35-B9E5-35696F2DC1FA}"/>
              </a:ext>
            </a:extLst>
          </p:cNvPr>
          <p:cNvSpPr/>
          <p:nvPr/>
        </p:nvSpPr>
        <p:spPr>
          <a:xfrm>
            <a:off x="37070" y="617839"/>
            <a:ext cx="12154929" cy="351956"/>
          </a:xfrm>
          <a:prstGeom prst="rect">
            <a:avLst/>
          </a:prstGeom>
        </p:spPr>
        <p:txBody>
          <a:bodyPr wrap="square">
            <a:spAutoFit/>
          </a:bodyPr>
          <a:lstStyle/>
          <a:p>
            <a:pPr marL="858838" indent="-401638" algn="just">
              <a:lnSpc>
                <a:spcPct val="107000"/>
              </a:lnSpc>
              <a:buSzPts val="1600"/>
              <a:buFont typeface="Courier New" panose="02070309020205020404" pitchFamily="49" charset="0"/>
              <a:buChar char="o"/>
            </a:pPr>
            <a:endParaRPr lang="en-GB" sz="1700" dirty="0"/>
          </a:p>
        </p:txBody>
      </p:sp>
      <p:graphicFrame>
        <p:nvGraphicFramePr>
          <p:cNvPr id="5" name="Table 5">
            <a:extLst>
              <a:ext uri="{FF2B5EF4-FFF2-40B4-BE49-F238E27FC236}">
                <a16:creationId xmlns="" xmlns:a16="http://schemas.microsoft.com/office/drawing/2014/main" id="{B83D4380-4458-4F12-9D95-0E5A706C3265}"/>
              </a:ext>
            </a:extLst>
          </p:cNvPr>
          <p:cNvGraphicFramePr>
            <a:graphicFrameLocks noGrp="1"/>
          </p:cNvGraphicFramePr>
          <p:nvPr>
            <p:extLst>
              <p:ext uri="{D42A27DB-BD31-4B8C-83A1-F6EECF244321}">
                <p14:modId xmlns:p14="http://schemas.microsoft.com/office/powerpoint/2010/main" xmlns="" val="273116357"/>
              </p:ext>
            </p:extLst>
          </p:nvPr>
        </p:nvGraphicFramePr>
        <p:xfrm>
          <a:off x="119336" y="681037"/>
          <a:ext cx="11953328" cy="5309216"/>
        </p:xfrm>
        <a:graphic>
          <a:graphicData uri="http://schemas.openxmlformats.org/drawingml/2006/table">
            <a:tbl>
              <a:tblPr firstRow="1" bandRow="1">
                <a:tableStyleId>{F5AB1C69-6EDB-4FF4-983F-18BD219EF322}</a:tableStyleId>
              </a:tblPr>
              <a:tblGrid>
                <a:gridCol w="1616158">
                  <a:extLst>
                    <a:ext uri="{9D8B030D-6E8A-4147-A177-3AD203B41FA5}">
                      <a16:colId xmlns="" xmlns:a16="http://schemas.microsoft.com/office/drawing/2014/main" val="830699190"/>
                    </a:ext>
                  </a:extLst>
                </a:gridCol>
                <a:gridCol w="4907902">
                  <a:extLst>
                    <a:ext uri="{9D8B030D-6E8A-4147-A177-3AD203B41FA5}">
                      <a16:colId xmlns="" xmlns:a16="http://schemas.microsoft.com/office/drawing/2014/main" val="4083335481"/>
                    </a:ext>
                  </a:extLst>
                </a:gridCol>
                <a:gridCol w="5429268">
                  <a:extLst>
                    <a:ext uri="{9D8B030D-6E8A-4147-A177-3AD203B41FA5}">
                      <a16:colId xmlns="" xmlns:a16="http://schemas.microsoft.com/office/drawing/2014/main" val="2926600169"/>
                    </a:ext>
                  </a:extLst>
                </a:gridCol>
              </a:tblGrid>
              <a:tr h="319780">
                <a:tc>
                  <a:txBody>
                    <a:bodyPr/>
                    <a:lstStyle/>
                    <a:p>
                      <a:pPr algn="ctr">
                        <a:lnSpc>
                          <a:spcPct val="107000"/>
                        </a:lnSpc>
                        <a:spcAft>
                          <a:spcPts val="0"/>
                        </a:spcAft>
                      </a:pPr>
                      <a:r>
                        <a:rPr lang="en-ZA" sz="1800" b="1" dirty="0">
                          <a:solidFill>
                            <a:schemeClr val="tx1"/>
                          </a:solidFill>
                          <a:effectLst/>
                        </a:rPr>
                        <a:t>CLAUSE</a:t>
                      </a:r>
                      <a:endParaRPr lang="en-ZA" sz="1800" b="1" dirty="0">
                        <a:solidFill>
                          <a:schemeClr val="tx1"/>
                        </a:solidFill>
                        <a:effectLst/>
                        <a:latin typeface="Arial" panose="020B0604020202020204" pitchFamily="34" charset="0"/>
                        <a:cs typeface="Arial" panose="020B0604020202020204" pitchFamily="34" charset="0"/>
                      </a:endParaRPr>
                    </a:p>
                  </a:txBody>
                  <a:tcPr marL="54901" marR="549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lnSpc>
                          <a:spcPct val="107000"/>
                        </a:lnSpc>
                        <a:spcAft>
                          <a:spcPts val="0"/>
                        </a:spcAft>
                      </a:pPr>
                      <a:r>
                        <a:rPr lang="en-ZA" sz="1800" b="1" dirty="0">
                          <a:solidFill>
                            <a:schemeClr val="tx1"/>
                          </a:solidFill>
                          <a:effectLst/>
                        </a:rPr>
                        <a:t>SECTION IN THE ACT</a:t>
                      </a:r>
                      <a:endParaRPr lang="en-ZA" sz="1800" b="1" dirty="0">
                        <a:solidFill>
                          <a:schemeClr val="tx1"/>
                        </a:solidFill>
                        <a:effectLst/>
                        <a:latin typeface="Arial" panose="020B0604020202020204" pitchFamily="34" charset="0"/>
                        <a:cs typeface="Arial" panose="020B0604020202020204" pitchFamily="34" charset="0"/>
                      </a:endParaRPr>
                    </a:p>
                  </a:txBody>
                  <a:tcPr marL="54901" marR="549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lnSpc>
                          <a:spcPct val="107000"/>
                        </a:lnSpc>
                        <a:spcAft>
                          <a:spcPts val="0"/>
                        </a:spcAft>
                      </a:pPr>
                      <a:r>
                        <a:rPr lang="en-ZA" sz="1800" b="1" dirty="0">
                          <a:solidFill>
                            <a:schemeClr val="tx1"/>
                          </a:solidFill>
                          <a:effectLst/>
                        </a:rPr>
                        <a:t>PROPOSED</a:t>
                      </a:r>
                      <a:r>
                        <a:rPr lang="en-ZA" sz="1800" b="1" baseline="0" dirty="0">
                          <a:solidFill>
                            <a:schemeClr val="tx1"/>
                          </a:solidFill>
                          <a:effectLst/>
                        </a:rPr>
                        <a:t> </a:t>
                      </a:r>
                      <a:r>
                        <a:rPr lang="en-ZA" sz="1800" b="1" dirty="0">
                          <a:solidFill>
                            <a:schemeClr val="tx1"/>
                          </a:solidFill>
                          <a:effectLst/>
                        </a:rPr>
                        <a:t>AMENDMENTS</a:t>
                      </a:r>
                      <a:endParaRPr lang="en-ZA" sz="1800" b="1" dirty="0">
                        <a:solidFill>
                          <a:schemeClr val="tx1"/>
                        </a:solidFill>
                        <a:effectLst/>
                        <a:latin typeface="Arial" panose="020B0604020202020204" pitchFamily="34" charset="0"/>
                        <a:cs typeface="Arial" panose="020B0604020202020204" pitchFamily="34" charset="0"/>
                      </a:endParaRPr>
                    </a:p>
                  </a:txBody>
                  <a:tcPr marL="54901" marR="549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 xmlns:a16="http://schemas.microsoft.com/office/drawing/2014/main" val="3605816194"/>
                  </a:ext>
                </a:extLst>
              </a:tr>
              <a:tr h="4989436">
                <a:tc>
                  <a:txBody>
                    <a:bodyPr/>
                    <a:lstStyle/>
                    <a:p>
                      <a:pPr marL="0" indent="0" algn="ctr">
                        <a:lnSpc>
                          <a:spcPct val="107000"/>
                        </a:lnSpc>
                        <a:spcAft>
                          <a:spcPts val="0"/>
                        </a:spcAft>
                        <a:buFont typeface="+mj-lt"/>
                        <a:buNone/>
                      </a:pPr>
                      <a:r>
                        <a:rPr lang="en-ZA" sz="1600" b="1" dirty="0">
                          <a:solidFill>
                            <a:schemeClr val="tx1"/>
                          </a:solidFill>
                          <a:effectLst/>
                          <a:latin typeface="Arial" panose="020B0604020202020204" pitchFamily="34" charset="0"/>
                          <a:cs typeface="Arial" panose="020B0604020202020204" pitchFamily="34" charset="0"/>
                        </a:rPr>
                        <a:t>5</a:t>
                      </a:r>
                    </a:p>
                  </a:txBody>
                  <a:tcPr marL="54901" marR="54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600" b="0" i="0" u="none" strike="noStrike" baseline="0" dirty="0">
                          <a:latin typeface="Arial" panose="020B0604020202020204" pitchFamily="34" charset="0"/>
                          <a:cs typeface="Arial" panose="020B0604020202020204" pitchFamily="34" charset="0"/>
                        </a:rPr>
                        <a:t>Section 57 - ‘‘</a:t>
                      </a:r>
                      <a:r>
                        <a:rPr lang="en-US" sz="1600" b="1" i="0" u="none" strike="noStrike" baseline="0" dirty="0">
                          <a:latin typeface="Arial" panose="020B0604020202020204" pitchFamily="34" charset="0"/>
                          <a:cs typeface="Arial" panose="020B0604020202020204" pitchFamily="34" charset="0"/>
                        </a:rPr>
                        <a:t>employment contract and performance agreement”</a:t>
                      </a:r>
                    </a:p>
                    <a:p>
                      <a:pPr algn="l"/>
                      <a:endParaRPr lang="en-US" sz="1600" b="1" i="0" u="none" strike="noStrike"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l"/>
                      <a:endParaRPr lang="en-ZA" sz="15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just">
                        <a:buFont typeface="Wingdings" panose="05000000000000000000" pitchFamily="2" charset="2"/>
                        <a:buChar char="§"/>
                      </a:pPr>
                      <a:r>
                        <a:rPr lang="en-US" sz="1600" b="1" u="none" baseline="0" dirty="0">
                          <a:solidFill>
                            <a:schemeClr val="tx1"/>
                          </a:solidFill>
                          <a:effectLst/>
                          <a:latin typeface="Arial" panose="020B0604020202020204" pitchFamily="34" charset="0"/>
                          <a:cs typeface="Arial" panose="020B0604020202020204" pitchFamily="34" charset="0"/>
                        </a:rPr>
                        <a:t>substitution of subsection 6  </a:t>
                      </a:r>
                      <a:r>
                        <a:rPr lang="en-US" sz="1600" b="0" u="none" baseline="0" dirty="0">
                          <a:solidFill>
                            <a:schemeClr val="tx1"/>
                          </a:solidFill>
                          <a:effectLst/>
                          <a:latin typeface="Arial" panose="020B0604020202020204" pitchFamily="34" charset="0"/>
                          <a:cs typeface="Arial" panose="020B0604020202020204" pitchFamily="34" charset="0"/>
                        </a:rPr>
                        <a:t>- </a:t>
                      </a:r>
                      <a:r>
                        <a:rPr lang="en-US" sz="1600" b="0" u="none" dirty="0">
                          <a:solidFill>
                            <a:schemeClr val="tx1"/>
                          </a:solidFill>
                          <a:effectLst/>
                          <a:latin typeface="Arial" panose="020B0604020202020204" pitchFamily="34" charset="0"/>
                          <a:cs typeface="Arial" panose="020B0604020202020204" pitchFamily="34" charset="0"/>
                        </a:rPr>
                        <a:t>The employment </a:t>
                      </a:r>
                      <a:r>
                        <a:rPr lang="en-US" sz="1600" b="0" u="none" dirty="0">
                          <a:solidFill>
                            <a:schemeClr val="tx2"/>
                          </a:solidFill>
                          <a:effectLst/>
                          <a:latin typeface="Arial" panose="020B0604020202020204" pitchFamily="34" charset="0"/>
                          <a:cs typeface="Arial" panose="020B0604020202020204" pitchFamily="34" charset="0"/>
                        </a:rPr>
                        <a:t>contract for a municipal manager </a:t>
                      </a:r>
                      <a:r>
                        <a:rPr lang="en-US" sz="1600" b="0" u="none" dirty="0">
                          <a:solidFill>
                            <a:schemeClr val="tx1"/>
                          </a:solidFill>
                          <a:effectLst/>
                          <a:latin typeface="Arial" panose="020B0604020202020204" pitchFamily="34" charset="0"/>
                          <a:cs typeface="Arial" panose="020B0604020202020204" pitchFamily="34" charset="0"/>
                        </a:rPr>
                        <a:t>must </a:t>
                      </a:r>
                      <a:r>
                        <a:rPr lang="en-ZA" sz="1600" u="sng" dirty="0">
                          <a:solidFill>
                            <a:schemeClr val="tx1"/>
                          </a:solidFill>
                          <a:effectLst/>
                          <a:latin typeface="Arial" panose="020B0604020202020204" pitchFamily="34" charset="0"/>
                          <a:ea typeface="Calibri" panose="020F0502020204030204" pitchFamily="34" charset="0"/>
                          <a:cs typeface="Arial" panose="020B0604020202020204" pitchFamily="34" charset="0"/>
                        </a:rPr>
                        <a:t>be</a:t>
                      </a:r>
                      <a:r>
                        <a:rPr lang="en-US" sz="1600" b="0" u="none" dirty="0">
                          <a:solidFill>
                            <a:schemeClr val="tx1"/>
                          </a:solidFill>
                          <a:effectLst/>
                          <a:latin typeface="Arial" panose="020B0604020202020204" pitchFamily="34" charset="0"/>
                          <a:cs typeface="Arial" panose="020B0604020202020204" pitchFamily="34" charset="0"/>
                        </a:rPr>
                        <a:t>—</a:t>
                      </a:r>
                    </a:p>
                    <a:p>
                      <a:pPr marL="171450" marR="0" indent="0" algn="just">
                        <a:spcBef>
                          <a:spcPts val="0"/>
                        </a:spcBef>
                        <a:spcAft>
                          <a:spcPts val="0"/>
                        </a:spcAft>
                        <a:tabLst/>
                      </a:pPr>
                      <a:r>
                        <a:rPr lang="en-ZA" sz="1600" b="1" dirty="0">
                          <a:effectLst/>
                          <a:highlight>
                            <a:srgbClr val="FFFF00"/>
                          </a:highlight>
                          <a:latin typeface="Arial" panose="020B0604020202020204" pitchFamily="34" charset="0"/>
                          <a:ea typeface="Calibri" panose="020F0502020204030204" pitchFamily="34" charset="0"/>
                          <a:cs typeface="Arial" panose="020B0604020202020204" pitchFamily="34" charset="0"/>
                        </a:rPr>
                        <a:t>[</a:t>
                      </a:r>
                      <a:r>
                        <a:rPr lang="en-ZA" sz="1600" b="1" i="1" dirty="0">
                          <a:effectLst/>
                          <a:highlight>
                            <a:srgbClr val="FFFF00"/>
                          </a:highlight>
                          <a:latin typeface="Arial" panose="020B0604020202020204" pitchFamily="34" charset="0"/>
                          <a:ea typeface="Calibri" panose="020F0502020204030204" pitchFamily="34" charset="0"/>
                          <a:cs typeface="Arial" panose="020B0604020202020204" pitchFamily="34" charset="0"/>
                        </a:rPr>
                        <a:t>(c)  	</a:t>
                      </a:r>
                      <a:r>
                        <a:rPr lang="en-ZA" sz="1600" b="1" dirty="0">
                          <a:effectLst/>
                          <a:highlight>
                            <a:srgbClr val="FFFF00"/>
                          </a:highlight>
                          <a:latin typeface="Arial" panose="020B0604020202020204" pitchFamily="34" charset="0"/>
                          <a:ea typeface="Calibri" panose="020F0502020204030204" pitchFamily="34" charset="0"/>
                          <a:cs typeface="Arial" panose="020B0604020202020204" pitchFamily="34" charset="0"/>
                        </a:rPr>
                        <a:t>stipulate the terms of the renewal of the employment contract, but only by agreement between the parties; and] </a:t>
                      </a:r>
                    </a:p>
                    <a:p>
                      <a:pPr marL="171450" marR="0" indent="0" algn="just">
                        <a:spcBef>
                          <a:spcPts val="0"/>
                        </a:spcBef>
                        <a:spcAft>
                          <a:spcPts val="0"/>
                        </a:spcAft>
                        <a:tabLst/>
                      </a:pPr>
                      <a:endParaRPr lang="en-ZA" sz="1600" b="1" dirty="0">
                        <a:effectLst/>
                        <a:highlight>
                          <a:srgbClr val="FFFF00"/>
                        </a:highlight>
                        <a:latin typeface="Arial" panose="020B0604020202020204" pitchFamily="34" charset="0"/>
                        <a:ea typeface="Calibri" panose="020F0502020204030204" pitchFamily="34" charset="0"/>
                        <a:cs typeface="Arial" panose="020B0604020202020204" pitchFamily="34" charset="0"/>
                      </a:endParaRPr>
                    </a:p>
                    <a:p>
                      <a:pPr marL="114300" marR="0" indent="-114300" algn="just">
                        <a:spcBef>
                          <a:spcPts val="0"/>
                        </a:spcBef>
                        <a:spcAft>
                          <a:spcPts val="0"/>
                        </a:spcAft>
                        <a:buFont typeface="Wingdings" panose="05000000000000000000" pitchFamily="2" charset="2"/>
                        <a:buChar char="§"/>
                        <a:tabLst/>
                      </a:pPr>
                      <a:r>
                        <a:rPr lang="en-ZA" sz="1600" b="1" dirty="0">
                          <a:effectLst/>
                          <a:highlight>
                            <a:srgbClr val="FFFF00"/>
                          </a:highlight>
                          <a:latin typeface="Arial" panose="020B0604020202020204" pitchFamily="34" charset="0"/>
                          <a:ea typeface="Calibri" panose="020F0502020204030204" pitchFamily="34" charset="0"/>
                          <a:cs typeface="Arial" panose="020B0604020202020204" pitchFamily="34" charset="0"/>
                        </a:rPr>
                        <a:t>substitution for subsection (7) - </a:t>
                      </a:r>
                      <a:r>
                        <a:rPr lang="en-US" sz="1600" b="0" dirty="0">
                          <a:effectLst/>
                          <a:highlight>
                            <a:srgbClr val="FFFF00"/>
                          </a:highlight>
                          <a:latin typeface="Arial" panose="020B0604020202020204" pitchFamily="34" charset="0"/>
                          <a:ea typeface="Calibri" panose="020F0502020204030204" pitchFamily="34" charset="0"/>
                          <a:cs typeface="Arial" panose="020B0604020202020204" pitchFamily="34" charset="0"/>
                        </a:rPr>
                        <a:t>‘‘(</a:t>
                      </a:r>
                      <a:r>
                        <a:rPr lang="en-US" sz="1600" b="0" u="sng" dirty="0">
                          <a:effectLst/>
                          <a:highlight>
                            <a:srgbClr val="FFFF00"/>
                          </a:highlight>
                          <a:latin typeface="Arial" panose="020B0604020202020204" pitchFamily="34" charset="0"/>
                          <a:ea typeface="Calibri" panose="020F0502020204030204" pitchFamily="34" charset="0"/>
                          <a:cs typeface="Arial" panose="020B0604020202020204" pitchFamily="34" charset="0"/>
                        </a:rPr>
                        <a:t>7)(a) Subject to paragraph (b), a municipal council must make a</a:t>
                      </a:r>
                      <a:r>
                        <a:rPr lang="en-US" sz="1600" b="0" u="sng" baseline="0" dirty="0">
                          <a:effectLst/>
                          <a:highlight>
                            <a:srgbClr val="FFFF00"/>
                          </a:highlight>
                          <a:latin typeface="Arial" panose="020B0604020202020204" pitchFamily="34" charset="0"/>
                          <a:ea typeface="Calibri" panose="020F0502020204030204" pitchFamily="34" charset="0"/>
                          <a:cs typeface="Arial" panose="020B0604020202020204" pitchFamily="34" charset="0"/>
                        </a:rPr>
                        <a:t> </a:t>
                      </a:r>
                      <a:r>
                        <a:rPr lang="en-US" sz="1600" b="0" u="sng" dirty="0">
                          <a:effectLst/>
                          <a:highlight>
                            <a:srgbClr val="FFFF00"/>
                          </a:highlight>
                          <a:latin typeface="Arial" panose="020B0604020202020204" pitchFamily="34" charset="0"/>
                          <a:ea typeface="Calibri" panose="020F0502020204030204" pitchFamily="34" charset="0"/>
                          <a:cs typeface="Arial" panose="020B0604020202020204" pitchFamily="34" charset="0"/>
                        </a:rPr>
                        <a:t>decision on whether the employment contract of a manager directly</a:t>
                      </a:r>
                      <a:r>
                        <a:rPr lang="en-US" sz="1600" b="0" u="sng" baseline="0" dirty="0">
                          <a:effectLst/>
                          <a:highlight>
                            <a:srgbClr val="FFFF00"/>
                          </a:highlight>
                          <a:latin typeface="Arial" panose="020B0604020202020204" pitchFamily="34" charset="0"/>
                          <a:ea typeface="Calibri" panose="020F0502020204030204" pitchFamily="34" charset="0"/>
                          <a:cs typeface="Arial" panose="020B0604020202020204" pitchFamily="34" charset="0"/>
                        </a:rPr>
                        <a:t> </a:t>
                      </a:r>
                      <a:r>
                        <a:rPr lang="en-US" sz="1600" b="0" u="sng" dirty="0">
                          <a:effectLst/>
                          <a:highlight>
                            <a:srgbClr val="FFFF00"/>
                          </a:highlight>
                          <a:latin typeface="Arial" panose="020B0604020202020204" pitchFamily="34" charset="0"/>
                          <a:ea typeface="Calibri" panose="020F0502020204030204" pitchFamily="34" charset="0"/>
                          <a:cs typeface="Arial" panose="020B0604020202020204" pitchFamily="34" charset="0"/>
                        </a:rPr>
                        <a:t>accountable to the municipal manager must be for a fixed term, in</a:t>
                      </a:r>
                      <a:r>
                        <a:rPr lang="en-US" sz="1600" b="0" u="sng" baseline="0" dirty="0">
                          <a:effectLst/>
                          <a:highlight>
                            <a:srgbClr val="FFFF00"/>
                          </a:highlight>
                          <a:latin typeface="Arial" panose="020B0604020202020204" pitchFamily="34" charset="0"/>
                          <a:ea typeface="Calibri" panose="020F0502020204030204" pitchFamily="34" charset="0"/>
                          <a:cs typeface="Arial" panose="020B0604020202020204" pitchFamily="34" charset="0"/>
                        </a:rPr>
                        <a:t> </a:t>
                      </a:r>
                      <a:r>
                        <a:rPr lang="en-US" sz="1600" b="0" u="sng" dirty="0">
                          <a:effectLst/>
                          <a:highlight>
                            <a:srgbClr val="FFFF00"/>
                          </a:highlight>
                          <a:latin typeface="Arial" panose="020B0604020202020204" pitchFamily="34" charset="0"/>
                          <a:ea typeface="Calibri" panose="020F0502020204030204" pitchFamily="34" charset="0"/>
                          <a:cs typeface="Arial" panose="020B0604020202020204" pitchFamily="34" charset="0"/>
                        </a:rPr>
                        <a:t>accordance with subsection (6), or on a permanent basis.</a:t>
                      </a:r>
                    </a:p>
                    <a:p>
                      <a:pPr marL="114300" marR="0" indent="0" algn="just">
                        <a:spcBef>
                          <a:spcPts val="0"/>
                        </a:spcBef>
                        <a:spcAft>
                          <a:spcPts val="0"/>
                        </a:spcAft>
                        <a:buFont typeface="Wingdings" panose="05000000000000000000" pitchFamily="2" charset="2"/>
                        <a:buNone/>
                        <a:tabLst/>
                      </a:pPr>
                      <a:r>
                        <a:rPr lang="en-US" sz="1600" b="0" u="sng" dirty="0">
                          <a:effectLst/>
                          <a:highlight>
                            <a:srgbClr val="FFFF00"/>
                          </a:highlight>
                          <a:latin typeface="Arial" panose="020B0604020202020204" pitchFamily="34" charset="0"/>
                          <a:ea typeface="Calibri" panose="020F0502020204030204" pitchFamily="34" charset="0"/>
                          <a:cs typeface="Arial" panose="020B0604020202020204" pitchFamily="34" charset="0"/>
                        </a:rPr>
                        <a:t>(b) A decision in terms of paragraph (a) must be made by the</a:t>
                      </a:r>
                      <a:r>
                        <a:rPr lang="en-US" sz="1600" b="0" u="sng" baseline="0" dirty="0">
                          <a:effectLst/>
                          <a:highlight>
                            <a:srgbClr val="FFFF00"/>
                          </a:highlight>
                          <a:latin typeface="Arial" panose="020B0604020202020204" pitchFamily="34" charset="0"/>
                          <a:ea typeface="Calibri" panose="020F0502020204030204" pitchFamily="34" charset="0"/>
                          <a:cs typeface="Arial" panose="020B0604020202020204" pitchFamily="34" charset="0"/>
                        </a:rPr>
                        <a:t> </a:t>
                      </a:r>
                      <a:r>
                        <a:rPr lang="en-US" sz="1600" b="0" u="sng" dirty="0">
                          <a:effectLst/>
                          <a:highlight>
                            <a:srgbClr val="FFFF00"/>
                          </a:highlight>
                          <a:latin typeface="Arial" panose="020B0604020202020204" pitchFamily="34" charset="0"/>
                          <a:ea typeface="Calibri" panose="020F0502020204030204" pitchFamily="34" charset="0"/>
                          <a:cs typeface="Arial" panose="020B0604020202020204" pitchFamily="34" charset="0"/>
                        </a:rPr>
                        <a:t>municipal council, in consultation with the mayor or the executive</a:t>
                      </a:r>
                      <a:r>
                        <a:rPr lang="en-US" sz="1600" b="0" u="sng" baseline="0" dirty="0">
                          <a:effectLst/>
                          <a:highlight>
                            <a:srgbClr val="FFFF00"/>
                          </a:highlight>
                          <a:latin typeface="Arial" panose="020B0604020202020204" pitchFamily="34" charset="0"/>
                          <a:ea typeface="Calibri" panose="020F0502020204030204" pitchFamily="34" charset="0"/>
                          <a:cs typeface="Arial" panose="020B0604020202020204" pitchFamily="34" charset="0"/>
                        </a:rPr>
                        <a:t> </a:t>
                      </a:r>
                      <a:r>
                        <a:rPr lang="en-US" sz="1600" b="0" u="sng" dirty="0">
                          <a:effectLst/>
                          <a:highlight>
                            <a:srgbClr val="FFFF00"/>
                          </a:highlight>
                          <a:latin typeface="Arial" panose="020B0604020202020204" pitchFamily="34" charset="0"/>
                          <a:ea typeface="Calibri" panose="020F0502020204030204" pitchFamily="34" charset="0"/>
                          <a:cs typeface="Arial" panose="020B0604020202020204" pitchFamily="34" charset="0"/>
                        </a:rPr>
                        <a:t>committee, as the case may be, after recommendation by the municipal</a:t>
                      </a:r>
                      <a:r>
                        <a:rPr lang="en-US" sz="1600" b="0" u="sng" baseline="0" dirty="0">
                          <a:effectLst/>
                          <a:highlight>
                            <a:srgbClr val="FFFF00"/>
                          </a:highlight>
                          <a:latin typeface="Arial" panose="020B0604020202020204" pitchFamily="34" charset="0"/>
                          <a:ea typeface="Calibri" panose="020F0502020204030204" pitchFamily="34" charset="0"/>
                          <a:cs typeface="Arial" panose="020B0604020202020204" pitchFamily="34" charset="0"/>
                        </a:rPr>
                        <a:t> </a:t>
                      </a:r>
                      <a:r>
                        <a:rPr lang="en-US" sz="1600" b="0" u="sng" dirty="0">
                          <a:effectLst/>
                          <a:highlight>
                            <a:srgbClr val="FFFF00"/>
                          </a:highlight>
                          <a:latin typeface="Arial" panose="020B0604020202020204" pitchFamily="34" charset="0"/>
                          <a:ea typeface="Calibri" panose="020F0502020204030204" pitchFamily="34" charset="0"/>
                          <a:cs typeface="Arial" panose="020B0604020202020204" pitchFamily="34" charset="0"/>
                        </a:rPr>
                        <a:t>manager.’’.</a:t>
                      </a:r>
                      <a:endParaRPr lang="en-US" sz="2400" b="0" u="sng"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178434063"/>
                  </a:ext>
                </a:extLst>
              </a:tr>
            </a:tbl>
          </a:graphicData>
        </a:graphic>
      </p:graphicFrame>
      <p:sp>
        <p:nvSpPr>
          <p:cNvPr id="8" name="Rounded Rectangle 7">
            <a:extLst>
              <a:ext uri="{FF2B5EF4-FFF2-40B4-BE49-F238E27FC236}">
                <a16:creationId xmlns="" xmlns:a16="http://schemas.microsoft.com/office/drawing/2014/main" id="{972B50AC-3108-4CB1-BFE7-72F46BDF1806}"/>
              </a:ext>
            </a:extLst>
          </p:cNvPr>
          <p:cNvSpPr/>
          <p:nvPr/>
        </p:nvSpPr>
        <p:spPr>
          <a:xfrm>
            <a:off x="1927654" y="2125362"/>
            <a:ext cx="4386649" cy="3410465"/>
          </a:xfrm>
          <a:prstGeom prst="roundRect">
            <a:avLst/>
          </a:prstGeom>
          <a:solidFill>
            <a:schemeClr val="accent4">
              <a:lumMod val="20000"/>
              <a:lumOff val="8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u="sng" dirty="0">
                <a:solidFill>
                  <a:schemeClr val="tx2"/>
                </a:solidFill>
              </a:rPr>
              <a:t>Problem</a:t>
            </a:r>
            <a:r>
              <a:rPr lang="en-US" dirty="0">
                <a:solidFill>
                  <a:schemeClr val="tx2"/>
                </a:solidFill>
              </a:rPr>
              <a:t> </a:t>
            </a:r>
          </a:p>
          <a:p>
            <a:pPr algn="ctr"/>
            <a:endParaRPr lang="en-US" dirty="0">
              <a:solidFill>
                <a:schemeClr val="tx2"/>
              </a:solidFill>
            </a:endParaRPr>
          </a:p>
          <a:p>
            <a:pPr algn="l"/>
            <a:r>
              <a:rPr lang="en-US" sz="1600" b="0" i="0" u="none" strike="noStrike" baseline="0" dirty="0">
                <a:solidFill>
                  <a:schemeClr val="tx2"/>
                </a:solidFill>
                <a:latin typeface="Arial" panose="020B0604020202020204" pitchFamily="34" charset="0"/>
                <a:cs typeface="Arial" panose="020B0604020202020204" pitchFamily="34" charset="0"/>
              </a:rPr>
              <a:t>Lack of compliance by municipalities with the timeframes to conclude performance agreements for newly appointed and serving senior managers impacting on accountability. Inconsistency in respect of both the terms of employment contracts relating to duties, remuneration, benefits and other conditions of employment, and the terms of performance agreements </a:t>
            </a:r>
            <a:r>
              <a:rPr lang="en-US" sz="1600" b="0" i="0" u="none" strike="noStrike" baseline="0" dirty="0">
                <a:solidFill>
                  <a:schemeClr val="tx2"/>
                </a:solidFill>
              </a:rPr>
              <a:t>relating to standards of performance</a:t>
            </a:r>
          </a:p>
          <a:p>
            <a:pPr algn="l"/>
            <a:r>
              <a:rPr lang="en-US" sz="1600" b="0" i="0" u="none" strike="noStrike" baseline="0" dirty="0">
                <a:solidFill>
                  <a:schemeClr val="tx2"/>
                </a:solidFill>
              </a:rPr>
              <a:t>evaluation and intervals for evaluation.</a:t>
            </a:r>
            <a:endParaRPr lang="en-ZA" sz="1600" b="1" dirty="0">
              <a:solidFill>
                <a:schemeClr val="tx2"/>
              </a:solidFill>
              <a:cs typeface="Arial" panose="020B0604020202020204" pitchFamily="34" charset="0"/>
            </a:endParaRPr>
          </a:p>
        </p:txBody>
      </p:sp>
    </p:spTree>
    <p:extLst>
      <p:ext uri="{BB962C8B-B14F-4D97-AF65-F5344CB8AC3E}">
        <p14:creationId xmlns:p14="http://schemas.microsoft.com/office/powerpoint/2010/main" xmlns="" val="18203612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77530AC-A9BB-41B1-A003-0301275EF23E}"/>
              </a:ext>
            </a:extLst>
          </p:cNvPr>
          <p:cNvSpPr>
            <a:spLocks noGrp="1"/>
          </p:cNvSpPr>
          <p:nvPr>
            <p:ph type="title"/>
          </p:nvPr>
        </p:nvSpPr>
        <p:spPr/>
        <p:txBody>
          <a:bodyPr/>
          <a:lstStyle/>
          <a:p>
            <a:pPr lvl="0" algn="ctr" defTabSz="685800">
              <a:defRPr/>
            </a:pPr>
            <a:r>
              <a:rPr lang="en-GB" b="1" dirty="0">
                <a:solidFill>
                  <a:schemeClr val="accent2"/>
                </a:solidFill>
                <a:ea typeface="ＭＳ Ｐゴシック" pitchFamily="34" charset="-128"/>
              </a:rPr>
              <a:t>6. PROPOSED AMENDMENTS</a:t>
            </a:r>
            <a:br>
              <a:rPr lang="en-GB" b="1" dirty="0">
                <a:solidFill>
                  <a:schemeClr val="accent2"/>
                </a:solidFill>
                <a:ea typeface="ＭＳ Ｐゴシック" pitchFamily="34" charset="-128"/>
              </a:rPr>
            </a:br>
            <a:r>
              <a:rPr lang="en-ZA" b="1" dirty="0">
                <a:solidFill>
                  <a:schemeClr val="accent2"/>
                </a:solidFill>
                <a:ea typeface="ＭＳ Ｐゴシック" pitchFamily="34" charset="-128"/>
              </a:rPr>
              <a:t/>
            </a:r>
            <a:br>
              <a:rPr lang="en-ZA" b="1" dirty="0">
                <a:solidFill>
                  <a:schemeClr val="accent2"/>
                </a:solidFill>
                <a:ea typeface="ＭＳ Ｐゴシック" pitchFamily="34" charset="-128"/>
              </a:rPr>
            </a:br>
            <a:endParaRPr lang="en-ZA" b="1" dirty="0">
              <a:solidFill>
                <a:schemeClr val="accent2"/>
              </a:solidFill>
              <a:ea typeface="ＭＳ Ｐゴシック" pitchFamily="34" charset="-128"/>
            </a:endParaRPr>
          </a:p>
        </p:txBody>
      </p:sp>
      <p:sp>
        <p:nvSpPr>
          <p:cNvPr id="6" name="Rectangle 5">
            <a:extLst>
              <a:ext uri="{FF2B5EF4-FFF2-40B4-BE49-F238E27FC236}">
                <a16:creationId xmlns="" xmlns:a16="http://schemas.microsoft.com/office/drawing/2014/main" id="{5D812F57-F1D6-4C35-B9E5-35696F2DC1FA}"/>
              </a:ext>
            </a:extLst>
          </p:cNvPr>
          <p:cNvSpPr/>
          <p:nvPr/>
        </p:nvSpPr>
        <p:spPr>
          <a:xfrm>
            <a:off x="37070" y="617839"/>
            <a:ext cx="12154929" cy="351956"/>
          </a:xfrm>
          <a:prstGeom prst="rect">
            <a:avLst/>
          </a:prstGeom>
        </p:spPr>
        <p:txBody>
          <a:bodyPr wrap="square">
            <a:spAutoFit/>
          </a:bodyPr>
          <a:lstStyle/>
          <a:p>
            <a:pPr marL="858838" indent="-401638" algn="just">
              <a:lnSpc>
                <a:spcPct val="107000"/>
              </a:lnSpc>
              <a:buSzPts val="1600"/>
              <a:buFont typeface="Courier New" panose="02070309020205020404" pitchFamily="49" charset="0"/>
              <a:buChar char="o"/>
            </a:pPr>
            <a:endParaRPr lang="en-GB" sz="1700" dirty="0"/>
          </a:p>
        </p:txBody>
      </p:sp>
      <p:graphicFrame>
        <p:nvGraphicFramePr>
          <p:cNvPr id="5" name="Table 5">
            <a:extLst>
              <a:ext uri="{FF2B5EF4-FFF2-40B4-BE49-F238E27FC236}">
                <a16:creationId xmlns="" xmlns:a16="http://schemas.microsoft.com/office/drawing/2014/main" id="{B83D4380-4458-4F12-9D95-0E5A706C3265}"/>
              </a:ext>
            </a:extLst>
          </p:cNvPr>
          <p:cNvGraphicFramePr>
            <a:graphicFrameLocks noGrp="1"/>
          </p:cNvGraphicFramePr>
          <p:nvPr>
            <p:extLst>
              <p:ext uri="{D42A27DB-BD31-4B8C-83A1-F6EECF244321}">
                <p14:modId xmlns:p14="http://schemas.microsoft.com/office/powerpoint/2010/main" xmlns="" val="2032446336"/>
              </p:ext>
            </p:extLst>
          </p:nvPr>
        </p:nvGraphicFramePr>
        <p:xfrm>
          <a:off x="119336" y="681037"/>
          <a:ext cx="11953328" cy="5309216"/>
        </p:xfrm>
        <a:graphic>
          <a:graphicData uri="http://schemas.openxmlformats.org/drawingml/2006/table">
            <a:tbl>
              <a:tblPr firstRow="1" bandRow="1">
                <a:tableStyleId>{F5AB1C69-6EDB-4FF4-983F-18BD219EF322}</a:tableStyleId>
              </a:tblPr>
              <a:tblGrid>
                <a:gridCol w="1616158">
                  <a:extLst>
                    <a:ext uri="{9D8B030D-6E8A-4147-A177-3AD203B41FA5}">
                      <a16:colId xmlns="" xmlns:a16="http://schemas.microsoft.com/office/drawing/2014/main" val="830699190"/>
                    </a:ext>
                  </a:extLst>
                </a:gridCol>
                <a:gridCol w="4907902">
                  <a:extLst>
                    <a:ext uri="{9D8B030D-6E8A-4147-A177-3AD203B41FA5}">
                      <a16:colId xmlns="" xmlns:a16="http://schemas.microsoft.com/office/drawing/2014/main" val="4083335481"/>
                    </a:ext>
                  </a:extLst>
                </a:gridCol>
                <a:gridCol w="5429268">
                  <a:extLst>
                    <a:ext uri="{9D8B030D-6E8A-4147-A177-3AD203B41FA5}">
                      <a16:colId xmlns="" xmlns:a16="http://schemas.microsoft.com/office/drawing/2014/main" val="2926600169"/>
                    </a:ext>
                  </a:extLst>
                </a:gridCol>
              </a:tblGrid>
              <a:tr h="319780">
                <a:tc>
                  <a:txBody>
                    <a:bodyPr/>
                    <a:lstStyle/>
                    <a:p>
                      <a:pPr algn="ctr">
                        <a:lnSpc>
                          <a:spcPct val="107000"/>
                        </a:lnSpc>
                        <a:spcAft>
                          <a:spcPts val="0"/>
                        </a:spcAft>
                      </a:pPr>
                      <a:r>
                        <a:rPr lang="en-ZA" sz="1800" b="1" dirty="0">
                          <a:solidFill>
                            <a:schemeClr val="tx1"/>
                          </a:solidFill>
                          <a:effectLst/>
                        </a:rPr>
                        <a:t>CLAUSE</a:t>
                      </a:r>
                      <a:endParaRPr lang="en-ZA" sz="1800" b="1" dirty="0">
                        <a:solidFill>
                          <a:schemeClr val="tx1"/>
                        </a:solidFill>
                        <a:effectLst/>
                        <a:latin typeface="Arial" panose="020B0604020202020204" pitchFamily="34" charset="0"/>
                        <a:cs typeface="Arial" panose="020B0604020202020204" pitchFamily="34" charset="0"/>
                      </a:endParaRPr>
                    </a:p>
                  </a:txBody>
                  <a:tcPr marL="54901" marR="549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lnSpc>
                          <a:spcPct val="107000"/>
                        </a:lnSpc>
                        <a:spcAft>
                          <a:spcPts val="0"/>
                        </a:spcAft>
                      </a:pPr>
                      <a:r>
                        <a:rPr lang="en-ZA" sz="1800" b="1" dirty="0">
                          <a:solidFill>
                            <a:schemeClr val="tx1"/>
                          </a:solidFill>
                          <a:effectLst/>
                        </a:rPr>
                        <a:t>SECTION IN THE ACT</a:t>
                      </a:r>
                      <a:endParaRPr lang="en-ZA" sz="1800" b="1" dirty="0">
                        <a:solidFill>
                          <a:schemeClr val="tx1"/>
                        </a:solidFill>
                        <a:effectLst/>
                        <a:latin typeface="Arial" panose="020B0604020202020204" pitchFamily="34" charset="0"/>
                        <a:cs typeface="Arial" panose="020B0604020202020204" pitchFamily="34" charset="0"/>
                      </a:endParaRPr>
                    </a:p>
                  </a:txBody>
                  <a:tcPr marL="54901" marR="549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lnSpc>
                          <a:spcPct val="107000"/>
                        </a:lnSpc>
                        <a:spcAft>
                          <a:spcPts val="0"/>
                        </a:spcAft>
                      </a:pPr>
                      <a:r>
                        <a:rPr lang="en-ZA" sz="1800" b="1" dirty="0">
                          <a:solidFill>
                            <a:schemeClr val="tx1"/>
                          </a:solidFill>
                          <a:effectLst/>
                        </a:rPr>
                        <a:t>PROPOSED</a:t>
                      </a:r>
                      <a:r>
                        <a:rPr lang="en-ZA" sz="1800" b="1" baseline="0" dirty="0">
                          <a:solidFill>
                            <a:schemeClr val="tx1"/>
                          </a:solidFill>
                          <a:effectLst/>
                        </a:rPr>
                        <a:t> </a:t>
                      </a:r>
                      <a:r>
                        <a:rPr lang="en-ZA" sz="1800" b="1" dirty="0">
                          <a:solidFill>
                            <a:schemeClr val="tx1"/>
                          </a:solidFill>
                          <a:effectLst/>
                        </a:rPr>
                        <a:t>AMENDMENTS</a:t>
                      </a:r>
                      <a:endParaRPr lang="en-ZA" sz="1800" b="1" dirty="0">
                        <a:solidFill>
                          <a:schemeClr val="tx1"/>
                        </a:solidFill>
                        <a:effectLst/>
                        <a:latin typeface="Arial" panose="020B0604020202020204" pitchFamily="34" charset="0"/>
                        <a:cs typeface="Arial" panose="020B0604020202020204" pitchFamily="34" charset="0"/>
                      </a:endParaRPr>
                    </a:p>
                  </a:txBody>
                  <a:tcPr marL="54901" marR="549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 xmlns:a16="http://schemas.microsoft.com/office/drawing/2014/main" val="3605816194"/>
                  </a:ext>
                </a:extLst>
              </a:tr>
              <a:tr h="4989436">
                <a:tc>
                  <a:txBody>
                    <a:bodyPr/>
                    <a:lstStyle/>
                    <a:p>
                      <a:pPr marL="0" indent="0" algn="ctr">
                        <a:lnSpc>
                          <a:spcPct val="107000"/>
                        </a:lnSpc>
                        <a:spcAft>
                          <a:spcPts val="0"/>
                        </a:spcAft>
                        <a:buFont typeface="+mj-lt"/>
                        <a:buNone/>
                      </a:pPr>
                      <a:r>
                        <a:rPr lang="en-ZA" sz="1600" b="1" dirty="0">
                          <a:solidFill>
                            <a:schemeClr val="tx1"/>
                          </a:solidFill>
                          <a:effectLst/>
                          <a:latin typeface="Arial" panose="020B0604020202020204" pitchFamily="34" charset="0"/>
                          <a:cs typeface="Arial" panose="020B0604020202020204" pitchFamily="34" charset="0"/>
                        </a:rPr>
                        <a:t>6</a:t>
                      </a:r>
                    </a:p>
                  </a:txBody>
                  <a:tcPr marL="54901" marR="54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600" b="0" i="0" u="none" strike="noStrike" baseline="0" dirty="0">
                          <a:latin typeface="Arial" panose="020B0604020202020204" pitchFamily="34" charset="0"/>
                          <a:cs typeface="Arial" panose="020B0604020202020204" pitchFamily="34" charset="0"/>
                        </a:rPr>
                        <a:t>Section 57A – ‘‘</a:t>
                      </a:r>
                      <a:r>
                        <a:rPr lang="en-US" sz="1600" b="1" i="0" u="none" strike="noStrike" baseline="0" dirty="0">
                          <a:latin typeface="Arial" panose="020B0604020202020204" pitchFamily="34" charset="0"/>
                          <a:cs typeface="Arial" panose="020B0604020202020204" pitchFamily="34" charset="0"/>
                        </a:rPr>
                        <a:t>Employment of dismissed staff and record of disciplinary proceedings</a:t>
                      </a:r>
                    </a:p>
                    <a:p>
                      <a:pPr algn="l"/>
                      <a:endParaRPr lang="en-US" sz="1600" b="1" i="0" u="none" strike="noStrike" kern="1200" baseline="0" dirty="0">
                        <a:solidFill>
                          <a:schemeClr val="tx1"/>
                        </a:solidFill>
                        <a:effectLst/>
                        <a:latin typeface="Arial" panose="020B0604020202020204" pitchFamily="34" charset="0"/>
                        <a:ea typeface="+mn-ea"/>
                        <a:cs typeface="Arial" panose="020B0604020202020204" pitchFamily="34" charset="0"/>
                      </a:endParaRPr>
                    </a:p>
                    <a:p>
                      <a:pPr algn="l"/>
                      <a:endParaRPr lang="en-ZA" sz="1600" b="1"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31775" marR="0" lvl="0" indent="-231775" algn="just" defTabSz="6858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lang="en-US" sz="1600" b="0" kern="1200" dirty="0">
                          <a:solidFill>
                            <a:schemeClr val="tx1"/>
                          </a:solidFill>
                          <a:effectLst/>
                          <a:latin typeface="Arial" panose="020B0604020202020204" pitchFamily="34" charset="0"/>
                          <a:ea typeface="+mn-ea"/>
                          <a:cs typeface="Arial" panose="020B0604020202020204" pitchFamily="34" charset="0"/>
                        </a:rPr>
                        <a:t>The insertion of this section will provide that: </a:t>
                      </a:r>
                    </a:p>
                    <a:p>
                      <a:pPr marL="0" marR="0" lvl="0" indent="0" algn="just" defTabSz="685800" rtl="0" eaLnBrk="1" fontAlgn="auto" latinLnBrk="0" hangingPunct="1">
                        <a:lnSpc>
                          <a:spcPct val="107000"/>
                        </a:lnSpc>
                        <a:spcBef>
                          <a:spcPts val="0"/>
                        </a:spcBef>
                        <a:spcAft>
                          <a:spcPts val="0"/>
                        </a:spcAft>
                        <a:buClrTx/>
                        <a:buSzTx/>
                        <a:buFont typeface="Wingdings" panose="05000000000000000000" pitchFamily="2" charset="2"/>
                        <a:buNone/>
                        <a:tabLst/>
                        <a:defRPr/>
                      </a:pPr>
                      <a:endParaRPr lang="en-US" sz="1600" b="0" kern="1200" dirty="0">
                        <a:solidFill>
                          <a:schemeClr val="tx1"/>
                        </a:solidFill>
                        <a:effectLst/>
                        <a:latin typeface="Arial" panose="020B0604020202020204" pitchFamily="34" charset="0"/>
                        <a:ea typeface="+mn-ea"/>
                        <a:cs typeface="Arial" panose="020B0604020202020204" pitchFamily="34" charset="0"/>
                      </a:endParaRPr>
                    </a:p>
                    <a:p>
                      <a:pPr marL="571500" marR="0" lvl="0" indent="-342900" algn="just" defTabSz="685800" rtl="0" eaLnBrk="1" fontAlgn="auto" latinLnBrk="0" hangingPunct="1">
                        <a:lnSpc>
                          <a:spcPct val="107000"/>
                        </a:lnSpc>
                        <a:spcBef>
                          <a:spcPts val="0"/>
                        </a:spcBef>
                        <a:spcAft>
                          <a:spcPts val="0"/>
                        </a:spcAft>
                        <a:buClrTx/>
                        <a:buSzTx/>
                        <a:buFont typeface="Wingdings" panose="05000000000000000000" pitchFamily="2" charset="2"/>
                        <a:buAutoNum type="alphaLcParenBoth"/>
                        <a:tabLst/>
                        <a:defRPr/>
                      </a:pPr>
                      <a:r>
                        <a:rPr lang="en-US" sz="1600" b="0" kern="1200" dirty="0">
                          <a:solidFill>
                            <a:schemeClr val="tx1"/>
                          </a:solidFill>
                          <a:effectLst/>
                          <a:latin typeface="Arial" panose="020B0604020202020204" pitchFamily="34" charset="0"/>
                          <a:ea typeface="+mn-ea"/>
                          <a:cs typeface="Arial" panose="020B0604020202020204" pitchFamily="34" charset="0"/>
                        </a:rPr>
                        <a:t>a municipal employee dismissed for misconduct may only be re-employed in any</a:t>
                      </a:r>
                      <a:r>
                        <a:rPr lang="en-US" sz="1600" b="0" kern="1200" baseline="0" dirty="0">
                          <a:solidFill>
                            <a:schemeClr val="tx1"/>
                          </a:solidFill>
                          <a:effectLst/>
                          <a:latin typeface="Arial" panose="020B0604020202020204" pitchFamily="34" charset="0"/>
                          <a:ea typeface="+mn-ea"/>
                          <a:cs typeface="Arial" panose="020B0604020202020204" pitchFamily="34" charset="0"/>
                        </a:rPr>
                        <a:t> </a:t>
                      </a:r>
                      <a:r>
                        <a:rPr lang="en-US" sz="1600" b="0" kern="1200" dirty="0">
                          <a:solidFill>
                            <a:schemeClr val="tx1"/>
                          </a:solidFill>
                          <a:effectLst/>
                          <a:latin typeface="Arial" panose="020B0604020202020204" pitchFamily="34" charset="0"/>
                          <a:ea typeface="+mn-ea"/>
                          <a:cs typeface="Arial" panose="020B0604020202020204" pitchFamily="34" charset="0"/>
                        </a:rPr>
                        <a:t>municipality after the expiry of a prescribed period; and that </a:t>
                      </a:r>
                    </a:p>
                    <a:p>
                      <a:pPr marL="228600" marR="0" lvl="0" indent="0" algn="just" defTabSz="685800" rtl="0" eaLnBrk="1" fontAlgn="auto" latinLnBrk="0" hangingPunct="1">
                        <a:lnSpc>
                          <a:spcPct val="107000"/>
                        </a:lnSpc>
                        <a:spcBef>
                          <a:spcPts val="0"/>
                        </a:spcBef>
                        <a:spcAft>
                          <a:spcPts val="0"/>
                        </a:spcAft>
                        <a:buClrTx/>
                        <a:buSzTx/>
                        <a:buFont typeface="Wingdings" panose="05000000000000000000" pitchFamily="2" charset="2"/>
                        <a:buNone/>
                        <a:tabLst/>
                        <a:defRPr/>
                      </a:pPr>
                      <a:endParaRPr lang="en-US" sz="1600" b="0" kern="1200" dirty="0">
                        <a:solidFill>
                          <a:schemeClr val="tx1"/>
                        </a:solidFill>
                        <a:effectLst/>
                        <a:latin typeface="Arial" panose="020B0604020202020204" pitchFamily="34" charset="0"/>
                        <a:ea typeface="+mn-ea"/>
                        <a:cs typeface="Arial" panose="020B0604020202020204" pitchFamily="34" charset="0"/>
                      </a:endParaRPr>
                    </a:p>
                    <a:p>
                      <a:pPr marL="571500" marR="0" lvl="0" indent="-342900" algn="just" defTabSz="685800" rtl="0" eaLnBrk="1" fontAlgn="auto" latinLnBrk="0" hangingPunct="1">
                        <a:lnSpc>
                          <a:spcPct val="107000"/>
                        </a:lnSpc>
                        <a:spcBef>
                          <a:spcPts val="0"/>
                        </a:spcBef>
                        <a:spcAft>
                          <a:spcPts val="0"/>
                        </a:spcAft>
                        <a:buClrTx/>
                        <a:buSzTx/>
                        <a:buFont typeface="Wingdings" panose="05000000000000000000" pitchFamily="2" charset="2"/>
                        <a:buAutoNum type="alphaLcParenBoth"/>
                        <a:tabLst/>
                        <a:defRPr/>
                      </a:pPr>
                      <a:r>
                        <a:rPr lang="en-US" sz="1600" b="0" kern="1200" dirty="0">
                          <a:solidFill>
                            <a:schemeClr val="tx1"/>
                          </a:solidFill>
                          <a:effectLst/>
                          <a:latin typeface="Arial" panose="020B0604020202020204" pitchFamily="34" charset="0"/>
                          <a:ea typeface="+mn-ea"/>
                          <a:cs typeface="Arial" panose="020B0604020202020204" pitchFamily="34" charset="0"/>
                        </a:rPr>
                        <a:t>a municipal employee who has been subjected to disciplinary inquiry may 	not be employed in another municipality until the disciplinary process is concluded</a:t>
                      </a:r>
                    </a:p>
                    <a:p>
                      <a:pPr marL="228600" marR="0" lvl="0" indent="0" algn="just" defTabSz="685800" rtl="0" eaLnBrk="1" fontAlgn="auto" latinLnBrk="0" hangingPunct="1">
                        <a:lnSpc>
                          <a:spcPct val="107000"/>
                        </a:lnSpc>
                        <a:spcBef>
                          <a:spcPts val="0"/>
                        </a:spcBef>
                        <a:spcAft>
                          <a:spcPts val="0"/>
                        </a:spcAft>
                        <a:buClrTx/>
                        <a:buSzTx/>
                        <a:buFont typeface="Wingdings" panose="05000000000000000000" pitchFamily="2" charset="2"/>
                        <a:buNone/>
                        <a:tabLst/>
                        <a:defRPr/>
                      </a:pPr>
                      <a:endParaRPr lang="en-US" sz="1600" b="0" kern="1200" dirty="0">
                        <a:solidFill>
                          <a:schemeClr val="tx1"/>
                        </a:solidFill>
                        <a:effectLst/>
                        <a:latin typeface="Arial" panose="020B0604020202020204" pitchFamily="34" charset="0"/>
                        <a:ea typeface="+mn-ea"/>
                        <a:cs typeface="Arial" panose="020B0604020202020204" pitchFamily="34" charset="0"/>
                      </a:endParaRPr>
                    </a:p>
                    <a:p>
                      <a:pPr marL="285750" indent="-285750" algn="l">
                        <a:buFont typeface="Wingdings" panose="05000000000000000000" pitchFamily="2" charset="2"/>
                        <a:buChar char="§"/>
                      </a:pPr>
                      <a:r>
                        <a:rPr lang="en-US" sz="1600" b="0" i="0" u="none" strike="noStrike" baseline="0" dirty="0">
                          <a:latin typeface="Arial" panose="020B0604020202020204" pitchFamily="34" charset="0"/>
                          <a:cs typeface="Arial" panose="020B0604020202020204" pitchFamily="34" charset="0"/>
                        </a:rPr>
                        <a:t>The Minister must maintain a record of all staff members that have—</a:t>
                      </a:r>
                    </a:p>
                    <a:p>
                      <a:pPr marL="0" indent="0" algn="l">
                        <a:buFont typeface="Arial" panose="020B0604020202020204" pitchFamily="34" charset="0"/>
                        <a:buNone/>
                      </a:pPr>
                      <a:endParaRPr lang="en-US" sz="1600" b="0" i="0" u="none" strike="noStrike" baseline="0" dirty="0">
                        <a:latin typeface="Arial" panose="020B0604020202020204" pitchFamily="34" charset="0"/>
                        <a:cs typeface="Arial" panose="020B0604020202020204" pitchFamily="34" charset="0"/>
                      </a:endParaRPr>
                    </a:p>
                    <a:p>
                      <a:pPr marL="285750" indent="0" algn="l"/>
                      <a:r>
                        <a:rPr lang="en-US" sz="1600" b="0" i="1" u="none" strike="noStrike" baseline="0" dirty="0">
                          <a:latin typeface="Arial" panose="020B0604020202020204" pitchFamily="34" charset="0"/>
                          <a:cs typeface="Arial" panose="020B0604020202020204" pitchFamily="34" charset="0"/>
                        </a:rPr>
                        <a:t>(a) </a:t>
                      </a:r>
                      <a:r>
                        <a:rPr lang="en-US" sz="1600" b="0" i="0" u="none" strike="noStrike" baseline="0" dirty="0">
                          <a:latin typeface="Arial" panose="020B0604020202020204" pitchFamily="34" charset="0"/>
                          <a:cs typeface="Arial" panose="020B0604020202020204" pitchFamily="34" charset="0"/>
                        </a:rPr>
                        <a:t>been dismissed for misconduct; or</a:t>
                      </a:r>
                    </a:p>
                    <a:p>
                      <a:pPr marL="285750" indent="0" algn="l"/>
                      <a:r>
                        <a:rPr lang="en-US" sz="1600" b="0" i="1" u="none" strike="noStrike" baseline="0" dirty="0">
                          <a:latin typeface="Arial" panose="020B0604020202020204" pitchFamily="34" charset="0"/>
                          <a:cs typeface="Arial" panose="020B0604020202020204" pitchFamily="34" charset="0"/>
                        </a:rPr>
                        <a:t>(b) </a:t>
                      </a:r>
                      <a:r>
                        <a:rPr lang="en-US" sz="1600" b="0" i="0" u="none" strike="noStrike" baseline="0" dirty="0">
                          <a:latin typeface="Arial" panose="020B0604020202020204" pitchFamily="34" charset="0"/>
                          <a:cs typeface="Arial" panose="020B0604020202020204" pitchFamily="34" charset="0"/>
                        </a:rPr>
                        <a:t>resigned prior to the </a:t>
                      </a:r>
                      <a:r>
                        <a:rPr lang="en-US" sz="1600" b="0" i="0" u="none" strike="noStrike" baseline="0" dirty="0" err="1">
                          <a:latin typeface="Arial" panose="020B0604020202020204" pitchFamily="34" charset="0"/>
                          <a:cs typeface="Arial" panose="020B0604020202020204" pitchFamily="34" charset="0"/>
                        </a:rPr>
                        <a:t>finalisation</a:t>
                      </a:r>
                      <a:r>
                        <a:rPr lang="en-US" sz="1600" b="0" i="0" u="none" strike="noStrike" baseline="0" dirty="0">
                          <a:latin typeface="Arial" panose="020B0604020202020204" pitchFamily="34" charset="0"/>
                          <a:cs typeface="Arial" panose="020B0604020202020204" pitchFamily="34" charset="0"/>
                        </a:rPr>
                        <a:t> of the disciplinary proceedings, which record must be made available to municipalities as prescribed.’’</a:t>
                      </a:r>
                    </a:p>
                    <a:p>
                      <a:pPr marL="285750" indent="0" algn="l"/>
                      <a:endParaRPr lang="en-US" sz="1600" b="0" i="0" u="none" strike="noStrike" baseline="0" dirty="0">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178434063"/>
                  </a:ext>
                </a:extLst>
              </a:tr>
            </a:tbl>
          </a:graphicData>
        </a:graphic>
      </p:graphicFrame>
      <p:sp>
        <p:nvSpPr>
          <p:cNvPr id="7" name="Rounded Rectangle 7">
            <a:extLst>
              <a:ext uri="{FF2B5EF4-FFF2-40B4-BE49-F238E27FC236}">
                <a16:creationId xmlns="" xmlns:a16="http://schemas.microsoft.com/office/drawing/2014/main" id="{43E6D1CF-739E-403E-A5B5-3683FEF1C86E}"/>
              </a:ext>
            </a:extLst>
          </p:cNvPr>
          <p:cNvSpPr/>
          <p:nvPr/>
        </p:nvSpPr>
        <p:spPr>
          <a:xfrm>
            <a:off x="2090057" y="1816926"/>
            <a:ext cx="4005943" cy="3764477"/>
          </a:xfrm>
          <a:prstGeom prst="roundRect">
            <a:avLst/>
          </a:prstGeom>
          <a:solidFill>
            <a:schemeClr val="accent4">
              <a:lumMod val="20000"/>
              <a:lumOff val="8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400" b="1" u="sng" dirty="0">
                <a:solidFill>
                  <a:schemeClr val="tx2"/>
                </a:solidFill>
              </a:rPr>
              <a:t>Problem</a:t>
            </a:r>
            <a:r>
              <a:rPr lang="en-US" sz="1400" dirty="0">
                <a:solidFill>
                  <a:schemeClr val="tx2"/>
                </a:solidFill>
              </a:rPr>
              <a:t> </a:t>
            </a:r>
          </a:p>
          <a:p>
            <a:pPr marL="0" marR="0" lvl="1" algn="just">
              <a:spcBef>
                <a:spcPts val="1800"/>
              </a:spcBef>
              <a:spcAft>
                <a:spcPts val="1800"/>
              </a:spcAft>
              <a:buSzPts val="1000"/>
            </a:pPr>
            <a:r>
              <a:rPr lang="en-US" sz="16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Staff dismissed for financial misconduct, corruption and fraud move from one municipality to another without sanction. Government has made a commitment to promote ethical conduct and combat the scourge of fraud and corruption. </a:t>
            </a:r>
            <a:r>
              <a:rPr lang="en-ZA" sz="1600" dirty="0">
                <a:solidFill>
                  <a:schemeClr val="tx2"/>
                </a:solidFill>
                <a:effectLst/>
                <a:latin typeface="Arial" panose="020B0604020202020204" pitchFamily="34" charset="0"/>
                <a:ea typeface="Calibri" panose="020F0502020204030204" pitchFamily="34" charset="0"/>
                <a:cs typeface="Arial" panose="020B0604020202020204" pitchFamily="34" charset="0"/>
              </a:rPr>
              <a:t>Public office involves public trust, which can only be maintained if public officials acknowledge the primacy of the public interest and observ</a:t>
            </a:r>
            <a:r>
              <a:rPr lang="en-ZA" sz="1600" dirty="0">
                <a:solidFill>
                  <a:schemeClr val="tx2"/>
                </a:solidFill>
                <a:latin typeface="Arial" panose="020B0604020202020204" pitchFamily="34" charset="0"/>
                <a:ea typeface="Calibri" panose="020F0502020204030204" pitchFamily="34" charset="0"/>
                <a:cs typeface="Arial" panose="020B0604020202020204" pitchFamily="34" charset="0"/>
              </a:rPr>
              <a:t>e p</a:t>
            </a:r>
            <a:r>
              <a:rPr lang="en-ZA" sz="1600" dirty="0">
                <a:solidFill>
                  <a:schemeClr val="tx2"/>
                </a:solidFill>
                <a:effectLst/>
                <a:latin typeface="Arial" panose="020B0604020202020204" pitchFamily="34" charset="0"/>
                <a:ea typeface="Calibri" panose="020F0502020204030204" pitchFamily="34" charset="0"/>
                <a:cs typeface="Arial" panose="020B0604020202020204" pitchFamily="34" charset="0"/>
              </a:rPr>
              <a:t>rofessional ethical principles and values.</a:t>
            </a:r>
            <a:endParaRPr lang="en-ZA" sz="16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043037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860828D-EBA7-4601-867B-9AFB95900CA1}"/>
              </a:ext>
            </a:extLst>
          </p:cNvPr>
          <p:cNvSpPr>
            <a:spLocks noGrp="1"/>
          </p:cNvSpPr>
          <p:nvPr>
            <p:ph type="title"/>
          </p:nvPr>
        </p:nvSpPr>
        <p:spPr/>
        <p:txBody>
          <a:bodyPr/>
          <a:lstStyle/>
          <a:p>
            <a:pPr algn="ctr"/>
            <a:r>
              <a:rPr lang="en-ZA" b="1" dirty="0">
                <a:solidFill>
                  <a:schemeClr val="accent2"/>
                </a:solidFill>
                <a:ea typeface="ＭＳ Ｐゴシック" pitchFamily="34" charset="-128"/>
              </a:rPr>
              <a:t>PURPOSE</a:t>
            </a:r>
            <a:r>
              <a:rPr lang="en-ZA" dirty="0">
                <a:ea typeface="ＭＳ Ｐゴシック" pitchFamily="34" charset="-128"/>
              </a:rPr>
              <a:t/>
            </a:r>
            <a:br>
              <a:rPr lang="en-ZA" dirty="0">
                <a:ea typeface="ＭＳ Ｐゴシック" pitchFamily="34" charset="-128"/>
              </a:rPr>
            </a:br>
            <a:endParaRPr lang="en-ZA" dirty="0"/>
          </a:p>
        </p:txBody>
      </p:sp>
      <p:sp>
        <p:nvSpPr>
          <p:cNvPr id="3" name="Content Placeholder 2">
            <a:extLst>
              <a:ext uri="{FF2B5EF4-FFF2-40B4-BE49-F238E27FC236}">
                <a16:creationId xmlns="" xmlns:a16="http://schemas.microsoft.com/office/drawing/2014/main" id="{CA57634A-989D-43EA-9FDA-48382BDABFF4}"/>
              </a:ext>
            </a:extLst>
          </p:cNvPr>
          <p:cNvSpPr>
            <a:spLocks noGrp="1"/>
          </p:cNvSpPr>
          <p:nvPr>
            <p:ph sz="half" idx="2"/>
          </p:nvPr>
        </p:nvSpPr>
        <p:spPr/>
        <p:txBody>
          <a:bodyPr/>
          <a:lstStyle/>
          <a:p>
            <a:pPr marL="463550" indent="-463550">
              <a:buFont typeface="Wingdings" panose="05000000000000000000" pitchFamily="2" charset="2"/>
              <a:buChar char="q"/>
            </a:pPr>
            <a:r>
              <a:rPr lang="en-ZA" dirty="0"/>
              <a:t>To present the Local Government: Municipal Systems Amendment Bill [B 2B – 2019] to the Western Cape Provincial Parliament - Standing Committee on Local Government for </a:t>
            </a:r>
            <a:r>
              <a:rPr lang="en-US" dirty="0"/>
              <a:t>– </a:t>
            </a:r>
          </a:p>
          <a:p>
            <a:pPr marL="0" indent="0">
              <a:buNone/>
            </a:pPr>
            <a:endParaRPr lang="en-US" dirty="0"/>
          </a:p>
          <a:p>
            <a:pPr marL="914400" indent="-450850">
              <a:buFont typeface="Courier New" panose="02070309020205020404" pitchFamily="49" charset="0"/>
              <a:buChar char="o"/>
            </a:pPr>
            <a:r>
              <a:rPr lang="en-US" dirty="0"/>
              <a:t>Noting; and</a:t>
            </a:r>
          </a:p>
          <a:p>
            <a:pPr marL="914400" indent="-450850">
              <a:buFont typeface="Courier New" panose="02070309020205020404" pitchFamily="49" charset="0"/>
              <a:buChar char="o"/>
            </a:pPr>
            <a:r>
              <a:rPr lang="en-US" dirty="0"/>
              <a:t>Consideration and to support the Bill.</a:t>
            </a:r>
          </a:p>
          <a:p>
            <a:pPr marL="0" indent="0">
              <a:buNone/>
            </a:pPr>
            <a:endParaRPr lang="en-US" dirty="0"/>
          </a:p>
          <a:p>
            <a:pPr marL="0" indent="0">
              <a:buNone/>
            </a:pPr>
            <a:endParaRPr lang="en-ZA" dirty="0"/>
          </a:p>
        </p:txBody>
      </p:sp>
    </p:spTree>
    <p:extLst>
      <p:ext uri="{BB962C8B-B14F-4D97-AF65-F5344CB8AC3E}">
        <p14:creationId xmlns:p14="http://schemas.microsoft.com/office/powerpoint/2010/main" xmlns="" val="4248544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77530AC-A9BB-41B1-A003-0301275EF23E}"/>
              </a:ext>
            </a:extLst>
          </p:cNvPr>
          <p:cNvSpPr>
            <a:spLocks noGrp="1"/>
          </p:cNvSpPr>
          <p:nvPr>
            <p:ph type="title"/>
          </p:nvPr>
        </p:nvSpPr>
        <p:spPr/>
        <p:txBody>
          <a:bodyPr/>
          <a:lstStyle/>
          <a:p>
            <a:pPr lvl="0" algn="ctr" defTabSz="685800">
              <a:defRPr/>
            </a:pPr>
            <a:r>
              <a:rPr lang="en-GB" b="1" dirty="0">
                <a:solidFill>
                  <a:schemeClr val="accent2"/>
                </a:solidFill>
                <a:ea typeface="ＭＳ Ｐゴシック" pitchFamily="34" charset="-128"/>
              </a:rPr>
              <a:t>6. PROPOSED AMENDMENTS</a:t>
            </a:r>
            <a:br>
              <a:rPr lang="en-GB" b="1" dirty="0">
                <a:solidFill>
                  <a:schemeClr val="accent2"/>
                </a:solidFill>
                <a:ea typeface="ＭＳ Ｐゴシック" pitchFamily="34" charset="-128"/>
              </a:rPr>
            </a:br>
            <a:r>
              <a:rPr lang="en-ZA" b="1" dirty="0">
                <a:solidFill>
                  <a:schemeClr val="accent2"/>
                </a:solidFill>
                <a:ea typeface="ＭＳ Ｐゴシック" pitchFamily="34" charset="-128"/>
              </a:rPr>
              <a:t/>
            </a:r>
            <a:br>
              <a:rPr lang="en-ZA" b="1" dirty="0">
                <a:solidFill>
                  <a:schemeClr val="accent2"/>
                </a:solidFill>
                <a:ea typeface="ＭＳ Ｐゴシック" pitchFamily="34" charset="-128"/>
              </a:rPr>
            </a:br>
            <a:endParaRPr lang="en-ZA" b="1" dirty="0">
              <a:solidFill>
                <a:schemeClr val="accent2"/>
              </a:solidFill>
              <a:ea typeface="ＭＳ Ｐゴシック" pitchFamily="34" charset="-128"/>
            </a:endParaRPr>
          </a:p>
        </p:txBody>
      </p:sp>
      <p:sp>
        <p:nvSpPr>
          <p:cNvPr id="6" name="Rectangle 5">
            <a:extLst>
              <a:ext uri="{FF2B5EF4-FFF2-40B4-BE49-F238E27FC236}">
                <a16:creationId xmlns="" xmlns:a16="http://schemas.microsoft.com/office/drawing/2014/main" id="{5D812F57-F1D6-4C35-B9E5-35696F2DC1FA}"/>
              </a:ext>
            </a:extLst>
          </p:cNvPr>
          <p:cNvSpPr/>
          <p:nvPr/>
        </p:nvSpPr>
        <p:spPr>
          <a:xfrm>
            <a:off x="37070" y="617839"/>
            <a:ext cx="12154929" cy="351956"/>
          </a:xfrm>
          <a:prstGeom prst="rect">
            <a:avLst/>
          </a:prstGeom>
        </p:spPr>
        <p:txBody>
          <a:bodyPr wrap="square">
            <a:spAutoFit/>
          </a:bodyPr>
          <a:lstStyle/>
          <a:p>
            <a:pPr marL="858838" indent="-401638" algn="just">
              <a:lnSpc>
                <a:spcPct val="107000"/>
              </a:lnSpc>
              <a:buSzPts val="1600"/>
              <a:buFont typeface="Courier New" panose="02070309020205020404" pitchFamily="49" charset="0"/>
              <a:buChar char="o"/>
            </a:pPr>
            <a:endParaRPr lang="en-GB" sz="1700" dirty="0"/>
          </a:p>
        </p:txBody>
      </p:sp>
      <p:graphicFrame>
        <p:nvGraphicFramePr>
          <p:cNvPr id="5" name="Table 5">
            <a:extLst>
              <a:ext uri="{FF2B5EF4-FFF2-40B4-BE49-F238E27FC236}">
                <a16:creationId xmlns="" xmlns:a16="http://schemas.microsoft.com/office/drawing/2014/main" id="{B83D4380-4458-4F12-9D95-0E5A706C3265}"/>
              </a:ext>
            </a:extLst>
          </p:cNvPr>
          <p:cNvGraphicFramePr>
            <a:graphicFrameLocks noGrp="1"/>
          </p:cNvGraphicFramePr>
          <p:nvPr>
            <p:extLst>
              <p:ext uri="{D42A27DB-BD31-4B8C-83A1-F6EECF244321}">
                <p14:modId xmlns:p14="http://schemas.microsoft.com/office/powerpoint/2010/main" xmlns="" val="1438605962"/>
              </p:ext>
            </p:extLst>
          </p:nvPr>
        </p:nvGraphicFramePr>
        <p:xfrm>
          <a:off x="119336" y="681037"/>
          <a:ext cx="11953328" cy="6195313"/>
        </p:xfrm>
        <a:graphic>
          <a:graphicData uri="http://schemas.openxmlformats.org/drawingml/2006/table">
            <a:tbl>
              <a:tblPr firstRow="1" bandRow="1">
                <a:tableStyleId>{F5AB1C69-6EDB-4FF4-983F-18BD219EF322}</a:tableStyleId>
              </a:tblPr>
              <a:tblGrid>
                <a:gridCol w="1616158">
                  <a:extLst>
                    <a:ext uri="{9D8B030D-6E8A-4147-A177-3AD203B41FA5}">
                      <a16:colId xmlns="" xmlns:a16="http://schemas.microsoft.com/office/drawing/2014/main" val="830699190"/>
                    </a:ext>
                  </a:extLst>
                </a:gridCol>
                <a:gridCol w="6066594">
                  <a:extLst>
                    <a:ext uri="{9D8B030D-6E8A-4147-A177-3AD203B41FA5}">
                      <a16:colId xmlns="" xmlns:a16="http://schemas.microsoft.com/office/drawing/2014/main" val="4083335481"/>
                    </a:ext>
                  </a:extLst>
                </a:gridCol>
                <a:gridCol w="4270576">
                  <a:extLst>
                    <a:ext uri="{9D8B030D-6E8A-4147-A177-3AD203B41FA5}">
                      <a16:colId xmlns="" xmlns:a16="http://schemas.microsoft.com/office/drawing/2014/main" val="2926600169"/>
                    </a:ext>
                  </a:extLst>
                </a:gridCol>
              </a:tblGrid>
              <a:tr h="231652">
                <a:tc>
                  <a:txBody>
                    <a:bodyPr/>
                    <a:lstStyle/>
                    <a:p>
                      <a:pPr algn="ctr">
                        <a:lnSpc>
                          <a:spcPct val="107000"/>
                        </a:lnSpc>
                        <a:spcAft>
                          <a:spcPts val="0"/>
                        </a:spcAft>
                      </a:pPr>
                      <a:r>
                        <a:rPr lang="en-ZA" sz="1800" b="1" dirty="0">
                          <a:solidFill>
                            <a:schemeClr val="tx1"/>
                          </a:solidFill>
                          <a:effectLst/>
                        </a:rPr>
                        <a:t>CLAUSE</a:t>
                      </a:r>
                      <a:endParaRPr lang="en-ZA" sz="1800" b="1" dirty="0">
                        <a:solidFill>
                          <a:schemeClr val="tx1"/>
                        </a:solidFill>
                        <a:effectLst/>
                        <a:latin typeface="Arial" panose="020B0604020202020204" pitchFamily="34" charset="0"/>
                        <a:cs typeface="Arial" panose="020B0604020202020204" pitchFamily="34" charset="0"/>
                      </a:endParaRPr>
                    </a:p>
                  </a:txBody>
                  <a:tcPr marL="54901" marR="549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lnSpc>
                          <a:spcPct val="107000"/>
                        </a:lnSpc>
                        <a:spcAft>
                          <a:spcPts val="0"/>
                        </a:spcAft>
                      </a:pPr>
                      <a:r>
                        <a:rPr lang="en-ZA" sz="1800" b="1" dirty="0">
                          <a:solidFill>
                            <a:schemeClr val="tx1"/>
                          </a:solidFill>
                          <a:effectLst/>
                        </a:rPr>
                        <a:t>SECTION IN THE ACT</a:t>
                      </a:r>
                      <a:endParaRPr lang="en-ZA" sz="1800" b="1" dirty="0">
                        <a:solidFill>
                          <a:schemeClr val="tx1"/>
                        </a:solidFill>
                        <a:effectLst/>
                        <a:latin typeface="Arial" panose="020B0604020202020204" pitchFamily="34" charset="0"/>
                        <a:cs typeface="Arial" panose="020B0604020202020204" pitchFamily="34" charset="0"/>
                      </a:endParaRPr>
                    </a:p>
                  </a:txBody>
                  <a:tcPr marL="54901" marR="549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lnSpc>
                          <a:spcPct val="107000"/>
                        </a:lnSpc>
                        <a:spcAft>
                          <a:spcPts val="0"/>
                        </a:spcAft>
                      </a:pPr>
                      <a:r>
                        <a:rPr lang="en-ZA" sz="1800" b="1" dirty="0">
                          <a:solidFill>
                            <a:schemeClr val="tx1"/>
                          </a:solidFill>
                          <a:effectLst/>
                        </a:rPr>
                        <a:t>PROPOSED</a:t>
                      </a:r>
                      <a:r>
                        <a:rPr lang="en-ZA" sz="1800" b="1" baseline="0" dirty="0">
                          <a:solidFill>
                            <a:schemeClr val="tx1"/>
                          </a:solidFill>
                          <a:effectLst/>
                        </a:rPr>
                        <a:t> </a:t>
                      </a:r>
                      <a:r>
                        <a:rPr lang="en-ZA" sz="1800" b="1" dirty="0">
                          <a:solidFill>
                            <a:schemeClr val="tx1"/>
                          </a:solidFill>
                          <a:effectLst/>
                        </a:rPr>
                        <a:t>AMENDMENTS</a:t>
                      </a:r>
                      <a:endParaRPr lang="en-ZA" sz="1800" b="1" dirty="0">
                        <a:solidFill>
                          <a:schemeClr val="tx1"/>
                        </a:solidFill>
                        <a:effectLst/>
                        <a:latin typeface="Arial" panose="020B0604020202020204" pitchFamily="34" charset="0"/>
                        <a:cs typeface="Arial" panose="020B0604020202020204" pitchFamily="34" charset="0"/>
                      </a:endParaRPr>
                    </a:p>
                  </a:txBody>
                  <a:tcPr marL="54901" marR="549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 xmlns:a16="http://schemas.microsoft.com/office/drawing/2014/main" val="3605816194"/>
                  </a:ext>
                </a:extLst>
              </a:tr>
              <a:tr h="2334349">
                <a:tc>
                  <a:txBody>
                    <a:bodyPr/>
                    <a:lstStyle/>
                    <a:p>
                      <a:pPr marL="0" indent="0" algn="ctr">
                        <a:lnSpc>
                          <a:spcPct val="107000"/>
                        </a:lnSpc>
                        <a:spcAft>
                          <a:spcPts val="0"/>
                        </a:spcAft>
                        <a:buFont typeface="+mj-lt"/>
                        <a:buNone/>
                      </a:pPr>
                      <a:r>
                        <a:rPr lang="en-ZA" sz="1800" b="1" dirty="0">
                          <a:solidFill>
                            <a:schemeClr val="tx1"/>
                          </a:solidFill>
                          <a:effectLst/>
                          <a:latin typeface="Arial" panose="020B0604020202020204" pitchFamily="34" charset="0"/>
                          <a:cs typeface="Arial" panose="020B0604020202020204" pitchFamily="34" charset="0"/>
                        </a:rPr>
                        <a:t>7</a:t>
                      </a:r>
                    </a:p>
                  </a:txBody>
                  <a:tcPr marL="54901" marR="54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ZA" sz="1800" b="0" kern="1200" dirty="0">
                          <a:solidFill>
                            <a:schemeClr val="tx1"/>
                          </a:solidFill>
                          <a:effectLst/>
                          <a:latin typeface="Arial" panose="020B0604020202020204" pitchFamily="34" charset="0"/>
                          <a:ea typeface="+mn-ea"/>
                          <a:cs typeface="Arial" panose="020B0604020202020204" pitchFamily="34" charset="0"/>
                        </a:rPr>
                        <a:t>Section</a:t>
                      </a:r>
                      <a:r>
                        <a:rPr lang="en-ZA" sz="1800" b="0" kern="1200" baseline="0" dirty="0">
                          <a:solidFill>
                            <a:schemeClr val="tx1"/>
                          </a:solidFill>
                          <a:effectLst/>
                          <a:latin typeface="Arial" panose="020B0604020202020204" pitchFamily="34" charset="0"/>
                          <a:ea typeface="+mn-ea"/>
                          <a:cs typeface="Arial" panose="020B0604020202020204" pitchFamily="34" charset="0"/>
                        </a:rPr>
                        <a:t> 66 – </a:t>
                      </a:r>
                      <a:r>
                        <a:rPr lang="en-ZA" sz="1800" b="1" kern="1200" dirty="0">
                          <a:solidFill>
                            <a:schemeClr val="tx1"/>
                          </a:solidFill>
                          <a:effectLst/>
                          <a:latin typeface="Arial" panose="020B0604020202020204" pitchFamily="34" charset="0"/>
                          <a:ea typeface="+mn-ea"/>
                          <a:cs typeface="Arial" panose="020B0604020202020204" pitchFamily="34" charset="0"/>
                        </a:rPr>
                        <a:t>“Staff establishments”</a:t>
                      </a:r>
                    </a:p>
                    <a:p>
                      <a:pPr algn="l"/>
                      <a:endParaRPr lang="en-ZA" sz="1800" b="1"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lgn="just">
                        <a:buFont typeface="Wingdings" panose="05000000000000000000" pitchFamily="2" charset="2"/>
                        <a:buChar char="§"/>
                      </a:pPr>
                      <a:r>
                        <a:rPr lang="en-US" sz="1800" b="0" i="0" u="none" strike="noStrike" baseline="0" dirty="0">
                          <a:latin typeface="Arial" panose="020B0604020202020204" pitchFamily="34" charset="0"/>
                          <a:cs typeface="Arial" panose="020B0604020202020204" pitchFamily="34" charset="0"/>
                        </a:rPr>
                        <a:t>The amendment provides that staff establishment of municipalities have to be approved by municipal council and prohibit the employment of a person if a post is not provided for in the staff establishment of the municipality. </a:t>
                      </a:r>
                    </a:p>
                    <a:p>
                      <a:pPr marL="285750" indent="-285750" algn="just">
                        <a:buFont typeface="Wingdings" panose="05000000000000000000" pitchFamily="2" charset="2"/>
                        <a:buChar char="§"/>
                      </a:pPr>
                      <a:endParaRPr lang="en-US" sz="1800" b="1" i="0" u="none" strike="noStrike" baseline="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n-US" sz="1800" b="0" i="0" u="none" strike="noStrike" baseline="0" dirty="0">
                          <a:latin typeface="Arial" panose="020B0604020202020204" pitchFamily="34" charset="0"/>
                          <a:cs typeface="Arial" panose="020B0604020202020204" pitchFamily="34" charset="0"/>
                        </a:rPr>
                        <a:t>This is intended to curb the bloating of municipal administrations in areas other than those linked to service delivery.</a:t>
                      </a:r>
                      <a:endParaRPr lang="en-ZA" sz="1800" b="0" u="sng"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178434063"/>
                  </a:ext>
                </a:extLst>
              </a:tr>
              <a:tr h="2631248">
                <a:tc>
                  <a:txBody>
                    <a:bodyPr/>
                    <a:lstStyle/>
                    <a:p>
                      <a:pPr marL="0" indent="0" algn="ctr">
                        <a:lnSpc>
                          <a:spcPct val="107000"/>
                        </a:lnSpc>
                        <a:spcAft>
                          <a:spcPts val="0"/>
                        </a:spcAft>
                        <a:buFont typeface="+mj-lt"/>
                        <a:buNone/>
                      </a:pPr>
                      <a:r>
                        <a:rPr lang="en-ZA" sz="1800" b="1" dirty="0">
                          <a:solidFill>
                            <a:schemeClr val="tx1"/>
                          </a:solidFill>
                          <a:effectLst/>
                          <a:latin typeface="Arial" panose="020B0604020202020204" pitchFamily="34" charset="0"/>
                          <a:cs typeface="Arial" panose="020B0604020202020204" pitchFamily="34" charset="0"/>
                        </a:rPr>
                        <a:t>8</a:t>
                      </a:r>
                    </a:p>
                  </a:txBody>
                  <a:tcPr marL="54901" marR="54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800" b="0" i="0" u="none" strike="noStrike" baseline="0" dirty="0">
                          <a:latin typeface="Arial" panose="020B0604020202020204" pitchFamily="34" charset="0"/>
                          <a:cs typeface="Arial" panose="020B0604020202020204" pitchFamily="34" charset="0"/>
                        </a:rPr>
                        <a:t>Section 67 –</a:t>
                      </a:r>
                      <a:r>
                        <a:rPr lang="en-ZA" sz="1800" b="1" i="0" u="none" strike="noStrike" kern="1200" baseline="0" dirty="0">
                          <a:solidFill>
                            <a:schemeClr val="tx1"/>
                          </a:solidFill>
                          <a:effectLst/>
                          <a:latin typeface="Arial" panose="020B0604020202020204" pitchFamily="34" charset="0"/>
                          <a:ea typeface="+mn-ea"/>
                          <a:cs typeface="Arial" panose="020B0604020202020204" pitchFamily="34" charset="0"/>
                        </a:rPr>
                        <a:t> “Human Resource Development”</a:t>
                      </a:r>
                    </a:p>
                    <a:p>
                      <a:pPr algn="l"/>
                      <a:endParaRPr lang="en-US" sz="1800" b="0" i="0" u="none" strike="noStrike" baseline="0" dirty="0">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lgn="just">
                        <a:buFont typeface="Wingdings" panose="05000000000000000000" pitchFamily="2" charset="2"/>
                        <a:buChar char="§"/>
                      </a:pPr>
                      <a:r>
                        <a:rPr lang="en-US" sz="1800" b="1" u="sng" kern="1200" dirty="0">
                          <a:solidFill>
                            <a:schemeClr val="tx1"/>
                          </a:solidFill>
                          <a:effectLst/>
                          <a:latin typeface="Arial" panose="020B0604020202020204" pitchFamily="34" charset="0"/>
                          <a:ea typeface="+mn-ea"/>
                          <a:cs typeface="Arial" panose="020B0604020202020204" pitchFamily="34" charset="0"/>
                        </a:rPr>
                        <a:t>Substitution in subsection (1</a:t>
                      </a:r>
                      <a:r>
                        <a:rPr lang="en-US" sz="1800" b="1" u="none" kern="1200" dirty="0">
                          <a:solidFill>
                            <a:schemeClr val="tx1"/>
                          </a:solidFill>
                          <a:effectLst/>
                          <a:latin typeface="Arial" panose="020B0604020202020204" pitchFamily="34" charset="0"/>
                          <a:ea typeface="+mn-ea"/>
                          <a:cs typeface="Arial" panose="020B0604020202020204" pitchFamily="34" charset="0"/>
                        </a:rPr>
                        <a:t>) </a:t>
                      </a:r>
                      <a:r>
                        <a:rPr lang="en-US" sz="1800" b="0" u="none" kern="1200" dirty="0">
                          <a:solidFill>
                            <a:schemeClr val="tx1"/>
                          </a:solidFill>
                          <a:effectLst/>
                          <a:latin typeface="Arial" panose="020B0604020202020204" pitchFamily="34" charset="0"/>
                          <a:ea typeface="+mn-ea"/>
                          <a:cs typeface="Arial" panose="020B0604020202020204" pitchFamily="34" charset="0"/>
                        </a:rPr>
                        <a:t>–</a:t>
                      </a:r>
                    </a:p>
                    <a:p>
                      <a:pPr marL="285750" indent="0" algn="just"/>
                      <a:endParaRPr lang="en-US" sz="1800" b="0" u="none" kern="1200" dirty="0">
                        <a:solidFill>
                          <a:schemeClr val="tx1"/>
                        </a:solidFill>
                        <a:effectLst/>
                        <a:latin typeface="Arial" panose="020B0604020202020204" pitchFamily="34" charset="0"/>
                        <a:ea typeface="+mn-ea"/>
                        <a:cs typeface="Arial" panose="020B0604020202020204" pitchFamily="34" charset="0"/>
                      </a:endParaRPr>
                    </a:p>
                    <a:p>
                      <a:pPr marL="285750" indent="0" algn="just"/>
                      <a:r>
                        <a:rPr lang="en-US" sz="1800" b="0" u="none" kern="1200" dirty="0">
                          <a:solidFill>
                            <a:schemeClr val="tx1"/>
                          </a:solidFill>
                          <a:effectLst/>
                          <a:latin typeface="Arial" panose="020B0604020202020204" pitchFamily="34" charset="0"/>
                          <a:ea typeface="+mn-ea"/>
                          <a:cs typeface="Arial" panose="020B0604020202020204" pitchFamily="34" charset="0"/>
                        </a:rPr>
                        <a:t>The amendment will ensure that systems and procedures developed by municipalities are consistent with any uniform standards prescribed by the Minister in terms of s72.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67486925"/>
                  </a:ext>
                </a:extLst>
              </a:tr>
            </a:tbl>
          </a:graphicData>
        </a:graphic>
      </p:graphicFrame>
      <p:sp>
        <p:nvSpPr>
          <p:cNvPr id="7" name="Rounded Rectangle 7">
            <a:extLst>
              <a:ext uri="{FF2B5EF4-FFF2-40B4-BE49-F238E27FC236}">
                <a16:creationId xmlns="" xmlns:a16="http://schemas.microsoft.com/office/drawing/2014/main" id="{C5F7BA6E-4657-4BDC-A9A8-766C5C585E06}"/>
              </a:ext>
            </a:extLst>
          </p:cNvPr>
          <p:cNvSpPr/>
          <p:nvPr/>
        </p:nvSpPr>
        <p:spPr>
          <a:xfrm>
            <a:off x="1793176" y="1353787"/>
            <a:ext cx="5854534" cy="1920754"/>
          </a:xfrm>
          <a:prstGeom prst="roundRect">
            <a:avLst/>
          </a:prstGeom>
          <a:solidFill>
            <a:schemeClr val="accent4">
              <a:lumMod val="20000"/>
              <a:lumOff val="8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ZA" b="1" dirty="0">
                <a:solidFill>
                  <a:schemeClr val="tx1"/>
                </a:solidFill>
                <a:latin typeface="Arial" panose="020B0604020202020204" pitchFamily="34" charset="0"/>
                <a:cs typeface="Arial" panose="020B0604020202020204" pitchFamily="34" charset="0"/>
              </a:rPr>
              <a:t> </a:t>
            </a:r>
            <a:r>
              <a:rPr lang="en-US" b="1" u="sng" dirty="0">
                <a:solidFill>
                  <a:schemeClr val="tx2"/>
                </a:solidFill>
              </a:rPr>
              <a:t>Problem</a:t>
            </a:r>
            <a:r>
              <a:rPr lang="en-US" dirty="0">
                <a:solidFill>
                  <a:schemeClr val="tx2"/>
                </a:solidFill>
              </a:rPr>
              <a:t> </a:t>
            </a:r>
          </a:p>
          <a:p>
            <a:pPr algn="ctr"/>
            <a:endParaRPr lang="en-US" dirty="0">
              <a:solidFill>
                <a:schemeClr val="tx2"/>
              </a:solidFill>
            </a:endParaRPr>
          </a:p>
          <a:p>
            <a:r>
              <a:rPr lang="en-US" sz="1600" dirty="0">
                <a:solidFill>
                  <a:schemeClr val="tx2"/>
                </a:solidFill>
                <a:ea typeface="Times New Roman" panose="02020603050405020304" pitchFamily="18" charset="0"/>
              </a:rPr>
              <a:t>Some </a:t>
            </a:r>
            <a:r>
              <a:rPr lang="en-US" sz="1600" dirty="0">
                <a:solidFill>
                  <a:schemeClr val="tx2"/>
                </a:solidFill>
                <a:effectLst/>
                <a:ea typeface="Times New Roman" panose="02020603050405020304" pitchFamily="18" charset="0"/>
              </a:rPr>
              <a:t>municipalities struggle to deliver basic services to communities due to bloated administrations. They spent huge sums of their operating budget on compensation of employees at the expense of service delivery.</a:t>
            </a:r>
            <a:endParaRPr lang="en-ZA" sz="1600" b="1" dirty="0">
              <a:solidFill>
                <a:schemeClr val="tx1"/>
              </a:solidFill>
              <a:latin typeface="Arial" panose="020B0604020202020204" pitchFamily="34" charset="0"/>
              <a:cs typeface="Arial" panose="020B0604020202020204" pitchFamily="34" charset="0"/>
            </a:endParaRPr>
          </a:p>
        </p:txBody>
      </p:sp>
      <p:sp>
        <p:nvSpPr>
          <p:cNvPr id="8" name="Rounded Rectangle 7">
            <a:extLst>
              <a:ext uri="{FF2B5EF4-FFF2-40B4-BE49-F238E27FC236}">
                <a16:creationId xmlns="" xmlns:a16="http://schemas.microsoft.com/office/drawing/2014/main" id="{EC43273A-71E0-4181-A19C-195449FFF7F7}"/>
              </a:ext>
            </a:extLst>
          </p:cNvPr>
          <p:cNvSpPr/>
          <p:nvPr/>
        </p:nvSpPr>
        <p:spPr>
          <a:xfrm>
            <a:off x="1793175" y="4548249"/>
            <a:ext cx="5854534" cy="2018806"/>
          </a:xfrm>
          <a:prstGeom prst="roundRect">
            <a:avLst/>
          </a:prstGeom>
          <a:solidFill>
            <a:schemeClr val="accent4">
              <a:lumMod val="20000"/>
              <a:lumOff val="8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600" b="1" u="sng" dirty="0">
                <a:solidFill>
                  <a:schemeClr val="tx2"/>
                </a:solidFill>
                <a:latin typeface="Arial" panose="020B0604020202020204" pitchFamily="34" charset="0"/>
                <a:cs typeface="Arial" panose="020B0604020202020204" pitchFamily="34" charset="0"/>
              </a:rPr>
              <a:t>Problem</a:t>
            </a:r>
            <a:r>
              <a:rPr lang="en-US" sz="1600" dirty="0">
                <a:solidFill>
                  <a:schemeClr val="tx2"/>
                </a:solidFill>
                <a:latin typeface="Arial" panose="020B0604020202020204" pitchFamily="34" charset="0"/>
                <a:cs typeface="Arial" panose="020B0604020202020204" pitchFamily="34" charset="0"/>
              </a:rPr>
              <a:t> </a:t>
            </a:r>
          </a:p>
          <a:p>
            <a:pPr algn="l"/>
            <a:r>
              <a:rPr lang="en-US" sz="1600" b="0" i="0" u="none" strike="noStrike" baseline="0" dirty="0">
                <a:solidFill>
                  <a:schemeClr val="tx2"/>
                </a:solidFill>
                <a:latin typeface="Arial" panose="020B0604020202020204" pitchFamily="34" charset="0"/>
                <a:cs typeface="Arial" panose="020B0604020202020204" pitchFamily="34" charset="0"/>
              </a:rPr>
              <a:t>Municipalities are tasked in terms of section 67 of the Systems Act to develop and adopt systems and procedures to ensure fair, efficient, effective and transparent personnel administration. Leaving human resource development entirely to municipalities has, however, proved to be unsuccessful as some municipalities are experiencing difficulties in developing their own human resource policies</a:t>
            </a:r>
            <a:r>
              <a:rPr lang="en-US" sz="16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a:t>
            </a:r>
            <a:endParaRPr lang="en-ZA" sz="16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7865978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77530AC-A9BB-41B1-A003-0301275EF23E}"/>
              </a:ext>
            </a:extLst>
          </p:cNvPr>
          <p:cNvSpPr>
            <a:spLocks noGrp="1"/>
          </p:cNvSpPr>
          <p:nvPr>
            <p:ph type="title"/>
          </p:nvPr>
        </p:nvSpPr>
        <p:spPr/>
        <p:txBody>
          <a:bodyPr/>
          <a:lstStyle/>
          <a:p>
            <a:pPr lvl="0" algn="ctr" defTabSz="685800">
              <a:defRPr/>
            </a:pPr>
            <a:r>
              <a:rPr lang="en-GB" b="1" dirty="0">
                <a:solidFill>
                  <a:schemeClr val="accent2"/>
                </a:solidFill>
                <a:ea typeface="ＭＳ Ｐゴシック" pitchFamily="34" charset="-128"/>
              </a:rPr>
              <a:t>6. PROPOSED AMENDMENTS</a:t>
            </a:r>
            <a:br>
              <a:rPr lang="en-GB" b="1" dirty="0">
                <a:solidFill>
                  <a:schemeClr val="accent2"/>
                </a:solidFill>
                <a:ea typeface="ＭＳ Ｐゴシック" pitchFamily="34" charset="-128"/>
              </a:rPr>
            </a:br>
            <a:r>
              <a:rPr lang="en-ZA" b="1" dirty="0">
                <a:solidFill>
                  <a:schemeClr val="accent2"/>
                </a:solidFill>
                <a:ea typeface="ＭＳ Ｐゴシック" pitchFamily="34" charset="-128"/>
              </a:rPr>
              <a:t/>
            </a:r>
            <a:br>
              <a:rPr lang="en-ZA" b="1" dirty="0">
                <a:solidFill>
                  <a:schemeClr val="accent2"/>
                </a:solidFill>
                <a:ea typeface="ＭＳ Ｐゴシック" pitchFamily="34" charset="-128"/>
              </a:rPr>
            </a:br>
            <a:endParaRPr lang="en-ZA" b="1" dirty="0">
              <a:solidFill>
                <a:schemeClr val="accent2"/>
              </a:solidFill>
              <a:ea typeface="ＭＳ Ｐゴシック" pitchFamily="34" charset="-128"/>
            </a:endParaRPr>
          </a:p>
        </p:txBody>
      </p:sp>
      <p:sp>
        <p:nvSpPr>
          <p:cNvPr id="6" name="Rectangle 5">
            <a:extLst>
              <a:ext uri="{FF2B5EF4-FFF2-40B4-BE49-F238E27FC236}">
                <a16:creationId xmlns="" xmlns:a16="http://schemas.microsoft.com/office/drawing/2014/main" id="{5D812F57-F1D6-4C35-B9E5-35696F2DC1FA}"/>
              </a:ext>
            </a:extLst>
          </p:cNvPr>
          <p:cNvSpPr/>
          <p:nvPr/>
        </p:nvSpPr>
        <p:spPr>
          <a:xfrm>
            <a:off x="37070" y="617839"/>
            <a:ext cx="12154929" cy="351956"/>
          </a:xfrm>
          <a:prstGeom prst="rect">
            <a:avLst/>
          </a:prstGeom>
        </p:spPr>
        <p:txBody>
          <a:bodyPr wrap="square">
            <a:spAutoFit/>
          </a:bodyPr>
          <a:lstStyle/>
          <a:p>
            <a:pPr marL="858838" indent="-401638" algn="just">
              <a:lnSpc>
                <a:spcPct val="107000"/>
              </a:lnSpc>
              <a:buSzPts val="1600"/>
              <a:buFont typeface="Courier New" panose="02070309020205020404" pitchFamily="49" charset="0"/>
              <a:buChar char="o"/>
            </a:pPr>
            <a:endParaRPr lang="en-GB" sz="1700" dirty="0"/>
          </a:p>
        </p:txBody>
      </p:sp>
      <p:graphicFrame>
        <p:nvGraphicFramePr>
          <p:cNvPr id="5" name="Table 5">
            <a:extLst>
              <a:ext uri="{FF2B5EF4-FFF2-40B4-BE49-F238E27FC236}">
                <a16:creationId xmlns="" xmlns:a16="http://schemas.microsoft.com/office/drawing/2014/main" id="{B83D4380-4458-4F12-9D95-0E5A706C3265}"/>
              </a:ext>
            </a:extLst>
          </p:cNvPr>
          <p:cNvGraphicFramePr>
            <a:graphicFrameLocks noGrp="1"/>
          </p:cNvGraphicFramePr>
          <p:nvPr>
            <p:extLst>
              <p:ext uri="{D42A27DB-BD31-4B8C-83A1-F6EECF244321}">
                <p14:modId xmlns:p14="http://schemas.microsoft.com/office/powerpoint/2010/main" xmlns="" val="1780177690"/>
              </p:ext>
            </p:extLst>
          </p:nvPr>
        </p:nvGraphicFramePr>
        <p:xfrm>
          <a:off x="119336" y="681037"/>
          <a:ext cx="11953328" cy="5237822"/>
        </p:xfrm>
        <a:graphic>
          <a:graphicData uri="http://schemas.openxmlformats.org/drawingml/2006/table">
            <a:tbl>
              <a:tblPr firstRow="1" bandRow="1">
                <a:tableStyleId>{F5AB1C69-6EDB-4FF4-983F-18BD219EF322}</a:tableStyleId>
              </a:tblPr>
              <a:tblGrid>
                <a:gridCol w="1616158">
                  <a:extLst>
                    <a:ext uri="{9D8B030D-6E8A-4147-A177-3AD203B41FA5}">
                      <a16:colId xmlns="" xmlns:a16="http://schemas.microsoft.com/office/drawing/2014/main" val="830699190"/>
                    </a:ext>
                  </a:extLst>
                </a:gridCol>
                <a:gridCol w="5900982">
                  <a:extLst>
                    <a:ext uri="{9D8B030D-6E8A-4147-A177-3AD203B41FA5}">
                      <a16:colId xmlns="" xmlns:a16="http://schemas.microsoft.com/office/drawing/2014/main" val="4083335481"/>
                    </a:ext>
                  </a:extLst>
                </a:gridCol>
                <a:gridCol w="4436188">
                  <a:extLst>
                    <a:ext uri="{9D8B030D-6E8A-4147-A177-3AD203B41FA5}">
                      <a16:colId xmlns="" xmlns:a16="http://schemas.microsoft.com/office/drawing/2014/main" val="2926600169"/>
                    </a:ext>
                  </a:extLst>
                </a:gridCol>
              </a:tblGrid>
              <a:tr h="231652">
                <a:tc>
                  <a:txBody>
                    <a:bodyPr/>
                    <a:lstStyle/>
                    <a:p>
                      <a:pPr algn="ctr">
                        <a:lnSpc>
                          <a:spcPct val="107000"/>
                        </a:lnSpc>
                        <a:spcAft>
                          <a:spcPts val="0"/>
                        </a:spcAft>
                      </a:pPr>
                      <a:r>
                        <a:rPr lang="en-ZA" sz="1800" b="1" dirty="0">
                          <a:solidFill>
                            <a:schemeClr val="tx1"/>
                          </a:solidFill>
                          <a:effectLst/>
                        </a:rPr>
                        <a:t>CLAUSE</a:t>
                      </a:r>
                      <a:endParaRPr lang="en-ZA" sz="1800" b="1" dirty="0">
                        <a:solidFill>
                          <a:schemeClr val="tx1"/>
                        </a:solidFill>
                        <a:effectLst/>
                        <a:latin typeface="Arial" panose="020B0604020202020204" pitchFamily="34" charset="0"/>
                        <a:cs typeface="Arial" panose="020B0604020202020204" pitchFamily="34" charset="0"/>
                      </a:endParaRPr>
                    </a:p>
                  </a:txBody>
                  <a:tcPr marL="54901" marR="549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lnSpc>
                          <a:spcPct val="107000"/>
                        </a:lnSpc>
                        <a:spcAft>
                          <a:spcPts val="0"/>
                        </a:spcAft>
                      </a:pPr>
                      <a:r>
                        <a:rPr lang="en-ZA" sz="1800" b="1" dirty="0">
                          <a:solidFill>
                            <a:schemeClr val="tx1"/>
                          </a:solidFill>
                          <a:effectLst/>
                        </a:rPr>
                        <a:t>SECTION IN THE ACT</a:t>
                      </a:r>
                      <a:endParaRPr lang="en-ZA" sz="1800" b="1" dirty="0">
                        <a:solidFill>
                          <a:schemeClr val="tx1"/>
                        </a:solidFill>
                        <a:effectLst/>
                        <a:latin typeface="Arial" panose="020B0604020202020204" pitchFamily="34" charset="0"/>
                        <a:cs typeface="Arial" panose="020B0604020202020204" pitchFamily="34" charset="0"/>
                      </a:endParaRPr>
                    </a:p>
                  </a:txBody>
                  <a:tcPr marL="54901" marR="549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lnSpc>
                          <a:spcPct val="107000"/>
                        </a:lnSpc>
                        <a:spcAft>
                          <a:spcPts val="0"/>
                        </a:spcAft>
                      </a:pPr>
                      <a:r>
                        <a:rPr lang="en-ZA" sz="1800" b="1" dirty="0">
                          <a:solidFill>
                            <a:schemeClr val="tx1"/>
                          </a:solidFill>
                          <a:effectLst/>
                        </a:rPr>
                        <a:t>PROPOSED</a:t>
                      </a:r>
                      <a:r>
                        <a:rPr lang="en-ZA" sz="1800" b="1" baseline="0" dirty="0">
                          <a:solidFill>
                            <a:schemeClr val="tx1"/>
                          </a:solidFill>
                          <a:effectLst/>
                        </a:rPr>
                        <a:t> </a:t>
                      </a:r>
                      <a:r>
                        <a:rPr lang="en-ZA" sz="1800" b="1" dirty="0">
                          <a:solidFill>
                            <a:schemeClr val="tx1"/>
                          </a:solidFill>
                          <a:effectLst/>
                        </a:rPr>
                        <a:t>AMENDMENTS</a:t>
                      </a:r>
                      <a:endParaRPr lang="en-ZA" sz="1800" b="1" dirty="0">
                        <a:solidFill>
                          <a:schemeClr val="tx1"/>
                        </a:solidFill>
                        <a:effectLst/>
                        <a:latin typeface="Arial" panose="020B0604020202020204" pitchFamily="34" charset="0"/>
                        <a:cs typeface="Arial" panose="020B0604020202020204" pitchFamily="34" charset="0"/>
                      </a:endParaRPr>
                    </a:p>
                  </a:txBody>
                  <a:tcPr marL="54901" marR="549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 xmlns:a16="http://schemas.microsoft.com/office/drawing/2014/main" val="3605816194"/>
                  </a:ext>
                </a:extLst>
              </a:tr>
              <a:tr h="2334349">
                <a:tc>
                  <a:txBody>
                    <a:bodyPr/>
                    <a:lstStyle/>
                    <a:p>
                      <a:pPr marL="0" indent="0" algn="ctr">
                        <a:lnSpc>
                          <a:spcPct val="107000"/>
                        </a:lnSpc>
                        <a:spcAft>
                          <a:spcPts val="0"/>
                        </a:spcAft>
                        <a:buFont typeface="+mj-lt"/>
                        <a:buNone/>
                      </a:pPr>
                      <a:r>
                        <a:rPr lang="en-ZA" sz="1600" b="1" dirty="0">
                          <a:solidFill>
                            <a:schemeClr val="tx1"/>
                          </a:solidFill>
                          <a:effectLst/>
                          <a:latin typeface="Arial" panose="020B0604020202020204" pitchFamily="34" charset="0"/>
                          <a:cs typeface="Arial" panose="020B0604020202020204" pitchFamily="34" charset="0"/>
                        </a:rPr>
                        <a:t>9</a:t>
                      </a:r>
                    </a:p>
                  </a:txBody>
                  <a:tcPr marL="54901" marR="54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600" b="0" i="0" u="none" strike="noStrike" baseline="0" dirty="0">
                          <a:latin typeface="Arial" panose="020B0604020202020204" pitchFamily="34" charset="0"/>
                          <a:cs typeface="Arial" panose="020B0604020202020204" pitchFamily="34" charset="0"/>
                        </a:rPr>
                        <a:t>Section 71 – ‘‘</a:t>
                      </a:r>
                      <a:r>
                        <a:rPr lang="en-US" sz="1600" b="1" i="0" u="none" strike="noStrike" baseline="0" dirty="0">
                          <a:latin typeface="Arial" panose="020B0604020202020204" pitchFamily="34" charset="0"/>
                          <a:cs typeface="Arial" panose="020B0604020202020204" pitchFamily="34" charset="0"/>
                        </a:rPr>
                        <a:t>Bargaining council agreements”</a:t>
                      </a:r>
                    </a:p>
                    <a:p>
                      <a:pPr algn="l"/>
                      <a:endParaRPr lang="en-ZA" sz="1600" b="1"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600" b="1" i="0" u="none" strike="noStrike" baseline="0" dirty="0">
                          <a:latin typeface="Arial" panose="020B0604020202020204" pitchFamily="34" charset="0"/>
                          <a:cs typeface="Arial" panose="020B0604020202020204" pitchFamily="34" charset="0"/>
                        </a:rPr>
                        <a:t>Substitution of section 71 – </a:t>
                      </a:r>
                    </a:p>
                    <a:p>
                      <a:pPr algn="l"/>
                      <a:r>
                        <a:rPr lang="en-US" sz="1600" b="0" i="0" u="none" strike="noStrike" baseline="0" dirty="0">
                          <a:latin typeface="Arial" panose="020B0604020202020204" pitchFamily="34" charset="0"/>
                          <a:cs typeface="Arial" panose="020B0604020202020204" pitchFamily="34" charset="0"/>
                        </a:rPr>
                        <a:t>Organised local government must, before embarking on any negotiations with parties in the bargaining council established for municipalities, consult the—</a:t>
                      </a:r>
                    </a:p>
                    <a:p>
                      <a:pPr algn="l"/>
                      <a:r>
                        <a:rPr lang="en-US" sz="1600" b="0" i="1" u="none" strike="noStrike" baseline="0" dirty="0">
                          <a:latin typeface="Arial" panose="020B0604020202020204" pitchFamily="34" charset="0"/>
                          <a:cs typeface="Arial" panose="020B0604020202020204" pitchFamily="34" charset="0"/>
                        </a:rPr>
                        <a:t>(a) </a:t>
                      </a:r>
                      <a:r>
                        <a:rPr lang="en-US" sz="1600" b="0" i="0" u="none" strike="noStrike" baseline="0" dirty="0">
                          <a:latin typeface="Arial" panose="020B0604020202020204" pitchFamily="34" charset="0"/>
                          <a:cs typeface="Arial" panose="020B0604020202020204" pitchFamily="34" charset="0"/>
                        </a:rPr>
                        <a:t>Financial and Fiscal Commission established in terms of section 220 of the Constitution; and</a:t>
                      </a:r>
                    </a:p>
                    <a:p>
                      <a:pPr algn="l"/>
                      <a:r>
                        <a:rPr lang="en-US" sz="1600" b="0" i="1" u="none" strike="noStrike" baseline="0" dirty="0">
                          <a:latin typeface="Arial" panose="020B0604020202020204" pitchFamily="34" charset="0"/>
                          <a:cs typeface="Arial" panose="020B0604020202020204" pitchFamily="34" charset="0"/>
                        </a:rPr>
                        <a:t>(b) </a:t>
                      </a:r>
                      <a:r>
                        <a:rPr lang="en-US" sz="1600" b="0" i="0" u="none" strike="noStrike" baseline="0" dirty="0">
                          <a:latin typeface="Arial" panose="020B0604020202020204" pitchFamily="34" charset="0"/>
                          <a:cs typeface="Arial" panose="020B0604020202020204" pitchFamily="34" charset="0"/>
                        </a:rPr>
                        <a:t>Minister.</a:t>
                      </a:r>
                      <a:endParaRPr lang="en-ZA" sz="1600" b="0" u="sng"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178434063"/>
                  </a:ext>
                </a:extLst>
              </a:tr>
              <a:tr h="2631248">
                <a:tc>
                  <a:txBody>
                    <a:bodyPr/>
                    <a:lstStyle/>
                    <a:p>
                      <a:pPr marL="0" indent="0" algn="ctr">
                        <a:lnSpc>
                          <a:spcPct val="107000"/>
                        </a:lnSpc>
                        <a:spcAft>
                          <a:spcPts val="0"/>
                        </a:spcAft>
                        <a:buFont typeface="+mj-lt"/>
                        <a:buNone/>
                      </a:pPr>
                      <a:r>
                        <a:rPr lang="en-ZA" sz="1600" b="1" dirty="0">
                          <a:solidFill>
                            <a:schemeClr val="tx1"/>
                          </a:solidFill>
                          <a:effectLst/>
                          <a:latin typeface="Arial" panose="020B0604020202020204" pitchFamily="34" charset="0"/>
                          <a:cs typeface="Arial" panose="020B0604020202020204" pitchFamily="34" charset="0"/>
                        </a:rPr>
                        <a:t>10</a:t>
                      </a:r>
                    </a:p>
                  </a:txBody>
                  <a:tcPr marL="54901" marR="54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600" b="0" i="0" u="none" strike="noStrike" baseline="0" dirty="0">
                          <a:latin typeface="Arial" panose="020B0604020202020204" pitchFamily="34" charset="0"/>
                          <a:cs typeface="Arial" panose="020B0604020202020204" pitchFamily="34" charset="0"/>
                        </a:rPr>
                        <a:t>New insertion of section 71B –</a:t>
                      </a:r>
                    </a:p>
                    <a:p>
                      <a:pPr algn="l"/>
                      <a:r>
                        <a:rPr lang="en-US" sz="1600" b="0" i="0" u="none" strike="noStrike" baseline="0" dirty="0">
                          <a:latin typeface="Arial" panose="020B0604020202020204" pitchFamily="34" charset="0"/>
                          <a:cs typeface="Arial" panose="020B0604020202020204" pitchFamily="34" charset="0"/>
                        </a:rPr>
                        <a:t>‘‘</a:t>
                      </a:r>
                      <a:r>
                        <a:rPr lang="en-US" sz="1600" b="1" i="0" u="none" strike="noStrike" baseline="0" dirty="0">
                          <a:latin typeface="Arial" panose="020B0604020202020204" pitchFamily="34" charset="0"/>
                          <a:cs typeface="Arial" panose="020B0604020202020204" pitchFamily="34" charset="0"/>
                        </a:rPr>
                        <a:t>Staff members prohibited from holding political office</a:t>
                      </a:r>
                    </a:p>
                    <a:p>
                      <a:pPr algn="l"/>
                      <a:endParaRPr lang="en-US" sz="1600" b="0" i="0" u="none" strike="noStrike" baseline="0" dirty="0">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New insertion of section 71B –</a:t>
                      </a:r>
                    </a:p>
                    <a:p>
                      <a:pPr marL="0" marR="0" indent="0" algn="just">
                        <a:lnSpc>
                          <a:spcPct val="100000"/>
                        </a:lnSpc>
                        <a:spcBef>
                          <a:spcPts val="0"/>
                        </a:spcBef>
                        <a:spcAft>
                          <a:spcPts val="0"/>
                        </a:spcAft>
                        <a:tabLst>
                          <a:tab pos="1440180" algn="l"/>
                          <a:tab pos="1980565" algn="l"/>
                        </a:tabLst>
                      </a:pPr>
                      <a:endParaRPr lang="en-ZA" sz="1600" u="sng" dirty="0">
                        <a:effectLst/>
                        <a:highlight>
                          <a:srgbClr val="FFFF00"/>
                        </a:highlight>
                        <a:latin typeface="Arial" panose="020B0604020202020204" pitchFamily="34" charset="0"/>
                        <a:ea typeface="Times New Roman" panose="02020603050405020304" pitchFamily="18" charset="0"/>
                        <a:cs typeface="Arial" panose="020B0604020202020204" pitchFamily="34" charset="0"/>
                      </a:endParaRPr>
                    </a:p>
                    <a:p>
                      <a:pPr marL="0" marR="0" indent="457200" algn="just">
                        <a:lnSpc>
                          <a:spcPct val="100000"/>
                        </a:lnSpc>
                        <a:spcBef>
                          <a:spcPts val="0"/>
                        </a:spcBef>
                        <a:spcAft>
                          <a:spcPts val="0"/>
                        </a:spcAft>
                        <a:tabLst>
                          <a:tab pos="1440180" algn="l"/>
                          <a:tab pos="1980565" algn="l"/>
                        </a:tabLst>
                      </a:pPr>
                      <a:r>
                        <a:rPr lang="en-ZA" sz="1600" u="sng"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(1)	A staff member may not hold political office in a political party, whether in a permanent, temporary or acting capacity.</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0" marR="0" indent="457200" algn="just">
                        <a:lnSpc>
                          <a:spcPct val="100000"/>
                        </a:lnSpc>
                        <a:spcBef>
                          <a:spcPts val="0"/>
                        </a:spcBef>
                        <a:spcAft>
                          <a:spcPts val="0"/>
                        </a:spcAft>
                        <a:tabLst/>
                      </a:pPr>
                      <a:r>
                        <a:rPr lang="en-ZA" sz="1600" b="1"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		</a:t>
                      </a:r>
                      <a:r>
                        <a:rPr lang="en-ZA" sz="1600" u="sng"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(2)</a:t>
                      </a:r>
                      <a:r>
                        <a:rPr lang="en-ZA" sz="1600" b="1" u="sng"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	</a:t>
                      </a:r>
                      <a:r>
                        <a:rPr lang="en-ZA" sz="1600" u="sng"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A person who has been appointed as a staff member before subsection (1) takes effect, must comply with subsection (1) within one year of the commencement of subsection (1).</a:t>
                      </a:r>
                      <a:r>
                        <a:rPr lang="en-ZA" sz="16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67486925"/>
                  </a:ext>
                </a:extLst>
              </a:tr>
            </a:tbl>
          </a:graphicData>
        </a:graphic>
      </p:graphicFrame>
      <p:sp>
        <p:nvSpPr>
          <p:cNvPr id="7" name="Rounded Rectangle 7">
            <a:extLst>
              <a:ext uri="{FF2B5EF4-FFF2-40B4-BE49-F238E27FC236}">
                <a16:creationId xmlns="" xmlns:a16="http://schemas.microsoft.com/office/drawing/2014/main" id="{9D482E11-1129-47DE-A6E9-0F5202C33860}"/>
              </a:ext>
            </a:extLst>
          </p:cNvPr>
          <p:cNvSpPr/>
          <p:nvPr/>
        </p:nvSpPr>
        <p:spPr>
          <a:xfrm>
            <a:off x="1927654" y="1285104"/>
            <a:ext cx="5535827" cy="1705231"/>
          </a:xfrm>
          <a:prstGeom prst="roundRect">
            <a:avLst/>
          </a:prstGeom>
          <a:solidFill>
            <a:schemeClr val="accent4">
              <a:lumMod val="20000"/>
              <a:lumOff val="8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u="sng" dirty="0">
                <a:solidFill>
                  <a:schemeClr val="tx2"/>
                </a:solidFill>
              </a:rPr>
              <a:t>Problem</a:t>
            </a:r>
            <a:r>
              <a:rPr lang="en-US" dirty="0">
                <a:solidFill>
                  <a:schemeClr val="tx2"/>
                </a:solidFill>
              </a:rPr>
              <a:t> </a:t>
            </a:r>
          </a:p>
          <a:p>
            <a:pPr algn="ctr"/>
            <a:endParaRPr lang="en-US" dirty="0">
              <a:solidFill>
                <a:schemeClr val="tx2"/>
              </a:solidFill>
            </a:endParaRPr>
          </a:p>
          <a:p>
            <a:r>
              <a:rPr lang="en-US" sz="1800" dirty="0">
                <a:solidFill>
                  <a:schemeClr val="tx2"/>
                </a:solidFill>
                <a:effectLst/>
                <a:ea typeface="Times New Roman" panose="02020603050405020304" pitchFamily="18" charset="0"/>
              </a:rPr>
              <a:t>Misalignment of cost-of-living adjustments (COLA) between </a:t>
            </a:r>
            <a:r>
              <a:rPr lang="en-US" dirty="0">
                <a:solidFill>
                  <a:schemeClr val="tx2"/>
                </a:solidFill>
                <a:ea typeface="Times New Roman" panose="02020603050405020304" pitchFamily="18" charset="0"/>
              </a:rPr>
              <a:t>the councillors, senior managers and the bargaining council staff. </a:t>
            </a:r>
            <a:endParaRPr lang="en-ZA" b="1" dirty="0">
              <a:solidFill>
                <a:schemeClr val="tx1"/>
              </a:solidFill>
              <a:latin typeface="Arial" panose="020B0604020202020204" pitchFamily="34" charset="0"/>
              <a:cs typeface="Arial" panose="020B0604020202020204" pitchFamily="34" charset="0"/>
            </a:endParaRPr>
          </a:p>
        </p:txBody>
      </p:sp>
      <p:sp>
        <p:nvSpPr>
          <p:cNvPr id="8" name="Rounded Rectangle 7">
            <a:extLst>
              <a:ext uri="{FF2B5EF4-FFF2-40B4-BE49-F238E27FC236}">
                <a16:creationId xmlns="" xmlns:a16="http://schemas.microsoft.com/office/drawing/2014/main" id="{DB0C0755-B7FA-4A66-99BB-7CEC43C62B18}"/>
              </a:ext>
            </a:extLst>
          </p:cNvPr>
          <p:cNvSpPr/>
          <p:nvPr/>
        </p:nvSpPr>
        <p:spPr>
          <a:xfrm>
            <a:off x="1927654" y="4015946"/>
            <a:ext cx="5535827" cy="1705231"/>
          </a:xfrm>
          <a:prstGeom prst="roundRect">
            <a:avLst/>
          </a:prstGeom>
          <a:solidFill>
            <a:schemeClr val="accent4">
              <a:lumMod val="20000"/>
              <a:lumOff val="8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u="sng" dirty="0">
                <a:solidFill>
                  <a:schemeClr val="tx2"/>
                </a:solidFill>
              </a:rPr>
              <a:t>Problem</a:t>
            </a:r>
            <a:r>
              <a:rPr lang="en-US" dirty="0">
                <a:solidFill>
                  <a:schemeClr val="tx2"/>
                </a:solidFill>
              </a:rPr>
              <a:t> </a:t>
            </a:r>
          </a:p>
          <a:p>
            <a:pPr algn="ctr"/>
            <a:endParaRPr lang="en-US" dirty="0">
              <a:solidFill>
                <a:schemeClr val="tx2"/>
              </a:solidFill>
            </a:endParaRPr>
          </a:p>
          <a:p>
            <a:r>
              <a:rPr lang="en-US" sz="1800" dirty="0">
                <a:solidFill>
                  <a:schemeClr val="tx2"/>
                </a:solidFill>
                <a:effectLst/>
                <a:ea typeface="Times New Roman" panose="02020603050405020304" pitchFamily="18" charset="0"/>
              </a:rPr>
              <a:t>Conflation of political and administrative roles by municipal staff negatively impacting service delivery and governance in municipalities.</a:t>
            </a:r>
            <a:endParaRPr lang="en-ZA"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7396283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77530AC-A9BB-41B1-A003-0301275EF23E}"/>
              </a:ext>
            </a:extLst>
          </p:cNvPr>
          <p:cNvSpPr>
            <a:spLocks noGrp="1"/>
          </p:cNvSpPr>
          <p:nvPr>
            <p:ph type="title"/>
          </p:nvPr>
        </p:nvSpPr>
        <p:spPr/>
        <p:txBody>
          <a:bodyPr/>
          <a:lstStyle/>
          <a:p>
            <a:pPr lvl="0" algn="ctr" defTabSz="685800">
              <a:defRPr/>
            </a:pPr>
            <a:r>
              <a:rPr lang="en-GB" b="1" dirty="0">
                <a:solidFill>
                  <a:schemeClr val="accent2"/>
                </a:solidFill>
                <a:ea typeface="ＭＳ Ｐゴシック" pitchFamily="34" charset="-128"/>
              </a:rPr>
              <a:t>6. PROPOSED AMENDMENTS</a:t>
            </a:r>
            <a:br>
              <a:rPr lang="en-GB" b="1" dirty="0">
                <a:solidFill>
                  <a:schemeClr val="accent2"/>
                </a:solidFill>
                <a:ea typeface="ＭＳ Ｐゴシック" pitchFamily="34" charset="-128"/>
              </a:rPr>
            </a:br>
            <a:r>
              <a:rPr lang="en-ZA" b="1" dirty="0">
                <a:solidFill>
                  <a:schemeClr val="accent2"/>
                </a:solidFill>
                <a:ea typeface="ＭＳ Ｐゴシック" pitchFamily="34" charset="-128"/>
              </a:rPr>
              <a:t/>
            </a:r>
            <a:br>
              <a:rPr lang="en-ZA" b="1" dirty="0">
                <a:solidFill>
                  <a:schemeClr val="accent2"/>
                </a:solidFill>
                <a:ea typeface="ＭＳ Ｐゴシック" pitchFamily="34" charset="-128"/>
              </a:rPr>
            </a:br>
            <a:endParaRPr lang="en-ZA" b="1" dirty="0">
              <a:solidFill>
                <a:schemeClr val="accent2"/>
              </a:solidFill>
              <a:ea typeface="ＭＳ Ｐゴシック" pitchFamily="34" charset="-128"/>
            </a:endParaRPr>
          </a:p>
        </p:txBody>
      </p:sp>
      <p:sp>
        <p:nvSpPr>
          <p:cNvPr id="6" name="Rectangle 5">
            <a:extLst>
              <a:ext uri="{FF2B5EF4-FFF2-40B4-BE49-F238E27FC236}">
                <a16:creationId xmlns="" xmlns:a16="http://schemas.microsoft.com/office/drawing/2014/main" id="{5D812F57-F1D6-4C35-B9E5-35696F2DC1FA}"/>
              </a:ext>
            </a:extLst>
          </p:cNvPr>
          <p:cNvSpPr/>
          <p:nvPr/>
        </p:nvSpPr>
        <p:spPr>
          <a:xfrm>
            <a:off x="37070" y="617839"/>
            <a:ext cx="12154929" cy="351956"/>
          </a:xfrm>
          <a:prstGeom prst="rect">
            <a:avLst/>
          </a:prstGeom>
        </p:spPr>
        <p:txBody>
          <a:bodyPr wrap="square">
            <a:spAutoFit/>
          </a:bodyPr>
          <a:lstStyle/>
          <a:p>
            <a:pPr marL="858838" indent="-401638" algn="just">
              <a:lnSpc>
                <a:spcPct val="107000"/>
              </a:lnSpc>
              <a:buSzPts val="1600"/>
              <a:buFont typeface="Courier New" panose="02070309020205020404" pitchFamily="49" charset="0"/>
              <a:buChar char="o"/>
            </a:pPr>
            <a:endParaRPr lang="en-GB" sz="1700" dirty="0"/>
          </a:p>
        </p:txBody>
      </p:sp>
      <p:graphicFrame>
        <p:nvGraphicFramePr>
          <p:cNvPr id="5" name="Table 5">
            <a:extLst>
              <a:ext uri="{FF2B5EF4-FFF2-40B4-BE49-F238E27FC236}">
                <a16:creationId xmlns="" xmlns:a16="http://schemas.microsoft.com/office/drawing/2014/main" id="{B83D4380-4458-4F12-9D95-0E5A706C3265}"/>
              </a:ext>
            </a:extLst>
          </p:cNvPr>
          <p:cNvGraphicFramePr>
            <a:graphicFrameLocks noGrp="1"/>
          </p:cNvGraphicFramePr>
          <p:nvPr>
            <p:extLst>
              <p:ext uri="{D42A27DB-BD31-4B8C-83A1-F6EECF244321}">
                <p14:modId xmlns:p14="http://schemas.microsoft.com/office/powerpoint/2010/main" xmlns="" val="850343231"/>
              </p:ext>
            </p:extLst>
          </p:nvPr>
        </p:nvGraphicFramePr>
        <p:xfrm>
          <a:off x="119336" y="681038"/>
          <a:ext cx="11953328" cy="5906246"/>
        </p:xfrm>
        <a:graphic>
          <a:graphicData uri="http://schemas.openxmlformats.org/drawingml/2006/table">
            <a:tbl>
              <a:tblPr firstRow="1" bandRow="1">
                <a:tableStyleId>{F5AB1C69-6EDB-4FF4-983F-18BD219EF322}</a:tableStyleId>
              </a:tblPr>
              <a:tblGrid>
                <a:gridCol w="1616158">
                  <a:extLst>
                    <a:ext uri="{9D8B030D-6E8A-4147-A177-3AD203B41FA5}">
                      <a16:colId xmlns="" xmlns:a16="http://schemas.microsoft.com/office/drawing/2014/main" val="830699190"/>
                    </a:ext>
                  </a:extLst>
                </a:gridCol>
                <a:gridCol w="5859925">
                  <a:extLst>
                    <a:ext uri="{9D8B030D-6E8A-4147-A177-3AD203B41FA5}">
                      <a16:colId xmlns="" xmlns:a16="http://schemas.microsoft.com/office/drawing/2014/main" val="4083335481"/>
                    </a:ext>
                  </a:extLst>
                </a:gridCol>
                <a:gridCol w="4477245">
                  <a:extLst>
                    <a:ext uri="{9D8B030D-6E8A-4147-A177-3AD203B41FA5}">
                      <a16:colId xmlns="" xmlns:a16="http://schemas.microsoft.com/office/drawing/2014/main" val="2926600169"/>
                    </a:ext>
                  </a:extLst>
                </a:gridCol>
              </a:tblGrid>
              <a:tr h="283455">
                <a:tc>
                  <a:txBody>
                    <a:bodyPr/>
                    <a:lstStyle/>
                    <a:p>
                      <a:pPr algn="ctr">
                        <a:lnSpc>
                          <a:spcPct val="107000"/>
                        </a:lnSpc>
                        <a:spcAft>
                          <a:spcPts val="0"/>
                        </a:spcAft>
                      </a:pPr>
                      <a:r>
                        <a:rPr lang="en-ZA" sz="1800" b="1" dirty="0">
                          <a:solidFill>
                            <a:schemeClr val="tx1"/>
                          </a:solidFill>
                          <a:effectLst/>
                        </a:rPr>
                        <a:t>CLAUSE</a:t>
                      </a:r>
                      <a:endParaRPr lang="en-ZA" sz="1800" b="1" dirty="0">
                        <a:solidFill>
                          <a:schemeClr val="tx1"/>
                        </a:solidFill>
                        <a:effectLst/>
                        <a:latin typeface="Arial" panose="020B0604020202020204" pitchFamily="34" charset="0"/>
                        <a:cs typeface="Arial" panose="020B0604020202020204" pitchFamily="34" charset="0"/>
                      </a:endParaRPr>
                    </a:p>
                  </a:txBody>
                  <a:tcPr marL="54901" marR="549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lnSpc>
                          <a:spcPct val="107000"/>
                        </a:lnSpc>
                        <a:spcAft>
                          <a:spcPts val="0"/>
                        </a:spcAft>
                      </a:pPr>
                      <a:r>
                        <a:rPr lang="en-ZA" sz="1800" b="1" dirty="0">
                          <a:solidFill>
                            <a:schemeClr val="tx1"/>
                          </a:solidFill>
                          <a:effectLst/>
                        </a:rPr>
                        <a:t>SECTION IN THE ACT</a:t>
                      </a:r>
                      <a:endParaRPr lang="en-ZA" sz="1800" b="1" dirty="0">
                        <a:solidFill>
                          <a:schemeClr val="tx1"/>
                        </a:solidFill>
                        <a:effectLst/>
                        <a:latin typeface="Arial" panose="020B0604020202020204" pitchFamily="34" charset="0"/>
                        <a:cs typeface="Arial" panose="020B0604020202020204" pitchFamily="34" charset="0"/>
                      </a:endParaRPr>
                    </a:p>
                  </a:txBody>
                  <a:tcPr marL="54901" marR="549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lnSpc>
                          <a:spcPct val="107000"/>
                        </a:lnSpc>
                        <a:spcAft>
                          <a:spcPts val="0"/>
                        </a:spcAft>
                      </a:pPr>
                      <a:r>
                        <a:rPr lang="en-ZA" sz="1800" b="1" dirty="0">
                          <a:solidFill>
                            <a:schemeClr val="tx1"/>
                          </a:solidFill>
                          <a:effectLst/>
                        </a:rPr>
                        <a:t>PROPOSED</a:t>
                      </a:r>
                      <a:r>
                        <a:rPr lang="en-ZA" sz="1800" b="1" baseline="0" dirty="0">
                          <a:solidFill>
                            <a:schemeClr val="tx1"/>
                          </a:solidFill>
                          <a:effectLst/>
                        </a:rPr>
                        <a:t> </a:t>
                      </a:r>
                      <a:r>
                        <a:rPr lang="en-ZA" sz="1800" b="1" dirty="0">
                          <a:solidFill>
                            <a:schemeClr val="tx1"/>
                          </a:solidFill>
                          <a:effectLst/>
                        </a:rPr>
                        <a:t>AMENDMENTS</a:t>
                      </a:r>
                      <a:endParaRPr lang="en-ZA" sz="1800" b="1" dirty="0">
                        <a:solidFill>
                          <a:schemeClr val="tx1"/>
                        </a:solidFill>
                        <a:effectLst/>
                        <a:latin typeface="Arial" panose="020B0604020202020204" pitchFamily="34" charset="0"/>
                        <a:cs typeface="Arial" panose="020B0604020202020204" pitchFamily="34" charset="0"/>
                      </a:endParaRPr>
                    </a:p>
                  </a:txBody>
                  <a:tcPr marL="54901" marR="549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 xmlns:a16="http://schemas.microsoft.com/office/drawing/2014/main" val="3605816194"/>
                  </a:ext>
                </a:extLst>
              </a:tr>
              <a:tr h="3253546">
                <a:tc>
                  <a:txBody>
                    <a:bodyPr/>
                    <a:lstStyle/>
                    <a:p>
                      <a:pPr marL="0" indent="0" algn="ctr">
                        <a:lnSpc>
                          <a:spcPct val="107000"/>
                        </a:lnSpc>
                        <a:spcAft>
                          <a:spcPts val="0"/>
                        </a:spcAft>
                        <a:buFont typeface="+mj-lt"/>
                        <a:buNone/>
                      </a:pPr>
                      <a:r>
                        <a:rPr lang="en-ZA" sz="1600" b="1" dirty="0">
                          <a:solidFill>
                            <a:schemeClr val="tx1"/>
                          </a:solidFill>
                          <a:effectLst/>
                          <a:latin typeface="Arial" panose="020B0604020202020204" pitchFamily="34" charset="0"/>
                          <a:cs typeface="Arial" panose="020B0604020202020204" pitchFamily="34" charset="0"/>
                        </a:rPr>
                        <a:t>11</a:t>
                      </a:r>
                    </a:p>
                  </a:txBody>
                  <a:tcPr marL="54901" marR="54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600" b="0" i="0" u="none" strike="noStrike" baseline="0" dirty="0">
                          <a:latin typeface="Arial" panose="020B0604020202020204" pitchFamily="34" charset="0"/>
                          <a:cs typeface="Arial" panose="020B0604020202020204" pitchFamily="34" charset="0"/>
                        </a:rPr>
                        <a:t>Section 72 – “</a:t>
                      </a:r>
                      <a:r>
                        <a:rPr lang="en-US" sz="1600" b="1" i="0" u="none" strike="noStrike" baseline="0" dirty="0">
                          <a:latin typeface="Arial" panose="020B0604020202020204" pitchFamily="34" charset="0"/>
                          <a:cs typeface="Arial" panose="020B0604020202020204" pitchFamily="34" charset="0"/>
                        </a:rPr>
                        <a:t>Regulations and guidelines</a:t>
                      </a:r>
                      <a:r>
                        <a:rPr lang="en-US" sz="1600" b="0" i="0" u="none" strike="noStrike" baseline="0" dirty="0">
                          <a:latin typeface="Arial" panose="020B0604020202020204" pitchFamily="34" charset="0"/>
                          <a:cs typeface="Arial" panose="020B0604020202020204" pitchFamily="34" charset="0"/>
                        </a:rPr>
                        <a:t>”</a:t>
                      </a:r>
                    </a:p>
                    <a:p>
                      <a:pPr algn="l"/>
                      <a:endParaRPr lang="en-US" sz="1600" b="0" i="0" u="none" strike="noStrike" baseline="0" dirty="0">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600" b="1" i="0" u="none" strike="noStrike" baseline="0" dirty="0">
                          <a:latin typeface="Arial" panose="020B0604020202020204" pitchFamily="34" charset="0"/>
                          <a:cs typeface="Arial" panose="020B0604020202020204" pitchFamily="34" charset="0"/>
                        </a:rPr>
                        <a:t>Substitution of subsection (1) – </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36" charset="-128"/>
                          <a:cs typeface="Arial" panose="020B0604020202020204" pitchFamily="34" charset="0"/>
                        </a:rPr>
                        <a:t>The amendment confer additional powers on the Minister to regulate - </a:t>
                      </a:r>
                    </a:p>
                    <a:p>
                      <a:pPr marL="342900" indent="-342900" algn="l">
                        <a:buAutoNum type="alphaLcParenBoth"/>
                      </a:pPr>
                      <a:r>
                        <a:rPr lang="en-US" sz="1600" b="0" i="0" u="sng" strike="noStrike" baseline="0" dirty="0">
                          <a:latin typeface="Arial" panose="020B0604020202020204" pitchFamily="34" charset="0"/>
                          <a:cs typeface="Arial" panose="020B0604020202020204" pitchFamily="34" charset="0"/>
                        </a:rPr>
                        <a:t>training, </a:t>
                      </a:r>
                      <a:r>
                        <a:rPr lang="en-US" sz="1600" b="0" i="0" u="sng" strike="noStrike" baseline="0" dirty="0">
                          <a:solidFill>
                            <a:schemeClr val="tx1"/>
                          </a:solidFill>
                          <a:latin typeface="Arial" panose="020B0604020202020204" pitchFamily="34" charset="0"/>
                          <a:cs typeface="Arial" panose="020B0604020202020204" pitchFamily="34" charset="0"/>
                        </a:rPr>
                        <a:t>competency and skills development </a:t>
                      </a:r>
                      <a:r>
                        <a:rPr lang="en-US" sz="1600" b="0" i="0" u="sng" strike="noStrike" baseline="0" dirty="0">
                          <a:latin typeface="Arial" panose="020B0604020202020204" pitchFamily="34" charset="0"/>
                          <a:cs typeface="Arial" panose="020B0604020202020204" pitchFamily="34" charset="0"/>
                        </a:rPr>
                        <a:t>of staff members of municipalities</a:t>
                      </a:r>
                      <a:r>
                        <a:rPr kumimoji="0" lang="en-US" sz="1600" b="0" i="0" u="sng" strike="noStrike" kern="1200" cap="none" spc="0" normalizeH="0" baseline="0" noProof="0" dirty="0">
                          <a:ln>
                            <a:noFill/>
                          </a:ln>
                          <a:solidFill>
                            <a:srgbClr val="000000"/>
                          </a:solidFill>
                          <a:effectLst/>
                          <a:uLnTx/>
                          <a:uFillTx/>
                          <a:latin typeface="Arial" panose="020B0604020202020204" pitchFamily="34" charset="0"/>
                          <a:ea typeface="ＭＳ Ｐゴシック" pitchFamily="36" charset="-128"/>
                          <a:cs typeface="Arial" panose="020B0604020202020204" pitchFamily="34" charset="0"/>
                        </a:rPr>
                        <a:t>;</a:t>
                      </a:r>
                    </a:p>
                    <a:p>
                      <a:pPr marL="342900" indent="-342900" algn="just">
                        <a:buAutoNum type="alphaLcParenBoth"/>
                      </a:pPr>
                      <a:r>
                        <a:rPr kumimoji="0" lang="en-US" sz="1600" b="0" i="0" u="sng" strike="noStrike" kern="1200" cap="none" spc="0" normalizeH="0" baseline="0" noProof="0" dirty="0">
                          <a:ln>
                            <a:noFill/>
                          </a:ln>
                          <a:solidFill>
                            <a:srgbClr val="000000"/>
                          </a:solidFill>
                          <a:effectLst/>
                          <a:uLnTx/>
                          <a:uFillTx/>
                          <a:latin typeface="Arial" panose="020B0604020202020204" pitchFamily="34" charset="0"/>
                          <a:ea typeface="ＭＳ Ｐゴシック" pitchFamily="36" charset="-128"/>
                          <a:cs typeface="Arial" panose="020B0604020202020204" pitchFamily="34" charset="0"/>
                        </a:rPr>
                        <a:t>the minimum level of skills, expertise and competency that municipal managers and managers directly accountable to municipal managers must have;</a:t>
                      </a:r>
                    </a:p>
                    <a:p>
                      <a:pPr marL="342900" indent="-342900" algn="just">
                        <a:buAutoNum type="alphaLcParenBoth"/>
                      </a:pPr>
                      <a:r>
                        <a:rPr kumimoji="0" lang="en-US" sz="1600" b="0" i="0" u="sng" strike="noStrike" kern="1200" cap="none" spc="0" normalizeH="0" baseline="0" noProof="0" dirty="0">
                          <a:ln>
                            <a:noFill/>
                          </a:ln>
                          <a:solidFill>
                            <a:srgbClr val="000000"/>
                          </a:solidFill>
                          <a:effectLst/>
                          <a:uLnTx/>
                          <a:uFillTx/>
                          <a:latin typeface="Arial" panose="020B0604020202020204" pitchFamily="34" charset="0"/>
                          <a:ea typeface="ＭＳ Ｐゴシック" pitchFamily="36" charset="-128"/>
                          <a:cs typeface="Arial" panose="020B0604020202020204" pitchFamily="34" charset="0"/>
                        </a:rPr>
                        <a:t>subject to applicable </a:t>
                      </a:r>
                      <a:r>
                        <a:rPr kumimoji="0" lang="en-US" sz="1600" b="0" i="0" u="sng" strike="noStrike" kern="1200" cap="none" spc="0" normalizeH="0" baseline="0" noProof="0" dirty="0" err="1">
                          <a:ln>
                            <a:noFill/>
                          </a:ln>
                          <a:solidFill>
                            <a:srgbClr val="000000"/>
                          </a:solidFill>
                          <a:effectLst/>
                          <a:uLnTx/>
                          <a:uFillTx/>
                          <a:latin typeface="Arial" panose="020B0604020202020204" pitchFamily="34" charset="0"/>
                          <a:ea typeface="ＭＳ Ｐゴシック" pitchFamily="36" charset="-128"/>
                          <a:cs typeface="Arial" panose="020B0604020202020204" pitchFamily="34" charset="0"/>
                        </a:rPr>
                        <a:t>labour</a:t>
                      </a:r>
                      <a:r>
                        <a:rPr kumimoji="0" lang="en-US" sz="1600" b="0" i="0" u="sng" strike="noStrike" kern="1200" cap="none" spc="0" normalizeH="0" baseline="0" noProof="0" dirty="0">
                          <a:ln>
                            <a:noFill/>
                          </a:ln>
                          <a:solidFill>
                            <a:srgbClr val="000000"/>
                          </a:solidFill>
                          <a:effectLst/>
                          <a:uLnTx/>
                          <a:uFillTx/>
                          <a:latin typeface="Arial" panose="020B0604020202020204" pitchFamily="34" charset="0"/>
                          <a:ea typeface="ＭＳ Ｐゴシック" pitchFamily="36" charset="-128"/>
                          <a:cs typeface="Arial" panose="020B0604020202020204" pitchFamily="34" charset="0"/>
                        </a:rPr>
                        <a:t> legislation, the regulation of medical aid and pension, after consultation with the Minister of Healt</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36" charset="-128"/>
                          <a:cs typeface="Arial" panose="020B0604020202020204" pitchFamily="34" charset="0"/>
                        </a:rPr>
                        <a:t>h and the</a:t>
                      </a:r>
                      <a:r>
                        <a:rPr kumimoji="0" lang="en-US" sz="1600" b="0" i="0" u="sng" strike="noStrike" kern="1200" cap="none" spc="0" normalizeH="0" baseline="0" noProof="0" dirty="0">
                          <a:ln>
                            <a:noFill/>
                          </a:ln>
                          <a:solidFill>
                            <a:srgbClr val="000000"/>
                          </a:solidFill>
                          <a:effectLst/>
                          <a:uLnTx/>
                          <a:uFillTx/>
                          <a:latin typeface="Arial" panose="020B0604020202020204" pitchFamily="34" charset="0"/>
                          <a:ea typeface="ＭＳ Ｐゴシック" pitchFamily="36" charset="-128"/>
                          <a:cs typeface="Arial" panose="020B0604020202020204" pitchFamily="34" charset="0"/>
                        </a:rPr>
                        <a:t> Minister of Finance;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178434063"/>
                  </a:ext>
                </a:extLst>
              </a:tr>
              <a:tr h="2369245">
                <a:tc>
                  <a:txBody>
                    <a:bodyPr/>
                    <a:lstStyle/>
                    <a:p>
                      <a:pPr marL="0" indent="0" algn="ctr">
                        <a:lnSpc>
                          <a:spcPct val="107000"/>
                        </a:lnSpc>
                        <a:spcAft>
                          <a:spcPts val="0"/>
                        </a:spcAft>
                        <a:buFont typeface="+mj-lt"/>
                        <a:buNone/>
                      </a:pPr>
                      <a:r>
                        <a:rPr lang="en-ZA" sz="1600" b="1" dirty="0">
                          <a:solidFill>
                            <a:schemeClr val="tx1"/>
                          </a:solidFill>
                          <a:effectLst/>
                          <a:latin typeface="Arial" panose="020B0604020202020204" pitchFamily="34" charset="0"/>
                          <a:cs typeface="Arial" panose="020B0604020202020204" pitchFamily="34" charset="0"/>
                        </a:rPr>
                        <a:t>12</a:t>
                      </a:r>
                    </a:p>
                  </a:txBody>
                  <a:tcPr marL="54901" marR="54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600" b="0" i="0" u="none" strike="noStrike" baseline="0" dirty="0">
                          <a:latin typeface="Arial" panose="020B0604020202020204" pitchFamily="34" charset="0"/>
                          <a:cs typeface="Arial" panose="020B0604020202020204" pitchFamily="34" charset="0"/>
                        </a:rPr>
                        <a:t>Section 106 –</a:t>
                      </a:r>
                    </a:p>
                    <a:p>
                      <a:pPr algn="l"/>
                      <a:r>
                        <a:rPr lang="en-US" sz="1600" b="0" i="0" u="none" strike="noStrike" baseline="0" dirty="0">
                          <a:latin typeface="Arial" panose="020B0604020202020204" pitchFamily="34" charset="0"/>
                          <a:cs typeface="Arial" panose="020B0604020202020204" pitchFamily="34" charset="0"/>
                        </a:rPr>
                        <a:t>‘‘</a:t>
                      </a:r>
                      <a:r>
                        <a:rPr lang="en-US" sz="1600" b="1" i="0" u="none" strike="noStrike" baseline="0" dirty="0">
                          <a:latin typeface="Arial" panose="020B0604020202020204" pitchFamily="34" charset="0"/>
                          <a:cs typeface="Arial" panose="020B0604020202020204" pitchFamily="34" charset="0"/>
                        </a:rPr>
                        <a:t>non-performance and maladministration”</a:t>
                      </a:r>
                    </a:p>
                    <a:p>
                      <a:pPr algn="l"/>
                      <a:endParaRPr lang="en-US" sz="1600" b="0" i="0" u="none" strike="noStrike" baseline="0" dirty="0">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New insertion of section 71B –</a:t>
                      </a:r>
                    </a:p>
                    <a:p>
                      <a:pPr marL="0" marR="0" indent="0" algn="just">
                        <a:lnSpc>
                          <a:spcPct val="100000"/>
                        </a:lnSpc>
                        <a:spcBef>
                          <a:spcPts val="0"/>
                        </a:spcBef>
                        <a:spcAft>
                          <a:spcPts val="0"/>
                        </a:spcAft>
                        <a:tabLst>
                          <a:tab pos="1440180" algn="l"/>
                          <a:tab pos="1980565" algn="l"/>
                        </a:tabLst>
                      </a:pPr>
                      <a:endParaRPr lang="en-ZA" sz="1600" u="sng" dirty="0">
                        <a:effectLst/>
                        <a:highlight>
                          <a:srgbClr val="FFFF00"/>
                        </a:highlight>
                        <a:latin typeface="Arial" panose="020B0604020202020204" pitchFamily="34" charset="0"/>
                        <a:ea typeface="Times New Roman" panose="02020603050405020304" pitchFamily="18" charset="0"/>
                        <a:cs typeface="Arial" panose="020B0604020202020204" pitchFamily="34" charset="0"/>
                      </a:endParaRPr>
                    </a:p>
                    <a:p>
                      <a:pPr marL="0" marR="0" indent="0" algn="just">
                        <a:lnSpc>
                          <a:spcPct val="100000"/>
                        </a:lnSpc>
                        <a:spcBef>
                          <a:spcPts val="0"/>
                        </a:spcBef>
                        <a:spcAft>
                          <a:spcPts val="0"/>
                        </a:spcAft>
                        <a:tabLst>
                          <a:tab pos="1440180" algn="l"/>
                          <a:tab pos="1980565" algn="l"/>
                        </a:tabLst>
                      </a:pPr>
                      <a:r>
                        <a:rPr kumimoji="0" lang="en-US" sz="1600" b="0" i="0" u="none" strike="noStrike" kern="1200" cap="none" spc="0" normalizeH="0" baseline="0" noProof="0" dirty="0">
                          <a:ln>
                            <a:noFill/>
                          </a:ln>
                          <a:solidFill>
                            <a:schemeClr val="tx1"/>
                          </a:solidFill>
                          <a:effectLst/>
                          <a:uLnTx/>
                          <a:uFillTx/>
                          <a:latin typeface="Arial" panose="020B0604020202020204" pitchFamily="34" charset="0"/>
                          <a:ea typeface="ＭＳ Ｐゴシック" pitchFamily="36" charset="-128"/>
                          <a:cs typeface="Arial" panose="020B0604020202020204" pitchFamily="34" charset="0"/>
                        </a:rPr>
                        <a:t>The amendment will enable the Minister to conduct an investigation into maladministration, fraud, corruption or any other serious malpractice in a municipality, if the MEC fails to conduct such investigation within a specified period.</a:t>
                      </a:r>
                      <a:endParaRPr lang="en-ZA" sz="1600" b="1" u="sng"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67486925"/>
                  </a:ext>
                </a:extLst>
              </a:tr>
            </a:tbl>
          </a:graphicData>
        </a:graphic>
      </p:graphicFrame>
      <p:sp>
        <p:nvSpPr>
          <p:cNvPr id="7" name="Rounded Rectangle 7">
            <a:extLst>
              <a:ext uri="{FF2B5EF4-FFF2-40B4-BE49-F238E27FC236}">
                <a16:creationId xmlns="" xmlns:a16="http://schemas.microsoft.com/office/drawing/2014/main" id="{D192BDB6-04FE-4072-AA92-E9916CBE8DDD}"/>
              </a:ext>
            </a:extLst>
          </p:cNvPr>
          <p:cNvSpPr/>
          <p:nvPr/>
        </p:nvSpPr>
        <p:spPr>
          <a:xfrm>
            <a:off x="1927654" y="1559298"/>
            <a:ext cx="5313804" cy="1873045"/>
          </a:xfrm>
          <a:prstGeom prst="roundRect">
            <a:avLst/>
          </a:prstGeom>
          <a:solidFill>
            <a:schemeClr val="accent4">
              <a:lumMod val="20000"/>
              <a:lumOff val="8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u="sng" dirty="0">
                <a:solidFill>
                  <a:schemeClr val="tx2"/>
                </a:solidFill>
              </a:rPr>
              <a:t>Problem</a:t>
            </a:r>
            <a:r>
              <a:rPr lang="en-US" dirty="0">
                <a:solidFill>
                  <a:schemeClr val="tx2"/>
                </a:solidFill>
              </a:rPr>
              <a:t> </a:t>
            </a:r>
          </a:p>
          <a:p>
            <a:pPr algn="ctr"/>
            <a:endParaRPr lang="en-US" dirty="0">
              <a:solidFill>
                <a:schemeClr val="tx2"/>
              </a:solidFill>
            </a:endParaRPr>
          </a:p>
          <a:p>
            <a:r>
              <a:rPr lang="en-US" sz="1800" dirty="0">
                <a:solidFill>
                  <a:schemeClr val="tx2"/>
                </a:solidFill>
                <a:effectLst/>
                <a:ea typeface="Times New Roman" panose="02020603050405020304" pitchFamily="18" charset="0"/>
              </a:rPr>
              <a:t>Legal uncertainty with regard to the Minister’ regulatory powers in relation to training, competency and skills development. Lack of investment by senior managers in their retirement while still working.</a:t>
            </a:r>
            <a:endParaRPr lang="en-ZA" b="1" dirty="0">
              <a:solidFill>
                <a:schemeClr val="tx1"/>
              </a:solidFill>
              <a:latin typeface="Arial" panose="020B0604020202020204" pitchFamily="34" charset="0"/>
              <a:cs typeface="Arial" panose="020B0604020202020204" pitchFamily="34" charset="0"/>
            </a:endParaRPr>
          </a:p>
        </p:txBody>
      </p:sp>
      <p:sp>
        <p:nvSpPr>
          <p:cNvPr id="8" name="Rounded Rectangle 7">
            <a:extLst>
              <a:ext uri="{FF2B5EF4-FFF2-40B4-BE49-F238E27FC236}">
                <a16:creationId xmlns="" xmlns:a16="http://schemas.microsoft.com/office/drawing/2014/main" id="{8C47F45C-4253-4B7F-9FC2-E9A341FC828E}"/>
              </a:ext>
            </a:extLst>
          </p:cNvPr>
          <p:cNvSpPr/>
          <p:nvPr/>
        </p:nvSpPr>
        <p:spPr>
          <a:xfrm>
            <a:off x="1927654" y="4761978"/>
            <a:ext cx="5313804" cy="1746191"/>
          </a:xfrm>
          <a:prstGeom prst="roundRect">
            <a:avLst/>
          </a:prstGeom>
          <a:solidFill>
            <a:schemeClr val="accent4">
              <a:lumMod val="20000"/>
              <a:lumOff val="8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u="sng" dirty="0">
                <a:solidFill>
                  <a:schemeClr val="tx2"/>
                </a:solidFill>
              </a:rPr>
              <a:t>Problem</a:t>
            </a:r>
            <a:r>
              <a:rPr lang="en-US" dirty="0">
                <a:solidFill>
                  <a:schemeClr val="tx2"/>
                </a:solidFill>
              </a:rPr>
              <a:t> </a:t>
            </a:r>
          </a:p>
          <a:p>
            <a:pPr algn="ctr"/>
            <a:endParaRPr lang="en-US" dirty="0">
              <a:solidFill>
                <a:schemeClr val="tx2"/>
              </a:solidFill>
            </a:endParaRPr>
          </a:p>
          <a:p>
            <a:r>
              <a:rPr lang="en-US" sz="1800" dirty="0">
                <a:solidFill>
                  <a:schemeClr val="tx2"/>
                </a:solidFill>
                <a:effectLst/>
                <a:ea typeface="Times New Roman" panose="02020603050405020304" pitchFamily="18" charset="0"/>
              </a:rPr>
              <a:t>Delayed intervention by some MECs to investigate </a:t>
            </a: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ＭＳ Ｐゴシック" pitchFamily="36" charset="-128"/>
                <a:cs typeface="Arial" panose="020B0604020202020204" pitchFamily="34" charset="0"/>
              </a:rPr>
              <a:t>maladministration, fraud, corruption or any other serious malpractices in municipalities negatively impacting governance.</a:t>
            </a:r>
            <a:endParaRPr lang="en-ZA"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5490009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77530AC-A9BB-41B1-A003-0301275EF23E}"/>
              </a:ext>
            </a:extLst>
          </p:cNvPr>
          <p:cNvSpPr>
            <a:spLocks noGrp="1"/>
          </p:cNvSpPr>
          <p:nvPr>
            <p:ph type="title"/>
          </p:nvPr>
        </p:nvSpPr>
        <p:spPr/>
        <p:txBody>
          <a:bodyPr/>
          <a:lstStyle/>
          <a:p>
            <a:pPr lvl="0" algn="ctr" defTabSz="685800">
              <a:defRPr/>
            </a:pPr>
            <a:r>
              <a:rPr lang="en-GB" b="1" dirty="0">
                <a:solidFill>
                  <a:schemeClr val="accent2"/>
                </a:solidFill>
                <a:ea typeface="ＭＳ Ｐゴシック" pitchFamily="34" charset="-128"/>
              </a:rPr>
              <a:t>6. PROPOSED AMENDMENTS</a:t>
            </a:r>
            <a:br>
              <a:rPr lang="en-GB" b="1" dirty="0">
                <a:solidFill>
                  <a:schemeClr val="accent2"/>
                </a:solidFill>
                <a:ea typeface="ＭＳ Ｐゴシック" pitchFamily="34" charset="-128"/>
              </a:rPr>
            </a:br>
            <a:r>
              <a:rPr lang="en-ZA" b="1" dirty="0">
                <a:solidFill>
                  <a:schemeClr val="accent2"/>
                </a:solidFill>
                <a:ea typeface="ＭＳ Ｐゴシック" pitchFamily="34" charset="-128"/>
              </a:rPr>
              <a:t/>
            </a:r>
            <a:br>
              <a:rPr lang="en-ZA" b="1" dirty="0">
                <a:solidFill>
                  <a:schemeClr val="accent2"/>
                </a:solidFill>
                <a:ea typeface="ＭＳ Ｐゴシック" pitchFamily="34" charset="-128"/>
              </a:rPr>
            </a:br>
            <a:endParaRPr lang="en-ZA" b="1" dirty="0">
              <a:solidFill>
                <a:schemeClr val="accent2"/>
              </a:solidFill>
              <a:ea typeface="ＭＳ Ｐゴシック" pitchFamily="34" charset="-128"/>
            </a:endParaRPr>
          </a:p>
        </p:txBody>
      </p:sp>
      <p:sp>
        <p:nvSpPr>
          <p:cNvPr id="6" name="Rectangle 5">
            <a:extLst>
              <a:ext uri="{FF2B5EF4-FFF2-40B4-BE49-F238E27FC236}">
                <a16:creationId xmlns="" xmlns:a16="http://schemas.microsoft.com/office/drawing/2014/main" id="{5D812F57-F1D6-4C35-B9E5-35696F2DC1FA}"/>
              </a:ext>
            </a:extLst>
          </p:cNvPr>
          <p:cNvSpPr/>
          <p:nvPr/>
        </p:nvSpPr>
        <p:spPr>
          <a:xfrm>
            <a:off x="37070" y="617839"/>
            <a:ext cx="12154929" cy="351956"/>
          </a:xfrm>
          <a:prstGeom prst="rect">
            <a:avLst/>
          </a:prstGeom>
        </p:spPr>
        <p:txBody>
          <a:bodyPr wrap="square">
            <a:spAutoFit/>
          </a:bodyPr>
          <a:lstStyle/>
          <a:p>
            <a:pPr marL="858838" indent="-401638" algn="just">
              <a:lnSpc>
                <a:spcPct val="107000"/>
              </a:lnSpc>
              <a:buSzPts val="1600"/>
              <a:buFont typeface="Courier New" panose="02070309020205020404" pitchFamily="49" charset="0"/>
              <a:buChar char="o"/>
            </a:pPr>
            <a:endParaRPr lang="en-GB" sz="1700" dirty="0"/>
          </a:p>
        </p:txBody>
      </p:sp>
      <p:graphicFrame>
        <p:nvGraphicFramePr>
          <p:cNvPr id="5" name="Table 5">
            <a:extLst>
              <a:ext uri="{FF2B5EF4-FFF2-40B4-BE49-F238E27FC236}">
                <a16:creationId xmlns="" xmlns:a16="http://schemas.microsoft.com/office/drawing/2014/main" id="{B83D4380-4458-4F12-9D95-0E5A706C3265}"/>
              </a:ext>
            </a:extLst>
          </p:cNvPr>
          <p:cNvGraphicFramePr>
            <a:graphicFrameLocks noGrp="1"/>
          </p:cNvGraphicFramePr>
          <p:nvPr>
            <p:extLst>
              <p:ext uri="{D42A27DB-BD31-4B8C-83A1-F6EECF244321}">
                <p14:modId xmlns:p14="http://schemas.microsoft.com/office/powerpoint/2010/main" xmlns="" val="3049115952"/>
              </p:ext>
            </p:extLst>
          </p:nvPr>
        </p:nvGraphicFramePr>
        <p:xfrm>
          <a:off x="119336" y="681037"/>
          <a:ext cx="11953328" cy="5237822"/>
        </p:xfrm>
        <a:graphic>
          <a:graphicData uri="http://schemas.openxmlformats.org/drawingml/2006/table">
            <a:tbl>
              <a:tblPr firstRow="1" bandRow="1">
                <a:tableStyleId>{F5AB1C69-6EDB-4FF4-983F-18BD219EF322}</a:tableStyleId>
              </a:tblPr>
              <a:tblGrid>
                <a:gridCol w="1616158">
                  <a:extLst>
                    <a:ext uri="{9D8B030D-6E8A-4147-A177-3AD203B41FA5}">
                      <a16:colId xmlns="" xmlns:a16="http://schemas.microsoft.com/office/drawing/2014/main" val="830699190"/>
                    </a:ext>
                  </a:extLst>
                </a:gridCol>
                <a:gridCol w="4907902">
                  <a:extLst>
                    <a:ext uri="{9D8B030D-6E8A-4147-A177-3AD203B41FA5}">
                      <a16:colId xmlns="" xmlns:a16="http://schemas.microsoft.com/office/drawing/2014/main" val="4083335481"/>
                    </a:ext>
                  </a:extLst>
                </a:gridCol>
                <a:gridCol w="5429268">
                  <a:extLst>
                    <a:ext uri="{9D8B030D-6E8A-4147-A177-3AD203B41FA5}">
                      <a16:colId xmlns="" xmlns:a16="http://schemas.microsoft.com/office/drawing/2014/main" val="2926600169"/>
                    </a:ext>
                  </a:extLst>
                </a:gridCol>
              </a:tblGrid>
              <a:tr h="231652">
                <a:tc>
                  <a:txBody>
                    <a:bodyPr/>
                    <a:lstStyle/>
                    <a:p>
                      <a:pPr algn="ctr">
                        <a:lnSpc>
                          <a:spcPct val="107000"/>
                        </a:lnSpc>
                        <a:spcAft>
                          <a:spcPts val="0"/>
                        </a:spcAft>
                      </a:pPr>
                      <a:r>
                        <a:rPr lang="en-ZA" sz="1800" b="1" dirty="0">
                          <a:solidFill>
                            <a:schemeClr val="tx1"/>
                          </a:solidFill>
                          <a:effectLst/>
                        </a:rPr>
                        <a:t>CLAUSE</a:t>
                      </a:r>
                      <a:endParaRPr lang="en-ZA" sz="1800" b="1" dirty="0">
                        <a:solidFill>
                          <a:schemeClr val="tx1"/>
                        </a:solidFill>
                        <a:effectLst/>
                        <a:latin typeface="Arial" panose="020B0604020202020204" pitchFamily="34" charset="0"/>
                        <a:cs typeface="Arial" panose="020B0604020202020204" pitchFamily="34" charset="0"/>
                      </a:endParaRPr>
                    </a:p>
                  </a:txBody>
                  <a:tcPr marL="54901" marR="549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lnSpc>
                          <a:spcPct val="107000"/>
                        </a:lnSpc>
                        <a:spcAft>
                          <a:spcPts val="0"/>
                        </a:spcAft>
                      </a:pPr>
                      <a:r>
                        <a:rPr lang="en-ZA" sz="1800" b="1" dirty="0">
                          <a:solidFill>
                            <a:schemeClr val="tx1"/>
                          </a:solidFill>
                          <a:effectLst/>
                        </a:rPr>
                        <a:t>SECTION IN THE ACT</a:t>
                      </a:r>
                      <a:endParaRPr lang="en-ZA" sz="1800" b="1" dirty="0">
                        <a:solidFill>
                          <a:schemeClr val="tx1"/>
                        </a:solidFill>
                        <a:effectLst/>
                        <a:latin typeface="Arial" panose="020B0604020202020204" pitchFamily="34" charset="0"/>
                        <a:cs typeface="Arial" panose="020B0604020202020204" pitchFamily="34" charset="0"/>
                      </a:endParaRPr>
                    </a:p>
                  </a:txBody>
                  <a:tcPr marL="54901" marR="549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lnSpc>
                          <a:spcPct val="107000"/>
                        </a:lnSpc>
                        <a:spcAft>
                          <a:spcPts val="0"/>
                        </a:spcAft>
                      </a:pPr>
                      <a:r>
                        <a:rPr lang="en-ZA" sz="1800" b="1" dirty="0">
                          <a:solidFill>
                            <a:schemeClr val="tx1"/>
                          </a:solidFill>
                          <a:effectLst/>
                        </a:rPr>
                        <a:t>PROPOSED</a:t>
                      </a:r>
                      <a:r>
                        <a:rPr lang="en-ZA" sz="1800" b="1" baseline="0" dirty="0">
                          <a:solidFill>
                            <a:schemeClr val="tx1"/>
                          </a:solidFill>
                          <a:effectLst/>
                        </a:rPr>
                        <a:t> </a:t>
                      </a:r>
                      <a:r>
                        <a:rPr lang="en-ZA" sz="1800" b="1" dirty="0">
                          <a:solidFill>
                            <a:schemeClr val="tx1"/>
                          </a:solidFill>
                          <a:effectLst/>
                        </a:rPr>
                        <a:t>AMENDMENTS</a:t>
                      </a:r>
                      <a:endParaRPr lang="en-ZA" sz="1800" b="1" dirty="0">
                        <a:solidFill>
                          <a:schemeClr val="tx1"/>
                        </a:solidFill>
                        <a:effectLst/>
                        <a:latin typeface="Arial" panose="020B0604020202020204" pitchFamily="34" charset="0"/>
                        <a:cs typeface="Arial" panose="020B0604020202020204" pitchFamily="34" charset="0"/>
                      </a:endParaRPr>
                    </a:p>
                  </a:txBody>
                  <a:tcPr marL="54901" marR="549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 xmlns:a16="http://schemas.microsoft.com/office/drawing/2014/main" val="3605816194"/>
                  </a:ext>
                </a:extLst>
              </a:tr>
              <a:tr h="2334349">
                <a:tc>
                  <a:txBody>
                    <a:bodyPr/>
                    <a:lstStyle/>
                    <a:p>
                      <a:pPr marL="0" indent="0" algn="ctr">
                        <a:lnSpc>
                          <a:spcPct val="107000"/>
                        </a:lnSpc>
                        <a:spcAft>
                          <a:spcPts val="0"/>
                        </a:spcAft>
                        <a:buFont typeface="+mj-lt"/>
                        <a:buNone/>
                      </a:pPr>
                      <a:r>
                        <a:rPr lang="en-ZA" sz="1600" b="1" dirty="0">
                          <a:solidFill>
                            <a:schemeClr val="tx1"/>
                          </a:solidFill>
                          <a:effectLst/>
                          <a:latin typeface="Arial" panose="020B0604020202020204" pitchFamily="34" charset="0"/>
                          <a:cs typeface="Arial" panose="020B0604020202020204" pitchFamily="34" charset="0"/>
                        </a:rPr>
                        <a:t>13</a:t>
                      </a:r>
                    </a:p>
                  </a:txBody>
                  <a:tcPr marL="54901" marR="54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600" b="0" i="0" u="none" strike="noStrike" baseline="0" dirty="0">
                          <a:latin typeface="Arial" panose="020B0604020202020204" pitchFamily="34" charset="0"/>
                          <a:cs typeface="Arial" panose="020B0604020202020204" pitchFamily="34" charset="0"/>
                        </a:rPr>
                        <a:t>Section 120 –</a:t>
                      </a:r>
                    </a:p>
                    <a:p>
                      <a:pPr algn="l"/>
                      <a:r>
                        <a:rPr lang="en-US" sz="1600" b="0" i="0" u="none" strike="noStrike" baseline="0" dirty="0">
                          <a:latin typeface="Arial" panose="020B0604020202020204" pitchFamily="34" charset="0"/>
                          <a:cs typeface="Arial" panose="020B0604020202020204" pitchFamily="34" charset="0"/>
                        </a:rPr>
                        <a:t>“</a:t>
                      </a:r>
                      <a:r>
                        <a:rPr lang="en-US" sz="1600" b="1" i="0" u="none" strike="noStrike" baseline="0" dirty="0">
                          <a:latin typeface="Arial" panose="020B0604020202020204" pitchFamily="34" charset="0"/>
                          <a:cs typeface="Arial" panose="020B0604020202020204" pitchFamily="34" charset="0"/>
                        </a:rPr>
                        <a:t>Regulations and guidelines</a:t>
                      </a:r>
                      <a:r>
                        <a:rPr lang="en-US" sz="1600" b="0" i="0" u="none" strike="noStrike" baseline="0" dirty="0">
                          <a:latin typeface="Arial" panose="020B0604020202020204" pitchFamily="34" charset="0"/>
                          <a:cs typeface="Arial" panose="020B0604020202020204" pitchFamily="34" charset="0"/>
                        </a:rPr>
                        <a:t>”</a:t>
                      </a:r>
                    </a:p>
                    <a:p>
                      <a:pPr algn="l"/>
                      <a:endParaRPr lang="en-US" sz="1600" b="0" i="0" u="none" strike="noStrike" baseline="0" dirty="0">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600" b="1" i="0" u="none" strike="noStrike" baseline="0" dirty="0">
                          <a:latin typeface="Arial" panose="020B0604020202020204" pitchFamily="34" charset="0"/>
                          <a:cs typeface="Arial" panose="020B0604020202020204" pitchFamily="34" charset="0"/>
                        </a:rPr>
                        <a:t>Substitution of subsection (1) </a:t>
                      </a:r>
                      <a:r>
                        <a:rPr lang="en-US" sz="1600" b="0" i="0" u="none" strike="noStrike" baseline="0" dirty="0">
                          <a:latin typeface="Arial" panose="020B0604020202020204" pitchFamily="34" charset="0"/>
                          <a:cs typeface="Arial" panose="020B0604020202020204" pitchFamily="34" charset="0"/>
                        </a:rPr>
                        <a:t>for paragraph </a:t>
                      </a:r>
                      <a:r>
                        <a:rPr lang="en-US" sz="1600" b="0" i="1" u="none" strike="noStrike" baseline="0" dirty="0">
                          <a:latin typeface="Arial" panose="020B0604020202020204" pitchFamily="34" charset="0"/>
                          <a:cs typeface="Arial" panose="020B0604020202020204" pitchFamily="34" charset="0"/>
                        </a:rPr>
                        <a:t>(a) </a:t>
                      </a:r>
                      <a:r>
                        <a:rPr lang="en-US" sz="1600" b="0" i="0" u="none" strike="noStrike" baseline="0" dirty="0">
                          <a:latin typeface="Arial" panose="020B0604020202020204" pitchFamily="34" charset="0"/>
                          <a:cs typeface="Arial" panose="020B0604020202020204" pitchFamily="34" charset="0"/>
                        </a:rPr>
                        <a:t>of the following paragraph:</a:t>
                      </a:r>
                    </a:p>
                    <a:p>
                      <a:pPr algn="l"/>
                      <a:r>
                        <a:rPr lang="en-US" sz="1600" b="0" i="0" u="none" strike="noStrike" baseline="0" dirty="0">
                          <a:latin typeface="Arial" panose="020B0604020202020204" pitchFamily="34" charset="0"/>
                          <a:cs typeface="Arial" panose="020B0604020202020204" pitchFamily="34" charset="0"/>
                        </a:rPr>
                        <a:t>‘‘</a:t>
                      </a:r>
                      <a:r>
                        <a:rPr lang="en-US" sz="1600" b="0" i="1" u="none" strike="noStrike" baseline="0" dirty="0">
                          <a:latin typeface="Arial" panose="020B0604020202020204" pitchFamily="34" charset="0"/>
                          <a:cs typeface="Arial" panose="020B0604020202020204" pitchFamily="34" charset="0"/>
                        </a:rPr>
                        <a:t>(a) </a:t>
                      </a:r>
                      <a:r>
                        <a:rPr lang="en-US" sz="1600" b="0" i="0" u="none" strike="noStrike" baseline="0" dirty="0">
                          <a:latin typeface="Arial" panose="020B0604020202020204" pitchFamily="34" charset="0"/>
                          <a:cs typeface="Arial" panose="020B0604020202020204" pitchFamily="34" charset="0"/>
                        </a:rPr>
                        <a:t>the matters listed in sections 22, 37, 49, </a:t>
                      </a:r>
                      <a:r>
                        <a:rPr lang="en-US" sz="1600" b="1" i="0" u="none" strike="noStrike" baseline="0" dirty="0">
                          <a:latin typeface="Arial" panose="020B0604020202020204" pitchFamily="34" charset="0"/>
                          <a:cs typeface="Arial" panose="020B0604020202020204" pitchFamily="34" charset="0"/>
                        </a:rPr>
                        <a:t>54A, 56, 72</a:t>
                      </a:r>
                      <a:r>
                        <a:rPr lang="en-US" sz="1600" b="0" i="0" u="none" strike="noStrike" baseline="0" dirty="0">
                          <a:latin typeface="Arial" panose="020B0604020202020204" pitchFamily="34" charset="0"/>
                          <a:cs typeface="Arial" panose="020B0604020202020204" pitchFamily="34" charset="0"/>
                        </a:rPr>
                        <a:t>, 86A and </a:t>
                      </a:r>
                      <a:r>
                        <a:rPr lang="en-US" sz="1600" b="1" i="0" u="none" strike="noStrike" baseline="0" dirty="0">
                          <a:latin typeface="Arial" panose="020B0604020202020204" pitchFamily="34" charset="0"/>
                          <a:cs typeface="Arial" panose="020B0604020202020204" pitchFamily="34" charset="0"/>
                        </a:rPr>
                        <a:t>105</a:t>
                      </a:r>
                      <a:r>
                        <a:rPr lang="en-US" sz="1600" b="0" i="0" u="none" strike="noStrike" baseline="0" dirty="0">
                          <a:latin typeface="Arial" panose="020B0604020202020204" pitchFamily="34" charset="0"/>
                          <a:cs typeface="Arial" panose="020B0604020202020204" pitchFamily="34" charset="0"/>
                        </a:rPr>
                        <a:t>’’.</a:t>
                      </a:r>
                      <a:endParaRPr kumimoji="0" lang="en-US" sz="1600" b="0" i="0" u="sng" strike="noStrike" kern="1200" cap="none" spc="0" normalizeH="0" baseline="0" noProof="0" dirty="0">
                        <a:ln>
                          <a:noFill/>
                        </a:ln>
                        <a:solidFill>
                          <a:srgbClr val="000000"/>
                        </a:solidFill>
                        <a:effectLst/>
                        <a:uLnTx/>
                        <a:uFillTx/>
                        <a:latin typeface="Arial" panose="020B0604020202020204" pitchFamily="34" charset="0"/>
                        <a:ea typeface="ＭＳ Ｐゴシック" pitchFamily="36" charset="-128"/>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178434063"/>
                  </a:ext>
                </a:extLst>
              </a:tr>
              <a:tr h="2631248">
                <a:tc>
                  <a:txBody>
                    <a:bodyPr/>
                    <a:lstStyle/>
                    <a:p>
                      <a:pPr marL="0" indent="0" algn="ctr">
                        <a:lnSpc>
                          <a:spcPct val="107000"/>
                        </a:lnSpc>
                        <a:spcAft>
                          <a:spcPts val="0"/>
                        </a:spcAft>
                        <a:buFont typeface="+mj-lt"/>
                        <a:buNone/>
                      </a:pPr>
                      <a:r>
                        <a:rPr lang="en-ZA" sz="1600" b="1" dirty="0">
                          <a:solidFill>
                            <a:schemeClr val="tx1"/>
                          </a:solidFill>
                          <a:effectLst/>
                          <a:latin typeface="Arial" panose="020B0604020202020204" pitchFamily="34" charset="0"/>
                          <a:cs typeface="Arial" panose="020B0604020202020204" pitchFamily="34" charset="0"/>
                        </a:rPr>
                        <a:t>14</a:t>
                      </a:r>
                    </a:p>
                  </a:txBody>
                  <a:tcPr marL="54901" marR="549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600" b="0" i="0" u="none" strike="noStrike" baseline="0" dirty="0">
                          <a:latin typeface="Arial" panose="020B0604020202020204" pitchFamily="34" charset="0"/>
                          <a:cs typeface="Arial" panose="020B0604020202020204" pitchFamily="34" charset="0"/>
                        </a:rPr>
                        <a:t>Schedule 1</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600" b="0" i="0" u="none" strike="noStrike" baseline="0" dirty="0">
                          <a:latin typeface="Arial" panose="020B0604020202020204" pitchFamily="34" charset="0"/>
                          <a:cs typeface="Arial" panose="020B0604020202020204" pitchFamily="34" charset="0"/>
                        </a:rPr>
                        <a:t>‘‘</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Voting at meetings</a:t>
                      </a:r>
                      <a:r>
                        <a:rPr lang="en-US" sz="1600" b="1" i="0" u="none" strike="noStrike" baseline="0" dirty="0">
                          <a:latin typeface="Arial" panose="020B0604020202020204" pitchFamily="34" charset="0"/>
                          <a:cs typeface="Arial" panose="020B0604020202020204" pitchFamily="34" charset="0"/>
                        </a:rPr>
                        <a:t>”</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600" b="1" i="0" u="none" strike="noStrike" baseline="0" dirty="0">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600" b="0" i="0" u="none" strike="noStrike" baseline="0" dirty="0">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600" b="1" i="0" u="none" strike="noStrike" baseline="0" dirty="0">
                          <a:latin typeface="Arial" panose="020B0604020202020204" pitchFamily="34" charset="0"/>
                          <a:cs typeface="Arial" panose="020B0604020202020204" pitchFamily="34" charset="0"/>
                        </a:rPr>
                        <a:t>Substitution for item 2A</a:t>
                      </a:r>
                    </a:p>
                    <a:p>
                      <a:pPr algn="l"/>
                      <a:r>
                        <a:rPr lang="en-US" sz="1600" b="0" i="0" u="none" strike="noStrike" baseline="0" dirty="0">
                          <a:latin typeface="Arial" panose="020B0604020202020204" pitchFamily="34" charset="0"/>
                          <a:cs typeface="Arial" panose="020B0604020202020204" pitchFamily="34" charset="0"/>
                        </a:rPr>
                        <a:t>A councillor may not vote in favour of or agree to a resolution which is before council or a committee of council which conflicts with any legislation applicable to local government’’.</a:t>
                      </a:r>
                      <a:endParaRPr lang="en-ZA" sz="1600" b="1" u="sng"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67486925"/>
                  </a:ext>
                </a:extLst>
              </a:tr>
            </a:tbl>
          </a:graphicData>
        </a:graphic>
      </p:graphicFrame>
      <p:sp>
        <p:nvSpPr>
          <p:cNvPr id="7" name="Rounded Rectangle 7">
            <a:extLst>
              <a:ext uri="{FF2B5EF4-FFF2-40B4-BE49-F238E27FC236}">
                <a16:creationId xmlns="" xmlns:a16="http://schemas.microsoft.com/office/drawing/2014/main" id="{1F2BAA5C-DF14-4F44-A683-187CA074FBD1}"/>
              </a:ext>
            </a:extLst>
          </p:cNvPr>
          <p:cNvSpPr/>
          <p:nvPr/>
        </p:nvSpPr>
        <p:spPr>
          <a:xfrm>
            <a:off x="1927653" y="1612001"/>
            <a:ext cx="4386649" cy="1529050"/>
          </a:xfrm>
          <a:prstGeom prst="roundRect">
            <a:avLst/>
          </a:prstGeom>
          <a:solidFill>
            <a:schemeClr val="accent4">
              <a:lumMod val="20000"/>
              <a:lumOff val="8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ZA" b="1" dirty="0">
                <a:solidFill>
                  <a:schemeClr val="tx1"/>
                </a:solidFill>
                <a:latin typeface="Arial" panose="020B0604020202020204" pitchFamily="34" charset="0"/>
                <a:cs typeface="Arial" panose="020B0604020202020204" pitchFamily="34" charset="0"/>
              </a:rPr>
              <a:t> </a:t>
            </a:r>
          </a:p>
          <a:p>
            <a:pPr algn="ctr"/>
            <a:r>
              <a:rPr lang="en-US" b="1" u="sng" dirty="0">
                <a:solidFill>
                  <a:schemeClr val="tx2"/>
                </a:solidFill>
              </a:rPr>
              <a:t>Problem</a:t>
            </a:r>
            <a:r>
              <a:rPr lang="en-US" dirty="0">
                <a:solidFill>
                  <a:schemeClr val="tx2"/>
                </a:solidFill>
              </a:rPr>
              <a:t> </a:t>
            </a:r>
          </a:p>
          <a:p>
            <a:pPr algn="ctr"/>
            <a:endParaRPr lang="en-US" dirty="0">
              <a:solidFill>
                <a:schemeClr val="tx2"/>
              </a:solidFill>
            </a:endParaRPr>
          </a:p>
          <a:p>
            <a:r>
              <a:rPr lang="en-US" sz="1800" dirty="0">
                <a:solidFill>
                  <a:schemeClr val="tx2"/>
                </a:solidFill>
                <a:effectLst/>
                <a:ea typeface="Times New Roman" panose="02020603050405020304" pitchFamily="18" charset="0"/>
              </a:rPr>
              <a:t>Alignment of the Minister’ regulatory powers as contained in section 120 of Chapter 7 of the Municipal Systems Act.</a:t>
            </a:r>
            <a:endParaRPr lang="en-ZA" b="1" dirty="0">
              <a:solidFill>
                <a:schemeClr val="tx1"/>
              </a:solidFill>
              <a:latin typeface="Arial" panose="020B0604020202020204" pitchFamily="34" charset="0"/>
              <a:cs typeface="Arial" panose="020B0604020202020204" pitchFamily="34" charset="0"/>
            </a:endParaRPr>
          </a:p>
        </p:txBody>
      </p:sp>
      <p:sp>
        <p:nvSpPr>
          <p:cNvPr id="8" name="Rounded Rectangle 7">
            <a:extLst>
              <a:ext uri="{FF2B5EF4-FFF2-40B4-BE49-F238E27FC236}">
                <a16:creationId xmlns="" xmlns:a16="http://schemas.microsoft.com/office/drawing/2014/main" id="{FB57B2A5-BEFC-4260-A644-3E386C14A125}"/>
              </a:ext>
            </a:extLst>
          </p:cNvPr>
          <p:cNvSpPr/>
          <p:nvPr/>
        </p:nvSpPr>
        <p:spPr>
          <a:xfrm>
            <a:off x="1927654" y="3937175"/>
            <a:ext cx="4386649" cy="1746932"/>
          </a:xfrm>
          <a:prstGeom prst="roundRect">
            <a:avLst/>
          </a:prstGeom>
          <a:solidFill>
            <a:schemeClr val="accent4">
              <a:lumMod val="20000"/>
              <a:lumOff val="8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ZA" b="1" dirty="0">
                <a:solidFill>
                  <a:schemeClr val="tx1"/>
                </a:solidFill>
                <a:latin typeface="Arial" panose="020B0604020202020204" pitchFamily="34" charset="0"/>
                <a:cs typeface="Arial" panose="020B0604020202020204" pitchFamily="34" charset="0"/>
              </a:rPr>
              <a:t> </a:t>
            </a:r>
          </a:p>
          <a:p>
            <a:pPr algn="ctr"/>
            <a:r>
              <a:rPr lang="en-US" b="1" u="sng" dirty="0">
                <a:solidFill>
                  <a:schemeClr val="tx2"/>
                </a:solidFill>
              </a:rPr>
              <a:t>Problem</a:t>
            </a:r>
            <a:r>
              <a:rPr lang="en-US" dirty="0">
                <a:solidFill>
                  <a:schemeClr val="tx2"/>
                </a:solidFill>
              </a:rPr>
              <a:t> </a:t>
            </a:r>
          </a:p>
          <a:p>
            <a:pPr algn="ctr"/>
            <a:endParaRPr lang="en-US" dirty="0">
              <a:solidFill>
                <a:schemeClr val="tx2"/>
              </a:solidFill>
            </a:endParaRPr>
          </a:p>
          <a:p>
            <a:r>
              <a:rPr lang="en-US" sz="1800" dirty="0">
                <a:solidFill>
                  <a:schemeClr val="tx2"/>
                </a:solidFill>
                <a:effectLst/>
                <a:ea typeface="Times New Roman" panose="02020603050405020304" pitchFamily="18" charset="0"/>
              </a:rPr>
              <a:t>Poor governance and fiduciary responsibilities of councillors.</a:t>
            </a:r>
            <a:endParaRPr lang="en-ZA"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3434117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77530AC-A9BB-41B1-A003-0301275EF23E}"/>
              </a:ext>
            </a:extLst>
          </p:cNvPr>
          <p:cNvSpPr>
            <a:spLocks noGrp="1"/>
          </p:cNvSpPr>
          <p:nvPr>
            <p:ph type="title"/>
          </p:nvPr>
        </p:nvSpPr>
        <p:spPr>
          <a:xfrm>
            <a:off x="498684" y="109452"/>
            <a:ext cx="11205636" cy="860343"/>
          </a:xfrm>
        </p:spPr>
        <p:txBody>
          <a:bodyPr/>
          <a:lstStyle/>
          <a:p>
            <a:pPr lvl="0" algn="ctr" defTabSz="685800">
              <a:defRPr/>
            </a:pPr>
            <a:r>
              <a:rPr lang="en-GB" b="1" dirty="0">
                <a:solidFill>
                  <a:schemeClr val="accent2"/>
                </a:solidFill>
                <a:ea typeface="ＭＳ Ｐゴシック" pitchFamily="34" charset="-128"/>
              </a:rPr>
              <a:t/>
            </a:r>
            <a:br>
              <a:rPr lang="en-GB" b="1" dirty="0">
                <a:solidFill>
                  <a:schemeClr val="accent2"/>
                </a:solidFill>
                <a:ea typeface="ＭＳ Ｐゴシック" pitchFamily="34" charset="-128"/>
              </a:rPr>
            </a:br>
            <a:r>
              <a:rPr lang="en-GB" b="1" dirty="0">
                <a:solidFill>
                  <a:schemeClr val="accent2"/>
                </a:solidFill>
                <a:ea typeface="ＭＳ Ｐゴシック" pitchFamily="34" charset="-128"/>
              </a:rPr>
              <a:t>7. RECOMMENDATIONS</a:t>
            </a:r>
            <a:br>
              <a:rPr lang="en-GB" b="1" dirty="0">
                <a:solidFill>
                  <a:schemeClr val="accent2"/>
                </a:solidFill>
                <a:ea typeface="ＭＳ Ｐゴシック" pitchFamily="34" charset="-128"/>
              </a:rPr>
            </a:br>
            <a:r>
              <a:rPr lang="en-ZA" b="1" dirty="0">
                <a:solidFill>
                  <a:schemeClr val="accent2"/>
                </a:solidFill>
                <a:ea typeface="ＭＳ Ｐゴシック" pitchFamily="34" charset="-128"/>
              </a:rPr>
              <a:t/>
            </a:r>
            <a:br>
              <a:rPr lang="en-ZA" b="1" dirty="0">
                <a:solidFill>
                  <a:schemeClr val="accent2"/>
                </a:solidFill>
                <a:ea typeface="ＭＳ Ｐゴシック" pitchFamily="34" charset="-128"/>
              </a:rPr>
            </a:br>
            <a:endParaRPr lang="en-ZA" b="1" dirty="0">
              <a:solidFill>
                <a:schemeClr val="accent2"/>
              </a:solidFill>
              <a:ea typeface="ＭＳ Ｐゴシック" pitchFamily="34" charset="-128"/>
            </a:endParaRPr>
          </a:p>
        </p:txBody>
      </p:sp>
      <p:sp>
        <p:nvSpPr>
          <p:cNvPr id="6" name="Rectangle 5">
            <a:extLst>
              <a:ext uri="{FF2B5EF4-FFF2-40B4-BE49-F238E27FC236}">
                <a16:creationId xmlns="" xmlns:a16="http://schemas.microsoft.com/office/drawing/2014/main" id="{5D812F57-F1D6-4C35-B9E5-35696F2DC1FA}"/>
              </a:ext>
            </a:extLst>
          </p:cNvPr>
          <p:cNvSpPr/>
          <p:nvPr/>
        </p:nvSpPr>
        <p:spPr>
          <a:xfrm>
            <a:off x="37070" y="617839"/>
            <a:ext cx="12154929" cy="351956"/>
          </a:xfrm>
          <a:prstGeom prst="rect">
            <a:avLst/>
          </a:prstGeom>
        </p:spPr>
        <p:txBody>
          <a:bodyPr wrap="square">
            <a:spAutoFit/>
          </a:bodyPr>
          <a:lstStyle/>
          <a:p>
            <a:pPr marL="858838" indent="-401638" algn="just">
              <a:lnSpc>
                <a:spcPct val="107000"/>
              </a:lnSpc>
              <a:buSzPts val="1600"/>
              <a:buFont typeface="Courier New" panose="02070309020205020404" pitchFamily="49" charset="0"/>
              <a:buChar char="o"/>
            </a:pPr>
            <a:endParaRPr lang="en-GB" sz="1700" dirty="0"/>
          </a:p>
        </p:txBody>
      </p:sp>
      <p:sp>
        <p:nvSpPr>
          <p:cNvPr id="3" name="Rectangle 2">
            <a:extLst>
              <a:ext uri="{FF2B5EF4-FFF2-40B4-BE49-F238E27FC236}">
                <a16:creationId xmlns="" xmlns:a16="http://schemas.microsoft.com/office/drawing/2014/main" id="{EA18C411-A0E2-468C-ACB8-26A8FAF0BA14}"/>
              </a:ext>
            </a:extLst>
          </p:cNvPr>
          <p:cNvSpPr/>
          <p:nvPr/>
        </p:nvSpPr>
        <p:spPr>
          <a:xfrm>
            <a:off x="365760" y="829994"/>
            <a:ext cx="11789170" cy="2031325"/>
          </a:xfrm>
          <a:prstGeom prst="rect">
            <a:avLst/>
          </a:prstGeom>
        </p:spPr>
        <p:txBody>
          <a:bodyPr wrap="square">
            <a:spAutoFit/>
          </a:bodyPr>
          <a:lstStyle/>
          <a:p>
            <a:endParaRPr lang="en-ZA" dirty="0"/>
          </a:p>
          <a:p>
            <a:pPr marL="463550" indent="-463550">
              <a:buFont typeface="Wingdings" panose="05000000000000000000" pitchFamily="2" charset="2"/>
              <a:buChar char="q"/>
            </a:pPr>
            <a:r>
              <a:rPr lang="en-ZA" dirty="0"/>
              <a:t>It is recommended that the Standing Committee on Local Government of the Western Cape Provincial Parliament:</a:t>
            </a:r>
            <a:r>
              <a:rPr lang="en-US" dirty="0"/>
              <a:t> </a:t>
            </a:r>
          </a:p>
          <a:p>
            <a:pPr marL="285750" indent="-285750">
              <a:buFont typeface="Wingdings" panose="05000000000000000000" pitchFamily="2" charset="2"/>
              <a:buChar char="q"/>
            </a:pPr>
            <a:endParaRPr lang="en-US" dirty="0"/>
          </a:p>
          <a:p>
            <a:pPr marL="914400" indent="-450850">
              <a:buFont typeface="Courier New" panose="02070309020205020404" pitchFamily="49" charset="0"/>
              <a:buChar char="o"/>
            </a:pPr>
            <a:r>
              <a:rPr lang="en-US" dirty="0"/>
              <a:t>Note the </a:t>
            </a:r>
            <a:r>
              <a:rPr lang="en-ZA" dirty="0"/>
              <a:t>presentation; and</a:t>
            </a:r>
          </a:p>
          <a:p>
            <a:pPr marL="914400" indent="-450850">
              <a:buFont typeface="Courier New" panose="02070309020205020404" pitchFamily="49" charset="0"/>
              <a:buChar char="o"/>
            </a:pPr>
            <a:r>
              <a:rPr lang="en-ZA" dirty="0"/>
              <a:t>Consider and support the Bill.</a:t>
            </a:r>
          </a:p>
          <a:p>
            <a:pPr marL="463550"/>
            <a:endParaRPr lang="en-US" dirty="0"/>
          </a:p>
        </p:txBody>
      </p:sp>
    </p:spTree>
    <p:extLst>
      <p:ext uri="{BB962C8B-B14F-4D97-AF65-F5344CB8AC3E}">
        <p14:creationId xmlns:p14="http://schemas.microsoft.com/office/powerpoint/2010/main" xmlns="" val="9619838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814766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A5306C0C-D6A2-0E4E-BB1E-5C183BC40A25}"/>
              </a:ext>
            </a:extLst>
          </p:cNvPr>
          <p:cNvSpPr>
            <a:spLocks noGrp="1"/>
          </p:cNvSpPr>
          <p:nvPr>
            <p:ph type="body" sz="quarter" idx="13"/>
          </p:nvPr>
        </p:nvSpPr>
        <p:spPr/>
        <p:txBody>
          <a:bodyPr/>
          <a:lstStyle/>
          <a:p>
            <a:r>
              <a:rPr lang="en-US" dirty="0"/>
              <a:t>BACKGROUND</a:t>
            </a:r>
          </a:p>
        </p:txBody>
      </p:sp>
    </p:spTree>
    <p:extLst>
      <p:ext uri="{BB962C8B-B14F-4D97-AF65-F5344CB8AC3E}">
        <p14:creationId xmlns:p14="http://schemas.microsoft.com/office/powerpoint/2010/main" xmlns="" val="203019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77530AC-A9BB-41B1-A003-0301275EF23E}"/>
              </a:ext>
            </a:extLst>
          </p:cNvPr>
          <p:cNvSpPr>
            <a:spLocks noGrp="1"/>
          </p:cNvSpPr>
          <p:nvPr>
            <p:ph type="title"/>
          </p:nvPr>
        </p:nvSpPr>
        <p:spPr/>
        <p:txBody>
          <a:bodyPr/>
          <a:lstStyle/>
          <a:p>
            <a:pPr lvl="0" algn="ctr" defTabSz="685800">
              <a:defRPr/>
            </a:pPr>
            <a:r>
              <a:rPr lang="en-ZA" b="1" dirty="0">
                <a:solidFill>
                  <a:schemeClr val="accent2"/>
                </a:solidFill>
                <a:ea typeface="ＭＳ Ｐゴシック" pitchFamily="34" charset="-128"/>
              </a:rPr>
              <a:t>1. BACKGROUND</a:t>
            </a:r>
          </a:p>
        </p:txBody>
      </p:sp>
      <p:sp>
        <p:nvSpPr>
          <p:cNvPr id="6" name="Rectangle 5">
            <a:extLst>
              <a:ext uri="{FF2B5EF4-FFF2-40B4-BE49-F238E27FC236}">
                <a16:creationId xmlns="" xmlns:a16="http://schemas.microsoft.com/office/drawing/2014/main" id="{5D812F57-F1D6-4C35-B9E5-35696F2DC1FA}"/>
              </a:ext>
            </a:extLst>
          </p:cNvPr>
          <p:cNvSpPr/>
          <p:nvPr/>
        </p:nvSpPr>
        <p:spPr>
          <a:xfrm>
            <a:off x="0" y="783771"/>
            <a:ext cx="11994078" cy="5324535"/>
          </a:xfrm>
          <a:prstGeom prst="rect">
            <a:avLst/>
          </a:prstGeom>
        </p:spPr>
        <p:txBody>
          <a:bodyPr wrap="square">
            <a:spAutoFit/>
          </a:bodyPr>
          <a:lstStyle/>
          <a:p>
            <a:pPr marL="457200" lvl="0" indent="-457200" algn="just">
              <a:buFont typeface="Wingdings" panose="05000000000000000000" pitchFamily="2" charset="2"/>
              <a:buChar char="q"/>
            </a:pPr>
            <a:r>
              <a:rPr lang="en-GB" sz="2000" dirty="0"/>
              <a:t>Prior to the enactment of the Municipal Systems Amendment Act, 2011 (Amendment Act), municipal managers were appointed in terms of section 82 of the Local Government: Municipal Structures Act, 1998 (‘the Structures Act’) while managers directly accountable to municipal managers were appointed in terms of section 56 of the Municipal Systems Act, 2000 (the Systems Act).</a:t>
            </a:r>
          </a:p>
          <a:p>
            <a:pPr lvl="0" algn="just"/>
            <a:endParaRPr lang="en-GB" sz="2000" dirty="0"/>
          </a:p>
          <a:p>
            <a:pPr marL="457200" lvl="0" indent="-457200" algn="just">
              <a:buFont typeface="Wingdings" panose="05000000000000000000" pitchFamily="2" charset="2"/>
              <a:buChar char="q"/>
            </a:pPr>
            <a:r>
              <a:rPr lang="en-GB" sz="2000" dirty="0"/>
              <a:t>Both </a:t>
            </a:r>
            <a:r>
              <a:rPr lang="en-GB" sz="2000" b="1" i="1" dirty="0"/>
              <a:t>Structures Act: </a:t>
            </a:r>
            <a:r>
              <a:rPr lang="en-GB" sz="2000" b="1" i="1" dirty="0">
                <a:solidFill>
                  <a:schemeClr val="accent2"/>
                </a:solidFill>
              </a:rPr>
              <a:t>Appointment of municipal managers</a:t>
            </a:r>
            <a:r>
              <a:rPr lang="en-GB" sz="2000" b="1" i="1" dirty="0"/>
              <a:t>; and</a:t>
            </a:r>
          </a:p>
          <a:p>
            <a:pPr marL="457200" indent="50800" defTabSz="457200">
              <a:buNone/>
            </a:pPr>
            <a:r>
              <a:rPr lang="en-GB" sz="2000" b="1" i="1" dirty="0"/>
              <a:t>the Systems Act: </a:t>
            </a:r>
            <a:r>
              <a:rPr lang="en-GB" sz="2000" b="1" i="1" dirty="0">
                <a:solidFill>
                  <a:schemeClr val="accent2"/>
                </a:solidFill>
              </a:rPr>
              <a:t>Appointment of managers directly accountable to municipal managers (section 56 managers)</a:t>
            </a:r>
            <a:r>
              <a:rPr lang="en-GB" sz="2000" b="1" i="1" dirty="0"/>
              <a:t> – </a:t>
            </a:r>
          </a:p>
          <a:p>
            <a:pPr>
              <a:tabLst>
                <a:tab pos="463550" algn="l"/>
              </a:tabLst>
            </a:pPr>
            <a:endParaRPr lang="en-US" sz="2000" dirty="0"/>
          </a:p>
          <a:p>
            <a:pPr marL="1371600" indent="-457200">
              <a:buFont typeface="Courier New" panose="02070309020205020404" pitchFamily="49" charset="0"/>
              <a:buChar char="o"/>
              <a:tabLst>
                <a:tab pos="914400" algn="ctr"/>
              </a:tabLst>
            </a:pPr>
            <a:r>
              <a:rPr lang="en-GB" sz="2000" b="1" i="1" dirty="0"/>
              <a:t>empower </a:t>
            </a:r>
            <a:r>
              <a:rPr lang="en-GB" sz="2000" dirty="0"/>
              <a:t>a municipal council to appoint — a municipal manager as the head of the administration and accounting officer of the municipality </a:t>
            </a:r>
            <a:r>
              <a:rPr lang="en-GB" sz="2000" b="1" dirty="0"/>
              <a:t>OR</a:t>
            </a:r>
            <a:r>
              <a:rPr lang="en-GB" sz="2000" dirty="0"/>
              <a:t> manager directly accountable to a municipal manager (senior manager), and</a:t>
            </a:r>
          </a:p>
          <a:p>
            <a:pPr marL="1371600" indent="-457200">
              <a:buFont typeface="Courier New" panose="02070309020205020404" pitchFamily="49" charset="0"/>
              <a:buChar char="o"/>
              <a:tabLst>
                <a:tab pos="914400" algn="ctr"/>
              </a:tabLst>
            </a:pPr>
            <a:endParaRPr lang="en-GB" sz="2000" b="1" dirty="0"/>
          </a:p>
          <a:p>
            <a:pPr marL="1371600" indent="-457200">
              <a:buFont typeface="Courier New" panose="02070309020205020404" pitchFamily="49" charset="0"/>
              <a:buChar char="o"/>
              <a:tabLst>
                <a:tab pos="914400" algn="ctr"/>
              </a:tabLst>
            </a:pPr>
            <a:r>
              <a:rPr lang="en-GB" sz="2000" b="1" dirty="0"/>
              <a:t>prescribe </a:t>
            </a:r>
            <a:r>
              <a:rPr lang="en-GB" sz="2000" dirty="0"/>
              <a:t>that a person appointed as a municipal manager </a:t>
            </a:r>
            <a:r>
              <a:rPr lang="en-GB" sz="2000" b="1" dirty="0"/>
              <a:t>OR</a:t>
            </a:r>
            <a:r>
              <a:rPr lang="en-GB" sz="2000" dirty="0"/>
              <a:t> manager directly accountable to municipal managers to </a:t>
            </a:r>
            <a:r>
              <a:rPr lang="en-GB" sz="2000" b="1" dirty="0"/>
              <a:t>have the relevant skills and expertise</a:t>
            </a:r>
            <a:r>
              <a:rPr lang="en-GB" sz="2000" dirty="0"/>
              <a:t> to perform the duties associated with that post.”</a:t>
            </a:r>
            <a:r>
              <a:rPr lang="en-US" sz="2000" dirty="0"/>
              <a:t> </a:t>
            </a:r>
          </a:p>
          <a:p>
            <a:pPr marL="914400" algn="just"/>
            <a:endParaRPr lang="en-US" sz="2000" dirty="0"/>
          </a:p>
        </p:txBody>
      </p:sp>
    </p:spTree>
    <p:extLst>
      <p:ext uri="{BB962C8B-B14F-4D97-AF65-F5344CB8AC3E}">
        <p14:creationId xmlns:p14="http://schemas.microsoft.com/office/powerpoint/2010/main" xmlns="" val="3389013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77530AC-A9BB-41B1-A003-0301275EF23E}"/>
              </a:ext>
            </a:extLst>
          </p:cNvPr>
          <p:cNvSpPr>
            <a:spLocks noGrp="1"/>
          </p:cNvSpPr>
          <p:nvPr>
            <p:ph type="title"/>
          </p:nvPr>
        </p:nvSpPr>
        <p:spPr/>
        <p:txBody>
          <a:bodyPr/>
          <a:lstStyle/>
          <a:p>
            <a:pPr lvl="0" algn="ctr" defTabSz="685800">
              <a:defRPr/>
            </a:pPr>
            <a:r>
              <a:rPr lang="en-ZA" b="1" dirty="0">
                <a:solidFill>
                  <a:schemeClr val="accent2"/>
                </a:solidFill>
                <a:ea typeface="ＭＳ Ｐゴシック" pitchFamily="34" charset="-128"/>
              </a:rPr>
              <a:t>1. BACKGROUND (CONT..)</a:t>
            </a:r>
          </a:p>
        </p:txBody>
      </p:sp>
      <p:sp>
        <p:nvSpPr>
          <p:cNvPr id="6" name="Rectangle 5">
            <a:extLst>
              <a:ext uri="{FF2B5EF4-FFF2-40B4-BE49-F238E27FC236}">
                <a16:creationId xmlns="" xmlns:a16="http://schemas.microsoft.com/office/drawing/2014/main" id="{5D812F57-F1D6-4C35-B9E5-35696F2DC1FA}"/>
              </a:ext>
            </a:extLst>
          </p:cNvPr>
          <p:cNvSpPr/>
          <p:nvPr/>
        </p:nvSpPr>
        <p:spPr>
          <a:xfrm>
            <a:off x="0" y="659011"/>
            <a:ext cx="12192000" cy="5647700"/>
          </a:xfrm>
          <a:prstGeom prst="rect">
            <a:avLst/>
          </a:prstGeom>
        </p:spPr>
        <p:txBody>
          <a:bodyPr wrap="square">
            <a:spAutoFit/>
          </a:bodyPr>
          <a:lstStyle/>
          <a:p>
            <a:pPr marL="457200" indent="-457200" algn="just">
              <a:buFont typeface="Wingdings" panose="05000000000000000000" pitchFamily="2" charset="2"/>
              <a:buChar char="q"/>
              <a:tabLst>
                <a:tab pos="457200" algn="l"/>
                <a:tab pos="463550" algn="l"/>
              </a:tabLst>
            </a:pPr>
            <a:r>
              <a:rPr lang="en-GB" sz="1900" b="1" dirty="0"/>
              <a:t>Problem</a:t>
            </a:r>
            <a:r>
              <a:rPr lang="en-GB" sz="1900" dirty="0"/>
              <a:t>: Both the Structures Act (s82) and Systems Act (s56) </a:t>
            </a:r>
            <a:r>
              <a:rPr lang="en-GB" sz="1900" b="1" dirty="0">
                <a:solidFill>
                  <a:srgbClr val="FF0000"/>
                </a:solidFill>
              </a:rPr>
              <a:t>did not prescribe the relevant minimum skills and expertise required to be appointed as a senior manager</a:t>
            </a:r>
            <a:r>
              <a:rPr lang="en-GB" sz="1900" dirty="0"/>
              <a:t> and/ or to perform the duties associated with the relevant post. </a:t>
            </a:r>
          </a:p>
          <a:p>
            <a:pPr algn="just">
              <a:tabLst>
                <a:tab pos="457200" algn="l"/>
                <a:tab pos="463550" algn="l"/>
              </a:tabLst>
            </a:pPr>
            <a:endParaRPr lang="en-GB" sz="1900" dirty="0"/>
          </a:p>
          <a:p>
            <a:pPr marL="457200" indent="-457200" algn="just">
              <a:buFont typeface="Wingdings" panose="05000000000000000000" pitchFamily="2" charset="2"/>
              <a:buChar char="q"/>
              <a:tabLst>
                <a:tab pos="233363" algn="l"/>
                <a:tab pos="803275" algn="l"/>
              </a:tabLst>
            </a:pPr>
            <a:r>
              <a:rPr lang="en-GB" sz="1900" dirty="0"/>
              <a:t>Legislative </a:t>
            </a:r>
            <a:r>
              <a:rPr lang="en-GB" sz="1900" b="1" dirty="0"/>
              <a:t>lacuna and absence of uniform standards </a:t>
            </a:r>
            <a:r>
              <a:rPr lang="en-GB" sz="1900" dirty="0"/>
              <a:t>laid a solid base for: </a:t>
            </a:r>
          </a:p>
          <a:p>
            <a:pPr algn="just">
              <a:tabLst>
                <a:tab pos="233363" algn="l"/>
                <a:tab pos="803275" algn="l"/>
              </a:tabLst>
            </a:pPr>
            <a:endParaRPr lang="en-GB" sz="1900" dirty="0"/>
          </a:p>
          <a:p>
            <a:pPr marL="914400" indent="-450850" algn="just">
              <a:buFont typeface="Courier New" panose="02070309020205020404" pitchFamily="49" charset="0"/>
              <a:buChar char="o"/>
            </a:pPr>
            <a:r>
              <a:rPr lang="en-GB" sz="1900" b="1" dirty="0"/>
              <a:t>Different interpretations</a:t>
            </a:r>
          </a:p>
          <a:p>
            <a:pPr marL="914400" indent="-450850" algn="just">
              <a:buFont typeface="Courier New" panose="02070309020205020404" pitchFamily="49" charset="0"/>
              <a:buChar char="o"/>
            </a:pPr>
            <a:r>
              <a:rPr lang="en-GB" sz="1900" b="1" dirty="0"/>
              <a:t>Disparate </a:t>
            </a:r>
            <a:r>
              <a:rPr lang="en-GB" sz="1900" dirty="0"/>
              <a:t>human resource practices;</a:t>
            </a:r>
          </a:p>
          <a:p>
            <a:pPr marL="914400" indent="-450850" algn="just">
              <a:buFont typeface="Courier New" panose="02070309020205020404" pitchFamily="49" charset="0"/>
              <a:buChar char="o"/>
            </a:pPr>
            <a:r>
              <a:rPr lang="en-GB" sz="1900" dirty="0"/>
              <a:t>Appointment of </a:t>
            </a:r>
            <a:r>
              <a:rPr lang="en-GB" sz="1900" b="1" dirty="0"/>
              <a:t>persons without the requisite professional and technical skills</a:t>
            </a:r>
            <a:r>
              <a:rPr lang="en-GB" sz="1900" dirty="0"/>
              <a:t>;</a:t>
            </a:r>
          </a:p>
          <a:p>
            <a:pPr marL="914400" indent="-457200" algn="just">
              <a:buFont typeface="Courier New" panose="02070309020205020404" pitchFamily="49" charset="0"/>
              <a:buChar char="o"/>
            </a:pPr>
            <a:r>
              <a:rPr lang="en-GB" sz="1900" b="1" dirty="0"/>
              <a:t>Under-expenditure</a:t>
            </a:r>
            <a:r>
              <a:rPr lang="en-GB" sz="1900" dirty="0"/>
              <a:t> on capital budgets;</a:t>
            </a:r>
          </a:p>
          <a:p>
            <a:pPr marL="914400" indent="-457200" algn="just">
              <a:buFont typeface="Courier New" panose="02070309020205020404" pitchFamily="49" charset="0"/>
              <a:buChar char="o"/>
            </a:pPr>
            <a:r>
              <a:rPr lang="en-GB" sz="1900" b="1" dirty="0"/>
              <a:t>ineffective revenue collection strategies</a:t>
            </a:r>
            <a:r>
              <a:rPr lang="en-GB" sz="1900" dirty="0"/>
              <a:t> resulting in the burgeoning municipal debt;</a:t>
            </a:r>
          </a:p>
          <a:p>
            <a:pPr marL="914400" indent="-457200" algn="just">
              <a:buFont typeface="Courier New" panose="02070309020205020404" pitchFamily="49" charset="0"/>
              <a:buChar char="o"/>
            </a:pPr>
            <a:r>
              <a:rPr lang="en-GB" sz="1900" dirty="0"/>
              <a:t>Collapse of </a:t>
            </a:r>
            <a:r>
              <a:rPr lang="en-GB" sz="1900" b="1" dirty="0"/>
              <a:t>the rule of law resulting in </a:t>
            </a:r>
            <a:r>
              <a:rPr lang="en-GB" sz="1900" dirty="0"/>
              <a:t>surging fraud and corruption;</a:t>
            </a:r>
          </a:p>
          <a:p>
            <a:pPr marL="914400" indent="-457200" algn="just">
              <a:buFont typeface="Courier New" panose="02070309020205020404" pitchFamily="49" charset="0"/>
              <a:buChar char="o"/>
            </a:pPr>
            <a:r>
              <a:rPr lang="en-GB" sz="1900" b="1" dirty="0"/>
              <a:t>Poor service </a:t>
            </a:r>
            <a:r>
              <a:rPr lang="en-GB" sz="1900" dirty="0"/>
              <a:t>delivery; </a:t>
            </a:r>
          </a:p>
          <a:p>
            <a:pPr marL="914400" indent="-457200" algn="just">
              <a:buFont typeface="Courier New" panose="02070309020205020404" pitchFamily="49" charset="0"/>
              <a:buChar char="o"/>
            </a:pPr>
            <a:r>
              <a:rPr lang="en-US" altLang="en-US" sz="1900" dirty="0">
                <a:ea typeface="ＭＳ Ｐゴシック" panose="020B0600070205080204" pitchFamily="34" charset="-128"/>
              </a:rPr>
              <a:t>Lack of </a:t>
            </a:r>
            <a:r>
              <a:rPr lang="en-US" altLang="en-US" sz="1900" b="1" dirty="0">
                <a:ea typeface="ＭＳ Ｐゴシック" panose="020B0600070205080204" pitchFamily="34" charset="-128"/>
              </a:rPr>
              <a:t>consequent management</a:t>
            </a:r>
            <a:r>
              <a:rPr lang="en-US" altLang="en-US" sz="1900" dirty="0">
                <a:ea typeface="ＭＳ Ｐゴシック" panose="020B0600070205080204" pitchFamily="34" charset="-128"/>
              </a:rPr>
              <a:t>; and</a:t>
            </a:r>
            <a:endParaRPr lang="en-GB" sz="1900" b="1" dirty="0"/>
          </a:p>
          <a:p>
            <a:pPr marL="914400" indent="-457200" algn="just">
              <a:buFont typeface="Courier New" panose="02070309020205020404" pitchFamily="49" charset="0"/>
              <a:buChar char="o"/>
            </a:pPr>
            <a:r>
              <a:rPr lang="en-US" altLang="en-US" sz="1900" b="1" dirty="0">
                <a:ea typeface="ＭＳ Ｐゴシック" panose="020B0600070205080204" pitchFamily="34" charset="-128"/>
              </a:rPr>
              <a:t>Prolonged labour disputes</a:t>
            </a:r>
            <a:r>
              <a:rPr lang="en-US" altLang="en-US" sz="1900" dirty="0">
                <a:ea typeface="ＭＳ Ｐゴシック" panose="020B0600070205080204" pitchFamily="34" charset="-128"/>
              </a:rPr>
              <a:t> from some municipalities with huge sums of money intended for service delivery spent on defending labour disputes; and</a:t>
            </a:r>
          </a:p>
          <a:p>
            <a:pPr marL="457200" algn="just"/>
            <a:endParaRPr lang="en-US" altLang="en-US" sz="1900" dirty="0">
              <a:ea typeface="ＭＳ Ｐゴシック" panose="020B0600070205080204" pitchFamily="34" charset="-128"/>
            </a:endParaRPr>
          </a:p>
          <a:p>
            <a:pPr marL="463550" indent="-463550" algn="just">
              <a:buFont typeface="Wingdings" panose="05000000000000000000" pitchFamily="2" charset="2"/>
              <a:buChar char="q"/>
            </a:pPr>
            <a:r>
              <a:rPr lang="en-GB" sz="1900" dirty="0"/>
              <a:t>Legal uncertainty with regard to the Minister’s regulatory powers - appointment requirements and competency criteria for senior managers.</a:t>
            </a:r>
          </a:p>
        </p:txBody>
      </p:sp>
    </p:spTree>
    <p:extLst>
      <p:ext uri="{BB962C8B-B14F-4D97-AF65-F5344CB8AC3E}">
        <p14:creationId xmlns:p14="http://schemas.microsoft.com/office/powerpoint/2010/main" xmlns="" val="2703229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A5306C0C-D6A2-0E4E-BB1E-5C183BC40A25}"/>
              </a:ext>
            </a:extLst>
          </p:cNvPr>
          <p:cNvSpPr>
            <a:spLocks noGrp="1"/>
          </p:cNvSpPr>
          <p:nvPr>
            <p:ph type="body" sz="quarter" idx="13"/>
          </p:nvPr>
        </p:nvSpPr>
        <p:spPr/>
        <p:txBody>
          <a:bodyPr/>
          <a:lstStyle/>
          <a:p>
            <a:r>
              <a:rPr lang="en-US" dirty="0"/>
              <a:t>LEGISLATIVE PROCESS</a:t>
            </a:r>
          </a:p>
        </p:txBody>
      </p:sp>
    </p:spTree>
    <p:extLst>
      <p:ext uri="{BB962C8B-B14F-4D97-AF65-F5344CB8AC3E}">
        <p14:creationId xmlns:p14="http://schemas.microsoft.com/office/powerpoint/2010/main" xmlns="" val="3152873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77530AC-A9BB-41B1-A003-0301275EF23E}"/>
              </a:ext>
            </a:extLst>
          </p:cNvPr>
          <p:cNvSpPr>
            <a:spLocks noGrp="1"/>
          </p:cNvSpPr>
          <p:nvPr>
            <p:ph type="title"/>
          </p:nvPr>
        </p:nvSpPr>
        <p:spPr>
          <a:xfrm>
            <a:off x="498684" y="109453"/>
            <a:ext cx="11205636" cy="394640"/>
          </a:xfrm>
        </p:spPr>
        <p:txBody>
          <a:bodyPr/>
          <a:lstStyle/>
          <a:p>
            <a:pPr lvl="0" algn="ctr" defTabSz="685800">
              <a:defRPr/>
            </a:pPr>
            <a:r>
              <a:rPr lang="en-ZA" b="1" dirty="0">
                <a:solidFill>
                  <a:schemeClr val="accent2"/>
                </a:solidFill>
                <a:ea typeface="ＭＳ Ｐゴシック" pitchFamily="34" charset="-128"/>
              </a:rPr>
              <a:t>2. LEGISLATIVE PROCESS</a:t>
            </a:r>
          </a:p>
        </p:txBody>
      </p:sp>
      <p:sp>
        <p:nvSpPr>
          <p:cNvPr id="6" name="Rectangle 5">
            <a:extLst>
              <a:ext uri="{FF2B5EF4-FFF2-40B4-BE49-F238E27FC236}">
                <a16:creationId xmlns="" xmlns:a16="http://schemas.microsoft.com/office/drawing/2014/main" id="{5D812F57-F1D6-4C35-B9E5-35696F2DC1FA}"/>
              </a:ext>
            </a:extLst>
          </p:cNvPr>
          <p:cNvSpPr/>
          <p:nvPr/>
        </p:nvSpPr>
        <p:spPr>
          <a:xfrm>
            <a:off x="0" y="659011"/>
            <a:ext cx="12192000" cy="1919693"/>
          </a:xfrm>
          <a:prstGeom prst="rect">
            <a:avLst/>
          </a:prstGeom>
        </p:spPr>
        <p:txBody>
          <a:bodyPr wrap="square">
            <a:spAutoFit/>
          </a:bodyPr>
          <a:lstStyle/>
          <a:p>
            <a:pPr marL="457200" lvl="0" indent="-457200" algn="just">
              <a:lnSpc>
                <a:spcPct val="107000"/>
              </a:lnSpc>
              <a:buSzPts val="1600"/>
              <a:buFont typeface="Wingdings" panose="05000000000000000000" pitchFamily="2" charset="2"/>
              <a:buChar char="q"/>
            </a:pPr>
            <a:r>
              <a:rPr lang="en-US" sz="1400" b="1" dirty="0">
                <a:solidFill>
                  <a:prstClr val="black"/>
                </a:solidFill>
                <a:latin typeface="Arial" panose="020B0604020202020204" pitchFamily="34" charset="0"/>
                <a:cs typeface="Arial" panose="020B0604020202020204" pitchFamily="34" charset="0"/>
              </a:rPr>
              <a:t>Public participation process</a:t>
            </a:r>
            <a:r>
              <a:rPr lang="en-US" sz="1400" dirty="0">
                <a:solidFill>
                  <a:prstClr val="black"/>
                </a:solidFill>
                <a:latin typeface="Arial" panose="020B0604020202020204" pitchFamily="34" charset="0"/>
                <a:cs typeface="Arial" panose="020B0604020202020204" pitchFamily="34" charset="0"/>
              </a:rPr>
              <a:t> - The Local Government: Municipal Systems Amendment Bill (the </a:t>
            </a:r>
            <a:r>
              <a:rPr lang="en-US" sz="1400" b="1" dirty="0">
                <a:solidFill>
                  <a:srgbClr val="FF0000"/>
                </a:solidFill>
                <a:latin typeface="Arial" panose="020B0604020202020204" pitchFamily="34" charset="0"/>
                <a:cs typeface="Arial" panose="020B0604020202020204" pitchFamily="34" charset="0"/>
              </a:rPr>
              <a:t>Bill) was published for public comment</a:t>
            </a:r>
            <a:r>
              <a:rPr lang="en-US" sz="1400" dirty="0">
                <a:solidFill>
                  <a:prstClr val="black"/>
                </a:solidFill>
                <a:latin typeface="Arial" panose="020B0604020202020204" pitchFamily="34" charset="0"/>
                <a:cs typeface="Arial" panose="020B0604020202020204" pitchFamily="34" charset="0"/>
              </a:rPr>
              <a:t>.</a:t>
            </a:r>
          </a:p>
          <a:p>
            <a:pPr marL="457200" lvl="0" indent="-457200" algn="just">
              <a:lnSpc>
                <a:spcPct val="107000"/>
              </a:lnSpc>
              <a:buSzPts val="1600"/>
              <a:buFont typeface="Wingdings" panose="05000000000000000000" pitchFamily="2" charset="2"/>
              <a:buChar char="q"/>
            </a:pPr>
            <a:r>
              <a:rPr lang="en-US" sz="1400" dirty="0">
                <a:solidFill>
                  <a:prstClr val="black"/>
                </a:solidFill>
                <a:latin typeface="Arial" panose="020B0604020202020204" pitchFamily="34" charset="0"/>
                <a:cs typeface="Arial" panose="020B0604020202020204" pitchFamily="34" charset="0"/>
              </a:rPr>
              <a:t>The following key stakeholders were consulted:</a:t>
            </a:r>
          </a:p>
          <a:p>
            <a:pPr marL="914400" lvl="0" indent="-450850" algn="just">
              <a:lnSpc>
                <a:spcPct val="107000"/>
              </a:lnSpc>
              <a:buSzPts val="1600"/>
              <a:buFont typeface="Courier New" panose="02070309020205020404" pitchFamily="49" charset="0"/>
              <a:buChar char="o"/>
            </a:pPr>
            <a:r>
              <a:rPr lang="en-GB" altLang="en-US" sz="1400" dirty="0">
                <a:latin typeface="Arial" panose="020B0604020202020204" pitchFamily="34" charset="0"/>
                <a:cs typeface="Arial" panose="020B0604020202020204" pitchFamily="34" charset="0"/>
              </a:rPr>
              <a:t>SALGA</a:t>
            </a:r>
          </a:p>
          <a:p>
            <a:pPr marL="914400" lvl="0" indent="-450850" algn="just">
              <a:lnSpc>
                <a:spcPct val="107000"/>
              </a:lnSpc>
              <a:buSzPts val="1600"/>
              <a:buFont typeface="Courier New" panose="02070309020205020404" pitchFamily="49" charset="0"/>
              <a:buChar char="o"/>
            </a:pPr>
            <a:r>
              <a:rPr lang="en-GB" altLang="en-US" sz="1400" dirty="0">
                <a:latin typeface="Arial" panose="020B0604020202020204" pitchFamily="34" charset="0"/>
                <a:cs typeface="Arial" panose="020B0604020202020204" pitchFamily="34" charset="0"/>
              </a:rPr>
              <a:t>National Treasury</a:t>
            </a:r>
          </a:p>
          <a:p>
            <a:pPr marL="914400" lvl="0" indent="-450850" algn="just">
              <a:lnSpc>
                <a:spcPct val="107000"/>
              </a:lnSpc>
              <a:buSzPts val="1600"/>
              <a:buFont typeface="Courier New" panose="02070309020205020404" pitchFamily="49" charset="0"/>
              <a:buChar char="o"/>
            </a:pPr>
            <a:r>
              <a:rPr lang="en-GB" altLang="en-US" sz="1400" dirty="0">
                <a:latin typeface="Arial" panose="020B0604020202020204" pitchFamily="34" charset="0"/>
                <a:cs typeface="Arial" panose="020B0604020202020204" pitchFamily="34" charset="0"/>
              </a:rPr>
              <a:t>MECs responsible for local government in the provinces</a:t>
            </a:r>
          </a:p>
          <a:p>
            <a:pPr marL="914400" lvl="0" indent="-450850" algn="just">
              <a:lnSpc>
                <a:spcPct val="107000"/>
              </a:lnSpc>
              <a:buSzPts val="1600"/>
              <a:buFont typeface="Courier New" panose="02070309020205020404" pitchFamily="49" charset="0"/>
              <a:buChar char="o"/>
            </a:pPr>
            <a:r>
              <a:rPr lang="en-GB" altLang="en-US" sz="1400" dirty="0">
                <a:latin typeface="Arial" panose="020B0604020202020204" pitchFamily="34" charset="0"/>
                <a:cs typeface="Arial" panose="020B0604020202020204" pitchFamily="34" charset="0"/>
              </a:rPr>
              <a:t>Labour (Independent Municipal and Allied Workers Union (IMATU) and South African Municipal Workers Union (SAMWU)</a:t>
            </a:r>
          </a:p>
          <a:p>
            <a:pPr marL="914400" lvl="0" indent="-450850" algn="just">
              <a:lnSpc>
                <a:spcPct val="107000"/>
              </a:lnSpc>
              <a:buSzPts val="1600"/>
              <a:buFont typeface="Courier New" panose="02070309020205020404" pitchFamily="49" charset="0"/>
              <a:buChar char="o"/>
            </a:pPr>
            <a:r>
              <a:rPr lang="en-GB" altLang="en-US" sz="1400" dirty="0">
                <a:latin typeface="Arial" panose="020B0604020202020204" pitchFamily="34" charset="0"/>
                <a:cs typeface="Arial" panose="020B0604020202020204" pitchFamily="34" charset="0"/>
              </a:rPr>
              <a:t>Office of the Chief State Law Adviser</a:t>
            </a:r>
          </a:p>
          <a:p>
            <a:pPr marL="457200" lvl="0" indent="-457200" algn="just">
              <a:lnSpc>
                <a:spcPct val="107000"/>
              </a:lnSpc>
              <a:buSzPts val="1600"/>
              <a:buFont typeface="Wingdings" panose="05000000000000000000" pitchFamily="2" charset="2"/>
              <a:buChar char="q"/>
            </a:pPr>
            <a:r>
              <a:rPr lang="en-US" sz="1400" b="1" dirty="0">
                <a:solidFill>
                  <a:prstClr val="black"/>
                </a:solidFill>
                <a:latin typeface="Arial" panose="020B0604020202020204" pitchFamily="34" charset="0"/>
                <a:cs typeface="Arial" panose="020B0604020202020204" pitchFamily="34" charset="0"/>
              </a:rPr>
              <a:t>Additional written submissions received</a:t>
            </a:r>
            <a:r>
              <a:rPr lang="en-US" sz="1400" dirty="0">
                <a:solidFill>
                  <a:prstClr val="black"/>
                </a:solidFill>
                <a:latin typeface="Arial" panose="020B0604020202020204" pitchFamily="34" charset="0"/>
                <a:cs typeface="Arial" panose="020B0604020202020204" pitchFamily="34" charset="0"/>
              </a:rPr>
              <a:t> from the following organisations/ and inputs incorporated into the Bill:</a:t>
            </a:r>
          </a:p>
        </p:txBody>
      </p:sp>
      <p:sp>
        <p:nvSpPr>
          <p:cNvPr id="8" name="Content Placeholder 3">
            <a:extLst>
              <a:ext uri="{FF2B5EF4-FFF2-40B4-BE49-F238E27FC236}">
                <a16:creationId xmlns="" xmlns:a16="http://schemas.microsoft.com/office/drawing/2014/main" id="{3020BF78-71BB-4217-8BE6-E77C6996F806}"/>
              </a:ext>
            </a:extLst>
          </p:cNvPr>
          <p:cNvSpPr>
            <a:spLocks noGrp="1"/>
          </p:cNvSpPr>
          <p:nvPr>
            <p:ph sz="half" idx="2"/>
          </p:nvPr>
        </p:nvSpPr>
        <p:spPr>
          <a:xfrm>
            <a:off x="498685" y="2554657"/>
            <a:ext cx="2849426" cy="3644331"/>
          </a:xfrm>
        </p:spPr>
        <p:txBody>
          <a:bodyPr/>
          <a:lstStyle/>
          <a:p>
            <a:pPr marL="225425" lvl="0" indent="-225425">
              <a:lnSpc>
                <a:spcPct val="100000"/>
              </a:lnSpc>
              <a:spcBef>
                <a:spcPts val="0"/>
              </a:spcBef>
              <a:spcAft>
                <a:spcPts val="800"/>
              </a:spcAft>
              <a:buFont typeface="Courier New" panose="02070309020205020404" pitchFamily="49" charset="0"/>
              <a:buChar char="o"/>
            </a:pPr>
            <a:r>
              <a:rPr lang="en-US" sz="1500" dirty="0">
                <a:solidFill>
                  <a:prstClr val="black"/>
                </a:solidFill>
                <a:ea typeface="Calibri" panose="020F0502020204030204" pitchFamily="34" charset="0"/>
              </a:rPr>
              <a:t>IMATU</a:t>
            </a:r>
          </a:p>
          <a:p>
            <a:pPr marL="225425" indent="-225425">
              <a:lnSpc>
                <a:spcPct val="100000"/>
              </a:lnSpc>
              <a:spcBef>
                <a:spcPts val="0"/>
              </a:spcBef>
              <a:spcAft>
                <a:spcPts val="800"/>
              </a:spcAft>
              <a:buFont typeface="Courier New" panose="02070309020205020404" pitchFamily="49" charset="0"/>
              <a:buChar char="o"/>
            </a:pPr>
            <a:r>
              <a:rPr lang="en-US" sz="1500" dirty="0">
                <a:solidFill>
                  <a:prstClr val="black"/>
                </a:solidFill>
                <a:ea typeface="Calibri" panose="020F0502020204030204" pitchFamily="34" charset="0"/>
              </a:rPr>
              <a:t>National Treasury</a:t>
            </a:r>
          </a:p>
          <a:p>
            <a:pPr marL="225425" indent="-225425">
              <a:lnSpc>
                <a:spcPct val="100000"/>
              </a:lnSpc>
              <a:spcBef>
                <a:spcPts val="0"/>
              </a:spcBef>
              <a:spcAft>
                <a:spcPts val="800"/>
              </a:spcAft>
              <a:buFont typeface="Courier New" panose="02070309020205020404" pitchFamily="49" charset="0"/>
              <a:buChar char="o"/>
            </a:pPr>
            <a:r>
              <a:rPr lang="en-US" sz="1500" dirty="0">
                <a:solidFill>
                  <a:prstClr val="black"/>
                </a:solidFill>
                <a:ea typeface="Calibri" panose="020F0502020204030204" pitchFamily="34" charset="0"/>
              </a:rPr>
              <a:t>DPSA</a:t>
            </a:r>
          </a:p>
          <a:p>
            <a:pPr marL="225425" indent="-225425">
              <a:lnSpc>
                <a:spcPct val="100000"/>
              </a:lnSpc>
              <a:spcBef>
                <a:spcPts val="0"/>
              </a:spcBef>
              <a:spcAft>
                <a:spcPts val="800"/>
              </a:spcAft>
              <a:buFont typeface="Courier New" panose="02070309020205020404" pitchFamily="49" charset="0"/>
              <a:buChar char="o"/>
            </a:pPr>
            <a:r>
              <a:rPr lang="en-US" sz="1500" dirty="0">
                <a:solidFill>
                  <a:prstClr val="black"/>
                </a:solidFill>
                <a:ea typeface="Calibri" panose="020F0502020204030204" pitchFamily="34" charset="0"/>
              </a:rPr>
              <a:t>Provincial Departments of Local Government</a:t>
            </a:r>
          </a:p>
          <a:p>
            <a:pPr marL="225425" indent="-225425">
              <a:lnSpc>
                <a:spcPct val="100000"/>
              </a:lnSpc>
              <a:spcBef>
                <a:spcPts val="0"/>
              </a:spcBef>
              <a:spcAft>
                <a:spcPts val="800"/>
              </a:spcAft>
              <a:buFont typeface="Courier New" panose="02070309020205020404" pitchFamily="49" charset="0"/>
              <a:buChar char="o"/>
            </a:pPr>
            <a:r>
              <a:rPr lang="en-US" sz="1500" dirty="0">
                <a:solidFill>
                  <a:prstClr val="black"/>
                </a:solidFill>
                <a:ea typeface="Calibri" panose="020F0502020204030204" pitchFamily="34" charset="0"/>
              </a:rPr>
              <a:t>TAU SA</a:t>
            </a:r>
          </a:p>
          <a:p>
            <a:pPr marL="225425" lvl="0" indent="-225425">
              <a:lnSpc>
                <a:spcPct val="100000"/>
              </a:lnSpc>
              <a:spcBef>
                <a:spcPts val="0"/>
              </a:spcBef>
              <a:spcAft>
                <a:spcPts val="800"/>
              </a:spcAft>
              <a:buFont typeface="Courier New" panose="02070309020205020404" pitchFamily="49" charset="0"/>
              <a:buChar char="o"/>
            </a:pPr>
            <a:r>
              <a:rPr lang="en-US" sz="1500" dirty="0">
                <a:solidFill>
                  <a:prstClr val="black"/>
                </a:solidFill>
                <a:ea typeface="Calibri" panose="020F0502020204030204" pitchFamily="34" charset="0"/>
              </a:rPr>
              <a:t>The FW De Klerk Foundation</a:t>
            </a:r>
          </a:p>
          <a:p>
            <a:pPr marL="225425" lvl="0" indent="-225425">
              <a:lnSpc>
                <a:spcPct val="100000"/>
              </a:lnSpc>
              <a:spcBef>
                <a:spcPts val="0"/>
              </a:spcBef>
              <a:spcAft>
                <a:spcPts val="800"/>
              </a:spcAft>
              <a:buFont typeface="Courier New" panose="02070309020205020404" pitchFamily="49" charset="0"/>
              <a:buChar char="o"/>
            </a:pPr>
            <a:r>
              <a:rPr lang="en-US" sz="1500" dirty="0">
                <a:solidFill>
                  <a:prstClr val="black"/>
                </a:solidFill>
                <a:ea typeface="Calibri" panose="020F0502020204030204" pitchFamily="34" charset="0"/>
              </a:rPr>
              <a:t>Smith Tabata Attorneys</a:t>
            </a:r>
          </a:p>
          <a:p>
            <a:pPr marL="225425" lvl="0" indent="-225425">
              <a:lnSpc>
                <a:spcPct val="100000"/>
              </a:lnSpc>
              <a:spcBef>
                <a:spcPts val="0"/>
              </a:spcBef>
              <a:spcAft>
                <a:spcPts val="800"/>
              </a:spcAft>
              <a:buFont typeface="Courier New" panose="02070309020205020404" pitchFamily="49" charset="0"/>
              <a:buChar char="o"/>
            </a:pPr>
            <a:r>
              <a:rPr lang="en-US" sz="1500" dirty="0">
                <a:solidFill>
                  <a:prstClr val="black"/>
                </a:solidFill>
                <a:ea typeface="Calibri" panose="020F0502020204030204" pitchFamily="34" charset="0"/>
              </a:rPr>
              <a:t>City of Joburg</a:t>
            </a:r>
          </a:p>
          <a:p>
            <a:pPr marL="225425" lvl="0" indent="-225425">
              <a:lnSpc>
                <a:spcPct val="100000"/>
              </a:lnSpc>
              <a:spcBef>
                <a:spcPts val="0"/>
              </a:spcBef>
              <a:spcAft>
                <a:spcPts val="800"/>
              </a:spcAft>
              <a:buFont typeface="Courier New" panose="02070309020205020404" pitchFamily="49" charset="0"/>
              <a:buChar char="o"/>
            </a:pPr>
            <a:r>
              <a:rPr lang="en-US" sz="1500" dirty="0">
                <a:solidFill>
                  <a:prstClr val="black"/>
                </a:solidFill>
                <a:ea typeface="Calibri" panose="020F0502020204030204" pitchFamily="34" charset="0"/>
              </a:rPr>
              <a:t>KWANALOGA</a:t>
            </a:r>
          </a:p>
          <a:p>
            <a:pPr marL="225425" indent="-225425">
              <a:lnSpc>
                <a:spcPct val="100000"/>
              </a:lnSpc>
              <a:spcBef>
                <a:spcPts val="0"/>
              </a:spcBef>
              <a:spcAft>
                <a:spcPts val="800"/>
              </a:spcAft>
              <a:buFont typeface="Courier New" panose="02070309020205020404" pitchFamily="49" charset="0"/>
              <a:buChar char="o"/>
            </a:pPr>
            <a:r>
              <a:rPr lang="en-US" sz="1500" dirty="0">
                <a:solidFill>
                  <a:prstClr val="black"/>
                </a:solidFill>
                <a:ea typeface="Calibri" panose="020F0502020204030204" pitchFamily="34" charset="0"/>
              </a:rPr>
              <a:t>IMFO</a:t>
            </a:r>
          </a:p>
          <a:p>
            <a:pPr marL="0" lvl="0" indent="-342900">
              <a:lnSpc>
                <a:spcPct val="100000"/>
              </a:lnSpc>
              <a:spcBef>
                <a:spcPts val="0"/>
              </a:spcBef>
              <a:spcAft>
                <a:spcPts val="800"/>
              </a:spcAft>
              <a:buFont typeface="Courier New" panose="02070309020205020404" pitchFamily="49" charset="0"/>
              <a:buChar char="o"/>
            </a:pPr>
            <a:endParaRPr lang="en-US" sz="1400" dirty="0">
              <a:solidFill>
                <a:prstClr val="black"/>
              </a:solidFill>
              <a:ea typeface="Calibri" panose="020F0502020204030204" pitchFamily="34" charset="0"/>
            </a:endParaRPr>
          </a:p>
          <a:p>
            <a:endParaRPr lang="en-US" sz="1400" dirty="0"/>
          </a:p>
        </p:txBody>
      </p:sp>
      <p:sp>
        <p:nvSpPr>
          <p:cNvPr id="9" name="Content Placeholder 3">
            <a:extLst>
              <a:ext uri="{FF2B5EF4-FFF2-40B4-BE49-F238E27FC236}">
                <a16:creationId xmlns="" xmlns:a16="http://schemas.microsoft.com/office/drawing/2014/main" id="{D679C228-3C98-4A0D-B906-751D7FDBD4F8}"/>
              </a:ext>
            </a:extLst>
          </p:cNvPr>
          <p:cNvSpPr txBox="1">
            <a:spLocks/>
          </p:cNvSpPr>
          <p:nvPr/>
        </p:nvSpPr>
        <p:spPr>
          <a:xfrm>
            <a:off x="3348111" y="3015682"/>
            <a:ext cx="2912012" cy="38852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400" dirty="0"/>
          </a:p>
        </p:txBody>
      </p:sp>
      <p:sp>
        <p:nvSpPr>
          <p:cNvPr id="3" name="Rectangle 2">
            <a:extLst>
              <a:ext uri="{FF2B5EF4-FFF2-40B4-BE49-F238E27FC236}">
                <a16:creationId xmlns="" xmlns:a16="http://schemas.microsoft.com/office/drawing/2014/main" id="{38EF09FE-38EA-491C-B9CA-9123C5208CB8}"/>
              </a:ext>
            </a:extLst>
          </p:cNvPr>
          <p:cNvSpPr/>
          <p:nvPr/>
        </p:nvSpPr>
        <p:spPr>
          <a:xfrm>
            <a:off x="3846796" y="2554658"/>
            <a:ext cx="2413327" cy="3683060"/>
          </a:xfrm>
          <a:prstGeom prst="rect">
            <a:avLst/>
          </a:prstGeom>
        </p:spPr>
        <p:txBody>
          <a:bodyPr wrap="square">
            <a:spAutoFit/>
          </a:bodyPr>
          <a:lstStyle/>
          <a:p>
            <a:pPr marL="225425" indent="-225425">
              <a:spcAft>
                <a:spcPts val="800"/>
              </a:spcAft>
              <a:buFont typeface="Courier New" panose="02070309020205020404" pitchFamily="49" charset="0"/>
              <a:buChar char="o"/>
            </a:pPr>
            <a:r>
              <a:rPr lang="en-US" sz="1500" dirty="0">
                <a:solidFill>
                  <a:prstClr val="black"/>
                </a:solidFill>
                <a:ea typeface="Calibri" panose="020F0502020204030204" pitchFamily="34" charset="0"/>
              </a:rPr>
              <a:t>Uthungulu Municipality</a:t>
            </a:r>
            <a:endParaRPr lang="en-US" sz="1500" dirty="0">
              <a:solidFill>
                <a:prstClr val="black"/>
              </a:solidFill>
              <a:ea typeface="Times New Roman" panose="02020603050405020304" pitchFamily="18" charset="0"/>
            </a:endParaRPr>
          </a:p>
          <a:p>
            <a:pPr marL="225425" indent="-225425">
              <a:spcAft>
                <a:spcPts val="800"/>
              </a:spcAft>
              <a:buFont typeface="Courier New" panose="02070309020205020404" pitchFamily="49" charset="0"/>
              <a:buChar char="o"/>
            </a:pPr>
            <a:r>
              <a:rPr lang="en-US" sz="1500" dirty="0">
                <a:solidFill>
                  <a:prstClr val="black"/>
                </a:solidFill>
                <a:ea typeface="Calibri" panose="020F0502020204030204" pitchFamily="34" charset="0"/>
              </a:rPr>
              <a:t>Overstrand Municipality</a:t>
            </a:r>
          </a:p>
          <a:p>
            <a:pPr marL="225425" indent="-225425">
              <a:spcAft>
                <a:spcPts val="800"/>
              </a:spcAft>
              <a:buFont typeface="Courier New" panose="02070309020205020404" pitchFamily="49" charset="0"/>
              <a:buChar char="o"/>
            </a:pPr>
            <a:r>
              <a:rPr lang="en-US" sz="1500" dirty="0">
                <a:solidFill>
                  <a:prstClr val="black"/>
                </a:solidFill>
                <a:ea typeface="Calibri" panose="020F0502020204030204" pitchFamily="34" charset="0"/>
              </a:rPr>
              <a:t>Merafong City Municipality</a:t>
            </a:r>
          </a:p>
          <a:p>
            <a:pPr marL="225425" indent="-225425">
              <a:spcAft>
                <a:spcPts val="800"/>
              </a:spcAft>
              <a:buFont typeface="Courier New" panose="02070309020205020404" pitchFamily="49" charset="0"/>
              <a:buChar char="o"/>
            </a:pPr>
            <a:r>
              <a:rPr lang="en-US" sz="1500" dirty="0">
                <a:solidFill>
                  <a:prstClr val="black"/>
                </a:solidFill>
                <a:ea typeface="Calibri" panose="020F0502020204030204" pitchFamily="34" charset="0"/>
              </a:rPr>
              <a:t>Msunduzi Municipality</a:t>
            </a:r>
          </a:p>
          <a:p>
            <a:pPr marL="225425" indent="-225425">
              <a:spcAft>
                <a:spcPts val="800"/>
              </a:spcAft>
              <a:buFont typeface="Courier New" panose="02070309020205020404" pitchFamily="49" charset="0"/>
              <a:buChar char="o"/>
            </a:pPr>
            <a:r>
              <a:rPr lang="en-US" sz="1500" dirty="0">
                <a:solidFill>
                  <a:prstClr val="black"/>
                </a:solidFill>
                <a:ea typeface="Calibri" panose="020F0502020204030204" pitchFamily="34" charset="0"/>
              </a:rPr>
              <a:t>Emakhazeni Municipality</a:t>
            </a:r>
          </a:p>
          <a:p>
            <a:pPr marL="225425" indent="-225425">
              <a:spcAft>
                <a:spcPts val="800"/>
              </a:spcAft>
              <a:buFont typeface="Courier New" panose="02070309020205020404" pitchFamily="49" charset="0"/>
              <a:buChar char="o"/>
            </a:pPr>
            <a:r>
              <a:rPr lang="en-US" sz="1500" dirty="0">
                <a:solidFill>
                  <a:prstClr val="black"/>
                </a:solidFill>
                <a:ea typeface="Calibri" panose="020F0502020204030204" pitchFamily="34" charset="0"/>
              </a:rPr>
              <a:t>ANC Emakhazeni Sub Region </a:t>
            </a:r>
          </a:p>
          <a:p>
            <a:pPr marL="225425" indent="-225425">
              <a:spcAft>
                <a:spcPts val="800"/>
              </a:spcAft>
              <a:buFont typeface="Courier New" panose="02070309020205020404" pitchFamily="49" charset="0"/>
              <a:buChar char="o"/>
            </a:pPr>
            <a:r>
              <a:rPr lang="en-US" sz="1500" dirty="0">
                <a:solidFill>
                  <a:prstClr val="black"/>
                </a:solidFill>
                <a:ea typeface="Calibri" panose="020F0502020204030204" pitchFamily="34" charset="0"/>
              </a:rPr>
              <a:t>North West University</a:t>
            </a:r>
          </a:p>
          <a:p>
            <a:pPr marL="225425" indent="-225425">
              <a:spcAft>
                <a:spcPts val="800"/>
              </a:spcAft>
              <a:buFont typeface="Courier New" panose="02070309020205020404" pitchFamily="49" charset="0"/>
              <a:buChar char="o"/>
            </a:pPr>
            <a:r>
              <a:rPr lang="en-US" sz="1500" dirty="0">
                <a:solidFill>
                  <a:prstClr val="black"/>
                </a:solidFill>
                <a:ea typeface="Calibri" panose="020F0502020204030204" pitchFamily="34" charset="0"/>
              </a:rPr>
              <a:t>Ethekwini Municipality</a:t>
            </a:r>
          </a:p>
          <a:p>
            <a:pPr marL="225425" indent="-225425">
              <a:spcAft>
                <a:spcPts val="800"/>
              </a:spcAft>
              <a:buFont typeface="Courier New" panose="02070309020205020404" pitchFamily="49" charset="0"/>
              <a:buChar char="o"/>
            </a:pPr>
            <a:r>
              <a:rPr lang="en-US" sz="1500" dirty="0">
                <a:solidFill>
                  <a:prstClr val="black"/>
                </a:solidFill>
                <a:ea typeface="Calibri" panose="020F0502020204030204" pitchFamily="34" charset="0"/>
              </a:rPr>
              <a:t>DLG – Western Cape</a:t>
            </a:r>
          </a:p>
        </p:txBody>
      </p:sp>
      <p:sp>
        <p:nvSpPr>
          <p:cNvPr id="5" name="Rectangle 4">
            <a:extLst>
              <a:ext uri="{FF2B5EF4-FFF2-40B4-BE49-F238E27FC236}">
                <a16:creationId xmlns="" xmlns:a16="http://schemas.microsoft.com/office/drawing/2014/main" id="{855495F6-1923-4A90-9230-94B9F2E5BFB5}"/>
              </a:ext>
            </a:extLst>
          </p:cNvPr>
          <p:cNvSpPr/>
          <p:nvPr/>
        </p:nvSpPr>
        <p:spPr>
          <a:xfrm>
            <a:off x="7132320" y="2554658"/>
            <a:ext cx="2799468" cy="3913892"/>
          </a:xfrm>
          <a:prstGeom prst="rect">
            <a:avLst/>
          </a:prstGeom>
        </p:spPr>
        <p:txBody>
          <a:bodyPr wrap="square">
            <a:spAutoFit/>
          </a:bodyPr>
          <a:lstStyle/>
          <a:p>
            <a:pPr marL="225425" indent="-225425">
              <a:spcAft>
                <a:spcPts val="800"/>
              </a:spcAft>
              <a:buFont typeface="Courier New" panose="02070309020205020404" pitchFamily="49" charset="0"/>
              <a:buChar char="o"/>
            </a:pPr>
            <a:r>
              <a:rPr lang="en-US" sz="1500" dirty="0">
                <a:solidFill>
                  <a:prstClr val="black"/>
                </a:solidFill>
                <a:ea typeface="Calibri" panose="020F0502020204030204" pitchFamily="34" charset="0"/>
              </a:rPr>
              <a:t>Cape Winelands Municipality</a:t>
            </a:r>
          </a:p>
          <a:p>
            <a:pPr marL="225425" indent="-225425">
              <a:spcAft>
                <a:spcPts val="800"/>
              </a:spcAft>
              <a:buFont typeface="Courier New" panose="02070309020205020404" pitchFamily="49" charset="0"/>
              <a:buChar char="o"/>
            </a:pPr>
            <a:r>
              <a:rPr lang="en-US" sz="1500" dirty="0">
                <a:solidFill>
                  <a:prstClr val="black"/>
                </a:solidFill>
                <a:ea typeface="Calibri" panose="020F0502020204030204" pitchFamily="34" charset="0"/>
              </a:rPr>
              <a:t>KAPLAN BLUMBERG</a:t>
            </a:r>
          </a:p>
          <a:p>
            <a:pPr marL="225425" indent="-225425">
              <a:spcAft>
                <a:spcPts val="800"/>
              </a:spcAft>
              <a:buFont typeface="Courier New" panose="02070309020205020404" pitchFamily="49" charset="0"/>
              <a:buChar char="o"/>
            </a:pPr>
            <a:r>
              <a:rPr lang="en-US" sz="1500" dirty="0">
                <a:solidFill>
                  <a:prstClr val="black"/>
                </a:solidFill>
                <a:ea typeface="Calibri" panose="020F0502020204030204" pitchFamily="34" charset="0"/>
              </a:rPr>
              <a:t>Attorneys</a:t>
            </a:r>
          </a:p>
          <a:p>
            <a:pPr marL="225425" indent="-225425">
              <a:spcAft>
                <a:spcPts val="800"/>
              </a:spcAft>
              <a:buFont typeface="Courier New" panose="02070309020205020404" pitchFamily="49" charset="0"/>
              <a:buChar char="o"/>
            </a:pPr>
            <a:r>
              <a:rPr lang="en-US" sz="1500" dirty="0">
                <a:solidFill>
                  <a:prstClr val="black"/>
                </a:solidFill>
                <a:ea typeface="Calibri" panose="020F0502020204030204" pitchFamily="34" charset="0"/>
              </a:rPr>
              <a:t>Mossel Bay Municipality</a:t>
            </a:r>
          </a:p>
          <a:p>
            <a:pPr marL="225425" indent="-225425">
              <a:spcAft>
                <a:spcPts val="800"/>
              </a:spcAft>
              <a:buFont typeface="Courier New" panose="02070309020205020404" pitchFamily="49" charset="0"/>
              <a:buChar char="o"/>
            </a:pPr>
            <a:r>
              <a:rPr lang="en-US" sz="1500" dirty="0">
                <a:solidFill>
                  <a:prstClr val="black"/>
                </a:solidFill>
                <a:ea typeface="Calibri" panose="020F0502020204030204" pitchFamily="34" charset="0"/>
              </a:rPr>
              <a:t>Commission for Gender Equality ( CGE )</a:t>
            </a:r>
          </a:p>
          <a:p>
            <a:pPr marL="225425" indent="-225425">
              <a:spcAft>
                <a:spcPts val="800"/>
              </a:spcAft>
              <a:buFont typeface="Courier New" panose="02070309020205020404" pitchFamily="49" charset="0"/>
              <a:buChar char="o"/>
            </a:pPr>
            <a:r>
              <a:rPr lang="en-US" sz="1500" dirty="0">
                <a:solidFill>
                  <a:prstClr val="black"/>
                </a:solidFill>
                <a:ea typeface="Calibri" panose="020F0502020204030204" pitchFamily="34" charset="0"/>
              </a:rPr>
              <a:t>Nokeng Tsa Taemane Municipality</a:t>
            </a:r>
          </a:p>
          <a:p>
            <a:pPr marL="225425" indent="-225425">
              <a:spcAft>
                <a:spcPts val="800"/>
              </a:spcAft>
              <a:buFont typeface="Courier New" panose="02070309020205020404" pitchFamily="49" charset="0"/>
              <a:buChar char="o"/>
            </a:pPr>
            <a:r>
              <a:rPr lang="en-US" sz="1500" dirty="0">
                <a:solidFill>
                  <a:prstClr val="black"/>
                </a:solidFill>
                <a:ea typeface="Calibri" panose="020F0502020204030204" pitchFamily="34" charset="0"/>
              </a:rPr>
              <a:t> DLGTA-North West</a:t>
            </a:r>
          </a:p>
          <a:p>
            <a:pPr marL="225425" lvl="0" indent="-225425">
              <a:spcBef>
                <a:spcPts val="0"/>
              </a:spcBef>
              <a:spcAft>
                <a:spcPts val="800"/>
              </a:spcAft>
              <a:buFont typeface="Courier New" panose="02070309020205020404" pitchFamily="49" charset="0"/>
              <a:buChar char="o"/>
            </a:pPr>
            <a:r>
              <a:rPr lang="en-US" sz="1500" dirty="0">
                <a:solidFill>
                  <a:prstClr val="black"/>
                </a:solidFill>
                <a:ea typeface="Calibri" panose="020F0502020204030204" pitchFamily="34" charset="0"/>
              </a:rPr>
              <a:t>The Good Governance Learning Network (GGLN)</a:t>
            </a:r>
          </a:p>
          <a:p>
            <a:pPr marL="225425" indent="-225425">
              <a:spcAft>
                <a:spcPts val="800"/>
              </a:spcAft>
              <a:buFont typeface="Courier New" panose="02070309020205020404" pitchFamily="49" charset="0"/>
              <a:buChar char="o"/>
            </a:pPr>
            <a:r>
              <a:rPr lang="en-US" sz="1500" dirty="0">
                <a:solidFill>
                  <a:prstClr val="black"/>
                </a:solidFill>
                <a:ea typeface="Calibri" panose="020F0502020204030204" pitchFamily="34" charset="0"/>
              </a:rPr>
              <a:t>Midvaal Municipality</a:t>
            </a:r>
          </a:p>
        </p:txBody>
      </p:sp>
    </p:spTree>
    <p:extLst>
      <p:ext uri="{BB962C8B-B14F-4D97-AF65-F5344CB8AC3E}">
        <p14:creationId xmlns:p14="http://schemas.microsoft.com/office/powerpoint/2010/main" xmlns="" val="1247987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77530AC-A9BB-41B1-A003-0301275EF23E}"/>
              </a:ext>
            </a:extLst>
          </p:cNvPr>
          <p:cNvSpPr>
            <a:spLocks noGrp="1"/>
          </p:cNvSpPr>
          <p:nvPr>
            <p:ph type="title"/>
          </p:nvPr>
        </p:nvSpPr>
        <p:spPr/>
        <p:txBody>
          <a:bodyPr/>
          <a:lstStyle/>
          <a:p>
            <a:pPr lvl="0" algn="ctr" defTabSz="685800">
              <a:defRPr/>
            </a:pPr>
            <a:r>
              <a:rPr lang="en-ZA" b="1" dirty="0">
                <a:solidFill>
                  <a:schemeClr val="accent2"/>
                </a:solidFill>
                <a:ea typeface="ＭＳ Ｐゴシック" pitchFamily="34" charset="-128"/>
              </a:rPr>
              <a:t>2. LEGISLATIVE PROCESS (cont..)</a:t>
            </a:r>
          </a:p>
        </p:txBody>
      </p:sp>
      <p:sp>
        <p:nvSpPr>
          <p:cNvPr id="6" name="Rectangle 5">
            <a:extLst>
              <a:ext uri="{FF2B5EF4-FFF2-40B4-BE49-F238E27FC236}">
                <a16:creationId xmlns="" xmlns:a16="http://schemas.microsoft.com/office/drawing/2014/main" id="{5D812F57-F1D6-4C35-B9E5-35696F2DC1FA}"/>
              </a:ext>
            </a:extLst>
          </p:cNvPr>
          <p:cNvSpPr/>
          <p:nvPr/>
        </p:nvSpPr>
        <p:spPr>
          <a:xfrm>
            <a:off x="0" y="659011"/>
            <a:ext cx="12192000" cy="6151684"/>
          </a:xfrm>
          <a:prstGeom prst="rect">
            <a:avLst/>
          </a:prstGeom>
        </p:spPr>
        <p:txBody>
          <a:bodyPr wrap="square">
            <a:spAutoFit/>
          </a:bodyPr>
          <a:lstStyle/>
          <a:p>
            <a:pPr marL="457200" lvl="0" indent="-457200" algn="just">
              <a:lnSpc>
                <a:spcPct val="107000"/>
              </a:lnSpc>
              <a:buSzPts val="1600"/>
              <a:buFont typeface="Wingdings" panose="05000000000000000000" pitchFamily="2" charset="2"/>
              <a:buChar char="q"/>
            </a:pPr>
            <a:r>
              <a:rPr lang="en-US" dirty="0">
                <a:solidFill>
                  <a:prstClr val="black"/>
                </a:solidFill>
              </a:rPr>
              <a:t>The Local Government: Municipal Systems Amendment Bill </a:t>
            </a:r>
            <a:r>
              <a:rPr lang="en-US" b="1" dirty="0">
                <a:solidFill>
                  <a:prstClr val="black"/>
                </a:solidFill>
              </a:rPr>
              <a:t>[B2 -2019] was introduced to  Parliament </a:t>
            </a:r>
            <a:r>
              <a:rPr lang="en-US" altLang="en-US" b="1" dirty="0">
                <a:solidFill>
                  <a:prstClr val="black"/>
                </a:solidFill>
                <a:ea typeface="ＭＳ Ｐゴシック" panose="020B0600070205080204" pitchFamily="34" charset="-128"/>
              </a:rPr>
              <a:t>on 19 July 2010, </a:t>
            </a:r>
            <a:r>
              <a:rPr lang="en-GB" dirty="0"/>
              <a:t>as part of the Local Government Turn Around Strategy (LGTAS) - strengthen the capacity of municipalities to perform their functions.</a:t>
            </a:r>
            <a:endParaRPr lang="en-US" altLang="en-US" dirty="0">
              <a:solidFill>
                <a:prstClr val="black"/>
              </a:solidFill>
              <a:ea typeface="ＭＳ Ｐゴシック" panose="020B0600070205080204" pitchFamily="34" charset="-128"/>
            </a:endParaRPr>
          </a:p>
          <a:p>
            <a:pPr marL="457200" lvl="0" indent="-457200" algn="just">
              <a:lnSpc>
                <a:spcPct val="107000"/>
              </a:lnSpc>
              <a:buSzPts val="1600"/>
              <a:buFont typeface="Wingdings" panose="05000000000000000000" pitchFamily="2" charset="2"/>
              <a:buChar char="q"/>
            </a:pPr>
            <a:r>
              <a:rPr lang="en-US" dirty="0">
                <a:solidFill>
                  <a:prstClr val="black"/>
                </a:solidFill>
                <a:ea typeface="ＭＳ Ｐゴシック" panose="020B0600070205080204" pitchFamily="34" charset="-128"/>
              </a:rPr>
              <a:t>The </a:t>
            </a:r>
            <a:r>
              <a:rPr lang="en-US" dirty="0">
                <a:solidFill>
                  <a:prstClr val="black"/>
                </a:solidFill>
                <a:ea typeface="Times New Roman" panose="02020603050405020304" pitchFamily="18" charset="0"/>
              </a:rPr>
              <a:t>Amendment </a:t>
            </a:r>
            <a:r>
              <a:rPr lang="en-US" b="1" dirty="0">
                <a:solidFill>
                  <a:prstClr val="black"/>
                </a:solidFill>
                <a:ea typeface="Times New Roman" panose="02020603050405020304" pitchFamily="18" charset="0"/>
              </a:rPr>
              <a:t>Bill was tagged</a:t>
            </a:r>
            <a:r>
              <a:rPr lang="en-US" dirty="0">
                <a:solidFill>
                  <a:prstClr val="black"/>
                </a:solidFill>
                <a:ea typeface="Times New Roman" panose="02020603050405020304" pitchFamily="18" charset="0"/>
              </a:rPr>
              <a:t> (by Parliament) as an </a:t>
            </a:r>
            <a:r>
              <a:rPr lang="en-US" b="1" dirty="0">
                <a:solidFill>
                  <a:prstClr val="black"/>
                </a:solidFill>
                <a:ea typeface="Times New Roman" panose="02020603050405020304" pitchFamily="18" charset="0"/>
              </a:rPr>
              <a:t>ordinary Bill </a:t>
            </a:r>
            <a:r>
              <a:rPr lang="en-US" dirty="0">
                <a:solidFill>
                  <a:prstClr val="black"/>
                </a:solidFill>
                <a:ea typeface="Times New Roman" panose="02020603050405020304" pitchFamily="18" charset="0"/>
              </a:rPr>
              <a:t>not affecting the provinces – section 75 Bill.</a:t>
            </a:r>
          </a:p>
          <a:p>
            <a:pPr lvl="0" algn="just">
              <a:lnSpc>
                <a:spcPct val="107000"/>
              </a:lnSpc>
              <a:buSzPts val="1600"/>
            </a:pPr>
            <a:endParaRPr lang="en-US" dirty="0">
              <a:solidFill>
                <a:prstClr val="black"/>
              </a:solidFill>
              <a:ea typeface="Times New Roman" panose="02020603050405020304" pitchFamily="18" charset="0"/>
            </a:endParaRPr>
          </a:p>
          <a:p>
            <a:pPr marL="457200" lvl="0" indent="-457200" algn="just">
              <a:lnSpc>
                <a:spcPct val="107000"/>
              </a:lnSpc>
              <a:buSzPts val="1600"/>
              <a:buFont typeface="Wingdings" panose="05000000000000000000" pitchFamily="2" charset="2"/>
              <a:buChar char="q"/>
            </a:pPr>
            <a:r>
              <a:rPr lang="en-GB" b="1" dirty="0">
                <a:solidFill>
                  <a:schemeClr val="accent2"/>
                </a:solidFill>
              </a:rPr>
              <a:t>OBJECTS OF THE BILL</a:t>
            </a:r>
          </a:p>
          <a:p>
            <a:pPr marL="914400" lvl="0" indent="-449263" algn="just">
              <a:lnSpc>
                <a:spcPct val="107000"/>
              </a:lnSpc>
              <a:buSzPts val="1600"/>
            </a:pPr>
            <a:endParaRPr lang="en-GB" b="1" dirty="0">
              <a:solidFill>
                <a:schemeClr val="accent2"/>
              </a:solidFill>
            </a:endParaRPr>
          </a:p>
          <a:p>
            <a:pPr marL="914400" lvl="0" indent="-449263" algn="just">
              <a:lnSpc>
                <a:spcPct val="107000"/>
              </a:lnSpc>
              <a:buSzPts val="1600"/>
              <a:buFont typeface="Courier New" panose="02070309020205020404" pitchFamily="49" charset="0"/>
              <a:buChar char="o"/>
            </a:pPr>
            <a:r>
              <a:rPr lang="en-GB" dirty="0">
                <a:solidFill>
                  <a:srgbClr val="000000"/>
                </a:solidFill>
              </a:rPr>
              <a:t>Insert and amend certain definitions;</a:t>
            </a:r>
          </a:p>
          <a:p>
            <a:pPr marL="914400" lvl="0" indent="-449263" algn="just">
              <a:lnSpc>
                <a:spcPct val="107000"/>
              </a:lnSpc>
              <a:buSzPts val="1600"/>
              <a:buFont typeface="Courier New" panose="02070309020205020404" pitchFamily="49" charset="0"/>
              <a:buChar char="o"/>
            </a:pPr>
            <a:r>
              <a:rPr lang="en-GB" dirty="0">
                <a:solidFill>
                  <a:srgbClr val="000000"/>
                </a:solidFill>
              </a:rPr>
              <a:t>Make further provision for the appointment of municipal managers and managers directly accountable to municipal managers;</a:t>
            </a:r>
          </a:p>
          <a:p>
            <a:pPr marL="914400" lvl="0" indent="-449263" algn="just">
              <a:lnSpc>
                <a:spcPct val="107000"/>
              </a:lnSpc>
              <a:buSzPts val="1600"/>
              <a:buFont typeface="Courier New" panose="02070309020205020404" pitchFamily="49" charset="0"/>
              <a:buChar char="o"/>
            </a:pPr>
            <a:r>
              <a:rPr lang="en-GB" dirty="0">
                <a:solidFill>
                  <a:srgbClr val="000000"/>
                </a:solidFill>
              </a:rPr>
              <a:t>Provide for</a:t>
            </a:r>
            <a:r>
              <a:rPr lang="en-GB" b="1" dirty="0">
                <a:solidFill>
                  <a:srgbClr val="000000"/>
                </a:solidFill>
              </a:rPr>
              <a:t> procedures and competency criteria for such appointments;</a:t>
            </a:r>
          </a:p>
          <a:p>
            <a:pPr marL="914400" lvl="0" indent="-449263" algn="just">
              <a:lnSpc>
                <a:spcPct val="107000"/>
              </a:lnSpc>
              <a:buSzPts val="1600"/>
              <a:buFont typeface="Courier New" panose="02070309020205020404" pitchFamily="49" charset="0"/>
              <a:buChar char="o"/>
            </a:pPr>
            <a:r>
              <a:rPr lang="en-GB" dirty="0">
                <a:solidFill>
                  <a:srgbClr val="000000"/>
                </a:solidFill>
              </a:rPr>
              <a:t>Provide for</a:t>
            </a:r>
            <a:r>
              <a:rPr lang="en-GB" b="1" dirty="0">
                <a:solidFill>
                  <a:srgbClr val="000000"/>
                </a:solidFill>
              </a:rPr>
              <a:t> consequences of appointments</a:t>
            </a:r>
            <a:r>
              <a:rPr lang="en-GB" dirty="0">
                <a:solidFill>
                  <a:srgbClr val="000000"/>
                </a:solidFill>
              </a:rPr>
              <a:t> made in contravention of such procedures and criteria; </a:t>
            </a:r>
          </a:p>
          <a:p>
            <a:pPr marL="914400" lvl="0" indent="-449263" algn="just">
              <a:lnSpc>
                <a:spcPct val="107000"/>
              </a:lnSpc>
              <a:buSzPts val="1600"/>
              <a:buFont typeface="Courier New" panose="02070309020205020404" pitchFamily="49" charset="0"/>
              <a:buChar char="o"/>
            </a:pPr>
            <a:r>
              <a:rPr lang="en-GB" dirty="0">
                <a:solidFill>
                  <a:srgbClr val="000000"/>
                </a:solidFill>
              </a:rPr>
              <a:t>Determine </a:t>
            </a:r>
            <a:r>
              <a:rPr lang="en-GB" b="1" dirty="0">
                <a:solidFill>
                  <a:srgbClr val="000000"/>
                </a:solidFill>
              </a:rPr>
              <a:t>timeframes within which performance agreements</a:t>
            </a:r>
            <a:r>
              <a:rPr lang="en-GB" dirty="0">
                <a:solidFill>
                  <a:srgbClr val="000000"/>
                </a:solidFill>
              </a:rPr>
              <a:t> of municipal managers and managers directly accountable to municipal managers </a:t>
            </a:r>
            <a:r>
              <a:rPr lang="en-GB" b="1" dirty="0">
                <a:solidFill>
                  <a:srgbClr val="000000"/>
                </a:solidFill>
              </a:rPr>
              <a:t>must be concluded</a:t>
            </a:r>
            <a:r>
              <a:rPr lang="en-GB" dirty="0">
                <a:solidFill>
                  <a:srgbClr val="000000"/>
                </a:solidFill>
              </a:rPr>
              <a:t>;</a:t>
            </a:r>
          </a:p>
          <a:p>
            <a:pPr marL="914400" lvl="0" indent="-449263" algn="just">
              <a:lnSpc>
                <a:spcPct val="107000"/>
              </a:lnSpc>
              <a:buSzPts val="1600"/>
              <a:buFont typeface="Courier New" panose="02070309020205020404" pitchFamily="49" charset="0"/>
              <a:buChar char="o"/>
            </a:pPr>
            <a:r>
              <a:rPr lang="en-GB" dirty="0">
                <a:solidFill>
                  <a:srgbClr val="000000"/>
                </a:solidFill>
              </a:rPr>
              <a:t>Make further </a:t>
            </a:r>
            <a:r>
              <a:rPr lang="en-GB" b="1" dirty="0">
                <a:solidFill>
                  <a:srgbClr val="000000"/>
                </a:solidFill>
              </a:rPr>
              <a:t>provision for the evaluation of the performance</a:t>
            </a:r>
            <a:r>
              <a:rPr lang="en-GB" dirty="0">
                <a:solidFill>
                  <a:srgbClr val="000000"/>
                </a:solidFill>
              </a:rPr>
              <a:t> of municipal managers and managers directly accountable to municipal managers;</a:t>
            </a:r>
          </a:p>
          <a:p>
            <a:pPr marL="914400" lvl="0" indent="-449263" algn="just">
              <a:lnSpc>
                <a:spcPct val="107000"/>
              </a:lnSpc>
              <a:buSzPts val="1600"/>
              <a:buFont typeface="Courier New" panose="02070309020205020404" pitchFamily="49" charset="0"/>
              <a:buChar char="o"/>
            </a:pPr>
            <a:r>
              <a:rPr lang="en-GB" dirty="0">
                <a:solidFill>
                  <a:srgbClr val="000000"/>
                </a:solidFill>
              </a:rPr>
              <a:t>Require </a:t>
            </a:r>
            <a:r>
              <a:rPr lang="en-GB" b="1" dirty="0">
                <a:solidFill>
                  <a:srgbClr val="000000"/>
                </a:solidFill>
              </a:rPr>
              <a:t>employment contracts and performance agreements</a:t>
            </a:r>
            <a:r>
              <a:rPr lang="en-GB" dirty="0">
                <a:solidFill>
                  <a:srgbClr val="000000"/>
                </a:solidFill>
              </a:rPr>
              <a:t> of municipal managers and managers directly accountable </a:t>
            </a:r>
            <a:r>
              <a:rPr lang="en-US" dirty="0"/>
              <a:t>to municipal managers </a:t>
            </a:r>
            <a:r>
              <a:rPr lang="en-US" b="1" dirty="0"/>
              <a:t>to be consistent with the Systems Act</a:t>
            </a:r>
            <a:r>
              <a:rPr lang="en-US" dirty="0"/>
              <a:t> and any regulations made by the Minister;</a:t>
            </a:r>
          </a:p>
          <a:p>
            <a:pPr lvl="0" algn="just">
              <a:lnSpc>
                <a:spcPct val="107000"/>
              </a:lnSpc>
              <a:buSzPts val="1600"/>
            </a:pPr>
            <a:endParaRPr lang="en-GB" sz="1350" dirty="0">
              <a:solidFill>
                <a:srgbClr val="000000"/>
              </a:solidFill>
            </a:endParaRPr>
          </a:p>
          <a:p>
            <a:pPr marL="457200" lvl="0" indent="-457200" algn="just">
              <a:lnSpc>
                <a:spcPct val="107000"/>
              </a:lnSpc>
              <a:buSzPts val="1600"/>
              <a:buFont typeface="Wingdings" panose="05000000000000000000" pitchFamily="2" charset="2"/>
              <a:buChar char="q"/>
            </a:pPr>
            <a:endParaRPr lang="en-US" sz="1350" dirty="0">
              <a:solidFill>
                <a:prstClr val="black"/>
              </a:solidFill>
              <a:ea typeface="Times New Roman" panose="02020603050405020304" pitchFamily="18" charset="0"/>
            </a:endParaRPr>
          </a:p>
        </p:txBody>
      </p:sp>
    </p:spTree>
    <p:extLst>
      <p:ext uri="{BB962C8B-B14F-4D97-AF65-F5344CB8AC3E}">
        <p14:creationId xmlns:p14="http://schemas.microsoft.com/office/powerpoint/2010/main" xmlns="" val="705663308"/>
      </p:ext>
    </p:extLst>
  </p:cSld>
  <p:clrMapOvr>
    <a:masterClrMapping/>
  </p:clrMapOvr>
</p:sld>
</file>

<file path=ppt/theme/theme1.xml><?xml version="1.0" encoding="utf-8"?>
<a:theme xmlns:a="http://schemas.openxmlformats.org/drawingml/2006/main" name="Office Theme">
  <a:themeElements>
    <a:clrScheme name="CoGTA">
      <a:dk1>
        <a:srgbClr val="000000"/>
      </a:dk1>
      <a:lt1>
        <a:srgbClr val="FFFFFF"/>
      </a:lt1>
      <a:dk2>
        <a:srgbClr val="2B302E"/>
      </a:dk2>
      <a:lt2>
        <a:srgbClr val="E7E6E6"/>
      </a:lt2>
      <a:accent1>
        <a:srgbClr val="E89C00"/>
      </a:accent1>
      <a:accent2>
        <a:srgbClr val="ED7D31"/>
      </a:accent2>
      <a:accent3>
        <a:srgbClr val="A5A5A5"/>
      </a:accent3>
      <a:accent4>
        <a:srgbClr val="FFC000"/>
      </a:accent4>
      <a:accent5>
        <a:srgbClr val="322F29"/>
      </a:accent5>
      <a:accent6>
        <a:srgbClr val="1D4B10"/>
      </a:accent6>
      <a:hlink>
        <a:srgbClr val="302D2B"/>
      </a:hlink>
      <a:folHlink>
        <a:srgbClr val="54654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DCOG Powerpoint Template" id="{24550680-2319-42F4-B276-BE59CE28C02A}" vid="{441FDE87-BB01-47C9-B84D-496513D74577}"/>
    </a:ext>
  </a:extLst>
</a:theme>
</file>

<file path=docProps/app.xml><?xml version="1.0" encoding="utf-8"?>
<Properties xmlns="http://schemas.openxmlformats.org/officeDocument/2006/extended-properties" xmlns:vt="http://schemas.openxmlformats.org/officeDocument/2006/docPropsVTypes">
  <Template>DCOG Powerpoint Template</Template>
  <TotalTime>7536</TotalTime>
  <Words>4503</Words>
  <Application>Microsoft Office PowerPoint</Application>
  <PresentationFormat>Custom</PresentationFormat>
  <Paragraphs>437</Paragraphs>
  <Slides>35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vt:lpstr>
      <vt:lpstr>Gill Sans MT</vt:lpstr>
      <vt:lpstr>ＭＳ Ｐゴシック</vt:lpstr>
      <vt:lpstr>Wingdings</vt:lpstr>
      <vt:lpstr>Courier New</vt:lpstr>
      <vt:lpstr>Calibri</vt:lpstr>
      <vt:lpstr>Times New Roman</vt:lpstr>
      <vt:lpstr>Copperplate Gothic Bold</vt:lpstr>
      <vt:lpstr>Office Theme</vt:lpstr>
      <vt:lpstr>Slide 1</vt:lpstr>
      <vt:lpstr>OVERVIEW OF PRESENTATION </vt:lpstr>
      <vt:lpstr>PURPOSE </vt:lpstr>
      <vt:lpstr>Slide 4</vt:lpstr>
      <vt:lpstr>1. BACKGROUND</vt:lpstr>
      <vt:lpstr>1. BACKGROUND (CONT..)</vt:lpstr>
      <vt:lpstr>Slide 7</vt:lpstr>
      <vt:lpstr>2. LEGISLATIVE PROCESS</vt:lpstr>
      <vt:lpstr>2. LEGISLATIVE PROCESS (cont..)</vt:lpstr>
      <vt:lpstr>2. LEGISLATIVE PROCESS (cont..)</vt:lpstr>
      <vt:lpstr>Slide 11</vt:lpstr>
      <vt:lpstr>3. IMPACT OF THE AMENDMENT ACT</vt:lpstr>
      <vt:lpstr> 3. IMPACT OF THE AMENDMENT ACT</vt:lpstr>
      <vt:lpstr>Slide 14</vt:lpstr>
      <vt:lpstr>4. CONSTITUTIONAL COURT ORDER </vt:lpstr>
      <vt:lpstr>Slide 16</vt:lpstr>
      <vt:lpstr>5. REVIVAL OF THE AMENDMENT BILL  </vt:lpstr>
      <vt:lpstr>5. REVIVAL OF THE AMENDMENT BILL (CONT..)  </vt:lpstr>
      <vt:lpstr>Slide 19</vt:lpstr>
      <vt:lpstr>6. PROPOSED AMENDMENTS     </vt:lpstr>
      <vt:lpstr>6. PROPOSED AMENDMENTS     </vt:lpstr>
      <vt:lpstr>6. PROPOSED AMENDMENTS  </vt:lpstr>
      <vt:lpstr>6. PROPOSED AMENDMENTS  </vt:lpstr>
      <vt:lpstr>6. PROPOSED AMENDMENTS  </vt:lpstr>
      <vt:lpstr>6. PROPOSED AMENDMENTS  </vt:lpstr>
      <vt:lpstr>6. PROPOSED AMENDMENTS  </vt:lpstr>
      <vt:lpstr>6. PROPOSED AMENDMENTS  </vt:lpstr>
      <vt:lpstr>6. PROPOSED AMENDMENTS  </vt:lpstr>
      <vt:lpstr>6. PROPOSED AMENDMENTS  </vt:lpstr>
      <vt:lpstr>6. PROPOSED AMENDMENTS  </vt:lpstr>
      <vt:lpstr>6. PROPOSED AMENDMENTS  </vt:lpstr>
      <vt:lpstr>6. PROPOSED AMENDMENTS  </vt:lpstr>
      <vt:lpstr>6. PROPOSED AMENDMENTS  </vt:lpstr>
      <vt:lpstr> 7. RECOMMENDATIONS  </vt:lpstr>
      <vt:lpstr>Slide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Pieter Pretorius</dc:creator>
  <cp:lastModifiedBy>USER</cp:lastModifiedBy>
  <cp:revision>215</cp:revision>
  <dcterms:created xsi:type="dcterms:W3CDTF">2021-02-13T08:50:29Z</dcterms:created>
  <dcterms:modified xsi:type="dcterms:W3CDTF">2021-04-01T08:44:33Z</dcterms:modified>
</cp:coreProperties>
</file>