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0" r:id="rId2"/>
    <p:sldId id="288" r:id="rId3"/>
    <p:sldId id="295" r:id="rId4"/>
    <p:sldId id="289" r:id="rId5"/>
    <p:sldId id="293" r:id="rId6"/>
    <p:sldId id="290" r:id="rId7"/>
    <p:sldId id="294" r:id="rId8"/>
    <p:sldId id="273" r:id="rId9"/>
    <p:sldId id="27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82" autoAdjust="0"/>
    <p:restoredTop sz="94660"/>
  </p:normalViewPr>
  <p:slideViewPr>
    <p:cSldViewPr>
      <p:cViewPr varScale="1">
        <p:scale>
          <a:sx n="69" d="100"/>
          <a:sy n="69" d="100"/>
        </p:scale>
        <p:origin x="15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2DB1A8-B91E-4BF4-AE62-A6B0D06A1C1D}" type="datetimeFigureOut">
              <a:rPr lang="en-ZA" smtClean="0"/>
              <a:t>2021/03/30</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CD7108-1D62-4333-83FC-11C0C1EFBA42}" type="slidenum">
              <a:rPr lang="en-ZA" smtClean="0"/>
              <a:t>‹#›</a:t>
            </a:fld>
            <a:endParaRPr lang="en-ZA"/>
          </a:p>
        </p:txBody>
      </p:sp>
    </p:spTree>
    <p:extLst>
      <p:ext uri="{BB962C8B-B14F-4D97-AF65-F5344CB8AC3E}">
        <p14:creationId xmlns:p14="http://schemas.microsoft.com/office/powerpoint/2010/main" val="3022413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1B1FE168-C8AF-44AA-AF6E-4859F9FD8511}" type="slidenum">
              <a:rPr lang="en-GB" smtClean="0"/>
              <a:t>6</a:t>
            </a:fld>
            <a:endParaRPr lang="en-GB"/>
          </a:p>
        </p:txBody>
      </p:sp>
    </p:spTree>
    <p:extLst>
      <p:ext uri="{BB962C8B-B14F-4D97-AF65-F5344CB8AC3E}">
        <p14:creationId xmlns:p14="http://schemas.microsoft.com/office/powerpoint/2010/main" val="1143135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1B1FE168-C8AF-44AA-AF6E-4859F9FD8511}" type="slidenum">
              <a:rPr lang="en-GB" smtClean="0"/>
              <a:t>7</a:t>
            </a:fld>
            <a:endParaRPr lang="en-GB"/>
          </a:p>
        </p:txBody>
      </p:sp>
    </p:spTree>
    <p:extLst>
      <p:ext uri="{BB962C8B-B14F-4D97-AF65-F5344CB8AC3E}">
        <p14:creationId xmlns:p14="http://schemas.microsoft.com/office/powerpoint/2010/main" val="575909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D19611-399A-45C9-AA7B-FCBD7470E101}"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C4172-C4EA-492B-A003-0F4E5579BB53}" type="slidenum">
              <a:rPr lang="en-US" smtClean="0"/>
              <a:t>‹#›</a:t>
            </a:fld>
            <a:endParaRPr lang="en-US"/>
          </a:p>
        </p:txBody>
      </p:sp>
    </p:spTree>
    <p:extLst>
      <p:ext uri="{BB962C8B-B14F-4D97-AF65-F5344CB8AC3E}">
        <p14:creationId xmlns:p14="http://schemas.microsoft.com/office/powerpoint/2010/main" val="4036976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D19611-399A-45C9-AA7B-FCBD7470E101}"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C4172-C4EA-492B-A003-0F4E5579BB53}" type="slidenum">
              <a:rPr lang="en-US" smtClean="0"/>
              <a:t>‹#›</a:t>
            </a:fld>
            <a:endParaRPr lang="en-US"/>
          </a:p>
        </p:txBody>
      </p:sp>
    </p:spTree>
    <p:extLst>
      <p:ext uri="{BB962C8B-B14F-4D97-AF65-F5344CB8AC3E}">
        <p14:creationId xmlns:p14="http://schemas.microsoft.com/office/powerpoint/2010/main" val="3618990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D19611-399A-45C9-AA7B-FCBD7470E101}"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C4172-C4EA-492B-A003-0F4E5579BB53}" type="slidenum">
              <a:rPr lang="en-US" smtClean="0"/>
              <a:t>‹#›</a:t>
            </a:fld>
            <a:endParaRPr lang="en-US"/>
          </a:p>
        </p:txBody>
      </p:sp>
    </p:spTree>
    <p:extLst>
      <p:ext uri="{BB962C8B-B14F-4D97-AF65-F5344CB8AC3E}">
        <p14:creationId xmlns:p14="http://schemas.microsoft.com/office/powerpoint/2010/main" val="64588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D19611-399A-45C9-AA7B-FCBD7470E101}"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C4172-C4EA-492B-A003-0F4E5579BB53}" type="slidenum">
              <a:rPr lang="en-US" smtClean="0"/>
              <a:t>‹#›</a:t>
            </a:fld>
            <a:endParaRPr lang="en-US"/>
          </a:p>
        </p:txBody>
      </p:sp>
    </p:spTree>
    <p:extLst>
      <p:ext uri="{BB962C8B-B14F-4D97-AF65-F5344CB8AC3E}">
        <p14:creationId xmlns:p14="http://schemas.microsoft.com/office/powerpoint/2010/main" val="2189754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D19611-399A-45C9-AA7B-FCBD7470E101}"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C4172-C4EA-492B-A003-0F4E5579BB53}" type="slidenum">
              <a:rPr lang="en-US" smtClean="0"/>
              <a:t>‹#›</a:t>
            </a:fld>
            <a:endParaRPr lang="en-US"/>
          </a:p>
        </p:txBody>
      </p:sp>
    </p:spTree>
    <p:extLst>
      <p:ext uri="{BB962C8B-B14F-4D97-AF65-F5344CB8AC3E}">
        <p14:creationId xmlns:p14="http://schemas.microsoft.com/office/powerpoint/2010/main" val="1109113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D19611-399A-45C9-AA7B-FCBD7470E101}" type="datetimeFigureOut">
              <a:rPr lang="en-US" smtClean="0"/>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C4172-C4EA-492B-A003-0F4E5579BB53}" type="slidenum">
              <a:rPr lang="en-US" smtClean="0"/>
              <a:t>‹#›</a:t>
            </a:fld>
            <a:endParaRPr lang="en-US"/>
          </a:p>
        </p:txBody>
      </p:sp>
    </p:spTree>
    <p:extLst>
      <p:ext uri="{BB962C8B-B14F-4D97-AF65-F5344CB8AC3E}">
        <p14:creationId xmlns:p14="http://schemas.microsoft.com/office/powerpoint/2010/main" val="4202188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D19611-399A-45C9-AA7B-FCBD7470E101}" type="datetimeFigureOut">
              <a:rPr lang="en-US" smtClean="0"/>
              <a:t>3/30/2021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AC4172-C4EA-492B-A003-0F4E5579BB53}" type="slidenum">
              <a:rPr lang="en-US" smtClean="0"/>
              <a:t>‹#›</a:t>
            </a:fld>
            <a:endParaRPr lang="en-US"/>
          </a:p>
        </p:txBody>
      </p:sp>
    </p:spTree>
    <p:extLst>
      <p:ext uri="{BB962C8B-B14F-4D97-AF65-F5344CB8AC3E}">
        <p14:creationId xmlns:p14="http://schemas.microsoft.com/office/powerpoint/2010/main" val="285147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D19611-399A-45C9-AA7B-FCBD7470E101}" type="datetimeFigureOut">
              <a:rPr lang="en-US" smtClean="0"/>
              <a:t>3/30/2021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AC4172-C4EA-492B-A003-0F4E5579BB53}" type="slidenum">
              <a:rPr lang="en-US" smtClean="0"/>
              <a:t>‹#›</a:t>
            </a:fld>
            <a:endParaRPr lang="en-US"/>
          </a:p>
        </p:txBody>
      </p:sp>
    </p:spTree>
    <p:extLst>
      <p:ext uri="{BB962C8B-B14F-4D97-AF65-F5344CB8AC3E}">
        <p14:creationId xmlns:p14="http://schemas.microsoft.com/office/powerpoint/2010/main" val="4042856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19611-399A-45C9-AA7B-FCBD7470E101}" type="datetimeFigureOut">
              <a:rPr lang="en-US" smtClean="0"/>
              <a:t>3/30/2021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AC4172-C4EA-492B-A003-0F4E5579BB53}" type="slidenum">
              <a:rPr lang="en-US" smtClean="0"/>
              <a:t>‹#›</a:t>
            </a:fld>
            <a:endParaRPr lang="en-US"/>
          </a:p>
        </p:txBody>
      </p:sp>
    </p:spTree>
    <p:extLst>
      <p:ext uri="{BB962C8B-B14F-4D97-AF65-F5344CB8AC3E}">
        <p14:creationId xmlns:p14="http://schemas.microsoft.com/office/powerpoint/2010/main" val="308248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19611-399A-45C9-AA7B-FCBD7470E101}" type="datetimeFigureOut">
              <a:rPr lang="en-US" smtClean="0"/>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C4172-C4EA-492B-A003-0F4E5579BB53}" type="slidenum">
              <a:rPr lang="en-US" smtClean="0"/>
              <a:t>‹#›</a:t>
            </a:fld>
            <a:endParaRPr lang="en-US"/>
          </a:p>
        </p:txBody>
      </p:sp>
    </p:spTree>
    <p:extLst>
      <p:ext uri="{BB962C8B-B14F-4D97-AF65-F5344CB8AC3E}">
        <p14:creationId xmlns:p14="http://schemas.microsoft.com/office/powerpoint/2010/main" val="2437096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19611-399A-45C9-AA7B-FCBD7470E101}" type="datetimeFigureOut">
              <a:rPr lang="en-US" smtClean="0"/>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C4172-C4EA-492B-A003-0F4E5579BB53}" type="slidenum">
              <a:rPr lang="en-US" smtClean="0"/>
              <a:t>‹#›</a:t>
            </a:fld>
            <a:endParaRPr lang="en-US"/>
          </a:p>
        </p:txBody>
      </p:sp>
    </p:spTree>
    <p:extLst>
      <p:ext uri="{BB962C8B-B14F-4D97-AF65-F5344CB8AC3E}">
        <p14:creationId xmlns:p14="http://schemas.microsoft.com/office/powerpoint/2010/main" val="3658019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19611-399A-45C9-AA7B-FCBD7470E101}" type="datetimeFigureOut">
              <a:rPr lang="en-US" smtClean="0"/>
              <a:t>3/30/2021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C4172-C4EA-492B-A003-0F4E5579BB53}" type="slidenum">
              <a:rPr lang="en-US" smtClean="0"/>
              <a:t>‹#›</a:t>
            </a:fld>
            <a:endParaRPr lang="en-US"/>
          </a:p>
        </p:txBody>
      </p:sp>
    </p:spTree>
    <p:extLst>
      <p:ext uri="{BB962C8B-B14F-4D97-AF65-F5344CB8AC3E}">
        <p14:creationId xmlns:p14="http://schemas.microsoft.com/office/powerpoint/2010/main" val="211256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38200" y="3084181"/>
            <a:ext cx="8153400" cy="2308324"/>
          </a:xfrm>
          <a:prstGeom prst="rect">
            <a:avLst/>
          </a:prstGeom>
          <a:noFill/>
        </p:spPr>
        <p:txBody>
          <a:bodyPr wrap="square" rtlCol="0">
            <a:spAutoFit/>
          </a:bodyPr>
          <a:lstStyle/>
          <a:p>
            <a:pPr algn="ctr"/>
            <a:r>
              <a:rPr lang="en-GB" sz="2400" b="1" dirty="0" smtClean="0"/>
              <a:t>PRESENTATION TO </a:t>
            </a:r>
          </a:p>
          <a:p>
            <a:pPr algn="ctr"/>
            <a:r>
              <a:rPr lang="en-GB" sz="2400" b="1" dirty="0" smtClean="0"/>
              <a:t>PORTFOLIO </a:t>
            </a:r>
            <a:r>
              <a:rPr lang="en-GB" sz="2400" b="1" dirty="0"/>
              <a:t>COMMITTEE ON COOPERATIVE </a:t>
            </a:r>
            <a:r>
              <a:rPr lang="en-GB" sz="2400" b="1" dirty="0" smtClean="0"/>
              <a:t>GOVERNANCE </a:t>
            </a:r>
          </a:p>
          <a:p>
            <a:pPr algn="ctr"/>
            <a:r>
              <a:rPr lang="en-GB" sz="2400" b="1" dirty="0" smtClean="0"/>
              <a:t>ON</a:t>
            </a:r>
          </a:p>
          <a:p>
            <a:pPr algn="ctr"/>
            <a:r>
              <a:rPr lang="en-GB" sz="2400" b="1" dirty="0" smtClean="0"/>
              <a:t> </a:t>
            </a:r>
            <a:r>
              <a:rPr lang="en-GB" sz="2400" b="1" dirty="0"/>
              <a:t>NON-DELEGATED </a:t>
            </a:r>
            <a:r>
              <a:rPr lang="en-GB" sz="2400" b="1" dirty="0" smtClean="0"/>
              <a:t>MUNICIPALITIES</a:t>
            </a:r>
          </a:p>
          <a:p>
            <a:pPr algn="ctr"/>
            <a:r>
              <a:rPr lang="en-GB" sz="2400" b="1" dirty="0" smtClean="0"/>
              <a:t>MPUMALANGA PROVINCIAL TREASURY</a:t>
            </a:r>
            <a:endParaRPr lang="en-ZA" sz="2400" b="1" dirty="0"/>
          </a:p>
          <a:p>
            <a:pPr algn="ctr"/>
            <a:r>
              <a:rPr lang="en-GB" sz="2400" b="1" dirty="0" smtClean="0"/>
              <a:t> </a:t>
            </a:r>
            <a:endParaRPr lang="en-US" sz="2400" b="1" dirty="0"/>
          </a:p>
        </p:txBody>
      </p:sp>
      <p:sp>
        <p:nvSpPr>
          <p:cNvPr id="8" name="TextBox 7"/>
          <p:cNvSpPr txBox="1"/>
          <p:nvPr/>
        </p:nvSpPr>
        <p:spPr>
          <a:xfrm>
            <a:off x="2732779" y="5077144"/>
            <a:ext cx="5943600" cy="357534"/>
          </a:xfrm>
          <a:prstGeom prst="rect">
            <a:avLst/>
          </a:prstGeom>
          <a:noFill/>
        </p:spPr>
        <p:txBody>
          <a:bodyPr wrap="square" rtlCol="0">
            <a:spAutoFit/>
          </a:bodyPr>
          <a:lstStyle/>
          <a:p>
            <a:pPr algn="r"/>
            <a:r>
              <a:rPr lang="en-GB" sz="2585" b="1" baseline="30000" dirty="0" smtClean="0">
                <a:solidFill>
                  <a:srgbClr val="F2B01E"/>
                </a:solidFill>
              </a:rPr>
              <a:t>31 MARCH 2021</a:t>
            </a:r>
            <a:endParaRPr lang="en-GB" sz="2585" b="1" baseline="30000" dirty="0">
              <a:solidFill>
                <a:srgbClr val="F2B01E"/>
              </a:solidFill>
            </a:endParaRPr>
          </a:p>
        </p:txBody>
      </p:sp>
      <p:pic>
        <p:nvPicPr>
          <p:cNvPr id="2" name="Picture 1" descr="MPG POWERPOINT L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830"/>
            <a:ext cx="9144000" cy="2754923"/>
          </a:xfrm>
          <a:prstGeom prst="rect">
            <a:avLst/>
          </a:prstGeom>
        </p:spPr>
      </p:pic>
      <p:grpSp>
        <p:nvGrpSpPr>
          <p:cNvPr id="11" name="Group 10"/>
          <p:cNvGrpSpPr/>
          <p:nvPr/>
        </p:nvGrpSpPr>
        <p:grpSpPr>
          <a:xfrm>
            <a:off x="5337907" y="2254640"/>
            <a:ext cx="3338473" cy="792252"/>
            <a:chOff x="5782732" y="2055173"/>
            <a:chExt cx="3894668" cy="924242"/>
          </a:xfrm>
        </p:grpSpPr>
        <p:sp>
          <p:nvSpPr>
            <p:cNvPr id="9" name="TextBox 8"/>
            <p:cNvSpPr txBox="1"/>
            <p:nvPr/>
          </p:nvSpPr>
          <p:spPr>
            <a:xfrm>
              <a:off x="6779713" y="2055173"/>
              <a:ext cx="2197730" cy="582862"/>
            </a:xfrm>
            <a:prstGeom prst="rect">
              <a:avLst/>
            </a:prstGeom>
            <a:noFill/>
          </p:spPr>
          <p:txBody>
            <a:bodyPr wrap="square" rtlCol="0">
              <a:spAutoFit/>
            </a:bodyPr>
            <a:lstStyle/>
            <a:p>
              <a:r>
                <a:rPr lang="en-GB" sz="1477" cap="all" baseline="30000" dirty="0">
                  <a:solidFill>
                    <a:srgbClr val="F2B01E"/>
                  </a:solidFill>
                  <a:latin typeface="Arial"/>
                  <a:cs typeface="Arial"/>
                </a:rPr>
                <a:t>when the sun rises</a:t>
              </a:r>
            </a:p>
            <a:p>
              <a:endParaRPr lang="en-US" sz="1662" dirty="0">
                <a:solidFill>
                  <a:srgbClr val="F2B01E"/>
                </a:solidFill>
              </a:endParaRPr>
            </a:p>
          </p:txBody>
        </p:sp>
        <p:sp>
          <p:nvSpPr>
            <p:cNvPr id="10" name="TextBox 9"/>
            <p:cNvSpPr txBox="1"/>
            <p:nvPr/>
          </p:nvSpPr>
          <p:spPr>
            <a:xfrm>
              <a:off x="5782732" y="2308211"/>
              <a:ext cx="3894668" cy="671204"/>
            </a:xfrm>
            <a:prstGeom prst="rect">
              <a:avLst/>
            </a:prstGeom>
            <a:noFill/>
          </p:spPr>
          <p:txBody>
            <a:bodyPr wrap="square" rtlCol="0">
              <a:spAutoFit/>
            </a:bodyPr>
            <a:lstStyle/>
            <a:p>
              <a:pPr algn="ctr"/>
              <a:r>
                <a:rPr lang="en-GB" sz="2215" cap="all" baseline="30000" dirty="0">
                  <a:solidFill>
                    <a:schemeClr val="bg1"/>
                  </a:solidFill>
                  <a:latin typeface="Arial"/>
                  <a:cs typeface="Arial"/>
                </a:rPr>
                <a:t>we work hard to deliver</a:t>
              </a:r>
            </a:p>
            <a:p>
              <a:endParaRPr lang="en-US" sz="1662" dirty="0">
                <a:solidFill>
                  <a:schemeClr val="bg1"/>
                </a:solidFill>
              </a:endParaRPr>
            </a:p>
          </p:txBody>
        </p:sp>
      </p:grpSp>
      <p:sp>
        <p:nvSpPr>
          <p:cNvPr id="3" name="Slide Number Placeholder 2"/>
          <p:cNvSpPr>
            <a:spLocks noGrp="1"/>
          </p:cNvSpPr>
          <p:nvPr>
            <p:ph type="sldNum" sz="quarter" idx="12"/>
          </p:nvPr>
        </p:nvSpPr>
        <p:spPr>
          <a:xfrm>
            <a:off x="3470031" y="6131171"/>
            <a:ext cx="2133600" cy="337038"/>
          </a:xfrm>
        </p:spPr>
        <p:txBody>
          <a:bodyPr/>
          <a:lstStyle/>
          <a:p>
            <a:fld id="{39AC5568-C467-DA4E-A229-6C912B895CA4}" type="slidenum">
              <a:rPr lang="en-US" smtClean="0"/>
              <a:t>1</a:t>
            </a:fld>
            <a:endParaRPr lang="en-US"/>
          </a:p>
        </p:txBody>
      </p:sp>
    </p:spTree>
    <p:extLst>
      <p:ext uri="{BB962C8B-B14F-4D97-AF65-F5344CB8AC3E}">
        <p14:creationId xmlns:p14="http://schemas.microsoft.com/office/powerpoint/2010/main" val="2962632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54626"/>
          </a:xfrm>
          <a:solidFill>
            <a:srgbClr val="FFC000"/>
          </a:solidFill>
        </p:spPr>
        <p:txBody>
          <a:bodyPr>
            <a:noAutofit/>
          </a:bodyPr>
          <a:lstStyle/>
          <a:p>
            <a:r>
              <a:rPr lang="en-US" sz="2400" b="1" i="1" dirty="0" smtClean="0"/>
              <a:t>INDEX</a:t>
            </a:r>
            <a:endParaRPr lang="en-ZA" sz="2400" dirty="0"/>
          </a:p>
        </p:txBody>
      </p:sp>
      <p:sp>
        <p:nvSpPr>
          <p:cNvPr id="4" name="Content Placeholder 3"/>
          <p:cNvSpPr>
            <a:spLocks noGrp="1"/>
          </p:cNvSpPr>
          <p:nvPr>
            <p:ph idx="1"/>
          </p:nvPr>
        </p:nvSpPr>
        <p:spPr>
          <a:xfrm>
            <a:off x="152400" y="1066800"/>
            <a:ext cx="8763000" cy="5029200"/>
          </a:xfrm>
        </p:spPr>
        <p:txBody>
          <a:bodyPr>
            <a:normAutofit/>
          </a:bodyPr>
          <a:lstStyle/>
          <a:p>
            <a:r>
              <a:rPr lang="en-US" sz="2000" i="1" dirty="0" smtClean="0"/>
              <a:t>Mpumalanga provincial treasury understanding of non-delegated municipality</a:t>
            </a:r>
          </a:p>
          <a:p>
            <a:pPr marL="0" indent="0">
              <a:buNone/>
            </a:pPr>
            <a:endParaRPr lang="en-US" sz="2000" i="1" dirty="0" smtClean="0"/>
          </a:p>
          <a:p>
            <a:r>
              <a:rPr lang="en-US" sz="2000" dirty="0" smtClean="0"/>
              <a:t>What have PT observed as key challenges in the non-delegated municipality/municipalities</a:t>
            </a:r>
          </a:p>
          <a:p>
            <a:pPr marL="0" indent="0">
              <a:buNone/>
            </a:pPr>
            <a:endParaRPr lang="en-US" sz="2000" dirty="0" smtClean="0"/>
          </a:p>
          <a:p>
            <a:pPr lvl="0"/>
            <a:r>
              <a:rPr lang="en-US" sz="2000" dirty="0" smtClean="0"/>
              <a:t>Does pts have enough scope to assist national treasury to address these challenges</a:t>
            </a:r>
          </a:p>
          <a:p>
            <a:pPr marL="0" lvl="0" indent="0">
              <a:buNone/>
            </a:pPr>
            <a:endParaRPr lang="en-ZA" sz="2000" dirty="0" smtClean="0"/>
          </a:p>
          <a:p>
            <a:r>
              <a:rPr lang="en-US" sz="2000" dirty="0" smtClean="0"/>
              <a:t>Recommendations</a:t>
            </a:r>
            <a:endParaRPr lang="en-ZA" sz="2000" dirty="0"/>
          </a:p>
        </p:txBody>
      </p:sp>
    </p:spTree>
    <p:extLst>
      <p:ext uri="{BB962C8B-B14F-4D97-AF65-F5344CB8AC3E}">
        <p14:creationId xmlns:p14="http://schemas.microsoft.com/office/powerpoint/2010/main" val="2439160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374"/>
            <a:ext cx="9144000" cy="754626"/>
          </a:xfrm>
          <a:solidFill>
            <a:srgbClr val="FFC000"/>
          </a:solidFill>
        </p:spPr>
        <p:txBody>
          <a:bodyPr>
            <a:noAutofit/>
          </a:bodyPr>
          <a:lstStyle/>
          <a:p>
            <a:r>
              <a:rPr lang="en-US" sz="2400" b="1" i="1" dirty="0"/>
              <a:t>MPUMALANGA PROVINCIAL TREASURY UNDERSTANDING OF NON-DELEGATED MUNICIPALITY.</a:t>
            </a:r>
            <a:endParaRPr lang="en-ZA" sz="2400" dirty="0"/>
          </a:p>
        </p:txBody>
      </p:sp>
      <p:sp>
        <p:nvSpPr>
          <p:cNvPr id="4" name="Content Placeholder 3"/>
          <p:cNvSpPr>
            <a:spLocks noGrp="1"/>
          </p:cNvSpPr>
          <p:nvPr>
            <p:ph idx="1"/>
          </p:nvPr>
        </p:nvSpPr>
        <p:spPr>
          <a:xfrm>
            <a:off x="152400" y="1066800"/>
            <a:ext cx="8763000" cy="5029200"/>
          </a:xfrm>
        </p:spPr>
        <p:txBody>
          <a:bodyPr>
            <a:normAutofit fontScale="55000" lnSpcReduction="20000"/>
          </a:bodyPr>
          <a:lstStyle/>
          <a:p>
            <a:r>
              <a:rPr lang="en-US" b="1" i="1" dirty="0" smtClean="0"/>
              <a:t>Non-delegated </a:t>
            </a:r>
            <a:r>
              <a:rPr lang="en-US" b="1" i="1" dirty="0"/>
              <a:t>municipalities (City of </a:t>
            </a:r>
            <a:r>
              <a:rPr lang="en-US" b="1" i="1" dirty="0" err="1"/>
              <a:t>Mbombela</a:t>
            </a:r>
            <a:r>
              <a:rPr lang="en-US" b="1" i="1" dirty="0"/>
              <a:t>) is delegated to NT due to the fact that these municipalities have a major contribution to the economy of the country due to their huge revenue bases, and economic activity</a:t>
            </a:r>
            <a:r>
              <a:rPr lang="en-US" b="1" i="1" dirty="0" smtClean="0"/>
              <a:t>.</a:t>
            </a:r>
          </a:p>
          <a:p>
            <a:pPr marL="0" indent="0">
              <a:buNone/>
            </a:pPr>
            <a:endParaRPr lang="en-ZA" dirty="0"/>
          </a:p>
          <a:p>
            <a:r>
              <a:rPr lang="en-US" b="1" i="1" dirty="0"/>
              <a:t>These municipalities are closely monitored by NT as a total collapse would impact. or result in a total collapse of the economy of the country</a:t>
            </a:r>
            <a:r>
              <a:rPr lang="en-US" b="1" i="1" dirty="0" smtClean="0"/>
              <a:t>.</a:t>
            </a:r>
          </a:p>
          <a:p>
            <a:pPr marL="0" indent="0">
              <a:buNone/>
            </a:pPr>
            <a:r>
              <a:rPr lang="en-US" b="1" i="1" dirty="0" smtClean="0"/>
              <a:t>  </a:t>
            </a:r>
            <a:endParaRPr lang="en-ZA" dirty="0"/>
          </a:p>
          <a:p>
            <a:r>
              <a:rPr lang="en-US" b="1" i="1" dirty="0"/>
              <a:t>The understanding and current arrangement is that PT’s may support these municipalities on a consensual basis with NT and PT may monitor their performance which is reported to intergovernmental fora </a:t>
            </a:r>
            <a:r>
              <a:rPr lang="en-US" b="1" i="1" dirty="0" err="1"/>
              <a:t>i.e</a:t>
            </a:r>
            <a:r>
              <a:rPr lang="en-US" b="1" i="1" dirty="0"/>
              <a:t> MuniMec and PCF.</a:t>
            </a:r>
            <a:endParaRPr lang="en-ZA" dirty="0"/>
          </a:p>
          <a:p>
            <a:pPr marL="0" indent="0">
              <a:buNone/>
            </a:pPr>
            <a:endParaRPr lang="en-ZA" dirty="0"/>
          </a:p>
          <a:p>
            <a:r>
              <a:rPr lang="en-US" b="1" i="1" dirty="0"/>
              <a:t>The City of </a:t>
            </a:r>
            <a:r>
              <a:rPr lang="en-US" b="1" i="1" dirty="0" err="1"/>
              <a:t>Mbombela</a:t>
            </a:r>
            <a:r>
              <a:rPr lang="en-US" b="1" i="1" dirty="0"/>
              <a:t> is not treated differently than delegated municipalities in the Province except for budget engagements, which is done jointly with National Treasury</a:t>
            </a:r>
            <a:r>
              <a:rPr lang="en-US" b="1" i="1" dirty="0" smtClean="0"/>
              <a:t>.</a:t>
            </a:r>
          </a:p>
          <a:p>
            <a:pPr marL="0" indent="0">
              <a:buNone/>
            </a:pPr>
            <a:endParaRPr lang="en-ZA" dirty="0"/>
          </a:p>
          <a:p>
            <a:r>
              <a:rPr lang="en-US" b="1" i="1" dirty="0"/>
              <a:t>The City of </a:t>
            </a:r>
            <a:r>
              <a:rPr lang="en-US" b="1" i="1" dirty="0" err="1"/>
              <a:t>Mbombela</a:t>
            </a:r>
            <a:r>
              <a:rPr lang="en-US" b="1" i="1" dirty="0"/>
              <a:t> are monitored and reported on as all other municipalities and the City forms part and participates in all Provincial IGR structures.</a:t>
            </a:r>
            <a:endParaRPr lang="en-ZA" dirty="0"/>
          </a:p>
        </p:txBody>
      </p:sp>
    </p:spTree>
    <p:extLst>
      <p:ext uri="{BB962C8B-B14F-4D97-AF65-F5344CB8AC3E}">
        <p14:creationId xmlns:p14="http://schemas.microsoft.com/office/powerpoint/2010/main" val="237216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78" y="0"/>
            <a:ext cx="9144000" cy="678426"/>
          </a:xfrm>
          <a:solidFill>
            <a:srgbClr val="FFC000"/>
          </a:solidFill>
        </p:spPr>
        <p:txBody>
          <a:bodyPr>
            <a:noAutofit/>
          </a:bodyPr>
          <a:lstStyle/>
          <a:p>
            <a:pPr lvl="0"/>
            <a:r>
              <a:rPr lang="en-US" sz="2400" b="1" dirty="0"/>
              <a:t>What have PT observed as key challenges in the non-delegated municipality/municipalities;</a:t>
            </a:r>
            <a:endParaRPr lang="en-ZA" sz="2400" dirty="0"/>
          </a:p>
        </p:txBody>
      </p:sp>
      <p:sp>
        <p:nvSpPr>
          <p:cNvPr id="3" name="Content Placeholder 2"/>
          <p:cNvSpPr>
            <a:spLocks noGrp="1"/>
          </p:cNvSpPr>
          <p:nvPr>
            <p:ph idx="1"/>
          </p:nvPr>
        </p:nvSpPr>
        <p:spPr>
          <a:xfrm>
            <a:off x="34046" y="762000"/>
            <a:ext cx="9033753" cy="5791200"/>
          </a:xfrm>
        </p:spPr>
        <p:txBody>
          <a:bodyPr>
            <a:noAutofit/>
          </a:bodyPr>
          <a:lstStyle/>
          <a:p>
            <a:pPr marL="0" indent="0">
              <a:buNone/>
            </a:pPr>
            <a:r>
              <a:rPr lang="en-US" sz="1800" b="1" i="1" dirty="0"/>
              <a:t>Provincial Treasury does not experience any challenges with regard to the Non-Delegated municipality</a:t>
            </a:r>
            <a:r>
              <a:rPr lang="en-US" sz="1800" b="1" i="1" dirty="0" smtClean="0"/>
              <a:t>. There is a sound working relationship between National Treasury, Provincial Treasury and the Municipality.</a:t>
            </a:r>
            <a:endParaRPr lang="en-US" sz="1800" b="1" i="1" dirty="0"/>
          </a:p>
          <a:p>
            <a:pPr marL="0" indent="0">
              <a:buNone/>
            </a:pPr>
            <a:r>
              <a:rPr lang="en-US" sz="1800" b="1" i="1" dirty="0" smtClean="0"/>
              <a:t>Provincial </a:t>
            </a:r>
            <a:r>
              <a:rPr lang="en-US" sz="1800" b="1" i="1" dirty="0"/>
              <a:t>Treasury </a:t>
            </a:r>
            <a:r>
              <a:rPr lang="en-US" sz="1800" b="1" i="1" dirty="0" smtClean="0"/>
              <a:t>are aware of the </a:t>
            </a:r>
            <a:r>
              <a:rPr lang="en-US" sz="1800" b="1" i="1" dirty="0"/>
              <a:t>challenges in City of </a:t>
            </a:r>
            <a:r>
              <a:rPr lang="en-US" sz="1800" b="1" i="1" dirty="0" err="1"/>
              <a:t>Mbombela</a:t>
            </a:r>
            <a:r>
              <a:rPr lang="en-US" sz="1800" b="1" i="1" dirty="0"/>
              <a:t>, which are similar to delegated </a:t>
            </a:r>
            <a:r>
              <a:rPr lang="en-US" sz="1800" b="1" i="1" dirty="0" smtClean="0"/>
              <a:t>Municipalities:</a:t>
            </a:r>
          </a:p>
          <a:p>
            <a:r>
              <a:rPr lang="en-US" sz="1800" b="1" i="1" dirty="0" smtClean="0"/>
              <a:t>It </a:t>
            </a:r>
            <a:r>
              <a:rPr lang="en-US" sz="1800" b="1" i="1" dirty="0"/>
              <a:t>has been observed that effective oversight, performance management and lack of consequence management by senior management and Councils continue to be a contributing factor that impedes on effectiveness of municipalities. </a:t>
            </a:r>
            <a:endParaRPr lang="en-ZA" sz="1800" dirty="0"/>
          </a:p>
          <a:p>
            <a:r>
              <a:rPr lang="en-US" sz="1800" b="1" i="1" dirty="0"/>
              <a:t>There are weak internal control environments which impacts negatively on the audit outcomes. </a:t>
            </a:r>
          </a:p>
          <a:p>
            <a:r>
              <a:rPr lang="en-US" sz="1800" b="1" i="1" dirty="0" smtClean="0"/>
              <a:t>Challenges with </a:t>
            </a:r>
            <a:r>
              <a:rPr lang="en-US" sz="1800" b="1" i="1" dirty="0"/>
              <a:t>regard to </a:t>
            </a:r>
            <a:r>
              <a:rPr lang="en-US" sz="1800" b="1" i="1" dirty="0" smtClean="0"/>
              <a:t>financial management, which contribute to deterioration </a:t>
            </a:r>
            <a:r>
              <a:rPr lang="en-US" sz="1800" b="1" i="1" dirty="0"/>
              <a:t>of finances. </a:t>
            </a:r>
            <a:endParaRPr lang="en-US" sz="1800" b="1" i="1" dirty="0" smtClean="0"/>
          </a:p>
          <a:p>
            <a:r>
              <a:rPr lang="en-US" sz="1800" b="1" i="1" dirty="0" smtClean="0"/>
              <a:t>City </a:t>
            </a:r>
            <a:r>
              <a:rPr lang="en-US" sz="1800" b="1" i="1" dirty="0"/>
              <a:t>of </a:t>
            </a:r>
            <a:r>
              <a:rPr lang="en-US" sz="1800" b="1" i="1" dirty="0" err="1"/>
              <a:t>Mbombela</a:t>
            </a:r>
            <a:r>
              <a:rPr lang="en-US" sz="1800" b="1" i="1" dirty="0"/>
              <a:t> is also challenged with the escalation of Eskom debt and this is as a result of the inability to collect revenue in areas where Eskom supplies </a:t>
            </a:r>
            <a:r>
              <a:rPr lang="en-US" sz="1800" b="1" i="1" dirty="0" smtClean="0"/>
              <a:t>electricity. </a:t>
            </a:r>
          </a:p>
          <a:p>
            <a:r>
              <a:rPr lang="en-US" sz="1800" b="1" i="1" dirty="0" smtClean="0"/>
              <a:t>Eskom debt as at January 2021 is R564 Million</a:t>
            </a:r>
            <a:r>
              <a:rPr lang="en-US" sz="1800" b="1" i="1" dirty="0"/>
              <a:t>. (R417Million capital and R62Million Interest)</a:t>
            </a:r>
          </a:p>
          <a:p>
            <a:r>
              <a:rPr lang="en-US" sz="1800" b="1" i="1" dirty="0" smtClean="0"/>
              <a:t>Eskom debt increased with R144 Million of the last 12 Months. </a:t>
            </a:r>
          </a:p>
        </p:txBody>
      </p:sp>
    </p:spTree>
    <p:extLst>
      <p:ext uri="{BB962C8B-B14F-4D97-AF65-F5344CB8AC3E}">
        <p14:creationId xmlns:p14="http://schemas.microsoft.com/office/powerpoint/2010/main" val="99596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374"/>
            <a:ext cx="9144000" cy="678426"/>
          </a:xfrm>
          <a:solidFill>
            <a:srgbClr val="FFC000"/>
          </a:solidFill>
        </p:spPr>
        <p:txBody>
          <a:bodyPr>
            <a:noAutofit/>
          </a:bodyPr>
          <a:lstStyle/>
          <a:p>
            <a:pPr lvl="0"/>
            <a:r>
              <a:rPr lang="en-US" sz="2400" b="1" dirty="0"/>
              <a:t>What have PT observed as key challenges in the non-delegated </a:t>
            </a:r>
            <a:r>
              <a:rPr lang="en-US" sz="2400" b="1" dirty="0" smtClean="0"/>
              <a:t>municipality/municipalities </a:t>
            </a:r>
            <a:r>
              <a:rPr lang="en-US" sz="2400" b="1" dirty="0" err="1" smtClean="0"/>
              <a:t>Cont</a:t>
            </a:r>
            <a:r>
              <a:rPr lang="en-US" sz="2400" b="1" dirty="0" smtClean="0"/>
              <a:t>…</a:t>
            </a:r>
            <a:endParaRPr lang="en-ZA" sz="2400" dirty="0"/>
          </a:p>
        </p:txBody>
      </p:sp>
      <p:sp>
        <p:nvSpPr>
          <p:cNvPr id="3" name="Content Placeholder 2"/>
          <p:cNvSpPr>
            <a:spLocks noGrp="1"/>
          </p:cNvSpPr>
          <p:nvPr>
            <p:ph idx="1"/>
          </p:nvPr>
        </p:nvSpPr>
        <p:spPr>
          <a:xfrm>
            <a:off x="21077" y="1219200"/>
            <a:ext cx="8915400" cy="5486400"/>
          </a:xfrm>
        </p:spPr>
        <p:txBody>
          <a:bodyPr>
            <a:noAutofit/>
          </a:bodyPr>
          <a:lstStyle/>
          <a:p>
            <a:r>
              <a:rPr lang="en-US" sz="1800" b="1" i="1" dirty="0"/>
              <a:t>The revenue challenges impact negatively on their financial sustainability. </a:t>
            </a:r>
          </a:p>
          <a:p>
            <a:pPr marL="0" indent="0">
              <a:buNone/>
            </a:pPr>
            <a:endParaRPr lang="en-US" sz="1800" b="1" i="1" dirty="0" smtClean="0"/>
          </a:p>
          <a:p>
            <a:r>
              <a:rPr lang="en-US" sz="1800" b="1" i="1" dirty="0" smtClean="0"/>
              <a:t>City </a:t>
            </a:r>
            <a:r>
              <a:rPr lang="en-US" sz="1800" b="1" i="1" dirty="0"/>
              <a:t>of </a:t>
            </a:r>
            <a:r>
              <a:rPr lang="en-US" sz="1800" b="1" i="1" dirty="0" err="1"/>
              <a:t>Mbombela</a:t>
            </a:r>
            <a:r>
              <a:rPr lang="en-US" sz="1800" b="1" i="1" dirty="0"/>
              <a:t> is surrounded by areas classified as deep rural and these areas do have high numbers of indigent consumers</a:t>
            </a:r>
            <a:r>
              <a:rPr lang="en-US" sz="1800" b="1" i="1" dirty="0" smtClean="0"/>
              <a:t>.</a:t>
            </a:r>
          </a:p>
          <a:p>
            <a:pPr marL="0" indent="0">
              <a:buNone/>
            </a:pPr>
            <a:r>
              <a:rPr lang="en-US" sz="1800" b="1" i="1" dirty="0" smtClean="0"/>
              <a:t> </a:t>
            </a:r>
            <a:endParaRPr lang="en-ZA" sz="1800" dirty="0"/>
          </a:p>
          <a:p>
            <a:r>
              <a:rPr lang="en-US" sz="1800" b="1" i="1" dirty="0" smtClean="0"/>
              <a:t>Inability </a:t>
            </a:r>
            <a:r>
              <a:rPr lang="en-US" sz="1800" b="1" i="1" dirty="0"/>
              <a:t>to budget adequately for repairs and maintenance at 8 % and the renewal of existing assets at 40 percent of the capex budgets</a:t>
            </a:r>
            <a:r>
              <a:rPr lang="en-US" sz="1800" b="1" i="1" dirty="0" smtClean="0"/>
              <a:t>.</a:t>
            </a:r>
          </a:p>
          <a:p>
            <a:pPr marL="0" indent="0">
              <a:buNone/>
            </a:pPr>
            <a:endParaRPr lang="en-ZA" sz="1800" dirty="0"/>
          </a:p>
          <a:p>
            <a:r>
              <a:rPr lang="en-US" sz="1800" b="1" i="1" dirty="0" smtClean="0"/>
              <a:t>The </a:t>
            </a:r>
            <a:r>
              <a:rPr lang="en-US" sz="1800" b="1" i="1" dirty="0"/>
              <a:t>utilizing of Grant funding remains a big challenge and the municipality underspend conditional Grants for the past few years. </a:t>
            </a:r>
            <a:endParaRPr lang="en-US" sz="1800" b="1" i="1" dirty="0" smtClean="0"/>
          </a:p>
          <a:p>
            <a:pPr marL="0" indent="0">
              <a:buNone/>
            </a:pPr>
            <a:endParaRPr lang="en-US" sz="1800" b="1" i="1" dirty="0" smtClean="0"/>
          </a:p>
          <a:p>
            <a:r>
              <a:rPr lang="en-US" sz="1800" b="1" i="1" dirty="0" smtClean="0"/>
              <a:t>This </a:t>
            </a:r>
            <a:r>
              <a:rPr lang="en-US" sz="1800" b="1" i="1" dirty="0"/>
              <a:t>reflects on poor planning as well as inadequate oversight on budget performance</a:t>
            </a:r>
            <a:r>
              <a:rPr lang="en-US" sz="1800" b="1" i="1" dirty="0" smtClean="0"/>
              <a:t>.</a:t>
            </a:r>
          </a:p>
          <a:p>
            <a:pPr marL="0" indent="0">
              <a:buNone/>
            </a:pPr>
            <a:r>
              <a:rPr lang="en-US" sz="1800" b="1" i="1" dirty="0" smtClean="0"/>
              <a:t> </a:t>
            </a:r>
          </a:p>
          <a:p>
            <a:r>
              <a:rPr lang="en-US" sz="1800" b="1" i="1" dirty="0" smtClean="0"/>
              <a:t>In </a:t>
            </a:r>
            <a:r>
              <a:rPr lang="en-US" sz="1800" b="1" i="1" dirty="0"/>
              <a:t>this regard the Department of Cooperative Governance continuously needs to support with development of acceleration plans for improvement on grant spending. </a:t>
            </a:r>
            <a:endParaRPr lang="en-ZA" sz="1800" dirty="0"/>
          </a:p>
        </p:txBody>
      </p:sp>
    </p:spTree>
    <p:extLst>
      <p:ext uri="{BB962C8B-B14F-4D97-AF65-F5344CB8AC3E}">
        <p14:creationId xmlns:p14="http://schemas.microsoft.com/office/powerpoint/2010/main" val="2829225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2990FCC-F626-422E-BB2D-7D7123A87491}" type="slidenum">
              <a:rPr lang="en-US" altLang="en-US">
                <a:latin typeface="Arial Bold Italic" pitchFamily="34" charset="0"/>
              </a:rPr>
              <a:pPr/>
              <a:t>6</a:t>
            </a:fld>
            <a:endParaRPr lang="en-US" dirty="0">
              <a:solidFill>
                <a:prstClr val="black">
                  <a:tint val="75000"/>
                </a:prstClr>
              </a:solidFill>
            </a:endParaRPr>
          </a:p>
        </p:txBody>
      </p:sp>
      <p:sp>
        <p:nvSpPr>
          <p:cNvPr id="3" name="Content Placeholder 2"/>
          <p:cNvSpPr>
            <a:spLocks noGrp="1"/>
          </p:cNvSpPr>
          <p:nvPr>
            <p:ph idx="4294967295"/>
          </p:nvPr>
        </p:nvSpPr>
        <p:spPr>
          <a:xfrm>
            <a:off x="12970" y="1191976"/>
            <a:ext cx="8978630" cy="5518150"/>
          </a:xfrm>
        </p:spPr>
        <p:txBody>
          <a:bodyPr>
            <a:noAutofit/>
          </a:bodyPr>
          <a:lstStyle/>
          <a:p>
            <a:r>
              <a:rPr lang="en-US" sz="1800" b="1" i="1" dirty="0" smtClean="0"/>
              <a:t>The </a:t>
            </a:r>
            <a:r>
              <a:rPr lang="en-US" sz="1800" b="1" i="1" dirty="0"/>
              <a:t>Provincial Treasury derives its mandate from Chapter 2 of the Municipal Finance Management Act 56 of 2003, and the Minister of Finance has delegated responsibilities in terms of this Act to MEC for Provincial Treasury to fulfill its responsibilities in terms of the Act.</a:t>
            </a:r>
            <a:endParaRPr lang="en-ZA" sz="1800" dirty="0"/>
          </a:p>
          <a:p>
            <a:pPr marL="0" indent="0">
              <a:buNone/>
            </a:pPr>
            <a:endParaRPr lang="en-ZA" sz="1800" dirty="0"/>
          </a:p>
          <a:p>
            <a:r>
              <a:rPr lang="en-US" sz="1800" b="1" i="1" dirty="0"/>
              <a:t>There was a memorandum of understanding between PT and COCTA for the former to oversee Municipal Finances and COGTA to execute their Service Delivery Mandate. </a:t>
            </a:r>
            <a:endParaRPr lang="en-US" sz="1800" b="1" i="1" dirty="0" smtClean="0"/>
          </a:p>
          <a:p>
            <a:endParaRPr lang="en-US" sz="1800" b="1" i="1" dirty="0"/>
          </a:p>
          <a:p>
            <a:r>
              <a:rPr lang="en-US" sz="1800" b="1" i="1" dirty="0" smtClean="0"/>
              <a:t>The </a:t>
            </a:r>
            <a:r>
              <a:rPr lang="en-US" sz="1800" b="1" i="1" dirty="0"/>
              <a:t>MOU is currently under review to be in line with the National MOU between Treasury and COGTA</a:t>
            </a:r>
            <a:r>
              <a:rPr lang="en-US" sz="1800" b="1" i="1" dirty="0" smtClean="0"/>
              <a:t>.</a:t>
            </a:r>
          </a:p>
          <a:p>
            <a:pPr marL="0" indent="0">
              <a:buNone/>
            </a:pPr>
            <a:endParaRPr lang="en-ZA" sz="1800" dirty="0"/>
          </a:p>
          <a:p>
            <a:r>
              <a:rPr lang="en-US" sz="1800" b="1" i="1" dirty="0"/>
              <a:t>PT has a responsibility in terms of the MFMA to report to National Treasury on MFMA compliance and compliance to applicable local government legislation and related frameworks.</a:t>
            </a:r>
            <a:endParaRPr lang="en-ZA" sz="1800" dirty="0"/>
          </a:p>
          <a:p>
            <a:pPr marL="0" indent="0">
              <a:buNone/>
            </a:pPr>
            <a:endParaRPr lang="en-ZA" sz="1800" dirty="0"/>
          </a:p>
        </p:txBody>
      </p:sp>
      <p:sp>
        <p:nvSpPr>
          <p:cNvPr id="5" name="Title 1"/>
          <p:cNvSpPr txBox="1">
            <a:spLocks/>
          </p:cNvSpPr>
          <p:nvPr/>
        </p:nvSpPr>
        <p:spPr>
          <a:xfrm>
            <a:off x="12970" y="0"/>
            <a:ext cx="9144000" cy="838200"/>
          </a:xfrm>
          <a:prstGeom prst="rect">
            <a:avLst/>
          </a:prstGeom>
          <a:solidFill>
            <a:srgbClr val="FFC0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sz="2400" b="1" dirty="0"/>
              <a:t>Does PTs have enough scope to assist National Treasury to address these challenges</a:t>
            </a:r>
            <a:endParaRPr lang="en-ZA" sz="2400" dirty="0"/>
          </a:p>
        </p:txBody>
      </p:sp>
    </p:spTree>
    <p:extLst>
      <p:ext uri="{BB962C8B-B14F-4D97-AF65-F5344CB8AC3E}">
        <p14:creationId xmlns:p14="http://schemas.microsoft.com/office/powerpoint/2010/main" val="2415245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2990FCC-F626-422E-BB2D-7D7123A87491}" type="slidenum">
              <a:rPr lang="en-US" altLang="en-US">
                <a:latin typeface="Arial Bold Italic" pitchFamily="34" charset="0"/>
              </a:rPr>
              <a:pPr/>
              <a:t>7</a:t>
            </a:fld>
            <a:endParaRPr lang="en-US" dirty="0">
              <a:solidFill>
                <a:prstClr val="black">
                  <a:tint val="75000"/>
                </a:prstClr>
              </a:solidFill>
            </a:endParaRPr>
          </a:p>
        </p:txBody>
      </p:sp>
      <p:sp>
        <p:nvSpPr>
          <p:cNvPr id="3" name="Content Placeholder 2"/>
          <p:cNvSpPr>
            <a:spLocks noGrp="1"/>
          </p:cNvSpPr>
          <p:nvPr>
            <p:ph idx="4294967295"/>
          </p:nvPr>
        </p:nvSpPr>
        <p:spPr>
          <a:xfrm>
            <a:off x="12970" y="1191976"/>
            <a:ext cx="8978630" cy="5518150"/>
          </a:xfrm>
        </p:spPr>
        <p:txBody>
          <a:bodyPr>
            <a:noAutofit/>
          </a:bodyPr>
          <a:lstStyle/>
          <a:p>
            <a:pPr marL="0" indent="0">
              <a:buNone/>
            </a:pPr>
            <a:endParaRPr lang="en-ZA" sz="1800" dirty="0"/>
          </a:p>
          <a:p>
            <a:r>
              <a:rPr lang="en-US" sz="1800" b="1" i="1" dirty="0"/>
              <a:t>Provincial Treasuries has sufficient capacity to execute their mandate and NT augment support to Provincial Treasury in the form of capacity building </a:t>
            </a:r>
            <a:r>
              <a:rPr lang="en-US" sz="1800" b="1" i="1" dirty="0" err="1"/>
              <a:t>grants.i.e</a:t>
            </a:r>
            <a:r>
              <a:rPr lang="en-US" sz="1800" b="1" i="1" dirty="0"/>
              <a:t>. Finance Management Grant (Internship Program) and by placing resident advisors to the Provincial Treasury in response to the key “Game Changers” adopted by the Budget Council which includes Budget reporting and audit support, </a:t>
            </a:r>
            <a:r>
              <a:rPr lang="en-US" sz="1800" b="1" i="1" dirty="0" err="1"/>
              <a:t>Mscoa</a:t>
            </a:r>
            <a:r>
              <a:rPr lang="en-US" sz="1800" b="1" i="1" dirty="0"/>
              <a:t> , SCM , Revenue Management and Asset management </a:t>
            </a:r>
            <a:endParaRPr lang="en-US" sz="1800" b="1" i="1" dirty="0" smtClean="0"/>
          </a:p>
          <a:p>
            <a:pPr marL="0" indent="0">
              <a:buNone/>
            </a:pPr>
            <a:endParaRPr lang="en-ZA" sz="1800" dirty="0"/>
          </a:p>
          <a:p>
            <a:pPr lvl="0"/>
            <a:r>
              <a:rPr lang="en-US" sz="1800" b="1" i="1" dirty="0"/>
              <a:t>The non-delegation does not present any disadvantage to Provincial Treasury in terms of monitoring, support and oversight over the non-delegated municipality</a:t>
            </a:r>
            <a:r>
              <a:rPr lang="en-US" sz="1800" b="1" i="1" dirty="0" smtClean="0"/>
              <a:t>.</a:t>
            </a:r>
          </a:p>
          <a:p>
            <a:pPr marL="0" lvl="0" indent="0">
              <a:buNone/>
            </a:pPr>
            <a:endParaRPr lang="en-ZA" sz="1800" dirty="0"/>
          </a:p>
          <a:p>
            <a:pPr lvl="0"/>
            <a:r>
              <a:rPr lang="en-US" sz="1800" b="1" i="1" dirty="0"/>
              <a:t>The City of </a:t>
            </a:r>
            <a:r>
              <a:rPr lang="en-US" sz="1800" b="1" i="1" dirty="0" err="1"/>
              <a:t>Mbombela</a:t>
            </a:r>
            <a:r>
              <a:rPr lang="en-US" sz="1800" b="1" i="1" dirty="0"/>
              <a:t> is included and also participates in Provincial intergovernmental Fora, such as the Government Debt Forum, CFO forum , </a:t>
            </a:r>
            <a:r>
              <a:rPr lang="en-US" sz="1800" b="1" i="1" dirty="0" smtClean="0"/>
              <a:t>IDP Forum, MuniMec  </a:t>
            </a:r>
            <a:r>
              <a:rPr lang="en-US" sz="1800" b="1" i="1" dirty="0"/>
              <a:t>and Premier’s Coordinating </a:t>
            </a:r>
            <a:r>
              <a:rPr lang="en-US" sz="1800" b="1" i="1" dirty="0" smtClean="0"/>
              <a:t>Forum .  </a:t>
            </a:r>
            <a:endParaRPr lang="en-ZA" sz="1800" dirty="0"/>
          </a:p>
          <a:p>
            <a:pPr marL="0" indent="0" algn="just">
              <a:lnSpc>
                <a:spcPct val="150000"/>
              </a:lnSpc>
              <a:spcAft>
                <a:spcPts val="0"/>
              </a:spcAft>
              <a:buNone/>
            </a:pPr>
            <a:endParaRPr lang="en-GB" sz="1800" dirty="0" smtClean="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50000"/>
              </a:lnSpc>
              <a:spcAft>
                <a:spcPts val="0"/>
              </a:spcAft>
              <a:buNone/>
            </a:pPr>
            <a:endParaRPr lang="en-GB" sz="1800" dirty="0" smtClean="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n-ZA"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0"/>
              </a:spcAft>
              <a:buNone/>
            </a:pPr>
            <a:endParaRPr lang="en-Z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n-ZA" sz="18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0"/>
              </a:spcAft>
            </a:pPr>
            <a:endParaRPr lang="en-ZA" sz="18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n-ZA" sz="1800" dirty="0">
              <a:latin typeface="Arial" panose="020B0604020202020204" pitchFamily="34" charset="0"/>
              <a:ea typeface="Calibri" panose="020F0502020204030204" pitchFamily="34" charset="0"/>
              <a:cs typeface="Times New Roman" panose="02020603050405020304" pitchFamily="18" charset="0"/>
            </a:endParaRPr>
          </a:p>
          <a:p>
            <a:pPr algn="just"/>
            <a:endParaRPr lang="en-ZA" sz="1800" dirty="0">
              <a:latin typeface="Arial" panose="020B0604020202020204" pitchFamily="34" charset="0"/>
              <a:cs typeface="Arial" panose="020B0604020202020204" pitchFamily="34" charset="0"/>
            </a:endParaRPr>
          </a:p>
          <a:p>
            <a:pPr lvl="0" algn="just"/>
            <a:endParaRPr lang="en-US" sz="1800" b="1" dirty="0" smtClean="0">
              <a:latin typeface="Arial" panose="020B0604020202020204" pitchFamily="34" charset="0"/>
              <a:cs typeface="Arial" panose="020B0604020202020204" pitchFamily="34" charset="0"/>
            </a:endParaRPr>
          </a:p>
        </p:txBody>
      </p:sp>
      <p:sp>
        <p:nvSpPr>
          <p:cNvPr id="5" name="Title 1"/>
          <p:cNvSpPr txBox="1">
            <a:spLocks/>
          </p:cNvSpPr>
          <p:nvPr/>
        </p:nvSpPr>
        <p:spPr>
          <a:xfrm>
            <a:off x="12970" y="0"/>
            <a:ext cx="9144000" cy="838200"/>
          </a:xfrm>
          <a:prstGeom prst="rect">
            <a:avLst/>
          </a:prstGeom>
          <a:solidFill>
            <a:srgbClr val="FFC0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sz="2400" b="1" dirty="0"/>
              <a:t>Does PTs have enough scope to assist National Treasury to address these challenges</a:t>
            </a:r>
            <a:endParaRPr lang="en-ZA" sz="2400" dirty="0"/>
          </a:p>
        </p:txBody>
      </p:sp>
    </p:spTree>
    <p:extLst>
      <p:ext uri="{BB962C8B-B14F-4D97-AF65-F5344CB8AC3E}">
        <p14:creationId xmlns:p14="http://schemas.microsoft.com/office/powerpoint/2010/main" val="2391592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515649" y="1531901"/>
            <a:ext cx="8323385" cy="1287853"/>
          </a:xfrm>
          <a:prstGeom prst="rect">
            <a:avLst/>
          </a:prstGeom>
          <a:noFill/>
        </p:spPr>
        <p:txBody>
          <a:bodyPr wrap="square" rtlCol="0">
            <a:spAutoFit/>
          </a:bodyPr>
          <a:lstStyle/>
          <a:p>
            <a:endParaRPr lang="en-GB" sz="1846" baseline="30000" dirty="0">
              <a:latin typeface="Arial"/>
              <a:cs typeface="Arial"/>
            </a:endParaRPr>
          </a:p>
          <a:p>
            <a:r>
              <a:rPr lang="en-ZA" sz="1662" dirty="0">
                <a:latin typeface="Arial" panose="020B0604020202020204" pitchFamily="34" charset="0"/>
                <a:cs typeface="Arial" panose="020B0604020202020204" pitchFamily="34" charset="0"/>
              </a:rPr>
              <a:t>The </a:t>
            </a:r>
            <a:r>
              <a:rPr lang="en-GB" b="1" dirty="0"/>
              <a:t>PORTFOLIO COMMITTEE ON COOPERATIVE GOVERNANCE </a:t>
            </a:r>
            <a:r>
              <a:rPr lang="en-ZA" sz="1662" b="1" dirty="0" smtClean="0">
                <a:latin typeface="Arial" panose="020B0604020202020204" pitchFamily="34" charset="0"/>
                <a:cs typeface="Arial" panose="020B0604020202020204" pitchFamily="34" charset="0"/>
              </a:rPr>
              <a:t> </a:t>
            </a:r>
            <a:r>
              <a:rPr lang="en-ZA" sz="1662" dirty="0" smtClean="0">
                <a:latin typeface="Arial" panose="020B0604020202020204" pitchFamily="34" charset="0"/>
                <a:cs typeface="Arial" panose="020B0604020202020204" pitchFamily="34" charset="0"/>
              </a:rPr>
              <a:t>is </a:t>
            </a:r>
            <a:r>
              <a:rPr lang="en-ZA" sz="1662" dirty="0">
                <a:latin typeface="Arial" panose="020B0604020202020204" pitchFamily="34" charset="0"/>
                <a:cs typeface="Arial" panose="020B0604020202020204" pitchFamily="34" charset="0"/>
              </a:rPr>
              <a:t>requested to:</a:t>
            </a:r>
          </a:p>
          <a:p>
            <a:endParaRPr lang="en-ZA" sz="1662" dirty="0">
              <a:latin typeface="Arial" panose="020B0604020202020204" pitchFamily="34" charset="0"/>
              <a:cs typeface="Arial" panose="020B0604020202020204" pitchFamily="34" charset="0"/>
            </a:endParaRPr>
          </a:p>
          <a:p>
            <a:pPr marL="389586" indent="-389586">
              <a:buFont typeface="+mj-lt"/>
              <a:buAutoNum type="alphaLcParenR"/>
            </a:pPr>
            <a:r>
              <a:rPr lang="en-US" sz="1846" b="1" dirty="0" smtClean="0"/>
              <a:t>Note the report and provide further guidance in this regard.</a:t>
            </a:r>
            <a:endParaRPr lang="en-US" sz="1846" dirty="0"/>
          </a:p>
          <a:p>
            <a:pPr marL="316531" indent="-316531">
              <a:buFont typeface="Arial" panose="020B0604020202020204" pitchFamily="34" charset="0"/>
              <a:buChar char="•"/>
            </a:pPr>
            <a:endParaRPr lang="en-GB" sz="1846" baseline="30000" dirty="0">
              <a:latin typeface="Arial"/>
              <a:cs typeface="Arial"/>
            </a:endParaRPr>
          </a:p>
        </p:txBody>
      </p:sp>
      <p:sp>
        <p:nvSpPr>
          <p:cNvPr id="2" name="Slide Number Placeholder 1"/>
          <p:cNvSpPr>
            <a:spLocks noGrp="1"/>
          </p:cNvSpPr>
          <p:nvPr>
            <p:ph type="sldNum" sz="quarter" idx="12"/>
          </p:nvPr>
        </p:nvSpPr>
        <p:spPr>
          <a:xfrm>
            <a:off x="3470031" y="6131171"/>
            <a:ext cx="2133600" cy="337038"/>
          </a:xfrm>
        </p:spPr>
        <p:txBody>
          <a:bodyPr/>
          <a:lstStyle/>
          <a:p>
            <a:fld id="{39AC5568-C467-DA4E-A229-6C912B895CA4}" type="slidenum">
              <a:rPr lang="en-US" smtClean="0"/>
              <a:t>8</a:t>
            </a:fld>
            <a:endParaRPr lang="en-US"/>
          </a:p>
        </p:txBody>
      </p:sp>
      <p:pic>
        <p:nvPicPr>
          <p:cNvPr id="10" name="Picture 9"/>
          <p:cNvPicPr>
            <a:picLocks noChangeAspect="1"/>
          </p:cNvPicPr>
          <p:nvPr/>
        </p:nvPicPr>
        <p:blipFill>
          <a:blip r:embed="rId2"/>
          <a:stretch>
            <a:fillRect/>
          </a:stretch>
        </p:blipFill>
        <p:spPr>
          <a:xfrm>
            <a:off x="309410" y="115850"/>
            <a:ext cx="8529624" cy="559617"/>
          </a:xfrm>
          <a:prstGeom prst="rect">
            <a:avLst/>
          </a:prstGeom>
        </p:spPr>
      </p:pic>
      <p:cxnSp>
        <p:nvCxnSpPr>
          <p:cNvPr id="12" name="Straight Connector 11"/>
          <p:cNvCxnSpPr/>
          <p:nvPr/>
        </p:nvCxnSpPr>
        <p:spPr>
          <a:xfrm>
            <a:off x="309410" y="662366"/>
            <a:ext cx="8529624" cy="0"/>
          </a:xfrm>
          <a:prstGeom prst="line">
            <a:avLst/>
          </a:prstGeom>
          <a:ln>
            <a:solidFill>
              <a:srgbClr val="2C513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55232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3470031" y="6131171"/>
            <a:ext cx="2133600" cy="337038"/>
          </a:xfrm>
        </p:spPr>
        <p:txBody>
          <a:bodyPr/>
          <a:lstStyle/>
          <a:p>
            <a:fld id="{39AC5568-C467-DA4E-A229-6C912B895CA4}" type="slidenum">
              <a:rPr lang="en-US" smtClean="0"/>
              <a:t>9</a:t>
            </a:fld>
            <a:endParaRPr lang="en-US"/>
          </a:p>
        </p:txBody>
      </p:sp>
      <p:sp>
        <p:nvSpPr>
          <p:cNvPr id="9" name="Rectangle 8"/>
          <p:cNvSpPr>
            <a:spLocks noChangeArrowheads="1"/>
          </p:cNvSpPr>
          <p:nvPr/>
        </p:nvSpPr>
        <p:spPr bwMode="auto">
          <a:xfrm>
            <a:off x="574431" y="3018695"/>
            <a:ext cx="8100646" cy="2098429"/>
          </a:xfrm>
          <a:prstGeom prst="rect">
            <a:avLst/>
          </a:prstGeom>
          <a:noFill/>
          <a:ln w="9525">
            <a:solidFill>
              <a:srgbClr val="4A7EBB"/>
            </a:solidFill>
            <a:miter lim="800000"/>
            <a:headEnd/>
            <a:tailEnd/>
          </a:ln>
          <a:effectLst>
            <a:outerShdw blurRad="63500" dist="23000" dir="5400000" rotWithShape="0">
              <a:srgbClr val="000000">
                <a:alpha val="34998"/>
              </a:srgbClr>
            </a:outerShdw>
          </a:effectLst>
        </p:spPr>
        <p:txBody>
          <a:bodyPr anchor="ctr"/>
          <a:lstStyle/>
          <a:p>
            <a:pPr algn="ctr">
              <a:defRPr/>
            </a:pPr>
            <a:endParaRPr lang="en-US" sz="1662">
              <a:solidFill>
                <a:schemeClr val="lt1"/>
              </a:solidFill>
            </a:endParaRPr>
          </a:p>
        </p:txBody>
      </p:sp>
      <p:sp>
        <p:nvSpPr>
          <p:cNvPr id="10" name="Content Placeholder 2"/>
          <p:cNvSpPr>
            <a:spLocks noGrp="1"/>
          </p:cNvSpPr>
          <p:nvPr>
            <p:ph idx="1"/>
          </p:nvPr>
        </p:nvSpPr>
        <p:spPr>
          <a:xfrm>
            <a:off x="3196004" y="4145358"/>
            <a:ext cx="2702169" cy="989134"/>
          </a:xfrm>
        </p:spPr>
        <p:txBody>
          <a:bodyPr/>
          <a:lstStyle/>
          <a:p>
            <a:pPr eaLnBrk="1" hangingPunct="1">
              <a:lnSpc>
                <a:spcPct val="80000"/>
              </a:lnSpc>
              <a:buFont typeface="Arial" charset="0"/>
              <a:buNone/>
            </a:pPr>
            <a:endParaRPr lang="en-US" sz="1385" dirty="0">
              <a:solidFill>
                <a:srgbClr val="D7E4BD"/>
              </a:solidFill>
              <a:latin typeface="Arial" charset="0"/>
              <a:ea typeface="ＭＳ Ｐゴシック" charset="0"/>
              <a:cs typeface="Arial" charset="0"/>
            </a:endParaRPr>
          </a:p>
          <a:p>
            <a:pPr algn="ctr" eaLnBrk="1" hangingPunct="1">
              <a:lnSpc>
                <a:spcPct val="80000"/>
              </a:lnSpc>
              <a:buFont typeface="Arial" charset="0"/>
              <a:buNone/>
            </a:pPr>
            <a:endParaRPr lang="en-US" sz="1385" dirty="0">
              <a:solidFill>
                <a:srgbClr val="D7E4BD"/>
              </a:solidFill>
              <a:latin typeface="Arial" charset="0"/>
              <a:ea typeface="ＭＳ Ｐゴシック" charset="0"/>
              <a:cs typeface="Arial" charset="0"/>
            </a:endParaRPr>
          </a:p>
          <a:p>
            <a:pPr algn="ctr" eaLnBrk="1" hangingPunct="1">
              <a:lnSpc>
                <a:spcPct val="80000"/>
              </a:lnSpc>
              <a:buFont typeface="Arial" charset="0"/>
              <a:buNone/>
            </a:pPr>
            <a:r>
              <a:rPr lang="en-US" sz="1662" dirty="0">
                <a:solidFill>
                  <a:srgbClr val="000000"/>
                </a:solidFill>
                <a:latin typeface="Arial" charset="0"/>
                <a:ea typeface="ＭＳ Ｐゴシック" charset="0"/>
                <a:cs typeface="Arial" charset="0"/>
              </a:rPr>
              <a:t>NDOLIVHUAA</a:t>
            </a:r>
          </a:p>
          <a:p>
            <a:pPr algn="ctr" eaLnBrk="1" hangingPunct="1">
              <a:lnSpc>
                <a:spcPct val="80000"/>
              </a:lnSpc>
              <a:buFont typeface="Arial" charset="0"/>
              <a:buNone/>
            </a:pPr>
            <a:r>
              <a:rPr lang="en-US" sz="1662" dirty="0">
                <a:solidFill>
                  <a:srgbClr val="000000"/>
                </a:solidFill>
                <a:latin typeface="Arial" charset="0"/>
                <a:ea typeface="ＭＳ Ｐゴシック" charset="0"/>
                <a:cs typeface="Arial" charset="0"/>
              </a:rPr>
              <a:t>ENKOSI</a:t>
            </a:r>
          </a:p>
        </p:txBody>
      </p:sp>
      <p:pic>
        <p:nvPicPr>
          <p:cNvPr id="12" name="Picture 9" descr="96238841982637933.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75944" y="3018695"/>
            <a:ext cx="1406769" cy="1710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0"/>
          <p:cNvSpPr>
            <a:spLocks noChangeArrowheads="1"/>
          </p:cNvSpPr>
          <p:nvPr/>
        </p:nvSpPr>
        <p:spPr bwMode="auto">
          <a:xfrm>
            <a:off x="6567855" y="3089033"/>
            <a:ext cx="1947497" cy="859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1662" dirty="0">
                <a:solidFill>
                  <a:srgbClr val="000000"/>
                </a:solidFill>
              </a:rPr>
              <a:t>HI NKHENSILE</a:t>
            </a:r>
          </a:p>
          <a:p>
            <a:pPr algn="r"/>
            <a:r>
              <a:rPr lang="en-US" sz="1662" dirty="0">
                <a:solidFill>
                  <a:srgbClr val="000000"/>
                </a:solidFill>
              </a:rPr>
              <a:t>SIYATHOKOZA                                                 SIYABONGA</a:t>
            </a:r>
          </a:p>
        </p:txBody>
      </p:sp>
      <p:sp>
        <p:nvSpPr>
          <p:cNvPr id="16" name="Rectangle 11"/>
          <p:cNvSpPr>
            <a:spLocks noChangeArrowheads="1"/>
          </p:cNvSpPr>
          <p:nvPr/>
        </p:nvSpPr>
        <p:spPr bwMode="auto">
          <a:xfrm>
            <a:off x="710712" y="3090499"/>
            <a:ext cx="2485292" cy="859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62" dirty="0"/>
              <a:t>THANK YOU</a:t>
            </a:r>
          </a:p>
          <a:p>
            <a:r>
              <a:rPr lang="en-US" sz="1662" dirty="0"/>
              <a:t>DANKIE   </a:t>
            </a:r>
          </a:p>
          <a:p>
            <a:r>
              <a:rPr lang="en-US" sz="1662" dirty="0"/>
              <a:t>REA LEBOHA</a:t>
            </a:r>
            <a:endParaRPr lang="en-US" sz="1662" dirty="0">
              <a:latin typeface="Calibri" charset="0"/>
            </a:endParaRPr>
          </a:p>
        </p:txBody>
      </p:sp>
      <p:pic>
        <p:nvPicPr>
          <p:cNvPr id="17" name="Picture 16" descr="MPG POWERPOINT L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48" y="-2458"/>
            <a:ext cx="9144000" cy="2754923"/>
          </a:xfrm>
          <a:prstGeom prst="rect">
            <a:avLst/>
          </a:prstGeom>
        </p:spPr>
      </p:pic>
    </p:spTree>
    <p:extLst>
      <p:ext uri="{BB962C8B-B14F-4D97-AF65-F5344CB8AC3E}">
        <p14:creationId xmlns:p14="http://schemas.microsoft.com/office/powerpoint/2010/main" val="875408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847</Words>
  <Application>Microsoft Office PowerPoint</Application>
  <PresentationFormat>On-screen Show (4:3)</PresentationFormat>
  <Paragraphs>90</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ＭＳ Ｐゴシック</vt:lpstr>
      <vt:lpstr>Arial</vt:lpstr>
      <vt:lpstr>Arial Bold Italic</vt:lpstr>
      <vt:lpstr>Calibri</vt:lpstr>
      <vt:lpstr>Times New Roman</vt:lpstr>
      <vt:lpstr>Office Theme</vt:lpstr>
      <vt:lpstr>PowerPoint Presentation</vt:lpstr>
      <vt:lpstr>INDEX</vt:lpstr>
      <vt:lpstr>MPUMALANGA PROVINCIAL TREASURY UNDERSTANDING OF NON-DELEGATED MUNICIPALITY.</vt:lpstr>
      <vt:lpstr>What have PT observed as key challenges in the non-delegated municipality/municipalities;</vt:lpstr>
      <vt:lpstr>What have PT observed as key challenges in the non-delegated municipality/municipalities Cont…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Gift G. Khumalo</dc:creator>
  <cp:lastModifiedBy>Shereen Cassiem</cp:lastModifiedBy>
  <cp:revision>36</cp:revision>
  <dcterms:created xsi:type="dcterms:W3CDTF">2015-06-03T09:39:35Z</dcterms:created>
  <dcterms:modified xsi:type="dcterms:W3CDTF">2021-03-30T13:23:23Z</dcterms:modified>
</cp:coreProperties>
</file>