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2.xml" ContentType="application/vnd.openxmlformats-officedocument.theme+xml"/>
  <Override PartName="/ppt/tags/tag50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4"/>
  </p:notesMasterIdLst>
  <p:sldIdLst>
    <p:sldId id="482" r:id="rId5"/>
    <p:sldId id="796" r:id="rId6"/>
    <p:sldId id="794" r:id="rId7"/>
    <p:sldId id="797" r:id="rId8"/>
    <p:sldId id="800" r:id="rId9"/>
    <p:sldId id="802" r:id="rId10"/>
    <p:sldId id="803" r:id="rId11"/>
    <p:sldId id="801" r:id="rId12"/>
    <p:sldId id="459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pos="5602">
          <p15:clr>
            <a:srgbClr val="A4A3A4"/>
          </p15:clr>
        </p15:guide>
        <p15:guide id="4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B"/>
    <a:srgbClr val="B512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9228" autoAdjust="0"/>
  </p:normalViewPr>
  <p:slideViewPr>
    <p:cSldViewPr>
      <p:cViewPr varScale="1">
        <p:scale>
          <a:sx n="65" d="100"/>
          <a:sy n="65" d="100"/>
        </p:scale>
        <p:origin x="1476" y="78"/>
      </p:cViewPr>
      <p:guideLst>
        <p:guide orient="horz" pos="3838"/>
        <p:guide orient="horz" pos="890"/>
        <p:guide pos="5602"/>
        <p:guide pos="20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3CDDC-9167-4856-9483-FF165A39C7B6}" type="doc">
      <dgm:prSet loTypeId="urn:microsoft.com/office/officeart/2008/layout/VerticalCurvedList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450CAED-FEB6-4123-A574-D7999FEE6858}">
      <dgm:prSet phldrT="[Text]"/>
      <dgm:spPr/>
      <dgm:t>
        <a:bodyPr/>
        <a:lstStyle/>
        <a:p>
          <a:r>
            <a:rPr lang="en-US" dirty="0"/>
            <a:t>Legislative background</a:t>
          </a:r>
        </a:p>
      </dgm:t>
    </dgm:pt>
    <dgm:pt modelId="{8AB5EE7A-FE79-43DA-ABCB-B3776046462D}" type="parTrans" cxnId="{5EA835CB-295D-41F7-A272-35A30152CE8B}">
      <dgm:prSet/>
      <dgm:spPr/>
      <dgm:t>
        <a:bodyPr/>
        <a:lstStyle/>
        <a:p>
          <a:endParaRPr lang="en-US"/>
        </a:p>
      </dgm:t>
    </dgm:pt>
    <dgm:pt modelId="{8736D6FF-B7D0-4723-88A9-EBCEDE99C10C}" type="sibTrans" cxnId="{5EA835CB-295D-41F7-A272-35A30152CE8B}">
      <dgm:prSet/>
      <dgm:spPr/>
      <dgm:t>
        <a:bodyPr/>
        <a:lstStyle/>
        <a:p>
          <a:endParaRPr lang="en-US"/>
        </a:p>
      </dgm:t>
    </dgm:pt>
    <dgm:pt modelId="{6E5CB223-A832-422E-8ED8-F15363497052}">
      <dgm:prSet phldrT="[Text]"/>
      <dgm:spPr/>
      <dgm:t>
        <a:bodyPr/>
        <a:lstStyle/>
        <a:p>
          <a:r>
            <a:rPr lang="en-US" dirty="0"/>
            <a:t> Approach to cooperation</a:t>
          </a:r>
        </a:p>
      </dgm:t>
    </dgm:pt>
    <dgm:pt modelId="{C1C43F91-56BF-4C62-80AA-939B7260D67A}" type="parTrans" cxnId="{E770B05F-D2FF-4840-B4DA-BC28D3163E0A}">
      <dgm:prSet/>
      <dgm:spPr/>
      <dgm:t>
        <a:bodyPr/>
        <a:lstStyle/>
        <a:p>
          <a:endParaRPr lang="en-US"/>
        </a:p>
      </dgm:t>
    </dgm:pt>
    <dgm:pt modelId="{01E5D66D-986F-4794-BF2C-46801DCB36F4}" type="sibTrans" cxnId="{E770B05F-D2FF-4840-B4DA-BC28D3163E0A}">
      <dgm:prSet/>
      <dgm:spPr/>
      <dgm:t>
        <a:bodyPr/>
        <a:lstStyle/>
        <a:p>
          <a:endParaRPr lang="en-US"/>
        </a:p>
      </dgm:t>
    </dgm:pt>
    <dgm:pt modelId="{14C05E26-9FB5-41A3-BB59-13E09630BF05}">
      <dgm:prSet phldrT="[Text]"/>
      <dgm:spPr/>
      <dgm:t>
        <a:bodyPr/>
        <a:lstStyle/>
        <a:p>
          <a:r>
            <a:rPr lang="en-US" dirty="0"/>
            <a:t>Key challenges in non-delegated Municipalities </a:t>
          </a:r>
        </a:p>
      </dgm:t>
    </dgm:pt>
    <dgm:pt modelId="{EE8EC90E-5FD1-4CCA-9F08-66CDA01EF16C}" type="parTrans" cxnId="{3A1E615C-4036-4A02-A4F2-C4C2A436CB25}">
      <dgm:prSet/>
      <dgm:spPr/>
      <dgm:t>
        <a:bodyPr/>
        <a:lstStyle/>
        <a:p>
          <a:endParaRPr lang="en-US"/>
        </a:p>
      </dgm:t>
    </dgm:pt>
    <dgm:pt modelId="{54E3084B-4FA7-417A-A97D-24A1010A029F}" type="sibTrans" cxnId="{3A1E615C-4036-4A02-A4F2-C4C2A436CB25}">
      <dgm:prSet/>
      <dgm:spPr/>
      <dgm:t>
        <a:bodyPr/>
        <a:lstStyle/>
        <a:p>
          <a:endParaRPr lang="en-US"/>
        </a:p>
      </dgm:t>
    </dgm:pt>
    <dgm:pt modelId="{BDFCC0F3-5C95-478C-A3DC-25C9386075DF}">
      <dgm:prSet/>
      <dgm:spPr/>
      <dgm:t>
        <a:bodyPr/>
        <a:lstStyle/>
        <a:p>
          <a:r>
            <a:rPr lang="en-US" dirty="0"/>
            <a:t>Scope to Address the challenges</a:t>
          </a:r>
        </a:p>
      </dgm:t>
    </dgm:pt>
    <dgm:pt modelId="{5C295B2F-B2D3-4A7D-B62C-62A16F620563}" type="parTrans" cxnId="{FBB9AF1E-7291-4B4B-8C90-5949E1994B23}">
      <dgm:prSet/>
      <dgm:spPr/>
      <dgm:t>
        <a:bodyPr/>
        <a:lstStyle/>
        <a:p>
          <a:endParaRPr lang="en-US"/>
        </a:p>
      </dgm:t>
    </dgm:pt>
    <dgm:pt modelId="{8DE7901C-C8C8-435D-873B-A1FC7871DF07}" type="sibTrans" cxnId="{FBB9AF1E-7291-4B4B-8C90-5949E1994B23}">
      <dgm:prSet/>
      <dgm:spPr/>
      <dgm:t>
        <a:bodyPr/>
        <a:lstStyle/>
        <a:p>
          <a:endParaRPr lang="en-US"/>
        </a:p>
      </dgm:t>
    </dgm:pt>
    <dgm:pt modelId="{CBAD15EF-4269-4D4D-BB23-CDA3BCD47EC2}">
      <dgm:prSet/>
      <dgm:spPr/>
      <dgm:t>
        <a:bodyPr/>
        <a:lstStyle/>
        <a:p>
          <a:r>
            <a:rPr lang="en-US" dirty="0"/>
            <a:t>Conclusion</a:t>
          </a:r>
        </a:p>
      </dgm:t>
    </dgm:pt>
    <dgm:pt modelId="{FF6D307F-8299-4A64-A4FE-B6977B258B85}" type="parTrans" cxnId="{4D48C614-C9EE-4CE4-BC2E-F8BB322F9C79}">
      <dgm:prSet/>
      <dgm:spPr/>
      <dgm:t>
        <a:bodyPr/>
        <a:lstStyle/>
        <a:p>
          <a:endParaRPr lang="en-US"/>
        </a:p>
      </dgm:t>
    </dgm:pt>
    <dgm:pt modelId="{492EE071-A684-4267-8204-1DD1E6F6DAB4}" type="sibTrans" cxnId="{4D48C614-C9EE-4CE4-BC2E-F8BB322F9C79}">
      <dgm:prSet/>
      <dgm:spPr/>
      <dgm:t>
        <a:bodyPr/>
        <a:lstStyle/>
        <a:p>
          <a:endParaRPr lang="en-US"/>
        </a:p>
      </dgm:t>
    </dgm:pt>
    <dgm:pt modelId="{DA2F1380-2E31-49A4-80C9-5B41FAAF7220}" type="pres">
      <dgm:prSet presAssocID="{56B3CDDC-9167-4856-9483-FF165A39C7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5B28A68-D3E0-4B5A-A008-7D2A5DE73970}" type="pres">
      <dgm:prSet presAssocID="{56B3CDDC-9167-4856-9483-FF165A39C7B6}" presName="Name1" presStyleCnt="0"/>
      <dgm:spPr/>
    </dgm:pt>
    <dgm:pt modelId="{E8BD55CC-816B-4CF4-9A9D-877A11C58D6C}" type="pres">
      <dgm:prSet presAssocID="{56B3CDDC-9167-4856-9483-FF165A39C7B6}" presName="cycle" presStyleCnt="0"/>
      <dgm:spPr/>
    </dgm:pt>
    <dgm:pt modelId="{ECA86B27-ACAD-4231-A13B-B8C36272B104}" type="pres">
      <dgm:prSet presAssocID="{56B3CDDC-9167-4856-9483-FF165A39C7B6}" presName="srcNode" presStyleLbl="node1" presStyleIdx="0" presStyleCnt="5"/>
      <dgm:spPr/>
    </dgm:pt>
    <dgm:pt modelId="{B3E30020-790E-4441-B842-7E765EB9A86B}" type="pres">
      <dgm:prSet presAssocID="{56B3CDDC-9167-4856-9483-FF165A39C7B6}" presName="conn" presStyleLbl="parChTrans1D2" presStyleIdx="0" presStyleCnt="1"/>
      <dgm:spPr/>
      <dgm:t>
        <a:bodyPr/>
        <a:lstStyle/>
        <a:p>
          <a:endParaRPr lang="en-US"/>
        </a:p>
      </dgm:t>
    </dgm:pt>
    <dgm:pt modelId="{7D4E7EF3-5B66-46E5-A5A9-7C0C674CF8FB}" type="pres">
      <dgm:prSet presAssocID="{56B3CDDC-9167-4856-9483-FF165A39C7B6}" presName="extraNode" presStyleLbl="node1" presStyleIdx="0" presStyleCnt="5"/>
      <dgm:spPr/>
    </dgm:pt>
    <dgm:pt modelId="{964258ED-575B-47EA-A3F9-BE535B09A2D4}" type="pres">
      <dgm:prSet presAssocID="{56B3CDDC-9167-4856-9483-FF165A39C7B6}" presName="dstNode" presStyleLbl="node1" presStyleIdx="0" presStyleCnt="5"/>
      <dgm:spPr/>
    </dgm:pt>
    <dgm:pt modelId="{DFB29AB0-5C2D-4984-AEB2-9AF2A6230B4C}" type="pres">
      <dgm:prSet presAssocID="{1450CAED-FEB6-4123-A574-D7999FEE685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F18B9-8EB6-44FA-9B72-7A3B1C077AA7}" type="pres">
      <dgm:prSet presAssocID="{1450CAED-FEB6-4123-A574-D7999FEE6858}" presName="accent_1" presStyleCnt="0"/>
      <dgm:spPr/>
    </dgm:pt>
    <dgm:pt modelId="{7F2CE392-B73E-4AAC-859A-0871FE7C304F}" type="pres">
      <dgm:prSet presAssocID="{1450CAED-FEB6-4123-A574-D7999FEE6858}" presName="accentRepeatNode" presStyleLbl="solidFgAcc1" presStyleIdx="0" presStyleCnt="5"/>
      <dgm:spPr/>
    </dgm:pt>
    <dgm:pt modelId="{0FCB77CD-A4D7-40F5-938A-F673B7674EE7}" type="pres">
      <dgm:prSet presAssocID="{6E5CB223-A832-422E-8ED8-F1536349705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C9FD8C-79BD-4214-A4F2-12FA87E217F8}" type="pres">
      <dgm:prSet presAssocID="{6E5CB223-A832-422E-8ED8-F15363497052}" presName="accent_2" presStyleCnt="0"/>
      <dgm:spPr/>
    </dgm:pt>
    <dgm:pt modelId="{3D50CD8E-282A-4AE7-B410-BF6F65C26E4E}" type="pres">
      <dgm:prSet presAssocID="{6E5CB223-A832-422E-8ED8-F15363497052}" presName="accentRepeatNode" presStyleLbl="solidFgAcc1" presStyleIdx="1" presStyleCnt="5"/>
      <dgm:spPr/>
    </dgm:pt>
    <dgm:pt modelId="{0ACF30B4-73AF-497D-87BD-5FBD94216B9E}" type="pres">
      <dgm:prSet presAssocID="{14C05E26-9FB5-41A3-BB59-13E09630BF0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D43A1-E673-48A4-A117-6F2D6A9E71CE}" type="pres">
      <dgm:prSet presAssocID="{14C05E26-9FB5-41A3-BB59-13E09630BF05}" presName="accent_3" presStyleCnt="0"/>
      <dgm:spPr/>
    </dgm:pt>
    <dgm:pt modelId="{AF12B2C5-9A34-4713-9281-5CA8FA88D706}" type="pres">
      <dgm:prSet presAssocID="{14C05E26-9FB5-41A3-BB59-13E09630BF05}" presName="accentRepeatNode" presStyleLbl="solidFgAcc1" presStyleIdx="2" presStyleCnt="5"/>
      <dgm:spPr/>
    </dgm:pt>
    <dgm:pt modelId="{FCFCFEBA-E1D5-483E-9CAD-9B9885ADA5CF}" type="pres">
      <dgm:prSet presAssocID="{BDFCC0F3-5C95-478C-A3DC-25C9386075DF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B9C3B-5E7D-4F38-8FC2-EAC8A02A7F4E}" type="pres">
      <dgm:prSet presAssocID="{BDFCC0F3-5C95-478C-A3DC-25C9386075DF}" presName="accent_4" presStyleCnt="0"/>
      <dgm:spPr/>
    </dgm:pt>
    <dgm:pt modelId="{528B5888-8FAA-416B-8957-13A8EECABD08}" type="pres">
      <dgm:prSet presAssocID="{BDFCC0F3-5C95-478C-A3DC-25C9386075DF}" presName="accentRepeatNode" presStyleLbl="solidFgAcc1" presStyleIdx="3" presStyleCnt="5"/>
      <dgm:spPr/>
    </dgm:pt>
    <dgm:pt modelId="{632CF2C8-2461-47F2-920E-DC08F921C1C3}" type="pres">
      <dgm:prSet presAssocID="{CBAD15EF-4269-4D4D-BB23-CDA3BCD47EC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91C4D-D5D3-4FC2-B2D4-BAC9703625FA}" type="pres">
      <dgm:prSet presAssocID="{CBAD15EF-4269-4D4D-BB23-CDA3BCD47EC2}" presName="accent_5" presStyleCnt="0"/>
      <dgm:spPr/>
    </dgm:pt>
    <dgm:pt modelId="{BFE16F0C-7164-49D5-B531-E1CEC7646598}" type="pres">
      <dgm:prSet presAssocID="{CBAD15EF-4269-4D4D-BB23-CDA3BCD47EC2}" presName="accentRepeatNode" presStyleLbl="solidFgAcc1" presStyleIdx="4" presStyleCnt="5"/>
      <dgm:spPr/>
    </dgm:pt>
  </dgm:ptLst>
  <dgm:cxnLst>
    <dgm:cxn modelId="{B0474EF6-7296-4CFA-BBB8-45EA268B27F6}" type="presOf" srcId="{1450CAED-FEB6-4123-A574-D7999FEE6858}" destId="{DFB29AB0-5C2D-4984-AEB2-9AF2A6230B4C}" srcOrd="0" destOrd="0" presId="urn:microsoft.com/office/officeart/2008/layout/VerticalCurvedList"/>
    <dgm:cxn modelId="{FBB9AF1E-7291-4B4B-8C90-5949E1994B23}" srcId="{56B3CDDC-9167-4856-9483-FF165A39C7B6}" destId="{BDFCC0F3-5C95-478C-A3DC-25C9386075DF}" srcOrd="3" destOrd="0" parTransId="{5C295B2F-B2D3-4A7D-B62C-62A16F620563}" sibTransId="{8DE7901C-C8C8-435D-873B-A1FC7871DF07}"/>
    <dgm:cxn modelId="{0D3E2D64-EC6A-4F35-9B7A-A390EADC6947}" type="presOf" srcId="{BDFCC0F3-5C95-478C-A3DC-25C9386075DF}" destId="{FCFCFEBA-E1D5-483E-9CAD-9B9885ADA5CF}" srcOrd="0" destOrd="0" presId="urn:microsoft.com/office/officeart/2008/layout/VerticalCurvedList"/>
    <dgm:cxn modelId="{3882BB58-31E6-404E-AF67-E3BA3E58B393}" type="presOf" srcId="{6E5CB223-A832-422E-8ED8-F15363497052}" destId="{0FCB77CD-A4D7-40F5-938A-F673B7674EE7}" srcOrd="0" destOrd="0" presId="urn:microsoft.com/office/officeart/2008/layout/VerticalCurvedList"/>
    <dgm:cxn modelId="{3A1E615C-4036-4A02-A4F2-C4C2A436CB25}" srcId="{56B3CDDC-9167-4856-9483-FF165A39C7B6}" destId="{14C05E26-9FB5-41A3-BB59-13E09630BF05}" srcOrd="2" destOrd="0" parTransId="{EE8EC90E-5FD1-4CCA-9F08-66CDA01EF16C}" sibTransId="{54E3084B-4FA7-417A-A97D-24A1010A029F}"/>
    <dgm:cxn modelId="{95534A5C-A192-4119-A7B9-87EBB254AB86}" type="presOf" srcId="{14C05E26-9FB5-41A3-BB59-13E09630BF05}" destId="{0ACF30B4-73AF-497D-87BD-5FBD94216B9E}" srcOrd="0" destOrd="0" presId="urn:microsoft.com/office/officeart/2008/layout/VerticalCurvedList"/>
    <dgm:cxn modelId="{9951B8EE-E8B4-4015-83DA-EC8AA9B401B8}" type="presOf" srcId="{8736D6FF-B7D0-4723-88A9-EBCEDE99C10C}" destId="{B3E30020-790E-4441-B842-7E765EB9A86B}" srcOrd="0" destOrd="0" presId="urn:microsoft.com/office/officeart/2008/layout/VerticalCurvedList"/>
    <dgm:cxn modelId="{5EA835CB-295D-41F7-A272-35A30152CE8B}" srcId="{56B3CDDC-9167-4856-9483-FF165A39C7B6}" destId="{1450CAED-FEB6-4123-A574-D7999FEE6858}" srcOrd="0" destOrd="0" parTransId="{8AB5EE7A-FE79-43DA-ABCB-B3776046462D}" sibTransId="{8736D6FF-B7D0-4723-88A9-EBCEDE99C10C}"/>
    <dgm:cxn modelId="{4D48C614-C9EE-4CE4-BC2E-F8BB322F9C79}" srcId="{56B3CDDC-9167-4856-9483-FF165A39C7B6}" destId="{CBAD15EF-4269-4D4D-BB23-CDA3BCD47EC2}" srcOrd="4" destOrd="0" parTransId="{FF6D307F-8299-4A64-A4FE-B6977B258B85}" sibTransId="{492EE071-A684-4267-8204-1DD1E6F6DAB4}"/>
    <dgm:cxn modelId="{D98FD74D-2B52-4081-AC18-30AE7EFAAFAA}" type="presOf" srcId="{CBAD15EF-4269-4D4D-BB23-CDA3BCD47EC2}" destId="{632CF2C8-2461-47F2-920E-DC08F921C1C3}" srcOrd="0" destOrd="0" presId="urn:microsoft.com/office/officeart/2008/layout/VerticalCurvedList"/>
    <dgm:cxn modelId="{E770B05F-D2FF-4840-B4DA-BC28D3163E0A}" srcId="{56B3CDDC-9167-4856-9483-FF165A39C7B6}" destId="{6E5CB223-A832-422E-8ED8-F15363497052}" srcOrd="1" destOrd="0" parTransId="{C1C43F91-56BF-4C62-80AA-939B7260D67A}" sibTransId="{01E5D66D-986F-4794-BF2C-46801DCB36F4}"/>
    <dgm:cxn modelId="{EA09B47A-C44E-4F4E-A5D7-CC24730083F1}" type="presOf" srcId="{56B3CDDC-9167-4856-9483-FF165A39C7B6}" destId="{DA2F1380-2E31-49A4-80C9-5B41FAAF7220}" srcOrd="0" destOrd="0" presId="urn:microsoft.com/office/officeart/2008/layout/VerticalCurvedList"/>
    <dgm:cxn modelId="{FC2ED181-02CE-41B6-9C6F-8BE4C8382589}" type="presParOf" srcId="{DA2F1380-2E31-49A4-80C9-5B41FAAF7220}" destId="{15B28A68-D3E0-4B5A-A008-7D2A5DE73970}" srcOrd="0" destOrd="0" presId="urn:microsoft.com/office/officeart/2008/layout/VerticalCurvedList"/>
    <dgm:cxn modelId="{2BD5CDFE-510B-4630-A82D-1D9407EF2696}" type="presParOf" srcId="{15B28A68-D3E0-4B5A-A008-7D2A5DE73970}" destId="{E8BD55CC-816B-4CF4-9A9D-877A11C58D6C}" srcOrd="0" destOrd="0" presId="urn:microsoft.com/office/officeart/2008/layout/VerticalCurvedList"/>
    <dgm:cxn modelId="{9AEF6CD6-7809-4532-8224-CF23EF255F15}" type="presParOf" srcId="{E8BD55CC-816B-4CF4-9A9D-877A11C58D6C}" destId="{ECA86B27-ACAD-4231-A13B-B8C36272B104}" srcOrd="0" destOrd="0" presId="urn:microsoft.com/office/officeart/2008/layout/VerticalCurvedList"/>
    <dgm:cxn modelId="{47F2FFBD-3A29-48EC-98C9-CD70F914B455}" type="presParOf" srcId="{E8BD55CC-816B-4CF4-9A9D-877A11C58D6C}" destId="{B3E30020-790E-4441-B842-7E765EB9A86B}" srcOrd="1" destOrd="0" presId="urn:microsoft.com/office/officeart/2008/layout/VerticalCurvedList"/>
    <dgm:cxn modelId="{2FAC13D7-EC4C-420A-AB45-55EB4A6E982E}" type="presParOf" srcId="{E8BD55CC-816B-4CF4-9A9D-877A11C58D6C}" destId="{7D4E7EF3-5B66-46E5-A5A9-7C0C674CF8FB}" srcOrd="2" destOrd="0" presId="urn:microsoft.com/office/officeart/2008/layout/VerticalCurvedList"/>
    <dgm:cxn modelId="{5E60613A-671C-4F76-A774-051E9DEDD964}" type="presParOf" srcId="{E8BD55CC-816B-4CF4-9A9D-877A11C58D6C}" destId="{964258ED-575B-47EA-A3F9-BE535B09A2D4}" srcOrd="3" destOrd="0" presId="urn:microsoft.com/office/officeart/2008/layout/VerticalCurvedList"/>
    <dgm:cxn modelId="{3E7FE547-AFD8-4580-AA26-0B9E78CBD23F}" type="presParOf" srcId="{15B28A68-D3E0-4B5A-A008-7D2A5DE73970}" destId="{DFB29AB0-5C2D-4984-AEB2-9AF2A6230B4C}" srcOrd="1" destOrd="0" presId="urn:microsoft.com/office/officeart/2008/layout/VerticalCurvedList"/>
    <dgm:cxn modelId="{24924AE8-88AF-4BB8-8817-B05D07DED751}" type="presParOf" srcId="{15B28A68-D3E0-4B5A-A008-7D2A5DE73970}" destId="{3F1F18B9-8EB6-44FA-9B72-7A3B1C077AA7}" srcOrd="2" destOrd="0" presId="urn:microsoft.com/office/officeart/2008/layout/VerticalCurvedList"/>
    <dgm:cxn modelId="{0ECCB21E-F6FC-4FC6-8257-58069341940C}" type="presParOf" srcId="{3F1F18B9-8EB6-44FA-9B72-7A3B1C077AA7}" destId="{7F2CE392-B73E-4AAC-859A-0871FE7C304F}" srcOrd="0" destOrd="0" presId="urn:microsoft.com/office/officeart/2008/layout/VerticalCurvedList"/>
    <dgm:cxn modelId="{344CC72F-5175-44BF-BC55-F4DC017E0EC8}" type="presParOf" srcId="{15B28A68-D3E0-4B5A-A008-7D2A5DE73970}" destId="{0FCB77CD-A4D7-40F5-938A-F673B7674EE7}" srcOrd="3" destOrd="0" presId="urn:microsoft.com/office/officeart/2008/layout/VerticalCurvedList"/>
    <dgm:cxn modelId="{E4DD9163-B368-4212-BDB0-09B76CD87C48}" type="presParOf" srcId="{15B28A68-D3E0-4B5A-A008-7D2A5DE73970}" destId="{20C9FD8C-79BD-4214-A4F2-12FA87E217F8}" srcOrd="4" destOrd="0" presId="urn:microsoft.com/office/officeart/2008/layout/VerticalCurvedList"/>
    <dgm:cxn modelId="{212E0D3A-3C50-466F-9799-301EFDAC633C}" type="presParOf" srcId="{20C9FD8C-79BD-4214-A4F2-12FA87E217F8}" destId="{3D50CD8E-282A-4AE7-B410-BF6F65C26E4E}" srcOrd="0" destOrd="0" presId="urn:microsoft.com/office/officeart/2008/layout/VerticalCurvedList"/>
    <dgm:cxn modelId="{F78AC031-B6A6-40A3-B858-CA8860FE332F}" type="presParOf" srcId="{15B28A68-D3E0-4B5A-A008-7D2A5DE73970}" destId="{0ACF30B4-73AF-497D-87BD-5FBD94216B9E}" srcOrd="5" destOrd="0" presId="urn:microsoft.com/office/officeart/2008/layout/VerticalCurvedList"/>
    <dgm:cxn modelId="{2E7861AA-C607-4364-9099-8A3B38B7876B}" type="presParOf" srcId="{15B28A68-D3E0-4B5A-A008-7D2A5DE73970}" destId="{8C5D43A1-E673-48A4-A117-6F2D6A9E71CE}" srcOrd="6" destOrd="0" presId="urn:microsoft.com/office/officeart/2008/layout/VerticalCurvedList"/>
    <dgm:cxn modelId="{D93F1439-DE7D-4054-AAC1-0B9582350690}" type="presParOf" srcId="{8C5D43A1-E673-48A4-A117-6F2D6A9E71CE}" destId="{AF12B2C5-9A34-4713-9281-5CA8FA88D706}" srcOrd="0" destOrd="0" presId="urn:microsoft.com/office/officeart/2008/layout/VerticalCurvedList"/>
    <dgm:cxn modelId="{33F1C484-8091-4AB6-948E-DA446C321618}" type="presParOf" srcId="{15B28A68-D3E0-4B5A-A008-7D2A5DE73970}" destId="{FCFCFEBA-E1D5-483E-9CAD-9B9885ADA5CF}" srcOrd="7" destOrd="0" presId="urn:microsoft.com/office/officeart/2008/layout/VerticalCurvedList"/>
    <dgm:cxn modelId="{9BDDA495-E122-4943-BF44-2DF161C061D1}" type="presParOf" srcId="{15B28A68-D3E0-4B5A-A008-7D2A5DE73970}" destId="{476B9C3B-5E7D-4F38-8FC2-EAC8A02A7F4E}" srcOrd="8" destOrd="0" presId="urn:microsoft.com/office/officeart/2008/layout/VerticalCurvedList"/>
    <dgm:cxn modelId="{7CAC0C02-C245-4D33-9807-A56AD9DD53B4}" type="presParOf" srcId="{476B9C3B-5E7D-4F38-8FC2-EAC8A02A7F4E}" destId="{528B5888-8FAA-416B-8957-13A8EECABD08}" srcOrd="0" destOrd="0" presId="urn:microsoft.com/office/officeart/2008/layout/VerticalCurvedList"/>
    <dgm:cxn modelId="{D4FA9CBF-A47E-4D78-91B8-9FDD583625CE}" type="presParOf" srcId="{15B28A68-D3E0-4B5A-A008-7D2A5DE73970}" destId="{632CF2C8-2461-47F2-920E-DC08F921C1C3}" srcOrd="9" destOrd="0" presId="urn:microsoft.com/office/officeart/2008/layout/VerticalCurvedList"/>
    <dgm:cxn modelId="{9A14C43A-63BA-4B3D-834F-D9A926C2E7E1}" type="presParOf" srcId="{15B28A68-D3E0-4B5A-A008-7D2A5DE73970}" destId="{23D91C4D-D5D3-4FC2-B2D4-BAC9703625FA}" srcOrd="10" destOrd="0" presId="urn:microsoft.com/office/officeart/2008/layout/VerticalCurvedList"/>
    <dgm:cxn modelId="{73E7697E-1247-4092-91C9-56C07E10864E}" type="presParOf" srcId="{23D91C4D-D5D3-4FC2-B2D4-BAC9703625FA}" destId="{BFE16F0C-7164-49D5-B531-E1CEC7646598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30020-790E-4441-B842-7E765EB9A86B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29AB0-5C2D-4984-AEB2-9AF2A6230B4C}">
      <dsp:nvSpPr>
        <dsp:cNvPr id="0" name=""/>
        <dsp:cNvSpPr/>
      </dsp:nvSpPr>
      <dsp:spPr>
        <a:xfrm>
          <a:off x="468124" y="310435"/>
          <a:ext cx="8059607" cy="621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Legislative background</a:t>
          </a:r>
        </a:p>
      </dsp:txBody>
      <dsp:txXfrm>
        <a:off x="468124" y="310435"/>
        <a:ext cx="8059607" cy="621267"/>
      </dsp:txXfrm>
    </dsp:sp>
    <dsp:sp modelId="{7F2CE392-B73E-4AAC-859A-0871FE7C304F}">
      <dsp:nvSpPr>
        <dsp:cNvPr id="0" name=""/>
        <dsp:cNvSpPr/>
      </dsp:nvSpPr>
      <dsp:spPr>
        <a:xfrm>
          <a:off x="79831" y="232776"/>
          <a:ext cx="776584" cy="7765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CB77CD-A4D7-40F5-938A-F673B7674EE7}">
      <dsp:nvSpPr>
        <dsp:cNvPr id="0" name=""/>
        <dsp:cNvSpPr/>
      </dsp:nvSpPr>
      <dsp:spPr>
        <a:xfrm>
          <a:off x="913306" y="1242038"/>
          <a:ext cx="7614425" cy="621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 Approach to cooperation</a:t>
          </a:r>
        </a:p>
      </dsp:txBody>
      <dsp:txXfrm>
        <a:off x="913306" y="1242038"/>
        <a:ext cx="7614425" cy="621267"/>
      </dsp:txXfrm>
    </dsp:sp>
    <dsp:sp modelId="{3D50CD8E-282A-4AE7-B410-BF6F65C26E4E}">
      <dsp:nvSpPr>
        <dsp:cNvPr id="0" name=""/>
        <dsp:cNvSpPr/>
      </dsp:nvSpPr>
      <dsp:spPr>
        <a:xfrm>
          <a:off x="525014" y="1164380"/>
          <a:ext cx="776584" cy="7765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CF30B4-73AF-497D-87BD-5FBD94216B9E}">
      <dsp:nvSpPr>
        <dsp:cNvPr id="0" name=""/>
        <dsp:cNvSpPr/>
      </dsp:nvSpPr>
      <dsp:spPr>
        <a:xfrm>
          <a:off x="1049941" y="2173642"/>
          <a:ext cx="7477790" cy="621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Key challenges in non-delegated Municipalities </a:t>
          </a:r>
        </a:p>
      </dsp:txBody>
      <dsp:txXfrm>
        <a:off x="1049941" y="2173642"/>
        <a:ext cx="7477790" cy="621267"/>
      </dsp:txXfrm>
    </dsp:sp>
    <dsp:sp modelId="{AF12B2C5-9A34-4713-9281-5CA8FA88D706}">
      <dsp:nvSpPr>
        <dsp:cNvPr id="0" name=""/>
        <dsp:cNvSpPr/>
      </dsp:nvSpPr>
      <dsp:spPr>
        <a:xfrm>
          <a:off x="661649" y="2095983"/>
          <a:ext cx="776584" cy="7765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FCFEBA-E1D5-483E-9CAD-9B9885ADA5CF}">
      <dsp:nvSpPr>
        <dsp:cNvPr id="0" name=""/>
        <dsp:cNvSpPr/>
      </dsp:nvSpPr>
      <dsp:spPr>
        <a:xfrm>
          <a:off x="913306" y="3105245"/>
          <a:ext cx="7614425" cy="621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Scope to Address the challenges</a:t>
          </a:r>
        </a:p>
      </dsp:txBody>
      <dsp:txXfrm>
        <a:off x="913306" y="3105245"/>
        <a:ext cx="7614425" cy="621267"/>
      </dsp:txXfrm>
    </dsp:sp>
    <dsp:sp modelId="{528B5888-8FAA-416B-8957-13A8EECABD08}">
      <dsp:nvSpPr>
        <dsp:cNvPr id="0" name=""/>
        <dsp:cNvSpPr/>
      </dsp:nvSpPr>
      <dsp:spPr>
        <a:xfrm>
          <a:off x="525014" y="3027587"/>
          <a:ext cx="776584" cy="7765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2CF2C8-2461-47F2-920E-DC08F921C1C3}">
      <dsp:nvSpPr>
        <dsp:cNvPr id="0" name=""/>
        <dsp:cNvSpPr/>
      </dsp:nvSpPr>
      <dsp:spPr>
        <a:xfrm>
          <a:off x="468124" y="4036849"/>
          <a:ext cx="8059607" cy="62126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3131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Conclusion</a:t>
          </a:r>
        </a:p>
      </dsp:txBody>
      <dsp:txXfrm>
        <a:off x="468124" y="4036849"/>
        <a:ext cx="8059607" cy="621267"/>
      </dsp:txXfrm>
    </dsp:sp>
    <dsp:sp modelId="{BFE16F0C-7164-49D5-B531-E1CEC7646598}">
      <dsp:nvSpPr>
        <dsp:cNvPr id="0" name=""/>
        <dsp:cNvSpPr/>
      </dsp:nvSpPr>
      <dsp:spPr>
        <a:xfrm>
          <a:off x="79831" y="3959190"/>
          <a:ext cx="776584" cy="776584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E7989-31F3-4EB9-8547-909D99F43AE5}" type="datetimeFigureOut">
              <a:rPr lang="en-ZA" smtClean="0"/>
              <a:t>2021/03/30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2897E-B052-44CE-92A6-D4B2AB10F3F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560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01475-3DAE-488D-AFE4-E53F22D491DC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1821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001475-3DAE-488D-AFE4-E53F22D491D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55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9.xml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429000"/>
            <a:ext cx="8208912" cy="1008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lIns="72000" tIns="0" rIns="72000" bIns="0" anchor="b">
            <a:normAutofit/>
          </a:bodyPr>
          <a:lstStyle>
            <a:lvl1pPr algn="r">
              <a:spcBef>
                <a:spcPts val="300"/>
              </a:spcBef>
              <a:defRPr sz="2600" cap="all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585688"/>
            <a:ext cx="9144000" cy="49348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7544" y="4532528"/>
            <a:ext cx="8208912" cy="508552"/>
          </a:xfrm>
        </p:spPr>
        <p:txBody>
          <a:bodyPr lIns="72000" tIns="0" rIns="72000" bIns="0"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ZA" dirty="0"/>
          </a:p>
        </p:txBody>
      </p:sp>
      <p:sp>
        <p:nvSpPr>
          <p:cNvPr id="15" name="Date Placeholder 11"/>
          <p:cNvSpPr>
            <a:spLocks noGrp="1"/>
          </p:cNvSpPr>
          <p:nvPr>
            <p:ph type="dt" sz="half" idx="2"/>
          </p:nvPr>
        </p:nvSpPr>
        <p:spPr>
          <a:xfrm>
            <a:off x="7164288" y="5398045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35548" y="5398045"/>
            <a:ext cx="1584176" cy="365125"/>
          </a:xfrm>
        </p:spPr>
        <p:txBody>
          <a:bodyPr>
            <a:normAutofit/>
          </a:bodyPr>
          <a:lstStyle>
            <a:lvl1pPr algn="r"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Location   |</a:t>
            </a:r>
            <a:endParaRPr lang="en-GB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220072" y="5398045"/>
            <a:ext cx="1944216" cy="365125"/>
          </a:xfrm>
        </p:spPr>
        <p:txBody>
          <a:bodyPr>
            <a:normAutofit/>
          </a:bodyPr>
          <a:lstStyle>
            <a:lvl1pPr algn="r"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Initial. Surname  |</a:t>
            </a:r>
            <a:endParaRPr lang="en-GB" dirty="0"/>
          </a:p>
        </p:txBody>
      </p:sp>
      <p:pic>
        <p:nvPicPr>
          <p:cNvPr id="9" name="Picture 2" descr="C:\Users\Conny\Desktop\WCG\WCG - Logo\PNG\Logos blue\Provincial Government\WCG - Logo - Provincial Treasury - Tagline - Transpar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17" y="420713"/>
            <a:ext cx="5424968" cy="153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83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</p:spTree>
    <p:extLst>
      <p:ext uri="{BB962C8B-B14F-4D97-AF65-F5344CB8AC3E}">
        <p14:creationId xmlns:p14="http://schemas.microsoft.com/office/powerpoint/2010/main" val="283201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7"/>
            <a:ext cx="8597205" cy="4271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479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28144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77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782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11188" y="2276872"/>
            <a:ext cx="8281291" cy="936625"/>
          </a:xfrm>
          <a:prstGeom prst="rect">
            <a:avLst/>
          </a:prstGeom>
          <a:solidFill>
            <a:schemeClr val="tx2"/>
          </a:solidFill>
        </p:spPr>
        <p:txBody>
          <a:bodyPr anchor="ctr">
            <a:normAutofit/>
          </a:bodyPr>
          <a:lstStyle>
            <a:lvl1pPr>
              <a:defRPr sz="32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Divider Theme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150" y="5516880"/>
            <a:ext cx="9086850" cy="170799"/>
          </a:xfrm>
          <a:prstGeom prst="rect">
            <a:avLst/>
          </a:prstGeom>
        </p:spPr>
      </p:pic>
      <p:pic>
        <p:nvPicPr>
          <p:cNvPr id="8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54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5"/>
            <a:ext cx="2908573" cy="4680049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48447" y="1412776"/>
            <a:ext cx="5472608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4938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516216" y="1412776"/>
            <a:ext cx="2404517" cy="468004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23850" y="1412777"/>
            <a:ext cx="6004917" cy="468004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032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1412776"/>
            <a:ext cx="3921674" cy="187220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3532181"/>
            <a:ext cx="8597205" cy="2551450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3179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999381" y="3645024"/>
            <a:ext cx="3921674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938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3645024"/>
            <a:ext cx="2625529" cy="2304256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6"/>
            <a:ext cx="8597205" cy="214322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0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36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29028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92907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295526" y="1412776"/>
            <a:ext cx="2625529" cy="2160240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3703287"/>
            <a:ext cx="8597205" cy="238034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545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23850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23850" y="2975180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23850" y="4537584"/>
            <a:ext cx="2908573" cy="154109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448447" y="1412776"/>
            <a:ext cx="5472608" cy="466467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60802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Layou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6012482" y="1412776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6012482" y="2976533"/>
            <a:ext cx="2908573" cy="1512168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12482" y="4540289"/>
            <a:ext cx="2908573" cy="1548783"/>
          </a:xfrm>
          <a:prstGeom prst="round2Diag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>
              <a:defRPr lang="en-GB" sz="1400"/>
            </a:lvl1pPr>
          </a:lstStyle>
          <a:p>
            <a:pPr lvl="0"/>
            <a:r>
              <a:rPr lang="en-GB" dirty="0"/>
              <a:t>Picture placeholder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323850" y="1412777"/>
            <a:ext cx="5553983" cy="466590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863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185076" y="1790072"/>
            <a:ext cx="4752528" cy="2880320"/>
            <a:chOff x="3635896" y="3356992"/>
            <a:chExt cx="4752528" cy="2880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" name="Rectangle 1"/>
            <p:cNvSpPr/>
            <p:nvPr userDrawn="1"/>
          </p:nvSpPr>
          <p:spPr>
            <a:xfrm>
              <a:off x="3635896" y="3356992"/>
              <a:ext cx="4752528" cy="2880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/>
            <p:cNvPicPr>
              <a:picLocks noChangeAspect="1"/>
            </p:cNvPicPr>
            <p:nvPr userDrawn="1">
              <p:custDataLst>
                <p:tags r:id="rId1"/>
              </p:custDataLst>
            </p:nvPr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125978" y="4761028"/>
              <a:ext cx="4262446" cy="334548"/>
            </a:xfrm>
            <a:prstGeom prst="rect">
              <a:avLst/>
            </a:prstGeom>
          </p:spPr>
        </p:pic>
      </p:grpSp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34997" y="2696461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34997" y="2963910"/>
            <a:ext cx="3897243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Directory</a:t>
            </a:r>
            <a:endParaRPr lang="en-GB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184680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834997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Tel: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130119" y="3494035"/>
            <a:ext cx="1440160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+27 (0)21 XXX XXXX</a:t>
            </a:r>
            <a:endParaRPr lang="en-GB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4780436" y="3497483"/>
            <a:ext cx="402674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Fax: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834997" y="3768568"/>
            <a:ext cx="3734059" cy="266322"/>
          </a:xfrm>
        </p:spPr>
        <p:txBody>
          <a:bodyPr lIns="36000" rIns="36000" anchor="ctr">
            <a:noAutofit/>
          </a:bodyPr>
          <a:lstStyle>
            <a:lvl1pPr>
              <a:defRPr sz="11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Name.Surname@westerncape.gov.za</a:t>
            </a:r>
            <a:endParaRPr lang="en-GB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2834996" y="4043102"/>
            <a:ext cx="3734059" cy="261610"/>
          </a:xfrm>
          <a:prstGeom prst="rect">
            <a:avLst/>
          </a:prstGeom>
        </p:spPr>
        <p:txBody>
          <a:bodyPr vert="horz" lIns="36000" tIns="72000" rIns="36000" bIns="72000" rtlCol="0" anchor="ctr">
            <a:noAutofit/>
          </a:bodyPr>
          <a:lstStyle/>
          <a:p>
            <a:pPr lvl="0" indent="0">
              <a:spcBef>
                <a:spcPts val="300"/>
              </a:spcBef>
              <a:buFont typeface="Arial" pitchFamily="34" charset="0"/>
              <a:buNone/>
            </a:pPr>
            <a:r>
              <a:rPr lang="en-GB" sz="1100" b="1" dirty="0">
                <a:solidFill>
                  <a:schemeClr val="tx2"/>
                </a:solidFill>
                <a:latin typeface="Century Gothic" pitchFamily="34" charset="0"/>
              </a:rPr>
              <a:t>www.westerncape.gov.za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95275" y="565701"/>
            <a:ext cx="24048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Contact Us</a:t>
            </a:r>
            <a:endParaRPr lang="en-GB" sz="2400" b="0" dirty="0">
              <a:solidFill>
                <a:schemeClr val="bg1"/>
              </a:solidFill>
            </a:endParaRP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2834996" y="4333520"/>
            <a:ext cx="3349330" cy="266322"/>
          </a:xfrm>
        </p:spPr>
        <p:txBody>
          <a:bodyPr lIns="36000" rIns="36000" anchor="ctr">
            <a:noAutofit/>
          </a:bodyPr>
          <a:lstStyle>
            <a:lvl1pPr>
              <a:defRPr sz="11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ZA" dirty="0"/>
              <a:t>Fill in your address</a:t>
            </a:r>
          </a:p>
        </p:txBody>
      </p:sp>
      <p:pic>
        <p:nvPicPr>
          <p:cNvPr id="20" name="Picture 2" descr="C:\Users\Conny\Desktop\WCG\WCG - Logo\PNG\Logos blue\Provincial Government\WCG - Logo - Provincial Treasury - Tagline - Blue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94" y="1912199"/>
            <a:ext cx="2492468" cy="702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066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Slide &quot;Thank You&quot;">
    <p:bg>
      <p:bgPr>
        <a:solidFill>
          <a:srgbClr val="0032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1763688" y="3861048"/>
            <a:ext cx="7200800" cy="1083419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400"/>
              </a:spcAft>
            </a:pPr>
            <a:r>
              <a:rPr lang="en-US" sz="3200" b="0" cap="none" baseline="0" dirty="0">
                <a:solidFill>
                  <a:prstClr val="white"/>
                </a:solidFill>
                <a:latin typeface="Century Gothic"/>
                <a:cs typeface="Century Gothic"/>
              </a:rPr>
              <a:t>Thank you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223800"/>
            <a:ext cx="9144000" cy="24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66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831779" y="1196752"/>
            <a:ext cx="4060701" cy="489607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none">
            <a:no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71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95275" y="1412776"/>
            <a:ext cx="8597205" cy="46800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5275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831779" y="1412776"/>
            <a:ext cx="4060701" cy="468004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5275" y="1039978"/>
            <a:ext cx="8597205" cy="288925"/>
          </a:xfrm>
        </p:spPr>
        <p:txBody>
          <a:bodyPr anchor="ctr">
            <a:noAutofit/>
          </a:bodyPr>
          <a:lstStyle>
            <a:lvl1pPr>
              <a:defRPr sz="1800" b="1" i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7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5275" y="1196752"/>
            <a:ext cx="8597205" cy="448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Content and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80976"/>
            <a:ext cx="8597205" cy="5592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95275" y="5681848"/>
            <a:ext cx="8597205" cy="409469"/>
          </a:xfrm>
        </p:spPr>
        <p:txBody>
          <a:bodyPr bIns="0" anchor="b">
            <a:noAutofit/>
          </a:bodyPr>
          <a:lstStyle>
            <a:lvl1pPr>
              <a:spcBef>
                <a:spcPts val="0"/>
              </a:spcBef>
              <a:defRPr sz="800" b="0"/>
            </a:lvl1pPr>
          </a:lstStyle>
          <a:p>
            <a:pPr lvl="0"/>
            <a:r>
              <a:rPr lang="en-US" dirty="0"/>
              <a:t>Source: Xxx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5275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831779" y="1196752"/>
            <a:ext cx="4060701" cy="44870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80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21" Type="http://schemas.openxmlformats.org/officeDocument/2006/relationships/slideLayout" Target="../slideLayouts/slideLayout21.xml"/><Relationship Id="rId34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33" Type="http://schemas.openxmlformats.org/officeDocument/2006/relationships/tags" Target="../tags/tag8.xml"/><Relationship Id="rId38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7.xml"/><Relationship Id="rId37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Relationship Id="rId35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27"/>
            </p:custDataLst>
            <p:extLst>
              <p:ext uri="{D42A27DB-BD31-4B8C-83A1-F6EECF244321}">
                <p14:modId xmlns:p14="http://schemas.microsoft.com/office/powerpoint/2010/main" val="29247409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think-cell Slide" r:id="rId34" imgW="270" imgH="270" progId="TCLayout.ActiveDocument.1">
                  <p:embed/>
                </p:oleObj>
              </mc:Choice>
              <mc:Fallback>
                <p:oleObj name="think-cell Slide" r:id="rId34" imgW="270" imgH="270" progId="TCLayout.ActiveDocument.1">
                  <p:embed/>
                  <p:pic>
                    <p:nvPicPr>
                      <p:cNvPr id="10" name="Object 9" hidden="1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>
            <p:custDataLst>
              <p:tags r:id="rId28"/>
            </p:custDataLst>
          </p:nvPr>
        </p:nvPicPr>
        <p:blipFill rotWithShape="1"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740232"/>
            <a:ext cx="9144000" cy="3773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295275" y="180976"/>
            <a:ext cx="8597205" cy="55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00329B"/>
                </a:solidFill>
              </a14:hiddenFill>
            </a:ext>
          </a:extLst>
        </p:spPr>
        <p:txBody>
          <a:bodyPr vert="horz" wrap="none" lIns="72000" tIns="72000" rIns="72000" bIns="7200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295275" y="1196752"/>
            <a:ext cx="8597205" cy="4883466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lang="en-US" dirty="0"/>
              <a:t>First Text Level</a:t>
            </a:r>
          </a:p>
          <a:p>
            <a:pPr lvl="1"/>
            <a:r>
              <a:rPr lang="en-US" dirty="0"/>
              <a:t>Second</a:t>
            </a:r>
          </a:p>
          <a:p>
            <a:pPr lvl="2"/>
            <a:r>
              <a:rPr lang="en-US" dirty="0"/>
              <a:t>Third</a:t>
            </a:r>
          </a:p>
          <a:p>
            <a:pPr lvl="3"/>
            <a:r>
              <a:rPr lang="en-US" dirty="0"/>
              <a:t>Fourth</a:t>
            </a:r>
          </a:p>
          <a:p>
            <a:pPr lvl="4"/>
            <a:r>
              <a:rPr lang="en-US" dirty="0"/>
              <a:t>Fifth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31"/>
            </p:custDataLst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 vert="horz" lIns="72000" tIns="72000" rIns="0" bIns="0" rtlCol="0" anchor="ctr"/>
          <a:lstStyle>
            <a:lvl1pPr algn="r">
              <a:defRPr sz="9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8406839F-D7A4-4E5D-B93D-768AD4D1DB36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 vert="horz" lIns="0" tIns="72000" rIns="72000" bIns="0" rtlCol="0" anchor="b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Budget Policy Committee</a:t>
            </a:r>
            <a:endParaRPr lang="en-GB" dirty="0"/>
          </a:p>
        </p:txBody>
      </p:sp>
      <p:sp>
        <p:nvSpPr>
          <p:cNvPr id="7" name="Rectangle 6"/>
          <p:cNvSpPr>
            <a:spLocks/>
          </p:cNvSpPr>
          <p:nvPr>
            <p:custDataLst>
              <p:tags r:id="rId33"/>
            </p:custDataLst>
          </p:nvPr>
        </p:nvSpPr>
        <p:spPr>
          <a:xfrm>
            <a:off x="2060973" y="6468150"/>
            <a:ext cx="1944216" cy="230832"/>
          </a:xfrm>
          <a:prstGeom prst="rect">
            <a:avLst/>
          </a:prstGeom>
        </p:spPr>
        <p:txBody>
          <a:bodyPr vert="horz" lIns="72000" tIns="72000" rIns="0" bIns="0" rtlCol="0" anchor="b"/>
          <a:lstStyle/>
          <a:p>
            <a:pPr lvl="0"/>
            <a:r>
              <a:rPr lang="en-US" sz="800" dirty="0">
                <a:solidFill>
                  <a:schemeClr val="accent3"/>
                </a:solidFill>
              </a:rPr>
              <a:t>© Western Cape Government 2012  |</a:t>
            </a:r>
            <a:endParaRPr lang="en-GB" sz="800" dirty="0">
              <a:solidFill>
                <a:schemeClr val="accent3"/>
              </a:solidFill>
            </a:endParaRPr>
          </a:p>
        </p:txBody>
      </p:sp>
      <p:pic>
        <p:nvPicPr>
          <p:cNvPr id="11" name="Picture 116" descr="C:\Users\Conny\Desktop\WCG\WCG - Logo\PNG\Logos blue\Provincial Government\WCG - Logo - Provincial Government - Blue.png"/>
          <p:cNvPicPr>
            <a:picLocks noChangeAspect="1" noChangeArrowheads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9" y="6149078"/>
            <a:ext cx="1109368" cy="3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43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88" r:id="rId3"/>
    <p:sldLayoutId id="2147483686" r:id="rId4"/>
    <p:sldLayoutId id="2147483674" r:id="rId5"/>
    <p:sldLayoutId id="2147483689" r:id="rId6"/>
    <p:sldLayoutId id="2147483685" r:id="rId7"/>
    <p:sldLayoutId id="2147483679" r:id="rId8"/>
    <p:sldLayoutId id="2147483690" r:id="rId9"/>
    <p:sldLayoutId id="2147483684" r:id="rId10"/>
    <p:sldLayoutId id="2147483680" r:id="rId11"/>
    <p:sldLayoutId id="2147483691" r:id="rId12"/>
    <p:sldLayoutId id="2147483683" r:id="rId13"/>
    <p:sldLayoutId id="214748368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682" r:id="rId23"/>
    <p:sldLayoutId id="2147483670" r:id="rId2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buFont typeface="Arial" pitchFamily="34" charset="0"/>
        <a:buNone/>
        <a:defRPr sz="1600" b="1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300"/>
        </a:spcBef>
        <a:buClr>
          <a:srgbClr val="002060"/>
        </a:buClr>
        <a:buFontTx/>
        <a:buBlip>
          <a:blip r:embed="rId38"/>
        </a:buBlip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•"/>
        <a:defRPr lang="en-US" sz="1600" kern="1200" dirty="0" smtClean="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300"/>
        </a:spcBef>
        <a:buClr>
          <a:schemeClr val="accent3"/>
        </a:buClr>
        <a:buFont typeface="Arial" pitchFamily="34" charset="0"/>
        <a:buChar char="–"/>
        <a:defRPr sz="16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1800000" indent="-1800000" algn="l" defTabSz="914400" rtl="0" eaLnBrk="1" latinLnBrk="0" hangingPunct="1">
        <a:spcBef>
          <a:spcPts val="300"/>
        </a:spcBef>
        <a:buFont typeface="Arial" pitchFamily="34" charset="0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220278"/>
            <a:ext cx="8208912" cy="1046922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latin typeface="Century Gothic"/>
              </a:rPr>
              <a:t>Western Cape Provincial Treasury support </a:t>
            </a:r>
            <a:br>
              <a:rPr lang="en-US" sz="2400" dirty="0">
                <a:latin typeface="Century Gothic"/>
              </a:rPr>
            </a:br>
            <a:r>
              <a:rPr lang="en-US" sz="2400" dirty="0">
                <a:latin typeface="Century Gothic"/>
              </a:rPr>
              <a:t>to non-delegated Municipalities – </a:t>
            </a:r>
            <a:br>
              <a:rPr lang="en-US" sz="2400" dirty="0">
                <a:latin typeface="Century Gothic"/>
              </a:rPr>
            </a:br>
            <a:r>
              <a:rPr lang="en-US" sz="2400" dirty="0">
                <a:latin typeface="Century Gothic"/>
              </a:rPr>
              <a:t>City of cape town and George Municipalities </a:t>
            </a:r>
            <a:endParaRPr lang="en-ZA" sz="2400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4827839" y="5430713"/>
            <a:ext cx="1944216" cy="508552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>
            <a:lvl1pPr marL="0" indent="0" algn="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100" b="0" kern="1200" baseline="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284AEC5-90DC-4E5E-810E-2E679DE4A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118" y="4922161"/>
            <a:ext cx="8208912" cy="508552"/>
          </a:xfrm>
        </p:spPr>
        <p:txBody>
          <a:bodyPr>
            <a:normAutofit/>
          </a:bodyPr>
          <a:lstStyle/>
          <a:p>
            <a:r>
              <a:rPr lang="en-ZA" sz="1800" dirty="0"/>
              <a:t>31 March 2021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36EFF-54D7-4AB8-8F55-3C34DDD14E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92280" y="5357725"/>
            <a:ext cx="1584176" cy="365125"/>
          </a:xfrm>
        </p:spPr>
        <p:txBody>
          <a:bodyPr/>
          <a:lstStyle/>
          <a:p>
            <a:r>
              <a:rPr lang="en-ZA" dirty="0"/>
              <a:t>MS Teams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65BC048-9A26-46C0-92AA-1A5E50030AEB}"/>
              </a:ext>
            </a:extLst>
          </p:cNvPr>
          <p:cNvSpPr txBox="1">
            <a:spLocks/>
          </p:cNvSpPr>
          <p:nvPr/>
        </p:nvSpPr>
        <p:spPr>
          <a:xfrm>
            <a:off x="2267744" y="4504624"/>
            <a:ext cx="6408712" cy="508552"/>
          </a:xfrm>
          <a:prstGeom prst="rect">
            <a:avLst/>
          </a:prstGeom>
        </p:spPr>
        <p:txBody>
          <a:bodyPr vert="horz" lIns="72000" tIns="72000" rIns="72000" bIns="72000" rtlCol="0">
            <a:noAutofit/>
          </a:bodyPr>
          <a:lstStyle>
            <a:lvl1pPr marL="0" indent="0" algn="r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100" b="0" kern="1200">
                <a:solidFill>
                  <a:schemeClr val="bg1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rgbClr val="002060"/>
              </a:buClr>
              <a:buFontTx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•"/>
              <a:defRPr lang="en-US" sz="1600" kern="1200" dirty="0" smtClean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accent3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marL="1800000" indent="-1800000" algn="l" defTabSz="914400" rtl="0" eaLnBrk="1" latinLnBrk="0" hangingPunct="1">
              <a:spcBef>
                <a:spcPts val="300"/>
              </a:spcBef>
              <a:buFont typeface="Arial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1800" i="1" dirty="0"/>
              <a:t>Portfolio Committee on Cooperative Governance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33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4A86-03F6-438F-8A5F-43FD3B815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Overview of the Presentation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399EF2-4832-46A6-A0E9-958E65F300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2</a:t>
            </a:fld>
            <a:endParaRPr lang="en-ZA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5CDFFF4-C460-40DD-BF13-662CF69341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4400058"/>
              </p:ext>
            </p:extLst>
          </p:nvPr>
        </p:nvGraphicFramePr>
        <p:xfrm>
          <a:off x="295274" y="1052736"/>
          <a:ext cx="859720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503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E3AD0-3A27-43FA-969D-713F12AF5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75" y="205919"/>
            <a:ext cx="8597205" cy="559256"/>
          </a:xfrm>
        </p:spPr>
        <p:txBody>
          <a:bodyPr/>
          <a:lstStyle/>
          <a:p>
            <a:r>
              <a:rPr lang="en-GB" sz="2300" dirty="0"/>
              <a:t>PORTFOLIO COMMITTEE ON COOPERATIVE GOVERNANCE BRIEF</a:t>
            </a:r>
            <a:endParaRPr lang="en-US" sz="23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7D9E0B-C7C7-498D-8D4D-6B074C6E5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CDD55C-1782-423B-B536-16264590FC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just"/>
            <a:r>
              <a:rPr lang="en-US" sz="1800" dirty="0"/>
              <a:t>The Committee will be meeting with National Treasury and thought it would be necessary to get presentation on the perspective from Provincial Treasuries(PTs) on:</a:t>
            </a:r>
          </a:p>
          <a:p>
            <a:r>
              <a:rPr lang="en-US" b="0" dirty="0"/>
              <a:t> </a:t>
            </a:r>
          </a:p>
          <a:p>
            <a:pPr marL="393700" lvl="1" indent="-330200"/>
            <a:r>
              <a:rPr lang="en-US" sz="1800" dirty="0"/>
              <a:t>What have PT observed as key challenges in the non-delegated municipality/municipalities;</a:t>
            </a:r>
          </a:p>
          <a:p>
            <a:pPr marL="393700" lvl="1" indent="-330200"/>
            <a:r>
              <a:rPr lang="en-US" sz="1800" dirty="0"/>
              <a:t>Does PTs have enough scope to assist National Treasury to address these challenges; and</a:t>
            </a:r>
          </a:p>
          <a:p>
            <a:pPr marL="393700" lvl="1" indent="-330200"/>
            <a:r>
              <a:rPr lang="en-US" sz="1800" dirty="0"/>
              <a:t>Does non-delegation present any disadvantages to PTs in terms of monitoring, support and oversight over the non-delegated municipality/municipalities.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39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93D75-C267-411A-8D7D-B7383F04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Legislative and policy background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741051-6002-4953-A940-6E7A69214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4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174D1-4BD4-4166-AB9B-7A2CD9A2C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/>
              <a:t>Legislative framework for local government - National Treasury to provide support to municipalities with the assistance of the Provincial Treasuries, (MFMA section 3(c)); </a:t>
            </a:r>
          </a:p>
          <a:p>
            <a:pPr lvl="1"/>
            <a:r>
              <a:rPr lang="en-US" sz="1800" dirty="0"/>
              <a:t>MFMA Section 6(1)(b) states that the Minister of Finance may delegate powers to the MEC of a Provincial Treasury; </a:t>
            </a:r>
          </a:p>
          <a:p>
            <a:pPr lvl="1"/>
            <a:r>
              <a:rPr lang="en-US" sz="1800" dirty="0"/>
              <a:t>National Treasury issued MFMA Circular 20 of 12 August 2005 delegating most municipalities to the Provincial Treasury excluding the metros and secondary cities;</a:t>
            </a:r>
          </a:p>
          <a:p>
            <a:pPr lvl="1"/>
            <a:r>
              <a:rPr lang="en-US" sz="1800" dirty="0"/>
              <a:t>Municipalities that are not delegated remain within the direct responsibility of the National Treasury; </a:t>
            </a:r>
          </a:p>
          <a:p>
            <a:pPr lvl="1"/>
            <a:r>
              <a:rPr lang="en-US" sz="1800" dirty="0"/>
              <a:t>In the Western Cape the following municipalities are non-delegated:</a:t>
            </a:r>
          </a:p>
          <a:p>
            <a:pPr lvl="2"/>
            <a:r>
              <a:rPr lang="en-US" sz="1800" dirty="0"/>
              <a:t>City of Cape Town </a:t>
            </a:r>
          </a:p>
          <a:p>
            <a:pPr lvl="2"/>
            <a:r>
              <a:rPr lang="en-US" sz="1800" dirty="0"/>
              <a:t>George Local Municipality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109562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11AC-DC26-4C55-8BE6-1CFB9C0F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to co-operation in monitoring non-delegated </a:t>
            </a:r>
            <a:br>
              <a:rPr lang="en-US" dirty="0"/>
            </a:br>
            <a:r>
              <a:rPr lang="en-US" dirty="0"/>
              <a:t>municipalities in the Western Cape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C28DDD-A43C-4AEB-8DD9-F02DAA45C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C374C-C5ED-4A88-9021-61826E9648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sz="1800" b="1" dirty="0"/>
              <a:t>National Treasury (NT) and the Provincial Treasury (PT) cooperate closely </a:t>
            </a:r>
            <a:r>
              <a:rPr lang="en-US" sz="1800" dirty="0"/>
              <a:t>through a variety of intergovernmental structures and shared information in our oversight of non-delegated municipalities: </a:t>
            </a:r>
          </a:p>
          <a:p>
            <a:pPr marL="393700" lvl="1" indent="-282575">
              <a:lnSpc>
                <a:spcPct val="110000"/>
              </a:lnSpc>
            </a:pPr>
            <a:r>
              <a:rPr lang="en-US" sz="1800" dirty="0"/>
              <a:t>NT invites PT to all engagements they have with non-delegated municipalities in the province</a:t>
            </a:r>
          </a:p>
          <a:p>
            <a:pPr marL="393700" lvl="1" indent="-282575">
              <a:lnSpc>
                <a:spcPct val="110000"/>
              </a:lnSpc>
            </a:pPr>
            <a:r>
              <a:rPr lang="en-US" sz="1800" dirty="0"/>
              <a:t>PT is also invited to </a:t>
            </a:r>
            <a:r>
              <a:rPr lang="en-US" sz="1800" b="1" dirty="0"/>
              <a:t>national forums </a:t>
            </a:r>
            <a:r>
              <a:rPr lang="en-US" sz="1800" dirty="0"/>
              <a:t>where non-delegated municipalities are engaged. In turn, PT invites NT to all </a:t>
            </a:r>
            <a:r>
              <a:rPr lang="en-US" sz="1800" b="1" dirty="0"/>
              <a:t>provincial forums</a:t>
            </a:r>
          </a:p>
          <a:p>
            <a:pPr marL="393700" lvl="1" indent="-282575">
              <a:lnSpc>
                <a:spcPct val="110000"/>
              </a:lnSpc>
            </a:pPr>
            <a:r>
              <a:rPr lang="en-US" sz="1800" dirty="0"/>
              <a:t>City of Cape Town and George participate actively in provincial IGR coordination structures</a:t>
            </a:r>
          </a:p>
          <a:p>
            <a:pPr marL="393700" lvl="1" indent="-282575">
              <a:lnSpc>
                <a:spcPct val="110000"/>
              </a:lnSpc>
            </a:pPr>
            <a:r>
              <a:rPr lang="en-US" sz="1800" dirty="0"/>
              <a:t>NT’s </a:t>
            </a:r>
            <a:r>
              <a:rPr lang="en-US" sz="1800" b="1" dirty="0"/>
              <a:t>City support </a:t>
            </a:r>
            <a:r>
              <a:rPr lang="en-US" sz="1800" b="1" dirty="0" err="1"/>
              <a:t>Programme</a:t>
            </a:r>
            <a:r>
              <a:rPr lang="en-US" sz="1800" b="1" dirty="0"/>
              <a:t> </a:t>
            </a:r>
            <a:r>
              <a:rPr lang="en-US" sz="1800" dirty="0"/>
              <a:t>provides additional capacity building to City of Cape Town</a:t>
            </a:r>
          </a:p>
          <a:p>
            <a:pPr marL="393700" lvl="1" indent="-282575">
              <a:lnSpc>
                <a:spcPct val="110000"/>
              </a:lnSpc>
            </a:pPr>
            <a:r>
              <a:rPr lang="en-US" sz="1800" b="1" dirty="0"/>
              <a:t>Financial data is accessed off a common system managed by NT</a:t>
            </a:r>
          </a:p>
          <a:p>
            <a:pPr marL="173037" lvl="1" indent="0">
              <a:lnSpc>
                <a:spcPct val="11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742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5887844-632B-4B51-8423-4D08D3528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selected challenges facing non-delegated </a:t>
            </a:r>
            <a:br>
              <a:rPr lang="en-US" dirty="0"/>
            </a:br>
            <a:r>
              <a:rPr lang="en-US" dirty="0"/>
              <a:t>municipalities in the province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7712AB-1988-484D-B0EB-1274AB85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6</a:t>
            </a:fld>
            <a:endParaRPr lang="en-ZA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1CECF6-5787-4373-8538-5A1AA1B385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CITY OF CAPE TOWN</a:t>
            </a:r>
          </a:p>
          <a:p>
            <a:pPr lvl="1"/>
            <a:r>
              <a:rPr lang="en-US" dirty="0"/>
              <a:t>Growing service delivery demands </a:t>
            </a:r>
          </a:p>
          <a:p>
            <a:pPr lvl="1"/>
            <a:r>
              <a:rPr lang="en-US" dirty="0"/>
              <a:t>Impact of the COVID-19 pandemic (direct and indirect effect on the organization)</a:t>
            </a:r>
          </a:p>
          <a:p>
            <a:pPr lvl="1"/>
            <a:r>
              <a:rPr lang="en-US" dirty="0"/>
              <a:t>Financial pressures due to the economic situation and the decisions needed to ensure institutional resilience;</a:t>
            </a:r>
          </a:p>
          <a:p>
            <a:pPr lvl="1"/>
            <a:r>
              <a:rPr lang="en-US" dirty="0"/>
              <a:t>Community unrest, appeals on issued tenders, and contractor performance impede on infrastructure projects from being delivered on time and cost.</a:t>
            </a:r>
          </a:p>
          <a:p>
            <a:pPr lvl="1"/>
            <a:r>
              <a:rPr lang="en-US" dirty="0"/>
              <a:t>Misalignment of infrastructure planning, and implementation between the 3 spheres of government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0CF54B5-9EF1-4848-839C-C0F79EE785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600" dirty="0"/>
              <a:t>GEORGE LOCAL MUNICIPALITY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Impact of the COVID-19 pandemic (direct and indirect effect on the organization)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Financial pressures due to the economic situation </a:t>
            </a:r>
          </a:p>
          <a:p>
            <a:pPr lvl="1"/>
            <a:r>
              <a:rPr lang="en-US" dirty="0"/>
              <a:t>Growing service delivery demands </a:t>
            </a:r>
          </a:p>
          <a:p>
            <a:pPr lvl="1"/>
            <a:r>
              <a:rPr lang="en-US" dirty="0"/>
              <a:t>Vacancies in important positions</a:t>
            </a:r>
          </a:p>
          <a:p>
            <a:pPr lvl="1"/>
            <a:r>
              <a:rPr lang="en-US" dirty="0"/>
              <a:t>Delays in capital spending</a:t>
            </a:r>
          </a:p>
          <a:p>
            <a:pPr lvl="1"/>
            <a:r>
              <a:rPr lang="en-US" dirty="0" err="1"/>
              <a:t>mSCOA</a:t>
            </a:r>
            <a:r>
              <a:rPr lang="en-US" dirty="0"/>
              <a:t> reporting challenges and related problems with credibility of financial data reported.</a:t>
            </a:r>
          </a:p>
          <a:p>
            <a:pPr marL="0" lvl="1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E1D2FA3-5D92-45AD-B727-F6D52752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4563150"/>
            <a:ext cx="1905000" cy="1905000"/>
          </a:xfrm>
          <a:prstGeom prst="rect">
            <a:avLst/>
          </a:prstGeom>
        </p:spPr>
      </p:pic>
      <p:pic>
        <p:nvPicPr>
          <p:cNvPr id="2050" name="Picture 2" descr="George Municipality – City for a Sustainable Future">
            <a:extLst>
              <a:ext uri="{FF2B5EF4-FFF2-40B4-BE49-F238E27FC236}">
                <a16:creationId xmlns:a16="http://schemas.microsoft.com/office/drawing/2014/main" id="{C7F2C42F-35A1-43BD-B8A0-710453794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18" y="4869160"/>
            <a:ext cx="2210098" cy="135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80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11AC-DC26-4C55-8BE6-1CFB9C0F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for PT to assist in addressing challenges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C28DDD-A43C-4AEB-8DD9-F02DAA45C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1C374C-C5ED-4A88-9021-61826E9648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275" y="1196752"/>
            <a:ext cx="8597205" cy="4896073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10000"/>
              </a:lnSpc>
              <a:buNone/>
            </a:pPr>
            <a:r>
              <a:rPr lang="en-US" sz="1800" b="1" dirty="0"/>
              <a:t>In addition to the intergovernmental forums already mentioned, PT actively works with non-delegated municipalities through: </a:t>
            </a:r>
            <a:endParaRPr lang="en-US" sz="1800" dirty="0"/>
          </a:p>
          <a:p>
            <a:pPr marL="393700" lvl="1" indent="-220663">
              <a:lnSpc>
                <a:spcPct val="110000"/>
              </a:lnSpc>
            </a:pPr>
            <a:r>
              <a:rPr lang="en-US" sz="1800" dirty="0"/>
              <a:t>PT monitors and reports on the financial performance of our non-delegated municipalities in order to ensure we have a comprehensive understanding of all municipal finances in the province</a:t>
            </a:r>
          </a:p>
          <a:p>
            <a:pPr marL="393700" lvl="1" indent="-220663">
              <a:lnSpc>
                <a:spcPct val="110000"/>
              </a:lnSpc>
            </a:pPr>
            <a:r>
              <a:rPr lang="en-US" sz="1800" dirty="0"/>
              <a:t>PT produces in-year monitoring, technical assessment and budget assessment reports for non-delegated municipalities (all information shared with NT)</a:t>
            </a:r>
          </a:p>
          <a:p>
            <a:pPr marL="393700" lvl="1" indent="-220663">
              <a:lnSpc>
                <a:spcPct val="110000"/>
              </a:lnSpc>
            </a:pPr>
            <a:r>
              <a:rPr lang="en-US" sz="1800" dirty="0"/>
              <a:t>PT also performs AFS reviews, monitors the Audit Action Plan and assesses the AFS and audit readiness of non-delegated municipalities</a:t>
            </a:r>
          </a:p>
          <a:p>
            <a:pPr marL="393700" lvl="1" indent="-220663">
              <a:lnSpc>
                <a:spcPct val="110000"/>
              </a:lnSpc>
            </a:pPr>
            <a:r>
              <a:rPr lang="en-US" sz="1800" dirty="0"/>
              <a:t>PT is available to provide any advice or support requested by non-delegated municipalities (requests are shared with NT colleagues to ensure we agree on responses)  </a:t>
            </a:r>
          </a:p>
          <a:p>
            <a:pPr marL="393700" lvl="1" indent="-220663">
              <a:lnSpc>
                <a:spcPct val="110000"/>
              </a:lnSpc>
            </a:pPr>
            <a:r>
              <a:rPr lang="en-US" sz="1800" dirty="0"/>
              <a:t>PT provides capacity building and training such Revenue Master Class, GRAP etc.</a:t>
            </a:r>
          </a:p>
          <a:p>
            <a:pPr marL="393700" lvl="1" indent="-220663">
              <a:lnSpc>
                <a:spcPct val="110000"/>
              </a:lnSpc>
            </a:pPr>
            <a:r>
              <a:rPr lang="en-US" sz="1800" dirty="0"/>
              <a:t>PT also has bilateral meetings with the municipalities where appropriate</a:t>
            </a:r>
          </a:p>
          <a:p>
            <a:pPr marL="393700" lvl="1" indent="-220663">
              <a:lnSpc>
                <a:spcPct val="11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4043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6F530-B258-4CBB-96D9-5AAD68E0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5B3665-0ED0-4B23-8815-03C7DFF21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6839F-D7A4-4E5D-B93D-768AD4D1DB36}" type="slidenum">
              <a:rPr lang="en-ZA" smtClean="0"/>
              <a:pPr/>
              <a:t>8</a:t>
            </a:fld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D558F6-6A78-408D-B530-442A91E8A1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dirty="0"/>
              <a:t>The positive working relationship between National Treasury and Provincial Treasury has been well-institutionalized over many years</a:t>
            </a:r>
          </a:p>
          <a:p>
            <a:pPr lvl="1"/>
            <a:r>
              <a:rPr lang="en-US" sz="1800" dirty="0"/>
              <a:t>Together we provide a value-based financial governance approach that is aimed at achieving: </a:t>
            </a:r>
          </a:p>
          <a:p>
            <a:pPr lvl="3"/>
            <a:r>
              <a:rPr lang="en-US" sz="1800" dirty="0"/>
              <a:t> The </a:t>
            </a:r>
            <a:r>
              <a:rPr lang="en-US" sz="1800" dirty="0" err="1"/>
              <a:t>mobilisation</a:t>
            </a:r>
            <a:r>
              <a:rPr lang="en-US" sz="1800" dirty="0"/>
              <a:t> of sufficient resources to sustainably finance developmental goals; </a:t>
            </a:r>
          </a:p>
          <a:p>
            <a:pPr lvl="3"/>
            <a:r>
              <a:rPr lang="en-US" sz="1800" dirty="0"/>
              <a:t> The implementation of policies and related priorities effectively </a:t>
            </a:r>
            <a:r>
              <a:rPr lang="en-US" sz="1800" dirty="0" err="1"/>
              <a:t>utilising</a:t>
            </a:r>
            <a:r>
              <a:rPr lang="en-US" sz="1800" dirty="0"/>
              <a:t> budget; and</a:t>
            </a:r>
          </a:p>
          <a:p>
            <a:pPr lvl="3"/>
            <a:r>
              <a:rPr lang="en-US" sz="1800" dirty="0"/>
              <a:t> Effective financial oversight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728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8844670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5" val="n/h/r1zNZ+uLfX4pvKHBZZMsZqKpVmQp"/>
  <p:tag name="SMARTBOX_SB2" val="4EA1ZNr7a5lNBMyQCX9x/TKDuKOrxNs8"/>
  <p:tag name="THINKCELLPRESENTATIONDONOTDELETE" val="&lt;?xml version=&quot;1.0&quot; encoding=&quot;UTF-16&quot; standalone=&quot;yes&quot;?&gt;&#10;&lt;root reqver=&quot;17839&quot;&gt;&lt;version val=&quot;2107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2&quot;&gt;&lt;elem m_fUsage=&quot;2.71000000000000000000E+000&quot;&gt;&lt;m_ppcolschidx val=&quot;0&quot;/&gt;&lt;m_rgb r=&quot;0&quot; g=&quot;32&quot; b=&quot;9b&quot;/&gt;&lt;/elem&gt;&lt;elem m_fUsage=&quot;7.29000000000000090000E-001&quot;&gt;&lt;m_ppcolschidx val=&quot;0&quot;/&gt;&lt;m_rgb r=&quot;0&quot; g=&quot;96&quot; b=&quot;33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368"/>
  <p:tag name="SMARTBOX_SB1" val="Tab9+0vNpNd3f6aW7rY3q1xBkN/RDVHir3jA30H8BGs4v+xJfaOhMvkVvlxw5LleHBhWW4zN89HayF6xyuDWXcSX9KYTzphLFIomGgovKLI/D+ShAmj1AQSjQ0L64NKU1jmmYVLFqHHkkaO2gb7P1nBqXgcNL3QMAFqG0hSU+Yw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YFU8dMoM0esyVn7WNQT3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9Ct1aMTE22rXjNleq0M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ljdaNviGkeHob23qOkiC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3NfSVMHv0e5Npz.QjYF8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snTsFZ8Y/CBJMgu9y8Dq8/H4Owf5ZP/3"/>
  <p:tag name="SMARTBOX_SB8" val="0iCA1Z23kaaMiGZOE1yeGg=="/>
  <p:tag name="SMARTBOX_SB7" val="U8/1IBd/oCkOa3RV9JIGzg==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BOX_SB6" val="W7sZ06LbXOADmgFMdiD8S7mwauFqwXJB"/>
  <p:tag name="SMARTBOX_SB8" val="5zbCZmvvwdXViW/PdaUP0A=="/>
  <p:tag name="SMARTBOX_SB7" val="okpar52XqDQrSAOpqNqg5Q==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zeEFIP.Ei5yEnCfpKi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UOUbyN0kCIIzcNAHpe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eNAe8ZTEEyKIIjjGV93s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0Bmol0Qk2izE3K1YLByA"/>
</p:tagLst>
</file>

<file path=ppt/theme/theme1.xml><?xml version="1.0" encoding="utf-8"?>
<a:theme xmlns:a="http://schemas.openxmlformats.org/drawingml/2006/main" name="Western Cape Government Master Template">
  <a:themeElements>
    <a:clrScheme name="Custom 18">
      <a:dk1>
        <a:sysClr val="windowText" lastClr="000000"/>
      </a:dk1>
      <a:lt1>
        <a:sysClr val="window" lastClr="FFFFFF"/>
      </a:lt1>
      <a:dk2>
        <a:srgbClr val="003399"/>
      </a:dk2>
      <a:lt2>
        <a:srgbClr val="3377FF"/>
      </a:lt2>
      <a:accent1>
        <a:srgbClr val="73AFB6"/>
      </a:accent1>
      <a:accent2>
        <a:srgbClr val="956E8E"/>
      </a:accent2>
      <a:accent3>
        <a:srgbClr val="998F86"/>
      </a:accent3>
      <a:accent4>
        <a:srgbClr val="C4BEB8"/>
      </a:accent4>
      <a:accent5>
        <a:srgbClr val="5C8727"/>
      </a:accent5>
      <a:accent6>
        <a:srgbClr val="F89728"/>
      </a:accent6>
      <a:hlink>
        <a:srgbClr val="B5121B"/>
      </a:hlink>
      <a:folHlink>
        <a:srgbClr val="998F86"/>
      </a:folHlink>
    </a:clrScheme>
    <a:fontScheme name="Western Cape Governme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3E82AFA660444BB7C2C1145A4E6A79" ma:contentTypeVersion="13" ma:contentTypeDescription="Create a new document." ma:contentTypeScope="" ma:versionID="708189c8042a10c432d8fc1ffc77fded">
  <xsd:schema xmlns:xsd="http://www.w3.org/2001/XMLSchema" xmlns:xs="http://www.w3.org/2001/XMLSchema" xmlns:p="http://schemas.microsoft.com/office/2006/metadata/properties" xmlns:ns3="83907831-edbe-4933-8085-3e6a7d8d073a" xmlns:ns4="385113d6-eeca-4920-8885-4e17156a680c" targetNamespace="http://schemas.microsoft.com/office/2006/metadata/properties" ma:root="true" ma:fieldsID="bd4b57842c248d711d9c70af2d3d06a7" ns3:_="" ns4:_="">
    <xsd:import namespace="83907831-edbe-4933-8085-3e6a7d8d073a"/>
    <xsd:import namespace="385113d6-eeca-4920-8885-4e17156a68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07831-edbe-4933-8085-3e6a7d8d0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113d6-eeca-4920-8885-4e17156a68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754EF9-9068-4B9F-9014-B790C96A44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907831-edbe-4933-8085-3e6a7d8d073a"/>
    <ds:schemaRef ds:uri="385113d6-eeca-4920-8885-4e17156a68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7802E-F8CA-4852-BB55-0669613194E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385113d6-eeca-4920-8885-4e17156a680c"/>
    <ds:schemaRef ds:uri="83907831-edbe-4933-8085-3e6a7d8d073a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F57C8B2-1C27-4F46-ACE7-996A7CC0AA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19509</TotalTime>
  <Words>602</Words>
  <Application>Microsoft Office PowerPoint</Application>
  <PresentationFormat>On-screen Show (4:3)</PresentationFormat>
  <Paragraphs>68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Western Cape Government Master Template</vt:lpstr>
      <vt:lpstr>think-cell Slide</vt:lpstr>
      <vt:lpstr>Western Cape Provincial Treasury support  to non-delegated Municipalities –  City of cape town and George Municipalities </vt:lpstr>
      <vt:lpstr>Overview of the Presentation</vt:lpstr>
      <vt:lpstr>PORTFOLIO COMMITTEE ON COOPERATIVE GOVERNANCE BRIEF</vt:lpstr>
      <vt:lpstr>Legislative and policy background </vt:lpstr>
      <vt:lpstr>Approach to co-operation in monitoring non-delegated  municipalities in the Western Cape</vt:lpstr>
      <vt:lpstr>Summary of selected challenges facing non-delegated  municipalities in the province</vt:lpstr>
      <vt:lpstr>Scope for PT to assist in addressing challenges</vt:lpstr>
      <vt:lpstr>Conclusion</vt:lpstr>
      <vt:lpstr>PowerPoint Presentation</vt:lpstr>
    </vt:vector>
  </TitlesOfParts>
  <Company>Western Cape Government (WCG)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Master Template</dc:title>
  <dc:creator>Carol Avenant</dc:creator>
  <cp:keywords>POTX</cp:keywords>
  <cp:lastModifiedBy>Shereen Cassiem</cp:lastModifiedBy>
  <cp:revision>387</cp:revision>
  <dcterms:created xsi:type="dcterms:W3CDTF">2012-02-25T20:29:17Z</dcterms:created>
  <dcterms:modified xsi:type="dcterms:W3CDTF">2021-03-30T14:14:23Z</dcterms:modified>
  <cp:category>CI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0x0101003A3E82AFA660444BB7C2C1145A4E6A79</vt:lpwstr>
  </property>
</Properties>
</file>