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4191D-44E8-4CCC-A437-C212F6713A9D}" type="datetimeFigureOut">
              <a:rPr lang="en-ZA" smtClean="0"/>
              <a:t>2021/03/30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2B2CC-D903-4348-8C4D-2C5839853D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6304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FDF3A-6EB1-4A7F-A45A-464AC8D00B13}" type="datetimeFigureOut">
              <a:rPr lang="en-ZA" smtClean="0"/>
              <a:t>2021/03/30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00017-03F4-45D7-A5F1-906567B3585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11837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2344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05474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022943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048410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61777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63628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28598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69550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4095634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53250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90860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8880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51416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81637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7F016A-8000-4C56-ADD9-A18102B9851C}" type="datetime1">
              <a:rPr lang="en-US" smtClean="0"/>
              <a:t>3/30/2021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AA199B-821B-4193-B23A-53ADF7421021}" type="datetime1">
              <a:rPr lang="en-US" smtClean="0"/>
              <a:t>3/30/2021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FD10C-D6FF-45D8-9350-E4E8BC48264B}" type="datetime1">
              <a:rPr lang="en-US" smtClean="0"/>
              <a:t>3/30/2021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FADED1-30BA-4452-AC41-1E5904B9E627}" type="datetime1">
              <a:rPr lang="en-US" smtClean="0"/>
              <a:t>3/30/2021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A72633-B7F5-4619-B14B-EA766B26A677}" type="datetime1">
              <a:rPr lang="en-US" smtClean="0"/>
              <a:t>3/30/2021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5B80ED-96D3-4ACC-875F-C83ED74CEA7A}" type="datetime1">
              <a:rPr lang="en-US" smtClean="0"/>
              <a:t>3/30/2021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6972C-19B7-4E13-8A62-80279EDC0359}" type="datetime1">
              <a:rPr lang="en-US" smtClean="0"/>
              <a:t>3/30/2021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0E9AE-F0A8-4ACE-8269-538EBBDCAD44}" type="datetime1">
              <a:rPr lang="en-US" smtClean="0"/>
              <a:t>3/30/2021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CD4E7A-1EED-4780-9928-27420C66377A}" type="datetime1">
              <a:rPr lang="en-US" smtClean="0"/>
              <a:t>3/30/2021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BFCB7D-021C-48D3-AB04-7D4DA92ABAD3}" type="datetime1">
              <a:rPr lang="en-US" smtClean="0"/>
              <a:t>3/30/2021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188640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61D74632-5AF5-49E1-8345-0D25A626A07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]675 ert90,mn n3b2v1c12nk;</a:t>
            </a:r>
            <a:br>
              <a:rPr lang="en-GB" dirty="0"/>
            </a:br>
            <a:r>
              <a:rPr lang="en-GB" dirty="0"/>
              <a:t>‘[765wq	/&gt; ,</a:t>
            </a:r>
            <a:r>
              <a:rPr lang="en-GB" dirty="0" err="1"/>
              <a:t>mnbvct</a:t>
            </a:r>
            <a:r>
              <a:rPr lang="en-GB" dirty="0"/>
              <a:t> yuiozAq12Zx c nm ,\;’]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1</a:t>
            </a:fld>
            <a:endParaRPr lang="en-ZA"/>
          </a:p>
        </p:txBody>
      </p:sp>
      <p:pic>
        <p:nvPicPr>
          <p:cNvPr id="4" name="Picture 2" descr="C:\Users\Sello.Motseleng\Documents\DOCS\DEPARTMENT OF FINANCE 2012\2020\FEB\GAZEBO DESIGNS 2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756576" cy="68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10</a:t>
            </a:fld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259E46-9E35-4B48-AB58-FBECADB3CD7C}"/>
              </a:ext>
            </a:extLst>
          </p:cNvPr>
          <p:cNvSpPr txBox="1">
            <a:spLocks/>
          </p:cNvSpPr>
          <p:nvPr/>
        </p:nvSpPr>
        <p:spPr>
          <a:xfrm>
            <a:off x="2627784" y="155374"/>
            <a:ext cx="5930504" cy="864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NW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PT SUPPORT TO ADDRESS FINANCIAL MANAGEMENT CHALLENGES - NDMs</a:t>
            </a:r>
            <a:r>
              <a:rPr lang="en-GB" sz="8000" b="1" dirty="0">
                <a:latin typeface="+mj-lt"/>
                <a:cs typeface="Arial" panose="020B0604020202020204" pitchFamily="34" charset="0"/>
              </a:rPr>
              <a:t/>
            </a:r>
            <a:br>
              <a:rPr lang="en-GB" sz="8000" b="1" dirty="0">
                <a:latin typeface="+mj-lt"/>
                <a:cs typeface="Arial" panose="020B0604020202020204" pitchFamily="34" charset="0"/>
              </a:rPr>
            </a:br>
            <a:r>
              <a:rPr lang="en-US" sz="8000" dirty="0">
                <a:latin typeface="+mj-lt"/>
              </a:rPr>
              <a:t/>
            </a:r>
            <a:br>
              <a:rPr lang="en-US" sz="8000" dirty="0">
                <a:latin typeface="+mj-lt"/>
              </a:rPr>
            </a:br>
            <a:endParaRPr lang="en-US" sz="8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E8576B-82EC-4BCE-87E0-A1360425C0D4}"/>
              </a:ext>
            </a:extLst>
          </p:cNvPr>
          <p:cNvSpPr txBox="1">
            <a:spLocks/>
          </p:cNvSpPr>
          <p:nvPr/>
        </p:nvSpPr>
        <p:spPr>
          <a:xfrm>
            <a:off x="386081" y="1219200"/>
            <a:ext cx="8290376" cy="5060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Treasury engages Provincial Treasuries in different fora (MFMA Coordinators meeting, TCF, Budget Council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discuss and agree on a uniform approach to address financial management challenges within municipalities in the province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Provincial Treasury developed a province strategy to address municipal finance management challenges. The strategy was shared with 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support was provided to these two non delegated municipalities in the province to complement the support provided by NT</a:t>
            </a:r>
          </a:p>
          <a:p>
            <a:pPr algn="just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Contract Management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initiatives (Training Budget and Treasury Officials on financial management reforms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GRAP, Supply Chain Management, Internal Audit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provision of human capital support ( Availing PT Officials for Secondment as Chief Financial Officer and Municipal Manager by the municipalities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3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11</a:t>
            </a:fld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88EDAB-4764-440C-91A4-AB203CEA546D}"/>
              </a:ext>
            </a:extLst>
          </p:cNvPr>
          <p:cNvSpPr txBox="1">
            <a:spLocks/>
          </p:cNvSpPr>
          <p:nvPr/>
        </p:nvSpPr>
        <p:spPr>
          <a:xfrm>
            <a:off x="2771800" y="188640"/>
            <a:ext cx="5688632" cy="6454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NW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PT SUPPORT TO ADDRESS FINANCIAL MANAGEMENT CHALLENGES - NDMs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D2F946-1860-42B0-89D1-D764011B1469}"/>
              </a:ext>
            </a:extLst>
          </p:cNvPr>
          <p:cNvSpPr txBox="1">
            <a:spLocks/>
          </p:cNvSpPr>
          <p:nvPr/>
        </p:nvSpPr>
        <p:spPr>
          <a:xfrm>
            <a:off x="233680" y="965200"/>
            <a:ext cx="8658800" cy="5568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Provincial and National Treasury conduct a joint session when engaging non delegated municipalities on budget benchmark and Midterm budget performance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Executive has resolved to implement mandatory interventions in Municipalities identified as facing severe financial crisis (In the main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Mahikeng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LM)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mandatory interventions will be implemented in terms of Section 139(5) of the Constitution read together with Section 139 of the MFMA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interventions will be resourced through a multi-disciplinary team comprising of the Provincial Treasury, Department of Cooperative Governance, Human Settlements and Traditional Affairs as well National Treasury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Treasury has strengthened its capacity to implement the resolution of the Provincial Executive Committee in relation to mandatory interventions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therefore on the basis of the above that Provincial Treasury concludes that there is sufficient capacity to assist National Treasury in monitoring Non-Delegated Municipalities in implementing key Financial Management processes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5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12</a:t>
            </a:fld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53EC4C-3ECC-47B3-B800-316CB50616D5}"/>
              </a:ext>
            </a:extLst>
          </p:cNvPr>
          <p:cNvSpPr txBox="1">
            <a:spLocks/>
          </p:cNvSpPr>
          <p:nvPr/>
        </p:nvSpPr>
        <p:spPr>
          <a:xfrm>
            <a:off x="2627784" y="231035"/>
            <a:ext cx="5832648" cy="6454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MONITORING, SUPPORT AND OVERSIGHT CHALLENGES ON NDMs </a:t>
            </a:r>
            <a:br>
              <a:rPr lang="en-GB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endParaRPr lang="en-US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7C8075-4D66-4A12-92D9-1B77E7BFAD7C}"/>
              </a:ext>
            </a:extLst>
          </p:cNvPr>
          <p:cNvSpPr txBox="1">
            <a:spLocks/>
          </p:cNvSpPr>
          <p:nvPr/>
        </p:nvSpPr>
        <p:spPr>
          <a:xfrm>
            <a:off x="212035" y="985520"/>
            <a:ext cx="8608438" cy="5247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Strategy</a:t>
            </a:r>
          </a:p>
          <a:p>
            <a:pPr algn="just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strategy is developed to address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management challenges that have been ide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ntified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all municipalities including non-delegated municipalities. There is minimal participation of non-delegated municipalities in the roll-out of Provincial Strategy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PT is continuously engaging NT on the need for maximum participation by non-delegated municipalities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Provision/submission of Financial Information</a:t>
            </a:r>
          </a:p>
          <a:p>
            <a:pPr algn="just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 information from non-delegated municipalities by Provincial Treasury remains a challenge as they consider it a duplication given their submission to National Treasury</a:t>
            </a:r>
          </a:p>
          <a:p>
            <a:pPr algn="just"/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and Evaluation</a:t>
            </a:r>
          </a:p>
          <a:p>
            <a:pPr algn="just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Exercising monitoring and evaluation on implementation of key financial management processes is done by National Treasury and PT relies on information provided by NT </a:t>
            </a:r>
          </a:p>
          <a:p>
            <a:pPr algn="just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9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13</a:t>
            </a:fld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081153-3597-41DA-9457-D684B4CEC3F9}"/>
              </a:ext>
            </a:extLst>
          </p:cNvPr>
          <p:cNvSpPr txBox="1">
            <a:spLocks/>
          </p:cNvSpPr>
          <p:nvPr/>
        </p:nvSpPr>
        <p:spPr>
          <a:xfrm>
            <a:off x="4572000" y="178919"/>
            <a:ext cx="3888432" cy="6454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RECOMMENDATIONS</a:t>
            </a:r>
            <a:b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112A18-310B-4C3B-9E4F-47C57D94261F}"/>
              </a:ext>
            </a:extLst>
          </p:cNvPr>
          <p:cNvSpPr txBox="1">
            <a:spLocks/>
          </p:cNvSpPr>
          <p:nvPr/>
        </p:nvSpPr>
        <p:spPr>
          <a:xfrm>
            <a:off x="264161" y="1209041"/>
            <a:ext cx="8556311" cy="5147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recommended that the Portfolio Committee:</a:t>
            </a:r>
          </a:p>
          <a:p>
            <a:pPr algn="just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261938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challenges faced by the two non-delegated municipalities in the Province;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360363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Notwithstanding the fact that the municipalities are non-delegated, the Provincial Treasury provides the necessary support to these municipalities in order to complement the National Treasury efforts;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360363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Provincial Treasury is continuously working with National Treasury to address all the communication gaps that are experienced with regard to the monitoring of the non-delegated municipalities </a:t>
            </a:r>
          </a:p>
        </p:txBody>
      </p:sp>
    </p:spTree>
    <p:extLst>
      <p:ext uri="{BB962C8B-B14F-4D97-AF65-F5344CB8AC3E}">
        <p14:creationId xmlns:p14="http://schemas.microsoft.com/office/powerpoint/2010/main" val="91154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96944" cy="3242791"/>
          </a:xfrm>
        </p:spPr>
        <p:txBody>
          <a:bodyPr>
            <a:normAutofit/>
          </a:bodyPr>
          <a:lstStyle/>
          <a:p>
            <a:r>
              <a:rPr lang="en-ZA" cap="small" dirty="0"/>
              <a:t>Thank You!</a:t>
            </a:r>
            <a:br>
              <a:rPr lang="en-ZA" cap="small" dirty="0"/>
            </a:br>
            <a:r>
              <a:rPr lang="en-ZA" cap="small" dirty="0"/>
              <a:t>BAIE DANKIE!</a:t>
            </a:r>
            <a:endParaRPr lang="en-ZA"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894716"/>
            <a:ext cx="3627000" cy="957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818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89654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>
                <a:latin typeface="Arial" pitchFamily="34" charset="0"/>
                <a:cs typeface="Arial" pitchFamily="34" charset="0"/>
              </a:rPr>
            </a:b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BRIEFING TO THE PORTFOLIO COMMITTEE ON COOPERTAIVE GOVERNANCE ON NON-DELEGATED MUNICIPALITIES </a:t>
            </a:r>
            <a:b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31 March 2021</a:t>
            </a:r>
            <a:b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 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MZ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Rosho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						          MEC for Finance</a:t>
            </a:r>
            <a:b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				 		</a:t>
            </a:r>
            <a:endParaRPr lang="en-ZA" sz="3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0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3</a:t>
            </a:fld>
            <a:endParaRPr lang="en-Z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889F21-8403-4F44-94B4-36073FBC43A0}"/>
              </a:ext>
            </a:extLst>
          </p:cNvPr>
          <p:cNvSpPr txBox="1">
            <a:spLocks/>
          </p:cNvSpPr>
          <p:nvPr/>
        </p:nvSpPr>
        <p:spPr>
          <a:xfrm>
            <a:off x="4788024" y="188640"/>
            <a:ext cx="3550024" cy="5171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CONTENTS</a:t>
            </a: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EAC20-A71F-410D-867E-0645BD193F38}"/>
              </a:ext>
            </a:extLst>
          </p:cNvPr>
          <p:cNvSpPr txBox="1"/>
          <p:nvPr/>
        </p:nvSpPr>
        <p:spPr>
          <a:xfrm>
            <a:off x="467544" y="1196752"/>
            <a:ext cx="813690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Delegation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Financial Management Challenges NDMs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PT Support to address financial management challenges at NDMs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2557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4</a:t>
            </a:fld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8821A1-DA75-490A-A36F-A80002786183}"/>
              </a:ext>
            </a:extLst>
          </p:cNvPr>
          <p:cNvSpPr txBox="1">
            <a:spLocks/>
          </p:cNvSpPr>
          <p:nvPr/>
        </p:nvSpPr>
        <p:spPr>
          <a:xfrm>
            <a:off x="4877751" y="188640"/>
            <a:ext cx="3550024" cy="6713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PURPOSE</a:t>
            </a:r>
            <a:r>
              <a:rPr lang="en-US" sz="8000" dirty="0"/>
              <a:t/>
            </a:r>
            <a:br>
              <a:rPr lang="en-US" sz="8000" dirty="0"/>
            </a:br>
            <a:endParaRPr lang="en-US" sz="8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4CF70B-B3B7-49C5-B552-8DBDDB9097DF}"/>
              </a:ext>
            </a:extLst>
          </p:cNvPr>
          <p:cNvSpPr txBox="1">
            <a:spLocks/>
          </p:cNvSpPr>
          <p:nvPr/>
        </p:nvSpPr>
        <p:spPr>
          <a:xfrm>
            <a:off x="254000" y="1168400"/>
            <a:ext cx="8755856" cy="27542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brief the Portfolio Committee on Corporative Governance on the support, monitoring and oversight over the two (2) non-delegated municipalities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Mahikeng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Rustenburg Local </a:t>
            </a:r>
          </a:p>
        </p:txBody>
      </p:sp>
    </p:spTree>
    <p:extLst>
      <p:ext uri="{BB962C8B-B14F-4D97-AF65-F5344CB8AC3E}">
        <p14:creationId xmlns:p14="http://schemas.microsoft.com/office/powerpoint/2010/main" val="390951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5</a:t>
            </a:fld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CC5A35-BE5C-418E-9458-797AFD1938B3}"/>
              </a:ext>
            </a:extLst>
          </p:cNvPr>
          <p:cNvSpPr txBox="1">
            <a:spLocks/>
          </p:cNvSpPr>
          <p:nvPr/>
        </p:nvSpPr>
        <p:spPr>
          <a:xfrm>
            <a:off x="4813888" y="147113"/>
            <a:ext cx="3550024" cy="6555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BACKGROUND</a:t>
            </a:r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6CBC99-4779-4E65-B386-B65656E4839E}"/>
              </a:ext>
            </a:extLst>
          </p:cNvPr>
          <p:cNvSpPr txBox="1">
            <a:spLocks/>
          </p:cNvSpPr>
          <p:nvPr/>
        </p:nvSpPr>
        <p:spPr>
          <a:xfrm>
            <a:off x="222279" y="802640"/>
            <a:ext cx="8699439" cy="5553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of the MFMA outlines the functions, roles and responsibilities of National and Provincial Treasuries on supervision of local government in as far as financial management and support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2005 NT issued MFMA Circular No.20 to convey transitional arrangement on the roles and responsibilities from the National Treasury to Provincial Treasury.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transitional arrangements in terms of delegation of municipalities was put in place until further notice from National Treasury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that MFMA Circular, NT delegated the following municipalities to the North West Provincial Treasury</a:t>
            </a:r>
          </a:p>
          <a:p>
            <a:pPr>
              <a:spcAft>
                <a:spcPts val="1200"/>
              </a:spcAft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0580A7-922F-48EB-87DB-94AF78ABB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021497"/>
              </p:ext>
            </p:extLst>
          </p:nvPr>
        </p:nvGraphicFramePr>
        <p:xfrm>
          <a:off x="0" y="3440555"/>
          <a:ext cx="9143999" cy="34294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9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6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780">
                <a:tc>
                  <a:txBody>
                    <a:bodyPr/>
                    <a:lstStyle/>
                    <a:p>
                      <a:r>
                        <a:rPr lang="en-ZA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Demarcation</a:t>
                      </a:r>
                      <a:r>
                        <a:rPr lang="en-ZA" baseline="0" dirty="0"/>
                        <a:t> Code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Municipality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780"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 1a1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Moshaweng</a:t>
                      </a:r>
                      <a:r>
                        <a:rPr lang="en-ZA" dirty="0"/>
                        <a:t> (</a:t>
                      </a:r>
                      <a:r>
                        <a:rPr lang="en-ZA" dirty="0" err="1"/>
                        <a:t>Segonyane</a:t>
                      </a:r>
                      <a:r>
                        <a:rPr lang="en-ZA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Affected</a:t>
                      </a:r>
                      <a:r>
                        <a:rPr lang="en-ZA" baseline="0" dirty="0"/>
                        <a:t> by Demarcation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74">
                <a:tc>
                  <a:txBody>
                    <a:bodyPr/>
                    <a:lstStyle/>
                    <a:p>
                      <a:r>
                        <a:rPr lang="en-Z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Moretele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874"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Madibeng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874">
                <a:tc>
                  <a:txBody>
                    <a:bodyPr/>
                    <a:lstStyle/>
                    <a:p>
                      <a:r>
                        <a:rPr lang="en-Z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Kgetlengrivier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874">
                <a:tc>
                  <a:txBody>
                    <a:bodyPr/>
                    <a:lstStyle/>
                    <a:p>
                      <a:r>
                        <a:rPr lang="en-Z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Moses Kotane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874">
                <a:tc>
                  <a:txBody>
                    <a:bodyPr/>
                    <a:lstStyle/>
                    <a:p>
                      <a:r>
                        <a:rPr lang="en-Z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Bojanala Platinum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874">
                <a:tc>
                  <a:txBody>
                    <a:bodyPr/>
                    <a:lstStyle/>
                    <a:p>
                      <a:r>
                        <a:rPr lang="en-Z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Ratlou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17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6</a:t>
            </a:fld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342C2C-2F1D-41E9-9119-379DE2908D7D}"/>
              </a:ext>
            </a:extLst>
          </p:cNvPr>
          <p:cNvSpPr txBox="1">
            <a:spLocks/>
          </p:cNvSpPr>
          <p:nvPr/>
        </p:nvSpPr>
        <p:spPr>
          <a:xfrm>
            <a:off x="5004048" y="116632"/>
            <a:ext cx="3568551" cy="6007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BACKGROUND</a:t>
            </a:r>
            <a:r>
              <a:rPr lang="en-US" sz="1800" dirty="0"/>
              <a:t/>
            </a:r>
            <a:br>
              <a:rPr lang="en-US" sz="1800" dirty="0"/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CE72B6-826A-4891-82E0-95F920EC7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55671"/>
              </p:ext>
            </p:extLst>
          </p:nvPr>
        </p:nvGraphicFramePr>
        <p:xfrm>
          <a:off x="107505" y="817213"/>
          <a:ext cx="8902351" cy="603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3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530">
                <a:tc>
                  <a:txBody>
                    <a:bodyPr/>
                    <a:lstStyle/>
                    <a:p>
                      <a:r>
                        <a:rPr lang="en-ZA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Demarcation</a:t>
                      </a:r>
                      <a:r>
                        <a:rPr lang="en-ZA" baseline="0" dirty="0"/>
                        <a:t> Code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Municipality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Tswaing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Ditsobotla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Zeerust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Ramotshere</a:t>
                      </a:r>
                      <a:r>
                        <a:rPr lang="en-ZA" dirty="0"/>
                        <a:t> </a:t>
                      </a:r>
                      <a:r>
                        <a:rPr lang="en-ZA" dirty="0" err="1"/>
                        <a:t>Moiloa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530">
                <a:tc>
                  <a:txBody>
                    <a:bodyPr/>
                    <a:lstStyle/>
                    <a:p>
                      <a:r>
                        <a:rPr lang="en-Z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Central District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Ngaka Modiri Molema District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Kagisano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Kagisano</a:t>
                      </a:r>
                      <a:r>
                        <a:rPr lang="en-ZA" dirty="0"/>
                        <a:t> Molopo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Naledi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Mamusa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Greater </a:t>
                      </a:r>
                      <a:r>
                        <a:rPr lang="en-ZA" dirty="0" err="1"/>
                        <a:t>Taung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Molopo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Dis-established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Lekwa-Teemane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Bophirima</a:t>
                      </a:r>
                      <a:r>
                        <a:rPr lang="en-ZA" baseline="0" dirty="0"/>
                        <a:t> District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Dr Ruth Segomotsi Mompati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Ventersdorp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Dis-established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NW404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Maquassi Hills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017">
                <a:tc>
                  <a:txBody>
                    <a:bodyPr/>
                    <a:lstStyle/>
                    <a:p>
                      <a:r>
                        <a:rPr lang="en-Z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Southern District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Dr Kenneth</a:t>
                      </a:r>
                      <a:r>
                        <a:rPr lang="en-ZA" baseline="0" dirty="0"/>
                        <a:t> Kaunda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09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7</a:t>
            </a:fld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8001FB-9652-4D3D-8492-D8E212173DFD}"/>
              </a:ext>
            </a:extLst>
          </p:cNvPr>
          <p:cNvSpPr txBox="1">
            <a:spLocks/>
          </p:cNvSpPr>
          <p:nvPr/>
        </p:nvSpPr>
        <p:spPr>
          <a:xfrm>
            <a:off x="5323537" y="171688"/>
            <a:ext cx="3141831" cy="6613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BACKGROUND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7BC9D4-E1DE-4E33-972F-05EFA86C1AF9}"/>
              </a:ext>
            </a:extLst>
          </p:cNvPr>
          <p:cNvSpPr txBox="1">
            <a:spLocks/>
          </p:cNvSpPr>
          <p:nvPr/>
        </p:nvSpPr>
        <p:spPr>
          <a:xfrm>
            <a:off x="107504" y="883920"/>
            <a:ext cx="8784976" cy="55537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requires the National Treasury to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</a:p>
          <a:p>
            <a:pPr marL="447675" indent="-447675" algn="just">
              <a:spcAft>
                <a:spcPts val="600"/>
              </a:spcAft>
            </a:pP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the budgets of municipalities to establish whether they are consistent with the national government’s fiscal and macro-economic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policy; and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comply with Chapter 4 of the MFMA;</a:t>
            </a:r>
          </a:p>
          <a:p>
            <a:pPr marL="447675" indent="-447675" algn="just">
              <a:spcAft>
                <a:spcPts val="600"/>
              </a:spcAft>
            </a:pP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good budget and fiscal management by municipalities, by monitoring implementation of municipal budgets, including their expenditure, revenue collection and borrowing;</a:t>
            </a:r>
          </a:p>
          <a:p>
            <a:pPr marL="447675" indent="-447675" algn="just">
              <a:spcAft>
                <a:spcPts val="600"/>
              </a:spcAft>
            </a:pP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and assess compliance by municipalities and municipal entities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MFMA, GRAP and MFMA;</a:t>
            </a:r>
          </a:p>
          <a:p>
            <a:pPr marL="355600" indent="-355600" algn="just">
              <a:spcAft>
                <a:spcPts val="600"/>
              </a:spcAft>
            </a:pP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any system of financial management and internal control in any Municipality or Municipal Entity and recommend improvements;</a:t>
            </a:r>
          </a:p>
          <a:p>
            <a:pPr marL="447675" indent="-447675" algn="just">
              <a:spcAft>
                <a:spcPts val="600"/>
              </a:spcAft>
            </a:pP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appropriate steps if a Municipality or Municipal Entity commits a breach of MFMA, including the stopping of funds to a Municipality in terms of Section 216(2) of the Constitution if the Municipality, or a Municipal Entity under the sole or shared control of that Municipality, commits a serious or persistent material breach of any measures referred to in that section; and</a:t>
            </a:r>
          </a:p>
          <a:p>
            <a:pPr marL="447675" indent="-447675" algn="just">
              <a:spcAft>
                <a:spcPts val="600"/>
              </a:spcAft>
            </a:pP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  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any other appropriate steps necessary to perform its functions effectively.</a:t>
            </a:r>
          </a:p>
        </p:txBody>
      </p:sp>
    </p:spTree>
    <p:extLst>
      <p:ext uri="{BB962C8B-B14F-4D97-AF65-F5344CB8AC3E}">
        <p14:creationId xmlns:p14="http://schemas.microsoft.com/office/powerpoint/2010/main" val="225135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8</a:t>
            </a:fld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7ADF70-12B3-4A4A-8AF5-11CE63D52211}"/>
              </a:ext>
            </a:extLst>
          </p:cNvPr>
          <p:cNvSpPr txBox="1">
            <a:spLocks/>
          </p:cNvSpPr>
          <p:nvPr/>
        </p:nvSpPr>
        <p:spPr>
          <a:xfrm>
            <a:off x="4795316" y="188640"/>
            <a:ext cx="3690471" cy="623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DELEGATION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CC2F1E-0D13-436E-898F-0F80B6DF1DC2}"/>
              </a:ext>
            </a:extLst>
          </p:cNvPr>
          <p:cNvSpPr txBox="1">
            <a:spLocks/>
          </p:cNvSpPr>
          <p:nvPr/>
        </p:nvSpPr>
        <p:spPr>
          <a:xfrm>
            <a:off x="323528" y="812355"/>
            <a:ext cx="8136904" cy="554399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the following twenty (20) municipalities are delegated to the Northwest Provincial Treasury </a:t>
            </a:r>
          </a:p>
          <a:p>
            <a:pPr algn="just">
              <a:spcAft>
                <a:spcPts val="1200"/>
              </a:spcAft>
            </a:pPr>
            <a:endParaRPr lang="en-ZA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Moretele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LM					12. </a:t>
            </a: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Mamusa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M</a:t>
            </a:r>
          </a:p>
          <a:p>
            <a:pPr algn="just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Madibeng L M					13. </a:t>
            </a: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Lekwa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Teemane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M</a:t>
            </a:r>
          </a:p>
          <a:p>
            <a:pPr algn="just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Bojanala D M					14. </a:t>
            </a: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Kagisano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Molopo L M</a:t>
            </a:r>
          </a:p>
          <a:p>
            <a:pPr algn="just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Moses </a:t>
            </a: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Kotane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M				                   15. Greater </a:t>
            </a: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Taung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M</a:t>
            </a:r>
          </a:p>
          <a:p>
            <a:pPr algn="just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Kgetlengrivier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M					16. Dr RSM DM	</a:t>
            </a:r>
          </a:p>
          <a:p>
            <a:pPr algn="just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Ramotshere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Moiloa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M				17. JB Marks L M</a:t>
            </a:r>
          </a:p>
          <a:p>
            <a:pPr algn="just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Ngaka Modiri Molema D M			                  18. City of </a:t>
            </a: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Matlosana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M</a:t>
            </a:r>
          </a:p>
          <a:p>
            <a:pPr algn="just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Ratlou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M					19. </a:t>
            </a: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Maquassi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Hills L M</a:t>
            </a:r>
          </a:p>
          <a:p>
            <a:pPr algn="just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Ditsobotla L M					20. Dr Kenneth Kaunda D M</a:t>
            </a:r>
          </a:p>
          <a:p>
            <a:pPr algn="just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ZA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Tswaing</a:t>
            </a:r>
            <a:r>
              <a:rPr lang="en-Z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M</a:t>
            </a:r>
          </a:p>
          <a:p>
            <a:pPr algn="just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Naledi LM</a:t>
            </a:r>
          </a:p>
          <a:p>
            <a:pPr>
              <a:spcAft>
                <a:spcPts val="1200"/>
              </a:spcAft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5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9</a:t>
            </a:fld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6DA535-5FAF-401A-B15D-0403C08B85DE}"/>
              </a:ext>
            </a:extLst>
          </p:cNvPr>
          <p:cNvSpPr txBox="1">
            <a:spLocks/>
          </p:cNvSpPr>
          <p:nvPr/>
        </p:nvSpPr>
        <p:spPr>
          <a:xfrm>
            <a:off x="2699792" y="157875"/>
            <a:ext cx="5864711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FINANCIAL MANAGEMENT CHALLENGES </a:t>
            </a:r>
            <a:r>
              <a:rPr lang="en-US" sz="8000" b="1" dirty="0">
                <a:latin typeface="+mj-lt"/>
                <a:cs typeface="Arial" panose="020B0604020202020204" pitchFamily="34" charset="0"/>
              </a:rPr>
              <a:t/>
            </a:r>
            <a:br>
              <a:rPr lang="en-US" sz="8000" b="1" dirty="0">
                <a:latin typeface="+mj-lt"/>
                <a:cs typeface="Arial" panose="020B0604020202020204" pitchFamily="34" charset="0"/>
              </a:rPr>
            </a:br>
            <a:r>
              <a:rPr lang="en-US" sz="8000" dirty="0">
                <a:latin typeface="+mj-lt"/>
              </a:rPr>
              <a:t/>
            </a:r>
            <a:br>
              <a:rPr lang="en-US" sz="8000" dirty="0">
                <a:latin typeface="+mj-lt"/>
              </a:rPr>
            </a:br>
            <a:endParaRPr lang="en-US" sz="8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3EFBBF-B32F-4FBE-AD26-AE1B5ACEF168}"/>
              </a:ext>
            </a:extLst>
          </p:cNvPr>
          <p:cNvSpPr txBox="1">
            <a:spLocks/>
          </p:cNvSpPr>
          <p:nvPr/>
        </p:nvSpPr>
        <p:spPr>
          <a:xfrm>
            <a:off x="179512" y="1268760"/>
            <a:ext cx="8117463" cy="48229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Rustenburg and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Mahikeng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Municipalities are experiencing challenges with regards to implementation of key Financial Management processes</a:t>
            </a:r>
          </a:p>
          <a:p>
            <a:pPr marL="358775" indent="-358775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implement  key Financial Management processes has resulted in these Municipalities experiencing Financial challenges</a:t>
            </a: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are key challenges in respect of financial management identified by NWPT in the two (2) non-delegated municipalities (Rustenburg and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Mahikeng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adopting and implementing the unfunded budgets for 2020/21 financial year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relating to the delivery of key service to the communities including but not limitation water, maintenance of revenue generating assets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dependency on government grants to provide basic services and infrastructure provision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capacity in financial management skills (reliance on Consultants to perform financial management and reporting function)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debt levels for the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2611484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1108</Words>
  <Application>Microsoft Office PowerPoint</Application>
  <PresentationFormat>On-screen Show (4:3)</PresentationFormat>
  <Paragraphs>221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]675 ert90,mn n3b2v1c12nk; ‘[765wq /&gt; ,mnbvct yuiozAq12Zx c nm ,\;’]</vt:lpstr>
      <vt:lpstr> BRIEFING TO THE PORTFOLIO COMMITTEE ON COOPERTAIVE GOVERNANCE ON NON-DELEGATED MUNICIPALITIES    31 March 2021                   Presented by: Ms MZ Rosho                 MEC for Finance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BAIE DANKIE!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PRESENTATION</dc:title>
  <dc:creator>Sello Motseleng</dc:creator>
  <cp:lastModifiedBy>Shereen Cassiem</cp:lastModifiedBy>
  <cp:revision>189</cp:revision>
  <cp:lastPrinted>2021-02-12T09:58:47Z</cp:lastPrinted>
  <dcterms:created xsi:type="dcterms:W3CDTF">2014-09-05T13:30:36Z</dcterms:created>
  <dcterms:modified xsi:type="dcterms:W3CDTF">2021-03-30T08:59:55Z</dcterms:modified>
</cp:coreProperties>
</file>