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tags/tag134.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theme/theme10.xml" ContentType="application/vnd.openxmlformats-officedocument.theme+xml"/>
  <Override PartName="/ppt/diagrams/colors4.xml" ContentType="application/vnd.openxmlformats-officedocument.drawingml.diagramColor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diagrams/quickStyle3.xml" ContentType="application/vnd.openxmlformats-officedocument.drawingml.diagramStyl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tags/tag235.xml" ContentType="application/vnd.openxmlformats-officedocument.presentationml.tags+xml"/>
  <Override PartName="/ppt/slideLayouts/slideLayout143.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21.xml" ContentType="application/vnd.openxmlformats-officedocument.presentationml.slideLayout+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tags/tag131.xml" ContentType="application/vnd.openxmlformats-officedocument.presentationml.tags+xml"/>
  <Override PartName="/ppt/tags/tag229.xml" ContentType="application/vnd.openxmlformats-officedocument.presentationml.tags+xml"/>
  <Override PartName="/ppt/slideLayouts/slideLayout137.xml" ContentType="application/vnd.openxmlformats-officedocument.presentationml.slideLayout+xml"/>
  <Override PartName="/ppt/diagrams/colors1.xml" ContentType="application/vnd.openxmlformats-officedocument.drawingml.diagramColors+xml"/>
  <Default Extension="svg" ContentType="image/svg+xml"/>
  <Override PartName="/ppt/slideLayouts/slideLayout37.xml" ContentType="application/vnd.openxmlformats-officedocument.presentationml.slideLayout+xml"/>
  <Override PartName="/ppt/tags/tag98.xml" ContentType="application/vnd.openxmlformats-officedocument.presentationml.tags+xml"/>
  <Override PartName="/ppt/slideLayouts/slideLayout84.xml" ContentType="application/vnd.openxmlformats-officedocument.presentationml.slideLayout+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diagrams/layout3.xml" ContentType="application/vnd.openxmlformats-officedocument.drawingml.diagramLayout+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slideLayouts/slideLayout109.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215.xml" ContentType="application/vnd.openxmlformats-officedocument.presentationml.tags+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95.xml" ContentType="application/vnd.openxmlformats-officedocument.presentationml.tags+xml"/>
  <Override PartName="/ppt/tags/tag188.xml" ContentType="application/vnd.openxmlformats-officedocument.presentationml.tags+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heme/theme9.xml" ContentType="application/vnd.openxmlformats-officedocument.theme+xml"/>
  <Override PartName="/ppt/notesSlides/notesSlide6.xml" ContentType="application/vnd.openxmlformats-officedocument.presentationml.notesSlide+xml"/>
  <Override PartName="/ppt/tags/tag133.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tags/tag245.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tags/tag234.xml" ContentType="application/vnd.openxmlformats-officedocument.presentationml.tags+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131.xml" ContentType="application/vnd.openxmlformats-officedocument.presentationml.slideLayout+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slideLayouts/slideLayout120.xml" ContentType="application/vnd.openxmlformats-officedocument.presentationml.slideLayout+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theme/theme6.xml" ContentType="application/vnd.openxmlformats-officedocument.theme+xml"/>
  <Override PartName="/ppt/slideLayouts/slideLayout158.xml" ContentType="application/vnd.openxmlformats-officedocument.presentationml.slideLayout+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tags/tag231.xml" ContentType="application/vnd.openxmlformats-officedocument.presentationml.tags+xml"/>
  <Override PartName="/ppt/tags/tag242.xml" ContentType="application/vnd.openxmlformats-officedocument.presentationml.tags+xml"/>
  <Override PartName="/ppt/slideLayouts/slideLayout150.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wdp" ContentType="image/vnd.ms-photo"/>
  <Override PartName="/ppt/slideMasters/slideMaster9.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Layouts/slideLayout99.xml" ContentType="application/vnd.openxmlformats-officedocument.presentationml.slideLayout+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diagrams/data3.xml" ContentType="application/vnd.openxmlformats-officedocument.drawingml.diagramData+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slideLayouts/slideLayout88.xml" ContentType="application/vnd.openxmlformats-officedocument.presentationml.slideLayout+xml"/>
  <Override PartName="/ppt/tags/tag171.xml" ContentType="application/vnd.openxmlformats-officedocument.presentationml.tags+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Layouts/slideLayout119.xml" ContentType="application/vnd.openxmlformats-officedocument.presentationml.slideLayout+xml"/>
  <Override PartName="/ppt/tags/tag247.xml" ContentType="application/vnd.openxmlformats-officedocument.presentationml.tags+xml"/>
  <Override PartName="/ppt/tags/tag258.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slideLayouts/slideLayout108.xml" ContentType="application/vnd.openxmlformats-officedocument.presentationml.slideLayout+xml"/>
  <Override PartName="/ppt/tags/tag236.xml" ContentType="application/vnd.openxmlformats-officedocument.presentationml.tags+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tags/tag225.xml" ContentType="application/vnd.openxmlformats-officedocument.presentationml.tags+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slideLayouts/slideLayout111.xml" ContentType="application/vnd.openxmlformats-officedocument.presentationml.slideLayout+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Layouts/slideLayout100.xml" ContentType="application/vnd.openxmlformats-officedocument.presentationml.slideLayout+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heme/theme8.xml" ContentType="application/vnd.openxmlformats-officedocument.theme+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slideLayouts/slideLayout138.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diagrams/drawing1.xml" ContentType="application/vnd.ms-office.drawingml.diagramDrawing+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slideLayouts/slideLayout152.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31.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tags/tag222.xml" ContentType="application/vnd.openxmlformats-officedocument.presentationml.tags+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slideLayouts/slideLayout130.xml" ContentType="application/vnd.openxmlformats-officedocument.presentationml.slideLayout+xml"/>
  <Override PartName="/ppt/tags/tag211.xml" ContentType="application/vnd.openxmlformats-officedocument.presentationml.tags+xml"/>
  <Override PartName="/ppt/diagrams/layout4.xml" ContentType="application/vnd.openxmlformats-officedocument.drawingml.diagramLayout+xml"/>
  <Override PartName="/ppt/charts/colors1.xml" ContentType="application/vnd.ms-office.chartcolorstyl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slideLayouts/slideLayout79.xml" ContentType="application/vnd.openxmlformats-officedocument.presentationml.slideLayout+xml"/>
  <Override PartName="/ppt/tags/tag162.xml" ContentType="application/vnd.openxmlformats-officedocument.presentationml.tags+xml"/>
  <Override PartName="/ppt/tags/tag249.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227.xml" ContentType="application/vnd.openxmlformats-officedocument.presentationml.tags+xml"/>
  <Override PartName="/ppt/slideLayouts/slideLayout135.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29.xml" ContentType="application/vnd.openxmlformats-officedocument.presentationml.slideLayout+xml"/>
  <Override PartName="/ppt/diagrams/drawing3.xml" ContentType="application/vnd.ms-office.drawingml.diagramDrawing+xml"/>
  <Override PartName="/ppt/tags/tag101.xml" ContentType="application/vnd.openxmlformats-officedocument.presentationml.tags+xml"/>
  <Override PartName="/ppt/slideLayouts/slideLayout107.xml" ContentType="application/vnd.openxmlformats-officedocument.presentationml.slideLayout+xml"/>
  <Override PartName="/ppt/tags/tag246.xml" ContentType="application/vnd.openxmlformats-officedocument.presentationml.tags+xml"/>
  <Override PartName="/ppt/slideLayouts/slideLayout154.xml" ContentType="application/vnd.openxmlformats-officedocument.presentationml.slideLayout+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10.xml" ContentType="application/vnd.openxmlformats-officedocument.presentationml.slideLayout+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slideLayouts/slideLayout126.xml" ContentType="application/vnd.openxmlformats-officedocument.presentationml.slideLayout+xml"/>
  <Override PartName="/ppt/tags/tag218.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 id="2147483700" r:id="rId5"/>
    <p:sldMasterId id="2147483738" r:id="rId6"/>
    <p:sldMasterId id="2147483764" r:id="rId7"/>
    <p:sldMasterId id="2147483801" r:id="rId8"/>
    <p:sldMasterId id="2147483804" r:id="rId9"/>
    <p:sldMasterId id="2147483865" r:id="rId10"/>
    <p:sldMasterId id="2147483919" r:id="rId11"/>
    <p:sldMasterId id="2147483926" r:id="rId12"/>
    <p:sldMasterId id="2147483944" r:id="rId13"/>
  </p:sldMasterIdLst>
  <p:notesMasterIdLst>
    <p:notesMasterId r:id="rId45"/>
  </p:notesMasterIdLst>
  <p:handoutMasterIdLst>
    <p:handoutMasterId r:id="rId46"/>
  </p:handoutMasterIdLst>
  <p:sldIdLst>
    <p:sldId id="261" r:id="rId14"/>
    <p:sldId id="3759" r:id="rId15"/>
    <p:sldId id="3760" r:id="rId16"/>
    <p:sldId id="3761" r:id="rId17"/>
    <p:sldId id="3770" r:id="rId18"/>
    <p:sldId id="526" r:id="rId19"/>
    <p:sldId id="3771" r:id="rId20"/>
    <p:sldId id="3755" r:id="rId21"/>
    <p:sldId id="3773" r:id="rId22"/>
    <p:sldId id="3778" r:id="rId23"/>
    <p:sldId id="3772" r:id="rId24"/>
    <p:sldId id="3777" r:id="rId25"/>
    <p:sldId id="268" r:id="rId26"/>
    <p:sldId id="562" r:id="rId27"/>
    <p:sldId id="259" r:id="rId28"/>
    <p:sldId id="563" r:id="rId29"/>
    <p:sldId id="564" r:id="rId30"/>
    <p:sldId id="3787" r:id="rId31"/>
    <p:sldId id="266" r:id="rId32"/>
    <p:sldId id="269" r:id="rId33"/>
    <p:sldId id="272" r:id="rId34"/>
    <p:sldId id="3779" r:id="rId35"/>
    <p:sldId id="3751" r:id="rId36"/>
    <p:sldId id="3717" r:id="rId37"/>
    <p:sldId id="3780" r:id="rId38"/>
    <p:sldId id="3785" r:id="rId39"/>
    <p:sldId id="3786" r:id="rId40"/>
    <p:sldId id="3776" r:id="rId41"/>
    <p:sldId id="533" r:id="rId42"/>
    <p:sldId id="3767" r:id="rId43"/>
    <p:sldId id="281" r:id="rId44"/>
  </p:sldIdLst>
  <p:sldSz cx="9144000" cy="6858000" type="screen4x3"/>
  <p:notesSz cx="7077075" cy="9363075"/>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 Dereymaeker" initials="GD" lastIdx="21" clrIdx="0">
    <p:extLst>
      <p:ext uri="{19B8F6BF-5375-455C-9EA6-DF929625EA0E}">
        <p15:presenceInfo xmlns:p15="http://schemas.microsoft.com/office/powerpoint/2012/main" xmlns="" userId="S-1-5-21-3528385313-3887411669-492545649-189280" providerId="AD"/>
      </p:ext>
    </p:extLst>
  </p:cmAuthor>
  <p:cmAuthor id="2" name="Gwen Dereymaeker" initials="GD [2]" lastIdx="6" clrIdx="1">
    <p:extLst>
      <p:ext uri="{19B8F6BF-5375-455C-9EA6-DF929625EA0E}">
        <p15:presenceInfo xmlns:p15="http://schemas.microsoft.com/office/powerpoint/2012/main" xmlns="" userId="S::Gwen.Dereymaeker@westerncape.gov.za::ab8b26f7-27c8-4d90-be2c-7fa850e0750f" providerId="AD"/>
      </p:ext>
    </p:extLst>
  </p:cmAuthor>
  <p:cmAuthor id="3" name="Veeral Patel" initials="VP" lastIdx="1" clrIdx="2">
    <p:extLst>
      <p:ext uri="{19B8F6BF-5375-455C-9EA6-DF929625EA0E}">
        <p15:presenceInfo xmlns:p15="http://schemas.microsoft.com/office/powerpoint/2012/main" xmlns="" userId="S::Veeral.Patel@westerncape.gov.za::c125c6ea-5d99-4cea-9d93-606077b4d8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007E70"/>
    <a:srgbClr val="0022EE"/>
    <a:srgbClr val="D1D8FF"/>
    <a:srgbClr val="8193FF"/>
    <a:srgbClr val="333DFF"/>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7" autoAdjust="0"/>
    <p:restoredTop sz="85655" autoAdjust="0"/>
  </p:normalViewPr>
  <p:slideViewPr>
    <p:cSldViewPr>
      <p:cViewPr varScale="1">
        <p:scale>
          <a:sx n="73" d="100"/>
          <a:sy n="73" d="100"/>
        </p:scale>
        <p:origin x="-1350" y="-102"/>
      </p:cViewPr>
      <p:guideLst>
        <p:guide orient="horz" pos="3838"/>
        <p:guide orient="horz" pos="890"/>
        <p:guide pos="5602"/>
        <p:guide pos="204"/>
      </p:guideLst>
    </p:cSldViewPr>
  </p:slideViewPr>
  <p:outlineViewPr>
    <p:cViewPr>
      <p:scale>
        <a:sx n="33" d="100"/>
        <a:sy n="33" d="100"/>
      </p:scale>
      <p:origin x="0" y="-688"/>
    </p:cViewPr>
  </p:outlineViewPr>
  <p:notesTextViewPr>
    <p:cViewPr>
      <p:scale>
        <a:sx n="75" d="100"/>
        <a:sy n="75" d="100"/>
      </p:scale>
      <p:origin x="0" y="0"/>
    </p:cViewPr>
  </p:notesTextViewPr>
  <p:sorterViewPr>
    <p:cViewPr varScale="1">
      <p:scale>
        <a:sx n="90" d="100"/>
        <a:sy n="90" d="100"/>
      </p:scale>
      <p:origin x="0" y="0"/>
    </p:cViewPr>
  </p:sorterViewPr>
  <p:notesViewPr>
    <p:cSldViewPr showGuides="1">
      <p:cViewPr varScale="1">
        <p:scale>
          <a:sx n="49" d="100"/>
          <a:sy n="49" d="100"/>
        </p:scale>
        <p:origin x="2704" y="60"/>
      </p:cViewPr>
      <p:guideLst>
        <p:guide orient="horz" pos="2949"/>
        <p:guide pos="222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18813691\Documents\Crime%20stats\Health%20data\Copy%20of%2020210201%20DOCS%20Weekly%20Homicide%20Report%20Provincial%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Provincial homicides</a:t>
            </a:r>
          </a:p>
        </c:rich>
      </c:tx>
      <c:spPr>
        <a:noFill/>
        <a:ln>
          <a:noFill/>
        </a:ln>
        <a:effectLst/>
      </c:spPr>
    </c:title>
    <c:plotArea>
      <c:layout/>
      <c:lineChart>
        <c:grouping val="standard"/>
        <c:ser>
          <c:idx val="0"/>
          <c:order val="0"/>
          <c:tx>
            <c:strRef>
              <c:f>'Prov total'!$B$2</c:f>
              <c:strCache>
                <c:ptCount val="1"/>
                <c:pt idx="0">
                  <c:v>2019</c:v>
                </c:pt>
              </c:strCache>
            </c:strRef>
          </c:tx>
          <c:spPr>
            <a:ln w="28575" cap="rnd">
              <a:solidFill>
                <a:schemeClr val="accent1"/>
              </a:solidFill>
              <a:round/>
            </a:ln>
            <a:effectLst/>
          </c:spPr>
          <c:marker>
            <c:symbol val="none"/>
          </c:marker>
          <c:cat>
            <c:numRef>
              <c:f>'Prov total'!$A$3:$A$54</c:f>
              <c:numCache>
                <c:formatCode>General</c:formatCode>
                <c:ptCount val="5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numCache>
            </c:numRef>
          </c:cat>
          <c:val>
            <c:numRef>
              <c:f>'Prov total'!$B$3:$B$54</c:f>
              <c:numCache>
                <c:formatCode>General</c:formatCode>
                <c:ptCount val="52"/>
                <c:pt idx="0">
                  <c:v>57</c:v>
                </c:pt>
                <c:pt idx="1">
                  <c:v>45</c:v>
                </c:pt>
                <c:pt idx="2">
                  <c:v>50</c:v>
                </c:pt>
                <c:pt idx="3">
                  <c:v>93</c:v>
                </c:pt>
                <c:pt idx="4">
                  <c:v>84</c:v>
                </c:pt>
                <c:pt idx="5">
                  <c:v>66</c:v>
                </c:pt>
                <c:pt idx="6">
                  <c:v>60</c:v>
                </c:pt>
                <c:pt idx="7">
                  <c:v>82</c:v>
                </c:pt>
                <c:pt idx="8">
                  <c:v>84</c:v>
                </c:pt>
                <c:pt idx="9">
                  <c:v>70</c:v>
                </c:pt>
                <c:pt idx="10">
                  <c:v>67</c:v>
                </c:pt>
                <c:pt idx="11">
                  <c:v>67</c:v>
                </c:pt>
                <c:pt idx="12">
                  <c:v>105</c:v>
                </c:pt>
                <c:pt idx="13">
                  <c:v>66</c:v>
                </c:pt>
                <c:pt idx="14">
                  <c:v>62</c:v>
                </c:pt>
                <c:pt idx="15">
                  <c:v>70</c:v>
                </c:pt>
                <c:pt idx="16">
                  <c:v>73</c:v>
                </c:pt>
                <c:pt idx="17">
                  <c:v>53</c:v>
                </c:pt>
                <c:pt idx="18">
                  <c:v>84</c:v>
                </c:pt>
                <c:pt idx="19">
                  <c:v>71</c:v>
                </c:pt>
                <c:pt idx="20">
                  <c:v>102</c:v>
                </c:pt>
                <c:pt idx="21">
                  <c:v>140</c:v>
                </c:pt>
                <c:pt idx="22">
                  <c:v>85</c:v>
                </c:pt>
                <c:pt idx="23">
                  <c:v>81</c:v>
                </c:pt>
                <c:pt idx="24">
                  <c:v>86</c:v>
                </c:pt>
                <c:pt idx="25">
                  <c:v>119</c:v>
                </c:pt>
                <c:pt idx="26">
                  <c:v>85</c:v>
                </c:pt>
                <c:pt idx="27">
                  <c:v>67</c:v>
                </c:pt>
                <c:pt idx="28">
                  <c:v>63</c:v>
                </c:pt>
                <c:pt idx="29">
                  <c:v>85</c:v>
                </c:pt>
                <c:pt idx="30">
                  <c:v>105</c:v>
                </c:pt>
                <c:pt idx="31">
                  <c:v>57</c:v>
                </c:pt>
                <c:pt idx="32">
                  <c:v>84</c:v>
                </c:pt>
                <c:pt idx="33">
                  <c:v>95</c:v>
                </c:pt>
                <c:pt idx="34">
                  <c:v>93</c:v>
                </c:pt>
                <c:pt idx="35">
                  <c:v>92</c:v>
                </c:pt>
                <c:pt idx="36">
                  <c:v>68</c:v>
                </c:pt>
                <c:pt idx="37">
                  <c:v>73</c:v>
                </c:pt>
                <c:pt idx="38">
                  <c:v>66</c:v>
                </c:pt>
                <c:pt idx="39">
                  <c:v>59</c:v>
                </c:pt>
                <c:pt idx="40">
                  <c:v>80</c:v>
                </c:pt>
                <c:pt idx="41">
                  <c:v>76</c:v>
                </c:pt>
                <c:pt idx="42">
                  <c:v>76</c:v>
                </c:pt>
                <c:pt idx="43">
                  <c:v>78</c:v>
                </c:pt>
                <c:pt idx="44">
                  <c:v>89</c:v>
                </c:pt>
                <c:pt idx="45">
                  <c:v>72</c:v>
                </c:pt>
                <c:pt idx="46">
                  <c:v>98</c:v>
                </c:pt>
                <c:pt idx="47">
                  <c:v>91</c:v>
                </c:pt>
                <c:pt idx="48">
                  <c:v>81</c:v>
                </c:pt>
                <c:pt idx="49">
                  <c:v>106</c:v>
                </c:pt>
                <c:pt idx="50">
                  <c:v>108</c:v>
                </c:pt>
                <c:pt idx="51">
                  <c:v>69</c:v>
                </c:pt>
              </c:numCache>
            </c:numRef>
          </c:val>
          <c:extLst xmlns:c16r2="http://schemas.microsoft.com/office/drawing/2015/06/chart">
            <c:ext xmlns:c16="http://schemas.microsoft.com/office/drawing/2014/chart" uri="{C3380CC4-5D6E-409C-BE32-E72D297353CC}">
              <c16:uniqueId val="{00000000-CD4F-4646-8132-A79B0343E2F4}"/>
            </c:ext>
          </c:extLst>
        </c:ser>
        <c:ser>
          <c:idx val="1"/>
          <c:order val="1"/>
          <c:tx>
            <c:strRef>
              <c:f>'Prov total'!$C$2</c:f>
              <c:strCache>
                <c:ptCount val="1"/>
                <c:pt idx="0">
                  <c:v>2020</c:v>
                </c:pt>
              </c:strCache>
            </c:strRef>
          </c:tx>
          <c:spPr>
            <a:ln w="28575" cap="rnd">
              <a:solidFill>
                <a:schemeClr val="accent2"/>
              </a:solidFill>
              <a:round/>
            </a:ln>
            <a:effectLst/>
          </c:spPr>
          <c:marker>
            <c:symbol val="none"/>
          </c:marker>
          <c:cat>
            <c:numRef>
              <c:f>'Prov total'!$A$3:$A$54</c:f>
              <c:numCache>
                <c:formatCode>General</c:formatCode>
                <c:ptCount val="5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numCache>
            </c:numRef>
          </c:cat>
          <c:val>
            <c:numRef>
              <c:f>'Prov total'!$C$3:$C$54</c:f>
              <c:numCache>
                <c:formatCode>General</c:formatCode>
                <c:ptCount val="52"/>
                <c:pt idx="0">
                  <c:v>43</c:v>
                </c:pt>
                <c:pt idx="1">
                  <c:v>49</c:v>
                </c:pt>
                <c:pt idx="2">
                  <c:v>57</c:v>
                </c:pt>
                <c:pt idx="3">
                  <c:v>68</c:v>
                </c:pt>
                <c:pt idx="4">
                  <c:v>79</c:v>
                </c:pt>
                <c:pt idx="5">
                  <c:v>71</c:v>
                </c:pt>
                <c:pt idx="6">
                  <c:v>84</c:v>
                </c:pt>
                <c:pt idx="7">
                  <c:v>81</c:v>
                </c:pt>
                <c:pt idx="8">
                  <c:v>99</c:v>
                </c:pt>
                <c:pt idx="9">
                  <c:v>85</c:v>
                </c:pt>
                <c:pt idx="10">
                  <c:v>69</c:v>
                </c:pt>
                <c:pt idx="11">
                  <c:v>62</c:v>
                </c:pt>
                <c:pt idx="12">
                  <c:v>31</c:v>
                </c:pt>
                <c:pt idx="13">
                  <c:v>27</c:v>
                </c:pt>
                <c:pt idx="14">
                  <c:v>35</c:v>
                </c:pt>
                <c:pt idx="15">
                  <c:v>35</c:v>
                </c:pt>
                <c:pt idx="16">
                  <c:v>57</c:v>
                </c:pt>
                <c:pt idx="17">
                  <c:v>41</c:v>
                </c:pt>
                <c:pt idx="18">
                  <c:v>45</c:v>
                </c:pt>
                <c:pt idx="19">
                  <c:v>41</c:v>
                </c:pt>
                <c:pt idx="20">
                  <c:v>53</c:v>
                </c:pt>
                <c:pt idx="21">
                  <c:v>133</c:v>
                </c:pt>
                <c:pt idx="22">
                  <c:v>87</c:v>
                </c:pt>
                <c:pt idx="23">
                  <c:v>101</c:v>
                </c:pt>
                <c:pt idx="24">
                  <c:v>77</c:v>
                </c:pt>
                <c:pt idx="25">
                  <c:v>107</c:v>
                </c:pt>
                <c:pt idx="26">
                  <c:v>84</c:v>
                </c:pt>
                <c:pt idx="27">
                  <c:v>59</c:v>
                </c:pt>
                <c:pt idx="28">
                  <c:v>62</c:v>
                </c:pt>
                <c:pt idx="29">
                  <c:v>98</c:v>
                </c:pt>
                <c:pt idx="30">
                  <c:v>75</c:v>
                </c:pt>
                <c:pt idx="31">
                  <c:v>61</c:v>
                </c:pt>
                <c:pt idx="32">
                  <c:v>86</c:v>
                </c:pt>
                <c:pt idx="33">
                  <c:v>80</c:v>
                </c:pt>
                <c:pt idx="34">
                  <c:v>91</c:v>
                </c:pt>
                <c:pt idx="35">
                  <c:v>89</c:v>
                </c:pt>
                <c:pt idx="36">
                  <c:v>67</c:v>
                </c:pt>
                <c:pt idx="37">
                  <c:v>94</c:v>
                </c:pt>
                <c:pt idx="38">
                  <c:v>101</c:v>
                </c:pt>
                <c:pt idx="39">
                  <c:v>115</c:v>
                </c:pt>
                <c:pt idx="40">
                  <c:v>76</c:v>
                </c:pt>
                <c:pt idx="41">
                  <c:v>72</c:v>
                </c:pt>
                <c:pt idx="42">
                  <c:v>65</c:v>
                </c:pt>
                <c:pt idx="43">
                  <c:v>120</c:v>
                </c:pt>
                <c:pt idx="44">
                  <c:v>83</c:v>
                </c:pt>
                <c:pt idx="45">
                  <c:v>79</c:v>
                </c:pt>
                <c:pt idx="46">
                  <c:v>84</c:v>
                </c:pt>
                <c:pt idx="47">
                  <c:v>97</c:v>
                </c:pt>
                <c:pt idx="48">
                  <c:v>106</c:v>
                </c:pt>
                <c:pt idx="49">
                  <c:v>87</c:v>
                </c:pt>
                <c:pt idx="50">
                  <c:v>109</c:v>
                </c:pt>
                <c:pt idx="51">
                  <c:v>72</c:v>
                </c:pt>
              </c:numCache>
            </c:numRef>
          </c:val>
          <c:extLst xmlns:c16r2="http://schemas.microsoft.com/office/drawing/2015/06/chart">
            <c:ext xmlns:c16="http://schemas.microsoft.com/office/drawing/2014/chart" uri="{C3380CC4-5D6E-409C-BE32-E72D297353CC}">
              <c16:uniqueId val="{00000001-CD4F-4646-8132-A79B0343E2F4}"/>
            </c:ext>
          </c:extLst>
        </c:ser>
        <c:ser>
          <c:idx val="2"/>
          <c:order val="2"/>
          <c:tx>
            <c:strRef>
              <c:f>'Prov total'!$D$2</c:f>
              <c:strCache>
                <c:ptCount val="1"/>
                <c:pt idx="0">
                  <c:v>2021</c:v>
                </c:pt>
              </c:strCache>
            </c:strRef>
          </c:tx>
          <c:spPr>
            <a:ln w="28575" cap="rnd">
              <a:solidFill>
                <a:schemeClr val="accent3"/>
              </a:solidFill>
              <a:round/>
            </a:ln>
            <a:effectLst/>
          </c:spPr>
          <c:marker>
            <c:symbol val="none"/>
          </c:marker>
          <c:cat>
            <c:numRef>
              <c:f>'Prov total'!$A$3:$A$54</c:f>
              <c:numCache>
                <c:formatCode>General</c:formatCode>
                <c:ptCount val="5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numCache>
            </c:numRef>
          </c:cat>
          <c:val>
            <c:numRef>
              <c:f>'Prov total'!$D$3:$D$54</c:f>
              <c:numCache>
                <c:formatCode>General</c:formatCode>
                <c:ptCount val="52"/>
                <c:pt idx="0">
                  <c:v>52</c:v>
                </c:pt>
                <c:pt idx="1">
                  <c:v>44</c:v>
                </c:pt>
                <c:pt idx="2">
                  <c:v>35</c:v>
                </c:pt>
                <c:pt idx="3">
                  <c:v>72</c:v>
                </c:pt>
                <c:pt idx="4">
                  <c:v>65</c:v>
                </c:pt>
                <c:pt idx="5">
                  <c:v>85</c:v>
                </c:pt>
                <c:pt idx="6">
                  <c:v>76</c:v>
                </c:pt>
                <c:pt idx="7">
                  <c:v>86</c:v>
                </c:pt>
              </c:numCache>
            </c:numRef>
          </c:val>
          <c:extLst xmlns:c16r2="http://schemas.microsoft.com/office/drawing/2015/06/chart">
            <c:ext xmlns:c16="http://schemas.microsoft.com/office/drawing/2014/chart" uri="{C3380CC4-5D6E-409C-BE32-E72D297353CC}">
              <c16:uniqueId val="{00000002-CD4F-4646-8132-A79B0343E2F4}"/>
            </c:ext>
          </c:extLst>
        </c:ser>
        <c:dLbls/>
        <c:marker val="1"/>
        <c:axId val="119830400"/>
        <c:axId val="119831936"/>
      </c:lineChart>
      <c:catAx>
        <c:axId val="119830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9831936"/>
        <c:crosses val="autoZero"/>
        <c:auto val="1"/>
        <c:lblAlgn val="ctr"/>
        <c:lblOffset val="100"/>
      </c:catAx>
      <c:valAx>
        <c:axId val="1198319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9830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600" baseline="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E5C2E-E107-4CE6-925A-5152B7B082E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5E1BCBA-3503-4AB4-83BA-948A5709BCAD}">
      <dgm:prSet phldrT="[Text]" custT="1"/>
      <dgm:spPr/>
      <dgm:t>
        <a:bodyPr/>
        <a:lstStyle/>
        <a:p>
          <a:r>
            <a:rPr lang="en-US" sz="1600" b="1" dirty="0"/>
            <a:t>Safe and Cohesive Communities </a:t>
          </a:r>
        </a:p>
      </dgm:t>
    </dgm:pt>
    <dgm:pt modelId="{A88E78DD-4158-4DF9-902C-662150E40CDB}" type="parTrans" cxnId="{5AAD4A19-0DFB-43A4-946E-19C66258EEAB}">
      <dgm:prSet/>
      <dgm:spPr/>
      <dgm:t>
        <a:bodyPr/>
        <a:lstStyle/>
        <a:p>
          <a:endParaRPr lang="en-US"/>
        </a:p>
      </dgm:t>
    </dgm:pt>
    <dgm:pt modelId="{679B0886-F676-4E49-9E26-621E33A92621}" type="sibTrans" cxnId="{5AAD4A19-0DFB-43A4-946E-19C66258EEAB}">
      <dgm:prSet/>
      <dgm:spPr/>
      <dgm:t>
        <a:bodyPr/>
        <a:lstStyle/>
        <a:p>
          <a:endParaRPr lang="en-US"/>
        </a:p>
      </dgm:t>
    </dgm:pt>
    <dgm:pt modelId="{28A1AC87-4C51-4B8A-AD8E-DB36A884E61F}">
      <dgm:prSet phldrT="[Text]"/>
      <dgm:spPr/>
      <dgm:t>
        <a:bodyPr/>
        <a:lstStyle/>
        <a:p>
          <a:r>
            <a:rPr lang="en-US" dirty="0"/>
            <a:t>Increased safety of public spaces (</a:t>
          </a:r>
          <a:r>
            <a:rPr lang="en-US" b="1" dirty="0"/>
            <a:t>urban design</a:t>
          </a:r>
          <a:r>
            <a:rPr lang="en-US" dirty="0"/>
            <a:t>)</a:t>
          </a:r>
        </a:p>
      </dgm:t>
    </dgm:pt>
    <dgm:pt modelId="{61370046-2E0D-4F28-AA39-0B87B0FDFE06}" type="parTrans" cxnId="{D4845D4B-0E97-4C0C-AEFE-56443099CEA7}">
      <dgm:prSet/>
      <dgm:spPr/>
      <dgm:t>
        <a:bodyPr/>
        <a:lstStyle/>
        <a:p>
          <a:endParaRPr lang="en-US"/>
        </a:p>
      </dgm:t>
    </dgm:pt>
    <dgm:pt modelId="{A266E508-AF77-47A0-8130-266AA09FD57E}" type="sibTrans" cxnId="{D4845D4B-0E97-4C0C-AEFE-56443099CEA7}">
      <dgm:prSet/>
      <dgm:spPr/>
      <dgm:t>
        <a:bodyPr/>
        <a:lstStyle/>
        <a:p>
          <a:endParaRPr lang="en-US"/>
        </a:p>
      </dgm:t>
    </dgm:pt>
    <dgm:pt modelId="{FB4C1E65-21A0-4FA3-8158-78E5D6AE2E6A}">
      <dgm:prSet/>
      <dgm:spPr/>
      <dgm:t>
        <a:bodyPr/>
        <a:lstStyle/>
        <a:p>
          <a:r>
            <a:rPr lang="en-US" dirty="0"/>
            <a:t>Enhanced capacity and effectiveness of policing and </a:t>
          </a:r>
          <a:r>
            <a:rPr lang="en-US" b="1" dirty="0"/>
            <a:t>law enforcement	</a:t>
          </a:r>
        </a:p>
      </dgm:t>
    </dgm:pt>
    <dgm:pt modelId="{77846931-C206-481A-8F44-D03E644504F4}" type="parTrans" cxnId="{230D2DEA-E6EB-41E1-9B4A-7179E22183FA}">
      <dgm:prSet/>
      <dgm:spPr/>
      <dgm:t>
        <a:bodyPr/>
        <a:lstStyle/>
        <a:p>
          <a:endParaRPr lang="en-US"/>
        </a:p>
      </dgm:t>
    </dgm:pt>
    <dgm:pt modelId="{830BDCCA-68A8-4588-99A8-41231B434666}" type="sibTrans" cxnId="{230D2DEA-E6EB-41E1-9B4A-7179E22183FA}">
      <dgm:prSet/>
      <dgm:spPr/>
      <dgm:t>
        <a:bodyPr/>
        <a:lstStyle/>
        <a:p>
          <a:endParaRPr lang="en-US"/>
        </a:p>
      </dgm:t>
    </dgm:pt>
    <dgm:pt modelId="{6E9BE4BF-91AD-45C1-B750-13F3A1EA6E02}">
      <dgm:prSet phldrT="[Text]"/>
      <dgm:spPr/>
      <dgm:t>
        <a:bodyPr/>
        <a:lstStyle/>
        <a:p>
          <a:r>
            <a:rPr lang="en-US" dirty="0"/>
            <a:t>Strengthened individual, relational and societal </a:t>
          </a:r>
          <a:r>
            <a:rPr lang="en-US" b="1" dirty="0"/>
            <a:t>social cohesion</a:t>
          </a:r>
          <a:r>
            <a:rPr lang="en-US" dirty="0"/>
            <a:t> against violence</a:t>
          </a:r>
          <a:endParaRPr lang="en-ZA" dirty="0"/>
        </a:p>
      </dgm:t>
    </dgm:pt>
    <dgm:pt modelId="{6DE04059-3F75-46E1-A0B3-E35D0BBC0787}" type="sibTrans" cxnId="{13411D0D-9030-4D6E-89FC-BC12742BC56A}">
      <dgm:prSet/>
      <dgm:spPr/>
      <dgm:t>
        <a:bodyPr/>
        <a:lstStyle/>
        <a:p>
          <a:endParaRPr lang="en-US"/>
        </a:p>
      </dgm:t>
    </dgm:pt>
    <dgm:pt modelId="{D614722D-5280-4DBE-BDF9-2A11E278B19C}" type="parTrans" cxnId="{13411D0D-9030-4D6E-89FC-BC12742BC56A}">
      <dgm:prSet/>
      <dgm:spPr/>
      <dgm:t>
        <a:bodyPr/>
        <a:lstStyle/>
        <a:p>
          <a:endParaRPr lang="en-US"/>
        </a:p>
      </dgm:t>
    </dgm:pt>
    <dgm:pt modelId="{DD60CA58-EDA9-4179-A448-18FEE2E4427F}" type="pres">
      <dgm:prSet presAssocID="{C54E5C2E-E107-4CE6-925A-5152B7B082ED}" presName="composite" presStyleCnt="0">
        <dgm:presLayoutVars>
          <dgm:chMax val="1"/>
          <dgm:dir/>
          <dgm:resizeHandles val="exact"/>
        </dgm:presLayoutVars>
      </dgm:prSet>
      <dgm:spPr/>
      <dgm:t>
        <a:bodyPr/>
        <a:lstStyle/>
        <a:p>
          <a:endParaRPr lang="en-ZA"/>
        </a:p>
      </dgm:t>
    </dgm:pt>
    <dgm:pt modelId="{32F9CAA8-5AE2-470B-A970-3BA24D128619}" type="pres">
      <dgm:prSet presAssocID="{C54E5C2E-E107-4CE6-925A-5152B7B082ED}" presName="radial" presStyleCnt="0">
        <dgm:presLayoutVars>
          <dgm:animLvl val="ctr"/>
        </dgm:presLayoutVars>
      </dgm:prSet>
      <dgm:spPr/>
    </dgm:pt>
    <dgm:pt modelId="{51BC4960-D1F8-4C58-9EA6-1EF023B1979D}" type="pres">
      <dgm:prSet presAssocID="{95E1BCBA-3503-4AB4-83BA-948A5709BCAD}" presName="centerShape" presStyleLbl="vennNode1" presStyleIdx="0" presStyleCnt="4" custAng="0" custLinFactNeighborX="-2319" custLinFactNeighborY="4335"/>
      <dgm:spPr/>
      <dgm:t>
        <a:bodyPr/>
        <a:lstStyle/>
        <a:p>
          <a:endParaRPr lang="en-ZA"/>
        </a:p>
      </dgm:t>
    </dgm:pt>
    <dgm:pt modelId="{37BC90EC-A91D-4FFF-B81B-7619B570E82D}" type="pres">
      <dgm:prSet presAssocID="{6E9BE4BF-91AD-45C1-B750-13F3A1EA6E02}" presName="node" presStyleLbl="vennNode1" presStyleIdx="1" presStyleCnt="4" custScaleX="180246" custScaleY="138583" custRadScaleRad="71884" custRadScaleInc="1206">
        <dgm:presLayoutVars>
          <dgm:bulletEnabled val="1"/>
        </dgm:presLayoutVars>
      </dgm:prSet>
      <dgm:spPr/>
      <dgm:t>
        <a:bodyPr/>
        <a:lstStyle/>
        <a:p>
          <a:endParaRPr lang="en-ZA"/>
        </a:p>
      </dgm:t>
    </dgm:pt>
    <dgm:pt modelId="{13507F8E-708A-4016-B979-F4FCB141657B}" type="pres">
      <dgm:prSet presAssocID="{FB4C1E65-21A0-4FA3-8158-78E5D6AE2E6A}" presName="node" presStyleLbl="vennNode1" presStyleIdx="2" presStyleCnt="4" custScaleX="176952" custScaleY="165985" custRadScaleRad="112804" custRadScaleInc="-20921">
        <dgm:presLayoutVars>
          <dgm:bulletEnabled val="1"/>
        </dgm:presLayoutVars>
      </dgm:prSet>
      <dgm:spPr/>
      <dgm:t>
        <a:bodyPr/>
        <a:lstStyle/>
        <a:p>
          <a:endParaRPr lang="en-ZA"/>
        </a:p>
      </dgm:t>
    </dgm:pt>
    <dgm:pt modelId="{3DC0020C-92A6-44E8-8E73-3EF65E4C2E3C}" type="pres">
      <dgm:prSet presAssocID="{28A1AC87-4C51-4B8A-AD8E-DB36A884E61F}" presName="node" presStyleLbl="vennNode1" presStyleIdx="3" presStyleCnt="4" custScaleX="169269" custScaleY="159718" custRadScaleRad="117102" custRadScaleInc="21071">
        <dgm:presLayoutVars>
          <dgm:bulletEnabled val="1"/>
        </dgm:presLayoutVars>
      </dgm:prSet>
      <dgm:spPr/>
      <dgm:t>
        <a:bodyPr/>
        <a:lstStyle/>
        <a:p>
          <a:endParaRPr lang="en-ZA"/>
        </a:p>
      </dgm:t>
    </dgm:pt>
  </dgm:ptLst>
  <dgm:cxnLst>
    <dgm:cxn modelId="{3EDD016A-B6DF-441F-BF57-113C1A19C1E5}" type="presOf" srcId="{FB4C1E65-21A0-4FA3-8158-78E5D6AE2E6A}" destId="{13507F8E-708A-4016-B979-F4FCB141657B}" srcOrd="0" destOrd="0" presId="urn:microsoft.com/office/officeart/2005/8/layout/radial3"/>
    <dgm:cxn modelId="{ECBC3D95-BAE9-406F-A697-D5E50183DD50}" type="presOf" srcId="{95E1BCBA-3503-4AB4-83BA-948A5709BCAD}" destId="{51BC4960-D1F8-4C58-9EA6-1EF023B1979D}" srcOrd="0" destOrd="0" presId="urn:microsoft.com/office/officeart/2005/8/layout/radial3"/>
    <dgm:cxn modelId="{13411D0D-9030-4D6E-89FC-BC12742BC56A}" srcId="{95E1BCBA-3503-4AB4-83BA-948A5709BCAD}" destId="{6E9BE4BF-91AD-45C1-B750-13F3A1EA6E02}" srcOrd="0" destOrd="0" parTransId="{D614722D-5280-4DBE-BDF9-2A11E278B19C}" sibTransId="{6DE04059-3F75-46E1-A0B3-E35D0BBC0787}"/>
    <dgm:cxn modelId="{5AAD4A19-0DFB-43A4-946E-19C66258EEAB}" srcId="{C54E5C2E-E107-4CE6-925A-5152B7B082ED}" destId="{95E1BCBA-3503-4AB4-83BA-948A5709BCAD}" srcOrd="0" destOrd="0" parTransId="{A88E78DD-4158-4DF9-902C-662150E40CDB}" sibTransId="{679B0886-F676-4E49-9E26-621E33A92621}"/>
    <dgm:cxn modelId="{230D2DEA-E6EB-41E1-9B4A-7179E22183FA}" srcId="{95E1BCBA-3503-4AB4-83BA-948A5709BCAD}" destId="{FB4C1E65-21A0-4FA3-8158-78E5D6AE2E6A}" srcOrd="1" destOrd="0" parTransId="{77846931-C206-481A-8F44-D03E644504F4}" sibTransId="{830BDCCA-68A8-4588-99A8-41231B434666}"/>
    <dgm:cxn modelId="{10920362-9FDF-4562-AC5D-E489EE1EFCA5}" type="presOf" srcId="{6E9BE4BF-91AD-45C1-B750-13F3A1EA6E02}" destId="{37BC90EC-A91D-4FFF-B81B-7619B570E82D}" srcOrd="0" destOrd="0" presId="urn:microsoft.com/office/officeart/2005/8/layout/radial3"/>
    <dgm:cxn modelId="{3233AA44-7400-4868-AE19-969BE1FDEE75}" type="presOf" srcId="{28A1AC87-4C51-4B8A-AD8E-DB36A884E61F}" destId="{3DC0020C-92A6-44E8-8E73-3EF65E4C2E3C}" srcOrd="0" destOrd="0" presId="urn:microsoft.com/office/officeart/2005/8/layout/radial3"/>
    <dgm:cxn modelId="{812B6634-93FD-442B-8CF5-2150B4501F90}" type="presOf" srcId="{C54E5C2E-E107-4CE6-925A-5152B7B082ED}" destId="{DD60CA58-EDA9-4179-A448-18FEE2E4427F}" srcOrd="0" destOrd="0" presId="urn:microsoft.com/office/officeart/2005/8/layout/radial3"/>
    <dgm:cxn modelId="{D4845D4B-0E97-4C0C-AEFE-56443099CEA7}" srcId="{95E1BCBA-3503-4AB4-83BA-948A5709BCAD}" destId="{28A1AC87-4C51-4B8A-AD8E-DB36A884E61F}" srcOrd="2" destOrd="0" parTransId="{61370046-2E0D-4F28-AA39-0B87B0FDFE06}" sibTransId="{A266E508-AF77-47A0-8130-266AA09FD57E}"/>
    <dgm:cxn modelId="{B674C117-3A30-45EC-9DAF-3047A22DF831}" type="presParOf" srcId="{DD60CA58-EDA9-4179-A448-18FEE2E4427F}" destId="{32F9CAA8-5AE2-470B-A970-3BA24D128619}" srcOrd="0" destOrd="0" presId="urn:microsoft.com/office/officeart/2005/8/layout/radial3"/>
    <dgm:cxn modelId="{3B987640-E751-4F64-8D78-DEACCDF25095}" type="presParOf" srcId="{32F9CAA8-5AE2-470B-A970-3BA24D128619}" destId="{51BC4960-D1F8-4C58-9EA6-1EF023B1979D}" srcOrd="0" destOrd="0" presId="urn:microsoft.com/office/officeart/2005/8/layout/radial3"/>
    <dgm:cxn modelId="{C7E58A2F-F7BB-40FC-BD9F-47715E9E4B4B}" type="presParOf" srcId="{32F9CAA8-5AE2-470B-A970-3BA24D128619}" destId="{37BC90EC-A91D-4FFF-B81B-7619B570E82D}" srcOrd="1" destOrd="0" presId="urn:microsoft.com/office/officeart/2005/8/layout/radial3"/>
    <dgm:cxn modelId="{CD5BA7D9-5A30-4070-8ECB-F0AC8F6A539A}" type="presParOf" srcId="{32F9CAA8-5AE2-470B-A970-3BA24D128619}" destId="{13507F8E-708A-4016-B979-F4FCB141657B}" srcOrd="2" destOrd="0" presId="urn:microsoft.com/office/officeart/2005/8/layout/radial3"/>
    <dgm:cxn modelId="{4FDBFD38-6E1C-4DC6-BFFF-EF05A97CF32C}" type="presParOf" srcId="{32F9CAA8-5AE2-470B-A970-3BA24D128619}" destId="{3DC0020C-92A6-44E8-8E73-3EF65E4C2E3C}"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B7A86-47D6-42ED-8C8D-9C590E369867}" type="doc">
      <dgm:prSet loTypeId="urn:microsoft.com/office/officeart/2005/8/layout/radial6" loCatId="relationship" qsTypeId="urn:microsoft.com/office/officeart/2005/8/quickstyle/3d3" qsCatId="3D" csTypeId="urn:microsoft.com/office/officeart/2005/8/colors/accent4_3" csCatId="accent4" phldr="1"/>
      <dgm:spPr/>
      <dgm:t>
        <a:bodyPr/>
        <a:lstStyle/>
        <a:p>
          <a:endParaRPr lang="en-US"/>
        </a:p>
      </dgm:t>
    </dgm:pt>
    <dgm:pt modelId="{3DA549F5-8551-4688-9577-46021BC3EB1F}">
      <dgm:prSet phldrT="[Text]"/>
      <dgm:spPr>
        <a:effectLst>
          <a:glow rad="228600">
            <a:schemeClr val="accent4">
              <a:satMod val="175000"/>
              <a:alpha val="40000"/>
            </a:schemeClr>
          </a:glow>
        </a:effectLst>
      </dgm:spPr>
      <dgm:t>
        <a:bodyPr/>
        <a:lstStyle/>
        <a:p>
          <a:r>
            <a:rPr lang="en-US" b="1" dirty="0"/>
            <a:t>Safety</a:t>
          </a:r>
        </a:p>
      </dgm:t>
    </dgm:pt>
    <dgm:pt modelId="{6CD93F9C-AE9F-45AA-961F-57F73E5749AD}" type="parTrans" cxnId="{CACF0FB8-C72D-464D-BE03-A97AC2F88144}">
      <dgm:prSet/>
      <dgm:spPr/>
      <dgm:t>
        <a:bodyPr/>
        <a:lstStyle/>
        <a:p>
          <a:endParaRPr lang="en-US"/>
        </a:p>
      </dgm:t>
    </dgm:pt>
    <dgm:pt modelId="{C635B50A-E5E9-4FAF-A7B2-4E4110CA6509}" type="sibTrans" cxnId="{CACF0FB8-C72D-464D-BE03-A97AC2F88144}">
      <dgm:prSet/>
      <dgm:spPr/>
      <dgm:t>
        <a:bodyPr/>
        <a:lstStyle/>
        <a:p>
          <a:endParaRPr lang="en-US"/>
        </a:p>
      </dgm:t>
    </dgm:pt>
    <dgm:pt modelId="{47800502-8DF6-4409-B9B5-C21FCB4AE203}">
      <dgm:prSet phldrT="[Text]"/>
      <dgm:spPr>
        <a:effectLst>
          <a:glow rad="101600">
            <a:schemeClr val="accent4">
              <a:satMod val="175000"/>
              <a:alpha val="40000"/>
            </a:schemeClr>
          </a:glow>
        </a:effectLst>
      </dgm:spPr>
      <dgm:t>
        <a:bodyPr/>
        <a:lstStyle/>
        <a:p>
          <a:r>
            <a:rPr lang="en-ZA" b="1" dirty="0">
              <a:solidFill>
                <a:schemeClr val="bg1"/>
              </a:solidFill>
            </a:rPr>
            <a:t>Social cohesion</a:t>
          </a:r>
          <a:endParaRPr lang="en-US" b="1" dirty="0">
            <a:solidFill>
              <a:schemeClr val="bg1"/>
            </a:solidFill>
          </a:endParaRPr>
        </a:p>
      </dgm:t>
    </dgm:pt>
    <dgm:pt modelId="{3013B8C5-50CA-4587-A353-8D0305E7E449}" type="parTrans" cxnId="{3C601FFF-94A9-48AD-B71D-410AB8F0D541}">
      <dgm:prSet/>
      <dgm:spPr/>
      <dgm:t>
        <a:bodyPr/>
        <a:lstStyle/>
        <a:p>
          <a:endParaRPr lang="en-US"/>
        </a:p>
      </dgm:t>
    </dgm:pt>
    <dgm:pt modelId="{6FBECB77-9470-4FF4-9F0F-02A34CEF25D9}" type="sibTrans" cxnId="{3C601FFF-94A9-48AD-B71D-410AB8F0D541}">
      <dgm:prSet/>
      <dgm:spPr/>
      <dgm:t>
        <a:bodyPr/>
        <a:lstStyle/>
        <a:p>
          <a:endParaRPr lang="en-US"/>
        </a:p>
      </dgm:t>
    </dgm:pt>
    <dgm:pt modelId="{3DB5AAD5-D9C5-4A3A-AC5F-83F221F12C95}">
      <dgm:prSet/>
      <dgm:spPr>
        <a:effectLst>
          <a:glow rad="101600">
            <a:schemeClr val="accent4">
              <a:satMod val="175000"/>
              <a:alpha val="40000"/>
            </a:schemeClr>
          </a:glow>
        </a:effectLst>
      </dgm:spPr>
      <dgm:t>
        <a:bodyPr/>
        <a:lstStyle/>
        <a:p>
          <a:r>
            <a:rPr lang="en-ZA" b="1" dirty="0"/>
            <a:t>Urban design </a:t>
          </a:r>
          <a:endParaRPr lang="en-US" b="1" dirty="0"/>
        </a:p>
      </dgm:t>
    </dgm:pt>
    <dgm:pt modelId="{5E010C50-3FE5-470A-9973-C2B274B76ACF}" type="parTrans" cxnId="{F402C15E-85B2-40BF-B2F9-2093E20A7B70}">
      <dgm:prSet/>
      <dgm:spPr/>
      <dgm:t>
        <a:bodyPr/>
        <a:lstStyle/>
        <a:p>
          <a:endParaRPr lang="en-US"/>
        </a:p>
      </dgm:t>
    </dgm:pt>
    <dgm:pt modelId="{DB06DF7F-B1E8-43A4-BF86-49F9F297CD42}" type="sibTrans" cxnId="{F402C15E-85B2-40BF-B2F9-2093E20A7B70}">
      <dgm:prSet/>
      <dgm:spPr/>
      <dgm:t>
        <a:bodyPr/>
        <a:lstStyle/>
        <a:p>
          <a:endParaRPr lang="en-US"/>
        </a:p>
      </dgm:t>
    </dgm:pt>
    <dgm:pt modelId="{96AB6B91-FDBA-48A3-ACA5-E4E20DA9655A}">
      <dgm:prSet/>
      <dgm:spPr>
        <a:effectLst>
          <a:glow rad="101600">
            <a:schemeClr val="accent4">
              <a:satMod val="175000"/>
              <a:alpha val="40000"/>
            </a:schemeClr>
          </a:glow>
        </a:effectLst>
      </dgm:spPr>
      <dgm:t>
        <a:bodyPr/>
        <a:lstStyle/>
        <a:p>
          <a:r>
            <a:rPr lang="en-ZA" b="1" dirty="0"/>
            <a:t>Law enforcement</a:t>
          </a:r>
        </a:p>
      </dgm:t>
    </dgm:pt>
    <dgm:pt modelId="{937E929A-80C2-49D9-B9ED-3981917BE57E}" type="parTrans" cxnId="{F8685EBA-656F-48E9-A2D8-1CDC5010C3A1}">
      <dgm:prSet/>
      <dgm:spPr/>
      <dgm:t>
        <a:bodyPr/>
        <a:lstStyle/>
        <a:p>
          <a:endParaRPr lang="en-US"/>
        </a:p>
      </dgm:t>
    </dgm:pt>
    <dgm:pt modelId="{C7816F02-18A7-48F6-B5D3-F9AD6D67E50F}" type="sibTrans" cxnId="{F8685EBA-656F-48E9-A2D8-1CDC5010C3A1}">
      <dgm:prSet/>
      <dgm:spPr/>
      <dgm:t>
        <a:bodyPr/>
        <a:lstStyle/>
        <a:p>
          <a:endParaRPr lang="en-US"/>
        </a:p>
      </dgm:t>
    </dgm:pt>
    <dgm:pt modelId="{C69BE963-A99D-40E0-AACA-1D9684961477}" type="pres">
      <dgm:prSet presAssocID="{EC6B7A86-47D6-42ED-8C8D-9C590E369867}" presName="Name0" presStyleCnt="0">
        <dgm:presLayoutVars>
          <dgm:chMax val="1"/>
          <dgm:dir/>
          <dgm:animLvl val="ctr"/>
          <dgm:resizeHandles val="exact"/>
        </dgm:presLayoutVars>
      </dgm:prSet>
      <dgm:spPr/>
      <dgm:t>
        <a:bodyPr/>
        <a:lstStyle/>
        <a:p>
          <a:endParaRPr lang="en-ZA"/>
        </a:p>
      </dgm:t>
    </dgm:pt>
    <dgm:pt modelId="{6684D9D9-CECD-47C3-9800-4B6F9D6F7EDB}" type="pres">
      <dgm:prSet presAssocID="{3DA549F5-8551-4688-9577-46021BC3EB1F}" presName="centerShape" presStyleLbl="node0" presStyleIdx="0" presStyleCnt="1" custScaleX="116770" custScaleY="108054"/>
      <dgm:spPr/>
      <dgm:t>
        <a:bodyPr/>
        <a:lstStyle/>
        <a:p>
          <a:endParaRPr lang="en-ZA"/>
        </a:p>
      </dgm:t>
    </dgm:pt>
    <dgm:pt modelId="{09BA7EA2-63B9-4F57-B05E-DEFBEF0E7EC9}" type="pres">
      <dgm:prSet presAssocID="{47800502-8DF6-4409-B9B5-C21FCB4AE203}" presName="node" presStyleLbl="node1" presStyleIdx="0" presStyleCnt="3">
        <dgm:presLayoutVars>
          <dgm:bulletEnabled val="1"/>
        </dgm:presLayoutVars>
      </dgm:prSet>
      <dgm:spPr/>
      <dgm:t>
        <a:bodyPr/>
        <a:lstStyle/>
        <a:p>
          <a:endParaRPr lang="en-ZA"/>
        </a:p>
      </dgm:t>
    </dgm:pt>
    <dgm:pt modelId="{850B4620-7D4E-4DDB-BF1B-6D02204F59ED}" type="pres">
      <dgm:prSet presAssocID="{47800502-8DF6-4409-B9B5-C21FCB4AE203}" presName="dummy" presStyleCnt="0"/>
      <dgm:spPr/>
    </dgm:pt>
    <dgm:pt modelId="{87A2BFD5-D15B-43A7-B2F2-B09F50ECEDAD}" type="pres">
      <dgm:prSet presAssocID="{6FBECB77-9470-4FF4-9F0F-02A34CEF25D9}" presName="sibTrans" presStyleLbl="sibTrans2D1" presStyleIdx="0" presStyleCnt="3"/>
      <dgm:spPr/>
      <dgm:t>
        <a:bodyPr/>
        <a:lstStyle/>
        <a:p>
          <a:endParaRPr lang="en-ZA"/>
        </a:p>
      </dgm:t>
    </dgm:pt>
    <dgm:pt modelId="{A1454C7D-4AEB-4DD3-9AA7-BF38EA290855}" type="pres">
      <dgm:prSet presAssocID="{3DB5AAD5-D9C5-4A3A-AC5F-83F221F12C95}" presName="node" presStyleLbl="node1" presStyleIdx="1" presStyleCnt="3">
        <dgm:presLayoutVars>
          <dgm:bulletEnabled val="1"/>
        </dgm:presLayoutVars>
      </dgm:prSet>
      <dgm:spPr/>
      <dgm:t>
        <a:bodyPr/>
        <a:lstStyle/>
        <a:p>
          <a:endParaRPr lang="en-ZA"/>
        </a:p>
      </dgm:t>
    </dgm:pt>
    <dgm:pt modelId="{3F706610-92D1-47B7-B2D8-FDC8DAB10BEF}" type="pres">
      <dgm:prSet presAssocID="{3DB5AAD5-D9C5-4A3A-AC5F-83F221F12C95}" presName="dummy" presStyleCnt="0"/>
      <dgm:spPr/>
    </dgm:pt>
    <dgm:pt modelId="{49C942ED-A5B2-4608-81CC-A5DEFA733AC1}" type="pres">
      <dgm:prSet presAssocID="{DB06DF7F-B1E8-43A4-BF86-49F9F297CD42}" presName="sibTrans" presStyleLbl="sibTrans2D1" presStyleIdx="1" presStyleCnt="3"/>
      <dgm:spPr/>
      <dgm:t>
        <a:bodyPr/>
        <a:lstStyle/>
        <a:p>
          <a:endParaRPr lang="en-ZA"/>
        </a:p>
      </dgm:t>
    </dgm:pt>
    <dgm:pt modelId="{4029DDF1-8C45-4C27-8A49-25271A7CABC6}" type="pres">
      <dgm:prSet presAssocID="{96AB6B91-FDBA-48A3-ACA5-E4E20DA9655A}" presName="node" presStyleLbl="node1" presStyleIdx="2" presStyleCnt="3">
        <dgm:presLayoutVars>
          <dgm:bulletEnabled val="1"/>
        </dgm:presLayoutVars>
      </dgm:prSet>
      <dgm:spPr/>
      <dgm:t>
        <a:bodyPr/>
        <a:lstStyle/>
        <a:p>
          <a:endParaRPr lang="en-ZA"/>
        </a:p>
      </dgm:t>
    </dgm:pt>
    <dgm:pt modelId="{6A18A024-2580-4CA3-931E-48605F1EFDD0}" type="pres">
      <dgm:prSet presAssocID="{96AB6B91-FDBA-48A3-ACA5-E4E20DA9655A}" presName="dummy" presStyleCnt="0"/>
      <dgm:spPr/>
    </dgm:pt>
    <dgm:pt modelId="{01E32E9A-2E27-4B03-9D25-639456FC6171}" type="pres">
      <dgm:prSet presAssocID="{C7816F02-18A7-48F6-B5D3-F9AD6D67E50F}" presName="sibTrans" presStyleLbl="sibTrans2D1" presStyleIdx="2" presStyleCnt="3"/>
      <dgm:spPr/>
      <dgm:t>
        <a:bodyPr/>
        <a:lstStyle/>
        <a:p>
          <a:endParaRPr lang="en-ZA"/>
        </a:p>
      </dgm:t>
    </dgm:pt>
  </dgm:ptLst>
  <dgm:cxnLst>
    <dgm:cxn modelId="{1D3627E1-B1AA-4AC7-A618-BB6545FD85EA}" type="presOf" srcId="{6FBECB77-9470-4FF4-9F0F-02A34CEF25D9}" destId="{87A2BFD5-D15B-43A7-B2F2-B09F50ECEDAD}" srcOrd="0" destOrd="0" presId="urn:microsoft.com/office/officeart/2005/8/layout/radial6"/>
    <dgm:cxn modelId="{CACF0FB8-C72D-464D-BE03-A97AC2F88144}" srcId="{EC6B7A86-47D6-42ED-8C8D-9C590E369867}" destId="{3DA549F5-8551-4688-9577-46021BC3EB1F}" srcOrd="0" destOrd="0" parTransId="{6CD93F9C-AE9F-45AA-961F-57F73E5749AD}" sibTransId="{C635B50A-E5E9-4FAF-A7B2-4E4110CA6509}"/>
    <dgm:cxn modelId="{B01B86C3-009C-4729-A58F-C8595521E3E6}" type="presOf" srcId="{47800502-8DF6-4409-B9B5-C21FCB4AE203}" destId="{09BA7EA2-63B9-4F57-B05E-DEFBEF0E7EC9}" srcOrd="0" destOrd="0" presId="urn:microsoft.com/office/officeart/2005/8/layout/radial6"/>
    <dgm:cxn modelId="{3C601FFF-94A9-48AD-B71D-410AB8F0D541}" srcId="{3DA549F5-8551-4688-9577-46021BC3EB1F}" destId="{47800502-8DF6-4409-B9B5-C21FCB4AE203}" srcOrd="0" destOrd="0" parTransId="{3013B8C5-50CA-4587-A353-8D0305E7E449}" sibTransId="{6FBECB77-9470-4FF4-9F0F-02A34CEF25D9}"/>
    <dgm:cxn modelId="{F8685EBA-656F-48E9-A2D8-1CDC5010C3A1}" srcId="{3DA549F5-8551-4688-9577-46021BC3EB1F}" destId="{96AB6B91-FDBA-48A3-ACA5-E4E20DA9655A}" srcOrd="2" destOrd="0" parTransId="{937E929A-80C2-49D9-B9ED-3981917BE57E}" sibTransId="{C7816F02-18A7-48F6-B5D3-F9AD6D67E50F}"/>
    <dgm:cxn modelId="{F402C15E-85B2-40BF-B2F9-2093E20A7B70}" srcId="{3DA549F5-8551-4688-9577-46021BC3EB1F}" destId="{3DB5AAD5-D9C5-4A3A-AC5F-83F221F12C95}" srcOrd="1" destOrd="0" parTransId="{5E010C50-3FE5-470A-9973-C2B274B76ACF}" sibTransId="{DB06DF7F-B1E8-43A4-BF86-49F9F297CD42}"/>
    <dgm:cxn modelId="{399FA051-2A48-4846-A3E1-4DC5148E8595}" type="presOf" srcId="{3DA549F5-8551-4688-9577-46021BC3EB1F}" destId="{6684D9D9-CECD-47C3-9800-4B6F9D6F7EDB}" srcOrd="0" destOrd="0" presId="urn:microsoft.com/office/officeart/2005/8/layout/radial6"/>
    <dgm:cxn modelId="{7399B27D-4A3C-40C2-AD20-B3B18C8059DB}" type="presOf" srcId="{DB06DF7F-B1E8-43A4-BF86-49F9F297CD42}" destId="{49C942ED-A5B2-4608-81CC-A5DEFA733AC1}" srcOrd="0" destOrd="0" presId="urn:microsoft.com/office/officeart/2005/8/layout/radial6"/>
    <dgm:cxn modelId="{B7FB0ABD-F1FD-4AD0-A50C-E2F19A9727FD}" type="presOf" srcId="{96AB6B91-FDBA-48A3-ACA5-E4E20DA9655A}" destId="{4029DDF1-8C45-4C27-8A49-25271A7CABC6}" srcOrd="0" destOrd="0" presId="urn:microsoft.com/office/officeart/2005/8/layout/radial6"/>
    <dgm:cxn modelId="{0BB4655F-4F7A-4DE1-8F95-DD1E8A7D8409}" type="presOf" srcId="{C7816F02-18A7-48F6-B5D3-F9AD6D67E50F}" destId="{01E32E9A-2E27-4B03-9D25-639456FC6171}" srcOrd="0" destOrd="0" presId="urn:microsoft.com/office/officeart/2005/8/layout/radial6"/>
    <dgm:cxn modelId="{61167099-6553-4F9D-9D86-BD7FCAD9CFBD}" type="presOf" srcId="{EC6B7A86-47D6-42ED-8C8D-9C590E369867}" destId="{C69BE963-A99D-40E0-AACA-1D9684961477}" srcOrd="0" destOrd="0" presId="urn:microsoft.com/office/officeart/2005/8/layout/radial6"/>
    <dgm:cxn modelId="{3368E12B-30A6-4B07-8B28-1DD03DD04EC8}" type="presOf" srcId="{3DB5AAD5-D9C5-4A3A-AC5F-83F221F12C95}" destId="{A1454C7D-4AEB-4DD3-9AA7-BF38EA290855}" srcOrd="0" destOrd="0" presId="urn:microsoft.com/office/officeart/2005/8/layout/radial6"/>
    <dgm:cxn modelId="{71E926C6-6ED6-45EF-A286-E534571B6628}" type="presParOf" srcId="{C69BE963-A99D-40E0-AACA-1D9684961477}" destId="{6684D9D9-CECD-47C3-9800-4B6F9D6F7EDB}" srcOrd="0" destOrd="0" presId="urn:microsoft.com/office/officeart/2005/8/layout/radial6"/>
    <dgm:cxn modelId="{038F35F8-FF8C-4198-A86F-51244370E377}" type="presParOf" srcId="{C69BE963-A99D-40E0-AACA-1D9684961477}" destId="{09BA7EA2-63B9-4F57-B05E-DEFBEF0E7EC9}" srcOrd="1" destOrd="0" presId="urn:microsoft.com/office/officeart/2005/8/layout/radial6"/>
    <dgm:cxn modelId="{084F8B7A-4C61-47C0-B659-6072361EA20C}" type="presParOf" srcId="{C69BE963-A99D-40E0-AACA-1D9684961477}" destId="{850B4620-7D4E-4DDB-BF1B-6D02204F59ED}" srcOrd="2" destOrd="0" presId="urn:microsoft.com/office/officeart/2005/8/layout/radial6"/>
    <dgm:cxn modelId="{296769BE-E794-4B55-9366-9AB5B4789468}" type="presParOf" srcId="{C69BE963-A99D-40E0-AACA-1D9684961477}" destId="{87A2BFD5-D15B-43A7-B2F2-B09F50ECEDAD}" srcOrd="3" destOrd="0" presId="urn:microsoft.com/office/officeart/2005/8/layout/radial6"/>
    <dgm:cxn modelId="{88438554-C99D-4BF1-BFEA-E5EE1C8EB9EF}" type="presParOf" srcId="{C69BE963-A99D-40E0-AACA-1D9684961477}" destId="{A1454C7D-4AEB-4DD3-9AA7-BF38EA290855}" srcOrd="4" destOrd="0" presId="urn:microsoft.com/office/officeart/2005/8/layout/radial6"/>
    <dgm:cxn modelId="{D8A9D949-8E31-4979-B798-D674CF3BD7B8}" type="presParOf" srcId="{C69BE963-A99D-40E0-AACA-1D9684961477}" destId="{3F706610-92D1-47B7-B2D8-FDC8DAB10BEF}" srcOrd="5" destOrd="0" presId="urn:microsoft.com/office/officeart/2005/8/layout/radial6"/>
    <dgm:cxn modelId="{B128CD93-4958-4A08-8B05-AE4E3B6356A0}" type="presParOf" srcId="{C69BE963-A99D-40E0-AACA-1D9684961477}" destId="{49C942ED-A5B2-4608-81CC-A5DEFA733AC1}" srcOrd="6" destOrd="0" presId="urn:microsoft.com/office/officeart/2005/8/layout/radial6"/>
    <dgm:cxn modelId="{C062F0EA-D4E9-4355-93C1-61D4F77EF0C6}" type="presParOf" srcId="{C69BE963-A99D-40E0-AACA-1D9684961477}" destId="{4029DDF1-8C45-4C27-8A49-25271A7CABC6}" srcOrd="7" destOrd="0" presId="urn:microsoft.com/office/officeart/2005/8/layout/radial6"/>
    <dgm:cxn modelId="{236772FE-7C25-40AA-A616-28A1B7CB2DAE}" type="presParOf" srcId="{C69BE963-A99D-40E0-AACA-1D9684961477}" destId="{6A18A024-2580-4CA3-931E-48605F1EFDD0}" srcOrd="8" destOrd="0" presId="urn:microsoft.com/office/officeart/2005/8/layout/radial6"/>
    <dgm:cxn modelId="{B2D74BBA-7C63-42BA-B3C4-DEFB99BC9C4F}" type="presParOf" srcId="{C69BE963-A99D-40E0-AACA-1D9684961477}" destId="{01E32E9A-2E27-4B03-9D25-639456FC6171}"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E6CB5-408B-4520-B344-F9504414CE9A}"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3E176FA0-E0FD-4E05-B9FE-465A4FA82318}">
      <dgm:prSet phldrT="[Text]"/>
      <dgm:spPr/>
      <dgm:t>
        <a:bodyPr/>
        <a:lstStyle/>
        <a:p>
          <a:r>
            <a:rPr lang="en-US" b="1" dirty="0"/>
            <a:t>Bishop Lavis</a:t>
          </a:r>
        </a:p>
      </dgm:t>
    </dgm:pt>
    <dgm:pt modelId="{C9B18506-4128-4B70-B6C1-487192D96EC6}" type="parTrans" cxnId="{E7D2BAAC-31CC-4082-A551-994D8E77D3B1}">
      <dgm:prSet/>
      <dgm:spPr/>
      <dgm:t>
        <a:bodyPr/>
        <a:lstStyle/>
        <a:p>
          <a:endParaRPr lang="en-US"/>
        </a:p>
      </dgm:t>
    </dgm:pt>
    <dgm:pt modelId="{39C7935D-A094-4636-AA1A-50D0356C379B}" type="sibTrans" cxnId="{E7D2BAAC-31CC-4082-A551-994D8E77D3B1}">
      <dgm:prSet/>
      <dgm:spPr/>
      <dgm:t>
        <a:bodyPr/>
        <a:lstStyle/>
        <a:p>
          <a:endParaRPr lang="en-US"/>
        </a:p>
      </dgm:t>
    </dgm:pt>
    <dgm:pt modelId="{36DEF1BD-20FD-4567-B7E0-9EBBFD4F67D8}">
      <dgm:prSet phldrT="[Text]"/>
      <dgm:spPr/>
      <dgm:t>
        <a:bodyPr/>
        <a:lstStyle/>
        <a:p>
          <a:r>
            <a:rPr lang="en-US" b="1" dirty="0"/>
            <a:t>Mitchells Plain</a:t>
          </a:r>
        </a:p>
      </dgm:t>
    </dgm:pt>
    <dgm:pt modelId="{3F6171D0-9074-4907-ABCD-708F20275F58}" type="parTrans" cxnId="{3BAD73F5-165D-4F3E-B54E-0F234DFA9436}">
      <dgm:prSet/>
      <dgm:spPr/>
      <dgm:t>
        <a:bodyPr/>
        <a:lstStyle/>
        <a:p>
          <a:endParaRPr lang="en-US"/>
        </a:p>
      </dgm:t>
    </dgm:pt>
    <dgm:pt modelId="{E2EEFB80-6355-4A43-975B-BE9328A29EF5}" type="sibTrans" cxnId="{3BAD73F5-165D-4F3E-B54E-0F234DFA9436}">
      <dgm:prSet/>
      <dgm:spPr/>
      <dgm:t>
        <a:bodyPr/>
        <a:lstStyle/>
        <a:p>
          <a:endParaRPr lang="en-US"/>
        </a:p>
      </dgm:t>
    </dgm:pt>
    <dgm:pt modelId="{9CE11075-2344-44D6-91E6-135AA8D21723}">
      <dgm:prSet phldrT="[Text]"/>
      <dgm:spPr/>
      <dgm:t>
        <a:bodyPr/>
        <a:lstStyle/>
        <a:p>
          <a:r>
            <a:rPr lang="en-US" b="1" dirty="0"/>
            <a:t>Nyanga</a:t>
          </a:r>
        </a:p>
      </dgm:t>
    </dgm:pt>
    <dgm:pt modelId="{A16BE3C1-712C-4DD9-B3A3-E792B70FAE28}" type="parTrans" cxnId="{E377E3AC-0909-4A6A-8BC3-5B78EBDB6CAC}">
      <dgm:prSet/>
      <dgm:spPr/>
      <dgm:t>
        <a:bodyPr/>
        <a:lstStyle/>
        <a:p>
          <a:endParaRPr lang="en-US"/>
        </a:p>
      </dgm:t>
    </dgm:pt>
    <dgm:pt modelId="{0E022BD0-C1E2-4057-830A-7855FF24C2FF}" type="sibTrans" cxnId="{E377E3AC-0909-4A6A-8BC3-5B78EBDB6CAC}">
      <dgm:prSet/>
      <dgm:spPr/>
      <dgm:t>
        <a:bodyPr/>
        <a:lstStyle/>
        <a:p>
          <a:endParaRPr lang="en-US"/>
        </a:p>
      </dgm:t>
    </dgm:pt>
    <dgm:pt modelId="{AAB53CF2-40B6-4CA1-B378-08FE43519A3A}">
      <dgm:prSet phldrT="[Text]"/>
      <dgm:spPr/>
      <dgm:t>
        <a:bodyPr/>
        <a:lstStyle/>
        <a:p>
          <a:r>
            <a:rPr lang="en-US" b="1" dirty="0"/>
            <a:t>Khayelitsha</a:t>
          </a:r>
        </a:p>
      </dgm:t>
    </dgm:pt>
    <dgm:pt modelId="{1EAB047B-9F79-4A67-A2F4-9F5734C295DB}" type="parTrans" cxnId="{78096C93-5B55-4CD6-8AC0-D7A7E9045B82}">
      <dgm:prSet/>
      <dgm:spPr/>
      <dgm:t>
        <a:bodyPr/>
        <a:lstStyle/>
        <a:p>
          <a:endParaRPr lang="en-US"/>
        </a:p>
      </dgm:t>
    </dgm:pt>
    <dgm:pt modelId="{31933446-0979-4C87-98AE-93A2F9369C78}" type="sibTrans" cxnId="{78096C93-5B55-4CD6-8AC0-D7A7E9045B82}">
      <dgm:prSet/>
      <dgm:spPr/>
      <dgm:t>
        <a:bodyPr/>
        <a:lstStyle/>
        <a:p>
          <a:endParaRPr lang="en-US"/>
        </a:p>
      </dgm:t>
    </dgm:pt>
    <dgm:pt modelId="{262254B1-64FC-47C7-9A3E-C8AAA9D66EE4}">
      <dgm:prSet phldrT="[Text]"/>
      <dgm:spPr/>
      <dgm:t>
        <a:bodyPr/>
        <a:lstStyle/>
        <a:p>
          <a:r>
            <a:rPr lang="en-US" b="1" dirty="0"/>
            <a:t>Delft</a:t>
          </a:r>
        </a:p>
      </dgm:t>
    </dgm:pt>
    <dgm:pt modelId="{4E057124-7978-4B0C-ADDD-3D4D7BACEB5E}" type="parTrans" cxnId="{CDB0631F-22BE-4964-8C6F-616B5CFB68BC}">
      <dgm:prSet/>
      <dgm:spPr/>
      <dgm:t>
        <a:bodyPr/>
        <a:lstStyle/>
        <a:p>
          <a:endParaRPr lang="en-US"/>
        </a:p>
      </dgm:t>
    </dgm:pt>
    <dgm:pt modelId="{919D0112-601C-4BA8-BE22-A26500B696DC}" type="sibTrans" cxnId="{CDB0631F-22BE-4964-8C6F-616B5CFB68BC}">
      <dgm:prSet/>
      <dgm:spPr/>
      <dgm:t>
        <a:bodyPr/>
        <a:lstStyle/>
        <a:p>
          <a:endParaRPr lang="en-US"/>
        </a:p>
      </dgm:t>
    </dgm:pt>
    <dgm:pt modelId="{6E356CFE-83FF-477D-A010-3B2A52B6F268}">
      <dgm:prSet/>
      <dgm:spPr/>
      <dgm:t>
        <a:bodyPr/>
        <a:lstStyle/>
        <a:p>
          <a:r>
            <a:rPr lang="en-US" b="1" dirty="0"/>
            <a:t>Philippi</a:t>
          </a:r>
        </a:p>
      </dgm:t>
    </dgm:pt>
    <dgm:pt modelId="{AB414614-7380-4456-9204-8892950D7E09}" type="parTrans" cxnId="{C35A77F9-A65E-4A80-B116-18EBBE1E01BB}">
      <dgm:prSet/>
      <dgm:spPr/>
      <dgm:t>
        <a:bodyPr/>
        <a:lstStyle/>
        <a:p>
          <a:endParaRPr lang="en-US"/>
        </a:p>
      </dgm:t>
    </dgm:pt>
    <dgm:pt modelId="{E77F9FC2-29F2-42A3-A6D5-C893B627329D}" type="sibTrans" cxnId="{C35A77F9-A65E-4A80-B116-18EBBE1E01BB}">
      <dgm:prSet/>
      <dgm:spPr/>
      <dgm:t>
        <a:bodyPr/>
        <a:lstStyle/>
        <a:p>
          <a:endParaRPr lang="en-US"/>
        </a:p>
      </dgm:t>
    </dgm:pt>
    <dgm:pt modelId="{6F9B9FE0-CB10-4BF7-B888-B0FA10EC4A7D}" type="pres">
      <dgm:prSet presAssocID="{186E6CB5-408B-4520-B344-F9504414CE9A}" presName="Name0" presStyleCnt="0">
        <dgm:presLayoutVars>
          <dgm:dir/>
          <dgm:resizeHandles val="exact"/>
        </dgm:presLayoutVars>
      </dgm:prSet>
      <dgm:spPr/>
      <dgm:t>
        <a:bodyPr/>
        <a:lstStyle/>
        <a:p>
          <a:endParaRPr lang="en-ZA"/>
        </a:p>
      </dgm:t>
    </dgm:pt>
    <dgm:pt modelId="{47AC1FB4-DB7E-46EE-9DF0-CD3A48E92B76}" type="pres">
      <dgm:prSet presAssocID="{186E6CB5-408B-4520-B344-F9504414CE9A}" presName="cycle" presStyleCnt="0"/>
      <dgm:spPr/>
    </dgm:pt>
    <dgm:pt modelId="{10524171-8F90-4F7F-A776-469C88B0169E}" type="pres">
      <dgm:prSet presAssocID="{3E176FA0-E0FD-4E05-B9FE-465A4FA82318}" presName="nodeFirstNode" presStyleLbl="node1" presStyleIdx="0" presStyleCnt="6">
        <dgm:presLayoutVars>
          <dgm:bulletEnabled val="1"/>
        </dgm:presLayoutVars>
      </dgm:prSet>
      <dgm:spPr/>
      <dgm:t>
        <a:bodyPr/>
        <a:lstStyle/>
        <a:p>
          <a:endParaRPr lang="en-ZA"/>
        </a:p>
      </dgm:t>
    </dgm:pt>
    <dgm:pt modelId="{1C382AA7-306A-4319-B4AA-461347AFA76A}" type="pres">
      <dgm:prSet presAssocID="{39C7935D-A094-4636-AA1A-50D0356C379B}" presName="sibTransFirstNode" presStyleLbl="bgShp" presStyleIdx="0" presStyleCnt="1"/>
      <dgm:spPr/>
      <dgm:t>
        <a:bodyPr/>
        <a:lstStyle/>
        <a:p>
          <a:endParaRPr lang="en-ZA"/>
        </a:p>
      </dgm:t>
    </dgm:pt>
    <dgm:pt modelId="{63C3508F-4262-4DDC-861B-DCA0F51B7014}" type="pres">
      <dgm:prSet presAssocID="{36DEF1BD-20FD-4567-B7E0-9EBBFD4F67D8}" presName="nodeFollowingNodes" presStyleLbl="node1" presStyleIdx="1" presStyleCnt="6">
        <dgm:presLayoutVars>
          <dgm:bulletEnabled val="1"/>
        </dgm:presLayoutVars>
      </dgm:prSet>
      <dgm:spPr/>
      <dgm:t>
        <a:bodyPr/>
        <a:lstStyle/>
        <a:p>
          <a:endParaRPr lang="en-ZA"/>
        </a:p>
      </dgm:t>
    </dgm:pt>
    <dgm:pt modelId="{FB0FAB3B-D8D3-4AA3-AA3F-91DA7C593965}" type="pres">
      <dgm:prSet presAssocID="{9CE11075-2344-44D6-91E6-135AA8D21723}" presName="nodeFollowingNodes" presStyleLbl="node1" presStyleIdx="2" presStyleCnt="6" custRadScaleRad="116013" custRadScaleInc="-19394">
        <dgm:presLayoutVars>
          <dgm:bulletEnabled val="1"/>
        </dgm:presLayoutVars>
      </dgm:prSet>
      <dgm:spPr/>
      <dgm:t>
        <a:bodyPr/>
        <a:lstStyle/>
        <a:p>
          <a:endParaRPr lang="en-ZA"/>
        </a:p>
      </dgm:t>
    </dgm:pt>
    <dgm:pt modelId="{1207C4E6-9C51-4AC6-97E4-A83670BE4C8E}" type="pres">
      <dgm:prSet presAssocID="{AAB53CF2-40B6-4CA1-B378-08FE43519A3A}" presName="nodeFollowingNodes" presStyleLbl="node1" presStyleIdx="3" presStyleCnt="6" custRadScaleRad="103223" custRadScaleInc="130985">
        <dgm:presLayoutVars>
          <dgm:bulletEnabled val="1"/>
        </dgm:presLayoutVars>
      </dgm:prSet>
      <dgm:spPr/>
      <dgm:t>
        <a:bodyPr/>
        <a:lstStyle/>
        <a:p>
          <a:endParaRPr lang="en-ZA"/>
        </a:p>
      </dgm:t>
    </dgm:pt>
    <dgm:pt modelId="{FA56323F-43B6-412F-B531-20EB90F45530}" type="pres">
      <dgm:prSet presAssocID="{262254B1-64FC-47C7-9A3E-C8AAA9D66EE4}" presName="nodeFollowingNodes" presStyleLbl="node1" presStyleIdx="4" presStyleCnt="6" custRadScaleRad="107857" custRadScaleInc="-122490">
        <dgm:presLayoutVars>
          <dgm:bulletEnabled val="1"/>
        </dgm:presLayoutVars>
      </dgm:prSet>
      <dgm:spPr/>
      <dgm:t>
        <a:bodyPr/>
        <a:lstStyle/>
        <a:p>
          <a:endParaRPr lang="en-ZA"/>
        </a:p>
      </dgm:t>
    </dgm:pt>
    <dgm:pt modelId="{1CED4D35-C6A8-447D-A30B-D9EA13AB931A}" type="pres">
      <dgm:prSet presAssocID="{6E356CFE-83FF-477D-A010-3B2A52B6F268}" presName="nodeFollowingNodes" presStyleLbl="node1" presStyleIdx="5" presStyleCnt="6">
        <dgm:presLayoutVars>
          <dgm:bulletEnabled val="1"/>
        </dgm:presLayoutVars>
      </dgm:prSet>
      <dgm:spPr/>
      <dgm:t>
        <a:bodyPr/>
        <a:lstStyle/>
        <a:p>
          <a:endParaRPr lang="en-ZA"/>
        </a:p>
      </dgm:t>
    </dgm:pt>
  </dgm:ptLst>
  <dgm:cxnLst>
    <dgm:cxn modelId="{D6C69D58-BF72-4970-9E7A-9A22D04ED0C6}" type="presOf" srcId="{9CE11075-2344-44D6-91E6-135AA8D21723}" destId="{FB0FAB3B-D8D3-4AA3-AA3F-91DA7C593965}" srcOrd="0" destOrd="0" presId="urn:microsoft.com/office/officeart/2005/8/layout/cycle3"/>
    <dgm:cxn modelId="{3C660729-0596-4B49-B961-7435B5322E48}" type="presOf" srcId="{39C7935D-A094-4636-AA1A-50D0356C379B}" destId="{1C382AA7-306A-4319-B4AA-461347AFA76A}" srcOrd="0" destOrd="0" presId="urn:microsoft.com/office/officeart/2005/8/layout/cycle3"/>
    <dgm:cxn modelId="{E7D2BAAC-31CC-4082-A551-994D8E77D3B1}" srcId="{186E6CB5-408B-4520-B344-F9504414CE9A}" destId="{3E176FA0-E0FD-4E05-B9FE-465A4FA82318}" srcOrd="0" destOrd="0" parTransId="{C9B18506-4128-4B70-B6C1-487192D96EC6}" sibTransId="{39C7935D-A094-4636-AA1A-50D0356C379B}"/>
    <dgm:cxn modelId="{E377E3AC-0909-4A6A-8BC3-5B78EBDB6CAC}" srcId="{186E6CB5-408B-4520-B344-F9504414CE9A}" destId="{9CE11075-2344-44D6-91E6-135AA8D21723}" srcOrd="2" destOrd="0" parTransId="{A16BE3C1-712C-4DD9-B3A3-E792B70FAE28}" sibTransId="{0E022BD0-C1E2-4057-830A-7855FF24C2FF}"/>
    <dgm:cxn modelId="{EEA36137-B7D8-4C91-98F3-4DC56EE3D956}" type="presOf" srcId="{36DEF1BD-20FD-4567-B7E0-9EBBFD4F67D8}" destId="{63C3508F-4262-4DDC-861B-DCA0F51B7014}" srcOrd="0" destOrd="0" presId="urn:microsoft.com/office/officeart/2005/8/layout/cycle3"/>
    <dgm:cxn modelId="{DA97D8A4-E9CF-4DA8-AE13-5B2FD483BE24}" type="presOf" srcId="{186E6CB5-408B-4520-B344-F9504414CE9A}" destId="{6F9B9FE0-CB10-4BF7-B888-B0FA10EC4A7D}" srcOrd="0" destOrd="0" presId="urn:microsoft.com/office/officeart/2005/8/layout/cycle3"/>
    <dgm:cxn modelId="{DC1C4E2F-9694-4A81-8285-B5C51E542214}" type="presOf" srcId="{262254B1-64FC-47C7-9A3E-C8AAA9D66EE4}" destId="{FA56323F-43B6-412F-B531-20EB90F45530}" srcOrd="0" destOrd="0" presId="urn:microsoft.com/office/officeart/2005/8/layout/cycle3"/>
    <dgm:cxn modelId="{C35A77F9-A65E-4A80-B116-18EBBE1E01BB}" srcId="{186E6CB5-408B-4520-B344-F9504414CE9A}" destId="{6E356CFE-83FF-477D-A010-3B2A52B6F268}" srcOrd="5" destOrd="0" parTransId="{AB414614-7380-4456-9204-8892950D7E09}" sibTransId="{E77F9FC2-29F2-42A3-A6D5-C893B627329D}"/>
    <dgm:cxn modelId="{3BAD73F5-165D-4F3E-B54E-0F234DFA9436}" srcId="{186E6CB5-408B-4520-B344-F9504414CE9A}" destId="{36DEF1BD-20FD-4567-B7E0-9EBBFD4F67D8}" srcOrd="1" destOrd="0" parTransId="{3F6171D0-9074-4907-ABCD-708F20275F58}" sibTransId="{E2EEFB80-6355-4A43-975B-BE9328A29EF5}"/>
    <dgm:cxn modelId="{67B2C188-4A27-49AD-99D9-4826C20925AC}" type="presOf" srcId="{AAB53CF2-40B6-4CA1-B378-08FE43519A3A}" destId="{1207C4E6-9C51-4AC6-97E4-A83670BE4C8E}" srcOrd="0" destOrd="0" presId="urn:microsoft.com/office/officeart/2005/8/layout/cycle3"/>
    <dgm:cxn modelId="{6F259A70-3E85-4129-A6EA-19D70F3C3295}" type="presOf" srcId="{3E176FA0-E0FD-4E05-B9FE-465A4FA82318}" destId="{10524171-8F90-4F7F-A776-469C88B0169E}" srcOrd="0" destOrd="0" presId="urn:microsoft.com/office/officeart/2005/8/layout/cycle3"/>
    <dgm:cxn modelId="{104CDDEF-D95C-4A32-A168-CCB106425A7C}" type="presOf" srcId="{6E356CFE-83FF-477D-A010-3B2A52B6F268}" destId="{1CED4D35-C6A8-447D-A30B-D9EA13AB931A}" srcOrd="0" destOrd="0" presId="urn:microsoft.com/office/officeart/2005/8/layout/cycle3"/>
    <dgm:cxn modelId="{CDB0631F-22BE-4964-8C6F-616B5CFB68BC}" srcId="{186E6CB5-408B-4520-B344-F9504414CE9A}" destId="{262254B1-64FC-47C7-9A3E-C8AAA9D66EE4}" srcOrd="4" destOrd="0" parTransId="{4E057124-7978-4B0C-ADDD-3D4D7BACEB5E}" sibTransId="{919D0112-601C-4BA8-BE22-A26500B696DC}"/>
    <dgm:cxn modelId="{78096C93-5B55-4CD6-8AC0-D7A7E9045B82}" srcId="{186E6CB5-408B-4520-B344-F9504414CE9A}" destId="{AAB53CF2-40B6-4CA1-B378-08FE43519A3A}" srcOrd="3" destOrd="0" parTransId="{1EAB047B-9F79-4A67-A2F4-9F5734C295DB}" sibTransId="{31933446-0979-4C87-98AE-93A2F9369C78}"/>
    <dgm:cxn modelId="{200A1185-1D84-443D-AF07-3222822E7A12}" type="presParOf" srcId="{6F9B9FE0-CB10-4BF7-B888-B0FA10EC4A7D}" destId="{47AC1FB4-DB7E-46EE-9DF0-CD3A48E92B76}" srcOrd="0" destOrd="0" presId="urn:microsoft.com/office/officeart/2005/8/layout/cycle3"/>
    <dgm:cxn modelId="{CD6F1AE9-8F7E-4969-AD3C-A5D9A6EB7D3F}" type="presParOf" srcId="{47AC1FB4-DB7E-46EE-9DF0-CD3A48E92B76}" destId="{10524171-8F90-4F7F-A776-469C88B0169E}" srcOrd="0" destOrd="0" presId="urn:microsoft.com/office/officeart/2005/8/layout/cycle3"/>
    <dgm:cxn modelId="{7B049B3C-0D8B-4FA2-A28F-37B6A547B6D7}" type="presParOf" srcId="{47AC1FB4-DB7E-46EE-9DF0-CD3A48E92B76}" destId="{1C382AA7-306A-4319-B4AA-461347AFA76A}" srcOrd="1" destOrd="0" presId="urn:microsoft.com/office/officeart/2005/8/layout/cycle3"/>
    <dgm:cxn modelId="{D4984B87-25DC-44AE-A0BF-89DC1473EDD8}" type="presParOf" srcId="{47AC1FB4-DB7E-46EE-9DF0-CD3A48E92B76}" destId="{63C3508F-4262-4DDC-861B-DCA0F51B7014}" srcOrd="2" destOrd="0" presId="urn:microsoft.com/office/officeart/2005/8/layout/cycle3"/>
    <dgm:cxn modelId="{1AA94CD0-EA69-4AEF-8F7A-CADE4193AA02}" type="presParOf" srcId="{47AC1FB4-DB7E-46EE-9DF0-CD3A48E92B76}" destId="{FB0FAB3B-D8D3-4AA3-AA3F-91DA7C593965}" srcOrd="3" destOrd="0" presId="urn:microsoft.com/office/officeart/2005/8/layout/cycle3"/>
    <dgm:cxn modelId="{C37D1748-78CB-4EE6-98B4-E895EB255F6F}" type="presParOf" srcId="{47AC1FB4-DB7E-46EE-9DF0-CD3A48E92B76}" destId="{1207C4E6-9C51-4AC6-97E4-A83670BE4C8E}" srcOrd="4" destOrd="0" presId="urn:microsoft.com/office/officeart/2005/8/layout/cycle3"/>
    <dgm:cxn modelId="{3AC92EB4-8527-4FDB-BA60-1187A5865475}" type="presParOf" srcId="{47AC1FB4-DB7E-46EE-9DF0-CD3A48E92B76}" destId="{FA56323F-43B6-412F-B531-20EB90F45530}" srcOrd="5" destOrd="0" presId="urn:microsoft.com/office/officeart/2005/8/layout/cycle3"/>
    <dgm:cxn modelId="{9AC64D67-EF6E-45F4-9D4B-7C96805418E1}" type="presParOf" srcId="{47AC1FB4-DB7E-46EE-9DF0-CD3A48E92B76}" destId="{1CED4D35-C6A8-447D-A30B-D9EA13AB931A}"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EC3D8-DAC1-43B0-9255-5334533D749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ZA"/>
        </a:p>
      </dgm:t>
    </dgm:pt>
    <dgm:pt modelId="{594AFF3D-339B-43C7-88E5-C51E8B38B281}">
      <dgm:prSet phldrT="[Text]" custT="1"/>
      <dgm:spPr/>
      <dgm:t>
        <a:bodyPr/>
        <a:lstStyle/>
        <a:p>
          <a:r>
            <a:rPr lang="en-US" sz="1500" b="1" dirty="0"/>
            <a:t>Monitoring of deployments</a:t>
          </a:r>
        </a:p>
        <a:p>
          <a:endParaRPr lang="en-ZA" sz="1500" dirty="0"/>
        </a:p>
      </dgm:t>
    </dgm:pt>
    <dgm:pt modelId="{68C58B77-0935-4CAB-8037-D95E89D48DF1}" type="parTrans" cxnId="{3F119B92-794F-4FDB-B428-3329CE3EAAF8}">
      <dgm:prSet/>
      <dgm:spPr/>
      <dgm:t>
        <a:bodyPr/>
        <a:lstStyle/>
        <a:p>
          <a:endParaRPr lang="en-ZA"/>
        </a:p>
      </dgm:t>
    </dgm:pt>
    <dgm:pt modelId="{4FED7BC7-9D1C-4D46-A1ED-FF7A2953D044}" type="sibTrans" cxnId="{3F119B92-794F-4FDB-B428-3329CE3EAAF8}">
      <dgm:prSet/>
      <dgm:spPr/>
      <dgm:t>
        <a:bodyPr/>
        <a:lstStyle/>
        <a:p>
          <a:endParaRPr lang="en-ZA"/>
        </a:p>
      </dgm:t>
    </dgm:pt>
    <dgm:pt modelId="{57D07157-5126-42C3-ABF1-5E259CA59EED}">
      <dgm:prSet phldrT="[Text]" custT="1"/>
      <dgm:spPr/>
      <dgm:t>
        <a:bodyPr/>
        <a:lstStyle/>
        <a:p>
          <a:r>
            <a:rPr lang="en-US" sz="1500" b="1" dirty="0"/>
            <a:t>Monitoring of actions </a:t>
          </a:r>
        </a:p>
        <a:p>
          <a:endParaRPr lang="en-ZA" sz="1500" dirty="0"/>
        </a:p>
      </dgm:t>
    </dgm:pt>
    <dgm:pt modelId="{C849348A-B585-433F-A57D-609D48A84526}" type="parTrans" cxnId="{5352CCF1-1086-4B35-A9DA-6886DD220754}">
      <dgm:prSet/>
      <dgm:spPr/>
      <dgm:t>
        <a:bodyPr/>
        <a:lstStyle/>
        <a:p>
          <a:endParaRPr lang="en-ZA"/>
        </a:p>
      </dgm:t>
    </dgm:pt>
    <dgm:pt modelId="{0DA99225-5AFA-455E-B5EC-6FE262E64D0D}" type="sibTrans" cxnId="{5352CCF1-1086-4B35-A9DA-6886DD220754}">
      <dgm:prSet/>
      <dgm:spPr/>
      <dgm:t>
        <a:bodyPr/>
        <a:lstStyle/>
        <a:p>
          <a:endParaRPr lang="en-ZA"/>
        </a:p>
      </dgm:t>
    </dgm:pt>
    <dgm:pt modelId="{D6796E70-D3D9-4368-977F-E9861C164038}">
      <dgm:prSet phldrT="[Text]"/>
      <dgm:spPr/>
      <dgm:t>
        <a:bodyPr/>
        <a:lstStyle/>
        <a:p>
          <a:r>
            <a:rPr lang="en-ZA" sz="1400" dirty="0"/>
            <a:t>Operational indicators (mandate)</a:t>
          </a:r>
        </a:p>
      </dgm:t>
    </dgm:pt>
    <dgm:pt modelId="{3F557E10-239D-47D3-879D-116F86E85CF2}" type="parTrans" cxnId="{43158A8C-99D9-47B3-A677-491F0CDC8703}">
      <dgm:prSet/>
      <dgm:spPr/>
      <dgm:t>
        <a:bodyPr/>
        <a:lstStyle/>
        <a:p>
          <a:endParaRPr lang="en-ZA"/>
        </a:p>
      </dgm:t>
    </dgm:pt>
    <dgm:pt modelId="{5ECF8FD7-F084-47CF-9804-7FCDC808A12C}" type="sibTrans" cxnId="{43158A8C-99D9-47B3-A677-491F0CDC8703}">
      <dgm:prSet/>
      <dgm:spPr/>
      <dgm:t>
        <a:bodyPr/>
        <a:lstStyle/>
        <a:p>
          <a:endParaRPr lang="en-ZA"/>
        </a:p>
      </dgm:t>
    </dgm:pt>
    <dgm:pt modelId="{158E351F-EE37-464C-81D8-353987728B75}">
      <dgm:prSet phldrT="[Text]" custT="1"/>
      <dgm:spPr/>
      <dgm:t>
        <a:bodyPr/>
        <a:lstStyle/>
        <a:p>
          <a:r>
            <a:rPr lang="en-ZA" sz="1500" b="1" dirty="0"/>
            <a:t>Mapping and design</a:t>
          </a:r>
        </a:p>
        <a:p>
          <a:endParaRPr lang="en-ZA" sz="1400" dirty="0"/>
        </a:p>
      </dgm:t>
    </dgm:pt>
    <dgm:pt modelId="{49B0BF75-375A-4094-B2EE-6E2DD72C5197}" type="parTrans" cxnId="{30BB75FB-AC58-4C4E-AF16-8C3D5D5D3A0B}">
      <dgm:prSet/>
      <dgm:spPr/>
      <dgm:t>
        <a:bodyPr/>
        <a:lstStyle/>
        <a:p>
          <a:endParaRPr lang="en-ZA"/>
        </a:p>
      </dgm:t>
    </dgm:pt>
    <dgm:pt modelId="{7691D772-8269-4E58-B64E-6040A9597D98}" type="sibTrans" cxnId="{30BB75FB-AC58-4C4E-AF16-8C3D5D5D3A0B}">
      <dgm:prSet/>
      <dgm:spPr/>
      <dgm:t>
        <a:bodyPr/>
        <a:lstStyle/>
        <a:p>
          <a:endParaRPr lang="en-ZA"/>
        </a:p>
      </dgm:t>
    </dgm:pt>
    <dgm:pt modelId="{BD60A324-D4F0-4F68-81AF-5494729F0C5B}">
      <dgm:prSet/>
      <dgm:spPr/>
      <dgm:t>
        <a:bodyPr/>
        <a:lstStyle/>
        <a:p>
          <a:endParaRPr lang="en-ZA" dirty="0"/>
        </a:p>
      </dgm:t>
    </dgm:pt>
    <dgm:pt modelId="{92483ED6-C2B1-47F3-8CC1-1D075EB66C82}" type="parTrans" cxnId="{0BCCD288-AF86-4BCE-8775-1510058619A8}">
      <dgm:prSet/>
      <dgm:spPr/>
      <dgm:t>
        <a:bodyPr/>
        <a:lstStyle/>
        <a:p>
          <a:endParaRPr lang="en-ZA"/>
        </a:p>
      </dgm:t>
    </dgm:pt>
    <dgm:pt modelId="{38D6AD9E-9BEA-467C-862D-E037DFEAC7F3}" type="sibTrans" cxnId="{0BCCD288-AF86-4BCE-8775-1510058619A8}">
      <dgm:prSet/>
      <dgm:spPr/>
      <dgm:t>
        <a:bodyPr/>
        <a:lstStyle/>
        <a:p>
          <a:endParaRPr lang="en-ZA"/>
        </a:p>
      </dgm:t>
    </dgm:pt>
    <dgm:pt modelId="{73A5CEA1-AAB6-4EDB-A998-9346E2B6C924}">
      <dgm:prSet phldrT="[Text]" custT="1"/>
      <dgm:spPr/>
      <dgm:t>
        <a:bodyPr/>
        <a:lstStyle/>
        <a:p>
          <a:r>
            <a:rPr lang="en-ZA" sz="1400" dirty="0"/>
            <a:t>Actual vs allocated</a:t>
          </a:r>
        </a:p>
      </dgm:t>
    </dgm:pt>
    <dgm:pt modelId="{0DFFDFAF-E79E-4303-886F-D6B40576BA68}" type="sibTrans" cxnId="{D145B72D-7B97-4F17-825E-A5B2758A8F3B}">
      <dgm:prSet/>
      <dgm:spPr/>
      <dgm:t>
        <a:bodyPr/>
        <a:lstStyle/>
        <a:p>
          <a:endParaRPr lang="en-ZA"/>
        </a:p>
      </dgm:t>
    </dgm:pt>
    <dgm:pt modelId="{090CBEDF-9405-448E-B3B3-8CCC324E1830}" type="parTrans" cxnId="{D145B72D-7B97-4F17-825E-A5B2758A8F3B}">
      <dgm:prSet/>
      <dgm:spPr/>
      <dgm:t>
        <a:bodyPr/>
        <a:lstStyle/>
        <a:p>
          <a:endParaRPr lang="en-ZA"/>
        </a:p>
      </dgm:t>
    </dgm:pt>
    <dgm:pt modelId="{771A81A9-3AEC-4330-B3F5-0B4979D23756}">
      <dgm:prSet custT="1"/>
      <dgm:spPr/>
      <dgm:t>
        <a:bodyPr/>
        <a:lstStyle/>
        <a:p>
          <a:r>
            <a:rPr lang="en-ZA" sz="1400" dirty="0"/>
            <a:t>Weekend vs week</a:t>
          </a:r>
        </a:p>
      </dgm:t>
    </dgm:pt>
    <dgm:pt modelId="{0186931B-D803-446E-BAA5-C21826ED7E5B}" type="parTrans" cxnId="{703DF34C-F557-4110-95E4-191D28B36326}">
      <dgm:prSet/>
      <dgm:spPr/>
      <dgm:t>
        <a:bodyPr/>
        <a:lstStyle/>
        <a:p>
          <a:endParaRPr lang="en-ZA"/>
        </a:p>
      </dgm:t>
    </dgm:pt>
    <dgm:pt modelId="{38F3A0B6-F552-49C1-B42E-8784E4708DF5}" type="sibTrans" cxnId="{703DF34C-F557-4110-95E4-191D28B36326}">
      <dgm:prSet/>
      <dgm:spPr/>
      <dgm:t>
        <a:bodyPr/>
        <a:lstStyle/>
        <a:p>
          <a:endParaRPr lang="en-ZA"/>
        </a:p>
      </dgm:t>
    </dgm:pt>
    <dgm:pt modelId="{A1D37B85-2AA5-43EC-94B9-36A49A530D9D}">
      <dgm:prSet custT="1"/>
      <dgm:spPr/>
      <dgm:t>
        <a:bodyPr/>
        <a:lstStyle/>
        <a:p>
          <a:r>
            <a:rPr lang="en-ZA" sz="1400" dirty="0"/>
            <a:t>Data driven (linked to homicide pattern)</a:t>
          </a:r>
        </a:p>
      </dgm:t>
    </dgm:pt>
    <dgm:pt modelId="{2D0D77E3-606E-473F-A7A2-006023B344A9}" type="parTrans" cxnId="{D39117CA-6021-420A-A6CB-26F139DE1B5D}">
      <dgm:prSet/>
      <dgm:spPr/>
      <dgm:t>
        <a:bodyPr/>
        <a:lstStyle/>
        <a:p>
          <a:endParaRPr lang="en-ZA"/>
        </a:p>
      </dgm:t>
    </dgm:pt>
    <dgm:pt modelId="{58E63DB9-8BDE-4F90-858C-E388F1B02B1C}" type="sibTrans" cxnId="{D39117CA-6021-420A-A6CB-26F139DE1B5D}">
      <dgm:prSet/>
      <dgm:spPr/>
      <dgm:t>
        <a:bodyPr/>
        <a:lstStyle/>
        <a:p>
          <a:endParaRPr lang="en-ZA"/>
        </a:p>
      </dgm:t>
    </dgm:pt>
    <dgm:pt modelId="{535D8398-DB31-4527-92A1-58B5D43AF192}">
      <dgm:prSet custT="1"/>
      <dgm:spPr/>
      <dgm:t>
        <a:bodyPr/>
        <a:lstStyle/>
        <a:p>
          <a:r>
            <a:rPr lang="en-ZA" sz="1400" dirty="0"/>
            <a:t>Optimal utilization</a:t>
          </a:r>
        </a:p>
      </dgm:t>
    </dgm:pt>
    <dgm:pt modelId="{B7AED1B7-596F-4DC7-B615-ABD3A3D6D63C}" type="parTrans" cxnId="{75F7E51F-2BAA-4AEF-AB23-E7C998DDC1C5}">
      <dgm:prSet/>
      <dgm:spPr/>
      <dgm:t>
        <a:bodyPr/>
        <a:lstStyle/>
        <a:p>
          <a:endParaRPr lang="en-ZA"/>
        </a:p>
      </dgm:t>
    </dgm:pt>
    <dgm:pt modelId="{2BFD3962-AD8D-420C-B2F7-6AC5E4C59048}" type="sibTrans" cxnId="{75F7E51F-2BAA-4AEF-AB23-E7C998DDC1C5}">
      <dgm:prSet/>
      <dgm:spPr/>
      <dgm:t>
        <a:bodyPr/>
        <a:lstStyle/>
        <a:p>
          <a:endParaRPr lang="en-ZA"/>
        </a:p>
      </dgm:t>
    </dgm:pt>
    <dgm:pt modelId="{81E81249-307F-4111-A873-18A2F3282087}">
      <dgm:prSet/>
      <dgm:spPr/>
      <dgm:t>
        <a:bodyPr/>
        <a:lstStyle/>
        <a:p>
          <a:endParaRPr lang="en-ZA" dirty="0"/>
        </a:p>
      </dgm:t>
    </dgm:pt>
    <dgm:pt modelId="{3DBDC0F7-00CB-4EEF-87DB-8137CDCF7FB7}" type="parTrans" cxnId="{32D6815F-85A5-427C-94C9-FA9D65BCE253}">
      <dgm:prSet/>
      <dgm:spPr/>
      <dgm:t>
        <a:bodyPr/>
        <a:lstStyle/>
        <a:p>
          <a:endParaRPr lang="en-ZA"/>
        </a:p>
      </dgm:t>
    </dgm:pt>
    <dgm:pt modelId="{5A17ED12-189D-49D7-BCB5-4B358E7B9A15}" type="sibTrans" cxnId="{32D6815F-85A5-427C-94C9-FA9D65BCE253}">
      <dgm:prSet/>
      <dgm:spPr/>
      <dgm:t>
        <a:bodyPr/>
        <a:lstStyle/>
        <a:p>
          <a:endParaRPr lang="en-ZA"/>
        </a:p>
      </dgm:t>
    </dgm:pt>
    <dgm:pt modelId="{38EB5272-A032-4461-9AD7-0097997EC0B3}">
      <dgm:prSet/>
      <dgm:spPr/>
      <dgm:t>
        <a:bodyPr/>
        <a:lstStyle/>
        <a:p>
          <a:r>
            <a:rPr lang="en-ZA" sz="1400" dirty="0"/>
            <a:t>Arrests executed</a:t>
          </a:r>
        </a:p>
      </dgm:t>
    </dgm:pt>
    <dgm:pt modelId="{AEBE35EC-E926-4EF6-B150-E854D3FEA8D6}" type="parTrans" cxnId="{62AC1D2E-9813-47B5-8A57-EA4D09DDE323}">
      <dgm:prSet/>
      <dgm:spPr/>
      <dgm:t>
        <a:bodyPr/>
        <a:lstStyle/>
        <a:p>
          <a:endParaRPr lang="en-ZA"/>
        </a:p>
      </dgm:t>
    </dgm:pt>
    <dgm:pt modelId="{3279F99E-67F9-4C56-85BB-FE871E44B4D6}" type="sibTrans" cxnId="{62AC1D2E-9813-47B5-8A57-EA4D09DDE323}">
      <dgm:prSet/>
      <dgm:spPr/>
      <dgm:t>
        <a:bodyPr/>
        <a:lstStyle/>
        <a:p>
          <a:endParaRPr lang="en-ZA"/>
        </a:p>
      </dgm:t>
    </dgm:pt>
    <dgm:pt modelId="{BDD10E79-073A-4BDF-8B85-4730C8B41E24}">
      <dgm:prSet/>
      <dgm:spPr/>
      <dgm:t>
        <a:bodyPr/>
        <a:lstStyle/>
        <a:p>
          <a:r>
            <a:rPr lang="en-ZA" sz="1400" dirty="0"/>
            <a:t>Confiscations</a:t>
          </a:r>
        </a:p>
      </dgm:t>
    </dgm:pt>
    <dgm:pt modelId="{D2A9E5FA-B2C5-454D-B1E9-935595EE31A0}" type="parTrans" cxnId="{4199F05D-131D-4D19-A618-57856F172760}">
      <dgm:prSet/>
      <dgm:spPr/>
      <dgm:t>
        <a:bodyPr/>
        <a:lstStyle/>
        <a:p>
          <a:endParaRPr lang="en-ZA"/>
        </a:p>
      </dgm:t>
    </dgm:pt>
    <dgm:pt modelId="{6C8E80DD-3EB0-424A-AFF6-ECCBD82202EB}" type="sibTrans" cxnId="{4199F05D-131D-4D19-A618-57856F172760}">
      <dgm:prSet/>
      <dgm:spPr/>
      <dgm:t>
        <a:bodyPr/>
        <a:lstStyle/>
        <a:p>
          <a:endParaRPr lang="en-ZA"/>
        </a:p>
      </dgm:t>
    </dgm:pt>
    <dgm:pt modelId="{409929B8-6609-4AE2-B4D9-483D2FC9CCB2}">
      <dgm:prSet/>
      <dgm:spPr/>
      <dgm:t>
        <a:bodyPr/>
        <a:lstStyle/>
        <a:p>
          <a:r>
            <a:rPr lang="en-ZA" sz="1400" dirty="0"/>
            <a:t>Fines issued</a:t>
          </a:r>
        </a:p>
      </dgm:t>
    </dgm:pt>
    <dgm:pt modelId="{BE1F9FCE-1E41-4A4A-8980-1EB429E62E2B}" type="parTrans" cxnId="{844E9423-C58D-4A25-99A8-CE3207E05644}">
      <dgm:prSet/>
      <dgm:spPr/>
      <dgm:t>
        <a:bodyPr/>
        <a:lstStyle/>
        <a:p>
          <a:endParaRPr lang="en-ZA"/>
        </a:p>
      </dgm:t>
    </dgm:pt>
    <dgm:pt modelId="{03306C4A-648B-4159-BFD5-A3C209B8A594}" type="sibTrans" cxnId="{844E9423-C58D-4A25-99A8-CE3207E05644}">
      <dgm:prSet/>
      <dgm:spPr/>
      <dgm:t>
        <a:bodyPr/>
        <a:lstStyle/>
        <a:p>
          <a:endParaRPr lang="en-ZA"/>
        </a:p>
      </dgm:t>
    </dgm:pt>
    <dgm:pt modelId="{7D605F7E-6A0D-40AE-86F9-1336B35CE390}">
      <dgm:prSet/>
      <dgm:spPr/>
      <dgm:t>
        <a:bodyPr/>
        <a:lstStyle/>
        <a:p>
          <a:endParaRPr lang="en-ZA" sz="1400" dirty="0"/>
        </a:p>
      </dgm:t>
    </dgm:pt>
    <dgm:pt modelId="{328A7ED8-7947-4080-95AB-7B49AD92CA7F}" type="parTrans" cxnId="{BD63770E-0A29-4916-A5D7-433DFD5CEDF0}">
      <dgm:prSet/>
      <dgm:spPr/>
      <dgm:t>
        <a:bodyPr/>
        <a:lstStyle/>
        <a:p>
          <a:endParaRPr lang="en-ZA"/>
        </a:p>
      </dgm:t>
    </dgm:pt>
    <dgm:pt modelId="{BE65FF8A-20AF-443E-9E26-EF1DE116AE8E}" type="sibTrans" cxnId="{BD63770E-0A29-4916-A5D7-433DFD5CEDF0}">
      <dgm:prSet/>
      <dgm:spPr/>
      <dgm:t>
        <a:bodyPr/>
        <a:lstStyle/>
        <a:p>
          <a:endParaRPr lang="en-ZA"/>
        </a:p>
      </dgm:t>
    </dgm:pt>
    <dgm:pt modelId="{686EF565-EBB0-40B6-9ABB-FA566EE7DA35}">
      <dgm:prSet/>
      <dgm:spPr/>
      <dgm:t>
        <a:bodyPr/>
        <a:lstStyle/>
        <a:p>
          <a:endParaRPr lang="en-ZA" sz="1400" dirty="0"/>
        </a:p>
      </dgm:t>
    </dgm:pt>
    <dgm:pt modelId="{46C0DAFD-4453-4FFA-BFE5-F274044F7F69}" type="parTrans" cxnId="{EB8692F0-904A-4504-9CA2-0D47BF418B09}">
      <dgm:prSet/>
      <dgm:spPr/>
      <dgm:t>
        <a:bodyPr/>
        <a:lstStyle/>
        <a:p>
          <a:endParaRPr lang="en-ZA"/>
        </a:p>
      </dgm:t>
    </dgm:pt>
    <dgm:pt modelId="{705ABFC5-9D6A-44B7-B853-3F7BBDCE032C}" type="sibTrans" cxnId="{EB8692F0-904A-4504-9CA2-0D47BF418B09}">
      <dgm:prSet/>
      <dgm:spPr/>
      <dgm:t>
        <a:bodyPr/>
        <a:lstStyle/>
        <a:p>
          <a:endParaRPr lang="en-ZA"/>
        </a:p>
      </dgm:t>
    </dgm:pt>
    <dgm:pt modelId="{6747D866-5833-4812-8579-1F2F5DAC9CDD}" type="pres">
      <dgm:prSet presAssocID="{232EC3D8-DAC1-43B0-9255-5334533D7491}" presName="Name0" presStyleCnt="0">
        <dgm:presLayoutVars>
          <dgm:dir/>
          <dgm:resizeHandles val="exact"/>
        </dgm:presLayoutVars>
      </dgm:prSet>
      <dgm:spPr/>
      <dgm:t>
        <a:bodyPr/>
        <a:lstStyle/>
        <a:p>
          <a:endParaRPr lang="en-ZA"/>
        </a:p>
      </dgm:t>
    </dgm:pt>
    <dgm:pt modelId="{CDBB66E6-F06F-4013-B132-751892A056C3}" type="pres">
      <dgm:prSet presAssocID="{594AFF3D-339B-43C7-88E5-C51E8B38B281}" presName="node" presStyleLbl="node1" presStyleIdx="0" presStyleCnt="5" custLinFactNeighborX="-3800" custLinFactNeighborY="0">
        <dgm:presLayoutVars>
          <dgm:bulletEnabled val="1"/>
        </dgm:presLayoutVars>
      </dgm:prSet>
      <dgm:spPr>
        <a:prstGeom prst="roundRect">
          <a:avLst/>
        </a:prstGeom>
      </dgm:spPr>
      <dgm:t>
        <a:bodyPr/>
        <a:lstStyle/>
        <a:p>
          <a:endParaRPr lang="en-ZA"/>
        </a:p>
      </dgm:t>
    </dgm:pt>
    <dgm:pt modelId="{682EDD5F-2C65-43AC-BA6F-AE149EDD4A42}" type="pres">
      <dgm:prSet presAssocID="{4FED7BC7-9D1C-4D46-A1ED-FF7A2953D044}" presName="sibTrans" presStyleCnt="0"/>
      <dgm:spPr/>
    </dgm:pt>
    <dgm:pt modelId="{B9FA4422-AD44-4FB4-85F1-64B21CAEC0E1}" type="pres">
      <dgm:prSet presAssocID="{57D07157-5126-42C3-ABF1-5E259CA59EED}" presName="node" presStyleLbl="node1" presStyleIdx="1" presStyleCnt="5">
        <dgm:presLayoutVars>
          <dgm:bulletEnabled val="1"/>
        </dgm:presLayoutVars>
      </dgm:prSet>
      <dgm:spPr>
        <a:prstGeom prst="roundRect">
          <a:avLst/>
        </a:prstGeom>
      </dgm:spPr>
      <dgm:t>
        <a:bodyPr/>
        <a:lstStyle/>
        <a:p>
          <a:endParaRPr lang="en-ZA"/>
        </a:p>
      </dgm:t>
    </dgm:pt>
    <dgm:pt modelId="{8CD23970-B623-447C-A9F0-EA22E139C9F0}" type="pres">
      <dgm:prSet presAssocID="{0DA99225-5AFA-455E-B5EC-6FE262E64D0D}" presName="sibTrans" presStyleCnt="0"/>
      <dgm:spPr/>
    </dgm:pt>
    <dgm:pt modelId="{D990EAAA-6096-4157-85A5-44481FD4900C}" type="pres">
      <dgm:prSet presAssocID="{81E81249-307F-4111-A873-18A2F3282087}" presName="node" presStyleLbl="node1" presStyleIdx="2" presStyleCnt="5">
        <dgm:presLayoutVars>
          <dgm:bulletEnabled val="1"/>
        </dgm:presLayoutVars>
      </dgm:prSet>
      <dgm:spPr>
        <a:prstGeom prst="roundRect">
          <a:avLst/>
        </a:prstGeom>
      </dgm:spPr>
      <dgm:t>
        <a:bodyPr/>
        <a:lstStyle/>
        <a:p>
          <a:endParaRPr lang="en-ZA"/>
        </a:p>
      </dgm:t>
    </dgm:pt>
    <dgm:pt modelId="{E226F46C-1D9F-407A-BA8F-3682696BAEDE}" type="pres">
      <dgm:prSet presAssocID="{5A17ED12-189D-49D7-BCB5-4B358E7B9A15}" presName="sibTrans" presStyleCnt="0"/>
      <dgm:spPr/>
    </dgm:pt>
    <dgm:pt modelId="{5F5251A2-A8B6-434C-B98F-F5829A8B3A80}" type="pres">
      <dgm:prSet presAssocID="{158E351F-EE37-464C-81D8-353987728B75}" presName="node" presStyleLbl="node1" presStyleIdx="3" presStyleCnt="5">
        <dgm:presLayoutVars>
          <dgm:bulletEnabled val="1"/>
        </dgm:presLayoutVars>
      </dgm:prSet>
      <dgm:spPr>
        <a:prstGeom prst="roundRect">
          <a:avLst/>
        </a:prstGeom>
      </dgm:spPr>
      <dgm:t>
        <a:bodyPr/>
        <a:lstStyle/>
        <a:p>
          <a:endParaRPr lang="en-ZA"/>
        </a:p>
      </dgm:t>
    </dgm:pt>
    <dgm:pt modelId="{B0A26F79-7B1D-4513-A930-09836CA36505}" type="pres">
      <dgm:prSet presAssocID="{7691D772-8269-4E58-B64E-6040A9597D98}" presName="sibTrans" presStyleCnt="0"/>
      <dgm:spPr/>
    </dgm:pt>
    <dgm:pt modelId="{3D8C1C34-3559-43A0-8013-03AF4BC67CE8}" type="pres">
      <dgm:prSet presAssocID="{BD60A324-D4F0-4F68-81AF-5494729F0C5B}" presName="node" presStyleLbl="node1" presStyleIdx="4" presStyleCnt="5">
        <dgm:presLayoutVars>
          <dgm:bulletEnabled val="1"/>
        </dgm:presLayoutVars>
      </dgm:prSet>
      <dgm:spPr>
        <a:prstGeom prst="roundRect">
          <a:avLst/>
        </a:prstGeom>
      </dgm:spPr>
      <dgm:t>
        <a:bodyPr/>
        <a:lstStyle/>
        <a:p>
          <a:endParaRPr lang="en-ZA"/>
        </a:p>
      </dgm:t>
    </dgm:pt>
  </dgm:ptLst>
  <dgm:cxnLst>
    <dgm:cxn modelId="{EB8692F0-904A-4504-9CA2-0D47BF418B09}" srcId="{158E351F-EE37-464C-81D8-353987728B75}" destId="{686EF565-EBB0-40B6-9ABB-FA566EE7DA35}" srcOrd="0" destOrd="0" parTransId="{46C0DAFD-4453-4FFA-BFE5-F274044F7F69}" sibTransId="{705ABFC5-9D6A-44B7-B853-3F7BBDCE032C}"/>
    <dgm:cxn modelId="{A7F58C58-497C-4919-BC05-88C1E251C56C}" type="presOf" srcId="{57D07157-5126-42C3-ABF1-5E259CA59EED}" destId="{B9FA4422-AD44-4FB4-85F1-64B21CAEC0E1}" srcOrd="0" destOrd="0" presId="urn:microsoft.com/office/officeart/2005/8/layout/hList6"/>
    <dgm:cxn modelId="{5352CCF1-1086-4B35-A9DA-6886DD220754}" srcId="{232EC3D8-DAC1-43B0-9255-5334533D7491}" destId="{57D07157-5126-42C3-ABF1-5E259CA59EED}" srcOrd="1" destOrd="0" parTransId="{C849348A-B585-433F-A57D-609D48A84526}" sibTransId="{0DA99225-5AFA-455E-B5EC-6FE262E64D0D}"/>
    <dgm:cxn modelId="{A537C609-4A00-4C72-AE0D-F5A57F294757}" type="presOf" srcId="{7D605F7E-6A0D-40AE-86F9-1336B35CE390}" destId="{B9FA4422-AD44-4FB4-85F1-64B21CAEC0E1}" srcOrd="0" destOrd="5" presId="urn:microsoft.com/office/officeart/2005/8/layout/hList6"/>
    <dgm:cxn modelId="{B33D16A9-C7DC-45BA-9EAD-652C4587E71D}" type="presOf" srcId="{535D8398-DB31-4527-92A1-58B5D43AF192}" destId="{CDBB66E6-F06F-4013-B132-751892A056C3}" srcOrd="0" destOrd="4" presId="urn:microsoft.com/office/officeart/2005/8/layout/hList6"/>
    <dgm:cxn modelId="{25ABEB5F-F27F-4500-820D-D45CB13B8AA7}" type="presOf" srcId="{686EF565-EBB0-40B6-9ABB-FA566EE7DA35}" destId="{5F5251A2-A8B6-434C-B98F-F5829A8B3A80}" srcOrd="0" destOrd="1" presId="urn:microsoft.com/office/officeart/2005/8/layout/hList6"/>
    <dgm:cxn modelId="{42AEAD23-5230-4EE9-B1CE-CC8E7DD907A5}" type="presOf" srcId="{73A5CEA1-AAB6-4EDB-A998-9346E2B6C924}" destId="{CDBB66E6-F06F-4013-B132-751892A056C3}" srcOrd="0" destOrd="1" presId="urn:microsoft.com/office/officeart/2005/8/layout/hList6"/>
    <dgm:cxn modelId="{32D6815F-85A5-427C-94C9-FA9D65BCE253}" srcId="{232EC3D8-DAC1-43B0-9255-5334533D7491}" destId="{81E81249-307F-4111-A873-18A2F3282087}" srcOrd="2" destOrd="0" parTransId="{3DBDC0F7-00CB-4EEF-87DB-8137CDCF7FB7}" sibTransId="{5A17ED12-189D-49D7-BCB5-4B358E7B9A15}"/>
    <dgm:cxn modelId="{67CA29B5-BCC4-4176-8FBE-9E226D95E1C9}" type="presOf" srcId="{38EB5272-A032-4461-9AD7-0097997EC0B3}" destId="{B9FA4422-AD44-4FB4-85F1-64B21CAEC0E1}" srcOrd="0" destOrd="2" presId="urn:microsoft.com/office/officeart/2005/8/layout/hList6"/>
    <dgm:cxn modelId="{27FE7B93-DDBD-4688-AC7F-BC5DF74F00FD}" type="presOf" srcId="{81E81249-307F-4111-A873-18A2F3282087}" destId="{D990EAAA-6096-4157-85A5-44481FD4900C}" srcOrd="0" destOrd="0" presId="urn:microsoft.com/office/officeart/2005/8/layout/hList6"/>
    <dgm:cxn modelId="{4199F05D-131D-4D19-A618-57856F172760}" srcId="{57D07157-5126-42C3-ABF1-5E259CA59EED}" destId="{BDD10E79-073A-4BDF-8B85-4730C8B41E24}" srcOrd="2" destOrd="0" parTransId="{D2A9E5FA-B2C5-454D-B1E9-935595EE31A0}" sibTransId="{6C8E80DD-3EB0-424A-AFF6-ECCBD82202EB}"/>
    <dgm:cxn modelId="{35B9EC76-18D3-49EB-B97D-73CDF2675761}" type="presOf" srcId="{232EC3D8-DAC1-43B0-9255-5334533D7491}" destId="{6747D866-5833-4812-8579-1F2F5DAC9CDD}" srcOrd="0" destOrd="0" presId="urn:microsoft.com/office/officeart/2005/8/layout/hList6"/>
    <dgm:cxn modelId="{0BCCD288-AF86-4BCE-8775-1510058619A8}" srcId="{232EC3D8-DAC1-43B0-9255-5334533D7491}" destId="{BD60A324-D4F0-4F68-81AF-5494729F0C5B}" srcOrd="4" destOrd="0" parTransId="{92483ED6-C2B1-47F3-8CC1-1D075EB66C82}" sibTransId="{38D6AD9E-9BEA-467C-862D-E037DFEAC7F3}"/>
    <dgm:cxn modelId="{32BAD79B-D500-4B88-AC7F-FBEECAEB81F4}" type="presOf" srcId="{594AFF3D-339B-43C7-88E5-C51E8B38B281}" destId="{CDBB66E6-F06F-4013-B132-751892A056C3}" srcOrd="0" destOrd="0" presId="urn:microsoft.com/office/officeart/2005/8/layout/hList6"/>
    <dgm:cxn modelId="{3F119B92-794F-4FDB-B428-3329CE3EAAF8}" srcId="{232EC3D8-DAC1-43B0-9255-5334533D7491}" destId="{594AFF3D-339B-43C7-88E5-C51E8B38B281}" srcOrd="0" destOrd="0" parTransId="{68C58B77-0935-4CAB-8037-D95E89D48DF1}" sibTransId="{4FED7BC7-9D1C-4D46-A1ED-FF7A2953D044}"/>
    <dgm:cxn modelId="{6C6AC16E-E88D-4270-BEA0-F9270F095C0E}" type="presOf" srcId="{D6796E70-D3D9-4368-977F-E9861C164038}" destId="{B9FA4422-AD44-4FB4-85F1-64B21CAEC0E1}" srcOrd="0" destOrd="1" presId="urn:microsoft.com/office/officeart/2005/8/layout/hList6"/>
    <dgm:cxn modelId="{43158A8C-99D9-47B3-A677-491F0CDC8703}" srcId="{57D07157-5126-42C3-ABF1-5E259CA59EED}" destId="{D6796E70-D3D9-4368-977F-E9861C164038}" srcOrd="0" destOrd="0" parTransId="{3F557E10-239D-47D3-879D-116F86E85CF2}" sibTransId="{5ECF8FD7-F084-47CF-9804-7FCDC808A12C}"/>
    <dgm:cxn modelId="{30BB75FB-AC58-4C4E-AF16-8C3D5D5D3A0B}" srcId="{232EC3D8-DAC1-43B0-9255-5334533D7491}" destId="{158E351F-EE37-464C-81D8-353987728B75}" srcOrd="3" destOrd="0" parTransId="{49B0BF75-375A-4094-B2EE-6E2DD72C5197}" sibTransId="{7691D772-8269-4E58-B64E-6040A9597D98}"/>
    <dgm:cxn modelId="{9B91B2F4-05E8-4569-B6A4-1A7A84B8F866}" type="presOf" srcId="{BDD10E79-073A-4BDF-8B85-4730C8B41E24}" destId="{B9FA4422-AD44-4FB4-85F1-64B21CAEC0E1}" srcOrd="0" destOrd="3" presId="urn:microsoft.com/office/officeart/2005/8/layout/hList6"/>
    <dgm:cxn modelId="{6AF342B3-645A-4B00-A363-19E561DC0A00}" type="presOf" srcId="{158E351F-EE37-464C-81D8-353987728B75}" destId="{5F5251A2-A8B6-434C-B98F-F5829A8B3A80}" srcOrd="0" destOrd="0" presId="urn:microsoft.com/office/officeart/2005/8/layout/hList6"/>
    <dgm:cxn modelId="{916036E6-CFDF-4770-8268-97757C2F25CC}" type="presOf" srcId="{409929B8-6609-4AE2-B4D9-483D2FC9CCB2}" destId="{B9FA4422-AD44-4FB4-85F1-64B21CAEC0E1}" srcOrd="0" destOrd="4" presId="urn:microsoft.com/office/officeart/2005/8/layout/hList6"/>
    <dgm:cxn modelId="{AAB076FB-D3C4-48B0-B9E4-B749A3C4DF1F}" type="presOf" srcId="{BD60A324-D4F0-4F68-81AF-5494729F0C5B}" destId="{3D8C1C34-3559-43A0-8013-03AF4BC67CE8}" srcOrd="0" destOrd="0" presId="urn:microsoft.com/office/officeart/2005/8/layout/hList6"/>
    <dgm:cxn modelId="{D39117CA-6021-420A-A6CB-26F139DE1B5D}" srcId="{594AFF3D-339B-43C7-88E5-C51E8B38B281}" destId="{A1D37B85-2AA5-43EC-94B9-36A49A530D9D}" srcOrd="2" destOrd="0" parTransId="{2D0D77E3-606E-473F-A7A2-006023B344A9}" sibTransId="{58E63DB9-8BDE-4F90-858C-E388F1B02B1C}"/>
    <dgm:cxn modelId="{26D736FD-94FC-4CDA-8521-F10DAF138851}" type="presOf" srcId="{A1D37B85-2AA5-43EC-94B9-36A49A530D9D}" destId="{CDBB66E6-F06F-4013-B132-751892A056C3}" srcOrd="0" destOrd="3" presId="urn:microsoft.com/office/officeart/2005/8/layout/hList6"/>
    <dgm:cxn modelId="{D145B72D-7B97-4F17-825E-A5B2758A8F3B}" srcId="{594AFF3D-339B-43C7-88E5-C51E8B38B281}" destId="{73A5CEA1-AAB6-4EDB-A998-9346E2B6C924}" srcOrd="0" destOrd="0" parTransId="{090CBEDF-9405-448E-B3B3-8CCC324E1830}" sibTransId="{0DFFDFAF-E79E-4303-886F-D6B40576BA68}"/>
    <dgm:cxn modelId="{BD63770E-0A29-4916-A5D7-433DFD5CEDF0}" srcId="{57D07157-5126-42C3-ABF1-5E259CA59EED}" destId="{7D605F7E-6A0D-40AE-86F9-1336B35CE390}" srcOrd="4" destOrd="0" parTransId="{328A7ED8-7947-4080-95AB-7B49AD92CA7F}" sibTransId="{BE65FF8A-20AF-443E-9E26-EF1DE116AE8E}"/>
    <dgm:cxn modelId="{AF9970C5-124B-4C5C-9D33-E86E95AF6219}" type="presOf" srcId="{771A81A9-3AEC-4330-B3F5-0B4979D23756}" destId="{CDBB66E6-F06F-4013-B132-751892A056C3}" srcOrd="0" destOrd="2" presId="urn:microsoft.com/office/officeart/2005/8/layout/hList6"/>
    <dgm:cxn modelId="{703DF34C-F557-4110-95E4-191D28B36326}" srcId="{594AFF3D-339B-43C7-88E5-C51E8B38B281}" destId="{771A81A9-3AEC-4330-B3F5-0B4979D23756}" srcOrd="1" destOrd="0" parTransId="{0186931B-D803-446E-BAA5-C21826ED7E5B}" sibTransId="{38F3A0B6-F552-49C1-B42E-8784E4708DF5}"/>
    <dgm:cxn modelId="{75F7E51F-2BAA-4AEF-AB23-E7C998DDC1C5}" srcId="{594AFF3D-339B-43C7-88E5-C51E8B38B281}" destId="{535D8398-DB31-4527-92A1-58B5D43AF192}" srcOrd="3" destOrd="0" parTransId="{B7AED1B7-596F-4DC7-B615-ABD3A3D6D63C}" sibTransId="{2BFD3962-AD8D-420C-B2F7-6AC5E4C59048}"/>
    <dgm:cxn modelId="{844E9423-C58D-4A25-99A8-CE3207E05644}" srcId="{57D07157-5126-42C3-ABF1-5E259CA59EED}" destId="{409929B8-6609-4AE2-B4D9-483D2FC9CCB2}" srcOrd="3" destOrd="0" parTransId="{BE1F9FCE-1E41-4A4A-8980-1EB429E62E2B}" sibTransId="{03306C4A-648B-4159-BFD5-A3C209B8A594}"/>
    <dgm:cxn modelId="{62AC1D2E-9813-47B5-8A57-EA4D09DDE323}" srcId="{57D07157-5126-42C3-ABF1-5E259CA59EED}" destId="{38EB5272-A032-4461-9AD7-0097997EC0B3}" srcOrd="1" destOrd="0" parTransId="{AEBE35EC-E926-4EF6-B150-E854D3FEA8D6}" sibTransId="{3279F99E-67F9-4C56-85BB-FE871E44B4D6}"/>
    <dgm:cxn modelId="{0F123E40-0D3B-4A08-9243-2C8D55A09EA8}" type="presParOf" srcId="{6747D866-5833-4812-8579-1F2F5DAC9CDD}" destId="{CDBB66E6-F06F-4013-B132-751892A056C3}" srcOrd="0" destOrd="0" presId="urn:microsoft.com/office/officeart/2005/8/layout/hList6"/>
    <dgm:cxn modelId="{A532C269-DB87-4D41-9C1D-FAE13C6132C8}" type="presParOf" srcId="{6747D866-5833-4812-8579-1F2F5DAC9CDD}" destId="{682EDD5F-2C65-43AC-BA6F-AE149EDD4A42}" srcOrd="1" destOrd="0" presId="urn:microsoft.com/office/officeart/2005/8/layout/hList6"/>
    <dgm:cxn modelId="{8A7C526E-C9B1-4939-8EC0-1B0C1EFE9059}" type="presParOf" srcId="{6747D866-5833-4812-8579-1F2F5DAC9CDD}" destId="{B9FA4422-AD44-4FB4-85F1-64B21CAEC0E1}" srcOrd="2" destOrd="0" presId="urn:microsoft.com/office/officeart/2005/8/layout/hList6"/>
    <dgm:cxn modelId="{EBDBCE6E-E3F0-4F80-9709-16D36A7095A2}" type="presParOf" srcId="{6747D866-5833-4812-8579-1F2F5DAC9CDD}" destId="{8CD23970-B623-447C-A9F0-EA22E139C9F0}" srcOrd="3" destOrd="0" presId="urn:microsoft.com/office/officeart/2005/8/layout/hList6"/>
    <dgm:cxn modelId="{01A818B5-235E-4B1C-9389-3BAC43BB1564}" type="presParOf" srcId="{6747D866-5833-4812-8579-1F2F5DAC9CDD}" destId="{D990EAAA-6096-4157-85A5-44481FD4900C}" srcOrd="4" destOrd="0" presId="urn:microsoft.com/office/officeart/2005/8/layout/hList6"/>
    <dgm:cxn modelId="{BC8CA903-883F-44D4-85E4-EA8E10B4ABD8}" type="presParOf" srcId="{6747D866-5833-4812-8579-1F2F5DAC9CDD}" destId="{E226F46C-1D9F-407A-BA8F-3682696BAEDE}" srcOrd="5" destOrd="0" presId="urn:microsoft.com/office/officeart/2005/8/layout/hList6"/>
    <dgm:cxn modelId="{ABAED0D8-14E7-46D1-BEFA-4EA88347DF02}" type="presParOf" srcId="{6747D866-5833-4812-8579-1F2F5DAC9CDD}" destId="{5F5251A2-A8B6-434C-B98F-F5829A8B3A80}" srcOrd="6" destOrd="0" presId="urn:microsoft.com/office/officeart/2005/8/layout/hList6"/>
    <dgm:cxn modelId="{E87F8CF7-2D29-4EA6-8CF1-FC2E1392FF22}" type="presParOf" srcId="{6747D866-5833-4812-8579-1F2F5DAC9CDD}" destId="{B0A26F79-7B1D-4513-A930-09836CA36505}" srcOrd="7" destOrd="0" presId="urn:microsoft.com/office/officeart/2005/8/layout/hList6"/>
    <dgm:cxn modelId="{8AEA5CA1-AD00-4693-A93C-CEF3DF5D4CDB}" type="presParOf" srcId="{6747D866-5833-4812-8579-1F2F5DAC9CDD}" destId="{3D8C1C34-3559-43A0-8013-03AF4BC67CE8}"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BC4960-D1F8-4C58-9EA6-1EF023B1979D}">
      <dsp:nvSpPr>
        <dsp:cNvPr id="0" name=""/>
        <dsp:cNvSpPr/>
      </dsp:nvSpPr>
      <dsp:spPr>
        <a:xfrm>
          <a:off x="1655668" y="1245158"/>
          <a:ext cx="2496343" cy="24963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Safe and Cohesive Communities </a:t>
          </a:r>
        </a:p>
      </dsp:txBody>
      <dsp:txXfrm>
        <a:off x="1655668" y="1245158"/>
        <a:ext cx="2496343" cy="2496343"/>
      </dsp:txXfrm>
    </dsp:sp>
    <dsp:sp modelId="{37BC90EC-A91D-4FFF-B81B-7619B570E82D}">
      <dsp:nvSpPr>
        <dsp:cNvPr id="0" name=""/>
        <dsp:cNvSpPr/>
      </dsp:nvSpPr>
      <dsp:spPr>
        <a:xfrm>
          <a:off x="1883762" y="320544"/>
          <a:ext cx="2249779" cy="17297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Strengthened individual, relational and societal </a:t>
          </a:r>
          <a:r>
            <a:rPr lang="en-US" sz="1400" b="1" kern="1200" dirty="0"/>
            <a:t>social cohesion</a:t>
          </a:r>
          <a:r>
            <a:rPr lang="en-US" sz="1400" kern="1200" dirty="0"/>
            <a:t> against violence</a:t>
          </a:r>
          <a:endParaRPr lang="en-ZA" sz="1400" kern="1200" dirty="0"/>
        </a:p>
      </dsp:txBody>
      <dsp:txXfrm>
        <a:off x="1883762" y="320544"/>
        <a:ext cx="2249779" cy="1729754"/>
      </dsp:txXfrm>
    </dsp:sp>
    <dsp:sp modelId="{13507F8E-708A-4016-B979-F4FCB141657B}">
      <dsp:nvSpPr>
        <dsp:cNvPr id="0" name=""/>
        <dsp:cNvSpPr/>
      </dsp:nvSpPr>
      <dsp:spPr>
        <a:xfrm>
          <a:off x="3700208" y="1472954"/>
          <a:ext cx="2208665" cy="20717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Enhanced capacity and effectiveness of policing and </a:t>
          </a:r>
          <a:r>
            <a:rPr lang="en-US" sz="1400" b="1" kern="1200" dirty="0"/>
            <a:t>law enforcement	</a:t>
          </a:r>
        </a:p>
      </dsp:txBody>
      <dsp:txXfrm>
        <a:off x="3700208" y="1472954"/>
        <a:ext cx="2208665" cy="2071778"/>
      </dsp:txXfrm>
    </dsp:sp>
    <dsp:sp modelId="{3DC0020C-92A6-44E8-8E73-3EF65E4C2E3C}">
      <dsp:nvSpPr>
        <dsp:cNvPr id="0" name=""/>
        <dsp:cNvSpPr/>
      </dsp:nvSpPr>
      <dsp:spPr>
        <a:xfrm>
          <a:off x="27358" y="1512067"/>
          <a:ext cx="2112768" cy="19935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Increased safety of public spaces (</a:t>
          </a:r>
          <a:r>
            <a:rPr lang="en-US" sz="1400" b="1" kern="1200" dirty="0"/>
            <a:t>urban design</a:t>
          </a:r>
          <a:r>
            <a:rPr lang="en-US" sz="1400" kern="1200" dirty="0"/>
            <a:t>)</a:t>
          </a:r>
        </a:p>
      </dsp:txBody>
      <dsp:txXfrm>
        <a:off x="27358" y="1512067"/>
        <a:ext cx="2112768" cy="19935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GB"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BC7F027-379E-4D32-9199-1B8938F68AAE}" type="datetimeFigureOut">
              <a:rPr lang="en-GB" smtClean="0"/>
              <a:pPr/>
              <a:t>31/03/2021</a:t>
            </a:fld>
            <a:endParaRPr lang="en-GB"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ZA"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B7E7989-31F3-4EB9-8547-909D99F43AE5}" type="datetimeFigureOut">
              <a:rPr lang="en-ZA" smtClean="0"/>
              <a:pPr/>
              <a:t>2021/03/31</a:t>
            </a:fld>
            <a:endParaRPr lang="en-ZA"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ZA"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a:t>
            </a:fld>
            <a:endParaRPr lang="en-ZA" dirty="0"/>
          </a:p>
        </p:txBody>
      </p:sp>
    </p:spTree>
    <p:extLst>
      <p:ext uri="{BB962C8B-B14F-4D97-AF65-F5344CB8AC3E}">
        <p14:creationId xmlns:p14="http://schemas.microsoft.com/office/powerpoint/2010/main" xmlns="" val="212870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31744"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44" rtl="0" eaLnBrk="1" fontAlgn="auto" latinLnBrk="0" hangingPunct="1">
                <a:lnSpc>
                  <a:spcPct val="100000"/>
                </a:lnSpc>
                <a:spcBef>
                  <a:spcPts val="0"/>
                </a:spcBef>
                <a:spcAft>
                  <a:spcPts val="0"/>
                </a:spcAft>
                <a:buClrTx/>
                <a:buSzTx/>
                <a:buFontTx/>
                <a:buNone/>
                <a:tabLst/>
                <a:defRPr/>
              </a:pPr>
              <a:t>13</a:t>
            </a:fld>
            <a:endParaRPr kumimoji="0" lang="en-ZA"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561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19</a:t>
            </a:fld>
            <a:endParaRPr lang="en-ZA" dirty="0"/>
          </a:p>
        </p:txBody>
      </p:sp>
    </p:spTree>
    <p:extLst>
      <p:ext uri="{BB962C8B-B14F-4D97-AF65-F5344CB8AC3E}">
        <p14:creationId xmlns:p14="http://schemas.microsoft.com/office/powerpoint/2010/main" xmlns="" val="264890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to figure out interactions with the eventual Steering Committee, the Technical Working Groups and the Area Based Teams</a:t>
            </a:r>
          </a:p>
          <a:p>
            <a:r>
              <a:rPr lang="en-US" dirty="0"/>
              <a:t>Is this governance or more than that?</a:t>
            </a:r>
          </a:p>
          <a:p>
            <a:r>
              <a:rPr lang="en-US" dirty="0"/>
              <a:t>This is where a Learning Network is important to understand and compare the different experiences across the 16 sites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9B3705-42B5-1F46-8663-F7E607331F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53063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2AD2B-5E71-427A-B2F1-88EC0516CE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848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Previously in the Province, crime and violence reduction were approached from a nationally mandated enforcement approach. </a:t>
            </a:r>
          </a:p>
          <a:p>
            <a:pPr defTabSz="939363">
              <a:defRPr/>
            </a:pPr>
            <a:endParaRPr lang="en-US" dirty="0"/>
          </a:p>
          <a:p>
            <a:pPr defTabSz="939363">
              <a:defRPr/>
            </a:pPr>
            <a:r>
              <a:rPr lang="en-US" dirty="0"/>
              <a:t>The provincial response to crime and violence reduction shifted dramatically under the PSP Safety Plan.</a:t>
            </a:r>
          </a:p>
          <a:p>
            <a:pPr defTabSz="939363">
              <a:defRPr/>
            </a:pPr>
            <a:endParaRPr lang="en-US" dirty="0"/>
          </a:p>
          <a:p>
            <a:pPr defTabSz="939363">
              <a:defRPr/>
            </a:pPr>
            <a:r>
              <a:rPr lang="en-US" dirty="0"/>
              <a:t>The social-ecological model of crime and violence reduction was used as the basis for development of the Safety Plan and is in line with global best practice, such as the WHO and CDC models of violence prevention. It is also in line with developing international trends, such as the defunding the police concept, that </a:t>
            </a:r>
            <a:r>
              <a:rPr lang="en-ZA" dirty="0"/>
              <a:t>emphasises</a:t>
            </a:r>
            <a:r>
              <a:rPr lang="en-US" dirty="0"/>
              <a:t> the use of violence prevention avenues over enforcement to reduce violence and crime in society. </a:t>
            </a:r>
          </a:p>
          <a:p>
            <a:pPr defTabSz="939363">
              <a:defRPr/>
            </a:pPr>
            <a:endParaRPr lang="en-US" dirty="0"/>
          </a:p>
          <a:p>
            <a:pPr defTabSz="939363">
              <a:defRPr/>
            </a:pPr>
            <a:endParaRPr lang="en-US" dirty="0"/>
          </a:p>
          <a:p>
            <a:endParaRPr lang="en-ZA"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5C72AD2B-5E71-427A-B2F1-88EC0516CE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9126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interconnectedness of socio-economic factors in relation to violent crime was recognized and a whole-of-government approach was proposed to address risk factors of violent crime. </a:t>
            </a:r>
          </a:p>
          <a:p>
            <a:endParaRPr lang="en-US" dirty="0"/>
          </a:p>
          <a:p>
            <a:r>
              <a:rPr lang="en-US" dirty="0"/>
              <a:t>Violence prevention interventions that tackled individual-, relationship-, community- and societal level risk factors drivers were identified for implementation under the safe and cohesive communities priority, however many of the primary interventions  were embedded in other VIPs, for example in VIP 2: Growth and Jobs and VIP 3: Empowering People. </a:t>
            </a:r>
          </a:p>
          <a:p>
            <a:endParaRPr lang="en-US" dirty="0"/>
          </a:p>
          <a:p>
            <a:r>
              <a:rPr lang="en-US" dirty="0"/>
              <a:t>All the initiatives would work in concert to create safe and cohesive communities, and together their implementation comprises the Province’s Safety Plan.</a:t>
            </a:r>
          </a:p>
          <a:p>
            <a:endParaRPr lang="en-US" dirty="0"/>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3487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Unemployment, anxiety, food insecurity, financial insecurity, family tensions in the household, education and health accessibility and quality, strains on social welfare provision, such as a safety net, counselling and protection services, will all likely exacerbate the likelihood of violence as they are all systemic issues that underlie crime and violence risk factors. </a:t>
            </a:r>
          </a:p>
          <a:p>
            <a:endParaRPr lang="en-US" dirty="0"/>
          </a:p>
          <a:p>
            <a:r>
              <a:rPr lang="en-US" dirty="0"/>
              <a:t>Often, risk factors are interconnected and exposure to one risk factor might lead the heightened risk of exposure to another risk factor. Therefore, a sustainable and effective approach to strategies aimed at reducing violence should ideally consider all risk factors together, and the interlinkages between them.</a:t>
            </a:r>
          </a:p>
          <a:p>
            <a:endParaRPr lang="en-US" dirty="0"/>
          </a:p>
          <a:p>
            <a:r>
              <a:rPr lang="en-US" dirty="0"/>
              <a:t>Key learnigs from COVID-19 were included in the Recovery Plan</a:t>
            </a:r>
          </a:p>
          <a:p>
            <a:endParaRPr lang="en-ZA"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6</a:t>
            </a:fld>
            <a:endParaRPr lang="en-ZA" dirty="0"/>
          </a:p>
        </p:txBody>
      </p:sp>
    </p:spTree>
    <p:extLst>
      <p:ext uri="{BB962C8B-B14F-4D97-AF65-F5344CB8AC3E}">
        <p14:creationId xmlns:p14="http://schemas.microsoft.com/office/powerpoint/2010/main" xmlns="" val="301124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definition</a:t>
            </a:r>
          </a:p>
          <a:p>
            <a:endParaRPr lang="en-US" dirty="0"/>
          </a:p>
          <a:p>
            <a:r>
              <a:rPr lang="en-US" dirty="0"/>
              <a:t>Safety is an aspiration. It is the state of being free from crime and violence. Being free from inter-personal violence will be the key driver to safety in the Western Cape. </a:t>
            </a:r>
          </a:p>
          <a:p>
            <a:endParaRPr lang="en-US" dirty="0"/>
          </a:p>
          <a:p>
            <a:r>
              <a:rPr lang="en-US" dirty="0"/>
              <a:t>Reducing inter-personal violence requires a evidence-informed, data-led, area-based public health approach to law enforcement and violence prevention.</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7353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information through partnerships with communities can help create provincial and local solutions for preventing injuries from violence in public spaces. </a:t>
            </a:r>
          </a:p>
          <a:p>
            <a:endParaRPr lang="en-ZA"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5C72AD2B-5E71-427A-B2F1-88EC0516CE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473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2261" indent="-352261">
              <a:lnSpc>
                <a:spcPct val="150000"/>
              </a:lnSpc>
              <a:buFont typeface="+mj-lt"/>
              <a:buAutoNum type="arabicPeriod"/>
            </a:pPr>
            <a:r>
              <a:rPr lang="en-US" sz="1600" dirty="0">
                <a:ea typeface="Calibri" panose="020F0502020204030204" pitchFamily="34" charset="0"/>
                <a:cs typeface="Times New Roman" panose="02020603050405020304" pitchFamily="18" charset="0"/>
              </a:rPr>
              <a:t>5 prioritised areas for current LEAP officer deployment:</a:t>
            </a:r>
          </a:p>
          <a:p>
            <a:pPr marL="693107" lvl="1" indent="-366939">
              <a:lnSpc>
                <a:spcPct val="150000"/>
              </a:lnSpc>
              <a:buFont typeface="+mj-lt"/>
              <a:buAutoNum type="alphaLcParenR"/>
            </a:pPr>
            <a:r>
              <a:rPr lang="en-US" sz="1600" dirty="0">
                <a:ea typeface="Calibri" panose="020F0502020204030204" pitchFamily="34" charset="0"/>
                <a:cs typeface="Times New Roman" panose="02020603050405020304" pitchFamily="18" charset="0"/>
              </a:rPr>
              <a:t>Klipfontein/ Mitchells Plain – Hanover Park, Nyanga</a:t>
            </a:r>
          </a:p>
          <a:p>
            <a:pPr marL="693107" lvl="1" indent="-366939">
              <a:lnSpc>
                <a:spcPct val="150000"/>
              </a:lnSpc>
              <a:buFont typeface="+mj-lt"/>
              <a:buAutoNum type="alphaLcParenR"/>
            </a:pPr>
            <a:r>
              <a:rPr lang="en-US" sz="1600" dirty="0">
                <a:ea typeface="Calibri" panose="020F0502020204030204" pitchFamily="34" charset="0"/>
                <a:cs typeface="Times New Roman" panose="02020603050405020304" pitchFamily="18" charset="0"/>
              </a:rPr>
              <a:t>Tygerberg/ Northern – Delft, Bishop Lavis</a:t>
            </a:r>
          </a:p>
          <a:p>
            <a:pPr marL="693107" lvl="1" indent="-366939">
              <a:lnSpc>
                <a:spcPct val="150000"/>
              </a:lnSpc>
              <a:buFont typeface="+mj-lt"/>
              <a:buAutoNum type="alphaLcParenR"/>
            </a:pPr>
            <a:r>
              <a:rPr lang="en-US" sz="1600" dirty="0">
                <a:ea typeface="Calibri" panose="020F0502020204030204" pitchFamily="34" charset="0"/>
                <a:cs typeface="Times New Roman" panose="02020603050405020304" pitchFamily="18" charset="0"/>
              </a:rPr>
              <a:t>Khayelitsha/ Eastern - Khayelitsha</a:t>
            </a:r>
            <a:endParaRPr lang="en-US" sz="1600" dirty="0">
              <a:cs typeface="Times New Roman" panose="02020603050405020304" pitchFamily="18" charset="0"/>
            </a:endParaRPr>
          </a:p>
          <a:p>
            <a:pPr marL="352261" indent="-352261">
              <a:lnSpc>
                <a:spcPct val="150000"/>
              </a:lnSpc>
              <a:buFont typeface="+mj-lt"/>
              <a:buAutoNum type="arabicPeriod"/>
            </a:pPr>
            <a:r>
              <a:rPr lang="en-US" sz="1600" dirty="0">
                <a:ea typeface="Calibri" panose="020F0502020204030204" pitchFamily="34" charset="0"/>
                <a:cs typeface="Times New Roman" panose="02020603050405020304" pitchFamily="18" charset="0"/>
              </a:rPr>
              <a:t>5 additional geographic areas (for additional LEAP officer deployment): </a:t>
            </a:r>
          </a:p>
          <a:p>
            <a:pPr marL="366939" lvl="1">
              <a:lnSpc>
                <a:spcPct val="150000"/>
              </a:lnSpc>
            </a:pPr>
            <a:r>
              <a:rPr lang="en-US" sz="1600" dirty="0">
                <a:ea typeface="Calibri" panose="020F0502020204030204" pitchFamily="34" charset="0"/>
                <a:cs typeface="Times New Roman" panose="02020603050405020304" pitchFamily="18" charset="0"/>
              </a:rPr>
              <a:t>Areas that have been proposed are Mfuleni, Harare, Gugulethu, Kraaifontein &amp; Mitchells Plain </a:t>
            </a:r>
          </a:p>
          <a:p>
            <a:pPr marL="352261" indent="-352261">
              <a:lnSpc>
                <a:spcPct val="150000"/>
              </a:lnSpc>
              <a:buFont typeface="+mj-lt"/>
              <a:buAutoNum type="arabicPeriod"/>
            </a:pPr>
            <a:r>
              <a:rPr lang="en-US" sz="1600" dirty="0">
                <a:cs typeface="Times New Roman" panose="02020603050405020304" pitchFamily="18" charset="0"/>
              </a:rPr>
              <a:t>Area-based teams:</a:t>
            </a:r>
          </a:p>
          <a:p>
            <a:pPr marL="693107" lvl="1" indent="-366939">
              <a:lnSpc>
                <a:spcPct val="150000"/>
              </a:lnSpc>
              <a:buFont typeface="+mj-lt"/>
              <a:buAutoNum type="alphaLcParenR"/>
            </a:pPr>
            <a:r>
              <a:rPr lang="en-US" sz="1600" dirty="0">
                <a:cs typeface="Times New Roman" panose="02020603050405020304" pitchFamily="18" charset="0"/>
              </a:rPr>
              <a:t>Establish local area-based team, with WCG, City and SAPS officials</a:t>
            </a:r>
          </a:p>
          <a:p>
            <a:pPr marL="693107" lvl="1" indent="-366939">
              <a:lnSpc>
                <a:spcPct val="150000"/>
              </a:lnSpc>
              <a:buFont typeface="+mj-lt"/>
              <a:buAutoNum type="alphaLcParenR"/>
            </a:pPr>
            <a:r>
              <a:rPr lang="en-US" sz="1600" dirty="0">
                <a:cs typeface="Times New Roman" panose="02020603050405020304" pitchFamily="18" charset="0"/>
              </a:rPr>
              <a:t>Implement evidence-informed and data-led interventions for law enforcement and violence prevention – process is underway</a:t>
            </a:r>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5C72AD2B-5E71-427A-B2F1-88EC0516CE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5779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Theory of Change mapping exercise </a:t>
            </a:r>
          </a:p>
          <a:p>
            <a:r>
              <a:rPr lang="en-US" dirty="0"/>
              <a:t>2. Identify key potential entry-points from the list of programmes offered across the various Departments</a:t>
            </a:r>
          </a:p>
          <a:p>
            <a:r>
              <a:rPr lang="en-US" dirty="0"/>
              <a:t>3. Design evidence-informed interventions” </a:t>
            </a:r>
          </a:p>
          <a:p>
            <a:r>
              <a:rPr lang="en-US" dirty="0"/>
              <a:t>4. Implement via the “local area-based teams</a:t>
            </a:r>
          </a:p>
          <a:p>
            <a:r>
              <a:rPr lang="en-US" dirty="0"/>
              <a:t>Underpinned by evidence and knowledge translation practitioners converting evidence into practical tools to assist practitioners with successful implementation</a:t>
            </a:r>
          </a:p>
          <a:p>
            <a:endParaRPr lang="en-ZA" dirty="0"/>
          </a:p>
          <a:p>
            <a:r>
              <a:rPr lang="en-US" dirty="0"/>
              <a:t>Need to bring three processes together over the next 2-3 weeks: (a) Practical approach to “evidence translation” – Gwen and Veeral;  (b) Data Surveillance strategy – Melvin, Zeenat and Amanda; b) Area-based intervention strategy – Louis Brown, Yashina and I will confirm the specific priority geographic areas with SAPS, City and District Municipalities, and we will introduce the need to confirm a uniform approach at PTM next Monday. </a:t>
            </a:r>
            <a:endParaRPr lang="en-ZA"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5C72AD2B-5E71-427A-B2F1-88EC0516CE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1567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8.xml"/><Relationship Id="rId1" Type="http://schemas.openxmlformats.org/officeDocument/2006/relationships/tags" Target="../tags/tag18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0.xml"/><Relationship Id="rId1" Type="http://schemas.openxmlformats.org/officeDocument/2006/relationships/tags" Target="../tags/tag189.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2.xml"/><Relationship Id="rId1" Type="http://schemas.openxmlformats.org/officeDocument/2006/relationships/tags" Target="../tags/tag19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tags" Target="../tags/tag203.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tags" Target="../tags/tag205.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tags" Target="../tags/tag207.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0.xml"/><Relationship Id="rId1" Type="http://schemas.openxmlformats.org/officeDocument/2006/relationships/tags" Target="../tags/tag209.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2.xml"/><Relationship Id="rId1" Type="http://schemas.openxmlformats.org/officeDocument/2006/relationships/tags" Target="../tags/tag211.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4.xml"/><Relationship Id="rId1" Type="http://schemas.openxmlformats.org/officeDocument/2006/relationships/tags" Target="../tags/tag213.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tags" Target="../tags/tag215.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8.xml"/><Relationship Id="rId1" Type="http://schemas.openxmlformats.org/officeDocument/2006/relationships/tags" Target="../tags/tag217.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tags" Target="../tags/tag219.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2.xml"/><Relationship Id="rId1" Type="http://schemas.openxmlformats.org/officeDocument/2006/relationships/tags" Target="../tags/tag221.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tags" Target="../tags/tag223.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tags" Target="../tags/tag22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tags" Target="../tags/tag227.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0.xml"/><Relationship Id="rId1" Type="http://schemas.openxmlformats.org/officeDocument/2006/relationships/tags" Target="../tags/tag229.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2.xml"/><Relationship Id="rId1" Type="http://schemas.openxmlformats.org/officeDocument/2006/relationships/tags" Target="../tags/tag231.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4.xml"/><Relationship Id="rId1" Type="http://schemas.openxmlformats.org/officeDocument/2006/relationships/tags" Target="../tags/tag23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6.xml"/><Relationship Id="rId1" Type="http://schemas.openxmlformats.org/officeDocument/2006/relationships/tags" Target="../tags/tag235.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8.xml"/><Relationship Id="rId1" Type="http://schemas.openxmlformats.org/officeDocument/2006/relationships/tags" Target="../tags/tag23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0.xml"/><Relationship Id="rId1" Type="http://schemas.openxmlformats.org/officeDocument/2006/relationships/tags" Target="../tags/tag239.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2.xml"/><Relationship Id="rId1" Type="http://schemas.openxmlformats.org/officeDocument/2006/relationships/tags" Target="../tags/tag24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9.xml"/><Relationship Id="rId1" Type="http://schemas.openxmlformats.org/officeDocument/2006/relationships/tags" Target="../tags/tag24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1.xml"/><Relationship Id="rId1" Type="http://schemas.openxmlformats.org/officeDocument/2006/relationships/tags" Target="../tags/tag250.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3.xml"/><Relationship Id="rId1" Type="http://schemas.openxmlformats.org/officeDocument/2006/relationships/tags" Target="../tags/tag25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3.xml"/><Relationship Id="rId1" Type="http://schemas.openxmlformats.org/officeDocument/2006/relationships/tags" Target="../tags/tag14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2" y="382908"/>
            <a:ext cx="3656932"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3258674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6459319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custDataLst>
              <p:tags r:id="rId1"/>
            </p:custDataLst>
          </p:nvPr>
        </p:nvSpPr>
        <p:spPr>
          <a:xfrm>
            <a:off x="8378081" y="6468151"/>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1"/>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7"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 xmlns:a16="http://schemas.microsoft.com/office/drawing/2014/main" id="{03F22B5A-3AB1-4B25-8BBC-614B1D1981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8844921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3"/>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69629" y="6026976"/>
            <a:ext cx="1378036" cy="590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Triangle 8"/>
          <p:cNvSpPr/>
          <p:nvPr userDrawn="1"/>
        </p:nvSpPr>
        <p:spPr>
          <a:xfrm flipH="1">
            <a:off x="683568" y="5589241"/>
            <a:ext cx="8460432"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200772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792082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8078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9"/>
            <a:ext cx="8208912" cy="508552"/>
          </a:xfrm>
        </p:spPr>
        <p:txBody>
          <a:bodyPr lIns="72000" tIns="0" rIns="72000" bIns="0" anchor="ctr">
            <a:normAutofit/>
          </a:bodyPr>
          <a:lstStyle>
            <a:lvl1pPr marL="0" indent="0" algn="r">
              <a:buNone/>
              <a:defRPr sz="2000" b="0">
                <a:solidFill>
                  <a:schemeClr val="bg1"/>
                </a:solidFill>
              </a:defRPr>
            </a:lvl1pPr>
            <a:lvl2pPr marL="457214" indent="0" algn="ctr">
              <a:buNone/>
              <a:defRPr>
                <a:solidFill>
                  <a:schemeClr val="tx1">
                    <a:tint val="75000"/>
                  </a:schemeClr>
                </a:solidFill>
              </a:defRPr>
            </a:lvl2pPr>
            <a:lvl3pPr marL="914428" indent="0" algn="ctr">
              <a:buNone/>
              <a:defRPr>
                <a:solidFill>
                  <a:schemeClr val="tx1">
                    <a:tint val="75000"/>
                  </a:schemeClr>
                </a:solidFill>
              </a:defRPr>
            </a:lvl3pPr>
            <a:lvl4pPr marL="1371643" indent="0" algn="ctr">
              <a:buNone/>
              <a:defRPr>
                <a:solidFill>
                  <a:schemeClr val="tx1">
                    <a:tint val="75000"/>
                  </a:schemeClr>
                </a:solidFill>
              </a:defRPr>
            </a:lvl4pPr>
            <a:lvl5pPr marL="1828857" indent="0" algn="ctr">
              <a:buNone/>
              <a:defRPr>
                <a:solidFill>
                  <a:schemeClr val="tx1">
                    <a:tint val="75000"/>
                  </a:schemeClr>
                </a:solidFill>
              </a:defRPr>
            </a:lvl5pPr>
            <a:lvl6pPr marL="2286071" indent="0" algn="ctr">
              <a:buNone/>
              <a:defRPr>
                <a:solidFill>
                  <a:schemeClr val="tx1">
                    <a:tint val="75000"/>
                  </a:schemeClr>
                </a:solidFill>
              </a:defRPr>
            </a:lvl6pPr>
            <a:lvl7pPr marL="2743285" indent="0" algn="ctr">
              <a:buNone/>
              <a:defRPr>
                <a:solidFill>
                  <a:schemeClr val="tx1">
                    <a:tint val="75000"/>
                  </a:schemeClr>
                </a:solidFill>
              </a:defRPr>
            </a:lvl7pPr>
            <a:lvl8pPr marL="3200500" indent="0" algn="ctr">
              <a:buNone/>
              <a:defRPr>
                <a:solidFill>
                  <a:schemeClr val="tx1">
                    <a:tint val="75000"/>
                  </a:schemeClr>
                </a:solidFill>
              </a:defRPr>
            </a:lvl8pPr>
            <a:lvl9pPr marL="3657714"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6"/>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6"/>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6"/>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4178" y="266817"/>
            <a:ext cx="4111097" cy="17614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Triangle 2"/>
          <p:cNvSpPr/>
          <p:nvPr userDrawn="1"/>
        </p:nvSpPr>
        <p:spPr>
          <a:xfrm flipH="1">
            <a:off x="1547664" y="2708920"/>
            <a:ext cx="7596336" cy="2160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660723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3"/>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69629" y="6026976"/>
            <a:ext cx="1378036" cy="590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Triangle 8"/>
          <p:cNvSpPr/>
          <p:nvPr userDrawn="1"/>
        </p:nvSpPr>
        <p:spPr>
          <a:xfrm flipH="1">
            <a:off x="683568" y="5589241"/>
            <a:ext cx="8460432"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1122754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3"/>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69629" y="6026976"/>
            <a:ext cx="1378036" cy="590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Triangle 8"/>
          <p:cNvSpPr/>
          <p:nvPr userDrawn="1"/>
        </p:nvSpPr>
        <p:spPr>
          <a:xfrm flipH="1">
            <a:off x="683568" y="5589241"/>
            <a:ext cx="8460432"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637380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9"/>
            <a:ext cx="8208912" cy="508552"/>
          </a:xfrm>
        </p:spPr>
        <p:txBody>
          <a:bodyPr lIns="72000" tIns="0" rIns="72000" bIns="0" anchor="ctr">
            <a:normAutofit/>
          </a:bodyPr>
          <a:lstStyle>
            <a:lvl1pPr marL="0" indent="0" algn="r">
              <a:buNone/>
              <a:defRPr sz="2000" b="0">
                <a:solidFill>
                  <a:schemeClr val="bg1"/>
                </a:solidFill>
              </a:defRPr>
            </a:lvl1pPr>
            <a:lvl2pPr marL="457214" indent="0" algn="ctr">
              <a:buNone/>
              <a:defRPr>
                <a:solidFill>
                  <a:schemeClr val="tx1">
                    <a:tint val="75000"/>
                  </a:schemeClr>
                </a:solidFill>
              </a:defRPr>
            </a:lvl2pPr>
            <a:lvl3pPr marL="914428" indent="0" algn="ctr">
              <a:buNone/>
              <a:defRPr>
                <a:solidFill>
                  <a:schemeClr val="tx1">
                    <a:tint val="75000"/>
                  </a:schemeClr>
                </a:solidFill>
              </a:defRPr>
            </a:lvl3pPr>
            <a:lvl4pPr marL="1371643" indent="0" algn="ctr">
              <a:buNone/>
              <a:defRPr>
                <a:solidFill>
                  <a:schemeClr val="tx1">
                    <a:tint val="75000"/>
                  </a:schemeClr>
                </a:solidFill>
              </a:defRPr>
            </a:lvl4pPr>
            <a:lvl5pPr marL="1828857" indent="0" algn="ctr">
              <a:buNone/>
              <a:defRPr>
                <a:solidFill>
                  <a:schemeClr val="tx1">
                    <a:tint val="75000"/>
                  </a:schemeClr>
                </a:solidFill>
              </a:defRPr>
            </a:lvl5pPr>
            <a:lvl6pPr marL="2286071" indent="0" algn="ctr">
              <a:buNone/>
              <a:defRPr>
                <a:solidFill>
                  <a:schemeClr val="tx1">
                    <a:tint val="75000"/>
                  </a:schemeClr>
                </a:solidFill>
              </a:defRPr>
            </a:lvl6pPr>
            <a:lvl7pPr marL="2743285" indent="0" algn="ctr">
              <a:buNone/>
              <a:defRPr>
                <a:solidFill>
                  <a:schemeClr val="tx1">
                    <a:tint val="75000"/>
                  </a:schemeClr>
                </a:solidFill>
              </a:defRPr>
            </a:lvl7pPr>
            <a:lvl8pPr marL="3200500" indent="0" algn="ctr">
              <a:buNone/>
              <a:defRPr>
                <a:solidFill>
                  <a:schemeClr val="tx1">
                    <a:tint val="75000"/>
                  </a:schemeClr>
                </a:solidFill>
              </a:defRPr>
            </a:lvl8pPr>
            <a:lvl9pPr marL="3657714"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6"/>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6"/>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6"/>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4178" y="266817"/>
            <a:ext cx="4111097" cy="17614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Triangle 2"/>
          <p:cNvSpPr/>
          <p:nvPr userDrawn="1"/>
        </p:nvSpPr>
        <p:spPr>
          <a:xfrm flipH="1">
            <a:off x="1547664" y="2708920"/>
            <a:ext cx="7596336" cy="2160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400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180"/>
              </a:spcBef>
              <a:defRPr sz="156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8"/>
            <a:ext cx="8208912" cy="508552"/>
          </a:xfrm>
        </p:spPr>
        <p:txBody>
          <a:bodyPr lIns="72000" tIns="0" rIns="72000" bIns="0" anchor="ctr">
            <a:normAutofit/>
          </a:bodyPr>
          <a:lstStyle>
            <a:lvl1pPr marL="0" indent="0" algn="r">
              <a:buNone/>
              <a:defRPr sz="1200" b="0">
                <a:solidFill>
                  <a:schemeClr val="bg1"/>
                </a:solidFill>
              </a:defRPr>
            </a:lvl1pPr>
            <a:lvl2pPr marL="274298" indent="0" algn="ctr">
              <a:buNone/>
              <a:defRPr>
                <a:solidFill>
                  <a:schemeClr val="tx1">
                    <a:tint val="75000"/>
                  </a:schemeClr>
                </a:solidFill>
              </a:defRPr>
            </a:lvl2pPr>
            <a:lvl3pPr marL="548595" indent="0" algn="ctr">
              <a:buNone/>
              <a:defRPr>
                <a:solidFill>
                  <a:schemeClr val="tx1">
                    <a:tint val="75000"/>
                  </a:schemeClr>
                </a:solidFill>
              </a:defRPr>
            </a:lvl3pPr>
            <a:lvl4pPr marL="822893" indent="0" algn="ctr">
              <a:buNone/>
              <a:defRPr>
                <a:solidFill>
                  <a:schemeClr val="tx1">
                    <a:tint val="75000"/>
                  </a:schemeClr>
                </a:solidFill>
              </a:defRPr>
            </a:lvl4pPr>
            <a:lvl5pPr marL="1097191" indent="0" algn="ctr">
              <a:buNone/>
              <a:defRPr>
                <a:solidFill>
                  <a:schemeClr val="tx1">
                    <a:tint val="75000"/>
                  </a:schemeClr>
                </a:solidFill>
              </a:defRPr>
            </a:lvl5pPr>
            <a:lvl6pPr marL="1371489" indent="0" algn="ctr">
              <a:buNone/>
              <a:defRPr>
                <a:solidFill>
                  <a:schemeClr val="tx1">
                    <a:tint val="75000"/>
                  </a:schemeClr>
                </a:solidFill>
              </a:defRPr>
            </a:lvl6pPr>
            <a:lvl7pPr marL="1645786" indent="0" algn="ctr">
              <a:buNone/>
              <a:defRPr>
                <a:solidFill>
                  <a:schemeClr val="tx1">
                    <a:tint val="75000"/>
                  </a:schemeClr>
                </a:solidFill>
              </a:defRPr>
            </a:lvl7pPr>
            <a:lvl8pPr marL="1920084" indent="0" algn="ctr">
              <a:buNone/>
              <a:defRPr>
                <a:solidFill>
                  <a:schemeClr val="tx1">
                    <a:tint val="75000"/>
                  </a:schemeClr>
                </a:solidFill>
              </a:defRPr>
            </a:lvl8pPr>
            <a:lvl9pPr marL="2194382"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52"/>
            <a:ext cx="1512168" cy="365125"/>
          </a:xfrm>
          <a:prstGeom prst="rect">
            <a:avLst/>
          </a:prstGeom>
        </p:spPr>
        <p:txBody>
          <a:bodyPr vert="horz" lIns="91440" tIns="45720" rIns="91440" bIns="45720" rtlCol="0" anchor="ctr"/>
          <a:lstStyle>
            <a:lvl1pPr algn="r">
              <a:defRPr sz="72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9" y="5398052"/>
            <a:ext cx="1584176" cy="365125"/>
          </a:xfrm>
        </p:spPr>
        <p:txBody>
          <a:bodyPr>
            <a:normAutofit/>
          </a:bodyPr>
          <a:lstStyle>
            <a:lvl1pPr algn="r">
              <a:defRPr sz="72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52"/>
            <a:ext cx="1944216" cy="365125"/>
          </a:xfrm>
        </p:spPr>
        <p:txBody>
          <a:bodyPr>
            <a:normAutofit/>
          </a:bodyPr>
          <a:lstStyle>
            <a:lvl1pPr algn="r">
              <a:defRPr sz="72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4" y="382908"/>
            <a:ext cx="3656932" cy="1566836"/>
          </a:xfrm>
          <a:prstGeom prst="rect">
            <a:avLst/>
          </a:prstGeom>
        </p:spPr>
      </p:pic>
      <p:sp>
        <p:nvSpPr>
          <p:cNvPr id="4" name="Right Triangle 3"/>
          <p:cNvSpPr/>
          <p:nvPr userDrawn="1"/>
        </p:nvSpPr>
        <p:spPr>
          <a:xfrm flipH="1">
            <a:off x="1547666" y="2276879"/>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35135400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6" y="1196755"/>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283148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4" name="Text Placeholder 4"/>
          <p:cNvSpPr>
            <a:spLocks noGrp="1"/>
          </p:cNvSpPr>
          <p:nvPr>
            <p:ph type="body" sz="quarter" idx="10"/>
          </p:nvPr>
        </p:nvSpPr>
        <p:spPr>
          <a:xfrm>
            <a:off x="295275" y="1196755"/>
            <a:ext cx="4060702" cy="4896073"/>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5"/>
            <a:ext cx="4060702" cy="4896073"/>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79252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2249165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6" y="1412783"/>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385188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83"/>
            <a:ext cx="4060702"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83"/>
            <a:ext cx="4060702"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2188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31775682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715556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
        <p:nvSpPr>
          <p:cNvPr id="10" name="Text Placeholder 4"/>
          <p:cNvSpPr>
            <a:spLocks noGrp="1"/>
          </p:cNvSpPr>
          <p:nvPr>
            <p:ph type="body" sz="quarter" idx="12"/>
          </p:nvPr>
        </p:nvSpPr>
        <p:spPr>
          <a:xfrm>
            <a:off x="295275" y="1196752"/>
            <a:ext cx="4060702" cy="4487075"/>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2" cy="4487075"/>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9783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8"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Tree>
    <p:extLst>
      <p:ext uri="{BB962C8B-B14F-4D97-AF65-F5344CB8AC3E}">
        <p14:creationId xmlns:p14="http://schemas.microsoft.com/office/powerpoint/2010/main" xmlns="" val="289773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2"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52542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5" name="Text Placeholder 4"/>
          <p:cNvSpPr>
            <a:spLocks noGrp="1"/>
          </p:cNvSpPr>
          <p:nvPr>
            <p:ph type="body" sz="quarter" idx="14"/>
          </p:nvPr>
        </p:nvSpPr>
        <p:spPr>
          <a:xfrm>
            <a:off x="295275" y="1412781"/>
            <a:ext cx="4060702" cy="4281441"/>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
        <p:nvSpPr>
          <p:cNvPr id="9"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81"/>
            <a:ext cx="4060702" cy="4281441"/>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782610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6" y="5681855"/>
            <a:ext cx="8597205" cy="409469"/>
          </a:xfrm>
        </p:spPr>
        <p:txBody>
          <a:bodyPr bIns="0" anchor="b">
            <a:noAutofit/>
          </a:bodyPr>
          <a:lstStyle>
            <a:lvl1pPr>
              <a:spcBef>
                <a:spcPts val="0"/>
              </a:spcBef>
              <a:defRPr sz="480" b="0"/>
            </a:lvl1pPr>
          </a:lstStyle>
          <a:p>
            <a:pPr lvl="0"/>
            <a:r>
              <a:rPr lang="en-US" dirty="0"/>
              <a:t>Source: Xxx</a:t>
            </a:r>
          </a:p>
        </p:txBody>
      </p:sp>
      <p:sp>
        <p:nvSpPr>
          <p:cNvPr id="10"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848819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1" y="2276879"/>
            <a:ext cx="8281290" cy="936625"/>
          </a:xfrm>
          <a:prstGeom prst="rect">
            <a:avLst/>
          </a:prstGeom>
          <a:noFill/>
        </p:spPr>
        <p:txBody>
          <a:bodyPr anchor="ctr">
            <a:normAutofit/>
          </a:bodyPr>
          <a:lstStyle>
            <a:lvl1pPr>
              <a:defRPr sz="19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39610232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4" name="Picture Placeholder 3"/>
          <p:cNvSpPr>
            <a:spLocks noGrp="1"/>
          </p:cNvSpPr>
          <p:nvPr>
            <p:ph type="pic" sz="quarter" idx="14" hasCustomPrompt="1"/>
          </p:nvPr>
        </p:nvSpPr>
        <p:spPr>
          <a:xfrm>
            <a:off x="323852" y="1412775"/>
            <a:ext cx="2908572" cy="4680049"/>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4" name="Text Placeholder 4"/>
          <p:cNvSpPr>
            <a:spLocks noGrp="1"/>
          </p:cNvSpPr>
          <p:nvPr>
            <p:ph type="body" sz="quarter" idx="15"/>
          </p:nvPr>
        </p:nvSpPr>
        <p:spPr>
          <a:xfrm>
            <a:off x="3448447" y="1412783"/>
            <a:ext cx="5472608"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116577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6516219" y="1412776"/>
            <a:ext cx="2404517" cy="468004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579764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8" y="1412776"/>
            <a:ext cx="3921675" cy="187220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4" name="Picture Placeholder 3"/>
          <p:cNvSpPr>
            <a:spLocks noGrp="1"/>
          </p:cNvSpPr>
          <p:nvPr>
            <p:ph type="pic" sz="quarter" idx="15" hasCustomPrompt="1"/>
          </p:nvPr>
        </p:nvSpPr>
        <p:spPr>
          <a:xfrm>
            <a:off x="4999382" y="1412776"/>
            <a:ext cx="3921675" cy="187220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768995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8" y="3645024"/>
            <a:ext cx="3921675" cy="2304256"/>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4" name="Picture Placeholder 3"/>
          <p:cNvSpPr>
            <a:spLocks noGrp="1"/>
          </p:cNvSpPr>
          <p:nvPr>
            <p:ph type="pic" sz="quarter" idx="15" hasCustomPrompt="1"/>
          </p:nvPr>
        </p:nvSpPr>
        <p:spPr>
          <a:xfrm>
            <a:off x="4999382" y="3645024"/>
            <a:ext cx="3921675" cy="2304256"/>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742203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8" name="Picture Placeholder 3"/>
          <p:cNvSpPr>
            <a:spLocks noGrp="1"/>
          </p:cNvSpPr>
          <p:nvPr>
            <p:ph type="pic" sz="quarter" idx="16" hasCustomPrompt="1"/>
          </p:nvPr>
        </p:nvSpPr>
        <p:spPr>
          <a:xfrm>
            <a:off x="6295528" y="3645024"/>
            <a:ext cx="2625529" cy="2304256"/>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077017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8" name="Picture Placeholder 3"/>
          <p:cNvSpPr>
            <a:spLocks noGrp="1"/>
          </p:cNvSpPr>
          <p:nvPr>
            <p:ph type="pic" sz="quarter" idx="16" hasCustomPrompt="1"/>
          </p:nvPr>
        </p:nvSpPr>
        <p:spPr>
          <a:xfrm>
            <a:off x="6295528" y="1412776"/>
            <a:ext cx="2625529" cy="2160240"/>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5729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323852" y="1412776"/>
            <a:ext cx="2908572" cy="151216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9" name="Picture Placeholder 3"/>
          <p:cNvSpPr>
            <a:spLocks noGrp="1"/>
          </p:cNvSpPr>
          <p:nvPr>
            <p:ph type="pic" sz="quarter" idx="15" hasCustomPrompt="1"/>
          </p:nvPr>
        </p:nvSpPr>
        <p:spPr>
          <a:xfrm>
            <a:off x="323852" y="2975180"/>
            <a:ext cx="2908572" cy="151216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20" name="Picture Placeholder 3"/>
          <p:cNvSpPr>
            <a:spLocks noGrp="1"/>
          </p:cNvSpPr>
          <p:nvPr>
            <p:ph type="pic" sz="quarter" idx="16" hasCustomPrompt="1"/>
          </p:nvPr>
        </p:nvSpPr>
        <p:spPr>
          <a:xfrm>
            <a:off x="323852" y="4537584"/>
            <a:ext cx="2908572" cy="154109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357359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6012484" y="1412776"/>
            <a:ext cx="2908572" cy="151216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9" name="Picture Placeholder 3"/>
          <p:cNvSpPr>
            <a:spLocks noGrp="1"/>
          </p:cNvSpPr>
          <p:nvPr>
            <p:ph type="pic" sz="quarter" idx="15" hasCustomPrompt="1"/>
          </p:nvPr>
        </p:nvSpPr>
        <p:spPr>
          <a:xfrm>
            <a:off x="6012484" y="2976533"/>
            <a:ext cx="2908572" cy="1512168"/>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20" name="Picture Placeholder 3"/>
          <p:cNvSpPr>
            <a:spLocks noGrp="1"/>
          </p:cNvSpPr>
          <p:nvPr>
            <p:ph type="pic" sz="quarter" idx="16" hasCustomPrompt="1"/>
          </p:nvPr>
        </p:nvSpPr>
        <p:spPr>
          <a:xfrm>
            <a:off x="6012484" y="4540296"/>
            <a:ext cx="2908572" cy="1548783"/>
          </a:xfrm>
          <a:prstGeom prst="round2DiagRect">
            <a:avLst/>
          </a:prstGeom>
        </p:spPr>
        <p:txBody>
          <a:bodyPr vert="horz" lIns="72000" tIns="72000" rIns="72000" bIns="72000" rtlCol="0">
            <a:normAutofit/>
          </a:bodyPr>
          <a:lstStyle>
            <a:lvl1pPr>
              <a:defRPr lang="en-GB" sz="840"/>
            </a:lvl1pPr>
          </a:lstStyle>
          <a:p>
            <a:pPr lvl="0"/>
            <a:r>
              <a:rPr lang="en-GB" dirty="0"/>
              <a:t>Picture placeholder</a:t>
            </a:r>
          </a:p>
        </p:txBody>
      </p:sp>
      <p:sp>
        <p:nvSpPr>
          <p:cNvPr id="10" name="Text Placeholder 4"/>
          <p:cNvSpPr>
            <a:spLocks noGrp="1"/>
          </p:cNvSpPr>
          <p:nvPr>
            <p:ph type="body" sz="quarter" idx="17"/>
          </p:nvPr>
        </p:nvSpPr>
        <p:spPr>
          <a:xfrm>
            <a:off x="323851" y="1412782"/>
            <a:ext cx="5553983" cy="4665905"/>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5"/>
            <a:ext cx="8597205"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425680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7"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0" dirty="0"/>
          </a:p>
        </p:txBody>
      </p:sp>
      <p:sp>
        <p:nvSpPr>
          <p:cNvPr id="12" name="Text Placeholder 5"/>
          <p:cNvSpPr>
            <a:spLocks noGrp="1"/>
          </p:cNvSpPr>
          <p:nvPr>
            <p:ph type="body" sz="quarter" idx="10" hasCustomPrompt="1"/>
          </p:nvPr>
        </p:nvSpPr>
        <p:spPr>
          <a:xfrm>
            <a:off x="2834997" y="2696461"/>
            <a:ext cx="3897244" cy="266322"/>
          </a:xfrm>
        </p:spPr>
        <p:txBody>
          <a:bodyPr lIns="36000" rIns="36000" anchor="ctr">
            <a:noAutofit/>
          </a:bodyPr>
          <a:lstStyle>
            <a:lvl1pPr>
              <a:defRPr sz="84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4" cy="266322"/>
          </a:xfrm>
        </p:spPr>
        <p:txBody>
          <a:bodyPr lIns="36000" rIns="36000" anchor="ctr">
            <a:noAutofit/>
          </a:bodyPr>
          <a:lstStyle>
            <a:lvl1pPr>
              <a:defRPr sz="66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1" y="3494035"/>
            <a:ext cx="1440159" cy="266322"/>
          </a:xfrm>
        </p:spPr>
        <p:txBody>
          <a:bodyPr lIns="36000" rIns="36000" anchor="ctr">
            <a:noAutofit/>
          </a:bodyPr>
          <a:lstStyle>
            <a:lvl1pPr>
              <a:defRPr sz="660"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5" cy="261610"/>
          </a:xfrm>
          <a:prstGeom prst="rect">
            <a:avLst/>
          </a:prstGeom>
        </p:spPr>
        <p:txBody>
          <a:bodyPr vert="horz" lIns="21600" tIns="43200" rIns="21600" bIns="43200" rtlCol="0" anchor="ctr">
            <a:noAutofit/>
          </a:bodyPr>
          <a:lstStyle/>
          <a:p>
            <a:pPr lvl="0" indent="0">
              <a:spcBef>
                <a:spcPts val="180"/>
              </a:spcBef>
              <a:buFont typeface="Arial" pitchFamily="34" charset="0"/>
              <a:buNone/>
            </a:pPr>
            <a:r>
              <a:rPr lang="en-GB" sz="66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59" cy="266322"/>
          </a:xfrm>
        </p:spPr>
        <p:txBody>
          <a:bodyPr lIns="36000" rIns="36000" anchor="ctr">
            <a:noAutofit/>
          </a:bodyPr>
          <a:lstStyle>
            <a:lvl1pPr>
              <a:defRPr sz="660" b="0">
                <a:solidFill>
                  <a:schemeClr val="tx2"/>
                </a:solidFill>
              </a:defRPr>
            </a:lvl1pPr>
          </a:lstStyle>
          <a:p>
            <a:pPr lvl="0"/>
            <a:r>
              <a:rPr lang="en-US" dirty="0"/>
              <a:t>+27 (0)21 XXX XXXX</a:t>
            </a:r>
            <a:endParaRPr lang="en-GB" dirty="0"/>
          </a:p>
        </p:txBody>
      </p:sp>
      <p:sp>
        <p:nvSpPr>
          <p:cNvPr id="17" name="Rectangle 16"/>
          <p:cNvSpPr/>
          <p:nvPr userDrawn="1"/>
        </p:nvSpPr>
        <p:spPr>
          <a:xfrm>
            <a:off x="4780438" y="3497483"/>
            <a:ext cx="402675" cy="261610"/>
          </a:xfrm>
          <a:prstGeom prst="rect">
            <a:avLst/>
          </a:prstGeom>
        </p:spPr>
        <p:txBody>
          <a:bodyPr vert="horz" lIns="21600" tIns="43200" rIns="21600" bIns="43200" rtlCol="0" anchor="ctr">
            <a:noAutofit/>
          </a:bodyPr>
          <a:lstStyle/>
          <a:p>
            <a:pPr lvl="0" indent="0">
              <a:spcBef>
                <a:spcPts val="180"/>
              </a:spcBef>
              <a:buFont typeface="Arial" pitchFamily="34" charset="0"/>
              <a:buNone/>
            </a:pPr>
            <a:r>
              <a:rPr lang="en-GB" sz="66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9" y="3768568"/>
            <a:ext cx="3734059" cy="266322"/>
          </a:xfrm>
        </p:spPr>
        <p:txBody>
          <a:bodyPr lIns="36000" rIns="36000" anchor="ctr">
            <a:noAutofit/>
          </a:bodyPr>
          <a:lstStyle>
            <a:lvl1pPr>
              <a:defRPr sz="66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8" y="4043102"/>
            <a:ext cx="3734059" cy="261610"/>
          </a:xfrm>
          <a:prstGeom prst="rect">
            <a:avLst/>
          </a:prstGeom>
        </p:spPr>
        <p:txBody>
          <a:bodyPr vert="horz" lIns="21600" tIns="43200" rIns="21600" bIns="43200" rtlCol="0" anchor="ctr">
            <a:noAutofit/>
          </a:bodyPr>
          <a:lstStyle/>
          <a:p>
            <a:pPr lvl="0" indent="0">
              <a:spcBef>
                <a:spcPts val="180"/>
              </a:spcBef>
              <a:buFont typeface="Arial" pitchFamily="34" charset="0"/>
              <a:buNone/>
            </a:pPr>
            <a:r>
              <a:rPr lang="en-GB" sz="66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9" y="1835232"/>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4" y="565703"/>
            <a:ext cx="1518364" cy="387798"/>
          </a:xfrm>
          <a:prstGeom prst="rect">
            <a:avLst/>
          </a:prstGeom>
        </p:spPr>
        <p:txBody>
          <a:bodyPr wrap="none">
            <a:spAutoFit/>
          </a:bodyPr>
          <a:lstStyle/>
          <a:p>
            <a:r>
              <a:rPr kumimoji="0" lang="en-US" sz="192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440" b="0" dirty="0">
              <a:solidFill>
                <a:schemeClr val="bg1"/>
              </a:solidFill>
            </a:endParaRPr>
          </a:p>
        </p:txBody>
      </p:sp>
      <p:sp>
        <p:nvSpPr>
          <p:cNvPr id="24" name="Text Placeholder 5"/>
          <p:cNvSpPr>
            <a:spLocks noGrp="1"/>
          </p:cNvSpPr>
          <p:nvPr>
            <p:ph type="body" sz="quarter" idx="15" hasCustomPrompt="1"/>
          </p:nvPr>
        </p:nvSpPr>
        <p:spPr>
          <a:xfrm>
            <a:off x="2834998" y="4333520"/>
            <a:ext cx="3349330" cy="266322"/>
          </a:xfrm>
        </p:spPr>
        <p:txBody>
          <a:bodyPr lIns="36000" rIns="36000" anchor="ctr">
            <a:noAutofit/>
          </a:bodyPr>
          <a:lstStyle>
            <a:lvl1pPr>
              <a:defRPr sz="660" b="0" baseline="0">
                <a:solidFill>
                  <a:schemeClr val="tx2"/>
                </a:solidFill>
              </a:defRPr>
            </a:lvl1pPr>
          </a:lstStyle>
          <a:p>
            <a:pPr lvl="0"/>
            <a:r>
              <a:rPr lang="en-ZA" dirty="0"/>
              <a:t>Fill in your address</a:t>
            </a:r>
          </a:p>
        </p:txBody>
      </p:sp>
      <p:sp>
        <p:nvSpPr>
          <p:cNvPr id="20" name="Right Triangle 19"/>
          <p:cNvSpPr/>
          <p:nvPr userDrawn="1"/>
        </p:nvSpPr>
        <p:spPr>
          <a:xfrm flipH="1">
            <a:off x="2834997" y="3284991"/>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21441172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55"/>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440"/>
              </a:spcAft>
            </a:pPr>
            <a:r>
              <a:rPr lang="en-US" sz="1920" b="0" cap="none" baseline="0" dirty="0">
                <a:solidFill>
                  <a:prstClr val="white"/>
                </a:solidFill>
                <a:latin typeface="Century Gothic"/>
                <a:cs typeface="Century Gothic"/>
              </a:rPr>
              <a:t>Thank you</a:t>
            </a:r>
          </a:p>
        </p:txBody>
      </p:sp>
      <p:sp>
        <p:nvSpPr>
          <p:cNvPr id="4" name="Right Triangle 3"/>
          <p:cNvSpPr/>
          <p:nvPr userDrawn="1"/>
        </p:nvSpPr>
        <p:spPr>
          <a:xfrm flipH="1">
            <a:off x="1547666" y="3140975"/>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14111966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custDataLst>
              <p:tags r:id="rId1"/>
            </p:custDataLst>
          </p:nvPr>
        </p:nvSpPr>
        <p:spPr>
          <a:xfrm>
            <a:off x="8378081" y="6468151"/>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1"/>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7"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 xmlns:a16="http://schemas.microsoft.com/office/drawing/2014/main" id="{03F22B5A-3AB1-4B25-8BBC-614B1D1981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4821157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3"/>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69629" y="6026976"/>
            <a:ext cx="1378036" cy="590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Triangle 8"/>
          <p:cNvSpPr/>
          <p:nvPr userDrawn="1"/>
        </p:nvSpPr>
        <p:spPr>
          <a:xfrm flipH="1">
            <a:off x="683568" y="5589241"/>
            <a:ext cx="8460432"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4764486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377366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549943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91732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94E144-B02B-6D4B-85B6-21C54C87DF04}" type="datetimeFigureOut">
              <a:rPr kumimoji="0" lang="en-US" sz="18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3/31/2021</a:t>
            </a:fld>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8D84F-E6DB-8C4A-8040-A6AAAAC453FD}" type="slidenum">
              <a:rPr kumimoji="0" lang="en-US" sz="675"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236085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A58804-3499-4B06-A6AC-52B40DDB86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0EFF40E8-CF56-4162-A700-2B4550B60D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69C4ECE0-E392-4AC3-BA60-AADB7147AFE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930BFF9A-0F03-4C89-85CE-F33079FCC811}"/>
              </a:ext>
            </a:extLst>
          </p:cNvPr>
          <p:cNvSpPr>
            <a:spLocks noGrp="1"/>
          </p:cNvSpPr>
          <p:nvPr>
            <p:ph type="ftr" sz="quarter" idx="11"/>
          </p:nvPr>
        </p:nvSpPr>
        <p:spPr/>
        <p:txBody>
          <a:bodyPr/>
          <a:lstStyle/>
          <a:p>
            <a:r>
              <a:rPr lang="en-US" dirty="0"/>
              <a:t>COMSAFE STANDING COMMITTEE MEETING</a:t>
            </a:r>
          </a:p>
        </p:txBody>
      </p:sp>
      <p:sp>
        <p:nvSpPr>
          <p:cNvPr id="6" name="Slide Number Placeholder 5">
            <a:extLst>
              <a:ext uri="{FF2B5EF4-FFF2-40B4-BE49-F238E27FC236}">
                <a16:creationId xmlns="" xmlns:a16="http://schemas.microsoft.com/office/drawing/2014/main" id="{6ABA06A2-4808-4E45-83FA-470A966E5C50}"/>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27513844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DD02E-9812-422E-8520-42C321746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D32BD1-3019-471B-98AA-CFE9F304D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A3DC9A-093F-4797-A6E0-8115A4127A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5DC03D4B-2B6E-4E47-8294-81E2D53677BC}"/>
              </a:ext>
            </a:extLst>
          </p:cNvPr>
          <p:cNvSpPr>
            <a:spLocks noGrp="1"/>
          </p:cNvSpPr>
          <p:nvPr>
            <p:ph type="ftr" sz="quarter" idx="11"/>
          </p:nvPr>
        </p:nvSpPr>
        <p:spPr/>
        <p:txBody>
          <a:bodyPr/>
          <a:lstStyle/>
          <a:p>
            <a:r>
              <a:rPr lang="en-US" dirty="0"/>
              <a:t>COMSAFE STANDING COMMITTEE MEETING</a:t>
            </a:r>
          </a:p>
        </p:txBody>
      </p:sp>
      <p:sp>
        <p:nvSpPr>
          <p:cNvPr id="6" name="Slide Number Placeholder 5">
            <a:extLst>
              <a:ext uri="{FF2B5EF4-FFF2-40B4-BE49-F238E27FC236}">
                <a16:creationId xmlns="" xmlns:a16="http://schemas.microsoft.com/office/drawing/2014/main" id="{B187A8C6-97CD-4DDB-9715-97E4B7DDB09F}"/>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3977092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FE27F1-F48A-4DB7-A155-1E04673BA89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33D6E828-AFF4-47F8-8B72-94D0ECFF40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A55A8FE-D311-4A39-A50C-78F3391669C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B6A01C51-CC91-48E3-B9B5-29F8209330B1}"/>
              </a:ext>
            </a:extLst>
          </p:cNvPr>
          <p:cNvSpPr>
            <a:spLocks noGrp="1"/>
          </p:cNvSpPr>
          <p:nvPr>
            <p:ph type="ftr" sz="quarter" idx="11"/>
          </p:nvPr>
        </p:nvSpPr>
        <p:spPr/>
        <p:txBody>
          <a:bodyPr/>
          <a:lstStyle/>
          <a:p>
            <a:r>
              <a:rPr lang="en-US" dirty="0"/>
              <a:t>COMSAFE STANDING COMMITTEE MEETING</a:t>
            </a:r>
          </a:p>
        </p:txBody>
      </p:sp>
      <p:sp>
        <p:nvSpPr>
          <p:cNvPr id="6" name="Slide Number Placeholder 5">
            <a:extLst>
              <a:ext uri="{FF2B5EF4-FFF2-40B4-BE49-F238E27FC236}">
                <a16:creationId xmlns="" xmlns:a16="http://schemas.microsoft.com/office/drawing/2014/main" id="{56A427EE-C504-4024-B161-573938DB74EA}"/>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3725910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2CA1D-42D5-4401-AA7A-D7E651230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D11024C-C1A0-47B6-842F-4D0306969A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EDB197B-5EBD-4B60-9712-0330423655A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60C75C6-03E6-47D7-9C80-760F7DAD98C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 xmlns:a16="http://schemas.microsoft.com/office/drawing/2014/main" id="{8A832364-C9E1-48A9-BB3E-4EA4E3BB0A7B}"/>
              </a:ext>
            </a:extLst>
          </p:cNvPr>
          <p:cNvSpPr>
            <a:spLocks noGrp="1"/>
          </p:cNvSpPr>
          <p:nvPr>
            <p:ph type="ftr" sz="quarter" idx="11"/>
          </p:nvPr>
        </p:nvSpPr>
        <p:spPr/>
        <p:txBody>
          <a:bodyPr/>
          <a:lstStyle/>
          <a:p>
            <a:r>
              <a:rPr lang="en-US" dirty="0"/>
              <a:t>COMSAFE STANDING COMMITTEE MEETING</a:t>
            </a:r>
          </a:p>
        </p:txBody>
      </p:sp>
      <p:sp>
        <p:nvSpPr>
          <p:cNvPr id="7" name="Slide Number Placeholder 6">
            <a:extLst>
              <a:ext uri="{FF2B5EF4-FFF2-40B4-BE49-F238E27FC236}">
                <a16:creationId xmlns="" xmlns:a16="http://schemas.microsoft.com/office/drawing/2014/main" id="{7305E0B0-FBC1-44E7-B0DF-898F6F13BBFC}"/>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38126360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55E56D-C05D-451E-9549-91510494D8B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528B7E7-0D98-4604-A247-5F3893719F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4703280-621A-4C55-AF69-3E4BB13AB9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58D096D-708B-445E-8D45-F79790A644A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BB1ED50-914F-44A5-B168-8A55F41A21A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226D72D-EAFF-4920-8BAE-151D0219718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 xmlns:a16="http://schemas.microsoft.com/office/drawing/2014/main" id="{0C749229-C003-485F-8DBD-CFEB01AB29F0}"/>
              </a:ext>
            </a:extLst>
          </p:cNvPr>
          <p:cNvSpPr>
            <a:spLocks noGrp="1"/>
          </p:cNvSpPr>
          <p:nvPr>
            <p:ph type="ftr" sz="quarter" idx="11"/>
          </p:nvPr>
        </p:nvSpPr>
        <p:spPr/>
        <p:txBody>
          <a:bodyPr/>
          <a:lstStyle/>
          <a:p>
            <a:r>
              <a:rPr lang="en-US" dirty="0"/>
              <a:t>COMSAFE STANDING COMMITTEE MEETING</a:t>
            </a:r>
          </a:p>
        </p:txBody>
      </p:sp>
      <p:sp>
        <p:nvSpPr>
          <p:cNvPr id="9" name="Slide Number Placeholder 8">
            <a:extLst>
              <a:ext uri="{FF2B5EF4-FFF2-40B4-BE49-F238E27FC236}">
                <a16:creationId xmlns="" xmlns:a16="http://schemas.microsoft.com/office/drawing/2014/main" id="{3A774CA5-D10C-4547-A64C-501F1B38D41C}"/>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42042559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510AA4-A49A-44A8-B7D3-FC9890F79A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1E853F0-0616-47BE-9DB2-10FA990518E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 xmlns:a16="http://schemas.microsoft.com/office/drawing/2014/main" id="{F0B9AE5A-17B4-44F3-BFD9-9475CCA6080F}"/>
              </a:ext>
            </a:extLst>
          </p:cNvPr>
          <p:cNvSpPr>
            <a:spLocks noGrp="1"/>
          </p:cNvSpPr>
          <p:nvPr>
            <p:ph type="ftr" sz="quarter" idx="11"/>
          </p:nvPr>
        </p:nvSpPr>
        <p:spPr/>
        <p:txBody>
          <a:bodyPr/>
          <a:lstStyle/>
          <a:p>
            <a:r>
              <a:rPr lang="en-US" dirty="0"/>
              <a:t>COMSAFE STANDING COMMITTEE MEETING</a:t>
            </a:r>
          </a:p>
        </p:txBody>
      </p:sp>
      <p:sp>
        <p:nvSpPr>
          <p:cNvPr id="5" name="Slide Number Placeholder 4">
            <a:extLst>
              <a:ext uri="{FF2B5EF4-FFF2-40B4-BE49-F238E27FC236}">
                <a16:creationId xmlns="" xmlns:a16="http://schemas.microsoft.com/office/drawing/2014/main" id="{6EE073BD-8B21-4E43-B0D5-625ABACCAB20}"/>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26293176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EC7199C-7E9D-464C-9C8C-25C1FB2AF4A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 xmlns:a16="http://schemas.microsoft.com/office/drawing/2014/main" id="{5169BCF0-3B8B-4EB1-95E0-9ECD8D6C718C}"/>
              </a:ext>
            </a:extLst>
          </p:cNvPr>
          <p:cNvSpPr>
            <a:spLocks noGrp="1"/>
          </p:cNvSpPr>
          <p:nvPr>
            <p:ph type="ftr" sz="quarter" idx="11"/>
          </p:nvPr>
        </p:nvSpPr>
        <p:spPr/>
        <p:txBody>
          <a:bodyPr/>
          <a:lstStyle/>
          <a:p>
            <a:r>
              <a:rPr lang="en-US" dirty="0"/>
              <a:t>COMSAFE STANDING COMMITTEE MEETING</a:t>
            </a:r>
          </a:p>
        </p:txBody>
      </p:sp>
      <p:sp>
        <p:nvSpPr>
          <p:cNvPr id="4" name="Slide Number Placeholder 3">
            <a:extLst>
              <a:ext uri="{FF2B5EF4-FFF2-40B4-BE49-F238E27FC236}">
                <a16:creationId xmlns="" xmlns:a16="http://schemas.microsoft.com/office/drawing/2014/main" id="{79511C49-A973-4E0A-9F63-BE38DBA83D7B}"/>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5887939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005767-3D6D-4E48-ADEE-E72DC212CB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67815E8-0ADC-4CD0-8D4A-59D70F8093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A908C5D-DDD3-4728-9DA4-6232416E0A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8476A1EB-D3C3-4E8B-9A4F-230771D2782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 xmlns:a16="http://schemas.microsoft.com/office/drawing/2014/main" id="{44882CD4-F8CD-4BB2-866B-7631958E5ECF}"/>
              </a:ext>
            </a:extLst>
          </p:cNvPr>
          <p:cNvSpPr>
            <a:spLocks noGrp="1"/>
          </p:cNvSpPr>
          <p:nvPr>
            <p:ph type="ftr" sz="quarter" idx="11"/>
          </p:nvPr>
        </p:nvSpPr>
        <p:spPr/>
        <p:txBody>
          <a:bodyPr/>
          <a:lstStyle/>
          <a:p>
            <a:r>
              <a:rPr lang="en-US" dirty="0"/>
              <a:t>COMSAFE STANDING COMMITTEE MEETING</a:t>
            </a:r>
          </a:p>
        </p:txBody>
      </p:sp>
      <p:sp>
        <p:nvSpPr>
          <p:cNvPr id="7" name="Slide Number Placeholder 6">
            <a:extLst>
              <a:ext uri="{FF2B5EF4-FFF2-40B4-BE49-F238E27FC236}">
                <a16:creationId xmlns="" xmlns:a16="http://schemas.microsoft.com/office/drawing/2014/main" id="{5D07068C-8A27-4BF2-86AF-C13FB8114139}"/>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3956927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0F29B-64B8-4750-A33A-6FEA312F19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5E501A06-59F2-4AB4-BAC0-3D8CB48B41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 xmlns:a16="http://schemas.microsoft.com/office/drawing/2014/main" id="{4BB69C68-5AA2-404B-92AE-FBCED84C3B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929A8772-11D4-468B-8882-805FAE6E7D5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 xmlns:a16="http://schemas.microsoft.com/office/drawing/2014/main" id="{E2C073B2-5078-43CB-B17B-7D0BEE508A1C}"/>
              </a:ext>
            </a:extLst>
          </p:cNvPr>
          <p:cNvSpPr>
            <a:spLocks noGrp="1"/>
          </p:cNvSpPr>
          <p:nvPr>
            <p:ph type="ftr" sz="quarter" idx="11"/>
          </p:nvPr>
        </p:nvSpPr>
        <p:spPr/>
        <p:txBody>
          <a:bodyPr/>
          <a:lstStyle/>
          <a:p>
            <a:r>
              <a:rPr lang="en-US" dirty="0"/>
              <a:t>COMSAFE STANDING COMMITTEE MEETING</a:t>
            </a:r>
          </a:p>
        </p:txBody>
      </p:sp>
      <p:sp>
        <p:nvSpPr>
          <p:cNvPr id="7" name="Slide Number Placeholder 6">
            <a:extLst>
              <a:ext uri="{FF2B5EF4-FFF2-40B4-BE49-F238E27FC236}">
                <a16:creationId xmlns="" xmlns:a16="http://schemas.microsoft.com/office/drawing/2014/main" id="{373E8921-CE77-4CCA-ADCB-0F08559B92FC}"/>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8865809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3FA5A2-5BAD-4EB6-BC4C-B672E9E68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884839B-A172-418C-87A4-F979FB6EB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A37EB7-0728-4DAB-B2A6-77B543C7DA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929F3EA8-B958-436E-8749-D949BAE964CF}"/>
              </a:ext>
            </a:extLst>
          </p:cNvPr>
          <p:cNvSpPr>
            <a:spLocks noGrp="1"/>
          </p:cNvSpPr>
          <p:nvPr>
            <p:ph type="ftr" sz="quarter" idx="11"/>
          </p:nvPr>
        </p:nvSpPr>
        <p:spPr/>
        <p:txBody>
          <a:bodyPr/>
          <a:lstStyle/>
          <a:p>
            <a:r>
              <a:rPr lang="en-US" dirty="0"/>
              <a:t>COMSAFE STANDING COMMITTEE MEETING</a:t>
            </a:r>
          </a:p>
        </p:txBody>
      </p:sp>
      <p:sp>
        <p:nvSpPr>
          <p:cNvPr id="6" name="Slide Number Placeholder 5">
            <a:extLst>
              <a:ext uri="{FF2B5EF4-FFF2-40B4-BE49-F238E27FC236}">
                <a16:creationId xmlns="" xmlns:a16="http://schemas.microsoft.com/office/drawing/2014/main" id="{AB56C796-1D05-4235-BE26-C41B8707AF2C}"/>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173125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7DFF5B-D431-4514-BB36-B8235C4AD13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37096F1-BB15-484F-876C-899FBA346AD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764816-EDDB-48F0-BB16-F6B4EA11F4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C7BAB81A-E1CF-4BA4-AFAB-62C5E5490D8F}"/>
              </a:ext>
            </a:extLst>
          </p:cNvPr>
          <p:cNvSpPr>
            <a:spLocks noGrp="1"/>
          </p:cNvSpPr>
          <p:nvPr>
            <p:ph type="ftr" sz="quarter" idx="11"/>
          </p:nvPr>
        </p:nvSpPr>
        <p:spPr/>
        <p:txBody>
          <a:bodyPr/>
          <a:lstStyle/>
          <a:p>
            <a:r>
              <a:rPr lang="en-US" dirty="0"/>
              <a:t>COMSAFE STANDING COMMITTEE MEETING</a:t>
            </a:r>
          </a:p>
        </p:txBody>
      </p:sp>
      <p:sp>
        <p:nvSpPr>
          <p:cNvPr id="6" name="Slide Number Placeholder 5">
            <a:extLst>
              <a:ext uri="{FF2B5EF4-FFF2-40B4-BE49-F238E27FC236}">
                <a16:creationId xmlns="" xmlns:a16="http://schemas.microsoft.com/office/drawing/2014/main" id="{B5B64E9E-087E-4FC6-AB96-58D40F3C9522}"/>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9786092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1" y="2276879"/>
            <a:ext cx="8281290" cy="936625"/>
          </a:xfrm>
          <a:prstGeom prst="rect">
            <a:avLst/>
          </a:prstGeom>
          <a:noFill/>
        </p:spPr>
        <p:txBody>
          <a:bodyPr anchor="ctr">
            <a:normAutofit/>
          </a:bodyPr>
          <a:lstStyle>
            <a:lvl1pPr>
              <a:defRPr sz="19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3461895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37792510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3392552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865810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COMSAFE STANDING COMMITTEE MEETING</a:t>
            </a:r>
          </a:p>
        </p:txBody>
      </p:sp>
      <p:sp>
        <p:nvSpPr>
          <p:cNvPr id="7" name="Slide Number Placeholder 6"/>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13183727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COMSAFE STANDING COMMITTEE MEETING</a:t>
            </a:r>
          </a:p>
        </p:txBody>
      </p:sp>
      <p:sp>
        <p:nvSpPr>
          <p:cNvPr id="9" name="Slide Number Placeholder 8"/>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22665726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COMSAFE STANDING COMMITTEE MEETING</a:t>
            </a:r>
          </a:p>
        </p:txBody>
      </p:sp>
      <p:sp>
        <p:nvSpPr>
          <p:cNvPr id="5" name="Slide Number Placeholder 4"/>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20064627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COMSAFE STANDING COMMITTEE MEETING</a:t>
            </a:r>
          </a:p>
        </p:txBody>
      </p:sp>
      <p:sp>
        <p:nvSpPr>
          <p:cNvPr id="4" name="Slide Number Placeholder 3"/>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7145271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COMSAFE STANDING COMMITTEE MEETING</a:t>
            </a:r>
          </a:p>
        </p:txBody>
      </p:sp>
      <p:sp>
        <p:nvSpPr>
          <p:cNvPr id="7" name="Slide Number Placeholder 6"/>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48134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COMSAFE STANDING COMMITTEE MEETING</a:t>
            </a:r>
          </a:p>
        </p:txBody>
      </p:sp>
      <p:sp>
        <p:nvSpPr>
          <p:cNvPr id="7" name="Slide Number Placeholder 6"/>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6925758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22894044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COMSAFE STANDING COMMITTEE MEETING</a:t>
            </a:r>
          </a:p>
        </p:txBody>
      </p:sp>
      <p:sp>
        <p:nvSpPr>
          <p:cNvPr id="6" name="Slide Number Placeholder 5"/>
          <p:cNvSpPr>
            <a:spLocks noGrp="1"/>
          </p:cNvSpPr>
          <p:nvPr>
            <p:ph type="sldNum" sz="quarter" idx="12"/>
          </p:nvPr>
        </p:nvSpPr>
        <p:spPr/>
        <p:txBody>
          <a:body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662535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5400"/>
            </a:lvl1pPr>
          </a:lstStyle>
          <a:p>
            <a:r>
              <a:rPr lang="en-US" dirty="0"/>
              <a:t>Contents</a:t>
            </a:r>
            <a:endParaRPr lang="en-ZA" dirty="0"/>
          </a:p>
        </p:txBody>
      </p:sp>
      <p:sp>
        <p:nvSpPr>
          <p:cNvPr id="3" name="Slide Number Placeholder 2"/>
          <p:cNvSpPr>
            <a:spLocks noGrp="1"/>
          </p:cNvSpPr>
          <p:nvPr>
            <p:ph type="sldNum" sz="quarter" idx="10"/>
          </p:nvPr>
        </p:nvSpPr>
        <p:spPr/>
        <p:txBody>
          <a:bodyPr/>
          <a:lstStyle/>
          <a:p>
            <a:fld id="{006B055F-84BD-496C-8116-9E9E371E4633}" type="slidenum">
              <a:rPr lang="en-ZA" smtClean="0"/>
              <a:pPr/>
              <a:t>‹#›</a:t>
            </a:fld>
            <a:endParaRPr lang="en-ZA" dirty="0"/>
          </a:p>
        </p:txBody>
      </p:sp>
      <p:sp>
        <p:nvSpPr>
          <p:cNvPr id="4" name="Footer Placeholder 3"/>
          <p:cNvSpPr>
            <a:spLocks noGrp="1"/>
          </p:cNvSpPr>
          <p:nvPr>
            <p:ph type="ftr" sz="quarter" idx="11"/>
          </p:nvPr>
        </p:nvSpPr>
        <p:spPr>
          <a:xfrm>
            <a:off x="107504" y="6381328"/>
            <a:ext cx="8136904" cy="432048"/>
          </a:xfrm>
          <a:prstGeom prst="rect">
            <a:avLst/>
          </a:prstGeom>
        </p:spPr>
        <p:txBody>
          <a:bodyPr/>
          <a:lstStyle/>
          <a:p>
            <a:pPr algn="ctr"/>
            <a:r>
              <a:rPr lang="en-ZA" dirty="0"/>
              <a:t>COMSAFE STANDING COMMITTEE MEETING</a:t>
            </a:r>
          </a:p>
        </p:txBody>
      </p:sp>
      <p:sp>
        <p:nvSpPr>
          <p:cNvPr id="6" name="Content Placeholder 5"/>
          <p:cNvSpPr>
            <a:spLocks noGrp="1"/>
          </p:cNvSpPr>
          <p:nvPr>
            <p:ph sz="quarter" idx="12" hasCustomPrompt="1"/>
          </p:nvPr>
        </p:nvSpPr>
        <p:spPr>
          <a:xfrm>
            <a:off x="468313" y="1484313"/>
            <a:ext cx="8208143" cy="4681537"/>
          </a:xfrm>
          <a:prstGeom prst="rect">
            <a:avLst/>
          </a:prstGeom>
        </p:spPr>
        <p:txBody>
          <a:bodyPr/>
          <a:lstStyle>
            <a:lvl1pPr>
              <a:defRPr baseline="0"/>
            </a:lvl1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3239750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COMSAFE STANDING COMMITTEE MEETING</a:t>
            </a:r>
          </a:p>
        </p:txBody>
      </p:sp>
      <p:sp>
        <p:nvSpPr>
          <p:cNvPr id="6" name="Slide Number Placeholder 5"/>
          <p:cNvSpPr>
            <a:spLocks noGrp="1"/>
          </p:cNvSpPr>
          <p:nvPr>
            <p:ph type="sldNum" sz="quarter" idx="12"/>
          </p:nvPr>
        </p:nvSpPr>
        <p:spPr/>
        <p:txBody>
          <a:bodyPr/>
          <a:lstStyle/>
          <a:p>
            <a:fld id="{FE1BAEFA-8DDC-467D-A428-BEE588A57E03}" type="slidenum">
              <a:rPr lang="en-ZA" smtClean="0"/>
              <a:pPr/>
              <a:t>‹#›</a:t>
            </a:fld>
            <a:endParaRPr lang="en-ZA" dirty="0"/>
          </a:p>
        </p:txBody>
      </p:sp>
    </p:spTree>
    <p:extLst>
      <p:ext uri="{BB962C8B-B14F-4D97-AF65-F5344CB8AC3E}">
        <p14:creationId xmlns:p14="http://schemas.microsoft.com/office/powerpoint/2010/main" xmlns="" val="236715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COMSAFE STANDING COMMITTEE MEETING</a:t>
            </a:r>
          </a:p>
        </p:txBody>
      </p:sp>
      <p:sp>
        <p:nvSpPr>
          <p:cNvPr id="6" name="Slide Number Placeholder 5"/>
          <p:cNvSpPr>
            <a:spLocks noGrp="1"/>
          </p:cNvSpPr>
          <p:nvPr>
            <p:ph type="sldNum" sz="quarter" idx="12"/>
          </p:nvPr>
        </p:nvSpPr>
        <p:spPr/>
        <p:txBody>
          <a:bodyPr/>
          <a:lstStyle/>
          <a:p>
            <a:fld id="{9F890BD0-BF69-4E33-B354-605DE0697213}" type="slidenum">
              <a:rPr lang="en-ZA" smtClean="0"/>
              <a:pPr/>
              <a:t>‹#›</a:t>
            </a:fld>
            <a:endParaRPr lang="en-ZA" dirty="0"/>
          </a:p>
        </p:txBody>
      </p:sp>
    </p:spTree>
    <p:extLst>
      <p:ext uri="{BB962C8B-B14F-4D97-AF65-F5344CB8AC3E}">
        <p14:creationId xmlns:p14="http://schemas.microsoft.com/office/powerpoint/2010/main" xmlns="" val="1178837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r>
              <a:rPr lang="en-ZA" dirty="0"/>
              <a:t>COMSAFE STANDING COMMITTEE MEETING</a:t>
            </a:r>
          </a:p>
        </p:txBody>
      </p:sp>
      <p:sp>
        <p:nvSpPr>
          <p:cNvPr id="4" name="Slide Number Placeholder 3"/>
          <p:cNvSpPr>
            <a:spLocks noGrp="1"/>
          </p:cNvSpPr>
          <p:nvPr>
            <p:ph type="sldNum" sz="quarter" idx="12"/>
          </p:nvPr>
        </p:nvSpPr>
        <p:spPr/>
        <p:txBody>
          <a:bodyPr/>
          <a:lstStyle/>
          <a:p>
            <a:fld id="{9F890BD0-BF69-4E33-B354-605DE0697213}" type="slidenum">
              <a:rPr lang="en-ZA" smtClean="0"/>
              <a:pPr/>
              <a:t>‹#›</a:t>
            </a:fld>
            <a:endParaRPr lang="en-ZA" dirty="0"/>
          </a:p>
        </p:txBody>
      </p:sp>
    </p:spTree>
    <p:extLst>
      <p:ext uri="{BB962C8B-B14F-4D97-AF65-F5344CB8AC3E}">
        <p14:creationId xmlns:p14="http://schemas.microsoft.com/office/powerpoint/2010/main" xmlns="" val="3817486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2" y="382908"/>
            <a:ext cx="3656932"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44510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8750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1499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4255679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7206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95857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3799604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10766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913325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34020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1200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80081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2641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190027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19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24894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50881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865921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47923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83482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2143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655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963893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147998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395752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6250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855973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841320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95861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6454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25067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37380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57476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52899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75932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10041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1052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66635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66570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89718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103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14055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27458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52489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60242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43432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740622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61228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825" y="261020"/>
            <a:ext cx="8642350" cy="647700"/>
          </a:xfrm>
          <a:prstGeom prst="rect">
            <a:avLst/>
          </a:prstGeom>
        </p:spPr>
        <p:txBody>
          <a:bodyPr/>
          <a:lstStyle>
            <a:lvl1pPr marL="0" indent="0">
              <a:buNone/>
              <a:defRPr sz="2800" b="1">
                <a:solidFill>
                  <a:srgbClr val="003399"/>
                </a:solidFill>
              </a:defRPr>
            </a:lvl1pPr>
          </a:lstStyle>
          <a:p>
            <a:pPr lvl="0"/>
            <a:r>
              <a:rPr lang="en-US" dirty="0"/>
              <a:t>Heading</a:t>
            </a:r>
            <a:endParaRPr lang="en-ZA" dirty="0"/>
          </a:p>
        </p:txBody>
      </p:sp>
      <p:sp>
        <p:nvSpPr>
          <p:cNvPr id="5" name="Text Placeholder 4"/>
          <p:cNvSpPr>
            <a:spLocks noGrp="1"/>
          </p:cNvSpPr>
          <p:nvPr>
            <p:ph type="body" sz="quarter" idx="11"/>
          </p:nvPr>
        </p:nvSpPr>
        <p:spPr>
          <a:xfrm>
            <a:off x="250825" y="1268760"/>
            <a:ext cx="8642350" cy="468119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857025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3" y="382908"/>
            <a:ext cx="3656932" cy="1566836"/>
          </a:xfrm>
          <a:prstGeom prst="rect">
            <a:avLst/>
          </a:prstGeom>
        </p:spPr>
      </p:pic>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1215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9204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47369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38880923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3816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78431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Tree>
    <p:extLst>
      <p:ext uri="{BB962C8B-B14F-4D97-AF65-F5344CB8AC3E}">
        <p14:creationId xmlns:p14="http://schemas.microsoft.com/office/powerpoint/2010/main" xmlns="" val="3630557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74664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93356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652058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361331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379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28966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42628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59740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239006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56791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685970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58581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33658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371047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4647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4.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tags" Target="../tags/tag6.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0.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vmlDrawing" Target="../drawings/vmlDrawing2.v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33"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4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oleObject" Target="../embeddings/oleObject2.bin"/><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ags" Target="../tags/tag48.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ags" Target="../tags/tag5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ags" Target="../tags/tag47.xml"/><Relationship Id="rId30" Type="http://schemas.openxmlformats.org/officeDocument/2006/relationships/tags" Target="../tags/tag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image" Target="../media/image7.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oleObject" Target="../embeddings/oleObject3.bin"/><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ags" Target="../tags/tag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tags" Target="../tags/tag9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ags" Target="../tags/tag92.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tags" Target="../tags/tag9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vmlDrawing" Target="../drawings/vmlDrawing3.vml"/><Relationship Id="rId30" Type="http://schemas.openxmlformats.org/officeDocument/2006/relationships/tags" Target="../tags/tag94.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vmlDrawing" Target="../drawings/vmlDrawing4.v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image" Target="../media/image3.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theme" Target="../theme/theme4.xml"/><Relationship Id="rId33"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tags" Target="../tags/tag13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oleObject" Target="../embeddings/oleObject4.bin"/><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ags" Target="../tags/tag138.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tags" Target="../tags/tag141.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tags" Target="../tags/tag137.xml"/><Relationship Id="rId30" Type="http://schemas.openxmlformats.org/officeDocument/2006/relationships/tags" Target="../tags/tag140.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11.png"/><Relationship Id="rId3" Type="http://schemas.openxmlformats.org/officeDocument/2006/relationships/slideLayout" Target="../slideLayouts/slideLayout104.xml"/><Relationship Id="rId7" Type="http://schemas.openxmlformats.org/officeDocument/2006/relationships/tags" Target="../tags/tag182.xml"/><Relationship Id="rId12" Type="http://schemas.openxmlformats.org/officeDocument/2006/relationships/oleObject" Target="../embeddings/oleObject5.bin"/><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vmlDrawing" Target="../drawings/vmlDrawing5.vml"/><Relationship Id="rId11" Type="http://schemas.openxmlformats.org/officeDocument/2006/relationships/tags" Target="../tags/tag186.xml"/><Relationship Id="rId5" Type="http://schemas.openxmlformats.org/officeDocument/2006/relationships/theme" Target="../theme/theme5.xml"/><Relationship Id="rId10" Type="http://schemas.openxmlformats.org/officeDocument/2006/relationships/tags" Target="../tags/tag185.xml"/><Relationship Id="rId4" Type="http://schemas.openxmlformats.org/officeDocument/2006/relationships/slideLayout" Target="../slideLayouts/slideLayout105.xml"/><Relationship Id="rId9" Type="http://schemas.openxmlformats.org/officeDocument/2006/relationships/tags" Target="../tags/tag18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11.png"/><Relationship Id="rId3" Type="http://schemas.openxmlformats.org/officeDocument/2006/relationships/slideLayout" Target="../slideLayouts/slideLayout108.xml"/><Relationship Id="rId7" Type="http://schemas.openxmlformats.org/officeDocument/2006/relationships/tags" Target="../tags/tag193.xml"/><Relationship Id="rId12" Type="http://schemas.openxmlformats.org/officeDocument/2006/relationships/oleObject" Target="../embeddings/oleObject6.bin"/><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vmlDrawing" Target="../drawings/vmlDrawing6.vml"/><Relationship Id="rId11" Type="http://schemas.openxmlformats.org/officeDocument/2006/relationships/tags" Target="../tags/tag197.xml"/><Relationship Id="rId5" Type="http://schemas.openxmlformats.org/officeDocument/2006/relationships/theme" Target="../theme/theme6.xml"/><Relationship Id="rId10" Type="http://schemas.openxmlformats.org/officeDocument/2006/relationships/tags" Target="../tags/tag196.xml"/><Relationship Id="rId4" Type="http://schemas.openxmlformats.org/officeDocument/2006/relationships/slideLayout" Target="../slideLayouts/slideLayout109.xml"/><Relationship Id="rId9" Type="http://schemas.openxmlformats.org/officeDocument/2006/relationships/tags" Target="../tags/tag19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vmlDrawing" Target="../drawings/vmlDrawing7.v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image" Target="../media/image3.pn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theme" Target="../theme/theme7.xml"/><Relationship Id="rId33" Type="http://schemas.openxmlformats.org/officeDocument/2006/relationships/image" Target="../media/image2.png"/><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tags" Target="../tags/tag200.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oleObject" Target="../embeddings/oleObject7.bin"/><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ags" Target="../tags/tag199.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tags" Target="../tags/tag202.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tags" Target="../tags/tag198.xml"/><Relationship Id="rId30" Type="http://schemas.openxmlformats.org/officeDocument/2006/relationships/tags" Target="../tags/tag201.xml"/></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8.vml"/><Relationship Id="rId13" Type="http://schemas.openxmlformats.org/officeDocument/2006/relationships/tags" Target="../tags/tag247.xml"/><Relationship Id="rId3" Type="http://schemas.openxmlformats.org/officeDocument/2006/relationships/slideLayout" Target="../slideLayouts/slideLayout136.xml"/><Relationship Id="rId7" Type="http://schemas.openxmlformats.org/officeDocument/2006/relationships/theme" Target="../theme/theme8.xml"/><Relationship Id="rId12" Type="http://schemas.openxmlformats.org/officeDocument/2006/relationships/tags" Target="../tags/tag246.xml"/><Relationship Id="rId2" Type="http://schemas.openxmlformats.org/officeDocument/2006/relationships/slideLayout" Target="../slideLayouts/slideLayout135.xml"/><Relationship Id="rId16" Type="http://schemas.openxmlformats.org/officeDocument/2006/relationships/image" Target="../media/image3.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tags" Target="../tags/tag245.xml"/><Relationship Id="rId5" Type="http://schemas.openxmlformats.org/officeDocument/2006/relationships/slideLayout" Target="../slideLayouts/slideLayout138.xml"/><Relationship Id="rId15" Type="http://schemas.openxmlformats.org/officeDocument/2006/relationships/image" Target="../media/image11.png"/><Relationship Id="rId10" Type="http://schemas.openxmlformats.org/officeDocument/2006/relationships/tags" Target="../tags/tag244.xml"/><Relationship Id="rId4" Type="http://schemas.openxmlformats.org/officeDocument/2006/relationships/slideLayout" Target="../slideLayouts/slideLayout137.xml"/><Relationship Id="rId9" Type="http://schemas.openxmlformats.org/officeDocument/2006/relationships/tags" Target="../tags/tag243.xml"/><Relationship Id="rId14"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9.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199" name="think-cell Slide" r:id="rId36" imgW="360" imgH="360" progId="">
              <p:embed/>
            </p:oleObj>
          </a:graphicData>
        </a:graphic>
      </p:graphicFrame>
      <p:sp>
        <p:nvSpPr>
          <p:cNvPr id="2" name="Title Placeholder 1"/>
          <p:cNvSpPr>
            <a:spLocks noGrp="1"/>
          </p:cNvSpPr>
          <p:nvPr>
            <p:ph type="title"/>
            <p:custDataLst>
              <p:tags r:id="rId31"/>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4"/>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7" name="Rectangle 6"/>
          <p:cNvSpPr>
            <a:spLocks/>
          </p:cNvSpPr>
          <p:nvPr>
            <p:custDataLst>
              <p:tags r:id="rId35"/>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7"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845" r:id="rId25"/>
    <p:sldLayoutId id="2147483846" r:id="rId26"/>
    <p:sldLayoutId id="2147483859" r:id="rId27"/>
    <p:sldLayoutId id="2147483860" r:id="rId28"/>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COMSAFE STANDING COMMITTEE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D84F-E6DB-8C4A-8040-A6AAAAC453FD}" type="slidenum">
              <a:rPr lang="en-US" smtClean="0"/>
              <a:pPr/>
              <a:t>‹#›</a:t>
            </a:fld>
            <a:endParaRPr lang="en-US" dirty="0"/>
          </a:p>
        </p:txBody>
      </p:sp>
    </p:spTree>
    <p:extLst>
      <p:ext uri="{BB962C8B-B14F-4D97-AF65-F5344CB8AC3E}">
        <p14:creationId xmlns:p14="http://schemas.microsoft.com/office/powerpoint/2010/main" xmlns="" val="110082081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2223"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0859263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3247"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4"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42128149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4271"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87077632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Lst>
  <p:hf hd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4"/>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5296" name="think-cell Slide" r:id="rId12" imgW="360" imgH="360" progId="">
              <p:embed/>
            </p:oleObj>
          </a:graphicData>
        </a:graphic>
      </p:graphicFrame>
      <p:sp>
        <p:nvSpPr>
          <p:cNvPr id="2" name="Title Placeholder 1"/>
          <p:cNvSpPr>
            <a:spLocks noGrp="1"/>
          </p:cNvSpPr>
          <p:nvPr>
            <p:ph type="title"/>
            <p:custDataLst>
              <p:tags r:id="rId7"/>
            </p:custDataLst>
          </p:nvPr>
        </p:nvSpPr>
        <p:spPr>
          <a:xfrm>
            <a:off x="295277"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8"/>
            </p:custDataLst>
          </p:nvPr>
        </p:nvSpPr>
        <p:spPr>
          <a:xfrm>
            <a:off x="295277"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9"/>
            </p:custDataLst>
          </p:nvPr>
        </p:nvSpPr>
        <p:spPr>
          <a:xfrm>
            <a:off x="8378081" y="6468151"/>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10"/>
            </p:custDataLst>
          </p:nvPr>
        </p:nvSpPr>
        <p:spPr>
          <a:xfrm>
            <a:off x="4043081" y="6468151"/>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7" name="Rectangle 6"/>
          <p:cNvSpPr>
            <a:spLocks/>
          </p:cNvSpPr>
          <p:nvPr>
            <p:custDataLst>
              <p:tags r:id="rId11"/>
            </p:custDataLst>
          </p:nvPr>
        </p:nvSpPr>
        <p:spPr>
          <a:xfrm>
            <a:off x="2060973" y="6468151"/>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1" name="Picture 115"/>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tretch>
            <a:fillRect/>
          </a:stretch>
        </p:blipFill>
        <p:spPr bwMode="auto">
          <a:xfrm>
            <a:off x="179512" y="6149081"/>
            <a:ext cx="964362" cy="41318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295271" y="836713"/>
            <a:ext cx="8848725" cy="144016"/>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426997927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916" r:id="rId3"/>
    <p:sldLayoutId id="2147483917" r:id="rId4"/>
  </p:sldLayoutIdLst>
  <p:hf hdr="0" dt="0"/>
  <p:txStyles>
    <p:titleStyle>
      <a:lvl1pPr algn="l" defTabSz="642938" rtl="0" eaLnBrk="1" latinLnBrk="0" hangingPunct="1">
        <a:spcBef>
          <a:spcPct val="0"/>
        </a:spcBef>
        <a:buNone/>
        <a:defRPr sz="1688" b="1" kern="1200">
          <a:solidFill>
            <a:schemeClr val="tx2"/>
          </a:solidFill>
          <a:latin typeface="Century Gothic" pitchFamily="34" charset="0"/>
          <a:ea typeface="+mj-ea"/>
          <a:cs typeface="+mj-cs"/>
        </a:defRPr>
      </a:lvl1pPr>
    </p:titleStyle>
    <p:bodyStyle>
      <a:lvl1pPr marL="0" indent="0" algn="l" defTabSz="642938" rtl="0" eaLnBrk="1" latinLnBrk="0" hangingPunct="1">
        <a:spcBef>
          <a:spcPts val="211"/>
        </a:spcBef>
        <a:buFont typeface="Arial" pitchFamily="34" charset="0"/>
        <a:buNone/>
        <a:defRPr sz="1125" b="1" kern="1200">
          <a:solidFill>
            <a:schemeClr val="tx1"/>
          </a:solidFill>
          <a:latin typeface="Century Gothic" pitchFamily="34" charset="0"/>
          <a:ea typeface="+mn-ea"/>
          <a:cs typeface="+mn-cs"/>
        </a:defRPr>
      </a:lvl1pPr>
      <a:lvl2pPr marL="126563" indent="-126563" algn="l" defTabSz="642938" rtl="0" eaLnBrk="1" latinLnBrk="0" hangingPunct="1">
        <a:spcBef>
          <a:spcPts val="211"/>
        </a:spcBef>
        <a:buClr>
          <a:srgbClr val="002060"/>
        </a:buClr>
        <a:buFontTx/>
        <a:buBlip>
          <a:blip r:embed="rId14"/>
        </a:buBlip>
        <a:defRPr sz="1125" kern="1200">
          <a:solidFill>
            <a:schemeClr val="tx1"/>
          </a:solidFill>
          <a:latin typeface="Century Gothic" pitchFamily="34" charset="0"/>
          <a:ea typeface="+mn-ea"/>
          <a:cs typeface="+mn-cs"/>
        </a:defRPr>
      </a:lvl2pPr>
      <a:lvl3pPr marL="253125" indent="-126563" algn="l" defTabSz="642938" rtl="0" eaLnBrk="1" latinLnBrk="0" hangingPunct="1">
        <a:spcBef>
          <a:spcPts val="211"/>
        </a:spcBef>
        <a:buClr>
          <a:schemeClr val="accent3"/>
        </a:buClr>
        <a:buFont typeface="Arial" pitchFamily="34" charset="0"/>
        <a:buChar char="•"/>
        <a:defRPr lang="en-US" sz="1125" kern="1200" dirty="0" smtClean="0">
          <a:solidFill>
            <a:schemeClr val="tx1"/>
          </a:solidFill>
          <a:latin typeface="Century Gothic" pitchFamily="34" charset="0"/>
          <a:ea typeface="+mn-ea"/>
          <a:cs typeface="+mn-cs"/>
        </a:defRPr>
      </a:lvl3pPr>
      <a:lvl4pPr marL="379688" indent="-126563" algn="l" defTabSz="642938" rtl="0" eaLnBrk="1" latinLnBrk="0" hangingPunct="1">
        <a:spcBef>
          <a:spcPts val="211"/>
        </a:spcBef>
        <a:buClr>
          <a:schemeClr val="accent3"/>
        </a:buClr>
        <a:buFont typeface="Arial" pitchFamily="34" charset="0"/>
        <a:buChar char="–"/>
        <a:defRPr sz="1125" kern="1200">
          <a:solidFill>
            <a:schemeClr val="tx1"/>
          </a:solidFill>
          <a:latin typeface="Century Gothic" pitchFamily="34" charset="0"/>
          <a:ea typeface="+mn-ea"/>
          <a:cs typeface="+mn-cs"/>
        </a:defRPr>
      </a:lvl4pPr>
      <a:lvl5pPr marL="1265625" indent="-1265625" algn="l" defTabSz="642938" rtl="0" eaLnBrk="1" latinLnBrk="0" hangingPunct="1">
        <a:spcBef>
          <a:spcPts val="211"/>
        </a:spcBef>
        <a:buFont typeface="Arial" pitchFamily="34" charset="0"/>
        <a:buNone/>
        <a:defRPr sz="1125" kern="1200">
          <a:solidFill>
            <a:schemeClr val="tx2"/>
          </a:solidFill>
          <a:latin typeface="+mn-lt"/>
          <a:ea typeface="+mn-ea"/>
          <a:cs typeface="+mn-cs"/>
        </a:defRPr>
      </a:lvl5pPr>
      <a:lvl6pPr marL="1768078"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547"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016"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484"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38" rtl="0" eaLnBrk="1" latinLnBrk="0" hangingPunct="1">
        <a:defRPr sz="1266" kern="1200">
          <a:solidFill>
            <a:schemeClr val="tx1"/>
          </a:solidFill>
          <a:latin typeface="+mn-lt"/>
          <a:ea typeface="+mn-ea"/>
          <a:cs typeface="+mn-cs"/>
        </a:defRPr>
      </a:lvl1pPr>
      <a:lvl2pPr marL="321469" algn="l" defTabSz="642938" rtl="0" eaLnBrk="1" latinLnBrk="0" hangingPunct="1">
        <a:defRPr sz="1266" kern="1200">
          <a:solidFill>
            <a:schemeClr val="tx1"/>
          </a:solidFill>
          <a:latin typeface="+mn-lt"/>
          <a:ea typeface="+mn-ea"/>
          <a:cs typeface="+mn-cs"/>
        </a:defRPr>
      </a:lvl2pPr>
      <a:lvl3pPr marL="642938" algn="l" defTabSz="642938" rtl="0" eaLnBrk="1" latinLnBrk="0" hangingPunct="1">
        <a:defRPr sz="1266" kern="1200">
          <a:solidFill>
            <a:schemeClr val="tx1"/>
          </a:solidFill>
          <a:latin typeface="+mn-lt"/>
          <a:ea typeface="+mn-ea"/>
          <a:cs typeface="+mn-cs"/>
        </a:defRPr>
      </a:lvl3pPr>
      <a:lvl4pPr marL="964406" algn="l" defTabSz="642938" rtl="0" eaLnBrk="1" latinLnBrk="0" hangingPunct="1">
        <a:defRPr sz="1266" kern="1200">
          <a:solidFill>
            <a:schemeClr val="tx1"/>
          </a:solidFill>
          <a:latin typeface="+mn-lt"/>
          <a:ea typeface="+mn-ea"/>
          <a:cs typeface="+mn-cs"/>
        </a:defRPr>
      </a:lvl4pPr>
      <a:lvl5pPr marL="1285875" algn="l" defTabSz="642938" rtl="0" eaLnBrk="1" latinLnBrk="0" hangingPunct="1">
        <a:defRPr sz="1266" kern="1200">
          <a:solidFill>
            <a:schemeClr val="tx1"/>
          </a:solidFill>
          <a:latin typeface="+mn-lt"/>
          <a:ea typeface="+mn-ea"/>
          <a:cs typeface="+mn-cs"/>
        </a:defRPr>
      </a:lvl5pPr>
      <a:lvl6pPr marL="1607344" algn="l" defTabSz="642938" rtl="0" eaLnBrk="1" latinLnBrk="0" hangingPunct="1">
        <a:defRPr sz="1266" kern="1200">
          <a:solidFill>
            <a:schemeClr val="tx1"/>
          </a:solidFill>
          <a:latin typeface="+mn-lt"/>
          <a:ea typeface="+mn-ea"/>
          <a:cs typeface="+mn-cs"/>
        </a:defRPr>
      </a:lvl6pPr>
      <a:lvl7pPr marL="1928813" algn="l" defTabSz="642938" rtl="0" eaLnBrk="1" latinLnBrk="0" hangingPunct="1">
        <a:defRPr sz="1266" kern="1200">
          <a:solidFill>
            <a:schemeClr val="tx1"/>
          </a:solidFill>
          <a:latin typeface="+mn-lt"/>
          <a:ea typeface="+mn-ea"/>
          <a:cs typeface="+mn-cs"/>
        </a:defRPr>
      </a:lvl7pPr>
      <a:lvl8pPr marL="2250281" algn="l" defTabSz="642938" rtl="0" eaLnBrk="1" latinLnBrk="0" hangingPunct="1">
        <a:defRPr sz="1266" kern="1200">
          <a:solidFill>
            <a:schemeClr val="tx1"/>
          </a:solidFill>
          <a:latin typeface="+mn-lt"/>
          <a:ea typeface="+mn-ea"/>
          <a:cs typeface="+mn-cs"/>
        </a:defRPr>
      </a:lvl8pPr>
      <a:lvl9pPr marL="2571750" algn="l" defTabSz="642938" rtl="0" eaLnBrk="1" latinLnBrk="0" hangingPunct="1">
        <a:defRPr sz="126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6319" name="think-cell Slide" r:id="rId12" imgW="360" imgH="360" progId="">
              <p:embed/>
            </p:oleObj>
          </a:graphicData>
        </a:graphic>
      </p:graphicFrame>
      <p:sp>
        <p:nvSpPr>
          <p:cNvPr id="2" name="Title Placeholder 1"/>
          <p:cNvSpPr>
            <a:spLocks noGrp="1"/>
          </p:cNvSpPr>
          <p:nvPr>
            <p:ph type="title"/>
            <p:custDataLst>
              <p:tags r:id="rId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9"/>
            </p:custDataLst>
          </p:nvPr>
        </p:nvSpPr>
        <p:spPr>
          <a:xfrm>
            <a:off x="8378081" y="6468151"/>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10"/>
            </p:custDataLst>
          </p:nvPr>
        </p:nvSpPr>
        <p:spPr>
          <a:xfrm>
            <a:off x="4043080" y="6468151"/>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t>COMSAFE STANDING COMMITTEE MEETING</a:t>
            </a:r>
          </a:p>
        </p:txBody>
      </p:sp>
      <p:sp>
        <p:nvSpPr>
          <p:cNvPr id="7" name="Rectangle 6"/>
          <p:cNvSpPr>
            <a:spLocks/>
          </p:cNvSpPr>
          <p:nvPr>
            <p:custDataLst>
              <p:tags r:id="rId11"/>
            </p:custDataLst>
          </p:nvPr>
        </p:nvSpPr>
        <p:spPr>
          <a:xfrm>
            <a:off x="2060973" y="6468151"/>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tretch>
            <a:fillRect/>
          </a:stretch>
        </p:blipFill>
        <p:spPr bwMode="auto">
          <a:xfrm>
            <a:off x="179512" y="6149079"/>
            <a:ext cx="964362" cy="41318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295270" y="836713"/>
            <a:ext cx="8848725" cy="144016"/>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220939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Lst>
  <p:hf hdr="0" dt="0"/>
  <p:txStyles>
    <p:titleStyle>
      <a:lvl1pPr algn="l" defTabSz="857250" rtl="0" eaLnBrk="1" latinLnBrk="0" hangingPunct="1">
        <a:spcBef>
          <a:spcPct val="0"/>
        </a:spcBef>
        <a:buNone/>
        <a:defRPr sz="2250" b="1" kern="1200">
          <a:solidFill>
            <a:schemeClr val="tx2"/>
          </a:solidFill>
          <a:latin typeface="Century Gothic" pitchFamily="34" charset="0"/>
          <a:ea typeface="+mj-ea"/>
          <a:cs typeface="+mj-cs"/>
        </a:defRPr>
      </a:lvl1pPr>
    </p:titleStyle>
    <p:bodyStyle>
      <a:lvl1pPr marL="0" indent="0" algn="l" defTabSz="857250" rtl="0" eaLnBrk="1" latinLnBrk="0" hangingPunct="1">
        <a:spcBef>
          <a:spcPts val="281"/>
        </a:spcBef>
        <a:buFont typeface="Arial" pitchFamily="34" charset="0"/>
        <a:buNone/>
        <a:defRPr sz="1500" b="1" kern="1200">
          <a:solidFill>
            <a:schemeClr val="tx1"/>
          </a:solidFill>
          <a:latin typeface="Century Gothic" pitchFamily="34" charset="0"/>
          <a:ea typeface="+mn-ea"/>
          <a:cs typeface="+mn-cs"/>
        </a:defRPr>
      </a:lvl1pPr>
      <a:lvl2pPr marL="168750" indent="-168750" algn="l" defTabSz="857250" rtl="0" eaLnBrk="1" latinLnBrk="0" hangingPunct="1">
        <a:spcBef>
          <a:spcPts val="281"/>
        </a:spcBef>
        <a:buClr>
          <a:srgbClr val="002060"/>
        </a:buClr>
        <a:buFontTx/>
        <a:buBlip>
          <a:blip r:embed="rId14"/>
        </a:buBlip>
        <a:defRPr sz="1500" kern="1200">
          <a:solidFill>
            <a:schemeClr val="tx1"/>
          </a:solidFill>
          <a:latin typeface="Century Gothic" pitchFamily="34" charset="0"/>
          <a:ea typeface="+mn-ea"/>
          <a:cs typeface="+mn-cs"/>
        </a:defRPr>
      </a:lvl2pPr>
      <a:lvl3pPr marL="337500" indent="-168750" algn="l" defTabSz="857250" rtl="0" eaLnBrk="1" latinLnBrk="0" hangingPunct="1">
        <a:spcBef>
          <a:spcPts val="281"/>
        </a:spcBef>
        <a:buClr>
          <a:schemeClr val="accent3"/>
        </a:buClr>
        <a:buFont typeface="Arial" pitchFamily="34" charset="0"/>
        <a:buChar char="•"/>
        <a:defRPr lang="en-US" sz="1500" kern="1200" dirty="0" smtClean="0">
          <a:solidFill>
            <a:schemeClr val="tx1"/>
          </a:solidFill>
          <a:latin typeface="Century Gothic" pitchFamily="34" charset="0"/>
          <a:ea typeface="+mn-ea"/>
          <a:cs typeface="+mn-cs"/>
        </a:defRPr>
      </a:lvl3pPr>
      <a:lvl4pPr marL="506250" indent="-168750" algn="l" defTabSz="857250" rtl="0" eaLnBrk="1" latinLnBrk="0" hangingPunct="1">
        <a:spcBef>
          <a:spcPts val="281"/>
        </a:spcBef>
        <a:buClr>
          <a:schemeClr val="accent3"/>
        </a:buClr>
        <a:buFont typeface="Arial" pitchFamily="34" charset="0"/>
        <a:buChar char="–"/>
        <a:defRPr sz="1500" kern="1200">
          <a:solidFill>
            <a:schemeClr val="tx1"/>
          </a:solidFill>
          <a:latin typeface="Century Gothic" pitchFamily="34" charset="0"/>
          <a:ea typeface="+mn-ea"/>
          <a:cs typeface="+mn-cs"/>
        </a:defRPr>
      </a:lvl4pPr>
      <a:lvl5pPr marL="1687500" indent="-1687500" algn="l" defTabSz="857250" rtl="0" eaLnBrk="1" latinLnBrk="0" hangingPunct="1">
        <a:spcBef>
          <a:spcPts val="281"/>
        </a:spcBef>
        <a:buFont typeface="Arial" pitchFamily="34" charset="0"/>
        <a:buNone/>
        <a:defRPr sz="1500" kern="1200">
          <a:solidFill>
            <a:schemeClr val="tx2"/>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8366"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1" y="6468150"/>
            <a:ext cx="514400" cy="230832"/>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1" y="6468150"/>
            <a:ext cx="4138573" cy="230832"/>
          </a:xfrm>
          <a:prstGeom prst="rect">
            <a:avLst/>
          </a:prstGeom>
        </p:spPr>
        <p:txBody>
          <a:bodyPr vert="horz" lIns="0" tIns="72000" rIns="72000" bIns="0" rtlCol="0" anchor="b"/>
          <a:lstStyle>
            <a:lvl1pPr algn="l">
              <a:defRPr sz="480">
                <a:solidFill>
                  <a:schemeClr val="accent3"/>
                </a:solidFill>
              </a:defRPr>
            </a:lvl1pPr>
          </a:lstStyle>
          <a:p>
            <a:r>
              <a:rPr lang="en-GB" dirty="0"/>
              <a:t>COMSAFE STANDING COMMITTEE MEETING</a:t>
            </a:r>
          </a:p>
        </p:txBody>
      </p:sp>
      <p:sp>
        <p:nvSpPr>
          <p:cNvPr id="7" name="Rectangle 6"/>
          <p:cNvSpPr>
            <a:spLocks/>
          </p:cNvSpPr>
          <p:nvPr>
            <p:custDataLst>
              <p:tags r:id="rId31"/>
            </p:custDataLst>
          </p:nvPr>
        </p:nvSpPr>
        <p:spPr>
          <a:xfrm>
            <a:off x="2060974" y="6468150"/>
            <a:ext cx="1944216" cy="230832"/>
          </a:xfrm>
          <a:prstGeom prst="rect">
            <a:avLst/>
          </a:prstGeom>
        </p:spPr>
        <p:txBody>
          <a:bodyPr vert="horz" lIns="43200" tIns="43200" rIns="0" bIns="0" rtlCol="0" anchor="b"/>
          <a:lstStyle/>
          <a:p>
            <a:pPr lvl="0"/>
            <a:r>
              <a:rPr lang="en-US" sz="480" dirty="0">
                <a:solidFill>
                  <a:schemeClr val="accent3"/>
                </a:solidFill>
              </a:rPr>
              <a:t>© Western Cape Government 2012  |</a:t>
            </a:r>
            <a:endParaRPr lang="en-GB" sz="480" dirty="0">
              <a:solidFill>
                <a:schemeClr val="accent3"/>
              </a:solidFill>
            </a:endParaRPr>
          </a:p>
        </p:txBody>
      </p:sp>
      <p:pic>
        <p:nvPicPr>
          <p:cNvPr id="13" name="Picture 107"/>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tretch>
            <a:fillRect/>
          </a:stretch>
        </p:blipFill>
        <p:spPr bwMode="auto">
          <a:xfrm>
            <a:off x="192327" y="6309320"/>
            <a:ext cx="104024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3" y="898358"/>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 dirty="0"/>
          </a:p>
        </p:txBody>
      </p:sp>
    </p:spTree>
    <p:extLst>
      <p:ext uri="{BB962C8B-B14F-4D97-AF65-F5344CB8AC3E}">
        <p14:creationId xmlns:p14="http://schemas.microsoft.com/office/powerpoint/2010/main" xmlns="" val="352575721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Lst>
  <p:hf hdr="0" dt="0"/>
  <p:txStyles>
    <p:titleStyle>
      <a:lvl1pPr algn="l" defTabSz="548595" rtl="0" eaLnBrk="1" latinLnBrk="0" hangingPunct="1">
        <a:spcBef>
          <a:spcPct val="0"/>
        </a:spcBef>
        <a:buNone/>
        <a:defRPr sz="1440" b="1" kern="1200">
          <a:solidFill>
            <a:schemeClr val="tx2"/>
          </a:solidFill>
          <a:latin typeface="Century Gothic" pitchFamily="34" charset="0"/>
          <a:ea typeface="+mj-ea"/>
          <a:cs typeface="+mj-cs"/>
        </a:defRPr>
      </a:lvl1pPr>
    </p:titleStyle>
    <p:bodyStyle>
      <a:lvl1pPr marL="0" indent="0" algn="l" defTabSz="548595" rtl="0" eaLnBrk="1" latinLnBrk="0" hangingPunct="1">
        <a:spcBef>
          <a:spcPts val="180"/>
        </a:spcBef>
        <a:buFont typeface="Arial" pitchFamily="34" charset="0"/>
        <a:buNone/>
        <a:defRPr sz="960" b="1" kern="1200">
          <a:solidFill>
            <a:schemeClr val="tx1"/>
          </a:solidFill>
          <a:latin typeface="Century Gothic" pitchFamily="34" charset="0"/>
          <a:ea typeface="+mn-ea"/>
          <a:cs typeface="+mn-cs"/>
        </a:defRPr>
      </a:lvl1pPr>
      <a:lvl2pPr marL="107991" indent="-107991" algn="l" defTabSz="548595" rtl="0" eaLnBrk="1" latinLnBrk="0" hangingPunct="1">
        <a:spcBef>
          <a:spcPts val="180"/>
        </a:spcBef>
        <a:buClr>
          <a:srgbClr val="002060"/>
        </a:buClr>
        <a:buFontTx/>
        <a:buBlip>
          <a:blip r:embed="rId34"/>
        </a:buBlip>
        <a:defRPr sz="960" kern="1200">
          <a:solidFill>
            <a:schemeClr val="tx1"/>
          </a:solidFill>
          <a:latin typeface="Century Gothic" pitchFamily="34" charset="0"/>
          <a:ea typeface="+mn-ea"/>
          <a:cs typeface="+mn-cs"/>
        </a:defRPr>
      </a:lvl2pPr>
      <a:lvl3pPr marL="215982" indent="-107991" algn="l" defTabSz="548595" rtl="0" eaLnBrk="1" latinLnBrk="0" hangingPunct="1">
        <a:spcBef>
          <a:spcPts val="180"/>
        </a:spcBef>
        <a:buClr>
          <a:schemeClr val="accent3"/>
        </a:buClr>
        <a:buFont typeface="Arial" pitchFamily="34" charset="0"/>
        <a:buChar char="•"/>
        <a:defRPr lang="en-US" sz="960" kern="1200" dirty="0" smtClean="0">
          <a:solidFill>
            <a:schemeClr val="tx1"/>
          </a:solidFill>
          <a:latin typeface="Century Gothic" pitchFamily="34" charset="0"/>
          <a:ea typeface="+mn-ea"/>
          <a:cs typeface="+mn-cs"/>
        </a:defRPr>
      </a:lvl3pPr>
      <a:lvl4pPr marL="323974" indent="-107991" algn="l" defTabSz="548595" rtl="0" eaLnBrk="1" latinLnBrk="0" hangingPunct="1">
        <a:spcBef>
          <a:spcPts val="180"/>
        </a:spcBef>
        <a:buClr>
          <a:schemeClr val="accent3"/>
        </a:buClr>
        <a:buFont typeface="Arial" pitchFamily="34" charset="0"/>
        <a:buChar char="–"/>
        <a:defRPr sz="960" kern="1200">
          <a:solidFill>
            <a:schemeClr val="tx1"/>
          </a:solidFill>
          <a:latin typeface="Century Gothic" pitchFamily="34" charset="0"/>
          <a:ea typeface="+mn-ea"/>
          <a:cs typeface="+mn-cs"/>
        </a:defRPr>
      </a:lvl4pPr>
      <a:lvl5pPr marL="1079912" indent="-1079912" algn="l" defTabSz="548595" rtl="0" eaLnBrk="1" latinLnBrk="0" hangingPunct="1">
        <a:spcBef>
          <a:spcPts val="180"/>
        </a:spcBef>
        <a:buFont typeface="Arial" pitchFamily="34" charset="0"/>
        <a:buNone/>
        <a:defRPr sz="960" kern="1200">
          <a:solidFill>
            <a:schemeClr val="tx2"/>
          </a:solidFill>
          <a:latin typeface="+mn-lt"/>
          <a:ea typeface="+mn-ea"/>
          <a:cs typeface="+mn-cs"/>
        </a:defRPr>
      </a:lvl5pPr>
      <a:lvl6pPr marL="1508638" indent="-137149" algn="l" defTabSz="54859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782935" indent="-137149" algn="l" defTabSz="54859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057232" indent="-137149" algn="l" defTabSz="54859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331531" indent="-137149" algn="l" defTabSz="54859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48595" rtl="0" eaLnBrk="1" latinLnBrk="0" hangingPunct="1">
        <a:defRPr sz="1080" kern="1200">
          <a:solidFill>
            <a:schemeClr val="tx1"/>
          </a:solidFill>
          <a:latin typeface="+mn-lt"/>
          <a:ea typeface="+mn-ea"/>
          <a:cs typeface="+mn-cs"/>
        </a:defRPr>
      </a:lvl1pPr>
      <a:lvl2pPr marL="274298" algn="l" defTabSz="548595" rtl="0" eaLnBrk="1" latinLnBrk="0" hangingPunct="1">
        <a:defRPr sz="1080" kern="1200">
          <a:solidFill>
            <a:schemeClr val="tx1"/>
          </a:solidFill>
          <a:latin typeface="+mn-lt"/>
          <a:ea typeface="+mn-ea"/>
          <a:cs typeface="+mn-cs"/>
        </a:defRPr>
      </a:lvl2pPr>
      <a:lvl3pPr marL="548595" algn="l" defTabSz="548595" rtl="0" eaLnBrk="1" latinLnBrk="0" hangingPunct="1">
        <a:defRPr sz="1080" kern="1200">
          <a:solidFill>
            <a:schemeClr val="tx1"/>
          </a:solidFill>
          <a:latin typeface="+mn-lt"/>
          <a:ea typeface="+mn-ea"/>
          <a:cs typeface="+mn-cs"/>
        </a:defRPr>
      </a:lvl3pPr>
      <a:lvl4pPr marL="822893" algn="l" defTabSz="548595" rtl="0" eaLnBrk="1" latinLnBrk="0" hangingPunct="1">
        <a:defRPr sz="1080" kern="1200">
          <a:solidFill>
            <a:schemeClr val="tx1"/>
          </a:solidFill>
          <a:latin typeface="+mn-lt"/>
          <a:ea typeface="+mn-ea"/>
          <a:cs typeface="+mn-cs"/>
        </a:defRPr>
      </a:lvl4pPr>
      <a:lvl5pPr marL="1097191" algn="l" defTabSz="548595" rtl="0" eaLnBrk="1" latinLnBrk="0" hangingPunct="1">
        <a:defRPr sz="1080" kern="1200">
          <a:solidFill>
            <a:schemeClr val="tx1"/>
          </a:solidFill>
          <a:latin typeface="+mn-lt"/>
          <a:ea typeface="+mn-ea"/>
          <a:cs typeface="+mn-cs"/>
        </a:defRPr>
      </a:lvl5pPr>
      <a:lvl6pPr marL="1371489" algn="l" defTabSz="548595" rtl="0" eaLnBrk="1" latinLnBrk="0" hangingPunct="1">
        <a:defRPr sz="1080" kern="1200">
          <a:solidFill>
            <a:schemeClr val="tx1"/>
          </a:solidFill>
          <a:latin typeface="+mn-lt"/>
          <a:ea typeface="+mn-ea"/>
          <a:cs typeface="+mn-cs"/>
        </a:defRPr>
      </a:lvl6pPr>
      <a:lvl7pPr marL="1645786" algn="l" defTabSz="548595" rtl="0" eaLnBrk="1" latinLnBrk="0" hangingPunct="1">
        <a:defRPr sz="1080" kern="1200">
          <a:solidFill>
            <a:schemeClr val="tx1"/>
          </a:solidFill>
          <a:latin typeface="+mn-lt"/>
          <a:ea typeface="+mn-ea"/>
          <a:cs typeface="+mn-cs"/>
        </a:defRPr>
      </a:lvl7pPr>
      <a:lvl8pPr marL="1920084" algn="l" defTabSz="548595" rtl="0" eaLnBrk="1" latinLnBrk="0" hangingPunct="1">
        <a:defRPr sz="1080" kern="1200">
          <a:solidFill>
            <a:schemeClr val="tx1"/>
          </a:solidFill>
          <a:latin typeface="+mn-lt"/>
          <a:ea typeface="+mn-ea"/>
          <a:cs typeface="+mn-cs"/>
        </a:defRPr>
      </a:lvl8pPr>
      <a:lvl9pPr marL="2194382" algn="l" defTabSz="548595" rtl="0" eaLnBrk="1" latinLnBrk="0" hangingPunct="1">
        <a:defRPr sz="10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9275" name="think-cell Slide" r:id="rId14" imgW="360" imgH="360" progId="">
              <p:embed/>
            </p:oleObj>
          </a:graphicData>
        </a:graphic>
      </p:graphicFrame>
      <p:sp>
        <p:nvSpPr>
          <p:cNvPr id="2" name="Title Placeholder 1"/>
          <p:cNvSpPr>
            <a:spLocks noGrp="1"/>
          </p:cNvSpPr>
          <p:nvPr>
            <p:ph type="title"/>
            <p:custDataLst>
              <p:tags r:id="rId9"/>
            </p:custDataLst>
          </p:nvPr>
        </p:nvSpPr>
        <p:spPr>
          <a:xfrm>
            <a:off x="295277"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10"/>
            </p:custDataLst>
          </p:nvPr>
        </p:nvSpPr>
        <p:spPr>
          <a:xfrm>
            <a:off x="295277"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11"/>
            </p:custDataLst>
          </p:nvPr>
        </p:nvSpPr>
        <p:spPr>
          <a:xfrm>
            <a:off x="8378081" y="6468151"/>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12"/>
            </p:custDataLst>
          </p:nvPr>
        </p:nvSpPr>
        <p:spPr>
          <a:xfrm>
            <a:off x="4043081" y="6468151"/>
            <a:ext cx="4138573" cy="230832"/>
          </a:xfrm>
          <a:prstGeom prst="rect">
            <a:avLst/>
          </a:prstGeom>
        </p:spPr>
        <p:txBody>
          <a:bodyPr vert="horz" lIns="0" tIns="72000" rIns="72000" bIns="0" rtlCol="0" anchor="b"/>
          <a:lstStyle>
            <a:lvl1pPr algn="l">
              <a:defRPr sz="600">
                <a:solidFill>
                  <a:schemeClr val="accent3"/>
                </a:solidFill>
              </a:defRPr>
            </a:lvl1pPr>
          </a:lstStyle>
          <a:p>
            <a:r>
              <a:rPr lang="en-GB" dirty="0"/>
              <a:t>COMSAFE STANDING COMMITTEE MEETING</a:t>
            </a:r>
          </a:p>
        </p:txBody>
      </p:sp>
      <p:sp>
        <p:nvSpPr>
          <p:cNvPr id="7" name="Rectangle 6"/>
          <p:cNvSpPr>
            <a:spLocks/>
          </p:cNvSpPr>
          <p:nvPr>
            <p:custDataLst>
              <p:tags r:id="rId13"/>
            </p:custDataLst>
          </p:nvPr>
        </p:nvSpPr>
        <p:spPr>
          <a:xfrm>
            <a:off x="2060973" y="6468151"/>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1" name="Picture 115"/>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179512" y="6149081"/>
            <a:ext cx="964362" cy="41318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295271" y="836713"/>
            <a:ext cx="8848725" cy="144016"/>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26156606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5" r:id="rId5"/>
    <p:sldLayoutId id="2147483956" r:id="rId6"/>
  </p:sldLayoutIdLst>
  <p:hf hdr="0" dt="0"/>
  <p:txStyles>
    <p:titleStyle>
      <a:lvl1pPr algn="l" defTabSz="642938" rtl="0" eaLnBrk="1" latinLnBrk="0" hangingPunct="1">
        <a:spcBef>
          <a:spcPct val="0"/>
        </a:spcBef>
        <a:buNone/>
        <a:defRPr sz="1688" b="1" kern="1200">
          <a:solidFill>
            <a:schemeClr val="tx2"/>
          </a:solidFill>
          <a:latin typeface="Century Gothic" pitchFamily="34" charset="0"/>
          <a:ea typeface="+mj-ea"/>
          <a:cs typeface="+mj-cs"/>
        </a:defRPr>
      </a:lvl1pPr>
    </p:titleStyle>
    <p:bodyStyle>
      <a:lvl1pPr marL="0" indent="0" algn="l" defTabSz="642938" rtl="0" eaLnBrk="1" latinLnBrk="0" hangingPunct="1">
        <a:spcBef>
          <a:spcPts val="211"/>
        </a:spcBef>
        <a:buFont typeface="Arial" pitchFamily="34" charset="0"/>
        <a:buNone/>
        <a:defRPr sz="1125" b="1" kern="1200">
          <a:solidFill>
            <a:schemeClr val="tx1"/>
          </a:solidFill>
          <a:latin typeface="Century Gothic" pitchFamily="34" charset="0"/>
          <a:ea typeface="+mn-ea"/>
          <a:cs typeface="+mn-cs"/>
        </a:defRPr>
      </a:lvl1pPr>
      <a:lvl2pPr marL="126563" indent="-126563" algn="l" defTabSz="642938" rtl="0" eaLnBrk="1" latinLnBrk="0" hangingPunct="1">
        <a:spcBef>
          <a:spcPts val="211"/>
        </a:spcBef>
        <a:buClr>
          <a:srgbClr val="002060"/>
        </a:buClr>
        <a:buFontTx/>
        <a:buBlip>
          <a:blip r:embed="rId16"/>
        </a:buBlip>
        <a:defRPr sz="1125" kern="1200">
          <a:solidFill>
            <a:schemeClr val="tx1"/>
          </a:solidFill>
          <a:latin typeface="Century Gothic" pitchFamily="34" charset="0"/>
          <a:ea typeface="+mn-ea"/>
          <a:cs typeface="+mn-cs"/>
        </a:defRPr>
      </a:lvl2pPr>
      <a:lvl3pPr marL="253125" indent="-126563" algn="l" defTabSz="642938" rtl="0" eaLnBrk="1" latinLnBrk="0" hangingPunct="1">
        <a:spcBef>
          <a:spcPts val="211"/>
        </a:spcBef>
        <a:buClr>
          <a:schemeClr val="accent3"/>
        </a:buClr>
        <a:buFont typeface="Arial" pitchFamily="34" charset="0"/>
        <a:buChar char="•"/>
        <a:defRPr lang="en-US" sz="1125" kern="1200" dirty="0" smtClean="0">
          <a:solidFill>
            <a:schemeClr val="tx1"/>
          </a:solidFill>
          <a:latin typeface="Century Gothic" pitchFamily="34" charset="0"/>
          <a:ea typeface="+mn-ea"/>
          <a:cs typeface="+mn-cs"/>
        </a:defRPr>
      </a:lvl3pPr>
      <a:lvl4pPr marL="379688" indent="-126563" algn="l" defTabSz="642938" rtl="0" eaLnBrk="1" latinLnBrk="0" hangingPunct="1">
        <a:spcBef>
          <a:spcPts val="211"/>
        </a:spcBef>
        <a:buClr>
          <a:schemeClr val="accent3"/>
        </a:buClr>
        <a:buFont typeface="Arial" pitchFamily="34" charset="0"/>
        <a:buChar char="–"/>
        <a:defRPr sz="1125" kern="1200">
          <a:solidFill>
            <a:schemeClr val="tx1"/>
          </a:solidFill>
          <a:latin typeface="Century Gothic" pitchFamily="34" charset="0"/>
          <a:ea typeface="+mn-ea"/>
          <a:cs typeface="+mn-cs"/>
        </a:defRPr>
      </a:lvl4pPr>
      <a:lvl5pPr marL="1265625" indent="-1265625" algn="l" defTabSz="642938" rtl="0" eaLnBrk="1" latinLnBrk="0" hangingPunct="1">
        <a:spcBef>
          <a:spcPts val="211"/>
        </a:spcBef>
        <a:buFont typeface="Arial" pitchFamily="34" charset="0"/>
        <a:buNone/>
        <a:defRPr sz="1125" kern="1200">
          <a:solidFill>
            <a:schemeClr val="tx2"/>
          </a:solidFill>
          <a:latin typeface="+mn-lt"/>
          <a:ea typeface="+mn-ea"/>
          <a:cs typeface="+mn-cs"/>
        </a:defRPr>
      </a:lvl5pPr>
      <a:lvl6pPr marL="1768078"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547"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016"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484" indent="-160734" algn="l" defTabSz="642938"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38" rtl="0" eaLnBrk="1" latinLnBrk="0" hangingPunct="1">
        <a:defRPr sz="1266" kern="1200">
          <a:solidFill>
            <a:schemeClr val="tx1"/>
          </a:solidFill>
          <a:latin typeface="+mn-lt"/>
          <a:ea typeface="+mn-ea"/>
          <a:cs typeface="+mn-cs"/>
        </a:defRPr>
      </a:lvl1pPr>
      <a:lvl2pPr marL="321469" algn="l" defTabSz="642938" rtl="0" eaLnBrk="1" latinLnBrk="0" hangingPunct="1">
        <a:defRPr sz="1266" kern="1200">
          <a:solidFill>
            <a:schemeClr val="tx1"/>
          </a:solidFill>
          <a:latin typeface="+mn-lt"/>
          <a:ea typeface="+mn-ea"/>
          <a:cs typeface="+mn-cs"/>
        </a:defRPr>
      </a:lvl2pPr>
      <a:lvl3pPr marL="642938" algn="l" defTabSz="642938" rtl="0" eaLnBrk="1" latinLnBrk="0" hangingPunct="1">
        <a:defRPr sz="1266" kern="1200">
          <a:solidFill>
            <a:schemeClr val="tx1"/>
          </a:solidFill>
          <a:latin typeface="+mn-lt"/>
          <a:ea typeface="+mn-ea"/>
          <a:cs typeface="+mn-cs"/>
        </a:defRPr>
      </a:lvl3pPr>
      <a:lvl4pPr marL="964406" algn="l" defTabSz="642938" rtl="0" eaLnBrk="1" latinLnBrk="0" hangingPunct="1">
        <a:defRPr sz="1266" kern="1200">
          <a:solidFill>
            <a:schemeClr val="tx1"/>
          </a:solidFill>
          <a:latin typeface="+mn-lt"/>
          <a:ea typeface="+mn-ea"/>
          <a:cs typeface="+mn-cs"/>
        </a:defRPr>
      </a:lvl4pPr>
      <a:lvl5pPr marL="1285875" algn="l" defTabSz="642938" rtl="0" eaLnBrk="1" latinLnBrk="0" hangingPunct="1">
        <a:defRPr sz="1266" kern="1200">
          <a:solidFill>
            <a:schemeClr val="tx1"/>
          </a:solidFill>
          <a:latin typeface="+mn-lt"/>
          <a:ea typeface="+mn-ea"/>
          <a:cs typeface="+mn-cs"/>
        </a:defRPr>
      </a:lvl5pPr>
      <a:lvl6pPr marL="1607344" algn="l" defTabSz="642938" rtl="0" eaLnBrk="1" latinLnBrk="0" hangingPunct="1">
        <a:defRPr sz="1266" kern="1200">
          <a:solidFill>
            <a:schemeClr val="tx1"/>
          </a:solidFill>
          <a:latin typeface="+mn-lt"/>
          <a:ea typeface="+mn-ea"/>
          <a:cs typeface="+mn-cs"/>
        </a:defRPr>
      </a:lvl6pPr>
      <a:lvl7pPr marL="1928813" algn="l" defTabSz="642938" rtl="0" eaLnBrk="1" latinLnBrk="0" hangingPunct="1">
        <a:defRPr sz="1266" kern="1200">
          <a:solidFill>
            <a:schemeClr val="tx1"/>
          </a:solidFill>
          <a:latin typeface="+mn-lt"/>
          <a:ea typeface="+mn-ea"/>
          <a:cs typeface="+mn-cs"/>
        </a:defRPr>
      </a:lvl7pPr>
      <a:lvl8pPr marL="2250281" algn="l" defTabSz="642938" rtl="0" eaLnBrk="1" latinLnBrk="0" hangingPunct="1">
        <a:defRPr sz="1266" kern="1200">
          <a:solidFill>
            <a:schemeClr val="tx1"/>
          </a:solidFill>
          <a:latin typeface="+mn-lt"/>
          <a:ea typeface="+mn-ea"/>
          <a:cs typeface="+mn-cs"/>
        </a:defRPr>
      </a:lvl8pPr>
      <a:lvl9pPr marL="2571750" algn="l" defTabSz="642938" rtl="0" eaLnBrk="1" latinLnBrk="0" hangingPunct="1">
        <a:defRPr sz="126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A789CB-9129-404F-8E22-4434E5B2DF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A831702-0CBB-4457-86C2-5C44E2E078E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61F54F-4D04-49E2-8E0A-49584E9613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 xmlns:a16="http://schemas.microsoft.com/office/drawing/2014/main" id="{77B5793C-EE3E-41A1-A848-E1A4486C56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COMSAFE STANDING COMMITTEE MEETING</a:t>
            </a:r>
          </a:p>
        </p:txBody>
      </p:sp>
      <p:sp>
        <p:nvSpPr>
          <p:cNvPr id="6" name="Slide Number Placeholder 5">
            <a:extLst>
              <a:ext uri="{FF2B5EF4-FFF2-40B4-BE49-F238E27FC236}">
                <a16:creationId xmlns="" xmlns:a16="http://schemas.microsoft.com/office/drawing/2014/main" id="{1303DA7B-4D82-478E-B8F7-E9FEF9C57D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11002529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57"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25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257.xml"/><Relationship Id="rId5" Type="http://schemas.openxmlformats.org/officeDocument/2006/relationships/image" Target="../media/image20.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4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1.xml"/><Relationship Id="rId1" Type="http://schemas.openxmlformats.org/officeDocument/2006/relationships/tags" Target="../tags/tag25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8.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39.xml"/><Relationship Id="rId6" Type="http://schemas.openxmlformats.org/officeDocument/2006/relationships/image" Target="../media/image32.png"/><Relationship Id="rId11" Type="http://schemas.openxmlformats.org/officeDocument/2006/relationships/hyperlink" Target="https://sunflowerstorytime.com/2014/03/20/a-house-is-a-home/" TargetMode="External"/><Relationship Id="rId5" Type="http://schemas.openxmlformats.org/officeDocument/2006/relationships/image" Target="../media/image33.svg"/><Relationship Id="rId10" Type="http://schemas.openxmlformats.org/officeDocument/2006/relationships/image" Target="../media/image34.gif"/><Relationship Id="rId4" Type="http://schemas.openxmlformats.org/officeDocument/2006/relationships/image" Target="../media/image31.png"/><Relationship Id="rId9" Type="http://schemas.openxmlformats.org/officeDocument/2006/relationships/hyperlink" Target="https://en.m.wikipedia.org/wiki/Boston_University_Police_Departmen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52.xml"/><Relationship Id="rId6" Type="http://schemas.openxmlformats.org/officeDocument/2006/relationships/image" Target="../media/image32.png"/><Relationship Id="rId11" Type="http://schemas.openxmlformats.org/officeDocument/2006/relationships/hyperlink" Target="https://sunflowerstorytime.com/2014/03/20/a-house-is-a-home/" TargetMode="External"/><Relationship Id="rId5" Type="http://schemas.openxmlformats.org/officeDocument/2006/relationships/image" Target="../media/image33.svg"/><Relationship Id="rId10" Type="http://schemas.openxmlformats.org/officeDocument/2006/relationships/image" Target="../media/image34.gif"/><Relationship Id="rId4" Type="http://schemas.openxmlformats.org/officeDocument/2006/relationships/image" Target="../media/image31.png"/><Relationship Id="rId9" Type="http://schemas.openxmlformats.org/officeDocument/2006/relationships/hyperlink" Target="https://en.m.wikipedia.org/wiki/Boston_University_Police_Departmen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s://sunflowerstorytime.com/2014/03/20/a-house-is-a-home/" TargetMode="External"/><Relationship Id="rId2" Type="http://schemas.openxmlformats.org/officeDocument/2006/relationships/notesSlide" Target="../notesSlides/notesSlide12.xml"/><Relationship Id="rId1" Type="http://schemas.openxmlformats.org/officeDocument/2006/relationships/slideLayout" Target="../slideLayouts/slideLayout152.xml"/><Relationship Id="rId6" Type="http://schemas.openxmlformats.org/officeDocument/2006/relationships/image" Target="../media/image33.svg"/><Relationship Id="rId11" Type="http://schemas.openxmlformats.org/officeDocument/2006/relationships/image" Target="../media/image34.gif"/><Relationship Id="rId5" Type="http://schemas.openxmlformats.org/officeDocument/2006/relationships/image" Target="../media/image31.png"/><Relationship Id="rId10" Type="http://schemas.openxmlformats.org/officeDocument/2006/relationships/hyperlink" Target="https://en.m.wikipedia.org/wiki/Boston_University_Police_Department" TargetMode="External"/><Relationship Id="rId4" Type="http://schemas.openxmlformats.org/officeDocument/2006/relationships/image" Target="../media/image31.sv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2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26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25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26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2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67544" y="3212977"/>
            <a:ext cx="8208912" cy="1354204"/>
          </a:xfrm>
        </p:spPr>
        <p:txBody>
          <a:bodyPr>
            <a:noAutofit/>
          </a:bodyPr>
          <a:lstStyle/>
          <a:p>
            <a:pPr algn="ctr"/>
            <a:r>
              <a:rPr lang="en-US" b="0" dirty="0"/>
              <a:t/>
            </a:r>
            <a:br>
              <a:rPr lang="en-US" b="0" dirty="0"/>
            </a:br>
            <a:r>
              <a:rPr lang="en-US" b="0" dirty="0"/>
              <a:t> SAFETY PRIORITY BRIEFING </a:t>
            </a:r>
            <a:r>
              <a:rPr lang="en-GB" b="0" dirty="0"/>
              <a:t/>
            </a:r>
            <a:br>
              <a:rPr lang="en-GB" b="0" dirty="0"/>
            </a:br>
            <a:endParaRPr lang="en-GB" b="0" dirty="0"/>
          </a:p>
        </p:txBody>
      </p:sp>
      <p:sp>
        <p:nvSpPr>
          <p:cNvPr id="3" name="Subtitle 2"/>
          <p:cNvSpPr>
            <a:spLocks noGrp="1"/>
          </p:cNvSpPr>
          <p:nvPr>
            <p:ph type="subTitle" idx="1"/>
          </p:nvPr>
        </p:nvSpPr>
        <p:spPr>
          <a:xfrm>
            <a:off x="467544" y="4344429"/>
            <a:ext cx="8208912" cy="508552"/>
          </a:xfrm>
        </p:spPr>
        <p:txBody>
          <a:bodyPr/>
          <a:lstStyle/>
          <a:p>
            <a:r>
              <a:rPr lang="en-GB" dirty="0"/>
              <a:t> </a:t>
            </a:r>
          </a:p>
        </p:txBody>
      </p:sp>
      <p:sp>
        <p:nvSpPr>
          <p:cNvPr id="7" name="Subtitle 2">
            <a:extLst>
              <a:ext uri="{FF2B5EF4-FFF2-40B4-BE49-F238E27FC236}">
                <a16:creationId xmlns="" xmlns:a16="http://schemas.microsoft.com/office/drawing/2014/main" id="{3C2D6F7A-EE74-4CC0-86C7-0942F0082093}"/>
              </a:ext>
            </a:extLst>
          </p:cNvPr>
          <p:cNvSpPr txBox="1">
            <a:spLocks/>
          </p:cNvSpPr>
          <p:nvPr/>
        </p:nvSpPr>
        <p:spPr>
          <a:xfrm>
            <a:off x="467544" y="4789932"/>
            <a:ext cx="8208912" cy="508552"/>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lgn="l" defTabSz="914400" rtl="0" eaLnBrk="1" latinLnBrk="0" hangingPunct="1">
              <a:spcBef>
                <a:spcPts val="300"/>
              </a:spcBef>
              <a:buFont typeface="Arial" pitchFamily="34" charset="0"/>
              <a:buNone/>
            </a:pPr>
            <a:endParaRPr lang="en-GB" dirty="0"/>
          </a:p>
        </p:txBody>
      </p:sp>
      <p:sp>
        <p:nvSpPr>
          <p:cNvPr id="4" name="Text Placeholder 3">
            <a:extLst>
              <a:ext uri="{FF2B5EF4-FFF2-40B4-BE49-F238E27FC236}">
                <a16:creationId xmlns="" xmlns:a16="http://schemas.microsoft.com/office/drawing/2014/main" id="{64935C92-A8F0-4530-A00F-B5BD4FFFC9B2}"/>
              </a:ext>
            </a:extLst>
          </p:cNvPr>
          <p:cNvSpPr>
            <a:spLocks noGrp="1"/>
          </p:cNvSpPr>
          <p:nvPr>
            <p:ph type="body" sz="quarter" idx="11"/>
          </p:nvPr>
        </p:nvSpPr>
        <p:spPr>
          <a:xfrm>
            <a:off x="2915816" y="5743987"/>
            <a:ext cx="6120680" cy="683226"/>
          </a:xfrm>
        </p:spPr>
        <p:txBody>
          <a:bodyPr>
            <a:normAutofit fontScale="92500" lnSpcReduction="10000"/>
          </a:bodyPr>
          <a:lstStyle/>
          <a:p>
            <a:endParaRPr lang="en-US" dirty="0"/>
          </a:p>
          <a:p>
            <a:r>
              <a:rPr lang="en-US" dirty="0"/>
              <a:t>Standing Committee on Community Safety, Cultural Affairs and Sport </a:t>
            </a:r>
          </a:p>
          <a:p>
            <a:r>
              <a:rPr lang="en-US" dirty="0"/>
              <a:t>31 March 2021</a:t>
            </a:r>
          </a:p>
        </p:txBody>
      </p:sp>
      <p:sp>
        <p:nvSpPr>
          <p:cNvPr id="6" name="Text Placeholder 3"/>
          <p:cNvSpPr>
            <a:spLocks noGrp="1"/>
          </p:cNvSpPr>
          <p:nvPr>
            <p:ph type="body" sz="quarter" idx="11"/>
          </p:nvPr>
        </p:nvSpPr>
        <p:spPr>
          <a:xfrm>
            <a:off x="2915816" y="5044208"/>
            <a:ext cx="6120680" cy="683226"/>
          </a:xfrm>
        </p:spPr>
        <p:txBody>
          <a:bodyPr>
            <a:normAutofit/>
          </a:bodyPr>
          <a:lstStyle/>
          <a:p>
            <a:pPr algn="ctr"/>
            <a:endParaRPr lang="en-US" dirty="0"/>
          </a:p>
          <a:p>
            <a:pPr algn="ctr"/>
            <a:r>
              <a:rPr lang="en-US" sz="2000" dirty="0"/>
              <a:t>Department of Community Safety</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4541" y="296440"/>
            <a:ext cx="8175640" cy="384464"/>
          </a:xfrm>
          <a:prstGeom prst="rect">
            <a:avLst/>
          </a:prstGeom>
        </p:spPr>
        <p:txBody>
          <a:bodyPr wrap="square" lIns="0" tIns="0" rIns="0" bIns="0" rtlCol="0" anchor="t">
            <a:spAutoFit/>
          </a:bodyPr>
          <a:lstStyle/>
          <a:p>
            <a:pPr marL="0" marR="0" lvl="0" indent="0" algn="l" defTabSz="857250" rtl="0" eaLnBrk="1" fontAlgn="auto" latinLnBrk="0" hangingPunct="1">
              <a:lnSpc>
                <a:spcPts val="3272"/>
              </a:lnSpc>
              <a:spcBef>
                <a:spcPct val="0"/>
              </a:spcBef>
              <a:spcAft>
                <a:spcPts val="0"/>
              </a:spcAft>
              <a:buClrTx/>
              <a:buSzTx/>
              <a:buFontTx/>
              <a:buNone/>
              <a:tabLst/>
              <a:defRPr/>
            </a:pP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Process Going </a:t>
            </a:r>
            <a:r>
              <a:rPr lang="en-US" sz="2400" b="1" spc="4" dirty="0">
                <a:solidFill>
                  <a:srgbClr val="001489"/>
                </a:solidFill>
                <a:latin typeface="Century Gothic" panose="020B0502020202020204" pitchFamily="34" charset="0"/>
              </a:rPr>
              <a:t>F</a:t>
            </a: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orward – Area-based Interventions</a:t>
            </a:r>
          </a:p>
        </p:txBody>
      </p:sp>
      <p:pic>
        <p:nvPicPr>
          <p:cNvPr id="3" name="Picture 3"/>
          <p:cNvPicPr>
            <a:picLocks noChangeAspect="1"/>
          </p:cNvPicPr>
          <p:nvPr/>
        </p:nvPicPr>
        <p:blipFill>
          <a:blip r:embed="rId3" cstate="print"/>
          <a:srcRect/>
          <a:stretch>
            <a:fillRect/>
          </a:stretch>
        </p:blipFill>
        <p:spPr>
          <a:xfrm>
            <a:off x="7370759" y="5512592"/>
            <a:ext cx="902395" cy="1006856"/>
          </a:xfrm>
          <a:prstGeom prst="rect">
            <a:avLst/>
          </a:prstGeom>
        </p:spPr>
      </p:pic>
      <p:grpSp>
        <p:nvGrpSpPr>
          <p:cNvPr id="4" name="Group 4"/>
          <p:cNvGrpSpPr/>
          <p:nvPr/>
        </p:nvGrpSpPr>
        <p:grpSpPr>
          <a:xfrm>
            <a:off x="620053" y="2467810"/>
            <a:ext cx="7903895" cy="1964241"/>
            <a:chOff x="0" y="-27940"/>
            <a:chExt cx="9979664" cy="1347797"/>
          </a:xfrm>
        </p:grpSpPr>
        <p:sp>
          <p:nvSpPr>
            <p:cNvPr id="5" name="Freeform 5"/>
            <p:cNvSpPr/>
            <p:nvPr/>
          </p:nvSpPr>
          <p:spPr>
            <a:xfrm>
              <a:off x="0" y="-27940"/>
              <a:ext cx="9979664" cy="1347797"/>
            </a:xfrm>
            <a:custGeom>
              <a:avLst/>
              <a:gdLst/>
              <a:ahLst/>
              <a:cxnLst/>
              <a:rect l="l" t="t" r="r" b="b"/>
              <a:pathLst>
                <a:path w="9979665" h="1360170">
                  <a:moveTo>
                    <a:pt x="9904736" y="579120"/>
                  </a:moveTo>
                  <a:lnTo>
                    <a:pt x="9204965" y="55880"/>
                  </a:lnTo>
                  <a:cubicBezTo>
                    <a:pt x="9131305" y="0"/>
                    <a:pt x="9070346" y="30480"/>
                    <a:pt x="9070346" y="123190"/>
                  </a:cubicBezTo>
                  <a:lnTo>
                    <a:pt x="9070346"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9068659" y="805180"/>
                  </a:lnTo>
                  <a:lnTo>
                    <a:pt x="9068659" y="1236980"/>
                  </a:lnTo>
                  <a:cubicBezTo>
                    <a:pt x="9068659" y="1329690"/>
                    <a:pt x="9130035" y="1360170"/>
                    <a:pt x="9203696" y="1304290"/>
                  </a:cubicBezTo>
                  <a:lnTo>
                    <a:pt x="9904735" y="779780"/>
                  </a:lnTo>
                  <a:cubicBezTo>
                    <a:pt x="9979665" y="726440"/>
                    <a:pt x="9979665" y="635000"/>
                    <a:pt x="9904735" y="579120"/>
                  </a:cubicBezTo>
                  <a:close/>
                </a:path>
              </a:pathLst>
            </a:custGeom>
            <a:solidFill>
              <a:srgbClr val="CB5128"/>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ZA" sz="1688"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6" name="Group 6"/>
          <p:cNvGrpSpPr/>
          <p:nvPr/>
        </p:nvGrpSpPr>
        <p:grpSpPr>
          <a:xfrm>
            <a:off x="815627" y="1436625"/>
            <a:ext cx="1543774" cy="1563316"/>
            <a:chOff x="-26120" y="-26452"/>
            <a:chExt cx="2195589" cy="2223382"/>
          </a:xfrm>
        </p:grpSpPr>
        <p:pic>
          <p:nvPicPr>
            <p:cNvPr id="7" name="Picture 7"/>
            <p:cNvPicPr>
              <a:picLocks noChangeAspect="1"/>
            </p:cNvPicPr>
            <p:nvPr/>
          </p:nvPicPr>
          <p:blipFill>
            <a:blip r:embed="rId4" cstate="print"/>
            <a:srcRect/>
            <a:stretch>
              <a:fillRect/>
            </a:stretch>
          </p:blipFill>
          <p:spPr>
            <a:xfrm>
              <a:off x="-26120" y="-26452"/>
              <a:ext cx="2195589" cy="2223382"/>
            </a:xfrm>
            <a:prstGeom prst="rect">
              <a:avLst/>
            </a:prstGeom>
          </p:spPr>
        </p:pic>
        <p:sp>
          <p:nvSpPr>
            <p:cNvPr id="8" name="TextBox 8"/>
            <p:cNvSpPr txBox="1"/>
            <p:nvPr/>
          </p:nvSpPr>
          <p:spPr>
            <a:xfrm>
              <a:off x="83132" y="465223"/>
              <a:ext cx="2086337" cy="1646856"/>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1:Confirm priority geographic areas</a:t>
              </a:r>
            </a:p>
          </p:txBody>
        </p:sp>
      </p:grpSp>
      <p:grpSp>
        <p:nvGrpSpPr>
          <p:cNvPr id="9" name="Group 9"/>
          <p:cNvGrpSpPr/>
          <p:nvPr/>
        </p:nvGrpSpPr>
        <p:grpSpPr>
          <a:xfrm>
            <a:off x="2532542" y="1436624"/>
            <a:ext cx="1636679" cy="1599236"/>
            <a:chOff x="-76569" y="-77539"/>
            <a:chExt cx="2327720" cy="2274469"/>
          </a:xfrm>
        </p:grpSpPr>
        <p:pic>
          <p:nvPicPr>
            <p:cNvPr id="10" name="Picture 10"/>
            <p:cNvPicPr>
              <a:picLocks noChangeAspect="1"/>
            </p:cNvPicPr>
            <p:nvPr/>
          </p:nvPicPr>
          <p:blipFill>
            <a:blip r:embed="rId4" cstate="print"/>
            <a:srcRect/>
            <a:stretch>
              <a:fillRect/>
            </a:stretch>
          </p:blipFill>
          <p:spPr>
            <a:xfrm>
              <a:off x="-76569" y="-77539"/>
              <a:ext cx="2246038" cy="2274469"/>
            </a:xfrm>
            <a:prstGeom prst="rect">
              <a:avLst/>
            </a:prstGeom>
          </p:spPr>
        </p:pic>
        <p:sp>
          <p:nvSpPr>
            <p:cNvPr id="11" name="TextBox 11"/>
            <p:cNvSpPr txBox="1"/>
            <p:nvPr/>
          </p:nvSpPr>
          <p:spPr>
            <a:xfrm>
              <a:off x="13099" y="469244"/>
              <a:ext cx="2238052" cy="1227368"/>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2: Establish &amp; mandate area-based teams.</a:t>
              </a:r>
            </a:p>
          </p:txBody>
        </p:sp>
      </p:grpSp>
      <p:grpSp>
        <p:nvGrpSpPr>
          <p:cNvPr id="12" name="Group 12"/>
          <p:cNvGrpSpPr/>
          <p:nvPr/>
        </p:nvGrpSpPr>
        <p:grpSpPr>
          <a:xfrm>
            <a:off x="6178843" y="1376501"/>
            <a:ext cx="1654722" cy="1675670"/>
            <a:chOff x="-62024" y="-186244"/>
            <a:chExt cx="2353382" cy="2383174"/>
          </a:xfrm>
        </p:grpSpPr>
        <p:pic>
          <p:nvPicPr>
            <p:cNvPr id="13" name="Picture 13"/>
            <p:cNvPicPr>
              <a:picLocks noChangeAspect="1"/>
            </p:cNvPicPr>
            <p:nvPr/>
          </p:nvPicPr>
          <p:blipFill>
            <a:blip r:embed="rId4" cstate="print"/>
            <a:srcRect/>
            <a:stretch>
              <a:fillRect/>
            </a:stretch>
          </p:blipFill>
          <p:spPr>
            <a:xfrm>
              <a:off x="-62024" y="-186244"/>
              <a:ext cx="2353382" cy="2383174"/>
            </a:xfrm>
            <a:prstGeom prst="rect">
              <a:avLst/>
            </a:prstGeom>
          </p:spPr>
        </p:pic>
        <p:sp>
          <p:nvSpPr>
            <p:cNvPr id="14" name="TextBox 14"/>
            <p:cNvSpPr txBox="1"/>
            <p:nvPr/>
          </p:nvSpPr>
          <p:spPr>
            <a:xfrm>
              <a:off x="1" y="469242"/>
              <a:ext cx="2291357" cy="1646856"/>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4: Monitor impact and refine approach</a:t>
              </a:r>
            </a:p>
          </p:txBody>
        </p:sp>
      </p:grpSp>
      <p:grpSp>
        <p:nvGrpSpPr>
          <p:cNvPr id="15" name="Group 15"/>
          <p:cNvGrpSpPr/>
          <p:nvPr/>
        </p:nvGrpSpPr>
        <p:grpSpPr>
          <a:xfrm>
            <a:off x="1086941" y="3907414"/>
            <a:ext cx="2010731" cy="1245668"/>
            <a:chOff x="0" y="0"/>
            <a:chExt cx="2859706" cy="1388286"/>
          </a:xfrm>
        </p:grpSpPr>
        <p:grpSp>
          <p:nvGrpSpPr>
            <p:cNvPr id="16" name="Group 16"/>
            <p:cNvGrpSpPr/>
            <p:nvPr/>
          </p:nvGrpSpPr>
          <p:grpSpPr>
            <a:xfrm>
              <a:off x="247806" y="0"/>
              <a:ext cx="2377440" cy="1388286"/>
              <a:chOff x="0" y="0"/>
              <a:chExt cx="1130935" cy="660400"/>
            </a:xfrm>
          </p:grpSpPr>
          <p:sp>
            <p:nvSpPr>
              <p:cNvPr id="17" name="Freeform 17"/>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chemeClr val="accent1">
                  <a:lumMod val="60000"/>
                  <a:lumOff val="40000"/>
                </a:schemeClr>
              </a:solidFill>
            </p:spPr>
          </p:sp>
        </p:grpSp>
        <p:sp>
          <p:nvSpPr>
            <p:cNvPr id="18" name="TextBox 18"/>
            <p:cNvSpPr txBox="1"/>
            <p:nvPr/>
          </p:nvSpPr>
          <p:spPr>
            <a:xfrm>
              <a:off x="0" y="64920"/>
              <a:ext cx="2859706" cy="1290521"/>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Practical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approach to “evidence translation”</a:t>
              </a:r>
            </a:p>
          </p:txBody>
        </p:sp>
      </p:grpSp>
      <p:grpSp>
        <p:nvGrpSpPr>
          <p:cNvPr id="19" name="Group 19"/>
          <p:cNvGrpSpPr/>
          <p:nvPr/>
        </p:nvGrpSpPr>
        <p:grpSpPr>
          <a:xfrm>
            <a:off x="5587051" y="3942969"/>
            <a:ext cx="1890058" cy="1174558"/>
            <a:chOff x="0" y="0"/>
            <a:chExt cx="2688082" cy="1388286"/>
          </a:xfrm>
        </p:grpSpPr>
        <p:grpSp>
          <p:nvGrpSpPr>
            <p:cNvPr id="20" name="Group 20"/>
            <p:cNvGrpSpPr/>
            <p:nvPr/>
          </p:nvGrpSpPr>
          <p:grpSpPr>
            <a:xfrm>
              <a:off x="159388" y="0"/>
              <a:ext cx="2377440" cy="1388286"/>
              <a:chOff x="0" y="0"/>
              <a:chExt cx="1130935" cy="660400"/>
            </a:xfrm>
          </p:grpSpPr>
          <p:sp>
            <p:nvSpPr>
              <p:cNvPr id="21" name="Freeform 21"/>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chemeClr val="accent1">
                  <a:lumMod val="60000"/>
                  <a:lumOff val="40000"/>
                </a:schemeClr>
              </a:solidFill>
            </p:spPr>
          </p:sp>
        </p:grpSp>
        <p:sp>
          <p:nvSpPr>
            <p:cNvPr id="22" name="TextBox 22"/>
            <p:cNvSpPr txBox="1"/>
            <p:nvPr/>
          </p:nvSpPr>
          <p:spPr>
            <a:xfrm>
              <a:off x="0" y="163823"/>
              <a:ext cx="2688082" cy="1020027"/>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Data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Surveillance strategy </a:t>
              </a:r>
            </a:p>
          </p:txBody>
        </p:sp>
      </p:grpSp>
      <p:grpSp>
        <p:nvGrpSpPr>
          <p:cNvPr id="23" name="Group 23"/>
          <p:cNvGrpSpPr/>
          <p:nvPr/>
        </p:nvGrpSpPr>
        <p:grpSpPr>
          <a:xfrm>
            <a:off x="3097674" y="5318017"/>
            <a:ext cx="2489377" cy="1201431"/>
            <a:chOff x="0" y="-14633"/>
            <a:chExt cx="3540447" cy="1388286"/>
          </a:xfrm>
        </p:grpSpPr>
        <p:grpSp>
          <p:nvGrpSpPr>
            <p:cNvPr id="24" name="Group 24"/>
            <p:cNvGrpSpPr/>
            <p:nvPr/>
          </p:nvGrpSpPr>
          <p:grpSpPr>
            <a:xfrm>
              <a:off x="433853" y="-14633"/>
              <a:ext cx="2672736" cy="1388286"/>
              <a:chOff x="-2" y="-6961"/>
              <a:chExt cx="1271405" cy="660400"/>
            </a:xfrm>
          </p:grpSpPr>
          <p:sp>
            <p:nvSpPr>
              <p:cNvPr id="25" name="Freeform 25"/>
              <p:cNvSpPr/>
              <p:nvPr/>
            </p:nvSpPr>
            <p:spPr>
              <a:xfrm>
                <a:off x="-2" y="-6961"/>
                <a:ext cx="1271405" cy="660400"/>
              </a:xfrm>
              <a:custGeom>
                <a:avLst/>
                <a:gdLst/>
                <a:ahLst/>
                <a:cxnLst/>
                <a:rect l="l" t="t" r="r" b="b"/>
                <a:pathLst>
                  <a:path w="1271405" h="660400">
                    <a:moveTo>
                      <a:pt x="1146944" y="660400"/>
                    </a:moveTo>
                    <a:lnTo>
                      <a:pt x="124460" y="660400"/>
                    </a:lnTo>
                    <a:cubicBezTo>
                      <a:pt x="55880" y="660400"/>
                      <a:pt x="0" y="604520"/>
                      <a:pt x="0" y="535940"/>
                    </a:cubicBezTo>
                    <a:lnTo>
                      <a:pt x="0" y="124460"/>
                    </a:lnTo>
                    <a:cubicBezTo>
                      <a:pt x="0" y="55880"/>
                      <a:pt x="55880" y="0"/>
                      <a:pt x="124460" y="0"/>
                    </a:cubicBezTo>
                    <a:lnTo>
                      <a:pt x="1146945" y="0"/>
                    </a:lnTo>
                    <a:cubicBezTo>
                      <a:pt x="1215525" y="0"/>
                      <a:pt x="1271405" y="55880"/>
                      <a:pt x="1271405" y="124460"/>
                    </a:cubicBezTo>
                    <a:lnTo>
                      <a:pt x="1271405" y="535940"/>
                    </a:lnTo>
                    <a:cubicBezTo>
                      <a:pt x="1271405" y="604520"/>
                      <a:pt x="1215525" y="660400"/>
                      <a:pt x="1146945" y="660400"/>
                    </a:cubicBezTo>
                    <a:close/>
                  </a:path>
                </a:pathLst>
              </a:custGeom>
              <a:solidFill>
                <a:schemeClr val="tx2">
                  <a:lumMod val="60000"/>
                  <a:lumOff val="40000"/>
                </a:schemeClr>
              </a:solidFill>
            </p:spPr>
          </p:sp>
        </p:grpSp>
        <p:sp>
          <p:nvSpPr>
            <p:cNvPr id="26" name="TextBox 26"/>
            <p:cNvSpPr txBox="1"/>
            <p:nvPr/>
          </p:nvSpPr>
          <p:spPr>
            <a:xfrm>
              <a:off x="0" y="238581"/>
              <a:ext cx="3540447" cy="997212"/>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Area-based intervention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strategy</a:t>
              </a:r>
            </a:p>
          </p:txBody>
        </p:sp>
      </p:grpSp>
      <p:grpSp>
        <p:nvGrpSpPr>
          <p:cNvPr id="48" name="Group 12">
            <a:extLst>
              <a:ext uri="{FF2B5EF4-FFF2-40B4-BE49-F238E27FC236}">
                <a16:creationId xmlns="" xmlns:a16="http://schemas.microsoft.com/office/drawing/2014/main" id="{BF518109-AC0E-4FD2-A79E-9D9686DAF658}"/>
              </a:ext>
            </a:extLst>
          </p:cNvPr>
          <p:cNvGrpSpPr/>
          <p:nvPr/>
        </p:nvGrpSpPr>
        <p:grpSpPr>
          <a:xfrm>
            <a:off x="4342363" y="1421411"/>
            <a:ext cx="1653227" cy="1630760"/>
            <a:chOff x="-59897" y="-122372"/>
            <a:chExt cx="2351255" cy="2319302"/>
          </a:xfrm>
        </p:grpSpPr>
        <p:pic>
          <p:nvPicPr>
            <p:cNvPr id="49" name="Picture 13">
              <a:extLst>
                <a:ext uri="{FF2B5EF4-FFF2-40B4-BE49-F238E27FC236}">
                  <a16:creationId xmlns="" xmlns:a16="http://schemas.microsoft.com/office/drawing/2014/main" id="{5B48428F-A779-46DD-B6B6-FDC1DF8D054B}"/>
                </a:ext>
              </a:extLst>
            </p:cNvPr>
            <p:cNvPicPr>
              <a:picLocks noChangeAspect="1"/>
            </p:cNvPicPr>
            <p:nvPr/>
          </p:nvPicPr>
          <p:blipFill>
            <a:blip r:embed="rId4" cstate="print"/>
            <a:srcRect/>
            <a:stretch>
              <a:fillRect/>
            </a:stretch>
          </p:blipFill>
          <p:spPr>
            <a:xfrm>
              <a:off x="-59897" y="-122372"/>
              <a:ext cx="2290310" cy="2319302"/>
            </a:xfrm>
            <a:prstGeom prst="rect">
              <a:avLst/>
            </a:prstGeom>
          </p:spPr>
        </p:pic>
        <p:sp>
          <p:nvSpPr>
            <p:cNvPr id="50" name="TextBox 14">
              <a:extLst>
                <a:ext uri="{FF2B5EF4-FFF2-40B4-BE49-F238E27FC236}">
                  <a16:creationId xmlns="" xmlns:a16="http://schemas.microsoft.com/office/drawing/2014/main" id="{A1A2FA4D-5718-448C-9B9A-8679C9A159FB}"/>
                </a:ext>
              </a:extLst>
            </p:cNvPr>
            <p:cNvSpPr txBox="1"/>
            <p:nvPr/>
          </p:nvSpPr>
          <p:spPr>
            <a:xfrm>
              <a:off x="0" y="469242"/>
              <a:ext cx="2291358" cy="1227367"/>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3: Implement and learn collaboratively</a:t>
              </a:r>
            </a:p>
          </p:txBody>
        </p:sp>
      </p:grpSp>
      <p:sp>
        <p:nvSpPr>
          <p:cNvPr id="52" name="TextBox 14">
            <a:extLst>
              <a:ext uri="{FF2B5EF4-FFF2-40B4-BE49-F238E27FC236}">
                <a16:creationId xmlns="" xmlns:a16="http://schemas.microsoft.com/office/drawing/2014/main" id="{F3E6FE25-13FA-4265-B965-E3EF228B0F4C}"/>
              </a:ext>
            </a:extLst>
          </p:cNvPr>
          <p:cNvSpPr txBox="1"/>
          <p:nvPr/>
        </p:nvSpPr>
        <p:spPr>
          <a:xfrm>
            <a:off x="1339347" y="3277058"/>
            <a:ext cx="5544882" cy="273088"/>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Integrated area-based interventions</a:t>
            </a:r>
          </a:p>
        </p:txBody>
      </p:sp>
      <p:sp>
        <p:nvSpPr>
          <p:cNvPr id="27" name="Left-right-up Arrow 26">
            <a:extLst>
              <a:ext uri="{FF2B5EF4-FFF2-40B4-BE49-F238E27FC236}">
                <a16:creationId xmlns="" xmlns:a16="http://schemas.microsoft.com/office/drawing/2014/main" id="{165516BC-A289-444A-834A-BA54F082F3AD}"/>
              </a:ext>
            </a:extLst>
          </p:cNvPr>
          <p:cNvSpPr/>
          <p:nvPr/>
        </p:nvSpPr>
        <p:spPr>
          <a:xfrm rot="10800000">
            <a:off x="3734286" y="4003476"/>
            <a:ext cx="1216152" cy="850392"/>
          </a:xfrm>
          <a:prstGeom prst="leftRigh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2" name="Slide Number Placeholder 3">
            <a:extLst>
              <a:ext uri="{FF2B5EF4-FFF2-40B4-BE49-F238E27FC236}">
                <a16:creationId xmlns="" xmlns:a16="http://schemas.microsoft.com/office/drawing/2014/main" id="{D76083F7-67CE-4997-BAA5-F4FE91785103}"/>
              </a:ext>
            </a:extLst>
          </p:cNvPr>
          <p:cNvSpPr txBox="1">
            <a:spLocks/>
          </p:cNvSpPr>
          <p:nvPr/>
        </p:nvSpPr>
        <p:spPr>
          <a:xfrm>
            <a:off x="8378080" y="6514645"/>
            <a:ext cx="5144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001489"/>
                </a:solidFill>
                <a:effectLst/>
                <a:uLnTx/>
                <a:uFillTx/>
                <a:latin typeface="Century Gothic"/>
                <a:ea typeface="+mn-ea"/>
                <a:cs typeface="+mn-cs"/>
              </a:rPr>
              <a:t>   9</a:t>
            </a:r>
          </a:p>
        </p:txBody>
      </p:sp>
      <p:sp>
        <p:nvSpPr>
          <p:cNvPr id="33" name="Footer Placeholder 4">
            <a:extLst>
              <a:ext uri="{FF2B5EF4-FFF2-40B4-BE49-F238E27FC236}">
                <a16:creationId xmlns="" xmlns:a16="http://schemas.microsoft.com/office/drawing/2014/main" id="{98C74663-1D9D-4273-989C-493D5D1ADD5B}"/>
              </a:ext>
            </a:extLst>
          </p:cNvPr>
          <p:cNvSpPr txBox="1">
            <a:spLocks/>
          </p:cNvSpPr>
          <p:nvPr/>
        </p:nvSpPr>
        <p:spPr>
          <a:xfrm>
            <a:off x="3650461" y="6581907"/>
            <a:ext cx="4138612" cy="231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998F86"/>
                </a:solidFill>
                <a:latin typeface="Century Gothic"/>
              </a:rPr>
              <a:t>COMSAFE </a:t>
            </a:r>
            <a:r>
              <a:rPr lang="en-US" sz="800" cap="all" dirty="0">
                <a:solidFill>
                  <a:srgbClr val="998F86"/>
                </a:solidFill>
                <a:latin typeface="Century Gothic"/>
              </a:rPr>
              <a:t>Standing Committee</a:t>
            </a:r>
            <a:endParaRPr lang="en-GB" sz="800" cap="all" dirty="0">
              <a:solidFill>
                <a:srgbClr val="998F86"/>
              </a:solidFill>
              <a:latin typeface="Century Gothic"/>
            </a:endParaRPr>
          </a:p>
        </p:txBody>
      </p:sp>
    </p:spTree>
    <p:extLst>
      <p:ext uri="{BB962C8B-B14F-4D97-AF65-F5344CB8AC3E}">
        <p14:creationId xmlns:p14="http://schemas.microsoft.com/office/powerpoint/2010/main" xmlns="" val="174821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4541" y="265444"/>
            <a:ext cx="8175640" cy="384464"/>
          </a:xfrm>
          <a:prstGeom prst="rect">
            <a:avLst/>
          </a:prstGeom>
        </p:spPr>
        <p:txBody>
          <a:bodyPr wrap="square" lIns="0" tIns="0" rIns="0" bIns="0" rtlCol="0" anchor="t">
            <a:spAutoFit/>
          </a:bodyPr>
          <a:lstStyle/>
          <a:p>
            <a:pPr marL="0" marR="0" lvl="0" indent="0" algn="l" defTabSz="857250" rtl="0" eaLnBrk="1" fontAlgn="auto" latinLnBrk="0" hangingPunct="1">
              <a:lnSpc>
                <a:spcPts val="3272"/>
              </a:lnSpc>
              <a:spcBef>
                <a:spcPct val="0"/>
              </a:spcBef>
              <a:spcAft>
                <a:spcPts val="0"/>
              </a:spcAft>
              <a:buClrTx/>
              <a:buSzTx/>
              <a:buFontTx/>
              <a:buNone/>
              <a:tabLst/>
              <a:defRPr/>
            </a:pP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Approach for Evidence-based </a:t>
            </a:r>
            <a:r>
              <a:rPr lang="en-US" sz="2400" b="1" spc="4" dirty="0">
                <a:solidFill>
                  <a:srgbClr val="001489"/>
                </a:solidFill>
                <a:latin typeface="Century Gothic" panose="020B0502020202020204" pitchFamily="34" charset="0"/>
              </a:rPr>
              <a:t>I</a:t>
            </a: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nterventions</a:t>
            </a:r>
          </a:p>
        </p:txBody>
      </p:sp>
      <p:pic>
        <p:nvPicPr>
          <p:cNvPr id="3" name="Picture 3"/>
          <p:cNvPicPr>
            <a:picLocks noChangeAspect="1"/>
          </p:cNvPicPr>
          <p:nvPr/>
        </p:nvPicPr>
        <p:blipFill>
          <a:blip r:embed="rId3" cstate="print"/>
          <a:srcRect/>
          <a:stretch>
            <a:fillRect/>
          </a:stretch>
        </p:blipFill>
        <p:spPr>
          <a:xfrm>
            <a:off x="7502535" y="5539466"/>
            <a:ext cx="902395" cy="1006856"/>
          </a:xfrm>
          <a:prstGeom prst="rect">
            <a:avLst/>
          </a:prstGeom>
        </p:spPr>
      </p:pic>
      <p:grpSp>
        <p:nvGrpSpPr>
          <p:cNvPr id="4" name="Group 4"/>
          <p:cNvGrpSpPr/>
          <p:nvPr/>
        </p:nvGrpSpPr>
        <p:grpSpPr>
          <a:xfrm>
            <a:off x="611560" y="2547109"/>
            <a:ext cx="7903895" cy="1964241"/>
            <a:chOff x="0" y="-27940"/>
            <a:chExt cx="9979664" cy="1347797"/>
          </a:xfrm>
        </p:grpSpPr>
        <p:sp>
          <p:nvSpPr>
            <p:cNvPr id="5" name="Freeform 5"/>
            <p:cNvSpPr/>
            <p:nvPr/>
          </p:nvSpPr>
          <p:spPr>
            <a:xfrm>
              <a:off x="0" y="-27940"/>
              <a:ext cx="9979664" cy="1347797"/>
            </a:xfrm>
            <a:custGeom>
              <a:avLst/>
              <a:gdLst/>
              <a:ahLst/>
              <a:cxnLst/>
              <a:rect l="l" t="t" r="r" b="b"/>
              <a:pathLst>
                <a:path w="9979665" h="1360170">
                  <a:moveTo>
                    <a:pt x="9904736" y="579120"/>
                  </a:moveTo>
                  <a:lnTo>
                    <a:pt x="9204965" y="55880"/>
                  </a:lnTo>
                  <a:cubicBezTo>
                    <a:pt x="9131305" y="0"/>
                    <a:pt x="9070346" y="30480"/>
                    <a:pt x="9070346" y="123190"/>
                  </a:cubicBezTo>
                  <a:lnTo>
                    <a:pt x="9070346"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9068659" y="805180"/>
                  </a:lnTo>
                  <a:lnTo>
                    <a:pt x="9068659" y="1236980"/>
                  </a:lnTo>
                  <a:cubicBezTo>
                    <a:pt x="9068659" y="1329690"/>
                    <a:pt x="9130035" y="1360170"/>
                    <a:pt x="9203696" y="1304290"/>
                  </a:cubicBezTo>
                  <a:lnTo>
                    <a:pt x="9904735" y="779780"/>
                  </a:lnTo>
                  <a:cubicBezTo>
                    <a:pt x="9979665" y="726440"/>
                    <a:pt x="9979665" y="635000"/>
                    <a:pt x="9904735" y="579120"/>
                  </a:cubicBezTo>
                  <a:close/>
                </a:path>
              </a:pathLst>
            </a:custGeom>
            <a:solidFill>
              <a:srgbClr val="CB5128"/>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ZA" sz="1688"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6" name="Group 6"/>
          <p:cNvGrpSpPr/>
          <p:nvPr/>
        </p:nvGrpSpPr>
        <p:grpSpPr>
          <a:xfrm>
            <a:off x="815627" y="1436625"/>
            <a:ext cx="1543774" cy="1563316"/>
            <a:chOff x="-26120" y="-26452"/>
            <a:chExt cx="2195589" cy="2223382"/>
          </a:xfrm>
        </p:grpSpPr>
        <p:pic>
          <p:nvPicPr>
            <p:cNvPr id="7" name="Picture 7"/>
            <p:cNvPicPr>
              <a:picLocks noChangeAspect="1"/>
            </p:cNvPicPr>
            <p:nvPr/>
          </p:nvPicPr>
          <p:blipFill>
            <a:blip r:embed="rId4" cstate="print"/>
            <a:srcRect/>
            <a:stretch>
              <a:fillRect/>
            </a:stretch>
          </p:blipFill>
          <p:spPr>
            <a:xfrm>
              <a:off x="-26120" y="-26452"/>
              <a:ext cx="2195589" cy="2223382"/>
            </a:xfrm>
            <a:prstGeom prst="rect">
              <a:avLst/>
            </a:prstGeom>
          </p:spPr>
        </p:pic>
        <p:sp>
          <p:nvSpPr>
            <p:cNvPr id="8" name="TextBox 8"/>
            <p:cNvSpPr txBox="1"/>
            <p:nvPr/>
          </p:nvSpPr>
          <p:spPr>
            <a:xfrm>
              <a:off x="83132" y="465223"/>
              <a:ext cx="2086337" cy="1227367"/>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1: TOC mapping &amp; evidence</a:t>
              </a:r>
            </a:p>
          </p:txBody>
        </p:sp>
      </p:grpSp>
      <p:grpSp>
        <p:nvGrpSpPr>
          <p:cNvPr id="9" name="Group 9"/>
          <p:cNvGrpSpPr/>
          <p:nvPr/>
        </p:nvGrpSpPr>
        <p:grpSpPr>
          <a:xfrm>
            <a:off x="2532542" y="1436624"/>
            <a:ext cx="1626595" cy="1642956"/>
            <a:chOff x="-76569" y="-77539"/>
            <a:chExt cx="2313379" cy="2336649"/>
          </a:xfrm>
        </p:grpSpPr>
        <p:pic>
          <p:nvPicPr>
            <p:cNvPr id="10" name="Picture 10"/>
            <p:cNvPicPr>
              <a:picLocks noChangeAspect="1"/>
            </p:cNvPicPr>
            <p:nvPr/>
          </p:nvPicPr>
          <p:blipFill>
            <a:blip r:embed="rId4" cstate="print"/>
            <a:srcRect/>
            <a:stretch>
              <a:fillRect/>
            </a:stretch>
          </p:blipFill>
          <p:spPr>
            <a:xfrm>
              <a:off x="-76569" y="-77539"/>
              <a:ext cx="2246038" cy="2274469"/>
            </a:xfrm>
            <a:prstGeom prst="rect">
              <a:avLst/>
            </a:prstGeom>
          </p:spPr>
        </p:pic>
        <p:sp>
          <p:nvSpPr>
            <p:cNvPr id="11" name="TextBox 11"/>
            <p:cNvSpPr txBox="1"/>
            <p:nvPr/>
          </p:nvSpPr>
          <p:spPr>
            <a:xfrm>
              <a:off x="-1242" y="161669"/>
              <a:ext cx="2238052" cy="2097441"/>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1" i="0" u="none" strike="noStrike" kern="1200" cap="none" spc="215" normalizeH="0" baseline="0" noProof="0" dirty="0">
                  <a:ln>
                    <a:noFill/>
                  </a:ln>
                  <a:solidFill>
                    <a:srgbClr val="000000"/>
                  </a:solidFill>
                  <a:effectLst/>
                  <a:uLnTx/>
                  <a:uFillTx/>
                  <a:latin typeface="ABeeZee Bold"/>
                  <a:ea typeface="+mn-ea"/>
                  <a:cs typeface="+mn-cs"/>
                </a:rPr>
                <a:t>2: ID key priorities from evidence base</a:t>
              </a:r>
            </a:p>
          </p:txBody>
        </p:sp>
      </p:grpSp>
      <p:grpSp>
        <p:nvGrpSpPr>
          <p:cNvPr id="12" name="Group 12"/>
          <p:cNvGrpSpPr/>
          <p:nvPr/>
        </p:nvGrpSpPr>
        <p:grpSpPr>
          <a:xfrm>
            <a:off x="6178843" y="1376501"/>
            <a:ext cx="1654722" cy="1675670"/>
            <a:chOff x="-62024" y="-186244"/>
            <a:chExt cx="2353382" cy="2383174"/>
          </a:xfrm>
        </p:grpSpPr>
        <p:pic>
          <p:nvPicPr>
            <p:cNvPr id="13" name="Picture 13"/>
            <p:cNvPicPr>
              <a:picLocks noChangeAspect="1"/>
            </p:cNvPicPr>
            <p:nvPr/>
          </p:nvPicPr>
          <p:blipFill>
            <a:blip r:embed="rId4" cstate="print"/>
            <a:srcRect/>
            <a:stretch>
              <a:fillRect/>
            </a:stretch>
          </p:blipFill>
          <p:spPr>
            <a:xfrm>
              <a:off x="-62024" y="-186244"/>
              <a:ext cx="2353382" cy="2383174"/>
            </a:xfrm>
            <a:prstGeom prst="rect">
              <a:avLst/>
            </a:prstGeom>
          </p:spPr>
        </p:pic>
        <p:sp>
          <p:nvSpPr>
            <p:cNvPr id="14" name="TextBox 14"/>
            <p:cNvSpPr txBox="1"/>
            <p:nvPr/>
          </p:nvSpPr>
          <p:spPr>
            <a:xfrm>
              <a:off x="1" y="469242"/>
              <a:ext cx="2291357" cy="1227367"/>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4: Area-based teams implement</a:t>
              </a:r>
            </a:p>
          </p:txBody>
        </p:sp>
      </p:grpSp>
      <p:grpSp>
        <p:nvGrpSpPr>
          <p:cNvPr id="15" name="Group 15"/>
          <p:cNvGrpSpPr/>
          <p:nvPr/>
        </p:nvGrpSpPr>
        <p:grpSpPr>
          <a:xfrm>
            <a:off x="1391996" y="3882883"/>
            <a:ext cx="2010731" cy="1245668"/>
            <a:chOff x="0" y="0"/>
            <a:chExt cx="2859706" cy="1388286"/>
          </a:xfrm>
        </p:grpSpPr>
        <p:grpSp>
          <p:nvGrpSpPr>
            <p:cNvPr id="16" name="Group 16"/>
            <p:cNvGrpSpPr/>
            <p:nvPr/>
          </p:nvGrpSpPr>
          <p:grpSpPr>
            <a:xfrm>
              <a:off x="247806" y="0"/>
              <a:ext cx="2377440" cy="1388286"/>
              <a:chOff x="0" y="0"/>
              <a:chExt cx="1130935" cy="660400"/>
            </a:xfrm>
          </p:grpSpPr>
          <p:sp>
            <p:nvSpPr>
              <p:cNvPr id="17" name="Freeform 17"/>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chemeClr val="tx2">
                  <a:lumMod val="60000"/>
                  <a:lumOff val="40000"/>
                </a:schemeClr>
              </a:solidFill>
            </p:spPr>
          </p:sp>
        </p:grpSp>
        <p:sp>
          <p:nvSpPr>
            <p:cNvPr id="18" name="TextBox 18"/>
            <p:cNvSpPr txBox="1"/>
            <p:nvPr/>
          </p:nvSpPr>
          <p:spPr>
            <a:xfrm>
              <a:off x="0" y="64920"/>
              <a:ext cx="2859706" cy="1290521"/>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Practical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approach to “evidence translation”</a:t>
              </a:r>
            </a:p>
          </p:txBody>
        </p:sp>
      </p:grpSp>
      <p:grpSp>
        <p:nvGrpSpPr>
          <p:cNvPr id="19" name="Group 19"/>
          <p:cNvGrpSpPr/>
          <p:nvPr/>
        </p:nvGrpSpPr>
        <p:grpSpPr>
          <a:xfrm>
            <a:off x="5587051" y="3942969"/>
            <a:ext cx="1890058" cy="1174558"/>
            <a:chOff x="0" y="0"/>
            <a:chExt cx="2688082" cy="1388286"/>
          </a:xfrm>
        </p:grpSpPr>
        <p:grpSp>
          <p:nvGrpSpPr>
            <p:cNvPr id="20" name="Group 20"/>
            <p:cNvGrpSpPr/>
            <p:nvPr/>
          </p:nvGrpSpPr>
          <p:grpSpPr>
            <a:xfrm>
              <a:off x="159388" y="0"/>
              <a:ext cx="2377440" cy="1388286"/>
              <a:chOff x="0" y="0"/>
              <a:chExt cx="1130935" cy="660400"/>
            </a:xfrm>
          </p:grpSpPr>
          <p:sp>
            <p:nvSpPr>
              <p:cNvPr id="21" name="Freeform 21"/>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rgbClr val="ABCEE6"/>
              </a:solidFill>
            </p:spPr>
          </p:sp>
        </p:grpSp>
        <p:sp>
          <p:nvSpPr>
            <p:cNvPr id="22" name="TextBox 22"/>
            <p:cNvSpPr txBox="1"/>
            <p:nvPr/>
          </p:nvSpPr>
          <p:spPr>
            <a:xfrm>
              <a:off x="0" y="163823"/>
              <a:ext cx="2688082" cy="1020027"/>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Data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Surveillance strategy </a:t>
              </a:r>
            </a:p>
          </p:txBody>
        </p:sp>
      </p:grpSp>
      <p:grpSp>
        <p:nvGrpSpPr>
          <p:cNvPr id="23" name="Group 23"/>
          <p:cNvGrpSpPr/>
          <p:nvPr/>
        </p:nvGrpSpPr>
        <p:grpSpPr>
          <a:xfrm>
            <a:off x="3209744" y="5186802"/>
            <a:ext cx="2489377" cy="1201431"/>
            <a:chOff x="0" y="-14633"/>
            <a:chExt cx="3540447" cy="1388286"/>
          </a:xfrm>
        </p:grpSpPr>
        <p:grpSp>
          <p:nvGrpSpPr>
            <p:cNvPr id="24" name="Group 24"/>
            <p:cNvGrpSpPr/>
            <p:nvPr/>
          </p:nvGrpSpPr>
          <p:grpSpPr>
            <a:xfrm>
              <a:off x="433853" y="-14633"/>
              <a:ext cx="2672736" cy="1388286"/>
              <a:chOff x="-2" y="-6961"/>
              <a:chExt cx="1271405" cy="660400"/>
            </a:xfrm>
          </p:grpSpPr>
          <p:sp>
            <p:nvSpPr>
              <p:cNvPr id="25" name="Freeform 25"/>
              <p:cNvSpPr/>
              <p:nvPr/>
            </p:nvSpPr>
            <p:spPr>
              <a:xfrm>
                <a:off x="-2" y="-6961"/>
                <a:ext cx="1271405" cy="660400"/>
              </a:xfrm>
              <a:custGeom>
                <a:avLst/>
                <a:gdLst/>
                <a:ahLst/>
                <a:cxnLst/>
                <a:rect l="l" t="t" r="r" b="b"/>
                <a:pathLst>
                  <a:path w="1271405" h="660400">
                    <a:moveTo>
                      <a:pt x="1146944" y="660400"/>
                    </a:moveTo>
                    <a:lnTo>
                      <a:pt x="124460" y="660400"/>
                    </a:lnTo>
                    <a:cubicBezTo>
                      <a:pt x="55880" y="660400"/>
                      <a:pt x="0" y="604520"/>
                      <a:pt x="0" y="535940"/>
                    </a:cubicBezTo>
                    <a:lnTo>
                      <a:pt x="0" y="124460"/>
                    </a:lnTo>
                    <a:cubicBezTo>
                      <a:pt x="0" y="55880"/>
                      <a:pt x="55880" y="0"/>
                      <a:pt x="124460" y="0"/>
                    </a:cubicBezTo>
                    <a:lnTo>
                      <a:pt x="1146945" y="0"/>
                    </a:lnTo>
                    <a:cubicBezTo>
                      <a:pt x="1215525" y="0"/>
                      <a:pt x="1271405" y="55880"/>
                      <a:pt x="1271405" y="124460"/>
                    </a:cubicBezTo>
                    <a:lnTo>
                      <a:pt x="1271405" y="535940"/>
                    </a:lnTo>
                    <a:cubicBezTo>
                      <a:pt x="1271405" y="604520"/>
                      <a:pt x="1215525" y="660400"/>
                      <a:pt x="1146945" y="660400"/>
                    </a:cubicBezTo>
                    <a:close/>
                  </a:path>
                </a:pathLst>
              </a:custGeom>
              <a:solidFill>
                <a:srgbClr val="ABCEE6"/>
              </a:solidFill>
            </p:spPr>
          </p:sp>
        </p:grpSp>
        <p:sp>
          <p:nvSpPr>
            <p:cNvPr id="26" name="TextBox 26"/>
            <p:cNvSpPr txBox="1"/>
            <p:nvPr/>
          </p:nvSpPr>
          <p:spPr>
            <a:xfrm>
              <a:off x="0" y="238581"/>
              <a:ext cx="3540447" cy="997212"/>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Area-based intervention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strategy</a:t>
              </a:r>
            </a:p>
          </p:txBody>
        </p:sp>
      </p:grpSp>
      <p:grpSp>
        <p:nvGrpSpPr>
          <p:cNvPr id="48" name="Group 12">
            <a:extLst>
              <a:ext uri="{FF2B5EF4-FFF2-40B4-BE49-F238E27FC236}">
                <a16:creationId xmlns="" xmlns:a16="http://schemas.microsoft.com/office/drawing/2014/main" id="{BF518109-AC0E-4FD2-A79E-9D9686DAF658}"/>
              </a:ext>
            </a:extLst>
          </p:cNvPr>
          <p:cNvGrpSpPr/>
          <p:nvPr/>
        </p:nvGrpSpPr>
        <p:grpSpPr>
          <a:xfrm>
            <a:off x="4342363" y="1421411"/>
            <a:ext cx="1653227" cy="1630760"/>
            <a:chOff x="-59897" y="-122372"/>
            <a:chExt cx="2351255" cy="2319302"/>
          </a:xfrm>
        </p:grpSpPr>
        <p:pic>
          <p:nvPicPr>
            <p:cNvPr id="49" name="Picture 13">
              <a:extLst>
                <a:ext uri="{FF2B5EF4-FFF2-40B4-BE49-F238E27FC236}">
                  <a16:creationId xmlns="" xmlns:a16="http://schemas.microsoft.com/office/drawing/2014/main" id="{5B48428F-A779-46DD-B6B6-FDC1DF8D054B}"/>
                </a:ext>
              </a:extLst>
            </p:cNvPr>
            <p:cNvPicPr>
              <a:picLocks noChangeAspect="1"/>
            </p:cNvPicPr>
            <p:nvPr/>
          </p:nvPicPr>
          <p:blipFill>
            <a:blip r:embed="rId4" cstate="print"/>
            <a:srcRect/>
            <a:stretch>
              <a:fillRect/>
            </a:stretch>
          </p:blipFill>
          <p:spPr>
            <a:xfrm>
              <a:off x="-59897" y="-122372"/>
              <a:ext cx="2290310" cy="2319302"/>
            </a:xfrm>
            <a:prstGeom prst="rect">
              <a:avLst/>
            </a:prstGeom>
          </p:spPr>
        </p:pic>
        <p:sp>
          <p:nvSpPr>
            <p:cNvPr id="50" name="TextBox 14">
              <a:extLst>
                <a:ext uri="{FF2B5EF4-FFF2-40B4-BE49-F238E27FC236}">
                  <a16:creationId xmlns="" xmlns:a16="http://schemas.microsoft.com/office/drawing/2014/main" id="{A1A2FA4D-5718-448C-9B9A-8679C9A159FB}"/>
                </a:ext>
              </a:extLst>
            </p:cNvPr>
            <p:cNvSpPr txBox="1"/>
            <p:nvPr/>
          </p:nvSpPr>
          <p:spPr>
            <a:xfrm>
              <a:off x="0" y="469242"/>
              <a:ext cx="2291358" cy="1258464"/>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3: </a:t>
              </a:r>
              <a:r>
                <a:rPr kumimoji="0" lang="en-US" sz="1533" b="1" i="0" u="none" strike="noStrike" kern="1200" cap="none" spc="215" normalizeH="0" baseline="0" noProof="0" dirty="0">
                  <a:ln>
                    <a:noFill/>
                  </a:ln>
                  <a:solidFill>
                    <a:srgbClr val="000000"/>
                  </a:solidFill>
                  <a:effectLst/>
                  <a:uLnTx/>
                  <a:uFillTx/>
                  <a:latin typeface="ABeeZee Bold"/>
                  <a:ea typeface="+mn-ea"/>
                  <a:cs typeface="+mn-cs"/>
                </a:rPr>
                <a:t>Evidence</a:t>
              </a:r>
              <a:r>
                <a:rPr kumimoji="0" lang="en-US" sz="1533" b="0" i="0" u="none" strike="noStrike" kern="1200" cap="none" spc="215" normalizeH="0" baseline="0" noProof="0" dirty="0">
                  <a:ln>
                    <a:noFill/>
                  </a:ln>
                  <a:solidFill>
                    <a:srgbClr val="000000"/>
                  </a:solidFill>
                  <a:effectLst/>
                  <a:uLnTx/>
                  <a:uFillTx/>
                  <a:latin typeface="ABeeZee Bold"/>
                  <a:ea typeface="+mn-ea"/>
                  <a:cs typeface="+mn-cs"/>
                </a:rPr>
                <a:t> translation for impact</a:t>
              </a:r>
            </a:p>
          </p:txBody>
        </p:sp>
      </p:grpSp>
      <p:sp>
        <p:nvSpPr>
          <p:cNvPr id="52" name="TextBox 14">
            <a:extLst>
              <a:ext uri="{FF2B5EF4-FFF2-40B4-BE49-F238E27FC236}">
                <a16:creationId xmlns="" xmlns:a16="http://schemas.microsoft.com/office/drawing/2014/main" id="{F3E6FE25-13FA-4265-B965-E3EF228B0F4C}"/>
              </a:ext>
            </a:extLst>
          </p:cNvPr>
          <p:cNvSpPr txBox="1"/>
          <p:nvPr/>
        </p:nvSpPr>
        <p:spPr>
          <a:xfrm>
            <a:off x="1691680" y="3381762"/>
            <a:ext cx="5544882" cy="273088"/>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Evidence &amp; Knowledge translation</a:t>
            </a:r>
          </a:p>
        </p:txBody>
      </p:sp>
      <p:sp>
        <p:nvSpPr>
          <p:cNvPr id="27" name="Left-right-up Arrow 26">
            <a:extLst>
              <a:ext uri="{FF2B5EF4-FFF2-40B4-BE49-F238E27FC236}">
                <a16:creationId xmlns="" xmlns:a16="http://schemas.microsoft.com/office/drawing/2014/main" id="{165516BC-A289-444A-834A-BA54F082F3AD}"/>
              </a:ext>
            </a:extLst>
          </p:cNvPr>
          <p:cNvSpPr/>
          <p:nvPr/>
        </p:nvSpPr>
        <p:spPr>
          <a:xfrm rot="10800000">
            <a:off x="3830778" y="4105052"/>
            <a:ext cx="1216152" cy="850392"/>
          </a:xfrm>
          <a:prstGeom prst="leftRigh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3" name="Footer Placeholder 4">
            <a:extLst>
              <a:ext uri="{FF2B5EF4-FFF2-40B4-BE49-F238E27FC236}">
                <a16:creationId xmlns="" xmlns:a16="http://schemas.microsoft.com/office/drawing/2014/main" id="{A0B1EA22-FB80-40B4-B4C7-01330D5E0322}"/>
              </a:ext>
            </a:extLst>
          </p:cNvPr>
          <p:cNvSpPr txBox="1">
            <a:spLocks/>
          </p:cNvSpPr>
          <p:nvPr/>
        </p:nvSpPr>
        <p:spPr>
          <a:xfrm>
            <a:off x="3514797" y="6557336"/>
            <a:ext cx="4138612" cy="231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998F86"/>
                </a:solidFill>
                <a:latin typeface="Century Gothic"/>
              </a:rPr>
              <a:t>COMSAFE </a:t>
            </a:r>
            <a:r>
              <a:rPr lang="en-US" sz="800" cap="all" dirty="0">
                <a:solidFill>
                  <a:srgbClr val="998F86"/>
                </a:solidFill>
                <a:latin typeface="Century Gothic"/>
              </a:rPr>
              <a:t>Standing Committee</a:t>
            </a:r>
            <a:endParaRPr lang="en-GB" sz="800" cap="all" dirty="0">
              <a:solidFill>
                <a:srgbClr val="998F86"/>
              </a:solidFill>
              <a:latin typeface="Century Gothic"/>
            </a:endParaRPr>
          </a:p>
        </p:txBody>
      </p:sp>
      <p:sp>
        <p:nvSpPr>
          <p:cNvPr id="35" name="Slide Number Placeholder 3">
            <a:extLst>
              <a:ext uri="{FF2B5EF4-FFF2-40B4-BE49-F238E27FC236}">
                <a16:creationId xmlns="" xmlns:a16="http://schemas.microsoft.com/office/drawing/2014/main" id="{52D23F41-C0AC-45DD-88F2-68E10EB55777}"/>
              </a:ext>
            </a:extLst>
          </p:cNvPr>
          <p:cNvSpPr txBox="1">
            <a:spLocks/>
          </p:cNvSpPr>
          <p:nvPr/>
        </p:nvSpPr>
        <p:spPr>
          <a:xfrm>
            <a:off x="8378080" y="6514645"/>
            <a:ext cx="5144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001489"/>
                </a:solidFill>
                <a:effectLst/>
                <a:uLnTx/>
                <a:uFillTx/>
                <a:latin typeface="Century Gothic"/>
                <a:ea typeface="+mn-ea"/>
                <a:cs typeface="+mn-cs"/>
              </a:rPr>
              <a:t>   10</a:t>
            </a:r>
          </a:p>
        </p:txBody>
      </p:sp>
    </p:spTree>
    <p:extLst>
      <p:ext uri="{BB962C8B-B14F-4D97-AF65-F5344CB8AC3E}">
        <p14:creationId xmlns:p14="http://schemas.microsoft.com/office/powerpoint/2010/main" xmlns="" val="242396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p:cNvSpPr/>
          <p:nvPr/>
        </p:nvSpPr>
        <p:spPr>
          <a:xfrm>
            <a:off x="132474" y="1009134"/>
            <a:ext cx="5422668" cy="5351559"/>
          </a:xfrm>
          <a:prstGeom prst="flowChartConnector">
            <a:avLst/>
          </a:prstGeom>
          <a:solidFill>
            <a:schemeClr val="accent6">
              <a:lumMod val="20000"/>
              <a:lumOff val="80000"/>
            </a:schemeClr>
          </a:solid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032" y="-133866"/>
            <a:ext cx="8712968" cy="1143000"/>
          </a:xfrm>
        </p:spPr>
        <p:txBody>
          <a:bodyPr>
            <a:normAutofit/>
          </a:bodyPr>
          <a:lstStyle/>
          <a:p>
            <a:r>
              <a:rPr lang="en-ZA" dirty="0">
                <a:latin typeface="Century Gothic" panose="020B0502020202020204" pitchFamily="34" charset="0"/>
              </a:rPr>
              <a:t>Three-pronged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3547502"/>
              </p:ext>
            </p:extLst>
          </p:nvPr>
        </p:nvGraphicFramePr>
        <p:xfrm>
          <a:off x="-828600" y="1124744"/>
          <a:ext cx="73448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owchart: Connector 9"/>
          <p:cNvSpPr/>
          <p:nvPr/>
        </p:nvSpPr>
        <p:spPr>
          <a:xfrm>
            <a:off x="6660232" y="2492568"/>
            <a:ext cx="2295355" cy="2160568"/>
          </a:xfrm>
          <a:prstGeom prst="flowChartConnector">
            <a:avLst/>
          </a:prstGeom>
          <a:solidFill>
            <a:schemeClr val="accent2">
              <a:lumMod val="40000"/>
              <a:lumOff val="60000"/>
            </a:schemeClr>
          </a:solidFill>
          <a:ln>
            <a:solidFill>
              <a:schemeClr val="accent1">
                <a:lumMod val="75000"/>
              </a:schemeClr>
            </a:solidFill>
          </a:ln>
          <a:effectLst>
            <a:glow rad="2286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857250">
              <a:lnSpc>
                <a:spcPts val="2300"/>
              </a:lnSpc>
              <a:spcBef>
                <a:spcPct val="0"/>
              </a:spcBef>
              <a:defRPr/>
            </a:pPr>
            <a:r>
              <a:rPr lang="en-US" sz="2000" b="1" dirty="0">
                <a:ln w="0"/>
                <a:solidFill>
                  <a:schemeClr val="tx1"/>
                </a:solidFill>
                <a:effectLst>
                  <a:outerShdw blurRad="38100" dist="19050" dir="2700000" algn="tl" rotWithShape="0">
                    <a:schemeClr val="dk1">
                      <a:alpha val="40000"/>
                    </a:schemeClr>
                  </a:outerShdw>
                </a:effectLst>
              </a:rPr>
              <a:t>Area-based intervention </a:t>
            </a:r>
          </a:p>
        </p:txBody>
      </p:sp>
      <p:sp>
        <p:nvSpPr>
          <p:cNvPr id="11" name="Right Arrow 10"/>
          <p:cNvSpPr/>
          <p:nvPr/>
        </p:nvSpPr>
        <p:spPr>
          <a:xfrm>
            <a:off x="5809440" y="3284984"/>
            <a:ext cx="706776" cy="57606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effectLst>
                <a:glow rad="228600">
                  <a:schemeClr val="accent6">
                    <a:satMod val="175000"/>
                    <a:alpha val="40000"/>
                  </a:schemeClr>
                </a:glow>
              </a:effectLst>
            </a:endParaRPr>
          </a:p>
        </p:txBody>
      </p:sp>
      <p:sp>
        <p:nvSpPr>
          <p:cNvPr id="3" name="Slide Number Placeholder 2">
            <a:extLst>
              <a:ext uri="{FF2B5EF4-FFF2-40B4-BE49-F238E27FC236}">
                <a16:creationId xmlns="" xmlns:a16="http://schemas.microsoft.com/office/drawing/2014/main" id="{CB45D716-269E-43F8-AF3D-916822F0B3E3}"/>
              </a:ext>
            </a:extLst>
          </p:cNvPr>
          <p:cNvSpPr>
            <a:spLocks noGrp="1"/>
          </p:cNvSpPr>
          <p:nvPr>
            <p:ph type="sldNum" sz="quarter" idx="4"/>
          </p:nvPr>
        </p:nvSpPr>
        <p:spPr/>
        <p:txBody>
          <a:bodyPr/>
          <a:lstStyle/>
          <a:p>
            <a:fld id="{8406839F-D7A4-4E5D-B93D-768AD4D1DB36}" type="slidenum">
              <a:rPr lang="en-ZA" smtClean="0"/>
              <a:pPr/>
              <a:t>12</a:t>
            </a:fld>
            <a:endParaRPr lang="en-ZA" dirty="0"/>
          </a:p>
        </p:txBody>
      </p:sp>
      <p:sp>
        <p:nvSpPr>
          <p:cNvPr id="9" name="Footer Placeholder 4">
            <a:extLst>
              <a:ext uri="{FF2B5EF4-FFF2-40B4-BE49-F238E27FC236}">
                <a16:creationId xmlns="" xmlns:a16="http://schemas.microsoft.com/office/drawing/2014/main" id="{9655ADB7-70EE-4BDB-AA40-64D55A4F03DA}"/>
              </a:ext>
            </a:extLst>
          </p:cNvPr>
          <p:cNvSpPr>
            <a:spLocks noGrp="1"/>
          </p:cNvSpPr>
          <p:nvPr>
            <p:ph type="ftr" sz="quarter" idx="3"/>
          </p:nvPr>
        </p:nvSpPr>
        <p:spPr>
          <a:xfrm>
            <a:off x="4043363" y="6467475"/>
            <a:ext cx="4138612" cy="231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COMSAFE STANDING COMMITTEE MEETING</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27299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b="1" dirty="0"/>
              <a:t>Murder trend/pattern in the Province</a:t>
            </a:r>
            <a:endParaRPr lang="en-US" dirty="0"/>
          </a:p>
        </p:txBody>
      </p:sp>
      <p:sp>
        <p:nvSpPr>
          <p:cNvPr id="7" name="Text Placeholder 8"/>
          <p:cNvSpPr>
            <a:spLocks noGrp="1"/>
          </p:cNvSpPr>
          <p:nvPr>
            <p:ph type="body" sz="quarter" idx="10"/>
          </p:nvPr>
        </p:nvSpPr>
        <p:spPr/>
        <p:txBody>
          <a:bodyPr>
            <a:noAutofit/>
          </a:bodyPr>
          <a:lstStyle/>
          <a:p>
            <a:pPr marL="0" indent="0">
              <a:buNone/>
            </a:pPr>
            <a:endParaRPr lang="en-US" sz="1350" dirty="0"/>
          </a:p>
          <a:p>
            <a:pPr marL="0" indent="0">
              <a:lnSpc>
                <a:spcPct val="120000"/>
              </a:lnSpc>
              <a:spcBef>
                <a:spcPts val="450"/>
              </a:spcBef>
              <a:spcAft>
                <a:spcPts val="450"/>
              </a:spcAft>
              <a:buNone/>
            </a:pPr>
            <a:endParaRPr lang="en-US" sz="1350" dirty="0"/>
          </a:p>
          <a:p>
            <a:pPr marL="214313" indent="-214313">
              <a:lnSpc>
                <a:spcPct val="120000"/>
              </a:lnSpc>
              <a:spcBef>
                <a:spcPts val="450"/>
              </a:spcBef>
              <a:spcAft>
                <a:spcPts val="450"/>
              </a:spcAft>
            </a:pPr>
            <a:endParaRPr lang="en-US" dirty="0"/>
          </a:p>
          <a:p>
            <a:pPr marL="214313" indent="-214313">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b="0" dirty="0"/>
          </a:p>
          <a:p>
            <a:pPr>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sz="1200" dirty="0"/>
          </a:p>
          <a:p>
            <a:pPr marL="214313" indent="-214313">
              <a:lnSpc>
                <a:spcPct val="120000"/>
              </a:lnSpc>
              <a:spcBef>
                <a:spcPts val="450"/>
              </a:spcBef>
              <a:spcAft>
                <a:spcPts val="450"/>
              </a:spcAft>
            </a:pPr>
            <a:endParaRPr lang="en-ZA" sz="1200" dirty="0"/>
          </a:p>
          <a:p>
            <a:pPr marL="202406" lvl="1" indent="-202406">
              <a:lnSpc>
                <a:spcPct val="120000"/>
              </a:lnSpc>
            </a:pPr>
            <a:endParaRPr lang="en-GB" sz="1200" dirty="0">
              <a:solidFill>
                <a:srgbClr val="FF0000"/>
              </a:solidFill>
            </a:endParaRPr>
          </a:p>
        </p:txBody>
      </p:sp>
      <p:sp>
        <p:nvSpPr>
          <p:cNvPr id="2" name="TextBox 1"/>
          <p:cNvSpPr txBox="1"/>
          <p:nvPr/>
        </p:nvSpPr>
        <p:spPr>
          <a:xfrm>
            <a:off x="441814" y="4629067"/>
            <a:ext cx="8368078" cy="1338828"/>
          </a:xfrm>
          <a:prstGeom prst="rect">
            <a:avLst/>
          </a:prstGeom>
          <a:noFill/>
        </p:spPr>
        <p:txBody>
          <a:bodyPr wrap="square" rtlCol="0">
            <a:spAutoFit/>
          </a:bodyPr>
          <a:lstStyle/>
          <a:p>
            <a:pPr marL="214313" indent="-214313" algn="just" defTabSz="685800">
              <a:buFont typeface="Arial" panose="020B0604020202020204" pitchFamily="34" charset="0"/>
              <a:buChar char="•"/>
            </a:pPr>
            <a:r>
              <a:rPr lang="en-US" sz="1350" dirty="0">
                <a:solidFill>
                  <a:prstClr val="black"/>
                </a:solidFill>
              </a:rPr>
              <a:t>There have been 515 homicides recorded in the province in the first 9 weeks of 2021 (weeks 2-9). This is a 3.19% reduction from the 532 homicides in the same period in 2020, and a 4.09% reduction from the 537 homicides in 2019. </a:t>
            </a:r>
          </a:p>
          <a:p>
            <a:pPr marL="214313" indent="-214313" algn="just" defTabSz="685800">
              <a:buFont typeface="Arial" panose="020B0604020202020204" pitchFamily="34" charset="0"/>
              <a:buChar char="•"/>
            </a:pPr>
            <a:r>
              <a:rPr lang="en-US" sz="1350" dirty="0">
                <a:solidFill>
                  <a:prstClr val="black"/>
                </a:solidFill>
              </a:rPr>
              <a:t>There were </a:t>
            </a:r>
            <a:r>
              <a:rPr lang="en-US" sz="1350" b="1" dirty="0">
                <a:solidFill>
                  <a:prstClr val="black"/>
                </a:solidFill>
              </a:rPr>
              <a:t>86</a:t>
            </a:r>
            <a:r>
              <a:rPr lang="en-US" sz="1350" dirty="0">
                <a:solidFill>
                  <a:prstClr val="black"/>
                </a:solidFill>
              </a:rPr>
              <a:t> </a:t>
            </a:r>
            <a:r>
              <a:rPr lang="en-US" sz="1350" b="1" dirty="0">
                <a:solidFill>
                  <a:prstClr val="black"/>
                </a:solidFill>
              </a:rPr>
              <a:t>homicides in week 9 of 2021.</a:t>
            </a:r>
            <a:r>
              <a:rPr lang="en-US" sz="1350" dirty="0">
                <a:solidFill>
                  <a:prstClr val="black"/>
                </a:solidFill>
              </a:rPr>
              <a:t> </a:t>
            </a:r>
            <a:r>
              <a:rPr lang="en-US" sz="1350" b="1" dirty="0">
                <a:solidFill>
                  <a:prstClr val="black"/>
                </a:solidFill>
              </a:rPr>
              <a:t>This is a 13.15% increase</a:t>
            </a:r>
            <a:r>
              <a:rPr lang="en-US" sz="1350" dirty="0">
                <a:solidFill>
                  <a:prstClr val="black"/>
                </a:solidFill>
              </a:rPr>
              <a:t> from the 76 homicides in the previous week. Homicides have continued to increase since the adjusted Alert level 3c where alcohol was made available for sale and consumption</a:t>
            </a:r>
          </a:p>
        </p:txBody>
      </p:sp>
      <p:graphicFrame>
        <p:nvGraphicFramePr>
          <p:cNvPr id="8" name="Chart 7">
            <a:extLst>
              <a:ext uri="{FF2B5EF4-FFF2-40B4-BE49-F238E27FC236}">
                <a16:creationId xmlns="" xmlns:a16="http://schemas.microsoft.com/office/drawing/2014/main" id="{D652287F-B34D-4CEF-A7DD-6FC930EE05B7}"/>
              </a:ext>
            </a:extLst>
          </p:cNvPr>
          <p:cNvGraphicFramePr/>
          <p:nvPr/>
        </p:nvGraphicFramePr>
        <p:xfrm>
          <a:off x="107503" y="1115557"/>
          <a:ext cx="9036497" cy="3506999"/>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10">
            <a:extLst>
              <a:ext uri="{FF2B5EF4-FFF2-40B4-BE49-F238E27FC236}">
                <a16:creationId xmlns="" xmlns:a16="http://schemas.microsoft.com/office/drawing/2014/main" id="{787248A9-AEF9-4072-97B2-1EB37AA72CC1}"/>
              </a:ext>
            </a:extLst>
          </p:cNvPr>
          <p:cNvPicPr>
            <a:picLocks noChangeAspect="1"/>
          </p:cNvPicPr>
          <p:nvPr/>
        </p:nvPicPr>
        <p:blipFill>
          <a:blip r:embed="rId5" cstate="print">
            <a:alphaModFix amt="74000"/>
          </a:blip>
          <a:srcRect/>
          <a:stretch>
            <a:fillRect/>
          </a:stretch>
        </p:blipFill>
        <p:spPr>
          <a:xfrm rot="-5400000">
            <a:off x="2693824" y="-2535857"/>
            <a:ext cx="732015" cy="5904656"/>
          </a:xfrm>
          <a:prstGeom prst="rect">
            <a:avLst/>
          </a:prstGeom>
        </p:spPr>
      </p:pic>
    </p:spTree>
    <p:custDataLst>
      <p:tags r:id="rId1"/>
    </p:custDataLst>
    <p:extLst>
      <p:ext uri="{BB962C8B-B14F-4D97-AF65-F5344CB8AC3E}">
        <p14:creationId xmlns:p14="http://schemas.microsoft.com/office/powerpoint/2010/main" xmlns="" val="334481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B71D0-21E6-4C00-AAAF-1E18DE11B8C9}"/>
              </a:ext>
            </a:extLst>
          </p:cNvPr>
          <p:cNvSpPr>
            <a:spLocks noGrp="1"/>
          </p:cNvSpPr>
          <p:nvPr>
            <p:ph type="title"/>
          </p:nvPr>
        </p:nvSpPr>
        <p:spPr>
          <a:xfrm>
            <a:off x="1600200" y="1350833"/>
            <a:ext cx="2057400" cy="498732"/>
          </a:xfrm>
        </p:spPr>
        <p:txBody>
          <a:bodyPr>
            <a:normAutofit fontScale="90000"/>
          </a:bodyPr>
          <a:lstStyle/>
          <a:p>
            <a:r>
              <a:rPr lang="en-US" dirty="0"/>
              <a:t>Area-based Profile Data</a:t>
            </a:r>
          </a:p>
        </p:txBody>
      </p:sp>
      <p:sp>
        <p:nvSpPr>
          <p:cNvPr id="3" name="Content Placeholder 2">
            <a:extLst>
              <a:ext uri="{FF2B5EF4-FFF2-40B4-BE49-F238E27FC236}">
                <a16:creationId xmlns="" xmlns:a16="http://schemas.microsoft.com/office/drawing/2014/main" id="{B47C6D72-2714-459A-8EB9-B56625A5788E}"/>
              </a:ext>
            </a:extLst>
          </p:cNvPr>
          <p:cNvSpPr>
            <a:spLocks noGrp="1"/>
          </p:cNvSpPr>
          <p:nvPr>
            <p:ph idx="1"/>
          </p:nvPr>
        </p:nvSpPr>
        <p:spPr>
          <a:xfrm>
            <a:off x="228600" y="2298662"/>
            <a:ext cx="4114800" cy="2743200"/>
          </a:xfrm>
        </p:spPr>
        <p:txBody>
          <a:bodyPr>
            <a:normAutofit fontScale="77500" lnSpcReduction="20000"/>
          </a:bodyPr>
          <a:lstStyle/>
          <a:p>
            <a:r>
              <a:rPr lang="en-US" sz="1725" dirty="0"/>
              <a:t>Mapping</a:t>
            </a:r>
          </a:p>
          <a:p>
            <a:r>
              <a:rPr lang="en-US" sz="1725" dirty="0"/>
              <a:t>Population Profile</a:t>
            </a:r>
          </a:p>
          <a:p>
            <a:r>
              <a:rPr lang="en-US" sz="1725" dirty="0"/>
              <a:t>Government Services</a:t>
            </a:r>
          </a:p>
          <a:p>
            <a:r>
              <a:rPr lang="en-US" sz="1725" dirty="0"/>
              <a:t>Transport</a:t>
            </a:r>
          </a:p>
          <a:p>
            <a:r>
              <a:rPr lang="en-US" sz="1725" dirty="0"/>
              <a:t>Sub-place population data</a:t>
            </a:r>
          </a:p>
          <a:p>
            <a:r>
              <a:rPr lang="en-US" sz="1725" dirty="0"/>
              <a:t>Socio-Economic vulnerability index</a:t>
            </a:r>
          </a:p>
          <a:p>
            <a:r>
              <a:rPr lang="en-US" sz="1725" dirty="0"/>
              <a:t>Movement patterns</a:t>
            </a:r>
          </a:p>
          <a:p>
            <a:r>
              <a:rPr lang="en-US" sz="1725" dirty="0"/>
              <a:t>Crime statistics</a:t>
            </a:r>
          </a:p>
          <a:p>
            <a:r>
              <a:rPr lang="en-US" sz="1725" dirty="0"/>
              <a:t>EMS assault hotspots</a:t>
            </a:r>
          </a:p>
          <a:p>
            <a:r>
              <a:rPr lang="en-US" sz="1725" dirty="0"/>
              <a:t>Violence and vulnerability index</a:t>
            </a:r>
          </a:p>
          <a:p>
            <a:r>
              <a:rPr lang="en-US" sz="1725" dirty="0"/>
              <a:t>Community Safety information</a:t>
            </a:r>
          </a:p>
          <a:p>
            <a:endParaRPr lang="en-US" dirty="0"/>
          </a:p>
          <a:p>
            <a:endParaRPr lang="en-US" dirty="0"/>
          </a:p>
        </p:txBody>
      </p:sp>
      <p:pic>
        <p:nvPicPr>
          <p:cNvPr id="10" name="Picture 9" descr="Graphical user interface&#10;&#10;Description automatically generated">
            <a:extLst>
              <a:ext uri="{FF2B5EF4-FFF2-40B4-BE49-F238E27FC236}">
                <a16:creationId xmlns="" xmlns:a16="http://schemas.microsoft.com/office/drawing/2014/main" id="{807C1D40-B0F8-479D-BBF4-DFBD2B270B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858" y="525412"/>
            <a:ext cx="2149577" cy="2149577"/>
          </a:xfrm>
          <a:prstGeom prst="rect">
            <a:avLst/>
          </a:prstGeom>
        </p:spPr>
      </p:pic>
      <p:pic>
        <p:nvPicPr>
          <p:cNvPr id="71" name="Picture 70">
            <a:extLst>
              <a:ext uri="{FF2B5EF4-FFF2-40B4-BE49-F238E27FC236}">
                <a16:creationId xmlns="" xmlns:a16="http://schemas.microsoft.com/office/drawing/2014/main" id="{A5964A4E-5FE3-4C5B-BDB3-5DF58EDD1867}"/>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9777" y="876172"/>
            <a:ext cx="5394223" cy="5124578"/>
          </a:xfrm>
          <a:prstGeom prst="rect">
            <a:avLst/>
          </a:prstGeom>
          <a:noFill/>
          <a:ln>
            <a:noFill/>
          </a:ln>
        </p:spPr>
      </p:pic>
      <p:sp>
        <p:nvSpPr>
          <p:cNvPr id="4" name="Slide Number Placeholder 3">
            <a:extLst>
              <a:ext uri="{FF2B5EF4-FFF2-40B4-BE49-F238E27FC236}">
                <a16:creationId xmlns="" xmlns:a16="http://schemas.microsoft.com/office/drawing/2014/main" id="{E4A4F145-0FB6-4C4E-A275-959E7459B7E4}"/>
              </a:ext>
            </a:extLst>
          </p:cNvPr>
          <p:cNvSpPr>
            <a:spLocks noGrp="1"/>
          </p:cNvSpPr>
          <p:nvPr>
            <p:ph type="sldNum" sz="quarter" idx="12"/>
          </p:nvPr>
        </p:nvSpPr>
        <p:spPr/>
        <p:txBody>
          <a:bodyPr/>
          <a:lstStyle/>
          <a:p>
            <a:fld id="{44372EA3-2138-488B-B8AB-45789177AE98}" type="slidenum">
              <a:rPr lang="en-US" smtClean="0"/>
              <a:pPr/>
              <a:t>14</a:t>
            </a:fld>
            <a:endParaRPr lang="en-US" dirty="0"/>
          </a:p>
        </p:txBody>
      </p:sp>
      <p:sp>
        <p:nvSpPr>
          <p:cNvPr id="8" name="Footer Placeholder 4">
            <a:extLst>
              <a:ext uri="{FF2B5EF4-FFF2-40B4-BE49-F238E27FC236}">
                <a16:creationId xmlns="" xmlns:a16="http://schemas.microsoft.com/office/drawing/2014/main" id="{173E5A36-DB96-4752-BD5F-9B4BDCD7B72F}"/>
              </a:ext>
            </a:extLst>
          </p:cNvPr>
          <p:cNvSpPr>
            <a:spLocks noGrp="1"/>
          </p:cNvSpPr>
          <p:nvPr>
            <p:ph type="ftr" sz="quarter" idx="11"/>
          </p:nvPr>
        </p:nvSpPr>
        <p:spPr>
          <a:xfrm>
            <a:off x="3028950" y="6356350"/>
            <a:ext cx="30861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COMSAFE STANDING COMMITTEE MEETING</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25271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5" descr="Assault Incidents - Friday to Friday">
            <a:extLst>
              <a:ext uri="{FF2B5EF4-FFF2-40B4-BE49-F238E27FC236}">
                <a16:creationId xmlns="" xmlns:a16="http://schemas.microsoft.com/office/drawing/2014/main" id="{BDD7E7E5-04D6-4E3D-941E-18DFADB1BF17}"/>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0" y="857250"/>
            <a:ext cx="9144001" cy="5314950"/>
          </a:xfrm>
          <a:prstGeom prst="rect">
            <a:avLst/>
          </a:prstGeom>
        </p:spPr>
      </p:pic>
      <p:sp>
        <p:nvSpPr>
          <p:cNvPr id="4" name="Rectangle 3">
            <a:extLst>
              <a:ext uri="{FF2B5EF4-FFF2-40B4-BE49-F238E27FC236}">
                <a16:creationId xmlns="" xmlns:a16="http://schemas.microsoft.com/office/drawing/2014/main" id="{64E40CBC-7DE1-4CDA-8FF7-1DF7A832B2F7}"/>
              </a:ext>
            </a:extLst>
          </p:cNvPr>
          <p:cNvSpPr/>
          <p:nvPr/>
        </p:nvSpPr>
        <p:spPr>
          <a:xfrm>
            <a:off x="0" y="4114800"/>
            <a:ext cx="9173892" cy="20574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entury Gothic" panose="020B0502020202020204" pitchFamily="34" charset="0"/>
              </a:rPr>
              <a:t>Emergency Medical Services (EMS) has developed reports for each priority area.</a:t>
            </a:r>
          </a:p>
          <a:p>
            <a:pPr defTabSz="685800"/>
            <a:endParaRPr lang="en-US" sz="1350" dirty="0">
              <a:solidFill>
                <a:prstClr val="white"/>
              </a:solidFill>
              <a:latin typeface="Century Gothic" panose="020B0502020202020204" pitchFamily="34" charset="0"/>
            </a:endParaRPr>
          </a:p>
          <a:p>
            <a:pPr defTabSz="685800"/>
            <a:r>
              <a:rPr lang="en-US" sz="1350" dirty="0">
                <a:solidFill>
                  <a:prstClr val="white"/>
                </a:solidFill>
                <a:latin typeface="Century Gothic" panose="020B0502020202020204" pitchFamily="34" charset="0"/>
              </a:rPr>
              <a:t>These reports include detailed information on time of injury, type of injury and place of injury, aligning perfectly with the Cardiff Model. </a:t>
            </a:r>
          </a:p>
          <a:p>
            <a:pPr defTabSz="685800"/>
            <a:endParaRPr lang="en-US" sz="1350" dirty="0">
              <a:solidFill>
                <a:prstClr val="white"/>
              </a:solidFill>
              <a:latin typeface="Century Gothic" panose="020B0502020202020204" pitchFamily="34" charset="0"/>
            </a:endParaRPr>
          </a:p>
          <a:p>
            <a:pPr defTabSz="685800"/>
            <a:r>
              <a:rPr lang="en-US" sz="1350" dirty="0">
                <a:solidFill>
                  <a:prstClr val="white"/>
                </a:solidFill>
                <a:latin typeface="Century Gothic" panose="020B0502020202020204" pitchFamily="34" charset="0"/>
              </a:rPr>
              <a:t>These reports will be drawn weekly and made available to all stakeholders.</a:t>
            </a:r>
          </a:p>
          <a:p>
            <a:pPr defTabSz="685800"/>
            <a:endParaRPr lang="en-US" sz="1350" dirty="0">
              <a:solidFill>
                <a:prstClr val="white"/>
              </a:solidFill>
              <a:latin typeface="Calibri" panose="020F0502020204030204"/>
            </a:endParaRPr>
          </a:p>
          <a:p>
            <a:pPr defTabSz="685800"/>
            <a:endParaRPr lang="en-US" sz="1350" dirty="0">
              <a:solidFill>
                <a:prstClr val="white"/>
              </a:solidFill>
              <a:latin typeface="Calibri" panose="020F0502020204030204"/>
            </a:endParaRPr>
          </a:p>
          <a:p>
            <a:pPr defTabSz="685800"/>
            <a:endParaRPr lang="en-US" sz="1350" dirty="0">
              <a:solidFill>
                <a:prstClr val="white"/>
              </a:solidFill>
              <a:latin typeface="Calibri" panose="020F0502020204030204"/>
            </a:endParaRPr>
          </a:p>
        </p:txBody>
      </p:sp>
      <p:pic>
        <p:nvPicPr>
          <p:cNvPr id="6" name="Content Placeholder 5">
            <a:extLst>
              <a:ext uri="{FF2B5EF4-FFF2-40B4-BE49-F238E27FC236}">
                <a16:creationId xmlns="" xmlns:a16="http://schemas.microsoft.com/office/drawing/2014/main" id="{DA54ADA3-A1CB-467F-952E-34BCC87B191F}"/>
              </a:ext>
            </a:extLst>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7937896" y="813547"/>
            <a:ext cx="1206104" cy="1206104"/>
          </a:xfrm>
        </p:spPr>
      </p:pic>
    </p:spTree>
    <p:extLst>
      <p:ext uri="{BB962C8B-B14F-4D97-AF65-F5344CB8AC3E}">
        <p14:creationId xmlns:p14="http://schemas.microsoft.com/office/powerpoint/2010/main" xmlns="" val="16493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D49B461-985A-4CF5-A993-C4A63395CB4E}"/>
              </a:ext>
            </a:extLst>
          </p:cNvPr>
          <p:cNvSpPr>
            <a:spLocks noGrp="1"/>
          </p:cNvSpPr>
          <p:nvPr>
            <p:ph type="title"/>
          </p:nvPr>
        </p:nvSpPr>
        <p:spPr>
          <a:xfrm>
            <a:off x="486697" y="980729"/>
            <a:ext cx="2629121" cy="1224136"/>
          </a:xfrm>
        </p:spPr>
        <p:txBody>
          <a:bodyPr vert="horz" wrap="square" lIns="68580" tIns="34290" rIns="68580" bIns="34290" rtlCol="0" anchor="ctr">
            <a:normAutofit/>
          </a:bodyPr>
          <a:lstStyle/>
          <a:p>
            <a:pPr algn="l" rtl="0">
              <a:lnSpc>
                <a:spcPct val="90000"/>
              </a:lnSpc>
              <a:spcBef>
                <a:spcPct val="0"/>
              </a:spcBef>
            </a:pPr>
            <a:r>
              <a:rPr lang="en-US" sz="1350" kern="1200" dirty="0">
                <a:solidFill>
                  <a:schemeClr val="tx1"/>
                </a:solidFill>
                <a:latin typeface="Century Gothic" panose="020B0502020202020204" pitchFamily="34" charset="0"/>
              </a:rPr>
              <a:t>EMS Data- All Assaults </a:t>
            </a:r>
            <a:r>
              <a:rPr lang="en-US" sz="1200" kern="1200" dirty="0">
                <a:solidFill>
                  <a:schemeClr val="tx1"/>
                </a:solidFill>
                <a:latin typeface="Century Gothic" panose="020B0502020202020204" pitchFamily="34" charset="0"/>
              </a:rPr>
              <a:t>August-October</a:t>
            </a:r>
            <a:r>
              <a:rPr lang="en-US" sz="1350" kern="1200" dirty="0">
                <a:solidFill>
                  <a:schemeClr val="tx1"/>
                </a:solidFill>
                <a:latin typeface="Century Gothic" panose="020B0502020202020204" pitchFamily="34" charset="0"/>
              </a:rPr>
              <a:t> 2020- Day of the week-</a:t>
            </a:r>
            <a:r>
              <a:rPr lang="en-US" sz="1350" kern="1200" dirty="0">
                <a:solidFill>
                  <a:srgbClr val="1F497D"/>
                </a:solidFill>
                <a:latin typeface="Century Gothic" panose="020B0502020202020204" pitchFamily="34" charset="0"/>
              </a:rPr>
              <a:t> Hanover Park</a:t>
            </a:r>
            <a:endParaRPr lang="en-US" sz="1350" kern="1200" dirty="0">
              <a:solidFill>
                <a:schemeClr val="tx1"/>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BC728D6E-2215-4C8D-830C-93BD4A68FF80}"/>
              </a:ext>
            </a:extLst>
          </p:cNvPr>
          <p:cNvSpPr txBox="1"/>
          <p:nvPr/>
        </p:nvSpPr>
        <p:spPr>
          <a:xfrm>
            <a:off x="402653" y="2441428"/>
            <a:ext cx="2629121" cy="2839064"/>
          </a:xfrm>
          <a:prstGeom prst="rect">
            <a:avLst/>
          </a:prstGeom>
        </p:spPr>
        <p:txBody>
          <a:bodyPr vert="horz" lIns="68580" tIns="34290" rIns="68580" bIns="34290" rtlCol="0">
            <a:normAutofit/>
          </a:bodyPr>
          <a:lstStyle/>
          <a:p>
            <a:pPr defTabSz="685800">
              <a:lnSpc>
                <a:spcPct val="90000"/>
              </a:lnSpc>
              <a:spcAft>
                <a:spcPts val="450"/>
              </a:spcAft>
            </a:pPr>
            <a:r>
              <a:rPr lang="en-US" sz="1425" dirty="0">
                <a:solidFill>
                  <a:prstClr val="black"/>
                </a:solidFill>
                <a:latin typeface="Century Gothic" panose="020B0502020202020204" pitchFamily="34" charset="0"/>
              </a:rPr>
              <a:t>Over the 3-month period, we see that the majority of EMS cases occurred on a Sunday or a Thursday. </a:t>
            </a:r>
          </a:p>
          <a:p>
            <a:pPr defTabSz="685800">
              <a:lnSpc>
                <a:spcPct val="90000"/>
              </a:lnSpc>
              <a:spcAft>
                <a:spcPts val="450"/>
              </a:spcAft>
            </a:pPr>
            <a:endParaRPr lang="en-US" sz="1425" dirty="0">
              <a:solidFill>
                <a:prstClr val="black"/>
              </a:solidFill>
              <a:latin typeface="Century Gothic" panose="020B0502020202020204" pitchFamily="34" charset="0"/>
            </a:endParaRPr>
          </a:p>
          <a:p>
            <a:pPr defTabSz="685800">
              <a:lnSpc>
                <a:spcPct val="90000"/>
              </a:lnSpc>
              <a:spcAft>
                <a:spcPts val="450"/>
              </a:spcAft>
            </a:pPr>
            <a:r>
              <a:rPr lang="en-US" sz="1425" dirty="0">
                <a:solidFill>
                  <a:prstClr val="black"/>
                </a:solidFill>
                <a:latin typeface="Century Gothic" panose="020B0502020202020204" pitchFamily="34" charset="0"/>
              </a:rPr>
              <a:t>This is an interesting contrast to Delft, Khayelitsha and Nyanga, which all showed more assaults attended by EMS on Saturday and Sundays. </a:t>
            </a:r>
          </a:p>
        </p:txBody>
      </p:sp>
      <p:pic>
        <p:nvPicPr>
          <p:cNvPr id="5" name="Picture 4">
            <a:extLst>
              <a:ext uri="{FF2B5EF4-FFF2-40B4-BE49-F238E27FC236}">
                <a16:creationId xmlns="" xmlns:a16="http://schemas.microsoft.com/office/drawing/2014/main" id="{DE0E2E10-EB1C-4088-BAE3-0B6276461474}"/>
              </a:ext>
            </a:extLst>
          </p:cNvPr>
          <p:cNvPicPr>
            <a:picLocks noChangeAspect="1"/>
          </p:cNvPicPr>
          <p:nvPr/>
        </p:nvPicPr>
        <p:blipFill>
          <a:blip r:embed="rId2" cstate="print"/>
          <a:stretch>
            <a:fillRect/>
          </a:stretch>
        </p:blipFill>
        <p:spPr>
          <a:xfrm>
            <a:off x="4054397" y="2428950"/>
            <a:ext cx="4514498" cy="1997665"/>
          </a:xfrm>
          <a:prstGeom prst="rect">
            <a:avLst/>
          </a:prstGeom>
          <a:effectLst/>
        </p:spPr>
      </p:pic>
      <p:pic>
        <p:nvPicPr>
          <p:cNvPr id="12" name="Picture 11" descr="A picture containing text, vector graphics&#10;&#10;Description automatically generated">
            <a:extLst>
              <a:ext uri="{FF2B5EF4-FFF2-40B4-BE49-F238E27FC236}">
                <a16:creationId xmlns="" xmlns:a16="http://schemas.microsoft.com/office/drawing/2014/main" id="{3144DDB1-F0B8-477B-8740-2EF027A001E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6007" y="4465330"/>
            <a:ext cx="1596707" cy="1596707"/>
          </a:xfrm>
          <a:prstGeom prst="rect">
            <a:avLst/>
          </a:prstGeom>
        </p:spPr>
      </p:pic>
      <p:sp>
        <p:nvSpPr>
          <p:cNvPr id="14" name="object 2">
            <a:extLst>
              <a:ext uri="{FF2B5EF4-FFF2-40B4-BE49-F238E27FC236}">
                <a16:creationId xmlns="" xmlns:a16="http://schemas.microsoft.com/office/drawing/2014/main" id="{8198C7D7-C617-4C27-9168-D5F81312E549}"/>
              </a:ext>
            </a:extLst>
          </p:cNvPr>
          <p:cNvSpPr txBox="1">
            <a:spLocks/>
          </p:cNvSpPr>
          <p:nvPr/>
        </p:nvSpPr>
        <p:spPr>
          <a:xfrm>
            <a:off x="5511844" y="1743180"/>
            <a:ext cx="1803356" cy="332783"/>
          </a:xfrm>
          <a:prstGeom prst="rect">
            <a:avLst/>
          </a:prstGeom>
        </p:spPr>
        <p:txBody>
          <a:bodyPr vert="horz" wrap="square" lIns="0" tIns="9525" rIns="0" bIns="0" rtlCol="0">
            <a:spAutoFit/>
          </a:bodyPr>
          <a:lstStyle>
            <a:lvl1pPr>
              <a:defRPr sz="2400" b="1" i="0">
                <a:solidFill>
                  <a:srgbClr val="003399"/>
                </a:solidFill>
                <a:latin typeface="Century Gothic"/>
                <a:ea typeface="+mj-ea"/>
                <a:cs typeface="Century Gothic"/>
              </a:defRPr>
            </a:lvl1pPr>
          </a:lstStyle>
          <a:p>
            <a:pPr marL="9525" defTabSz="685800">
              <a:spcBef>
                <a:spcPts val="75"/>
              </a:spcBef>
            </a:pPr>
            <a:r>
              <a:rPr lang="en-US" sz="2100" kern="0" spc="-4" dirty="0"/>
              <a:t>Hanover</a:t>
            </a:r>
            <a:r>
              <a:rPr lang="en-US" sz="2100" kern="0" spc="-71" dirty="0"/>
              <a:t> </a:t>
            </a:r>
            <a:r>
              <a:rPr lang="en-US" sz="2100" kern="0" spc="-4" dirty="0"/>
              <a:t>Park</a:t>
            </a:r>
            <a:endParaRPr lang="en-US" sz="2100" kern="0" dirty="0"/>
          </a:p>
        </p:txBody>
      </p:sp>
    </p:spTree>
    <p:extLst>
      <p:ext uri="{BB962C8B-B14F-4D97-AF65-F5344CB8AC3E}">
        <p14:creationId xmlns:p14="http://schemas.microsoft.com/office/powerpoint/2010/main" xmlns="" val="206030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479D977-A8EC-4064-8D1E-33FF8EC40336}"/>
              </a:ext>
            </a:extLst>
          </p:cNvPr>
          <p:cNvSpPr>
            <a:spLocks noGrp="1"/>
          </p:cNvSpPr>
          <p:nvPr>
            <p:ph type="title"/>
          </p:nvPr>
        </p:nvSpPr>
        <p:spPr>
          <a:xfrm>
            <a:off x="486699" y="1083994"/>
            <a:ext cx="2620756" cy="760830"/>
          </a:xfrm>
          <a:noFill/>
        </p:spPr>
        <p:txBody>
          <a:bodyPr vert="horz" wrap="square" lIns="68580" tIns="34290" rIns="68580" bIns="34290" rtlCol="0" anchor="b">
            <a:normAutofit/>
          </a:bodyPr>
          <a:lstStyle/>
          <a:p>
            <a:pPr algn="l" rtl="0">
              <a:lnSpc>
                <a:spcPct val="90000"/>
              </a:lnSpc>
              <a:spcBef>
                <a:spcPct val="0"/>
              </a:spcBef>
            </a:pPr>
            <a:r>
              <a:rPr lang="en-US" sz="1350" kern="1200" dirty="0">
                <a:solidFill>
                  <a:prstClr val="black"/>
                </a:solidFill>
                <a:latin typeface="Century Gothic" panose="020B0502020202020204" pitchFamily="34" charset="0"/>
              </a:rPr>
              <a:t>EMS Data- All Assaults </a:t>
            </a:r>
            <a:r>
              <a:rPr lang="en-US" sz="1200" kern="1200" dirty="0">
                <a:solidFill>
                  <a:prstClr val="black"/>
                </a:solidFill>
                <a:latin typeface="Century Gothic" panose="020B0502020202020204" pitchFamily="34" charset="0"/>
              </a:rPr>
              <a:t>August-October</a:t>
            </a:r>
            <a:r>
              <a:rPr lang="en-US" sz="1350" kern="1200" dirty="0">
                <a:solidFill>
                  <a:prstClr val="black"/>
                </a:solidFill>
                <a:latin typeface="Century Gothic" panose="020B0502020202020204" pitchFamily="34" charset="0"/>
              </a:rPr>
              <a:t> 2020- Day of the week-</a:t>
            </a:r>
            <a:r>
              <a:rPr lang="en-US" sz="1350" kern="1200" dirty="0">
                <a:solidFill>
                  <a:srgbClr val="1F497D"/>
                </a:solidFill>
                <a:latin typeface="Century Gothic" panose="020B0502020202020204" pitchFamily="34" charset="0"/>
              </a:rPr>
              <a:t> Hanover Park</a:t>
            </a:r>
            <a:endParaRPr lang="en-US" sz="3450" kern="1200" dirty="0">
              <a:solidFill>
                <a:schemeClr val="tx1"/>
              </a:solidFill>
              <a:latin typeface="Century Gothic" panose="020B0502020202020204" pitchFamily="34" charset="0"/>
            </a:endParaRPr>
          </a:p>
        </p:txBody>
      </p:sp>
      <p:pic>
        <p:nvPicPr>
          <p:cNvPr id="5" name="Picture 4">
            <a:extLst>
              <a:ext uri="{FF2B5EF4-FFF2-40B4-BE49-F238E27FC236}">
                <a16:creationId xmlns="" xmlns:a16="http://schemas.microsoft.com/office/drawing/2014/main" id="{11C4B962-5389-4EFB-8ED2-577B87C0C1EF}"/>
              </a:ext>
            </a:extLst>
          </p:cNvPr>
          <p:cNvPicPr>
            <a:picLocks noChangeAspect="1"/>
          </p:cNvPicPr>
          <p:nvPr/>
        </p:nvPicPr>
        <p:blipFill>
          <a:blip r:embed="rId2" cstate="print"/>
          <a:stretch>
            <a:fillRect/>
          </a:stretch>
        </p:blipFill>
        <p:spPr>
          <a:xfrm>
            <a:off x="4081301" y="2433125"/>
            <a:ext cx="4450842" cy="1991751"/>
          </a:xfrm>
          <a:prstGeom prst="rect">
            <a:avLst/>
          </a:prstGeom>
          <a:effectLst/>
        </p:spPr>
      </p:pic>
      <p:pic>
        <p:nvPicPr>
          <p:cNvPr id="8" name="Picture 7" descr="A picture containing text, vector graphics&#10;&#10;Description automatically generated">
            <a:extLst>
              <a:ext uri="{FF2B5EF4-FFF2-40B4-BE49-F238E27FC236}">
                <a16:creationId xmlns="" xmlns:a16="http://schemas.microsoft.com/office/drawing/2014/main" id="{05112DA5-1AFD-400B-8B07-73ADC3948F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7293" y="4452401"/>
            <a:ext cx="1596707" cy="1596707"/>
          </a:xfrm>
          <a:prstGeom prst="rect">
            <a:avLst/>
          </a:prstGeom>
        </p:spPr>
      </p:pic>
      <p:sp>
        <p:nvSpPr>
          <p:cNvPr id="9" name="TextBox 8">
            <a:extLst>
              <a:ext uri="{FF2B5EF4-FFF2-40B4-BE49-F238E27FC236}">
                <a16:creationId xmlns="" xmlns:a16="http://schemas.microsoft.com/office/drawing/2014/main" id="{1EFE0BFC-D057-4705-A325-4C12AD141A62}"/>
              </a:ext>
            </a:extLst>
          </p:cNvPr>
          <p:cNvSpPr txBox="1"/>
          <p:nvPr/>
        </p:nvSpPr>
        <p:spPr>
          <a:xfrm>
            <a:off x="486698" y="2686051"/>
            <a:ext cx="2629121" cy="2839064"/>
          </a:xfrm>
          <a:prstGeom prst="rect">
            <a:avLst/>
          </a:prstGeom>
        </p:spPr>
        <p:txBody>
          <a:bodyPr vert="horz" lIns="68580" tIns="34290" rIns="68580" bIns="34290" rtlCol="0">
            <a:normAutofit fontScale="92500"/>
          </a:bodyPr>
          <a:lstStyle/>
          <a:p>
            <a:pPr defTabSz="685800">
              <a:lnSpc>
                <a:spcPct val="90000"/>
              </a:lnSpc>
              <a:spcAft>
                <a:spcPts val="450"/>
              </a:spcAft>
            </a:pPr>
            <a:r>
              <a:rPr lang="en-US" sz="1425" dirty="0">
                <a:solidFill>
                  <a:prstClr val="black"/>
                </a:solidFill>
                <a:latin typeface="Century Gothic" panose="020B0502020202020204" pitchFamily="34" charset="0"/>
              </a:rPr>
              <a:t>These data show that 30% of  assault  cases attended to by EMS occurred between 21h00-22h00. </a:t>
            </a:r>
          </a:p>
          <a:p>
            <a:pPr defTabSz="685800">
              <a:lnSpc>
                <a:spcPct val="90000"/>
              </a:lnSpc>
              <a:spcAft>
                <a:spcPts val="450"/>
              </a:spcAft>
            </a:pPr>
            <a:endParaRPr lang="en-US" sz="1425" dirty="0">
              <a:solidFill>
                <a:prstClr val="black"/>
              </a:solidFill>
              <a:latin typeface="Century Gothic" panose="020B0502020202020204" pitchFamily="34" charset="0"/>
            </a:endParaRPr>
          </a:p>
          <a:p>
            <a:pPr defTabSz="685800">
              <a:lnSpc>
                <a:spcPct val="90000"/>
              </a:lnSpc>
              <a:spcAft>
                <a:spcPts val="450"/>
              </a:spcAft>
            </a:pPr>
            <a:r>
              <a:rPr lang="en-US" sz="1425" dirty="0">
                <a:solidFill>
                  <a:prstClr val="black"/>
                </a:solidFill>
                <a:latin typeface="Century Gothic" panose="020B0502020202020204" pitchFamily="34" charset="0"/>
              </a:rPr>
              <a:t>The increase in EMS cases at 06H00 to 07h00 may be attributed to people seeking assistance in the morning after the assault. </a:t>
            </a:r>
          </a:p>
          <a:p>
            <a:pPr defTabSz="685800">
              <a:lnSpc>
                <a:spcPct val="90000"/>
              </a:lnSpc>
              <a:spcAft>
                <a:spcPts val="450"/>
              </a:spcAft>
            </a:pPr>
            <a:endParaRPr lang="en-US" sz="1425" dirty="0">
              <a:solidFill>
                <a:prstClr val="black"/>
              </a:solidFill>
              <a:latin typeface="Century Gothic" panose="020B0502020202020204" pitchFamily="34" charset="0"/>
            </a:endParaRPr>
          </a:p>
          <a:p>
            <a:pPr defTabSz="685800">
              <a:lnSpc>
                <a:spcPct val="90000"/>
              </a:lnSpc>
              <a:spcAft>
                <a:spcPts val="450"/>
              </a:spcAft>
            </a:pPr>
            <a:r>
              <a:rPr lang="en-US" sz="1425" dirty="0">
                <a:solidFill>
                  <a:prstClr val="black"/>
                </a:solidFill>
                <a:latin typeface="Century Gothic" panose="020B0502020202020204" pitchFamily="34" charset="0"/>
              </a:rPr>
              <a:t>Understanding the time pattern  of assaults will help guide resource deployment. </a:t>
            </a:r>
          </a:p>
        </p:txBody>
      </p:sp>
    </p:spTree>
    <p:extLst>
      <p:ext uri="{BB962C8B-B14F-4D97-AF65-F5344CB8AC3E}">
        <p14:creationId xmlns:p14="http://schemas.microsoft.com/office/powerpoint/2010/main" xmlns="" val="134161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5A97A15-2856-AF49-965F-63D1C64FAB72}"/>
              </a:ext>
            </a:extLst>
          </p:cNvPr>
          <p:cNvSpPr>
            <a:spLocks noGrp="1"/>
          </p:cNvSpPr>
          <p:nvPr>
            <p:ph type="body" sz="quarter" idx="12"/>
          </p:nvPr>
        </p:nvSpPr>
        <p:spPr>
          <a:xfrm>
            <a:off x="611560" y="2483247"/>
            <a:ext cx="8281291" cy="1017761"/>
          </a:xfrm>
        </p:spPr>
        <p:txBody>
          <a:bodyPr>
            <a:normAutofit/>
          </a:bodyPr>
          <a:lstStyle/>
          <a:p>
            <a:pPr marL="0" indent="0">
              <a:buNone/>
            </a:pPr>
            <a:r>
              <a:rPr lang="en-US" sz="3200" dirty="0">
                <a:latin typeface="Century Gothic" panose="020B0502020202020204" pitchFamily="34" charset="0"/>
              </a:rPr>
              <a:t>Collaborative Governance</a:t>
            </a:r>
          </a:p>
        </p:txBody>
      </p:sp>
    </p:spTree>
    <p:custDataLst>
      <p:tags r:id="rId1"/>
    </p:custDataLst>
    <p:extLst>
      <p:ext uri="{BB962C8B-B14F-4D97-AF65-F5344CB8AC3E}">
        <p14:creationId xmlns:p14="http://schemas.microsoft.com/office/powerpoint/2010/main" xmlns="" val="397114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54" y="-37596"/>
            <a:ext cx="8631130" cy="1143000"/>
          </a:xfrm>
        </p:spPr>
        <p:txBody>
          <a:bodyPr>
            <a:normAutofit/>
          </a:bodyPr>
          <a:lstStyle/>
          <a:p>
            <a:pPr algn="l"/>
            <a:r>
              <a:rPr lang="en-US" sz="2400" dirty="0"/>
              <a:t>A Model of Collaborative Governance</a:t>
            </a:r>
          </a:p>
        </p:txBody>
      </p:sp>
      <p:cxnSp>
        <p:nvCxnSpPr>
          <p:cNvPr id="5" name="Straight Connector 4"/>
          <p:cNvCxnSpPr/>
          <p:nvPr/>
        </p:nvCxnSpPr>
        <p:spPr>
          <a:xfrm>
            <a:off x="457200" y="1303290"/>
            <a:ext cx="8482684" cy="0"/>
          </a:xfrm>
          <a:prstGeom prst="line">
            <a:avLst/>
          </a:prstGeom>
          <a:ln w="38100" cmpd="sng">
            <a:solidFill>
              <a:srgbClr val="00736C"/>
            </a:solidFill>
          </a:ln>
        </p:spPr>
        <p:style>
          <a:lnRef idx="2">
            <a:schemeClr val="accent1"/>
          </a:lnRef>
          <a:fillRef idx="0">
            <a:schemeClr val="accent1"/>
          </a:fillRef>
          <a:effectRef idx="1">
            <a:schemeClr val="accent1"/>
          </a:effectRef>
          <a:fontRef idx="minor">
            <a:schemeClr val="tx1"/>
          </a:fontRef>
        </p:style>
      </p:cxnSp>
      <p:pic>
        <p:nvPicPr>
          <p:cNvPr id="1026" name="Picture 2" descr="A Model of Collaborative Governance &#10;Institutional Design &#10;Collaborative Process &#10;Participatory Inclusiveness, &#10;Forum Exclusiveness, Clear &#10;Ground Rules, Process &#10;Transparency &#10;Starting Conditions &#10;Power-Resource- &#10;Knowledge &#10;Asymmetries &#10;Incentives for and &#10;Constraints on &#10;Participation &#10;Prehistory of &#10;Cooperation or &#10;Conflict (initial &#10;frust level) &#10;Influences &#10;Face-to-Face Dialogue &#10;-Good Faith Negotiation &#10;Intermediate Outcomes &#10;-&quot;Small Wins&quot; &#10;-Strategic Plans &#10;-Joint Fact-Finding &#10;Commitment to Process &#10;-Mutual recognition of &#10;interdependence &#10;-Shared Ownership of &#10;Process &#10;-Openness to Exploring &#10;Mutual Gains &#10;Shared Understanding &#10;-Clear Mission &#10;-Common Problem &#10;Definition &#10;-Identification of &#10;Common Values &#10;Outcomes &#10;Facilitative Leadership &#10;(including empowerment) ">
            <a:extLst>
              <a:ext uri="{FF2B5EF4-FFF2-40B4-BE49-F238E27FC236}">
                <a16:creationId xmlns="" xmlns:a16="http://schemas.microsoft.com/office/drawing/2014/main" id="{29730B4B-714E-8545-BD51-FF1AB08A6DE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889"/>
          <a:stretch/>
        </p:blipFill>
        <p:spPr bwMode="auto">
          <a:xfrm>
            <a:off x="1262359" y="1417638"/>
            <a:ext cx="6920709" cy="46212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Arrow 2">
            <a:extLst>
              <a:ext uri="{FF2B5EF4-FFF2-40B4-BE49-F238E27FC236}">
                <a16:creationId xmlns="" xmlns:a16="http://schemas.microsoft.com/office/drawing/2014/main" id="{357F320B-03ED-594B-BDBE-6F80E8914311}"/>
              </a:ext>
            </a:extLst>
          </p:cNvPr>
          <p:cNvSpPr/>
          <p:nvPr/>
        </p:nvSpPr>
        <p:spPr>
          <a:xfrm>
            <a:off x="3298095" y="5554710"/>
            <a:ext cx="531586" cy="3600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Right Arrow 7">
            <a:extLst>
              <a:ext uri="{FF2B5EF4-FFF2-40B4-BE49-F238E27FC236}">
                <a16:creationId xmlns="" xmlns:a16="http://schemas.microsoft.com/office/drawing/2014/main" id="{A36B7BE8-F8C6-9542-AFCE-26EBA8359D9F}"/>
              </a:ext>
            </a:extLst>
          </p:cNvPr>
          <p:cNvSpPr/>
          <p:nvPr/>
        </p:nvSpPr>
        <p:spPr>
          <a:xfrm>
            <a:off x="755576" y="4797152"/>
            <a:ext cx="531586" cy="3600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Right Arrow 8">
            <a:extLst>
              <a:ext uri="{FF2B5EF4-FFF2-40B4-BE49-F238E27FC236}">
                <a16:creationId xmlns="" xmlns:a16="http://schemas.microsoft.com/office/drawing/2014/main" id="{D829AE4E-0365-7E42-AA42-E46994EF25C0}"/>
              </a:ext>
            </a:extLst>
          </p:cNvPr>
          <p:cNvSpPr/>
          <p:nvPr/>
        </p:nvSpPr>
        <p:spPr>
          <a:xfrm>
            <a:off x="3298095" y="1758275"/>
            <a:ext cx="531586" cy="3600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Right Arrow 9">
            <a:extLst>
              <a:ext uri="{FF2B5EF4-FFF2-40B4-BE49-F238E27FC236}">
                <a16:creationId xmlns="" xmlns:a16="http://schemas.microsoft.com/office/drawing/2014/main" id="{502BC928-B1C3-3941-8B76-AB2B8C82F3B8}"/>
              </a:ext>
            </a:extLst>
          </p:cNvPr>
          <p:cNvSpPr/>
          <p:nvPr/>
        </p:nvSpPr>
        <p:spPr>
          <a:xfrm>
            <a:off x="755576" y="2567352"/>
            <a:ext cx="531586" cy="3600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7" name="Picture 6">
            <a:extLst>
              <a:ext uri="{FF2B5EF4-FFF2-40B4-BE49-F238E27FC236}">
                <a16:creationId xmlns="" xmlns:a16="http://schemas.microsoft.com/office/drawing/2014/main" id="{AD770F6D-A01D-A34E-A86A-E10F5C3D18C2}"/>
              </a:ext>
            </a:extLst>
          </p:cNvPr>
          <p:cNvPicPr>
            <a:picLocks noChangeAspect="1"/>
          </p:cNvPicPr>
          <p:nvPr/>
        </p:nvPicPr>
        <p:blipFill>
          <a:blip r:embed="rId4" cstate="print"/>
          <a:stretch>
            <a:fillRect/>
          </a:stretch>
        </p:blipFill>
        <p:spPr>
          <a:xfrm>
            <a:off x="3829681" y="2546638"/>
            <a:ext cx="533400" cy="355600"/>
          </a:xfrm>
          <a:prstGeom prst="rect">
            <a:avLst/>
          </a:prstGeom>
        </p:spPr>
      </p:pic>
      <p:sp>
        <p:nvSpPr>
          <p:cNvPr id="4" name="Slide Number Placeholder 3">
            <a:extLst>
              <a:ext uri="{FF2B5EF4-FFF2-40B4-BE49-F238E27FC236}">
                <a16:creationId xmlns="" xmlns:a16="http://schemas.microsoft.com/office/drawing/2014/main" id="{E616784B-DF13-4D89-876E-0C7E6EAC7E46}"/>
              </a:ext>
            </a:extLst>
          </p:cNvPr>
          <p:cNvSpPr>
            <a:spLocks noGrp="1"/>
          </p:cNvSpPr>
          <p:nvPr>
            <p:ph type="sldNum" sz="quarter" idx="12"/>
          </p:nvPr>
        </p:nvSpPr>
        <p:spPr/>
        <p:txBody>
          <a:bodyPr/>
          <a:lstStyle/>
          <a:p>
            <a:fld id="{E5B8D84F-E6DB-8C4A-8040-A6AAAAC453FD}" type="slidenum">
              <a:rPr lang="en-US" smtClean="0"/>
              <a:pPr/>
              <a:t>19</a:t>
            </a:fld>
            <a:endParaRPr lang="en-US" dirty="0"/>
          </a:p>
        </p:txBody>
      </p:sp>
      <p:sp>
        <p:nvSpPr>
          <p:cNvPr id="12" name="Footer Placeholder 4">
            <a:extLst>
              <a:ext uri="{FF2B5EF4-FFF2-40B4-BE49-F238E27FC236}">
                <a16:creationId xmlns="" xmlns:a16="http://schemas.microsoft.com/office/drawing/2014/main" id="{8315FC1B-F390-48D7-8F28-0645A4BAC083}"/>
              </a:ext>
            </a:extLst>
          </p:cNvPr>
          <p:cNvSpPr>
            <a:spLocks noGrp="1"/>
          </p:cNvSpPr>
          <p:nvPr>
            <p:ph type="ftr" sz="quarter" idx="11"/>
          </p:nvPr>
        </p:nvSpPr>
        <p:spPr>
          <a:xfrm>
            <a:off x="3563888" y="6461956"/>
            <a:ext cx="4138612" cy="231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COMSAFE STANDING COMMITTEE MEETING</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8711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511650" y="1897164"/>
            <a:ext cx="7383635" cy="3377848"/>
          </a:xfrm>
          <a:prstGeom prst="rect">
            <a:avLst/>
          </a:prstGeom>
        </p:spPr>
        <p:txBody>
          <a:bodyPr wrap="square" lIns="0" tIns="0" rIns="0" bIns="0" rtlCol="0" anchor="t">
            <a:spAutoFit/>
          </a:bodyPr>
          <a:lstStyle/>
          <a:p>
            <a:pPr marL="180000" lvl="1" indent="-180000">
              <a:spcBef>
                <a:spcPts val="300"/>
              </a:spcBef>
              <a:buClr>
                <a:srgbClr val="002060"/>
              </a:buClr>
              <a:buBlip>
                <a:blip r:embed="rId3"/>
              </a:buBlip>
            </a:pPr>
            <a:r>
              <a:rPr lang="en-US" sz="1600" dirty="0">
                <a:latin typeface="Century Gothic" pitchFamily="34" charset="0"/>
                <a:ea typeface="Arial Unicode MS" panose="020B0604020202020204" pitchFamily="34" charset="-128"/>
                <a:cs typeface="Times New Roman" panose="02020603050405020304" pitchFamily="18" charset="0"/>
              </a:rPr>
              <a:t>Rationale for the Safety Priority</a:t>
            </a:r>
          </a:p>
          <a:p>
            <a:pPr marL="0" lvl="1">
              <a:spcBef>
                <a:spcPts val="300"/>
              </a:spcBef>
              <a:buClr>
                <a:srgbClr val="002060"/>
              </a:buClr>
            </a:pPr>
            <a:endParaRPr lang="en-US" sz="1600" dirty="0">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r>
              <a:rPr lang="en-US" sz="1600" dirty="0">
                <a:latin typeface="Century Gothic" pitchFamily="34" charset="0"/>
                <a:ea typeface="Arial Unicode MS" panose="020B0604020202020204" pitchFamily="34" charset="-128"/>
                <a:cs typeface="Times New Roman" panose="02020603050405020304" pitchFamily="18" charset="0"/>
              </a:rPr>
              <a:t>Approach for the Safety Priority</a:t>
            </a:r>
          </a:p>
          <a:p>
            <a:pPr marL="0" lvl="1">
              <a:spcBef>
                <a:spcPts val="300"/>
              </a:spcBef>
              <a:buClr>
                <a:srgbClr val="002060"/>
              </a:buClr>
            </a:pPr>
            <a:endParaRPr lang="en-US" sz="1600" dirty="0">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r>
              <a:rPr lang="en-US" sz="1600" dirty="0">
                <a:latin typeface="Century Gothic" pitchFamily="34" charset="0"/>
                <a:ea typeface="Arial Unicode MS" panose="020B0604020202020204" pitchFamily="34" charset="-128"/>
                <a:cs typeface="Times New Roman" panose="02020603050405020304" pitchFamily="18" charset="0"/>
              </a:rPr>
              <a:t>Collaborative Governance</a:t>
            </a:r>
          </a:p>
          <a:p>
            <a:pPr marL="0" lvl="1">
              <a:spcBef>
                <a:spcPts val="300"/>
              </a:spcBef>
              <a:buClr>
                <a:srgbClr val="002060"/>
              </a:buClr>
            </a:pPr>
            <a:endParaRPr lang="en-US" sz="1600" dirty="0">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r>
              <a:rPr lang="en-US" sz="1600" dirty="0">
                <a:latin typeface="Century Gothic" pitchFamily="34" charset="0"/>
                <a:ea typeface="Arial Unicode MS" panose="020B0604020202020204" pitchFamily="34" charset="-128"/>
                <a:cs typeface="Times New Roman" panose="02020603050405020304" pitchFamily="18" charset="0"/>
              </a:rPr>
              <a:t>Area-based interventions &amp; LEAP deployments</a:t>
            </a:r>
          </a:p>
          <a:p>
            <a:pPr marL="0" lvl="1">
              <a:spcBef>
                <a:spcPts val="300"/>
              </a:spcBef>
              <a:buClr>
                <a:srgbClr val="002060"/>
              </a:buClr>
            </a:pPr>
            <a:endParaRPr lang="en-US" sz="1600" dirty="0">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r>
              <a:rPr lang="en-US" sz="1600" dirty="0">
                <a:latin typeface="Century Gothic" pitchFamily="34" charset="0"/>
                <a:ea typeface="Arial Unicode MS" panose="020B0604020202020204" pitchFamily="34" charset="-128"/>
                <a:cs typeface="Times New Roman" panose="02020603050405020304" pitchFamily="18" charset="0"/>
              </a:rPr>
              <a:t>Way forward</a:t>
            </a:r>
          </a:p>
          <a:p>
            <a:pPr marL="180000" lvl="1" indent="-180000">
              <a:spcBef>
                <a:spcPts val="300"/>
              </a:spcBef>
              <a:buClr>
                <a:srgbClr val="002060"/>
              </a:buClr>
              <a:buBlip>
                <a:blip r:embed="rId3"/>
              </a:buBlip>
            </a:pPr>
            <a:endParaRPr lang="en-US" sz="1600" dirty="0">
              <a:solidFill>
                <a:srgbClr val="3377FF">
                  <a:lumMod val="50000"/>
                </a:srgbClr>
              </a:solidFill>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endParaRPr lang="en-US" sz="1600" dirty="0">
              <a:solidFill>
                <a:srgbClr val="3377FF">
                  <a:lumMod val="50000"/>
                </a:srgbClr>
              </a:solidFill>
              <a:latin typeface="Century Gothic" pitchFamily="34" charset="0"/>
              <a:ea typeface="Arial Unicode MS" panose="020B0604020202020204" pitchFamily="34" charset="-128"/>
              <a:cs typeface="Times New Roman" panose="02020603050405020304" pitchFamily="18" charset="0"/>
            </a:endParaRPr>
          </a:p>
          <a:p>
            <a:pPr marL="180000" lvl="1" indent="-180000">
              <a:spcBef>
                <a:spcPts val="300"/>
              </a:spcBef>
              <a:buClr>
                <a:srgbClr val="002060"/>
              </a:buClr>
              <a:buBlip>
                <a:blip r:embed="rId3"/>
              </a:buBlip>
            </a:pPr>
            <a:endParaRPr lang="en-US" sz="1600" dirty="0">
              <a:solidFill>
                <a:srgbClr val="3377FF">
                  <a:lumMod val="50000"/>
                </a:srgbClr>
              </a:solidFill>
              <a:latin typeface="Century Gothic" pitchFamily="34" charset="0"/>
              <a:ea typeface="Arial Unicode MS" panose="020B0604020202020204" pitchFamily="34" charset="-128"/>
              <a:cs typeface="Times New Roman" panose="02020603050405020304" pitchFamily="18" charset="0"/>
            </a:endParaRPr>
          </a:p>
        </p:txBody>
      </p:sp>
      <p:sp>
        <p:nvSpPr>
          <p:cNvPr id="20" name="TextBox 19">
            <a:extLst>
              <a:ext uri="{FF2B5EF4-FFF2-40B4-BE49-F238E27FC236}">
                <a16:creationId xmlns="" xmlns:a16="http://schemas.microsoft.com/office/drawing/2014/main" id="{F5746C34-F1B6-4E4A-A8D4-0DA32F55AD7E}"/>
              </a:ext>
            </a:extLst>
          </p:cNvPr>
          <p:cNvSpPr txBox="1"/>
          <p:nvPr/>
        </p:nvSpPr>
        <p:spPr>
          <a:xfrm>
            <a:off x="200599" y="172491"/>
            <a:ext cx="8910445" cy="592213"/>
          </a:xfrm>
          <a:prstGeom prst="rect">
            <a:avLst/>
          </a:prstGeom>
          <a:noFill/>
        </p:spPr>
        <p:txBody>
          <a:bodyPr wrap="square">
            <a:spAutoFit/>
          </a:bodyPr>
          <a:lstStyle/>
          <a:p>
            <a:pPr marL="0" marR="0" lvl="0" indent="0" defTabSz="857250" rtl="0" eaLnBrk="1" fontAlgn="auto" latinLnBrk="0" hangingPunct="1">
              <a:lnSpc>
                <a:spcPts val="4549"/>
              </a:lnSpc>
              <a:spcBef>
                <a:spcPct val="0"/>
              </a:spcBef>
              <a:spcAft>
                <a:spcPts val="0"/>
              </a:spcAft>
              <a:buClrTx/>
              <a:buSzTx/>
              <a:buFontTx/>
              <a:buNone/>
              <a:tabLst/>
              <a:defRPr/>
            </a:pPr>
            <a:r>
              <a:rPr kumimoji="0" lang="en-US" sz="2400" b="1" i="0" u="none" strike="noStrike" kern="1200" cap="none" spc="30" normalizeH="0" baseline="0" noProof="0" dirty="0">
                <a:ln>
                  <a:noFill/>
                </a:ln>
                <a:solidFill>
                  <a:srgbClr val="001489"/>
                </a:solidFill>
                <a:effectLst/>
                <a:uLnTx/>
                <a:uFillTx/>
                <a:latin typeface="Century Gothic"/>
                <a:ea typeface="+mn-ea"/>
                <a:cs typeface="+mn-cs"/>
              </a:rPr>
              <a:t>Overview</a:t>
            </a:r>
          </a:p>
        </p:txBody>
      </p:sp>
      <p:sp>
        <p:nvSpPr>
          <p:cNvPr id="13" name="Footer Placeholder 4">
            <a:extLst>
              <a:ext uri="{FF2B5EF4-FFF2-40B4-BE49-F238E27FC236}">
                <a16:creationId xmlns="" xmlns:a16="http://schemas.microsoft.com/office/drawing/2014/main" id="{14B4752D-E7D6-4BE8-9A5B-59A51D51B17C}"/>
              </a:ext>
            </a:extLst>
          </p:cNvPr>
          <p:cNvSpPr txBox="1">
            <a:spLocks/>
          </p:cNvSpPr>
          <p:nvPr/>
        </p:nvSpPr>
        <p:spPr>
          <a:xfrm>
            <a:off x="3635896" y="6533918"/>
            <a:ext cx="4138612" cy="231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998F86"/>
                </a:solidFill>
                <a:latin typeface="Century Gothic"/>
              </a:rPr>
              <a:t>COMSAFE </a:t>
            </a:r>
            <a:r>
              <a:rPr lang="en-US" sz="800" cap="all" dirty="0">
                <a:solidFill>
                  <a:srgbClr val="998F86"/>
                </a:solidFill>
                <a:latin typeface="Century Gothic"/>
              </a:rPr>
              <a:t>Standing Committee</a:t>
            </a:r>
            <a:endParaRPr lang="en-GB" sz="800" cap="all" dirty="0">
              <a:solidFill>
                <a:srgbClr val="998F86"/>
              </a:solidFill>
              <a:latin typeface="Century Gothic"/>
            </a:endParaRPr>
          </a:p>
        </p:txBody>
      </p:sp>
      <p:sp>
        <p:nvSpPr>
          <p:cNvPr id="16" name="Title 1">
            <a:extLst>
              <a:ext uri="{FF2B5EF4-FFF2-40B4-BE49-F238E27FC236}">
                <a16:creationId xmlns="" xmlns:a16="http://schemas.microsoft.com/office/drawing/2014/main" id="{82066990-2204-449B-BF31-A9531C02B545}"/>
              </a:ext>
            </a:extLst>
          </p:cNvPr>
          <p:cNvSpPr txBox="1">
            <a:spLocks/>
          </p:cNvSpPr>
          <p:nvPr/>
        </p:nvSpPr>
        <p:spPr>
          <a:xfrm>
            <a:off x="511650" y="934446"/>
            <a:ext cx="8597205" cy="559256"/>
          </a:xfrm>
          <a:prstGeom prst="rect">
            <a:avLst/>
          </a:prstGeom>
        </p:spPr>
        <p:txBody>
          <a:bodyPr/>
          <a:lstStyle>
            <a:lvl1pPr algn="l" defTabSz="642938" rtl="0" eaLnBrk="1" latinLnBrk="0" hangingPunct="1">
              <a:spcBef>
                <a:spcPct val="0"/>
              </a:spcBef>
              <a:buNone/>
              <a:defRPr sz="1688" b="1" kern="1200">
                <a:solidFill>
                  <a:schemeClr val="tx2"/>
                </a:solidFill>
                <a:latin typeface="Century Gothic" pitchFamily="34" charset="0"/>
                <a:ea typeface="+mj-ea"/>
                <a:cs typeface="+mj-cs"/>
              </a:defRPr>
            </a:lvl1pPr>
          </a:lstStyle>
          <a:p>
            <a:endParaRPr lang="en-US" dirty="0"/>
          </a:p>
          <a:p>
            <a:r>
              <a:rPr lang="en-US" dirty="0"/>
              <a:t>Key elements of the approach</a:t>
            </a:r>
          </a:p>
        </p:txBody>
      </p:sp>
      <p:sp>
        <p:nvSpPr>
          <p:cNvPr id="17" name="Slide Number Placeholder 3">
            <a:extLst>
              <a:ext uri="{FF2B5EF4-FFF2-40B4-BE49-F238E27FC236}">
                <a16:creationId xmlns="" xmlns:a16="http://schemas.microsoft.com/office/drawing/2014/main" id="{FC211AB7-4DC9-4758-BFC2-1A332BCBB17D}"/>
              </a:ext>
            </a:extLst>
          </p:cNvPr>
          <p:cNvSpPr txBox="1">
            <a:spLocks/>
          </p:cNvSpPr>
          <p:nvPr/>
        </p:nvSpPr>
        <p:spPr>
          <a:xfrm>
            <a:off x="8378080" y="6468150"/>
            <a:ext cx="5144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ZA" sz="1000" dirty="0">
                <a:solidFill>
                  <a:srgbClr val="003399"/>
                </a:solidFill>
                <a:latin typeface="Century Gothic" pitchFamily="34" charset="0"/>
              </a:rPr>
              <a:t>2</a:t>
            </a:r>
          </a:p>
        </p:txBody>
      </p:sp>
    </p:spTree>
    <p:extLst>
      <p:ext uri="{BB962C8B-B14F-4D97-AF65-F5344CB8AC3E}">
        <p14:creationId xmlns:p14="http://schemas.microsoft.com/office/powerpoint/2010/main" xmlns="" val="119121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9F402F9-C852-634F-848E-544CF8D9B5F7}"/>
              </a:ext>
            </a:extLst>
          </p:cNvPr>
          <p:cNvSpPr/>
          <p:nvPr/>
        </p:nvSpPr>
        <p:spPr>
          <a:xfrm>
            <a:off x="7051348" y="182235"/>
            <a:ext cx="1608881" cy="720523"/>
          </a:xfrm>
          <a:prstGeom prst="rect">
            <a:avLst/>
          </a:prstGeom>
          <a:solidFill>
            <a:srgbClr val="007E70"/>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7AD3726F-BE5A-2444-95FE-F1A21373AF0C}"/>
              </a:ext>
            </a:extLst>
          </p:cNvPr>
          <p:cNvSpPr/>
          <p:nvPr/>
        </p:nvSpPr>
        <p:spPr>
          <a:xfrm>
            <a:off x="241077" y="322241"/>
            <a:ext cx="1608881" cy="995423"/>
          </a:xfrm>
          <a:prstGeom prst="rect">
            <a:avLst/>
          </a:prstGeom>
          <a:solidFill>
            <a:srgbClr val="A6A6A6"/>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a:extLst>
              <a:ext uri="{FF2B5EF4-FFF2-40B4-BE49-F238E27FC236}">
                <a16:creationId xmlns="" xmlns:a16="http://schemas.microsoft.com/office/drawing/2014/main" id="{6FD4771C-307B-9342-8FC3-2837677667CA}"/>
              </a:ext>
            </a:extLst>
          </p:cNvPr>
          <p:cNvCxnSpPr/>
          <p:nvPr/>
        </p:nvCxnSpPr>
        <p:spPr>
          <a:xfrm>
            <a:off x="177545" y="5422147"/>
            <a:ext cx="8482684" cy="0"/>
          </a:xfrm>
          <a:prstGeom prst="line">
            <a:avLst/>
          </a:prstGeom>
          <a:ln w="38100" cmpd="sng">
            <a:solidFill>
              <a:srgbClr val="00736C"/>
            </a:solidFill>
            <a:prstDash val="lgDash"/>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 xmlns:a16="http://schemas.microsoft.com/office/drawing/2014/main" id="{34684C7D-6C74-254C-87CF-BC2062BFDE40}"/>
              </a:ext>
            </a:extLst>
          </p:cNvPr>
          <p:cNvSpPr/>
          <p:nvPr/>
        </p:nvSpPr>
        <p:spPr>
          <a:xfrm>
            <a:off x="3379434" y="314111"/>
            <a:ext cx="1123815" cy="11838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77A87D45-C58D-DC4B-99B2-071EE2C7ED9F}"/>
              </a:ext>
            </a:extLst>
          </p:cNvPr>
          <p:cNvSpPr txBox="1"/>
          <p:nvPr/>
        </p:nvSpPr>
        <p:spPr>
          <a:xfrm>
            <a:off x="414698" y="496790"/>
            <a:ext cx="1261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Steering Committee</a:t>
            </a:r>
          </a:p>
        </p:txBody>
      </p:sp>
      <p:sp>
        <p:nvSpPr>
          <p:cNvPr id="10" name="TextBox 9">
            <a:extLst>
              <a:ext uri="{FF2B5EF4-FFF2-40B4-BE49-F238E27FC236}">
                <a16:creationId xmlns="" xmlns:a16="http://schemas.microsoft.com/office/drawing/2014/main" id="{758BD35D-D25E-6F4C-B668-9BD96DDB2B0B}"/>
              </a:ext>
            </a:extLst>
          </p:cNvPr>
          <p:cNvSpPr txBox="1"/>
          <p:nvPr/>
        </p:nvSpPr>
        <p:spPr>
          <a:xfrm>
            <a:off x="3358323" y="404397"/>
            <a:ext cx="1135574" cy="107721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Interim Tech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Steering Committee</a:t>
            </a:r>
          </a:p>
        </p:txBody>
      </p:sp>
      <p:sp>
        <p:nvSpPr>
          <p:cNvPr id="11" name="TextBox 10">
            <a:extLst>
              <a:ext uri="{FF2B5EF4-FFF2-40B4-BE49-F238E27FC236}">
                <a16:creationId xmlns="" xmlns:a16="http://schemas.microsoft.com/office/drawing/2014/main" id="{A4D8375E-E278-3E4D-9734-3D347CCAD698}"/>
              </a:ext>
            </a:extLst>
          </p:cNvPr>
          <p:cNvSpPr txBox="1"/>
          <p:nvPr/>
        </p:nvSpPr>
        <p:spPr>
          <a:xfrm>
            <a:off x="7224969" y="251164"/>
            <a:ext cx="1261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Advisory Board</a:t>
            </a:r>
          </a:p>
        </p:txBody>
      </p:sp>
      <p:sp>
        <p:nvSpPr>
          <p:cNvPr id="13" name="Hexagon 12">
            <a:extLst>
              <a:ext uri="{FF2B5EF4-FFF2-40B4-BE49-F238E27FC236}">
                <a16:creationId xmlns="" xmlns:a16="http://schemas.microsoft.com/office/drawing/2014/main" id="{F474836E-C628-1B45-8907-B60E38BDBFC8}"/>
              </a:ext>
            </a:extLst>
          </p:cNvPr>
          <p:cNvSpPr/>
          <p:nvPr/>
        </p:nvSpPr>
        <p:spPr>
          <a:xfrm>
            <a:off x="1246575" y="1984327"/>
            <a:ext cx="1306158" cy="870642"/>
          </a:xfrm>
          <a:prstGeom prst="hexagon">
            <a:avLst/>
          </a:prstGeom>
          <a:solidFill>
            <a:srgbClr val="00736C"/>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Law Enforcement Technical Work Group</a:t>
            </a:r>
          </a:p>
        </p:txBody>
      </p:sp>
      <p:sp>
        <p:nvSpPr>
          <p:cNvPr id="17" name="Hexagon 16">
            <a:extLst>
              <a:ext uri="{FF2B5EF4-FFF2-40B4-BE49-F238E27FC236}">
                <a16:creationId xmlns="" xmlns:a16="http://schemas.microsoft.com/office/drawing/2014/main" id="{80C821E5-053A-0148-A9D2-8070C7D44D6C}"/>
              </a:ext>
            </a:extLst>
          </p:cNvPr>
          <p:cNvSpPr/>
          <p:nvPr/>
        </p:nvSpPr>
        <p:spPr>
          <a:xfrm>
            <a:off x="3171928" y="1986077"/>
            <a:ext cx="1306158" cy="870642"/>
          </a:xfrm>
          <a:prstGeom prst="hexagon">
            <a:avLst/>
          </a:prstGeom>
          <a:solidFill>
            <a:srgbClr val="A6A6A6"/>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Social Cohesion Technical Work Group </a:t>
            </a:r>
          </a:p>
        </p:txBody>
      </p:sp>
      <p:sp>
        <p:nvSpPr>
          <p:cNvPr id="18" name="Hexagon 17">
            <a:extLst>
              <a:ext uri="{FF2B5EF4-FFF2-40B4-BE49-F238E27FC236}">
                <a16:creationId xmlns="" xmlns:a16="http://schemas.microsoft.com/office/drawing/2014/main" id="{6F05CFA7-A9F3-AF42-97B1-394C3C2F1D8D}"/>
              </a:ext>
            </a:extLst>
          </p:cNvPr>
          <p:cNvSpPr/>
          <p:nvPr/>
        </p:nvSpPr>
        <p:spPr>
          <a:xfrm>
            <a:off x="5060531" y="1986077"/>
            <a:ext cx="1306158" cy="870642"/>
          </a:xfrm>
          <a:prstGeom prst="hexagon">
            <a:avLst/>
          </a:prstGeom>
          <a:solidFill>
            <a:srgbClr val="A6A6A6"/>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Urban Design Technical Work Group</a:t>
            </a:r>
          </a:p>
        </p:txBody>
      </p:sp>
      <p:sp>
        <p:nvSpPr>
          <p:cNvPr id="20" name="Quad Arrow Callout 19">
            <a:extLst>
              <a:ext uri="{FF2B5EF4-FFF2-40B4-BE49-F238E27FC236}">
                <a16:creationId xmlns="" xmlns:a16="http://schemas.microsoft.com/office/drawing/2014/main" id="{19135B10-9B9D-D245-857D-E5E1C65F7181}"/>
              </a:ext>
            </a:extLst>
          </p:cNvPr>
          <p:cNvSpPr/>
          <p:nvPr/>
        </p:nvSpPr>
        <p:spPr>
          <a:xfrm>
            <a:off x="7240810" y="1533713"/>
            <a:ext cx="1944673" cy="1958748"/>
          </a:xfrm>
          <a:prstGeom prst="quadArrowCallout">
            <a:avLst>
              <a:gd name="adj1" fmla="val 5227"/>
              <a:gd name="adj2" fmla="val 18515"/>
              <a:gd name="adj3" fmla="val 18515"/>
              <a:gd name="adj4" fmla="val 47108"/>
            </a:avLst>
          </a:prstGeom>
          <a:solidFill>
            <a:srgbClr val="007E70"/>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Up-down Arrow 20">
            <a:extLst>
              <a:ext uri="{FF2B5EF4-FFF2-40B4-BE49-F238E27FC236}">
                <a16:creationId xmlns="" xmlns:a16="http://schemas.microsoft.com/office/drawing/2014/main" id="{85060590-6ACF-5345-B4F6-FB2A497D6083}"/>
              </a:ext>
            </a:extLst>
          </p:cNvPr>
          <p:cNvSpPr/>
          <p:nvPr/>
        </p:nvSpPr>
        <p:spPr>
          <a:xfrm rot="2021326">
            <a:off x="6174949" y="1034023"/>
            <a:ext cx="954267" cy="1197653"/>
          </a:xfrm>
          <a:prstGeom prst="upDownArrow">
            <a:avLst>
              <a:gd name="adj1" fmla="val 55200"/>
              <a:gd name="adj2" fmla="val 31513"/>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ounded Rectangle 21">
            <a:extLst>
              <a:ext uri="{FF2B5EF4-FFF2-40B4-BE49-F238E27FC236}">
                <a16:creationId xmlns="" xmlns:a16="http://schemas.microsoft.com/office/drawing/2014/main" id="{1F64F6B2-6D5E-7149-B07C-8E2AFD57AB06}"/>
              </a:ext>
            </a:extLst>
          </p:cNvPr>
          <p:cNvSpPr/>
          <p:nvPr/>
        </p:nvSpPr>
        <p:spPr>
          <a:xfrm>
            <a:off x="644908" y="1786837"/>
            <a:ext cx="6066175" cy="1302496"/>
          </a:xfrm>
          <a:prstGeom prst="roundRect">
            <a:avLst/>
          </a:prstGeom>
          <a:noFill/>
          <a:ln>
            <a:solidFill>
              <a:srgbClr val="197D68"/>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 xmlns:a16="http://schemas.microsoft.com/office/drawing/2014/main" id="{D710B9DD-A07C-C741-8588-01BA3B927D20}"/>
              </a:ext>
            </a:extLst>
          </p:cNvPr>
          <p:cNvSpPr txBox="1"/>
          <p:nvPr/>
        </p:nvSpPr>
        <p:spPr>
          <a:xfrm rot="18370554">
            <a:off x="6145954" y="1353526"/>
            <a:ext cx="11701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Evidence-based Initiatives</a:t>
            </a:r>
          </a:p>
        </p:txBody>
      </p:sp>
      <p:sp>
        <p:nvSpPr>
          <p:cNvPr id="29" name="TextBox 28">
            <a:extLst>
              <a:ext uri="{FF2B5EF4-FFF2-40B4-BE49-F238E27FC236}">
                <a16:creationId xmlns="" xmlns:a16="http://schemas.microsoft.com/office/drawing/2014/main" id="{3416ECFD-B96A-CC41-B0E9-E368CE52F2B0}"/>
              </a:ext>
            </a:extLst>
          </p:cNvPr>
          <p:cNvSpPr txBox="1"/>
          <p:nvPr/>
        </p:nvSpPr>
        <p:spPr>
          <a:xfrm>
            <a:off x="7598486" y="2374587"/>
            <a:ext cx="133066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Data Surveillance</a:t>
            </a:r>
          </a:p>
        </p:txBody>
      </p:sp>
      <p:pic>
        <p:nvPicPr>
          <p:cNvPr id="48" name="Graphic 47" descr="Hospital outline">
            <a:extLst>
              <a:ext uri="{FF2B5EF4-FFF2-40B4-BE49-F238E27FC236}">
                <a16:creationId xmlns="" xmlns:a16="http://schemas.microsoft.com/office/drawing/2014/main" id="{3F9B5714-A82A-9442-80EC-27CBC998DC36}"/>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2244619" y="5432925"/>
            <a:ext cx="616227" cy="616227"/>
          </a:xfrm>
          <a:prstGeom prst="rect">
            <a:avLst/>
          </a:prstGeom>
        </p:spPr>
      </p:pic>
      <p:pic>
        <p:nvPicPr>
          <p:cNvPr id="50" name="Graphic 49" descr="Classroom outline">
            <a:extLst>
              <a:ext uri="{FF2B5EF4-FFF2-40B4-BE49-F238E27FC236}">
                <a16:creationId xmlns="" xmlns:a16="http://schemas.microsoft.com/office/drawing/2014/main" id="{61B47B19-DE5F-8645-9D58-459A21AE7235}"/>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a:off x="3376587" y="5454532"/>
            <a:ext cx="615517" cy="615517"/>
          </a:xfrm>
          <a:prstGeom prst="rect">
            <a:avLst/>
          </a:prstGeom>
        </p:spPr>
      </p:pic>
      <p:pic>
        <p:nvPicPr>
          <p:cNvPr id="52" name="Graphic 51" descr="Woman with kid outline">
            <a:extLst>
              <a:ext uri="{FF2B5EF4-FFF2-40B4-BE49-F238E27FC236}">
                <a16:creationId xmlns="" xmlns:a16="http://schemas.microsoft.com/office/drawing/2014/main" id="{2C31D092-CA68-AD4D-9B0B-F4049E370792}"/>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4668789" y="5448538"/>
            <a:ext cx="585000" cy="585000"/>
          </a:xfrm>
          <a:prstGeom prst="rect">
            <a:avLst/>
          </a:prstGeom>
        </p:spPr>
      </p:pic>
      <p:pic>
        <p:nvPicPr>
          <p:cNvPr id="56" name="Picture 55">
            <a:extLst>
              <a:ext uri="{FF2B5EF4-FFF2-40B4-BE49-F238E27FC236}">
                <a16:creationId xmlns="" xmlns:a16="http://schemas.microsoft.com/office/drawing/2014/main" id="{2D369C88-7205-254A-A462-F1D94EE117D2}"/>
              </a:ext>
            </a:extLst>
          </p:cNvPr>
          <p:cNvPicPr>
            <a:picLocks noChangeAspect="1"/>
          </p:cNvPicPr>
          <p:nvPr/>
        </p:nvPicPr>
        <p:blipFill>
          <a:blip r:embed="rId8" cstate="print">
            <a:extLst>
              <a:ext uri="{837473B0-CC2E-450A-ABE3-18F120FF3D39}">
                <a1611:picAttrSrcUrl xmlns="" xmlns:a1611="http://schemas.microsoft.com/office/drawing/2016/11/main" r:id="rId9"/>
              </a:ext>
            </a:extLst>
          </a:blip>
          <a:stretch>
            <a:fillRect/>
          </a:stretch>
        </p:blipFill>
        <p:spPr>
          <a:xfrm>
            <a:off x="1213384" y="5536528"/>
            <a:ext cx="701608" cy="523867"/>
          </a:xfrm>
          <a:prstGeom prst="rect">
            <a:avLst/>
          </a:prstGeom>
        </p:spPr>
      </p:pic>
      <p:pic>
        <p:nvPicPr>
          <p:cNvPr id="59" name="Picture 58" descr="Shape&#10;&#10;Description automatically generated">
            <a:extLst>
              <a:ext uri="{FF2B5EF4-FFF2-40B4-BE49-F238E27FC236}">
                <a16:creationId xmlns="" xmlns:a16="http://schemas.microsoft.com/office/drawing/2014/main" id="{4B991963-5452-B640-9EC6-F93551FB1364}"/>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887573" y="5597512"/>
            <a:ext cx="823510" cy="287052"/>
          </a:xfrm>
          <a:prstGeom prst="rect">
            <a:avLst/>
          </a:prstGeom>
        </p:spPr>
      </p:pic>
      <p:sp>
        <p:nvSpPr>
          <p:cNvPr id="61" name="TextBox 60">
            <a:extLst>
              <a:ext uri="{FF2B5EF4-FFF2-40B4-BE49-F238E27FC236}">
                <a16:creationId xmlns="" xmlns:a16="http://schemas.microsoft.com/office/drawing/2014/main" id="{CB41EE99-26BC-EF4E-B84A-B658488EF11C}"/>
              </a:ext>
            </a:extLst>
          </p:cNvPr>
          <p:cNvSpPr txBox="1"/>
          <p:nvPr/>
        </p:nvSpPr>
        <p:spPr>
          <a:xfrm>
            <a:off x="241077" y="5983160"/>
            <a:ext cx="875812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Police station, hospitals/clinics, schools, social workers, libraries, sanitation, cleansing, urban management, area economic development</a:t>
            </a:r>
          </a:p>
        </p:txBody>
      </p:sp>
      <p:sp>
        <p:nvSpPr>
          <p:cNvPr id="62" name="Right Arrow 61">
            <a:extLst>
              <a:ext uri="{FF2B5EF4-FFF2-40B4-BE49-F238E27FC236}">
                <a16:creationId xmlns="" xmlns:a16="http://schemas.microsoft.com/office/drawing/2014/main" id="{812A57C7-6C6A-7547-96BB-0D996A741A55}"/>
              </a:ext>
            </a:extLst>
          </p:cNvPr>
          <p:cNvSpPr/>
          <p:nvPr/>
        </p:nvSpPr>
        <p:spPr>
          <a:xfrm rot="10800000">
            <a:off x="1880488" y="661308"/>
            <a:ext cx="1262008"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a:extLst>
              <a:ext uri="{FF2B5EF4-FFF2-40B4-BE49-F238E27FC236}">
                <a16:creationId xmlns="" xmlns:a16="http://schemas.microsoft.com/office/drawing/2014/main" id="{EC81A213-504D-FF4F-983C-ABDD3C45DBBC}"/>
              </a:ext>
            </a:extLst>
          </p:cNvPr>
          <p:cNvSpPr/>
          <p:nvPr/>
        </p:nvSpPr>
        <p:spPr>
          <a:xfrm>
            <a:off x="4515847" y="95268"/>
            <a:ext cx="1304390" cy="6727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a:extLst>
              <a:ext uri="{FF2B5EF4-FFF2-40B4-BE49-F238E27FC236}">
                <a16:creationId xmlns="" xmlns:a16="http://schemas.microsoft.com/office/drawing/2014/main" id="{0CA7B8E7-ED95-B843-9C93-0B313576F924}"/>
              </a:ext>
            </a:extLst>
          </p:cNvPr>
          <p:cNvSpPr/>
          <p:nvPr/>
        </p:nvSpPr>
        <p:spPr>
          <a:xfrm>
            <a:off x="4473692" y="800377"/>
            <a:ext cx="1304389" cy="783543"/>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TextBox 64">
            <a:extLst>
              <a:ext uri="{FF2B5EF4-FFF2-40B4-BE49-F238E27FC236}">
                <a16:creationId xmlns="" xmlns:a16="http://schemas.microsoft.com/office/drawing/2014/main" id="{6FBC2753-BEA8-4447-B9AB-EF4FB001F50A}"/>
              </a:ext>
            </a:extLst>
          </p:cNvPr>
          <p:cNvSpPr txBox="1"/>
          <p:nvPr/>
        </p:nvSpPr>
        <p:spPr>
          <a:xfrm>
            <a:off x="4599563" y="133585"/>
            <a:ext cx="1135574"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Evidence Stream</a:t>
            </a:r>
          </a:p>
        </p:txBody>
      </p:sp>
      <p:sp>
        <p:nvSpPr>
          <p:cNvPr id="66" name="TextBox 65">
            <a:extLst>
              <a:ext uri="{FF2B5EF4-FFF2-40B4-BE49-F238E27FC236}">
                <a16:creationId xmlns="" xmlns:a16="http://schemas.microsoft.com/office/drawing/2014/main" id="{65F1B708-02BE-C84E-82D7-C52AB69C3B27}"/>
              </a:ext>
            </a:extLst>
          </p:cNvPr>
          <p:cNvSpPr txBox="1"/>
          <p:nvPr/>
        </p:nvSpPr>
        <p:spPr>
          <a:xfrm>
            <a:off x="4533135" y="831014"/>
            <a:ext cx="1282789"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Data surveillance Stream</a:t>
            </a:r>
          </a:p>
        </p:txBody>
      </p:sp>
      <p:sp>
        <p:nvSpPr>
          <p:cNvPr id="67" name="Rectangle 66">
            <a:extLst>
              <a:ext uri="{FF2B5EF4-FFF2-40B4-BE49-F238E27FC236}">
                <a16:creationId xmlns="" xmlns:a16="http://schemas.microsoft.com/office/drawing/2014/main" id="{1B64FB67-A130-2149-B105-558093C86FA6}"/>
              </a:ext>
            </a:extLst>
          </p:cNvPr>
          <p:cNvSpPr/>
          <p:nvPr/>
        </p:nvSpPr>
        <p:spPr>
          <a:xfrm>
            <a:off x="3308628" y="0"/>
            <a:ext cx="2578945" cy="1687447"/>
          </a:xfrm>
          <a:prstGeom prst="rect">
            <a:avLst/>
          </a:prstGeom>
          <a:noFill/>
          <a:ln w="28575">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ight Arrow 67">
            <a:extLst>
              <a:ext uri="{FF2B5EF4-FFF2-40B4-BE49-F238E27FC236}">
                <a16:creationId xmlns="" xmlns:a16="http://schemas.microsoft.com/office/drawing/2014/main" id="{111CF8D6-71E2-3F43-A8FB-BB92B746A65A}"/>
              </a:ext>
            </a:extLst>
          </p:cNvPr>
          <p:cNvSpPr/>
          <p:nvPr/>
        </p:nvSpPr>
        <p:spPr>
          <a:xfrm>
            <a:off x="5940474" y="256839"/>
            <a:ext cx="937255"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U-turn Arrow 68">
            <a:extLst>
              <a:ext uri="{FF2B5EF4-FFF2-40B4-BE49-F238E27FC236}">
                <a16:creationId xmlns="" xmlns:a16="http://schemas.microsoft.com/office/drawing/2014/main" id="{085E00A4-267A-F340-ADBD-1A75BDC9D6D7}"/>
              </a:ext>
            </a:extLst>
          </p:cNvPr>
          <p:cNvSpPr/>
          <p:nvPr/>
        </p:nvSpPr>
        <p:spPr>
          <a:xfrm>
            <a:off x="5784519" y="995270"/>
            <a:ext cx="2655121" cy="393657"/>
          </a:xfrm>
          <a:prstGeom prst="uturnArrow">
            <a:avLst>
              <a:gd name="adj1" fmla="val 7806"/>
              <a:gd name="adj2" fmla="val 23738"/>
              <a:gd name="adj3" fmla="val 22475"/>
              <a:gd name="adj4" fmla="val 75000"/>
              <a:gd name="adj5" fmla="val 10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TextBox 98">
            <a:extLst>
              <a:ext uri="{FF2B5EF4-FFF2-40B4-BE49-F238E27FC236}">
                <a16:creationId xmlns="" xmlns:a16="http://schemas.microsoft.com/office/drawing/2014/main" id="{7846A6F2-1D31-F247-B0CE-20BF330BB065}"/>
              </a:ext>
            </a:extLst>
          </p:cNvPr>
          <p:cNvSpPr txBox="1"/>
          <p:nvPr/>
        </p:nvSpPr>
        <p:spPr>
          <a:xfrm>
            <a:off x="295115" y="5099117"/>
            <a:ext cx="87581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Hanover Park                  Nyanga               Khayelitsha                  Delft           Bishop Lavis   Mitchells Plain</a:t>
            </a:r>
          </a:p>
        </p:txBody>
      </p:sp>
    </p:spTree>
    <p:extLst>
      <p:ext uri="{BB962C8B-B14F-4D97-AF65-F5344CB8AC3E}">
        <p14:creationId xmlns:p14="http://schemas.microsoft.com/office/powerpoint/2010/main" xmlns="" val="175450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ABE51310-ECE1-A249-8C23-FED79202A178}"/>
              </a:ext>
            </a:extLst>
          </p:cNvPr>
          <p:cNvSpPr/>
          <p:nvPr/>
        </p:nvSpPr>
        <p:spPr>
          <a:xfrm>
            <a:off x="0" y="3115677"/>
            <a:ext cx="9041240" cy="1983439"/>
          </a:xfrm>
          <a:prstGeom prst="round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 xmlns:a16="http://schemas.microsoft.com/office/drawing/2014/main" id="{29F402F9-C852-634F-848E-544CF8D9B5F7}"/>
              </a:ext>
            </a:extLst>
          </p:cNvPr>
          <p:cNvSpPr/>
          <p:nvPr/>
        </p:nvSpPr>
        <p:spPr>
          <a:xfrm>
            <a:off x="7051348" y="182235"/>
            <a:ext cx="1608881" cy="720523"/>
          </a:xfrm>
          <a:prstGeom prst="rect">
            <a:avLst/>
          </a:prstGeom>
          <a:solidFill>
            <a:srgbClr val="007E70"/>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7AD3726F-BE5A-2444-95FE-F1A21373AF0C}"/>
              </a:ext>
            </a:extLst>
          </p:cNvPr>
          <p:cNvSpPr/>
          <p:nvPr/>
        </p:nvSpPr>
        <p:spPr>
          <a:xfrm>
            <a:off x="241077" y="322241"/>
            <a:ext cx="1608881" cy="995423"/>
          </a:xfrm>
          <a:prstGeom prst="rect">
            <a:avLst/>
          </a:prstGeom>
          <a:solidFill>
            <a:srgbClr val="A6A6A6"/>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a:extLst>
              <a:ext uri="{FF2B5EF4-FFF2-40B4-BE49-F238E27FC236}">
                <a16:creationId xmlns="" xmlns:a16="http://schemas.microsoft.com/office/drawing/2014/main" id="{6FD4771C-307B-9342-8FC3-2837677667CA}"/>
              </a:ext>
            </a:extLst>
          </p:cNvPr>
          <p:cNvCxnSpPr/>
          <p:nvPr/>
        </p:nvCxnSpPr>
        <p:spPr>
          <a:xfrm>
            <a:off x="177545" y="5750391"/>
            <a:ext cx="8482684" cy="0"/>
          </a:xfrm>
          <a:prstGeom prst="line">
            <a:avLst/>
          </a:prstGeom>
          <a:ln w="38100" cmpd="sng">
            <a:solidFill>
              <a:srgbClr val="00736C"/>
            </a:solidFill>
            <a:prstDash val="lgDash"/>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 xmlns:a16="http://schemas.microsoft.com/office/drawing/2014/main" id="{34684C7D-6C74-254C-87CF-BC2062BFDE40}"/>
              </a:ext>
            </a:extLst>
          </p:cNvPr>
          <p:cNvSpPr/>
          <p:nvPr/>
        </p:nvSpPr>
        <p:spPr>
          <a:xfrm>
            <a:off x="3379434" y="314111"/>
            <a:ext cx="1123815" cy="11838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77A87D45-C58D-DC4B-99B2-071EE2C7ED9F}"/>
              </a:ext>
            </a:extLst>
          </p:cNvPr>
          <p:cNvSpPr txBox="1"/>
          <p:nvPr/>
        </p:nvSpPr>
        <p:spPr>
          <a:xfrm>
            <a:off x="414698" y="496790"/>
            <a:ext cx="1261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Steering Committee</a:t>
            </a:r>
          </a:p>
        </p:txBody>
      </p:sp>
      <p:sp>
        <p:nvSpPr>
          <p:cNvPr id="10" name="TextBox 9">
            <a:extLst>
              <a:ext uri="{FF2B5EF4-FFF2-40B4-BE49-F238E27FC236}">
                <a16:creationId xmlns="" xmlns:a16="http://schemas.microsoft.com/office/drawing/2014/main" id="{758BD35D-D25E-6F4C-B668-9BD96DDB2B0B}"/>
              </a:ext>
            </a:extLst>
          </p:cNvPr>
          <p:cNvSpPr txBox="1"/>
          <p:nvPr/>
        </p:nvSpPr>
        <p:spPr>
          <a:xfrm>
            <a:off x="3358323" y="404397"/>
            <a:ext cx="1135574" cy="107721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Interim Tech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Steering Committee</a:t>
            </a:r>
          </a:p>
        </p:txBody>
      </p:sp>
      <p:sp>
        <p:nvSpPr>
          <p:cNvPr id="11" name="TextBox 10">
            <a:extLst>
              <a:ext uri="{FF2B5EF4-FFF2-40B4-BE49-F238E27FC236}">
                <a16:creationId xmlns="" xmlns:a16="http://schemas.microsoft.com/office/drawing/2014/main" id="{A4D8375E-E278-3E4D-9734-3D347CCAD698}"/>
              </a:ext>
            </a:extLst>
          </p:cNvPr>
          <p:cNvSpPr txBox="1"/>
          <p:nvPr/>
        </p:nvSpPr>
        <p:spPr>
          <a:xfrm>
            <a:off x="7224969" y="251164"/>
            <a:ext cx="1261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Advisory Board</a:t>
            </a:r>
          </a:p>
        </p:txBody>
      </p:sp>
      <p:sp>
        <p:nvSpPr>
          <p:cNvPr id="13" name="Hexagon 12">
            <a:extLst>
              <a:ext uri="{FF2B5EF4-FFF2-40B4-BE49-F238E27FC236}">
                <a16:creationId xmlns="" xmlns:a16="http://schemas.microsoft.com/office/drawing/2014/main" id="{F474836E-C628-1B45-8907-B60E38BDBFC8}"/>
              </a:ext>
            </a:extLst>
          </p:cNvPr>
          <p:cNvSpPr/>
          <p:nvPr/>
        </p:nvSpPr>
        <p:spPr>
          <a:xfrm>
            <a:off x="1246575" y="1984327"/>
            <a:ext cx="1306158" cy="870642"/>
          </a:xfrm>
          <a:prstGeom prst="hexagon">
            <a:avLst/>
          </a:prstGeom>
          <a:solidFill>
            <a:srgbClr val="00736C"/>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Law Enforcement Technical Work Group</a:t>
            </a:r>
          </a:p>
        </p:txBody>
      </p:sp>
      <p:sp>
        <p:nvSpPr>
          <p:cNvPr id="17" name="Hexagon 16">
            <a:extLst>
              <a:ext uri="{FF2B5EF4-FFF2-40B4-BE49-F238E27FC236}">
                <a16:creationId xmlns="" xmlns:a16="http://schemas.microsoft.com/office/drawing/2014/main" id="{80C821E5-053A-0148-A9D2-8070C7D44D6C}"/>
              </a:ext>
            </a:extLst>
          </p:cNvPr>
          <p:cNvSpPr/>
          <p:nvPr/>
        </p:nvSpPr>
        <p:spPr>
          <a:xfrm>
            <a:off x="3171928" y="1986077"/>
            <a:ext cx="1306158" cy="870642"/>
          </a:xfrm>
          <a:prstGeom prst="hexagon">
            <a:avLst/>
          </a:prstGeom>
          <a:solidFill>
            <a:srgbClr val="A6A6A6"/>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Social Cohesion Technical Work Group </a:t>
            </a:r>
          </a:p>
        </p:txBody>
      </p:sp>
      <p:sp>
        <p:nvSpPr>
          <p:cNvPr id="18" name="Hexagon 17">
            <a:extLst>
              <a:ext uri="{FF2B5EF4-FFF2-40B4-BE49-F238E27FC236}">
                <a16:creationId xmlns="" xmlns:a16="http://schemas.microsoft.com/office/drawing/2014/main" id="{6F05CFA7-A9F3-AF42-97B1-394C3C2F1D8D}"/>
              </a:ext>
            </a:extLst>
          </p:cNvPr>
          <p:cNvSpPr/>
          <p:nvPr/>
        </p:nvSpPr>
        <p:spPr>
          <a:xfrm>
            <a:off x="5060531" y="1986077"/>
            <a:ext cx="1306158" cy="870642"/>
          </a:xfrm>
          <a:prstGeom prst="hexagon">
            <a:avLst/>
          </a:prstGeom>
          <a:solidFill>
            <a:srgbClr val="A6A6A6"/>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Urban Design Technical Work Group</a:t>
            </a:r>
          </a:p>
        </p:txBody>
      </p:sp>
      <p:sp>
        <p:nvSpPr>
          <p:cNvPr id="20" name="Quad Arrow Callout 19">
            <a:extLst>
              <a:ext uri="{FF2B5EF4-FFF2-40B4-BE49-F238E27FC236}">
                <a16:creationId xmlns="" xmlns:a16="http://schemas.microsoft.com/office/drawing/2014/main" id="{19135B10-9B9D-D245-857D-E5E1C65F7181}"/>
              </a:ext>
            </a:extLst>
          </p:cNvPr>
          <p:cNvSpPr/>
          <p:nvPr/>
        </p:nvSpPr>
        <p:spPr>
          <a:xfrm>
            <a:off x="7240810" y="1322699"/>
            <a:ext cx="1944673" cy="1958748"/>
          </a:xfrm>
          <a:prstGeom prst="quadArrowCallout">
            <a:avLst>
              <a:gd name="adj1" fmla="val 5227"/>
              <a:gd name="adj2" fmla="val 18515"/>
              <a:gd name="adj3" fmla="val 18515"/>
              <a:gd name="adj4" fmla="val 47108"/>
            </a:avLst>
          </a:prstGeom>
          <a:solidFill>
            <a:srgbClr val="007E70"/>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Up-down Arrow 20">
            <a:extLst>
              <a:ext uri="{FF2B5EF4-FFF2-40B4-BE49-F238E27FC236}">
                <a16:creationId xmlns="" xmlns:a16="http://schemas.microsoft.com/office/drawing/2014/main" id="{85060590-6ACF-5345-B4F6-FB2A497D6083}"/>
              </a:ext>
            </a:extLst>
          </p:cNvPr>
          <p:cNvSpPr/>
          <p:nvPr/>
        </p:nvSpPr>
        <p:spPr>
          <a:xfrm rot="2021326">
            <a:off x="6174949" y="1034023"/>
            <a:ext cx="954267" cy="1197653"/>
          </a:xfrm>
          <a:prstGeom prst="upDownArrow">
            <a:avLst>
              <a:gd name="adj1" fmla="val 55200"/>
              <a:gd name="adj2" fmla="val 31513"/>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ounded Rectangle 21">
            <a:extLst>
              <a:ext uri="{FF2B5EF4-FFF2-40B4-BE49-F238E27FC236}">
                <a16:creationId xmlns="" xmlns:a16="http://schemas.microsoft.com/office/drawing/2014/main" id="{1F64F6B2-6D5E-7149-B07C-8E2AFD57AB06}"/>
              </a:ext>
            </a:extLst>
          </p:cNvPr>
          <p:cNvSpPr/>
          <p:nvPr/>
        </p:nvSpPr>
        <p:spPr>
          <a:xfrm>
            <a:off x="644908" y="1786837"/>
            <a:ext cx="6066175" cy="1302496"/>
          </a:xfrm>
          <a:prstGeom prst="roundRect">
            <a:avLst/>
          </a:prstGeom>
          <a:noFill/>
          <a:ln>
            <a:solidFill>
              <a:srgbClr val="197D68"/>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 xmlns:a16="http://schemas.microsoft.com/office/drawing/2014/main" id="{D710B9DD-A07C-C741-8588-01BA3B927D20}"/>
              </a:ext>
            </a:extLst>
          </p:cNvPr>
          <p:cNvSpPr txBox="1"/>
          <p:nvPr/>
        </p:nvSpPr>
        <p:spPr>
          <a:xfrm rot="18370554">
            <a:off x="6145954" y="1353526"/>
            <a:ext cx="11701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Evidence-based Initiatives</a:t>
            </a:r>
          </a:p>
        </p:txBody>
      </p:sp>
      <p:sp>
        <p:nvSpPr>
          <p:cNvPr id="29" name="TextBox 28">
            <a:extLst>
              <a:ext uri="{FF2B5EF4-FFF2-40B4-BE49-F238E27FC236}">
                <a16:creationId xmlns="" xmlns:a16="http://schemas.microsoft.com/office/drawing/2014/main" id="{3416ECFD-B96A-CC41-B0E9-E368CE52F2B0}"/>
              </a:ext>
            </a:extLst>
          </p:cNvPr>
          <p:cNvSpPr txBox="1"/>
          <p:nvPr/>
        </p:nvSpPr>
        <p:spPr>
          <a:xfrm>
            <a:off x="7598486" y="2151850"/>
            <a:ext cx="133066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Data Surveillance</a:t>
            </a:r>
          </a:p>
        </p:txBody>
      </p:sp>
      <p:pic>
        <p:nvPicPr>
          <p:cNvPr id="48" name="Graphic 47" descr="Hospital outline">
            <a:extLst>
              <a:ext uri="{FF2B5EF4-FFF2-40B4-BE49-F238E27FC236}">
                <a16:creationId xmlns="" xmlns:a16="http://schemas.microsoft.com/office/drawing/2014/main" id="{3F9B5714-A82A-9442-80EC-27CBC998DC36}"/>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2244619" y="5761169"/>
            <a:ext cx="616227" cy="616227"/>
          </a:xfrm>
          <a:prstGeom prst="rect">
            <a:avLst/>
          </a:prstGeom>
        </p:spPr>
      </p:pic>
      <p:pic>
        <p:nvPicPr>
          <p:cNvPr id="50" name="Graphic 49" descr="Classroom outline">
            <a:extLst>
              <a:ext uri="{FF2B5EF4-FFF2-40B4-BE49-F238E27FC236}">
                <a16:creationId xmlns="" xmlns:a16="http://schemas.microsoft.com/office/drawing/2014/main" id="{61B47B19-DE5F-8645-9D58-459A21AE7235}"/>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a:off x="3376587" y="5782776"/>
            <a:ext cx="615517" cy="615517"/>
          </a:xfrm>
          <a:prstGeom prst="rect">
            <a:avLst/>
          </a:prstGeom>
        </p:spPr>
      </p:pic>
      <p:pic>
        <p:nvPicPr>
          <p:cNvPr id="52" name="Graphic 51" descr="Woman with kid outline">
            <a:extLst>
              <a:ext uri="{FF2B5EF4-FFF2-40B4-BE49-F238E27FC236}">
                <a16:creationId xmlns="" xmlns:a16="http://schemas.microsoft.com/office/drawing/2014/main" id="{2C31D092-CA68-AD4D-9B0B-F4049E370792}"/>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4668789" y="5776782"/>
            <a:ext cx="585000" cy="585000"/>
          </a:xfrm>
          <a:prstGeom prst="rect">
            <a:avLst/>
          </a:prstGeom>
        </p:spPr>
      </p:pic>
      <p:pic>
        <p:nvPicPr>
          <p:cNvPr id="56" name="Picture 55">
            <a:extLst>
              <a:ext uri="{FF2B5EF4-FFF2-40B4-BE49-F238E27FC236}">
                <a16:creationId xmlns="" xmlns:a16="http://schemas.microsoft.com/office/drawing/2014/main" id="{2D369C88-7205-254A-A462-F1D94EE117D2}"/>
              </a:ext>
            </a:extLst>
          </p:cNvPr>
          <p:cNvPicPr>
            <a:picLocks noChangeAspect="1"/>
          </p:cNvPicPr>
          <p:nvPr/>
        </p:nvPicPr>
        <p:blipFill>
          <a:blip r:embed="rId8" cstate="print">
            <a:extLst>
              <a:ext uri="{837473B0-CC2E-450A-ABE3-18F120FF3D39}">
                <a1611:picAttrSrcUrl xmlns="" xmlns:a1611="http://schemas.microsoft.com/office/drawing/2016/11/main" r:id="rId9"/>
              </a:ext>
            </a:extLst>
          </a:blip>
          <a:stretch>
            <a:fillRect/>
          </a:stretch>
        </p:blipFill>
        <p:spPr>
          <a:xfrm>
            <a:off x="1213384" y="5864772"/>
            <a:ext cx="701608" cy="523867"/>
          </a:xfrm>
          <a:prstGeom prst="rect">
            <a:avLst/>
          </a:prstGeom>
        </p:spPr>
      </p:pic>
      <p:pic>
        <p:nvPicPr>
          <p:cNvPr id="59" name="Picture 58" descr="Shape&#10;&#10;Description automatically generated">
            <a:extLst>
              <a:ext uri="{FF2B5EF4-FFF2-40B4-BE49-F238E27FC236}">
                <a16:creationId xmlns="" xmlns:a16="http://schemas.microsoft.com/office/drawing/2014/main" id="{4B991963-5452-B640-9EC6-F93551FB1364}"/>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887573" y="5925756"/>
            <a:ext cx="823510" cy="287052"/>
          </a:xfrm>
          <a:prstGeom prst="rect">
            <a:avLst/>
          </a:prstGeom>
        </p:spPr>
      </p:pic>
      <p:sp>
        <p:nvSpPr>
          <p:cNvPr id="61" name="TextBox 60">
            <a:extLst>
              <a:ext uri="{FF2B5EF4-FFF2-40B4-BE49-F238E27FC236}">
                <a16:creationId xmlns="" xmlns:a16="http://schemas.microsoft.com/office/drawing/2014/main" id="{CB41EE99-26BC-EF4E-B84A-B658488EF11C}"/>
              </a:ext>
            </a:extLst>
          </p:cNvPr>
          <p:cNvSpPr txBox="1"/>
          <p:nvPr/>
        </p:nvSpPr>
        <p:spPr>
          <a:xfrm>
            <a:off x="177545" y="6420728"/>
            <a:ext cx="875812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Police station, hospitals/clinics, schools, social workers, libraries, sanitation, cleansing, urban management, area economic development</a:t>
            </a:r>
          </a:p>
        </p:txBody>
      </p:sp>
      <p:sp>
        <p:nvSpPr>
          <p:cNvPr id="62" name="Right Arrow 61">
            <a:extLst>
              <a:ext uri="{FF2B5EF4-FFF2-40B4-BE49-F238E27FC236}">
                <a16:creationId xmlns="" xmlns:a16="http://schemas.microsoft.com/office/drawing/2014/main" id="{812A57C7-6C6A-7547-96BB-0D996A741A55}"/>
              </a:ext>
            </a:extLst>
          </p:cNvPr>
          <p:cNvSpPr/>
          <p:nvPr/>
        </p:nvSpPr>
        <p:spPr>
          <a:xfrm rot="10800000">
            <a:off x="1880488" y="661308"/>
            <a:ext cx="1262008"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a:extLst>
              <a:ext uri="{FF2B5EF4-FFF2-40B4-BE49-F238E27FC236}">
                <a16:creationId xmlns="" xmlns:a16="http://schemas.microsoft.com/office/drawing/2014/main" id="{EC81A213-504D-FF4F-983C-ABDD3C45DBBC}"/>
              </a:ext>
            </a:extLst>
          </p:cNvPr>
          <p:cNvSpPr/>
          <p:nvPr/>
        </p:nvSpPr>
        <p:spPr>
          <a:xfrm>
            <a:off x="4515847" y="95268"/>
            <a:ext cx="1304390" cy="6727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a:extLst>
              <a:ext uri="{FF2B5EF4-FFF2-40B4-BE49-F238E27FC236}">
                <a16:creationId xmlns="" xmlns:a16="http://schemas.microsoft.com/office/drawing/2014/main" id="{0CA7B8E7-ED95-B843-9C93-0B313576F924}"/>
              </a:ext>
            </a:extLst>
          </p:cNvPr>
          <p:cNvSpPr/>
          <p:nvPr/>
        </p:nvSpPr>
        <p:spPr>
          <a:xfrm>
            <a:off x="4473692" y="800377"/>
            <a:ext cx="1304389" cy="783543"/>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TextBox 64">
            <a:extLst>
              <a:ext uri="{FF2B5EF4-FFF2-40B4-BE49-F238E27FC236}">
                <a16:creationId xmlns="" xmlns:a16="http://schemas.microsoft.com/office/drawing/2014/main" id="{6FBC2753-BEA8-4447-B9AB-EF4FB001F50A}"/>
              </a:ext>
            </a:extLst>
          </p:cNvPr>
          <p:cNvSpPr txBox="1"/>
          <p:nvPr/>
        </p:nvSpPr>
        <p:spPr>
          <a:xfrm>
            <a:off x="4599563" y="133585"/>
            <a:ext cx="1135574"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Evidence Stream</a:t>
            </a:r>
          </a:p>
        </p:txBody>
      </p:sp>
      <p:sp>
        <p:nvSpPr>
          <p:cNvPr id="66" name="TextBox 65">
            <a:extLst>
              <a:ext uri="{FF2B5EF4-FFF2-40B4-BE49-F238E27FC236}">
                <a16:creationId xmlns="" xmlns:a16="http://schemas.microsoft.com/office/drawing/2014/main" id="{65F1B708-02BE-C84E-82D7-C52AB69C3B27}"/>
              </a:ext>
            </a:extLst>
          </p:cNvPr>
          <p:cNvSpPr txBox="1"/>
          <p:nvPr/>
        </p:nvSpPr>
        <p:spPr>
          <a:xfrm>
            <a:off x="4533135" y="831014"/>
            <a:ext cx="1282789"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Data surveillance Stream</a:t>
            </a:r>
          </a:p>
        </p:txBody>
      </p:sp>
      <p:sp>
        <p:nvSpPr>
          <p:cNvPr id="67" name="Rectangle 66">
            <a:extLst>
              <a:ext uri="{FF2B5EF4-FFF2-40B4-BE49-F238E27FC236}">
                <a16:creationId xmlns="" xmlns:a16="http://schemas.microsoft.com/office/drawing/2014/main" id="{1B64FB67-A130-2149-B105-558093C86FA6}"/>
              </a:ext>
            </a:extLst>
          </p:cNvPr>
          <p:cNvSpPr/>
          <p:nvPr/>
        </p:nvSpPr>
        <p:spPr>
          <a:xfrm>
            <a:off x="3308628" y="0"/>
            <a:ext cx="2578945" cy="1687447"/>
          </a:xfrm>
          <a:prstGeom prst="rect">
            <a:avLst/>
          </a:prstGeom>
          <a:noFill/>
          <a:ln w="28575">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ight Arrow 67">
            <a:extLst>
              <a:ext uri="{FF2B5EF4-FFF2-40B4-BE49-F238E27FC236}">
                <a16:creationId xmlns="" xmlns:a16="http://schemas.microsoft.com/office/drawing/2014/main" id="{111CF8D6-71E2-3F43-A8FB-BB92B746A65A}"/>
              </a:ext>
            </a:extLst>
          </p:cNvPr>
          <p:cNvSpPr/>
          <p:nvPr/>
        </p:nvSpPr>
        <p:spPr>
          <a:xfrm>
            <a:off x="5940474" y="256839"/>
            <a:ext cx="937255"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U-turn Arrow 68">
            <a:extLst>
              <a:ext uri="{FF2B5EF4-FFF2-40B4-BE49-F238E27FC236}">
                <a16:creationId xmlns="" xmlns:a16="http://schemas.microsoft.com/office/drawing/2014/main" id="{085E00A4-267A-F340-ADBD-1A75BDC9D6D7}"/>
              </a:ext>
            </a:extLst>
          </p:cNvPr>
          <p:cNvSpPr/>
          <p:nvPr/>
        </p:nvSpPr>
        <p:spPr>
          <a:xfrm>
            <a:off x="5784519" y="995270"/>
            <a:ext cx="2655121" cy="393657"/>
          </a:xfrm>
          <a:prstGeom prst="uturnArrow">
            <a:avLst>
              <a:gd name="adj1" fmla="val 7806"/>
              <a:gd name="adj2" fmla="val 23738"/>
              <a:gd name="adj3" fmla="val 22475"/>
              <a:gd name="adj4" fmla="val 75000"/>
              <a:gd name="adj5" fmla="val 10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Oval 69">
            <a:extLst>
              <a:ext uri="{FF2B5EF4-FFF2-40B4-BE49-F238E27FC236}">
                <a16:creationId xmlns="" xmlns:a16="http://schemas.microsoft.com/office/drawing/2014/main" id="{98A70E75-52E9-5E47-9287-934DF429BB87}"/>
              </a:ext>
            </a:extLst>
          </p:cNvPr>
          <p:cNvSpPr/>
          <p:nvPr/>
        </p:nvSpPr>
        <p:spPr>
          <a:xfrm>
            <a:off x="1098769" y="3357606"/>
            <a:ext cx="507522"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LE</a:t>
            </a:r>
          </a:p>
        </p:txBody>
      </p:sp>
      <p:sp>
        <p:nvSpPr>
          <p:cNvPr id="75" name="Oval 74">
            <a:extLst>
              <a:ext uri="{FF2B5EF4-FFF2-40B4-BE49-F238E27FC236}">
                <a16:creationId xmlns="" xmlns:a16="http://schemas.microsoft.com/office/drawing/2014/main" id="{9BE9B979-1C41-0545-BD1A-D5678F366FC0}"/>
              </a:ext>
            </a:extLst>
          </p:cNvPr>
          <p:cNvSpPr/>
          <p:nvPr/>
        </p:nvSpPr>
        <p:spPr>
          <a:xfrm>
            <a:off x="2553337" y="3293294"/>
            <a:ext cx="461384"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LE</a:t>
            </a:r>
          </a:p>
        </p:txBody>
      </p:sp>
      <p:sp>
        <p:nvSpPr>
          <p:cNvPr id="80" name="Oval 79">
            <a:extLst>
              <a:ext uri="{FF2B5EF4-FFF2-40B4-BE49-F238E27FC236}">
                <a16:creationId xmlns="" xmlns:a16="http://schemas.microsoft.com/office/drawing/2014/main" id="{EDE5EDFE-E139-4C48-B37C-0F2815A03E25}"/>
              </a:ext>
            </a:extLst>
          </p:cNvPr>
          <p:cNvSpPr/>
          <p:nvPr/>
        </p:nvSpPr>
        <p:spPr>
          <a:xfrm>
            <a:off x="4113270" y="3330175"/>
            <a:ext cx="461384"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LE</a:t>
            </a:r>
          </a:p>
        </p:txBody>
      </p:sp>
      <p:sp>
        <p:nvSpPr>
          <p:cNvPr id="85" name="Oval 84">
            <a:extLst>
              <a:ext uri="{FF2B5EF4-FFF2-40B4-BE49-F238E27FC236}">
                <a16:creationId xmlns="" xmlns:a16="http://schemas.microsoft.com/office/drawing/2014/main" id="{9F66E901-C072-7C49-9844-F086BFBB8CB2}"/>
              </a:ext>
            </a:extLst>
          </p:cNvPr>
          <p:cNvSpPr/>
          <p:nvPr/>
        </p:nvSpPr>
        <p:spPr>
          <a:xfrm>
            <a:off x="5654232" y="3324014"/>
            <a:ext cx="461384"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LE</a:t>
            </a:r>
          </a:p>
        </p:txBody>
      </p:sp>
      <p:sp>
        <p:nvSpPr>
          <p:cNvPr id="90" name="Oval 89">
            <a:extLst>
              <a:ext uri="{FF2B5EF4-FFF2-40B4-BE49-F238E27FC236}">
                <a16:creationId xmlns="" xmlns:a16="http://schemas.microsoft.com/office/drawing/2014/main" id="{B9EB38EC-3324-A546-886A-E3E10ABA3018}"/>
              </a:ext>
            </a:extLst>
          </p:cNvPr>
          <p:cNvSpPr/>
          <p:nvPr/>
        </p:nvSpPr>
        <p:spPr>
          <a:xfrm>
            <a:off x="7175823" y="3219626"/>
            <a:ext cx="461384"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LE</a:t>
            </a:r>
          </a:p>
        </p:txBody>
      </p:sp>
      <p:cxnSp>
        <p:nvCxnSpPr>
          <p:cNvPr id="3" name="Straight Arrow Connector 2">
            <a:extLst>
              <a:ext uri="{FF2B5EF4-FFF2-40B4-BE49-F238E27FC236}">
                <a16:creationId xmlns="" xmlns:a16="http://schemas.microsoft.com/office/drawing/2014/main" id="{47119005-C863-6E43-B82B-FB6EE686D5F8}"/>
              </a:ext>
            </a:extLst>
          </p:cNvPr>
          <p:cNvCxnSpPr>
            <a:cxnSpLocks/>
            <a:stCxn id="90" idx="5"/>
          </p:cNvCxnSpPr>
          <p:nvPr/>
        </p:nvCxnSpPr>
        <p:spPr>
          <a:xfrm>
            <a:off x="7569639" y="3643251"/>
            <a:ext cx="673778" cy="259896"/>
          </a:xfrm>
          <a:prstGeom prst="straightConnector1">
            <a:avLst/>
          </a:prstGeom>
          <a:ln>
            <a:solidFill>
              <a:srgbClr val="197D68"/>
            </a:solidFill>
            <a:tailEnd type="triangle"/>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 xmlns:a16="http://schemas.microsoft.com/office/drawing/2014/main" id="{FA32C249-0562-2F46-A96A-C50D77714877}"/>
              </a:ext>
            </a:extLst>
          </p:cNvPr>
          <p:cNvSpPr txBox="1"/>
          <p:nvPr/>
        </p:nvSpPr>
        <p:spPr>
          <a:xfrm>
            <a:off x="8228592" y="3813839"/>
            <a:ext cx="10582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Technical Area Teams</a:t>
            </a:r>
          </a:p>
        </p:txBody>
      </p:sp>
      <p:sp>
        <p:nvSpPr>
          <p:cNvPr id="99" name="TextBox 98">
            <a:extLst>
              <a:ext uri="{FF2B5EF4-FFF2-40B4-BE49-F238E27FC236}">
                <a16:creationId xmlns="" xmlns:a16="http://schemas.microsoft.com/office/drawing/2014/main" id="{7846A6F2-1D31-F247-B0CE-20BF330BB065}"/>
              </a:ext>
            </a:extLst>
          </p:cNvPr>
          <p:cNvSpPr txBox="1"/>
          <p:nvPr/>
        </p:nvSpPr>
        <p:spPr>
          <a:xfrm>
            <a:off x="295115" y="5099117"/>
            <a:ext cx="87581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Hanover Park                  Nyanga               Khayelitsha                  Delft         Bishop Lavis  Mitchells Plain</a:t>
            </a:r>
          </a:p>
        </p:txBody>
      </p:sp>
      <p:sp>
        <p:nvSpPr>
          <p:cNvPr id="98" name="Oval 97">
            <a:extLst>
              <a:ext uri="{FF2B5EF4-FFF2-40B4-BE49-F238E27FC236}">
                <a16:creationId xmlns="" xmlns:a16="http://schemas.microsoft.com/office/drawing/2014/main" id="{B200913E-43BE-774A-99B6-2CAF9A4DA080}"/>
              </a:ext>
            </a:extLst>
          </p:cNvPr>
          <p:cNvSpPr/>
          <p:nvPr/>
        </p:nvSpPr>
        <p:spPr>
          <a:xfrm>
            <a:off x="386265"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Oval 99">
            <a:extLst>
              <a:ext uri="{FF2B5EF4-FFF2-40B4-BE49-F238E27FC236}">
                <a16:creationId xmlns="" xmlns:a16="http://schemas.microsoft.com/office/drawing/2014/main" id="{4F495F15-EBF8-DA42-9E58-4AA5E6681B19}"/>
              </a:ext>
            </a:extLst>
          </p:cNvPr>
          <p:cNvSpPr/>
          <p:nvPr/>
        </p:nvSpPr>
        <p:spPr>
          <a:xfrm>
            <a:off x="1877398"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Oval 100">
            <a:extLst>
              <a:ext uri="{FF2B5EF4-FFF2-40B4-BE49-F238E27FC236}">
                <a16:creationId xmlns="" xmlns:a16="http://schemas.microsoft.com/office/drawing/2014/main" id="{3A011CDC-0201-F54A-B16D-825125884A6C}"/>
              </a:ext>
            </a:extLst>
          </p:cNvPr>
          <p:cNvSpPr/>
          <p:nvPr/>
        </p:nvSpPr>
        <p:spPr>
          <a:xfrm>
            <a:off x="3408287"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 name="Oval 101">
            <a:extLst>
              <a:ext uri="{FF2B5EF4-FFF2-40B4-BE49-F238E27FC236}">
                <a16:creationId xmlns="" xmlns:a16="http://schemas.microsoft.com/office/drawing/2014/main" id="{CAE847C2-1F8B-9C45-8B0B-DAE88E1F7EBB}"/>
              </a:ext>
            </a:extLst>
          </p:cNvPr>
          <p:cNvSpPr/>
          <p:nvPr/>
        </p:nvSpPr>
        <p:spPr>
          <a:xfrm>
            <a:off x="4929239"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Oval 102">
            <a:extLst>
              <a:ext uri="{FF2B5EF4-FFF2-40B4-BE49-F238E27FC236}">
                <a16:creationId xmlns="" xmlns:a16="http://schemas.microsoft.com/office/drawing/2014/main" id="{AE6430FB-52F6-5A40-835F-EBBA82963FDD}"/>
              </a:ext>
            </a:extLst>
          </p:cNvPr>
          <p:cNvSpPr/>
          <p:nvPr/>
        </p:nvSpPr>
        <p:spPr>
          <a:xfrm>
            <a:off x="6480006"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Right Arrow 103">
            <a:extLst>
              <a:ext uri="{FF2B5EF4-FFF2-40B4-BE49-F238E27FC236}">
                <a16:creationId xmlns="" xmlns:a16="http://schemas.microsoft.com/office/drawing/2014/main" id="{EC701A34-1DB5-BF4A-963B-1A1D2CE38FB5}"/>
              </a:ext>
            </a:extLst>
          </p:cNvPr>
          <p:cNvSpPr/>
          <p:nvPr/>
        </p:nvSpPr>
        <p:spPr>
          <a:xfrm>
            <a:off x="571508" y="4557258"/>
            <a:ext cx="7804367" cy="566972"/>
          </a:xfrm>
          <a:prstGeom prst="rightArrow">
            <a:avLst>
              <a:gd name="adj1" fmla="val 50000"/>
              <a:gd name="adj2" fmla="val 81221"/>
            </a:avLst>
          </a:prstGeom>
          <a:solidFill>
            <a:schemeClr val="bg1">
              <a:lumMod val="50000"/>
            </a:schemeClr>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a:ea typeface="+mn-ea"/>
                <a:cs typeface="+mn-cs"/>
              </a:rPr>
              <a:t>Who will function in these circles and what will they do?</a:t>
            </a:r>
          </a:p>
        </p:txBody>
      </p:sp>
      <p:sp>
        <p:nvSpPr>
          <p:cNvPr id="105" name="TextBox 104">
            <a:extLst>
              <a:ext uri="{FF2B5EF4-FFF2-40B4-BE49-F238E27FC236}">
                <a16:creationId xmlns="" xmlns:a16="http://schemas.microsoft.com/office/drawing/2014/main" id="{D53ACF79-83AA-9441-B70D-242857FE4DE3}"/>
              </a:ext>
            </a:extLst>
          </p:cNvPr>
          <p:cNvSpPr txBox="1"/>
          <p:nvPr/>
        </p:nvSpPr>
        <p:spPr>
          <a:xfrm rot="16200000">
            <a:off x="-1020519" y="3809074"/>
            <a:ext cx="252355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Area-based Technical Workgroups?</a:t>
            </a:r>
          </a:p>
        </p:txBody>
      </p:sp>
      <p:cxnSp>
        <p:nvCxnSpPr>
          <p:cNvPr id="106" name="Straight Arrow Connector 105">
            <a:extLst>
              <a:ext uri="{FF2B5EF4-FFF2-40B4-BE49-F238E27FC236}">
                <a16:creationId xmlns="" xmlns:a16="http://schemas.microsoft.com/office/drawing/2014/main" id="{596715F0-B2B1-0C4C-99EA-987006911577}"/>
              </a:ext>
            </a:extLst>
          </p:cNvPr>
          <p:cNvCxnSpPr>
            <a:cxnSpLocks/>
          </p:cNvCxnSpPr>
          <p:nvPr/>
        </p:nvCxnSpPr>
        <p:spPr>
          <a:xfrm flipH="1">
            <a:off x="308343" y="4418388"/>
            <a:ext cx="449954" cy="112013"/>
          </a:xfrm>
          <a:prstGeom prst="straightConnector1">
            <a:avLst/>
          </a:prstGeom>
          <a:ln>
            <a:solidFill>
              <a:srgbClr val="197D68"/>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18239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9F402F9-C852-634F-848E-544CF8D9B5F7}"/>
              </a:ext>
            </a:extLst>
          </p:cNvPr>
          <p:cNvSpPr/>
          <p:nvPr/>
        </p:nvSpPr>
        <p:spPr>
          <a:xfrm>
            <a:off x="7051348" y="182235"/>
            <a:ext cx="1608881" cy="720523"/>
          </a:xfrm>
          <a:prstGeom prst="rect">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ectangle 14">
            <a:extLst>
              <a:ext uri="{FF2B5EF4-FFF2-40B4-BE49-F238E27FC236}">
                <a16:creationId xmlns="" xmlns:a16="http://schemas.microsoft.com/office/drawing/2014/main" id="{7AD3726F-BE5A-2444-95FE-F1A21373AF0C}"/>
              </a:ext>
            </a:extLst>
          </p:cNvPr>
          <p:cNvSpPr/>
          <p:nvPr/>
        </p:nvSpPr>
        <p:spPr>
          <a:xfrm>
            <a:off x="241077" y="322241"/>
            <a:ext cx="1608881" cy="995423"/>
          </a:xfrm>
          <a:prstGeom prst="rect">
            <a:avLst/>
          </a:prstGeom>
          <a:solidFill>
            <a:srgbClr val="A6A6A6"/>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6" name="Straight Connector 5">
            <a:extLst>
              <a:ext uri="{FF2B5EF4-FFF2-40B4-BE49-F238E27FC236}">
                <a16:creationId xmlns="" xmlns:a16="http://schemas.microsoft.com/office/drawing/2014/main" id="{6FD4771C-307B-9342-8FC3-2837677667CA}"/>
              </a:ext>
            </a:extLst>
          </p:cNvPr>
          <p:cNvCxnSpPr/>
          <p:nvPr/>
        </p:nvCxnSpPr>
        <p:spPr>
          <a:xfrm>
            <a:off x="177545" y="5422147"/>
            <a:ext cx="8482684" cy="0"/>
          </a:xfrm>
          <a:prstGeom prst="line">
            <a:avLst/>
          </a:prstGeom>
          <a:ln w="38100" cmpd="sng">
            <a:solidFill>
              <a:srgbClr val="00736C"/>
            </a:solidFill>
            <a:prstDash val="lgDash"/>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 xmlns:a16="http://schemas.microsoft.com/office/drawing/2014/main" id="{34684C7D-6C74-254C-87CF-BC2062BFDE40}"/>
              </a:ext>
            </a:extLst>
          </p:cNvPr>
          <p:cNvSpPr/>
          <p:nvPr/>
        </p:nvSpPr>
        <p:spPr>
          <a:xfrm>
            <a:off x="3379434" y="314111"/>
            <a:ext cx="1123815" cy="11838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Box 8">
            <a:extLst>
              <a:ext uri="{FF2B5EF4-FFF2-40B4-BE49-F238E27FC236}">
                <a16:creationId xmlns="" xmlns:a16="http://schemas.microsoft.com/office/drawing/2014/main" id="{77A87D45-C58D-DC4B-99B2-071EE2C7ED9F}"/>
              </a:ext>
            </a:extLst>
          </p:cNvPr>
          <p:cNvSpPr txBox="1"/>
          <p:nvPr/>
        </p:nvSpPr>
        <p:spPr>
          <a:xfrm>
            <a:off x="414698" y="496790"/>
            <a:ext cx="126164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Steering Committee</a:t>
            </a:r>
          </a:p>
        </p:txBody>
      </p:sp>
      <p:sp>
        <p:nvSpPr>
          <p:cNvPr id="10" name="TextBox 9">
            <a:extLst>
              <a:ext uri="{FF2B5EF4-FFF2-40B4-BE49-F238E27FC236}">
                <a16:creationId xmlns="" xmlns:a16="http://schemas.microsoft.com/office/drawing/2014/main" id="{758BD35D-D25E-6F4C-B668-9BD96DDB2B0B}"/>
              </a:ext>
            </a:extLst>
          </p:cNvPr>
          <p:cNvSpPr txBox="1"/>
          <p:nvPr/>
        </p:nvSpPr>
        <p:spPr>
          <a:xfrm>
            <a:off x="3358323" y="404397"/>
            <a:ext cx="1135574" cy="107721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Interim Tech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Steering Committee</a:t>
            </a:r>
          </a:p>
        </p:txBody>
      </p:sp>
      <p:sp>
        <p:nvSpPr>
          <p:cNvPr id="11" name="TextBox 10">
            <a:extLst>
              <a:ext uri="{FF2B5EF4-FFF2-40B4-BE49-F238E27FC236}">
                <a16:creationId xmlns="" xmlns:a16="http://schemas.microsoft.com/office/drawing/2014/main" id="{A4D8375E-E278-3E4D-9734-3D347CCAD698}"/>
              </a:ext>
            </a:extLst>
          </p:cNvPr>
          <p:cNvSpPr txBox="1"/>
          <p:nvPr/>
        </p:nvSpPr>
        <p:spPr>
          <a:xfrm>
            <a:off x="7224969" y="251164"/>
            <a:ext cx="126164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Advisory Board</a:t>
            </a:r>
          </a:p>
        </p:txBody>
      </p:sp>
      <p:sp>
        <p:nvSpPr>
          <p:cNvPr id="19" name="Right Arrow 18">
            <a:extLst>
              <a:ext uri="{FF2B5EF4-FFF2-40B4-BE49-F238E27FC236}">
                <a16:creationId xmlns="" xmlns:a16="http://schemas.microsoft.com/office/drawing/2014/main" id="{A87872DF-87FD-9C49-8F33-19F284AD59F0}"/>
              </a:ext>
            </a:extLst>
          </p:cNvPr>
          <p:cNvSpPr/>
          <p:nvPr/>
        </p:nvSpPr>
        <p:spPr>
          <a:xfrm>
            <a:off x="855863" y="6291902"/>
            <a:ext cx="7804367" cy="566972"/>
          </a:xfrm>
          <a:prstGeom prst="rightArrow">
            <a:avLst>
              <a:gd name="adj1" fmla="val 50000"/>
              <a:gd name="adj2" fmla="val 81221"/>
            </a:avLst>
          </a:prstGeom>
          <a:solidFill>
            <a:srgbClr val="00736C"/>
          </a:solidFill>
          <a:ln>
            <a:solidFill>
              <a:srgbClr val="197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What’s missing?</a:t>
            </a:r>
          </a:p>
        </p:txBody>
      </p:sp>
      <p:sp>
        <p:nvSpPr>
          <p:cNvPr id="20" name="Quad Arrow Callout 19">
            <a:extLst>
              <a:ext uri="{FF2B5EF4-FFF2-40B4-BE49-F238E27FC236}">
                <a16:creationId xmlns="" xmlns:a16="http://schemas.microsoft.com/office/drawing/2014/main" id="{19135B10-9B9D-D245-857D-E5E1C65F7181}"/>
              </a:ext>
            </a:extLst>
          </p:cNvPr>
          <p:cNvSpPr/>
          <p:nvPr/>
        </p:nvSpPr>
        <p:spPr>
          <a:xfrm>
            <a:off x="7240810" y="1533713"/>
            <a:ext cx="1944673" cy="1958748"/>
          </a:xfrm>
          <a:prstGeom prst="quadArrowCallout">
            <a:avLst>
              <a:gd name="adj1" fmla="val 5227"/>
              <a:gd name="adj2" fmla="val 18515"/>
              <a:gd name="adj3" fmla="val 18515"/>
              <a:gd name="adj4" fmla="val 47108"/>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Rounded Rectangle 21">
            <a:extLst>
              <a:ext uri="{FF2B5EF4-FFF2-40B4-BE49-F238E27FC236}">
                <a16:creationId xmlns="" xmlns:a16="http://schemas.microsoft.com/office/drawing/2014/main" id="{1F64F6B2-6D5E-7149-B07C-8E2AFD57AB06}"/>
              </a:ext>
            </a:extLst>
          </p:cNvPr>
          <p:cNvSpPr/>
          <p:nvPr/>
        </p:nvSpPr>
        <p:spPr>
          <a:xfrm>
            <a:off x="644908" y="1786837"/>
            <a:ext cx="6066175" cy="1302496"/>
          </a:xfrm>
          <a:prstGeom prst="roundRect">
            <a:avLst/>
          </a:prstGeom>
          <a:noFill/>
          <a:ln>
            <a:solidFill>
              <a:srgbClr val="197D68"/>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TextBox 28">
            <a:extLst>
              <a:ext uri="{FF2B5EF4-FFF2-40B4-BE49-F238E27FC236}">
                <a16:creationId xmlns="" xmlns:a16="http://schemas.microsoft.com/office/drawing/2014/main" id="{3416ECFD-B96A-CC41-B0E9-E368CE52F2B0}"/>
              </a:ext>
            </a:extLst>
          </p:cNvPr>
          <p:cNvSpPr txBox="1"/>
          <p:nvPr/>
        </p:nvSpPr>
        <p:spPr>
          <a:xfrm>
            <a:off x="7598486" y="2374587"/>
            <a:ext cx="133066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Data Surveillance</a:t>
            </a:r>
          </a:p>
        </p:txBody>
      </p:sp>
      <p:sp>
        <p:nvSpPr>
          <p:cNvPr id="37" name="TextBox 36">
            <a:extLst>
              <a:ext uri="{FF2B5EF4-FFF2-40B4-BE49-F238E27FC236}">
                <a16:creationId xmlns="" xmlns:a16="http://schemas.microsoft.com/office/drawing/2014/main" id="{CAB7EB4F-4466-9F4A-8FB3-02B370EE6240}"/>
              </a:ext>
            </a:extLst>
          </p:cNvPr>
          <p:cNvSpPr txBox="1"/>
          <p:nvPr/>
        </p:nvSpPr>
        <p:spPr>
          <a:xfrm>
            <a:off x="5609516" y="4643934"/>
            <a:ext cx="10582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Dashboards</a:t>
            </a:r>
          </a:p>
        </p:txBody>
      </p:sp>
      <p:sp>
        <p:nvSpPr>
          <p:cNvPr id="38" name="Quad Arrow Callout 37">
            <a:extLst>
              <a:ext uri="{FF2B5EF4-FFF2-40B4-BE49-F238E27FC236}">
                <a16:creationId xmlns="" xmlns:a16="http://schemas.microsoft.com/office/drawing/2014/main" id="{154070BA-01C4-CF46-9142-3DC23BF993C6}"/>
              </a:ext>
            </a:extLst>
          </p:cNvPr>
          <p:cNvSpPr/>
          <p:nvPr/>
        </p:nvSpPr>
        <p:spPr>
          <a:xfrm>
            <a:off x="846738" y="4506178"/>
            <a:ext cx="514589" cy="519545"/>
          </a:xfrm>
          <a:prstGeom prst="quadArrowCallout">
            <a:avLst>
              <a:gd name="adj1" fmla="val 5227"/>
              <a:gd name="adj2" fmla="val 18515"/>
              <a:gd name="adj3" fmla="val 18515"/>
              <a:gd name="adj4" fmla="val 47108"/>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Quad Arrow Callout 39">
            <a:extLst>
              <a:ext uri="{FF2B5EF4-FFF2-40B4-BE49-F238E27FC236}">
                <a16:creationId xmlns="" xmlns:a16="http://schemas.microsoft.com/office/drawing/2014/main" id="{4C28834C-CDAC-5948-8945-06FAA53CB0FF}"/>
              </a:ext>
            </a:extLst>
          </p:cNvPr>
          <p:cNvSpPr/>
          <p:nvPr/>
        </p:nvSpPr>
        <p:spPr>
          <a:xfrm>
            <a:off x="3904298" y="4517739"/>
            <a:ext cx="514589" cy="519545"/>
          </a:xfrm>
          <a:prstGeom prst="quadArrowCallout">
            <a:avLst>
              <a:gd name="adj1" fmla="val 5227"/>
              <a:gd name="adj2" fmla="val 18515"/>
              <a:gd name="adj3" fmla="val 18515"/>
              <a:gd name="adj4" fmla="val 47108"/>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Quad Arrow Callout 41">
            <a:extLst>
              <a:ext uri="{FF2B5EF4-FFF2-40B4-BE49-F238E27FC236}">
                <a16:creationId xmlns="" xmlns:a16="http://schemas.microsoft.com/office/drawing/2014/main" id="{5E6855E4-6289-0547-BAF3-28BAFBD8FEAD}"/>
              </a:ext>
            </a:extLst>
          </p:cNvPr>
          <p:cNvSpPr/>
          <p:nvPr/>
        </p:nvSpPr>
        <p:spPr>
          <a:xfrm>
            <a:off x="6712615" y="4506178"/>
            <a:ext cx="514589" cy="519545"/>
          </a:xfrm>
          <a:prstGeom prst="quadArrowCallout">
            <a:avLst>
              <a:gd name="adj1" fmla="val 5227"/>
              <a:gd name="adj2" fmla="val 18515"/>
              <a:gd name="adj3" fmla="val 18515"/>
              <a:gd name="adj4" fmla="val 47108"/>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8" name="Graphic 47" descr="Hospital outline">
            <a:extLst>
              <a:ext uri="{FF2B5EF4-FFF2-40B4-BE49-F238E27FC236}">
                <a16:creationId xmlns="" xmlns:a16="http://schemas.microsoft.com/office/drawing/2014/main" id="{3F9B5714-A82A-9442-80EC-27CBC998DC36}"/>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2244619" y="5432925"/>
            <a:ext cx="616227" cy="616227"/>
          </a:xfrm>
          <a:prstGeom prst="rect">
            <a:avLst/>
          </a:prstGeom>
        </p:spPr>
      </p:pic>
      <p:pic>
        <p:nvPicPr>
          <p:cNvPr id="50" name="Graphic 49" descr="Classroom outline">
            <a:extLst>
              <a:ext uri="{FF2B5EF4-FFF2-40B4-BE49-F238E27FC236}">
                <a16:creationId xmlns="" xmlns:a16="http://schemas.microsoft.com/office/drawing/2014/main" id="{61B47B19-DE5F-8645-9D58-459A21AE7235}"/>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3376587" y="5454532"/>
            <a:ext cx="615517" cy="615517"/>
          </a:xfrm>
          <a:prstGeom prst="rect">
            <a:avLst/>
          </a:prstGeom>
        </p:spPr>
      </p:pic>
      <p:pic>
        <p:nvPicPr>
          <p:cNvPr id="52" name="Graphic 51" descr="Woman with kid outline">
            <a:extLst>
              <a:ext uri="{FF2B5EF4-FFF2-40B4-BE49-F238E27FC236}">
                <a16:creationId xmlns="" xmlns:a16="http://schemas.microsoft.com/office/drawing/2014/main" id="{2C31D092-CA68-AD4D-9B0B-F4049E370792}"/>
              </a:ext>
            </a:extLst>
          </p:cNvPr>
          <p:cNvPicPr>
            <a:picLocks noChangeAspect="1"/>
          </p:cNvPicPr>
          <p:nvPr/>
        </p:nvPicPr>
        <p:blipFill>
          <a:blip r:embed="rId7" cstate="print">
            <a:extLst>
              <a:ext uri="{96DAC541-7B7A-43D3-8B79-37D633B846F1}">
                <asvg:svgBlip xmlns="" xmlns:asvg="http://schemas.microsoft.com/office/drawing/2016/SVG/main" r:embed="rId8"/>
              </a:ext>
            </a:extLst>
          </a:blip>
          <a:stretch>
            <a:fillRect/>
          </a:stretch>
        </p:blipFill>
        <p:spPr>
          <a:xfrm>
            <a:off x="4668789" y="5448538"/>
            <a:ext cx="585000" cy="585000"/>
          </a:xfrm>
          <a:prstGeom prst="rect">
            <a:avLst/>
          </a:prstGeom>
        </p:spPr>
      </p:pic>
      <p:pic>
        <p:nvPicPr>
          <p:cNvPr id="56" name="Picture 55">
            <a:extLst>
              <a:ext uri="{FF2B5EF4-FFF2-40B4-BE49-F238E27FC236}">
                <a16:creationId xmlns="" xmlns:a16="http://schemas.microsoft.com/office/drawing/2014/main" id="{2D369C88-7205-254A-A462-F1D94EE117D2}"/>
              </a:ext>
            </a:extLst>
          </p:cNvPr>
          <p:cNvPicPr>
            <a:picLocks noChangeAspect="1"/>
          </p:cNvPicPr>
          <p:nvPr/>
        </p:nvPicPr>
        <p:blipFill>
          <a:blip r:embed="rId9" cstate="print">
            <a:extLst>
              <a:ext uri="{837473B0-CC2E-450A-ABE3-18F120FF3D39}">
                <a1611:picAttrSrcUrl xmlns="" xmlns:a1611="http://schemas.microsoft.com/office/drawing/2016/11/main" r:id="rId10"/>
              </a:ext>
            </a:extLst>
          </a:blip>
          <a:stretch>
            <a:fillRect/>
          </a:stretch>
        </p:blipFill>
        <p:spPr>
          <a:xfrm>
            <a:off x="1213384" y="5536528"/>
            <a:ext cx="701608" cy="523867"/>
          </a:xfrm>
          <a:prstGeom prst="rect">
            <a:avLst/>
          </a:prstGeom>
        </p:spPr>
      </p:pic>
      <p:pic>
        <p:nvPicPr>
          <p:cNvPr id="59" name="Picture 58" descr="Shape&#10;&#10;Description automatically generated">
            <a:extLst>
              <a:ext uri="{FF2B5EF4-FFF2-40B4-BE49-F238E27FC236}">
                <a16:creationId xmlns="" xmlns:a16="http://schemas.microsoft.com/office/drawing/2014/main" id="{4B991963-5452-B640-9EC6-F93551FB1364}"/>
              </a:ext>
            </a:extLst>
          </p:cNvPr>
          <p:cNvPicPr>
            <a:picLocks noChangeAspect="1"/>
          </p:cNvPicPr>
          <p:nvPr/>
        </p:nvPicPr>
        <p:blipFill>
          <a:blip r:embed="rId11" cstate="print">
            <a:extLst>
              <a:ext uri="{837473B0-CC2E-450A-ABE3-18F120FF3D39}">
                <a1611:picAttrSrcUrl xmlns="" xmlns:a1611="http://schemas.microsoft.com/office/drawing/2016/11/main" r:id="rId12"/>
              </a:ext>
            </a:extLst>
          </a:blip>
          <a:stretch>
            <a:fillRect/>
          </a:stretch>
        </p:blipFill>
        <p:spPr>
          <a:xfrm>
            <a:off x="5887573" y="5597512"/>
            <a:ext cx="823510" cy="287052"/>
          </a:xfrm>
          <a:prstGeom prst="rect">
            <a:avLst/>
          </a:prstGeom>
        </p:spPr>
      </p:pic>
      <p:sp>
        <p:nvSpPr>
          <p:cNvPr id="61" name="TextBox 60">
            <a:extLst>
              <a:ext uri="{FF2B5EF4-FFF2-40B4-BE49-F238E27FC236}">
                <a16:creationId xmlns="" xmlns:a16="http://schemas.microsoft.com/office/drawing/2014/main" id="{CB41EE99-26BC-EF4E-B84A-B658488EF11C}"/>
              </a:ext>
            </a:extLst>
          </p:cNvPr>
          <p:cNvSpPr txBox="1"/>
          <p:nvPr/>
        </p:nvSpPr>
        <p:spPr>
          <a:xfrm>
            <a:off x="177545" y="6092484"/>
            <a:ext cx="875812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Police station, hospitals/clinics, schools, social workers, libraries, sanitation, cleansing, urban management, area economic development</a:t>
            </a:r>
          </a:p>
        </p:txBody>
      </p:sp>
      <p:sp>
        <p:nvSpPr>
          <p:cNvPr id="62" name="Right Arrow 61">
            <a:extLst>
              <a:ext uri="{FF2B5EF4-FFF2-40B4-BE49-F238E27FC236}">
                <a16:creationId xmlns="" xmlns:a16="http://schemas.microsoft.com/office/drawing/2014/main" id="{812A57C7-6C6A-7547-96BB-0D996A741A55}"/>
              </a:ext>
            </a:extLst>
          </p:cNvPr>
          <p:cNvSpPr/>
          <p:nvPr/>
        </p:nvSpPr>
        <p:spPr>
          <a:xfrm rot="10800000">
            <a:off x="1880488" y="661308"/>
            <a:ext cx="1262008"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Rectangle 62">
            <a:extLst>
              <a:ext uri="{FF2B5EF4-FFF2-40B4-BE49-F238E27FC236}">
                <a16:creationId xmlns="" xmlns:a16="http://schemas.microsoft.com/office/drawing/2014/main" id="{EC81A213-504D-FF4F-983C-ABDD3C45DBBC}"/>
              </a:ext>
            </a:extLst>
          </p:cNvPr>
          <p:cNvSpPr/>
          <p:nvPr/>
        </p:nvSpPr>
        <p:spPr>
          <a:xfrm>
            <a:off x="4515847" y="95268"/>
            <a:ext cx="1304390" cy="672788"/>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Rectangle 63">
            <a:extLst>
              <a:ext uri="{FF2B5EF4-FFF2-40B4-BE49-F238E27FC236}">
                <a16:creationId xmlns="" xmlns:a16="http://schemas.microsoft.com/office/drawing/2014/main" id="{0CA7B8E7-ED95-B843-9C93-0B313576F924}"/>
              </a:ext>
            </a:extLst>
          </p:cNvPr>
          <p:cNvSpPr/>
          <p:nvPr/>
        </p:nvSpPr>
        <p:spPr>
          <a:xfrm>
            <a:off x="4473692" y="800377"/>
            <a:ext cx="1304389" cy="783543"/>
          </a:xfrm>
          <a:prstGeom prst="rect">
            <a:avLst/>
          </a:prstGeom>
          <a:solidFill>
            <a:srgbClr val="00736C"/>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TextBox 64">
            <a:extLst>
              <a:ext uri="{FF2B5EF4-FFF2-40B4-BE49-F238E27FC236}">
                <a16:creationId xmlns="" xmlns:a16="http://schemas.microsoft.com/office/drawing/2014/main" id="{6FBC2753-BEA8-4447-B9AB-EF4FB001F50A}"/>
              </a:ext>
            </a:extLst>
          </p:cNvPr>
          <p:cNvSpPr txBox="1"/>
          <p:nvPr/>
        </p:nvSpPr>
        <p:spPr>
          <a:xfrm>
            <a:off x="4599563" y="133585"/>
            <a:ext cx="1135574"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Evidence Stream</a:t>
            </a:r>
          </a:p>
        </p:txBody>
      </p:sp>
      <p:sp>
        <p:nvSpPr>
          <p:cNvPr id="66" name="TextBox 65">
            <a:extLst>
              <a:ext uri="{FF2B5EF4-FFF2-40B4-BE49-F238E27FC236}">
                <a16:creationId xmlns="" xmlns:a16="http://schemas.microsoft.com/office/drawing/2014/main" id="{65F1B708-02BE-C84E-82D7-C52AB69C3B27}"/>
              </a:ext>
            </a:extLst>
          </p:cNvPr>
          <p:cNvSpPr txBox="1"/>
          <p:nvPr/>
        </p:nvSpPr>
        <p:spPr>
          <a:xfrm>
            <a:off x="4533135" y="831014"/>
            <a:ext cx="1282789" cy="83099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Data surveillance Stream</a:t>
            </a:r>
          </a:p>
        </p:txBody>
      </p:sp>
      <p:sp>
        <p:nvSpPr>
          <p:cNvPr id="67" name="Rectangle 66">
            <a:extLst>
              <a:ext uri="{FF2B5EF4-FFF2-40B4-BE49-F238E27FC236}">
                <a16:creationId xmlns="" xmlns:a16="http://schemas.microsoft.com/office/drawing/2014/main" id="{1B64FB67-A130-2149-B105-558093C86FA6}"/>
              </a:ext>
            </a:extLst>
          </p:cNvPr>
          <p:cNvSpPr/>
          <p:nvPr/>
        </p:nvSpPr>
        <p:spPr>
          <a:xfrm>
            <a:off x="3308628" y="0"/>
            <a:ext cx="2578945" cy="1687447"/>
          </a:xfrm>
          <a:prstGeom prst="rect">
            <a:avLst/>
          </a:prstGeom>
          <a:noFill/>
          <a:ln w="28575">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Right Arrow 67">
            <a:extLst>
              <a:ext uri="{FF2B5EF4-FFF2-40B4-BE49-F238E27FC236}">
                <a16:creationId xmlns="" xmlns:a16="http://schemas.microsoft.com/office/drawing/2014/main" id="{111CF8D6-71E2-3F43-A8FB-BB92B746A65A}"/>
              </a:ext>
            </a:extLst>
          </p:cNvPr>
          <p:cNvSpPr/>
          <p:nvPr/>
        </p:nvSpPr>
        <p:spPr>
          <a:xfrm>
            <a:off x="5940474" y="256839"/>
            <a:ext cx="937255" cy="285102"/>
          </a:xfrm>
          <a:prstGeom prst="rightArrow">
            <a:avLst>
              <a:gd name="adj1" fmla="val 50000"/>
              <a:gd name="adj2" fmla="val 5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U-turn Arrow 68">
            <a:extLst>
              <a:ext uri="{FF2B5EF4-FFF2-40B4-BE49-F238E27FC236}">
                <a16:creationId xmlns="" xmlns:a16="http://schemas.microsoft.com/office/drawing/2014/main" id="{085E00A4-267A-F340-ADBD-1A75BDC9D6D7}"/>
              </a:ext>
            </a:extLst>
          </p:cNvPr>
          <p:cNvSpPr/>
          <p:nvPr/>
        </p:nvSpPr>
        <p:spPr>
          <a:xfrm>
            <a:off x="5784519" y="995270"/>
            <a:ext cx="2655121" cy="393657"/>
          </a:xfrm>
          <a:prstGeom prst="uturnArrow">
            <a:avLst>
              <a:gd name="adj1" fmla="val 7806"/>
              <a:gd name="adj2" fmla="val 23738"/>
              <a:gd name="adj3" fmla="val 22475"/>
              <a:gd name="adj4" fmla="val 75000"/>
              <a:gd name="adj5" fmla="val 100000"/>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73" name="Oval 72">
            <a:extLst>
              <a:ext uri="{FF2B5EF4-FFF2-40B4-BE49-F238E27FC236}">
                <a16:creationId xmlns="" xmlns:a16="http://schemas.microsoft.com/office/drawing/2014/main" id="{10923537-835D-CD46-9447-D0234FBCEA66}"/>
              </a:ext>
            </a:extLst>
          </p:cNvPr>
          <p:cNvSpPr/>
          <p:nvPr/>
        </p:nvSpPr>
        <p:spPr>
          <a:xfrm>
            <a:off x="386265"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Oval 82">
            <a:extLst>
              <a:ext uri="{FF2B5EF4-FFF2-40B4-BE49-F238E27FC236}">
                <a16:creationId xmlns="" xmlns:a16="http://schemas.microsoft.com/office/drawing/2014/main" id="{87A9FF46-E174-A349-BA05-22304C87DF6F}"/>
              </a:ext>
            </a:extLst>
          </p:cNvPr>
          <p:cNvSpPr/>
          <p:nvPr/>
        </p:nvSpPr>
        <p:spPr>
          <a:xfrm>
            <a:off x="3408287"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Oval 92">
            <a:extLst>
              <a:ext uri="{FF2B5EF4-FFF2-40B4-BE49-F238E27FC236}">
                <a16:creationId xmlns="" xmlns:a16="http://schemas.microsoft.com/office/drawing/2014/main" id="{94F0307B-44EF-F146-BADE-E83C70A2F650}"/>
              </a:ext>
            </a:extLst>
          </p:cNvPr>
          <p:cNvSpPr/>
          <p:nvPr/>
        </p:nvSpPr>
        <p:spPr>
          <a:xfrm>
            <a:off x="6251400" y="3115678"/>
            <a:ext cx="1452473" cy="1382634"/>
          </a:xfrm>
          <a:prstGeom prst="ellipse">
            <a:avLst/>
          </a:prstGeom>
          <a:no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3" name="Straight Arrow Connector 2">
            <a:extLst>
              <a:ext uri="{FF2B5EF4-FFF2-40B4-BE49-F238E27FC236}">
                <a16:creationId xmlns="" xmlns:a16="http://schemas.microsoft.com/office/drawing/2014/main" id="{47119005-C863-6E43-B82B-FB6EE686D5F8}"/>
              </a:ext>
            </a:extLst>
          </p:cNvPr>
          <p:cNvCxnSpPr>
            <a:cxnSpLocks/>
            <a:stCxn id="118" idx="6"/>
          </p:cNvCxnSpPr>
          <p:nvPr/>
        </p:nvCxnSpPr>
        <p:spPr>
          <a:xfrm>
            <a:off x="7408601" y="3467780"/>
            <a:ext cx="606210" cy="435367"/>
          </a:xfrm>
          <a:prstGeom prst="straightConnector1">
            <a:avLst/>
          </a:prstGeom>
          <a:ln>
            <a:solidFill>
              <a:srgbClr val="197D68"/>
            </a:solidFill>
            <a:tailEnd type="triangle"/>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 xmlns:a16="http://schemas.microsoft.com/office/drawing/2014/main" id="{FA32C249-0562-2F46-A96A-C50D77714877}"/>
              </a:ext>
            </a:extLst>
          </p:cNvPr>
          <p:cNvSpPr txBox="1"/>
          <p:nvPr/>
        </p:nvSpPr>
        <p:spPr>
          <a:xfrm>
            <a:off x="8228592" y="3813839"/>
            <a:ext cx="10582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rPr>
              <a:t>3+ Technical Area Teams</a:t>
            </a:r>
          </a:p>
        </p:txBody>
      </p:sp>
      <p:cxnSp>
        <p:nvCxnSpPr>
          <p:cNvPr id="96" name="Straight Arrow Connector 95">
            <a:extLst>
              <a:ext uri="{FF2B5EF4-FFF2-40B4-BE49-F238E27FC236}">
                <a16:creationId xmlns="" xmlns:a16="http://schemas.microsoft.com/office/drawing/2014/main" id="{8FF65793-C3FE-B843-B7B8-14B7EF4D7A6C}"/>
              </a:ext>
            </a:extLst>
          </p:cNvPr>
          <p:cNvCxnSpPr>
            <a:cxnSpLocks/>
            <a:stCxn id="93" idx="5"/>
          </p:cNvCxnSpPr>
          <p:nvPr/>
        </p:nvCxnSpPr>
        <p:spPr>
          <a:xfrm>
            <a:off x="7491163" y="4295830"/>
            <a:ext cx="407729" cy="458456"/>
          </a:xfrm>
          <a:prstGeom prst="straightConnector1">
            <a:avLst/>
          </a:prstGeom>
          <a:ln>
            <a:solidFill>
              <a:srgbClr val="197D68"/>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 xmlns:a16="http://schemas.microsoft.com/office/drawing/2014/main" id="{4E5E8A8E-5A7B-1A4A-8739-AB56B153039E}"/>
              </a:ext>
            </a:extLst>
          </p:cNvPr>
          <p:cNvCxnSpPr>
            <a:cxnSpLocks/>
          </p:cNvCxnSpPr>
          <p:nvPr/>
        </p:nvCxnSpPr>
        <p:spPr>
          <a:xfrm>
            <a:off x="7063391" y="3978926"/>
            <a:ext cx="982650" cy="225082"/>
          </a:xfrm>
          <a:prstGeom prst="straightConnector1">
            <a:avLst/>
          </a:prstGeom>
          <a:ln>
            <a:solidFill>
              <a:srgbClr val="197D68"/>
            </a:solidFill>
            <a:tailEnd type="triangle"/>
          </a:ln>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 xmlns:a16="http://schemas.microsoft.com/office/drawing/2014/main" id="{7846A6F2-1D31-F247-B0CE-20BF330BB065}"/>
              </a:ext>
            </a:extLst>
          </p:cNvPr>
          <p:cNvSpPr txBox="1"/>
          <p:nvPr/>
        </p:nvSpPr>
        <p:spPr>
          <a:xfrm>
            <a:off x="213470" y="5099117"/>
            <a:ext cx="875812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6 Initial Metro Sites 		  5 Additional Metro Sites 	              5 Rural Sites 		              			</a:t>
            </a:r>
          </a:p>
        </p:txBody>
      </p:sp>
      <p:sp>
        <p:nvSpPr>
          <p:cNvPr id="98" name="Oval 97">
            <a:extLst>
              <a:ext uri="{FF2B5EF4-FFF2-40B4-BE49-F238E27FC236}">
                <a16:creationId xmlns="" xmlns:a16="http://schemas.microsoft.com/office/drawing/2014/main" id="{BD8AD11F-918B-194C-8F60-48F9E64CCE87}"/>
              </a:ext>
            </a:extLst>
          </p:cNvPr>
          <p:cNvSpPr/>
          <p:nvPr/>
        </p:nvSpPr>
        <p:spPr>
          <a:xfrm>
            <a:off x="719942" y="3365272"/>
            <a:ext cx="507522"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SC</a:t>
            </a:r>
          </a:p>
        </p:txBody>
      </p:sp>
      <p:sp>
        <p:nvSpPr>
          <p:cNvPr id="100" name="Oval 99">
            <a:extLst>
              <a:ext uri="{FF2B5EF4-FFF2-40B4-BE49-F238E27FC236}">
                <a16:creationId xmlns="" xmlns:a16="http://schemas.microsoft.com/office/drawing/2014/main" id="{C81160FB-003B-F343-9D9A-3A4831B1A1CB}"/>
              </a:ext>
            </a:extLst>
          </p:cNvPr>
          <p:cNvSpPr/>
          <p:nvPr/>
        </p:nvSpPr>
        <p:spPr>
          <a:xfrm>
            <a:off x="1030951" y="3757414"/>
            <a:ext cx="550334"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rPr>
              <a:t>UDM</a:t>
            </a:r>
          </a:p>
        </p:txBody>
      </p:sp>
      <p:sp>
        <p:nvSpPr>
          <p:cNvPr id="101" name="Oval 100">
            <a:extLst>
              <a:ext uri="{FF2B5EF4-FFF2-40B4-BE49-F238E27FC236}">
                <a16:creationId xmlns="" xmlns:a16="http://schemas.microsoft.com/office/drawing/2014/main" id="{50595A35-226F-184E-B7B2-80130BADD5D8}"/>
              </a:ext>
            </a:extLst>
          </p:cNvPr>
          <p:cNvSpPr/>
          <p:nvPr/>
        </p:nvSpPr>
        <p:spPr>
          <a:xfrm>
            <a:off x="636172" y="3835277"/>
            <a:ext cx="507522" cy="496307"/>
          </a:xfrm>
          <a:prstGeom prst="ellipse">
            <a:avLst/>
          </a:prstGeom>
          <a:solidFill>
            <a:schemeClr val="bg1">
              <a:lumMod val="85000"/>
            </a:schemeClr>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p>
        </p:txBody>
      </p:sp>
      <p:sp>
        <p:nvSpPr>
          <p:cNvPr id="105" name="Oval 104">
            <a:extLst>
              <a:ext uri="{FF2B5EF4-FFF2-40B4-BE49-F238E27FC236}">
                <a16:creationId xmlns="" xmlns:a16="http://schemas.microsoft.com/office/drawing/2014/main" id="{5AD32861-7BD4-B248-9F37-6637431EDEBA}"/>
              </a:ext>
            </a:extLst>
          </p:cNvPr>
          <p:cNvSpPr/>
          <p:nvPr/>
        </p:nvSpPr>
        <p:spPr>
          <a:xfrm>
            <a:off x="3773796" y="3406840"/>
            <a:ext cx="461384"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SC</a:t>
            </a:r>
          </a:p>
        </p:txBody>
      </p:sp>
      <p:sp>
        <p:nvSpPr>
          <p:cNvPr id="106" name="Oval 105">
            <a:extLst>
              <a:ext uri="{FF2B5EF4-FFF2-40B4-BE49-F238E27FC236}">
                <a16:creationId xmlns="" xmlns:a16="http://schemas.microsoft.com/office/drawing/2014/main" id="{4ED868C4-0F8A-F24B-8A01-D35CCB0E6D32}"/>
              </a:ext>
            </a:extLst>
          </p:cNvPr>
          <p:cNvSpPr/>
          <p:nvPr/>
        </p:nvSpPr>
        <p:spPr>
          <a:xfrm>
            <a:off x="4038996" y="3715571"/>
            <a:ext cx="562656"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rPr>
              <a:t>UDM</a:t>
            </a:r>
            <a:endParaRPr kumimoji="0" lang="en-US" sz="900" b="0" i="0" u="none" strike="noStrike" kern="0" cap="none" spc="0" normalizeH="0" baseline="0" noProof="0" dirty="0">
              <a:ln>
                <a:noFill/>
              </a:ln>
              <a:solidFill>
                <a:sysClr val="windowText" lastClr="000000"/>
              </a:solidFill>
              <a:effectLst/>
              <a:uLnTx/>
              <a:uFillTx/>
            </a:endParaRPr>
          </a:p>
        </p:txBody>
      </p:sp>
      <p:sp>
        <p:nvSpPr>
          <p:cNvPr id="107" name="Oval 106">
            <a:extLst>
              <a:ext uri="{FF2B5EF4-FFF2-40B4-BE49-F238E27FC236}">
                <a16:creationId xmlns="" xmlns:a16="http://schemas.microsoft.com/office/drawing/2014/main" id="{3E1E50BC-B946-F341-A5C7-8EC5E60FE729}"/>
              </a:ext>
            </a:extLst>
          </p:cNvPr>
          <p:cNvSpPr/>
          <p:nvPr/>
        </p:nvSpPr>
        <p:spPr>
          <a:xfrm>
            <a:off x="3711712" y="3764486"/>
            <a:ext cx="461384" cy="496307"/>
          </a:xfrm>
          <a:prstGeom prst="ellipse">
            <a:avLst/>
          </a:prstGeom>
          <a:solidFill>
            <a:schemeClr val="bg1">
              <a:lumMod val="85000"/>
            </a:schemeClr>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p>
        </p:txBody>
      </p:sp>
      <p:sp>
        <p:nvSpPr>
          <p:cNvPr id="111" name="Oval 110">
            <a:extLst>
              <a:ext uri="{FF2B5EF4-FFF2-40B4-BE49-F238E27FC236}">
                <a16:creationId xmlns="" xmlns:a16="http://schemas.microsoft.com/office/drawing/2014/main" id="{F661BC6F-1A28-B149-89E1-4EEF5C1097A8}"/>
              </a:ext>
            </a:extLst>
          </p:cNvPr>
          <p:cNvSpPr/>
          <p:nvPr/>
        </p:nvSpPr>
        <p:spPr>
          <a:xfrm>
            <a:off x="6599123" y="3296796"/>
            <a:ext cx="461384"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SC</a:t>
            </a:r>
          </a:p>
        </p:txBody>
      </p:sp>
      <p:sp>
        <p:nvSpPr>
          <p:cNvPr id="112" name="Oval 111">
            <a:extLst>
              <a:ext uri="{FF2B5EF4-FFF2-40B4-BE49-F238E27FC236}">
                <a16:creationId xmlns="" xmlns:a16="http://schemas.microsoft.com/office/drawing/2014/main" id="{F920AE02-9D77-3547-B0BA-A59DB1568B30}"/>
              </a:ext>
            </a:extLst>
          </p:cNvPr>
          <p:cNvSpPr/>
          <p:nvPr/>
        </p:nvSpPr>
        <p:spPr>
          <a:xfrm>
            <a:off x="6822441" y="3628407"/>
            <a:ext cx="585650" cy="496307"/>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rPr>
              <a:t>UDM</a:t>
            </a:r>
            <a:endParaRPr kumimoji="0" lang="en-US" sz="900" b="0" i="0" u="none" strike="noStrike" kern="0" cap="none" spc="0" normalizeH="0" baseline="0" noProof="0" dirty="0">
              <a:ln>
                <a:noFill/>
              </a:ln>
              <a:solidFill>
                <a:sysClr val="windowText" lastClr="000000"/>
              </a:solidFill>
              <a:effectLst/>
              <a:uLnTx/>
              <a:uFillTx/>
            </a:endParaRPr>
          </a:p>
        </p:txBody>
      </p:sp>
      <p:sp>
        <p:nvSpPr>
          <p:cNvPr id="113" name="Oval 112">
            <a:extLst>
              <a:ext uri="{FF2B5EF4-FFF2-40B4-BE49-F238E27FC236}">
                <a16:creationId xmlns="" xmlns:a16="http://schemas.microsoft.com/office/drawing/2014/main" id="{02A5E61E-23F7-7D42-A54B-5E41A41C1C8B}"/>
              </a:ext>
            </a:extLst>
          </p:cNvPr>
          <p:cNvSpPr/>
          <p:nvPr/>
        </p:nvSpPr>
        <p:spPr>
          <a:xfrm>
            <a:off x="6496896" y="3713547"/>
            <a:ext cx="461384" cy="496307"/>
          </a:xfrm>
          <a:prstGeom prst="ellipse">
            <a:avLst/>
          </a:prstGeom>
          <a:solidFill>
            <a:schemeClr val="bg1">
              <a:lumMod val="85000"/>
            </a:schemeClr>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p>
        </p:txBody>
      </p:sp>
      <p:sp>
        <p:nvSpPr>
          <p:cNvPr id="114" name="Oval 113">
            <a:extLst>
              <a:ext uri="{FF2B5EF4-FFF2-40B4-BE49-F238E27FC236}">
                <a16:creationId xmlns="" xmlns:a16="http://schemas.microsoft.com/office/drawing/2014/main" id="{0FFA7D0E-FB5C-BD4C-A79B-6A30C2FF2827}"/>
              </a:ext>
            </a:extLst>
          </p:cNvPr>
          <p:cNvSpPr/>
          <p:nvPr/>
        </p:nvSpPr>
        <p:spPr>
          <a:xfrm>
            <a:off x="1098769" y="3357606"/>
            <a:ext cx="507522"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LE</a:t>
            </a:r>
          </a:p>
        </p:txBody>
      </p:sp>
      <p:sp>
        <p:nvSpPr>
          <p:cNvPr id="116" name="Oval 115">
            <a:extLst>
              <a:ext uri="{FF2B5EF4-FFF2-40B4-BE49-F238E27FC236}">
                <a16:creationId xmlns="" xmlns:a16="http://schemas.microsoft.com/office/drawing/2014/main" id="{91D5E921-280D-B049-A582-213D52E6A93C}"/>
              </a:ext>
            </a:extLst>
          </p:cNvPr>
          <p:cNvSpPr/>
          <p:nvPr/>
        </p:nvSpPr>
        <p:spPr>
          <a:xfrm>
            <a:off x="4113270" y="3330175"/>
            <a:ext cx="461384" cy="496307"/>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LE</a:t>
            </a:r>
          </a:p>
        </p:txBody>
      </p:sp>
      <p:sp>
        <p:nvSpPr>
          <p:cNvPr id="118" name="Oval 117">
            <a:extLst>
              <a:ext uri="{FF2B5EF4-FFF2-40B4-BE49-F238E27FC236}">
                <a16:creationId xmlns="" xmlns:a16="http://schemas.microsoft.com/office/drawing/2014/main" id="{CDED65D2-DB5E-D44B-8937-AFA84BF4780D}"/>
              </a:ext>
            </a:extLst>
          </p:cNvPr>
          <p:cNvSpPr/>
          <p:nvPr/>
        </p:nvSpPr>
        <p:spPr>
          <a:xfrm>
            <a:off x="6947217" y="3219626"/>
            <a:ext cx="461384" cy="496307"/>
          </a:xfrm>
          <a:prstGeom prst="ellipse">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LE</a:t>
            </a:r>
          </a:p>
        </p:txBody>
      </p:sp>
      <p:sp>
        <p:nvSpPr>
          <p:cNvPr id="5" name="Up-down Arrow 4">
            <a:extLst>
              <a:ext uri="{FF2B5EF4-FFF2-40B4-BE49-F238E27FC236}">
                <a16:creationId xmlns="" xmlns:a16="http://schemas.microsoft.com/office/drawing/2014/main" id="{4755186A-8B53-A544-9385-FE66191372F2}"/>
              </a:ext>
            </a:extLst>
          </p:cNvPr>
          <p:cNvSpPr/>
          <p:nvPr/>
        </p:nvSpPr>
        <p:spPr>
          <a:xfrm rot="20143268">
            <a:off x="1956161" y="984900"/>
            <a:ext cx="336968" cy="889745"/>
          </a:xfrm>
          <a:prstGeom prst="upDownArrow">
            <a:avLst/>
          </a:prstGeom>
          <a:solidFill>
            <a:schemeClr val="bg1">
              <a:lumMod val="95000"/>
            </a:schemeClr>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119" name="Up-down Arrow 118">
            <a:extLst>
              <a:ext uri="{FF2B5EF4-FFF2-40B4-BE49-F238E27FC236}">
                <a16:creationId xmlns="" xmlns:a16="http://schemas.microsoft.com/office/drawing/2014/main" id="{5F2C638C-277E-4D4F-8D95-6854A5E31CF2}"/>
              </a:ext>
            </a:extLst>
          </p:cNvPr>
          <p:cNvSpPr/>
          <p:nvPr/>
        </p:nvSpPr>
        <p:spPr>
          <a:xfrm>
            <a:off x="2680487" y="3227774"/>
            <a:ext cx="336968" cy="733757"/>
          </a:xfrm>
          <a:prstGeom prst="upDownArrow">
            <a:avLst/>
          </a:prstGeom>
          <a:solidFill>
            <a:schemeClr val="bg1">
              <a:lumMod val="95000"/>
            </a:schemeClr>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71" name="Oval 70">
            <a:extLst>
              <a:ext uri="{FF2B5EF4-FFF2-40B4-BE49-F238E27FC236}">
                <a16:creationId xmlns="" xmlns:a16="http://schemas.microsoft.com/office/drawing/2014/main" id="{5118FF06-AD30-7C44-8213-EF94CD0984E4}"/>
              </a:ext>
            </a:extLst>
          </p:cNvPr>
          <p:cNvSpPr/>
          <p:nvPr/>
        </p:nvSpPr>
        <p:spPr>
          <a:xfrm>
            <a:off x="666488" y="1906066"/>
            <a:ext cx="1261548" cy="1077000"/>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Law Enforce-ment Work Group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
        <p:nvSpPr>
          <p:cNvPr id="72" name="Oval 71">
            <a:extLst>
              <a:ext uri="{FF2B5EF4-FFF2-40B4-BE49-F238E27FC236}">
                <a16:creationId xmlns="" xmlns:a16="http://schemas.microsoft.com/office/drawing/2014/main" id="{BBC4ACD6-6216-6046-9DF1-C9B12900ADCF}"/>
              </a:ext>
            </a:extLst>
          </p:cNvPr>
          <p:cNvSpPr/>
          <p:nvPr/>
        </p:nvSpPr>
        <p:spPr>
          <a:xfrm>
            <a:off x="2207612" y="1945351"/>
            <a:ext cx="1150712" cy="998431"/>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Social Cohesion Technical Work Group </a:t>
            </a:r>
          </a:p>
        </p:txBody>
      </p:sp>
      <p:sp>
        <p:nvSpPr>
          <p:cNvPr id="74" name="Oval 73">
            <a:extLst>
              <a:ext uri="{FF2B5EF4-FFF2-40B4-BE49-F238E27FC236}">
                <a16:creationId xmlns="" xmlns:a16="http://schemas.microsoft.com/office/drawing/2014/main" id="{AC3E931B-72A2-4E4A-A76F-AA9CCB9C53CF}"/>
              </a:ext>
            </a:extLst>
          </p:cNvPr>
          <p:cNvSpPr/>
          <p:nvPr/>
        </p:nvSpPr>
        <p:spPr>
          <a:xfrm>
            <a:off x="3589160" y="1926461"/>
            <a:ext cx="1278541" cy="1036211"/>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Urban Design &amp; Management Technical Work Group</a:t>
            </a:r>
          </a:p>
        </p:txBody>
      </p:sp>
      <p:sp>
        <p:nvSpPr>
          <p:cNvPr id="2" name="TextBox 1">
            <a:extLst>
              <a:ext uri="{FF2B5EF4-FFF2-40B4-BE49-F238E27FC236}">
                <a16:creationId xmlns="" xmlns:a16="http://schemas.microsoft.com/office/drawing/2014/main" id="{451B4EFC-51A2-5C48-B9B3-0010893FECF7}"/>
              </a:ext>
            </a:extLst>
          </p:cNvPr>
          <p:cNvSpPr txBox="1"/>
          <p:nvPr/>
        </p:nvSpPr>
        <p:spPr>
          <a:xfrm>
            <a:off x="4862543" y="2090365"/>
            <a:ext cx="40678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TextBox 78">
            <a:extLst>
              <a:ext uri="{FF2B5EF4-FFF2-40B4-BE49-F238E27FC236}">
                <a16:creationId xmlns="" xmlns:a16="http://schemas.microsoft.com/office/drawing/2014/main" id="{F7F5CE47-6C85-3846-8DB8-A862B48A1FD9}"/>
              </a:ext>
            </a:extLst>
          </p:cNvPr>
          <p:cNvSpPr txBox="1"/>
          <p:nvPr/>
        </p:nvSpPr>
        <p:spPr>
          <a:xfrm>
            <a:off x="1871647" y="2151921"/>
            <a:ext cx="40678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a:t>
            </a:r>
            <a:endParaRPr kumimoji="0" lang="en-US" sz="1400" b="0" i="0" u="none" strike="noStrike" kern="0" cap="none" spc="0" normalizeH="0" baseline="0" noProof="0" dirty="0">
              <a:ln>
                <a:noFill/>
              </a:ln>
              <a:solidFill>
                <a:sysClr val="windowText" lastClr="000000"/>
              </a:solidFill>
              <a:effectLst/>
              <a:uLnTx/>
              <a:uFillTx/>
            </a:endParaRPr>
          </a:p>
        </p:txBody>
      </p:sp>
      <p:sp>
        <p:nvSpPr>
          <p:cNvPr id="80" name="TextBox 79">
            <a:extLst>
              <a:ext uri="{FF2B5EF4-FFF2-40B4-BE49-F238E27FC236}">
                <a16:creationId xmlns="" xmlns:a16="http://schemas.microsoft.com/office/drawing/2014/main" id="{8913BB4A-7549-C845-8E48-5479A0D15B82}"/>
              </a:ext>
            </a:extLst>
          </p:cNvPr>
          <p:cNvSpPr txBox="1"/>
          <p:nvPr/>
        </p:nvSpPr>
        <p:spPr>
          <a:xfrm>
            <a:off x="3279940" y="2151921"/>
            <a:ext cx="40678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a:t>
            </a:r>
            <a:endParaRPr kumimoji="0" lang="en-US" sz="1400" b="0" i="0" u="none" strike="noStrike" kern="0" cap="none" spc="0" normalizeH="0" baseline="0" noProof="0" dirty="0">
              <a:ln>
                <a:noFill/>
              </a:ln>
              <a:solidFill>
                <a:sysClr val="windowText" lastClr="000000"/>
              </a:solidFill>
              <a:effectLst/>
              <a:uLnTx/>
              <a:uFillTx/>
            </a:endParaRPr>
          </a:p>
        </p:txBody>
      </p:sp>
      <p:sp>
        <p:nvSpPr>
          <p:cNvPr id="75" name="Oval 74">
            <a:extLst>
              <a:ext uri="{FF2B5EF4-FFF2-40B4-BE49-F238E27FC236}">
                <a16:creationId xmlns="" xmlns:a16="http://schemas.microsoft.com/office/drawing/2014/main" id="{0682344E-2CC8-C24F-AD58-C0DE308C6D34}"/>
              </a:ext>
            </a:extLst>
          </p:cNvPr>
          <p:cNvSpPr/>
          <p:nvPr/>
        </p:nvSpPr>
        <p:spPr>
          <a:xfrm>
            <a:off x="5191464" y="1854116"/>
            <a:ext cx="789130" cy="566940"/>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SC</a:t>
            </a:r>
          </a:p>
        </p:txBody>
      </p:sp>
      <p:sp>
        <p:nvSpPr>
          <p:cNvPr id="76" name="Oval 75">
            <a:extLst>
              <a:ext uri="{FF2B5EF4-FFF2-40B4-BE49-F238E27FC236}">
                <a16:creationId xmlns="" xmlns:a16="http://schemas.microsoft.com/office/drawing/2014/main" id="{63612950-18A4-7C45-9757-61B55965B8FF}"/>
              </a:ext>
            </a:extLst>
          </p:cNvPr>
          <p:cNvSpPr/>
          <p:nvPr/>
        </p:nvSpPr>
        <p:spPr>
          <a:xfrm>
            <a:off x="5502206" y="2251713"/>
            <a:ext cx="703661" cy="657449"/>
          </a:xfrm>
          <a:prstGeom prst="ellipse">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UDM</a:t>
            </a:r>
            <a:endParaRPr kumimoji="0" lang="en-US" sz="900" b="0" i="0" u="none" strike="noStrike" kern="0" cap="none" spc="0" normalizeH="0" baseline="0" noProof="0" dirty="0">
              <a:ln>
                <a:noFill/>
              </a:ln>
              <a:solidFill>
                <a:sysClr val="windowText" lastClr="000000"/>
              </a:solidFill>
              <a:effectLst/>
              <a:uLnTx/>
              <a:uFillTx/>
            </a:endParaRPr>
          </a:p>
        </p:txBody>
      </p:sp>
      <p:sp>
        <p:nvSpPr>
          <p:cNvPr id="77" name="Oval 76">
            <a:extLst>
              <a:ext uri="{FF2B5EF4-FFF2-40B4-BE49-F238E27FC236}">
                <a16:creationId xmlns="" xmlns:a16="http://schemas.microsoft.com/office/drawing/2014/main" id="{01A57AF9-2C5A-394A-96D5-13A825487996}"/>
              </a:ext>
            </a:extLst>
          </p:cNvPr>
          <p:cNvSpPr/>
          <p:nvPr/>
        </p:nvSpPr>
        <p:spPr>
          <a:xfrm>
            <a:off x="5796242" y="1837983"/>
            <a:ext cx="789130" cy="626905"/>
          </a:xfrm>
          <a:prstGeom prst="ellipse">
            <a:avLst/>
          </a:prstGeom>
          <a:solidFill>
            <a:srgbClr val="197D68"/>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LE</a:t>
            </a:r>
          </a:p>
        </p:txBody>
      </p:sp>
      <p:sp>
        <p:nvSpPr>
          <p:cNvPr id="82" name="Up-down Arrow 81">
            <a:extLst>
              <a:ext uri="{FF2B5EF4-FFF2-40B4-BE49-F238E27FC236}">
                <a16:creationId xmlns="" xmlns:a16="http://schemas.microsoft.com/office/drawing/2014/main" id="{CFB92647-71B3-724F-8A72-4646B07EE6C0}"/>
              </a:ext>
            </a:extLst>
          </p:cNvPr>
          <p:cNvSpPr/>
          <p:nvPr/>
        </p:nvSpPr>
        <p:spPr>
          <a:xfrm rot="2021326">
            <a:off x="6570456" y="797230"/>
            <a:ext cx="817394" cy="1357671"/>
          </a:xfrm>
          <a:prstGeom prst="upDownArrow">
            <a:avLst>
              <a:gd name="adj1" fmla="val 55200"/>
              <a:gd name="adj2" fmla="val 31513"/>
            </a:avLst>
          </a:prstGeom>
          <a:solidFill>
            <a:srgbClr val="BFBFBF"/>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TextBox 83">
            <a:extLst>
              <a:ext uri="{FF2B5EF4-FFF2-40B4-BE49-F238E27FC236}">
                <a16:creationId xmlns="" xmlns:a16="http://schemas.microsoft.com/office/drawing/2014/main" id="{0561A949-B43E-0B44-A9D7-4174786CA77B}"/>
              </a:ext>
            </a:extLst>
          </p:cNvPr>
          <p:cNvSpPr txBox="1"/>
          <p:nvPr/>
        </p:nvSpPr>
        <p:spPr>
          <a:xfrm rot="18370554">
            <a:off x="6407210" y="1235959"/>
            <a:ext cx="117015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Evidence-based Initiatives</a:t>
            </a:r>
          </a:p>
        </p:txBody>
      </p:sp>
      <p:sp>
        <p:nvSpPr>
          <p:cNvPr id="85" name="TextBox 84">
            <a:extLst>
              <a:ext uri="{FF2B5EF4-FFF2-40B4-BE49-F238E27FC236}">
                <a16:creationId xmlns="" xmlns:a16="http://schemas.microsoft.com/office/drawing/2014/main" id="{24EB38C0-C689-0542-80B1-3EB5FEC217C2}"/>
              </a:ext>
            </a:extLst>
          </p:cNvPr>
          <p:cNvSpPr txBox="1"/>
          <p:nvPr/>
        </p:nvSpPr>
        <p:spPr>
          <a:xfrm>
            <a:off x="8002843" y="4701413"/>
            <a:ext cx="105100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rPr>
              <a:t>Area-based Team (ABT)</a:t>
            </a:r>
          </a:p>
        </p:txBody>
      </p:sp>
      <p:sp>
        <p:nvSpPr>
          <p:cNvPr id="89" name="Oval 88">
            <a:extLst>
              <a:ext uri="{FF2B5EF4-FFF2-40B4-BE49-F238E27FC236}">
                <a16:creationId xmlns="" xmlns:a16="http://schemas.microsoft.com/office/drawing/2014/main" id="{D0192371-0C59-AE46-AD93-5DFE76B87384}"/>
              </a:ext>
            </a:extLst>
          </p:cNvPr>
          <p:cNvSpPr/>
          <p:nvPr/>
        </p:nvSpPr>
        <p:spPr>
          <a:xfrm>
            <a:off x="1032639" y="3740473"/>
            <a:ext cx="232982" cy="185545"/>
          </a:xfrm>
          <a:prstGeom prst="ellipse">
            <a:avLst/>
          </a:prstGeom>
          <a:solidFill>
            <a:schemeClr val="bg1"/>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91" name="Oval 90">
            <a:extLst>
              <a:ext uri="{FF2B5EF4-FFF2-40B4-BE49-F238E27FC236}">
                <a16:creationId xmlns="" xmlns:a16="http://schemas.microsoft.com/office/drawing/2014/main" id="{0C1C745F-FABC-1249-A367-D2AA4FDB9DC9}"/>
              </a:ext>
            </a:extLst>
          </p:cNvPr>
          <p:cNvSpPr/>
          <p:nvPr/>
        </p:nvSpPr>
        <p:spPr>
          <a:xfrm>
            <a:off x="3998992" y="3718693"/>
            <a:ext cx="232982" cy="185545"/>
          </a:xfrm>
          <a:prstGeom prst="ellipse">
            <a:avLst/>
          </a:prstGeom>
          <a:solidFill>
            <a:schemeClr val="bg1"/>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120" name="Oval 119">
            <a:extLst>
              <a:ext uri="{FF2B5EF4-FFF2-40B4-BE49-F238E27FC236}">
                <a16:creationId xmlns="" xmlns:a16="http://schemas.microsoft.com/office/drawing/2014/main" id="{3E8389C8-E8A9-6841-AF13-909D54F3B07D}"/>
              </a:ext>
            </a:extLst>
          </p:cNvPr>
          <p:cNvSpPr/>
          <p:nvPr/>
        </p:nvSpPr>
        <p:spPr>
          <a:xfrm>
            <a:off x="6818384" y="3615268"/>
            <a:ext cx="232982" cy="185545"/>
          </a:xfrm>
          <a:prstGeom prst="ellipse">
            <a:avLst/>
          </a:prstGeom>
          <a:solidFill>
            <a:schemeClr val="bg1"/>
          </a:solidFill>
          <a:ln>
            <a:solidFill>
              <a:srgbClr val="197D68"/>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87" name="Up-down Arrow 86">
            <a:extLst>
              <a:ext uri="{FF2B5EF4-FFF2-40B4-BE49-F238E27FC236}">
                <a16:creationId xmlns="" xmlns:a16="http://schemas.microsoft.com/office/drawing/2014/main" id="{0E10C976-63C3-9749-BAB5-E49DBD3495DA}"/>
              </a:ext>
            </a:extLst>
          </p:cNvPr>
          <p:cNvSpPr/>
          <p:nvPr/>
        </p:nvSpPr>
        <p:spPr>
          <a:xfrm>
            <a:off x="5478939" y="3227774"/>
            <a:ext cx="336968" cy="733757"/>
          </a:xfrm>
          <a:prstGeom prst="upDownArrow">
            <a:avLst/>
          </a:prstGeom>
          <a:solidFill>
            <a:schemeClr val="bg1">
              <a:lumMod val="95000"/>
            </a:schemeClr>
          </a:solidFill>
          <a:ln>
            <a:solidFill>
              <a:srgbClr val="197D6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t>
            </a:r>
          </a:p>
        </p:txBody>
      </p:sp>
      <p:sp>
        <p:nvSpPr>
          <p:cNvPr id="70" name="Slide Number Placeholder 3">
            <a:extLst>
              <a:ext uri="{FF2B5EF4-FFF2-40B4-BE49-F238E27FC236}">
                <a16:creationId xmlns="" xmlns:a16="http://schemas.microsoft.com/office/drawing/2014/main" id="{FF012759-283F-4984-8E26-DC12A4152D27}"/>
              </a:ext>
            </a:extLst>
          </p:cNvPr>
          <p:cNvSpPr txBox="1">
            <a:spLocks/>
          </p:cNvSpPr>
          <p:nvPr/>
        </p:nvSpPr>
        <p:spPr>
          <a:xfrm>
            <a:off x="8611435" y="6498762"/>
            <a:ext cx="5144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001489"/>
                </a:solidFill>
                <a:effectLst/>
                <a:uLnTx/>
                <a:uFillTx/>
                <a:latin typeface="Century Gothic"/>
                <a:ea typeface="+mn-ea"/>
                <a:cs typeface="+mn-cs"/>
              </a:rPr>
              <a:t>   </a:t>
            </a:r>
            <a:r>
              <a:rPr lang="en-ZA" sz="1000" dirty="0">
                <a:solidFill>
                  <a:srgbClr val="001489"/>
                </a:solidFill>
                <a:latin typeface="Century Gothic"/>
              </a:rPr>
              <a:t>14</a:t>
            </a:r>
            <a:endParaRPr kumimoji="0" lang="en-ZA" sz="1000" b="0" i="0" u="none" strike="noStrike" kern="1200" cap="none" spc="0" normalizeH="0" baseline="0" noProof="0" dirty="0">
              <a:ln>
                <a:noFill/>
              </a:ln>
              <a:solidFill>
                <a:srgbClr val="001489"/>
              </a:solidFill>
              <a:effectLst/>
              <a:uLnTx/>
              <a:uFillTx/>
              <a:latin typeface="Century Gothic"/>
              <a:ea typeface="+mn-ea"/>
              <a:cs typeface="+mn-cs"/>
            </a:endParaRPr>
          </a:p>
        </p:txBody>
      </p:sp>
    </p:spTree>
    <p:extLst>
      <p:ext uri="{BB962C8B-B14F-4D97-AF65-F5344CB8AC3E}">
        <p14:creationId xmlns:p14="http://schemas.microsoft.com/office/powerpoint/2010/main" xmlns="" val="221638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5A97A15-2856-AF49-965F-63D1C64FAB72}"/>
              </a:ext>
            </a:extLst>
          </p:cNvPr>
          <p:cNvSpPr>
            <a:spLocks noGrp="1"/>
          </p:cNvSpPr>
          <p:nvPr>
            <p:ph type="body" sz="quarter" idx="12"/>
          </p:nvPr>
        </p:nvSpPr>
        <p:spPr>
          <a:xfrm>
            <a:off x="611560" y="2483247"/>
            <a:ext cx="8281291" cy="936625"/>
          </a:xfrm>
        </p:spPr>
        <p:txBody>
          <a:bodyPr>
            <a:noAutofit/>
          </a:bodyPr>
          <a:lstStyle/>
          <a:p>
            <a:r>
              <a:rPr lang="en-US" sz="3000" dirty="0"/>
              <a:t>Area Based Interventions &amp; LEAP Deployments</a:t>
            </a:r>
          </a:p>
        </p:txBody>
      </p:sp>
    </p:spTree>
    <p:custDataLst>
      <p:tags r:id="rId1"/>
    </p:custDataLst>
    <p:extLst>
      <p:ext uri="{BB962C8B-B14F-4D97-AF65-F5344CB8AC3E}">
        <p14:creationId xmlns:p14="http://schemas.microsoft.com/office/powerpoint/2010/main" xmlns="" val="302188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BF9E3-9BC9-CF4E-85D7-2DF443417A9C}"/>
              </a:ext>
            </a:extLst>
          </p:cNvPr>
          <p:cNvSpPr>
            <a:spLocks noGrp="1"/>
          </p:cNvSpPr>
          <p:nvPr>
            <p:ph type="title"/>
          </p:nvPr>
        </p:nvSpPr>
        <p:spPr/>
        <p:txBody>
          <a:bodyPr>
            <a:normAutofit/>
          </a:bodyPr>
          <a:lstStyle/>
          <a:p>
            <a:r>
              <a:rPr lang="en-US" sz="2400" dirty="0"/>
              <a:t>Area-based interventions – City of Cape Town</a:t>
            </a:r>
          </a:p>
        </p:txBody>
      </p:sp>
      <p:sp>
        <p:nvSpPr>
          <p:cNvPr id="3" name="Text Placeholder 2">
            <a:extLst>
              <a:ext uri="{FF2B5EF4-FFF2-40B4-BE49-F238E27FC236}">
                <a16:creationId xmlns="" xmlns:a16="http://schemas.microsoft.com/office/drawing/2014/main" id="{2702F9AD-82CD-6449-9C0E-7083D7734DA2}"/>
              </a:ext>
            </a:extLst>
          </p:cNvPr>
          <p:cNvSpPr>
            <a:spLocks noGrp="1"/>
          </p:cNvSpPr>
          <p:nvPr>
            <p:ph type="body" sz="quarter" idx="13"/>
          </p:nvPr>
        </p:nvSpPr>
        <p:spPr>
          <a:xfrm>
            <a:off x="295275" y="1039979"/>
            <a:ext cx="8597205" cy="141966"/>
          </a:xfrm>
        </p:spPr>
        <p:txBody>
          <a:bodyPr/>
          <a:lstStyle/>
          <a:p>
            <a:r>
              <a:rPr lang="en-US" dirty="0"/>
              <a:t>Prioritised geographic areas in Cape Town</a:t>
            </a:r>
          </a:p>
        </p:txBody>
      </p:sp>
      <p:sp>
        <p:nvSpPr>
          <p:cNvPr id="4" name="Slide Number Placeholder 3">
            <a:extLst>
              <a:ext uri="{FF2B5EF4-FFF2-40B4-BE49-F238E27FC236}">
                <a16:creationId xmlns="" xmlns:a16="http://schemas.microsoft.com/office/drawing/2014/main" id="{8DC26E3F-3008-524E-B2D1-4C4FFB1DFAD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rPr>
              <a:t>12</a:t>
            </a:r>
          </a:p>
        </p:txBody>
      </p:sp>
      <p:sp>
        <p:nvSpPr>
          <p:cNvPr id="5" name="Footer Placeholder 4">
            <a:extLst>
              <a:ext uri="{FF2B5EF4-FFF2-40B4-BE49-F238E27FC236}">
                <a16:creationId xmlns="" xmlns:a16="http://schemas.microsoft.com/office/drawing/2014/main" id="{90DB2A99-5CC0-6E4C-9C1A-0DC1F2F02D3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6" name="Text Placeholder 5">
            <a:extLst>
              <a:ext uri="{FF2B5EF4-FFF2-40B4-BE49-F238E27FC236}">
                <a16:creationId xmlns="" xmlns:a16="http://schemas.microsoft.com/office/drawing/2014/main" id="{42CBDCB9-568C-3B40-A667-421FFF231456}"/>
              </a:ext>
            </a:extLst>
          </p:cNvPr>
          <p:cNvSpPr>
            <a:spLocks noGrp="1"/>
          </p:cNvSpPr>
          <p:nvPr>
            <p:ph type="body" sz="quarter" idx="14"/>
          </p:nvPr>
        </p:nvSpPr>
        <p:spPr>
          <a:xfrm>
            <a:off x="295276" y="1268760"/>
            <a:ext cx="8597204" cy="5199390"/>
          </a:xfrm>
        </p:spPr>
        <p:txBody>
          <a:bodyPr>
            <a:noAutofit/>
          </a:bodyPr>
          <a:lstStyle/>
          <a:p>
            <a:pPr>
              <a:lnSpc>
                <a:spcPct val="150000"/>
              </a:lnSpc>
            </a:pPr>
            <a:r>
              <a:rPr lang="en-US" sz="1400" dirty="0">
                <a:ea typeface="Calibri" panose="020F0502020204030204" pitchFamily="34" charset="0"/>
                <a:cs typeface="Times New Roman" panose="02020603050405020304" pitchFamily="18" charset="0"/>
              </a:rPr>
              <a:t>6 prioritised areas for initial LEAP officer deployment:</a:t>
            </a:r>
            <a:endParaRPr lang="en-US" sz="1400" b="0" dirty="0">
              <a:ea typeface="Calibri" panose="020F0502020204030204" pitchFamily="34" charset="0"/>
              <a:cs typeface="Times New Roman" panose="02020603050405020304" pitchFamily="18" charset="0"/>
            </a:endParaRP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Klipfontein/ Mitchells Plain – Hanover Park, Mitchells Plain &amp; Nyanga</a:t>
            </a:r>
          </a:p>
          <a:p>
            <a:pPr marL="674688" lvl="1" indent="-357188">
              <a:lnSpc>
                <a:spcPct val="150000"/>
              </a:lnSpc>
              <a:buFont typeface="Arial" panose="020B0604020202020204" pitchFamily="34" charset="0"/>
              <a:buChar char="•"/>
            </a:pPr>
            <a:r>
              <a:rPr lang="en-US" sz="1400" b="0" dirty="0">
                <a:ea typeface="Calibri" panose="020F0502020204030204" pitchFamily="34" charset="0"/>
                <a:cs typeface="Times New Roman" panose="02020603050405020304" pitchFamily="18" charset="0"/>
              </a:rPr>
              <a:t>Tygerberg/ Northern – Delft, Bishop Lavis</a:t>
            </a: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Khayelitsha/ Eastern - Khayelitsha</a:t>
            </a:r>
            <a:endParaRPr lang="en-US" sz="1400" b="0" dirty="0">
              <a:ea typeface="Calibri" panose="020F0502020204030204" pitchFamily="34" charset="0"/>
              <a:cs typeface="Times New Roman" panose="02020603050405020304" pitchFamily="18" charset="0"/>
            </a:endParaRPr>
          </a:p>
          <a:p>
            <a:pPr>
              <a:lnSpc>
                <a:spcPct val="150000"/>
              </a:lnSpc>
            </a:pPr>
            <a:r>
              <a:rPr lang="en-US" sz="1400" dirty="0">
                <a:ea typeface="Calibri" panose="020F0502020204030204" pitchFamily="34" charset="0"/>
                <a:cs typeface="Times New Roman" panose="02020603050405020304" pitchFamily="18" charset="0"/>
              </a:rPr>
              <a:t>5 additional geographic areas (for additional LEAP officer deployment)</a:t>
            </a:r>
            <a:r>
              <a:rPr lang="en-US" sz="1400" b="0" dirty="0">
                <a:ea typeface="Calibri" panose="020F0502020204030204" pitchFamily="34" charset="0"/>
                <a:cs typeface="Times New Roman" panose="02020603050405020304" pitchFamily="18" charset="0"/>
              </a:rPr>
              <a:t>: </a:t>
            </a: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Klipfontein/ Mitchells Plain – Gugulethu</a:t>
            </a: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Tygerberg/ Northern – Kraaifontein &amp; Mfuleni</a:t>
            </a: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Khayelitsha/ Eastern – Harare</a:t>
            </a:r>
          </a:p>
          <a:p>
            <a:pPr marL="674688" lvl="1" indent="-357188">
              <a:lnSpc>
                <a:spcPct val="150000"/>
              </a:lnSpc>
              <a:buFont typeface="Arial" panose="020B0604020202020204" pitchFamily="34" charset="0"/>
              <a:buChar char="•"/>
            </a:pPr>
            <a:r>
              <a:rPr lang="en-US" sz="1400" dirty="0">
                <a:ea typeface="Calibri" panose="020F0502020204030204" pitchFamily="34" charset="0"/>
                <a:cs typeface="Times New Roman" panose="02020603050405020304" pitchFamily="18" charset="0"/>
              </a:rPr>
              <a:t>Southern/ Western - Atlantis</a:t>
            </a:r>
          </a:p>
          <a:p>
            <a:pPr>
              <a:lnSpc>
                <a:spcPct val="150000"/>
              </a:lnSpc>
            </a:pPr>
            <a:r>
              <a:rPr lang="en-US" sz="1400" dirty="0">
                <a:cs typeface="Times New Roman" panose="02020603050405020304" pitchFamily="18" charset="0"/>
              </a:rPr>
              <a:t>Area-based teams</a:t>
            </a:r>
            <a:r>
              <a:rPr lang="en-US" sz="1400" b="0" dirty="0">
                <a:cs typeface="Times New Roman" panose="02020603050405020304" pitchFamily="18" charset="0"/>
              </a:rPr>
              <a:t>:</a:t>
            </a:r>
          </a:p>
          <a:p>
            <a:pPr marL="603250" lvl="1" indent="-285750">
              <a:lnSpc>
                <a:spcPct val="150000"/>
              </a:lnSpc>
              <a:buFont typeface="Arial" panose="020B0604020202020204" pitchFamily="34" charset="0"/>
              <a:buChar char="•"/>
            </a:pPr>
            <a:r>
              <a:rPr lang="en-US" sz="1400" dirty="0"/>
              <a:t>The ABT methodology will be based on data-led evidence to guide interventions. The ABT will ensure coordination and monitoring of all interventions and operationalises service delivery interventions</a:t>
            </a:r>
          </a:p>
          <a:p>
            <a:pPr marL="603250" lvl="1" indent="-285750">
              <a:lnSpc>
                <a:spcPct val="150000"/>
              </a:lnSpc>
              <a:buFont typeface="Arial" panose="020B0604020202020204" pitchFamily="34" charset="0"/>
              <a:buChar char="•"/>
            </a:pPr>
            <a:r>
              <a:rPr lang="en-US" sz="1400" dirty="0"/>
              <a:t>The local “Area-Based Teams” (ABTs) will bring law enforcement and violence prevention together &amp;  is well placed to incorporate the other priorities of the recovery strategy. </a:t>
            </a:r>
          </a:p>
          <a:p>
            <a:pPr marL="317500" lvl="1" indent="0">
              <a:lnSpc>
                <a:spcPct val="150000"/>
              </a:lnSpc>
              <a:buNone/>
            </a:pPr>
            <a:endParaRPr lang="en-US" dirty="0">
              <a:cs typeface="Times New Roman" panose="02020603050405020304" pitchFamily="18" charset="0"/>
            </a:endParaRPr>
          </a:p>
          <a:p>
            <a:pPr marL="603250" lvl="1" indent="-285750">
              <a:lnSpc>
                <a:spcPct val="150000"/>
              </a:lnSpc>
              <a:buFont typeface="Arial" panose="020B0604020202020204" pitchFamily="34" charset="0"/>
              <a:buChar char="•"/>
            </a:pPr>
            <a:endParaRPr lang="en-US" dirty="0">
              <a:cs typeface="Times New Roman" panose="02020603050405020304" pitchFamily="18" charset="0"/>
            </a:endParaRPr>
          </a:p>
          <a:p>
            <a:pPr marL="603250" lvl="1" indent="-285750">
              <a:lnSpc>
                <a:spcPct val="150000"/>
              </a:lnSpc>
              <a:buFont typeface="Arial" panose="020B0604020202020204" pitchFamily="34" charset="0"/>
              <a:buChar char="•"/>
            </a:pPr>
            <a:endParaRPr lang="en-US" dirty="0">
              <a:cs typeface="Times New Roman" panose="02020603050405020304" pitchFamily="18" charset="0"/>
            </a:endParaRPr>
          </a:p>
          <a:p>
            <a:pPr marL="180000" lvl="1" indent="0">
              <a:lnSpc>
                <a:spcPct val="150000"/>
              </a:lnSpc>
              <a:buNone/>
            </a:pPr>
            <a:endParaRPr lang="en-US" sz="1600" b="0" dirty="0"/>
          </a:p>
        </p:txBody>
      </p:sp>
    </p:spTree>
    <p:extLst>
      <p:ext uri="{BB962C8B-B14F-4D97-AF65-F5344CB8AC3E}">
        <p14:creationId xmlns:p14="http://schemas.microsoft.com/office/powerpoint/2010/main" xmlns="" val="276009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406839F-D7A4-4E5D-B93D-768AD4D1DB36}" type="slidenum">
              <a:rPr lang="en-ZA" smtClean="0"/>
              <a:pPr/>
              <a:t>25</a:t>
            </a:fld>
            <a:endParaRPr lang="en-ZA" dirty="0"/>
          </a:p>
        </p:txBody>
      </p:sp>
      <p:sp>
        <p:nvSpPr>
          <p:cNvPr id="9" name="Rectangle 8"/>
          <p:cNvSpPr/>
          <p:nvPr/>
        </p:nvSpPr>
        <p:spPr>
          <a:xfrm>
            <a:off x="683568" y="21306"/>
            <a:ext cx="8064895" cy="738664"/>
          </a:xfrm>
          <a:prstGeom prst="rect">
            <a:avLst/>
          </a:prstGeom>
        </p:spPr>
        <p:txBody>
          <a:bodyPr wrap="square">
            <a:spAutoFit/>
          </a:bodyPr>
          <a:lstStyle/>
          <a:p>
            <a:r>
              <a:rPr lang="en-US" sz="1400" dirty="0"/>
              <a:t/>
            </a:r>
            <a:br>
              <a:rPr lang="en-US" sz="1400" dirty="0"/>
            </a:br>
            <a:endParaRPr lang="en-US" sz="2800" b="1" dirty="0">
              <a:solidFill>
                <a:schemeClr val="bg2">
                  <a:lumMod val="50000"/>
                </a:schemeClr>
              </a:solidFill>
            </a:endParaRPr>
          </a:p>
        </p:txBody>
      </p:sp>
      <p:graphicFrame>
        <p:nvGraphicFramePr>
          <p:cNvPr id="11" name="Diagram 10"/>
          <p:cNvGraphicFramePr/>
          <p:nvPr>
            <p:extLst>
              <p:ext uri="{D42A27DB-BD31-4B8C-83A1-F6EECF244321}">
                <p14:modId xmlns:p14="http://schemas.microsoft.com/office/powerpoint/2010/main" xmlns="" val="1561718281"/>
              </p:ext>
            </p:extLst>
          </p:nvPr>
        </p:nvGraphicFramePr>
        <p:xfrm>
          <a:off x="971599" y="1916832"/>
          <a:ext cx="7488831" cy="411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2"/>
          <p:cNvSpPr>
            <a:spLocks noGrp="1"/>
          </p:cNvSpPr>
          <p:nvPr>
            <p:ph type="body" sz="quarter" idx="14"/>
          </p:nvPr>
        </p:nvSpPr>
        <p:spPr>
          <a:xfrm>
            <a:off x="2655503" y="1174865"/>
            <a:ext cx="4060701" cy="4680049"/>
          </a:xfrm>
          <a:ln>
            <a:noFill/>
          </a:ln>
        </p:spPr>
        <p:txBody>
          <a:bodyPr/>
          <a:lstStyle/>
          <a:p>
            <a:pPr algn="ctr"/>
            <a:r>
              <a:rPr lang="en-US" u="sng" dirty="0"/>
              <a:t>First 6 prioritized geographic areas</a:t>
            </a:r>
          </a:p>
        </p:txBody>
      </p:sp>
      <p:sp>
        <p:nvSpPr>
          <p:cNvPr id="10" name="Footer Placeholder 4">
            <a:extLst>
              <a:ext uri="{FF2B5EF4-FFF2-40B4-BE49-F238E27FC236}">
                <a16:creationId xmlns="" xmlns:a16="http://schemas.microsoft.com/office/drawing/2014/main" id="{26007CC8-9086-40D3-BA6C-58C44B8A9ED1}"/>
              </a:ext>
            </a:extLst>
          </p:cNvPr>
          <p:cNvSpPr>
            <a:spLocks noGrp="1"/>
          </p:cNvSpPr>
          <p:nvPr>
            <p:ph type="ftr" sz="quarter" idx="3"/>
          </p:nvPr>
        </p:nvSpPr>
        <p:spPr>
          <a:xfrm>
            <a:off x="3635896" y="6491957"/>
            <a:ext cx="4138612" cy="231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COMSAFE STANDING COMMITTEE MEETING</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Rectangle 2">
            <a:extLst>
              <a:ext uri="{FF2B5EF4-FFF2-40B4-BE49-F238E27FC236}">
                <a16:creationId xmlns="" xmlns:a16="http://schemas.microsoft.com/office/drawing/2014/main" id="{D8A80EB0-5D56-44FE-99D5-F443FE0628FD}"/>
              </a:ext>
            </a:extLst>
          </p:cNvPr>
          <p:cNvSpPr/>
          <p:nvPr/>
        </p:nvSpPr>
        <p:spPr>
          <a:xfrm>
            <a:off x="395536" y="182232"/>
            <a:ext cx="7776864" cy="461665"/>
          </a:xfrm>
          <a:prstGeom prst="rect">
            <a:avLst/>
          </a:prstGeom>
        </p:spPr>
        <p:txBody>
          <a:bodyPr wrap="square">
            <a:spAutoFit/>
          </a:bodyPr>
          <a:lstStyle/>
          <a:p>
            <a:r>
              <a:rPr lang="en-US" sz="2400" b="1" dirty="0">
                <a:solidFill>
                  <a:schemeClr val="bg2">
                    <a:lumMod val="50000"/>
                  </a:schemeClr>
                </a:solidFill>
              </a:rPr>
              <a:t>Area-based Interventions – City of Cape Town</a:t>
            </a:r>
            <a:endParaRPr lang="en-ZA" sz="2400" dirty="0"/>
          </a:p>
        </p:txBody>
      </p:sp>
    </p:spTree>
    <p:extLst>
      <p:ext uri="{BB962C8B-B14F-4D97-AF65-F5344CB8AC3E}">
        <p14:creationId xmlns:p14="http://schemas.microsoft.com/office/powerpoint/2010/main" xmlns="" val="48232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95DF2AA-F346-450C-A3CD-7742184246C0}"/>
              </a:ext>
            </a:extLst>
          </p:cNvPr>
          <p:cNvSpPr>
            <a:spLocks noGrp="1"/>
          </p:cNvSpPr>
          <p:nvPr>
            <p:ph type="body" sz="quarter" idx="13"/>
          </p:nvPr>
        </p:nvSpPr>
        <p:spPr/>
        <p:txBody>
          <a:bodyPr/>
          <a:lstStyle/>
          <a:p>
            <a:endParaRPr lang="en-ZA" dirty="0"/>
          </a:p>
          <a:p>
            <a:r>
              <a:rPr lang="en-ZA" dirty="0"/>
              <a:t>Achievements to date</a:t>
            </a:r>
          </a:p>
          <a:p>
            <a:endParaRPr lang="en-ZA" dirty="0"/>
          </a:p>
        </p:txBody>
      </p:sp>
      <p:sp>
        <p:nvSpPr>
          <p:cNvPr id="4" name="Slide Number Placeholder 3">
            <a:extLst>
              <a:ext uri="{FF2B5EF4-FFF2-40B4-BE49-F238E27FC236}">
                <a16:creationId xmlns="" xmlns:a16="http://schemas.microsoft.com/office/drawing/2014/main" id="{703F5C50-5360-45B6-B877-0EF8C011129C}"/>
              </a:ext>
            </a:extLst>
          </p:cNvPr>
          <p:cNvSpPr>
            <a:spLocks noGrp="1"/>
          </p:cNvSpPr>
          <p:nvPr>
            <p:ph type="sldNum" sz="quarter" idx="4"/>
          </p:nvPr>
        </p:nvSpPr>
        <p:spPr/>
        <p:txBody>
          <a:bodyPr/>
          <a:lstStyle/>
          <a:p>
            <a:fld id="{8406839F-D7A4-4E5D-B93D-768AD4D1DB36}" type="slidenum">
              <a:rPr lang="en-ZA" smtClean="0"/>
              <a:pPr/>
              <a:t>26</a:t>
            </a:fld>
            <a:endParaRPr lang="en-ZA" dirty="0"/>
          </a:p>
        </p:txBody>
      </p:sp>
      <p:sp>
        <p:nvSpPr>
          <p:cNvPr id="5" name="Footer Placeholder 4">
            <a:extLst>
              <a:ext uri="{FF2B5EF4-FFF2-40B4-BE49-F238E27FC236}">
                <a16:creationId xmlns="" xmlns:a16="http://schemas.microsoft.com/office/drawing/2014/main" id="{AB35CFBD-AB36-41B5-8B96-9F479B5F2D0E}"/>
              </a:ext>
            </a:extLst>
          </p:cNvPr>
          <p:cNvSpPr>
            <a:spLocks noGrp="1"/>
          </p:cNvSpPr>
          <p:nvPr>
            <p:ph type="ftr" sz="quarter" idx="3"/>
          </p:nvPr>
        </p:nvSpPr>
        <p:spPr/>
        <p:txBody>
          <a:bodyPr/>
          <a:lstStyle/>
          <a:p>
            <a:r>
              <a:rPr lang="en-GB" dirty="0"/>
              <a:t>COMSAFE STANDING COMMITTEE MEETING</a:t>
            </a:r>
          </a:p>
        </p:txBody>
      </p:sp>
      <p:sp>
        <p:nvSpPr>
          <p:cNvPr id="6" name="Text Placeholder 5">
            <a:extLst>
              <a:ext uri="{FF2B5EF4-FFF2-40B4-BE49-F238E27FC236}">
                <a16:creationId xmlns="" xmlns:a16="http://schemas.microsoft.com/office/drawing/2014/main" id="{66D71ECC-9183-4CFD-8FA0-DCE6C1402058}"/>
              </a:ext>
            </a:extLst>
          </p:cNvPr>
          <p:cNvSpPr>
            <a:spLocks noGrp="1"/>
          </p:cNvSpPr>
          <p:nvPr>
            <p:ph type="body" sz="quarter" idx="10"/>
          </p:nvPr>
        </p:nvSpPr>
        <p:spPr/>
        <p:txBody>
          <a:bodyPr/>
          <a:lstStyle/>
          <a:p>
            <a:pPr marL="180000" lvl="1" indent="-180000" defTabSz="914400">
              <a:spcBef>
                <a:spcPts val="300"/>
              </a:spcBef>
            </a:pPr>
            <a:r>
              <a:rPr lang="en-US" sz="2000" dirty="0">
                <a:solidFill>
                  <a:prstClr val="black"/>
                </a:solidFill>
                <a:ea typeface="Arial Unicode MS" panose="020B0604020202020204" pitchFamily="34" charset="-128"/>
                <a:cs typeface="Times New Roman" panose="02020603050405020304" pitchFamily="18" charset="0"/>
              </a:rPr>
              <a:t>Established with DOCS, SAPS, EDP, City &amp; ISS</a:t>
            </a:r>
          </a:p>
          <a:p>
            <a:pPr marL="0" lvl="1" indent="0" defTabSz="914400">
              <a:spcBef>
                <a:spcPts val="300"/>
              </a:spcBef>
              <a:buNone/>
            </a:pPr>
            <a:endParaRPr lang="en-US" sz="2000" dirty="0">
              <a:solidFill>
                <a:prstClr val="black"/>
              </a:solidFill>
              <a:ea typeface="Arial Unicode MS" panose="020B0604020202020204" pitchFamily="34" charset="-128"/>
              <a:cs typeface="Times New Roman" panose="02020603050405020304" pitchFamily="18" charset="0"/>
            </a:endParaRPr>
          </a:p>
          <a:p>
            <a:pPr marL="180000" lvl="1" indent="-180000" defTabSz="914400">
              <a:spcBef>
                <a:spcPts val="300"/>
              </a:spcBef>
            </a:pPr>
            <a:r>
              <a:rPr lang="en-US" sz="2000" dirty="0">
                <a:solidFill>
                  <a:prstClr val="black"/>
                </a:solidFill>
                <a:ea typeface="Arial Unicode MS" panose="020B0604020202020204" pitchFamily="34" charset="-128"/>
                <a:cs typeface="Times New Roman" panose="02020603050405020304" pitchFamily="18" charset="0"/>
              </a:rPr>
              <a:t>Partnership created with SAPS &amp; LEAP in establishing area-based law enforcement interventions</a:t>
            </a:r>
          </a:p>
          <a:p>
            <a:pPr marL="0" lvl="1" indent="0" defTabSz="914400">
              <a:spcBef>
                <a:spcPts val="300"/>
              </a:spcBef>
              <a:buNone/>
            </a:pPr>
            <a:endParaRPr lang="en-US" sz="2000" dirty="0">
              <a:solidFill>
                <a:prstClr val="black"/>
              </a:solidFill>
              <a:ea typeface="Arial Unicode MS" panose="020B0604020202020204" pitchFamily="34" charset="-128"/>
              <a:cs typeface="Times New Roman" panose="02020603050405020304" pitchFamily="18" charset="0"/>
            </a:endParaRPr>
          </a:p>
          <a:p>
            <a:pPr marL="180000" lvl="1" indent="-180000" defTabSz="914400">
              <a:spcBef>
                <a:spcPts val="300"/>
              </a:spcBef>
            </a:pPr>
            <a:r>
              <a:rPr lang="en-US" sz="2000" dirty="0">
                <a:solidFill>
                  <a:prstClr val="black"/>
                </a:solidFill>
                <a:ea typeface="Arial Unicode MS" panose="020B0604020202020204" pitchFamily="34" charset="-128"/>
                <a:cs typeface="Times New Roman" panose="02020603050405020304" pitchFamily="18" charset="0"/>
              </a:rPr>
              <a:t>Station Commander leads</a:t>
            </a:r>
          </a:p>
          <a:p>
            <a:pPr marL="0" lvl="1" indent="0" defTabSz="914400">
              <a:spcBef>
                <a:spcPts val="300"/>
              </a:spcBef>
              <a:buNone/>
            </a:pPr>
            <a:endParaRPr lang="en-US" sz="2000" dirty="0">
              <a:solidFill>
                <a:prstClr val="black"/>
              </a:solidFill>
              <a:ea typeface="Arial Unicode MS" panose="020B0604020202020204" pitchFamily="34" charset="-128"/>
              <a:cs typeface="Times New Roman" panose="02020603050405020304" pitchFamily="18" charset="0"/>
            </a:endParaRPr>
          </a:p>
          <a:p>
            <a:pPr marL="180000" lvl="1" indent="-180000" defTabSz="914400">
              <a:spcBef>
                <a:spcPts val="300"/>
              </a:spcBef>
            </a:pPr>
            <a:r>
              <a:rPr lang="en-US" sz="2000" dirty="0">
                <a:solidFill>
                  <a:prstClr val="black"/>
                </a:solidFill>
                <a:ea typeface="Arial Unicode MS" panose="020B0604020202020204" pitchFamily="34" charset="-128"/>
                <a:cs typeface="Times New Roman" panose="02020603050405020304" pitchFamily="18" charset="0"/>
              </a:rPr>
              <a:t>Identified following quick wins:</a:t>
            </a:r>
          </a:p>
          <a:p>
            <a:pPr marL="180000" lvl="1" indent="-180000" defTabSz="914400">
              <a:spcBef>
                <a:spcPts val="300"/>
              </a:spcBef>
            </a:pPr>
            <a:endParaRPr lang="en-US" sz="2000" dirty="0">
              <a:solidFill>
                <a:prstClr val="black"/>
              </a:solidFill>
              <a:ea typeface="Arial Unicode MS" panose="020B0604020202020204" pitchFamily="34" charset="-128"/>
              <a:cs typeface="Times New Roman" panose="02020603050405020304" pitchFamily="18" charset="0"/>
            </a:endParaRPr>
          </a:p>
          <a:p>
            <a:pPr marL="285750" lvl="1" defTabSz="914400">
              <a:spcBef>
                <a:spcPts val="300"/>
              </a:spcBef>
              <a:buFont typeface="Wingdings" panose="05000000000000000000" pitchFamily="2" charset="2"/>
              <a:buChar char="§"/>
            </a:pPr>
            <a:r>
              <a:rPr lang="en-US" sz="2000" dirty="0">
                <a:solidFill>
                  <a:prstClr val="black"/>
                </a:solidFill>
                <a:ea typeface="Arial Unicode MS" panose="020B0604020202020204" pitchFamily="34" charset="-128"/>
                <a:cs typeface="Times New Roman" panose="02020603050405020304" pitchFamily="18" charset="0"/>
              </a:rPr>
              <a:t>Firearms</a:t>
            </a:r>
          </a:p>
          <a:p>
            <a:pPr marL="285750" lvl="1" defTabSz="914400">
              <a:spcBef>
                <a:spcPts val="300"/>
              </a:spcBef>
              <a:buFont typeface="Wingdings" panose="05000000000000000000" pitchFamily="2" charset="2"/>
              <a:buChar char="§"/>
            </a:pPr>
            <a:r>
              <a:rPr lang="en-US" sz="2000" dirty="0">
                <a:solidFill>
                  <a:prstClr val="black"/>
                </a:solidFill>
                <a:ea typeface="Arial Unicode MS" panose="020B0604020202020204" pitchFamily="34" charset="-128"/>
                <a:cs typeface="Times New Roman" panose="02020603050405020304" pitchFamily="18" charset="0"/>
              </a:rPr>
              <a:t>Substance abuse (alcohol &amp; drugs)</a:t>
            </a:r>
          </a:p>
          <a:p>
            <a:pPr marL="285750" lvl="1" defTabSz="914400">
              <a:spcBef>
                <a:spcPts val="300"/>
              </a:spcBef>
              <a:buFont typeface="Wingdings" panose="05000000000000000000" pitchFamily="2" charset="2"/>
              <a:buChar char="§"/>
            </a:pPr>
            <a:r>
              <a:rPr lang="en-US" sz="2000" dirty="0">
                <a:solidFill>
                  <a:prstClr val="black"/>
                </a:solidFill>
                <a:ea typeface="Arial Unicode MS" panose="020B0604020202020204" pitchFamily="34" charset="-128"/>
                <a:cs typeface="Times New Roman" panose="02020603050405020304" pitchFamily="18" charset="0"/>
              </a:rPr>
              <a:t>Persons of interest </a:t>
            </a:r>
          </a:p>
          <a:p>
            <a:endParaRPr lang="en-ZA" dirty="0"/>
          </a:p>
        </p:txBody>
      </p:sp>
      <p:sp>
        <p:nvSpPr>
          <p:cNvPr id="7" name="Title 6">
            <a:extLst>
              <a:ext uri="{FF2B5EF4-FFF2-40B4-BE49-F238E27FC236}">
                <a16:creationId xmlns="" xmlns:a16="http://schemas.microsoft.com/office/drawing/2014/main" id="{4F42D0A3-C58B-4528-91C7-FDC6119E3A6D}"/>
              </a:ext>
            </a:extLst>
          </p:cNvPr>
          <p:cNvSpPr>
            <a:spLocks noGrp="1"/>
          </p:cNvSpPr>
          <p:nvPr>
            <p:ph type="title"/>
          </p:nvPr>
        </p:nvSpPr>
        <p:spPr>
          <a:xfrm>
            <a:off x="295275" y="203006"/>
            <a:ext cx="8597900" cy="514738"/>
          </a:xfrm>
          <a:prstGeom prst="rect">
            <a:avLst/>
          </a:prstGeom>
        </p:spPr>
        <p:txBody>
          <a:bodyPr wrap="square">
            <a:spAutoFit/>
          </a:bodyPr>
          <a:lstStyle/>
          <a:p>
            <a:r>
              <a:rPr lang="en-US" sz="2400" b="1" dirty="0">
                <a:solidFill>
                  <a:srgbClr val="3377FF">
                    <a:lumMod val="50000"/>
                  </a:srgbClr>
                </a:solidFill>
                <a:latin typeface="Century Gothic"/>
              </a:rPr>
              <a:t>Law Enforcement Technical Work Group</a:t>
            </a:r>
            <a:endParaRPr lang="en-ZA" sz="2400" dirty="0">
              <a:solidFill>
                <a:prstClr val="black"/>
              </a:solidFill>
              <a:latin typeface="Century Gothic"/>
            </a:endParaRPr>
          </a:p>
        </p:txBody>
      </p:sp>
    </p:spTree>
    <p:extLst>
      <p:ext uri="{BB962C8B-B14F-4D97-AF65-F5344CB8AC3E}">
        <p14:creationId xmlns:p14="http://schemas.microsoft.com/office/powerpoint/2010/main" xmlns="" val="15877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FEC468-911A-4AA7-BDCA-BF661FD996B3}"/>
              </a:ext>
            </a:extLst>
          </p:cNvPr>
          <p:cNvSpPr>
            <a:spLocks noGrp="1"/>
          </p:cNvSpPr>
          <p:nvPr>
            <p:ph type="title"/>
          </p:nvPr>
        </p:nvSpPr>
        <p:spPr/>
        <p:txBody>
          <a:bodyPr>
            <a:normAutofit/>
          </a:bodyPr>
          <a:lstStyle/>
          <a:p>
            <a:r>
              <a:rPr lang="en-US" sz="2400" dirty="0"/>
              <a:t>Law Enforcement Technical Work Group</a:t>
            </a:r>
            <a:endParaRPr lang="en-ZA" sz="2400" dirty="0"/>
          </a:p>
        </p:txBody>
      </p:sp>
      <p:sp>
        <p:nvSpPr>
          <p:cNvPr id="3" name="Text Placeholder 2">
            <a:extLst>
              <a:ext uri="{FF2B5EF4-FFF2-40B4-BE49-F238E27FC236}">
                <a16:creationId xmlns="" xmlns:a16="http://schemas.microsoft.com/office/drawing/2014/main" id="{887C2082-75C0-415B-A3E8-233C4C0368DA}"/>
              </a:ext>
            </a:extLst>
          </p:cNvPr>
          <p:cNvSpPr>
            <a:spLocks noGrp="1"/>
          </p:cNvSpPr>
          <p:nvPr>
            <p:ph type="body" sz="quarter" idx="13"/>
          </p:nvPr>
        </p:nvSpPr>
        <p:spPr/>
        <p:txBody>
          <a:bodyPr/>
          <a:lstStyle/>
          <a:p>
            <a:r>
              <a:rPr lang="en-ZA" dirty="0"/>
              <a:t>Functions</a:t>
            </a:r>
          </a:p>
        </p:txBody>
      </p:sp>
      <p:sp>
        <p:nvSpPr>
          <p:cNvPr id="4" name="Slide Number Placeholder 3">
            <a:extLst>
              <a:ext uri="{FF2B5EF4-FFF2-40B4-BE49-F238E27FC236}">
                <a16:creationId xmlns="" xmlns:a16="http://schemas.microsoft.com/office/drawing/2014/main" id="{40FE9CA1-FA2A-49B6-9F70-09FA1BA13A76}"/>
              </a:ext>
            </a:extLst>
          </p:cNvPr>
          <p:cNvSpPr>
            <a:spLocks noGrp="1"/>
          </p:cNvSpPr>
          <p:nvPr>
            <p:ph type="sldNum" sz="quarter" idx="4"/>
          </p:nvPr>
        </p:nvSpPr>
        <p:spPr/>
        <p:txBody>
          <a:bodyPr/>
          <a:lstStyle/>
          <a:p>
            <a:fld id="{8406839F-D7A4-4E5D-B93D-768AD4D1DB36}" type="slidenum">
              <a:rPr lang="en-ZA" smtClean="0"/>
              <a:pPr/>
              <a:t>27</a:t>
            </a:fld>
            <a:endParaRPr lang="en-ZA" dirty="0"/>
          </a:p>
        </p:txBody>
      </p:sp>
      <p:sp>
        <p:nvSpPr>
          <p:cNvPr id="5" name="Footer Placeholder 4">
            <a:extLst>
              <a:ext uri="{FF2B5EF4-FFF2-40B4-BE49-F238E27FC236}">
                <a16:creationId xmlns="" xmlns:a16="http://schemas.microsoft.com/office/drawing/2014/main" id="{23EE3C51-F9FA-45E5-B3D2-31BDEC836B61}"/>
              </a:ext>
            </a:extLst>
          </p:cNvPr>
          <p:cNvSpPr>
            <a:spLocks noGrp="1"/>
          </p:cNvSpPr>
          <p:nvPr>
            <p:ph type="ftr" sz="quarter" idx="3"/>
          </p:nvPr>
        </p:nvSpPr>
        <p:spPr/>
        <p:txBody>
          <a:bodyPr/>
          <a:lstStyle/>
          <a:p>
            <a:r>
              <a:rPr lang="en-GB" dirty="0"/>
              <a:t>COMSAFE STANDING COMMITTEE MEETING</a:t>
            </a:r>
          </a:p>
        </p:txBody>
      </p:sp>
      <p:sp>
        <p:nvSpPr>
          <p:cNvPr id="6" name="Text Placeholder 5">
            <a:extLst>
              <a:ext uri="{FF2B5EF4-FFF2-40B4-BE49-F238E27FC236}">
                <a16:creationId xmlns="" xmlns:a16="http://schemas.microsoft.com/office/drawing/2014/main" id="{32D71B22-4182-42E8-B51C-64CB26BD72F6}"/>
              </a:ext>
            </a:extLst>
          </p:cNvPr>
          <p:cNvSpPr>
            <a:spLocks noGrp="1"/>
          </p:cNvSpPr>
          <p:nvPr>
            <p:ph type="body" sz="quarter" idx="10"/>
          </p:nvPr>
        </p:nvSpPr>
        <p:spPr/>
        <p:txBody>
          <a:bodyPr/>
          <a:lstStyle/>
          <a:p>
            <a:endParaRPr lang="en-ZA" dirty="0"/>
          </a:p>
        </p:txBody>
      </p:sp>
      <p:graphicFrame>
        <p:nvGraphicFramePr>
          <p:cNvPr id="9" name="Diagram 8">
            <a:extLst>
              <a:ext uri="{FF2B5EF4-FFF2-40B4-BE49-F238E27FC236}">
                <a16:creationId xmlns="" xmlns:a16="http://schemas.microsoft.com/office/drawing/2014/main" id="{63C44FFB-D714-4CD6-9549-08096C5BF027}"/>
              </a:ext>
            </a:extLst>
          </p:cNvPr>
          <p:cNvGraphicFramePr/>
          <p:nvPr>
            <p:extLst>
              <p:ext uri="{D42A27DB-BD31-4B8C-83A1-F6EECF244321}">
                <p14:modId xmlns:p14="http://schemas.microsoft.com/office/powerpoint/2010/main" xmlns="" val="4060124483"/>
              </p:ext>
            </p:extLst>
          </p:nvPr>
        </p:nvGraphicFramePr>
        <p:xfrm>
          <a:off x="345405" y="1844824"/>
          <a:ext cx="8597205"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 xmlns:a16="http://schemas.microsoft.com/office/drawing/2014/main" id="{39D20640-2E15-4938-8CFA-FEDAE9752F38}"/>
              </a:ext>
            </a:extLst>
          </p:cNvPr>
          <p:cNvSpPr txBox="1"/>
          <p:nvPr/>
        </p:nvSpPr>
        <p:spPr>
          <a:xfrm>
            <a:off x="3851919" y="1844824"/>
            <a:ext cx="1584176" cy="1384995"/>
          </a:xfrm>
          <a:prstGeom prst="rect">
            <a:avLst/>
          </a:prstGeom>
          <a:noFill/>
        </p:spPr>
        <p:txBody>
          <a:bodyPr wrap="square" rtlCol="0">
            <a:spAutoFit/>
          </a:bodyPr>
          <a:lstStyle/>
          <a:p>
            <a:r>
              <a:rPr lang="en-US" sz="1500" b="1" dirty="0">
                <a:solidFill>
                  <a:schemeClr val="bg1"/>
                </a:solidFill>
              </a:rPr>
              <a:t>Monitoring of homicides </a:t>
            </a:r>
            <a:endParaRPr lang="en-ZA" sz="1500" b="1" dirty="0">
              <a:solidFill>
                <a:schemeClr val="bg1"/>
              </a:solidFill>
            </a:endParaRPr>
          </a:p>
          <a:p>
            <a:endParaRPr lang="en-ZA" dirty="0"/>
          </a:p>
          <a:p>
            <a:endParaRPr lang="en-ZA" dirty="0"/>
          </a:p>
          <a:p>
            <a:endParaRPr lang="en-ZA" dirty="0"/>
          </a:p>
        </p:txBody>
      </p:sp>
      <p:sp>
        <p:nvSpPr>
          <p:cNvPr id="11" name="TextBox 10">
            <a:extLst>
              <a:ext uri="{FF2B5EF4-FFF2-40B4-BE49-F238E27FC236}">
                <a16:creationId xmlns="" xmlns:a16="http://schemas.microsoft.com/office/drawing/2014/main" id="{46A2B99D-6805-4E43-A0C8-A9530B853FE5}"/>
              </a:ext>
            </a:extLst>
          </p:cNvPr>
          <p:cNvSpPr txBox="1"/>
          <p:nvPr/>
        </p:nvSpPr>
        <p:spPr>
          <a:xfrm>
            <a:off x="7394381" y="1936015"/>
            <a:ext cx="1468413" cy="830997"/>
          </a:xfrm>
          <a:prstGeom prst="rect">
            <a:avLst/>
          </a:prstGeom>
          <a:noFill/>
        </p:spPr>
        <p:txBody>
          <a:bodyPr wrap="square" rtlCol="0">
            <a:spAutoFit/>
          </a:bodyPr>
          <a:lstStyle/>
          <a:p>
            <a:r>
              <a:rPr lang="en-US" sz="1500" b="1" dirty="0">
                <a:solidFill>
                  <a:schemeClr val="bg1"/>
                </a:solidFill>
              </a:rPr>
              <a:t>Ensure collaboration</a:t>
            </a:r>
          </a:p>
          <a:p>
            <a:endParaRPr lang="en-ZA" dirty="0"/>
          </a:p>
        </p:txBody>
      </p:sp>
      <p:sp>
        <p:nvSpPr>
          <p:cNvPr id="12" name="TextBox 11">
            <a:extLst>
              <a:ext uri="{FF2B5EF4-FFF2-40B4-BE49-F238E27FC236}">
                <a16:creationId xmlns="" xmlns:a16="http://schemas.microsoft.com/office/drawing/2014/main" id="{2EFC7254-83FA-48FB-BF3F-9FE20E278E71}"/>
              </a:ext>
            </a:extLst>
          </p:cNvPr>
          <p:cNvSpPr txBox="1"/>
          <p:nvPr/>
        </p:nvSpPr>
        <p:spPr>
          <a:xfrm>
            <a:off x="3851920" y="2651037"/>
            <a:ext cx="1440160" cy="954107"/>
          </a:xfrm>
          <a:prstGeom prst="rect">
            <a:avLst/>
          </a:prstGeom>
          <a:noFill/>
        </p:spPr>
        <p:txBody>
          <a:bodyPr wrap="square" rtlCol="0">
            <a:spAutoFit/>
          </a:bodyPr>
          <a:lstStyle/>
          <a:p>
            <a:pPr marL="95250" lvl="0" indent="-95250">
              <a:buFont typeface="Arial" panose="020B0604020202020204" pitchFamily="34" charset="0"/>
              <a:buChar char="•"/>
            </a:pPr>
            <a:r>
              <a:rPr lang="en-US" sz="1400" dirty="0">
                <a:solidFill>
                  <a:schemeClr val="bg1"/>
                </a:solidFill>
              </a:rPr>
              <a:t>Province</a:t>
            </a:r>
          </a:p>
          <a:p>
            <a:pPr marL="95250" lvl="0" indent="-95250">
              <a:buFont typeface="Arial" panose="020B0604020202020204" pitchFamily="34" charset="0"/>
              <a:buChar char="•"/>
            </a:pPr>
            <a:r>
              <a:rPr lang="en-US" sz="1400" dirty="0">
                <a:solidFill>
                  <a:schemeClr val="bg1"/>
                </a:solidFill>
              </a:rPr>
              <a:t>Priority areas</a:t>
            </a:r>
          </a:p>
          <a:p>
            <a:pPr marL="95250" lvl="0" indent="-95250">
              <a:buFont typeface="Arial" panose="020B0604020202020204" pitchFamily="34" charset="0"/>
              <a:buChar char="•"/>
            </a:pPr>
            <a:r>
              <a:rPr lang="en-US" sz="1400" dirty="0">
                <a:solidFill>
                  <a:schemeClr val="bg1"/>
                </a:solidFill>
              </a:rPr>
              <a:t>Instruments used</a:t>
            </a:r>
          </a:p>
        </p:txBody>
      </p:sp>
      <p:sp>
        <p:nvSpPr>
          <p:cNvPr id="13" name="TextBox 12">
            <a:extLst>
              <a:ext uri="{FF2B5EF4-FFF2-40B4-BE49-F238E27FC236}">
                <a16:creationId xmlns="" xmlns:a16="http://schemas.microsoft.com/office/drawing/2014/main" id="{2CAA778C-2809-42B0-B311-15E25843B3D5}"/>
              </a:ext>
            </a:extLst>
          </p:cNvPr>
          <p:cNvSpPr txBox="1"/>
          <p:nvPr/>
        </p:nvSpPr>
        <p:spPr>
          <a:xfrm>
            <a:off x="7444511" y="2619098"/>
            <a:ext cx="1440160" cy="1600438"/>
          </a:xfrm>
          <a:prstGeom prst="rect">
            <a:avLst/>
          </a:prstGeom>
          <a:noFill/>
        </p:spPr>
        <p:txBody>
          <a:bodyPr wrap="square" rtlCol="0">
            <a:spAutoFit/>
          </a:bodyPr>
          <a:lstStyle/>
          <a:p>
            <a:pPr marL="95250" lvl="0" indent="-95250">
              <a:buFont typeface="Arial" panose="020B0604020202020204" pitchFamily="34" charset="0"/>
              <a:buChar char="•"/>
            </a:pPr>
            <a:r>
              <a:rPr lang="en-US" sz="1400" dirty="0">
                <a:solidFill>
                  <a:schemeClr val="bg1"/>
                </a:solidFill>
              </a:rPr>
              <a:t>Operational  coordination</a:t>
            </a:r>
          </a:p>
          <a:p>
            <a:pPr marL="95250" lvl="0" indent="-95250">
              <a:buFont typeface="Arial" panose="020B0604020202020204" pitchFamily="34" charset="0"/>
              <a:buChar char="•"/>
            </a:pPr>
            <a:r>
              <a:rPr lang="en-US" sz="1400" dirty="0">
                <a:solidFill>
                  <a:schemeClr val="bg1"/>
                </a:solidFill>
              </a:rPr>
              <a:t>Improve cooperation</a:t>
            </a:r>
          </a:p>
          <a:p>
            <a:pPr marL="95250" lvl="0" indent="-95250">
              <a:buFont typeface="Arial" panose="020B0604020202020204" pitchFamily="34" charset="0"/>
              <a:buChar char="•"/>
            </a:pPr>
            <a:r>
              <a:rPr lang="en-US" sz="1400" dirty="0">
                <a:solidFill>
                  <a:schemeClr val="bg1"/>
                </a:solidFill>
              </a:rPr>
              <a:t>Monitoring &amp; Evaluation</a:t>
            </a:r>
          </a:p>
          <a:p>
            <a:pPr marL="95250" lvl="0" indent="-95250">
              <a:buFont typeface="Arial" panose="020B0604020202020204" pitchFamily="34" charset="0"/>
              <a:buChar char="•"/>
            </a:pPr>
            <a:r>
              <a:rPr lang="en-US" sz="1400" dirty="0">
                <a:solidFill>
                  <a:schemeClr val="bg1"/>
                </a:solidFill>
              </a:rPr>
              <a:t>Mentoring</a:t>
            </a:r>
          </a:p>
        </p:txBody>
      </p:sp>
      <p:sp>
        <p:nvSpPr>
          <p:cNvPr id="14" name="TextBox 13">
            <a:extLst>
              <a:ext uri="{FF2B5EF4-FFF2-40B4-BE49-F238E27FC236}">
                <a16:creationId xmlns="" xmlns:a16="http://schemas.microsoft.com/office/drawing/2014/main" id="{B44400A3-48C1-4D99-B913-336C48030CBC}"/>
              </a:ext>
            </a:extLst>
          </p:cNvPr>
          <p:cNvSpPr txBox="1"/>
          <p:nvPr/>
        </p:nvSpPr>
        <p:spPr>
          <a:xfrm>
            <a:off x="5652120" y="2651037"/>
            <a:ext cx="1440160" cy="954107"/>
          </a:xfrm>
          <a:prstGeom prst="rect">
            <a:avLst/>
          </a:prstGeom>
          <a:noFill/>
        </p:spPr>
        <p:txBody>
          <a:bodyPr wrap="square" rtlCol="0">
            <a:spAutoFit/>
          </a:bodyPr>
          <a:lstStyle/>
          <a:p>
            <a:pPr marL="95250" lvl="0" indent="-95250">
              <a:buFont typeface="Arial" panose="020B0604020202020204" pitchFamily="34" charset="0"/>
              <a:buChar char="•"/>
            </a:pPr>
            <a:r>
              <a:rPr lang="en-US" sz="1400" dirty="0">
                <a:solidFill>
                  <a:schemeClr val="bg1"/>
                </a:solidFill>
              </a:rPr>
              <a:t>Forming</a:t>
            </a:r>
          </a:p>
          <a:p>
            <a:pPr marL="95250" lvl="0" indent="-95250">
              <a:buFont typeface="Arial" panose="020B0604020202020204" pitchFamily="34" charset="0"/>
              <a:buChar char="•"/>
            </a:pPr>
            <a:r>
              <a:rPr lang="en-US" sz="1400" dirty="0">
                <a:solidFill>
                  <a:schemeClr val="bg1"/>
                </a:solidFill>
              </a:rPr>
              <a:t>Storming</a:t>
            </a:r>
          </a:p>
          <a:p>
            <a:pPr marL="95250" lvl="0" indent="-95250">
              <a:buFont typeface="Arial" panose="020B0604020202020204" pitchFamily="34" charset="0"/>
              <a:buChar char="•"/>
            </a:pPr>
            <a:r>
              <a:rPr lang="en-US" sz="1400" dirty="0">
                <a:solidFill>
                  <a:schemeClr val="bg1"/>
                </a:solidFill>
              </a:rPr>
              <a:t>Norming</a:t>
            </a:r>
          </a:p>
          <a:p>
            <a:pPr marL="95250" lvl="0" indent="-95250">
              <a:buFont typeface="Arial" panose="020B0604020202020204" pitchFamily="34" charset="0"/>
              <a:buChar char="•"/>
            </a:pPr>
            <a:r>
              <a:rPr lang="en-US" sz="1400" dirty="0">
                <a:solidFill>
                  <a:schemeClr val="bg1"/>
                </a:solidFill>
              </a:rPr>
              <a:t>Performing</a:t>
            </a:r>
          </a:p>
        </p:txBody>
      </p:sp>
    </p:spTree>
    <p:extLst>
      <p:ext uri="{BB962C8B-B14F-4D97-AF65-F5344CB8AC3E}">
        <p14:creationId xmlns:p14="http://schemas.microsoft.com/office/powerpoint/2010/main" xmlns="" val="247117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BF9E3-9BC9-CF4E-85D7-2DF443417A9C}"/>
              </a:ext>
            </a:extLst>
          </p:cNvPr>
          <p:cNvSpPr>
            <a:spLocks noGrp="1"/>
          </p:cNvSpPr>
          <p:nvPr>
            <p:ph type="title"/>
          </p:nvPr>
        </p:nvSpPr>
        <p:spPr/>
        <p:txBody>
          <a:bodyPr>
            <a:normAutofit/>
          </a:bodyPr>
          <a:lstStyle/>
          <a:p>
            <a:r>
              <a:rPr lang="en-US" sz="2400" dirty="0"/>
              <a:t>Area-based interventions – Rural Municipalities</a:t>
            </a:r>
          </a:p>
        </p:txBody>
      </p:sp>
      <p:sp>
        <p:nvSpPr>
          <p:cNvPr id="3" name="Text Placeholder 2">
            <a:extLst>
              <a:ext uri="{FF2B5EF4-FFF2-40B4-BE49-F238E27FC236}">
                <a16:creationId xmlns="" xmlns:a16="http://schemas.microsoft.com/office/drawing/2014/main" id="{2702F9AD-82CD-6449-9C0E-7083D7734DA2}"/>
              </a:ext>
            </a:extLst>
          </p:cNvPr>
          <p:cNvSpPr>
            <a:spLocks noGrp="1"/>
          </p:cNvSpPr>
          <p:nvPr>
            <p:ph type="body" sz="quarter" idx="13"/>
          </p:nvPr>
        </p:nvSpPr>
        <p:spPr>
          <a:xfrm>
            <a:off x="295275" y="1179368"/>
            <a:ext cx="8597205" cy="141966"/>
          </a:xfrm>
        </p:spPr>
        <p:txBody>
          <a:bodyPr/>
          <a:lstStyle/>
          <a:p>
            <a:r>
              <a:rPr lang="en-US" dirty="0"/>
              <a:t>Area-based teams: Progress on implementation</a:t>
            </a:r>
          </a:p>
        </p:txBody>
      </p:sp>
      <p:sp>
        <p:nvSpPr>
          <p:cNvPr id="4" name="Slide Number Placeholder 3">
            <a:extLst>
              <a:ext uri="{FF2B5EF4-FFF2-40B4-BE49-F238E27FC236}">
                <a16:creationId xmlns="" xmlns:a16="http://schemas.microsoft.com/office/drawing/2014/main" id="{8DC26E3F-3008-524E-B2D1-4C4FFB1DFAD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rPr>
              <a:t>12</a:t>
            </a:r>
          </a:p>
        </p:txBody>
      </p:sp>
      <p:sp>
        <p:nvSpPr>
          <p:cNvPr id="5" name="Footer Placeholder 4">
            <a:extLst>
              <a:ext uri="{FF2B5EF4-FFF2-40B4-BE49-F238E27FC236}">
                <a16:creationId xmlns="" xmlns:a16="http://schemas.microsoft.com/office/drawing/2014/main" id="{90DB2A99-5CC0-6E4C-9C1A-0DC1F2F02D3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6" name="Text Placeholder 5">
            <a:extLst>
              <a:ext uri="{FF2B5EF4-FFF2-40B4-BE49-F238E27FC236}">
                <a16:creationId xmlns="" xmlns:a16="http://schemas.microsoft.com/office/drawing/2014/main" id="{42CBDCB9-568C-3B40-A667-421FFF231456}"/>
              </a:ext>
            </a:extLst>
          </p:cNvPr>
          <p:cNvSpPr>
            <a:spLocks noGrp="1"/>
          </p:cNvSpPr>
          <p:nvPr>
            <p:ph type="body" sz="quarter" idx="14"/>
          </p:nvPr>
        </p:nvSpPr>
        <p:spPr>
          <a:xfrm>
            <a:off x="295276" y="1481692"/>
            <a:ext cx="8597204" cy="4034498"/>
          </a:xfrm>
        </p:spPr>
        <p:txBody>
          <a:bodyPr>
            <a:noAutofit/>
          </a:bodyPr>
          <a:lstStyle/>
          <a:p>
            <a:pPr marL="452438" lvl="3" indent="-361950">
              <a:lnSpc>
                <a:spcPct val="150000"/>
              </a:lnSpc>
              <a:buFont typeface="+mj-lt"/>
              <a:buAutoNum type="arabicPeriod"/>
            </a:pPr>
            <a:r>
              <a:rPr lang="en-US" sz="1600" dirty="0"/>
              <a:t>District and Local Municipalities have been engaged via the development and funding of District Safety Plans over the years.</a:t>
            </a:r>
          </a:p>
          <a:p>
            <a:pPr marL="452438" lvl="3" indent="-361950">
              <a:lnSpc>
                <a:spcPct val="150000"/>
              </a:lnSpc>
              <a:buFont typeface="+mj-lt"/>
              <a:buAutoNum type="arabicPeriod"/>
            </a:pPr>
            <a:r>
              <a:rPr lang="en-US" sz="1600" dirty="0"/>
              <a:t>District and Local Municipalities have been consulted on the adoption of the area-based approach of the safety priority for the 2021/22 financial year.</a:t>
            </a:r>
          </a:p>
          <a:p>
            <a:pPr marL="452438" lvl="3" indent="-361950">
              <a:lnSpc>
                <a:spcPct val="150000"/>
              </a:lnSpc>
              <a:buFont typeface="+mj-lt"/>
              <a:buAutoNum type="arabicPeriod"/>
            </a:pPr>
            <a:r>
              <a:rPr lang="en-US" sz="1600" dirty="0"/>
              <a:t>District and Local Municipalities have agreed to identify one local area within a local municipality (5) to implement the area-based safety priority approach, as from April 2021. </a:t>
            </a:r>
          </a:p>
          <a:p>
            <a:pPr marL="452438" lvl="3" indent="-361950">
              <a:lnSpc>
                <a:spcPct val="150000"/>
              </a:lnSpc>
              <a:buFont typeface="+mj-lt"/>
              <a:buAutoNum type="arabicPeriod"/>
            </a:pPr>
            <a:r>
              <a:rPr lang="en-US" sz="1600" dirty="0"/>
              <a:t>The input of SAPS and other role-players are important to establish similar governance arrangements to that of the City of Cape Town, in each of the 5 non-metro districts.</a:t>
            </a:r>
            <a:endParaRPr lang="en-US" dirty="0"/>
          </a:p>
        </p:txBody>
      </p:sp>
    </p:spTree>
    <p:extLst>
      <p:ext uri="{BB962C8B-B14F-4D97-AF65-F5344CB8AC3E}">
        <p14:creationId xmlns:p14="http://schemas.microsoft.com/office/powerpoint/2010/main" xmlns="" val="2715825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5A97A15-2856-AF49-965F-63D1C64FAB72}"/>
              </a:ext>
            </a:extLst>
          </p:cNvPr>
          <p:cNvSpPr>
            <a:spLocks noGrp="1"/>
          </p:cNvSpPr>
          <p:nvPr>
            <p:ph type="body" sz="quarter" idx="12"/>
          </p:nvPr>
        </p:nvSpPr>
        <p:spPr>
          <a:xfrm>
            <a:off x="611560" y="2483247"/>
            <a:ext cx="8281291" cy="936625"/>
          </a:xfrm>
        </p:spPr>
        <p:txBody>
          <a:bodyPr/>
          <a:lstStyle/>
          <a:p>
            <a:r>
              <a:rPr lang="en-ZA" dirty="0"/>
              <a:t>Way forward</a:t>
            </a:r>
            <a:endParaRPr lang="en-US" dirty="0"/>
          </a:p>
        </p:txBody>
      </p:sp>
    </p:spTree>
    <p:custDataLst>
      <p:tags r:id="rId1"/>
    </p:custDataLst>
    <p:extLst>
      <p:ext uri="{BB962C8B-B14F-4D97-AF65-F5344CB8AC3E}">
        <p14:creationId xmlns:p14="http://schemas.microsoft.com/office/powerpoint/2010/main" xmlns="" val="43993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5A97A15-2856-AF49-965F-63D1C64FAB72}"/>
              </a:ext>
            </a:extLst>
          </p:cNvPr>
          <p:cNvSpPr>
            <a:spLocks noGrp="1"/>
          </p:cNvSpPr>
          <p:nvPr>
            <p:ph type="body" sz="quarter" idx="12"/>
          </p:nvPr>
        </p:nvSpPr>
        <p:spPr>
          <a:xfrm>
            <a:off x="611560" y="2483247"/>
            <a:ext cx="8281291" cy="1017761"/>
          </a:xfrm>
        </p:spPr>
        <p:txBody>
          <a:bodyPr>
            <a:normAutofit/>
          </a:bodyPr>
          <a:lstStyle/>
          <a:p>
            <a:r>
              <a:rPr lang="en-US" sz="3200" dirty="0"/>
              <a:t>Rationale for the Safety Priority</a:t>
            </a:r>
          </a:p>
        </p:txBody>
      </p:sp>
    </p:spTree>
    <p:custDataLst>
      <p:tags r:id="rId1"/>
    </p:custDataLst>
    <p:extLst>
      <p:ext uri="{BB962C8B-B14F-4D97-AF65-F5344CB8AC3E}">
        <p14:creationId xmlns:p14="http://schemas.microsoft.com/office/powerpoint/2010/main" xmlns="" val="327127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8A6656-3927-4FCC-BF36-32B5DCFD7613}"/>
              </a:ext>
            </a:extLst>
          </p:cNvPr>
          <p:cNvSpPr>
            <a:spLocks noGrp="1"/>
          </p:cNvSpPr>
          <p:nvPr>
            <p:ph type="title"/>
          </p:nvPr>
        </p:nvSpPr>
        <p:spPr/>
        <p:txBody>
          <a:bodyPr/>
          <a:lstStyle/>
          <a:p>
            <a:r>
              <a:rPr lang="en-ZA" dirty="0"/>
              <a:t>Concluding remarks &amp; next steps</a:t>
            </a:r>
          </a:p>
        </p:txBody>
      </p:sp>
      <p:sp>
        <p:nvSpPr>
          <p:cNvPr id="5" name="Footer Placeholder 4">
            <a:extLst>
              <a:ext uri="{FF2B5EF4-FFF2-40B4-BE49-F238E27FC236}">
                <a16:creationId xmlns="" xmlns:a16="http://schemas.microsoft.com/office/drawing/2014/main" id="{D2B9CE18-0E69-409C-A678-23182FEEF735}"/>
              </a:ext>
            </a:extLst>
          </p:cNvPr>
          <p:cNvSpPr>
            <a:spLocks noGrp="1"/>
          </p:cNvSpPr>
          <p:nvPr>
            <p:ph type="ftr" sz="quarter" idx="3"/>
          </p:nvPr>
        </p:nvSpPr>
        <p:spPr/>
        <p:txBody>
          <a:bodyPr/>
          <a:lstStyle/>
          <a:p>
            <a:r>
              <a:rPr lang="en-US" dirty="0"/>
              <a:t>Safety and Evidence Advisory Committee - inception meeting</a:t>
            </a:r>
            <a:endParaRPr lang="en-GB" dirty="0"/>
          </a:p>
        </p:txBody>
      </p:sp>
      <p:sp>
        <p:nvSpPr>
          <p:cNvPr id="6" name="Text Placeholder 5">
            <a:extLst>
              <a:ext uri="{FF2B5EF4-FFF2-40B4-BE49-F238E27FC236}">
                <a16:creationId xmlns="" xmlns:a16="http://schemas.microsoft.com/office/drawing/2014/main" id="{F83D913E-F16B-4E43-AD52-B0EA51E5A350}"/>
              </a:ext>
            </a:extLst>
          </p:cNvPr>
          <p:cNvSpPr>
            <a:spLocks noGrp="1"/>
          </p:cNvSpPr>
          <p:nvPr>
            <p:ph type="body" sz="quarter" idx="14"/>
          </p:nvPr>
        </p:nvSpPr>
        <p:spPr>
          <a:xfrm>
            <a:off x="295275" y="1124744"/>
            <a:ext cx="8597205" cy="5184576"/>
          </a:xfrm>
        </p:spPr>
        <p:txBody>
          <a:bodyPr>
            <a:normAutofit fontScale="25000" lnSpcReduction="20000"/>
          </a:bodyPr>
          <a:lstStyle/>
          <a:p>
            <a:pPr>
              <a:spcAft>
                <a:spcPts val="450"/>
              </a:spcAft>
            </a:pPr>
            <a:endParaRPr lang="en-ZA" sz="5600" b="0" dirty="0"/>
          </a:p>
          <a:p>
            <a:pPr marL="342900" indent="-342900">
              <a:spcAft>
                <a:spcPts val="450"/>
              </a:spcAft>
              <a:buFont typeface="+mj-lt"/>
              <a:buAutoNum type="arabicPeriod"/>
            </a:pPr>
            <a:r>
              <a:rPr lang="en-US" sz="5600" b="0" dirty="0">
                <a:cs typeface="Times New Roman" panose="02020603050405020304" pitchFamily="18" charset="0"/>
              </a:rPr>
              <a:t>Steering Committee established – weekly meetings are held</a:t>
            </a:r>
          </a:p>
          <a:p>
            <a:pPr marL="342900" indent="-342900">
              <a:spcAft>
                <a:spcPts val="450"/>
              </a:spcAft>
              <a:buFont typeface="+mj-lt"/>
              <a:buAutoNum type="arabicPeriod"/>
            </a:pPr>
            <a:r>
              <a:rPr lang="en-ZA" sz="5600" b="0" dirty="0"/>
              <a:t>Evidence Advisory Committee established and meets monthly</a:t>
            </a:r>
          </a:p>
          <a:p>
            <a:pPr marL="514350" lvl="0" indent="-514350">
              <a:lnSpc>
                <a:spcPct val="150000"/>
              </a:lnSpc>
              <a:buFont typeface="+mj-lt"/>
              <a:buAutoNum type="arabicPeriod"/>
            </a:pPr>
            <a:r>
              <a:rPr lang="en-ZA" sz="5600" b="0" dirty="0"/>
              <a:t>Law Enforcement Technical Working Group meets weekly and have undertaken the following:</a:t>
            </a:r>
          </a:p>
          <a:p>
            <a:pPr marL="642938" lvl="1" indent="-342900">
              <a:spcAft>
                <a:spcPts val="450"/>
              </a:spcAft>
            </a:pPr>
            <a:r>
              <a:rPr lang="en-ZA" sz="5600" dirty="0"/>
              <a:t>Evidence-based policing model workshopped with Hanover Park SAPS officers</a:t>
            </a:r>
          </a:p>
          <a:p>
            <a:pPr marL="642938" lvl="1" indent="-342900">
              <a:spcAft>
                <a:spcPts val="450"/>
              </a:spcAft>
            </a:pPr>
            <a:r>
              <a:rPr lang="en-ZA" sz="5600" dirty="0"/>
              <a:t>Identification of LE teams in the 6 initial sites </a:t>
            </a:r>
            <a:endParaRPr lang="en-US" sz="5600" b="0" dirty="0">
              <a:cs typeface="Times New Roman" panose="02020603050405020304" pitchFamily="18" charset="0"/>
            </a:endParaRPr>
          </a:p>
          <a:p>
            <a:pPr marL="514350" indent="-514350">
              <a:lnSpc>
                <a:spcPct val="150000"/>
              </a:lnSpc>
              <a:buFont typeface="+mj-lt"/>
              <a:buAutoNum type="arabicPeriod"/>
            </a:pPr>
            <a:r>
              <a:rPr lang="en-US" sz="5600" b="0" dirty="0">
                <a:cs typeface="Times New Roman" panose="02020603050405020304" pitchFamily="18" charset="0"/>
              </a:rPr>
              <a:t>Law Enforcement Area Tactical Teams to be launched in the 6 sites</a:t>
            </a:r>
          </a:p>
          <a:p>
            <a:pPr marL="514350" indent="-514350">
              <a:lnSpc>
                <a:spcPct val="150000"/>
              </a:lnSpc>
              <a:buFont typeface="+mj-lt"/>
              <a:buAutoNum type="arabicPeriod"/>
            </a:pPr>
            <a:r>
              <a:rPr lang="en-US" sz="5600" b="0" dirty="0">
                <a:cs typeface="Times New Roman" panose="02020603050405020304" pitchFamily="18" charset="0"/>
              </a:rPr>
              <a:t>Presentation made to the SAPS PC &amp; his top management – 8 March 2021 PCCF. Further engagements with Cluster Commanders and Station Commanders to take place</a:t>
            </a:r>
          </a:p>
          <a:p>
            <a:pPr marL="514350" lvl="0" indent="-514350">
              <a:lnSpc>
                <a:spcPct val="150000"/>
              </a:lnSpc>
              <a:buFont typeface="+mj-lt"/>
              <a:buAutoNum type="arabicPeriod"/>
            </a:pPr>
            <a:r>
              <a:rPr lang="en-US" sz="5600" b="0" dirty="0">
                <a:cs typeface="Times New Roman" panose="02020603050405020304" pitchFamily="18" charset="0"/>
              </a:rPr>
              <a:t>Municipalities confirming areas for the establishment of 5 ABTs</a:t>
            </a:r>
          </a:p>
          <a:p>
            <a:pPr marL="514350" lvl="0" indent="-514350">
              <a:lnSpc>
                <a:spcPct val="150000"/>
              </a:lnSpc>
              <a:buFont typeface="+mj-lt"/>
              <a:buAutoNum type="arabicPeriod"/>
            </a:pPr>
            <a:r>
              <a:rPr lang="en-US" sz="5600" b="0" dirty="0">
                <a:cs typeface="Times New Roman" panose="02020603050405020304" pitchFamily="18" charset="0"/>
              </a:rPr>
              <a:t>Further roll-out of LEAP in the additional 4 areas – Gugulethu, Mfuleni, Harare &amp; Kraaifontein to take place from April 2021</a:t>
            </a:r>
          </a:p>
          <a:p>
            <a:pPr marL="514350" lvl="0" indent="-514350">
              <a:lnSpc>
                <a:spcPct val="150000"/>
              </a:lnSpc>
              <a:buFont typeface="+mj-lt"/>
              <a:buAutoNum type="arabicPeriod"/>
            </a:pPr>
            <a:r>
              <a:rPr lang="en-US" sz="5600" b="0" dirty="0">
                <a:cs typeface="Times New Roman" panose="02020603050405020304" pitchFamily="18" charset="0"/>
              </a:rPr>
              <a:t>Promulgation of quick win liquor amendments underway</a:t>
            </a:r>
          </a:p>
          <a:p>
            <a:pPr marL="514350" lvl="0" indent="-514350">
              <a:lnSpc>
                <a:spcPct val="150000"/>
              </a:lnSpc>
              <a:buFont typeface="+mj-lt"/>
              <a:buAutoNum type="arabicPeriod"/>
            </a:pPr>
            <a:r>
              <a:rPr lang="en-US" sz="5600" b="0" dirty="0">
                <a:cs typeface="Times New Roman" panose="02020603050405020304" pitchFamily="18" charset="0"/>
              </a:rPr>
              <a:t>On-boarding of violence prevention pillar in the ABTs – establishment of Urban Design &amp; Social Cohesion Technical Committees </a:t>
            </a:r>
          </a:p>
          <a:p>
            <a:pPr marL="514350" lvl="0" indent="-514350">
              <a:lnSpc>
                <a:spcPct val="150000"/>
              </a:lnSpc>
              <a:buFont typeface="+mj-lt"/>
              <a:buAutoNum type="arabicPeriod"/>
            </a:pPr>
            <a:r>
              <a:rPr lang="en-US" sz="5600" b="0" dirty="0">
                <a:cs typeface="Times New Roman" panose="02020603050405020304" pitchFamily="18" charset="0"/>
              </a:rPr>
              <a:t>Addressing quick win spatial &amp; urban design interventions</a:t>
            </a:r>
          </a:p>
          <a:p>
            <a:pPr lvl="0">
              <a:lnSpc>
                <a:spcPct val="150000"/>
              </a:lnSpc>
            </a:pPr>
            <a:endParaRPr lang="en-US" sz="1800" b="0" dirty="0">
              <a:solidFill>
                <a:prstClr val="black"/>
              </a:solidFill>
              <a:cs typeface="Times New Roman" panose="02020603050405020304" pitchFamily="18" charset="0"/>
            </a:endParaRPr>
          </a:p>
          <a:p>
            <a:pPr lvl="0">
              <a:lnSpc>
                <a:spcPct val="150000"/>
              </a:lnSpc>
            </a:pPr>
            <a:r>
              <a:rPr lang="en-US" sz="1800" b="0" dirty="0">
                <a:solidFill>
                  <a:prstClr val="black"/>
                </a:solidFill>
                <a:cs typeface="Times New Roman" panose="02020603050405020304" pitchFamily="18" charset="0"/>
              </a:rPr>
              <a:t> </a:t>
            </a:r>
            <a:endParaRPr lang="en-ZA" dirty="0"/>
          </a:p>
        </p:txBody>
      </p:sp>
      <p:pic>
        <p:nvPicPr>
          <p:cNvPr id="3" name="Picture 2">
            <a:extLst>
              <a:ext uri="{FF2B5EF4-FFF2-40B4-BE49-F238E27FC236}">
                <a16:creationId xmlns="" xmlns:a16="http://schemas.microsoft.com/office/drawing/2014/main" id="{37C215C6-D800-4FE7-8BAA-A68736D81022}"/>
              </a:ext>
            </a:extLst>
          </p:cNvPr>
          <p:cNvPicPr>
            <a:picLocks noChangeAspect="1"/>
          </p:cNvPicPr>
          <p:nvPr/>
        </p:nvPicPr>
        <p:blipFill>
          <a:blip r:embed="rId2" cstate="print"/>
          <a:stretch>
            <a:fillRect/>
          </a:stretch>
        </p:blipFill>
        <p:spPr>
          <a:xfrm>
            <a:off x="20337" y="91764"/>
            <a:ext cx="5913633" cy="737680"/>
          </a:xfrm>
          <a:prstGeom prst="rect">
            <a:avLst/>
          </a:prstGeom>
        </p:spPr>
      </p:pic>
    </p:spTree>
    <p:extLst>
      <p:ext uri="{BB962C8B-B14F-4D97-AF65-F5344CB8AC3E}">
        <p14:creationId xmlns:p14="http://schemas.microsoft.com/office/powerpoint/2010/main" xmlns="" val="211959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12669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DC60CAD-F9BE-49F9-BF56-6AE912263D9C}"/>
              </a:ext>
            </a:extLst>
          </p:cNvPr>
          <p:cNvSpPr>
            <a:spLocks noGrp="1"/>
          </p:cNvSpPr>
          <p:nvPr>
            <p:ph type="title"/>
          </p:nvPr>
        </p:nvSpPr>
        <p:spPr/>
        <p:txBody>
          <a:bodyPr>
            <a:normAutofit/>
          </a:bodyPr>
          <a:lstStyle/>
          <a:p>
            <a:r>
              <a:rPr lang="en-ZA" sz="2400" dirty="0"/>
              <a:t>PSP Safety Plan - Violence Prevention Shift </a:t>
            </a:r>
          </a:p>
        </p:txBody>
      </p:sp>
      <p:pic>
        <p:nvPicPr>
          <p:cNvPr id="7" name="Picture 6">
            <a:extLst>
              <a:ext uri="{FF2B5EF4-FFF2-40B4-BE49-F238E27FC236}">
                <a16:creationId xmlns="" xmlns:a16="http://schemas.microsoft.com/office/drawing/2014/main" id="{CBFBDE9A-23D8-B44C-A469-31E3A31993A2}"/>
              </a:ext>
            </a:extLst>
          </p:cNvPr>
          <p:cNvPicPr>
            <a:picLocks noChangeAspect="1"/>
          </p:cNvPicPr>
          <p:nvPr/>
        </p:nvPicPr>
        <p:blipFill>
          <a:blip r:embed="rId3" cstate="print"/>
          <a:stretch>
            <a:fillRect/>
          </a:stretch>
        </p:blipFill>
        <p:spPr>
          <a:xfrm>
            <a:off x="238884" y="1143265"/>
            <a:ext cx="8702820" cy="5076833"/>
          </a:xfrm>
          <a:prstGeom prst="rect">
            <a:avLst/>
          </a:prstGeom>
        </p:spPr>
      </p:pic>
      <p:sp>
        <p:nvSpPr>
          <p:cNvPr id="10" name="Slide Number Placeholder 3">
            <a:extLst>
              <a:ext uri="{FF2B5EF4-FFF2-40B4-BE49-F238E27FC236}">
                <a16:creationId xmlns="" xmlns:a16="http://schemas.microsoft.com/office/drawing/2014/main" id="{3334D1F1-BEF2-43E6-8E06-3427AA2CA068}"/>
              </a:ext>
            </a:extLst>
          </p:cNvPr>
          <p:cNvSpPr>
            <a:spLocks noGrp="1"/>
          </p:cNvSpPr>
          <p:nvPr>
            <p:ph type="sldNum" sz="quarter" idx="4"/>
          </p:nvPr>
        </p:nvSpPr>
        <p:spPr>
          <a:xfrm>
            <a:off x="8378080" y="6468150"/>
            <a:ext cx="514400" cy="2308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000" dirty="0">
                <a:solidFill>
                  <a:srgbClr val="003399"/>
                </a:solidFill>
              </a:rPr>
              <a:t>4</a:t>
            </a:r>
            <a:endParaRPr kumimoji="0" lang="en-ZA" sz="10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1" name="Slide Number Placeholder 3">
            <a:extLst>
              <a:ext uri="{FF2B5EF4-FFF2-40B4-BE49-F238E27FC236}">
                <a16:creationId xmlns="" xmlns:a16="http://schemas.microsoft.com/office/drawing/2014/main" id="{3A1F28A0-E831-4293-8A61-63EF63C743AE}"/>
              </a:ext>
            </a:extLst>
          </p:cNvPr>
          <p:cNvSpPr txBox="1">
            <a:spLocks/>
          </p:cNvSpPr>
          <p:nvPr/>
        </p:nvSpPr>
        <p:spPr>
          <a:xfrm>
            <a:off x="8530480" y="6620550"/>
            <a:ext cx="514400" cy="230832"/>
          </a:xfrm>
          <a:prstGeom prst="rect">
            <a:avLst/>
          </a:prstGeom>
        </p:spPr>
        <p:txBody>
          <a:bodyPr vert="horz" lIns="72000" tIns="72000" rIns="0" bIns="0" rtlCol="0" anchor="ctr"/>
          <a:lstStyle>
            <a:defPPr>
              <a:defRPr lang="en-US"/>
            </a:defPPr>
            <a:lvl1pPr marL="0" algn="r" defTabSz="914400" rtl="0" eaLnBrk="1" latinLnBrk="0" hangingPunct="1">
              <a:defRPr sz="675"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sz="1000" dirty="0">
              <a:solidFill>
                <a:srgbClr val="003399"/>
              </a:solidFill>
            </a:endParaRPr>
          </a:p>
        </p:txBody>
      </p:sp>
      <p:sp>
        <p:nvSpPr>
          <p:cNvPr id="12" name="Footer Placeholder 4">
            <a:extLst>
              <a:ext uri="{FF2B5EF4-FFF2-40B4-BE49-F238E27FC236}">
                <a16:creationId xmlns="" xmlns:a16="http://schemas.microsoft.com/office/drawing/2014/main" id="{039518B3-92AC-43B6-BC85-CD8AD89EAFAE}"/>
              </a:ext>
            </a:extLst>
          </p:cNvPr>
          <p:cNvSpPr txBox="1">
            <a:spLocks/>
          </p:cNvSpPr>
          <p:nvPr/>
        </p:nvSpPr>
        <p:spPr>
          <a:xfrm>
            <a:off x="3635896" y="6533918"/>
            <a:ext cx="4138612" cy="231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998F86"/>
                </a:solidFill>
                <a:latin typeface="Century Gothic"/>
              </a:rPr>
              <a:t>COMSAFE </a:t>
            </a:r>
            <a:r>
              <a:rPr lang="en-US" sz="800" cap="all" dirty="0">
                <a:solidFill>
                  <a:srgbClr val="998F86"/>
                </a:solidFill>
                <a:latin typeface="Century Gothic"/>
              </a:rPr>
              <a:t>Standing Committee</a:t>
            </a:r>
            <a:endParaRPr lang="en-GB" sz="800" cap="all" dirty="0">
              <a:solidFill>
                <a:srgbClr val="998F86"/>
              </a:solidFill>
              <a:latin typeface="Century Gothic"/>
            </a:endParaRPr>
          </a:p>
        </p:txBody>
      </p:sp>
    </p:spTree>
    <p:extLst>
      <p:ext uri="{BB962C8B-B14F-4D97-AF65-F5344CB8AC3E}">
        <p14:creationId xmlns:p14="http://schemas.microsoft.com/office/powerpoint/2010/main" xmlns="" val="19981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ZA" dirty="0"/>
              <a:t>Levers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003399"/>
                </a:solidFill>
                <a:effectLst/>
                <a:uLnTx/>
                <a:uFillTx/>
                <a:latin typeface="Century Gothic" pitchFamily="34" charset="0"/>
                <a:ea typeface="+mn-ea"/>
                <a:cs typeface="+mn-cs"/>
              </a:rPr>
              <a:t>5</a:t>
            </a:r>
          </a:p>
        </p:txBody>
      </p:sp>
      <p:graphicFrame>
        <p:nvGraphicFramePr>
          <p:cNvPr id="7" name="Diagram 6"/>
          <p:cNvGraphicFramePr/>
          <p:nvPr>
            <p:extLst>
              <p:ext uri="{D42A27DB-BD31-4B8C-83A1-F6EECF244321}">
                <p14:modId xmlns:p14="http://schemas.microsoft.com/office/powerpoint/2010/main" xmlns="" val="2644132470"/>
              </p:ext>
            </p:extLst>
          </p:nvPr>
        </p:nvGraphicFramePr>
        <p:xfrm>
          <a:off x="1732543" y="1599822"/>
          <a:ext cx="600628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rved Right Arrow 18"/>
          <p:cNvSpPr/>
          <p:nvPr/>
        </p:nvSpPr>
        <p:spPr>
          <a:xfrm>
            <a:off x="571151" y="1184440"/>
            <a:ext cx="2664296" cy="5340904"/>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2" name="Curved Right Arrow 21"/>
          <p:cNvSpPr/>
          <p:nvPr/>
        </p:nvSpPr>
        <p:spPr>
          <a:xfrm flipH="1" flipV="1">
            <a:off x="6250830" y="1039977"/>
            <a:ext cx="2664296" cy="5089617"/>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3" name="TextBox 22"/>
          <p:cNvSpPr txBox="1"/>
          <p:nvPr/>
        </p:nvSpPr>
        <p:spPr>
          <a:xfrm>
            <a:off x="3347914" y="5544820"/>
            <a:ext cx="2673057" cy="584775"/>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Reducing gender-based violence.</a:t>
            </a:r>
          </a:p>
        </p:txBody>
      </p:sp>
      <p:sp>
        <p:nvSpPr>
          <p:cNvPr id="24" name="TextBox 23"/>
          <p:cNvSpPr txBox="1"/>
          <p:nvPr/>
        </p:nvSpPr>
        <p:spPr>
          <a:xfrm>
            <a:off x="3396311" y="1189230"/>
            <a:ext cx="2678747" cy="584775"/>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Reducing gang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 name="Title 1">
            <a:extLst>
              <a:ext uri="{FF2B5EF4-FFF2-40B4-BE49-F238E27FC236}">
                <a16:creationId xmlns="" xmlns:a16="http://schemas.microsoft.com/office/drawing/2014/main" id="{D9ECA360-6E2C-4E25-AEBF-F219BD5BFAB6}"/>
              </a:ext>
            </a:extLst>
          </p:cNvPr>
          <p:cNvSpPr>
            <a:spLocks noGrp="1"/>
          </p:cNvSpPr>
          <p:nvPr>
            <p:ph type="title"/>
          </p:nvPr>
        </p:nvSpPr>
        <p:spPr>
          <a:xfrm>
            <a:off x="203126" y="175592"/>
            <a:ext cx="8669213" cy="558800"/>
          </a:xfrm>
        </p:spPr>
        <p:txBody>
          <a:bodyPr wrap="square">
            <a:noAutofit/>
          </a:bodyPr>
          <a:lstStyle/>
          <a:p>
            <a:r>
              <a:rPr lang="en-US" sz="2000" dirty="0"/>
              <a:t>Western Cape Government - Strategic Approach to Safety: Provincial Strategic Plan</a:t>
            </a:r>
            <a:endParaRPr lang="en-GB" sz="2000" dirty="0"/>
          </a:p>
        </p:txBody>
      </p:sp>
      <p:sp>
        <p:nvSpPr>
          <p:cNvPr id="2" name="Footer Placeholder 1">
            <a:extLst>
              <a:ext uri="{FF2B5EF4-FFF2-40B4-BE49-F238E27FC236}">
                <a16:creationId xmlns="" xmlns:a16="http://schemas.microsoft.com/office/drawing/2014/main" id="{EF3F7B9E-C3B7-47B8-A2C0-4F54521631C1}"/>
              </a:ext>
            </a:extLst>
          </p:cNvPr>
          <p:cNvSpPr>
            <a:spLocks noGrp="1"/>
          </p:cNvSpPr>
          <p:nvPr>
            <p:ph type="ftr" sz="quarter" idx="3"/>
          </p:nvPr>
        </p:nvSpPr>
        <p:spPr/>
        <p:txBody>
          <a:bodyPr/>
          <a:lstStyle/>
          <a:p>
            <a:r>
              <a:rPr lang="en-GB" dirty="0"/>
              <a:t>COMSAFE STANDING COMMITTEE MEETING</a:t>
            </a:r>
          </a:p>
        </p:txBody>
      </p:sp>
    </p:spTree>
    <p:extLst>
      <p:ext uri="{BB962C8B-B14F-4D97-AF65-F5344CB8AC3E}">
        <p14:creationId xmlns:p14="http://schemas.microsoft.com/office/powerpoint/2010/main" xmlns="" val="408613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B217F-1485-D94E-9E79-3A1472336F27}"/>
              </a:ext>
            </a:extLst>
          </p:cNvPr>
          <p:cNvSpPr>
            <a:spLocks noGrp="1"/>
          </p:cNvSpPr>
          <p:nvPr>
            <p:ph type="title"/>
          </p:nvPr>
        </p:nvSpPr>
        <p:spPr/>
        <p:txBody>
          <a:bodyPr>
            <a:normAutofit/>
          </a:bodyPr>
          <a:lstStyle/>
          <a:p>
            <a:r>
              <a:rPr lang="en-US" sz="2400" dirty="0"/>
              <a:t>Safety Priority - Key considerations</a:t>
            </a:r>
          </a:p>
        </p:txBody>
      </p:sp>
      <p:sp>
        <p:nvSpPr>
          <p:cNvPr id="3" name="Text Placeholder 2">
            <a:extLst>
              <a:ext uri="{FF2B5EF4-FFF2-40B4-BE49-F238E27FC236}">
                <a16:creationId xmlns="" xmlns:a16="http://schemas.microsoft.com/office/drawing/2014/main" id="{55B437FA-F207-4E49-BA9E-119C5158C232}"/>
              </a:ext>
            </a:extLst>
          </p:cNvPr>
          <p:cNvSpPr>
            <a:spLocks noGrp="1"/>
          </p:cNvSpPr>
          <p:nvPr>
            <p:ph type="body" sz="quarter" idx="10"/>
          </p:nvPr>
        </p:nvSpPr>
        <p:spPr>
          <a:xfrm>
            <a:off x="295275" y="1015592"/>
            <a:ext cx="8597205" cy="360383"/>
          </a:xfrm>
        </p:spPr>
        <p:txBody>
          <a:bodyPr>
            <a:normAutofit/>
          </a:bodyPr>
          <a:lstStyle/>
          <a:p>
            <a:r>
              <a:rPr lang="en-US" dirty="0"/>
              <a:t>Broader context for Safety Recovery Priority</a:t>
            </a:r>
          </a:p>
        </p:txBody>
      </p:sp>
      <p:sp>
        <p:nvSpPr>
          <p:cNvPr id="7" name="Rounded Rectangle 6">
            <a:extLst>
              <a:ext uri="{FF2B5EF4-FFF2-40B4-BE49-F238E27FC236}">
                <a16:creationId xmlns="" xmlns:a16="http://schemas.microsoft.com/office/drawing/2014/main" id="{156CE8BA-D104-CF41-909D-C1601DD0D832}"/>
              </a:ext>
            </a:extLst>
          </p:cNvPr>
          <p:cNvSpPr/>
          <p:nvPr/>
        </p:nvSpPr>
        <p:spPr>
          <a:xfrm>
            <a:off x="376095" y="1370829"/>
            <a:ext cx="2160240" cy="95706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Pre-COVID 1</a:t>
            </a:r>
            <a:r>
              <a:rPr lang="en-US" sz="1600" b="1" baseline="30000" dirty="0"/>
              <a:t>st</a:t>
            </a:r>
            <a:r>
              <a:rPr lang="en-US" sz="1600" b="1" dirty="0"/>
              <a:t> surge</a:t>
            </a:r>
          </a:p>
          <a:p>
            <a:pPr algn="ctr"/>
            <a:r>
              <a:rPr lang="en-US" sz="1600" b="1" dirty="0"/>
              <a:t>“PSP – VIPs”</a:t>
            </a:r>
          </a:p>
        </p:txBody>
      </p:sp>
      <p:sp>
        <p:nvSpPr>
          <p:cNvPr id="8" name="Rounded Rectangle 7">
            <a:extLst>
              <a:ext uri="{FF2B5EF4-FFF2-40B4-BE49-F238E27FC236}">
                <a16:creationId xmlns="" xmlns:a16="http://schemas.microsoft.com/office/drawing/2014/main" id="{9E43790D-F007-4142-9C1D-1B684BAE26C8}"/>
              </a:ext>
            </a:extLst>
          </p:cNvPr>
          <p:cNvSpPr/>
          <p:nvPr/>
        </p:nvSpPr>
        <p:spPr>
          <a:xfrm>
            <a:off x="2911826" y="1334253"/>
            <a:ext cx="3362043" cy="95706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During COVID</a:t>
            </a:r>
          </a:p>
          <a:p>
            <a:pPr algn="ctr"/>
            <a:r>
              <a:rPr lang="en-US" sz="1600" b="1" dirty="0"/>
              <a:t>“Recalibration”</a:t>
            </a:r>
          </a:p>
        </p:txBody>
      </p:sp>
      <p:sp>
        <p:nvSpPr>
          <p:cNvPr id="9" name="Rounded Rectangle 8">
            <a:extLst>
              <a:ext uri="{FF2B5EF4-FFF2-40B4-BE49-F238E27FC236}">
                <a16:creationId xmlns="" xmlns:a16="http://schemas.microsoft.com/office/drawing/2014/main" id="{67E7FF39-F2DF-A947-B2A5-B9095ED766A4}"/>
              </a:ext>
            </a:extLst>
          </p:cNvPr>
          <p:cNvSpPr/>
          <p:nvPr/>
        </p:nvSpPr>
        <p:spPr>
          <a:xfrm>
            <a:off x="6396237" y="1302541"/>
            <a:ext cx="2466584" cy="95706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COVID</a:t>
            </a:r>
          </a:p>
          <a:p>
            <a:pPr algn="ctr"/>
            <a:r>
              <a:rPr lang="en-US" sz="1600" b="1" dirty="0"/>
              <a:t>“Recovery”</a:t>
            </a:r>
          </a:p>
        </p:txBody>
      </p:sp>
      <p:sp>
        <p:nvSpPr>
          <p:cNvPr id="10" name="Rounded Rectangle 9">
            <a:extLst>
              <a:ext uri="{FF2B5EF4-FFF2-40B4-BE49-F238E27FC236}">
                <a16:creationId xmlns="" xmlns:a16="http://schemas.microsoft.com/office/drawing/2014/main" id="{A652CBA2-4790-E34A-BF10-263E008B11B9}"/>
              </a:ext>
            </a:extLst>
          </p:cNvPr>
          <p:cNvSpPr/>
          <p:nvPr/>
        </p:nvSpPr>
        <p:spPr>
          <a:xfrm>
            <a:off x="376095" y="2397471"/>
            <a:ext cx="2413365" cy="3426649"/>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1" name="TextBox 10">
            <a:extLst>
              <a:ext uri="{FF2B5EF4-FFF2-40B4-BE49-F238E27FC236}">
                <a16:creationId xmlns="" xmlns:a16="http://schemas.microsoft.com/office/drawing/2014/main" id="{D8060E3D-CAEB-834A-98A4-94468095A3C8}"/>
              </a:ext>
            </a:extLst>
          </p:cNvPr>
          <p:cNvSpPr txBox="1"/>
          <p:nvPr/>
        </p:nvSpPr>
        <p:spPr>
          <a:xfrm>
            <a:off x="506422" y="2397471"/>
            <a:ext cx="2366526" cy="3640677"/>
          </a:xfrm>
          <a:prstGeom prst="rect">
            <a:avLst/>
          </a:prstGeom>
          <a:noFill/>
        </p:spPr>
        <p:txBody>
          <a:bodyPr wrap="square" rtlCol="0">
            <a:spAutoFit/>
          </a:bodyPr>
          <a:lstStyle/>
          <a:p>
            <a:r>
              <a:rPr lang="en-US" b="1" dirty="0"/>
              <a:t>Safety Plan</a:t>
            </a:r>
            <a:r>
              <a:rPr lang="en-US" dirty="0"/>
              <a:t>:</a:t>
            </a:r>
          </a:p>
          <a:p>
            <a:pPr marL="233363" indent="-233363">
              <a:lnSpc>
                <a:spcPct val="150000"/>
              </a:lnSpc>
              <a:buFont typeface="Wingdings" pitchFamily="2" charset="2"/>
              <a:buChar char="§"/>
            </a:pPr>
            <a:r>
              <a:rPr lang="en-US" sz="1400" dirty="0"/>
              <a:t>Reduce violent crime (Murder 50%) </a:t>
            </a:r>
          </a:p>
          <a:p>
            <a:pPr marL="233363" indent="-233363">
              <a:lnSpc>
                <a:spcPct val="150000"/>
              </a:lnSpc>
              <a:buFont typeface="Wingdings" pitchFamily="2" charset="2"/>
              <a:buChar char="§"/>
            </a:pPr>
            <a:r>
              <a:rPr lang="en-US" sz="1400" dirty="0"/>
              <a:t>11 City Priority </a:t>
            </a:r>
          </a:p>
          <a:p>
            <a:pPr marL="233363" indent="-233363">
              <a:lnSpc>
                <a:spcPct val="150000"/>
              </a:lnSpc>
            </a:pPr>
            <a:r>
              <a:rPr lang="en-US" sz="1400" dirty="0"/>
              <a:t>	Areas – LEAP officers</a:t>
            </a:r>
          </a:p>
          <a:p>
            <a:pPr marL="274638" indent="-274638">
              <a:lnSpc>
                <a:spcPct val="150000"/>
              </a:lnSpc>
              <a:buFont typeface="Wingdings" pitchFamily="2" charset="2"/>
              <a:buChar char="§"/>
            </a:pPr>
            <a:r>
              <a:rPr lang="en-US" sz="1400" dirty="0"/>
              <a:t>Data-led</a:t>
            </a:r>
          </a:p>
          <a:p>
            <a:pPr marL="274638" indent="-274638">
              <a:lnSpc>
                <a:spcPct val="150000"/>
              </a:lnSpc>
              <a:buFont typeface="Wingdings" pitchFamily="2" charset="2"/>
              <a:buChar char="§"/>
            </a:pPr>
            <a:r>
              <a:rPr lang="en-US" sz="1400" dirty="0"/>
              <a:t>Apex priorities all WCG Depts</a:t>
            </a:r>
          </a:p>
          <a:p>
            <a:pPr marL="285750" indent="-285750">
              <a:lnSpc>
                <a:spcPct val="150000"/>
              </a:lnSpc>
              <a:buFont typeface="Wingdings" pitchFamily="2" charset="2"/>
              <a:buChar char="§"/>
            </a:pPr>
            <a:r>
              <a:rPr lang="en-US" sz="1400" dirty="0"/>
              <a:t>PDIA problem statement</a:t>
            </a:r>
          </a:p>
          <a:p>
            <a:pPr marL="233363" indent="-233363">
              <a:lnSpc>
                <a:spcPct val="150000"/>
              </a:lnSpc>
              <a:buFont typeface="Wingdings" pitchFamily="2" charset="2"/>
              <a:buChar char="§"/>
            </a:pPr>
            <a:endParaRPr lang="en-US" dirty="0"/>
          </a:p>
        </p:txBody>
      </p:sp>
      <p:sp>
        <p:nvSpPr>
          <p:cNvPr id="12" name="Rounded Rectangle 11">
            <a:extLst>
              <a:ext uri="{FF2B5EF4-FFF2-40B4-BE49-F238E27FC236}">
                <a16:creationId xmlns="" xmlns:a16="http://schemas.microsoft.com/office/drawing/2014/main" id="{034CC4DD-742A-3545-8A84-6F9A848EF026}"/>
              </a:ext>
            </a:extLst>
          </p:cNvPr>
          <p:cNvSpPr/>
          <p:nvPr/>
        </p:nvSpPr>
        <p:spPr>
          <a:xfrm>
            <a:off x="2911827" y="2330905"/>
            <a:ext cx="3362043" cy="3511504"/>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Key Learnings:</a:t>
            </a:r>
            <a:endParaRPr lang="en-US" sz="1400" dirty="0">
              <a:solidFill>
                <a:schemeClr val="tx1"/>
              </a:solidFill>
            </a:endParaRPr>
          </a:p>
          <a:p>
            <a:pPr marL="233363" indent="-220663">
              <a:lnSpc>
                <a:spcPct val="150000"/>
              </a:lnSpc>
              <a:buFont typeface="Wingdings" pitchFamily="2" charset="2"/>
              <a:buChar char="§"/>
            </a:pPr>
            <a:r>
              <a:rPr lang="en-US" sz="1400" dirty="0">
                <a:solidFill>
                  <a:schemeClr val="tx1"/>
                </a:solidFill>
              </a:rPr>
              <a:t>Hotspot geographic focus – shared purpose</a:t>
            </a:r>
          </a:p>
          <a:p>
            <a:pPr marL="233363" indent="-220663">
              <a:lnSpc>
                <a:spcPct val="150000"/>
              </a:lnSpc>
              <a:buFont typeface="Wingdings" pitchFamily="2" charset="2"/>
              <a:buChar char="§"/>
            </a:pPr>
            <a:r>
              <a:rPr lang="en-US" sz="1400" dirty="0">
                <a:solidFill>
                  <a:schemeClr val="tx1"/>
                </a:solidFill>
              </a:rPr>
              <a:t>Evidence-informed interventions</a:t>
            </a:r>
          </a:p>
          <a:p>
            <a:pPr marL="233363" indent="-220663">
              <a:lnSpc>
                <a:spcPct val="150000"/>
              </a:lnSpc>
              <a:buFont typeface="Wingdings" pitchFamily="2" charset="2"/>
              <a:buChar char="§"/>
            </a:pPr>
            <a:r>
              <a:rPr lang="en-US" sz="1400" dirty="0">
                <a:solidFill>
                  <a:schemeClr val="tx1"/>
                </a:solidFill>
              </a:rPr>
              <a:t>Data-led; innovations; agility</a:t>
            </a:r>
          </a:p>
          <a:p>
            <a:pPr marL="233363" indent="-220663">
              <a:lnSpc>
                <a:spcPct val="150000"/>
              </a:lnSpc>
              <a:buFont typeface="Wingdings" pitchFamily="2" charset="2"/>
              <a:buChar char="§"/>
            </a:pPr>
            <a:r>
              <a:rPr lang="en-US" sz="1400" dirty="0">
                <a:solidFill>
                  <a:schemeClr val="tx1"/>
                </a:solidFill>
              </a:rPr>
              <a:t>Multi-sectoral relationships matter</a:t>
            </a:r>
          </a:p>
          <a:p>
            <a:pPr marL="233363" indent="-220663">
              <a:lnSpc>
                <a:spcPct val="150000"/>
              </a:lnSpc>
              <a:buFont typeface="Wingdings" pitchFamily="2" charset="2"/>
              <a:buChar char="§"/>
            </a:pPr>
            <a:r>
              <a:rPr lang="en-US" sz="1400" dirty="0">
                <a:solidFill>
                  <a:schemeClr val="tx1"/>
                </a:solidFill>
              </a:rPr>
              <a:t>Impact of lockdown on homicide and trauma</a:t>
            </a:r>
          </a:p>
          <a:p>
            <a:pPr marL="233363" indent="-233363">
              <a:lnSpc>
                <a:spcPct val="150000"/>
              </a:lnSpc>
              <a:buFont typeface="Arial" panose="020B0604020202020204" pitchFamily="34" charset="0"/>
              <a:buChar char="•"/>
            </a:pPr>
            <a:endParaRPr lang="en-US" sz="1400" dirty="0">
              <a:solidFill>
                <a:schemeClr val="tx1"/>
              </a:solidFill>
            </a:endParaRPr>
          </a:p>
        </p:txBody>
      </p:sp>
      <p:sp>
        <p:nvSpPr>
          <p:cNvPr id="13" name="Rounded Rectangle 12">
            <a:extLst>
              <a:ext uri="{FF2B5EF4-FFF2-40B4-BE49-F238E27FC236}">
                <a16:creationId xmlns="" xmlns:a16="http://schemas.microsoft.com/office/drawing/2014/main" id="{C595F806-CBF2-DE4A-B524-7ED0B7E78E6F}"/>
              </a:ext>
            </a:extLst>
          </p:cNvPr>
          <p:cNvSpPr/>
          <p:nvPr/>
        </p:nvSpPr>
        <p:spPr>
          <a:xfrm>
            <a:off x="6396237" y="2327895"/>
            <a:ext cx="2443674" cy="351150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Re-aligned Intent:</a:t>
            </a:r>
          </a:p>
          <a:p>
            <a:pPr marL="285750" indent="-285750">
              <a:lnSpc>
                <a:spcPct val="150000"/>
              </a:lnSpc>
              <a:buFont typeface="Wingdings" pitchFamily="2" charset="2"/>
              <a:buChar char="§"/>
            </a:pPr>
            <a:r>
              <a:rPr lang="en-US" sz="1400" dirty="0">
                <a:solidFill>
                  <a:schemeClr val="tx1"/>
                </a:solidFill>
              </a:rPr>
              <a:t>Align violence prevention and law enforcement</a:t>
            </a:r>
          </a:p>
          <a:p>
            <a:pPr marL="285750" indent="-285750">
              <a:lnSpc>
                <a:spcPct val="150000"/>
              </a:lnSpc>
              <a:buFont typeface="Wingdings" pitchFamily="2" charset="2"/>
              <a:buChar char="§"/>
            </a:pPr>
            <a:r>
              <a:rPr lang="en-US" sz="1400" dirty="0">
                <a:solidFill>
                  <a:schemeClr val="tx1"/>
                </a:solidFill>
              </a:rPr>
              <a:t>Evidence informed &amp; data-led approach</a:t>
            </a:r>
          </a:p>
          <a:p>
            <a:pPr marL="285750" indent="-285750">
              <a:lnSpc>
                <a:spcPct val="150000"/>
              </a:lnSpc>
              <a:buFont typeface="Wingdings" pitchFamily="2" charset="2"/>
              <a:buChar char="§"/>
            </a:pPr>
            <a:r>
              <a:rPr lang="en-US" sz="1400" dirty="0">
                <a:solidFill>
                  <a:schemeClr val="tx1"/>
                </a:solidFill>
              </a:rPr>
              <a:t>Implement in local geographic areas</a:t>
            </a:r>
          </a:p>
          <a:p>
            <a:pPr marL="285750" indent="-285750">
              <a:lnSpc>
                <a:spcPct val="150000"/>
              </a:lnSpc>
              <a:buFont typeface="Wingdings" pitchFamily="2" charset="2"/>
              <a:buChar char="§"/>
            </a:pPr>
            <a:endParaRPr lang="en-US" sz="1400" dirty="0">
              <a:solidFill>
                <a:schemeClr val="tx1"/>
              </a:solidFill>
            </a:endParaRPr>
          </a:p>
        </p:txBody>
      </p:sp>
      <p:pic>
        <p:nvPicPr>
          <p:cNvPr id="6" name="Picture 5">
            <a:extLst>
              <a:ext uri="{FF2B5EF4-FFF2-40B4-BE49-F238E27FC236}">
                <a16:creationId xmlns="" xmlns:a16="http://schemas.microsoft.com/office/drawing/2014/main" id="{1780EC91-1250-43E7-B485-2D2DEAD2265E}"/>
              </a:ext>
            </a:extLst>
          </p:cNvPr>
          <p:cNvPicPr>
            <a:picLocks noChangeAspect="1"/>
          </p:cNvPicPr>
          <p:nvPr/>
        </p:nvPicPr>
        <p:blipFill>
          <a:blip r:embed="rId3" cstate="print"/>
          <a:stretch>
            <a:fillRect/>
          </a:stretch>
        </p:blipFill>
        <p:spPr>
          <a:xfrm>
            <a:off x="881915" y="5582678"/>
            <a:ext cx="774259" cy="914479"/>
          </a:xfrm>
          <a:prstGeom prst="rect">
            <a:avLst/>
          </a:prstGeom>
        </p:spPr>
      </p:pic>
      <p:pic>
        <p:nvPicPr>
          <p:cNvPr id="14" name="Picture 13">
            <a:extLst>
              <a:ext uri="{FF2B5EF4-FFF2-40B4-BE49-F238E27FC236}">
                <a16:creationId xmlns="" xmlns:a16="http://schemas.microsoft.com/office/drawing/2014/main" id="{C1600512-80A2-463D-B64C-2435B8D84125}"/>
              </a:ext>
            </a:extLst>
          </p:cNvPr>
          <p:cNvPicPr>
            <a:picLocks noChangeAspect="1"/>
          </p:cNvPicPr>
          <p:nvPr/>
        </p:nvPicPr>
        <p:blipFill>
          <a:blip r:embed="rId4" cstate="print"/>
          <a:stretch>
            <a:fillRect/>
          </a:stretch>
        </p:blipFill>
        <p:spPr>
          <a:xfrm>
            <a:off x="4137247" y="5508517"/>
            <a:ext cx="999831" cy="1005927"/>
          </a:xfrm>
          <a:prstGeom prst="rect">
            <a:avLst/>
          </a:prstGeom>
        </p:spPr>
      </p:pic>
      <p:pic>
        <p:nvPicPr>
          <p:cNvPr id="15" name="Picture 14">
            <a:extLst>
              <a:ext uri="{FF2B5EF4-FFF2-40B4-BE49-F238E27FC236}">
                <a16:creationId xmlns="" xmlns:a16="http://schemas.microsoft.com/office/drawing/2014/main" id="{790CDF8A-F233-4DCB-B91F-2273FDDF5E99}"/>
              </a:ext>
            </a:extLst>
          </p:cNvPr>
          <p:cNvPicPr>
            <a:picLocks noChangeAspect="1"/>
          </p:cNvPicPr>
          <p:nvPr/>
        </p:nvPicPr>
        <p:blipFill>
          <a:blip r:embed="rId5" cstate="print"/>
          <a:stretch>
            <a:fillRect/>
          </a:stretch>
        </p:blipFill>
        <p:spPr>
          <a:xfrm>
            <a:off x="7065036" y="5574366"/>
            <a:ext cx="1402202" cy="865707"/>
          </a:xfrm>
          <a:prstGeom prst="rect">
            <a:avLst/>
          </a:prstGeom>
        </p:spPr>
      </p:pic>
      <p:sp>
        <p:nvSpPr>
          <p:cNvPr id="16" name="Footer Placeholder 7">
            <a:extLst>
              <a:ext uri="{FF2B5EF4-FFF2-40B4-BE49-F238E27FC236}">
                <a16:creationId xmlns="" xmlns:a16="http://schemas.microsoft.com/office/drawing/2014/main" id="{E0CC735B-5832-431B-B549-EE92F55E069C}"/>
              </a:ext>
            </a:extLst>
          </p:cNvPr>
          <p:cNvSpPr txBox="1">
            <a:spLocks/>
          </p:cNvSpPr>
          <p:nvPr/>
        </p:nvSpPr>
        <p:spPr>
          <a:xfrm>
            <a:off x="4014881" y="6478152"/>
            <a:ext cx="4138573"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2020 MTBPC Engagement: VIP 1</a:t>
            </a:r>
            <a:endParaRPr lang="en-GB" dirty="0"/>
          </a:p>
        </p:txBody>
      </p:sp>
      <p:sp>
        <p:nvSpPr>
          <p:cNvPr id="5" name="Footer Placeholder 4">
            <a:extLst>
              <a:ext uri="{FF2B5EF4-FFF2-40B4-BE49-F238E27FC236}">
                <a16:creationId xmlns="" xmlns:a16="http://schemas.microsoft.com/office/drawing/2014/main" id="{225C062A-7FC7-41E7-908C-7B5BADA1FB85}"/>
              </a:ext>
            </a:extLst>
          </p:cNvPr>
          <p:cNvSpPr>
            <a:spLocks noGrp="1"/>
          </p:cNvSpPr>
          <p:nvPr>
            <p:ph type="ftr" sz="quarter" idx="3"/>
          </p:nvPr>
        </p:nvSpPr>
        <p:spPr/>
        <p:txBody>
          <a:bodyPr/>
          <a:lstStyle/>
          <a:p>
            <a:r>
              <a:rPr lang="en-US" dirty="0"/>
              <a:t>Safety and Evidence Advisory Committee - inception meeting</a:t>
            </a:r>
            <a:endParaRPr lang="en-GB" dirty="0"/>
          </a:p>
        </p:txBody>
      </p:sp>
    </p:spTree>
    <p:extLst>
      <p:ext uri="{BB962C8B-B14F-4D97-AF65-F5344CB8AC3E}">
        <p14:creationId xmlns:p14="http://schemas.microsoft.com/office/powerpoint/2010/main" xmlns="" val="22821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5A97A15-2856-AF49-965F-63D1C64FAB72}"/>
              </a:ext>
            </a:extLst>
          </p:cNvPr>
          <p:cNvSpPr>
            <a:spLocks noGrp="1"/>
          </p:cNvSpPr>
          <p:nvPr>
            <p:ph type="body" sz="quarter" idx="12"/>
          </p:nvPr>
        </p:nvSpPr>
        <p:spPr>
          <a:xfrm>
            <a:off x="830761" y="1988840"/>
            <a:ext cx="8281291" cy="2169889"/>
          </a:xfrm>
        </p:spPr>
        <p:txBody>
          <a:bodyPr>
            <a:normAutofit/>
          </a:bodyPr>
          <a:lstStyle/>
          <a:p>
            <a:r>
              <a:rPr lang="en-US" sz="2800" dirty="0"/>
              <a:t>Approach for the Safety Priority</a:t>
            </a:r>
            <a:endParaRPr lang="en-ZA" sz="2800" dirty="0">
              <a:solidFill>
                <a:prstClr val="white"/>
              </a:solidFill>
            </a:endParaRPr>
          </a:p>
        </p:txBody>
      </p:sp>
    </p:spTree>
    <p:custDataLst>
      <p:tags r:id="rId1"/>
    </p:custDataLst>
    <p:extLst>
      <p:ext uri="{BB962C8B-B14F-4D97-AF65-F5344CB8AC3E}">
        <p14:creationId xmlns:p14="http://schemas.microsoft.com/office/powerpoint/2010/main" xmlns="" val="103414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A5E10-4894-E642-B55A-5319575B61EE}"/>
              </a:ext>
            </a:extLst>
          </p:cNvPr>
          <p:cNvSpPr>
            <a:spLocks noGrp="1"/>
          </p:cNvSpPr>
          <p:nvPr>
            <p:ph type="title"/>
          </p:nvPr>
        </p:nvSpPr>
        <p:spPr>
          <a:xfrm>
            <a:off x="395536" y="180976"/>
            <a:ext cx="8496944" cy="559256"/>
          </a:xfrm>
        </p:spPr>
        <p:txBody>
          <a:bodyPr/>
          <a:lstStyle/>
          <a:p>
            <a:r>
              <a:rPr lang="en-US" dirty="0">
                <a:solidFill>
                  <a:srgbClr val="003399"/>
                </a:solidFill>
              </a:rPr>
              <a:t>Recovery Plan Safety Priority Approach</a:t>
            </a:r>
            <a:endParaRPr lang="en-US" dirty="0"/>
          </a:p>
        </p:txBody>
      </p:sp>
      <p:sp>
        <p:nvSpPr>
          <p:cNvPr id="3" name="Slide Number Placeholder 2">
            <a:extLst>
              <a:ext uri="{FF2B5EF4-FFF2-40B4-BE49-F238E27FC236}">
                <a16:creationId xmlns="" xmlns:a16="http://schemas.microsoft.com/office/drawing/2014/main" id="{FBB8BDBB-A6FA-3649-9683-452A5F24A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003399"/>
                </a:solidFill>
                <a:effectLst/>
                <a:uLnTx/>
                <a:uFillTx/>
                <a:latin typeface="Century Gothic" pitchFamily="34" charset="0"/>
                <a:ea typeface="+mn-ea"/>
                <a:cs typeface="+mn-cs"/>
              </a:rPr>
              <a:t>7</a:t>
            </a:r>
          </a:p>
        </p:txBody>
      </p:sp>
      <p:sp>
        <p:nvSpPr>
          <p:cNvPr id="6" name="Rectangle 5">
            <a:extLst>
              <a:ext uri="{FF2B5EF4-FFF2-40B4-BE49-F238E27FC236}">
                <a16:creationId xmlns="" xmlns:a16="http://schemas.microsoft.com/office/drawing/2014/main" id="{EA51ACBA-1FBD-DD44-9AFF-BA35C0AE0752}"/>
              </a:ext>
            </a:extLst>
          </p:cNvPr>
          <p:cNvSpPr/>
          <p:nvPr/>
        </p:nvSpPr>
        <p:spPr>
          <a:xfrm>
            <a:off x="3124606" y="1047871"/>
            <a:ext cx="3042069" cy="1111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Governance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Collaborative governance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Facilitative leadership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Formalised/ mandated  </a:t>
            </a:r>
          </a:p>
        </p:txBody>
      </p:sp>
      <p:sp>
        <p:nvSpPr>
          <p:cNvPr id="7" name="Rectangle 6">
            <a:extLst>
              <a:ext uri="{FF2B5EF4-FFF2-40B4-BE49-F238E27FC236}">
                <a16:creationId xmlns="" xmlns:a16="http://schemas.microsoft.com/office/drawing/2014/main" id="{DA683A3A-71D5-BF41-BB9E-03696038E330}"/>
              </a:ext>
            </a:extLst>
          </p:cNvPr>
          <p:cNvSpPr/>
          <p:nvPr/>
        </p:nvSpPr>
        <p:spPr>
          <a:xfrm>
            <a:off x="3274646" y="4841081"/>
            <a:ext cx="2592288" cy="16468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Area-based implementation: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All hotspot geographic areas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Testing/ prototyping in specific geographic areas with rapid scaling</a:t>
            </a:r>
          </a:p>
        </p:txBody>
      </p:sp>
      <p:sp>
        <p:nvSpPr>
          <p:cNvPr id="9" name="Oval 8">
            <a:extLst>
              <a:ext uri="{FF2B5EF4-FFF2-40B4-BE49-F238E27FC236}">
                <a16:creationId xmlns="" xmlns:a16="http://schemas.microsoft.com/office/drawing/2014/main" id="{06139596-C6E0-4B45-816D-885D4D0CAB56}"/>
              </a:ext>
            </a:extLst>
          </p:cNvPr>
          <p:cNvSpPr/>
          <p:nvPr/>
        </p:nvSpPr>
        <p:spPr>
          <a:xfrm>
            <a:off x="4780623" y="3371941"/>
            <a:ext cx="1512168" cy="11117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Well-being</a:t>
            </a:r>
          </a:p>
        </p:txBody>
      </p:sp>
      <p:sp>
        <p:nvSpPr>
          <p:cNvPr id="10" name="Oval 9">
            <a:extLst>
              <a:ext uri="{FF2B5EF4-FFF2-40B4-BE49-F238E27FC236}">
                <a16:creationId xmlns="" xmlns:a16="http://schemas.microsoft.com/office/drawing/2014/main" id="{1810864F-CE5A-4B4E-9A03-761C6F07BE3F}"/>
              </a:ext>
            </a:extLst>
          </p:cNvPr>
          <p:cNvSpPr/>
          <p:nvPr/>
        </p:nvSpPr>
        <p:spPr>
          <a:xfrm>
            <a:off x="2899777" y="3388528"/>
            <a:ext cx="1512168" cy="111172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Jobs</a:t>
            </a:r>
          </a:p>
        </p:txBody>
      </p:sp>
      <p:sp>
        <p:nvSpPr>
          <p:cNvPr id="11" name="Oval 10">
            <a:extLst>
              <a:ext uri="{FF2B5EF4-FFF2-40B4-BE49-F238E27FC236}">
                <a16:creationId xmlns="" xmlns:a16="http://schemas.microsoft.com/office/drawing/2014/main" id="{B1A8C828-7AE3-7247-B09E-E6E24FCE58E7}"/>
              </a:ext>
            </a:extLst>
          </p:cNvPr>
          <p:cNvSpPr/>
          <p:nvPr/>
        </p:nvSpPr>
        <p:spPr>
          <a:xfrm>
            <a:off x="3784365" y="2944533"/>
            <a:ext cx="1512168" cy="111172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Inter-personal violence</a:t>
            </a:r>
          </a:p>
        </p:txBody>
      </p:sp>
      <p:sp>
        <p:nvSpPr>
          <p:cNvPr id="12" name="Rectangle 11">
            <a:extLst>
              <a:ext uri="{FF2B5EF4-FFF2-40B4-BE49-F238E27FC236}">
                <a16:creationId xmlns="" xmlns:a16="http://schemas.microsoft.com/office/drawing/2014/main" id="{20C1E318-F975-194F-9902-11059969B742}"/>
              </a:ext>
            </a:extLst>
          </p:cNvPr>
          <p:cNvSpPr/>
          <p:nvPr/>
        </p:nvSpPr>
        <p:spPr>
          <a:xfrm>
            <a:off x="6450306" y="1957251"/>
            <a:ext cx="2592288" cy="16877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Surveillance/ data-led approach:</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Track the size and trends of the consequences of the problem</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Track the impact of the interventions</a:t>
            </a:r>
          </a:p>
        </p:txBody>
      </p:sp>
      <p:sp>
        <p:nvSpPr>
          <p:cNvPr id="13" name="Rectangle 12">
            <a:extLst>
              <a:ext uri="{FF2B5EF4-FFF2-40B4-BE49-F238E27FC236}">
                <a16:creationId xmlns="" xmlns:a16="http://schemas.microsoft.com/office/drawing/2014/main" id="{BC905955-86DD-0D49-B241-79840C2C3127}"/>
              </a:ext>
            </a:extLst>
          </p:cNvPr>
          <p:cNvSpPr/>
          <p:nvPr/>
        </p:nvSpPr>
        <p:spPr>
          <a:xfrm>
            <a:off x="101406" y="1957252"/>
            <a:ext cx="2592288" cy="1687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a:ea typeface="+mn-ea"/>
                <a:cs typeface="+mn-cs"/>
              </a:rPr>
              <a:t>Evidence-based interventions: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International and local evidence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Evidence for violence prevention and law enforcement</a:t>
            </a:r>
          </a:p>
        </p:txBody>
      </p:sp>
      <p:sp>
        <p:nvSpPr>
          <p:cNvPr id="14" name="Up Arrow 13">
            <a:extLst>
              <a:ext uri="{FF2B5EF4-FFF2-40B4-BE49-F238E27FC236}">
                <a16:creationId xmlns="" xmlns:a16="http://schemas.microsoft.com/office/drawing/2014/main" id="{7E4887C2-F988-E04B-A4EF-06D6C0E166A0}"/>
              </a:ext>
            </a:extLst>
          </p:cNvPr>
          <p:cNvSpPr/>
          <p:nvPr/>
        </p:nvSpPr>
        <p:spPr>
          <a:xfrm>
            <a:off x="4310012" y="2265389"/>
            <a:ext cx="484632" cy="60779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Up Arrow 14">
            <a:extLst>
              <a:ext uri="{FF2B5EF4-FFF2-40B4-BE49-F238E27FC236}">
                <a16:creationId xmlns="" xmlns:a16="http://schemas.microsoft.com/office/drawing/2014/main" id="{261683DC-28BE-464C-9EC0-060E051C7D9D}"/>
              </a:ext>
            </a:extLst>
          </p:cNvPr>
          <p:cNvSpPr/>
          <p:nvPr/>
        </p:nvSpPr>
        <p:spPr>
          <a:xfrm rot="17511801">
            <a:off x="3029737" y="2727764"/>
            <a:ext cx="484632" cy="60779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6" name="Up Arrow 15">
            <a:extLst>
              <a:ext uri="{FF2B5EF4-FFF2-40B4-BE49-F238E27FC236}">
                <a16:creationId xmlns="" xmlns:a16="http://schemas.microsoft.com/office/drawing/2014/main" id="{D390EDE9-820D-EA41-97F4-E9EF3975B858}"/>
              </a:ext>
            </a:extLst>
          </p:cNvPr>
          <p:cNvSpPr/>
          <p:nvPr/>
        </p:nvSpPr>
        <p:spPr>
          <a:xfrm rot="4147562">
            <a:off x="5521486" y="2721945"/>
            <a:ext cx="484632" cy="60779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7" name="Up Arrow 16">
            <a:extLst>
              <a:ext uri="{FF2B5EF4-FFF2-40B4-BE49-F238E27FC236}">
                <a16:creationId xmlns="" xmlns:a16="http://schemas.microsoft.com/office/drawing/2014/main" id="{C4813F44-4A7D-704D-83BC-A238F2CA420A}"/>
              </a:ext>
            </a:extLst>
          </p:cNvPr>
          <p:cNvSpPr/>
          <p:nvPr/>
        </p:nvSpPr>
        <p:spPr>
          <a:xfrm rot="10800000">
            <a:off x="4328475" y="4152983"/>
            <a:ext cx="484632" cy="60779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0" name="Footer Placeholder 4">
            <a:extLst>
              <a:ext uri="{FF2B5EF4-FFF2-40B4-BE49-F238E27FC236}">
                <a16:creationId xmlns="" xmlns:a16="http://schemas.microsoft.com/office/drawing/2014/main" id="{DE39C223-0C00-4482-A03A-496071AAB7EB}"/>
              </a:ext>
            </a:extLst>
          </p:cNvPr>
          <p:cNvSpPr>
            <a:spLocks noGrp="1"/>
          </p:cNvSpPr>
          <p:nvPr>
            <p:ph type="ftr" sz="quarter" idx="3"/>
          </p:nvPr>
        </p:nvSpPr>
        <p:spPr>
          <a:xfrm>
            <a:off x="4043363" y="6467475"/>
            <a:ext cx="4138612" cy="231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COMSAFE STANDING COMMITTEE MEETING</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55613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4541" y="296440"/>
            <a:ext cx="8175640" cy="384464"/>
          </a:xfrm>
          <a:prstGeom prst="rect">
            <a:avLst/>
          </a:prstGeom>
        </p:spPr>
        <p:txBody>
          <a:bodyPr wrap="square" lIns="0" tIns="0" rIns="0" bIns="0" rtlCol="0" anchor="t">
            <a:spAutoFit/>
          </a:bodyPr>
          <a:lstStyle/>
          <a:p>
            <a:pPr marL="0" marR="0" lvl="0" indent="0" algn="l" defTabSz="857250" rtl="0" eaLnBrk="1" fontAlgn="auto" latinLnBrk="0" hangingPunct="1">
              <a:lnSpc>
                <a:spcPts val="3272"/>
              </a:lnSpc>
              <a:spcBef>
                <a:spcPct val="0"/>
              </a:spcBef>
              <a:spcAft>
                <a:spcPts val="0"/>
              </a:spcAft>
              <a:buClrTx/>
              <a:buSzTx/>
              <a:buFontTx/>
              <a:buNone/>
              <a:tabLst/>
              <a:defRPr/>
            </a:pP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Process Going </a:t>
            </a:r>
            <a:r>
              <a:rPr lang="en-US" sz="2400" b="1" spc="4" dirty="0">
                <a:solidFill>
                  <a:srgbClr val="001489"/>
                </a:solidFill>
                <a:latin typeface="Century Gothic" panose="020B0502020202020204" pitchFamily="34" charset="0"/>
              </a:rPr>
              <a:t>F</a:t>
            </a:r>
            <a:r>
              <a:rPr kumimoji="0" lang="en-US" sz="2400" b="1" i="0" u="none" strike="noStrike" kern="1200" cap="none" spc="4" normalizeH="0" baseline="0" noProof="0" dirty="0">
                <a:ln>
                  <a:noFill/>
                </a:ln>
                <a:solidFill>
                  <a:srgbClr val="001489"/>
                </a:solidFill>
                <a:effectLst/>
                <a:uLnTx/>
                <a:uFillTx/>
                <a:latin typeface="Century Gothic" panose="020B0502020202020204" pitchFamily="34" charset="0"/>
                <a:ea typeface="+mn-ea"/>
                <a:cs typeface="+mn-cs"/>
              </a:rPr>
              <a:t>orward – Data Surveillance Strategy</a:t>
            </a:r>
          </a:p>
        </p:txBody>
      </p:sp>
      <p:pic>
        <p:nvPicPr>
          <p:cNvPr id="3" name="Picture 3"/>
          <p:cNvPicPr>
            <a:picLocks noChangeAspect="1"/>
          </p:cNvPicPr>
          <p:nvPr/>
        </p:nvPicPr>
        <p:blipFill>
          <a:blip r:embed="rId3" cstate="print"/>
          <a:srcRect/>
          <a:stretch>
            <a:fillRect/>
          </a:stretch>
        </p:blipFill>
        <p:spPr>
          <a:xfrm>
            <a:off x="7477109" y="5554704"/>
            <a:ext cx="902395" cy="1006856"/>
          </a:xfrm>
          <a:prstGeom prst="rect">
            <a:avLst/>
          </a:prstGeom>
        </p:spPr>
      </p:pic>
      <p:grpSp>
        <p:nvGrpSpPr>
          <p:cNvPr id="4" name="Group 4"/>
          <p:cNvGrpSpPr/>
          <p:nvPr/>
        </p:nvGrpSpPr>
        <p:grpSpPr>
          <a:xfrm>
            <a:off x="395536" y="2467810"/>
            <a:ext cx="8352927" cy="1964241"/>
            <a:chOff x="0" y="-27940"/>
            <a:chExt cx="9979664" cy="1347797"/>
          </a:xfrm>
        </p:grpSpPr>
        <p:sp>
          <p:nvSpPr>
            <p:cNvPr id="5" name="Freeform 5"/>
            <p:cNvSpPr/>
            <p:nvPr/>
          </p:nvSpPr>
          <p:spPr>
            <a:xfrm>
              <a:off x="0" y="-27940"/>
              <a:ext cx="9979664" cy="1347797"/>
            </a:xfrm>
            <a:custGeom>
              <a:avLst/>
              <a:gdLst/>
              <a:ahLst/>
              <a:cxnLst/>
              <a:rect l="l" t="t" r="r" b="b"/>
              <a:pathLst>
                <a:path w="9979665" h="1360170">
                  <a:moveTo>
                    <a:pt x="9904736" y="579120"/>
                  </a:moveTo>
                  <a:lnTo>
                    <a:pt x="9204965" y="55880"/>
                  </a:lnTo>
                  <a:cubicBezTo>
                    <a:pt x="9131305" y="0"/>
                    <a:pt x="9070346" y="30480"/>
                    <a:pt x="9070346" y="123190"/>
                  </a:cubicBezTo>
                  <a:lnTo>
                    <a:pt x="9070346"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9068659" y="805180"/>
                  </a:lnTo>
                  <a:lnTo>
                    <a:pt x="9068659" y="1236980"/>
                  </a:lnTo>
                  <a:cubicBezTo>
                    <a:pt x="9068659" y="1329690"/>
                    <a:pt x="9130035" y="1360170"/>
                    <a:pt x="9203696" y="1304290"/>
                  </a:cubicBezTo>
                  <a:lnTo>
                    <a:pt x="9904735" y="779780"/>
                  </a:lnTo>
                  <a:cubicBezTo>
                    <a:pt x="9979665" y="726440"/>
                    <a:pt x="9979665" y="635000"/>
                    <a:pt x="9904735" y="579120"/>
                  </a:cubicBezTo>
                  <a:close/>
                </a:path>
              </a:pathLst>
            </a:custGeom>
            <a:solidFill>
              <a:srgbClr val="CB5128"/>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ZA" sz="1688"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6" name="Group 6"/>
          <p:cNvGrpSpPr/>
          <p:nvPr/>
        </p:nvGrpSpPr>
        <p:grpSpPr>
          <a:xfrm>
            <a:off x="936529" y="1535108"/>
            <a:ext cx="1543774" cy="1563316"/>
            <a:chOff x="-26120" y="-26452"/>
            <a:chExt cx="2195589" cy="2223382"/>
          </a:xfrm>
        </p:grpSpPr>
        <p:pic>
          <p:nvPicPr>
            <p:cNvPr id="7" name="Picture 7"/>
            <p:cNvPicPr>
              <a:picLocks noChangeAspect="1"/>
            </p:cNvPicPr>
            <p:nvPr/>
          </p:nvPicPr>
          <p:blipFill>
            <a:blip r:embed="rId4" cstate="print"/>
            <a:srcRect/>
            <a:stretch>
              <a:fillRect/>
            </a:stretch>
          </p:blipFill>
          <p:spPr>
            <a:xfrm>
              <a:off x="-26120" y="-26452"/>
              <a:ext cx="2195589" cy="2223382"/>
            </a:xfrm>
            <a:prstGeom prst="rect">
              <a:avLst/>
            </a:prstGeom>
          </p:spPr>
        </p:pic>
        <p:sp>
          <p:nvSpPr>
            <p:cNvPr id="8" name="TextBox 8"/>
            <p:cNvSpPr txBox="1"/>
            <p:nvPr/>
          </p:nvSpPr>
          <p:spPr>
            <a:xfrm>
              <a:off x="83132" y="127607"/>
              <a:ext cx="2086337" cy="2056220"/>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1:Define data parameters from revised ToC</a:t>
              </a:r>
            </a:p>
          </p:txBody>
        </p:sp>
      </p:grpSp>
      <p:grpSp>
        <p:nvGrpSpPr>
          <p:cNvPr id="9" name="Group 9"/>
          <p:cNvGrpSpPr/>
          <p:nvPr/>
        </p:nvGrpSpPr>
        <p:grpSpPr>
          <a:xfrm>
            <a:off x="2532542" y="1436624"/>
            <a:ext cx="1630044" cy="1599236"/>
            <a:chOff x="-76569" y="-77539"/>
            <a:chExt cx="2318284" cy="2274469"/>
          </a:xfrm>
        </p:grpSpPr>
        <p:pic>
          <p:nvPicPr>
            <p:cNvPr id="10" name="Picture 10"/>
            <p:cNvPicPr>
              <a:picLocks noChangeAspect="1"/>
            </p:cNvPicPr>
            <p:nvPr/>
          </p:nvPicPr>
          <p:blipFill>
            <a:blip r:embed="rId4" cstate="print"/>
            <a:srcRect/>
            <a:stretch>
              <a:fillRect/>
            </a:stretch>
          </p:blipFill>
          <p:spPr>
            <a:xfrm>
              <a:off x="-76569" y="-77539"/>
              <a:ext cx="2246038" cy="2274469"/>
            </a:xfrm>
            <a:prstGeom prst="rect">
              <a:avLst/>
            </a:prstGeom>
          </p:spPr>
        </p:pic>
        <p:sp>
          <p:nvSpPr>
            <p:cNvPr id="11" name="TextBox 11"/>
            <p:cNvSpPr txBox="1"/>
            <p:nvPr/>
          </p:nvSpPr>
          <p:spPr>
            <a:xfrm>
              <a:off x="3663" y="293193"/>
              <a:ext cx="2238052" cy="1646857"/>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2:Integrate data from multiple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Depts.</a:t>
              </a:r>
            </a:p>
          </p:txBody>
        </p:sp>
      </p:grpSp>
      <p:grpSp>
        <p:nvGrpSpPr>
          <p:cNvPr id="12" name="Group 12"/>
          <p:cNvGrpSpPr/>
          <p:nvPr/>
        </p:nvGrpSpPr>
        <p:grpSpPr>
          <a:xfrm>
            <a:off x="6178843" y="1376501"/>
            <a:ext cx="1654722" cy="1783320"/>
            <a:chOff x="-62024" y="-186244"/>
            <a:chExt cx="2353382" cy="2536276"/>
          </a:xfrm>
        </p:grpSpPr>
        <p:pic>
          <p:nvPicPr>
            <p:cNvPr id="13" name="Picture 13"/>
            <p:cNvPicPr>
              <a:picLocks noChangeAspect="1"/>
            </p:cNvPicPr>
            <p:nvPr/>
          </p:nvPicPr>
          <p:blipFill>
            <a:blip r:embed="rId4" cstate="print"/>
            <a:srcRect/>
            <a:stretch>
              <a:fillRect/>
            </a:stretch>
          </p:blipFill>
          <p:spPr>
            <a:xfrm>
              <a:off x="-62024" y="-186244"/>
              <a:ext cx="2353382" cy="2383174"/>
            </a:xfrm>
            <a:prstGeom prst="rect">
              <a:avLst/>
            </a:prstGeom>
          </p:spPr>
        </p:pic>
        <p:sp>
          <p:nvSpPr>
            <p:cNvPr id="14" name="TextBox 14"/>
            <p:cNvSpPr txBox="1"/>
            <p:nvPr/>
          </p:nvSpPr>
          <p:spPr>
            <a:xfrm>
              <a:off x="-16059" y="283689"/>
              <a:ext cx="2291357" cy="2066343"/>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4:Dashboards to track markers for</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impact</a:t>
              </a:r>
            </a:p>
            <a:p>
              <a:pPr marL="0" marR="0" lvl="0" indent="0" algn="ctr" defTabSz="857250" rtl="0" eaLnBrk="1" fontAlgn="auto" latinLnBrk="0" hangingPunct="1">
                <a:lnSpc>
                  <a:spcPts val="2300"/>
                </a:lnSpc>
                <a:spcBef>
                  <a:spcPct val="0"/>
                </a:spcBef>
                <a:spcAft>
                  <a:spcPts val="0"/>
                </a:spcAft>
                <a:buClrTx/>
                <a:buSzTx/>
                <a:buFontTx/>
                <a:buNone/>
                <a:tabLst/>
                <a:defRPr/>
              </a:pPr>
              <a:endParaRPr kumimoji="0" lang="en-US" sz="1533" b="0" i="0" u="none" strike="noStrike" kern="1200" cap="none" spc="215" normalizeH="0" baseline="0" noProof="0" dirty="0">
                <a:ln>
                  <a:noFill/>
                </a:ln>
                <a:solidFill>
                  <a:srgbClr val="000000"/>
                </a:solidFill>
                <a:effectLst/>
                <a:uLnTx/>
                <a:uFillTx/>
                <a:latin typeface="ABeeZee Bold"/>
                <a:ea typeface="+mn-ea"/>
                <a:cs typeface="+mn-cs"/>
              </a:endParaRPr>
            </a:p>
          </p:txBody>
        </p:sp>
      </p:grpSp>
      <p:grpSp>
        <p:nvGrpSpPr>
          <p:cNvPr id="15" name="Group 15"/>
          <p:cNvGrpSpPr/>
          <p:nvPr/>
        </p:nvGrpSpPr>
        <p:grpSpPr>
          <a:xfrm>
            <a:off x="1086941" y="3907414"/>
            <a:ext cx="2010731" cy="1245668"/>
            <a:chOff x="0" y="0"/>
            <a:chExt cx="2859706" cy="1388286"/>
          </a:xfrm>
        </p:grpSpPr>
        <p:grpSp>
          <p:nvGrpSpPr>
            <p:cNvPr id="16" name="Group 16"/>
            <p:cNvGrpSpPr/>
            <p:nvPr/>
          </p:nvGrpSpPr>
          <p:grpSpPr>
            <a:xfrm>
              <a:off x="247806" y="0"/>
              <a:ext cx="2377440" cy="1388286"/>
              <a:chOff x="0" y="0"/>
              <a:chExt cx="1130935" cy="660400"/>
            </a:xfrm>
          </p:grpSpPr>
          <p:sp>
            <p:nvSpPr>
              <p:cNvPr id="17" name="Freeform 17"/>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chemeClr val="accent1">
                  <a:lumMod val="60000"/>
                  <a:lumOff val="40000"/>
                </a:schemeClr>
              </a:solidFill>
            </p:spPr>
          </p:sp>
        </p:grpSp>
        <p:sp>
          <p:nvSpPr>
            <p:cNvPr id="18" name="TextBox 18"/>
            <p:cNvSpPr txBox="1"/>
            <p:nvPr/>
          </p:nvSpPr>
          <p:spPr>
            <a:xfrm>
              <a:off x="0" y="64920"/>
              <a:ext cx="2859706" cy="1290521"/>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Practical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approach to “evidence translation”</a:t>
              </a:r>
            </a:p>
          </p:txBody>
        </p:sp>
      </p:grpSp>
      <p:grpSp>
        <p:nvGrpSpPr>
          <p:cNvPr id="19" name="Group 19"/>
          <p:cNvGrpSpPr/>
          <p:nvPr/>
        </p:nvGrpSpPr>
        <p:grpSpPr>
          <a:xfrm>
            <a:off x="5587051" y="3942969"/>
            <a:ext cx="1890058" cy="1174558"/>
            <a:chOff x="0" y="0"/>
            <a:chExt cx="2688082" cy="1388286"/>
          </a:xfrm>
        </p:grpSpPr>
        <p:grpSp>
          <p:nvGrpSpPr>
            <p:cNvPr id="20" name="Group 20"/>
            <p:cNvGrpSpPr/>
            <p:nvPr/>
          </p:nvGrpSpPr>
          <p:grpSpPr>
            <a:xfrm>
              <a:off x="159388" y="0"/>
              <a:ext cx="2377440" cy="1388286"/>
              <a:chOff x="0" y="0"/>
              <a:chExt cx="1130935" cy="660400"/>
            </a:xfrm>
          </p:grpSpPr>
          <p:sp>
            <p:nvSpPr>
              <p:cNvPr id="21" name="Freeform 21"/>
              <p:cNvSpPr/>
              <p:nvPr/>
            </p:nvSpPr>
            <p:spPr>
              <a:xfrm>
                <a:off x="0" y="0"/>
                <a:ext cx="1130935" cy="660400"/>
              </a:xfrm>
              <a:custGeom>
                <a:avLst/>
                <a:gdLst/>
                <a:ahLst/>
                <a:cxnLst/>
                <a:rect l="l" t="t" r="r" b="b"/>
                <a:pathLst>
                  <a:path w="1130935" h="660400">
                    <a:moveTo>
                      <a:pt x="1006475" y="660400"/>
                    </a:moveTo>
                    <a:lnTo>
                      <a:pt x="124460" y="660400"/>
                    </a:lnTo>
                    <a:cubicBezTo>
                      <a:pt x="55880" y="660400"/>
                      <a:pt x="0" y="604520"/>
                      <a:pt x="0" y="535940"/>
                    </a:cubicBezTo>
                    <a:lnTo>
                      <a:pt x="0" y="124460"/>
                    </a:lnTo>
                    <a:cubicBezTo>
                      <a:pt x="0" y="55880"/>
                      <a:pt x="55880" y="0"/>
                      <a:pt x="124460" y="0"/>
                    </a:cubicBezTo>
                    <a:lnTo>
                      <a:pt x="1006475" y="0"/>
                    </a:lnTo>
                    <a:cubicBezTo>
                      <a:pt x="1075055" y="0"/>
                      <a:pt x="1130935" y="55880"/>
                      <a:pt x="1130935" y="124460"/>
                    </a:cubicBezTo>
                    <a:lnTo>
                      <a:pt x="1130935" y="535940"/>
                    </a:lnTo>
                    <a:cubicBezTo>
                      <a:pt x="1130935" y="604520"/>
                      <a:pt x="1075055" y="660400"/>
                      <a:pt x="1006475" y="660400"/>
                    </a:cubicBezTo>
                    <a:close/>
                  </a:path>
                </a:pathLst>
              </a:custGeom>
              <a:solidFill>
                <a:schemeClr val="bg2"/>
              </a:solidFill>
            </p:spPr>
          </p:sp>
        </p:grpSp>
        <p:sp>
          <p:nvSpPr>
            <p:cNvPr id="22" name="TextBox 22"/>
            <p:cNvSpPr txBox="1"/>
            <p:nvPr/>
          </p:nvSpPr>
          <p:spPr>
            <a:xfrm>
              <a:off x="0" y="163823"/>
              <a:ext cx="2688082" cy="1020027"/>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Data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Surveillance strategy </a:t>
              </a:r>
            </a:p>
          </p:txBody>
        </p:sp>
      </p:grpSp>
      <p:grpSp>
        <p:nvGrpSpPr>
          <p:cNvPr id="23" name="Group 23"/>
          <p:cNvGrpSpPr/>
          <p:nvPr/>
        </p:nvGrpSpPr>
        <p:grpSpPr>
          <a:xfrm>
            <a:off x="3097674" y="5318017"/>
            <a:ext cx="2489377" cy="1201431"/>
            <a:chOff x="0" y="-14633"/>
            <a:chExt cx="3540447" cy="1388286"/>
          </a:xfrm>
        </p:grpSpPr>
        <p:grpSp>
          <p:nvGrpSpPr>
            <p:cNvPr id="24" name="Group 24"/>
            <p:cNvGrpSpPr/>
            <p:nvPr/>
          </p:nvGrpSpPr>
          <p:grpSpPr>
            <a:xfrm>
              <a:off x="433853" y="-14633"/>
              <a:ext cx="2672736" cy="1388286"/>
              <a:chOff x="-2" y="-6961"/>
              <a:chExt cx="1271405" cy="660400"/>
            </a:xfrm>
          </p:grpSpPr>
          <p:sp>
            <p:nvSpPr>
              <p:cNvPr id="25" name="Freeform 25"/>
              <p:cNvSpPr/>
              <p:nvPr/>
            </p:nvSpPr>
            <p:spPr>
              <a:xfrm>
                <a:off x="-2" y="-6961"/>
                <a:ext cx="1271405" cy="660400"/>
              </a:xfrm>
              <a:custGeom>
                <a:avLst/>
                <a:gdLst/>
                <a:ahLst/>
                <a:cxnLst/>
                <a:rect l="l" t="t" r="r" b="b"/>
                <a:pathLst>
                  <a:path w="1271405" h="660400">
                    <a:moveTo>
                      <a:pt x="1146944" y="660400"/>
                    </a:moveTo>
                    <a:lnTo>
                      <a:pt x="124460" y="660400"/>
                    </a:lnTo>
                    <a:cubicBezTo>
                      <a:pt x="55880" y="660400"/>
                      <a:pt x="0" y="604520"/>
                      <a:pt x="0" y="535940"/>
                    </a:cubicBezTo>
                    <a:lnTo>
                      <a:pt x="0" y="124460"/>
                    </a:lnTo>
                    <a:cubicBezTo>
                      <a:pt x="0" y="55880"/>
                      <a:pt x="55880" y="0"/>
                      <a:pt x="124460" y="0"/>
                    </a:cubicBezTo>
                    <a:lnTo>
                      <a:pt x="1146945" y="0"/>
                    </a:lnTo>
                    <a:cubicBezTo>
                      <a:pt x="1215525" y="0"/>
                      <a:pt x="1271405" y="55880"/>
                      <a:pt x="1271405" y="124460"/>
                    </a:cubicBezTo>
                    <a:lnTo>
                      <a:pt x="1271405" y="535940"/>
                    </a:lnTo>
                    <a:cubicBezTo>
                      <a:pt x="1271405" y="604520"/>
                      <a:pt x="1215525" y="660400"/>
                      <a:pt x="1146945" y="660400"/>
                    </a:cubicBezTo>
                    <a:close/>
                  </a:path>
                </a:pathLst>
              </a:custGeom>
              <a:solidFill>
                <a:schemeClr val="accent1">
                  <a:lumMod val="60000"/>
                  <a:lumOff val="40000"/>
                </a:schemeClr>
              </a:solidFill>
            </p:spPr>
          </p:sp>
        </p:grpSp>
        <p:sp>
          <p:nvSpPr>
            <p:cNvPr id="26" name="TextBox 26"/>
            <p:cNvSpPr txBox="1"/>
            <p:nvPr/>
          </p:nvSpPr>
          <p:spPr>
            <a:xfrm>
              <a:off x="0" y="238581"/>
              <a:ext cx="3540447" cy="997212"/>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Area-based intervention </a:t>
              </a:r>
            </a:p>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strategy</a:t>
              </a:r>
            </a:p>
          </p:txBody>
        </p:sp>
      </p:grpSp>
      <p:grpSp>
        <p:nvGrpSpPr>
          <p:cNvPr id="48" name="Group 12">
            <a:extLst>
              <a:ext uri="{FF2B5EF4-FFF2-40B4-BE49-F238E27FC236}">
                <a16:creationId xmlns="" xmlns:a16="http://schemas.microsoft.com/office/drawing/2014/main" id="{BF518109-AC0E-4FD2-A79E-9D9686DAF658}"/>
              </a:ext>
            </a:extLst>
          </p:cNvPr>
          <p:cNvGrpSpPr/>
          <p:nvPr/>
        </p:nvGrpSpPr>
        <p:grpSpPr>
          <a:xfrm>
            <a:off x="4342363" y="1421411"/>
            <a:ext cx="1653986" cy="1630760"/>
            <a:chOff x="-59897" y="-122372"/>
            <a:chExt cx="2352334" cy="2319302"/>
          </a:xfrm>
        </p:grpSpPr>
        <p:pic>
          <p:nvPicPr>
            <p:cNvPr id="49" name="Picture 13">
              <a:extLst>
                <a:ext uri="{FF2B5EF4-FFF2-40B4-BE49-F238E27FC236}">
                  <a16:creationId xmlns="" xmlns:a16="http://schemas.microsoft.com/office/drawing/2014/main" id="{5B48428F-A779-46DD-B6B6-FDC1DF8D054B}"/>
                </a:ext>
              </a:extLst>
            </p:cNvPr>
            <p:cNvPicPr>
              <a:picLocks noChangeAspect="1"/>
            </p:cNvPicPr>
            <p:nvPr/>
          </p:nvPicPr>
          <p:blipFill>
            <a:blip r:embed="rId4" cstate="print"/>
            <a:srcRect/>
            <a:stretch>
              <a:fillRect/>
            </a:stretch>
          </p:blipFill>
          <p:spPr>
            <a:xfrm>
              <a:off x="-59897" y="-122372"/>
              <a:ext cx="2290310" cy="2319302"/>
            </a:xfrm>
            <a:prstGeom prst="rect">
              <a:avLst/>
            </a:prstGeom>
          </p:spPr>
        </p:pic>
        <p:sp>
          <p:nvSpPr>
            <p:cNvPr id="50" name="TextBox 14">
              <a:extLst>
                <a:ext uri="{FF2B5EF4-FFF2-40B4-BE49-F238E27FC236}">
                  <a16:creationId xmlns="" xmlns:a16="http://schemas.microsoft.com/office/drawing/2014/main" id="{A1A2FA4D-5718-448C-9B9A-8679C9A159FB}"/>
                </a:ext>
              </a:extLst>
            </p:cNvPr>
            <p:cNvSpPr txBox="1"/>
            <p:nvPr/>
          </p:nvSpPr>
          <p:spPr>
            <a:xfrm>
              <a:off x="1079" y="283689"/>
              <a:ext cx="2291358" cy="1646856"/>
            </a:xfrm>
            <a:prstGeom prst="rect">
              <a:avLst/>
            </a:prstGeom>
          </p:spPr>
          <p:txBody>
            <a:bodyPr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3:Define markers for impact with ABTs</a:t>
              </a:r>
            </a:p>
          </p:txBody>
        </p:sp>
      </p:grpSp>
      <p:sp>
        <p:nvSpPr>
          <p:cNvPr id="52" name="TextBox 14">
            <a:extLst>
              <a:ext uri="{FF2B5EF4-FFF2-40B4-BE49-F238E27FC236}">
                <a16:creationId xmlns="" xmlns:a16="http://schemas.microsoft.com/office/drawing/2014/main" id="{F3E6FE25-13FA-4265-B965-E3EF228B0F4C}"/>
              </a:ext>
            </a:extLst>
          </p:cNvPr>
          <p:cNvSpPr txBox="1"/>
          <p:nvPr/>
        </p:nvSpPr>
        <p:spPr>
          <a:xfrm>
            <a:off x="1611159" y="3305216"/>
            <a:ext cx="5921680" cy="294953"/>
          </a:xfrm>
          <a:prstGeom prst="rect">
            <a:avLst/>
          </a:prstGeom>
        </p:spPr>
        <p:txBody>
          <a:bodyPr wrap="square" lIns="0" tIns="0" rIns="0" bIns="0" rtlCol="0" anchor="t">
            <a:spAutoFit/>
          </a:bodyPr>
          <a:lstStyle/>
          <a:p>
            <a:pPr marL="0" marR="0" lvl="0" indent="0" algn="ctr" defTabSz="857250" rtl="0" eaLnBrk="1" fontAlgn="auto" latinLnBrk="0" hangingPunct="1">
              <a:lnSpc>
                <a:spcPts val="2300"/>
              </a:lnSpc>
              <a:spcBef>
                <a:spcPct val="0"/>
              </a:spcBef>
              <a:spcAft>
                <a:spcPts val="0"/>
              </a:spcAft>
              <a:buClrTx/>
              <a:buSzTx/>
              <a:buFontTx/>
              <a:buNone/>
              <a:tabLst/>
              <a:defRPr/>
            </a:pPr>
            <a:r>
              <a:rPr kumimoji="0" lang="en-US" sz="1533" b="0" i="0" u="none" strike="noStrike" kern="1200" cap="none" spc="215" normalizeH="0" baseline="0" noProof="0" dirty="0">
                <a:ln>
                  <a:noFill/>
                </a:ln>
                <a:solidFill>
                  <a:srgbClr val="000000"/>
                </a:solidFill>
                <a:effectLst/>
                <a:uLnTx/>
                <a:uFillTx/>
                <a:latin typeface="ABeeZee Bold"/>
                <a:ea typeface="+mn-ea"/>
                <a:cs typeface="+mn-cs"/>
              </a:rPr>
              <a:t>Integrated data surveillance system implementation</a:t>
            </a:r>
          </a:p>
        </p:txBody>
      </p:sp>
      <p:sp>
        <p:nvSpPr>
          <p:cNvPr id="27" name="Left-right-up Arrow 26">
            <a:extLst>
              <a:ext uri="{FF2B5EF4-FFF2-40B4-BE49-F238E27FC236}">
                <a16:creationId xmlns="" xmlns:a16="http://schemas.microsoft.com/office/drawing/2014/main" id="{165516BC-A289-444A-834A-BA54F082F3AD}"/>
              </a:ext>
            </a:extLst>
          </p:cNvPr>
          <p:cNvSpPr/>
          <p:nvPr/>
        </p:nvSpPr>
        <p:spPr>
          <a:xfrm rot="10800000">
            <a:off x="3707893" y="4342546"/>
            <a:ext cx="1216152" cy="850392"/>
          </a:xfrm>
          <a:prstGeom prst="leftRigh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2" name="Slide Number Placeholder 3">
            <a:extLst>
              <a:ext uri="{FF2B5EF4-FFF2-40B4-BE49-F238E27FC236}">
                <a16:creationId xmlns="" xmlns:a16="http://schemas.microsoft.com/office/drawing/2014/main" id="{E275A2CD-CCC6-4543-909C-623F446E41BE}"/>
              </a:ext>
            </a:extLst>
          </p:cNvPr>
          <p:cNvSpPr txBox="1">
            <a:spLocks/>
          </p:cNvSpPr>
          <p:nvPr/>
        </p:nvSpPr>
        <p:spPr>
          <a:xfrm>
            <a:off x="8523948" y="6428590"/>
            <a:ext cx="5144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Century Gothic"/>
                <a:ea typeface="+mn-ea"/>
                <a:cs typeface="+mn-cs"/>
              </a:rPr>
              <a:t>    </a:t>
            </a:r>
            <a:r>
              <a:rPr lang="en-ZA" sz="1000" dirty="0">
                <a:solidFill>
                  <a:srgbClr val="001489"/>
                </a:solidFill>
                <a:latin typeface="Century Gothic"/>
              </a:rPr>
              <a:t>8</a:t>
            </a:r>
            <a:endParaRPr kumimoji="0" lang="en-ZA" sz="10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33" name="Footer Placeholder 4">
            <a:extLst>
              <a:ext uri="{FF2B5EF4-FFF2-40B4-BE49-F238E27FC236}">
                <a16:creationId xmlns="" xmlns:a16="http://schemas.microsoft.com/office/drawing/2014/main" id="{0BB1B41D-CC20-42C7-AAE8-4C26AFE3AF49}"/>
              </a:ext>
            </a:extLst>
          </p:cNvPr>
          <p:cNvSpPr txBox="1">
            <a:spLocks/>
          </p:cNvSpPr>
          <p:nvPr/>
        </p:nvSpPr>
        <p:spPr>
          <a:xfrm>
            <a:off x="3876881" y="6537126"/>
            <a:ext cx="3420341" cy="231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cap="all" dirty="0">
                <a:solidFill>
                  <a:srgbClr val="998F86"/>
                </a:solidFill>
                <a:latin typeface="Century Gothic"/>
              </a:rPr>
              <a:t>COMSAFE Standing Committee</a:t>
            </a:r>
            <a:endParaRPr lang="en-GB" sz="800" cap="all" dirty="0">
              <a:solidFill>
                <a:srgbClr val="998F86"/>
              </a:solidFill>
              <a:latin typeface="Century Gothic"/>
            </a:endParaRPr>
          </a:p>
        </p:txBody>
      </p:sp>
    </p:spTree>
    <p:extLst>
      <p:ext uri="{BB962C8B-B14F-4D97-AF65-F5344CB8AC3E}">
        <p14:creationId xmlns:p14="http://schemas.microsoft.com/office/powerpoint/2010/main" xmlns="" val="1798438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55.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56.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57.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258.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5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61.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510DA35C69543AD96900F5E27F31A" ma:contentTypeVersion="4" ma:contentTypeDescription="Create a new document." ma:contentTypeScope="" ma:versionID="edeb11cf20192bd195232fcf86317e59">
  <xsd:schema xmlns:xsd="http://www.w3.org/2001/XMLSchema" xmlns:xs="http://www.w3.org/2001/XMLSchema" xmlns:p="http://schemas.microsoft.com/office/2006/metadata/properties" xmlns:ns3="df8e0ff3-1eca-40c2-8d45-cbd875c2b90f" targetNamespace="http://schemas.microsoft.com/office/2006/metadata/properties" ma:root="true" ma:fieldsID="d1f73b43fee01e412c5e8d7075ac967c" ns3:_="">
    <xsd:import namespace="df8e0ff3-1eca-40c2-8d45-cbd875c2b90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e0ff3-1eca-40c2-8d45-cbd875c2b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1C745E-5924-49EB-9128-A80DAC2A8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e0ff3-1eca-40c2-8d45-cbd875c2b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5EC56-BEC8-4EFC-AE44-AE904538764A}">
  <ds:schemaRefs>
    <ds:schemaRef ds:uri="http://schemas.microsoft.com/sharepoint/v3/contenttype/forms"/>
  </ds:schemaRefs>
</ds:datastoreItem>
</file>

<file path=customXml/itemProps3.xml><?xml version="1.0" encoding="utf-8"?>
<ds:datastoreItem xmlns:ds="http://schemas.openxmlformats.org/officeDocument/2006/customXml" ds:itemID="{674BA7B9-C57A-4FF3-B113-DF662471D6DF}">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df8e0ff3-1eca-40c2-8d45-cbd875c2b90f"/>
    <ds:schemaRef ds:uri="http://schemas.openxmlformats.org/package/2006/metadata/core-properties"/>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WCG-New PPT Master-01112012</Template>
  <TotalTime>469</TotalTime>
  <Words>2359</Words>
  <Application>Microsoft Office PowerPoint</Application>
  <PresentationFormat>On-screen Show (4:3)</PresentationFormat>
  <Paragraphs>413</Paragraphs>
  <Slides>31</Slides>
  <Notes>12</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31</vt:i4>
      </vt:variant>
    </vt:vector>
  </HeadingPairs>
  <TitlesOfParts>
    <vt:vector size="42" baseType="lpstr">
      <vt:lpstr>WCG-PPT Master-121022-amc</vt:lpstr>
      <vt:lpstr>1_WCG-PPT Master-121022-amc</vt:lpstr>
      <vt:lpstr>2_WCG-PPT Master-121022-amc</vt:lpstr>
      <vt:lpstr>3_WCG-PPT Master-121022-amc</vt:lpstr>
      <vt:lpstr>4_WCG-PPT Master-121022-amc</vt:lpstr>
      <vt:lpstr>5_WCG-PPT Master-121022-amc</vt:lpstr>
      <vt:lpstr>6_WCG-PPT Master-121022-amc</vt:lpstr>
      <vt:lpstr>7_WCG-PPT Master-121022-amc</vt:lpstr>
      <vt:lpstr>Office Theme</vt:lpstr>
      <vt:lpstr>2_Office Theme</vt:lpstr>
      <vt:lpstr>think-cell Slide</vt:lpstr>
      <vt:lpstr>  SAFETY PRIORITY BRIEFING  </vt:lpstr>
      <vt:lpstr>Slide 2</vt:lpstr>
      <vt:lpstr>Slide 3</vt:lpstr>
      <vt:lpstr>PSP Safety Plan - Violence Prevention Shift </vt:lpstr>
      <vt:lpstr>Western Cape Government - Strategic Approach to Safety: Provincial Strategic Plan</vt:lpstr>
      <vt:lpstr>Safety Priority - Key considerations</vt:lpstr>
      <vt:lpstr>Slide 7</vt:lpstr>
      <vt:lpstr>Recovery Plan Safety Priority Approach</vt:lpstr>
      <vt:lpstr>Slide 9</vt:lpstr>
      <vt:lpstr>Slide 10</vt:lpstr>
      <vt:lpstr>Slide 11</vt:lpstr>
      <vt:lpstr>Three-pronged Approach</vt:lpstr>
      <vt:lpstr>Murder trend/pattern in the Province</vt:lpstr>
      <vt:lpstr>Area-based Profile Data</vt:lpstr>
      <vt:lpstr>Slide 15</vt:lpstr>
      <vt:lpstr>EMS Data- All Assaults August-October 2020- Day of the week- Hanover Park</vt:lpstr>
      <vt:lpstr>EMS Data- All Assaults August-October 2020- Day of the week- Hanover Park</vt:lpstr>
      <vt:lpstr>Slide 18</vt:lpstr>
      <vt:lpstr>A Model of Collaborative Governance</vt:lpstr>
      <vt:lpstr>Slide 20</vt:lpstr>
      <vt:lpstr>Slide 21</vt:lpstr>
      <vt:lpstr>Slide 22</vt:lpstr>
      <vt:lpstr>Slide 23</vt:lpstr>
      <vt:lpstr>Area-based interventions – City of Cape Town</vt:lpstr>
      <vt:lpstr>Slide 25</vt:lpstr>
      <vt:lpstr>Law Enforcement Technical Work Group</vt:lpstr>
      <vt:lpstr>Law Enforcement Technical Work Group</vt:lpstr>
      <vt:lpstr>Area-based interventions – Rural Municipalities</vt:lpstr>
      <vt:lpstr>Slide 29</vt:lpstr>
      <vt:lpstr>Concluding remarks &amp; next steps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Veeral.Patel@westerncape.gov.za</dc:creator>
  <cp:keywords>POTX</cp:keywords>
  <cp:lastModifiedBy>USER</cp:lastModifiedBy>
  <cp:revision>424</cp:revision>
  <cp:lastPrinted>2021-02-01T11:17:01Z</cp:lastPrinted>
  <dcterms:created xsi:type="dcterms:W3CDTF">2017-07-31T06:28:37Z</dcterms:created>
  <dcterms:modified xsi:type="dcterms:W3CDTF">2021-03-31T08:40:42Z</dcterms:modified>
  <cp:category>CI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0x010100211510DA35C69543AD96900F5E27F31A</vt:lpwstr>
  </property>
</Properties>
</file>