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2" r:id="rId3"/>
    <p:sldId id="303" r:id="rId4"/>
    <p:sldId id="260" r:id="rId5"/>
    <p:sldId id="262" r:id="rId6"/>
    <p:sldId id="263" r:id="rId7"/>
    <p:sldId id="304" r:id="rId8"/>
    <p:sldId id="265" r:id="rId9"/>
    <p:sldId id="301" r:id="rId10"/>
    <p:sldId id="300" r:id="rId11"/>
    <p:sldId id="299" r:id="rId12"/>
    <p:sldId id="298" r:id="rId13"/>
    <p:sldId id="297" r:id="rId14"/>
    <p:sldId id="296" r:id="rId15"/>
    <p:sldId id="305" r:id="rId16"/>
    <p:sldId id="295" r:id="rId17"/>
    <p:sldId id="306" r:id="rId18"/>
    <p:sldId id="307" r:id="rId19"/>
    <p:sldId id="285" r:id="rId20"/>
    <p:sldId id="310" r:id="rId21"/>
    <p:sldId id="309" r:id="rId22"/>
    <p:sldId id="308" r:id="rId23"/>
    <p:sldId id="294" r:id="rId24"/>
    <p:sldId id="291" r:id="rId25"/>
    <p:sldId id="275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udence T. Ngwenya" initials="PT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8D0"/>
    <a:srgbClr val="0B5C8C"/>
    <a:srgbClr val="0A507E"/>
    <a:srgbClr val="0A517E"/>
    <a:srgbClr val="0A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0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OOkoth\AppData\Local\Microsoft\Windows\Temporary%20Internet%20Files\Content.Outlook\88KCA65S\Copy%20of%20BGCMA%20STATS%20ANNUAL%20REPO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0300865169631E-2"/>
          <c:y val="9.7719688220326187E-2"/>
          <c:w val="0.78645705745115191"/>
          <c:h val="0.804560623559347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% of females vs males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E-4997-8252-23EBF97B5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6245747059395339"/>
          <c:y val="0.33641983400723557"/>
          <c:w val="0.1282832701467872"/>
          <c:h val="0.2163061076824856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BA297-EE6B-4344-B9EE-2D3A7A59A674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1162C584-958E-4B2B-91FF-603C9A25EA49}">
      <dgm:prSet phldrT="[Text]" custT="1"/>
      <dgm:spPr/>
      <dgm:t>
        <a:bodyPr/>
        <a:lstStyle/>
        <a:p>
          <a:r>
            <a:rPr lang="en-ZA" sz="2000" dirty="0">
              <a:latin typeface="Arial" panose="020B0604020202020204" pitchFamily="34" charset="0"/>
              <a:cs typeface="Arial" panose="020B0604020202020204" pitchFamily="34" charset="0"/>
            </a:rPr>
            <a:t>Water Resources planning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7285F4-D594-40D2-963B-7DF088AA4FF0}" type="parTrans" cxnId="{F09D2D75-7C2D-43BA-8FF5-68A241482124}">
      <dgm:prSet/>
      <dgm:spPr/>
      <dgm:t>
        <a:bodyPr/>
        <a:lstStyle/>
        <a:p>
          <a:endParaRPr lang="en-GB" sz="2000"/>
        </a:p>
      </dgm:t>
    </dgm:pt>
    <dgm:pt modelId="{DDA92B9D-5C5D-4737-B2EC-4C73906AE257}" type="sibTrans" cxnId="{F09D2D75-7C2D-43BA-8FF5-68A241482124}">
      <dgm:prSet/>
      <dgm:spPr/>
      <dgm:t>
        <a:bodyPr/>
        <a:lstStyle/>
        <a:p>
          <a:endParaRPr lang="en-GB" sz="2000"/>
        </a:p>
      </dgm:t>
    </dgm:pt>
    <dgm:pt modelId="{3966906E-2A28-4E74-96C3-9A467FBF37F6}">
      <dgm:prSet phldrT="[Text]" custT="1"/>
      <dgm:spPr/>
      <dgm:t>
        <a:bodyPr/>
        <a:lstStyle/>
        <a:p>
          <a:r>
            <a:rPr lang="en-ZA" sz="2000" dirty="0">
              <a:latin typeface="Arial" panose="020B0604020202020204" pitchFamily="34" charset="0"/>
              <a:cs typeface="Arial" panose="020B0604020202020204" pitchFamily="34" charset="0"/>
            </a:rPr>
            <a:t>Water Use Management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D4C69-E5DC-4A0C-AC7B-07F424978CA2}" type="parTrans" cxnId="{5DDBF133-86E3-44F8-8AB0-BBE002573A74}">
      <dgm:prSet/>
      <dgm:spPr/>
      <dgm:t>
        <a:bodyPr/>
        <a:lstStyle/>
        <a:p>
          <a:endParaRPr lang="en-GB" sz="2000"/>
        </a:p>
      </dgm:t>
    </dgm:pt>
    <dgm:pt modelId="{F8DA339D-11F8-4927-8705-66FDBFC273D7}" type="sibTrans" cxnId="{5DDBF133-86E3-44F8-8AB0-BBE002573A74}">
      <dgm:prSet/>
      <dgm:spPr/>
      <dgm:t>
        <a:bodyPr/>
        <a:lstStyle/>
        <a:p>
          <a:endParaRPr lang="en-GB" sz="2000"/>
        </a:p>
      </dgm:t>
    </dgm:pt>
    <dgm:pt modelId="{8C176953-526A-4D36-B189-D03B6EB5247A}">
      <dgm:prSet phldrT="[Text]" custT="1"/>
      <dgm:spPr/>
      <dgm:t>
        <a:bodyPr/>
        <a:lstStyle/>
        <a:p>
          <a:r>
            <a:rPr lang="en-ZA" sz="2000" dirty="0">
              <a:latin typeface="Arial" panose="020B0604020202020204" pitchFamily="34" charset="0"/>
              <a:cs typeface="Arial" panose="020B0604020202020204" pitchFamily="34" charset="0"/>
            </a:rPr>
            <a:t>Institutional Engagement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5ECA9-0383-4044-8577-A3D6E4D32DE4}" type="parTrans" cxnId="{AD7926B5-4FD6-4568-B9EE-C411EE17104D}">
      <dgm:prSet/>
      <dgm:spPr/>
      <dgm:t>
        <a:bodyPr/>
        <a:lstStyle/>
        <a:p>
          <a:endParaRPr lang="en-GB" sz="2000"/>
        </a:p>
      </dgm:t>
    </dgm:pt>
    <dgm:pt modelId="{AB3A0343-51B9-4206-AAE4-09D6A6A90800}" type="sibTrans" cxnId="{AD7926B5-4FD6-4568-B9EE-C411EE17104D}">
      <dgm:prSet/>
      <dgm:spPr/>
      <dgm:t>
        <a:bodyPr/>
        <a:lstStyle/>
        <a:p>
          <a:endParaRPr lang="en-GB" sz="2000"/>
        </a:p>
      </dgm:t>
    </dgm:pt>
    <dgm:pt modelId="{F0C85F7F-5E20-4F51-BA70-CE5167AD8CEE}">
      <dgm:prSet phldrT="[Text]" custT="1"/>
      <dgm:spPr/>
      <dgm:t>
        <a:bodyPr/>
        <a:lstStyle/>
        <a:p>
          <a:r>
            <a:rPr lang="en-ZA" sz="2000" dirty="0">
              <a:latin typeface="Arial" panose="020B0604020202020204" pitchFamily="34" charset="0"/>
              <a:cs typeface="Arial" panose="020B0604020202020204" pitchFamily="34" charset="0"/>
            </a:rPr>
            <a:t>Water Allocation Reform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A7812-59BE-4159-9E80-801DF61EBBF0}" type="parTrans" cxnId="{3E218512-3574-42D7-A9B9-A81D2950D02F}">
      <dgm:prSet/>
      <dgm:spPr/>
      <dgm:t>
        <a:bodyPr/>
        <a:lstStyle/>
        <a:p>
          <a:endParaRPr lang="en-GB" sz="2000"/>
        </a:p>
      </dgm:t>
    </dgm:pt>
    <dgm:pt modelId="{1EC63690-13A9-44FC-9260-2921791DA029}" type="sibTrans" cxnId="{3E218512-3574-42D7-A9B9-A81D2950D02F}">
      <dgm:prSet/>
      <dgm:spPr/>
      <dgm:t>
        <a:bodyPr/>
        <a:lstStyle/>
        <a:p>
          <a:endParaRPr lang="en-GB" sz="2000"/>
        </a:p>
      </dgm:t>
    </dgm:pt>
    <dgm:pt modelId="{F04C95F3-6323-4E55-8FBA-827F94B573D1}">
      <dgm:prSet phldrT="[Text]" custT="1"/>
      <dgm:spPr/>
      <dgm:t>
        <a:bodyPr/>
        <a:lstStyle/>
        <a:p>
          <a:r>
            <a:rPr lang="en-ZA" sz="2000" dirty="0">
              <a:latin typeface="Arial" panose="020B0604020202020204" pitchFamily="34" charset="0"/>
              <a:cs typeface="Arial" panose="020B0604020202020204" pitchFamily="34" charset="0"/>
            </a:rPr>
            <a:t>Strategic Support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FC254-703D-4A5B-B58E-E6E958D70AE9}" type="parTrans" cxnId="{FD706B68-1796-43F8-BD5D-56CD9C3D8993}">
      <dgm:prSet/>
      <dgm:spPr/>
      <dgm:t>
        <a:bodyPr/>
        <a:lstStyle/>
        <a:p>
          <a:endParaRPr lang="en-GB" sz="2000"/>
        </a:p>
      </dgm:t>
    </dgm:pt>
    <dgm:pt modelId="{1D9FA156-FBDA-4E34-B717-529D04220A4B}" type="sibTrans" cxnId="{FD706B68-1796-43F8-BD5D-56CD9C3D8993}">
      <dgm:prSet/>
      <dgm:spPr/>
      <dgm:t>
        <a:bodyPr/>
        <a:lstStyle/>
        <a:p>
          <a:endParaRPr lang="en-GB" sz="2000"/>
        </a:p>
      </dgm:t>
    </dgm:pt>
    <dgm:pt modelId="{7FE2095E-07D0-4924-8E47-BA669C037391}">
      <dgm:prSet phldrT="[Text]" custT="1"/>
      <dgm:spPr/>
      <dgm:t>
        <a:bodyPr/>
        <a:lstStyle/>
        <a:p>
          <a:r>
            <a:rPr lang="en-ZA" sz="2000" dirty="0">
              <a:latin typeface="Arial" panose="020B0604020202020204" pitchFamily="34" charset="0"/>
              <a:cs typeface="Arial" panose="020B0604020202020204" pitchFamily="34" charset="0"/>
            </a:rPr>
            <a:t>Management and Governance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064D0-586C-4BE8-B119-C45C7CE4ED89}" type="parTrans" cxnId="{1D1345E6-C8AC-45EA-8B7C-E0FBC0E7ADCA}">
      <dgm:prSet/>
      <dgm:spPr/>
      <dgm:t>
        <a:bodyPr/>
        <a:lstStyle/>
        <a:p>
          <a:endParaRPr lang="en-GB" sz="2000"/>
        </a:p>
      </dgm:t>
    </dgm:pt>
    <dgm:pt modelId="{402420B5-7DB4-41E4-9AAB-F44AB30C63AA}" type="sibTrans" cxnId="{1D1345E6-C8AC-45EA-8B7C-E0FBC0E7ADCA}">
      <dgm:prSet/>
      <dgm:spPr/>
      <dgm:t>
        <a:bodyPr/>
        <a:lstStyle/>
        <a:p>
          <a:endParaRPr lang="en-GB" sz="2000"/>
        </a:p>
      </dgm:t>
    </dgm:pt>
    <dgm:pt modelId="{B2402537-FF73-4276-907E-1C400484C33E}">
      <dgm:prSet phldrT="[Text]" custT="1"/>
      <dgm:spPr/>
      <dgm:t>
        <a:bodyPr/>
        <a:lstStyle/>
        <a:p>
          <a:r>
            <a:rPr lang="en-ZA" sz="2000" dirty="0">
              <a:latin typeface="Arial" panose="020B0604020202020204" pitchFamily="34" charset="0"/>
              <a:cs typeface="Arial" panose="020B0604020202020204" pitchFamily="34" charset="0"/>
            </a:rPr>
            <a:t>Resources Protection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263E7-C69A-4050-83FE-3C485D52A8BF}" type="parTrans" cxnId="{421075F6-9FA5-49CA-954A-4474FF1C95E7}">
      <dgm:prSet/>
      <dgm:spPr/>
      <dgm:t>
        <a:bodyPr/>
        <a:lstStyle/>
        <a:p>
          <a:endParaRPr lang="en-ZA"/>
        </a:p>
      </dgm:t>
    </dgm:pt>
    <dgm:pt modelId="{89CD3679-B332-4707-8DFC-1B9318881228}" type="sibTrans" cxnId="{421075F6-9FA5-49CA-954A-4474FF1C95E7}">
      <dgm:prSet/>
      <dgm:spPr/>
      <dgm:t>
        <a:bodyPr/>
        <a:lstStyle/>
        <a:p>
          <a:endParaRPr lang="en-ZA"/>
        </a:p>
      </dgm:t>
    </dgm:pt>
    <dgm:pt modelId="{5F7C509F-BBD3-45C1-AE4F-ECE0C5EE1602}" type="pres">
      <dgm:prSet presAssocID="{473BA297-EE6B-4344-B9EE-2D3A7A59A6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74E3035-38A9-46E8-B6C3-0BCDC2BAF654}" type="pres">
      <dgm:prSet presAssocID="{1162C584-958E-4B2B-91FF-603C9A25EA49}" presName="parentLin" presStyleCnt="0"/>
      <dgm:spPr/>
    </dgm:pt>
    <dgm:pt modelId="{37F5EDF3-460D-40DD-9C30-EEFFB1C5E2A1}" type="pres">
      <dgm:prSet presAssocID="{1162C584-958E-4B2B-91FF-603C9A25EA49}" presName="parentLeftMargin" presStyleLbl="node1" presStyleIdx="0" presStyleCnt="7"/>
      <dgm:spPr/>
      <dgm:t>
        <a:bodyPr/>
        <a:lstStyle/>
        <a:p>
          <a:endParaRPr lang="en-ZA"/>
        </a:p>
      </dgm:t>
    </dgm:pt>
    <dgm:pt modelId="{920DC349-705B-4F62-A878-8AC16F7DC40F}" type="pres">
      <dgm:prSet presAssocID="{1162C584-958E-4B2B-91FF-603C9A25EA49}" presName="parentText" presStyleLbl="node1" presStyleIdx="0" presStyleCnt="7" custLinFactNeighborX="-356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729122-5E8C-4C43-BABA-DADA50FCF394}" type="pres">
      <dgm:prSet presAssocID="{1162C584-958E-4B2B-91FF-603C9A25EA49}" presName="negativeSpace" presStyleCnt="0"/>
      <dgm:spPr/>
    </dgm:pt>
    <dgm:pt modelId="{07828ED0-30DE-4E61-9734-8AF162C6FC09}" type="pres">
      <dgm:prSet presAssocID="{1162C584-958E-4B2B-91FF-603C9A25EA49}" presName="childText" presStyleLbl="conFgAcc1" presStyleIdx="0" presStyleCnt="7">
        <dgm:presLayoutVars>
          <dgm:bulletEnabled val="1"/>
        </dgm:presLayoutVars>
      </dgm:prSet>
      <dgm:spPr/>
    </dgm:pt>
    <dgm:pt modelId="{B1806595-260D-4ACE-A530-A40A55851ACC}" type="pres">
      <dgm:prSet presAssocID="{DDA92B9D-5C5D-4737-B2EC-4C73906AE257}" presName="spaceBetweenRectangles" presStyleCnt="0"/>
      <dgm:spPr/>
    </dgm:pt>
    <dgm:pt modelId="{6874EFED-E5B6-4DEC-A7D2-189D49862E0B}" type="pres">
      <dgm:prSet presAssocID="{3966906E-2A28-4E74-96C3-9A467FBF37F6}" presName="parentLin" presStyleCnt="0"/>
      <dgm:spPr/>
    </dgm:pt>
    <dgm:pt modelId="{5CB9FCF3-4DCC-428A-9870-C030C2D941BD}" type="pres">
      <dgm:prSet presAssocID="{3966906E-2A28-4E74-96C3-9A467FBF37F6}" presName="parentLeftMargin" presStyleLbl="node1" presStyleIdx="0" presStyleCnt="7"/>
      <dgm:spPr/>
      <dgm:t>
        <a:bodyPr/>
        <a:lstStyle/>
        <a:p>
          <a:endParaRPr lang="en-ZA"/>
        </a:p>
      </dgm:t>
    </dgm:pt>
    <dgm:pt modelId="{96A3D98D-2E67-49C7-B958-A149EBC028EF}" type="pres">
      <dgm:prSet presAssocID="{3966906E-2A28-4E74-96C3-9A467FBF37F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97FC9A7-221C-427C-BDDA-25CB29F0C41E}" type="pres">
      <dgm:prSet presAssocID="{3966906E-2A28-4E74-96C3-9A467FBF37F6}" presName="negativeSpace" presStyleCnt="0"/>
      <dgm:spPr/>
    </dgm:pt>
    <dgm:pt modelId="{8D16DF7B-40A2-481B-A115-C4BD5C53E45A}" type="pres">
      <dgm:prSet presAssocID="{3966906E-2A28-4E74-96C3-9A467FBF37F6}" presName="childText" presStyleLbl="conFgAcc1" presStyleIdx="1" presStyleCnt="7">
        <dgm:presLayoutVars>
          <dgm:bulletEnabled val="1"/>
        </dgm:presLayoutVars>
      </dgm:prSet>
      <dgm:spPr/>
    </dgm:pt>
    <dgm:pt modelId="{6EC001C4-9ABD-4DFC-85D7-01300A090885}" type="pres">
      <dgm:prSet presAssocID="{F8DA339D-11F8-4927-8705-66FDBFC273D7}" presName="spaceBetweenRectangles" presStyleCnt="0"/>
      <dgm:spPr/>
    </dgm:pt>
    <dgm:pt modelId="{C7776B77-D945-465A-AC9E-CE4EBA2A152B}" type="pres">
      <dgm:prSet presAssocID="{8C176953-526A-4D36-B189-D03B6EB5247A}" presName="parentLin" presStyleCnt="0"/>
      <dgm:spPr/>
    </dgm:pt>
    <dgm:pt modelId="{744FA906-712C-4D09-A78E-7BAFB0EFFE75}" type="pres">
      <dgm:prSet presAssocID="{8C176953-526A-4D36-B189-D03B6EB5247A}" presName="parentLeftMargin" presStyleLbl="node1" presStyleIdx="1" presStyleCnt="7"/>
      <dgm:spPr/>
      <dgm:t>
        <a:bodyPr/>
        <a:lstStyle/>
        <a:p>
          <a:endParaRPr lang="en-ZA"/>
        </a:p>
      </dgm:t>
    </dgm:pt>
    <dgm:pt modelId="{8D887E6D-762F-4CCC-B852-83027F5E80D8}" type="pres">
      <dgm:prSet presAssocID="{8C176953-526A-4D36-B189-D03B6EB5247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085D82B-5C0C-4BD6-98B0-2C7E30844AA9}" type="pres">
      <dgm:prSet presAssocID="{8C176953-526A-4D36-B189-D03B6EB5247A}" presName="negativeSpace" presStyleCnt="0"/>
      <dgm:spPr/>
    </dgm:pt>
    <dgm:pt modelId="{7F1EB56D-63E7-4725-AD41-80667834D4B1}" type="pres">
      <dgm:prSet presAssocID="{8C176953-526A-4D36-B189-D03B6EB5247A}" presName="childText" presStyleLbl="conFgAcc1" presStyleIdx="2" presStyleCnt="7">
        <dgm:presLayoutVars>
          <dgm:bulletEnabled val="1"/>
        </dgm:presLayoutVars>
      </dgm:prSet>
      <dgm:spPr/>
    </dgm:pt>
    <dgm:pt modelId="{507E8CBD-CF63-4811-994A-0303AAB3BDF1}" type="pres">
      <dgm:prSet presAssocID="{AB3A0343-51B9-4206-AAE4-09D6A6A90800}" presName="spaceBetweenRectangles" presStyleCnt="0"/>
      <dgm:spPr/>
    </dgm:pt>
    <dgm:pt modelId="{90D18650-8613-4916-AFA9-9DAE2ACDD0A1}" type="pres">
      <dgm:prSet presAssocID="{F0C85F7F-5E20-4F51-BA70-CE5167AD8CEE}" presName="parentLin" presStyleCnt="0"/>
      <dgm:spPr/>
    </dgm:pt>
    <dgm:pt modelId="{77647FB5-4EC8-4F71-9CCA-B9FE4ED8C667}" type="pres">
      <dgm:prSet presAssocID="{F0C85F7F-5E20-4F51-BA70-CE5167AD8CEE}" presName="parentLeftMargin" presStyleLbl="node1" presStyleIdx="2" presStyleCnt="7"/>
      <dgm:spPr/>
      <dgm:t>
        <a:bodyPr/>
        <a:lstStyle/>
        <a:p>
          <a:endParaRPr lang="en-ZA"/>
        </a:p>
      </dgm:t>
    </dgm:pt>
    <dgm:pt modelId="{E1694310-E681-4083-84E4-B75827051FD7}" type="pres">
      <dgm:prSet presAssocID="{F0C85F7F-5E20-4F51-BA70-CE5167AD8CE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461D97-8C66-489B-BBE7-192D0706021E}" type="pres">
      <dgm:prSet presAssocID="{F0C85F7F-5E20-4F51-BA70-CE5167AD8CEE}" presName="negativeSpace" presStyleCnt="0"/>
      <dgm:spPr/>
    </dgm:pt>
    <dgm:pt modelId="{5C965DD7-B6A3-434D-B5D2-F4572210B93C}" type="pres">
      <dgm:prSet presAssocID="{F0C85F7F-5E20-4F51-BA70-CE5167AD8CEE}" presName="childText" presStyleLbl="conFgAcc1" presStyleIdx="3" presStyleCnt="7">
        <dgm:presLayoutVars>
          <dgm:bulletEnabled val="1"/>
        </dgm:presLayoutVars>
      </dgm:prSet>
      <dgm:spPr/>
    </dgm:pt>
    <dgm:pt modelId="{1E380D23-3C03-4911-804B-89771EDB87E4}" type="pres">
      <dgm:prSet presAssocID="{1EC63690-13A9-44FC-9260-2921791DA029}" presName="spaceBetweenRectangles" presStyleCnt="0"/>
      <dgm:spPr/>
    </dgm:pt>
    <dgm:pt modelId="{011904C5-CFEF-4BCA-9904-68097E364190}" type="pres">
      <dgm:prSet presAssocID="{B2402537-FF73-4276-907E-1C400484C33E}" presName="parentLin" presStyleCnt="0"/>
      <dgm:spPr/>
    </dgm:pt>
    <dgm:pt modelId="{20F6F21C-F1AE-4F45-A21D-3F1381D570EF}" type="pres">
      <dgm:prSet presAssocID="{B2402537-FF73-4276-907E-1C400484C33E}" presName="parentLeftMargin" presStyleLbl="node1" presStyleIdx="3" presStyleCnt="7"/>
      <dgm:spPr/>
      <dgm:t>
        <a:bodyPr/>
        <a:lstStyle/>
        <a:p>
          <a:endParaRPr lang="en-ZA"/>
        </a:p>
      </dgm:t>
    </dgm:pt>
    <dgm:pt modelId="{E1FA796D-4AAA-4FF3-A3B9-DFA5EBF9B1CC}" type="pres">
      <dgm:prSet presAssocID="{B2402537-FF73-4276-907E-1C400484C33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690982-8560-475E-9CC1-02FFBFD17D8B}" type="pres">
      <dgm:prSet presAssocID="{B2402537-FF73-4276-907E-1C400484C33E}" presName="negativeSpace" presStyleCnt="0"/>
      <dgm:spPr/>
    </dgm:pt>
    <dgm:pt modelId="{D22C003F-350D-4E9C-819E-C2E1788578E5}" type="pres">
      <dgm:prSet presAssocID="{B2402537-FF73-4276-907E-1C400484C33E}" presName="childText" presStyleLbl="conFgAcc1" presStyleIdx="4" presStyleCnt="7">
        <dgm:presLayoutVars>
          <dgm:bulletEnabled val="1"/>
        </dgm:presLayoutVars>
      </dgm:prSet>
      <dgm:spPr/>
    </dgm:pt>
    <dgm:pt modelId="{C16E4937-08A8-4BFF-A75C-9D07DF46835C}" type="pres">
      <dgm:prSet presAssocID="{89CD3679-B332-4707-8DFC-1B9318881228}" presName="spaceBetweenRectangles" presStyleCnt="0"/>
      <dgm:spPr/>
    </dgm:pt>
    <dgm:pt modelId="{50587C27-C7D6-4B44-BD18-92B3ABBB64C9}" type="pres">
      <dgm:prSet presAssocID="{F04C95F3-6323-4E55-8FBA-827F94B573D1}" presName="parentLin" presStyleCnt="0"/>
      <dgm:spPr/>
    </dgm:pt>
    <dgm:pt modelId="{5E45DC78-78DF-40A9-BC16-C0C35B786DD0}" type="pres">
      <dgm:prSet presAssocID="{F04C95F3-6323-4E55-8FBA-827F94B573D1}" presName="parentLeftMargin" presStyleLbl="node1" presStyleIdx="4" presStyleCnt="7"/>
      <dgm:spPr/>
      <dgm:t>
        <a:bodyPr/>
        <a:lstStyle/>
        <a:p>
          <a:endParaRPr lang="en-ZA"/>
        </a:p>
      </dgm:t>
    </dgm:pt>
    <dgm:pt modelId="{D58F747F-71BE-45C8-9FF8-C8E2386700E3}" type="pres">
      <dgm:prSet presAssocID="{F04C95F3-6323-4E55-8FBA-827F94B573D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66B3069-82CD-426F-AC5D-96453A7BC492}" type="pres">
      <dgm:prSet presAssocID="{F04C95F3-6323-4E55-8FBA-827F94B573D1}" presName="negativeSpace" presStyleCnt="0"/>
      <dgm:spPr/>
    </dgm:pt>
    <dgm:pt modelId="{D0878790-491E-49A5-ACF2-6B229389EBC1}" type="pres">
      <dgm:prSet presAssocID="{F04C95F3-6323-4E55-8FBA-827F94B573D1}" presName="childText" presStyleLbl="conFgAcc1" presStyleIdx="5" presStyleCnt="7">
        <dgm:presLayoutVars>
          <dgm:bulletEnabled val="1"/>
        </dgm:presLayoutVars>
      </dgm:prSet>
      <dgm:spPr/>
    </dgm:pt>
    <dgm:pt modelId="{9AAF362A-26B3-43F0-A8BF-DA16416E3B03}" type="pres">
      <dgm:prSet presAssocID="{1D9FA156-FBDA-4E34-B717-529D04220A4B}" presName="spaceBetweenRectangles" presStyleCnt="0"/>
      <dgm:spPr/>
    </dgm:pt>
    <dgm:pt modelId="{54522DB4-CD0F-4D98-94D2-56027D9E90D0}" type="pres">
      <dgm:prSet presAssocID="{7FE2095E-07D0-4924-8E47-BA669C037391}" presName="parentLin" presStyleCnt="0"/>
      <dgm:spPr/>
    </dgm:pt>
    <dgm:pt modelId="{E2874A1E-A697-47D6-B53B-2A0E4901156F}" type="pres">
      <dgm:prSet presAssocID="{7FE2095E-07D0-4924-8E47-BA669C037391}" presName="parentLeftMargin" presStyleLbl="node1" presStyleIdx="5" presStyleCnt="7"/>
      <dgm:spPr/>
      <dgm:t>
        <a:bodyPr/>
        <a:lstStyle/>
        <a:p>
          <a:endParaRPr lang="en-ZA"/>
        </a:p>
      </dgm:t>
    </dgm:pt>
    <dgm:pt modelId="{CF63DDAF-EA49-4A1B-9A17-BF54431A17D3}" type="pres">
      <dgm:prSet presAssocID="{7FE2095E-07D0-4924-8E47-BA669C03739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26BC21-51DB-42D6-BA8E-52D58A24E6EC}" type="pres">
      <dgm:prSet presAssocID="{7FE2095E-07D0-4924-8E47-BA669C037391}" presName="negativeSpace" presStyleCnt="0"/>
      <dgm:spPr/>
    </dgm:pt>
    <dgm:pt modelId="{2004F124-82A0-4F3D-8162-9846013B9EE4}" type="pres">
      <dgm:prSet presAssocID="{7FE2095E-07D0-4924-8E47-BA669C03739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0F3F92E-6853-44C8-B79B-06F99D48E461}" type="presOf" srcId="{1162C584-958E-4B2B-91FF-603C9A25EA49}" destId="{37F5EDF3-460D-40DD-9C30-EEFFB1C5E2A1}" srcOrd="0" destOrd="0" presId="urn:microsoft.com/office/officeart/2005/8/layout/list1"/>
    <dgm:cxn modelId="{AD7926B5-4FD6-4568-B9EE-C411EE17104D}" srcId="{473BA297-EE6B-4344-B9EE-2D3A7A59A674}" destId="{8C176953-526A-4D36-B189-D03B6EB5247A}" srcOrd="2" destOrd="0" parTransId="{47D5ECA9-0383-4044-8577-A3D6E4D32DE4}" sibTransId="{AB3A0343-51B9-4206-AAE4-09D6A6A90800}"/>
    <dgm:cxn modelId="{8AD60ECE-F99F-429F-A089-911F0F6E19F3}" type="presOf" srcId="{B2402537-FF73-4276-907E-1C400484C33E}" destId="{E1FA796D-4AAA-4FF3-A3B9-DFA5EBF9B1CC}" srcOrd="1" destOrd="0" presId="urn:microsoft.com/office/officeart/2005/8/layout/list1"/>
    <dgm:cxn modelId="{50B33053-A1D8-40D1-B38C-EE114A48E9EF}" type="presOf" srcId="{1162C584-958E-4B2B-91FF-603C9A25EA49}" destId="{920DC349-705B-4F62-A878-8AC16F7DC40F}" srcOrd="1" destOrd="0" presId="urn:microsoft.com/office/officeart/2005/8/layout/list1"/>
    <dgm:cxn modelId="{7F7C82F6-62C6-4C9B-8383-9B2B7D042235}" type="presOf" srcId="{8C176953-526A-4D36-B189-D03B6EB5247A}" destId="{8D887E6D-762F-4CCC-B852-83027F5E80D8}" srcOrd="1" destOrd="0" presId="urn:microsoft.com/office/officeart/2005/8/layout/list1"/>
    <dgm:cxn modelId="{F20D143C-922D-46B8-800B-1F6037B01CAF}" type="presOf" srcId="{3966906E-2A28-4E74-96C3-9A467FBF37F6}" destId="{96A3D98D-2E67-49C7-B958-A149EBC028EF}" srcOrd="1" destOrd="0" presId="urn:microsoft.com/office/officeart/2005/8/layout/list1"/>
    <dgm:cxn modelId="{A4DBD282-8383-442D-B755-787D561021F4}" type="presOf" srcId="{473BA297-EE6B-4344-B9EE-2D3A7A59A674}" destId="{5F7C509F-BBD3-45C1-AE4F-ECE0C5EE1602}" srcOrd="0" destOrd="0" presId="urn:microsoft.com/office/officeart/2005/8/layout/list1"/>
    <dgm:cxn modelId="{5F5520C5-FE35-4CA6-95C0-2883EBF8AFEE}" type="presOf" srcId="{7FE2095E-07D0-4924-8E47-BA669C037391}" destId="{CF63DDAF-EA49-4A1B-9A17-BF54431A17D3}" srcOrd="1" destOrd="0" presId="urn:microsoft.com/office/officeart/2005/8/layout/list1"/>
    <dgm:cxn modelId="{F2DDF046-84D0-43EE-A53F-0438868A901C}" type="presOf" srcId="{7FE2095E-07D0-4924-8E47-BA669C037391}" destId="{E2874A1E-A697-47D6-B53B-2A0E4901156F}" srcOrd="0" destOrd="0" presId="urn:microsoft.com/office/officeart/2005/8/layout/list1"/>
    <dgm:cxn modelId="{4604B906-062E-4E53-9A8E-059CEB13A156}" type="presOf" srcId="{F04C95F3-6323-4E55-8FBA-827F94B573D1}" destId="{D58F747F-71BE-45C8-9FF8-C8E2386700E3}" srcOrd="1" destOrd="0" presId="urn:microsoft.com/office/officeart/2005/8/layout/list1"/>
    <dgm:cxn modelId="{1438E8A1-DB7E-4A2D-B812-776BD1AA598A}" type="presOf" srcId="{B2402537-FF73-4276-907E-1C400484C33E}" destId="{20F6F21C-F1AE-4F45-A21D-3F1381D570EF}" srcOrd="0" destOrd="0" presId="urn:microsoft.com/office/officeart/2005/8/layout/list1"/>
    <dgm:cxn modelId="{1E83E3D5-7D35-40FF-81AA-AE4A1CBCC321}" type="presOf" srcId="{F04C95F3-6323-4E55-8FBA-827F94B573D1}" destId="{5E45DC78-78DF-40A9-BC16-C0C35B786DD0}" srcOrd="0" destOrd="0" presId="urn:microsoft.com/office/officeart/2005/8/layout/list1"/>
    <dgm:cxn modelId="{1D1345E6-C8AC-45EA-8B7C-E0FBC0E7ADCA}" srcId="{473BA297-EE6B-4344-B9EE-2D3A7A59A674}" destId="{7FE2095E-07D0-4924-8E47-BA669C037391}" srcOrd="6" destOrd="0" parTransId="{42B064D0-586C-4BE8-B119-C45C7CE4ED89}" sibTransId="{402420B5-7DB4-41E4-9AAB-F44AB30C63AA}"/>
    <dgm:cxn modelId="{BE856CEA-A567-4FA7-A9CD-D8FEF25BC4A1}" type="presOf" srcId="{8C176953-526A-4D36-B189-D03B6EB5247A}" destId="{744FA906-712C-4D09-A78E-7BAFB0EFFE75}" srcOrd="0" destOrd="0" presId="urn:microsoft.com/office/officeart/2005/8/layout/list1"/>
    <dgm:cxn modelId="{F09D2D75-7C2D-43BA-8FF5-68A241482124}" srcId="{473BA297-EE6B-4344-B9EE-2D3A7A59A674}" destId="{1162C584-958E-4B2B-91FF-603C9A25EA49}" srcOrd="0" destOrd="0" parTransId="{E87285F4-D594-40D2-963B-7DF088AA4FF0}" sibTransId="{DDA92B9D-5C5D-4737-B2EC-4C73906AE257}"/>
    <dgm:cxn modelId="{FD706B68-1796-43F8-BD5D-56CD9C3D8993}" srcId="{473BA297-EE6B-4344-B9EE-2D3A7A59A674}" destId="{F04C95F3-6323-4E55-8FBA-827F94B573D1}" srcOrd="5" destOrd="0" parTransId="{173FC254-703D-4A5B-B58E-E6E958D70AE9}" sibTransId="{1D9FA156-FBDA-4E34-B717-529D04220A4B}"/>
    <dgm:cxn modelId="{19AD50B2-20A8-4561-96E4-310C8F48EC92}" type="presOf" srcId="{F0C85F7F-5E20-4F51-BA70-CE5167AD8CEE}" destId="{E1694310-E681-4083-84E4-B75827051FD7}" srcOrd="1" destOrd="0" presId="urn:microsoft.com/office/officeart/2005/8/layout/list1"/>
    <dgm:cxn modelId="{236749B9-A310-4C46-891C-598450C5DED2}" type="presOf" srcId="{3966906E-2A28-4E74-96C3-9A467FBF37F6}" destId="{5CB9FCF3-4DCC-428A-9870-C030C2D941BD}" srcOrd="0" destOrd="0" presId="urn:microsoft.com/office/officeart/2005/8/layout/list1"/>
    <dgm:cxn modelId="{EBA77E6A-95A9-4644-8186-ED45D332BC42}" type="presOf" srcId="{F0C85F7F-5E20-4F51-BA70-CE5167AD8CEE}" destId="{77647FB5-4EC8-4F71-9CCA-B9FE4ED8C667}" srcOrd="0" destOrd="0" presId="urn:microsoft.com/office/officeart/2005/8/layout/list1"/>
    <dgm:cxn modelId="{3E218512-3574-42D7-A9B9-A81D2950D02F}" srcId="{473BA297-EE6B-4344-B9EE-2D3A7A59A674}" destId="{F0C85F7F-5E20-4F51-BA70-CE5167AD8CEE}" srcOrd="3" destOrd="0" parTransId="{60DA7812-59BE-4159-9E80-801DF61EBBF0}" sibTransId="{1EC63690-13A9-44FC-9260-2921791DA029}"/>
    <dgm:cxn modelId="{5DDBF133-86E3-44F8-8AB0-BBE002573A74}" srcId="{473BA297-EE6B-4344-B9EE-2D3A7A59A674}" destId="{3966906E-2A28-4E74-96C3-9A467FBF37F6}" srcOrd="1" destOrd="0" parTransId="{CA8D4C69-E5DC-4A0C-AC7B-07F424978CA2}" sibTransId="{F8DA339D-11F8-4927-8705-66FDBFC273D7}"/>
    <dgm:cxn modelId="{421075F6-9FA5-49CA-954A-4474FF1C95E7}" srcId="{473BA297-EE6B-4344-B9EE-2D3A7A59A674}" destId="{B2402537-FF73-4276-907E-1C400484C33E}" srcOrd="4" destOrd="0" parTransId="{4F7263E7-C69A-4050-83FE-3C485D52A8BF}" sibTransId="{89CD3679-B332-4707-8DFC-1B9318881228}"/>
    <dgm:cxn modelId="{079ABB45-0E94-48B7-9ADD-04EC91C291C2}" type="presParOf" srcId="{5F7C509F-BBD3-45C1-AE4F-ECE0C5EE1602}" destId="{774E3035-38A9-46E8-B6C3-0BCDC2BAF654}" srcOrd="0" destOrd="0" presId="urn:microsoft.com/office/officeart/2005/8/layout/list1"/>
    <dgm:cxn modelId="{82DF4844-61E2-4B0D-AB12-812CBDCA7D6E}" type="presParOf" srcId="{774E3035-38A9-46E8-B6C3-0BCDC2BAF654}" destId="{37F5EDF3-460D-40DD-9C30-EEFFB1C5E2A1}" srcOrd="0" destOrd="0" presId="urn:microsoft.com/office/officeart/2005/8/layout/list1"/>
    <dgm:cxn modelId="{29BBED3D-4786-4A74-9868-9CB512759D1B}" type="presParOf" srcId="{774E3035-38A9-46E8-B6C3-0BCDC2BAF654}" destId="{920DC349-705B-4F62-A878-8AC16F7DC40F}" srcOrd="1" destOrd="0" presId="urn:microsoft.com/office/officeart/2005/8/layout/list1"/>
    <dgm:cxn modelId="{19358749-E119-4AD8-9887-4CEAD9197046}" type="presParOf" srcId="{5F7C509F-BBD3-45C1-AE4F-ECE0C5EE1602}" destId="{CE729122-5E8C-4C43-BABA-DADA50FCF394}" srcOrd="1" destOrd="0" presId="urn:microsoft.com/office/officeart/2005/8/layout/list1"/>
    <dgm:cxn modelId="{D33761CE-14E4-455F-AED1-352022C7AAE9}" type="presParOf" srcId="{5F7C509F-BBD3-45C1-AE4F-ECE0C5EE1602}" destId="{07828ED0-30DE-4E61-9734-8AF162C6FC09}" srcOrd="2" destOrd="0" presId="urn:microsoft.com/office/officeart/2005/8/layout/list1"/>
    <dgm:cxn modelId="{FA95A698-09CE-4FD1-89FA-794340DC7B52}" type="presParOf" srcId="{5F7C509F-BBD3-45C1-AE4F-ECE0C5EE1602}" destId="{B1806595-260D-4ACE-A530-A40A55851ACC}" srcOrd="3" destOrd="0" presId="urn:microsoft.com/office/officeart/2005/8/layout/list1"/>
    <dgm:cxn modelId="{08373F61-ED72-417F-9156-07A67F241E5D}" type="presParOf" srcId="{5F7C509F-BBD3-45C1-AE4F-ECE0C5EE1602}" destId="{6874EFED-E5B6-4DEC-A7D2-189D49862E0B}" srcOrd="4" destOrd="0" presId="urn:microsoft.com/office/officeart/2005/8/layout/list1"/>
    <dgm:cxn modelId="{8F17BEF1-F2BF-4303-954F-E445D6460A1F}" type="presParOf" srcId="{6874EFED-E5B6-4DEC-A7D2-189D49862E0B}" destId="{5CB9FCF3-4DCC-428A-9870-C030C2D941BD}" srcOrd="0" destOrd="0" presId="urn:microsoft.com/office/officeart/2005/8/layout/list1"/>
    <dgm:cxn modelId="{5CD9411C-D7F7-42F4-9E24-3E89F66000A8}" type="presParOf" srcId="{6874EFED-E5B6-4DEC-A7D2-189D49862E0B}" destId="{96A3D98D-2E67-49C7-B958-A149EBC028EF}" srcOrd="1" destOrd="0" presId="urn:microsoft.com/office/officeart/2005/8/layout/list1"/>
    <dgm:cxn modelId="{F5828CEB-1C26-4EEC-B64F-7F0A6AC29E88}" type="presParOf" srcId="{5F7C509F-BBD3-45C1-AE4F-ECE0C5EE1602}" destId="{197FC9A7-221C-427C-BDDA-25CB29F0C41E}" srcOrd="5" destOrd="0" presId="urn:microsoft.com/office/officeart/2005/8/layout/list1"/>
    <dgm:cxn modelId="{7546B81B-3150-43A1-BBF6-9C233E9192E1}" type="presParOf" srcId="{5F7C509F-BBD3-45C1-AE4F-ECE0C5EE1602}" destId="{8D16DF7B-40A2-481B-A115-C4BD5C53E45A}" srcOrd="6" destOrd="0" presId="urn:microsoft.com/office/officeart/2005/8/layout/list1"/>
    <dgm:cxn modelId="{73F19FD9-5BCA-4BD1-A2AA-66F0F5C0EE2B}" type="presParOf" srcId="{5F7C509F-BBD3-45C1-AE4F-ECE0C5EE1602}" destId="{6EC001C4-9ABD-4DFC-85D7-01300A090885}" srcOrd="7" destOrd="0" presId="urn:microsoft.com/office/officeart/2005/8/layout/list1"/>
    <dgm:cxn modelId="{B911D81E-9D36-448F-9B77-61C874EFB098}" type="presParOf" srcId="{5F7C509F-BBD3-45C1-AE4F-ECE0C5EE1602}" destId="{C7776B77-D945-465A-AC9E-CE4EBA2A152B}" srcOrd="8" destOrd="0" presId="urn:microsoft.com/office/officeart/2005/8/layout/list1"/>
    <dgm:cxn modelId="{D8409B49-E117-45F0-916C-E1489C4E3DFE}" type="presParOf" srcId="{C7776B77-D945-465A-AC9E-CE4EBA2A152B}" destId="{744FA906-712C-4D09-A78E-7BAFB0EFFE75}" srcOrd="0" destOrd="0" presId="urn:microsoft.com/office/officeart/2005/8/layout/list1"/>
    <dgm:cxn modelId="{F2258BE3-A88A-4546-B446-1988DA314FBB}" type="presParOf" srcId="{C7776B77-D945-465A-AC9E-CE4EBA2A152B}" destId="{8D887E6D-762F-4CCC-B852-83027F5E80D8}" srcOrd="1" destOrd="0" presId="urn:microsoft.com/office/officeart/2005/8/layout/list1"/>
    <dgm:cxn modelId="{46F5C3C0-F58A-4E61-95D9-B76760936A79}" type="presParOf" srcId="{5F7C509F-BBD3-45C1-AE4F-ECE0C5EE1602}" destId="{F085D82B-5C0C-4BD6-98B0-2C7E30844AA9}" srcOrd="9" destOrd="0" presId="urn:microsoft.com/office/officeart/2005/8/layout/list1"/>
    <dgm:cxn modelId="{B47C471D-D6E6-4B35-B6DD-745E5E24BDA2}" type="presParOf" srcId="{5F7C509F-BBD3-45C1-AE4F-ECE0C5EE1602}" destId="{7F1EB56D-63E7-4725-AD41-80667834D4B1}" srcOrd="10" destOrd="0" presId="urn:microsoft.com/office/officeart/2005/8/layout/list1"/>
    <dgm:cxn modelId="{8455908C-F3E8-4573-9EAB-2465B58B75E9}" type="presParOf" srcId="{5F7C509F-BBD3-45C1-AE4F-ECE0C5EE1602}" destId="{507E8CBD-CF63-4811-994A-0303AAB3BDF1}" srcOrd="11" destOrd="0" presId="urn:microsoft.com/office/officeart/2005/8/layout/list1"/>
    <dgm:cxn modelId="{5CC2FD79-D1D8-4DF8-A6D2-32580FB9C5BA}" type="presParOf" srcId="{5F7C509F-BBD3-45C1-AE4F-ECE0C5EE1602}" destId="{90D18650-8613-4916-AFA9-9DAE2ACDD0A1}" srcOrd="12" destOrd="0" presId="urn:microsoft.com/office/officeart/2005/8/layout/list1"/>
    <dgm:cxn modelId="{1ABF3357-43BE-4A70-B0DE-D36D275DF21D}" type="presParOf" srcId="{90D18650-8613-4916-AFA9-9DAE2ACDD0A1}" destId="{77647FB5-4EC8-4F71-9CCA-B9FE4ED8C667}" srcOrd="0" destOrd="0" presId="urn:microsoft.com/office/officeart/2005/8/layout/list1"/>
    <dgm:cxn modelId="{2FCAB01D-E976-4B89-98A6-BB158C587B6A}" type="presParOf" srcId="{90D18650-8613-4916-AFA9-9DAE2ACDD0A1}" destId="{E1694310-E681-4083-84E4-B75827051FD7}" srcOrd="1" destOrd="0" presId="urn:microsoft.com/office/officeart/2005/8/layout/list1"/>
    <dgm:cxn modelId="{E64696D6-321B-41C5-8FC2-761CB88C44C8}" type="presParOf" srcId="{5F7C509F-BBD3-45C1-AE4F-ECE0C5EE1602}" destId="{C2461D97-8C66-489B-BBE7-192D0706021E}" srcOrd="13" destOrd="0" presId="urn:microsoft.com/office/officeart/2005/8/layout/list1"/>
    <dgm:cxn modelId="{D1020E72-3743-4CB0-BDA2-A05EA5A13CDA}" type="presParOf" srcId="{5F7C509F-BBD3-45C1-AE4F-ECE0C5EE1602}" destId="{5C965DD7-B6A3-434D-B5D2-F4572210B93C}" srcOrd="14" destOrd="0" presId="urn:microsoft.com/office/officeart/2005/8/layout/list1"/>
    <dgm:cxn modelId="{E1908AD6-7496-4C90-A813-763720FB1351}" type="presParOf" srcId="{5F7C509F-BBD3-45C1-AE4F-ECE0C5EE1602}" destId="{1E380D23-3C03-4911-804B-89771EDB87E4}" srcOrd="15" destOrd="0" presId="urn:microsoft.com/office/officeart/2005/8/layout/list1"/>
    <dgm:cxn modelId="{BE08CA13-AAEF-4930-BF82-205200E0CF27}" type="presParOf" srcId="{5F7C509F-BBD3-45C1-AE4F-ECE0C5EE1602}" destId="{011904C5-CFEF-4BCA-9904-68097E364190}" srcOrd="16" destOrd="0" presId="urn:microsoft.com/office/officeart/2005/8/layout/list1"/>
    <dgm:cxn modelId="{C2B5EE20-E18C-4F54-B5A0-C74D40224AF9}" type="presParOf" srcId="{011904C5-CFEF-4BCA-9904-68097E364190}" destId="{20F6F21C-F1AE-4F45-A21D-3F1381D570EF}" srcOrd="0" destOrd="0" presId="urn:microsoft.com/office/officeart/2005/8/layout/list1"/>
    <dgm:cxn modelId="{A6144A20-3B23-47B0-81CF-1ED3D8839738}" type="presParOf" srcId="{011904C5-CFEF-4BCA-9904-68097E364190}" destId="{E1FA796D-4AAA-4FF3-A3B9-DFA5EBF9B1CC}" srcOrd="1" destOrd="0" presId="urn:microsoft.com/office/officeart/2005/8/layout/list1"/>
    <dgm:cxn modelId="{0EE9B2BD-19D2-4DDF-8F1D-8DE9A51C249C}" type="presParOf" srcId="{5F7C509F-BBD3-45C1-AE4F-ECE0C5EE1602}" destId="{0F690982-8560-475E-9CC1-02FFBFD17D8B}" srcOrd="17" destOrd="0" presId="urn:microsoft.com/office/officeart/2005/8/layout/list1"/>
    <dgm:cxn modelId="{A7832F8F-F9FF-415B-BD26-A5EFBBD3AE85}" type="presParOf" srcId="{5F7C509F-BBD3-45C1-AE4F-ECE0C5EE1602}" destId="{D22C003F-350D-4E9C-819E-C2E1788578E5}" srcOrd="18" destOrd="0" presId="urn:microsoft.com/office/officeart/2005/8/layout/list1"/>
    <dgm:cxn modelId="{456BB9CD-CCB1-45BE-B5A6-74312DC1E4AF}" type="presParOf" srcId="{5F7C509F-BBD3-45C1-AE4F-ECE0C5EE1602}" destId="{C16E4937-08A8-4BFF-A75C-9D07DF46835C}" srcOrd="19" destOrd="0" presId="urn:microsoft.com/office/officeart/2005/8/layout/list1"/>
    <dgm:cxn modelId="{9790AC0F-28D0-4CDE-A2D9-DDC61DF2E3E8}" type="presParOf" srcId="{5F7C509F-BBD3-45C1-AE4F-ECE0C5EE1602}" destId="{50587C27-C7D6-4B44-BD18-92B3ABBB64C9}" srcOrd="20" destOrd="0" presId="urn:microsoft.com/office/officeart/2005/8/layout/list1"/>
    <dgm:cxn modelId="{EED54F6C-B24B-4A6B-ABAF-444B35C8EF48}" type="presParOf" srcId="{50587C27-C7D6-4B44-BD18-92B3ABBB64C9}" destId="{5E45DC78-78DF-40A9-BC16-C0C35B786DD0}" srcOrd="0" destOrd="0" presId="urn:microsoft.com/office/officeart/2005/8/layout/list1"/>
    <dgm:cxn modelId="{525DBE4A-1CA2-467F-BBB8-5A923EEBEC79}" type="presParOf" srcId="{50587C27-C7D6-4B44-BD18-92B3ABBB64C9}" destId="{D58F747F-71BE-45C8-9FF8-C8E2386700E3}" srcOrd="1" destOrd="0" presId="urn:microsoft.com/office/officeart/2005/8/layout/list1"/>
    <dgm:cxn modelId="{19F0CA8C-907E-413D-86BB-FB1D20771338}" type="presParOf" srcId="{5F7C509F-BBD3-45C1-AE4F-ECE0C5EE1602}" destId="{566B3069-82CD-426F-AC5D-96453A7BC492}" srcOrd="21" destOrd="0" presId="urn:microsoft.com/office/officeart/2005/8/layout/list1"/>
    <dgm:cxn modelId="{EF151833-5380-4CB7-9351-E287503686EA}" type="presParOf" srcId="{5F7C509F-BBD3-45C1-AE4F-ECE0C5EE1602}" destId="{D0878790-491E-49A5-ACF2-6B229389EBC1}" srcOrd="22" destOrd="0" presId="urn:microsoft.com/office/officeart/2005/8/layout/list1"/>
    <dgm:cxn modelId="{320D74B2-3857-4147-A90C-A04F46A0CA62}" type="presParOf" srcId="{5F7C509F-BBD3-45C1-AE4F-ECE0C5EE1602}" destId="{9AAF362A-26B3-43F0-A8BF-DA16416E3B03}" srcOrd="23" destOrd="0" presId="urn:microsoft.com/office/officeart/2005/8/layout/list1"/>
    <dgm:cxn modelId="{27961A09-B29C-42E5-B349-0B1C2C08D3BA}" type="presParOf" srcId="{5F7C509F-BBD3-45C1-AE4F-ECE0C5EE1602}" destId="{54522DB4-CD0F-4D98-94D2-56027D9E90D0}" srcOrd="24" destOrd="0" presId="urn:microsoft.com/office/officeart/2005/8/layout/list1"/>
    <dgm:cxn modelId="{60572388-F599-4A6F-BE30-45206CD30A6E}" type="presParOf" srcId="{54522DB4-CD0F-4D98-94D2-56027D9E90D0}" destId="{E2874A1E-A697-47D6-B53B-2A0E4901156F}" srcOrd="0" destOrd="0" presId="urn:microsoft.com/office/officeart/2005/8/layout/list1"/>
    <dgm:cxn modelId="{DE1970A1-3DD2-4C5B-875B-99155CC0B66B}" type="presParOf" srcId="{54522DB4-CD0F-4D98-94D2-56027D9E90D0}" destId="{CF63DDAF-EA49-4A1B-9A17-BF54431A17D3}" srcOrd="1" destOrd="0" presId="urn:microsoft.com/office/officeart/2005/8/layout/list1"/>
    <dgm:cxn modelId="{9317B8A1-B9A2-4989-B4F5-130D622DF54A}" type="presParOf" srcId="{5F7C509F-BBD3-45C1-AE4F-ECE0C5EE1602}" destId="{3C26BC21-51DB-42D6-BA8E-52D58A24E6EC}" srcOrd="25" destOrd="0" presId="urn:microsoft.com/office/officeart/2005/8/layout/list1"/>
    <dgm:cxn modelId="{27724098-476F-4BEE-8275-04B8BE4C84C3}" type="presParOf" srcId="{5F7C509F-BBD3-45C1-AE4F-ECE0C5EE1602}" destId="{2004F124-82A0-4F3D-8162-9846013B9EE4}" srcOrd="26" destOrd="0" presId="urn:microsoft.com/office/officeart/2005/8/layout/list1"/>
  </dgm:cxnLst>
  <dgm:bg>
    <a:solidFill>
      <a:schemeClr val="accent3"/>
    </a:solidFill>
  </dgm:bg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28ED0-30DE-4E61-9734-8AF162C6FC09}">
      <dsp:nvSpPr>
        <dsp:cNvPr id="0" name=""/>
        <dsp:cNvSpPr/>
      </dsp:nvSpPr>
      <dsp:spPr>
        <a:xfrm>
          <a:off x="0" y="189006"/>
          <a:ext cx="7590264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DC349-705B-4F62-A878-8AC16F7DC40F}">
      <dsp:nvSpPr>
        <dsp:cNvPr id="0" name=""/>
        <dsp:cNvSpPr/>
      </dsp:nvSpPr>
      <dsp:spPr>
        <a:xfrm>
          <a:off x="365983" y="26646"/>
          <a:ext cx="531318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26" tIns="0" rIns="2008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Water Resources planning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835" y="42498"/>
        <a:ext cx="5281480" cy="293016"/>
      </dsp:txXfrm>
    </dsp:sp>
    <dsp:sp modelId="{8D16DF7B-40A2-481B-A115-C4BD5C53E45A}">
      <dsp:nvSpPr>
        <dsp:cNvPr id="0" name=""/>
        <dsp:cNvSpPr/>
      </dsp:nvSpPr>
      <dsp:spPr>
        <a:xfrm>
          <a:off x="0" y="687966"/>
          <a:ext cx="7590264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3D98D-2E67-49C7-B958-A149EBC028EF}">
      <dsp:nvSpPr>
        <dsp:cNvPr id="0" name=""/>
        <dsp:cNvSpPr/>
      </dsp:nvSpPr>
      <dsp:spPr>
        <a:xfrm>
          <a:off x="379513" y="525606"/>
          <a:ext cx="531318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26" tIns="0" rIns="2008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Water Use Management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365" y="541458"/>
        <a:ext cx="5281480" cy="293016"/>
      </dsp:txXfrm>
    </dsp:sp>
    <dsp:sp modelId="{7F1EB56D-63E7-4725-AD41-80667834D4B1}">
      <dsp:nvSpPr>
        <dsp:cNvPr id="0" name=""/>
        <dsp:cNvSpPr/>
      </dsp:nvSpPr>
      <dsp:spPr>
        <a:xfrm>
          <a:off x="0" y="1186926"/>
          <a:ext cx="7590264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87E6D-762F-4CCC-B852-83027F5E80D8}">
      <dsp:nvSpPr>
        <dsp:cNvPr id="0" name=""/>
        <dsp:cNvSpPr/>
      </dsp:nvSpPr>
      <dsp:spPr>
        <a:xfrm>
          <a:off x="379513" y="1024566"/>
          <a:ext cx="531318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26" tIns="0" rIns="2008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Institutional Engagement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365" y="1040418"/>
        <a:ext cx="5281480" cy="293016"/>
      </dsp:txXfrm>
    </dsp:sp>
    <dsp:sp modelId="{5C965DD7-B6A3-434D-B5D2-F4572210B93C}">
      <dsp:nvSpPr>
        <dsp:cNvPr id="0" name=""/>
        <dsp:cNvSpPr/>
      </dsp:nvSpPr>
      <dsp:spPr>
        <a:xfrm>
          <a:off x="0" y="1685886"/>
          <a:ext cx="7590264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94310-E681-4083-84E4-B75827051FD7}">
      <dsp:nvSpPr>
        <dsp:cNvPr id="0" name=""/>
        <dsp:cNvSpPr/>
      </dsp:nvSpPr>
      <dsp:spPr>
        <a:xfrm>
          <a:off x="379513" y="1523526"/>
          <a:ext cx="531318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26" tIns="0" rIns="2008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Water Allocation Reform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365" y="1539378"/>
        <a:ext cx="5281480" cy="293016"/>
      </dsp:txXfrm>
    </dsp:sp>
    <dsp:sp modelId="{D22C003F-350D-4E9C-819E-C2E1788578E5}">
      <dsp:nvSpPr>
        <dsp:cNvPr id="0" name=""/>
        <dsp:cNvSpPr/>
      </dsp:nvSpPr>
      <dsp:spPr>
        <a:xfrm>
          <a:off x="0" y="2184846"/>
          <a:ext cx="7590264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796D-4AAA-4FF3-A3B9-DFA5EBF9B1CC}">
      <dsp:nvSpPr>
        <dsp:cNvPr id="0" name=""/>
        <dsp:cNvSpPr/>
      </dsp:nvSpPr>
      <dsp:spPr>
        <a:xfrm>
          <a:off x="379513" y="2022486"/>
          <a:ext cx="531318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26" tIns="0" rIns="2008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Resources Protection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365" y="2038338"/>
        <a:ext cx="5281480" cy="293016"/>
      </dsp:txXfrm>
    </dsp:sp>
    <dsp:sp modelId="{D0878790-491E-49A5-ACF2-6B229389EBC1}">
      <dsp:nvSpPr>
        <dsp:cNvPr id="0" name=""/>
        <dsp:cNvSpPr/>
      </dsp:nvSpPr>
      <dsp:spPr>
        <a:xfrm>
          <a:off x="0" y="2683806"/>
          <a:ext cx="7590264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F747F-71BE-45C8-9FF8-C8E2386700E3}">
      <dsp:nvSpPr>
        <dsp:cNvPr id="0" name=""/>
        <dsp:cNvSpPr/>
      </dsp:nvSpPr>
      <dsp:spPr>
        <a:xfrm>
          <a:off x="379513" y="2521446"/>
          <a:ext cx="531318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26" tIns="0" rIns="2008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Strategic Support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365" y="2537298"/>
        <a:ext cx="5281480" cy="293016"/>
      </dsp:txXfrm>
    </dsp:sp>
    <dsp:sp modelId="{2004F124-82A0-4F3D-8162-9846013B9EE4}">
      <dsp:nvSpPr>
        <dsp:cNvPr id="0" name=""/>
        <dsp:cNvSpPr/>
      </dsp:nvSpPr>
      <dsp:spPr>
        <a:xfrm>
          <a:off x="0" y="3182766"/>
          <a:ext cx="7590264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3DDAF-EA49-4A1B-9A17-BF54431A17D3}">
      <dsp:nvSpPr>
        <dsp:cNvPr id="0" name=""/>
        <dsp:cNvSpPr/>
      </dsp:nvSpPr>
      <dsp:spPr>
        <a:xfrm>
          <a:off x="379513" y="3020406"/>
          <a:ext cx="5313184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26" tIns="0" rIns="2008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Management and Governance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365" y="3036258"/>
        <a:ext cx="5281480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A2598111-7975-4A08-A231-AEDFF8BEE7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5985450" cy="237363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0.34444</cdr:x>
      <cdr:y>0.39308</cdr:y>
    </cdr:from>
    <cdr:to>
      <cdr:x>0.40069</cdr:x>
      <cdr:y>0.55222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4640" y="1154430"/>
          <a:ext cx="462878" cy="467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0.47284</cdr:x>
      <cdr:y>0.46919</cdr:y>
    </cdr:from>
    <cdr:to>
      <cdr:x>0.54198</cdr:x>
      <cdr:y>0.75286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91280" y="1377950"/>
          <a:ext cx="568960" cy="833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0.45556</cdr:x>
      <cdr:y>0.48303</cdr:y>
    </cdr:from>
    <cdr:to>
      <cdr:x>0.52469</cdr:x>
      <cdr:y>0.74595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49040" y="1418590"/>
          <a:ext cx="568960" cy="772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  <a:p xmlns:a="http://schemas.openxmlformats.org/drawingml/2006/main">
          <a:endParaRPr lang="en-ZA" dirty="0"/>
        </a:p>
        <a:p xmlns:a="http://schemas.openxmlformats.org/drawingml/2006/main">
          <a:r>
            <a:rPr lang="en-ZA" sz="1200" dirty="0"/>
            <a:t>66%</a:t>
          </a:r>
        </a:p>
      </cdr:txBody>
    </cdr:sp>
  </cdr:relSizeAnchor>
  <cdr:relSizeAnchor xmlns:cdr="http://schemas.openxmlformats.org/drawingml/2006/chartDrawing">
    <cdr:from>
      <cdr:x>0.34444</cdr:x>
      <cdr:y>0.45535</cdr:y>
    </cdr:from>
    <cdr:to>
      <cdr:x>0.40069</cdr:x>
      <cdr:y>0.60757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34640" y="1337310"/>
          <a:ext cx="462878" cy="447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200" dirty="0"/>
            <a:t>34%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809C7-D77F-834E-93ED-3AF666890EE1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4AD6-A35F-B946-9F95-97EFFE1A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1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C851-1D72-B544-A65F-572917ED61F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77C3F-CCC0-BE46-B891-F1C0F80A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0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7C3F-CCC0-BE46-B891-F1C0F80A5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7C3F-CCC0-BE46-B891-F1C0F80A5F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9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7C3F-CCC0-BE46-B891-F1C0F80A5F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5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/>
              <a:t>N/A – Due to DWS funding 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7C3F-CCC0-BE46-B891-F1C0F80A5F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7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7C3F-CCC0-BE46-B891-F1C0F80A5F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7C3F-CCC0-BE46-B891-F1C0F80A5F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178" y="1298552"/>
            <a:ext cx="4170081" cy="110251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3200" b="1" i="0">
                <a:solidFill>
                  <a:srgbClr val="0B5C8C"/>
                </a:solidFill>
                <a:latin typeface="+mj-lt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4177" y="2402192"/>
            <a:ext cx="4170081" cy="4137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rgbClr val="A8B8D0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30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h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274"/>
            <a:ext cx="8229600" cy="651138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B5C8C"/>
                </a:solidFill>
                <a:latin typeface="+mj-lt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823"/>
            <a:ext cx="8229600" cy="293594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400" b="0">
                <a:solidFill>
                  <a:schemeClr val="bg1">
                    <a:lumMod val="50000"/>
                  </a:schemeClr>
                </a:solidFill>
                <a:latin typeface="Calibri Book"/>
                <a:cs typeface="Calibri Book"/>
              </a:defRPr>
            </a:lvl2pPr>
            <a:lvl3pPr>
              <a:defRPr sz="1400" b="0">
                <a:solidFill>
                  <a:schemeClr val="bg1">
                    <a:lumMod val="50000"/>
                  </a:schemeClr>
                </a:solidFill>
                <a:latin typeface="Calibri Book"/>
                <a:cs typeface="Calibri Book"/>
              </a:defRPr>
            </a:lvl3pPr>
            <a:lvl4pPr>
              <a:defRPr sz="1400" b="0">
                <a:solidFill>
                  <a:schemeClr val="bg1">
                    <a:lumMod val="50000"/>
                  </a:schemeClr>
                </a:solidFill>
                <a:latin typeface="Calibri Book"/>
                <a:cs typeface="Calibri Book"/>
              </a:defRPr>
            </a:lvl4pPr>
            <a:lvl5pPr>
              <a:defRPr sz="1400" b="0">
                <a:solidFill>
                  <a:schemeClr val="bg1">
                    <a:lumMod val="50000"/>
                  </a:schemeClr>
                </a:solidFill>
                <a:latin typeface="Calibri Book"/>
                <a:cs typeface="Calibri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40191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rgbClr val="0B5C8C"/>
                </a:solidFill>
                <a:latin typeface="+mj-lt"/>
                <a:cs typeface="Arial Black"/>
              </a:defRPr>
            </a:lvl1pPr>
          </a:lstStyle>
          <a:p>
            <a:r>
              <a:rPr lang="en-US" dirty="0"/>
              <a:t>2018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11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rgbClr val="0B5C8C"/>
                </a:solidFill>
                <a:latin typeface="+mn-lt"/>
                <a:cs typeface="Arial"/>
              </a:defRPr>
            </a:lvl1pPr>
          </a:lstStyle>
          <a:p>
            <a:r>
              <a:rPr lang="en-US" b="1" dirty="0">
                <a:latin typeface="+mj-lt"/>
                <a:cs typeface="Arial Black"/>
              </a:rPr>
              <a:t>BREEDE-GOURITZ CATCHMENT MANAGEMENT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033" y="3446089"/>
            <a:ext cx="2814915" cy="453359"/>
          </a:xfrm>
          <a:prstGeom prst="rect">
            <a:avLst/>
          </a:prstGeom>
        </p:spPr>
        <p:txBody>
          <a:bodyPr anchor="t"/>
          <a:lstStyle>
            <a:lvl1pPr algn="r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79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>
              <a:defRPr/>
            </a:pPr>
            <a:fld id="{1A211DF5-E32B-4C14-AC5D-4AD8130F6895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anose="020F0502020204030204" pitchFamily="34" charset="0"/>
              </a:defRPr>
            </a:lvl1pPr>
          </a:lstStyle>
          <a:p>
            <a:fld id="{9165E885-850C-4A3C-B32A-75D182CB4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14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2A5EC6-3535-423B-A564-EE264A6289A2}" type="datetimeFigureOut">
              <a:rPr lang="en-ZA" smtClean="0"/>
              <a:t>2021/03/29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1235D4-9142-487D-91E7-4B7D8D97C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02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42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326" y="1219199"/>
            <a:ext cx="5530933" cy="100361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BREEDE-GOURITZ  CMA 2019-2020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ANNUAL REPORT PRESENTATION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3327" y="2378926"/>
            <a:ext cx="5590478" cy="12192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van Staden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 Officer (Acting)</a:t>
            </a:r>
          </a:p>
          <a:p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alt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2021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1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59" y="315705"/>
            <a:ext cx="7333736" cy="5060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5564"/>
              </p:ext>
            </p:extLst>
          </p:nvPr>
        </p:nvGraphicFramePr>
        <p:xfrm>
          <a:off x="611659" y="1081213"/>
          <a:ext cx="7680286" cy="33404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42217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2148150">
                  <a:extLst>
                    <a:ext uri="{9D8B030D-6E8A-4147-A177-3AD203B41FA5}">
                      <a16:colId xmlns:a16="http://schemas.microsoft.com/office/drawing/2014/main" val="2591015743"/>
                    </a:ext>
                  </a:extLst>
                </a:gridCol>
                <a:gridCol w="2089919">
                  <a:extLst>
                    <a:ext uri="{9D8B030D-6E8A-4147-A177-3AD203B41FA5}">
                      <a16:colId xmlns:a16="http://schemas.microsoft.com/office/drawing/2014/main" val="2534365128"/>
                    </a:ext>
                  </a:extLst>
                </a:gridCol>
              </a:tblGrid>
              <a:tr h="47081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Water Use Management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</a:p>
                    <a:p>
                      <a:pPr algn="l"/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l"/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458065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en-ZA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674443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 authorisations confirmed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716803228"/>
                  </a:ext>
                </a:extLst>
              </a:tr>
              <a:tr h="8398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audit reports completed for water use compliance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17701"/>
                  </a:ext>
                </a:extLst>
              </a:tr>
              <a:tr h="394514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confirmation letters sent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50175"/>
                  </a:ext>
                </a:extLst>
              </a:tr>
              <a:tr h="394514">
                <a:tc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2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6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7" y="124175"/>
            <a:ext cx="6870357" cy="60487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248608"/>
              </p:ext>
            </p:extLst>
          </p:nvPr>
        </p:nvGraphicFramePr>
        <p:xfrm>
          <a:off x="457199" y="729048"/>
          <a:ext cx="8146474" cy="4027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0895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2271049">
                  <a:extLst>
                    <a:ext uri="{9D8B030D-6E8A-4147-A177-3AD203B41FA5}">
                      <a16:colId xmlns:a16="http://schemas.microsoft.com/office/drawing/2014/main" val="2591015743"/>
                    </a:ext>
                  </a:extLst>
                </a:gridCol>
                <a:gridCol w="2124530">
                  <a:extLst>
                    <a:ext uri="{9D8B030D-6E8A-4147-A177-3AD203B41FA5}">
                      <a16:colId xmlns:a16="http://schemas.microsoft.com/office/drawing/2014/main" val="4097164394"/>
                    </a:ext>
                  </a:extLst>
                </a:gridCol>
              </a:tblGrid>
              <a:tr h="363303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Institutional and Stakeholder</a:t>
                      </a:r>
                      <a:r>
                        <a:rPr lang="en-ZA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Relations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468058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en-ZA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723788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learners and stakeholders capacitated and awareness in WRM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9793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716803228"/>
                  </a:ext>
                </a:extLst>
              </a:tr>
              <a:tr h="8434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Intergovernmental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Cooperation initiatives facilitated to enhance WRM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703647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newsletters compiled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printed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177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approved grant projects funded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50175"/>
                  </a:ext>
                </a:extLst>
              </a:tr>
              <a:tr h="517003">
                <a:tc>
                  <a:txBody>
                    <a:bodyPr/>
                    <a:lstStyle/>
                    <a:p>
                      <a:r>
                        <a:rPr lang="en-Z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Forums </a:t>
                      </a:r>
                      <a:r>
                        <a:rPr lang="en-ZA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in WRM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2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71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797"/>
            <a:ext cx="6845643" cy="5060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14651"/>
              </p:ext>
            </p:extLst>
          </p:nvPr>
        </p:nvGraphicFramePr>
        <p:xfrm>
          <a:off x="457201" y="914403"/>
          <a:ext cx="8021781" cy="3946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98217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2251601">
                  <a:extLst>
                    <a:ext uri="{9D8B030D-6E8A-4147-A177-3AD203B41FA5}">
                      <a16:colId xmlns:a16="http://schemas.microsoft.com/office/drawing/2014/main" val="2591015743"/>
                    </a:ext>
                  </a:extLst>
                </a:gridCol>
                <a:gridCol w="2171963">
                  <a:extLst>
                    <a:ext uri="{9D8B030D-6E8A-4147-A177-3AD203B41FA5}">
                      <a16:colId xmlns:a16="http://schemas.microsoft.com/office/drawing/2014/main" val="2090196151"/>
                    </a:ext>
                  </a:extLst>
                </a:gridCol>
              </a:tblGrid>
              <a:tr h="41447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Water Allocation Reform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414099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HDIs and 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RPFs technically supported on water use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716803228"/>
                  </a:ext>
                </a:extLst>
              </a:tr>
              <a:tr h="7720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RPFs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assisted with completing financial applications for government subsidies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17701"/>
                  </a:ext>
                </a:extLst>
              </a:tr>
              <a:tr h="7720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workshops held to capacitate and empower RPFs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WRM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9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Rain Water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Harvesting Tanks installed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9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705"/>
            <a:ext cx="6796216" cy="5060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 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69041"/>
              </p:ext>
            </p:extLst>
          </p:nvPr>
        </p:nvGraphicFramePr>
        <p:xfrm>
          <a:off x="457200" y="945289"/>
          <a:ext cx="7969827" cy="4083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7441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2260532">
                  <a:extLst>
                    <a:ext uri="{9D8B030D-6E8A-4147-A177-3AD203B41FA5}">
                      <a16:colId xmlns:a16="http://schemas.microsoft.com/office/drawing/2014/main" val="2591015743"/>
                    </a:ext>
                  </a:extLst>
                </a:gridCol>
                <a:gridCol w="2151854">
                  <a:extLst>
                    <a:ext uri="{9D8B030D-6E8A-4147-A177-3AD203B41FA5}">
                      <a16:colId xmlns:a16="http://schemas.microsoft.com/office/drawing/2014/main" val="2204828991"/>
                    </a:ext>
                  </a:extLst>
                </a:gridCol>
              </a:tblGrid>
              <a:tr h="349042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Water Resource Protection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449685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en-ZA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711519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DWS Water Quality Monitoring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projects sampled (NEMP)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BGCMA monitoring program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716803228"/>
                  </a:ext>
                </a:extLst>
              </a:tr>
              <a:tr h="7552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BGCMA water resource points monitored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17701"/>
                  </a:ext>
                </a:extLst>
              </a:tr>
              <a:tr h="496708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river rehabilitation projects funded and technically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50175"/>
                  </a:ext>
                </a:extLst>
              </a:tr>
              <a:tr h="496708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reported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non-compliant cases resolved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21828"/>
                  </a:ext>
                </a:extLst>
              </a:tr>
              <a:tr h="416202">
                <a:tc>
                  <a:txBody>
                    <a:bodyPr/>
                    <a:lstStyle/>
                    <a:p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023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40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78" y="210673"/>
            <a:ext cx="7667368" cy="5060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904084"/>
              </p:ext>
            </p:extLst>
          </p:nvPr>
        </p:nvGraphicFramePr>
        <p:xfrm>
          <a:off x="463379" y="722870"/>
          <a:ext cx="8025994" cy="4132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78161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2027524">
                  <a:extLst>
                    <a:ext uri="{9D8B030D-6E8A-4147-A177-3AD203B41FA5}">
                      <a16:colId xmlns:a16="http://schemas.microsoft.com/office/drawing/2014/main" val="667913505"/>
                    </a:ext>
                  </a:extLst>
                </a:gridCol>
                <a:gridCol w="2120309">
                  <a:extLst>
                    <a:ext uri="{9D8B030D-6E8A-4147-A177-3AD203B41FA5}">
                      <a16:colId xmlns:a16="http://schemas.microsoft.com/office/drawing/2014/main" val="49223329"/>
                    </a:ext>
                  </a:extLst>
                </a:gridCol>
              </a:tblGrid>
              <a:tr h="321279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Strategic support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413917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reports complying with listed financial reporting prescripts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716803228"/>
                  </a:ext>
                </a:extLst>
              </a:tr>
              <a:tr h="488092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proposed tariff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reports submitted to DWS complying with pricing strategy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89054445"/>
                  </a:ext>
                </a:extLst>
              </a:tr>
              <a:tr h="321276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risk assessment reports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69902998"/>
                  </a:ext>
                </a:extLst>
              </a:tr>
              <a:tr h="370703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compliance to audit recommendation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971423398"/>
                  </a:ext>
                </a:extLst>
              </a:tr>
              <a:tr h="339810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targeted procurement budget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spent on BBBEE </a:t>
                      </a:r>
                    </a:p>
                    <a:p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(9.2 m, which is 30% of the procurement budget)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(R9 200 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(R15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006 533)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023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39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79" y="378097"/>
            <a:ext cx="7667368" cy="56101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040547"/>
              </p:ext>
            </p:extLst>
          </p:nvPr>
        </p:nvGraphicFramePr>
        <p:xfrm>
          <a:off x="463379" y="939113"/>
          <a:ext cx="8046776" cy="3300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203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2032774">
                  <a:extLst>
                    <a:ext uri="{9D8B030D-6E8A-4147-A177-3AD203B41FA5}">
                      <a16:colId xmlns:a16="http://schemas.microsoft.com/office/drawing/2014/main" val="667913505"/>
                    </a:ext>
                  </a:extLst>
                </a:gridCol>
                <a:gridCol w="2125799">
                  <a:extLst>
                    <a:ext uri="{9D8B030D-6E8A-4147-A177-3AD203B41FA5}">
                      <a16:colId xmlns:a16="http://schemas.microsoft.com/office/drawing/2014/main" val="49223329"/>
                    </a:ext>
                  </a:extLst>
                </a:gridCol>
              </a:tblGrid>
              <a:tr h="681868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Strategic support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523000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681885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WRM charges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06625"/>
                  </a:ext>
                </a:extLst>
              </a:tr>
              <a:tr h="681885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outstanding debt recovered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29777"/>
                  </a:ext>
                </a:extLst>
              </a:tr>
              <a:tr h="731740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occupancy rate of approved and funded posts on the organogram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7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61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705"/>
            <a:ext cx="6938319" cy="5060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73127"/>
              </p:ext>
            </p:extLst>
          </p:nvPr>
        </p:nvGraphicFramePr>
        <p:xfrm>
          <a:off x="457199" y="1068857"/>
          <a:ext cx="7803573" cy="3420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6125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2251432">
                  <a:extLst>
                    <a:ext uri="{9D8B030D-6E8A-4147-A177-3AD203B41FA5}">
                      <a16:colId xmlns:a16="http://schemas.microsoft.com/office/drawing/2014/main" val="2591015743"/>
                    </a:ext>
                  </a:extLst>
                </a:gridCol>
                <a:gridCol w="2036016">
                  <a:extLst>
                    <a:ext uri="{9D8B030D-6E8A-4147-A177-3AD203B41FA5}">
                      <a16:colId xmlns:a16="http://schemas.microsoft.com/office/drawing/2014/main" val="2024246452"/>
                    </a:ext>
                  </a:extLst>
                </a:gridCol>
              </a:tblGrid>
              <a:tr h="3975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 Management</a:t>
                      </a:r>
                      <a:r>
                        <a:rPr lang="en-ZA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512167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948418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Corporate Compliance reports and non-financial reporting scripts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716803228"/>
                  </a:ext>
                </a:extLst>
              </a:tr>
              <a:tr h="894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</a:t>
                      </a:r>
                      <a:r>
                        <a:rPr lang="en-Z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of shareholder compacts signed </a:t>
                      </a: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17701"/>
                  </a:ext>
                </a:extLst>
              </a:tr>
              <a:tr h="667416">
                <a:tc>
                  <a:txBody>
                    <a:bodyPr/>
                    <a:lstStyle/>
                    <a:p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agreements 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2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8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2673" y="315705"/>
            <a:ext cx="7865918" cy="525959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EQUITY STATISTICS 2019-2020</a:t>
            </a:r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44258"/>
              </p:ext>
            </p:extLst>
          </p:nvPr>
        </p:nvGraphicFramePr>
        <p:xfrm>
          <a:off x="602674" y="914400"/>
          <a:ext cx="7960560" cy="383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10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STATISTICS IN THE BGCMA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68450"/>
          <a:ext cx="8229600" cy="293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15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97798" y="389238"/>
            <a:ext cx="4281487" cy="1513703"/>
          </a:xfrm>
        </p:spPr>
        <p:txBody>
          <a:bodyPr/>
          <a:lstStyle/>
          <a:p>
            <a:r>
              <a:rPr lang="en-ZA" altLang="en-US" dirty="0">
                <a:ea typeface="ＭＳ Ｐゴシック" pitchFamily="34" charset="-128"/>
              </a:rPr>
              <a:t>FINANCIAL REPORT </a:t>
            </a:r>
            <a:br>
              <a:rPr lang="en-ZA" altLang="en-US" dirty="0">
                <a:ea typeface="ＭＳ Ｐゴシック" pitchFamily="34" charset="-128"/>
              </a:rPr>
            </a:br>
            <a:r>
              <a:rPr lang="en-ZA" altLang="en-US" dirty="0">
                <a:ea typeface="ＭＳ Ｐゴシック" pitchFamily="34" charset="-128"/>
              </a:rPr>
              <a:t>  AS AT 31 MARCH 2020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95118" y="2988526"/>
            <a:ext cx="4503335" cy="12192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by: Zanele Mngoma</a:t>
            </a:r>
          </a:p>
          <a:p>
            <a:pPr marL="0" indent="0" algn="r">
              <a:buNone/>
            </a:pPr>
            <a:r>
              <a:rPr lang="en-US" alt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Financial Officer </a:t>
            </a:r>
          </a:p>
          <a:p>
            <a:pPr algn="r"/>
            <a:endParaRPr lang="en-US" altLang="en-US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alt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February 2021</a:t>
            </a:r>
          </a:p>
          <a:p>
            <a:pPr algn="r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8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70" y="400318"/>
            <a:ext cx="7735330" cy="651138"/>
          </a:xfrm>
          <a:solidFill>
            <a:schemeClr val="accent3"/>
          </a:solidFill>
        </p:spPr>
        <p:txBody>
          <a:bodyPr/>
          <a:lstStyle/>
          <a:p>
            <a:pPr algn="just"/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70" y="1051456"/>
            <a:ext cx="7735330" cy="3697189"/>
          </a:xfrm>
        </p:spPr>
        <p:txBody>
          <a:bodyPr/>
          <a:lstStyle/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arrangements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Breede-Gouritz Water Management Area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objectives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BGCMA Employment Equity Statistics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statistics in the BGCMA 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Financial Statements for the year ended 31 March 2020</a:t>
            </a:r>
          </a:p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outcomes for the 2019/20 financial year</a:t>
            </a:r>
          </a:p>
          <a:p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9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246"/>
            <a:ext cx="8229600" cy="740718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>    Breede-Gouritz Catchment Management Agency</a:t>
            </a:r>
            <a:b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>          </a:t>
            </a:r>
            <a:r>
              <a:rPr lang="en-ZA" altLang="en-US" sz="1400" b="0" dirty="0">
                <a:solidFill>
                  <a:schemeClr val="tx1"/>
                </a:solidFill>
                <a:ea typeface="ＭＳ Ｐゴシック" pitchFamily="34" charset="-128"/>
              </a:rPr>
              <a:t>Annual Financial Statements for the year ended March 31, 2020</a:t>
            </a:r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400" dirty="0">
                <a:ea typeface="ＭＳ Ｐゴシック" pitchFamily="34" charset="-128"/>
              </a:rPr>
              <a:t>       </a:t>
            </a:r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>Statement of Financial Position as at 31 March 2020</a:t>
            </a:r>
            <a:b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</a:br>
            <a:endParaRPr lang="en-ZA" sz="1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955964"/>
            <a:ext cx="7813964" cy="381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7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194465"/>
            <a:ext cx="8052954" cy="651138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> Breede-Gouritz Catchment Management Agency</a:t>
            </a:r>
            <a:b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>                             Annual Financial Statements for the year ended March 31, 2020</a:t>
            </a:r>
            <a:b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</a:br>
            <a:endParaRPr lang="en-ZA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924792"/>
            <a:ext cx="8052954" cy="37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9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27"/>
            <a:ext cx="8229600" cy="883227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ZA" altLang="en-US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>Breede-Gouritz Catchment Management Agency </a:t>
            </a:r>
            <a:b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400" dirty="0">
                <a:solidFill>
                  <a:schemeClr val="tx1"/>
                </a:solidFill>
                <a:ea typeface="ＭＳ Ｐゴシック" pitchFamily="34" charset="-128"/>
              </a:rPr>
              <a:t>Annual Financial Statements for the year ended March 31, 2020</a:t>
            </a:r>
            <a:endParaRPr lang="en-Z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" y="1163782"/>
            <a:ext cx="7855528" cy="339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70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581891" y="180623"/>
            <a:ext cx="7813965" cy="546742"/>
          </a:xfrm>
          <a:solidFill>
            <a:schemeClr val="accent3">
              <a:alpha val="85097"/>
            </a:schemeClr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  <a:t>                                   Breede-Gouritz Catchment Management Agency </a:t>
            </a:r>
            <a:b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  <a:t>                              Annual Financial Statements for the year ended March 31, 2020 </a:t>
            </a:r>
            <a:b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  <a:t>                                                     </a:t>
            </a:r>
            <a:r>
              <a:rPr lang="en-ZA" altLang="en-US" sz="12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ZA" altLang="en-US" sz="1200" dirty="0">
                <a:solidFill>
                  <a:schemeClr val="tx1"/>
                </a:solidFill>
                <a:ea typeface="ＭＳ Ｐゴシック" pitchFamily="34" charset="-128"/>
              </a:rPr>
            </a:br>
            <a:endParaRPr lang="en-ZA" altLang="en-US" sz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75814"/>
            <a:ext cx="6755643" cy="416768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ZA" sz="1050" dirty="0"/>
              <a:t>	</a:t>
            </a:r>
            <a:endParaRPr lang="en-ZA" sz="900" u="sng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883228"/>
            <a:ext cx="7730838" cy="407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5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5181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  <a:t>Breede-Gouritz Catchment Management Agency </a:t>
            </a:r>
            <a:b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  <a:t>Annual Financial Statements for the year ended March 31, 2020</a:t>
            </a:r>
            <a:br>
              <a:rPr lang="en-ZA" altLang="en-US" sz="1350" dirty="0">
                <a:solidFill>
                  <a:schemeClr val="tx1"/>
                </a:solidFill>
                <a:ea typeface="ＭＳ Ｐゴシック" pitchFamily="34" charset="-128"/>
              </a:rPr>
            </a:br>
            <a:endParaRPr lang="en-ZA" sz="135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99" y="1175579"/>
            <a:ext cx="8295702" cy="37393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Z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Z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OUTCOMES FOR THE 2019/20 FINANCIAL YEAR:</a:t>
            </a:r>
          </a:p>
          <a:p>
            <a:pPr marL="0" indent="0">
              <a:buNone/>
              <a:defRPr/>
            </a:pP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Audit with no findings for the 2019/20 financial year  !!!!!!!!!</a:t>
            </a:r>
          </a:p>
          <a:p>
            <a:pPr>
              <a:defRPr/>
            </a:pP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Z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endParaRPr lang="en-ZA" dirty="0"/>
          </a:p>
        </p:txBody>
      </p:sp>
      <p:pic>
        <p:nvPicPr>
          <p:cNvPr id="1026" name="Picture 2" descr="Why Do We Clink Glasses And Say &quot;Cheers&quot;? Farmers' Almanac">
            <a:extLst>
              <a:ext uri="{FF2B5EF4-FFF2-40B4-BE49-F238E27FC236}">
                <a16:creationId xmlns:a16="http://schemas.microsoft.com/office/drawing/2014/main" id="{E6E0F8D8-3EB7-437B-9770-DAABDDD0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36" y="2563704"/>
            <a:ext cx="4020839" cy="22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9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762" y="2839844"/>
            <a:ext cx="2094470" cy="1244064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ENKOSI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DANKIE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0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30" y="228600"/>
            <a:ext cx="8229600" cy="704335"/>
          </a:xfrm>
          <a:solidFill>
            <a:schemeClr val="accent3"/>
          </a:solidFill>
        </p:spPr>
        <p:txBody>
          <a:bodyPr/>
          <a:lstStyle/>
          <a:p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arrangements of the Breede-Gouritz Water Management Area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75" name="Picture 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32" y="982361"/>
            <a:ext cx="4763530" cy="4003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61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01"/>
            <a:ext cx="8229600" cy="936242"/>
          </a:xfrm>
        </p:spPr>
        <p:txBody>
          <a:bodyPr/>
          <a:lstStyle/>
          <a:p>
            <a:pPr algn="ctr"/>
            <a:r>
              <a:rPr lang="en-ZA" alt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Breede-Gouritz Catchment Management Area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F:\2017-2018 AR\BGCMA MA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8" y="1044000"/>
            <a:ext cx="6406979" cy="404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80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76" y="329039"/>
            <a:ext cx="8229600" cy="867859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VISION</a:t>
            </a:r>
            <a:b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613"/>
            <a:ext cx="8229600" cy="2935942"/>
          </a:xfrm>
        </p:spPr>
        <p:txBody>
          <a:bodyPr/>
          <a:lstStyle/>
          <a:p>
            <a:pPr>
              <a:defRPr/>
            </a:pP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Breede-Gouritz Catchment Management Agency (BGCMA) has a vision of:</a:t>
            </a:r>
          </a:p>
          <a:p>
            <a:pPr>
              <a:defRPr/>
            </a:pP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ZA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water for all, forever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439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76" y="329039"/>
            <a:ext cx="8229600" cy="867859"/>
          </a:xfrm>
        </p:spPr>
        <p:txBody>
          <a:bodyPr/>
          <a:lstStyle/>
          <a:p>
            <a:pPr algn="ctr"/>
            <a:r>
              <a:rPr lang="en-ZA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613"/>
            <a:ext cx="8229600" cy="29359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Breede-Gouritz Catchment Management Agency exists to: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manage water resources responsibly, through continuous engagement with all stakeholders and to devolve decision making to the lowest level for</a:t>
            </a:r>
            <a:r>
              <a:rPr lang="en-ZA" altLang="en-US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ZA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benefit of all water users in the Breede-Gouritz Water Management Area, including the environment</a:t>
            </a:r>
            <a:r>
              <a:rPr lang="en-ZA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ZA" dirty="0"/>
          </a:p>
          <a:p>
            <a:pPr>
              <a:defRPr/>
            </a:pP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8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118" y="483471"/>
            <a:ext cx="7345768" cy="690422"/>
          </a:xfrm>
        </p:spPr>
        <p:txBody>
          <a:bodyPr/>
          <a:lstStyle/>
          <a:p>
            <a:pPr algn="ctr"/>
            <a:r>
              <a:rPr lang="en-ZA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118" y="1173893"/>
            <a:ext cx="7345768" cy="3330872"/>
          </a:xfrm>
        </p:spPr>
        <p:txBody>
          <a:bodyPr/>
          <a:lstStyle/>
          <a:p>
            <a:pPr lvl="0"/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lvl="0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  <a:p>
            <a:pPr lvl="0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 </a:t>
            </a:r>
          </a:p>
          <a:p>
            <a:pPr lvl="0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Approachability</a:t>
            </a:r>
          </a:p>
          <a:p>
            <a:pPr lvl="0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483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54" y="329040"/>
            <a:ext cx="7869045" cy="65970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OBJECTIVES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742"/>
            <a:ext cx="8218449" cy="3486613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>
              <a:defRPr/>
            </a:pP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804527"/>
              </p:ext>
            </p:extLst>
          </p:nvPr>
        </p:nvGraphicFramePr>
        <p:xfrm>
          <a:off x="810322" y="988743"/>
          <a:ext cx="7590264" cy="348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94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80" y="266279"/>
            <a:ext cx="6820931" cy="5060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INFORMATION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409876"/>
              </p:ext>
            </p:extLst>
          </p:nvPr>
        </p:nvGraphicFramePr>
        <p:xfrm>
          <a:off x="737755" y="970004"/>
          <a:ext cx="7481454" cy="3465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4416">
                  <a:extLst>
                    <a:ext uri="{9D8B030D-6E8A-4147-A177-3AD203B41FA5}">
                      <a16:colId xmlns:a16="http://schemas.microsoft.com/office/drawing/2014/main" val="881302300"/>
                    </a:ext>
                  </a:extLst>
                </a:gridCol>
                <a:gridCol w="1948091">
                  <a:extLst>
                    <a:ext uri="{9D8B030D-6E8A-4147-A177-3AD203B41FA5}">
                      <a16:colId xmlns:a16="http://schemas.microsoft.com/office/drawing/2014/main" val="2582916702"/>
                    </a:ext>
                  </a:extLst>
                </a:gridCol>
                <a:gridCol w="2408947">
                  <a:extLst>
                    <a:ext uri="{9D8B030D-6E8A-4147-A177-3AD203B41FA5}">
                      <a16:colId xmlns:a16="http://schemas.microsoft.com/office/drawing/2014/main" val="2705550542"/>
                    </a:ext>
                  </a:extLst>
                </a:gridCol>
              </a:tblGrid>
              <a:tr h="337919">
                <a:tc gridSpan="2">
                  <a:txBody>
                    <a:bodyPr/>
                    <a:lstStyle/>
                    <a:p>
                      <a:pPr algn="l"/>
                      <a:r>
                        <a:rPr lang="en-Z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Water Resources Planning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93042650"/>
                  </a:ext>
                </a:extLst>
              </a:tr>
              <a:tr h="403283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Targets</a:t>
                      </a:r>
                    </a:p>
                  </a:txBody>
                  <a:tcPr marT="45713" marB="4571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91331"/>
                  </a:ext>
                </a:extLst>
              </a:tr>
              <a:tr h="59622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land use planning rezoning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716803228"/>
                  </a:ext>
                </a:extLst>
              </a:tr>
              <a:tr h="265389">
                <a:tc gridSpan="2"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Water Use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58606"/>
                  </a:ext>
                </a:extLst>
              </a:tr>
              <a:tr h="564595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registrations finalised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17701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licences captured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50175"/>
                  </a:ext>
                </a:extLst>
              </a:tr>
              <a:tr h="725908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</a:t>
                      </a:r>
                      <a:r>
                        <a:rPr lang="en-Z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licences recommended as per regulation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2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43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711</Words>
  <Application>Microsoft Office PowerPoint</Application>
  <PresentationFormat>On-screen Show (16:9)</PresentationFormat>
  <Paragraphs>213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Calibri Book</vt:lpstr>
      <vt:lpstr>Office Theme</vt:lpstr>
      <vt:lpstr>BREEDE-GOURITZ  CMA 2019-2020  ANNUAL REPORT PRESENTATION</vt:lpstr>
      <vt:lpstr>CONTENT  OF THE PRESENTATION</vt:lpstr>
      <vt:lpstr>Institutional arrangements of the Breede-Gouritz Water Management Area </vt:lpstr>
      <vt:lpstr>The Breede-Gouritz Catchment Management Area</vt:lpstr>
      <vt:lpstr>VISION </vt:lpstr>
      <vt:lpstr>MISSION</vt:lpstr>
      <vt:lpstr>VALUES</vt:lpstr>
      <vt:lpstr>STRATEGIC OBJECTIVES </vt:lpstr>
      <vt:lpstr>ANNUAL PERFORMANCE INFORMATION</vt:lpstr>
      <vt:lpstr>ANNUAL PERFORMANCE INFORMATION</vt:lpstr>
      <vt:lpstr>ANNUAL PERFORMANCE INFORMATION</vt:lpstr>
      <vt:lpstr>ANNUAL PERFORMANCE INFORMATION</vt:lpstr>
      <vt:lpstr>ANNUAL PERFORMANCE INFORMATION </vt:lpstr>
      <vt:lpstr>ANNUAL PERFORMANCE INFORMATION</vt:lpstr>
      <vt:lpstr>ANNUAL PERFORMANCE INFORMATION</vt:lpstr>
      <vt:lpstr>ANNUAL PERFORMANCE INFORMATION</vt:lpstr>
      <vt:lpstr>EMPLOYMENT EQUITY STATISTICS 2019-2020 </vt:lpstr>
      <vt:lpstr>GENDER STATISTICS IN THE BGCMA</vt:lpstr>
      <vt:lpstr>FINANCIAL REPORT    AS AT 31 MARCH 2020</vt:lpstr>
      <vt:lpstr>    Breede-Gouritz Catchment Management Agency           Annual Financial Statements for the year ended March 31, 2020        Statement of Financial Position as at 31 March 2020 </vt:lpstr>
      <vt:lpstr> Breede-Gouritz Catchment Management Agency                              Annual Financial Statements for the year ended March 31, 2020 </vt:lpstr>
      <vt:lpstr> Breede-Gouritz Catchment Management Agency  Annual Financial Statements for the year ended March 31, 2020</vt:lpstr>
      <vt:lpstr>                                   Breede-Gouritz Catchment Management Agency                                Annual Financial Statements for the year ended March 31, 2020                                                        </vt:lpstr>
      <vt:lpstr> Breede-Gouritz Catchment Management Agency  Annual Financial Statements for the year ended March 31, 2020 </vt:lpstr>
      <vt:lpstr>THANK YOU ENKOSI DANKIE  </vt:lpstr>
    </vt:vector>
  </TitlesOfParts>
  <Company>Fisher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Shereen B Dawood</cp:lastModifiedBy>
  <cp:revision>191</cp:revision>
  <dcterms:created xsi:type="dcterms:W3CDTF">2018-08-28T07:45:37Z</dcterms:created>
  <dcterms:modified xsi:type="dcterms:W3CDTF">2021-03-29T10:53:31Z</dcterms:modified>
</cp:coreProperties>
</file>