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8"/>
  </p:notesMasterIdLst>
  <p:sldIdLst>
    <p:sldId id="309" r:id="rId2"/>
    <p:sldId id="408" r:id="rId3"/>
    <p:sldId id="2819" r:id="rId4"/>
    <p:sldId id="2820" r:id="rId5"/>
    <p:sldId id="2821" r:id="rId6"/>
    <p:sldId id="2822" r:id="rId7"/>
    <p:sldId id="2823" r:id="rId8"/>
    <p:sldId id="2824" r:id="rId9"/>
    <p:sldId id="2825" r:id="rId10"/>
    <p:sldId id="2830" r:id="rId11"/>
    <p:sldId id="2831" r:id="rId12"/>
    <p:sldId id="2826" r:id="rId13"/>
    <p:sldId id="2827" r:id="rId14"/>
    <p:sldId id="2828" r:id="rId15"/>
    <p:sldId id="2829" r:id="rId16"/>
    <p:sldId id="423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006600"/>
    <a:srgbClr val="339933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0" autoAdjust="0"/>
    <p:restoredTop sz="93236" autoAdjust="0"/>
  </p:normalViewPr>
  <p:slideViewPr>
    <p:cSldViewPr>
      <p:cViewPr varScale="1">
        <p:scale>
          <a:sx n="68" d="100"/>
          <a:sy n="68" d="100"/>
        </p:scale>
        <p:origin x="10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6E07-CAF6-4BFF-B1A6-B632D950AC40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7266-C803-40D3-88B4-ED21B6CE6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47266-C803-40D3-88B4-ED21B6CE60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7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13015-7DDD-471B-B94B-7AA90C164B2A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646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DLR Powerpoint Presentation.jpg"/>
          <p:cNvPicPr>
            <a:picLocks noChangeAspect="1"/>
          </p:cNvPicPr>
          <p:nvPr/>
        </p:nvPicPr>
        <p:blipFill rotWithShape="1">
          <a:blip r:embed="rId2"/>
          <a:srcRect b="20133"/>
          <a:stretch/>
        </p:blipFill>
        <p:spPr>
          <a:xfrm>
            <a:off x="-7963" y="0"/>
            <a:ext cx="12199963" cy="57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5117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RDLR Powerpoint Presentation.jpg"/>
          <p:cNvPicPr>
            <a:picLocks noChangeAspect="1"/>
          </p:cNvPicPr>
          <p:nvPr userDrawn="1"/>
        </p:nvPicPr>
        <p:blipFill rotWithShape="1">
          <a:blip r:embed="rId2"/>
          <a:srcRect b="20133"/>
          <a:stretch/>
        </p:blipFill>
        <p:spPr>
          <a:xfrm>
            <a:off x="-7963" y="0"/>
            <a:ext cx="12199963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0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9890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7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038599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114799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3B2938F2-5168-4B3A-8FCA-5A188010D1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2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312"/>
            <a:ext cx="12192000" cy="131368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3B2938F2-5168-4B3A-8FCA-5A188010D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312"/>
            <a:ext cx="12192000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44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38F2-5168-4B3A-8FCA-5A188010D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/>
          <a:stretch/>
        </p:blipFill>
        <p:spPr>
          <a:xfrm>
            <a:off x="0" y="5544312"/>
            <a:ext cx="12192000" cy="131368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2938F2-5168-4B3A-8FCA-5A188010D12C}" type="slidenum">
              <a:rPr lang="en-US" sz="1477" smtClean="0"/>
              <a:pPr algn="r"/>
              <a:t>‹#›</a:t>
            </a:fld>
            <a:endParaRPr lang="en-US" sz="2215" dirty="0"/>
          </a:p>
        </p:txBody>
      </p:sp>
    </p:spTree>
    <p:extLst>
      <p:ext uri="{BB962C8B-B14F-4D97-AF65-F5344CB8AC3E}">
        <p14:creationId xmlns:p14="http://schemas.microsoft.com/office/powerpoint/2010/main" val="14844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ftr="0" dt="0"/>
  <p:txStyles>
    <p:titleStyle>
      <a:lvl1pPr algn="ctr" defTabSz="1125444" rtl="0" eaLnBrk="1" latinLnBrk="0" hangingPunct="1">
        <a:spcBef>
          <a:spcPct val="0"/>
        </a:spcBef>
        <a:buNone/>
        <a:defRPr sz="5416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2041" indent="-42204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200px-Coat_of_arms_of_South_Africa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9" y="6093296"/>
            <a:ext cx="2808312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1" y="1484784"/>
            <a:ext cx="12192001" cy="377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DALRRD</a:t>
            </a:r>
            <a:endParaRPr lang="en-ZA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ZA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  <a:p>
            <a:pPr lvl="0" algn="ctr">
              <a:spcBef>
                <a:spcPct val="20000"/>
              </a:spcBef>
            </a:pPr>
            <a:r>
              <a:rPr lang="en-ZA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AD HOC COMMITTEE ON THE AMENDMENT OF SECTION 25 OF THE CONSTITUTION</a:t>
            </a:r>
          </a:p>
          <a:p>
            <a:pPr lvl="0" algn="ctr">
              <a:spcBef>
                <a:spcPct val="20000"/>
              </a:spcBef>
            </a:pPr>
            <a:r>
              <a:rPr lang="en-ZA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Land reform challenges &amp; mitigation</a:t>
            </a:r>
          </a:p>
          <a:p>
            <a:pPr lvl="0" algn="ctr">
              <a:spcBef>
                <a:spcPct val="20000"/>
              </a:spcBef>
            </a:pPr>
            <a:r>
              <a:rPr lang="en-ZA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31 MARCH 2021</a:t>
            </a:r>
            <a:endParaRPr lang="en-ZA" sz="3200" i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932" y="7237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8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4C47-3CE5-47FE-8825-7B8CA369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LAND TENURE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5568D-F066-498E-AA7B-E24E859D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Urban Land Tenure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dirty="0"/>
              <a:t>The Upgrading of Land Tenure Rights Act No. 112 of 1991 regulates urban land tenure.</a:t>
            </a:r>
          </a:p>
          <a:p>
            <a:endParaRPr lang="en-US" sz="1800" dirty="0"/>
          </a:p>
          <a:p>
            <a:r>
              <a:rPr lang="en-US" sz="1800" dirty="0"/>
              <a:t>The Act provides for the upgrading of deeds of grants for township properties into title deeds (ownership).</a:t>
            </a:r>
          </a:p>
          <a:p>
            <a:endParaRPr lang="en-US" sz="1800" dirty="0"/>
          </a:p>
          <a:p>
            <a:r>
              <a:rPr lang="en-US" sz="1800" dirty="0"/>
              <a:t>The deeds of grant have been upgraded until the Act was declared unconstitutional in 2018.</a:t>
            </a:r>
          </a:p>
          <a:p>
            <a:endParaRPr lang="en-US" sz="1800" dirty="0"/>
          </a:p>
          <a:p>
            <a:r>
              <a:rPr lang="en-US" sz="1800" dirty="0"/>
              <a:t>The Department has introduced a Bill to amend the challenged sections and the Bill.</a:t>
            </a:r>
          </a:p>
          <a:p>
            <a:endParaRPr lang="en-US" sz="1800" dirty="0"/>
          </a:p>
          <a:p>
            <a:r>
              <a:rPr lang="en-US" sz="1800" dirty="0"/>
              <a:t>The Bill is currently being considered by Parliament.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17D25-32B6-4FE3-8369-6C4D8350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889524E1-3204-471B-BE3F-E13944E018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7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AE72-6FB5-4ABC-BA70-216E78C6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LAND TENURE CONT.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D47B-B5C1-40D1-BD48-E69BA8A99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b="1" dirty="0"/>
              <a:t>Communal Land Tenure</a:t>
            </a:r>
          </a:p>
          <a:p>
            <a:endParaRPr lang="en-US" sz="1800" dirty="0"/>
          </a:p>
          <a:p>
            <a:r>
              <a:rPr lang="en-US" sz="1800" dirty="0"/>
              <a:t>Communal Land Tenure is still regulated in terms of pre1994 legislation.</a:t>
            </a:r>
          </a:p>
          <a:p>
            <a:endParaRPr lang="en-US" sz="1800" dirty="0"/>
          </a:p>
          <a:p>
            <a:r>
              <a:rPr lang="en-US" sz="1800" dirty="0"/>
              <a:t>Most of pre1994 legislation on communal land discriminates against vulnerable groups including women.</a:t>
            </a:r>
          </a:p>
          <a:p>
            <a:endParaRPr lang="en-US" sz="1800" dirty="0"/>
          </a:p>
          <a:p>
            <a:r>
              <a:rPr lang="en-US" sz="1800" dirty="0"/>
              <a:t>In 2004 the Communal Land Rights Act was passed to regulate communal land.</a:t>
            </a:r>
          </a:p>
          <a:p>
            <a:endParaRPr lang="en-US" sz="1800" dirty="0"/>
          </a:p>
          <a:p>
            <a:r>
              <a:rPr lang="en-US" sz="1800" dirty="0"/>
              <a:t>The Act was declared unconstitutional in the High Court on the basis that it violates the equality section of </a:t>
            </a:r>
          </a:p>
          <a:p>
            <a:endParaRPr lang="en-US" sz="1800" dirty="0"/>
          </a:p>
          <a:p>
            <a:r>
              <a:rPr lang="en-US" sz="1800" dirty="0"/>
              <a:t>the Constitution by conferring the power to administer communal land to traditional councils.</a:t>
            </a:r>
          </a:p>
          <a:p>
            <a:endParaRPr lang="en-US" sz="1800" dirty="0"/>
          </a:p>
          <a:p>
            <a:r>
              <a:rPr lang="en-US" sz="1800" dirty="0"/>
              <a:t>The Department has since developed another draft Bill to regulate communal land.</a:t>
            </a:r>
          </a:p>
          <a:p>
            <a:endParaRPr lang="en-US" sz="1800" dirty="0"/>
          </a:p>
          <a:p>
            <a:r>
              <a:rPr lang="en-US" sz="1800" dirty="0"/>
              <a:t>The Bill is being consulted upon with traditional authorities.</a:t>
            </a:r>
          </a:p>
          <a:p>
            <a:endParaRPr lang="en-US" sz="1800" dirty="0"/>
          </a:p>
          <a:p>
            <a:r>
              <a:rPr lang="en-US" sz="1800" dirty="0"/>
              <a:t>The Department intends to introduce the Bill in Parliament this year.</a:t>
            </a:r>
          </a:p>
          <a:p>
            <a:endParaRPr lang="en-US" sz="1800" dirty="0"/>
          </a:p>
          <a:p>
            <a:endParaRPr lang="en-ZA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7817C-52FD-498D-B0E4-F701CF66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DF0C31BE-2790-4754-B34A-1DCBDF5272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45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D2BE-3EE7-43C0-AFFC-B75BDF00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FARM OCCUPIERS/DWELLERS/WORKERS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FD08-B34E-419D-8437-09CA49D9B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ZA" dirty="0"/>
          </a:p>
          <a:p>
            <a:r>
              <a:rPr lang="en-ZA" dirty="0"/>
              <a:t>The Extension of Security of Tenure Act No. 62 of 1997 provides for the rights of farm workers who dwell on the farms. </a:t>
            </a:r>
            <a:endParaRPr lang="en-US" dirty="0"/>
          </a:p>
          <a:p>
            <a:pPr marL="0" indent="0">
              <a:buNone/>
            </a:pPr>
            <a:r>
              <a:rPr lang="en-ZA" dirty="0"/>
              <a:t> </a:t>
            </a:r>
            <a:endParaRPr lang="en-US" dirty="0"/>
          </a:p>
          <a:p>
            <a:r>
              <a:rPr lang="en-ZA" dirty="0"/>
              <a:t>Section 26 of Act 62 of 1997 empowers the Minister to expropriate property for purposes of occupation by farm dwellers.</a:t>
            </a:r>
          </a:p>
          <a:p>
            <a:endParaRPr lang="en-ZA" dirty="0"/>
          </a:p>
          <a:p>
            <a:r>
              <a:rPr lang="en-ZA" dirty="0"/>
              <a:t>The Act provides that such expropriation must be in terms of the Expropriation Act, 1975. 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Compensation for such expropriation must be in terms of the Constitution.  </a:t>
            </a:r>
            <a:endParaRPr lang="en-US" dirty="0"/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BE164-639C-49E5-995A-E4C4F313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60B881BD-863C-42BD-8389-5961389071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47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5AB8-7643-464D-98EC-98D2D0ED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LABOUR TENANTS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5AA69-D223-4A3B-AB78-D8FBBB35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dirty="0"/>
              <a:t>The Land Reform: Labour Tenants Act No. 3 of 1996 provides for the rights of labour tenants.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Act also provides for the acquisition of land that was occupied by labour tenants.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Labour tenants had the right to apply for land they occupied to be awarded to them.</a:t>
            </a:r>
          </a:p>
          <a:p>
            <a:endParaRPr lang="en-US" dirty="0"/>
          </a:p>
          <a:p>
            <a:r>
              <a:rPr lang="en-US" dirty="0"/>
              <a:t>The applications had to be made within four years from the date of commencement of the Act.</a:t>
            </a:r>
          </a:p>
          <a:p>
            <a:endParaRPr lang="en-US" dirty="0"/>
          </a:p>
          <a:p>
            <a:r>
              <a:rPr lang="en-US" dirty="0"/>
              <a:t>There were challenges with the consideration and processing of applications.</a:t>
            </a:r>
          </a:p>
          <a:p>
            <a:endParaRPr lang="en-US" dirty="0"/>
          </a:p>
          <a:p>
            <a:r>
              <a:rPr lang="en-US" dirty="0"/>
              <a:t>The Court has since ordered that the applications be considered and that process is underway.</a:t>
            </a:r>
          </a:p>
          <a:p>
            <a:endParaRPr lang="en-US" dirty="0"/>
          </a:p>
          <a:p>
            <a:r>
              <a:rPr lang="en-US" dirty="0"/>
              <a:t>The owner of the farm that is acquired for labour tenants has the right to compensation.</a:t>
            </a:r>
          </a:p>
          <a:p>
            <a:endParaRPr lang="en-US" dirty="0"/>
          </a:p>
          <a:p>
            <a:r>
              <a:rPr lang="en-US" dirty="0"/>
              <a:t>Compensation referred to above must be just and equitable and as prescribed by the Constitution.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0871-F8C6-4073-973E-3371EAE1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8BCFD0BC-CD3C-4B14-A5B0-D82CF86513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08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21B49-6A8D-42F7-BEC7-3C416F3F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CHALLENGES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7E1C-1C2C-42F4-AF4A-8BDF8DA0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§"/>
              <a:defRPr/>
            </a:pPr>
            <a:endParaRPr lang="en-ZA" sz="1800" dirty="0"/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en-ZA" sz="1800" dirty="0"/>
              <a:t>The following are challenges the State has encountered in land reform in general: 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en-US" sz="1800" dirty="0"/>
          </a:p>
          <a:p>
            <a:pPr marL="835282" lvl="1" indent="-342900" algn="just">
              <a:buFont typeface="Wingdings" pitchFamily="2" charset="2"/>
              <a:buChar char="§"/>
              <a:defRPr/>
            </a:pPr>
            <a:r>
              <a:rPr lang="en-ZA" sz="1800" dirty="0">
                <a:solidFill>
                  <a:schemeClr val="accent5">
                    <a:lumMod val="50000"/>
                  </a:schemeClr>
                </a:solidFill>
              </a:rPr>
              <a:t>The  application of the Expropriation Act, 1975 is premised upon market value compensation;</a:t>
            </a: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ZA" sz="1800" dirty="0">
                <a:solidFill>
                  <a:schemeClr val="accent5">
                    <a:lumMod val="50000"/>
                  </a:schemeClr>
                </a:solidFill>
              </a:rPr>
              <a:t>ompensation provisions in the 1975 Expropriation Act are not aligned with section 25 of the Constitution;</a:t>
            </a: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ZA" sz="1800" dirty="0">
                <a:solidFill>
                  <a:schemeClr val="accent5">
                    <a:lumMod val="50000"/>
                  </a:schemeClr>
                </a:solidFill>
              </a:rPr>
              <a:t>here is no developed jurisprudence on the meaning of just and equitable compensation;</a:t>
            </a: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ZA" sz="1800" dirty="0">
                <a:solidFill>
                  <a:schemeClr val="accent5">
                    <a:lumMod val="50000"/>
                  </a:schemeClr>
                </a:solidFill>
              </a:rPr>
              <a:t>he weighting of the factors in section 25 (3) remains a challenge;</a:t>
            </a: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835282" lvl="1" indent="-342900" algn="just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ZA" sz="1800" dirty="0">
                <a:solidFill>
                  <a:schemeClr val="accent5">
                    <a:lumMod val="50000"/>
                  </a:schemeClr>
                </a:solidFill>
              </a:rPr>
              <a:t>urrent expropriation process is cumbersome and costly and at the mercy of land owners.</a:t>
            </a:r>
          </a:p>
          <a:p>
            <a:pPr marL="623888" lvl="1" indent="0" algn="just">
              <a:lnSpc>
                <a:spcPct val="110000"/>
              </a:lnSpc>
              <a:buNone/>
              <a:defRPr/>
            </a:pPr>
            <a:endParaRPr lang="en-ZA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75109-2798-43E1-984A-C58E098A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C4D7803A-D50A-48C3-8451-F5FD172B12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68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08D1-725D-439A-AD3E-458AA8AD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MITIGATIONS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02D8-DE0E-4CDC-BE74-8143469D3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ZA" sz="40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ZA" sz="4000" dirty="0">
                <a:latin typeface="Calibri" pitchFamily="34" charset="0"/>
              </a:rPr>
              <a:t>Legislation that was declared unconstitutional has been amended and some finalise.</a:t>
            </a:r>
          </a:p>
          <a:p>
            <a:pPr marL="0" indent="0">
              <a:buNone/>
            </a:pPr>
            <a:endParaRPr lang="en-ZA" sz="4000" dirty="0">
              <a:latin typeface="Calibri" pitchFamily="34" charset="0"/>
            </a:endParaRPr>
          </a:p>
          <a:p>
            <a:r>
              <a:rPr lang="en-US" sz="4000" dirty="0">
                <a:latin typeface="Calibri" pitchFamily="34" charset="0"/>
              </a:rPr>
              <a:t>T</a:t>
            </a:r>
            <a:r>
              <a:rPr lang="en-ZA" sz="4000" dirty="0">
                <a:latin typeface="Calibri" pitchFamily="34" charset="0"/>
              </a:rPr>
              <a:t>he The </a:t>
            </a:r>
            <a:r>
              <a:rPr lang="en-ZA" sz="4000" dirty="0"/>
              <a:t>Office of the Valuer General is assisting with:</a:t>
            </a:r>
          </a:p>
          <a:p>
            <a:pPr lvl="1"/>
            <a:r>
              <a:rPr lang="en-ZA" sz="3507" dirty="0"/>
              <a:t>Determining compensation</a:t>
            </a:r>
          </a:p>
          <a:p>
            <a:pPr lvl="1"/>
            <a:r>
              <a:rPr lang="en-ZA" sz="3507" dirty="0"/>
              <a:t>Determining principles around just and equitable compensation</a:t>
            </a:r>
          </a:p>
          <a:p>
            <a:pPr lvl="1"/>
            <a:r>
              <a:rPr lang="en-ZA" sz="3507" dirty="0"/>
              <a:t>Determining principles around the balancing of section 25(3) circumstances</a:t>
            </a:r>
          </a:p>
          <a:p>
            <a:pPr lvl="1"/>
            <a:endParaRPr lang="en-ZA" sz="3507" dirty="0"/>
          </a:p>
          <a:p>
            <a:r>
              <a:rPr lang="en-ZA" sz="4000" dirty="0">
                <a:latin typeface="Calibri" pitchFamily="34" charset="0"/>
              </a:rPr>
              <a:t>We trust that yen amendment of </a:t>
            </a:r>
            <a:r>
              <a:rPr lang="en-ZA" sz="4000">
                <a:latin typeface="Calibri" pitchFamily="34" charset="0"/>
              </a:rPr>
              <a:t>section 25 </a:t>
            </a:r>
            <a:r>
              <a:rPr lang="en-ZA" sz="4000" dirty="0">
                <a:latin typeface="Calibri" pitchFamily="34" charset="0"/>
              </a:rPr>
              <a:t>will clarify the issue of compensation</a:t>
            </a:r>
            <a:r>
              <a:rPr lang="en-ZA" sz="4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18743-C834-43BA-A461-F011B974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89864F00-9E3D-456C-8417-802A0C8901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0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\Professional Surpport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123952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88084"/>
            <a:ext cx="1239520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dirty="0"/>
              <a:t>END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11823104" cy="4536504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marL="0" indent="0">
              <a:buNone/>
            </a:pPr>
            <a:endParaRPr lang="en-US" dirty="0"/>
          </a:p>
          <a:p>
            <a:pPr algn="ctr" defTabSz="456806">
              <a:buNone/>
              <a:defRPr/>
            </a:pPr>
            <a:r>
              <a:rPr 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 a Leboga</a:t>
            </a:r>
          </a:p>
          <a:p>
            <a:pPr algn="ctr" defTabSz="456806">
              <a:buNone/>
              <a:defRPr/>
            </a:pPr>
            <a:r>
              <a:rPr 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Ndaa</a:t>
            </a:r>
          </a:p>
          <a:p>
            <a:pPr algn="ctr" defTabSz="456806">
              <a:buNone/>
              <a:defRPr/>
            </a:pPr>
            <a:r>
              <a:rPr 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Enkosi</a:t>
            </a:r>
          </a:p>
          <a:p>
            <a:pPr algn="ctr" defTabSz="456806">
              <a:buNone/>
              <a:defRPr/>
            </a:pPr>
            <a:r>
              <a:rPr 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Ngiyabonga</a:t>
            </a:r>
          </a:p>
          <a:p>
            <a:pPr algn="ctr" defTabSz="456806">
              <a:buNone/>
              <a:defRPr/>
            </a:pPr>
            <a:r>
              <a:rPr 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  <a:p>
            <a:pPr algn="ctr" defTabSz="456806">
              <a:buNone/>
              <a:defRPr/>
            </a:pPr>
            <a:r>
              <a:rPr 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Dankie</a:t>
            </a:r>
          </a:p>
          <a:p>
            <a:pPr algn="ctr" defTabSz="456806">
              <a:buNone/>
              <a:defRPr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7" name="Picture 6" descr="200px-Coat_of_arms_of_South_Africa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9" y="6093296"/>
            <a:ext cx="2808312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A5018-A913-41C5-A2DB-C0E98248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small" dirty="0"/>
              <a:t>PRESENTATION 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2041" lvl="1" indent="-42204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cap="small" dirty="0"/>
              <a:t>AD HOC COMMITTEE MANDATE</a:t>
            </a:r>
          </a:p>
          <a:p>
            <a:pPr marL="422041" lvl="1" indent="-42204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cap="small" dirty="0"/>
              <a:t>LAND REFORM: </a:t>
            </a:r>
          </a:p>
          <a:p>
            <a:pPr marL="914422" lvl="2" indent="-422041" algn="just">
              <a:lnSpc>
                <a:spcPct val="200000"/>
              </a:lnSpc>
            </a:pPr>
            <a:r>
              <a:rPr lang="en-US" sz="908" cap="small" dirty="0"/>
              <a:t>RESTITUTION</a:t>
            </a:r>
          </a:p>
          <a:p>
            <a:pPr marL="914422" lvl="2" indent="-422041" algn="just">
              <a:lnSpc>
                <a:spcPct val="200000"/>
              </a:lnSpc>
            </a:pPr>
            <a:r>
              <a:rPr lang="en-US" sz="908" cap="small" dirty="0"/>
              <a:t>REDISTRIBUTION</a:t>
            </a:r>
          </a:p>
          <a:p>
            <a:pPr marL="914422" lvl="2" indent="-422041" algn="just">
              <a:lnSpc>
                <a:spcPct val="200000"/>
              </a:lnSpc>
            </a:pPr>
            <a:r>
              <a:rPr lang="en-US" sz="908" cap="small" dirty="0"/>
              <a:t>LAND TENURE</a:t>
            </a:r>
          </a:p>
          <a:p>
            <a:pPr marL="422041" lvl="1" indent="-42204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cap="small" dirty="0"/>
              <a:t>FARM OCCUPIERS</a:t>
            </a:r>
          </a:p>
          <a:p>
            <a:pPr marL="422041" lvl="1" indent="-42204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cap="small" dirty="0"/>
              <a:t>LABOUR TENANTS</a:t>
            </a:r>
          </a:p>
          <a:p>
            <a:pPr marL="422041" lvl="1" indent="-42204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cap="small" dirty="0"/>
              <a:t>CONSTITUTION AMEDMENT BILL</a:t>
            </a:r>
          </a:p>
          <a:p>
            <a:pPr marL="422041" lvl="1" indent="-42204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cap="small" dirty="0"/>
              <a:t>CONCLUSION 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200px-Coat_of_arms_of_South_Afric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98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6CA9-D0E7-4D2C-8813-29036F1D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 HOC COMMITTEE MANDATE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B703-C023-44BF-8A65-6A146068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2041" lvl="1" indent="-422041" algn="just">
              <a:buFont typeface="Arial" panose="020B0604020202020204" pitchFamily="34" charset="0"/>
              <a:buChar char="•"/>
            </a:pPr>
            <a:r>
              <a:rPr lang="en-ZA" sz="2000" dirty="0"/>
              <a:t>The mandate of the Ad Hoc Committee on the Amendment of Section 25 of the Constitution: </a:t>
            </a:r>
          </a:p>
          <a:p>
            <a:pPr marL="422041" lvl="1" indent="-422041" algn="just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914422" lvl="2" indent="-422041" algn="just"/>
            <a:r>
              <a:rPr lang="en-ZA" sz="2000" dirty="0"/>
              <a:t>To initiate and introduce legislation amending section 25 of the Constitution.</a:t>
            </a:r>
          </a:p>
          <a:p>
            <a:pPr marL="914422" lvl="2" indent="-422041" algn="just"/>
            <a:r>
              <a:rPr lang="en-ZA" sz="2000" dirty="0"/>
              <a:t>To make explicit that which is implicit in the Constitution regarding the expropriation of land without compensation.</a:t>
            </a:r>
          </a:p>
          <a:p>
            <a:pPr marL="422041" lvl="1" indent="-422041" algn="just">
              <a:buFont typeface="Arial" panose="020B0604020202020204" pitchFamily="34" charset="0"/>
              <a:buChar char="•"/>
            </a:pPr>
            <a:endParaRPr lang="en-ZA" sz="2000" u="sng" dirty="0"/>
          </a:p>
          <a:p>
            <a:pPr marL="422041" lvl="1" indent="-422041" algn="just">
              <a:buFont typeface="Arial" panose="020B0604020202020204" pitchFamily="34" charset="0"/>
              <a:buChar char="•"/>
            </a:pPr>
            <a:r>
              <a:rPr lang="en-ZA" sz="2000" dirty="0"/>
              <a:t>The Ad Hoc Committee-</a:t>
            </a:r>
          </a:p>
          <a:p>
            <a:pPr marL="914422" lvl="2" indent="-422041" algn="just"/>
            <a:r>
              <a:rPr lang="en-ZA" sz="2000" dirty="0"/>
              <a:t>developed a draft Bill;</a:t>
            </a:r>
          </a:p>
          <a:p>
            <a:pPr marL="914422" lvl="2" indent="-422041" algn="just"/>
            <a:r>
              <a:rPr lang="en-US" sz="2000" dirty="0"/>
              <a:t>p</a:t>
            </a:r>
            <a:r>
              <a:rPr lang="en-ZA" sz="2000" dirty="0"/>
              <a:t>ublished the draft Bill;</a:t>
            </a:r>
          </a:p>
          <a:p>
            <a:pPr marL="914422" lvl="2" indent="-422041" algn="just"/>
            <a:r>
              <a:rPr lang="en-US" sz="2000" dirty="0"/>
              <a:t>c</a:t>
            </a:r>
            <a:r>
              <a:rPr lang="en-ZA" sz="2000" dirty="0"/>
              <a:t>onducted extensive public hearings on the Bill;</a:t>
            </a:r>
          </a:p>
          <a:p>
            <a:pPr marL="914422" lvl="2" indent="-422041" algn="just"/>
            <a:r>
              <a:rPr lang="en-ZA" sz="2000" dirty="0"/>
              <a:t>is being briefed on land reform, its challenges and mitigations.  </a:t>
            </a:r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9C979-B3F4-409E-B55D-73912D86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7171E729-B6EC-46FC-A49C-CADE67CAA2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81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FBA6-9BC9-485C-9D32-40F81607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RESTITUTION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F7D0D-AA96-467F-AEEA-3A72AC80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  <a:defRPr/>
            </a:pPr>
            <a:endParaRPr lang="en-US" dirty="0"/>
          </a:p>
          <a:p>
            <a:pPr marL="285750" indent="-285750" algn="just">
              <a:defRPr/>
            </a:pPr>
            <a:r>
              <a:rPr lang="en-ZA" dirty="0"/>
              <a:t>Section 25(7) of the Constitution provides that a person or community-</a:t>
            </a:r>
          </a:p>
          <a:p>
            <a:pPr marL="285750" indent="-285750" algn="just">
              <a:defRPr/>
            </a:pPr>
            <a:endParaRPr lang="en-ZA" dirty="0"/>
          </a:p>
          <a:p>
            <a:pPr marL="778132" lvl="1" indent="-285750" algn="just">
              <a:defRPr/>
            </a:pPr>
            <a:r>
              <a:rPr lang="en-ZA" dirty="0"/>
              <a:t>dispossessed of property after 19 June 1913 as a result of past racially discriminatory laws or practices</a:t>
            </a:r>
          </a:p>
          <a:p>
            <a:pPr marL="778132" lvl="1" indent="-285750" algn="just">
              <a:defRPr/>
            </a:pPr>
            <a:r>
              <a:rPr lang="en-ZA" dirty="0"/>
              <a:t>is entitled, to the extent provided by an Act of Parliament, either to restitution of that property or to equitable redress. </a:t>
            </a:r>
          </a:p>
          <a:p>
            <a:pPr marL="285750" indent="-285750" algn="just">
              <a:defRPr/>
            </a:pPr>
            <a:endParaRPr lang="en-ZA" dirty="0"/>
          </a:p>
          <a:p>
            <a:pPr marL="342900" indent="-342900" algn="just">
              <a:defRPr/>
            </a:pPr>
            <a:r>
              <a:rPr lang="en-ZA" dirty="0">
                <a:latin typeface="Arial" charset="0"/>
              </a:rPr>
              <a:t>In 1994 the Restitution of Land Rights Act was passed to provide for restitution of land rights.</a:t>
            </a:r>
          </a:p>
          <a:p>
            <a:pPr marL="342900" indent="-342900" algn="just">
              <a:defRPr/>
            </a:pPr>
            <a:endParaRPr lang="en-ZA" dirty="0">
              <a:latin typeface="Arial" charset="0"/>
            </a:endParaRPr>
          </a:p>
          <a:p>
            <a:pPr marL="342900" indent="-342900" algn="just">
              <a:defRPr/>
            </a:pPr>
            <a:r>
              <a:rPr lang="en-ZA" dirty="0">
                <a:latin typeface="Arial" charset="0"/>
              </a:rPr>
              <a:t>In 2003 the Restitution of Land Rights Act was amended to include sec 42E to allow for expropriation.</a:t>
            </a:r>
          </a:p>
          <a:p>
            <a:pPr algn="just">
              <a:defRPr/>
            </a:pPr>
            <a:endParaRPr lang="en-ZA" dirty="0"/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AB703-E6C8-4BFB-9D95-34D0D57E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4958AC50-FE1D-41BC-975F-16B08F5396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75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80EB-83DC-453D-BF32-1F04545A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EXPROPRIATION UNDER THE RESTITUTION ACT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5BAB-BB44-465B-8519-EE4E6564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defRPr/>
            </a:pPr>
            <a:endParaRPr lang="en-ZA" sz="3600" dirty="0">
              <a:latin typeface="Arial" charset="0"/>
            </a:endParaRPr>
          </a:p>
          <a:p>
            <a:pPr marL="342900" indent="-342900" algn="just">
              <a:defRPr/>
            </a:pPr>
            <a:r>
              <a:rPr lang="en-ZA" sz="3600" dirty="0">
                <a:latin typeface="Arial" charset="0"/>
              </a:rPr>
              <a:t>Sec 42E(1) provides that the Minister may purchase, acquire or expropriate land, a portion of land or a right in land.</a:t>
            </a:r>
          </a:p>
          <a:p>
            <a:pPr marL="342900" indent="-342900" algn="just">
              <a:defRPr/>
            </a:pPr>
            <a:endParaRPr lang="en-ZA" sz="3600" dirty="0">
              <a:latin typeface="Arial" charset="0"/>
            </a:endParaRPr>
          </a:p>
          <a:p>
            <a:pPr marL="342900" indent="-342900" algn="just">
              <a:defRPr/>
            </a:pPr>
            <a:r>
              <a:rPr lang="en-ZA" sz="3600" dirty="0">
                <a:latin typeface="Arial" charset="0"/>
              </a:rPr>
              <a:t>The purchase, acquisition or expropriation must be consistent with the provisions of the Promotion of Administrative Justice Act 3 of 2000.</a:t>
            </a:r>
          </a:p>
          <a:p>
            <a:pPr marL="342900" indent="-342900" algn="just">
              <a:defRPr/>
            </a:pPr>
            <a:endParaRPr lang="en-ZA" sz="3600" dirty="0">
              <a:latin typeface="Arial" charset="0"/>
            </a:endParaRPr>
          </a:p>
          <a:p>
            <a:pPr marL="342900" indent="-342900" algn="just">
              <a:defRPr/>
            </a:pPr>
            <a:r>
              <a:rPr lang="en-ZA" sz="3600" dirty="0"/>
              <a:t>Compensation for such expropriation must be agreed upon by the parties or decided by the court.</a:t>
            </a:r>
          </a:p>
          <a:p>
            <a:pPr marL="342900" indent="-342900" algn="just">
              <a:defRPr/>
            </a:pPr>
            <a:endParaRPr lang="en-ZA" sz="3600" dirty="0">
              <a:latin typeface="Arial" charset="0"/>
            </a:endParaRPr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4B39A-C819-4633-8304-EF5CFA61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DDAED416-2B94-45CB-AFD9-7E9C9EA48E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6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FB7B-EE3E-4F81-A3D2-AB0464E3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EXPROPRIATION UNDER RESTITUTION ACT CONT.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500F-47D4-4528-99F8-16F849D2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charset="0"/>
              <a:buChar char="•"/>
              <a:defRPr/>
            </a:pPr>
            <a:endParaRPr lang="en-ZA" altLang="en-US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ZA" altLang="en-US" dirty="0"/>
              <a:t>Sec 42E provides that expropriation must be consistent with the provisions of the Promotion of Administrative Justice Act.</a:t>
            </a:r>
          </a:p>
          <a:p>
            <a:pPr marL="0" indent="0">
              <a:buNone/>
              <a:defRPr/>
            </a:pPr>
            <a:r>
              <a:rPr lang="en-ZA" altLang="en-US" dirty="0"/>
              <a:t> 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ZA" altLang="en-US" dirty="0"/>
              <a:t>Sec 33 of the Constitution provides for Just administrative action.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ZA" altLang="en-US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ZA" altLang="en-US" dirty="0"/>
              <a:t>Sec 3 of Promotion of Administrative Justice Act (PAJA) provides for procedurally fair administrative action affecting any person. 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altLang="en-US" dirty="0"/>
          </a:p>
          <a:p>
            <a:pPr marL="285750" indent="-285750">
              <a:buFont typeface="Arial" charset="0"/>
              <a:buChar char="•"/>
              <a:defRPr/>
            </a:pPr>
            <a:endParaRPr lang="en-ZA" altLang="en-US" dirty="0"/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B1065-E0DC-4F62-86B5-C1A01721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0C15DED1-E467-454F-9CC8-64C31EEC9B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1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FF51-287A-4E1E-8B57-D3FF9648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DETERMINATION OF COMPENSATION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423B-1C5E-42B8-A44F-0F76BC25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  <a:defRPr/>
            </a:pPr>
            <a:endParaRPr lang="en-ZA" altLang="en-US" sz="2000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ZA" altLang="en-US" sz="2000" dirty="0"/>
              <a:t>In terms of section 25(3) of the Constitution, the amount of compensation, and the time and manner of payment must be just and equitable.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altLang="en-US" sz="2000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ZA" altLang="en-US" sz="2000" dirty="0"/>
              <a:t>The Property Valuation Act provides that all land acquired for land reform purposes must be valued by the Office of the Valuer General (OVG).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ZA" altLang="en-US" sz="2000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ZA" altLang="en-US" sz="2000" dirty="0"/>
              <a:t>In valuing property, the OVG must have regard to circumstances listed in section 25(3) (a)-(e) of the Constitution.  </a:t>
            </a:r>
          </a:p>
          <a:p>
            <a:pPr marL="0" indent="0">
              <a:buNone/>
              <a:defRPr/>
            </a:pPr>
            <a:endParaRPr lang="en-ZA" altLang="en-US" sz="2000" dirty="0"/>
          </a:p>
          <a:p>
            <a:pPr marL="285750" indent="-285750">
              <a:buFont typeface="Arial" charset="0"/>
              <a:buChar char="•"/>
              <a:defRPr/>
            </a:pPr>
            <a:r>
              <a:rPr lang="en-ZA" altLang="en-US" sz="2000" dirty="0"/>
              <a:t>The principle of Just and Equitable compensation has not been widely tested.</a:t>
            </a:r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07373-6FAC-4DF4-A38F-188E740A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90A2E0C7-BEB9-4AB5-B069-D7AF34B517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97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0599-287E-4CC8-BF29-37F4ACDF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REDISTRIBUTION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5E47B-999A-4A98-A1C2-78EC50C29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Restitution claims lodged in terms of the Restitution Act had to be lodged by 31 December 1998.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There was an attempt to extend the period of lodging claims but the amendment Act was declared unconstitutional.</a:t>
            </a:r>
          </a:p>
          <a:p>
            <a:endParaRPr lang="en-US" sz="2000" dirty="0"/>
          </a:p>
          <a:p>
            <a:r>
              <a:rPr lang="en-US" sz="2000" dirty="0"/>
              <a:t>Currently, no new claims can be lodged.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State has instead adopted a redistribution approach to land acquisition and disposal.  </a:t>
            </a:r>
            <a:endParaRPr lang="en-ZA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2B027-C111-4E96-B005-E1FC8E0F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58BFB2F5-C196-43E4-909D-C67A3BD090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56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132B-BF5C-4171-9536-20E6BC7A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REDISTRIBUTION CONT.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AD2F-03C2-4621-BC30-2742F24F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Land Reform: Provision of Land and Assistance Act No. 126 of 1993 provides for the acquisition of land and the provision of such land.</a:t>
            </a:r>
          </a:p>
          <a:p>
            <a:endParaRPr lang="en-US" sz="2400" dirty="0"/>
          </a:p>
          <a:p>
            <a:r>
              <a:rPr lang="en-US" sz="2400" dirty="0"/>
              <a:t>Act 126 of 1993 enables the Minister to expropriate land.</a:t>
            </a:r>
          </a:p>
          <a:p>
            <a:endParaRPr lang="en-US" sz="2400" dirty="0"/>
          </a:p>
          <a:p>
            <a:r>
              <a:rPr lang="en-US" sz="2400" dirty="0"/>
              <a:t>Expropriation of land has to be in terms of the Expropriation Act and section 25 of the Constitution. </a:t>
            </a:r>
            <a:endParaRPr lang="en-Z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F588E-41A2-42DD-B5E3-5D0DE6A2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8F2-5168-4B3A-8FCA-5A188010D1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200px-Coat_of_arms_of_South_Africa 2">
            <a:extLst>
              <a:ext uri="{FF2B5EF4-FFF2-40B4-BE49-F238E27FC236}">
                <a16:creationId xmlns:a16="http://schemas.microsoft.com/office/drawing/2014/main" id="{1653759C-AC8C-4205-A0D5-49AE18D0C3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" y="6120680"/>
            <a:ext cx="2590883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380817"/>
      </p:ext>
    </p:extLst>
  </p:cSld>
  <p:clrMapOvr>
    <a:masterClrMapping/>
  </p:clrMapOvr>
</p:sld>
</file>

<file path=ppt/theme/theme1.xml><?xml version="1.0" encoding="utf-8"?>
<a:theme xmlns:a="http://schemas.openxmlformats.org/drawingml/2006/main" name="DRDLR PPT Theme 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21036</TotalTime>
  <Words>1104</Words>
  <Application>Microsoft Office PowerPoint</Application>
  <PresentationFormat>Widescreen</PresentationFormat>
  <Paragraphs>186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Wingdings</vt:lpstr>
      <vt:lpstr>DRDLR PPT Theme </vt:lpstr>
      <vt:lpstr>PowerPoint Presentation</vt:lpstr>
      <vt:lpstr>PRESENTATION OUTLINE</vt:lpstr>
      <vt:lpstr>AD HOC COMMITTEE MANDATE</vt:lpstr>
      <vt:lpstr>RESTITUTION</vt:lpstr>
      <vt:lpstr>EXPROPRIATION UNDER THE RESTITUTION ACT</vt:lpstr>
      <vt:lpstr>EXPROPRIATION UNDER RESTITUTION ACT CONT.</vt:lpstr>
      <vt:lpstr>DETERMINATION OF COMPENSATION</vt:lpstr>
      <vt:lpstr>REDISTRIBUTION</vt:lpstr>
      <vt:lpstr>REDISTRIBUTION CONT.</vt:lpstr>
      <vt:lpstr>LAND TENURE</vt:lpstr>
      <vt:lpstr>LAND TENURE CONT.</vt:lpstr>
      <vt:lpstr>FARM OCCUPIERS/DWELLERS/WORKERS</vt:lpstr>
      <vt:lpstr>LABOUR TENANTS</vt:lpstr>
      <vt:lpstr>CHALLENGES</vt:lpstr>
      <vt:lpstr>MITIGATIONS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XXX</dc:title>
  <dc:creator>Tichaona Shoko</dc:creator>
  <cp:lastModifiedBy>Vhonani Ramaano</cp:lastModifiedBy>
  <cp:revision>727</cp:revision>
  <cp:lastPrinted>2019-08-13T09:09:56Z</cp:lastPrinted>
  <dcterms:created xsi:type="dcterms:W3CDTF">2015-06-02T11:23:14Z</dcterms:created>
  <dcterms:modified xsi:type="dcterms:W3CDTF">2021-03-31T07:10:22Z</dcterms:modified>
</cp:coreProperties>
</file>