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0.xml" ContentType="application/vnd.openxmlformats-officedocument.presentationml.notesSlid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60" r:id="rId1"/>
  </p:sldMasterIdLst>
  <p:notesMasterIdLst>
    <p:notesMasterId r:id="rId65"/>
  </p:notesMasterIdLst>
  <p:sldIdLst>
    <p:sldId id="619" r:id="rId2"/>
    <p:sldId id="630" r:id="rId3"/>
    <p:sldId id="750" r:id="rId4"/>
    <p:sldId id="700" r:id="rId5"/>
    <p:sldId id="693" r:id="rId6"/>
    <p:sldId id="694" r:id="rId7"/>
    <p:sldId id="695" r:id="rId8"/>
    <p:sldId id="792" r:id="rId9"/>
    <p:sldId id="793" r:id="rId10"/>
    <p:sldId id="794" r:id="rId11"/>
    <p:sldId id="697" r:id="rId12"/>
    <p:sldId id="746" r:id="rId13"/>
    <p:sldId id="704" r:id="rId14"/>
    <p:sldId id="701" r:id="rId15"/>
    <p:sldId id="707" r:id="rId16"/>
    <p:sldId id="821" r:id="rId17"/>
    <p:sldId id="822" r:id="rId18"/>
    <p:sldId id="714" r:id="rId19"/>
    <p:sldId id="824" r:id="rId20"/>
    <p:sldId id="825" r:id="rId21"/>
    <p:sldId id="826" r:id="rId22"/>
    <p:sldId id="827" r:id="rId23"/>
    <p:sldId id="828" r:id="rId24"/>
    <p:sldId id="829" r:id="rId25"/>
    <p:sldId id="722" r:id="rId26"/>
    <p:sldId id="830" r:id="rId27"/>
    <p:sldId id="831" r:id="rId28"/>
    <p:sldId id="832" r:id="rId29"/>
    <p:sldId id="833" r:id="rId30"/>
    <p:sldId id="834" r:id="rId31"/>
    <p:sldId id="835" r:id="rId32"/>
    <p:sldId id="734" r:id="rId33"/>
    <p:sldId id="836" r:id="rId34"/>
    <p:sldId id="837" r:id="rId35"/>
    <p:sldId id="838" r:id="rId36"/>
    <p:sldId id="839" r:id="rId37"/>
    <p:sldId id="751" r:id="rId38"/>
    <p:sldId id="861" r:id="rId39"/>
    <p:sldId id="888" r:id="rId40"/>
    <p:sldId id="863" r:id="rId41"/>
    <p:sldId id="889" r:id="rId42"/>
    <p:sldId id="890" r:id="rId43"/>
    <p:sldId id="865" r:id="rId44"/>
    <p:sldId id="866" r:id="rId45"/>
    <p:sldId id="867" r:id="rId46"/>
    <p:sldId id="868" r:id="rId47"/>
    <p:sldId id="752" r:id="rId48"/>
    <p:sldId id="881" r:id="rId49"/>
    <p:sldId id="880" r:id="rId50"/>
    <p:sldId id="879" r:id="rId51"/>
    <p:sldId id="872" r:id="rId52"/>
    <p:sldId id="882" r:id="rId53"/>
    <p:sldId id="883" r:id="rId54"/>
    <p:sldId id="884" r:id="rId55"/>
    <p:sldId id="885" r:id="rId56"/>
    <p:sldId id="886" r:id="rId57"/>
    <p:sldId id="887" r:id="rId58"/>
    <p:sldId id="753" r:id="rId59"/>
    <p:sldId id="755" r:id="rId60"/>
    <p:sldId id="757" r:id="rId61"/>
    <p:sldId id="756" r:id="rId62"/>
    <p:sldId id="758" r:id="rId63"/>
    <p:sldId id="692" r:id="rId6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35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pupa Joy" initials="MJ" lastIdx="2" clrIdx="0">
    <p:extLst>
      <p:ext uri="{19B8F6BF-5375-455C-9EA6-DF929625EA0E}">
        <p15:presenceInfo xmlns:p15="http://schemas.microsoft.com/office/powerpoint/2012/main" userId="S-1-5-21-1815515325-70413614-2866365240-517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16F"/>
    <a:srgbClr val="1F497D"/>
    <a:srgbClr val="8EB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979" autoAdjust="0"/>
  </p:normalViewPr>
  <p:slideViewPr>
    <p:cSldViewPr snapToGrid="0" snapToObjects="1">
      <p:cViewPr varScale="1">
        <p:scale>
          <a:sx n="70" d="100"/>
          <a:sy n="70" d="100"/>
        </p:scale>
        <p:origin x="1160" y="44"/>
      </p:cViewPr>
      <p:guideLst>
        <p:guide orient="horz" pos="235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9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4.288699967311934E-2"/>
          <c:y val="0"/>
          <c:w val="0.9338388401141765"/>
          <c:h val="0.94148939087597894"/>
        </c:manualLayout>
      </c:layout>
      <c:pie3DChart>
        <c:varyColors val="1"/>
        <c:dLbls>
          <c:showLegendKey val="0"/>
          <c:showVal val="0"/>
          <c:showCatName val="1"/>
          <c:showSerName val="0"/>
          <c:showPercent val="1"/>
          <c:showBubbleSize val="0"/>
          <c:showLeaderLines val="0"/>
        </c:dLbls>
      </c:pie3DChart>
    </c:plotArea>
    <c:plotVisOnly val="1"/>
    <c:dispBlanksAs val="zero"/>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Consolidated Main and</a:t>
            </a:r>
            <a:r>
              <a:rPr lang="en-US" baseline="0" dirty="0" smtClean="0"/>
              <a:t> Trading </a:t>
            </a:r>
            <a:r>
              <a:rPr lang="en-US" dirty="0" smtClean="0"/>
              <a:t>performance</a:t>
            </a:r>
            <a:endParaRPr lang="en-US" dirty="0"/>
          </a:p>
        </c:rich>
      </c:tx>
      <c:layout/>
      <c:overlay val="1"/>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dPt>
            <c:idx val="0"/>
            <c:bubble3D val="0"/>
            <c:spPr>
              <a:solidFill>
                <a:srgbClr val="92D050"/>
              </a:solidFill>
            </c:spPr>
            <c:extLst xmlns:c16r2="http://schemas.microsoft.com/office/drawing/2015/06/chart">
              <c:ext xmlns:c16="http://schemas.microsoft.com/office/drawing/2014/chart" uri="{C3380CC4-5D6E-409C-BE32-E72D297353CC}">
                <c16:uniqueId val="{00000001-4FD4-4268-93AC-A194703476F5}"/>
              </c:ext>
            </c:extLst>
          </c:dPt>
          <c:dPt>
            <c:idx val="1"/>
            <c:bubble3D val="0"/>
            <c:spPr>
              <a:solidFill>
                <a:srgbClr val="FFFF00"/>
              </a:solidFill>
            </c:spPr>
            <c:extLst xmlns:c16r2="http://schemas.microsoft.com/office/drawing/2015/06/chart">
              <c:ext xmlns:c16="http://schemas.microsoft.com/office/drawing/2014/chart" uri="{C3380CC4-5D6E-409C-BE32-E72D297353CC}">
                <c16:uniqueId val="{00000003-4FD4-4268-93AC-A194703476F5}"/>
              </c:ext>
            </c:extLst>
          </c:dPt>
          <c:dPt>
            <c:idx val="2"/>
            <c:bubble3D val="0"/>
            <c:spPr>
              <a:solidFill>
                <a:srgbClr val="FF0000"/>
              </a:solidFill>
            </c:spPr>
            <c:extLst xmlns:c16r2="http://schemas.microsoft.com/office/drawing/2015/06/chart">
              <c:ext xmlns:c16="http://schemas.microsoft.com/office/drawing/2014/chart" uri="{C3380CC4-5D6E-409C-BE32-E72D297353CC}">
                <c16:uniqueId val="{00000005-4FD4-4268-93AC-A194703476F5}"/>
              </c:ext>
            </c:extLst>
          </c:dPt>
          <c:dLbls>
            <c:dLbl>
              <c:idx val="2"/>
              <c:layout>
                <c:manualLayout>
                  <c:x val="0.22579642972032468"/>
                  <c:y val="9.0619106232688568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4FD4-4268-93AC-A194703476F5}"/>
                </c:ex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Sheet1!$A$2:$A$4</c:f>
              <c:strCache>
                <c:ptCount val="3"/>
                <c:pt idx="0">
                  <c:v>Achieved</c:v>
                </c:pt>
                <c:pt idx="1">
                  <c:v>Partially achieved</c:v>
                </c:pt>
                <c:pt idx="2">
                  <c:v>Not achieved</c:v>
                </c:pt>
              </c:strCache>
            </c:strRef>
          </c:cat>
          <c:val>
            <c:numRef>
              <c:f>Sheet1!$B$2:$B$4</c:f>
              <c:numCache>
                <c:formatCode>General</c:formatCode>
                <c:ptCount val="3"/>
                <c:pt idx="0">
                  <c:v>33</c:v>
                </c:pt>
                <c:pt idx="1">
                  <c:v>14</c:v>
                </c:pt>
                <c:pt idx="2">
                  <c:v>15</c:v>
                </c:pt>
              </c:numCache>
            </c:numRef>
          </c:val>
          <c:extLst xmlns:c16r2="http://schemas.microsoft.com/office/drawing/2015/06/chart">
            <c:ext xmlns:c16="http://schemas.microsoft.com/office/drawing/2014/chart" uri="{C3380CC4-5D6E-409C-BE32-E72D297353CC}">
              <c16:uniqueId val="{00000006-4FD4-4268-93AC-A194703476F5}"/>
            </c:ext>
          </c:extLst>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Consolidated performance per programme</a:t>
            </a:r>
            <a:endParaRPr lang="en-US" dirty="0"/>
          </a:p>
        </c:rich>
      </c:tx>
      <c:layout>
        <c:manualLayout>
          <c:xMode val="edge"/>
          <c:yMode val="edge"/>
          <c:x val="0.29500662585123621"/>
          <c:y val="1.6992041652742933E-3"/>
        </c:manualLayout>
      </c:layout>
      <c:overlay val="0"/>
    </c:title>
    <c:autoTitleDeleted val="0"/>
    <c:plotArea>
      <c:layout/>
      <c:barChart>
        <c:barDir val="col"/>
        <c:grouping val="percentStacked"/>
        <c:varyColors val="0"/>
        <c:ser>
          <c:idx val="0"/>
          <c:order val="0"/>
          <c:tx>
            <c:strRef>
              <c:f>Sheet1!$B$1</c:f>
              <c:strCache>
                <c:ptCount val="1"/>
                <c:pt idx="0">
                  <c:v>Achieved</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Prog 1: 
Admin.</c:v>
                </c:pt>
                <c:pt idx="1">
                  <c:v>Prog 2: 
Planning</c:v>
                </c:pt>
                <c:pt idx="2">
                  <c:v>Prog 3:
Infrastructure</c:v>
                </c:pt>
                <c:pt idx="3">
                  <c:v>Prog 4: 
Regulation</c:v>
                </c:pt>
              </c:strCache>
            </c:strRef>
          </c:cat>
          <c:val>
            <c:numRef>
              <c:f>Sheet1!$B$2:$B$5</c:f>
              <c:numCache>
                <c:formatCode>0%</c:formatCode>
                <c:ptCount val="4"/>
                <c:pt idx="0">
                  <c:v>0.7</c:v>
                </c:pt>
                <c:pt idx="1">
                  <c:v>0.53</c:v>
                </c:pt>
                <c:pt idx="2">
                  <c:v>0.35</c:v>
                </c:pt>
                <c:pt idx="3">
                  <c:v>0.75</c:v>
                </c:pt>
              </c:numCache>
            </c:numRef>
          </c:val>
          <c:extLst xmlns:c16r2="http://schemas.microsoft.com/office/drawing/2015/06/chart">
            <c:ext xmlns:c16="http://schemas.microsoft.com/office/drawing/2014/chart" uri="{C3380CC4-5D6E-409C-BE32-E72D297353CC}">
              <c16:uniqueId val="{00000000-0639-4390-BA45-1B6FF8CDB8F3}"/>
            </c:ext>
          </c:extLst>
        </c:ser>
        <c:ser>
          <c:idx val="1"/>
          <c:order val="1"/>
          <c:tx>
            <c:strRef>
              <c:f>Sheet1!$C$1</c:f>
              <c:strCache>
                <c:ptCount val="1"/>
                <c:pt idx="0">
                  <c:v>Partially achieved</c:v>
                </c:pt>
              </c:strCache>
            </c:strRef>
          </c:tx>
          <c:spPr>
            <a:solidFill>
              <a:srgbClr val="FFFF00"/>
            </a:solidFill>
          </c:spPr>
          <c:invertIfNegative val="0"/>
          <c:dLbls>
            <c:dLbl>
              <c:idx val="3"/>
              <c:delete val="1"/>
              <c:extLst xmlns:c16r2="http://schemas.microsoft.com/office/drawing/2015/06/chart">
                <c:ext xmlns:c16="http://schemas.microsoft.com/office/drawing/2014/chart" uri="{C3380CC4-5D6E-409C-BE32-E72D297353CC}">
                  <c16:uniqueId val="{00000001-0639-4390-BA45-1B6FF8CDB8F3}"/>
                </c:ex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Sheet1!$A$2:$A$5</c:f>
              <c:strCache>
                <c:ptCount val="4"/>
                <c:pt idx="0">
                  <c:v>Prog 1: 
Admin.</c:v>
                </c:pt>
                <c:pt idx="1">
                  <c:v>Prog 2: 
Planning</c:v>
                </c:pt>
                <c:pt idx="2">
                  <c:v>Prog 3:
Infrastructure</c:v>
                </c:pt>
                <c:pt idx="3">
                  <c:v>Prog 4: 
Regulation</c:v>
                </c:pt>
              </c:strCache>
            </c:strRef>
          </c:cat>
          <c:val>
            <c:numRef>
              <c:f>Sheet1!$C$2:$C$5</c:f>
              <c:numCache>
                <c:formatCode>0%</c:formatCode>
                <c:ptCount val="4"/>
                <c:pt idx="0">
                  <c:v>-0.2</c:v>
                </c:pt>
                <c:pt idx="1">
                  <c:v>-0.24</c:v>
                </c:pt>
                <c:pt idx="2">
                  <c:v>-0.35</c:v>
                </c:pt>
                <c:pt idx="3">
                  <c:v>0</c:v>
                </c:pt>
              </c:numCache>
            </c:numRef>
          </c:val>
          <c:extLst xmlns:c16r2="http://schemas.microsoft.com/office/drawing/2015/06/chart">
            <c:ext xmlns:c16="http://schemas.microsoft.com/office/drawing/2014/chart" uri="{C3380CC4-5D6E-409C-BE32-E72D297353CC}">
              <c16:uniqueId val="{00000002-0639-4390-BA45-1B6FF8CDB8F3}"/>
            </c:ext>
          </c:extLst>
        </c:ser>
        <c:ser>
          <c:idx val="2"/>
          <c:order val="2"/>
          <c:tx>
            <c:strRef>
              <c:f>Sheet1!$D$1</c:f>
              <c:strCache>
                <c:ptCount val="1"/>
                <c:pt idx="0">
                  <c:v>Not achieved</c:v>
                </c:pt>
              </c:strCache>
            </c:strRef>
          </c:tx>
          <c:spPr>
            <a:solidFill>
              <a:srgbClr val="FF0000"/>
            </a:solidFill>
          </c:spPr>
          <c:invertIfNegative val="0"/>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639-4390-BA45-1B6FF8CDB8F3}"/>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0639-4390-BA45-1B6FF8CDB8F3}"/>
                </c:ext>
                <c:ext xmlns:c15="http://schemas.microsoft.com/office/drawing/2012/chart" uri="{CE6537A1-D6FC-4f65-9D91-7224C49458BB}">
                  <c15:layout/>
                </c:ext>
              </c:extLst>
            </c:dLbl>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639-4390-BA45-1B6FF8CDB8F3}"/>
                </c:ext>
                <c:ext xmlns:c15="http://schemas.microsoft.com/office/drawing/2012/chart" uri="{CE6537A1-D6FC-4f65-9D91-7224C49458BB}">
                  <c15:layout/>
                </c:ext>
              </c:extLst>
            </c:dLbl>
            <c:dLbl>
              <c:idx val="3"/>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639-4390-BA45-1B6FF8CDB8F3}"/>
                </c:ex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Sheet1!$A$2:$A$5</c:f>
              <c:strCache>
                <c:ptCount val="4"/>
                <c:pt idx="0">
                  <c:v>Prog 1: 
Admin.</c:v>
                </c:pt>
                <c:pt idx="1">
                  <c:v>Prog 2: 
Planning</c:v>
                </c:pt>
                <c:pt idx="2">
                  <c:v>Prog 3:
Infrastructure</c:v>
                </c:pt>
                <c:pt idx="3">
                  <c:v>Prog 4: 
Regulation</c:v>
                </c:pt>
              </c:strCache>
            </c:strRef>
          </c:cat>
          <c:val>
            <c:numRef>
              <c:f>Sheet1!$D$2:$D$5</c:f>
              <c:numCache>
                <c:formatCode>0%</c:formatCode>
                <c:ptCount val="4"/>
                <c:pt idx="0">
                  <c:v>-0.1</c:v>
                </c:pt>
                <c:pt idx="1">
                  <c:v>-0.23</c:v>
                </c:pt>
                <c:pt idx="2">
                  <c:v>-0.3</c:v>
                </c:pt>
                <c:pt idx="3">
                  <c:v>-0.25</c:v>
                </c:pt>
              </c:numCache>
            </c:numRef>
          </c:val>
          <c:extLst xmlns:c16r2="http://schemas.microsoft.com/office/drawing/2015/06/chart">
            <c:ext xmlns:c16="http://schemas.microsoft.com/office/drawing/2014/chart" uri="{C3380CC4-5D6E-409C-BE32-E72D297353CC}">
              <c16:uniqueId val="{00000007-0639-4390-BA45-1B6FF8CDB8F3}"/>
            </c:ext>
          </c:extLst>
        </c:ser>
        <c:dLbls>
          <c:showLegendKey val="0"/>
          <c:showVal val="0"/>
          <c:showCatName val="0"/>
          <c:showSerName val="0"/>
          <c:showPercent val="0"/>
          <c:showBubbleSize val="0"/>
        </c:dLbls>
        <c:gapWidth val="95"/>
        <c:overlap val="100"/>
        <c:axId val="185981928"/>
        <c:axId val="185978008"/>
      </c:barChart>
      <c:catAx>
        <c:axId val="185981928"/>
        <c:scaling>
          <c:orientation val="minMax"/>
        </c:scaling>
        <c:delete val="0"/>
        <c:axPos val="b"/>
        <c:numFmt formatCode="General" sourceLinked="0"/>
        <c:majorTickMark val="none"/>
        <c:minorTickMark val="none"/>
        <c:tickLblPos val="nextTo"/>
        <c:crossAx val="185978008"/>
        <c:crosses val="autoZero"/>
        <c:auto val="1"/>
        <c:lblAlgn val="ctr"/>
        <c:lblOffset val="100"/>
        <c:noMultiLvlLbl val="0"/>
      </c:catAx>
      <c:valAx>
        <c:axId val="185978008"/>
        <c:scaling>
          <c:orientation val="minMax"/>
        </c:scaling>
        <c:delete val="0"/>
        <c:axPos val="l"/>
        <c:majorGridlines/>
        <c:title>
          <c:tx>
            <c:rich>
              <a:bodyPr/>
              <a:lstStyle/>
              <a:p>
                <a:pPr>
                  <a:defRPr sz="1050"/>
                </a:pPr>
                <a:r>
                  <a:rPr lang="en-US" sz="1050" dirty="0" smtClean="0"/>
                  <a:t>% performance against annual  targets</a:t>
                </a:r>
                <a:endParaRPr lang="en-US" sz="1050" dirty="0"/>
              </a:p>
            </c:rich>
          </c:tx>
          <c:layout/>
          <c:overlay val="0"/>
        </c:title>
        <c:numFmt formatCode="0%" sourceLinked="1"/>
        <c:majorTickMark val="none"/>
        <c:minorTickMark val="none"/>
        <c:tickLblPos val="nextTo"/>
        <c:crossAx val="185981928"/>
        <c:crosses val="autoZero"/>
        <c:crossBetween val="between"/>
      </c:valAx>
      <c:dTable>
        <c:showHorzBorder val="1"/>
        <c:showVertBorder val="1"/>
        <c:showOutline val="1"/>
        <c:showKeys val="1"/>
        <c:txPr>
          <a:bodyPr/>
          <a:lstStyle/>
          <a:p>
            <a:pPr rtl="0">
              <a:defRPr sz="900"/>
            </a:pPr>
            <a:endParaRPr lang="en-US"/>
          </a:p>
        </c:txPr>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dirty="0"/>
              <a:t>Status as at 31 March </a:t>
            </a:r>
            <a:r>
              <a:rPr lang="en-US" dirty="0" smtClean="0"/>
              <a:t>2020</a:t>
            </a:r>
            <a:endParaRPr lang="en-US" dirty="0"/>
          </a:p>
        </c:rich>
      </c:tx>
      <c:layout/>
      <c:overlay val="0"/>
    </c:title>
    <c:autoTitleDeleted val="0"/>
    <c:plotArea>
      <c:layout>
        <c:manualLayout>
          <c:layoutTarget val="inner"/>
          <c:xMode val="edge"/>
          <c:yMode val="edge"/>
          <c:x val="2.7902486082489096E-2"/>
          <c:y val="0.17001970359185992"/>
          <c:w val="0.94826531887685617"/>
          <c:h val="0.78699701841664238"/>
        </c:manualLayout>
      </c:layout>
      <c:ofPieChart>
        <c:ofPieType val="bar"/>
        <c:varyColors val="1"/>
        <c:ser>
          <c:idx val="0"/>
          <c:order val="0"/>
          <c:tx>
            <c:strRef>
              <c:f>Sheet1!$B$1</c:f>
              <c:strCache>
                <c:ptCount val="1"/>
                <c:pt idx="0">
                  <c:v>Status as at 31 March 2020</c:v>
                </c:pt>
              </c:strCache>
            </c:strRef>
          </c:tx>
          <c:dLbls>
            <c:dLbl>
              <c:idx val="0"/>
              <c:layout>
                <c:manualLayout>
                  <c:x val="0.18653899284280201"/>
                  <c:y val="-1.5467681494107923E-2"/>
                </c:manualLayout>
              </c:layout>
              <c:spPr>
                <a:noFill/>
                <a:ln>
                  <a:noFill/>
                </a:ln>
                <a:effectLst/>
              </c:spPr>
              <c:txPr>
                <a:bodyPr/>
                <a:lstStyle/>
                <a:p>
                  <a:pPr>
                    <a:defRPr sz="1400">
                      <a:solidFill>
                        <a:schemeClr val="bg1"/>
                      </a:solidFill>
                    </a:defRPr>
                  </a:pPr>
                  <a:endParaRPr lang="en-US"/>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6E46-48B0-8AB2-3AE0393D8BF6}"/>
                </c:ext>
                <c:ext xmlns:c15="http://schemas.microsoft.com/office/drawing/2012/chart" uri="{CE6537A1-D6FC-4f65-9D91-7224C49458BB}">
                  <c15:layout/>
                </c:ext>
              </c:extLst>
            </c:dLbl>
            <c:dLbl>
              <c:idx val="1"/>
              <c:layout>
                <c:manualLayout>
                  <c:x val="-0.14352294907008273"/>
                  <c:y val="-7.8588647758534112E-3"/>
                </c:manualLayout>
              </c:layout>
              <c:tx>
                <c:rich>
                  <a:bodyPr/>
                  <a:lstStyle/>
                  <a:p>
                    <a:pPr>
                      <a:defRPr sz="1400">
                        <a:solidFill>
                          <a:schemeClr val="bg1"/>
                        </a:solidFill>
                      </a:defRPr>
                    </a:pPr>
                    <a:r>
                      <a:rPr lang="en-US" sz="1400" dirty="0" smtClean="0">
                        <a:solidFill>
                          <a:schemeClr val="bg1"/>
                        </a:solidFill>
                      </a:rPr>
                      <a:t>Vacant</a:t>
                    </a:r>
                  </a:p>
                  <a:p>
                    <a:pPr>
                      <a:defRPr sz="1400">
                        <a:solidFill>
                          <a:schemeClr val="bg1"/>
                        </a:solidFill>
                      </a:defRPr>
                    </a:pPr>
                    <a:r>
                      <a:rPr lang="en-US" sz="1400" dirty="0" smtClean="0">
                        <a:solidFill>
                          <a:schemeClr val="bg1"/>
                        </a:solidFill>
                      </a:rPr>
                      <a:t> posts
16%</a:t>
                    </a:r>
                    <a:endParaRPr lang="en-US" dirty="0">
                      <a:solidFill>
                        <a:schemeClr val="bg1"/>
                      </a:solidFill>
                    </a:endParaRPr>
                  </a:p>
                </c:rich>
              </c:tx>
              <c:sp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6E46-48B0-8AB2-3AE0393D8BF6}"/>
                </c:ext>
                <c:ext xmlns:c15="http://schemas.microsoft.com/office/drawing/2012/chart" uri="{CE6537A1-D6FC-4f65-9D91-7224C49458BB}">
                  <c15:layout/>
                </c:ext>
              </c:extLst>
            </c:dLbl>
            <c:dLbl>
              <c:idx val="2"/>
              <c:layout>
                <c:manualLayout>
                  <c:x val="-9.406731043500835E-2"/>
                  <c:y val="-1.4998204660382248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6E46-48B0-8AB2-3AE0393D8BF6}"/>
                </c:ext>
                <c:ext xmlns:c15="http://schemas.microsoft.com/office/drawing/2012/chart" uri="{CE6537A1-D6FC-4f65-9D91-7224C49458BB}">
                  <c15:layout/>
                </c:ext>
              </c:extLst>
            </c:dLbl>
            <c:spPr>
              <a:noFill/>
              <a:ln>
                <a:noFill/>
              </a:ln>
              <a:effectLst/>
            </c:spPr>
            <c:txPr>
              <a:bodyPr/>
              <a:lstStyle/>
              <a:p>
                <a:pPr>
                  <a:defRPr sz="1400"/>
                </a:pPr>
                <a:endParaRPr lang="en-US"/>
              </a:p>
            </c:tx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Posts filled</c:v>
                </c:pt>
                <c:pt idx="1">
                  <c:v>Posts vacant</c:v>
                </c:pt>
              </c:strCache>
            </c:strRef>
          </c:cat>
          <c:val>
            <c:numRef>
              <c:f>Sheet1!$B$2:$B$3</c:f>
              <c:numCache>
                <c:formatCode>General</c:formatCode>
                <c:ptCount val="2"/>
                <c:pt idx="0">
                  <c:v>6678</c:v>
                </c:pt>
                <c:pt idx="1">
                  <c:v>1249</c:v>
                </c:pt>
              </c:numCache>
            </c:numRef>
          </c:val>
          <c:extLst xmlns:c16r2="http://schemas.microsoft.com/office/drawing/2015/06/chart">
            <c:ext xmlns:c16="http://schemas.microsoft.com/office/drawing/2014/chart" uri="{C3380CC4-5D6E-409C-BE32-E72D297353CC}">
              <c16:uniqueId val="{00000003-6E46-48B0-8AB2-3AE0393D8BF6}"/>
            </c:ext>
          </c:extLst>
        </c:ser>
        <c:dLbls>
          <c:dLblPos val="bestFit"/>
          <c:showLegendKey val="0"/>
          <c:showVal val="0"/>
          <c:showCatName val="1"/>
          <c:showSerName val="0"/>
          <c:showPercent val="1"/>
          <c:showBubbleSize val="0"/>
          <c:showLeaderLines val="1"/>
        </c:dLbls>
        <c:gapWidth val="150"/>
        <c:secondPieSize val="100"/>
        <c:serLines/>
      </c:ofPieChart>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Overall status by race as at 31 March</a:t>
            </a:r>
            <a:r>
              <a:rPr lang="en-US" baseline="0" dirty="0" smtClean="0"/>
              <a:t> 2020</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Male</c:v>
                </c:pt>
              </c:strCache>
            </c:strRef>
          </c:tx>
          <c:invertIfNegative val="0"/>
          <c:cat>
            <c:strRef>
              <c:f>Sheet1!$A$2:$A$5</c:f>
              <c:strCache>
                <c:ptCount val="4"/>
                <c:pt idx="0">
                  <c:v>White</c:v>
                </c:pt>
                <c:pt idx="1">
                  <c:v>Indian</c:v>
                </c:pt>
                <c:pt idx="2">
                  <c:v>Coloured</c:v>
                </c:pt>
                <c:pt idx="3">
                  <c:v>African</c:v>
                </c:pt>
              </c:strCache>
            </c:strRef>
          </c:cat>
          <c:val>
            <c:numRef>
              <c:f>Sheet1!$B$2:$B$5</c:f>
              <c:numCache>
                <c:formatCode>General</c:formatCode>
                <c:ptCount val="4"/>
                <c:pt idx="0">
                  <c:v>345</c:v>
                </c:pt>
                <c:pt idx="1">
                  <c:v>64</c:v>
                </c:pt>
                <c:pt idx="2">
                  <c:v>241</c:v>
                </c:pt>
                <c:pt idx="3">
                  <c:v>3222</c:v>
                </c:pt>
              </c:numCache>
            </c:numRef>
          </c:val>
          <c:extLst xmlns:c16r2="http://schemas.microsoft.com/office/drawing/2015/06/chart">
            <c:ext xmlns:c16="http://schemas.microsoft.com/office/drawing/2014/chart" uri="{C3380CC4-5D6E-409C-BE32-E72D297353CC}">
              <c16:uniqueId val="{00000000-B424-4EAA-AD0D-4C244682116E}"/>
            </c:ext>
          </c:extLst>
        </c:ser>
        <c:ser>
          <c:idx val="1"/>
          <c:order val="1"/>
          <c:tx>
            <c:strRef>
              <c:f>Sheet1!$C$1</c:f>
              <c:strCache>
                <c:ptCount val="1"/>
                <c:pt idx="0">
                  <c:v>Female</c:v>
                </c:pt>
              </c:strCache>
            </c:strRef>
          </c:tx>
          <c:invertIfNegative val="0"/>
          <c:cat>
            <c:strRef>
              <c:f>Sheet1!$A$2:$A$5</c:f>
              <c:strCache>
                <c:ptCount val="4"/>
                <c:pt idx="0">
                  <c:v>White</c:v>
                </c:pt>
                <c:pt idx="1">
                  <c:v>Indian</c:v>
                </c:pt>
                <c:pt idx="2">
                  <c:v>Coloured</c:v>
                </c:pt>
                <c:pt idx="3">
                  <c:v>African</c:v>
                </c:pt>
              </c:strCache>
            </c:strRef>
          </c:cat>
          <c:val>
            <c:numRef>
              <c:f>Sheet1!$C$2:$C$5</c:f>
              <c:numCache>
                <c:formatCode>General</c:formatCode>
                <c:ptCount val="4"/>
                <c:pt idx="0">
                  <c:v>251</c:v>
                </c:pt>
                <c:pt idx="1">
                  <c:v>61</c:v>
                </c:pt>
                <c:pt idx="2">
                  <c:v>138</c:v>
                </c:pt>
                <c:pt idx="3">
                  <c:v>2356</c:v>
                </c:pt>
              </c:numCache>
            </c:numRef>
          </c:val>
          <c:extLst xmlns:c16r2="http://schemas.microsoft.com/office/drawing/2015/06/chart">
            <c:ext xmlns:c16="http://schemas.microsoft.com/office/drawing/2014/chart" uri="{C3380CC4-5D6E-409C-BE32-E72D297353CC}">
              <c16:uniqueId val="{00000001-B424-4EAA-AD0D-4C244682116E}"/>
            </c:ext>
          </c:extLst>
        </c:ser>
        <c:dLbls>
          <c:showLegendKey val="0"/>
          <c:showVal val="0"/>
          <c:showCatName val="0"/>
          <c:showSerName val="0"/>
          <c:showPercent val="0"/>
          <c:showBubbleSize val="0"/>
        </c:dLbls>
        <c:gapWidth val="95"/>
        <c:gapDepth val="95"/>
        <c:shape val="box"/>
        <c:axId val="185978792"/>
        <c:axId val="185980360"/>
        <c:axId val="0"/>
      </c:bar3DChart>
      <c:catAx>
        <c:axId val="185978792"/>
        <c:scaling>
          <c:orientation val="minMax"/>
        </c:scaling>
        <c:delete val="0"/>
        <c:axPos val="b"/>
        <c:numFmt formatCode="General" sourceLinked="0"/>
        <c:majorTickMark val="none"/>
        <c:minorTickMark val="none"/>
        <c:tickLblPos val="nextTo"/>
        <c:crossAx val="185980360"/>
        <c:crosses val="autoZero"/>
        <c:auto val="1"/>
        <c:lblAlgn val="ctr"/>
        <c:lblOffset val="100"/>
        <c:noMultiLvlLbl val="0"/>
      </c:catAx>
      <c:valAx>
        <c:axId val="185980360"/>
        <c:scaling>
          <c:orientation val="minMax"/>
        </c:scaling>
        <c:delete val="0"/>
        <c:axPos val="l"/>
        <c:majorGridlines/>
        <c:numFmt formatCode="General" sourceLinked="1"/>
        <c:majorTickMark val="none"/>
        <c:minorTickMark val="none"/>
        <c:tickLblPos val="nextTo"/>
        <c:crossAx val="185978792"/>
        <c:crosses val="autoZero"/>
        <c:crossBetween val="between"/>
      </c:valAx>
      <c:dTable>
        <c:showHorzBorder val="1"/>
        <c:showVertBorder val="1"/>
        <c:showOutline val="1"/>
        <c:showKeys val="1"/>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Status of people with</a:t>
            </a:r>
            <a:r>
              <a:rPr lang="en-US" baseline="0" dirty="0" smtClean="0"/>
              <a:t> disabilities by race </a:t>
            </a:r>
            <a:r>
              <a:rPr lang="en-US" dirty="0" smtClean="0"/>
              <a:t>as at 31 March</a:t>
            </a:r>
            <a:r>
              <a:rPr lang="en-US" baseline="0" dirty="0" smtClean="0"/>
              <a:t> 2020</a:t>
            </a:r>
            <a:endParaRPr lang="en-US"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Male</c:v>
                </c:pt>
              </c:strCache>
            </c:strRef>
          </c:tx>
          <c:invertIfNegative val="0"/>
          <c:cat>
            <c:strRef>
              <c:f>Sheet1!$A$2:$A$5</c:f>
              <c:strCache>
                <c:ptCount val="4"/>
                <c:pt idx="0">
                  <c:v>White</c:v>
                </c:pt>
                <c:pt idx="1">
                  <c:v>Indian</c:v>
                </c:pt>
                <c:pt idx="2">
                  <c:v>Coloured</c:v>
                </c:pt>
                <c:pt idx="3">
                  <c:v>African</c:v>
                </c:pt>
              </c:strCache>
            </c:strRef>
          </c:cat>
          <c:val>
            <c:numRef>
              <c:f>Sheet1!$B$2:$B$5</c:f>
              <c:numCache>
                <c:formatCode>General</c:formatCode>
                <c:ptCount val="4"/>
                <c:pt idx="0">
                  <c:v>10</c:v>
                </c:pt>
                <c:pt idx="1">
                  <c:v>0</c:v>
                </c:pt>
                <c:pt idx="2">
                  <c:v>3</c:v>
                </c:pt>
                <c:pt idx="3">
                  <c:v>32</c:v>
                </c:pt>
              </c:numCache>
            </c:numRef>
          </c:val>
          <c:extLst xmlns:c16r2="http://schemas.microsoft.com/office/drawing/2015/06/chart">
            <c:ext xmlns:c16="http://schemas.microsoft.com/office/drawing/2014/chart" uri="{C3380CC4-5D6E-409C-BE32-E72D297353CC}">
              <c16:uniqueId val="{00000000-F1DB-4273-8917-9D021915A734}"/>
            </c:ext>
          </c:extLst>
        </c:ser>
        <c:ser>
          <c:idx val="1"/>
          <c:order val="1"/>
          <c:tx>
            <c:strRef>
              <c:f>Sheet1!$C$1</c:f>
              <c:strCache>
                <c:ptCount val="1"/>
                <c:pt idx="0">
                  <c:v>Female</c:v>
                </c:pt>
              </c:strCache>
            </c:strRef>
          </c:tx>
          <c:invertIfNegative val="0"/>
          <c:cat>
            <c:strRef>
              <c:f>Sheet1!$A$2:$A$5</c:f>
              <c:strCache>
                <c:ptCount val="4"/>
                <c:pt idx="0">
                  <c:v>White</c:v>
                </c:pt>
                <c:pt idx="1">
                  <c:v>Indian</c:v>
                </c:pt>
                <c:pt idx="2">
                  <c:v>Coloured</c:v>
                </c:pt>
                <c:pt idx="3">
                  <c:v>African</c:v>
                </c:pt>
              </c:strCache>
            </c:strRef>
          </c:cat>
          <c:val>
            <c:numRef>
              <c:f>Sheet1!$C$2:$C$5</c:f>
              <c:numCache>
                <c:formatCode>General</c:formatCode>
                <c:ptCount val="4"/>
                <c:pt idx="0">
                  <c:v>5</c:v>
                </c:pt>
                <c:pt idx="1">
                  <c:v>2</c:v>
                </c:pt>
                <c:pt idx="2">
                  <c:v>1</c:v>
                </c:pt>
                <c:pt idx="3">
                  <c:v>29</c:v>
                </c:pt>
              </c:numCache>
            </c:numRef>
          </c:val>
          <c:extLst xmlns:c16r2="http://schemas.microsoft.com/office/drawing/2015/06/chart">
            <c:ext xmlns:c16="http://schemas.microsoft.com/office/drawing/2014/chart" uri="{C3380CC4-5D6E-409C-BE32-E72D297353CC}">
              <c16:uniqueId val="{00000001-F1DB-4273-8917-9D021915A734}"/>
            </c:ext>
          </c:extLst>
        </c:ser>
        <c:dLbls>
          <c:showLegendKey val="0"/>
          <c:showVal val="0"/>
          <c:showCatName val="0"/>
          <c:showSerName val="0"/>
          <c:showPercent val="0"/>
          <c:showBubbleSize val="0"/>
        </c:dLbls>
        <c:gapWidth val="95"/>
        <c:gapDepth val="95"/>
        <c:shape val="box"/>
        <c:axId val="185983888"/>
        <c:axId val="185983104"/>
        <c:axId val="0"/>
      </c:bar3DChart>
      <c:catAx>
        <c:axId val="185983888"/>
        <c:scaling>
          <c:orientation val="minMax"/>
        </c:scaling>
        <c:delete val="0"/>
        <c:axPos val="b"/>
        <c:numFmt formatCode="General" sourceLinked="0"/>
        <c:majorTickMark val="none"/>
        <c:minorTickMark val="none"/>
        <c:tickLblPos val="nextTo"/>
        <c:crossAx val="185983104"/>
        <c:crosses val="autoZero"/>
        <c:auto val="1"/>
        <c:lblAlgn val="ctr"/>
        <c:lblOffset val="100"/>
        <c:noMultiLvlLbl val="0"/>
      </c:catAx>
      <c:valAx>
        <c:axId val="185983104"/>
        <c:scaling>
          <c:orientation val="minMax"/>
        </c:scaling>
        <c:delete val="0"/>
        <c:axPos val="l"/>
        <c:majorGridlines/>
        <c:numFmt formatCode="General" sourceLinked="1"/>
        <c:majorTickMark val="none"/>
        <c:minorTickMark val="none"/>
        <c:tickLblPos val="nextTo"/>
        <c:crossAx val="185983888"/>
        <c:crosses val="autoZero"/>
        <c:crossBetween val="between"/>
      </c:valAx>
      <c:dTable>
        <c:showHorzBorder val="1"/>
        <c:showVertBorder val="1"/>
        <c:showOutline val="1"/>
        <c:showKeys val="1"/>
      </c:dTable>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dirty="0" smtClean="0"/>
              <a:t>Period between 1 April 2019 and 31 March 2020</a:t>
            </a:r>
            <a:endParaRPr lang="en-US" dirty="0"/>
          </a:p>
        </c:rich>
      </c:tx>
      <c:layout/>
      <c:overlay val="0"/>
    </c:title>
    <c:autoTitleDeleted val="0"/>
    <c:plotArea>
      <c:layout>
        <c:manualLayout>
          <c:layoutTarget val="inner"/>
          <c:xMode val="edge"/>
          <c:yMode val="edge"/>
          <c:x val="2.7902486082489096E-2"/>
          <c:y val="0.17001970359185992"/>
          <c:w val="0.94826531887685617"/>
          <c:h val="0.78699701841664238"/>
        </c:manualLayout>
      </c:layout>
      <c:ofPieChart>
        <c:ofPieType val="bar"/>
        <c:varyColors val="1"/>
        <c:ser>
          <c:idx val="0"/>
          <c:order val="0"/>
          <c:tx>
            <c:strRef>
              <c:f>Sheet1!$B$1</c:f>
              <c:strCache>
                <c:ptCount val="1"/>
                <c:pt idx="0">
                  <c:v>Status as at 31 March 2020</c:v>
                </c:pt>
              </c:strCache>
            </c:strRef>
          </c:tx>
          <c:dLbls>
            <c:dLbl>
              <c:idx val="0"/>
              <c:layout>
                <c:manualLayout>
                  <c:x val="0.14948957268055246"/>
                  <c:y val="6.5833189002625168E-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AEEA-4897-820F-E3DE36E477F0}"/>
                </c:ext>
                <c:ext xmlns:c15="http://schemas.microsoft.com/office/drawing/2012/chart" uri="{CE6537A1-D6FC-4f65-9D91-7224C49458BB}">
                  <c15:layout/>
                </c:ext>
              </c:extLst>
            </c:dLbl>
            <c:dLbl>
              <c:idx val="1"/>
              <c:layout>
                <c:manualLayout>
                  <c:x val="-0.13290532551445736"/>
                  <c:y val="-3.6729017769883128E-3"/>
                </c:manualLayout>
              </c:layout>
              <c:tx>
                <c:rich>
                  <a:bodyPr/>
                  <a:lstStyle/>
                  <a:p>
                    <a:pPr>
                      <a:defRPr sz="1400">
                        <a:solidFill>
                          <a:schemeClr val="bg1"/>
                        </a:solidFill>
                      </a:defRPr>
                    </a:pPr>
                    <a:r>
                      <a:rPr lang="en-US" sz="1400" dirty="0" smtClean="0">
                        <a:solidFill>
                          <a:schemeClr val="bg1"/>
                        </a:solidFill>
                      </a:rPr>
                      <a:t>%</a:t>
                    </a:r>
                    <a:r>
                      <a:rPr lang="en-US" sz="1400" baseline="0" dirty="0" smtClean="0">
                        <a:solidFill>
                          <a:schemeClr val="bg1"/>
                        </a:solidFill>
                      </a:rPr>
                      <a:t> </a:t>
                    </a:r>
                    <a:r>
                      <a:rPr lang="en-US" sz="1400" dirty="0" smtClean="0">
                        <a:solidFill>
                          <a:schemeClr val="bg1"/>
                        </a:solidFill>
                      </a:rPr>
                      <a:t>of</a:t>
                    </a:r>
                    <a:r>
                      <a:rPr lang="en-US" sz="1400" baseline="0" dirty="0" smtClean="0">
                        <a:solidFill>
                          <a:schemeClr val="bg1"/>
                        </a:solidFill>
                      </a:rPr>
                      <a:t> </a:t>
                    </a:r>
                  </a:p>
                  <a:p>
                    <a:pPr>
                      <a:defRPr sz="1400">
                        <a:solidFill>
                          <a:schemeClr val="bg1"/>
                        </a:solidFill>
                      </a:defRPr>
                    </a:pPr>
                    <a:r>
                      <a:rPr lang="en-US" sz="1400" baseline="0" dirty="0" smtClean="0">
                        <a:solidFill>
                          <a:schemeClr val="bg1"/>
                        </a:solidFill>
                      </a:rPr>
                      <a:t>employees </a:t>
                    </a:r>
                  </a:p>
                  <a:p>
                    <a:pPr>
                      <a:defRPr sz="1400">
                        <a:solidFill>
                          <a:schemeClr val="bg1"/>
                        </a:solidFill>
                      </a:defRPr>
                    </a:pPr>
                    <a:r>
                      <a:rPr lang="en-US" sz="1400" baseline="0" dirty="0" smtClean="0">
                        <a:solidFill>
                          <a:schemeClr val="bg1"/>
                        </a:solidFill>
                      </a:rPr>
                      <a:t>who left </a:t>
                    </a:r>
                  </a:p>
                  <a:p>
                    <a:pPr>
                      <a:defRPr sz="1400">
                        <a:solidFill>
                          <a:schemeClr val="bg1"/>
                        </a:solidFill>
                      </a:defRPr>
                    </a:pPr>
                    <a:r>
                      <a:rPr lang="en-US" sz="1400" dirty="0" smtClean="0">
                        <a:solidFill>
                          <a:schemeClr val="bg1"/>
                        </a:solidFill>
                      </a:rPr>
                      <a:t>7%</a:t>
                    </a:r>
                    <a:endParaRPr lang="en-US" dirty="0">
                      <a:solidFill>
                        <a:schemeClr val="bg1"/>
                      </a:solidFill>
                    </a:endParaRPr>
                  </a:p>
                </c:rich>
              </c:tx>
              <c:sp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AEEA-4897-820F-E3DE36E477F0}"/>
                </c:ext>
                <c:ext xmlns:c15="http://schemas.microsoft.com/office/drawing/2012/chart" uri="{CE6537A1-D6FC-4f65-9D91-7224C49458BB}">
                  <c15:layout/>
                </c:ext>
              </c:extLst>
            </c:dLbl>
            <c:dLbl>
              <c:idx val="2"/>
              <c:layout>
                <c:manualLayout>
                  <c:x val="-7.2832113126873599E-2"/>
                  <c:y val="2.642656574797599E-3"/>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AEEA-4897-820F-E3DE36E477F0}"/>
                </c:ext>
                <c:ext xmlns:c15="http://schemas.microsoft.com/office/drawing/2012/chart" uri="{CE6537A1-D6FC-4f65-9D91-7224C49458BB}">
                  <c15:layout/>
                </c:ext>
              </c:extLst>
            </c:dLbl>
            <c:spPr>
              <a:noFill/>
              <a:ln>
                <a:noFill/>
              </a:ln>
              <a:effectLst/>
            </c:spPr>
            <c:txPr>
              <a:bodyPr/>
              <a:lstStyle/>
              <a:p>
                <a:pPr>
                  <a:defRPr sz="1400"/>
                </a:pPr>
                <a:endParaRPr lang="en-US"/>
              </a:p>
            </c:tx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Employees remaining </c:v>
                </c:pt>
                <c:pt idx="1">
                  <c:v>Employees who left the Department</c:v>
                </c:pt>
              </c:strCache>
            </c:strRef>
          </c:cat>
          <c:val>
            <c:numRef>
              <c:f>Sheet1!$B$2:$B$3</c:f>
              <c:numCache>
                <c:formatCode>General</c:formatCode>
                <c:ptCount val="2"/>
                <c:pt idx="0">
                  <c:v>6678</c:v>
                </c:pt>
                <c:pt idx="1">
                  <c:v>482</c:v>
                </c:pt>
              </c:numCache>
            </c:numRef>
          </c:val>
          <c:extLst xmlns:c16r2="http://schemas.microsoft.com/office/drawing/2015/06/chart">
            <c:ext xmlns:c16="http://schemas.microsoft.com/office/drawing/2014/chart" uri="{C3380CC4-5D6E-409C-BE32-E72D297353CC}">
              <c16:uniqueId val="{00000003-AEEA-4897-820F-E3DE36E477F0}"/>
            </c:ext>
          </c:extLst>
        </c:ser>
        <c:dLbls>
          <c:dLblPos val="bestFit"/>
          <c:showLegendKey val="0"/>
          <c:showVal val="0"/>
          <c:showCatName val="1"/>
          <c:showSerName val="0"/>
          <c:showPercent val="1"/>
          <c:showBubbleSize val="0"/>
          <c:showLeaderLines val="1"/>
        </c:dLbls>
        <c:gapWidth val="150"/>
        <c:secondPieSize val="100"/>
        <c:serLines/>
      </c:ofPieChart>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255F565B-C9B6-4DD2-9A67-1E63910511A9}" type="datetimeFigureOut">
              <a:rPr lang="en-US"/>
              <a:pPr>
                <a:defRPr/>
              </a:pPr>
              <a:t>3/25/2021</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D942B5C7-AB45-4537-B522-62FCAE1E72F2}" type="slidenum">
              <a:rPr lang="en-US"/>
              <a:pPr>
                <a:defRPr/>
              </a:pPr>
              <a:t>‹#›</a:t>
            </a:fld>
            <a:endParaRPr lang="en-US"/>
          </a:p>
        </p:txBody>
      </p:sp>
    </p:spTree>
    <p:extLst>
      <p:ext uri="{BB962C8B-B14F-4D97-AF65-F5344CB8AC3E}">
        <p14:creationId xmlns:p14="http://schemas.microsoft.com/office/powerpoint/2010/main" val="2992495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27493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24</a:t>
            </a:fld>
            <a:endParaRPr lang="en-US"/>
          </a:p>
        </p:txBody>
      </p:sp>
    </p:spTree>
    <p:extLst>
      <p:ext uri="{BB962C8B-B14F-4D97-AF65-F5344CB8AC3E}">
        <p14:creationId xmlns:p14="http://schemas.microsoft.com/office/powerpoint/2010/main" val="141318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defTabSz="914400" rtl="0" eaLnBrk="0" fontAlgn="base" latinLnBrk="0" hangingPunct="0">
              <a:lnSpc>
                <a:spcPct val="100000"/>
              </a:lnSpc>
              <a:spcBef>
                <a:spcPts val="600"/>
              </a:spcBef>
              <a:spcAft>
                <a:spcPts val="0"/>
              </a:spcAft>
              <a:buClrTx/>
              <a:buSzTx/>
              <a:buFont typeface="Arial" panose="020B0604020202020204" pitchFamily="34" charset="0"/>
              <a:buChar char="•"/>
              <a:tabLst/>
              <a:defRPr/>
            </a:pPr>
            <a:r>
              <a:rPr lang="en-US" sz="1200" kern="1200" dirty="0" err="1" smtClean="0">
                <a:solidFill>
                  <a:schemeClr val="dk1"/>
                </a:solidFill>
                <a:effectLst/>
                <a:latin typeface="Arial" panose="020B0604020202020204" pitchFamily="34" charset="0"/>
                <a:ea typeface="Calibri"/>
                <a:cs typeface="Arial" panose="020B0604020202020204" pitchFamily="34" charset="0"/>
              </a:rPr>
              <a:t>ORWRDP</a:t>
            </a:r>
            <a:r>
              <a:rPr lang="en-US" sz="1200" kern="1200" dirty="0" smtClean="0">
                <a:solidFill>
                  <a:schemeClr val="dk1"/>
                </a:solidFill>
                <a:effectLst/>
                <a:latin typeface="Arial" panose="020B0604020202020204" pitchFamily="34" charset="0"/>
                <a:ea typeface="Calibri"/>
                <a:cs typeface="Arial" panose="020B0604020202020204" pitchFamily="34" charset="0"/>
              </a:rPr>
              <a:t> 2D not met owing</a:t>
            </a:r>
            <a:r>
              <a:rPr lang="en-US" sz="1200" kern="1200" baseline="0" dirty="0" smtClean="0">
                <a:solidFill>
                  <a:schemeClr val="dk1"/>
                </a:solidFill>
                <a:effectLst/>
                <a:latin typeface="Arial" panose="020B0604020202020204" pitchFamily="34" charset="0"/>
                <a:ea typeface="Calibri"/>
                <a:cs typeface="Arial" panose="020B0604020202020204" pitchFamily="34" charset="0"/>
              </a:rPr>
              <a:t> to protracted negotiations with municipalities (i.e. DM and LM),  delayed appointments of land </a:t>
            </a:r>
            <a:r>
              <a:rPr lang="en-US" sz="1200" kern="1200" baseline="0" dirty="0" err="1" smtClean="0">
                <a:solidFill>
                  <a:schemeClr val="dk1"/>
                </a:solidFill>
                <a:effectLst/>
                <a:latin typeface="Arial" panose="020B0604020202020204" pitchFamily="34" charset="0"/>
                <a:ea typeface="Calibri"/>
                <a:cs typeface="Arial" panose="020B0604020202020204" pitchFamily="34" charset="0"/>
              </a:rPr>
              <a:t>valuer</a:t>
            </a:r>
            <a:r>
              <a:rPr lang="en-US" sz="1200" kern="1200" baseline="0" dirty="0" smtClean="0">
                <a:solidFill>
                  <a:schemeClr val="dk1"/>
                </a:solidFill>
                <a:effectLst/>
                <a:latin typeface="Arial" panose="020B0604020202020204" pitchFamily="34" charset="0"/>
                <a:ea typeface="Calibri"/>
                <a:cs typeface="Arial" panose="020B0604020202020204" pitchFamily="34" charset="0"/>
              </a:rPr>
              <a:t> and social facilitator</a:t>
            </a:r>
          </a:p>
          <a:p>
            <a:pPr marL="171450" marR="0" indent="-171450" algn="just" defTabSz="914400" rtl="0" eaLnBrk="0" fontAlgn="base" latinLnBrk="0" hangingPunct="0">
              <a:lnSpc>
                <a:spcPct val="100000"/>
              </a:lnSpc>
              <a:spcBef>
                <a:spcPts val="600"/>
              </a:spcBef>
              <a:spcAft>
                <a:spcPts val="0"/>
              </a:spcAft>
              <a:buClrTx/>
              <a:buSzTx/>
              <a:buFont typeface="Arial" panose="020B0604020202020204" pitchFamily="34" charset="0"/>
              <a:buChar char="•"/>
              <a:tabLst/>
              <a:defRPr/>
            </a:pPr>
            <a:r>
              <a:rPr lang="en-US" sz="1200" kern="1200" baseline="0" dirty="0" smtClean="0">
                <a:solidFill>
                  <a:schemeClr val="dk1"/>
                </a:solidFill>
                <a:effectLst/>
                <a:latin typeface="Arial" panose="020B0604020202020204" pitchFamily="34" charset="0"/>
                <a:ea typeface="Calibri"/>
                <a:cs typeface="Arial" panose="020B0604020202020204" pitchFamily="34" charset="0"/>
              </a:rPr>
              <a:t>MCWAP-24 not met owing to the service provider under performance</a:t>
            </a:r>
            <a:endParaRPr lang="en-US" sz="1200" kern="1200" dirty="0" smtClean="0">
              <a:solidFill>
                <a:schemeClr val="dk1"/>
              </a:solidFill>
              <a:effectLst/>
              <a:latin typeface="Arial" panose="020B0604020202020204" pitchFamily="34" charset="0"/>
              <a:ea typeface="Calibri"/>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27</a:t>
            </a:fld>
            <a:endParaRPr lang="en-US"/>
          </a:p>
        </p:txBody>
      </p:sp>
    </p:spTree>
    <p:extLst>
      <p:ext uri="{BB962C8B-B14F-4D97-AF65-F5344CB8AC3E}">
        <p14:creationId xmlns:p14="http://schemas.microsoft.com/office/powerpoint/2010/main" val="985758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dirty="0" smtClean="0"/>
              <a:t>Tzaneen not met owing to delayed procurement</a:t>
            </a:r>
            <a:r>
              <a:rPr lang="en-ZA" baseline="0" dirty="0" smtClean="0"/>
              <a:t> of ECO, </a:t>
            </a:r>
            <a:r>
              <a:rPr lang="en-ZA" baseline="0" dirty="0" err="1" smtClean="0"/>
              <a:t>OHS</a:t>
            </a:r>
            <a:r>
              <a:rPr lang="en-ZA" baseline="0" dirty="0" smtClean="0"/>
              <a:t> and approved professional person</a:t>
            </a:r>
          </a:p>
          <a:p>
            <a:pPr marL="171450" marR="0" indent="-171450" algn="just">
              <a:spcBef>
                <a:spcPts val="600"/>
              </a:spcBef>
              <a:spcAft>
                <a:spcPts val="0"/>
              </a:spcAft>
              <a:buFont typeface="Arial" panose="020B0604020202020204" pitchFamily="34" charset="0"/>
              <a:buChar char="•"/>
            </a:pPr>
            <a:r>
              <a:rPr lang="en-ZA" baseline="0" dirty="0" smtClean="0"/>
              <a:t>Hazelmere not met due to protracted negotiations with the PSP</a:t>
            </a:r>
          </a:p>
          <a:p>
            <a:pPr marL="171450" marR="0" indent="-171450" algn="just">
              <a:spcBef>
                <a:spcPts val="600"/>
              </a:spcBef>
              <a:spcAft>
                <a:spcPts val="0"/>
              </a:spcAft>
              <a:buFont typeface="Arial" panose="020B0604020202020204" pitchFamily="34" charset="0"/>
              <a:buChar char="•"/>
            </a:pPr>
            <a:r>
              <a:rPr lang="en-ZA" baseline="0" dirty="0" smtClean="0"/>
              <a:t>Mzimvubu partially met as there is dispute  with the PSP</a:t>
            </a:r>
          </a:p>
          <a:p>
            <a:pPr marL="171450" marR="0" indent="-171450" algn="just">
              <a:spcBef>
                <a:spcPts val="600"/>
              </a:spcBef>
              <a:spcAft>
                <a:spcPts val="0"/>
              </a:spcAft>
              <a:buFont typeface="Arial" panose="020B0604020202020204" pitchFamily="34" charset="0"/>
              <a:buChar char="•"/>
            </a:pPr>
            <a:r>
              <a:rPr lang="en-ZA" dirty="0" smtClean="0"/>
              <a:t>Goedetrouw</a:t>
            </a:r>
            <a:r>
              <a:rPr lang="en-ZA" baseline="0" dirty="0" smtClean="0"/>
              <a:t> ~ contractual dispute with the PSP</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28</a:t>
            </a:fld>
            <a:endParaRPr lang="en-US"/>
          </a:p>
        </p:txBody>
      </p:sp>
    </p:spTree>
    <p:extLst>
      <p:ext uri="{BB962C8B-B14F-4D97-AF65-F5344CB8AC3E}">
        <p14:creationId xmlns:p14="http://schemas.microsoft.com/office/powerpoint/2010/main" val="1885166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dirty="0" smtClean="0"/>
              <a:t>Dam safety not met owing to community unrests</a:t>
            </a:r>
            <a:r>
              <a:rPr lang="en-ZA" baseline="0" dirty="0" smtClean="0"/>
              <a:t> in two projects and procurement process delays (i.e. ECO appointment, PSP for supply and installation of mechanical equipment, delayed contractor commencement).  </a:t>
            </a:r>
          </a:p>
          <a:p>
            <a:pPr marL="171450" marR="0" indent="-171450" algn="just">
              <a:spcBef>
                <a:spcPts val="600"/>
              </a:spcBef>
              <a:spcAft>
                <a:spcPts val="0"/>
              </a:spcAft>
              <a:buFont typeface="Arial" panose="020B0604020202020204" pitchFamily="34" charset="0"/>
              <a:buChar char="•"/>
            </a:pPr>
            <a:r>
              <a:rPr lang="en-ZA" baseline="0" dirty="0" smtClean="0"/>
              <a:t>Planned maintenance not met mainly due to lack of maintenance contract and internal resources are used</a:t>
            </a:r>
          </a:p>
          <a:p>
            <a:pPr marL="171450" marR="0" indent="-171450" algn="just">
              <a:spcBef>
                <a:spcPts val="600"/>
              </a:spcBef>
              <a:spcAft>
                <a:spcPts val="0"/>
              </a:spcAft>
              <a:buFont typeface="Arial" panose="020B0604020202020204" pitchFamily="34" charset="0"/>
              <a:buChar char="•"/>
            </a:pPr>
            <a:r>
              <a:rPr lang="en-ZA" baseline="0" dirty="0" smtClean="0"/>
              <a:t>Conveyance systems ~ delayed delivery of material</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29</a:t>
            </a:fld>
            <a:endParaRPr lang="en-US"/>
          </a:p>
        </p:txBody>
      </p:sp>
    </p:spTree>
    <p:extLst>
      <p:ext uri="{BB962C8B-B14F-4D97-AF65-F5344CB8AC3E}">
        <p14:creationId xmlns:p14="http://schemas.microsoft.com/office/powerpoint/2010/main" val="64147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b="1" dirty="0" smtClean="0"/>
              <a:t>Mega project phases under</a:t>
            </a:r>
            <a:r>
              <a:rPr lang="en-ZA" b="1" baseline="0" dirty="0" smtClean="0"/>
              <a:t> construction</a:t>
            </a:r>
            <a:r>
              <a:rPr lang="en-ZA" dirty="0" smtClean="0"/>
              <a:t> include (OR</a:t>
            </a:r>
            <a:r>
              <a:rPr lang="en-ZA" baseline="0" dirty="0" smtClean="0"/>
              <a:t> Tambo </a:t>
            </a:r>
            <a:r>
              <a:rPr lang="en-ZA" baseline="0" dirty="0" err="1" smtClean="0"/>
              <a:t>KSD</a:t>
            </a:r>
            <a:r>
              <a:rPr lang="en-ZA" baseline="0" dirty="0" smtClean="0"/>
              <a:t>, </a:t>
            </a:r>
            <a:r>
              <a:rPr lang="en-ZA" baseline="0" dirty="0" err="1" smtClean="0"/>
              <a:t>Ngcebo</a:t>
            </a:r>
            <a:r>
              <a:rPr lang="en-ZA" baseline="0" dirty="0" smtClean="0"/>
              <a:t>, Greater </a:t>
            </a:r>
            <a:r>
              <a:rPr lang="en-ZA" baseline="0" dirty="0" err="1" smtClean="0"/>
              <a:t>Mthonjaneni</a:t>
            </a:r>
            <a:r>
              <a:rPr lang="en-ZA" baseline="0" dirty="0" smtClean="0"/>
              <a:t>, </a:t>
            </a:r>
            <a:r>
              <a:rPr lang="en-ZA" baseline="0" dirty="0" err="1" smtClean="0"/>
              <a:t>Umshwati</a:t>
            </a:r>
            <a:r>
              <a:rPr lang="en-ZA" baseline="0" dirty="0" smtClean="0"/>
              <a:t>, Polokwane </a:t>
            </a:r>
            <a:r>
              <a:rPr lang="en-ZA" baseline="0" dirty="0" err="1" smtClean="0"/>
              <a:t>WWTW</a:t>
            </a:r>
            <a:r>
              <a:rPr lang="en-ZA" baseline="0" dirty="0" smtClean="0"/>
              <a:t>, Vaal </a:t>
            </a:r>
            <a:r>
              <a:rPr lang="en-ZA" baseline="0" dirty="0" err="1" smtClean="0"/>
              <a:t>Gamagara</a:t>
            </a:r>
            <a:r>
              <a:rPr lang="en-ZA" baseline="0" dirty="0" smtClean="0"/>
              <a:t>, </a:t>
            </a:r>
            <a:r>
              <a:rPr lang="en-ZA" baseline="0" dirty="0" err="1" smtClean="0"/>
              <a:t>Sebokeng</a:t>
            </a:r>
            <a:r>
              <a:rPr lang="en-ZA" baseline="0" dirty="0" smtClean="0"/>
              <a:t> </a:t>
            </a:r>
            <a:r>
              <a:rPr lang="en-ZA" baseline="0" dirty="0" err="1" smtClean="0"/>
              <a:t>WWTW</a:t>
            </a:r>
            <a:r>
              <a:rPr lang="en-ZA" baseline="0" dirty="0" smtClean="0"/>
              <a:t>, </a:t>
            </a:r>
            <a:r>
              <a:rPr lang="en-ZA" baseline="0" dirty="0" err="1" smtClean="0"/>
              <a:t>Mogalakwena</a:t>
            </a:r>
            <a:r>
              <a:rPr lang="en-ZA" baseline="0" dirty="0" smtClean="0"/>
              <a:t> and Giyani) of which </a:t>
            </a:r>
            <a:r>
              <a:rPr lang="en-ZA" baseline="0" dirty="0" err="1" smtClean="0"/>
              <a:t>KSD</a:t>
            </a:r>
            <a:r>
              <a:rPr lang="en-ZA" baseline="0" dirty="0" smtClean="0"/>
              <a:t>, </a:t>
            </a:r>
            <a:r>
              <a:rPr lang="en-ZA" baseline="0" dirty="0" err="1" smtClean="0"/>
              <a:t>Umshwati</a:t>
            </a:r>
            <a:r>
              <a:rPr lang="en-ZA" baseline="0" dirty="0" smtClean="0"/>
              <a:t> were completed</a:t>
            </a:r>
          </a:p>
          <a:p>
            <a:pPr marL="171450" marR="0" indent="-171450" algn="just">
              <a:spcBef>
                <a:spcPts val="600"/>
              </a:spcBef>
              <a:spcAft>
                <a:spcPts val="0"/>
              </a:spcAft>
              <a:buFont typeface="Arial" panose="020B0604020202020204" pitchFamily="34" charset="0"/>
              <a:buChar char="•"/>
            </a:pPr>
            <a:endParaRPr lang="en-ZA" baseline="0" dirty="0" smtClean="0"/>
          </a:p>
          <a:p>
            <a:pPr marL="171450" marR="0" indent="-171450" algn="just">
              <a:spcBef>
                <a:spcPts val="600"/>
              </a:spcBef>
              <a:spcAft>
                <a:spcPts val="0"/>
              </a:spcAft>
              <a:buFont typeface="Arial" panose="020B0604020202020204" pitchFamily="34" charset="0"/>
              <a:buChar char="•"/>
            </a:pPr>
            <a:r>
              <a:rPr lang="en-ZA" b="1" baseline="0" dirty="0" smtClean="0"/>
              <a:t>Large project phases completed </a:t>
            </a:r>
            <a:r>
              <a:rPr lang="en-ZA" baseline="0" dirty="0" smtClean="0"/>
              <a:t>partially met ~ five projects affected by community unrests and the contractor for one project going under business rescue</a:t>
            </a:r>
          </a:p>
          <a:p>
            <a:pPr marL="171450" marR="0" indent="-171450" algn="just">
              <a:spcBef>
                <a:spcPts val="600"/>
              </a:spcBef>
              <a:spcAft>
                <a:spcPts val="0"/>
              </a:spcAft>
              <a:buFont typeface="Arial" panose="020B0604020202020204" pitchFamily="34" charset="0"/>
              <a:buChar char="•"/>
            </a:pPr>
            <a:endParaRPr lang="en-ZA" baseline="0" dirty="0" smtClean="0"/>
          </a:p>
          <a:p>
            <a:pPr marL="171450" marR="0" indent="-171450" algn="just">
              <a:spcBef>
                <a:spcPts val="600"/>
              </a:spcBef>
              <a:spcAft>
                <a:spcPts val="0"/>
              </a:spcAft>
              <a:buFont typeface="Arial" panose="020B0604020202020204" pitchFamily="34" charset="0"/>
              <a:buChar char="•"/>
            </a:pPr>
            <a:r>
              <a:rPr lang="en-ZA" b="1" baseline="0" dirty="0" smtClean="0"/>
              <a:t>Small project phases under construction partially met </a:t>
            </a:r>
            <a:r>
              <a:rPr lang="en-ZA" baseline="0" dirty="0" smtClean="0"/>
              <a:t>~ two projects were affected by procurement processes (i.e. delayed contractor appointments at IA level) and one project contractor abandoned the project due to non-payment</a:t>
            </a:r>
          </a:p>
          <a:p>
            <a:pPr marL="171450" marR="0" indent="-171450" algn="just">
              <a:spcBef>
                <a:spcPts val="600"/>
              </a:spcBef>
              <a:spcAft>
                <a:spcPts val="0"/>
              </a:spcAft>
              <a:buFont typeface="Arial" panose="020B0604020202020204" pitchFamily="34" charset="0"/>
              <a:buChar char="•"/>
            </a:pPr>
            <a:endParaRPr lang="en-ZA" baseline="0" dirty="0" smtClean="0"/>
          </a:p>
          <a:p>
            <a:pPr marL="171450" marR="0" indent="-171450" algn="just">
              <a:spcBef>
                <a:spcPts val="600"/>
              </a:spcBef>
              <a:spcAft>
                <a:spcPts val="0"/>
              </a:spcAft>
              <a:buFont typeface="Arial" panose="020B0604020202020204" pitchFamily="34" charset="0"/>
              <a:buChar char="•"/>
            </a:pPr>
            <a:r>
              <a:rPr lang="en-US" b="1" baseline="0" dirty="0" smtClean="0"/>
              <a:t>Small project phases completed </a:t>
            </a:r>
            <a:r>
              <a:rPr lang="en-US" baseline="0" dirty="0" smtClean="0"/>
              <a:t>partially met ~ one project was delayed by contractor appointment, one project affected by community unrests and one project is delayed by the contractor. </a:t>
            </a:r>
            <a:endParaRPr lang="en-ZA" baseline="0" dirty="0" smtClean="0"/>
          </a:p>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30</a:t>
            </a:fld>
            <a:endParaRPr lang="en-US"/>
          </a:p>
        </p:txBody>
      </p:sp>
    </p:spTree>
    <p:extLst>
      <p:ext uri="{BB962C8B-B14F-4D97-AF65-F5344CB8AC3E}">
        <p14:creationId xmlns:p14="http://schemas.microsoft.com/office/powerpoint/2010/main" val="2904993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dirty="0" smtClean="0"/>
              <a:t>Bucket</a:t>
            </a:r>
            <a:r>
              <a:rPr lang="en-ZA" baseline="0" dirty="0" smtClean="0"/>
              <a:t> eradication delayed by requirement for bulk infrastructure to connect to the </a:t>
            </a:r>
            <a:r>
              <a:rPr lang="en-ZA" baseline="0" dirty="0" err="1" smtClean="0"/>
              <a:t>WWTW</a:t>
            </a:r>
            <a:r>
              <a:rPr lang="en-ZA" baseline="0" dirty="0" smtClean="0"/>
              <a:t>.</a:t>
            </a:r>
          </a:p>
          <a:p>
            <a:pPr marL="171450" marR="0" indent="-171450" algn="just">
              <a:spcBef>
                <a:spcPts val="600"/>
              </a:spcBef>
              <a:spcAft>
                <a:spcPts val="0"/>
              </a:spcAft>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err="1" smtClean="0"/>
              <a:t>WoL</a:t>
            </a:r>
            <a:r>
              <a:rPr lang="en-US" baseline="0" dirty="0" smtClean="0"/>
              <a:t> learners: </a:t>
            </a:r>
            <a:r>
              <a:rPr lang="en-ZA" sz="1200" b="0" i="0" u="none" strike="noStrike" kern="1200" baseline="0" dirty="0" smtClean="0">
                <a:solidFill>
                  <a:schemeClr val="tx1"/>
                </a:solidFill>
                <a:latin typeface="Calibri" pitchFamily="34" charset="0"/>
                <a:ea typeface="ＭＳ Ｐゴシック" charset="0"/>
                <a:cs typeface="ＭＳ Ｐゴシック" charset="0"/>
              </a:rPr>
              <a:t>Some learners were </a:t>
            </a:r>
            <a:r>
              <a:rPr lang="en-US" sz="1200" b="0" i="0" u="none" strike="noStrike" kern="1200" baseline="0" dirty="0" smtClean="0">
                <a:solidFill>
                  <a:schemeClr val="tx1"/>
                </a:solidFill>
                <a:latin typeface="Calibri" pitchFamily="34" charset="0"/>
                <a:ea typeface="ＭＳ Ｐゴシック" charset="0"/>
                <a:cs typeface="ＭＳ Ｐゴシック" charset="0"/>
              </a:rPr>
              <a:t>lost due to attrition and </a:t>
            </a:r>
            <a:r>
              <a:rPr lang="en-ZA" sz="1200" b="0" i="0" u="none" strike="noStrike" kern="1200" baseline="0" dirty="0" smtClean="0">
                <a:solidFill>
                  <a:schemeClr val="tx1"/>
                </a:solidFill>
                <a:latin typeface="Calibri" pitchFamily="34" charset="0"/>
                <a:ea typeface="ＭＳ Ｐゴシック" charset="0"/>
                <a:cs typeface="ＭＳ Ｐゴシック" charset="0"/>
              </a:rPr>
              <a:t>delays in completion of training have been experienced due to intermittent payments to implementing agents, which impacted the consistency in the payment of stipends and training colleges</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31</a:t>
            </a:fld>
            <a:endParaRPr lang="en-US"/>
          </a:p>
        </p:txBody>
      </p:sp>
    </p:spTree>
    <p:extLst>
      <p:ext uri="{BB962C8B-B14F-4D97-AF65-F5344CB8AC3E}">
        <p14:creationId xmlns:p14="http://schemas.microsoft.com/office/powerpoint/2010/main" val="490889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34</a:t>
            </a:fld>
            <a:endParaRPr lang="en-US"/>
          </a:p>
        </p:txBody>
      </p:sp>
    </p:spTree>
    <p:extLst>
      <p:ext uri="{BB962C8B-B14F-4D97-AF65-F5344CB8AC3E}">
        <p14:creationId xmlns:p14="http://schemas.microsoft.com/office/powerpoint/2010/main" val="1772597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35</a:t>
            </a:fld>
            <a:endParaRPr lang="en-US"/>
          </a:p>
        </p:txBody>
      </p:sp>
    </p:spTree>
    <p:extLst>
      <p:ext uri="{BB962C8B-B14F-4D97-AF65-F5344CB8AC3E}">
        <p14:creationId xmlns:p14="http://schemas.microsoft.com/office/powerpoint/2010/main" val="1618390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36</a:t>
            </a:fld>
            <a:endParaRPr lang="en-US"/>
          </a:p>
        </p:txBody>
      </p:sp>
    </p:spTree>
    <p:extLst>
      <p:ext uri="{BB962C8B-B14F-4D97-AF65-F5344CB8AC3E}">
        <p14:creationId xmlns:p14="http://schemas.microsoft.com/office/powerpoint/2010/main" val="901673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Notes</a:t>
            </a:r>
          </a:p>
          <a:p>
            <a:endParaRPr lang="en-ZA" dirty="0" smtClean="0"/>
          </a:p>
          <a:p>
            <a:r>
              <a:rPr lang="en-ZA" dirty="0" smtClean="0"/>
              <a:t>The percentages have been rounded off (13.7% overall)</a:t>
            </a:r>
          </a:p>
          <a:p>
            <a:endParaRPr lang="en-ZA" dirty="0" smtClean="0"/>
          </a:p>
          <a:p>
            <a:pPr marL="171450" indent="-171450">
              <a:buFont typeface="Arial" panose="020B0604020202020204" pitchFamily="34" charset="0"/>
              <a:buChar char="•"/>
            </a:pPr>
            <a:r>
              <a:rPr lang="en-ZA" dirty="0" smtClean="0"/>
              <a:t>SMS vacancies</a:t>
            </a:r>
            <a:r>
              <a:rPr lang="en-ZA" baseline="0" dirty="0" smtClean="0"/>
              <a:t> are at page 126 of the Annual Report </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59</a:t>
            </a:fld>
            <a:endParaRPr lang="en-US"/>
          </a:p>
        </p:txBody>
      </p:sp>
    </p:spTree>
    <p:extLst>
      <p:ext uri="{BB962C8B-B14F-4D97-AF65-F5344CB8AC3E}">
        <p14:creationId xmlns:p14="http://schemas.microsoft.com/office/powerpoint/2010/main" val="402256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overall performance reflects a 2% reduction compared to the 2018/19 FY.  The performance for two </a:t>
            </a:r>
            <a:r>
              <a:rPr lang="en-US" baseline="0" dirty="0" err="1" smtClean="0">
                <a:latin typeface="Arial" panose="020B0604020202020204" pitchFamily="34" charset="0"/>
                <a:cs typeface="Arial" panose="020B0604020202020204" pitchFamily="34" charset="0"/>
              </a:rPr>
              <a:t>programmes</a:t>
            </a:r>
            <a:r>
              <a:rPr lang="en-US" baseline="0" dirty="0" smtClean="0">
                <a:latin typeface="Arial" panose="020B0604020202020204" pitchFamily="34" charset="0"/>
                <a:cs typeface="Arial" panose="020B0604020202020204" pitchFamily="34" charset="0"/>
              </a:rPr>
              <a:t> improved significantly whereas the other two </a:t>
            </a:r>
            <a:r>
              <a:rPr lang="en-US" baseline="0" dirty="0" err="1" smtClean="0">
                <a:latin typeface="Arial" panose="020B0604020202020204" pitchFamily="34" charset="0"/>
                <a:cs typeface="Arial" panose="020B0604020202020204" pitchFamily="34" charset="0"/>
              </a:rPr>
              <a:t>programmes</a:t>
            </a:r>
            <a:r>
              <a:rPr lang="en-US" baseline="0" dirty="0" smtClean="0">
                <a:latin typeface="Arial" panose="020B0604020202020204" pitchFamily="34" charset="0"/>
                <a:cs typeface="Arial" panose="020B0604020202020204" pitchFamily="34" charset="0"/>
              </a:rPr>
              <a:t> regressed as follows: </a:t>
            </a:r>
          </a:p>
          <a:p>
            <a:pPr marL="171450" indent="-171450">
              <a:buFont typeface="Arial" panose="020B0604020202020204" pitchFamily="34" charset="0"/>
              <a:buChar char="•"/>
            </a:pPr>
            <a:r>
              <a:rPr lang="en-US" baseline="0" dirty="0" err="1" smtClean="0">
                <a:latin typeface="Arial" panose="020B0604020202020204" pitchFamily="34" charset="0"/>
                <a:cs typeface="Arial" panose="020B0604020202020204" pitchFamily="34" charset="0"/>
              </a:rPr>
              <a:t>Programme</a:t>
            </a:r>
            <a:r>
              <a:rPr lang="en-US" baseline="0" dirty="0" smtClean="0">
                <a:latin typeface="Arial" panose="020B0604020202020204" pitchFamily="34" charset="0"/>
                <a:cs typeface="Arial" panose="020B0604020202020204" pitchFamily="34" charset="0"/>
              </a:rPr>
              <a:t> 1 (Administration): improved by 25% in 2019/20 when compared to the 2018/19 FY;</a:t>
            </a:r>
          </a:p>
          <a:p>
            <a:pPr marL="171450" indent="-171450">
              <a:buFont typeface="Arial" panose="020B0604020202020204" pitchFamily="34" charset="0"/>
              <a:buChar char="•"/>
            </a:pPr>
            <a:r>
              <a:rPr lang="en-US" baseline="0" dirty="0" err="1" smtClean="0">
                <a:latin typeface="Arial" panose="020B0604020202020204" pitchFamily="34" charset="0"/>
                <a:cs typeface="Arial" panose="020B0604020202020204" pitchFamily="34" charset="0"/>
              </a:rPr>
              <a:t>Programme</a:t>
            </a:r>
            <a:r>
              <a:rPr lang="en-US" baseline="0" dirty="0" smtClean="0">
                <a:latin typeface="Arial" panose="020B0604020202020204" pitchFamily="34" charset="0"/>
                <a:cs typeface="Arial" panose="020B0604020202020204" pitchFamily="34" charset="0"/>
              </a:rPr>
              <a:t> 2 (Planning): regressed by 20% in 2019/20 when compared to the 2018/19 FY;</a:t>
            </a:r>
          </a:p>
          <a:p>
            <a:pPr marL="171450" indent="-171450">
              <a:buFont typeface="Arial" panose="020B0604020202020204" pitchFamily="34" charset="0"/>
              <a:buChar char="•"/>
            </a:pPr>
            <a:r>
              <a:rPr lang="en-US" baseline="0" dirty="0" err="1" smtClean="0">
                <a:latin typeface="Arial" panose="020B0604020202020204" pitchFamily="34" charset="0"/>
                <a:cs typeface="Arial" panose="020B0604020202020204" pitchFamily="34" charset="0"/>
              </a:rPr>
              <a:t>Programme</a:t>
            </a:r>
            <a:r>
              <a:rPr lang="en-US" baseline="0" dirty="0" smtClean="0">
                <a:latin typeface="Arial" panose="020B0604020202020204" pitchFamily="34" charset="0"/>
                <a:cs typeface="Arial" panose="020B0604020202020204" pitchFamily="34" charset="0"/>
              </a:rPr>
              <a:t> 3 (Infrastructure): regressed by 15% in 2019/20 when compared to the 2018/19; and</a:t>
            </a:r>
          </a:p>
          <a:p>
            <a:pPr marL="171450" indent="-171450">
              <a:buFont typeface="Arial" panose="020B0604020202020204" pitchFamily="34" charset="0"/>
              <a:buChar char="•"/>
            </a:pPr>
            <a:r>
              <a:rPr lang="en-US" baseline="0" dirty="0" err="1" smtClean="0">
                <a:latin typeface="Arial" panose="020B0604020202020204" pitchFamily="34" charset="0"/>
                <a:cs typeface="Arial" panose="020B0604020202020204" pitchFamily="34" charset="0"/>
              </a:rPr>
              <a:t>Programme</a:t>
            </a:r>
            <a:r>
              <a:rPr lang="en-US" baseline="0" dirty="0" smtClean="0">
                <a:latin typeface="Arial" panose="020B0604020202020204" pitchFamily="34" charset="0"/>
                <a:cs typeface="Arial" panose="020B0604020202020204" pitchFamily="34" charset="0"/>
              </a:rPr>
              <a:t> 4 (Regulation): improved by 20% in 2019/20 when compared to the 2018/19 FY.</a:t>
            </a:r>
          </a:p>
          <a:p>
            <a:pPr marL="0" indent="0">
              <a:buFont typeface="Arial" panose="020B0604020202020204" pitchFamily="34" charset="0"/>
              <a:buNone/>
            </a:pPr>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12</a:t>
            </a:fld>
            <a:endParaRPr lang="en-US"/>
          </a:p>
        </p:txBody>
      </p:sp>
    </p:spTree>
    <p:extLst>
      <p:ext uri="{BB962C8B-B14F-4D97-AF65-F5344CB8AC3E}">
        <p14:creationId xmlns:p14="http://schemas.microsoft.com/office/powerpoint/2010/main" val="11330286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Notes</a:t>
            </a:r>
          </a:p>
          <a:p>
            <a:endParaRPr lang="en-ZA" dirty="0" smtClean="0"/>
          </a:p>
          <a:p>
            <a:r>
              <a:rPr lang="en-ZA" dirty="0" smtClean="0"/>
              <a:t>The percentages have been rounded off</a:t>
            </a:r>
          </a:p>
          <a:p>
            <a:endParaRPr lang="en-ZA" dirty="0" smtClean="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61</a:t>
            </a:fld>
            <a:endParaRPr lang="en-US"/>
          </a:p>
        </p:txBody>
      </p:sp>
    </p:spTree>
    <p:extLst>
      <p:ext uri="{BB962C8B-B14F-4D97-AF65-F5344CB8AC3E}">
        <p14:creationId xmlns:p14="http://schemas.microsoft.com/office/powerpoint/2010/main" val="402256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Strategic Management</a:t>
            </a:r>
            <a:r>
              <a:rPr lang="en-ZA" sz="1200" dirty="0" smtClean="0">
                <a:effectLst/>
                <a:latin typeface="Arial" panose="020B0604020202020204" pitchFamily="34" charset="0"/>
                <a:ea typeface="Calibri"/>
                <a:cs typeface="Arial" panose="020B0604020202020204" pitchFamily="34" charset="0"/>
              </a:rPr>
              <a:t>: The departmental evaluation plan was not finalised. Planning for implementation programme was not incorporated in the departmental guidelines for performance information.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Governance &amp; Accountability</a:t>
            </a:r>
            <a:r>
              <a:rPr lang="en-ZA" sz="1200" dirty="0" smtClean="0">
                <a:effectLst/>
                <a:latin typeface="Arial" panose="020B0604020202020204" pitchFamily="34" charset="0"/>
                <a:ea typeface="Calibri"/>
                <a:cs typeface="Arial" panose="020B0604020202020204" pitchFamily="34" charset="0"/>
              </a:rPr>
              <a:t>: The Department did not comply with the required regulatory timeframes and also did not provide the required evidence.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Human Resource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did not comply with the required regulatory requirements (e.g. only managed to capture 74% of performance agreements on the Persal system by 30 June)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l">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Financial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also did not comply with the regulatory requirements (e.g. payment of valid invoices within 30 days, ensure efficient and effective processes in place to prevent and detect unauthorised, irregular, fruitless and wasteful expenditure)</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15</a:t>
            </a:fld>
            <a:endParaRPr lang="en-US"/>
          </a:p>
        </p:txBody>
      </p:sp>
    </p:spTree>
    <p:extLst>
      <p:ext uri="{BB962C8B-B14F-4D97-AF65-F5344CB8AC3E}">
        <p14:creationId xmlns:p14="http://schemas.microsoft.com/office/powerpoint/2010/main" val="2112603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Strategic Management</a:t>
            </a:r>
            <a:r>
              <a:rPr lang="en-ZA" sz="1200" dirty="0" smtClean="0">
                <a:effectLst/>
                <a:latin typeface="Arial" panose="020B0604020202020204" pitchFamily="34" charset="0"/>
                <a:ea typeface="Calibri"/>
                <a:cs typeface="Arial" panose="020B0604020202020204" pitchFamily="34" charset="0"/>
              </a:rPr>
              <a:t>: The departmental evaluation plan was not finalised. Planning for implementation programme was not incorporated in the departmental guidelines for performance information.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Governance &amp; Accountability</a:t>
            </a:r>
            <a:r>
              <a:rPr lang="en-ZA" sz="1200" dirty="0" smtClean="0">
                <a:effectLst/>
                <a:latin typeface="Arial" panose="020B0604020202020204" pitchFamily="34" charset="0"/>
                <a:ea typeface="Calibri"/>
                <a:cs typeface="Arial" panose="020B0604020202020204" pitchFamily="34" charset="0"/>
              </a:rPr>
              <a:t>: The Department did not comply with the required regulatory timeframes and also did not provide the required evidence.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Human Resource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did not comply with the required regulatory requirements (e.g. only managed to capture 74% of performance agreements on the Persal system by 30 June)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l">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Financial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also did not comply with the regulatory requirements (e.g. payment of valid invoices within 30 days, ensure efficient and effective processes in place to prevent and detect unauthorised, irregular, fruitless and wasteful expenditure)</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16</a:t>
            </a:fld>
            <a:endParaRPr lang="en-US"/>
          </a:p>
        </p:txBody>
      </p:sp>
    </p:spTree>
    <p:extLst>
      <p:ext uri="{BB962C8B-B14F-4D97-AF65-F5344CB8AC3E}">
        <p14:creationId xmlns:p14="http://schemas.microsoft.com/office/powerpoint/2010/main" val="3033185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Strategic Management</a:t>
            </a:r>
            <a:r>
              <a:rPr lang="en-ZA" sz="1200" dirty="0" smtClean="0">
                <a:effectLst/>
                <a:latin typeface="Arial" panose="020B0604020202020204" pitchFamily="34" charset="0"/>
                <a:ea typeface="Calibri"/>
                <a:cs typeface="Arial" panose="020B0604020202020204" pitchFamily="34" charset="0"/>
              </a:rPr>
              <a:t>: The departmental evaluation plan was not finalised. Planning for implementation programme was not incorporated in the departmental guidelines for performance information.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Governance &amp; Accountability</a:t>
            </a:r>
            <a:r>
              <a:rPr lang="en-ZA" sz="1200" dirty="0" smtClean="0">
                <a:effectLst/>
                <a:latin typeface="Arial" panose="020B0604020202020204" pitchFamily="34" charset="0"/>
                <a:ea typeface="Calibri"/>
                <a:cs typeface="Arial" panose="020B0604020202020204" pitchFamily="34" charset="0"/>
              </a:rPr>
              <a:t>: The Department did not comply with the required regulatory timeframes and also did not provide the required evidence.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just">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Human Resource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did not comply with the required regulatory requirements (e.g. only managed to capture 74% of performance agreements on the Persal system by 30 June) </a:t>
            </a:r>
            <a:endParaRPr lang="en-US" sz="1200" dirty="0" smtClean="0">
              <a:effectLst/>
              <a:latin typeface="Arial" panose="020B0604020202020204" pitchFamily="34" charset="0"/>
              <a:ea typeface="Times New Roman"/>
              <a:cs typeface="Arial" panose="020B0604020202020204" pitchFamily="34" charset="0"/>
            </a:endParaRPr>
          </a:p>
          <a:p>
            <a:pPr marL="171450" marR="0" indent="-171450" algn="l">
              <a:spcBef>
                <a:spcPts val="600"/>
              </a:spcBef>
              <a:spcAft>
                <a:spcPts val="0"/>
              </a:spcAft>
              <a:buFont typeface="Arial" panose="020B0604020202020204" pitchFamily="34" charset="0"/>
              <a:buChar char="•"/>
            </a:pPr>
            <a:r>
              <a:rPr lang="en-ZA" sz="1200" b="1" dirty="0" smtClean="0">
                <a:effectLst/>
                <a:latin typeface="Arial" panose="020B0604020202020204" pitchFamily="34" charset="0"/>
                <a:ea typeface="Calibri"/>
                <a:cs typeface="Arial" panose="020B0604020202020204" pitchFamily="34" charset="0"/>
              </a:rPr>
              <a:t>Financial Management</a:t>
            </a:r>
            <a:r>
              <a:rPr lang="en-ZA" sz="1200" dirty="0" smtClean="0">
                <a:effectLst/>
                <a:latin typeface="Arial" panose="020B0604020202020204" pitchFamily="34" charset="0"/>
                <a:ea typeface="Calibri"/>
                <a:cs typeface="Arial" panose="020B0604020202020204" pitchFamily="34" charset="0"/>
              </a:rPr>
              <a:t>: The Department did not provide the required evidence and also did not comply with the regulatory requirements (e.g. payment of valid invoices within 30 days, ensure efficient and effective processes in place to prevent and detect unauthorised, irregular, fruitless and wasteful expenditure)</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17</a:t>
            </a:fld>
            <a:endParaRPr lang="en-US"/>
          </a:p>
        </p:txBody>
      </p:sp>
    </p:spTree>
    <p:extLst>
      <p:ext uri="{BB962C8B-B14F-4D97-AF65-F5344CB8AC3E}">
        <p14:creationId xmlns:p14="http://schemas.microsoft.com/office/powerpoint/2010/main" val="3027562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20</a:t>
            </a:fld>
            <a:endParaRPr lang="en-US"/>
          </a:p>
        </p:txBody>
      </p:sp>
    </p:spTree>
    <p:extLst>
      <p:ext uri="{BB962C8B-B14F-4D97-AF65-F5344CB8AC3E}">
        <p14:creationId xmlns:p14="http://schemas.microsoft.com/office/powerpoint/2010/main" val="1485738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21</a:t>
            </a:fld>
            <a:endParaRPr lang="en-US"/>
          </a:p>
        </p:txBody>
      </p:sp>
    </p:spTree>
    <p:extLst>
      <p:ext uri="{BB962C8B-B14F-4D97-AF65-F5344CB8AC3E}">
        <p14:creationId xmlns:p14="http://schemas.microsoft.com/office/powerpoint/2010/main" val="3583136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22</a:t>
            </a:fld>
            <a:endParaRPr lang="en-US"/>
          </a:p>
        </p:txBody>
      </p:sp>
    </p:spTree>
    <p:extLst>
      <p:ext uri="{BB962C8B-B14F-4D97-AF65-F5344CB8AC3E}">
        <p14:creationId xmlns:p14="http://schemas.microsoft.com/office/powerpoint/2010/main" val="7895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just">
              <a:spcBef>
                <a:spcPts val="600"/>
              </a:spcBef>
              <a:spcAft>
                <a:spcPts val="0"/>
              </a:spcAft>
              <a:buFont typeface="Arial" panose="020B0604020202020204" pitchFamily="34" charset="0"/>
              <a:buChar char="•"/>
            </a:pPr>
            <a:r>
              <a:rPr lang="en-US" sz="1200" kern="1200" dirty="0" smtClean="0">
                <a:solidFill>
                  <a:schemeClr val="dk1"/>
                </a:solidFill>
                <a:effectLst/>
                <a:latin typeface="Arial" panose="020B0604020202020204" pitchFamily="34" charset="0"/>
                <a:ea typeface="Calibri"/>
                <a:cs typeface="Arial" panose="020B0604020202020204" pitchFamily="34" charset="0"/>
              </a:rPr>
              <a:t>Municipal Strategic Self- Assessments (</a:t>
            </a:r>
            <a:r>
              <a:rPr lang="en-US" sz="1200" kern="1200" dirty="0" err="1" smtClean="0">
                <a:solidFill>
                  <a:schemeClr val="dk1"/>
                </a:solidFill>
                <a:effectLst/>
                <a:latin typeface="Arial" panose="020B0604020202020204" pitchFamily="34" charset="0"/>
                <a:ea typeface="Calibri"/>
                <a:cs typeface="Arial" panose="020B0604020202020204" pitchFamily="34" charset="0"/>
              </a:rPr>
              <a:t>MuSSA</a:t>
            </a:r>
            <a:r>
              <a:rPr lang="en-US" sz="1200" kern="1200" dirty="0" smtClean="0">
                <a:solidFill>
                  <a:schemeClr val="dk1"/>
                </a:solidFill>
                <a:effectLst/>
                <a:latin typeface="Arial" panose="020B0604020202020204" pitchFamily="34" charset="0"/>
                <a:ea typeface="Calibri"/>
                <a:cs typeface="Arial" panose="020B0604020202020204" pitchFamily="34" charset="0"/>
              </a:rPr>
              <a:t>) completed was</a:t>
            </a:r>
            <a:r>
              <a:rPr lang="en-US" sz="1200" kern="1200" baseline="0" dirty="0" smtClean="0">
                <a:solidFill>
                  <a:schemeClr val="dk1"/>
                </a:solidFill>
                <a:effectLst/>
                <a:latin typeface="Arial" panose="020B0604020202020204" pitchFamily="34" charset="0"/>
                <a:ea typeface="Calibri"/>
                <a:cs typeface="Arial" panose="020B0604020202020204" pitchFamily="34" charset="0"/>
              </a:rPr>
              <a:t> exceeded as there were recovery from previous quarter</a:t>
            </a:r>
          </a:p>
          <a:p>
            <a:pPr marL="171450" marR="0" indent="-171450" algn="just">
              <a:spcBef>
                <a:spcPts val="600"/>
              </a:spcBef>
              <a:spcAft>
                <a:spcPts val="0"/>
              </a:spcAft>
              <a:buFont typeface="Arial" panose="020B0604020202020204" pitchFamily="34" charset="0"/>
              <a:buChar char="•"/>
            </a:pPr>
            <a:r>
              <a:rPr lang="en-US" sz="1200" kern="1200" dirty="0" smtClean="0">
                <a:solidFill>
                  <a:schemeClr val="dk1"/>
                </a:solidFill>
                <a:effectLst/>
                <a:latin typeface="Arial" panose="020B0604020202020204" pitchFamily="34" charset="0"/>
                <a:ea typeface="Calibri"/>
                <a:cs typeface="Arial" panose="020B0604020202020204" pitchFamily="34" charset="0"/>
              </a:rPr>
              <a:t>Feasibility studies were partially met owing to delayed implementing</a:t>
            </a:r>
            <a:r>
              <a:rPr lang="en-US" sz="1200" kern="1200" baseline="0" dirty="0" smtClean="0">
                <a:solidFill>
                  <a:schemeClr val="dk1"/>
                </a:solidFill>
                <a:effectLst/>
                <a:latin typeface="Arial" panose="020B0604020202020204" pitchFamily="34" charset="0"/>
                <a:ea typeface="Calibri"/>
                <a:cs typeface="Arial" panose="020B0604020202020204" pitchFamily="34" charset="0"/>
              </a:rPr>
              <a:t> agent agreement </a:t>
            </a:r>
          </a:p>
          <a:p>
            <a:pPr marL="171450" marR="0" indent="-171450" algn="just">
              <a:spcBef>
                <a:spcPts val="600"/>
              </a:spcBef>
              <a:spcAft>
                <a:spcPts val="0"/>
              </a:spcAft>
              <a:buFont typeface="Arial" panose="020B0604020202020204" pitchFamily="34" charset="0"/>
              <a:buChar char="•"/>
            </a:pPr>
            <a:r>
              <a:rPr lang="en-US" sz="1200" kern="1200" baseline="0" dirty="0" smtClean="0">
                <a:solidFill>
                  <a:schemeClr val="dk1"/>
                </a:solidFill>
                <a:effectLst/>
                <a:latin typeface="Arial" panose="020B0604020202020204" pitchFamily="34" charset="0"/>
                <a:cs typeface="Arial" panose="020B0604020202020204" pitchFamily="34" charset="0"/>
              </a:rPr>
              <a:t>IRS partially met owing to delays in reconciling planning with priority projects </a:t>
            </a:r>
            <a:endParaRPr lang="en-ZA" dirty="0"/>
          </a:p>
        </p:txBody>
      </p:sp>
      <p:sp>
        <p:nvSpPr>
          <p:cNvPr id="4" name="Slide Number Placeholder 3"/>
          <p:cNvSpPr>
            <a:spLocks noGrp="1"/>
          </p:cNvSpPr>
          <p:nvPr>
            <p:ph type="sldNum" sz="quarter" idx="10"/>
          </p:nvPr>
        </p:nvSpPr>
        <p:spPr/>
        <p:txBody>
          <a:bodyPr/>
          <a:lstStyle/>
          <a:p>
            <a:pPr>
              <a:defRPr/>
            </a:pPr>
            <a:fld id="{D942B5C7-AB45-4537-B522-62FCAE1E72F2}" type="slidenum">
              <a:rPr lang="en-US" smtClean="0"/>
              <a:pPr>
                <a:defRPr/>
              </a:pPr>
              <a:t>23</a:t>
            </a:fld>
            <a:endParaRPr lang="en-US"/>
          </a:p>
        </p:txBody>
      </p:sp>
    </p:spTree>
    <p:extLst>
      <p:ext uri="{BB962C8B-B14F-4D97-AF65-F5344CB8AC3E}">
        <p14:creationId xmlns:p14="http://schemas.microsoft.com/office/powerpoint/2010/main" val="21766560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1" descr="DWS Slide Cover3.pdf"/>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DWS Slide Cover pic4.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1512888"/>
            <a:ext cx="9180513"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hasCustomPrompt="1"/>
          </p:nvPr>
        </p:nvSpPr>
        <p:spPr>
          <a:xfrm>
            <a:off x="1450728" y="2148009"/>
            <a:ext cx="7077807" cy="3030660"/>
          </a:xfrm>
          <a:prstGeom prst="rect">
            <a:avLst/>
          </a:prstGeom>
        </p:spPr>
        <p:txBody>
          <a:bodyPr/>
          <a:lstStyle>
            <a:lvl1pPr algn="l">
              <a:defRPr lang="en-US" sz="2400" kern="1200" dirty="0" smtClean="0">
                <a:solidFill>
                  <a:schemeClr val="bg2">
                    <a:lumMod val="25000"/>
                  </a:schemeClr>
                </a:solidFill>
                <a:latin typeface="Gill Snas" charset="0"/>
                <a:ea typeface="ＭＳ Ｐゴシック" charset="0"/>
                <a:cs typeface="Gill Snas" charset="0"/>
              </a:defRPr>
            </a:lvl1pPr>
          </a:lstStyle>
          <a:p>
            <a:pPr eaLnBrk="1" hangingPunct="1">
              <a:defRPr/>
            </a:pPr>
            <a:r>
              <a:rPr lang="en-US" dirty="0"/>
              <a:t>Click to edit Master title style</a:t>
            </a:r>
            <a:br>
              <a:rPr lang="en-US" dirty="0"/>
            </a:br>
            <a:r>
              <a:rPr lang="en-US" dirty="0">
                <a:solidFill>
                  <a:schemeClr val="bg2">
                    <a:lumMod val="25000"/>
                  </a:schemeClr>
                </a:solidFill>
                <a:latin typeface="Gill Snas" charset="0"/>
                <a:cs typeface="Gill Snas" charset="0"/>
              </a:rPr>
              <a:t>PRESENTATION TITLE</a:t>
            </a:r>
            <a:br>
              <a:rPr lang="en-US" dirty="0">
                <a:solidFill>
                  <a:schemeClr val="bg2">
                    <a:lumMod val="25000"/>
                  </a:schemeClr>
                </a:solidFill>
                <a:latin typeface="Gill Snas" charset="0"/>
                <a:cs typeface="Gill Snas" charset="0"/>
              </a:rPr>
            </a:br>
            <a:r>
              <a:rPr lang="en-US" dirty="0">
                <a:solidFill>
                  <a:schemeClr val="bg2">
                    <a:lumMod val="25000"/>
                  </a:schemeClr>
                </a:solidFill>
                <a:latin typeface="Gill Snas" charset="0"/>
                <a:cs typeface="Gill Snas" charset="0"/>
              </a:rPr>
              <a:t/>
            </a:r>
            <a:br>
              <a:rPr lang="en-US"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Presented by:</a:t>
            </a:r>
            <a:br>
              <a:rPr lang="en-US" sz="14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Name Surname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Designation</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Directorate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
            </a:r>
            <a:br>
              <a:rPr lang="en-US" sz="1800"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Date</a:t>
            </a:r>
            <a:br>
              <a:rPr lang="en-US" sz="1400" dirty="0">
                <a:solidFill>
                  <a:schemeClr val="bg2">
                    <a:lumMod val="25000"/>
                  </a:schemeClr>
                </a:solidFill>
                <a:latin typeface="Gill Snas" charset="0"/>
                <a:cs typeface="Gill Snas" charset="0"/>
              </a:rPr>
            </a:br>
            <a:endParaRPr lang="en-US" dirty="0"/>
          </a:p>
        </p:txBody>
      </p:sp>
    </p:spTree>
    <p:extLst>
      <p:ext uri="{BB962C8B-B14F-4D97-AF65-F5344CB8AC3E}">
        <p14:creationId xmlns:p14="http://schemas.microsoft.com/office/powerpoint/2010/main" val="69069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954">
                <a:latin typeface="Arial" panose="020B0604020202020204" pitchFamily="34" charset="0"/>
                <a:cs typeface="Arial" panose="020B0604020202020204" pitchFamily="34" charset="0"/>
              </a:defRPr>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160588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6"/>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964354-F11D-445C-B1E7-EA27CEAC0B89}"/>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xmlns="" id="{A1F0AEE7-28D7-457D-BC0F-102C13AA6355}"/>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a:solidFill>
                <a:prstClr val="black"/>
              </a:solidFill>
            </a:endParaRPr>
          </a:p>
        </p:txBody>
      </p:sp>
      <p:sp>
        <p:nvSpPr>
          <p:cNvPr id="6" name="Slide Number Placeholder 5">
            <a:extLst>
              <a:ext uri="{FF2B5EF4-FFF2-40B4-BE49-F238E27FC236}">
                <a16:creationId xmlns:a16="http://schemas.microsoft.com/office/drawing/2014/main" xmlns="" id="{E144C0C3-9EA2-4D8A-BA66-AD55BA64F458}"/>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540752D1-C2C8-4EC9-B572-BE6D944B3108}" type="slidenum">
              <a:rPr lang="en-US" altLang="en-US">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3745952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2A7AE78-081B-48E6-A2BA-C95E8451C002}"/>
              </a:ext>
            </a:extLst>
          </p:cNvPr>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itchFamily="34" charset="0"/>
              </a:defRPr>
            </a:lvl1pPr>
          </a:lstStyle>
          <a:p>
            <a:pPr defTabSz="914400" fontAlgn="auto">
              <a:spcBef>
                <a:spcPts val="0"/>
              </a:spcBef>
              <a:spcAft>
                <a:spcPts val="0"/>
              </a:spcAft>
              <a:defRPr/>
            </a:pPr>
            <a:endParaRPr lang="en-US" dirty="0">
              <a:solidFill>
                <a:prstClr val="black"/>
              </a:solidFill>
              <a:ea typeface="+mn-ea"/>
            </a:endParaRPr>
          </a:p>
        </p:txBody>
      </p:sp>
      <p:sp>
        <p:nvSpPr>
          <p:cNvPr id="5" name="Footer Placeholder 4">
            <a:extLst>
              <a:ext uri="{FF2B5EF4-FFF2-40B4-BE49-F238E27FC236}">
                <a16:creationId xmlns:a16="http://schemas.microsoft.com/office/drawing/2014/main" xmlns="" id="{F5544B05-DBAF-413D-B5E7-1F6FDBD0C68B}"/>
              </a:ext>
            </a:extLst>
          </p:cNvPr>
          <p:cNvSpPr>
            <a:spLocks noGrp="1"/>
          </p:cNvSpPr>
          <p:nvPr>
            <p:ph type="ftr" sz="quarter" idx="11"/>
          </p:nvPr>
        </p:nvSpPr>
        <p:spPr>
          <a:xfrm>
            <a:off x="3124200" y="6356351"/>
            <a:ext cx="2895600" cy="365125"/>
          </a:xfrm>
          <a:prstGeom prst="rect">
            <a:avLst/>
          </a:prstGeom>
        </p:spPr>
        <p:txBody>
          <a:bodyPr/>
          <a:lstStyle>
            <a:lvl1pPr eaLnBrk="1" fontAlgn="auto" hangingPunct="1">
              <a:spcBef>
                <a:spcPts val="0"/>
              </a:spcBef>
              <a:spcAft>
                <a:spcPts val="0"/>
              </a:spcAft>
              <a:defRPr sz="1662">
                <a:latin typeface="+mn-lt"/>
                <a:ea typeface="+mn-ea"/>
                <a:cs typeface="+mn-cs"/>
              </a:defRPr>
            </a:lvl1pPr>
          </a:lstStyle>
          <a:p>
            <a:pPr defTabSz="914400">
              <a:defRPr/>
            </a:pPr>
            <a:endParaRPr lang="en-US">
              <a:solidFill>
                <a:prstClr val="black"/>
              </a:solidFill>
            </a:endParaRPr>
          </a:p>
        </p:txBody>
      </p:sp>
      <p:sp>
        <p:nvSpPr>
          <p:cNvPr id="6" name="Slide Number Placeholder 5">
            <a:extLst>
              <a:ext uri="{FF2B5EF4-FFF2-40B4-BE49-F238E27FC236}">
                <a16:creationId xmlns:a16="http://schemas.microsoft.com/office/drawing/2014/main" xmlns="" id="{CF9F5C7A-91A6-4B46-8EF4-506397056E61}"/>
              </a:ext>
            </a:extLst>
          </p:cNvPr>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662">
                <a:latin typeface="Calibri" panose="020F0502020204030204" pitchFamily="34" charset="0"/>
              </a:defRPr>
            </a:lvl1pPr>
          </a:lstStyle>
          <a:p>
            <a:pPr defTabSz="914400" fontAlgn="auto">
              <a:spcBef>
                <a:spcPts val="0"/>
              </a:spcBef>
              <a:spcAft>
                <a:spcPts val="0"/>
              </a:spcAft>
              <a:defRPr/>
            </a:pPr>
            <a:fld id="{400B1B1E-0A5D-497D-9106-DBC4A1E623CC}" type="slidenum">
              <a:rPr lang="en-US" altLang="en-US">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4363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p>
        </p:txBody>
      </p:sp>
      <p:sp>
        <p:nvSpPr>
          <p:cNvPr id="6"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87132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57200" y="1600206"/>
            <a:ext cx="8229600" cy="452596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41878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a:prstGeom prst="rect">
            <a:avLst/>
          </a:prstGeom>
        </p:spPr>
        <p:txBody>
          <a:bodyPr anchor="t"/>
          <a:lstStyle>
            <a:lvl1pPr algn="l">
              <a:defRPr sz="3692" b="1" cap="a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722313" y="2906719"/>
            <a:ext cx="7772400" cy="1500187"/>
          </a:xfrm>
          <a:prstGeom prst="rect">
            <a:avLst/>
          </a:prstGeom>
        </p:spPr>
        <p:txBody>
          <a:bodyPr anchor="b"/>
          <a:lstStyle>
            <a:lvl1pPr marL="0" indent="0">
              <a:buNone/>
              <a:defRPr sz="1846">
                <a:solidFill>
                  <a:schemeClr val="tx1">
                    <a:tint val="75000"/>
                  </a:schemeClr>
                </a:solidFill>
                <a:latin typeface="Arial" panose="020B0604020202020204" pitchFamily="34" charset="0"/>
                <a:cs typeface="Arial" panose="020B0604020202020204" pitchFamily="34" charset="0"/>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288951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a:prstGeom prst="rect">
            <a:avLst/>
          </a:prstGeom>
        </p:spPr>
        <p:txBody>
          <a:bodyPr/>
          <a:lstStyle>
            <a:lvl1pPr>
              <a:defRPr sz="2585">
                <a:latin typeface="Arial" panose="020B0604020202020204" pitchFamily="34" charset="0"/>
                <a:cs typeface="Arial" panose="020B0604020202020204" pitchFamily="34" charset="0"/>
              </a:defRPr>
            </a:lvl1pPr>
            <a:lvl2pPr>
              <a:defRPr sz="2215">
                <a:latin typeface="Arial" panose="020B0604020202020204" pitchFamily="34" charset="0"/>
                <a:cs typeface="Arial" panose="020B0604020202020204" pitchFamily="34" charset="0"/>
              </a:defRPr>
            </a:lvl2pPr>
            <a:lvl3pPr>
              <a:defRPr sz="1846">
                <a:latin typeface="Arial" panose="020B0604020202020204" pitchFamily="34" charset="0"/>
                <a:cs typeface="Arial" panose="020B0604020202020204" pitchFamily="34" charset="0"/>
              </a:defRPr>
            </a:lvl3pPr>
            <a:lvl4pPr>
              <a:defRPr sz="1662">
                <a:latin typeface="Arial" panose="020B0604020202020204" pitchFamily="34" charset="0"/>
                <a:cs typeface="Arial" panose="020B0604020202020204" pitchFamily="34" charset="0"/>
              </a:defRPr>
            </a:lvl4pPr>
            <a:lvl5pPr>
              <a:defRPr sz="1662">
                <a:latin typeface="Arial" panose="020B0604020202020204" pitchFamily="34" charset="0"/>
                <a:cs typeface="Arial" panose="020B0604020202020204" pitchFamily="34" charset="0"/>
              </a:defRPr>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2738647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dirty="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4"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027" y="2174875"/>
            <a:ext cx="4041774" cy="3951288"/>
          </a:xfrm>
          <a:prstGeom prst="rect">
            <a:avLst/>
          </a:prstGeom>
        </p:spPr>
        <p:txBody>
          <a:bodyPr/>
          <a:lstStyle>
            <a:lvl1pPr>
              <a:defRPr sz="2215">
                <a:latin typeface="Arial" panose="020B0604020202020204" pitchFamily="34" charset="0"/>
                <a:cs typeface="Arial" panose="020B0604020202020204" pitchFamily="34" charset="0"/>
              </a:defRPr>
            </a:lvl1pPr>
            <a:lvl2pPr>
              <a:defRPr sz="1846">
                <a:latin typeface="Arial" panose="020B0604020202020204" pitchFamily="34" charset="0"/>
                <a:cs typeface="Arial" panose="020B0604020202020204" pitchFamily="34" charset="0"/>
              </a:defRPr>
            </a:lvl2pPr>
            <a:lvl3pPr>
              <a:defRPr sz="1662">
                <a:latin typeface="Arial" panose="020B0604020202020204" pitchFamily="34" charset="0"/>
                <a:cs typeface="Arial" panose="020B0604020202020204" pitchFamily="34" charset="0"/>
              </a:defRPr>
            </a:lvl3pPr>
            <a:lvl4pPr>
              <a:defRPr sz="1477">
                <a:latin typeface="Arial" panose="020B0604020202020204" pitchFamily="34" charset="0"/>
                <a:cs typeface="Arial" panose="020B0604020202020204" pitchFamily="34" charset="0"/>
              </a:defRPr>
            </a:lvl4pPr>
            <a:lvl5pPr>
              <a:defRPr sz="1477">
                <a:latin typeface="Arial" panose="020B0604020202020204" pitchFamily="34" charset="0"/>
                <a:cs typeface="Arial" panose="020B0604020202020204" pitchFamily="34" charset="0"/>
              </a:defRPr>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210209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133829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377199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a:prstGeom prst="rect">
            <a:avLst/>
          </a:prstGeom>
        </p:spPr>
        <p:txBody>
          <a:bodyPr anchor="b"/>
          <a:lstStyle>
            <a:lvl1pPr algn="l">
              <a:defRPr sz="1846"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2" y="273056"/>
            <a:ext cx="5111751" cy="5853113"/>
          </a:xfrm>
          <a:prstGeom prst="rect">
            <a:avLst/>
          </a:prstGeom>
        </p:spPr>
        <p:txBody>
          <a:bodyPr/>
          <a:lstStyle>
            <a:lvl1pPr>
              <a:defRPr sz="2954">
                <a:latin typeface="Arial" panose="020B0604020202020204" pitchFamily="34" charset="0"/>
                <a:cs typeface="Arial" panose="020B0604020202020204" pitchFamily="34" charset="0"/>
              </a:defRPr>
            </a:lvl1pPr>
            <a:lvl2pPr>
              <a:defRPr sz="2585">
                <a:latin typeface="Arial" panose="020B0604020202020204" pitchFamily="34" charset="0"/>
                <a:cs typeface="Arial" panose="020B0604020202020204" pitchFamily="34" charset="0"/>
              </a:defRPr>
            </a:lvl2pPr>
            <a:lvl3pPr>
              <a:defRPr sz="2215">
                <a:latin typeface="Arial" panose="020B0604020202020204" pitchFamily="34" charset="0"/>
                <a:cs typeface="Arial" panose="020B0604020202020204" pitchFamily="34" charset="0"/>
              </a:defRPr>
            </a:lvl3pPr>
            <a:lvl4pPr>
              <a:defRPr sz="1846">
                <a:latin typeface="Arial" panose="020B0604020202020204" pitchFamily="34" charset="0"/>
                <a:cs typeface="Arial" panose="020B0604020202020204" pitchFamily="34" charset="0"/>
              </a:defRPr>
            </a:lvl4pPr>
            <a:lvl5pPr>
              <a:defRPr sz="1846">
                <a:latin typeface="Arial" panose="020B0604020202020204" pitchFamily="34" charset="0"/>
                <a:cs typeface="Arial" panose="020B0604020202020204" pitchFamily="34" charset="0"/>
              </a:defRPr>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3"/>
            <a:ext cx="3008313" cy="4691063"/>
          </a:xfrm>
          <a:prstGeom prst="rect">
            <a:avLst/>
          </a:prstGeom>
        </p:spPr>
        <p:txBody>
          <a:bodyPr/>
          <a:lstStyle>
            <a:lvl1pPr marL="0" indent="0">
              <a:buNone/>
              <a:defRPr sz="1292">
                <a:latin typeface="Arial" panose="020B0604020202020204" pitchFamily="34" charset="0"/>
                <a:cs typeface="Arial" panose="020B0604020202020204" pitchFamily="34" charset="0"/>
              </a:defRPr>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8" name="Slide Number Placeholder 5">
            <a:extLst>
              <a:ext uri="{FF2B5EF4-FFF2-40B4-BE49-F238E27FC236}">
                <a16:creationId xmlns:a16="http://schemas.microsoft.com/office/drawing/2014/main" xmlns="" id="{E66588C1-9077-48FD-99DF-89535B58B221}"/>
              </a:ext>
            </a:extLst>
          </p:cNvPr>
          <p:cNvSpPr>
            <a:spLocks noGrp="1"/>
          </p:cNvSpPr>
          <p:nvPr>
            <p:ph type="sldNum" sz="quarter" idx="12"/>
          </p:nvPr>
        </p:nvSpPr>
        <p:spPr>
          <a:xfrm>
            <a:off x="3724846" y="6352243"/>
            <a:ext cx="21336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a:solidFill>
                <a:prstClr val="black"/>
              </a:solidFill>
              <a:ea typeface="+mn-ea"/>
            </a:endParaRPr>
          </a:p>
        </p:txBody>
      </p:sp>
    </p:spTree>
    <p:extLst>
      <p:ext uri="{BB962C8B-B14F-4D97-AF65-F5344CB8AC3E}">
        <p14:creationId xmlns:p14="http://schemas.microsoft.com/office/powerpoint/2010/main" val="263113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xmlns="" id="{C34AC8D4-0DC5-4C56-97A6-7CB3254E2D72}"/>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t="78636" r="-257"/>
          <a:stretch/>
        </p:blipFill>
        <p:spPr bwMode="auto">
          <a:xfrm>
            <a:off x="3447" y="6172200"/>
            <a:ext cx="916744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993065"/>
      </p:ext>
    </p:extLst>
  </p:cSld>
  <p:clrMap bg1="lt1" tx1="dk1" bg2="lt2" tx2="dk2" accent1="accent1" accent2="accent2" accent3="accent3" accent4="accent4" accent5="accent5" accent6="accent6" hlink="hlink" folHlink="folHlink"/>
  <p:sldLayoutIdLst>
    <p:sldLayoutId id="2147484397"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Lst>
  <p:hf hdr="0" ftr="0" dt="0"/>
  <p:txStyles>
    <p:titleStyle>
      <a:lvl1pPr algn="ctr" defTabSz="422041" rtl="0" eaLnBrk="0" fontAlgn="base" hangingPunct="0">
        <a:spcBef>
          <a:spcPct val="0"/>
        </a:spcBef>
        <a:spcAft>
          <a:spcPct val="0"/>
        </a:spcAft>
        <a:defRPr sz="4062" kern="1200">
          <a:solidFill>
            <a:schemeClr val="tx1"/>
          </a:solidFill>
          <a:latin typeface="+mj-lt"/>
          <a:ea typeface="MS PGothic" pitchFamily="34" charset="-128"/>
          <a:cs typeface="MS PGothic"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p:titleStyle>
    <p:body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mn-lt"/>
          <a:ea typeface="MS PGothic" pitchFamily="34" charset="-128"/>
          <a:cs typeface="MS PGothic"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mn-lt"/>
          <a:ea typeface="MS PGothic" pitchFamily="34" charset="-128"/>
          <a:cs typeface="MS PGothic"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mn-lt"/>
          <a:ea typeface="MS PGothic" pitchFamily="34" charset="-128"/>
          <a:cs typeface="MS PGothic"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en-US"/>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a:solidFill>
                  <a:schemeClr val="bg1"/>
                </a:solidFill>
                <a:latin typeface="Gill Sans MT" pitchFamily="34" charset="0"/>
              </a:rPr>
              <a:t>PRESENTATION TITLE</a:t>
            </a:r>
          </a:p>
          <a:p>
            <a:endParaRPr lang="en-US" sz="1800">
              <a:solidFill>
                <a:schemeClr val="bg1"/>
              </a:solidFill>
              <a:latin typeface="Gill Sans" pitchFamily="-84" charset="0"/>
            </a:endParaRPr>
          </a:p>
          <a:p>
            <a:r>
              <a:rPr lang="en-US" sz="1800">
                <a:solidFill>
                  <a:schemeClr val="bg1"/>
                </a:solidFill>
                <a:latin typeface="Gill Sans Light" pitchFamily="-84" charset="0"/>
              </a:rPr>
              <a:t>Presented by:</a:t>
            </a:r>
          </a:p>
          <a:p>
            <a:r>
              <a:rPr lang="en-US" sz="1800">
                <a:solidFill>
                  <a:schemeClr val="bg1"/>
                </a:solidFill>
                <a:latin typeface="Gill Sans Light" pitchFamily="-84" charset="0"/>
              </a:rPr>
              <a:t>Name Surname</a:t>
            </a:r>
          </a:p>
          <a:p>
            <a:r>
              <a:rPr lang="en-US" sz="1800">
                <a:solidFill>
                  <a:schemeClr val="bg1"/>
                </a:solidFill>
                <a:latin typeface="Gill Sans Light" pitchFamily="-84" charset="0"/>
              </a:rPr>
              <a:t>Directorate</a:t>
            </a:r>
          </a:p>
          <a:p>
            <a:endParaRPr lang="en-US" sz="1400">
              <a:solidFill>
                <a:schemeClr val="bg1"/>
              </a:solidFill>
              <a:latin typeface="Gill Sans Light" pitchFamily="-84" charset="0"/>
            </a:endParaRPr>
          </a:p>
          <a:p>
            <a:r>
              <a:rPr lang="en-US" sz="1400">
                <a:solidFill>
                  <a:schemeClr val="bg1"/>
                </a:solidFill>
                <a:latin typeface="Gill Sans Light" pitchFamily="-84" charset="0"/>
              </a:rPr>
              <a:t>Date</a:t>
            </a:r>
          </a:p>
        </p:txBody>
      </p:sp>
      <p:pic>
        <p:nvPicPr>
          <p:cNvPr id="13315"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3316" name="Picture 1" descr="DWS Slide Cover pic4.jpg"/>
          <p:cNvPicPr>
            <a:picLocks noChangeAspect="1"/>
          </p:cNvPicPr>
          <p:nvPr/>
        </p:nvPicPr>
        <p:blipFill>
          <a:blip r:embed="rId4"/>
          <a:srcRect/>
          <a:stretch>
            <a:fillRect/>
          </a:stretch>
        </p:blipFill>
        <p:spPr bwMode="auto">
          <a:xfrm>
            <a:off x="11520" y="1499399"/>
            <a:ext cx="9180513" cy="5032375"/>
          </a:xfrm>
          <a:prstGeom prst="rect">
            <a:avLst/>
          </a:prstGeom>
          <a:noFill/>
          <a:ln w="9525">
            <a:noFill/>
            <a:miter lim="800000"/>
            <a:headEnd/>
            <a:tailEnd/>
          </a:ln>
        </p:spPr>
      </p:pic>
      <p:sp>
        <p:nvSpPr>
          <p:cNvPr id="5" name="Title 4"/>
          <p:cNvSpPr>
            <a:spLocks noGrp="1"/>
          </p:cNvSpPr>
          <p:nvPr>
            <p:ph type="ctrTitle"/>
          </p:nvPr>
        </p:nvSpPr>
        <p:spPr>
          <a:xfrm>
            <a:off x="317964" y="1868408"/>
            <a:ext cx="6220949" cy="849190"/>
          </a:xfrm>
        </p:spPr>
        <p:txBody>
          <a:bodyPr/>
          <a:lstStyle/>
          <a:p>
            <a:pPr eaLnBrk="1" hangingPunct="1">
              <a:defRPr/>
            </a:pPr>
            <a:r>
              <a:rPr lang="en-US" b="1" dirty="0" smtClean="0">
                <a:solidFill>
                  <a:schemeClr val="tx1"/>
                </a:solidFill>
                <a:latin typeface="Arial" pitchFamily="34" charset="0"/>
                <a:cs typeface="Arial" pitchFamily="34" charset="0"/>
              </a:rPr>
              <a:t>2019/20 Annual Report of the Department of Water &amp; Sanitation</a:t>
            </a:r>
            <a:endParaRPr lang="en-ZA" dirty="0">
              <a:solidFill>
                <a:schemeClr val="tx1"/>
              </a:solidFill>
            </a:endParaRPr>
          </a:p>
        </p:txBody>
      </p:sp>
      <p:sp>
        <p:nvSpPr>
          <p:cNvPr id="6" name="Title 4"/>
          <p:cNvSpPr txBox="1">
            <a:spLocks/>
          </p:cNvSpPr>
          <p:nvPr/>
        </p:nvSpPr>
        <p:spPr>
          <a:xfrm>
            <a:off x="306443" y="2998694"/>
            <a:ext cx="6919980" cy="1422494"/>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smtClean="0">
                <a:solidFill>
                  <a:schemeClr val="tx1"/>
                </a:solidFill>
                <a:latin typeface="Arial" pitchFamily="34" charset="0"/>
                <a:cs typeface="Arial" pitchFamily="34" charset="0"/>
              </a:rPr>
              <a:t>Presented by:  </a:t>
            </a:r>
          </a:p>
          <a:p>
            <a:pPr eaLnBrk="1" hangingPunct="1">
              <a:defRPr/>
            </a:pPr>
            <a:endParaRPr lang="en-US" sz="1800" b="1" dirty="0">
              <a:solidFill>
                <a:schemeClr val="tx1"/>
              </a:solidFill>
              <a:latin typeface="Arial" pitchFamily="34" charset="0"/>
              <a:cs typeface="Arial" pitchFamily="34" charset="0"/>
            </a:endParaRPr>
          </a:p>
          <a:p>
            <a:pPr eaLnBrk="1" hangingPunct="1">
              <a:defRPr/>
            </a:pPr>
            <a:r>
              <a:rPr lang="en-US" sz="2000" b="1" dirty="0" smtClean="0">
                <a:solidFill>
                  <a:schemeClr val="tx1"/>
                </a:solidFill>
                <a:latin typeface="Arial" pitchFamily="34" charset="0"/>
                <a:cs typeface="Arial" pitchFamily="34" charset="0"/>
              </a:rPr>
              <a:t>Ms D Mochotlhi </a:t>
            </a:r>
            <a:endParaRPr lang="en-US" sz="800" b="1" dirty="0">
              <a:solidFill>
                <a:schemeClr val="tx1"/>
              </a:solidFill>
              <a:latin typeface="Arial" pitchFamily="34" charset="0"/>
              <a:cs typeface="Arial" pitchFamily="34" charset="0"/>
            </a:endParaRPr>
          </a:p>
          <a:p>
            <a:pPr eaLnBrk="1" hangingPunct="1">
              <a:defRPr/>
            </a:pPr>
            <a:r>
              <a:rPr lang="en-US" sz="2000" b="1" dirty="0" smtClean="0">
                <a:solidFill>
                  <a:schemeClr val="tx1"/>
                </a:solidFill>
                <a:latin typeface="Arial" pitchFamily="34" charset="0"/>
                <a:cs typeface="Arial" pitchFamily="34" charset="0"/>
              </a:rPr>
              <a:t>Acting Director-General</a:t>
            </a:r>
            <a:endParaRPr lang="en-US" sz="2000" dirty="0">
              <a:solidFill>
                <a:schemeClr val="tx1"/>
              </a:solidFill>
            </a:endParaRPr>
          </a:p>
        </p:txBody>
      </p:sp>
      <p:sp>
        <p:nvSpPr>
          <p:cNvPr id="7" name="Title 4"/>
          <p:cNvSpPr txBox="1">
            <a:spLocks/>
          </p:cNvSpPr>
          <p:nvPr/>
        </p:nvSpPr>
        <p:spPr>
          <a:xfrm>
            <a:off x="317963" y="4275999"/>
            <a:ext cx="6220949" cy="565105"/>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r>
              <a:rPr lang="en-US" sz="1800" b="1" dirty="0" smtClean="0">
                <a:solidFill>
                  <a:schemeClr val="tx1"/>
                </a:solidFill>
                <a:latin typeface="Arial" pitchFamily="34" charset="0"/>
                <a:cs typeface="Arial" pitchFamily="34" charset="0"/>
              </a:rPr>
              <a:t>30 March 2021</a:t>
            </a:r>
            <a:endParaRPr lang="en-US" sz="1800" dirty="0">
              <a:solidFill>
                <a:schemeClr val="tx1"/>
              </a:solidFill>
            </a:endParaRPr>
          </a:p>
        </p:txBody>
      </p:sp>
    </p:spTree>
    <p:extLst>
      <p:ext uri="{BB962C8B-B14F-4D97-AF65-F5344CB8AC3E}">
        <p14:creationId xmlns:p14="http://schemas.microsoft.com/office/powerpoint/2010/main" val="1598509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229600" cy="789891"/>
          </a:xfrm>
        </p:spPr>
        <p:txBody>
          <a:bodyPr/>
          <a:lstStyle/>
          <a:p>
            <a:r>
              <a:rPr lang="en-ZA" dirty="0" smtClean="0"/>
              <a:t>Key highlights</a:t>
            </a:r>
            <a:endParaRPr lang="en-ZA" dirty="0"/>
          </a:p>
        </p:txBody>
      </p:sp>
      <p:sp>
        <p:nvSpPr>
          <p:cNvPr id="3" name="Content Placeholder 2"/>
          <p:cNvSpPr>
            <a:spLocks noGrp="1"/>
          </p:cNvSpPr>
          <p:nvPr>
            <p:ph idx="1"/>
          </p:nvPr>
        </p:nvSpPr>
        <p:spPr>
          <a:xfrm>
            <a:off x="457200" y="1108878"/>
            <a:ext cx="8229600" cy="4589278"/>
          </a:xfrm>
        </p:spPr>
        <p:txBody>
          <a:bodyPr/>
          <a:lstStyle/>
          <a:p>
            <a:pPr algn="just"/>
            <a:r>
              <a:rPr lang="en-ZA" sz="2400" dirty="0" smtClean="0">
                <a:ea typeface="Calibri"/>
              </a:rPr>
              <a:t>Developed mine </a:t>
            </a:r>
            <a:r>
              <a:rPr lang="en-ZA" sz="2400" dirty="0">
                <a:ea typeface="Calibri"/>
              </a:rPr>
              <a:t>water </a:t>
            </a:r>
            <a:r>
              <a:rPr lang="en-ZA" sz="2400" dirty="0" smtClean="0">
                <a:ea typeface="Calibri"/>
              </a:rPr>
              <a:t>/ acid mine drainage mitigation strategy for the </a:t>
            </a:r>
            <a:r>
              <a:rPr lang="en-US" sz="2400" dirty="0">
                <a:ea typeface="Calibri"/>
              </a:rPr>
              <a:t>Limpopo </a:t>
            </a:r>
            <a:r>
              <a:rPr lang="en-US" sz="2400" dirty="0" smtClean="0">
                <a:ea typeface="Calibri"/>
              </a:rPr>
              <a:t>water management area </a:t>
            </a:r>
            <a:r>
              <a:rPr lang="en-US" sz="2400" dirty="0">
                <a:ea typeface="Calibri"/>
              </a:rPr>
              <a:t>(</a:t>
            </a:r>
            <a:r>
              <a:rPr lang="en-US" sz="2400" dirty="0" smtClean="0">
                <a:ea typeface="Calibri"/>
              </a:rPr>
              <a:t>including the </a:t>
            </a:r>
            <a:r>
              <a:rPr lang="en-US" sz="2400" dirty="0">
                <a:ea typeface="Calibri"/>
              </a:rPr>
              <a:t>Crocodile-West River System)</a:t>
            </a:r>
            <a:r>
              <a:rPr lang="en-ZA" sz="2400" dirty="0" smtClean="0">
                <a:ea typeface="Calibri"/>
              </a:rPr>
              <a:t> </a:t>
            </a:r>
          </a:p>
          <a:p>
            <a:pPr algn="just"/>
            <a:endParaRPr lang="en-ZA" sz="500" dirty="0">
              <a:ea typeface="Calibri"/>
            </a:endParaRPr>
          </a:p>
          <a:p>
            <a:pPr algn="just"/>
            <a:r>
              <a:rPr lang="en-US" sz="2400" dirty="0" smtClean="0">
                <a:ea typeface="Calibri"/>
              </a:rPr>
              <a:t>88% </a:t>
            </a:r>
            <a:r>
              <a:rPr lang="en-ZA" sz="2400" dirty="0">
                <a:ea typeface="Calibri"/>
              </a:rPr>
              <a:t>of applications for water use authorisation finalised within 300 days</a:t>
            </a:r>
            <a:endParaRPr lang="en-US" sz="2400" dirty="0">
              <a:ea typeface="Calibri"/>
            </a:endParaRPr>
          </a:p>
          <a:p>
            <a:pPr algn="just"/>
            <a:endParaRPr lang="en-GB" sz="500" dirty="0" smtClean="0">
              <a:ea typeface="Times New Roman"/>
            </a:endParaRPr>
          </a:p>
          <a:p>
            <a:pPr algn="just"/>
            <a:endParaRPr lang="en-US" sz="500" dirty="0">
              <a:ea typeface="Times New Roman"/>
            </a:endParaRPr>
          </a:p>
          <a:p>
            <a:pPr algn="just"/>
            <a:r>
              <a:rPr lang="en-US" sz="2400" dirty="0" smtClean="0">
                <a:ea typeface="Calibri"/>
              </a:rPr>
              <a:t>383 non-compliant wastewater systems monitored </a:t>
            </a:r>
          </a:p>
          <a:p>
            <a:pPr marL="422041" lvl="1" indent="0" algn="just">
              <a:buNone/>
            </a:pPr>
            <a:endParaRPr lang="en-ZA" sz="500" dirty="0" smtClean="0">
              <a:ea typeface="Calibri"/>
            </a:endParaRPr>
          </a:p>
          <a:p>
            <a:pPr algn="just"/>
            <a:r>
              <a:rPr lang="en-US" sz="2400" dirty="0" smtClean="0">
                <a:ea typeface="Calibri"/>
              </a:rPr>
              <a:t>389 non-compliant water supply systems monitored</a:t>
            </a:r>
          </a:p>
          <a:p>
            <a:pPr algn="just"/>
            <a:endParaRPr lang="en-ZA" sz="500" dirty="0" smtClean="0">
              <a:ea typeface="Calibri"/>
            </a:endParaRPr>
          </a:p>
          <a:p>
            <a:pPr algn="just"/>
            <a:r>
              <a:rPr lang="en-ZA" sz="2400" dirty="0" smtClean="0">
                <a:ea typeface="Calibri"/>
              </a:rPr>
              <a:t>84% </a:t>
            </a:r>
            <a:r>
              <a:rPr lang="en-ZA" sz="2400" dirty="0">
                <a:ea typeface="Calibri"/>
              </a:rPr>
              <a:t>of reported </a:t>
            </a:r>
            <a:r>
              <a:rPr lang="en-ZA" sz="2400" dirty="0" smtClean="0">
                <a:ea typeface="Calibri"/>
              </a:rPr>
              <a:t>non-compliant </a:t>
            </a:r>
            <a:r>
              <a:rPr lang="en-ZA" sz="2400" dirty="0">
                <a:ea typeface="Calibri"/>
              </a:rPr>
              <a:t>cases investigated </a:t>
            </a:r>
            <a:endParaRPr lang="en-US" sz="2400" dirty="0">
              <a:ea typeface="Calibri"/>
            </a:endParaRPr>
          </a:p>
          <a:p>
            <a:pPr algn="just"/>
            <a:endParaRPr lang="en-ZA" sz="24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10</a:t>
            </a:fld>
            <a:endParaRPr lang="en-US" altLang="en-US">
              <a:solidFill>
                <a:prstClr val="black"/>
              </a:solidFill>
              <a:ea typeface="+mn-ea"/>
            </a:endParaRPr>
          </a:p>
        </p:txBody>
      </p:sp>
    </p:spTree>
    <p:extLst>
      <p:ext uri="{BB962C8B-B14F-4D97-AF65-F5344CB8AC3E}">
        <p14:creationId xmlns:p14="http://schemas.microsoft.com/office/powerpoint/2010/main" val="36462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1: overview of non-financial performance</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11</a:t>
            </a:fld>
            <a:endParaRPr lang="en-US" altLang="en-US">
              <a:solidFill>
                <a:prstClr val="black"/>
              </a:solidFill>
              <a:ea typeface="+mn-ea"/>
            </a:endParaRPr>
          </a:p>
        </p:txBody>
      </p:sp>
      <p:sp>
        <p:nvSpPr>
          <p:cNvPr id="5" name="Title 1"/>
          <p:cNvSpPr txBox="1">
            <a:spLocks/>
          </p:cNvSpPr>
          <p:nvPr/>
        </p:nvSpPr>
        <p:spPr>
          <a:xfrm>
            <a:off x="722313" y="4877961"/>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400" dirty="0" smtClean="0"/>
              <a:t>Overview of the Overall </a:t>
            </a:r>
            <a:r>
              <a:rPr lang="en-ZA" sz="1400" dirty="0"/>
              <a:t>annual performance of the </a:t>
            </a:r>
            <a:r>
              <a:rPr lang="en-ZA" sz="1400" dirty="0" smtClean="0"/>
              <a:t>Department</a:t>
            </a:r>
          </a:p>
          <a:p>
            <a:pPr marL="342900" indent="-342900">
              <a:buFont typeface="Arial" panose="020B0604020202020204" pitchFamily="34" charset="0"/>
              <a:buChar char="•"/>
            </a:pPr>
            <a:r>
              <a:rPr lang="en-ZA" sz="1400" dirty="0" smtClean="0"/>
              <a:t>Detailed </a:t>
            </a:r>
            <a:r>
              <a:rPr lang="en-ZA" sz="1400" dirty="0"/>
              <a:t>annual performance per </a:t>
            </a:r>
            <a:r>
              <a:rPr lang="en-ZA" sz="1400" dirty="0" smtClean="0"/>
              <a:t>programme</a:t>
            </a:r>
            <a:endParaRPr lang="en-ZA" sz="1400" dirty="0"/>
          </a:p>
        </p:txBody>
      </p:sp>
    </p:spTree>
    <p:extLst>
      <p:ext uri="{BB962C8B-B14F-4D97-AF65-F5344CB8AC3E}">
        <p14:creationId xmlns:p14="http://schemas.microsoft.com/office/powerpoint/2010/main" val="1430110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513"/>
            <a:ext cx="8229600" cy="1143000"/>
          </a:xfrm>
        </p:spPr>
        <p:txBody>
          <a:bodyPr/>
          <a:lstStyle/>
          <a:p>
            <a:r>
              <a:rPr lang="en-ZA" sz="4000" dirty="0" smtClean="0"/>
              <a:t>Overview of the overall annual performance of the Department</a:t>
            </a:r>
            <a:endParaRPr lang="en-ZA" sz="4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12</a:t>
            </a:fld>
            <a:endParaRPr lang="en-US" altLang="en-US">
              <a:solidFill>
                <a:prstClr val="black"/>
              </a:solidFill>
              <a:ea typeface="+mn-ea"/>
            </a:endParaRPr>
          </a:p>
        </p:txBody>
      </p:sp>
      <p:graphicFrame>
        <p:nvGraphicFramePr>
          <p:cNvPr id="8" name="Content Placeholder 9"/>
          <p:cNvGraphicFramePr>
            <a:graphicFrameLocks/>
          </p:cNvGraphicFramePr>
          <p:nvPr>
            <p:extLst>
              <p:ext uri="{D42A27DB-BD31-4B8C-83A1-F6EECF244321}">
                <p14:modId xmlns:p14="http://schemas.microsoft.com/office/powerpoint/2010/main" val="380073884"/>
              </p:ext>
            </p:extLst>
          </p:nvPr>
        </p:nvGraphicFramePr>
        <p:xfrm>
          <a:off x="152400" y="1654013"/>
          <a:ext cx="3885210" cy="401117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5"/>
          <p:cNvGrpSpPr/>
          <p:nvPr/>
        </p:nvGrpSpPr>
        <p:grpSpPr>
          <a:xfrm>
            <a:off x="2600826" y="5585245"/>
            <a:ext cx="2615682" cy="547712"/>
            <a:chOff x="3505200" y="6324598"/>
            <a:chExt cx="2209800" cy="381002"/>
          </a:xfrm>
        </p:grpSpPr>
        <p:sp>
          <p:nvSpPr>
            <p:cNvPr id="10" name="Rectangle 9"/>
            <p:cNvSpPr/>
            <p:nvPr/>
          </p:nvSpPr>
          <p:spPr>
            <a:xfrm>
              <a:off x="3505200" y="6324600"/>
              <a:ext cx="6858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solidFill>
                    <a:schemeClr val="tx1"/>
                  </a:solidFill>
                  <a:latin typeface="Arial" pitchFamily="34" charset="0"/>
                  <a:cs typeface="Arial" pitchFamily="34" charset="0"/>
                </a:rPr>
                <a:t>Achieved</a:t>
              </a:r>
            </a:p>
            <a:p>
              <a:pPr algn="ctr"/>
              <a:r>
                <a:rPr lang="en-ZA" sz="1000" b="1" dirty="0" smtClean="0">
                  <a:solidFill>
                    <a:schemeClr val="tx1"/>
                  </a:solidFill>
                  <a:latin typeface="Arial" pitchFamily="34" charset="0"/>
                  <a:cs typeface="Arial" pitchFamily="34" charset="0"/>
                </a:rPr>
                <a:t>(100%)</a:t>
              </a:r>
              <a:endParaRPr lang="en-ZA" sz="1000" b="1" dirty="0">
                <a:solidFill>
                  <a:schemeClr val="tx1"/>
                </a:solidFill>
                <a:latin typeface="Arial" pitchFamily="34" charset="0"/>
                <a:cs typeface="Arial" pitchFamily="34" charset="0"/>
              </a:endParaRPr>
            </a:p>
          </p:txBody>
        </p:sp>
        <p:sp>
          <p:nvSpPr>
            <p:cNvPr id="11" name="Rectangle 10"/>
            <p:cNvSpPr/>
            <p:nvPr/>
          </p:nvSpPr>
          <p:spPr>
            <a:xfrm>
              <a:off x="4267200" y="6324600"/>
              <a:ext cx="685800" cy="381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solidFill>
                    <a:schemeClr val="tx1"/>
                  </a:solidFill>
                  <a:latin typeface="Arial" pitchFamily="34" charset="0"/>
                  <a:cs typeface="Arial" pitchFamily="34" charset="0"/>
                </a:rPr>
                <a:t>Partially achieved </a:t>
              </a:r>
            </a:p>
            <a:p>
              <a:pPr algn="ctr"/>
              <a:r>
                <a:rPr lang="en-ZA" sz="1000" b="1" dirty="0" smtClean="0">
                  <a:solidFill>
                    <a:schemeClr val="tx1"/>
                  </a:solidFill>
                  <a:latin typeface="Arial" pitchFamily="34" charset="0"/>
                  <a:cs typeface="Arial" pitchFamily="34" charset="0"/>
                </a:rPr>
                <a:t>(50 – 99%)</a:t>
              </a:r>
              <a:endParaRPr lang="en-ZA" sz="1000" b="1" dirty="0">
                <a:solidFill>
                  <a:schemeClr val="tx1"/>
                </a:solidFill>
                <a:latin typeface="Arial" pitchFamily="34" charset="0"/>
                <a:cs typeface="Arial" pitchFamily="34" charset="0"/>
              </a:endParaRPr>
            </a:p>
          </p:txBody>
        </p:sp>
        <p:sp>
          <p:nvSpPr>
            <p:cNvPr id="12" name="Rectangle 11"/>
            <p:cNvSpPr/>
            <p:nvPr/>
          </p:nvSpPr>
          <p:spPr>
            <a:xfrm>
              <a:off x="5029200" y="6324598"/>
              <a:ext cx="685800" cy="381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solidFill>
                    <a:schemeClr val="tx1"/>
                  </a:solidFill>
                  <a:latin typeface="Arial" pitchFamily="34" charset="0"/>
                  <a:cs typeface="Arial" pitchFamily="34" charset="0"/>
                </a:rPr>
                <a:t>Not achieved </a:t>
              </a:r>
              <a:endParaRPr lang="en-ZA" sz="1000" b="1" dirty="0">
                <a:solidFill>
                  <a:schemeClr val="tx1"/>
                </a:solidFill>
                <a:latin typeface="Arial" pitchFamily="34" charset="0"/>
                <a:cs typeface="Arial" pitchFamily="34" charset="0"/>
              </a:endParaRPr>
            </a:p>
            <a:p>
              <a:pPr algn="ctr"/>
              <a:r>
                <a:rPr lang="en-ZA" sz="1000" b="1" dirty="0" smtClean="0">
                  <a:solidFill>
                    <a:schemeClr val="tx1"/>
                  </a:solidFill>
                  <a:latin typeface="Arial" pitchFamily="34" charset="0"/>
                  <a:cs typeface="Arial" pitchFamily="34" charset="0"/>
                </a:rPr>
                <a:t>(&lt;50%)</a:t>
              </a:r>
            </a:p>
          </p:txBody>
        </p:sp>
      </p:grpSp>
      <p:graphicFrame>
        <p:nvGraphicFramePr>
          <p:cNvPr id="13" name="Content Placeholder 4" title="Consolidated performance"/>
          <p:cNvGraphicFramePr>
            <a:graphicFrameLocks noGrp="1"/>
          </p:cNvGraphicFramePr>
          <p:nvPr>
            <p:ph sz="half" idx="1"/>
            <p:extLst>
              <p:ext uri="{D42A27DB-BD31-4B8C-83A1-F6EECF244321}">
                <p14:modId xmlns:p14="http://schemas.microsoft.com/office/powerpoint/2010/main" val="2799997298"/>
              </p:ext>
            </p:extLst>
          </p:nvPr>
        </p:nvGraphicFramePr>
        <p:xfrm>
          <a:off x="77002" y="1654013"/>
          <a:ext cx="4237546" cy="37428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ontent Placeholder 6"/>
          <p:cNvGraphicFramePr>
            <a:graphicFrameLocks noGrp="1"/>
          </p:cNvGraphicFramePr>
          <p:nvPr>
            <p:ph sz="half" idx="2"/>
            <p:extLst>
              <p:ext uri="{D42A27DB-BD31-4B8C-83A1-F6EECF244321}">
                <p14:modId xmlns:p14="http://schemas.microsoft.com/office/powerpoint/2010/main" val="1797376201"/>
              </p:ext>
            </p:extLst>
          </p:nvPr>
        </p:nvGraphicFramePr>
        <p:xfrm>
          <a:off x="3941686" y="1654013"/>
          <a:ext cx="5077186" cy="377371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90412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929369"/>
          </a:xfrm>
        </p:spPr>
        <p:txBody>
          <a:bodyPr/>
          <a:lstStyle/>
          <a:p>
            <a:pPr algn="just"/>
            <a:r>
              <a:rPr lang="en-ZA" sz="2000" dirty="0" smtClean="0"/>
              <a:t>Part 1.1: overview of programme 1 (administration) performance</a:t>
            </a:r>
            <a:endParaRPr lang="en-ZA" sz="2000" dirty="0"/>
          </a:p>
        </p:txBody>
      </p:sp>
      <p:sp>
        <p:nvSpPr>
          <p:cNvPr id="3" name="Text Placeholder 2"/>
          <p:cNvSpPr>
            <a:spLocks noGrp="1"/>
          </p:cNvSpPr>
          <p:nvPr>
            <p:ph type="body" idx="1"/>
          </p:nvPr>
        </p:nvSpPr>
        <p:spPr/>
        <p:txBody>
          <a:bodyPr/>
          <a:lstStyle/>
          <a:p>
            <a:r>
              <a:rPr lang="en-ZA" sz="3600" dirty="0" smtClean="0"/>
              <a:t>Detailed annual performance per programme</a:t>
            </a:r>
            <a:endParaRPr lang="en-ZA" sz="36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13</a:t>
            </a:fld>
            <a:endParaRPr lang="en-US" altLang="en-US">
              <a:solidFill>
                <a:prstClr val="black"/>
              </a:solidFill>
              <a:ea typeface="+mn-ea"/>
            </a:endParaRPr>
          </a:p>
        </p:txBody>
      </p:sp>
    </p:spTree>
    <p:extLst>
      <p:ext uri="{BB962C8B-B14F-4D97-AF65-F5344CB8AC3E}">
        <p14:creationId xmlns:p14="http://schemas.microsoft.com/office/powerpoint/2010/main" val="153285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53"/>
            <a:ext cx="8229600" cy="687891"/>
          </a:xfrm>
        </p:spPr>
        <p:txBody>
          <a:bodyPr/>
          <a:lstStyle/>
          <a:p>
            <a:r>
              <a:rPr lang="en-ZA" dirty="0" smtClean="0"/>
              <a:t>Strategic objectives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8134598"/>
              </p:ext>
            </p:extLst>
          </p:nvPr>
        </p:nvGraphicFramePr>
        <p:xfrm>
          <a:off x="154004" y="787828"/>
          <a:ext cx="8778239" cy="5314188"/>
        </p:xfrm>
        <a:graphic>
          <a:graphicData uri="http://schemas.openxmlformats.org/drawingml/2006/table">
            <a:tbl>
              <a:tblPr firstRow="1" bandRow="1">
                <a:tableStyleId>{F5AB1C69-6EDB-4FF4-983F-18BD219EF322}</a:tableStyleId>
              </a:tblPr>
              <a:tblGrid>
                <a:gridCol w="488632">
                  <a:extLst>
                    <a:ext uri="{9D8B030D-6E8A-4147-A177-3AD203B41FA5}">
                      <a16:colId xmlns:a16="http://schemas.microsoft.com/office/drawing/2014/main" xmlns="" val="20000"/>
                    </a:ext>
                  </a:extLst>
                </a:gridCol>
                <a:gridCol w="1936935">
                  <a:extLst>
                    <a:ext uri="{9D8B030D-6E8A-4147-A177-3AD203B41FA5}">
                      <a16:colId xmlns:a16="http://schemas.microsoft.com/office/drawing/2014/main" xmlns="" val="20001"/>
                    </a:ext>
                  </a:extLst>
                </a:gridCol>
                <a:gridCol w="1718109">
                  <a:extLst>
                    <a:ext uri="{9D8B030D-6E8A-4147-A177-3AD203B41FA5}">
                      <a16:colId xmlns:a16="http://schemas.microsoft.com/office/drawing/2014/main" xmlns="" val="20002"/>
                    </a:ext>
                  </a:extLst>
                </a:gridCol>
                <a:gridCol w="1718109">
                  <a:extLst>
                    <a:ext uri="{9D8B030D-6E8A-4147-A177-3AD203B41FA5}">
                      <a16:colId xmlns:a16="http://schemas.microsoft.com/office/drawing/2014/main" xmlns="" val="20003"/>
                    </a:ext>
                  </a:extLst>
                </a:gridCol>
                <a:gridCol w="1164657">
                  <a:extLst>
                    <a:ext uri="{9D8B030D-6E8A-4147-A177-3AD203B41FA5}">
                      <a16:colId xmlns:a16="http://schemas.microsoft.com/office/drawing/2014/main" xmlns="" val="20004"/>
                    </a:ext>
                  </a:extLst>
                </a:gridCol>
                <a:gridCol w="1751797">
                  <a:extLst>
                    <a:ext uri="{9D8B030D-6E8A-4147-A177-3AD203B41FA5}">
                      <a16:colId xmlns:a16="http://schemas.microsoft.com/office/drawing/2014/main" xmlns="" val="20005"/>
                    </a:ext>
                  </a:extLst>
                </a:gridCol>
              </a:tblGrid>
              <a:tr h="365853">
                <a:tc gridSpan="2">
                  <a:txBody>
                    <a:bodyPr/>
                    <a:lstStyle/>
                    <a:p>
                      <a:r>
                        <a:rPr lang="en-ZA" sz="1100" dirty="0" smtClean="0">
                          <a:latin typeface="Arial" panose="020B0604020202020204" pitchFamily="34" charset="0"/>
                          <a:cs typeface="Arial" panose="020B0604020202020204" pitchFamily="34" charset="0"/>
                        </a:rPr>
                        <a:t>Strategic objective</a:t>
                      </a:r>
                      <a:endParaRPr lang="en-ZA" sz="11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Published 2019/20</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target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2019/20  actual achievement</a:t>
                      </a:r>
                      <a:r>
                        <a:rPr lang="en-ZA" sz="1100" baseline="0" dirty="0" smtClean="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Deviation from 2019/20  target</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Comments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215154">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3.3</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Targeted procurement that supports black entrepreneurs in the sector</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smtClean="0">
                          <a:effectLst/>
                          <a:latin typeface="Arial" panose="020B0604020202020204" pitchFamily="34" charset="0"/>
                          <a:ea typeface="Calibri"/>
                          <a:cs typeface="Arial" panose="020B0604020202020204" pitchFamily="34" charset="0"/>
                        </a:rPr>
                        <a:t>30% </a:t>
                      </a:r>
                      <a:r>
                        <a:rPr lang="en-ZA" sz="1100" dirty="0">
                          <a:effectLst/>
                          <a:latin typeface="Arial" panose="020B0604020202020204" pitchFamily="34" charset="0"/>
                          <a:ea typeface="Calibri"/>
                          <a:cs typeface="Arial" panose="020B0604020202020204" pitchFamily="34" charset="0"/>
                        </a:rPr>
                        <a:t>per annum</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smtClean="0">
                          <a:effectLst/>
                          <a:latin typeface="Arial" panose="020B0604020202020204" pitchFamily="34" charset="0"/>
                          <a:ea typeface="Calibri"/>
                          <a:cs typeface="Arial" panose="020B0604020202020204" pitchFamily="34" charset="0"/>
                        </a:rPr>
                        <a:t>57% </a:t>
                      </a:r>
                      <a:r>
                        <a:rPr lang="en-ZA" sz="1100" dirty="0">
                          <a:effectLst/>
                          <a:latin typeface="Arial" panose="020B0604020202020204" pitchFamily="34" charset="0"/>
                          <a:ea typeface="Calibri"/>
                          <a:cs typeface="Arial" panose="020B0604020202020204" pitchFamily="34" charset="0"/>
                        </a:rPr>
                        <a:t>per annum</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just">
                        <a:spcBef>
                          <a:spcPts val="0"/>
                        </a:spcBef>
                        <a:spcAft>
                          <a:spcPts val="0"/>
                        </a:spcAft>
                      </a:pPr>
                      <a:r>
                        <a:rPr lang="en-ZA" sz="1100" dirty="0">
                          <a:effectLst/>
                          <a:latin typeface="Arial" panose="020B0604020202020204" pitchFamily="34" charset="0"/>
                          <a:ea typeface="Calibri"/>
                          <a:cs typeface="Arial" panose="020B0604020202020204" pitchFamily="34" charset="0"/>
                        </a:rPr>
                        <a:t>Over by </a:t>
                      </a:r>
                      <a:r>
                        <a:rPr lang="en-ZA" sz="1100" dirty="0" smtClean="0">
                          <a:effectLst/>
                          <a:latin typeface="Arial" panose="020B0604020202020204" pitchFamily="34" charset="0"/>
                          <a:ea typeface="Calibri"/>
                          <a:cs typeface="Arial" panose="020B0604020202020204" pitchFamily="34" charset="0"/>
                        </a:rPr>
                        <a:t>27%</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ZA" sz="1100" b="1" i="1" dirty="0">
                          <a:effectLst/>
                          <a:latin typeface="Arial" panose="020B0604020202020204" pitchFamily="34" charset="0"/>
                          <a:ea typeface="Calibri"/>
                          <a:cs typeface="Arial" panose="020B0604020202020204" pitchFamily="34" charset="0"/>
                        </a:rPr>
                        <a:t>Target exceeded</a:t>
                      </a:r>
                      <a:endParaRPr lang="en-US" sz="1100" dirty="0">
                        <a:effectLst/>
                        <a:latin typeface="Arial" panose="020B0604020202020204" pitchFamily="34" charset="0"/>
                        <a:ea typeface="Times New Roman"/>
                        <a:cs typeface="Arial" panose="020B0604020202020204" pitchFamily="34" charset="0"/>
                      </a:endParaRPr>
                    </a:p>
                    <a:p>
                      <a:pPr marL="0" marR="0" algn="just">
                        <a:spcBef>
                          <a:spcPts val="600"/>
                        </a:spcBef>
                        <a:spcAft>
                          <a:spcPts val="0"/>
                        </a:spcAft>
                      </a:pPr>
                      <a:r>
                        <a:rPr lang="en-GB" sz="1100" dirty="0">
                          <a:effectLst/>
                          <a:latin typeface="Arial" panose="020B0604020202020204" pitchFamily="34" charset="0"/>
                          <a:ea typeface="Times New Roman"/>
                          <a:cs typeface="Arial" panose="020B0604020202020204" pitchFamily="34" charset="0"/>
                        </a:rPr>
                        <a:t>The use of Preferential Procurement Regulation 2017 implementation guide has assisted in exceeding the targeted procurement from qualifying entrepreneurs</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977677">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4.3</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An efficient, effective and high performing organisation</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Unqualified audit outcome for </a:t>
                      </a:r>
                      <a:r>
                        <a:rPr lang="en-ZA" sz="1100" dirty="0" smtClean="0">
                          <a:effectLst/>
                          <a:latin typeface="Arial" panose="020B0604020202020204" pitchFamily="34" charset="0"/>
                          <a:ea typeface="Calibri"/>
                          <a:cs typeface="Arial" panose="020B0604020202020204" pitchFamily="34" charset="0"/>
                        </a:rPr>
                        <a:t>2019/20</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171450" marR="0" indent="-171450" algn="l" defTabSz="422041" rtl="0" eaLnBrk="1" latinLnBrk="0" hangingPunct="1">
                        <a:lnSpc>
                          <a:spcPct val="115000"/>
                        </a:lnSpc>
                        <a:spcBef>
                          <a:spcPts val="0"/>
                        </a:spcBef>
                        <a:spcAft>
                          <a:spcPts val="0"/>
                        </a:spcAft>
                        <a:buFont typeface="Arial" panose="020B0604020202020204" pitchFamily="34" charset="0"/>
                        <a:buChar char="•"/>
                      </a:pPr>
                      <a:r>
                        <a:rPr lang="en-ZA" sz="1100" kern="1200" dirty="0">
                          <a:solidFill>
                            <a:schemeClr val="dk1"/>
                          </a:solidFill>
                          <a:effectLst/>
                          <a:latin typeface="Arial" panose="020B0604020202020204" pitchFamily="34" charset="0"/>
                          <a:ea typeface="Calibri"/>
                          <a:cs typeface="Arial" panose="020B0604020202020204" pitchFamily="34" charset="0"/>
                        </a:rPr>
                        <a:t>Unqualified audit outcome for the Main Account </a:t>
                      </a:r>
                      <a:r>
                        <a:rPr lang="en-ZA" sz="1100" kern="1200" dirty="0" smtClean="0">
                          <a:solidFill>
                            <a:schemeClr val="dk1"/>
                          </a:solidFill>
                          <a:effectLst/>
                          <a:latin typeface="Arial" panose="020B0604020202020204" pitchFamily="34" charset="0"/>
                          <a:ea typeface="Calibri"/>
                          <a:cs typeface="Arial" panose="020B0604020202020204" pitchFamily="34" charset="0"/>
                        </a:rPr>
                        <a:t>for 2019/20</a:t>
                      </a:r>
                    </a:p>
                    <a:p>
                      <a:pPr marL="171450" marR="0" indent="-171450" algn="l" defTabSz="422041" rtl="0" eaLnBrk="1" latinLnBrk="0" hangingPunct="1">
                        <a:lnSpc>
                          <a:spcPct val="115000"/>
                        </a:lnSpc>
                        <a:spcBef>
                          <a:spcPts val="0"/>
                        </a:spcBef>
                        <a:spcAft>
                          <a:spcPts val="0"/>
                        </a:spcAft>
                        <a:buFont typeface="Arial" panose="020B0604020202020204" pitchFamily="34" charset="0"/>
                        <a:buChar char="•"/>
                      </a:pPr>
                      <a:r>
                        <a:rPr lang="en-ZA" sz="1100" kern="1200" dirty="0" smtClean="0">
                          <a:solidFill>
                            <a:schemeClr val="dk1"/>
                          </a:solidFill>
                          <a:effectLst/>
                          <a:latin typeface="Arial" panose="020B0604020202020204" pitchFamily="34" charset="0"/>
                          <a:ea typeface="Calibri"/>
                          <a:cs typeface="Arial" panose="020B0604020202020204" pitchFamily="34" charset="0"/>
                        </a:rPr>
                        <a:t>Unqualified audit outcome </a:t>
                      </a:r>
                      <a:r>
                        <a:rPr lang="en-ZA" sz="1100" kern="1200" dirty="0">
                          <a:solidFill>
                            <a:schemeClr val="dk1"/>
                          </a:solidFill>
                          <a:effectLst/>
                          <a:latin typeface="Arial" panose="020B0604020202020204" pitchFamily="34" charset="0"/>
                          <a:ea typeface="Calibri"/>
                          <a:cs typeface="Arial" panose="020B0604020202020204" pitchFamily="34" charset="0"/>
                        </a:rPr>
                        <a:t>for the Water Trading for </a:t>
                      </a:r>
                      <a:r>
                        <a:rPr lang="en-ZA" sz="1100" kern="1200" dirty="0" smtClean="0">
                          <a:solidFill>
                            <a:schemeClr val="dk1"/>
                          </a:solidFill>
                          <a:effectLst/>
                          <a:latin typeface="Arial" panose="020B0604020202020204" pitchFamily="34" charset="0"/>
                          <a:ea typeface="Calibri"/>
                          <a:cs typeface="Arial" panose="020B0604020202020204" pitchFamily="34" charset="0"/>
                        </a:rPr>
                        <a:t>2019/20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790208360"/>
                  </a:ext>
                </a:extLst>
              </a:tr>
              <a:tr h="812389">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5.1</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Targeted and sustained African and Global cooperation in support of the national water and sanitation agenda</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Annual analysis on the implementation of the approved international relations programme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Annual analysis on the implementation of the approved international relations programme</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014583336"/>
                  </a:ext>
                </a:extLst>
              </a:tr>
              <a:tr h="1308251">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5.2</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Informed and empowered communities and responsive </a:t>
                      </a:r>
                      <a:r>
                        <a:rPr lang="en-ZA" sz="1100" kern="1200" dirty="0" smtClean="0">
                          <a:solidFill>
                            <a:schemeClr val="dk1"/>
                          </a:solidFill>
                          <a:effectLst/>
                          <a:latin typeface="Arial" panose="020B0604020202020204" pitchFamily="34" charset="0"/>
                          <a:ea typeface="Calibri"/>
                          <a:cs typeface="Arial" panose="020B0604020202020204" pitchFamily="34" charset="0"/>
                        </a:rPr>
                        <a:t>government securing integrated and sustainable partnerships to support the water and sanitation development agenda</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Implementation</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of partnerships;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communications and</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stakeholder relations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programme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Implementation</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of partnerships;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communications and</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stakeholder relations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programme</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59166955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14</a:t>
            </a:fld>
            <a:endParaRPr lang="en-US" altLang="en-US">
              <a:solidFill>
                <a:prstClr val="black"/>
              </a:solidFill>
              <a:ea typeface="+mn-ea"/>
            </a:endParaRPr>
          </a:p>
        </p:txBody>
      </p:sp>
    </p:spTree>
    <p:extLst>
      <p:ext uri="{BB962C8B-B14F-4D97-AF65-F5344CB8AC3E}">
        <p14:creationId xmlns:p14="http://schemas.microsoft.com/office/powerpoint/2010/main" val="1411052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5"/>
            <a:ext cx="8229600" cy="1252063"/>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0152834"/>
              </p:ext>
            </p:extLst>
          </p:nvPr>
        </p:nvGraphicFramePr>
        <p:xfrm>
          <a:off x="231005" y="1163958"/>
          <a:ext cx="8653114" cy="3985966"/>
        </p:xfrm>
        <a:graphic>
          <a:graphicData uri="http://schemas.openxmlformats.org/drawingml/2006/table">
            <a:tbl>
              <a:tblPr firstRow="1" bandRow="1">
                <a:tableStyleId>{F5AB1C69-6EDB-4FF4-983F-18BD219EF322}</a:tableStyleId>
              </a:tblPr>
              <a:tblGrid>
                <a:gridCol w="589683">
                  <a:extLst>
                    <a:ext uri="{9D8B030D-6E8A-4147-A177-3AD203B41FA5}">
                      <a16:colId xmlns:a16="http://schemas.microsoft.com/office/drawing/2014/main" xmlns="" val="20000"/>
                    </a:ext>
                  </a:extLst>
                </a:gridCol>
                <a:gridCol w="1682392">
                  <a:extLst>
                    <a:ext uri="{9D8B030D-6E8A-4147-A177-3AD203B41FA5}">
                      <a16:colId xmlns:a16="http://schemas.microsoft.com/office/drawing/2014/main" xmlns="" val="20001"/>
                    </a:ext>
                  </a:extLst>
                </a:gridCol>
                <a:gridCol w="1554849">
                  <a:extLst>
                    <a:ext uri="{9D8B030D-6E8A-4147-A177-3AD203B41FA5}">
                      <a16:colId xmlns:a16="http://schemas.microsoft.com/office/drawing/2014/main" xmlns="" val="4225641267"/>
                    </a:ext>
                  </a:extLst>
                </a:gridCol>
                <a:gridCol w="1554849">
                  <a:extLst>
                    <a:ext uri="{9D8B030D-6E8A-4147-A177-3AD203B41FA5}">
                      <a16:colId xmlns:a16="http://schemas.microsoft.com/office/drawing/2014/main" xmlns="" val="20004"/>
                    </a:ext>
                  </a:extLst>
                </a:gridCol>
                <a:gridCol w="1414211">
                  <a:extLst>
                    <a:ext uri="{9D8B030D-6E8A-4147-A177-3AD203B41FA5}">
                      <a16:colId xmlns:a16="http://schemas.microsoft.com/office/drawing/2014/main" xmlns="" val="20005"/>
                    </a:ext>
                  </a:extLst>
                </a:gridCol>
                <a:gridCol w="1857130">
                  <a:extLst>
                    <a:ext uri="{9D8B030D-6E8A-4147-A177-3AD203B41FA5}">
                      <a16:colId xmlns:a16="http://schemas.microsoft.com/office/drawing/2014/main" xmlns="" val="2369229358"/>
                    </a:ext>
                  </a:extLst>
                </a:gridCol>
              </a:tblGrid>
              <a:tr h="278718">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Published 2019/20 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  actual achievement</a:t>
                      </a:r>
                      <a:r>
                        <a:rPr lang="en-ZA" sz="1200" baseline="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Deviation from 2019/20 target</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30522">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Departmental Management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extLst>
                  <a:ext uri="{0D108BD9-81ED-4DB2-BD59-A6C34878D82A}">
                    <a16:rowId xmlns:a16="http://schemas.microsoft.com/office/drawing/2014/main" xmlns="" val="10001"/>
                  </a:ext>
                </a:extLst>
              </a:tr>
              <a:tr h="370840">
                <a:tc>
                  <a:txBody>
                    <a:bodyPr/>
                    <a:lstStyle/>
                    <a:p>
                      <a:pPr marL="0" marR="0" algn="l" defTabSz="422041" rtl="0" eaLnBrk="1" latinLnBrk="0" hangingPunct="1">
                        <a:lnSpc>
                          <a:spcPct val="115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4.3.1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compliance with MPAT standards at the minimum targeted level 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100% compliance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63% compliance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Under by </a:t>
                      </a:r>
                      <a:r>
                        <a:rPr lang="en-ZA" sz="1100" kern="1200" dirty="0" smtClean="0">
                          <a:solidFill>
                            <a:schemeClr val="dk1"/>
                          </a:solidFill>
                          <a:effectLst/>
                          <a:latin typeface="Arial" panose="020B0604020202020204" pitchFamily="34" charset="0"/>
                          <a:ea typeface="Calibri"/>
                          <a:cs typeface="Arial" panose="020B0604020202020204" pitchFamily="34" charset="0"/>
                        </a:rPr>
                        <a:t>37%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0000"/>
                        </a:lnSpc>
                        <a:spcBef>
                          <a:spcPts val="0"/>
                        </a:spcBef>
                        <a:spcAft>
                          <a:spcPts val="0"/>
                        </a:spcAft>
                      </a:pPr>
                      <a:r>
                        <a:rPr lang="en-ZA" sz="1100" b="1" i="1" dirty="0">
                          <a:solidFill>
                            <a:schemeClr val="tx1"/>
                          </a:solidFill>
                          <a:effectLst/>
                          <a:latin typeface="Arial" panose="020B0604020202020204" pitchFamily="34" charset="0"/>
                          <a:ea typeface="Calibri"/>
                          <a:cs typeface="Arial" panose="020B0604020202020204" pitchFamily="34" charset="0"/>
                        </a:rPr>
                        <a:t>Target </a:t>
                      </a:r>
                      <a:r>
                        <a:rPr lang="en-ZA" sz="1100" b="1" i="1" dirty="0" smtClean="0">
                          <a:solidFill>
                            <a:schemeClr val="tx1"/>
                          </a:solidFill>
                          <a:effectLst/>
                          <a:latin typeface="Arial" panose="020B0604020202020204" pitchFamily="34" charset="0"/>
                          <a:ea typeface="Calibri"/>
                          <a:cs typeface="Arial" panose="020B0604020202020204" pitchFamily="34" charset="0"/>
                        </a:rPr>
                        <a:t>partially </a:t>
                      </a:r>
                      <a:r>
                        <a:rPr lang="en-ZA" sz="1100" b="1" i="1" dirty="0">
                          <a:solidFill>
                            <a:schemeClr val="tx1"/>
                          </a:solidFill>
                          <a:effectLst/>
                          <a:latin typeface="Arial" panose="020B0604020202020204" pitchFamily="34" charset="0"/>
                          <a:ea typeface="Calibri"/>
                          <a:cs typeface="Arial" panose="020B0604020202020204" pitchFamily="34" charset="0"/>
                        </a:rPr>
                        <a:t>met</a:t>
                      </a:r>
                      <a:endParaRPr lang="en-US" sz="1100" dirty="0">
                        <a:solidFill>
                          <a:schemeClr val="tx1"/>
                        </a:solidFill>
                        <a:effectLst/>
                        <a:latin typeface="Arial" panose="020B0604020202020204" pitchFamily="34" charset="0"/>
                        <a:ea typeface="Times New Roman"/>
                        <a:cs typeface="Arial" panose="020B0604020202020204" pitchFamily="34" charset="0"/>
                      </a:endParaRPr>
                    </a:p>
                    <a:p>
                      <a:pPr marL="171450" marR="0" indent="-171450" algn="l">
                        <a:lnSpc>
                          <a:spcPct val="100000"/>
                        </a:lnSpc>
                        <a:spcBef>
                          <a:spcPts val="600"/>
                        </a:spcBef>
                        <a:spcAft>
                          <a:spcPts val="0"/>
                        </a:spcAft>
                        <a:buFont typeface="Arial" panose="020B0604020202020204" pitchFamily="34" charset="0"/>
                        <a:buChar char="•"/>
                      </a:pPr>
                      <a:r>
                        <a:rPr lang="en-ZA" sz="1100" b="0" dirty="0" smtClean="0">
                          <a:solidFill>
                            <a:schemeClr val="tx1"/>
                          </a:solidFill>
                          <a:effectLst/>
                          <a:latin typeface="Arial" panose="020B0604020202020204" pitchFamily="34" charset="0"/>
                          <a:ea typeface="Calibri"/>
                          <a:cs typeface="Arial" panose="020B0604020202020204" pitchFamily="34" charset="0"/>
                        </a:rPr>
                        <a:t>Human </a:t>
                      </a:r>
                      <a:r>
                        <a:rPr lang="en-ZA" sz="1100" b="0" dirty="0">
                          <a:solidFill>
                            <a:schemeClr val="tx1"/>
                          </a:solidFill>
                          <a:effectLst/>
                          <a:latin typeface="Arial" panose="020B0604020202020204" pitchFamily="34" charset="0"/>
                          <a:ea typeface="Calibri"/>
                          <a:cs typeface="Arial" panose="020B0604020202020204" pitchFamily="34" charset="0"/>
                        </a:rPr>
                        <a:t>Resource </a:t>
                      </a:r>
                      <a:r>
                        <a:rPr lang="en-ZA" sz="1100" b="0" dirty="0" smtClean="0">
                          <a:solidFill>
                            <a:schemeClr val="tx1"/>
                          </a:solidFill>
                          <a:effectLst/>
                          <a:latin typeface="Arial" panose="020B0604020202020204" pitchFamily="34" charset="0"/>
                          <a:ea typeface="Calibri"/>
                          <a:cs typeface="Arial" panose="020B0604020202020204" pitchFamily="34" charset="0"/>
                        </a:rPr>
                        <a:t>Management </a:t>
                      </a:r>
                    </a:p>
                    <a:p>
                      <a:pPr marL="171450" marR="0" indent="-171450" algn="l">
                        <a:lnSpc>
                          <a:spcPct val="100000"/>
                        </a:lnSpc>
                        <a:spcBef>
                          <a:spcPts val="600"/>
                        </a:spcBef>
                        <a:spcAft>
                          <a:spcPts val="0"/>
                        </a:spcAft>
                        <a:buFont typeface="Arial" panose="020B0604020202020204" pitchFamily="34" charset="0"/>
                        <a:buChar char="•"/>
                      </a:pPr>
                      <a:r>
                        <a:rPr lang="en-ZA" sz="1100" b="0" dirty="0" smtClean="0">
                          <a:solidFill>
                            <a:schemeClr val="tx1"/>
                          </a:solidFill>
                          <a:effectLst/>
                          <a:latin typeface="Arial" panose="020B0604020202020204" pitchFamily="34" charset="0"/>
                          <a:ea typeface="Calibri"/>
                          <a:cs typeface="Arial" panose="020B0604020202020204" pitchFamily="34" charset="0"/>
                        </a:rPr>
                        <a:t>Financial Management</a:t>
                      </a:r>
                    </a:p>
                    <a:p>
                      <a:pPr marL="0" marR="0" indent="0" algn="l">
                        <a:lnSpc>
                          <a:spcPct val="100000"/>
                        </a:lnSpc>
                        <a:spcBef>
                          <a:spcPts val="600"/>
                        </a:spcBef>
                        <a:spcAft>
                          <a:spcPts val="0"/>
                        </a:spcAft>
                        <a:buFont typeface="Arial" panose="020B0604020202020204" pitchFamily="34" charset="0"/>
                        <a:buNone/>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44 in the AR]</a:t>
                      </a:r>
                      <a:endParaRPr lang="en-US" sz="1100" i="1"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58262">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Calibri"/>
                          <a:cs typeface="Arial" panose="020B0604020202020204" pitchFamily="34" charset="0"/>
                        </a:rPr>
                        <a:t>Corporate Services</a:t>
                      </a: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dirty="0"/>
                    </a:p>
                  </a:txBody>
                  <a:tcPr marL="68580" marR="68580" marT="0" marB="0"/>
                </a:tc>
                <a:extLst>
                  <a:ext uri="{0D108BD9-81ED-4DB2-BD59-A6C34878D82A}">
                    <a16:rowId xmlns:a16="http://schemas.microsoft.com/office/drawing/2014/main" xmlns="" val="3369938387"/>
                  </a:ext>
                </a:extLst>
              </a:tr>
              <a:tr h="370840">
                <a:tc>
                  <a:txBody>
                    <a:bodyPr/>
                    <a:lstStyle/>
                    <a:p>
                      <a:pPr marL="0" marR="0" algn="l">
                        <a:spcBef>
                          <a:spcPts val="0"/>
                        </a:spcBef>
                        <a:spcAft>
                          <a:spcPts val="0"/>
                        </a:spcAft>
                      </a:pPr>
                      <a:r>
                        <a:rPr lang="en-ZA" sz="1100" dirty="0">
                          <a:effectLst/>
                          <a:latin typeface="Arial" panose="020B0604020202020204" pitchFamily="34" charset="0"/>
                          <a:ea typeface="Calibri"/>
                          <a:cs typeface="Arial" panose="020B0604020202020204" pitchFamily="34" charset="0"/>
                        </a:rPr>
                        <a:t>4.3.4</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Percentage </a:t>
                      </a:r>
                      <a:r>
                        <a:rPr lang="en-ZA" sz="1100" kern="1200" dirty="0">
                          <a:solidFill>
                            <a:schemeClr val="dk1"/>
                          </a:solidFill>
                          <a:effectLst/>
                          <a:latin typeface="Arial" panose="020B0604020202020204" pitchFamily="34" charset="0"/>
                          <a:ea typeface="Calibri"/>
                          <a:cs typeface="Arial" panose="020B0604020202020204" pitchFamily="34" charset="0"/>
                        </a:rPr>
                        <a:t>vacancy rate for engineers and scientists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mn-ea"/>
                          <a:cs typeface="Arial" panose="020B0604020202020204" pitchFamily="34" charset="0"/>
                        </a:rPr>
                        <a:t>≤10%</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112% filled</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p>
                    <a:p>
                      <a:pPr marL="0" marR="0" algn="l" defTabSz="422041" rtl="0" eaLnBrk="1" latinLnBrk="0" hangingPunct="1">
                        <a:lnSpc>
                          <a:spcPct val="100000"/>
                        </a:lnSpc>
                        <a:spcBef>
                          <a:spcPts val="0"/>
                        </a:spcBef>
                        <a:spcAft>
                          <a:spcPts val="0"/>
                        </a:spcAft>
                      </a:pPr>
                      <a:r>
                        <a:rPr lang="en-US" sz="1100" kern="1200" baseline="0" dirty="0" smtClean="0">
                          <a:solidFill>
                            <a:schemeClr val="dk1"/>
                          </a:solidFill>
                          <a:effectLst/>
                          <a:latin typeface="Arial" panose="020B0604020202020204" pitchFamily="34" charset="0"/>
                          <a:ea typeface="Calibri"/>
                          <a:cs typeface="Arial" panose="020B0604020202020204" pitchFamily="34" charset="0"/>
                        </a:rPr>
                        <a:t>(i.e. 742 of 662 posts)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22%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0" marR="0" algn="l" defTabSz="422041" rtl="0" eaLnBrk="1" latinLnBrk="0" hangingPunct="1">
                        <a:lnSpc>
                          <a:spcPct val="100000"/>
                        </a:lnSpc>
                        <a:spcBef>
                          <a:spcPts val="300"/>
                        </a:spcBef>
                        <a:spcAft>
                          <a:spcPts val="0"/>
                        </a:spcAft>
                      </a:pPr>
                      <a:r>
                        <a:rPr lang="en-US" sz="1100" b="0" kern="1200" dirty="0" smtClean="0">
                          <a:solidFill>
                            <a:schemeClr val="dk1"/>
                          </a:solidFill>
                          <a:effectLst/>
                          <a:latin typeface="Arial" panose="020B0604020202020204" pitchFamily="34" charset="0"/>
                          <a:ea typeface="Calibri"/>
                          <a:cs typeface="Arial" panose="020B0604020202020204" pitchFamily="34" charset="0"/>
                        </a:rPr>
                        <a:t>Additional</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posts for candidate engineers and scientists filled </a:t>
                      </a:r>
                    </a:p>
                    <a:p>
                      <a:pPr marL="0" marR="0" indent="0" algn="l" defTabSz="422041" rtl="0" eaLnBrk="1" fontAlgn="auto" latinLnBrk="0" hangingPunct="1">
                        <a:lnSpc>
                          <a:spcPct val="100000"/>
                        </a:lnSpc>
                        <a:spcBef>
                          <a:spcPts val="30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44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730893803"/>
                  </a:ext>
                </a:extLst>
              </a:tr>
              <a:tr h="370840">
                <a:tc>
                  <a:txBody>
                    <a:bodyPr/>
                    <a:lstStyle/>
                    <a:p>
                      <a:pPr marL="0" marR="0" algn="l">
                        <a:spcBef>
                          <a:spcPts val="0"/>
                        </a:spcBef>
                        <a:spcAft>
                          <a:spcPts val="0"/>
                        </a:spcAft>
                      </a:pPr>
                      <a:r>
                        <a:rPr lang="en-ZA" sz="1100" dirty="0">
                          <a:effectLst/>
                          <a:latin typeface="Arial" panose="020B0604020202020204" pitchFamily="34" charset="0"/>
                          <a:ea typeface="Calibri"/>
                          <a:cs typeface="Arial" panose="020B0604020202020204" pitchFamily="34" charset="0"/>
                        </a:rPr>
                        <a:t>5.2.1</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Percentage implementation of the Annual Communications Programme</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95%</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133% </a:t>
                      </a:r>
                    </a:p>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(i.e. 1331 of 1002)</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38%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0" marR="0" algn="l" defTabSz="422041" rtl="0" eaLnBrk="1" latinLnBrk="0" hangingPunct="1">
                        <a:lnSpc>
                          <a:spcPct val="100000"/>
                        </a:lnSpc>
                        <a:spcBef>
                          <a:spcPts val="30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Increased demand for communication activities during</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the financial year</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607706427"/>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15</a:t>
            </a:fld>
            <a:endParaRPr lang="en-US" altLang="en-US">
              <a:solidFill>
                <a:prstClr val="black"/>
              </a:solidFill>
              <a:ea typeface="+mn-ea"/>
            </a:endParaRPr>
          </a:p>
        </p:txBody>
      </p:sp>
    </p:spTree>
    <p:extLst>
      <p:ext uri="{BB962C8B-B14F-4D97-AF65-F5344CB8AC3E}">
        <p14:creationId xmlns:p14="http://schemas.microsoft.com/office/powerpoint/2010/main" val="8108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28" y="-49605"/>
            <a:ext cx="8922619" cy="1252063"/>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2873107"/>
              </p:ext>
            </p:extLst>
          </p:nvPr>
        </p:nvGraphicFramePr>
        <p:xfrm>
          <a:off x="125128" y="711576"/>
          <a:ext cx="8922619" cy="5428488"/>
        </p:xfrm>
        <a:graphic>
          <a:graphicData uri="http://schemas.openxmlformats.org/drawingml/2006/table">
            <a:tbl>
              <a:tblPr firstRow="1" bandRow="1">
                <a:tableStyleId>{F5AB1C69-6EDB-4FF4-983F-18BD219EF322}</a:tableStyleId>
              </a:tblPr>
              <a:tblGrid>
                <a:gridCol w="471681">
                  <a:extLst>
                    <a:ext uri="{9D8B030D-6E8A-4147-A177-3AD203B41FA5}">
                      <a16:colId xmlns:a16="http://schemas.microsoft.com/office/drawing/2014/main" xmlns="" val="20000"/>
                    </a:ext>
                  </a:extLst>
                </a:gridCol>
                <a:gridCol w="1871157">
                  <a:extLst>
                    <a:ext uri="{9D8B030D-6E8A-4147-A177-3AD203B41FA5}">
                      <a16:colId xmlns:a16="http://schemas.microsoft.com/office/drawing/2014/main" xmlns="" val="2325945457"/>
                    </a:ext>
                  </a:extLst>
                </a:gridCol>
                <a:gridCol w="1603276">
                  <a:extLst>
                    <a:ext uri="{9D8B030D-6E8A-4147-A177-3AD203B41FA5}">
                      <a16:colId xmlns:a16="http://schemas.microsoft.com/office/drawing/2014/main" xmlns="" val="4225641267"/>
                    </a:ext>
                  </a:extLst>
                </a:gridCol>
                <a:gridCol w="1603276">
                  <a:extLst>
                    <a:ext uri="{9D8B030D-6E8A-4147-A177-3AD203B41FA5}">
                      <a16:colId xmlns:a16="http://schemas.microsoft.com/office/drawing/2014/main" xmlns="" val="20004"/>
                    </a:ext>
                  </a:extLst>
                </a:gridCol>
                <a:gridCol w="1308818">
                  <a:extLst>
                    <a:ext uri="{9D8B030D-6E8A-4147-A177-3AD203B41FA5}">
                      <a16:colId xmlns:a16="http://schemas.microsoft.com/office/drawing/2014/main" xmlns="" val="20005"/>
                    </a:ext>
                  </a:extLst>
                </a:gridCol>
                <a:gridCol w="2064411">
                  <a:extLst>
                    <a:ext uri="{9D8B030D-6E8A-4147-A177-3AD203B41FA5}">
                      <a16:colId xmlns:a16="http://schemas.microsoft.com/office/drawing/2014/main" xmlns="" val="3635662205"/>
                    </a:ext>
                  </a:extLst>
                </a:gridCol>
              </a:tblGrid>
              <a:tr h="370573">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a:txBody>
                    <a:bodyPr/>
                    <a:lstStyle/>
                    <a:p>
                      <a:r>
                        <a:rPr lang="en-ZA" sz="1200" dirty="0" smtClean="0">
                          <a:latin typeface="Arial" panose="020B0604020202020204" pitchFamily="34" charset="0"/>
                          <a:cs typeface="Arial" panose="020B0604020202020204" pitchFamily="34" charset="0"/>
                        </a:rPr>
                        <a:t>Published 2019/20 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  actual achievement</a:t>
                      </a:r>
                      <a:r>
                        <a:rPr lang="en-ZA" sz="1200" baseline="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Deviation from 2019/20 target</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81942">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Calibri"/>
                          <a:cs typeface="Arial" panose="020B0604020202020204" pitchFamily="34" charset="0"/>
                        </a:rPr>
                        <a:t>Financial Management (Main</a:t>
                      </a:r>
                      <a:r>
                        <a:rPr lang="en-US" sz="1400" b="1" kern="1200" baseline="0" dirty="0" smtClean="0">
                          <a:solidFill>
                            <a:schemeClr val="dk1"/>
                          </a:solidFill>
                          <a:effectLst/>
                          <a:latin typeface="Arial" panose="020B0604020202020204" pitchFamily="34" charset="0"/>
                          <a:ea typeface="Calibri"/>
                          <a:cs typeface="Arial" panose="020B0604020202020204" pitchFamily="34" charset="0"/>
                        </a:rPr>
                        <a:t> Account)</a:t>
                      </a:r>
                      <a:endParaRPr lang="en-US" sz="14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extLst>
                  <a:ext uri="{0D108BD9-81ED-4DB2-BD59-A6C34878D82A}">
                    <a16:rowId xmlns:a16="http://schemas.microsoft.com/office/drawing/2014/main" xmlns="" val="10001"/>
                  </a:ext>
                </a:extLst>
              </a:tr>
              <a:tr h="543508">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3.3</a:t>
                      </a:r>
                      <a:r>
                        <a:rPr lang="en-ZA" sz="1100" kern="1200" dirty="0" smtClean="0">
                          <a:solidFill>
                            <a:schemeClr val="dk1"/>
                          </a:solidFill>
                          <a:effectLst/>
                          <a:latin typeface="Arial" panose="020B0604020202020204" pitchFamily="34" charset="0"/>
                          <a:ea typeface="Calibri"/>
                          <a:cs typeface="Arial" panose="020B0604020202020204" pitchFamily="34" charset="0"/>
                        </a:rPr>
                        <a:t>.</a:t>
                      </a:r>
                    </a:p>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of targeted procurement budget spent on qualifying small enterprises (</a:t>
                      </a:r>
                      <a:r>
                        <a:rPr lang="en-ZA" sz="1100" kern="1200" dirty="0" err="1">
                          <a:solidFill>
                            <a:schemeClr val="dk1"/>
                          </a:solidFill>
                          <a:effectLst/>
                          <a:latin typeface="Arial" panose="020B0604020202020204" pitchFamily="34" charset="0"/>
                          <a:ea typeface="Calibri"/>
                          <a:cs typeface="Arial" panose="020B0604020202020204" pitchFamily="34" charset="0"/>
                        </a:rPr>
                        <a:t>QSE</a:t>
                      </a:r>
                      <a:r>
                        <a:rPr lang="en-ZA" sz="1100" kern="1200" dirty="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17%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0000"/>
                        </a:lnSpc>
                        <a:spcBef>
                          <a:spcPts val="0"/>
                        </a:spcBef>
                        <a:spcAft>
                          <a:spcPts val="0"/>
                        </a:spcAft>
                      </a:pPr>
                      <a:r>
                        <a:rPr lang="en-US" sz="1100" b="1" i="1" dirty="0" smtClean="0">
                          <a:solidFill>
                            <a:schemeClr val="tx1"/>
                          </a:solidFill>
                          <a:effectLst/>
                          <a:latin typeface="Arial" panose="020B0604020202020204" pitchFamily="34" charset="0"/>
                          <a:ea typeface="Times New Roman"/>
                          <a:cs typeface="Arial" panose="020B0604020202020204" pitchFamily="34" charset="0"/>
                        </a:rPr>
                        <a:t>Target exceeded</a:t>
                      </a:r>
                    </a:p>
                    <a:p>
                      <a:pPr marL="0" marR="0" algn="l">
                        <a:lnSpc>
                          <a:spcPct val="100000"/>
                        </a:lnSpc>
                        <a:spcBef>
                          <a:spcPts val="0"/>
                        </a:spcBef>
                        <a:spcAft>
                          <a:spcPts val="0"/>
                        </a:spcAft>
                      </a:pPr>
                      <a:endParaRPr lang="en-US" sz="300" b="1" i="1" dirty="0" smtClean="0">
                        <a:solidFill>
                          <a:schemeClr val="tx1"/>
                        </a:solidFill>
                        <a:effectLst/>
                        <a:latin typeface="Arial" panose="020B0604020202020204" pitchFamily="34" charset="0"/>
                        <a:ea typeface="Times New Roman"/>
                        <a:cs typeface="Arial" panose="020B0604020202020204" pitchFamily="34" charset="0"/>
                      </a:endParaRPr>
                    </a:p>
                    <a:p>
                      <a:pPr marL="0" marR="0" algn="l">
                        <a:lnSpc>
                          <a:spcPct val="100000"/>
                        </a:lnSpc>
                        <a:spcBef>
                          <a:spcPts val="300"/>
                        </a:spcBef>
                        <a:spcAft>
                          <a:spcPts val="0"/>
                        </a:spcAft>
                      </a:pPr>
                      <a:r>
                        <a:rPr lang="en-US" sz="1100" b="0" i="0" dirty="0" smtClean="0">
                          <a:solidFill>
                            <a:schemeClr val="tx1"/>
                          </a:solidFill>
                          <a:effectLst/>
                          <a:latin typeface="Arial" panose="020B0604020202020204" pitchFamily="34" charset="0"/>
                          <a:ea typeface="Times New Roman"/>
                          <a:cs typeface="Arial" panose="020B0604020202020204" pitchFamily="34" charset="0"/>
                        </a:rPr>
                        <a:t>A concerned effort to award contracts to </a:t>
                      </a:r>
                      <a:r>
                        <a:rPr lang="en-US" sz="1100" b="0" i="0" dirty="0" err="1" smtClean="0">
                          <a:solidFill>
                            <a:schemeClr val="tx1"/>
                          </a:solidFill>
                          <a:effectLst/>
                          <a:latin typeface="Arial" panose="020B0604020202020204" pitchFamily="34" charset="0"/>
                          <a:ea typeface="Times New Roman"/>
                          <a:cs typeface="Arial" panose="020B0604020202020204" pitchFamily="34" charset="0"/>
                        </a:rPr>
                        <a:t>QSEs</a:t>
                      </a:r>
                      <a:endParaRPr lang="en-US" sz="1100" b="0" i="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543508">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3.3</a:t>
                      </a:r>
                      <a:r>
                        <a:rPr lang="en-ZA" sz="1100" kern="1200" dirty="0" smtClean="0">
                          <a:solidFill>
                            <a:schemeClr val="dk1"/>
                          </a:solidFill>
                          <a:effectLst/>
                          <a:latin typeface="Arial" panose="020B0604020202020204" pitchFamily="34" charset="0"/>
                          <a:ea typeface="Calibri"/>
                          <a:cs typeface="Arial" panose="020B0604020202020204" pitchFamily="34" charset="0"/>
                        </a:rPr>
                        <a:t>.</a:t>
                      </a:r>
                    </a:p>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of targeted procurement budget spent on exempted micro enterprises (</a:t>
                      </a:r>
                      <a:r>
                        <a:rPr lang="en-ZA" sz="1100" kern="1200" dirty="0" err="1">
                          <a:solidFill>
                            <a:schemeClr val="dk1"/>
                          </a:solidFill>
                          <a:effectLst/>
                          <a:latin typeface="Arial" panose="020B0604020202020204" pitchFamily="34" charset="0"/>
                          <a:ea typeface="Calibri"/>
                          <a:cs typeface="Arial" panose="020B0604020202020204" pitchFamily="34" charset="0"/>
                        </a:rPr>
                        <a:t>EME</a:t>
                      </a:r>
                      <a:r>
                        <a:rPr lang="en-ZA" sz="1100" kern="1200" dirty="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50%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35%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b="1" i="1" dirty="0" smtClean="0">
                          <a:solidFill>
                            <a:schemeClr val="tx1"/>
                          </a:solidFill>
                          <a:effectLst/>
                          <a:latin typeface="Arial" panose="020B0604020202020204" pitchFamily="34" charset="0"/>
                          <a:ea typeface="Times New Roman"/>
                          <a:cs typeface="Arial" panose="020B0604020202020204" pitchFamily="34" charset="0"/>
                        </a:rPr>
                        <a:t>Target exceeded</a:t>
                      </a:r>
                    </a:p>
                    <a:p>
                      <a:pPr marL="0" marR="0" indent="0" algn="l" defTabSz="422041" rtl="0" eaLnBrk="1" fontAlgn="auto" latinLnBrk="0" hangingPunct="1">
                        <a:lnSpc>
                          <a:spcPct val="100000"/>
                        </a:lnSpc>
                        <a:spcBef>
                          <a:spcPts val="0"/>
                        </a:spcBef>
                        <a:spcAft>
                          <a:spcPts val="0"/>
                        </a:spcAft>
                        <a:buClrTx/>
                        <a:buSzTx/>
                        <a:buFontTx/>
                        <a:buNone/>
                        <a:tabLst/>
                        <a:defRPr/>
                      </a:pPr>
                      <a:endParaRPr lang="en-US" sz="300" b="1" i="1" dirty="0" smtClean="0">
                        <a:solidFill>
                          <a:schemeClr val="tx1"/>
                        </a:solidFill>
                        <a:effectLst/>
                        <a:latin typeface="Arial" panose="020B0604020202020204" pitchFamily="34" charset="0"/>
                        <a:ea typeface="Times New Roman"/>
                        <a:cs typeface="Arial" panose="020B0604020202020204" pitchFamily="34" charset="0"/>
                      </a:endParaRPr>
                    </a:p>
                    <a:p>
                      <a:pPr marL="0" marR="0" indent="0" algn="l" defTabSz="422041" rtl="0" eaLnBrk="1" fontAlgn="auto" latinLnBrk="0" hangingPunct="1">
                        <a:lnSpc>
                          <a:spcPct val="100000"/>
                        </a:lnSpc>
                        <a:spcBef>
                          <a:spcPts val="300"/>
                        </a:spcBef>
                        <a:spcAft>
                          <a:spcPts val="0"/>
                        </a:spcAft>
                        <a:buClrTx/>
                        <a:buSzTx/>
                        <a:buFontTx/>
                        <a:buNone/>
                        <a:tabLst/>
                        <a:defRPr/>
                      </a:pPr>
                      <a:r>
                        <a:rPr lang="en-US" sz="1100" b="0" i="0" dirty="0" smtClean="0">
                          <a:solidFill>
                            <a:schemeClr val="tx1"/>
                          </a:solidFill>
                          <a:effectLst/>
                          <a:latin typeface="Arial" panose="020B0604020202020204" pitchFamily="34" charset="0"/>
                          <a:ea typeface="Times New Roman"/>
                          <a:cs typeface="Arial" panose="020B0604020202020204" pitchFamily="34" charset="0"/>
                        </a:rPr>
                        <a:t>A concerned effort to award contracts to </a:t>
                      </a:r>
                      <a:r>
                        <a:rPr lang="en-US" sz="1100" b="0" i="0" dirty="0" err="1" smtClean="0">
                          <a:solidFill>
                            <a:schemeClr val="tx1"/>
                          </a:solidFill>
                          <a:effectLst/>
                          <a:latin typeface="Arial" panose="020B0604020202020204" pitchFamily="34" charset="0"/>
                          <a:ea typeface="Times New Roman"/>
                          <a:cs typeface="Arial" panose="020B0604020202020204" pitchFamily="34" charset="0"/>
                        </a:rPr>
                        <a:t>EMEs</a:t>
                      </a:r>
                      <a:endParaRPr lang="en-US" sz="1100" b="0" i="0"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54055082"/>
                  </a:ext>
                </a:extLst>
              </a:tr>
              <a:tr h="852319">
                <a:tc>
                  <a:txBody>
                    <a:bodyPr/>
                    <a:lstStyle/>
                    <a:p>
                      <a:pPr marL="0" marR="0" algn="l" defTabSz="422041" rtl="0" eaLnBrk="1" latinLnBrk="0" hangingPunct="1">
                        <a:spcBef>
                          <a:spcPts val="0"/>
                        </a:spcBef>
                        <a:spcAft>
                          <a:spcPts val="0"/>
                        </a:spcAft>
                      </a:pPr>
                      <a:r>
                        <a:rPr lang="en-ZA" sz="1100" kern="1200">
                          <a:solidFill>
                            <a:schemeClr val="dk1"/>
                          </a:solidFill>
                          <a:effectLst/>
                          <a:latin typeface="Arial" panose="020B0604020202020204" pitchFamily="34" charset="0"/>
                          <a:ea typeface="Calibri"/>
                          <a:cs typeface="Arial" panose="020B0604020202020204" pitchFamily="34" charset="0"/>
                        </a:rPr>
                        <a:t>4.3.2</a:t>
                      </a:r>
                      <a:endParaRPr lang="en-US" sz="1100" kern="120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expenditure on annual budget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100%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92%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Under by 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b="1" i="1" dirty="0" smtClean="0">
                          <a:solidFill>
                            <a:schemeClr val="tx1"/>
                          </a:solidFill>
                          <a:effectLst/>
                          <a:latin typeface="Arial" panose="020B0604020202020204" pitchFamily="34" charset="0"/>
                          <a:ea typeface="Times New Roman"/>
                          <a:cs typeface="Arial" panose="020B0604020202020204" pitchFamily="34" charset="0"/>
                        </a:rPr>
                        <a:t>Target partially met</a:t>
                      </a:r>
                    </a:p>
                    <a:p>
                      <a:pPr marL="0" marR="0" indent="0" algn="l" defTabSz="422041" rtl="0" eaLnBrk="1" fontAlgn="auto" latinLnBrk="0" hangingPunct="1">
                        <a:lnSpc>
                          <a:spcPct val="100000"/>
                        </a:lnSpc>
                        <a:spcBef>
                          <a:spcPts val="0"/>
                        </a:spcBef>
                        <a:spcAft>
                          <a:spcPts val="0"/>
                        </a:spcAft>
                        <a:buClrTx/>
                        <a:buSzTx/>
                        <a:buFontTx/>
                        <a:buNone/>
                        <a:tabLst/>
                        <a:defRPr/>
                      </a:pPr>
                      <a:endParaRPr lang="en-US" sz="300" b="1" i="1" dirty="0" smtClean="0">
                        <a:solidFill>
                          <a:schemeClr val="tx1"/>
                        </a:solidFill>
                        <a:effectLst/>
                        <a:latin typeface="Arial" panose="020B0604020202020204" pitchFamily="34" charset="0"/>
                        <a:ea typeface="Times New Roman"/>
                        <a:cs typeface="Arial" panose="020B0604020202020204" pitchFamily="34" charset="0"/>
                      </a:endParaRPr>
                    </a:p>
                    <a:p>
                      <a:pPr marL="171450" marR="0" indent="-171450" algn="l">
                        <a:lnSpc>
                          <a:spcPct val="100000"/>
                        </a:lnSpc>
                        <a:spcBef>
                          <a:spcPts val="0"/>
                        </a:spcBef>
                        <a:spcAft>
                          <a:spcPts val="0"/>
                        </a:spcAft>
                        <a:buFont typeface="Arial" panose="020B0604020202020204" pitchFamily="34" charset="0"/>
                        <a:buChar char="•"/>
                      </a:pPr>
                      <a:r>
                        <a:rPr lang="en-US" sz="1100" b="0" i="0" dirty="0" smtClean="0">
                          <a:solidFill>
                            <a:schemeClr val="tx1"/>
                          </a:solidFill>
                          <a:effectLst/>
                          <a:latin typeface="Arial" panose="020B0604020202020204" pitchFamily="34" charset="0"/>
                          <a:ea typeface="Times New Roman"/>
                          <a:cs typeface="Arial" panose="020B0604020202020204" pitchFamily="34" charset="0"/>
                        </a:rPr>
                        <a:t>Compensation</a:t>
                      </a:r>
                      <a:r>
                        <a:rPr lang="en-US" sz="1100" b="0" i="0" baseline="0" dirty="0" smtClean="0">
                          <a:solidFill>
                            <a:schemeClr val="tx1"/>
                          </a:solidFill>
                          <a:effectLst/>
                          <a:latin typeface="Arial" panose="020B0604020202020204" pitchFamily="34" charset="0"/>
                          <a:ea typeface="Times New Roman"/>
                          <a:cs typeface="Arial" panose="020B0604020202020204" pitchFamily="34" charset="0"/>
                        </a:rPr>
                        <a:t> of employees across </a:t>
                      </a:r>
                      <a:r>
                        <a:rPr lang="en-US" sz="1100" b="0" i="0" baseline="0" dirty="0" err="1" smtClean="0">
                          <a:solidFill>
                            <a:schemeClr val="tx1"/>
                          </a:solidFill>
                          <a:effectLst/>
                          <a:latin typeface="Arial" panose="020B0604020202020204" pitchFamily="34" charset="0"/>
                          <a:ea typeface="Times New Roman"/>
                          <a:cs typeface="Arial" panose="020B0604020202020204" pitchFamily="34" charset="0"/>
                        </a:rPr>
                        <a:t>programmes</a:t>
                      </a:r>
                      <a:endParaRPr lang="en-US" sz="1100" b="0" i="0" baseline="0" dirty="0" smtClean="0">
                        <a:solidFill>
                          <a:schemeClr val="tx1"/>
                        </a:solidFill>
                        <a:effectLst/>
                        <a:latin typeface="Arial" panose="020B0604020202020204" pitchFamily="34" charset="0"/>
                        <a:ea typeface="Times New Roman"/>
                        <a:cs typeface="Arial" panose="020B0604020202020204" pitchFamily="34" charset="0"/>
                      </a:endParaRPr>
                    </a:p>
                    <a:p>
                      <a:pPr marL="171450" marR="0" indent="-171450" algn="l">
                        <a:lnSpc>
                          <a:spcPct val="100000"/>
                        </a:lnSpc>
                        <a:spcBef>
                          <a:spcPts val="0"/>
                        </a:spcBef>
                        <a:spcAft>
                          <a:spcPts val="0"/>
                        </a:spcAft>
                        <a:buFont typeface="Arial" panose="020B0604020202020204" pitchFamily="34" charset="0"/>
                        <a:buChar char="•"/>
                      </a:pPr>
                      <a:r>
                        <a:rPr lang="en-US" sz="1100" b="0" i="0" baseline="0" dirty="0" smtClean="0">
                          <a:solidFill>
                            <a:schemeClr val="tx1"/>
                          </a:solidFill>
                          <a:effectLst/>
                          <a:latin typeface="Arial" panose="020B0604020202020204" pitchFamily="34" charset="0"/>
                          <a:ea typeface="Times New Roman"/>
                          <a:cs typeface="Arial" panose="020B0604020202020204" pitchFamily="34" charset="0"/>
                        </a:rPr>
                        <a:t>Goods &amp; services </a:t>
                      </a:r>
                    </a:p>
                    <a:p>
                      <a:pPr marL="171450" marR="0" indent="-171450" algn="l">
                        <a:lnSpc>
                          <a:spcPct val="100000"/>
                        </a:lnSpc>
                        <a:spcBef>
                          <a:spcPts val="0"/>
                        </a:spcBef>
                        <a:spcAft>
                          <a:spcPts val="0"/>
                        </a:spcAft>
                        <a:buFont typeface="Arial" panose="020B0604020202020204" pitchFamily="34" charset="0"/>
                        <a:buChar char="•"/>
                      </a:pPr>
                      <a:r>
                        <a:rPr lang="en-US" sz="1100" b="0" i="0" baseline="0" dirty="0" smtClean="0">
                          <a:solidFill>
                            <a:schemeClr val="tx1"/>
                          </a:solidFill>
                          <a:effectLst/>
                          <a:latin typeface="Arial" panose="020B0604020202020204" pitchFamily="34" charset="0"/>
                          <a:ea typeface="Times New Roman"/>
                          <a:cs typeface="Arial" panose="020B0604020202020204" pitchFamily="34" charset="0"/>
                        </a:rPr>
                        <a:t>Transfers &amp; subsidies </a:t>
                      </a:r>
                      <a:endParaRPr lang="en-US" sz="1100" b="0" i="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2746449049"/>
                  </a:ext>
                </a:extLst>
              </a:tr>
              <a:tr h="181942">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Calibri"/>
                          <a:cs typeface="Arial" panose="020B0604020202020204" pitchFamily="34" charset="0"/>
                        </a:rPr>
                        <a:t>Financial Management (Water Trading)</a:t>
                      </a:r>
                    </a:p>
                  </a:txBody>
                  <a:tcPr marL="68580" marR="68580" marT="0" marB="0"/>
                </a:tc>
                <a:tc hMerge="1">
                  <a:txBody>
                    <a:bodyPr/>
                    <a:lstStyle/>
                    <a:p>
                      <a:endParaRPr lang="en-ZA"/>
                    </a:p>
                  </a:txBody>
                  <a:tcPr/>
                </a:tc>
                <a:tc hMerge="1">
                  <a:txBody>
                    <a:bodyPr/>
                    <a:lstStyle/>
                    <a:p>
                      <a:pPr marL="0" marR="0" algn="l" defTabSz="422041" rtl="0" eaLnBrk="1"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extLst>
                  <a:ext uri="{0D108BD9-81ED-4DB2-BD59-A6C34878D82A}">
                    <a16:rowId xmlns:a16="http://schemas.microsoft.com/office/drawing/2014/main" xmlns="" val="7584853"/>
                  </a:ext>
                </a:extLst>
              </a:tr>
              <a:tr h="543508">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3.3</a:t>
                      </a:r>
                      <a:r>
                        <a:rPr lang="en-ZA" sz="1100" kern="1200" dirty="0" smtClean="0">
                          <a:solidFill>
                            <a:schemeClr val="dk1"/>
                          </a:solidFill>
                          <a:effectLst/>
                          <a:latin typeface="Arial" panose="020B0604020202020204" pitchFamily="34" charset="0"/>
                          <a:ea typeface="Calibri"/>
                          <a:cs typeface="Arial" panose="020B0604020202020204" pitchFamily="34" charset="0"/>
                        </a:rPr>
                        <a:t>.</a:t>
                      </a:r>
                    </a:p>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of targeted procurement budget spent on qualifying small enterprises (</a:t>
                      </a:r>
                      <a:r>
                        <a:rPr lang="en-ZA" sz="1100" kern="1200" dirty="0" err="1">
                          <a:solidFill>
                            <a:schemeClr val="dk1"/>
                          </a:solidFill>
                          <a:effectLst/>
                          <a:latin typeface="Arial" panose="020B0604020202020204" pitchFamily="34" charset="0"/>
                          <a:ea typeface="Calibri"/>
                          <a:cs typeface="Arial" panose="020B0604020202020204" pitchFamily="34" charset="0"/>
                        </a:rPr>
                        <a:t>QSE</a:t>
                      </a:r>
                      <a:r>
                        <a:rPr lang="en-ZA" sz="1100" kern="1200" dirty="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lnSpc>
                          <a:spcPct val="100000"/>
                        </a:lnSpc>
                        <a:spcBef>
                          <a:spcPts val="0"/>
                        </a:spcBef>
                        <a:spcAft>
                          <a:spcPts val="0"/>
                        </a:spcAft>
                      </a:pPr>
                      <a:r>
                        <a:rPr lang="en-US" sz="1100" b="1" i="1" dirty="0" smtClean="0">
                          <a:solidFill>
                            <a:schemeClr val="tx1"/>
                          </a:solidFill>
                          <a:effectLst/>
                          <a:latin typeface="Arial" panose="020B0604020202020204" pitchFamily="34" charset="0"/>
                          <a:ea typeface="Times New Roman"/>
                          <a:cs typeface="Arial" panose="020B0604020202020204" pitchFamily="34" charset="0"/>
                        </a:rPr>
                        <a:t>Target exceeded</a:t>
                      </a:r>
                    </a:p>
                    <a:p>
                      <a:pPr marL="0" marR="0" algn="l">
                        <a:lnSpc>
                          <a:spcPct val="100000"/>
                        </a:lnSpc>
                        <a:spcBef>
                          <a:spcPts val="0"/>
                        </a:spcBef>
                        <a:spcAft>
                          <a:spcPts val="0"/>
                        </a:spcAft>
                      </a:pPr>
                      <a:endParaRPr lang="en-US" sz="300" b="1" i="1" dirty="0" smtClean="0">
                        <a:solidFill>
                          <a:schemeClr val="tx1"/>
                        </a:solidFill>
                        <a:effectLst/>
                        <a:latin typeface="Arial" panose="020B0604020202020204" pitchFamily="34" charset="0"/>
                        <a:ea typeface="Times New Roman"/>
                        <a:cs typeface="Arial" panose="020B0604020202020204" pitchFamily="34" charset="0"/>
                      </a:endParaRPr>
                    </a:p>
                    <a:p>
                      <a:pPr marL="0" marR="0" algn="l">
                        <a:lnSpc>
                          <a:spcPct val="100000"/>
                        </a:lnSpc>
                        <a:spcBef>
                          <a:spcPts val="300"/>
                        </a:spcBef>
                        <a:spcAft>
                          <a:spcPts val="0"/>
                        </a:spcAft>
                      </a:pPr>
                      <a:r>
                        <a:rPr lang="en-US" sz="1100" b="0" i="0" dirty="0" smtClean="0">
                          <a:solidFill>
                            <a:schemeClr val="tx1"/>
                          </a:solidFill>
                          <a:effectLst/>
                          <a:latin typeface="Arial" panose="020B0604020202020204" pitchFamily="34" charset="0"/>
                          <a:ea typeface="Times New Roman"/>
                          <a:cs typeface="Arial" panose="020B0604020202020204" pitchFamily="34" charset="0"/>
                        </a:rPr>
                        <a:t>A concerned effort to award contracts to </a:t>
                      </a:r>
                      <a:r>
                        <a:rPr lang="en-US" sz="1100" b="0" i="0" dirty="0" err="1" smtClean="0">
                          <a:solidFill>
                            <a:schemeClr val="tx1"/>
                          </a:solidFill>
                          <a:effectLst/>
                          <a:latin typeface="Arial" panose="020B0604020202020204" pitchFamily="34" charset="0"/>
                          <a:ea typeface="Times New Roman"/>
                          <a:cs typeface="Arial" panose="020B0604020202020204" pitchFamily="34" charset="0"/>
                        </a:rPr>
                        <a:t>QSEs</a:t>
                      </a:r>
                      <a:endParaRPr lang="en-US" sz="1100" b="0" i="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444501871"/>
                  </a:ext>
                </a:extLst>
              </a:tr>
              <a:tr h="543508">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3.3</a:t>
                      </a:r>
                      <a:r>
                        <a:rPr lang="en-ZA" sz="1100" kern="1200" dirty="0" smtClean="0">
                          <a:solidFill>
                            <a:schemeClr val="dk1"/>
                          </a:solidFill>
                          <a:effectLst/>
                          <a:latin typeface="Arial" panose="020B0604020202020204" pitchFamily="34" charset="0"/>
                          <a:ea typeface="Calibri"/>
                          <a:cs typeface="Arial" panose="020B0604020202020204" pitchFamily="34" charset="0"/>
                        </a:rPr>
                        <a:t>.</a:t>
                      </a:r>
                    </a:p>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of targeted procurement budget spent on exempted micro enterprises (</a:t>
                      </a:r>
                      <a:r>
                        <a:rPr lang="en-ZA" sz="1100" kern="1200" dirty="0" err="1">
                          <a:solidFill>
                            <a:schemeClr val="dk1"/>
                          </a:solidFill>
                          <a:effectLst/>
                          <a:latin typeface="Arial" panose="020B0604020202020204" pitchFamily="34" charset="0"/>
                          <a:ea typeface="Calibri"/>
                          <a:cs typeface="Arial" panose="020B0604020202020204" pitchFamily="34" charset="0"/>
                        </a:rPr>
                        <a:t>EME</a:t>
                      </a:r>
                      <a:r>
                        <a:rPr lang="en-ZA" sz="1100" kern="1200" dirty="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by 19%</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b="1" i="1" dirty="0" smtClean="0">
                          <a:solidFill>
                            <a:schemeClr val="tx1"/>
                          </a:solidFill>
                          <a:effectLst/>
                          <a:latin typeface="Arial" panose="020B0604020202020204" pitchFamily="34" charset="0"/>
                          <a:ea typeface="Times New Roman"/>
                          <a:cs typeface="Arial" panose="020B0604020202020204" pitchFamily="34" charset="0"/>
                        </a:rPr>
                        <a:t>Target exceeded</a:t>
                      </a:r>
                    </a:p>
                    <a:p>
                      <a:pPr marL="0" marR="0" indent="0" algn="l" defTabSz="422041" rtl="0" eaLnBrk="1" fontAlgn="auto" latinLnBrk="0" hangingPunct="1">
                        <a:lnSpc>
                          <a:spcPct val="100000"/>
                        </a:lnSpc>
                        <a:spcBef>
                          <a:spcPts val="0"/>
                        </a:spcBef>
                        <a:spcAft>
                          <a:spcPts val="0"/>
                        </a:spcAft>
                        <a:buClrTx/>
                        <a:buSzTx/>
                        <a:buFontTx/>
                        <a:buNone/>
                        <a:tabLst/>
                        <a:defRPr/>
                      </a:pPr>
                      <a:endParaRPr lang="en-US" sz="300" b="1" i="1" dirty="0" smtClean="0">
                        <a:solidFill>
                          <a:schemeClr val="tx1"/>
                        </a:solidFill>
                        <a:effectLst/>
                        <a:latin typeface="Arial" panose="020B0604020202020204" pitchFamily="34" charset="0"/>
                        <a:ea typeface="Times New Roman"/>
                        <a:cs typeface="Arial" panose="020B0604020202020204" pitchFamily="34" charset="0"/>
                      </a:endParaRPr>
                    </a:p>
                    <a:p>
                      <a:pPr marL="0" marR="0" indent="0" algn="l" defTabSz="422041" rtl="0" eaLnBrk="1" fontAlgn="auto" latinLnBrk="0" hangingPunct="1">
                        <a:lnSpc>
                          <a:spcPct val="100000"/>
                        </a:lnSpc>
                        <a:spcBef>
                          <a:spcPts val="300"/>
                        </a:spcBef>
                        <a:spcAft>
                          <a:spcPts val="0"/>
                        </a:spcAft>
                        <a:buClrTx/>
                        <a:buSzTx/>
                        <a:buFontTx/>
                        <a:buNone/>
                        <a:tabLst/>
                        <a:defRPr/>
                      </a:pPr>
                      <a:r>
                        <a:rPr lang="en-US" sz="1100" b="0" i="0" dirty="0" smtClean="0">
                          <a:solidFill>
                            <a:schemeClr val="tx1"/>
                          </a:solidFill>
                          <a:effectLst/>
                          <a:latin typeface="Arial" panose="020B0604020202020204" pitchFamily="34" charset="0"/>
                          <a:ea typeface="Times New Roman"/>
                          <a:cs typeface="Arial" panose="020B0604020202020204" pitchFamily="34" charset="0"/>
                        </a:rPr>
                        <a:t>A concerned effort to award contracts to </a:t>
                      </a:r>
                      <a:r>
                        <a:rPr lang="en-US" sz="1100" b="0" i="0" dirty="0" err="1" smtClean="0">
                          <a:solidFill>
                            <a:schemeClr val="tx1"/>
                          </a:solidFill>
                          <a:effectLst/>
                          <a:latin typeface="Arial" panose="020B0604020202020204" pitchFamily="34" charset="0"/>
                          <a:ea typeface="Times New Roman"/>
                          <a:cs typeface="Arial" panose="020B0604020202020204" pitchFamily="34" charset="0"/>
                        </a:rPr>
                        <a:t>EMEs</a:t>
                      </a:r>
                      <a:endParaRPr lang="en-US" sz="1100" b="0" i="0"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2935083525"/>
                  </a:ext>
                </a:extLst>
              </a:tr>
              <a:tr h="407631">
                <a:tc>
                  <a:txBody>
                    <a:bodyPr/>
                    <a:lstStyle/>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4.3.3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Number of debtor days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150 days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207 days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57 days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b="1" i="1" kern="1200" dirty="0" smtClean="0">
                          <a:solidFill>
                            <a:schemeClr val="tx1"/>
                          </a:solidFill>
                          <a:effectLst/>
                          <a:latin typeface="Arial" panose="020B0604020202020204" pitchFamily="34" charset="0"/>
                          <a:ea typeface="Times New Roman"/>
                          <a:cs typeface="Arial" panose="020B0604020202020204" pitchFamily="34" charset="0"/>
                        </a:rPr>
                        <a:t>Target partially met</a:t>
                      </a:r>
                    </a:p>
                    <a:p>
                      <a:pPr marL="0" marR="0" indent="0" algn="l" defTabSz="422041" rtl="0" eaLnBrk="1" fontAlgn="auto" latinLnBrk="0" hangingPunct="1">
                        <a:lnSpc>
                          <a:spcPct val="100000"/>
                        </a:lnSpc>
                        <a:spcBef>
                          <a:spcPts val="0"/>
                        </a:spcBef>
                        <a:spcAft>
                          <a:spcPts val="0"/>
                        </a:spcAft>
                        <a:buClrTx/>
                        <a:buSzTx/>
                        <a:buFontTx/>
                        <a:buNone/>
                        <a:tabLst/>
                        <a:defRPr/>
                      </a:pPr>
                      <a:endParaRPr lang="en-US" sz="500" b="0" i="0" dirty="0" smtClean="0">
                        <a:solidFill>
                          <a:schemeClr val="tx1"/>
                        </a:solidFill>
                        <a:effectLst/>
                        <a:latin typeface="Arial" panose="020B0604020202020204" pitchFamily="34" charset="0"/>
                        <a:ea typeface="Times New Roman"/>
                        <a:cs typeface="Arial" panose="020B0604020202020204" pitchFamily="34" charset="0"/>
                      </a:endParaRPr>
                    </a:p>
                    <a:p>
                      <a:pPr marL="0" marR="0" indent="0" algn="l" defTabSz="422041"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effectLst/>
                          <a:latin typeface="Arial" panose="020B0604020202020204" pitchFamily="34" charset="0"/>
                          <a:ea typeface="Times New Roman"/>
                          <a:cs typeface="Arial" panose="020B0604020202020204" pitchFamily="34" charset="0"/>
                        </a:rPr>
                        <a:t>The persistent problem of municipalities and water boards not settling</a:t>
                      </a:r>
                      <a:r>
                        <a:rPr lang="en-US" sz="1100" b="0" i="0" baseline="0" dirty="0" smtClean="0">
                          <a:solidFill>
                            <a:schemeClr val="tx1"/>
                          </a:solidFill>
                          <a:effectLst/>
                          <a:latin typeface="Arial" panose="020B0604020202020204" pitchFamily="34" charset="0"/>
                          <a:ea typeface="Times New Roman"/>
                          <a:cs typeface="Arial" panose="020B0604020202020204" pitchFamily="34" charset="0"/>
                        </a:rPr>
                        <a:t> their debts</a:t>
                      </a:r>
                      <a:endParaRPr lang="en-US" sz="1100" b="0" i="0"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903644042"/>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16</a:t>
            </a:fld>
            <a:endParaRPr lang="en-US" altLang="en-US">
              <a:solidFill>
                <a:prstClr val="black"/>
              </a:solidFill>
              <a:ea typeface="+mn-ea"/>
            </a:endParaRPr>
          </a:p>
        </p:txBody>
      </p:sp>
    </p:spTree>
    <p:extLst>
      <p:ext uri="{BB962C8B-B14F-4D97-AF65-F5344CB8AC3E}">
        <p14:creationId xmlns:p14="http://schemas.microsoft.com/office/powerpoint/2010/main" val="8723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5"/>
            <a:ext cx="8229600" cy="1252063"/>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300864"/>
              </p:ext>
            </p:extLst>
          </p:nvPr>
        </p:nvGraphicFramePr>
        <p:xfrm>
          <a:off x="231005" y="1231333"/>
          <a:ext cx="8653114" cy="1540764"/>
        </p:xfrm>
        <a:graphic>
          <a:graphicData uri="http://schemas.openxmlformats.org/drawingml/2006/table">
            <a:tbl>
              <a:tblPr firstRow="1" bandRow="1">
                <a:tableStyleId>{F5AB1C69-6EDB-4FF4-983F-18BD219EF322}</a:tableStyleId>
              </a:tblPr>
              <a:tblGrid>
                <a:gridCol w="452389">
                  <a:extLst>
                    <a:ext uri="{9D8B030D-6E8A-4147-A177-3AD203B41FA5}">
                      <a16:colId xmlns:a16="http://schemas.microsoft.com/office/drawing/2014/main" xmlns="" val="20000"/>
                    </a:ext>
                  </a:extLst>
                </a:gridCol>
                <a:gridCol w="1819686">
                  <a:extLst>
                    <a:ext uri="{9D8B030D-6E8A-4147-A177-3AD203B41FA5}">
                      <a16:colId xmlns:a16="http://schemas.microsoft.com/office/drawing/2014/main" xmlns="" val="20001"/>
                    </a:ext>
                  </a:extLst>
                </a:gridCol>
                <a:gridCol w="1554849">
                  <a:extLst>
                    <a:ext uri="{9D8B030D-6E8A-4147-A177-3AD203B41FA5}">
                      <a16:colId xmlns:a16="http://schemas.microsoft.com/office/drawing/2014/main" xmlns="" val="4225641267"/>
                    </a:ext>
                  </a:extLst>
                </a:gridCol>
                <a:gridCol w="1554849">
                  <a:extLst>
                    <a:ext uri="{9D8B030D-6E8A-4147-A177-3AD203B41FA5}">
                      <a16:colId xmlns:a16="http://schemas.microsoft.com/office/drawing/2014/main" xmlns="" val="20004"/>
                    </a:ext>
                  </a:extLst>
                </a:gridCol>
                <a:gridCol w="1414211">
                  <a:extLst>
                    <a:ext uri="{9D8B030D-6E8A-4147-A177-3AD203B41FA5}">
                      <a16:colId xmlns:a16="http://schemas.microsoft.com/office/drawing/2014/main" xmlns="" val="20005"/>
                    </a:ext>
                  </a:extLst>
                </a:gridCol>
                <a:gridCol w="1857130">
                  <a:extLst>
                    <a:ext uri="{9D8B030D-6E8A-4147-A177-3AD203B41FA5}">
                      <a16:colId xmlns:a16="http://schemas.microsoft.com/office/drawing/2014/main" xmlns="" val="2369229358"/>
                    </a:ext>
                  </a:extLst>
                </a:gridCol>
              </a:tblGrid>
              <a:tr h="278718">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Published 2019/20 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  actual achievement</a:t>
                      </a:r>
                      <a:r>
                        <a:rPr lang="en-ZA" sz="1200" baseline="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Deviation from 2019/20 target</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30522">
                <a:tc gridSpan="6">
                  <a:txBody>
                    <a:bodyPr/>
                    <a:lstStyle/>
                    <a:p>
                      <a:pPr marL="0" marR="0" algn="ctr" defTabSz="422041" rtl="0" eaLnBrk="1" latinLnBrk="0" hangingPunct="1">
                        <a:lnSpc>
                          <a:spcPct val="115000"/>
                        </a:lnSpc>
                        <a:spcBef>
                          <a:spcPts val="0"/>
                        </a:spcBef>
                        <a:spcAft>
                          <a:spcPts val="0"/>
                        </a:spcAft>
                      </a:pP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2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extLst>
                  <a:ext uri="{0D108BD9-81ED-4DB2-BD59-A6C34878D82A}">
                    <a16:rowId xmlns:a16="http://schemas.microsoft.com/office/drawing/2014/main" xmlns="" val="10001"/>
                  </a:ext>
                </a:extLst>
              </a:tr>
              <a:tr h="370840">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5.1.1</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Analysis on progress against the approved annual International Relations Implementation Plan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Annual analysis on the implementation of the approved international relations programme</a:t>
                      </a: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Annual analysis on the implementation of the approved international relations programme</a:t>
                      </a:r>
                    </a:p>
                  </a:txBody>
                  <a:tcPr marL="0" marR="0" marT="0" marB="0"/>
                </a:tc>
                <a:tc>
                  <a:txBody>
                    <a:bodyPr/>
                    <a:lstStyle/>
                    <a:p>
                      <a:pPr marL="0" marR="0" algn="ctr"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p>
                      <a:endParaRPr lang="en-ZA" sz="1100" dirty="0" smtClean="0"/>
                    </a:p>
                    <a:p>
                      <a:pPr marL="0" marR="0" algn="l">
                        <a:lnSpc>
                          <a:spcPct val="100000"/>
                        </a:lnSpc>
                        <a:spcBef>
                          <a:spcPts val="0"/>
                        </a:spcBef>
                        <a:spcAft>
                          <a:spcPts val="0"/>
                        </a:spcAft>
                      </a:pPr>
                      <a:endParaRPr lang="en-US" sz="1100" i="1"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17</a:t>
            </a:fld>
            <a:endParaRPr lang="en-US" altLang="en-US">
              <a:solidFill>
                <a:prstClr val="black"/>
              </a:solidFill>
              <a:ea typeface="+mn-ea"/>
            </a:endParaRPr>
          </a:p>
        </p:txBody>
      </p:sp>
    </p:spTree>
    <p:extLst>
      <p:ext uri="{BB962C8B-B14F-4D97-AF65-F5344CB8AC3E}">
        <p14:creationId xmlns:p14="http://schemas.microsoft.com/office/powerpoint/2010/main" val="223841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929369"/>
          </a:xfrm>
        </p:spPr>
        <p:txBody>
          <a:bodyPr/>
          <a:lstStyle/>
          <a:p>
            <a:pPr algn="just"/>
            <a:r>
              <a:rPr lang="en-ZA" sz="2000" dirty="0" smtClean="0"/>
              <a:t>Part 1.2: overview of programme 2 (water planning &amp; information management) performance</a:t>
            </a:r>
            <a:endParaRPr lang="en-ZA" sz="2000" dirty="0"/>
          </a:p>
        </p:txBody>
      </p:sp>
      <p:sp>
        <p:nvSpPr>
          <p:cNvPr id="3" name="Text Placeholder 2"/>
          <p:cNvSpPr>
            <a:spLocks noGrp="1"/>
          </p:cNvSpPr>
          <p:nvPr>
            <p:ph type="body" idx="1"/>
          </p:nvPr>
        </p:nvSpPr>
        <p:spPr/>
        <p:txBody>
          <a:bodyPr/>
          <a:lstStyle/>
          <a:p>
            <a:r>
              <a:rPr lang="en-ZA" sz="3600" dirty="0"/>
              <a:t>Detailed annual performance per </a:t>
            </a:r>
            <a:r>
              <a:rPr lang="en-ZA" sz="3600" dirty="0" smtClean="0"/>
              <a:t>programme</a:t>
            </a:r>
            <a:endParaRPr lang="en-ZA" sz="36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18</a:t>
            </a:fld>
            <a:endParaRPr lang="en-US" altLang="en-US">
              <a:solidFill>
                <a:prstClr val="black"/>
              </a:solidFill>
              <a:ea typeface="+mn-ea"/>
            </a:endParaRPr>
          </a:p>
        </p:txBody>
      </p:sp>
    </p:spTree>
    <p:extLst>
      <p:ext uri="{BB962C8B-B14F-4D97-AF65-F5344CB8AC3E}">
        <p14:creationId xmlns:p14="http://schemas.microsoft.com/office/powerpoint/2010/main" val="3680922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2" y="-42997"/>
            <a:ext cx="8941870" cy="687891"/>
          </a:xfrm>
        </p:spPr>
        <p:txBody>
          <a:bodyPr/>
          <a:lstStyle/>
          <a:p>
            <a:r>
              <a:rPr lang="en-ZA" dirty="0" smtClean="0"/>
              <a:t>Strategic objectives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6210938"/>
              </p:ext>
            </p:extLst>
          </p:nvPr>
        </p:nvGraphicFramePr>
        <p:xfrm>
          <a:off x="77002" y="633823"/>
          <a:ext cx="8941870" cy="5631942"/>
        </p:xfrm>
        <a:graphic>
          <a:graphicData uri="http://schemas.openxmlformats.org/drawingml/2006/table">
            <a:tbl>
              <a:tblPr firstRow="1" bandRow="1">
                <a:tableStyleId>{F5AB1C69-6EDB-4FF4-983F-18BD219EF322}</a:tableStyleId>
              </a:tblPr>
              <a:tblGrid>
                <a:gridCol w="356135">
                  <a:extLst>
                    <a:ext uri="{9D8B030D-6E8A-4147-A177-3AD203B41FA5}">
                      <a16:colId xmlns:a16="http://schemas.microsoft.com/office/drawing/2014/main" xmlns="" val="20000"/>
                    </a:ext>
                  </a:extLst>
                </a:gridCol>
                <a:gridCol w="2114646">
                  <a:extLst>
                    <a:ext uri="{9D8B030D-6E8A-4147-A177-3AD203B41FA5}">
                      <a16:colId xmlns:a16="http://schemas.microsoft.com/office/drawing/2014/main" xmlns="" val="20001"/>
                    </a:ext>
                  </a:extLst>
                </a:gridCol>
                <a:gridCol w="1750135">
                  <a:extLst>
                    <a:ext uri="{9D8B030D-6E8A-4147-A177-3AD203B41FA5}">
                      <a16:colId xmlns:a16="http://schemas.microsoft.com/office/drawing/2014/main" xmlns="" val="20002"/>
                    </a:ext>
                  </a:extLst>
                </a:gridCol>
                <a:gridCol w="1750135">
                  <a:extLst>
                    <a:ext uri="{9D8B030D-6E8A-4147-A177-3AD203B41FA5}">
                      <a16:colId xmlns:a16="http://schemas.microsoft.com/office/drawing/2014/main" xmlns="" val="20003"/>
                    </a:ext>
                  </a:extLst>
                </a:gridCol>
                <a:gridCol w="1186367">
                  <a:extLst>
                    <a:ext uri="{9D8B030D-6E8A-4147-A177-3AD203B41FA5}">
                      <a16:colId xmlns:a16="http://schemas.microsoft.com/office/drawing/2014/main" xmlns="" val="20004"/>
                    </a:ext>
                  </a:extLst>
                </a:gridCol>
                <a:gridCol w="1784452">
                  <a:extLst>
                    <a:ext uri="{9D8B030D-6E8A-4147-A177-3AD203B41FA5}">
                      <a16:colId xmlns:a16="http://schemas.microsoft.com/office/drawing/2014/main" xmlns="" val="20005"/>
                    </a:ext>
                  </a:extLst>
                </a:gridCol>
              </a:tblGrid>
              <a:tr h="373503">
                <a:tc gridSpan="2">
                  <a:txBody>
                    <a:bodyPr/>
                    <a:lstStyle/>
                    <a:p>
                      <a:r>
                        <a:rPr lang="en-ZA" sz="1100" dirty="0" smtClean="0">
                          <a:latin typeface="Arial" panose="020B0604020202020204" pitchFamily="34" charset="0"/>
                          <a:cs typeface="Arial" panose="020B0604020202020204" pitchFamily="34" charset="0"/>
                        </a:rPr>
                        <a:t>Strategic objective</a:t>
                      </a:r>
                      <a:endParaRPr lang="en-ZA" sz="11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Published 2019/20</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target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2019/20  actual achievement</a:t>
                      </a:r>
                      <a:r>
                        <a:rPr lang="en-ZA" sz="1100" baseline="0" dirty="0" smtClean="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Deviation from 2019/20  target</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Comments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012461">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1.2</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Enhanced management of water sanitation information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171450" marR="0" indent="-171450">
                        <a:lnSpc>
                          <a:spcPct val="115000"/>
                        </a:lnSpc>
                        <a:spcBef>
                          <a:spcPts val="0"/>
                        </a:spcBef>
                        <a:spcAft>
                          <a:spcPts val="0"/>
                        </a:spcAft>
                        <a:buFont typeface="Arial" panose="020B0604020202020204" pitchFamily="34" charset="0"/>
                        <a:buChar char="•"/>
                      </a:pPr>
                      <a:r>
                        <a:rPr lang="en-US" sz="1100" dirty="0" smtClean="0">
                          <a:effectLst/>
                          <a:latin typeface="Arial" panose="020B0604020202020204" pitchFamily="34" charset="0"/>
                          <a:ea typeface="Calibri"/>
                          <a:cs typeface="Arial" panose="020B0604020202020204" pitchFamily="34" charset="0"/>
                        </a:rPr>
                        <a:t>3 water resources</a:t>
                      </a:r>
                      <a:r>
                        <a:rPr lang="en-US" sz="1100" baseline="0" dirty="0" smtClean="0">
                          <a:effectLst/>
                          <a:latin typeface="Arial" panose="020B0604020202020204" pitchFamily="34" charset="0"/>
                          <a:ea typeface="Calibri"/>
                          <a:cs typeface="Arial" panose="020B0604020202020204" pitchFamily="34" charset="0"/>
                        </a:rPr>
                        <a:t> monitoring programmes maintained </a:t>
                      </a:r>
                    </a:p>
                    <a:p>
                      <a:pPr marL="171450" marR="0" indent="-171450">
                        <a:lnSpc>
                          <a:spcPct val="115000"/>
                        </a:lnSpc>
                        <a:spcBef>
                          <a:spcPts val="0"/>
                        </a:spcBef>
                        <a:spcAft>
                          <a:spcPts val="0"/>
                        </a:spcAft>
                        <a:buFont typeface="Arial" panose="020B0604020202020204" pitchFamily="34" charset="0"/>
                        <a:buChar char="•"/>
                      </a:pPr>
                      <a:r>
                        <a:rPr lang="en-US" sz="1100" baseline="0" dirty="0" smtClean="0">
                          <a:effectLst/>
                          <a:latin typeface="Arial" panose="020B0604020202020204" pitchFamily="34" charset="0"/>
                          <a:ea typeface="Calibri"/>
                          <a:cs typeface="Arial" panose="020B0604020202020204" pitchFamily="34" charset="0"/>
                        </a:rPr>
                        <a:t>6 water information systems maintained</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171450" marR="0" indent="-171450">
                        <a:lnSpc>
                          <a:spcPct val="115000"/>
                        </a:lnSpc>
                        <a:spcBef>
                          <a:spcPts val="0"/>
                        </a:spcBef>
                        <a:spcAft>
                          <a:spcPts val="0"/>
                        </a:spcAft>
                        <a:buFont typeface="Arial" panose="020B0604020202020204" pitchFamily="34" charset="0"/>
                        <a:buChar char="•"/>
                      </a:pPr>
                      <a:r>
                        <a:rPr lang="en-US" sz="1100" dirty="0" smtClean="0">
                          <a:effectLst/>
                          <a:latin typeface="Arial" panose="020B0604020202020204" pitchFamily="34" charset="0"/>
                          <a:ea typeface="Calibri"/>
                          <a:cs typeface="Arial" panose="020B0604020202020204" pitchFamily="34" charset="0"/>
                        </a:rPr>
                        <a:t>3 water resources</a:t>
                      </a:r>
                      <a:r>
                        <a:rPr lang="en-US" sz="1100" baseline="0" dirty="0" smtClean="0">
                          <a:effectLst/>
                          <a:latin typeface="Arial" panose="020B0604020202020204" pitchFamily="34" charset="0"/>
                          <a:ea typeface="Calibri"/>
                          <a:cs typeface="Arial" panose="020B0604020202020204" pitchFamily="34" charset="0"/>
                        </a:rPr>
                        <a:t> monitoring programmes maintained </a:t>
                      </a:r>
                    </a:p>
                    <a:p>
                      <a:pPr marL="171450" marR="0" indent="-171450">
                        <a:lnSpc>
                          <a:spcPct val="115000"/>
                        </a:lnSpc>
                        <a:spcBef>
                          <a:spcPts val="0"/>
                        </a:spcBef>
                        <a:spcAft>
                          <a:spcPts val="0"/>
                        </a:spcAft>
                        <a:buFont typeface="Arial" panose="020B0604020202020204" pitchFamily="34" charset="0"/>
                        <a:buChar char="•"/>
                      </a:pPr>
                      <a:r>
                        <a:rPr lang="en-US" sz="1100" baseline="0" dirty="0" smtClean="0">
                          <a:effectLst/>
                          <a:latin typeface="Arial" panose="020B0604020202020204" pitchFamily="34" charset="0"/>
                          <a:ea typeface="Calibri"/>
                          <a:cs typeface="Arial" panose="020B0604020202020204" pitchFamily="34" charset="0"/>
                        </a:rPr>
                        <a:t>6 water information systems maintained</a:t>
                      </a:r>
                      <a:endParaRPr lang="en-US" sz="1100" dirty="0" smtClean="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674974">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1.3</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The integrity of freshwater ecosystems protected</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3 river systems</a:t>
                      </a:r>
                      <a:r>
                        <a:rPr lang="en-US" sz="1100" baseline="0" dirty="0" smtClean="0">
                          <a:effectLst/>
                          <a:latin typeface="Arial" panose="020B0604020202020204" pitchFamily="34" charset="0"/>
                          <a:ea typeface="Calibri"/>
                          <a:cs typeface="Arial" panose="020B0604020202020204" pitchFamily="34" charset="0"/>
                        </a:rPr>
                        <a:t> with water resources classes and resource quality objectives</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 typeface="Arial" panose="020B0604020202020204" pitchFamily="34" charset="0"/>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2 </a:t>
                      </a:r>
                      <a:r>
                        <a:rPr lang="en-US" sz="1100" dirty="0" smtClean="0">
                          <a:effectLst/>
                          <a:latin typeface="Arial" panose="020B0604020202020204" pitchFamily="34" charset="0"/>
                          <a:ea typeface="Calibri"/>
                          <a:cs typeface="Arial" panose="020B0604020202020204" pitchFamily="34" charset="0"/>
                        </a:rPr>
                        <a:t>river systems</a:t>
                      </a:r>
                      <a:r>
                        <a:rPr lang="en-US" sz="1100" baseline="0" dirty="0" smtClean="0">
                          <a:effectLst/>
                          <a:latin typeface="Arial" panose="020B0604020202020204" pitchFamily="34" charset="0"/>
                          <a:ea typeface="Calibri"/>
                          <a:cs typeface="Arial" panose="020B0604020202020204" pitchFamily="34" charset="0"/>
                        </a:rPr>
                        <a:t> with water resources classes and resource quality objectives</a:t>
                      </a:r>
                      <a:endParaRPr lang="en-US" sz="1100" dirty="0" smtClean="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Under by 1</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partially met</a:t>
                      </a:r>
                    </a:p>
                    <a:p>
                      <a:pPr marL="0" marR="0" algn="just">
                        <a:spcBef>
                          <a:spcPts val="600"/>
                        </a:spcBef>
                        <a:spcAft>
                          <a:spcPts val="0"/>
                        </a:spcAft>
                      </a:pPr>
                      <a:r>
                        <a:rPr lang="en-US" sz="1100" b="0" i="0" baseline="0" dirty="0" smtClean="0">
                          <a:effectLst/>
                          <a:latin typeface="Arial" panose="020B0604020202020204" pitchFamily="34" charset="0"/>
                          <a:ea typeface="Times New Roman"/>
                          <a:cs typeface="Arial" panose="020B0604020202020204" pitchFamily="34" charset="0"/>
                        </a:rPr>
                        <a:t>Submission took longer than expected in Office of Chief State Law Advisor </a:t>
                      </a:r>
                      <a:endParaRPr lang="en-US" sz="1100" b="0" i="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790208360"/>
                  </a:ext>
                </a:extLst>
              </a:tr>
              <a:tr h="506231">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1.4</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Enhanced water use efficiency and management of water quality</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 large water supply</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systems monitored for water losses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8 large water supply</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systems monitored for water losses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014583336"/>
                  </a:ext>
                </a:extLst>
              </a:tr>
              <a:tr h="674974">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2.1</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A coordinated approach to water and sanitation infrastructure planning and monitoring and evaluation</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Annual update</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of the National Water and Sanitation Master Plan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Annual update</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of the National Water and Sanitation Master Plan </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591669553"/>
                  </a:ext>
                </a:extLst>
              </a:tr>
              <a:tr h="843718">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2.2</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Targeted and aligned planning for adequate water availability and the enhanced provision of water supply and sanitation services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5 implementation readiness studies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15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3 implementation readiness studies</a:t>
                      </a:r>
                    </a:p>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Under by 2</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indent="0" algn="just" defTabSz="422041" rtl="0" eaLnBrk="1" fontAlgn="auto" latinLnBrk="0" hangingPunct="1">
                        <a:lnSpc>
                          <a:spcPct val="100000"/>
                        </a:lnSpc>
                        <a:spcBef>
                          <a:spcPts val="600"/>
                        </a:spcBef>
                        <a:spcAft>
                          <a:spcPts val="0"/>
                        </a:spcAft>
                        <a:buClrTx/>
                        <a:buSzTx/>
                        <a:buFontTx/>
                        <a:buNone/>
                        <a:tabLst/>
                        <a:defRPr/>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partially met</a:t>
                      </a:r>
                    </a:p>
                    <a:p>
                      <a:pPr marL="0" marR="0" algn="just">
                        <a:spcBef>
                          <a:spcPts val="600"/>
                        </a:spcBef>
                        <a:spcAft>
                          <a:spcPts val="0"/>
                        </a:spcAft>
                      </a:pPr>
                      <a:r>
                        <a:rPr lang="en-US" sz="1100" b="0" i="0" dirty="0" smtClean="0">
                          <a:effectLst/>
                          <a:latin typeface="Arial" panose="020B0604020202020204" pitchFamily="34" charset="0"/>
                          <a:ea typeface="Times New Roman"/>
                          <a:cs typeface="Arial" panose="020B0604020202020204" pitchFamily="34" charset="0"/>
                        </a:rPr>
                        <a:t>Delays</a:t>
                      </a:r>
                      <a:r>
                        <a:rPr lang="en-US" sz="1100" b="0" i="0" baseline="0" dirty="0" smtClean="0">
                          <a:effectLst/>
                          <a:latin typeface="Arial" panose="020B0604020202020204" pitchFamily="34" charset="0"/>
                          <a:ea typeface="Times New Roman"/>
                          <a:cs typeface="Arial" panose="020B0604020202020204" pitchFamily="34" charset="0"/>
                        </a:rPr>
                        <a:t> in the procurements process </a:t>
                      </a:r>
                      <a:endParaRPr lang="en-US" sz="1100" b="0" i="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2298996073"/>
                  </a:ext>
                </a:extLst>
              </a:tr>
              <a:tr h="843718">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4.4</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An enabling environment for the management of water resources and the provision of basic water and sanitation services cross the sector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Draft Bill </a:t>
                      </a:r>
                      <a:r>
                        <a:rPr lang="en-US" sz="1100" kern="1200" dirty="0" err="1" smtClean="0">
                          <a:solidFill>
                            <a:schemeClr val="dk1"/>
                          </a:solidFill>
                          <a:effectLst/>
                          <a:latin typeface="Arial" panose="020B0604020202020204" pitchFamily="34" charset="0"/>
                          <a:ea typeface="Calibri"/>
                          <a:cs typeface="Arial" panose="020B0604020202020204" pitchFamily="34" charset="0"/>
                        </a:rPr>
                        <a:t>gazetted</a:t>
                      </a:r>
                      <a:r>
                        <a:rPr lang="en-US" sz="1100" kern="1200" dirty="0" smtClean="0">
                          <a:solidFill>
                            <a:schemeClr val="dk1"/>
                          </a:solidFill>
                          <a:effectLst/>
                          <a:latin typeface="Arial" panose="020B0604020202020204" pitchFamily="34" charset="0"/>
                          <a:ea typeface="Calibri"/>
                          <a:cs typeface="Arial" panose="020B0604020202020204" pitchFamily="34" charset="0"/>
                        </a:rPr>
                        <a:t> for</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external public consultation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Internal stakeholder</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consultation on the draft Bill</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Draft Bill not gazetted for</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external public consultation </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a:spcBef>
                          <a:spcPts val="0"/>
                        </a:spcBef>
                        <a:spcAft>
                          <a:spcPts val="0"/>
                        </a:spcAft>
                      </a:pP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 not met</a:t>
                      </a:r>
                    </a:p>
                    <a:p>
                      <a:pPr marL="0" marR="0" algn="just">
                        <a:spcBef>
                          <a:spcPts val="600"/>
                        </a:spcBef>
                        <a:spcAft>
                          <a:spcPts val="0"/>
                        </a:spcAft>
                      </a:pPr>
                      <a:r>
                        <a:rPr lang="en-US" sz="1100" b="0" i="0" dirty="0" smtClean="0">
                          <a:effectLst/>
                          <a:latin typeface="Arial" panose="020B0604020202020204" pitchFamily="34" charset="0"/>
                          <a:ea typeface="Times New Roman"/>
                          <a:cs typeface="Arial" panose="020B0604020202020204" pitchFamily="34" charset="0"/>
                        </a:rPr>
                        <a:t>An extensive internal and</a:t>
                      </a:r>
                      <a:r>
                        <a:rPr lang="en-US" sz="1100" b="0" i="0" baseline="0" dirty="0" smtClean="0">
                          <a:effectLst/>
                          <a:latin typeface="Arial" panose="020B0604020202020204" pitchFamily="34" charset="0"/>
                          <a:ea typeface="Times New Roman"/>
                          <a:cs typeface="Arial" panose="020B0604020202020204" pitchFamily="34" charset="0"/>
                        </a:rPr>
                        <a:t> external consultation is underway </a:t>
                      </a:r>
                      <a:endParaRPr lang="en-US" sz="1100" b="0" i="0"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486012259"/>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19</a:t>
            </a:fld>
            <a:endParaRPr lang="en-US" altLang="en-US">
              <a:solidFill>
                <a:prstClr val="black"/>
              </a:solidFill>
              <a:ea typeface="+mn-ea"/>
            </a:endParaRPr>
          </a:p>
        </p:txBody>
      </p:sp>
    </p:spTree>
    <p:extLst>
      <p:ext uri="{BB962C8B-B14F-4D97-AF65-F5344CB8AC3E}">
        <p14:creationId xmlns:p14="http://schemas.microsoft.com/office/powerpoint/2010/main" val="279765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88"/>
            <a:ext cx="8229600" cy="1143000"/>
          </a:xfrm>
        </p:spPr>
        <p:txBody>
          <a:bodyPr/>
          <a:lstStyle/>
          <a:p>
            <a:r>
              <a:rPr lang="en-ZA" dirty="0" smtClean="0"/>
              <a:t>Contents</a:t>
            </a:r>
            <a:endParaRPr lang="en-ZA" dirty="0"/>
          </a:p>
        </p:txBody>
      </p:sp>
      <p:sp>
        <p:nvSpPr>
          <p:cNvPr id="3" name="Content Placeholder 2"/>
          <p:cNvSpPr>
            <a:spLocks noGrp="1"/>
          </p:cNvSpPr>
          <p:nvPr>
            <p:ph idx="1"/>
          </p:nvPr>
        </p:nvSpPr>
        <p:spPr>
          <a:xfrm>
            <a:off x="457200" y="1402761"/>
            <a:ext cx="8229600" cy="4309259"/>
          </a:xfrm>
        </p:spPr>
        <p:txBody>
          <a:bodyPr/>
          <a:lstStyle/>
          <a:p>
            <a:pPr>
              <a:spcBef>
                <a:spcPts val="300"/>
              </a:spcBef>
              <a:spcAft>
                <a:spcPts val="300"/>
              </a:spcAft>
            </a:pPr>
            <a:r>
              <a:rPr lang="en-ZA" sz="2000" dirty="0" smtClean="0"/>
              <a:t>Purpose………...……………………………...………………...………..3</a:t>
            </a:r>
          </a:p>
          <a:p>
            <a:pPr>
              <a:spcBef>
                <a:spcPts val="300"/>
              </a:spcBef>
              <a:spcAft>
                <a:spcPts val="300"/>
              </a:spcAft>
            </a:pPr>
            <a:endParaRPr lang="en-ZA" sz="700" dirty="0">
              <a:solidFill>
                <a:srgbClr val="FF0000"/>
              </a:solidFill>
            </a:endParaRPr>
          </a:p>
          <a:p>
            <a:pPr>
              <a:spcBef>
                <a:spcPts val="300"/>
              </a:spcBef>
              <a:spcAft>
                <a:spcPts val="300"/>
              </a:spcAft>
            </a:pPr>
            <a:r>
              <a:rPr lang="en-ZA" sz="2000" dirty="0" smtClean="0"/>
              <a:t>Introduction…….……………………………………………...………4-10</a:t>
            </a:r>
          </a:p>
          <a:p>
            <a:pPr>
              <a:spcBef>
                <a:spcPts val="300"/>
              </a:spcBef>
              <a:spcAft>
                <a:spcPts val="300"/>
              </a:spcAft>
            </a:pPr>
            <a:endParaRPr lang="en-ZA" sz="700" dirty="0" smtClean="0"/>
          </a:p>
          <a:p>
            <a:pPr>
              <a:spcBef>
                <a:spcPts val="300"/>
              </a:spcBef>
              <a:spcAft>
                <a:spcPts val="300"/>
              </a:spcAft>
            </a:pPr>
            <a:r>
              <a:rPr lang="en-ZA" sz="2000" dirty="0" smtClean="0"/>
              <a:t>Part 1: Overview of non-financial performance………….…..…..11-36</a:t>
            </a:r>
          </a:p>
          <a:p>
            <a:pPr>
              <a:spcBef>
                <a:spcPts val="300"/>
              </a:spcBef>
              <a:spcAft>
                <a:spcPts val="300"/>
              </a:spcAft>
            </a:pPr>
            <a:endParaRPr lang="en-ZA" sz="700" dirty="0" smtClean="0"/>
          </a:p>
          <a:p>
            <a:pPr>
              <a:spcBef>
                <a:spcPts val="300"/>
              </a:spcBef>
              <a:spcAft>
                <a:spcPts val="300"/>
              </a:spcAft>
            </a:pPr>
            <a:r>
              <a:rPr lang="en-ZA" sz="2000" dirty="0" smtClean="0"/>
              <a:t>Part 2: Overview of financial performance …..…………….…….37-46</a:t>
            </a:r>
          </a:p>
          <a:p>
            <a:pPr>
              <a:spcBef>
                <a:spcPts val="300"/>
              </a:spcBef>
              <a:spcAft>
                <a:spcPts val="300"/>
              </a:spcAft>
            </a:pPr>
            <a:endParaRPr lang="en-ZA" sz="700" dirty="0" smtClean="0"/>
          </a:p>
          <a:p>
            <a:pPr>
              <a:spcBef>
                <a:spcPts val="300"/>
              </a:spcBef>
              <a:spcAft>
                <a:spcPts val="300"/>
              </a:spcAft>
            </a:pPr>
            <a:r>
              <a:rPr lang="en-ZA" sz="2000" dirty="0" smtClean="0"/>
              <a:t>Part 3: Overview of the Auditor-General’s report…..…………….47-52</a:t>
            </a:r>
          </a:p>
          <a:p>
            <a:pPr>
              <a:spcBef>
                <a:spcPts val="300"/>
              </a:spcBef>
              <a:spcAft>
                <a:spcPts val="300"/>
              </a:spcAft>
            </a:pPr>
            <a:endParaRPr lang="en-ZA" sz="700" dirty="0" smtClean="0"/>
          </a:p>
          <a:p>
            <a:pPr>
              <a:spcBef>
                <a:spcPts val="300"/>
              </a:spcBef>
              <a:spcAft>
                <a:spcPts val="300"/>
              </a:spcAft>
            </a:pPr>
            <a:r>
              <a:rPr lang="en-ZA" sz="2000" dirty="0" smtClean="0"/>
              <a:t>Part 4: </a:t>
            </a:r>
            <a:r>
              <a:rPr lang="en-ZA" sz="2000" dirty="0"/>
              <a:t>Feedback on the financial recovery plan </a:t>
            </a:r>
            <a:r>
              <a:rPr lang="en-ZA" sz="2000" dirty="0" smtClean="0"/>
              <a:t>……….…..…...53-57</a:t>
            </a:r>
          </a:p>
          <a:p>
            <a:pPr>
              <a:spcBef>
                <a:spcPts val="300"/>
              </a:spcBef>
              <a:spcAft>
                <a:spcPts val="300"/>
              </a:spcAft>
            </a:pPr>
            <a:endParaRPr lang="en-ZA" sz="700" dirty="0" smtClean="0"/>
          </a:p>
          <a:p>
            <a:pPr>
              <a:spcBef>
                <a:spcPts val="300"/>
              </a:spcBef>
              <a:spcAft>
                <a:spcPts val="300"/>
              </a:spcAft>
            </a:pPr>
            <a:r>
              <a:rPr lang="en-ZA" sz="2000" dirty="0" smtClean="0"/>
              <a:t>Part 5: </a:t>
            </a:r>
            <a:r>
              <a:rPr lang="en-ZA" sz="2000" dirty="0"/>
              <a:t>Overview of the human resources </a:t>
            </a:r>
            <a:r>
              <a:rPr lang="en-ZA" sz="2000" dirty="0" smtClean="0"/>
              <a:t>…….………..………..58-62</a:t>
            </a:r>
          </a:p>
          <a:p>
            <a:pPr>
              <a:spcBef>
                <a:spcPts val="300"/>
              </a:spcBef>
              <a:spcAft>
                <a:spcPts val="300"/>
              </a:spcAft>
            </a:pPr>
            <a:endParaRPr lang="en-ZA" sz="700" dirty="0" smtClean="0">
              <a:solidFill>
                <a:srgbClr val="FF0000"/>
              </a:solidFill>
            </a:endParaRPr>
          </a:p>
          <a:p>
            <a:pPr marL="0" indent="0">
              <a:spcBef>
                <a:spcPts val="300"/>
              </a:spcBef>
              <a:spcAft>
                <a:spcPts val="300"/>
              </a:spcAft>
              <a:buNone/>
            </a:pPr>
            <a:endParaRPr lang="en-ZA" sz="700" dirty="0" smtClean="0">
              <a:solidFill>
                <a:srgbClr val="FF0000"/>
              </a:solidFill>
            </a:endParaRP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a:t>
            </a:fld>
            <a:endParaRPr lang="en-US" altLang="en-US">
              <a:solidFill>
                <a:prstClr val="black"/>
              </a:solidFill>
              <a:ea typeface="+mn-ea"/>
            </a:endParaRPr>
          </a:p>
        </p:txBody>
      </p:sp>
    </p:spTree>
    <p:extLst>
      <p:ext uri="{BB962C8B-B14F-4D97-AF65-F5344CB8AC3E}">
        <p14:creationId xmlns:p14="http://schemas.microsoft.com/office/powerpoint/2010/main" val="2236035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30"/>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05542182"/>
              </p:ext>
            </p:extLst>
          </p:nvPr>
        </p:nvGraphicFramePr>
        <p:xfrm>
          <a:off x="457200" y="1096441"/>
          <a:ext cx="8398932" cy="4757724"/>
        </p:xfrm>
        <a:graphic>
          <a:graphicData uri="http://schemas.openxmlformats.org/drawingml/2006/table">
            <a:tbl>
              <a:tblPr firstRow="1" bandRow="1">
                <a:tableStyleId>{F5AB1C69-6EDB-4FF4-983F-18BD219EF322}</a:tableStyleId>
              </a:tblPr>
              <a:tblGrid>
                <a:gridCol w="431800">
                  <a:extLst>
                    <a:ext uri="{9D8B030D-6E8A-4147-A177-3AD203B41FA5}">
                      <a16:colId xmlns:a16="http://schemas.microsoft.com/office/drawing/2014/main" xmlns="" val="20000"/>
                    </a:ext>
                  </a:extLst>
                </a:gridCol>
                <a:gridCol w="1638300">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1503514">
                  <a:extLst>
                    <a:ext uri="{9D8B030D-6E8A-4147-A177-3AD203B41FA5}">
                      <a16:colId xmlns:a16="http://schemas.microsoft.com/office/drawing/2014/main" xmlns="" val="20003"/>
                    </a:ext>
                  </a:extLst>
                </a:gridCol>
                <a:gridCol w="1542197">
                  <a:extLst>
                    <a:ext uri="{9D8B030D-6E8A-4147-A177-3AD203B41FA5}">
                      <a16:colId xmlns:a16="http://schemas.microsoft.com/office/drawing/2014/main" xmlns="" val="20004"/>
                    </a:ext>
                  </a:extLst>
                </a:gridCol>
                <a:gridCol w="1364776">
                  <a:extLst>
                    <a:ext uri="{9D8B030D-6E8A-4147-A177-3AD203B41FA5}">
                      <a16:colId xmlns:a16="http://schemas.microsoft.com/office/drawing/2014/main" xmlns="" val="20005"/>
                    </a:ext>
                  </a:extLst>
                </a:gridCol>
                <a:gridCol w="1801505">
                  <a:extLst>
                    <a:ext uri="{9D8B030D-6E8A-4147-A177-3AD203B41FA5}">
                      <a16:colId xmlns:a16="http://schemas.microsoft.com/office/drawing/2014/main" xmlns="" val="20006"/>
                    </a:ext>
                  </a:extLst>
                </a:gridCol>
              </a:tblGrid>
              <a:tr h="278718">
                <a:tc gridSpan="3">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hMerge="1">
                  <a:txBody>
                    <a:bodyPr/>
                    <a:lstStyle/>
                    <a:p>
                      <a:endParaRPr lang="en-ZA"/>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63743">
                <a:tc gridSpan="7">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Calibri"/>
                          <a:cs typeface="Arial" panose="020B0604020202020204" pitchFamily="34" charset="0"/>
                        </a:rPr>
                        <a:t>Integrated Planning</a:t>
                      </a: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pPr marL="0" marR="0" indent="0" algn="ctr" defTabSz="422041" rtl="0" eaLnBrk="1" fontAlgn="auto" latinLnBrk="0" hangingPunct="1">
                        <a:lnSpc>
                          <a:spcPct val="115000"/>
                        </a:lnSpc>
                        <a:spcBef>
                          <a:spcPts val="0"/>
                        </a:spcBef>
                        <a:spcAft>
                          <a:spcPts val="0"/>
                        </a:spcAft>
                        <a:buClrTx/>
                        <a:buSzTx/>
                        <a:buFontTx/>
                        <a:buNone/>
                        <a:tabLst/>
                        <a:defRPr/>
                      </a:pPr>
                      <a:endParaRPr lang="en-US" sz="14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70840">
                <a:tc>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2.1.1</a:t>
                      </a:r>
                    </a:p>
                  </a:txBody>
                  <a:tcPr marL="0" marR="0" marT="0" marB="0"/>
                </a:tc>
                <a:tc>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National Water and Sanitation master plan (</a:t>
                      </a:r>
                      <a:r>
                        <a:rPr lang="en-US" sz="1100" kern="1200" dirty="0" err="1">
                          <a:solidFill>
                            <a:schemeClr val="dk1"/>
                          </a:solidFill>
                          <a:effectLst/>
                          <a:latin typeface="Arial" panose="020B0604020202020204" pitchFamily="34" charset="0"/>
                          <a:ea typeface="Calibri"/>
                          <a:cs typeface="Arial" panose="020B0604020202020204" pitchFamily="34" charset="0"/>
                        </a:rPr>
                        <a:t>NWSMP</a:t>
                      </a:r>
                      <a:r>
                        <a:rPr lang="en-US" sz="1100" kern="1200" dirty="0">
                          <a:solidFill>
                            <a:schemeClr val="dk1"/>
                          </a:solidFill>
                          <a:effectLst/>
                          <a:latin typeface="Arial" panose="020B0604020202020204" pitchFamily="34" charset="0"/>
                          <a:ea typeface="Calibri"/>
                          <a:cs typeface="Arial" panose="020B0604020202020204" pitchFamily="34" charset="0"/>
                        </a:rPr>
                        <a:t>) adopted </a:t>
                      </a:r>
                    </a:p>
                  </a:txBody>
                  <a:tcPr marL="0" marR="0" marT="0" marB="0"/>
                </a:tc>
                <a:tc gridSpan="2">
                  <a:txBody>
                    <a:bodyPr/>
                    <a:lstStyle/>
                    <a:p>
                      <a:pPr marL="63500"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Annual update of the Water and Sanitation Master Plan</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a:t>
                      </a:r>
                      <a:r>
                        <a:rPr lang="en-US" sz="1100" kern="1200" dirty="0" err="1" smtClean="0">
                          <a:solidFill>
                            <a:schemeClr val="dk1"/>
                          </a:solidFill>
                          <a:effectLst/>
                          <a:latin typeface="Arial" panose="020B0604020202020204" pitchFamily="34" charset="0"/>
                          <a:ea typeface="Calibri"/>
                          <a:cs typeface="Arial" panose="020B0604020202020204" pitchFamily="34" charset="0"/>
                        </a:rPr>
                        <a:t>NWSMP</a:t>
                      </a:r>
                      <a:r>
                        <a:rPr lang="en-US" sz="1100" kern="1200" dirty="0" smtClean="0">
                          <a:solidFill>
                            <a:schemeClr val="dk1"/>
                          </a:solidFill>
                          <a:effectLst/>
                          <a:latin typeface="Arial" panose="020B0604020202020204" pitchFamily="34" charset="0"/>
                          <a:ea typeface="Calibri"/>
                          <a:cs typeface="Arial" panose="020B0604020202020204" pitchFamily="34" charset="0"/>
                        </a:rPr>
                        <a:t>) and Operation Phakisa Implementation</a:t>
                      </a:r>
                    </a:p>
                  </a:txBody>
                  <a:tcPr marL="68580" marR="68580" marT="0" marB="0"/>
                </a:tc>
                <a:tc hMerge="1">
                  <a:txBody>
                    <a:bodyPr/>
                    <a:lstStyle/>
                    <a:p>
                      <a:pPr marL="0" marR="0"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Developed National Water and Sanitation Master Plan </a:t>
                      </a:r>
                    </a:p>
                    <a:p>
                      <a:pPr marL="0" marR="0" indent="0" algn="l" defTabSz="422041" rtl="0" eaLnBrk="1" fontAlgn="t" latinLnBrk="0" hangingPunct="1">
                        <a:lnSpc>
                          <a:spcPct val="100000"/>
                        </a:lnSpc>
                        <a:spcBef>
                          <a:spcPts val="0"/>
                        </a:spcBef>
                        <a:spcAft>
                          <a:spcPts val="0"/>
                        </a:spcAft>
                        <a:buClrTx/>
                        <a:buSzTx/>
                        <a:buFontTx/>
                        <a:buNone/>
                        <a:tabLst/>
                        <a:defRPr/>
                      </a:pPr>
                      <a:endParaRPr lang="en-US" sz="500"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Operation Phakisa Implementation Plan:</a:t>
                      </a:r>
                    </a:p>
                  </a:txBody>
                  <a:tcPr marL="0" marR="0" marT="0" marB="0"/>
                </a:tc>
                <a:tc>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p>
                      <a:pPr marL="0" marR="0" algn="l" defTabSz="422041" rtl="0" eaLnBrk="1" fontAlgn="t" latinLnBrk="0" hangingPunct="1">
                        <a:lnSpc>
                          <a:spcPct val="100000"/>
                        </a:lnSpc>
                        <a:spcBef>
                          <a:spcPts val="0"/>
                        </a:spcBef>
                        <a:spcAft>
                          <a:spcPts val="0"/>
                        </a:spcAft>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75041">
                <a:tc rowSpan="2">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2.2.4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2">
                  <a:txBody>
                    <a:bodyPr/>
                    <a:lstStyle/>
                    <a:p>
                      <a:pPr marL="63500"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reconciliation strategies completed for various systems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WSS</a:t>
                      </a: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gridSpan="2">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a:t>
                      </a:r>
                    </a:p>
                  </a:txBody>
                  <a:tcPr marL="68580" marR="68580" marT="0" marB="0"/>
                </a:tc>
                <a:tc hMerge="1">
                  <a:txBody>
                    <a:bodyPr/>
                    <a:lstStyle/>
                    <a:p>
                      <a:pPr marL="0" marR="0"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a:t>
                      </a:r>
                    </a:p>
                  </a:txBody>
                  <a:tcPr marL="68580" marR="68580" marT="0" marB="0"/>
                </a:tc>
                <a:tc rowSpan="2">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2">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p>
                      <a:pPr marL="0" marR="0" algn="l" defTabSz="422041" rtl="0" eaLnBrk="1" fontAlgn="t" latinLnBrk="0" hangingPunct="1">
                        <a:lnSpc>
                          <a:spcPct val="100000"/>
                        </a:lnSpc>
                        <a:spcBef>
                          <a:spcPts val="0"/>
                        </a:spcBef>
                        <a:spcAft>
                          <a:spcPts val="0"/>
                        </a:spcAft>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370840">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gridSpan="2">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Algoa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Algoa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marL="0" marR="0" algn="ctr"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91221">
                <a:tc rowSpan="2">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2.2.5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2">
                  <a:txBody>
                    <a:bodyPr/>
                    <a:lstStyle/>
                    <a:p>
                      <a:pPr marL="63500"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operating rules and specialist strategy studies completed annually for various water supply systems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gridSpan="2">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a:t>
                      </a:r>
                    </a:p>
                  </a:txBody>
                  <a:tcPr marL="68580" marR="68580" marT="0" marB="0"/>
                </a:tc>
                <a:tc hMerge="1">
                  <a:txBody>
                    <a:bodyPr/>
                    <a:lstStyle/>
                    <a:p>
                      <a:pPr marL="0" marR="0"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6</a:t>
                      </a: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Under by 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2">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0" marR="0" indent="0" algn="l" defTabSz="422041" rtl="0" eaLnBrk="1" fontAlgn="t" latinLnBrk="0" hangingPunct="1">
                        <a:lnSpc>
                          <a:spcPct val="100000"/>
                        </a:lnSpc>
                        <a:spcBef>
                          <a:spcPts val="30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The modelling for the</a:t>
                      </a:r>
                    </a:p>
                    <a:p>
                      <a:pPr marL="0"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two systems was found</a:t>
                      </a:r>
                    </a:p>
                    <a:p>
                      <a:pPr marL="0"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to be extremely complex</a:t>
                      </a:r>
                    </a:p>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as a result of previous</a:t>
                      </a:r>
                    </a:p>
                    <a:p>
                      <a:pPr marL="0"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severe drought and aging</a:t>
                      </a:r>
                    </a:p>
                    <a:p>
                      <a:pPr marL="0"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infrastructure</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370840">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gridSpan="2">
                  <a:txBody>
                    <a:bodyPr/>
                    <a:lstStyle/>
                    <a:p>
                      <a:endParaRPr lang="en-ZA"/>
                    </a:p>
                  </a:txBody>
                  <a:tcPr marL="68580" marR="68580" marT="0" marB="0"/>
                </a:tc>
                <a:tc hMerge="1">
                  <a:txBody>
                    <a:bodyPr/>
                    <a:lstStyle/>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Vaal</a:t>
                      </a:r>
                    </a:p>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Western</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Cape</a:t>
                      </a:r>
                    </a:p>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Umgeni</a:t>
                      </a:r>
                    </a:p>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Algoa</a:t>
                      </a:r>
                    </a:p>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Amathole</a:t>
                      </a:r>
                    </a:p>
                    <a:p>
                      <a:pPr marL="171450" marR="0" indent="-1714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Polokwane</a:t>
                      </a:r>
                    </a:p>
                  </a:txBody>
                  <a:tcPr marL="68580" marR="68580" marT="0" marB="0"/>
                </a:tc>
                <a:tc>
                  <a:txBody>
                    <a:bodyPr/>
                    <a:lstStyle/>
                    <a:p>
                      <a:pPr marL="171450" marR="0" indent="-1079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Crocodile West</a:t>
                      </a:r>
                    </a:p>
                    <a:p>
                      <a:pPr marL="171450" marR="0" indent="-107950" algn="l" defTabSz="422041" rtl="0" eaLnBrk="1" fontAlgn="t" latinLnBrk="0" hangingPunct="1">
                        <a:lnSpc>
                          <a:spcPct val="100000"/>
                        </a:lnSpc>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Orange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260899">
                <a:tc rowSpan="3">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2.2.6</a:t>
                      </a:r>
                    </a:p>
                  </a:txBody>
                  <a:tcPr marL="0" marR="0" marT="0" marB="0"/>
                </a:tc>
                <a:tc rowSpan="3">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updates climate change for Risk and Vulnerability Assessments</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completed annually for various water supply systems</a:t>
                      </a:r>
                    </a:p>
                  </a:txBody>
                  <a:tcPr marL="0" marR="0" marT="0" marB="0"/>
                </a:tc>
                <a:tc gridSpan="2">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p>
                  </a:txBody>
                  <a:tcPr marL="68580" marR="68580" marT="0" marB="0"/>
                </a:tc>
                <a:tc hMerge="1">
                  <a:txBody>
                    <a:bodyPr/>
                    <a:lstStyle/>
                    <a:p>
                      <a:pPr marL="0" marR="0"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p>
                  </a:txBody>
                  <a:tcPr marL="68580" marR="68580" marT="0" marB="0"/>
                </a:tc>
                <a:tc rowSpan="3">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3">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p>
                      <a:pPr marL="0" marR="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370840">
                <a:tc vMerge="1">
                  <a:txBody>
                    <a:bodyPr/>
                    <a:lstStyle/>
                    <a:p>
                      <a:endParaRPr lang="en-ZA"/>
                    </a:p>
                  </a:txBody>
                  <a:tcPr/>
                </a:tc>
                <a:tc vMerge="1">
                  <a:txBody>
                    <a:bodyPr/>
                    <a:lstStyle/>
                    <a:p>
                      <a:endParaRPr lang="en-ZA"/>
                    </a:p>
                  </a:txBody>
                  <a:tcPr/>
                </a:tc>
                <a:tc gridSpan="2">
                  <a:txBody>
                    <a:bodyPr/>
                    <a:lstStyle/>
                    <a:p>
                      <a:pPr marL="0" marR="0" lvl="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Mzimvubu-</a:t>
                      </a:r>
                      <a:r>
                        <a:rPr lang="en-US" sz="1100" kern="1200" dirty="0" err="1" smtClean="0">
                          <a:solidFill>
                            <a:schemeClr val="dk1"/>
                          </a:solidFill>
                          <a:effectLst/>
                          <a:latin typeface="Arial" panose="020B0604020202020204" pitchFamily="34" charset="0"/>
                          <a:ea typeface="Calibri"/>
                          <a:cs typeface="Arial" panose="020B0604020202020204" pitchFamily="34" charset="0"/>
                        </a:rPr>
                        <a:t>Tsitsikama</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422041" marR="0" lvl="1"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lvl="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Mzimvubu-</a:t>
                      </a:r>
                      <a:r>
                        <a:rPr lang="en-US" sz="1100" kern="1200" dirty="0" err="1" smtClean="0">
                          <a:solidFill>
                            <a:schemeClr val="dk1"/>
                          </a:solidFill>
                          <a:effectLst/>
                          <a:latin typeface="Arial" panose="020B0604020202020204" pitchFamily="34" charset="0"/>
                          <a:ea typeface="Calibri"/>
                          <a:cs typeface="Arial" panose="020B0604020202020204" pitchFamily="34" charset="0"/>
                        </a:rPr>
                        <a:t>Tsitsikama</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marL="0" marR="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endParaRPr lang="en-ZA"/>
                    </a:p>
                  </a:txBody>
                  <a:tcPr/>
                </a:tc>
                <a:extLst>
                  <a:ext uri="{0D108BD9-81ED-4DB2-BD59-A6C34878D82A}">
                    <a16:rowId xmlns:a16="http://schemas.microsoft.com/office/drawing/2014/main" xmlns="" val="10008"/>
                  </a:ext>
                </a:extLst>
              </a:tr>
              <a:tr h="370840">
                <a:tc vMerge="1">
                  <a:txBody>
                    <a:bodyPr/>
                    <a:lstStyle/>
                    <a:p>
                      <a:endParaRPr lang="en-ZA"/>
                    </a:p>
                  </a:txBody>
                  <a:tcPr/>
                </a:tc>
                <a:tc vMerge="1">
                  <a:txBody>
                    <a:bodyPr/>
                    <a:lstStyle/>
                    <a:p>
                      <a:endParaRPr lang="en-ZA"/>
                    </a:p>
                  </a:txBody>
                  <a:tcPr/>
                </a:tc>
                <a:tc gridSpan="2">
                  <a:txBody>
                    <a:bodyPr/>
                    <a:lstStyle/>
                    <a:p>
                      <a:pPr marL="0" marR="0" lvl="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Vaal System</a:t>
                      </a:r>
                    </a:p>
                  </a:txBody>
                  <a:tcPr marL="68580" marR="68580" marT="0" marB="0"/>
                </a:tc>
                <a:tc hMerge="1">
                  <a:txBody>
                    <a:bodyPr/>
                    <a:lstStyle/>
                    <a:p>
                      <a:pPr marL="422041" marR="0" lvl="1" algn="l" defTabSz="422041" rtl="0" eaLnBrk="1" fontAlgn="t" latinLnBrk="0" hangingPunct="1">
                        <a:lnSpc>
                          <a:spcPct val="100000"/>
                        </a:lnSpc>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lvl="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Vaal System</a:t>
                      </a:r>
                    </a:p>
                  </a:txBody>
                  <a:tcPr marL="68580" marR="68580" marT="0" marB="0"/>
                </a:tc>
                <a:tc vMerge="1">
                  <a:txBody>
                    <a:bodyPr/>
                    <a:lstStyle/>
                    <a:p>
                      <a:pPr marL="0" marR="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endParaRPr lang="en-ZA"/>
                    </a:p>
                  </a:txBody>
                  <a:tcPr/>
                </a:tc>
                <a:extLst>
                  <a:ext uri="{0D108BD9-81ED-4DB2-BD59-A6C34878D82A}">
                    <a16:rowId xmlns:a16="http://schemas.microsoft.com/office/drawing/2014/main" xmlns="" val="10009"/>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20</a:t>
            </a:fld>
            <a:endParaRPr lang="en-US" altLang="en-US">
              <a:solidFill>
                <a:prstClr val="black"/>
              </a:solidFill>
              <a:ea typeface="+mn-ea"/>
            </a:endParaRPr>
          </a:p>
        </p:txBody>
      </p:sp>
    </p:spTree>
    <p:extLst>
      <p:ext uri="{BB962C8B-B14F-4D97-AF65-F5344CB8AC3E}">
        <p14:creationId xmlns:p14="http://schemas.microsoft.com/office/powerpoint/2010/main" val="3184263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9868121"/>
              </p:ext>
            </p:extLst>
          </p:nvPr>
        </p:nvGraphicFramePr>
        <p:xfrm>
          <a:off x="457200" y="1365729"/>
          <a:ext cx="8394208" cy="3466307"/>
        </p:xfrm>
        <a:graphic>
          <a:graphicData uri="http://schemas.openxmlformats.org/drawingml/2006/table">
            <a:tbl>
              <a:tblPr firstRow="1" bandRow="1">
                <a:tableStyleId>{F5AB1C69-6EDB-4FF4-983F-18BD219EF322}</a:tableStyleId>
              </a:tblPr>
              <a:tblGrid>
                <a:gridCol w="562810">
                  <a:extLst>
                    <a:ext uri="{9D8B030D-6E8A-4147-A177-3AD203B41FA5}">
                      <a16:colId xmlns:a16="http://schemas.microsoft.com/office/drawing/2014/main" xmlns="" val="20000"/>
                    </a:ext>
                  </a:extLst>
                </a:gridCol>
                <a:gridCol w="1598100">
                  <a:extLst>
                    <a:ext uri="{9D8B030D-6E8A-4147-A177-3AD203B41FA5}">
                      <a16:colId xmlns:a16="http://schemas.microsoft.com/office/drawing/2014/main" xmlns="" val="20001"/>
                    </a:ext>
                  </a:extLst>
                </a:gridCol>
                <a:gridCol w="1503514">
                  <a:extLst>
                    <a:ext uri="{9D8B030D-6E8A-4147-A177-3AD203B41FA5}">
                      <a16:colId xmlns:a16="http://schemas.microsoft.com/office/drawing/2014/main" xmlns="" val="20002"/>
                    </a:ext>
                  </a:extLst>
                </a:gridCol>
                <a:gridCol w="1659037">
                  <a:extLst>
                    <a:ext uri="{9D8B030D-6E8A-4147-A177-3AD203B41FA5}">
                      <a16:colId xmlns:a16="http://schemas.microsoft.com/office/drawing/2014/main" xmlns="" val="20003"/>
                    </a:ext>
                  </a:extLst>
                </a:gridCol>
                <a:gridCol w="1555845">
                  <a:extLst>
                    <a:ext uri="{9D8B030D-6E8A-4147-A177-3AD203B41FA5}">
                      <a16:colId xmlns:a16="http://schemas.microsoft.com/office/drawing/2014/main" xmlns="" val="20004"/>
                    </a:ext>
                  </a:extLst>
                </a:gridCol>
                <a:gridCol w="1514902">
                  <a:extLst>
                    <a:ext uri="{9D8B030D-6E8A-4147-A177-3AD203B41FA5}">
                      <a16:colId xmlns:a16="http://schemas.microsoft.com/office/drawing/2014/main" xmlns="" val="20005"/>
                    </a:ext>
                  </a:extLst>
                </a:gridCol>
              </a:tblGrid>
              <a:tr h="278718">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72201">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Water Ecosystems</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indent="0" algn="ctr" defTabSz="422041" rtl="0" eaLnBrk="1" fontAlgn="auto" latinLnBrk="0" hangingPunct="1">
                        <a:lnSpc>
                          <a:spcPct val="115000"/>
                        </a:lnSpc>
                        <a:spcBef>
                          <a:spcPts val="0"/>
                        </a:spcBef>
                        <a:spcAft>
                          <a:spcPts val="0"/>
                        </a:spcAft>
                        <a:buClrTx/>
                        <a:buSzTx/>
                        <a:buFontTx/>
                        <a:buNone/>
                        <a:tabLst/>
                        <a:defRPr/>
                      </a:pPr>
                      <a:endParaRPr lang="en-US" sz="14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70840">
                <a:tc rowSpan="4">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1.3.1</a:t>
                      </a:r>
                    </a:p>
                  </a:txBody>
                  <a:tcPr marL="0" marR="0" marT="0" marB="0"/>
                </a:tc>
                <a:tc rowSpan="4">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river systems with water resources classes and determined resource quality </a:t>
                      </a:r>
                      <a:r>
                        <a:rPr lang="en-US" sz="1100" kern="1200" dirty="0" smtClean="0">
                          <a:solidFill>
                            <a:schemeClr val="dk1"/>
                          </a:solidFill>
                          <a:effectLst/>
                          <a:latin typeface="Arial" panose="020B0604020202020204" pitchFamily="34" charset="0"/>
                          <a:ea typeface="Calibri"/>
                          <a:cs typeface="Arial" panose="020B0604020202020204" pitchFamily="34" charset="0"/>
                        </a:rPr>
                        <a:t>objectives (RQOs)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3</a:t>
                      </a:r>
                    </a:p>
                  </a:txBody>
                  <a:tcPr marL="0" marR="0" marT="0" marB="0"/>
                </a:tc>
                <a:tc>
                  <a:txBody>
                    <a:bodyPr/>
                    <a:lstStyle/>
                    <a:p>
                      <a:pPr marL="0" marR="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Under by 1</a:t>
                      </a: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0" marR="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689666">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Arial" panose="020B0604020202020204" pitchFamily="34" charset="0"/>
                          <a:ea typeface="Calibri"/>
                          <a:cs typeface="Arial" panose="020B0604020202020204" pitchFamily="34" charset="0"/>
                        </a:rPr>
                        <a:t>Berg</a:t>
                      </a:r>
                      <a:r>
                        <a:rPr lang="en-US" sz="1100" kern="1200" dirty="0" smtClean="0">
                          <a:solidFill>
                            <a:schemeClr val="dk1"/>
                          </a:solidFill>
                          <a:effectLst/>
                          <a:latin typeface="Arial" panose="020B0604020202020204" pitchFamily="34" charset="0"/>
                          <a:ea typeface="Calibri"/>
                          <a:cs typeface="Arial" panose="020B0604020202020204" pitchFamily="34" charset="0"/>
                        </a:rPr>
                        <a:t>: Approved final legal notice for water resource classes and </a:t>
                      </a:r>
                      <a:r>
                        <a:rPr lang="en-US" sz="1100" kern="1200" dirty="0" err="1" smtClean="0">
                          <a:solidFill>
                            <a:schemeClr val="dk1"/>
                          </a:solidFill>
                          <a:effectLst/>
                          <a:latin typeface="Arial" panose="020B0604020202020204" pitchFamily="34" charset="0"/>
                          <a:ea typeface="Calibri"/>
                          <a:cs typeface="Arial" panose="020B0604020202020204" pitchFamily="34" charset="0"/>
                        </a:rPr>
                        <a:t>RQOs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a:solidFill>
                            <a:schemeClr val="dk1"/>
                          </a:solidFill>
                          <a:effectLst/>
                          <a:latin typeface="Arial" panose="020B0604020202020204" pitchFamily="34" charset="0"/>
                          <a:ea typeface="Calibri"/>
                          <a:cs typeface="Arial" panose="020B0604020202020204" pitchFamily="34" charset="0"/>
                        </a:rPr>
                        <a:t>The final legal notice for Berg is </a:t>
                      </a:r>
                      <a:r>
                        <a:rPr lang="en-US" sz="1100" kern="1200" dirty="0" err="1" smtClean="0">
                          <a:solidFill>
                            <a:schemeClr val="dk1"/>
                          </a:solidFill>
                          <a:effectLst/>
                          <a:latin typeface="Arial" panose="020B0604020202020204" pitchFamily="34" charset="0"/>
                          <a:ea typeface="Calibri"/>
                          <a:cs typeface="Arial" panose="020B0604020202020204" pitchFamily="34" charset="0"/>
                        </a:rPr>
                        <a:t>en</a:t>
                      </a:r>
                      <a:r>
                        <a:rPr lang="en-US" sz="1100" kern="1200" dirty="0" smtClean="0">
                          <a:solidFill>
                            <a:schemeClr val="dk1"/>
                          </a:solidFill>
                          <a:effectLst/>
                          <a:latin typeface="Arial" panose="020B0604020202020204" pitchFamily="34" charset="0"/>
                          <a:ea typeface="Calibri"/>
                          <a:cs typeface="Arial" panose="020B0604020202020204" pitchFamily="34" charset="0"/>
                        </a:rPr>
                        <a:t>-route </a:t>
                      </a:r>
                      <a:r>
                        <a:rPr lang="en-US" sz="1100" kern="1200" dirty="0">
                          <a:solidFill>
                            <a:schemeClr val="dk1"/>
                          </a:solidFill>
                          <a:effectLst/>
                          <a:latin typeface="Arial" panose="020B0604020202020204" pitchFamily="34" charset="0"/>
                          <a:ea typeface="Calibri"/>
                          <a:cs typeface="Arial" panose="020B0604020202020204" pitchFamily="34" charset="0"/>
                        </a:rPr>
                        <a:t>to the Minister for approval. </a:t>
                      </a:r>
                      <a:endParaRPr lang="en-US" sz="1100" i="1" kern="1200" dirty="0">
                        <a:solidFill>
                          <a:srgbClr val="FF0000"/>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Berg</a:t>
                      </a: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i="0" baseline="0" dirty="0" smtClean="0">
                          <a:effectLst/>
                          <a:latin typeface="Arial" panose="020B0604020202020204" pitchFamily="34" charset="0"/>
                          <a:ea typeface="Times New Roman"/>
                          <a:cs typeface="Arial" panose="020B0604020202020204" pitchFamily="34" charset="0"/>
                        </a:rPr>
                        <a:t>Submission took longer than expected in Office of Chief State Law Advisor </a:t>
                      </a:r>
                      <a:endParaRPr lang="en-US" sz="1100" b="0" i="0" dirty="0" smtClean="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838200">
                <a:tc vMerge="1">
                  <a:txBody>
                    <a:bodyPr/>
                    <a:lstStyle/>
                    <a:p>
                      <a:endParaRPr lang="en-ZA"/>
                    </a:p>
                  </a:txBody>
                  <a:tcPr/>
                </a:tc>
                <a:tc vMerge="1">
                  <a:txBody>
                    <a:bodyPr/>
                    <a:lstStyle/>
                    <a:p>
                      <a:endParaRPr lang="en-ZA"/>
                    </a:p>
                  </a:txBody>
                  <a:tcPr/>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1" kern="1200" dirty="0" err="1" smtClean="0">
                          <a:solidFill>
                            <a:schemeClr val="dk1"/>
                          </a:solidFill>
                          <a:effectLst/>
                          <a:latin typeface="Arial" panose="020B0604020202020204" pitchFamily="34" charset="0"/>
                          <a:ea typeface="Calibri"/>
                          <a:cs typeface="Arial" panose="020B0604020202020204" pitchFamily="34" charset="0"/>
                        </a:rPr>
                        <a:t>Breede</a:t>
                      </a:r>
                      <a:r>
                        <a:rPr lang="en-US" sz="1100" b="1" kern="1200" dirty="0" err="1">
                          <a:solidFill>
                            <a:schemeClr val="dk1"/>
                          </a:solidFill>
                          <a:effectLst/>
                          <a:latin typeface="Arial" panose="020B0604020202020204" pitchFamily="34" charset="0"/>
                          <a:ea typeface="Calibri"/>
                          <a:cs typeface="Arial" panose="020B0604020202020204" pitchFamily="34" charset="0"/>
                        </a:rPr>
                        <a:t>-</a:t>
                      </a:r>
                      <a:r>
                        <a:rPr lang="en-US" sz="1100" b="1" kern="1200" dirty="0" err="1" smtClean="0">
                          <a:solidFill>
                            <a:schemeClr val="dk1"/>
                          </a:solidFill>
                          <a:effectLst/>
                          <a:latin typeface="Arial" panose="020B0604020202020204" pitchFamily="34" charset="0"/>
                          <a:ea typeface="Calibri"/>
                          <a:cs typeface="Arial" panose="020B0604020202020204" pitchFamily="34" charset="0"/>
                        </a:rPr>
                        <a:t>Gouritz</a:t>
                      </a:r>
                      <a:r>
                        <a:rPr lang="en-US" sz="1100" kern="1200" dirty="0" smtClean="0">
                          <a:solidFill>
                            <a:schemeClr val="dk1"/>
                          </a:solidFill>
                          <a:effectLst/>
                          <a:latin typeface="Arial" panose="020B0604020202020204" pitchFamily="34" charset="0"/>
                          <a:ea typeface="Calibri"/>
                          <a:cs typeface="Arial" panose="020B0604020202020204" pitchFamily="34" charset="0"/>
                        </a:rPr>
                        <a:t>: Approved final legal notice for water resource classes and </a:t>
                      </a:r>
                      <a:r>
                        <a:rPr lang="en-US" sz="1100" kern="1200" dirty="0" err="1" smtClean="0">
                          <a:solidFill>
                            <a:schemeClr val="dk1"/>
                          </a:solidFill>
                          <a:effectLst/>
                          <a:latin typeface="Arial" panose="020B0604020202020204" pitchFamily="34" charset="0"/>
                          <a:ea typeface="Calibri"/>
                          <a:cs typeface="Arial" panose="020B0604020202020204" pitchFamily="34" charset="0"/>
                        </a:rPr>
                        <a:t>RQOs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a:solidFill>
                            <a:schemeClr val="dk1"/>
                          </a:solidFill>
                          <a:effectLst/>
                          <a:latin typeface="Arial" panose="020B0604020202020204" pitchFamily="34" charset="0"/>
                          <a:ea typeface="Calibri"/>
                          <a:cs typeface="Arial" panose="020B0604020202020204" pitchFamily="34" charset="0"/>
                        </a:rPr>
                        <a:t>Approved legal notice for water resource classes and </a:t>
                      </a:r>
                      <a:r>
                        <a:rPr lang="en-US" sz="1100" kern="1200" dirty="0" err="1">
                          <a:solidFill>
                            <a:schemeClr val="dk1"/>
                          </a:solidFill>
                          <a:effectLst/>
                          <a:latin typeface="Arial" panose="020B0604020202020204" pitchFamily="34" charset="0"/>
                          <a:ea typeface="Calibri"/>
                          <a:cs typeface="Arial" panose="020B0604020202020204" pitchFamily="34" charset="0"/>
                        </a:rPr>
                        <a:t>RQOs</a:t>
                      </a:r>
                      <a:r>
                        <a:rPr lang="en-US" sz="1100" kern="1200" dirty="0">
                          <a:solidFill>
                            <a:schemeClr val="dk1"/>
                          </a:solidFill>
                          <a:effectLst/>
                          <a:latin typeface="Arial" panose="020B0604020202020204" pitchFamily="34" charset="0"/>
                          <a:ea typeface="Calibri"/>
                          <a:cs typeface="Arial" panose="020B0604020202020204" pitchFamily="34" charset="0"/>
                        </a:rPr>
                        <a:t> for </a:t>
                      </a:r>
                      <a:r>
                        <a:rPr lang="en-US" sz="1100" kern="1200" dirty="0" err="1">
                          <a:solidFill>
                            <a:schemeClr val="dk1"/>
                          </a:solidFill>
                          <a:effectLst/>
                          <a:latin typeface="Arial" panose="020B0604020202020204" pitchFamily="34" charset="0"/>
                          <a:ea typeface="Calibri"/>
                          <a:cs typeface="Arial" panose="020B0604020202020204" pitchFamily="34" charset="0"/>
                        </a:rPr>
                        <a:t>Breede-Gouritz</a:t>
                      </a:r>
                      <a:r>
                        <a:rPr lang="en-US" sz="1100" kern="1200" dirty="0">
                          <a:solidFill>
                            <a:schemeClr val="dk1"/>
                          </a:solidFill>
                          <a:effectLst/>
                          <a:latin typeface="Arial" panose="020B0604020202020204" pitchFamily="34" charset="0"/>
                          <a:ea typeface="Calibri"/>
                          <a:cs typeface="Arial" panose="020B0604020202020204" pitchFamily="34" charset="0"/>
                        </a:rPr>
                        <a:t> water management area</a:t>
                      </a:r>
                    </a:p>
                  </a:txBody>
                  <a:tcPr marL="0" marR="0" marT="0" marB="0"/>
                </a:tc>
                <a:tc>
                  <a:txBody>
                    <a:bodyPr/>
                    <a:lstStyle/>
                    <a:p>
                      <a:pPr marL="0" marR="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4"/>
                  </a:ext>
                </a:extLst>
              </a:tr>
              <a:tr h="680000">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0" marR="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1" kern="1200" dirty="0" smtClean="0">
                          <a:solidFill>
                            <a:schemeClr val="dk1"/>
                          </a:solidFill>
                          <a:effectLst/>
                          <a:latin typeface="Arial" panose="020B0604020202020204" pitchFamily="34" charset="0"/>
                          <a:ea typeface="Calibri"/>
                          <a:cs typeface="Arial" panose="020B0604020202020204" pitchFamily="34" charset="0"/>
                        </a:rPr>
                        <a:t>Mzimvubu</a:t>
                      </a:r>
                      <a:r>
                        <a:rPr lang="en-US" sz="1100" kern="1200" dirty="0" smtClean="0">
                          <a:solidFill>
                            <a:schemeClr val="dk1"/>
                          </a:solidFill>
                          <a:effectLst/>
                          <a:latin typeface="Arial" panose="020B0604020202020204" pitchFamily="34" charset="0"/>
                          <a:ea typeface="Calibri"/>
                          <a:cs typeface="Arial" panose="020B0604020202020204" pitchFamily="34" charset="0"/>
                        </a:rPr>
                        <a:t>: Approved final legal notice for water resource classes and </a:t>
                      </a:r>
                      <a:r>
                        <a:rPr lang="en-US" sz="1100" kern="1200" dirty="0" err="1" smtClean="0">
                          <a:solidFill>
                            <a:schemeClr val="dk1"/>
                          </a:solidFill>
                          <a:effectLst/>
                          <a:latin typeface="Arial" panose="020B0604020202020204" pitchFamily="34" charset="0"/>
                          <a:ea typeface="Calibri"/>
                          <a:cs typeface="Arial" panose="020B0604020202020204" pitchFamily="34" charset="0"/>
                        </a:rPr>
                        <a:t>RQOs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a:solidFill>
                            <a:schemeClr val="dk1"/>
                          </a:solidFill>
                          <a:effectLst/>
                          <a:latin typeface="Arial" panose="020B0604020202020204" pitchFamily="34" charset="0"/>
                          <a:ea typeface="Calibri"/>
                          <a:cs typeface="Arial" panose="020B0604020202020204" pitchFamily="34" charset="0"/>
                        </a:rPr>
                        <a:t>Approved legal notice for water resource classes and </a:t>
                      </a:r>
                      <a:r>
                        <a:rPr lang="en-US" sz="1100" kern="1200" dirty="0" err="1">
                          <a:solidFill>
                            <a:schemeClr val="dk1"/>
                          </a:solidFill>
                          <a:effectLst/>
                          <a:latin typeface="Arial" panose="020B0604020202020204" pitchFamily="34" charset="0"/>
                          <a:ea typeface="Calibri"/>
                          <a:cs typeface="Arial" panose="020B0604020202020204" pitchFamily="34" charset="0"/>
                        </a:rPr>
                        <a:t>RQOs</a:t>
                      </a:r>
                      <a:r>
                        <a:rPr lang="en-US" sz="1100" kern="1200" dirty="0">
                          <a:solidFill>
                            <a:schemeClr val="dk1"/>
                          </a:solidFill>
                          <a:effectLst/>
                          <a:latin typeface="Arial" panose="020B0604020202020204" pitchFamily="34" charset="0"/>
                          <a:ea typeface="Calibri"/>
                          <a:cs typeface="Arial" panose="020B0604020202020204" pitchFamily="34" charset="0"/>
                        </a:rPr>
                        <a:t> for Mzimvubu water management area</a:t>
                      </a:r>
                    </a:p>
                  </a:txBody>
                  <a:tcPr marL="0" marR="0" marT="0" marB="0"/>
                </a:tc>
                <a:tc>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21</a:t>
            </a:fld>
            <a:endParaRPr lang="en-US" altLang="en-US">
              <a:solidFill>
                <a:prstClr val="black"/>
              </a:solidFill>
              <a:ea typeface="+mn-ea"/>
            </a:endParaRPr>
          </a:p>
        </p:txBody>
      </p:sp>
    </p:spTree>
    <p:extLst>
      <p:ext uri="{BB962C8B-B14F-4D97-AF65-F5344CB8AC3E}">
        <p14:creationId xmlns:p14="http://schemas.microsoft.com/office/powerpoint/2010/main" val="1657288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62"/>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44154053"/>
              </p:ext>
            </p:extLst>
          </p:nvPr>
        </p:nvGraphicFramePr>
        <p:xfrm>
          <a:off x="457200" y="1114488"/>
          <a:ext cx="8394208" cy="4393050"/>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1548452">
                  <a:extLst>
                    <a:ext uri="{9D8B030D-6E8A-4147-A177-3AD203B41FA5}">
                      <a16:colId xmlns:a16="http://schemas.microsoft.com/office/drawing/2014/main" xmlns="" val="20001"/>
                    </a:ext>
                  </a:extLst>
                </a:gridCol>
                <a:gridCol w="1905000">
                  <a:extLst>
                    <a:ext uri="{9D8B030D-6E8A-4147-A177-3AD203B41FA5}">
                      <a16:colId xmlns:a16="http://schemas.microsoft.com/office/drawing/2014/main" xmlns="" val="20002"/>
                    </a:ext>
                  </a:extLst>
                </a:gridCol>
                <a:gridCol w="1905000">
                  <a:extLst>
                    <a:ext uri="{9D8B030D-6E8A-4147-A177-3AD203B41FA5}">
                      <a16:colId xmlns:a16="http://schemas.microsoft.com/office/drawing/2014/main" xmlns="" val="20003"/>
                    </a:ext>
                  </a:extLst>
                </a:gridCol>
                <a:gridCol w="1257300">
                  <a:extLst>
                    <a:ext uri="{9D8B030D-6E8A-4147-A177-3AD203B41FA5}">
                      <a16:colId xmlns:a16="http://schemas.microsoft.com/office/drawing/2014/main" xmlns="" val="20004"/>
                    </a:ext>
                  </a:extLst>
                </a:gridCol>
                <a:gridCol w="1307608">
                  <a:extLst>
                    <a:ext uri="{9D8B030D-6E8A-4147-A177-3AD203B41FA5}">
                      <a16:colId xmlns:a16="http://schemas.microsoft.com/office/drawing/2014/main" xmlns="" val="20005"/>
                    </a:ext>
                  </a:extLst>
                </a:gridCol>
              </a:tblGrid>
              <a:tr h="58914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42756">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Water Information Management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617201">
                <a:tc>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1.2.1</a:t>
                      </a:r>
                    </a:p>
                  </a:txBody>
                  <a:tcPr marL="0" marR="0" marT="0" marB="0"/>
                </a:tc>
                <a:tc>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water </a:t>
                      </a:r>
                      <a:r>
                        <a:rPr lang="en-US" sz="1100" kern="1200" dirty="0" smtClean="0">
                          <a:solidFill>
                            <a:schemeClr val="dk1"/>
                          </a:solidFill>
                          <a:effectLst/>
                          <a:latin typeface="Arial" panose="020B0604020202020204" pitchFamily="34" charset="0"/>
                          <a:ea typeface="Calibri"/>
                          <a:cs typeface="Arial" panose="020B0604020202020204" pitchFamily="34" charset="0"/>
                        </a:rPr>
                        <a:t>resources</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monitoring </a:t>
                      </a:r>
                      <a:r>
                        <a:rPr lang="en-US" sz="1100" kern="1200" dirty="0">
                          <a:solidFill>
                            <a:schemeClr val="dk1"/>
                          </a:solidFill>
                          <a:effectLst/>
                          <a:latin typeface="Arial" panose="020B0604020202020204" pitchFamily="34" charset="0"/>
                          <a:ea typeface="Calibri"/>
                          <a:cs typeface="Arial" panose="020B0604020202020204" pitchFamily="34" charset="0"/>
                        </a:rPr>
                        <a:t>programs reviewed and maintained</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3 </a:t>
                      </a:r>
                      <a:r>
                        <a:rPr lang="en-US" sz="1100" kern="1200" dirty="0" err="1">
                          <a:solidFill>
                            <a:schemeClr val="dk1"/>
                          </a:solidFill>
                          <a:effectLst/>
                          <a:latin typeface="Arial" panose="020B0604020202020204" pitchFamily="34" charset="0"/>
                          <a:ea typeface="Calibri"/>
                          <a:cs typeface="Arial" panose="020B0604020202020204" pitchFamily="34" charset="0"/>
                        </a:rPr>
                        <a:t>programmes</a:t>
                      </a:r>
                      <a:r>
                        <a:rPr lang="en-US" sz="1100" kern="1200" dirty="0">
                          <a:solidFill>
                            <a:schemeClr val="dk1"/>
                          </a:solidFill>
                          <a:effectLst/>
                          <a:latin typeface="Arial" panose="020B0604020202020204" pitchFamily="34" charset="0"/>
                          <a:ea typeface="Calibri"/>
                          <a:cs typeface="Arial" panose="020B0604020202020204" pitchFamily="34" charset="0"/>
                        </a:rPr>
                        <a:t> reviewed </a:t>
                      </a:r>
                      <a:r>
                        <a:rPr lang="en-US" sz="1100" kern="1200" dirty="0" smtClean="0">
                          <a:solidFill>
                            <a:schemeClr val="dk1"/>
                          </a:solidFill>
                          <a:effectLst/>
                          <a:latin typeface="Arial" panose="020B0604020202020204" pitchFamily="34" charset="0"/>
                          <a:ea typeface="Calibri"/>
                          <a:cs typeface="Arial" panose="020B0604020202020204" pitchFamily="34" charset="0"/>
                        </a:rPr>
                        <a:t>and maintained </a:t>
                      </a:r>
                      <a:r>
                        <a:rPr lang="en-US" sz="1100" kern="1200" dirty="0">
                          <a:solidFill>
                            <a:schemeClr val="dk1"/>
                          </a:solidFill>
                          <a:effectLst/>
                          <a:latin typeface="Arial" panose="020B0604020202020204" pitchFamily="34" charset="0"/>
                          <a:ea typeface="Calibri"/>
                          <a:cs typeface="Arial" panose="020B0604020202020204" pitchFamily="34" charset="0"/>
                        </a:rPr>
                        <a:t>: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smtClean="0">
                          <a:solidFill>
                            <a:schemeClr val="dk1"/>
                          </a:solidFill>
                          <a:effectLst/>
                          <a:latin typeface="Arial" panose="020B0604020202020204" pitchFamily="34" charset="0"/>
                          <a:ea typeface="Calibri"/>
                          <a:cs typeface="Arial" panose="020B0604020202020204" pitchFamily="34" charset="0"/>
                        </a:rPr>
                        <a:t/>
                      </a:r>
                      <a:br>
                        <a:rPr lang="en-US" sz="1100" kern="1200" dirty="0" smtClean="0">
                          <a:solidFill>
                            <a:schemeClr val="dk1"/>
                          </a:solidFill>
                          <a:effectLst/>
                          <a:latin typeface="Arial" panose="020B0604020202020204" pitchFamily="34" charset="0"/>
                          <a:ea typeface="Calibri"/>
                          <a:cs typeface="Arial" panose="020B0604020202020204" pitchFamily="34" charset="0"/>
                        </a:rPr>
                      </a:b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GW</a:t>
                      </a:r>
                      <a:r>
                        <a:rPr lang="en-US" sz="1100" kern="1200" dirty="0">
                          <a:solidFill>
                            <a:schemeClr val="dk1"/>
                          </a:solidFill>
                          <a:effectLst/>
                          <a:latin typeface="Arial" panose="020B0604020202020204" pitchFamily="34" charset="0"/>
                          <a:ea typeface="Calibri"/>
                          <a:cs typeface="Arial" panose="020B0604020202020204" pitchFamily="34" charset="0"/>
                        </a:rPr>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Surface Water</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NCMP</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3 </a:t>
                      </a:r>
                      <a:r>
                        <a:rPr lang="en-US" sz="1100" kern="1200" dirty="0" err="1">
                          <a:solidFill>
                            <a:schemeClr val="dk1"/>
                          </a:solidFill>
                          <a:effectLst/>
                          <a:latin typeface="Arial" panose="020B0604020202020204" pitchFamily="34" charset="0"/>
                          <a:ea typeface="Calibri"/>
                          <a:cs typeface="Arial" panose="020B0604020202020204" pitchFamily="34" charset="0"/>
                        </a:rPr>
                        <a:t>programmes</a:t>
                      </a:r>
                      <a:r>
                        <a:rPr lang="en-US" sz="1100" kern="1200" dirty="0">
                          <a:solidFill>
                            <a:schemeClr val="dk1"/>
                          </a:solidFill>
                          <a:effectLst/>
                          <a:latin typeface="Arial" panose="020B0604020202020204" pitchFamily="34" charset="0"/>
                          <a:ea typeface="Calibri"/>
                          <a:cs typeface="Arial" panose="020B0604020202020204" pitchFamily="34" charset="0"/>
                        </a:rPr>
                        <a:t> reviewed </a:t>
                      </a:r>
                      <a:r>
                        <a:rPr lang="en-US" sz="1100" kern="1200" dirty="0" smtClean="0">
                          <a:solidFill>
                            <a:schemeClr val="dk1"/>
                          </a:solidFill>
                          <a:effectLst/>
                          <a:latin typeface="Arial" panose="020B0604020202020204" pitchFamily="34" charset="0"/>
                          <a:ea typeface="Calibri"/>
                          <a:cs typeface="Arial" panose="020B0604020202020204" pitchFamily="34" charset="0"/>
                        </a:rPr>
                        <a:t>and maintained </a:t>
                      </a: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700" kern="1200" dirty="0">
                          <a:solidFill>
                            <a:schemeClr val="dk1"/>
                          </a:solidFill>
                          <a:effectLst/>
                          <a:latin typeface="Arial" panose="020B0604020202020204" pitchFamily="34" charset="0"/>
                          <a:ea typeface="Calibri"/>
                          <a:cs typeface="Arial" panose="020B0604020202020204" pitchFamily="34" charset="0"/>
                        </a:rPr>
                        <a:t/>
                      </a:r>
                      <a:br>
                        <a:rPr lang="en-US" sz="700" kern="1200" dirty="0">
                          <a:solidFill>
                            <a:schemeClr val="dk1"/>
                          </a:solidFill>
                          <a:effectLst/>
                          <a:latin typeface="Arial" panose="020B0604020202020204" pitchFamily="34" charset="0"/>
                          <a:ea typeface="Calibri"/>
                          <a:cs typeface="Arial" panose="020B0604020202020204" pitchFamily="34" charset="0"/>
                        </a:rPr>
                      </a:br>
                      <a:r>
                        <a:rPr lang="en-US" sz="1100" kern="1200" dirty="0" smtClean="0">
                          <a:solidFill>
                            <a:schemeClr val="dk1"/>
                          </a:solidFill>
                          <a:effectLst/>
                          <a:latin typeface="Arial" panose="020B0604020202020204" pitchFamily="34" charset="0"/>
                          <a:ea typeface="Calibri"/>
                          <a:cs typeface="Arial" panose="020B0604020202020204" pitchFamily="34" charset="0"/>
                        </a:rPr>
                        <a:t/>
                      </a:r>
                      <a:br>
                        <a:rPr lang="en-US" sz="1100" kern="1200" dirty="0" smtClean="0">
                          <a:solidFill>
                            <a:schemeClr val="dk1"/>
                          </a:solidFill>
                          <a:effectLst/>
                          <a:latin typeface="Arial" panose="020B0604020202020204" pitchFamily="34" charset="0"/>
                          <a:ea typeface="Calibri"/>
                          <a:cs typeface="Arial" panose="020B0604020202020204" pitchFamily="34" charset="0"/>
                        </a:rPr>
                      </a:b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GW</a:t>
                      </a:r>
                      <a:r>
                        <a:rPr lang="en-US" sz="1100" kern="1200" dirty="0">
                          <a:solidFill>
                            <a:schemeClr val="dk1"/>
                          </a:solidFill>
                          <a:effectLst/>
                          <a:latin typeface="Arial" panose="020B0604020202020204" pitchFamily="34" charset="0"/>
                          <a:ea typeface="Calibri"/>
                          <a:cs typeface="Arial" panose="020B0604020202020204" pitchFamily="34" charset="0"/>
                        </a:rPr>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Surface Water</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NCMP</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ctr"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txBody>
                  <a:tcPr marL="68580" marR="68580" marT="0" marB="0"/>
                </a:tc>
                <a:extLst>
                  <a:ext uri="{0D108BD9-81ED-4DB2-BD59-A6C34878D82A}">
                    <a16:rowId xmlns:a16="http://schemas.microsoft.com/office/drawing/2014/main" xmlns="" val="10002"/>
                  </a:ext>
                </a:extLst>
              </a:tr>
              <a:tr h="925801">
                <a:tc>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1.2.2</a:t>
                      </a:r>
                    </a:p>
                  </a:txBody>
                  <a:tcPr marL="0" marR="0" marT="0" marB="0"/>
                </a:tc>
                <a:tc>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water and sanitation information systems maintained</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6 water information systems maintained </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NIWIS</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HYDSTRA</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NGIS</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WMS,</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GIS,</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FMFS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6 water information systems maintained </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NIWIS</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HYDSTRA</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NGIS</a:t>
                      </a:r>
                      <a:r>
                        <a:rPr lang="en-US" sz="1100" kern="1200" dirty="0">
                          <a:solidFill>
                            <a:schemeClr val="dk1"/>
                          </a:solidFill>
                          <a:effectLst/>
                          <a:latin typeface="Arial" panose="020B0604020202020204" pitchFamily="34" charset="0"/>
                          <a:ea typeface="Calibri"/>
                          <a:cs typeface="Arial" panose="020B0604020202020204" pitchFamily="34" charset="0"/>
                        </a:rPr>
                        <a:t>,</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WMS,</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GIS,</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err="1">
                          <a:solidFill>
                            <a:schemeClr val="dk1"/>
                          </a:solidFill>
                          <a:effectLst/>
                          <a:latin typeface="Arial" panose="020B0604020202020204" pitchFamily="34" charset="0"/>
                          <a:ea typeface="Calibri"/>
                          <a:cs typeface="Arial" panose="020B0604020202020204" pitchFamily="34" charset="0"/>
                        </a:rPr>
                        <a:t>FMFS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met</a:t>
                      </a:r>
                    </a:p>
                  </a:txBody>
                  <a:tcPr marL="68580" marR="68580" marT="0" marB="0"/>
                </a:tc>
                <a:extLst>
                  <a:ext uri="{0D108BD9-81ED-4DB2-BD59-A6C34878D82A}">
                    <a16:rowId xmlns:a16="http://schemas.microsoft.com/office/drawing/2014/main" xmlns="" val="10003"/>
                  </a:ext>
                </a:extLst>
              </a:tr>
              <a:tr h="925801">
                <a:tc>
                  <a:txBody>
                    <a:bodyPr/>
                    <a:lstStyle/>
                    <a:p>
                      <a:pPr marL="0" marR="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1.3.2</a:t>
                      </a:r>
                    </a:p>
                  </a:txBody>
                  <a:tcPr marL="0" marR="0" marT="0" marB="0"/>
                </a:tc>
                <a:tc>
                  <a:txBody>
                    <a:bodyPr/>
                    <a:lstStyle/>
                    <a:p>
                      <a:pPr marL="63500"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rivers in which the River </a:t>
                      </a:r>
                      <a:r>
                        <a:rPr lang="en-US" sz="1100" kern="1200" dirty="0" smtClean="0">
                          <a:solidFill>
                            <a:schemeClr val="dk1"/>
                          </a:solidFill>
                          <a:effectLst/>
                          <a:latin typeface="Arial" panose="020B0604020202020204" pitchFamily="34" charset="0"/>
                          <a:ea typeface="Calibri"/>
                          <a:cs typeface="Arial" panose="020B0604020202020204" pitchFamily="34" charset="0"/>
                        </a:rPr>
                        <a:t>Eco-status </a:t>
                      </a:r>
                      <a:r>
                        <a:rPr lang="en-US" sz="1100" kern="1200" dirty="0">
                          <a:solidFill>
                            <a:schemeClr val="dk1"/>
                          </a:solidFill>
                          <a:effectLst/>
                          <a:latin typeface="Arial" panose="020B0604020202020204" pitchFamily="34" charset="0"/>
                          <a:ea typeface="Calibri"/>
                          <a:cs typeface="Arial" panose="020B0604020202020204" pitchFamily="34" charset="0"/>
                        </a:rPr>
                        <a:t>Monitoring Programme is implemented</a:t>
                      </a: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66</a:t>
                      </a:r>
                    </a:p>
                    <a:p>
                      <a:pPr marL="53975" marR="0" indent="0" algn="ctr" defTabSz="422041" rtl="0" eaLnBrk="1" fontAlgn="t" latinLnBrk="0" hangingPunct="1">
                        <a:spcBef>
                          <a:spcPts val="0"/>
                        </a:spcBef>
                        <a:spcAft>
                          <a:spcPts val="0"/>
                        </a:spcAft>
                        <a:buFont typeface="Arial" panose="020B0604020202020204" pitchFamily="34" charset="0"/>
                        <a:buNone/>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76</a:t>
                      </a:r>
                    </a:p>
                    <a:p>
                      <a:pPr marL="53975" marR="0" indent="0" algn="ctr" defTabSz="422041" rtl="0" eaLnBrk="1" fontAlgn="t" latinLnBrk="0" hangingPunct="1">
                        <a:spcBef>
                          <a:spcPts val="0"/>
                        </a:spcBef>
                        <a:spcAft>
                          <a:spcPts val="0"/>
                        </a:spcAft>
                        <a:buFont typeface="Arial" panose="020B0604020202020204" pitchFamily="34" charset="0"/>
                        <a:buNone/>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10</a:t>
                      </a:r>
                    </a:p>
                    <a:p>
                      <a:pPr algn="ctr"/>
                      <a:endParaRPr lang="en-ZA" sz="1100" dirty="0"/>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ZA" sz="1100" b="1" i="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0" marR="0" indent="0" algn="l" defTabSz="422041" rtl="0" eaLnBrk="1" fontAlgn="t" latinLnBrk="0" hangingPunct="1">
                        <a:lnSpc>
                          <a:spcPct val="100000"/>
                        </a:lnSpc>
                        <a:spcBef>
                          <a:spcPts val="300"/>
                        </a:spcBef>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Additional capacity</a:t>
                      </a:r>
                    </a:p>
                    <a:p>
                      <a:pPr marL="0" marR="0" indent="0" algn="l" defTabSz="422041" rtl="0" eaLnBrk="1" fontAlgn="t" latinLnBrk="0" hangingPunct="1">
                        <a:lnSpc>
                          <a:spcPct val="100000"/>
                        </a:lnSpc>
                        <a:spcBef>
                          <a:spcPts val="0"/>
                        </a:spcBef>
                        <a:spcAft>
                          <a:spcPts val="0"/>
                        </a:spcAft>
                        <a:buClrTx/>
                        <a:buSzTx/>
                        <a:buFontTx/>
                        <a:buNone/>
                        <a:tabLst/>
                        <a:defRPr/>
                      </a:pPr>
                      <a:r>
                        <a:rPr lang="en-US" sz="1100" b="0" i="0" kern="1200" baseline="0" dirty="0" smtClean="0">
                          <a:solidFill>
                            <a:schemeClr val="dk1"/>
                          </a:solidFill>
                          <a:effectLst/>
                          <a:latin typeface="Arial" panose="020B0604020202020204" pitchFamily="34" charset="0"/>
                          <a:ea typeface="Times New Roman"/>
                          <a:cs typeface="Arial" panose="020B0604020202020204" pitchFamily="34" charset="0"/>
                        </a:rPr>
                        <a:t>sourced in WC resulted in</a:t>
                      </a:r>
                    </a:p>
                    <a:p>
                      <a:pPr marL="0" marR="0" indent="0" algn="l" defTabSz="422041" rtl="0" eaLnBrk="1" fontAlgn="t" latinLnBrk="0" hangingPunct="1">
                        <a:lnSpc>
                          <a:spcPct val="100000"/>
                        </a:lnSpc>
                        <a:spcBef>
                          <a:spcPts val="0"/>
                        </a:spcBef>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monitoring of more rivers.</a:t>
                      </a: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22</a:t>
            </a:fld>
            <a:endParaRPr lang="en-US" altLang="en-US">
              <a:solidFill>
                <a:prstClr val="black"/>
              </a:solidFill>
              <a:ea typeface="+mn-ea"/>
            </a:endParaRPr>
          </a:p>
        </p:txBody>
      </p:sp>
    </p:spTree>
    <p:extLst>
      <p:ext uri="{BB962C8B-B14F-4D97-AF65-F5344CB8AC3E}">
        <p14:creationId xmlns:p14="http://schemas.microsoft.com/office/powerpoint/2010/main" val="1348552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62"/>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6887083"/>
              </p:ext>
            </p:extLst>
          </p:nvPr>
        </p:nvGraphicFramePr>
        <p:xfrm>
          <a:off x="416256" y="1182729"/>
          <a:ext cx="8413254" cy="4507960"/>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1806902">
                  <a:extLst>
                    <a:ext uri="{9D8B030D-6E8A-4147-A177-3AD203B41FA5}">
                      <a16:colId xmlns:a16="http://schemas.microsoft.com/office/drawing/2014/main" xmlns="" val="20001"/>
                    </a:ext>
                  </a:extLst>
                </a:gridCol>
                <a:gridCol w="1269242">
                  <a:extLst>
                    <a:ext uri="{9D8B030D-6E8A-4147-A177-3AD203B41FA5}">
                      <a16:colId xmlns:a16="http://schemas.microsoft.com/office/drawing/2014/main" xmlns="" val="20002"/>
                    </a:ext>
                  </a:extLst>
                </a:gridCol>
                <a:gridCol w="1509504">
                  <a:extLst>
                    <a:ext uri="{9D8B030D-6E8A-4147-A177-3AD203B41FA5}">
                      <a16:colId xmlns:a16="http://schemas.microsoft.com/office/drawing/2014/main" xmlns="" val="20003"/>
                    </a:ext>
                  </a:extLst>
                </a:gridCol>
                <a:gridCol w="1255594">
                  <a:extLst>
                    <a:ext uri="{9D8B030D-6E8A-4147-A177-3AD203B41FA5}">
                      <a16:colId xmlns:a16="http://schemas.microsoft.com/office/drawing/2014/main" xmlns="" val="20004"/>
                    </a:ext>
                  </a:extLst>
                </a:gridCol>
                <a:gridCol w="2101164">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Water Services and Local Water Management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61598">
                <a:tc>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1.4.1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large water supply systems assessed for water losses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602664">
                <a:tc>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2.1.2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district municipalities (DMs) with completed 5 year water and sanitation services master plans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Not achieved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17</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0" marR="0" indent="0" algn="l" defTabSz="422041" rtl="0" eaLnBrk="1" fontAlgn="t" latinLnBrk="0" hangingPunct="1">
                        <a:lnSpc>
                          <a:spcPct val="100000"/>
                        </a:lnSpc>
                        <a:spcBef>
                          <a:spcPts val="300"/>
                        </a:spcBef>
                        <a:spcAft>
                          <a:spcPts val="0"/>
                        </a:spcAft>
                        <a:buClrTx/>
                        <a:buSzTx/>
                        <a:buFontTx/>
                        <a:buNone/>
                        <a:tabLst/>
                        <a:defRPr/>
                      </a:pPr>
                      <a:r>
                        <a:rPr lang="en-US" sz="1100" b="0" i="0" kern="1200" baseline="0" dirty="0" smtClean="0">
                          <a:solidFill>
                            <a:schemeClr val="dk1"/>
                          </a:solidFill>
                          <a:effectLst/>
                          <a:latin typeface="Arial" panose="020B0604020202020204" pitchFamily="34" charset="0"/>
                          <a:ea typeface="Times New Roman"/>
                          <a:cs typeface="Arial" panose="020B0604020202020204" pitchFamily="34" charset="0"/>
                        </a:rPr>
                        <a:t>The process of refining the </a:t>
                      </a:r>
                      <a:r>
                        <a:rPr lang="en-ZA" sz="1100" b="0" i="0" kern="1200" baseline="0" dirty="0" err="1" smtClean="0">
                          <a:solidFill>
                            <a:schemeClr val="dk1"/>
                          </a:solidFill>
                          <a:effectLst/>
                          <a:latin typeface="Arial" panose="020B0604020202020204" pitchFamily="34" charset="0"/>
                          <a:ea typeface="Times New Roman"/>
                          <a:cs typeface="Arial" panose="020B0604020202020204" pitchFamily="34" charset="0"/>
                        </a:rPr>
                        <a:t>ToRs</a:t>
                      </a: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 to ensure efficiency took longer than expected</a:t>
                      </a:r>
                    </a:p>
                    <a:p>
                      <a:pPr marL="0" marR="0" indent="0" algn="l" defTabSz="422041" rtl="0" eaLnBrk="1" fontAlgn="t" latinLnBrk="0" hangingPunct="1">
                        <a:lnSpc>
                          <a:spcPct val="100000"/>
                        </a:lnSpc>
                        <a:spcAft>
                          <a:spcPts val="0"/>
                        </a:spcAft>
                        <a:buClrTx/>
                        <a:buSzTx/>
                        <a:buFontTx/>
                        <a:buNone/>
                        <a:tabLst/>
                        <a:defRPr/>
                      </a:pPr>
                      <a:r>
                        <a:rPr lang="en-US" sz="1100" b="0" i="0" kern="1200" baseline="0" dirty="0" smtClean="0">
                          <a:solidFill>
                            <a:schemeClr val="dk1"/>
                          </a:solidFill>
                          <a:effectLst/>
                          <a:latin typeface="Arial" panose="020B0604020202020204" pitchFamily="34" charset="0"/>
                          <a:ea typeface="Times New Roman"/>
                          <a:cs typeface="Arial" panose="020B0604020202020204" pitchFamily="34" charset="0"/>
                        </a:rPr>
                        <a:t>and had a knock on effect </a:t>
                      </a: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on all milestones</a:t>
                      </a:r>
                    </a:p>
                  </a:txBody>
                  <a:tcPr marL="68580" marR="68580" marT="0" marB="0"/>
                </a:tc>
                <a:extLst>
                  <a:ext uri="{0D108BD9-81ED-4DB2-BD59-A6C34878D82A}">
                    <a16:rowId xmlns:a16="http://schemas.microsoft.com/office/drawing/2014/main" xmlns="" val="10003"/>
                  </a:ext>
                </a:extLst>
              </a:tr>
              <a:tr h="723197">
                <a:tc>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2.1.4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Municipal Strategic Self- Assessments (</a:t>
                      </a:r>
                      <a:r>
                        <a:rPr lang="en-US" sz="1100" kern="1200" dirty="0" err="1" smtClean="0">
                          <a:solidFill>
                            <a:schemeClr val="dk1"/>
                          </a:solidFill>
                          <a:effectLst/>
                          <a:latin typeface="Arial" panose="020B0604020202020204" pitchFamily="34" charset="0"/>
                          <a:ea typeface="Calibri"/>
                          <a:cs typeface="Arial" panose="020B0604020202020204" pitchFamily="34" charset="0"/>
                        </a:rPr>
                        <a:t>MuSSA</a:t>
                      </a:r>
                      <a:r>
                        <a:rPr lang="en-US" sz="1100" kern="1200" dirty="0" smtClean="0">
                          <a:solidFill>
                            <a:schemeClr val="dk1"/>
                          </a:solidFill>
                          <a:effectLst/>
                          <a:latin typeface="Arial" panose="020B0604020202020204" pitchFamily="34" charset="0"/>
                          <a:ea typeface="Calibri"/>
                          <a:cs typeface="Arial" panose="020B0604020202020204" pitchFamily="34" charset="0"/>
                        </a:rPr>
                        <a:t>) completed within the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WSAs</a:t>
                      </a:r>
                      <a:r>
                        <a:rPr lang="en-US" sz="1100" kern="1200" dirty="0" smtClean="0">
                          <a:solidFill>
                            <a:schemeClr val="dk1"/>
                          </a:solidFill>
                          <a:effectLst/>
                          <a:latin typeface="Arial" panose="020B0604020202020204" pitchFamily="34" charset="0"/>
                          <a:ea typeface="Calibri"/>
                          <a:cs typeface="Arial" panose="020B0604020202020204" pitchFamily="34" charset="0"/>
                        </a:rPr>
                        <a:t>, metros and secondary cities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58</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108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50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Additional municipalities</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volunteered to participate</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in the process</a:t>
                      </a:r>
                      <a:endParaRPr lang="en-ZA" sz="1100" b="0" i="0" kern="1200" baseline="0" dirty="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539263">
                <a:tc>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2.2.2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feasibility studies for water and wastewater services projects (</a:t>
                      </a:r>
                      <a:r>
                        <a:rPr lang="en-US" sz="1100" kern="1200" dirty="0" err="1" smtClean="0">
                          <a:solidFill>
                            <a:schemeClr val="dk1"/>
                          </a:solidFill>
                          <a:effectLst/>
                          <a:latin typeface="Arial" panose="020B0604020202020204" pitchFamily="34" charset="0"/>
                          <a:ea typeface="Calibri"/>
                          <a:cs typeface="Arial" panose="020B0604020202020204" pitchFamily="34" charset="0"/>
                        </a:rPr>
                        <a:t>RBIG</a:t>
                      </a:r>
                      <a:r>
                        <a:rPr lang="en-US" sz="1100" kern="1200" dirty="0" smtClean="0">
                          <a:solidFill>
                            <a:schemeClr val="dk1"/>
                          </a:solidFill>
                          <a:effectLst/>
                          <a:latin typeface="Arial" panose="020B0604020202020204" pitchFamily="34" charset="0"/>
                          <a:ea typeface="Calibri"/>
                          <a:cs typeface="Arial" panose="020B0604020202020204" pitchFamily="34" charset="0"/>
                        </a:rPr>
                        <a:t>)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5</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1</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0" marR="0" indent="0" algn="l" defTabSz="422041" rtl="0" eaLnBrk="1" fontAlgn="t" latinLnBrk="0" hangingPunct="1">
                        <a:lnSpc>
                          <a:spcPct val="100000"/>
                        </a:lnSpc>
                        <a:spcAft>
                          <a:spcPts val="0"/>
                        </a:spcAft>
                        <a:buClrTx/>
                        <a:buSzTx/>
                        <a:buFontTx/>
                        <a:buNone/>
                        <a:tabLst/>
                        <a:defRPr/>
                      </a:pPr>
                      <a:endParaRPr lang="en-ZA" sz="500" b="0" i="0"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Delays in the appointment</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of an implementing agent</a:t>
                      </a:r>
                    </a:p>
                  </a:txBody>
                  <a:tcPr marL="68580" marR="68580" marT="0" marB="0"/>
                </a:tc>
                <a:extLst>
                  <a:ext uri="{0D108BD9-81ED-4DB2-BD59-A6C34878D82A}">
                    <a16:rowId xmlns:a16="http://schemas.microsoft.com/office/drawing/2014/main" xmlns="" val="10005"/>
                  </a:ext>
                </a:extLst>
              </a:tr>
              <a:tr h="723197">
                <a:tc>
                  <a:txBody>
                    <a:bodyPr/>
                    <a:lstStyle/>
                    <a:p>
                      <a:pPr marL="0" marR="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2.2.3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implementation  readiness studies for water and wastewater services projects (</a:t>
                      </a:r>
                      <a:r>
                        <a:rPr lang="en-US" sz="1100" kern="1200" dirty="0" err="1" smtClean="0">
                          <a:solidFill>
                            <a:schemeClr val="dk1"/>
                          </a:solidFill>
                          <a:effectLst/>
                          <a:latin typeface="Arial" panose="020B0604020202020204" pitchFamily="34" charset="0"/>
                          <a:ea typeface="Calibri"/>
                          <a:cs typeface="Arial" panose="020B0604020202020204" pitchFamily="34" charset="0"/>
                        </a:rPr>
                        <a:t>RBIG</a:t>
                      </a:r>
                      <a:r>
                        <a:rPr lang="en-US" sz="1100" kern="1200" dirty="0" smtClean="0">
                          <a:solidFill>
                            <a:schemeClr val="dk1"/>
                          </a:solidFill>
                          <a:effectLst/>
                          <a:latin typeface="Arial" panose="020B0604020202020204" pitchFamily="34" charset="0"/>
                          <a:ea typeface="Calibri"/>
                          <a:cs typeface="Arial" panose="020B0604020202020204" pitchFamily="34" charset="0"/>
                        </a:rPr>
                        <a:t>)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5</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by 2</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0" marR="0" indent="0" algn="l" defTabSz="422041" rtl="0" eaLnBrk="1" fontAlgn="t" latinLnBrk="0" hangingPunct="1">
                        <a:lnSpc>
                          <a:spcPct val="100000"/>
                        </a:lnSpc>
                        <a:spcAft>
                          <a:spcPts val="0"/>
                        </a:spcAft>
                        <a:buClrTx/>
                        <a:buSzTx/>
                        <a:buFontTx/>
                        <a:buNone/>
                        <a:tabLst/>
                        <a:defRPr/>
                      </a:pPr>
                      <a:endParaRPr lang="en-ZA" sz="500" b="0" i="0"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legal issues</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encountered with the</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implementing agent</a:t>
                      </a:r>
                    </a:p>
                  </a:txBody>
                  <a:tcPr marL="68580" marR="68580" marT="0" marB="0"/>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23</a:t>
            </a:fld>
            <a:endParaRPr lang="en-US" altLang="en-US">
              <a:solidFill>
                <a:prstClr val="black"/>
              </a:solidFill>
              <a:ea typeface="+mn-ea"/>
            </a:endParaRPr>
          </a:p>
        </p:txBody>
      </p:sp>
    </p:spTree>
    <p:extLst>
      <p:ext uri="{BB962C8B-B14F-4D97-AF65-F5344CB8AC3E}">
        <p14:creationId xmlns:p14="http://schemas.microsoft.com/office/powerpoint/2010/main" val="3903714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62"/>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71320681"/>
              </p:ext>
            </p:extLst>
          </p:nvPr>
        </p:nvGraphicFramePr>
        <p:xfrm>
          <a:off x="416256" y="1223673"/>
          <a:ext cx="8413254" cy="4044664"/>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1569493">
                  <a:extLst>
                    <a:ext uri="{9D8B030D-6E8A-4147-A177-3AD203B41FA5}">
                      <a16:colId xmlns:a16="http://schemas.microsoft.com/office/drawing/2014/main" xmlns="" val="20001"/>
                    </a:ext>
                  </a:extLst>
                </a:gridCol>
                <a:gridCol w="1506651">
                  <a:extLst>
                    <a:ext uri="{9D8B030D-6E8A-4147-A177-3AD203B41FA5}">
                      <a16:colId xmlns:a16="http://schemas.microsoft.com/office/drawing/2014/main" xmlns="" val="20002"/>
                    </a:ext>
                  </a:extLst>
                </a:gridCol>
                <a:gridCol w="1509504">
                  <a:extLst>
                    <a:ext uri="{9D8B030D-6E8A-4147-A177-3AD203B41FA5}">
                      <a16:colId xmlns:a16="http://schemas.microsoft.com/office/drawing/2014/main" xmlns="" val="20003"/>
                    </a:ext>
                  </a:extLst>
                </a:gridCol>
                <a:gridCol w="1419367">
                  <a:extLst>
                    <a:ext uri="{9D8B030D-6E8A-4147-A177-3AD203B41FA5}">
                      <a16:colId xmlns:a16="http://schemas.microsoft.com/office/drawing/2014/main" xmlns="" val="20004"/>
                    </a:ext>
                  </a:extLst>
                </a:gridCol>
                <a:gridCol w="1937391">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Sanitation Planning and Management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61598">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2.1.3</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err="1">
                          <a:solidFill>
                            <a:schemeClr val="dk1"/>
                          </a:solidFill>
                          <a:effectLst/>
                          <a:latin typeface="Arial" panose="020B0604020202020204" pitchFamily="34" charset="0"/>
                          <a:ea typeface="Calibri"/>
                          <a:cs typeface="Arial" panose="020B0604020202020204" pitchFamily="34" charset="0"/>
                        </a:rPr>
                        <a:t>WSAs</a:t>
                      </a:r>
                      <a:r>
                        <a:rPr lang="en-US" sz="1100" kern="1200" dirty="0">
                          <a:solidFill>
                            <a:schemeClr val="dk1"/>
                          </a:solidFill>
                          <a:effectLst/>
                          <a:latin typeface="Arial" panose="020B0604020202020204" pitchFamily="34" charset="0"/>
                          <a:ea typeface="Calibri"/>
                          <a:cs typeface="Arial" panose="020B0604020202020204" pitchFamily="34" charset="0"/>
                        </a:rPr>
                        <a:t> assessed for socio-economic impact</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Final socio-economic impact assessment report compiled</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Preliminary Socio Economic Impact Assessment Report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Final socio-economic impact assessment report compiled</a:t>
                      </a:r>
                    </a:p>
                    <a:p>
                      <a:pPr marL="53975" marR="0" indent="0" algn="ctr" defTabSz="422041" rtl="0" eaLnBrk="1" fontAlgn="t" latinLnBrk="0" hangingPunct="1">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0" marR="0" indent="0" algn="l" defTabSz="422041" rtl="0" eaLnBrk="1" fontAlgn="t" latinLnBrk="0" hangingPunct="1">
                        <a:lnSpc>
                          <a:spcPct val="100000"/>
                        </a:lnSpc>
                        <a:spcAft>
                          <a:spcPts val="0"/>
                        </a:spcAft>
                        <a:buClrTx/>
                        <a:buSzTx/>
                        <a:buFontTx/>
                        <a:buNone/>
                        <a:tabLst/>
                        <a:defRPr/>
                      </a:pPr>
                      <a:endParaRPr lang="en-ZA" sz="500" b="0" i="0"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There is a mediation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process underway with the</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service provider</a:t>
                      </a:r>
                    </a:p>
                  </a:txBody>
                  <a:tcPr marL="68580" marR="68580" marT="0" marB="0"/>
                </a:tc>
                <a:extLst>
                  <a:ext uri="{0D108BD9-81ED-4DB2-BD59-A6C34878D82A}">
                    <a16:rowId xmlns:a16="http://schemas.microsoft.com/office/drawing/2014/main" xmlns="" val="10002"/>
                  </a:ext>
                </a:extLst>
              </a:tr>
              <a:tr h="361598">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National Sanitation Integrated Plan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Conceptual Framework for National Sanitation Integrated Plan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Conceptual Framework for National Sanitation Integrated Plan developed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p>
                  </a:txBody>
                  <a:tcPr marL="68580" marR="68580" marT="0" marB="0"/>
                </a:tc>
                <a:extLst>
                  <a:ext uri="{0D108BD9-81ED-4DB2-BD59-A6C34878D82A}">
                    <a16:rowId xmlns:a16="http://schemas.microsoft.com/office/drawing/2014/main" xmlns="" val="10003"/>
                  </a:ext>
                </a:extLst>
              </a:tr>
              <a:tr h="185096">
                <a:tc gridSpan="6">
                  <a:txBody>
                    <a:bodyPr/>
                    <a:lstStyle/>
                    <a:p>
                      <a:pPr marL="0" marR="0" algn="ctr" defTabSz="422041" rtl="0" eaLnBrk="1" fontAlgn="t"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Policy and Strategy</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a:p>
                  </a:txBody>
                  <a:tcPr/>
                </a:tc>
                <a:tc h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53975" marR="0" indent="0" algn="l" defTabSz="422041" rtl="0" eaLnBrk="1" fontAlgn="t" latinLnBrk="0" hangingPunct="1">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a:p>
                  </a:txBody>
                  <a:tcPr/>
                </a:tc>
                <a:extLst>
                  <a:ext uri="{0D108BD9-81ED-4DB2-BD59-A6C34878D82A}">
                    <a16:rowId xmlns:a16="http://schemas.microsoft.com/office/drawing/2014/main" xmlns="" val="10004"/>
                  </a:ext>
                </a:extLst>
              </a:tr>
              <a:tr h="723197">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4.1.1</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Approved National Water Resources Strategy Edition 3 (</a:t>
                      </a:r>
                      <a:r>
                        <a:rPr lang="en-US" sz="1100" kern="1200" dirty="0" smtClean="0">
                          <a:solidFill>
                            <a:schemeClr val="dk1"/>
                          </a:solidFill>
                          <a:effectLst/>
                          <a:latin typeface="Arial" panose="020B0604020202020204" pitchFamily="34" charset="0"/>
                          <a:ea typeface="Calibri"/>
                          <a:cs typeface="Arial" panose="020B0604020202020204" pitchFamily="34" charset="0"/>
                        </a:rPr>
                        <a:t>NWRS-3</a:t>
                      </a:r>
                      <a:r>
                        <a:rPr lang="en-US" sz="1100" kern="1200" dirty="0">
                          <a:solidFill>
                            <a:schemeClr val="dk1"/>
                          </a:solidFill>
                          <a:effectLst/>
                          <a:latin typeface="Arial" panose="020B0604020202020204" pitchFamily="34" charset="0"/>
                          <a:ea typeface="Calibri"/>
                          <a:cs typeface="Arial" panose="020B0604020202020204" pitchFamily="34" charset="0"/>
                        </a:rPr>
                        <a:t>) implementation plan</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National Water Resources Strategy Edition 3 (NWRS3) developed</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Version 2.3 of the  NWRS-3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Cabinet processes not yet conducted</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internal consultation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process was extended</a:t>
                      </a:r>
                    </a:p>
                  </a:txBody>
                  <a:tcPr marL="68580" marR="68580" marT="0" marB="0"/>
                </a:tc>
                <a:extLst>
                  <a:ext uri="{0D108BD9-81ED-4DB2-BD59-A6C34878D82A}">
                    <a16:rowId xmlns:a16="http://schemas.microsoft.com/office/drawing/2014/main" xmlns="" val="10005"/>
                  </a:ext>
                </a:extLst>
              </a:tr>
              <a:tr h="602664">
                <a:tc>
                  <a:txBody>
                    <a:bodyPr/>
                    <a:lstStyle/>
                    <a:p>
                      <a:pPr marL="53975" marR="0" indent="0" algn="l" defTabSz="422041" rtl="0" eaLnBrk="1" fontAlgn="t" latinLnBrk="0" hangingPunct="1">
                        <a:spcBef>
                          <a:spcPts val="0"/>
                        </a:spcBef>
                        <a:spcAft>
                          <a:spcPts val="0"/>
                        </a:spcAft>
                      </a:pPr>
                      <a:r>
                        <a:rPr lang="en-US" sz="1100" kern="1200">
                          <a:solidFill>
                            <a:schemeClr val="dk1"/>
                          </a:solidFill>
                          <a:effectLst/>
                          <a:latin typeface="Arial" panose="020B0604020202020204" pitchFamily="34" charset="0"/>
                          <a:ea typeface="Calibri"/>
                          <a:cs typeface="Arial" panose="020B0604020202020204" pitchFamily="34" charset="0"/>
                        </a:rPr>
                        <a:t>4.1.2</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National Water and Sanitation Bill developed</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Draft Bill </a:t>
                      </a:r>
                      <a:r>
                        <a:rPr lang="en-US" sz="1100" kern="1200" dirty="0" err="1">
                          <a:solidFill>
                            <a:schemeClr val="dk1"/>
                          </a:solidFill>
                          <a:effectLst/>
                          <a:latin typeface="Arial" panose="020B0604020202020204" pitchFamily="34" charset="0"/>
                          <a:ea typeface="Calibri"/>
                          <a:cs typeface="Arial" panose="020B0604020202020204" pitchFamily="34" charset="0"/>
                        </a:rPr>
                        <a:t>gazetted</a:t>
                      </a:r>
                      <a:r>
                        <a:rPr lang="en-US" sz="1100" kern="1200" dirty="0">
                          <a:solidFill>
                            <a:schemeClr val="dk1"/>
                          </a:solidFill>
                          <a:effectLst/>
                          <a:latin typeface="Arial" panose="020B0604020202020204" pitchFamily="34" charset="0"/>
                          <a:ea typeface="Calibri"/>
                          <a:cs typeface="Arial" panose="020B0604020202020204" pitchFamily="34" charset="0"/>
                        </a:rPr>
                        <a:t> for external public consultation</a:t>
                      </a: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Internal consultations with internal stakeholders,</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CMAs and water boards are underway</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Public consultation</a:t>
                      </a:r>
                    </a:p>
                    <a:p>
                      <a:pPr marL="53975" marR="0" indent="0" algn="l" defTabSz="422041" rtl="0" eaLnBrk="1" fontAlgn="t" latinLnBrk="0" hangingPunct="1">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3975"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spcBef>
                          <a:spcPts val="0"/>
                        </a:spcBef>
                        <a:spcAft>
                          <a:spcPts val="0"/>
                        </a:spcAft>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internal consultation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process was extended</a:t>
                      </a:r>
                    </a:p>
                  </a:txBody>
                  <a:tcPr marL="68580" marR="68580" marT="0" marB="0"/>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24</a:t>
            </a:fld>
            <a:endParaRPr lang="en-US" altLang="en-US">
              <a:solidFill>
                <a:prstClr val="black"/>
              </a:solidFill>
              <a:ea typeface="+mn-ea"/>
            </a:endParaRPr>
          </a:p>
        </p:txBody>
      </p:sp>
    </p:spTree>
    <p:extLst>
      <p:ext uri="{BB962C8B-B14F-4D97-AF65-F5344CB8AC3E}">
        <p14:creationId xmlns:p14="http://schemas.microsoft.com/office/powerpoint/2010/main" val="2530952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929369"/>
          </a:xfrm>
        </p:spPr>
        <p:txBody>
          <a:bodyPr/>
          <a:lstStyle/>
          <a:p>
            <a:pPr algn="just"/>
            <a:r>
              <a:rPr lang="en-ZA" sz="2000" dirty="0" smtClean="0"/>
              <a:t>Part 1.3: overview of programme </a:t>
            </a:r>
            <a:r>
              <a:rPr lang="en-ZA" sz="2000" dirty="0"/>
              <a:t>3</a:t>
            </a:r>
            <a:r>
              <a:rPr lang="en-ZA" sz="2000" dirty="0" smtClean="0"/>
              <a:t> (water infrastructure development) performance</a:t>
            </a:r>
            <a:endParaRPr lang="en-ZA" sz="2000" dirty="0"/>
          </a:p>
        </p:txBody>
      </p:sp>
      <p:sp>
        <p:nvSpPr>
          <p:cNvPr id="3" name="Text Placeholder 2"/>
          <p:cNvSpPr>
            <a:spLocks noGrp="1"/>
          </p:cNvSpPr>
          <p:nvPr>
            <p:ph type="body" idx="1"/>
          </p:nvPr>
        </p:nvSpPr>
        <p:spPr/>
        <p:txBody>
          <a:bodyPr/>
          <a:lstStyle/>
          <a:p>
            <a:r>
              <a:rPr lang="en-ZA" sz="3600" dirty="0"/>
              <a:t>Detailed annual performance per </a:t>
            </a:r>
            <a:r>
              <a:rPr lang="en-ZA" sz="3600" dirty="0" smtClean="0"/>
              <a:t>programme</a:t>
            </a:r>
            <a:endParaRPr lang="en-ZA" sz="36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25</a:t>
            </a:fld>
            <a:endParaRPr lang="en-US" altLang="en-US">
              <a:solidFill>
                <a:prstClr val="black"/>
              </a:solidFill>
              <a:ea typeface="+mn-ea"/>
            </a:endParaRPr>
          </a:p>
        </p:txBody>
      </p:sp>
    </p:spTree>
    <p:extLst>
      <p:ext uri="{BB962C8B-B14F-4D97-AF65-F5344CB8AC3E}">
        <p14:creationId xmlns:p14="http://schemas.microsoft.com/office/powerpoint/2010/main" val="4158513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2" y="-42997"/>
            <a:ext cx="8941870" cy="687891"/>
          </a:xfrm>
        </p:spPr>
        <p:txBody>
          <a:bodyPr/>
          <a:lstStyle/>
          <a:p>
            <a:r>
              <a:rPr lang="en-ZA" dirty="0" smtClean="0"/>
              <a:t>Strategic objectives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986371"/>
              </p:ext>
            </p:extLst>
          </p:nvPr>
        </p:nvGraphicFramePr>
        <p:xfrm>
          <a:off x="77002" y="826327"/>
          <a:ext cx="8941870" cy="4844034"/>
        </p:xfrm>
        <a:graphic>
          <a:graphicData uri="http://schemas.openxmlformats.org/drawingml/2006/table">
            <a:tbl>
              <a:tblPr firstRow="1" bandRow="1">
                <a:tableStyleId>{F5AB1C69-6EDB-4FF4-983F-18BD219EF322}</a:tableStyleId>
              </a:tblPr>
              <a:tblGrid>
                <a:gridCol w="356135">
                  <a:extLst>
                    <a:ext uri="{9D8B030D-6E8A-4147-A177-3AD203B41FA5}">
                      <a16:colId xmlns:a16="http://schemas.microsoft.com/office/drawing/2014/main" xmlns="" val="20000"/>
                    </a:ext>
                  </a:extLst>
                </a:gridCol>
                <a:gridCol w="2114646">
                  <a:extLst>
                    <a:ext uri="{9D8B030D-6E8A-4147-A177-3AD203B41FA5}">
                      <a16:colId xmlns:a16="http://schemas.microsoft.com/office/drawing/2014/main" xmlns="" val="20001"/>
                    </a:ext>
                  </a:extLst>
                </a:gridCol>
                <a:gridCol w="1750135">
                  <a:extLst>
                    <a:ext uri="{9D8B030D-6E8A-4147-A177-3AD203B41FA5}">
                      <a16:colId xmlns:a16="http://schemas.microsoft.com/office/drawing/2014/main" xmlns="" val="20002"/>
                    </a:ext>
                  </a:extLst>
                </a:gridCol>
                <a:gridCol w="1750135">
                  <a:extLst>
                    <a:ext uri="{9D8B030D-6E8A-4147-A177-3AD203B41FA5}">
                      <a16:colId xmlns:a16="http://schemas.microsoft.com/office/drawing/2014/main" xmlns="" val="20003"/>
                    </a:ext>
                  </a:extLst>
                </a:gridCol>
                <a:gridCol w="1186367">
                  <a:extLst>
                    <a:ext uri="{9D8B030D-6E8A-4147-A177-3AD203B41FA5}">
                      <a16:colId xmlns:a16="http://schemas.microsoft.com/office/drawing/2014/main" xmlns="" val="20004"/>
                    </a:ext>
                  </a:extLst>
                </a:gridCol>
                <a:gridCol w="1784452">
                  <a:extLst>
                    <a:ext uri="{9D8B030D-6E8A-4147-A177-3AD203B41FA5}">
                      <a16:colId xmlns:a16="http://schemas.microsoft.com/office/drawing/2014/main" xmlns="" val="20005"/>
                    </a:ext>
                  </a:extLst>
                </a:gridCol>
              </a:tblGrid>
              <a:tr h="373503">
                <a:tc gridSpan="2">
                  <a:txBody>
                    <a:bodyPr/>
                    <a:lstStyle/>
                    <a:p>
                      <a:r>
                        <a:rPr lang="en-ZA" sz="1100" dirty="0" smtClean="0">
                          <a:latin typeface="Arial" panose="020B0604020202020204" pitchFamily="34" charset="0"/>
                          <a:cs typeface="Arial" panose="020B0604020202020204" pitchFamily="34" charset="0"/>
                        </a:rPr>
                        <a:t>Strategic objective</a:t>
                      </a:r>
                      <a:endParaRPr lang="en-ZA" sz="11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Published 2019/20</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target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2019/20  actual achievement</a:t>
                      </a:r>
                      <a:r>
                        <a:rPr lang="en-ZA" sz="1100" baseline="0" dirty="0" smtClean="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Deviation from 2019/20  target</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Comments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012461">
                <a:tc>
                  <a:txBody>
                    <a:bodyPr/>
                    <a:lstStyle/>
                    <a:p>
                      <a:pPr marL="0" marR="0">
                        <a:lnSpc>
                          <a:spcPct val="115000"/>
                        </a:lnSpc>
                        <a:spcBef>
                          <a:spcPts val="0"/>
                        </a:spcBef>
                        <a:spcAft>
                          <a:spcPts val="0"/>
                        </a:spcAft>
                      </a:pPr>
                      <a:r>
                        <a:rPr lang="en-ZA" sz="1100" dirty="0">
                          <a:solidFill>
                            <a:schemeClr val="tx1"/>
                          </a:solidFill>
                          <a:effectLst/>
                          <a:latin typeface="Arial" panose="020B0604020202020204" pitchFamily="34" charset="0"/>
                          <a:ea typeface="Calibri"/>
                          <a:cs typeface="Arial" panose="020B0604020202020204" pitchFamily="34" charset="0"/>
                        </a:rPr>
                        <a:t>2.3</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solidFill>
                            <a:schemeClr val="tx1"/>
                          </a:solidFill>
                          <a:effectLst/>
                          <a:latin typeface="Arial" panose="020B0604020202020204" pitchFamily="34" charset="0"/>
                          <a:ea typeface="Calibri"/>
                          <a:cs typeface="Arial" panose="020B0604020202020204" pitchFamily="34" charset="0"/>
                        </a:rPr>
                        <a:t>Adequate water availability and enhanced provision of sustainable and reliable water supply and sanitation services</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nSpc>
                          <a:spcPct val="115000"/>
                        </a:lnSpc>
                        <a:spcBef>
                          <a:spcPts val="0"/>
                        </a:spcBef>
                        <a:spcAft>
                          <a:spcPts val="0"/>
                        </a:spcAft>
                        <a:buFont typeface="Arial" panose="020B0604020202020204" pitchFamily="34" charset="0"/>
                        <a:buNone/>
                      </a:pPr>
                      <a:r>
                        <a:rPr lang="en-US" sz="1100" dirty="0" smtClean="0">
                          <a:effectLst/>
                          <a:latin typeface="Arial" panose="020B0604020202020204" pitchFamily="34" charset="0"/>
                          <a:ea typeface="Calibri"/>
                          <a:cs typeface="Arial" panose="020B0604020202020204" pitchFamily="34" charset="0"/>
                        </a:rPr>
                        <a:t>95 234 households </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nSpc>
                          <a:spcPct val="115000"/>
                        </a:lnSpc>
                        <a:spcBef>
                          <a:spcPts val="0"/>
                        </a:spcBef>
                        <a:spcAft>
                          <a:spcPts val="0"/>
                        </a:spcAft>
                        <a:buFont typeface="Arial" panose="020B0604020202020204" pitchFamily="34" charset="0"/>
                        <a:buNone/>
                      </a:pPr>
                      <a:r>
                        <a:rPr lang="en-US" sz="1100" dirty="0" smtClean="0">
                          <a:effectLst/>
                          <a:latin typeface="Arial" panose="020B0604020202020204" pitchFamily="34" charset="0"/>
                          <a:ea typeface="Calibri"/>
                          <a:cs typeface="Arial" panose="020B0604020202020204" pitchFamily="34" charset="0"/>
                        </a:rPr>
                        <a:t>502 221</a:t>
                      </a:r>
                    </a:p>
                  </a:txBody>
                  <a:tcPr marL="68580" marR="68580" marT="0" marB="0"/>
                </a:tc>
                <a:tc>
                  <a:txBody>
                    <a:bodyPr/>
                    <a:lstStyle/>
                    <a:p>
                      <a:pPr marL="0" marR="0" algn="l">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Over by 406 987 households</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 exceeded</a:t>
                      </a:r>
                    </a:p>
                    <a:p>
                      <a:pPr marL="0" marR="0" algn="just">
                        <a:spcBef>
                          <a:spcPts val="0"/>
                        </a:spcBef>
                        <a:spcAft>
                          <a:spcPts val="0"/>
                        </a:spcAft>
                      </a:pPr>
                      <a:endParaRPr lang="en-US" sz="1100" b="1" i="1" dirty="0" smtClean="0">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completion of 3</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mega projects during the</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financial year resulted in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increased number of</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households</a:t>
                      </a:r>
                      <a:endParaRPr lang="en-US" sz="1100" b="0" i="0" kern="1200" baseline="0" dirty="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674974">
                <a:tc>
                  <a:txBody>
                    <a:bodyPr/>
                    <a:lstStyle/>
                    <a:p>
                      <a:pPr marL="0" marR="0">
                        <a:lnSpc>
                          <a:spcPct val="115000"/>
                        </a:lnSpc>
                        <a:spcBef>
                          <a:spcPts val="0"/>
                        </a:spcBef>
                        <a:spcAft>
                          <a:spcPts val="0"/>
                        </a:spcAft>
                      </a:pPr>
                      <a:r>
                        <a:rPr lang="en-ZA" sz="1100" dirty="0">
                          <a:solidFill>
                            <a:schemeClr val="tx1"/>
                          </a:solidFill>
                          <a:effectLst/>
                          <a:latin typeface="Arial" panose="020B0604020202020204" pitchFamily="34" charset="0"/>
                          <a:ea typeface="Calibri"/>
                          <a:cs typeface="Arial" panose="020B0604020202020204" pitchFamily="34" charset="0"/>
                        </a:rPr>
                        <a:t>2.4</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solidFill>
                            <a:schemeClr val="tx1"/>
                          </a:solidFill>
                          <a:effectLst/>
                          <a:latin typeface="Arial" panose="020B0604020202020204" pitchFamily="34" charset="0"/>
                          <a:ea typeface="Calibri"/>
                          <a:cs typeface="Arial" panose="020B0604020202020204" pitchFamily="34" charset="0"/>
                        </a:rPr>
                        <a:t>Safe, reliable and sustainable water supply and water and sanitation services infrastructure</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Implement the </a:t>
                      </a:r>
                      <a:r>
                        <a:rPr lang="en-ZA" sz="1100" kern="1200" dirty="0" err="1" smtClean="0">
                          <a:solidFill>
                            <a:schemeClr val="dk1"/>
                          </a:solidFill>
                          <a:effectLst/>
                          <a:latin typeface="Arial" panose="020B0604020202020204" pitchFamily="34" charset="0"/>
                          <a:ea typeface="Calibri"/>
                          <a:cs typeface="Arial" panose="020B0604020202020204" pitchFamily="34" charset="0"/>
                        </a:rPr>
                        <a:t>NAMP</a:t>
                      </a: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towards increased</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functionality of bulk raw</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water infrastructure, to</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ensure at least 80% water</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supply as per agreements</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and operating rules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err="1" smtClean="0">
                          <a:solidFill>
                            <a:schemeClr val="dk1"/>
                          </a:solidFill>
                          <a:effectLst/>
                          <a:latin typeface="Arial" panose="020B0604020202020204" pitchFamily="34" charset="0"/>
                          <a:ea typeface="Calibri"/>
                          <a:cs typeface="Arial" panose="020B0604020202020204" pitchFamily="34" charset="0"/>
                        </a:rPr>
                        <a:t>NAMP</a:t>
                      </a:r>
                      <a:r>
                        <a:rPr lang="en-ZA" sz="1100" kern="1200" dirty="0" smtClean="0">
                          <a:solidFill>
                            <a:schemeClr val="dk1"/>
                          </a:solidFill>
                          <a:effectLst/>
                          <a:latin typeface="Arial" panose="020B0604020202020204" pitchFamily="34" charset="0"/>
                          <a:ea typeface="Calibri"/>
                          <a:cs typeface="Arial" panose="020B0604020202020204" pitchFamily="34" charset="0"/>
                        </a:rPr>
                        <a:t> implemented</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towards increased</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functionality of bulk raw</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water infrastructure, with</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average of 92% adherence</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to water supply as</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per agreements and</a:t>
                      </a:r>
                    </a:p>
                    <a:p>
                      <a:pPr marL="0" marR="0" indent="0" algn="l" defTabSz="422041" rtl="0" eaLnBrk="1" latinLnBrk="0" hangingPunct="1">
                        <a:lnSpc>
                          <a:spcPct val="115000"/>
                        </a:lnSpc>
                        <a:spcBef>
                          <a:spcPts val="0"/>
                        </a:spcBef>
                        <a:spcAft>
                          <a:spcPts val="0"/>
                        </a:spcAft>
                        <a:buFont typeface="Arial" panose="020B0604020202020204" pitchFamily="34" charset="0"/>
                        <a:buNone/>
                      </a:pPr>
                      <a:r>
                        <a:rPr lang="en-ZA" sz="1100" kern="1200" dirty="0" smtClean="0">
                          <a:solidFill>
                            <a:schemeClr val="dk1"/>
                          </a:solidFill>
                          <a:effectLst/>
                          <a:latin typeface="Arial" panose="020B0604020202020204" pitchFamily="34" charset="0"/>
                          <a:ea typeface="Calibri"/>
                          <a:cs typeface="Arial" panose="020B0604020202020204" pitchFamily="34" charset="0"/>
                        </a:rPr>
                        <a:t>operating rules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 </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790208360"/>
                  </a:ext>
                </a:extLst>
              </a:tr>
              <a:tr h="674974">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3.4</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Job opportunities created that expand economic opportunities for historically excluded and vulnerable groups</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1 340 job opportunities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15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1 166 job opportunities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Under by 174 </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 not met</a:t>
                      </a:r>
                    </a:p>
                    <a:p>
                      <a:pPr marL="0" marR="0" algn="just">
                        <a:spcBef>
                          <a:spcPts val="0"/>
                        </a:spcBef>
                        <a:spcAft>
                          <a:spcPts val="0"/>
                        </a:spcAft>
                      </a:pPr>
                      <a:endParaRPr lang="en-US" sz="1100" b="1" i="1" dirty="0" smtClean="0">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Delayed implementation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of bulk raw water</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infrastructure projects and</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dam safety rehabilitation</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projects resulted in</a:t>
                      </a:r>
                    </a:p>
                    <a:p>
                      <a:pPr marL="0" marR="0" indent="0" algn="l" defTabSz="422041" rtl="0" eaLnBrk="1" fontAlgn="t" latinLnBrk="0" hangingPunct="1">
                        <a:lnSpc>
                          <a:spcPct val="100000"/>
                        </a:lnSpc>
                        <a:spcAft>
                          <a:spcPts val="0"/>
                        </a:spcAft>
                        <a:buClrTx/>
                        <a:buSzTx/>
                        <a:buFontTx/>
                        <a:buNone/>
                        <a:tabLst/>
                        <a:defRPr/>
                      </a:pPr>
                      <a:r>
                        <a:rPr lang="en-US" sz="1100" b="0" i="0" kern="1200" baseline="0" dirty="0" smtClean="0">
                          <a:solidFill>
                            <a:schemeClr val="dk1"/>
                          </a:solidFill>
                          <a:effectLst/>
                          <a:latin typeface="Arial" panose="020B0604020202020204" pitchFamily="34" charset="0"/>
                          <a:ea typeface="Times New Roman"/>
                          <a:cs typeface="Arial" panose="020B0604020202020204" pitchFamily="34" charset="0"/>
                        </a:rPr>
                        <a:t>the creation of few job</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opportunities</a:t>
                      </a:r>
                      <a:endParaRPr lang="en-US" sz="1100" b="0" i="0" kern="1200" baseline="0" dirty="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59166955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26</a:t>
            </a:fld>
            <a:endParaRPr lang="en-US" altLang="en-US">
              <a:solidFill>
                <a:prstClr val="black"/>
              </a:solidFill>
              <a:ea typeface="+mn-ea"/>
            </a:endParaRPr>
          </a:p>
        </p:txBody>
      </p:sp>
    </p:spTree>
    <p:extLst>
      <p:ext uri="{BB962C8B-B14F-4D97-AF65-F5344CB8AC3E}">
        <p14:creationId xmlns:p14="http://schemas.microsoft.com/office/powerpoint/2010/main" val="1152213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562"/>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1218212"/>
              </p:ext>
            </p:extLst>
          </p:nvPr>
        </p:nvGraphicFramePr>
        <p:xfrm>
          <a:off x="416256" y="1237321"/>
          <a:ext cx="8413254" cy="4561300"/>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1433015">
                  <a:extLst>
                    <a:ext uri="{9D8B030D-6E8A-4147-A177-3AD203B41FA5}">
                      <a16:colId xmlns:a16="http://schemas.microsoft.com/office/drawing/2014/main" xmlns="" val="20001"/>
                    </a:ext>
                  </a:extLst>
                </a:gridCol>
                <a:gridCol w="1643129">
                  <a:extLst>
                    <a:ext uri="{9D8B030D-6E8A-4147-A177-3AD203B41FA5}">
                      <a16:colId xmlns:a16="http://schemas.microsoft.com/office/drawing/2014/main" xmlns="" val="20002"/>
                    </a:ext>
                  </a:extLst>
                </a:gridCol>
                <a:gridCol w="1509504">
                  <a:extLst>
                    <a:ext uri="{9D8B030D-6E8A-4147-A177-3AD203B41FA5}">
                      <a16:colId xmlns:a16="http://schemas.microsoft.com/office/drawing/2014/main" xmlns="" val="20003"/>
                    </a:ext>
                  </a:extLst>
                </a:gridCol>
                <a:gridCol w="1255594">
                  <a:extLst>
                    <a:ext uri="{9D8B030D-6E8A-4147-A177-3AD203B41FA5}">
                      <a16:colId xmlns:a16="http://schemas.microsoft.com/office/drawing/2014/main" xmlns="" val="20004"/>
                    </a:ext>
                  </a:extLst>
                </a:gridCol>
                <a:gridCol w="2101164">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ZA" sz="1400" b="1" kern="1200" dirty="0" smtClean="0">
                          <a:solidFill>
                            <a:schemeClr val="dk1"/>
                          </a:solidFill>
                          <a:effectLst/>
                          <a:latin typeface="Arial" panose="020B0604020202020204" pitchFamily="34" charset="0"/>
                          <a:ea typeface="Calibri"/>
                          <a:cs typeface="Arial" panose="020B0604020202020204" pitchFamily="34" charset="0"/>
                        </a:rPr>
                        <a:t>Strategic Infrastructure Development and Management</a:t>
                      </a:r>
                      <a:endParaRPr lang="en-US" sz="14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361598">
                <a:tc rowSpan="3">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3">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bulk raw water projects ready for implementation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1508760">
                <a:tc v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err="1">
                          <a:solidFill>
                            <a:schemeClr val="dk1"/>
                          </a:solidFill>
                          <a:effectLst/>
                          <a:latin typeface="Arial" panose="020B0604020202020204" pitchFamily="34" charset="0"/>
                          <a:ea typeface="Calibri"/>
                          <a:cs typeface="Arial" panose="020B0604020202020204" pitchFamily="34" charset="0"/>
                        </a:rPr>
                        <a:t>ORWRDP</a:t>
                      </a:r>
                      <a:r>
                        <a:rPr lang="en-US" sz="1100" b="0" kern="1200" dirty="0">
                          <a:solidFill>
                            <a:schemeClr val="dk1"/>
                          </a:solidFill>
                          <a:effectLst/>
                          <a:latin typeface="Arial" panose="020B0604020202020204" pitchFamily="34" charset="0"/>
                          <a:ea typeface="Calibri"/>
                          <a:cs typeface="Arial" panose="020B0604020202020204" pitchFamily="34" charset="0"/>
                        </a:rPr>
                        <a:t> 2D</a:t>
                      </a:r>
                    </a:p>
                  </a:txBody>
                  <a:tcPr marL="171450" marR="0" marT="0" marB="0"/>
                </a:tc>
                <a:tc>
                  <a:txBody>
                    <a:bodyPr/>
                    <a:lstStyle/>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The Memorandum of Understanding (MOU) is being processed </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Request to appoint property </a:t>
                      </a:r>
                      <a:r>
                        <a:rPr lang="en-US" sz="1100" kern="1200" dirty="0" err="1" smtClean="0">
                          <a:solidFill>
                            <a:schemeClr val="dk1"/>
                          </a:solidFill>
                          <a:effectLst/>
                          <a:latin typeface="Arial" panose="020B0604020202020204" pitchFamily="34" charset="0"/>
                          <a:ea typeface="Calibri"/>
                          <a:cs typeface="Arial" panose="020B0604020202020204" pitchFamily="34" charset="0"/>
                        </a:rPr>
                        <a:t>valuer</a:t>
                      </a:r>
                      <a:r>
                        <a:rPr lang="en-US" sz="1100" kern="1200" dirty="0" smtClean="0">
                          <a:solidFill>
                            <a:schemeClr val="dk1"/>
                          </a:solidFill>
                          <a:effectLst/>
                          <a:latin typeface="Arial" panose="020B0604020202020204" pitchFamily="34" charset="0"/>
                          <a:ea typeface="Calibri"/>
                          <a:cs typeface="Arial" panose="020B0604020202020204" pitchFamily="34" charset="0"/>
                        </a:rPr>
                        <a:t> submitted to the Office of </a:t>
                      </a:r>
                      <a:r>
                        <a:rPr lang="en-US" sz="1100" kern="1200" dirty="0" err="1" smtClean="0">
                          <a:solidFill>
                            <a:schemeClr val="dk1"/>
                          </a:solidFill>
                          <a:effectLst/>
                          <a:latin typeface="Arial" panose="020B0604020202020204" pitchFamily="34" charset="0"/>
                          <a:ea typeface="Calibri"/>
                          <a:cs typeface="Arial" panose="020B0604020202020204" pitchFamily="34" charset="0"/>
                        </a:rPr>
                        <a:t>Valuer</a:t>
                      </a:r>
                      <a:r>
                        <a:rPr lang="en-US" sz="1100" kern="1200" dirty="0" smtClean="0">
                          <a:solidFill>
                            <a:schemeClr val="dk1"/>
                          </a:solidFill>
                          <a:effectLst/>
                          <a:latin typeface="Arial" panose="020B0604020202020204" pitchFamily="34" charset="0"/>
                          <a:ea typeface="Calibri"/>
                          <a:cs typeface="Arial" panose="020B0604020202020204" pitchFamily="34" charset="0"/>
                        </a:rPr>
                        <a:t>-General</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Land acquisition and resettlement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Protracted negotiations</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with the relevant</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municipalities delayed</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signing of the </a:t>
                      </a:r>
                      <a:r>
                        <a:rPr lang="en-ZA" sz="1100" b="0" i="0" kern="1200" baseline="0" dirty="0" err="1" smtClean="0">
                          <a:solidFill>
                            <a:schemeClr val="dk1"/>
                          </a:solidFill>
                          <a:effectLst/>
                          <a:latin typeface="Arial" panose="020B0604020202020204" pitchFamily="34" charset="0"/>
                          <a:ea typeface="Times New Roman"/>
                          <a:cs typeface="Arial" panose="020B0604020202020204" pitchFamily="34" charset="0"/>
                        </a:rPr>
                        <a:t>MoU</a:t>
                      </a: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a:t>
                      </a:r>
                    </a:p>
                    <a:p>
                      <a:pPr marL="0" marR="0" indent="0" algn="l" defTabSz="422041" rtl="0" eaLnBrk="1" fontAlgn="t" latinLnBrk="0" hangingPunct="1">
                        <a:lnSpc>
                          <a:spcPct val="100000"/>
                        </a:lnSpc>
                        <a:spcAft>
                          <a:spcPts val="0"/>
                        </a:spcAft>
                        <a:buClrTx/>
                        <a:buSzTx/>
                        <a:buFontTx/>
                        <a:buNone/>
                        <a:tabLst/>
                        <a:defRPr/>
                      </a:pPr>
                      <a:endPar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appointment of the</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property </a:t>
                      </a:r>
                      <a:r>
                        <a:rPr lang="en-ZA" sz="1100" b="0" i="0" kern="1200" baseline="0" dirty="0" err="1" smtClean="0">
                          <a:solidFill>
                            <a:schemeClr val="dk1"/>
                          </a:solidFill>
                          <a:effectLst/>
                          <a:latin typeface="Arial" panose="020B0604020202020204" pitchFamily="34" charset="0"/>
                          <a:ea typeface="Times New Roman"/>
                          <a:cs typeface="Arial" panose="020B0604020202020204" pitchFamily="34" charset="0"/>
                        </a:rPr>
                        <a:t>valuer</a:t>
                      </a: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 has not</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been finalised</a:t>
                      </a:r>
                    </a:p>
                  </a:txBody>
                  <a:tcPr marL="68580" marR="68580" marT="0" marB="0"/>
                </a:tc>
                <a:extLst>
                  <a:ext uri="{0D108BD9-81ED-4DB2-BD59-A6C34878D82A}">
                    <a16:rowId xmlns:a16="http://schemas.microsoft.com/office/drawing/2014/main" xmlns="" val="10003"/>
                  </a:ext>
                </a:extLst>
              </a:tr>
              <a:tr h="1844040">
                <a:tc v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err="1">
                          <a:solidFill>
                            <a:schemeClr val="dk1"/>
                          </a:solidFill>
                          <a:effectLst/>
                          <a:latin typeface="Arial" panose="020B0604020202020204" pitchFamily="34" charset="0"/>
                          <a:ea typeface="Calibri"/>
                          <a:cs typeface="Arial" panose="020B0604020202020204" pitchFamily="34" charset="0"/>
                        </a:rPr>
                        <a:t>Mokolo</a:t>
                      </a:r>
                      <a:r>
                        <a:rPr lang="en-US" sz="1100" b="0" kern="1200" dirty="0">
                          <a:solidFill>
                            <a:schemeClr val="dk1"/>
                          </a:solidFill>
                          <a:effectLst/>
                          <a:latin typeface="Arial" panose="020B0604020202020204" pitchFamily="34" charset="0"/>
                          <a:ea typeface="Calibri"/>
                          <a:cs typeface="Arial" panose="020B0604020202020204" pitchFamily="34" charset="0"/>
                        </a:rPr>
                        <a:t> Crocodile (West)  Water Augmentation Project - Phase 2A</a:t>
                      </a:r>
                    </a:p>
                  </a:txBody>
                  <a:tcPr marL="171450" marR="0" marT="0" marB="0"/>
                </a:tc>
                <a:tc>
                  <a:txBody>
                    <a:bodyPr/>
                    <a:lstStyle/>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Health and Safety Agent tender evaluated. </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Topographic  survey is complete.</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Geotechnical investigations are complete.</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Scoping of the River Management System underway.</a:t>
                      </a: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Contractor pre-qualification</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The service provider</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underperformed resulting</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in delayed achievement of</a:t>
                      </a:r>
                    </a:p>
                    <a:p>
                      <a:pPr marL="0" marR="0" indent="0" algn="l" defTabSz="422041" rtl="0" eaLnBrk="1" fontAlgn="t" latinLnBrk="0" hangingPunct="1">
                        <a:lnSpc>
                          <a:spcPct val="100000"/>
                        </a:lnSpc>
                        <a:spcAft>
                          <a:spcPts val="0"/>
                        </a:spcAft>
                        <a:buClrTx/>
                        <a:buSzTx/>
                        <a:buFontTx/>
                        <a:buNone/>
                        <a:tabLst/>
                        <a:defRPr/>
                      </a:pPr>
                      <a:r>
                        <a:rPr lang="en-ZA" sz="1100" b="0" i="0" kern="1200" baseline="0" dirty="0" smtClean="0">
                          <a:solidFill>
                            <a:schemeClr val="dk1"/>
                          </a:solidFill>
                          <a:effectLst/>
                          <a:latin typeface="Arial" panose="020B0604020202020204" pitchFamily="34" charset="0"/>
                          <a:ea typeface="Times New Roman"/>
                          <a:cs typeface="Arial" panose="020B0604020202020204" pitchFamily="34" charset="0"/>
                        </a:rPr>
                        <a:t>milestones</a:t>
                      </a: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27</a:t>
            </a:fld>
            <a:endParaRPr lang="en-US" altLang="en-US">
              <a:solidFill>
                <a:prstClr val="black"/>
              </a:solidFill>
              <a:ea typeface="+mn-ea"/>
            </a:endParaRPr>
          </a:p>
        </p:txBody>
      </p:sp>
    </p:spTree>
    <p:extLst>
      <p:ext uri="{BB962C8B-B14F-4D97-AF65-F5344CB8AC3E}">
        <p14:creationId xmlns:p14="http://schemas.microsoft.com/office/powerpoint/2010/main" val="1240408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506"/>
            <a:ext cx="8372902" cy="1208346"/>
          </a:xfrm>
        </p:spPr>
        <p:txBody>
          <a:bodyPr/>
          <a:lstStyle/>
          <a:p>
            <a:r>
              <a:rPr lang="en-ZA" sz="3600" dirty="0" smtClean="0"/>
              <a:t>Performance indicators per sub-programme</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2569310"/>
              </p:ext>
            </p:extLst>
          </p:nvPr>
        </p:nvGraphicFramePr>
        <p:xfrm>
          <a:off x="192505" y="1047114"/>
          <a:ext cx="8768615" cy="4972780"/>
        </p:xfrm>
        <a:graphic>
          <a:graphicData uri="http://schemas.openxmlformats.org/drawingml/2006/table">
            <a:tbl>
              <a:tblPr firstRow="1" bandRow="1">
                <a:tableStyleId>{F5AB1C69-6EDB-4FF4-983F-18BD219EF322}</a:tableStyleId>
              </a:tblPr>
              <a:tblGrid>
                <a:gridCol w="490736">
                  <a:extLst>
                    <a:ext uri="{9D8B030D-6E8A-4147-A177-3AD203B41FA5}">
                      <a16:colId xmlns:a16="http://schemas.microsoft.com/office/drawing/2014/main" xmlns="" val="20000"/>
                    </a:ext>
                  </a:extLst>
                </a:gridCol>
                <a:gridCol w="1493543">
                  <a:extLst>
                    <a:ext uri="{9D8B030D-6E8A-4147-A177-3AD203B41FA5}">
                      <a16:colId xmlns:a16="http://schemas.microsoft.com/office/drawing/2014/main" xmlns="" val="20001"/>
                    </a:ext>
                  </a:extLst>
                </a:gridCol>
                <a:gridCol w="1712532">
                  <a:extLst>
                    <a:ext uri="{9D8B030D-6E8A-4147-A177-3AD203B41FA5}">
                      <a16:colId xmlns:a16="http://schemas.microsoft.com/office/drawing/2014/main" xmlns="" val="20002"/>
                    </a:ext>
                  </a:extLst>
                </a:gridCol>
                <a:gridCol w="1573262">
                  <a:extLst>
                    <a:ext uri="{9D8B030D-6E8A-4147-A177-3AD203B41FA5}">
                      <a16:colId xmlns:a16="http://schemas.microsoft.com/office/drawing/2014/main" xmlns="" val="20003"/>
                    </a:ext>
                  </a:extLst>
                </a:gridCol>
                <a:gridCol w="1308628">
                  <a:extLst>
                    <a:ext uri="{9D8B030D-6E8A-4147-A177-3AD203B41FA5}">
                      <a16:colId xmlns:a16="http://schemas.microsoft.com/office/drawing/2014/main" xmlns="" val="20004"/>
                    </a:ext>
                  </a:extLst>
                </a:gridCol>
                <a:gridCol w="2189914">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ZA" sz="1400" b="1" kern="1200" dirty="0" smtClean="0">
                          <a:solidFill>
                            <a:schemeClr val="dk1"/>
                          </a:solidFill>
                          <a:effectLst/>
                          <a:latin typeface="Arial" panose="020B0604020202020204" pitchFamily="34" charset="0"/>
                          <a:ea typeface="Calibri"/>
                          <a:cs typeface="Arial" panose="020B0604020202020204" pitchFamily="34" charset="0"/>
                        </a:rPr>
                        <a:t>Strategic Infrastructure Development and Management</a:t>
                      </a:r>
                      <a:endParaRPr lang="en-US" sz="14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rowSpan="5">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2.3.2</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rowSpan="5">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Number of bulk raw water projects under construction</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3</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5">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Delayed appointments of professional service providers</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Protracted</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service level negotiations</a:t>
                      </a:r>
                      <a:endParaRPr lang="en-US" sz="1100" b="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0" i="1" dirty="0" smtClean="0">
                        <a:solidFill>
                          <a:schemeClr val="tx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i="0" dirty="0" err="1" smtClean="0">
                          <a:solidFill>
                            <a:schemeClr val="tx1"/>
                          </a:solidFill>
                          <a:effectLst/>
                          <a:latin typeface="Arial" panose="020B0604020202020204" pitchFamily="34" charset="0"/>
                          <a:ea typeface="Times New Roman"/>
                          <a:cs typeface="Arial" panose="020B0604020202020204" pitchFamily="34" charset="0"/>
                        </a:rPr>
                        <a:t>Finalisation</a:t>
                      </a:r>
                      <a:r>
                        <a:rPr lang="en-US" sz="1100" b="0" i="0" dirty="0" smtClean="0">
                          <a:solidFill>
                            <a:schemeClr val="tx1"/>
                          </a:solidFill>
                          <a:effectLst/>
                          <a:latin typeface="Arial" panose="020B0604020202020204" pitchFamily="34" charset="0"/>
                          <a:ea typeface="Times New Roman"/>
                          <a:cs typeface="Arial" panose="020B0604020202020204" pitchFamily="34" charset="0"/>
                        </a:rPr>
                        <a:t> of the arbitration discussions</a:t>
                      </a:r>
                      <a:endParaRPr lang="en-ZA" sz="1100" b="0" i="0" dirty="0" smtClean="0">
                        <a:solidFill>
                          <a:schemeClr val="tx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0" i="1" dirty="0" smtClean="0">
                        <a:solidFill>
                          <a:schemeClr val="tx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59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361598">
                <a:tc vMerge="1">
                  <a:txBody>
                    <a:bodyPr/>
                    <a:lstStyle/>
                    <a:p>
                      <a:endParaRPr lang="en-ZA"/>
                    </a:p>
                  </a:txBody>
                  <a:tcPr/>
                </a:tc>
                <a:tc vMerge="1">
                  <a:txBody>
                    <a:bodyPr/>
                    <a:lstStyle/>
                    <a:p>
                      <a:endParaRPr lang="en-ZA"/>
                    </a:p>
                  </a:txBody>
                  <a:tcPr/>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a:solidFill>
                            <a:schemeClr val="dk1"/>
                          </a:solidFill>
                          <a:effectLst/>
                          <a:latin typeface="Arial" panose="020B0604020202020204" pitchFamily="34" charset="0"/>
                          <a:ea typeface="Calibri"/>
                          <a:cs typeface="Arial" panose="020B0604020202020204" pitchFamily="34" charset="0"/>
                        </a:rPr>
                        <a:t>Tzaneen Dam</a:t>
                      </a: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Design reports are being </a:t>
                      </a:r>
                      <a:r>
                        <a:rPr lang="en-US" sz="1100" kern="1200" dirty="0" err="1" smtClean="0">
                          <a:solidFill>
                            <a:schemeClr val="dk1"/>
                          </a:solidFill>
                          <a:effectLst/>
                          <a:latin typeface="Arial" panose="020B0604020202020204" pitchFamily="34" charset="0"/>
                          <a:ea typeface="Calibri"/>
                          <a:cs typeface="Arial" panose="020B0604020202020204" pitchFamily="34" charset="0"/>
                        </a:rPr>
                        <a:t>finalised</a:t>
                      </a:r>
                      <a:r>
                        <a:rPr lang="en-US" sz="1100" kern="1200" dirty="0" smtClean="0">
                          <a:solidFill>
                            <a:schemeClr val="dk1"/>
                          </a:solidFill>
                          <a:effectLst/>
                          <a:latin typeface="Arial" panose="020B0604020202020204" pitchFamily="34" charset="0"/>
                          <a:ea typeface="Calibri"/>
                          <a:cs typeface="Arial" panose="020B0604020202020204" pitchFamily="34" charset="0"/>
                        </a:rPr>
                        <a:t> by the implementing</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agent</a:t>
                      </a: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Construction</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endParaRPr lang="en-ZA"/>
                    </a:p>
                  </a:txBody>
                  <a:tcPr/>
                </a:tc>
                <a:extLst>
                  <a:ext uri="{0D108BD9-81ED-4DB2-BD59-A6C34878D82A}">
                    <a16:rowId xmlns:a16="http://schemas.microsoft.com/office/drawing/2014/main" xmlns="" val="10003"/>
                  </a:ext>
                </a:extLst>
              </a:tr>
              <a:tr h="42520">
                <a:tc vMerge="1">
                  <a:txBody>
                    <a:bodyPr/>
                    <a:lstStyle/>
                    <a:p>
                      <a:endParaRPr lang="en-ZA"/>
                    </a:p>
                  </a:txBody>
                  <a:tcPr/>
                </a:tc>
                <a:tc vMerge="1">
                  <a:txBody>
                    <a:bodyPr/>
                    <a:lstStyle/>
                    <a:p>
                      <a:endParaRPr lang="en-ZA"/>
                    </a:p>
                  </a:txBody>
                  <a:tcPr/>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err="1">
                          <a:solidFill>
                            <a:schemeClr val="dk1"/>
                          </a:solidFill>
                          <a:effectLst/>
                          <a:latin typeface="Arial" panose="020B0604020202020204" pitchFamily="34" charset="0"/>
                          <a:ea typeface="Calibri"/>
                          <a:cs typeface="Arial" panose="020B0604020202020204" pitchFamily="34" charset="0"/>
                        </a:rPr>
                        <a:t>Clanwilliam</a:t>
                      </a:r>
                      <a:r>
                        <a:rPr lang="en-US" sz="1100" b="0" kern="1200" dirty="0">
                          <a:solidFill>
                            <a:schemeClr val="dk1"/>
                          </a:solidFill>
                          <a:effectLst/>
                          <a:latin typeface="Arial" panose="020B0604020202020204" pitchFamily="34" charset="0"/>
                          <a:ea typeface="Calibri"/>
                          <a:cs typeface="Arial" panose="020B0604020202020204" pitchFamily="34" charset="0"/>
                        </a:rPr>
                        <a:t> Dam</a:t>
                      </a: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Construction underway</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endParaRPr lang="en-ZA"/>
                    </a:p>
                  </a:txBody>
                  <a:tcPr/>
                </a:tc>
                <a:extLst>
                  <a:ext uri="{0D108BD9-81ED-4DB2-BD59-A6C34878D82A}">
                    <a16:rowId xmlns:a16="http://schemas.microsoft.com/office/drawing/2014/main" xmlns="" val="10004"/>
                  </a:ext>
                </a:extLst>
              </a:tr>
              <a:tr h="598211">
                <a:tc vMerge="1">
                  <a:txBody>
                    <a:bodyPr/>
                    <a:lstStyle/>
                    <a:p>
                      <a:endParaRPr lang="en-ZA"/>
                    </a:p>
                  </a:txBody>
                  <a:tcPr/>
                </a:tc>
                <a:tc vMerge="1">
                  <a:txBody>
                    <a:bodyPr/>
                    <a:lstStyle/>
                    <a:p>
                      <a:endParaRPr lang="en-ZA"/>
                    </a:p>
                  </a:txBody>
                  <a:tcPr/>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a:solidFill>
                            <a:schemeClr val="dk1"/>
                          </a:solidFill>
                          <a:effectLst/>
                          <a:latin typeface="Arial" panose="020B0604020202020204" pitchFamily="34" charset="0"/>
                          <a:ea typeface="Calibri"/>
                          <a:cs typeface="Arial" panose="020B0604020202020204" pitchFamily="34" charset="0"/>
                        </a:rPr>
                        <a:t>Hazelmere Dam </a:t>
                      </a:r>
                    </a:p>
                  </a:txBody>
                  <a:tcPr marL="171450" marR="0" marT="0" marB="0"/>
                </a:tc>
                <a:tc>
                  <a:txBody>
                    <a:bodyPr/>
                    <a:lstStyle/>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Settlement</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agreement signed</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baseline="0" dirty="0" smtClean="0">
                          <a:solidFill>
                            <a:schemeClr val="dk1"/>
                          </a:solidFill>
                          <a:effectLst/>
                          <a:latin typeface="Arial" panose="020B0604020202020204" pitchFamily="34" charset="0"/>
                          <a:ea typeface="Calibri"/>
                          <a:cs typeface="Arial" panose="020B0604020202020204" pitchFamily="34" charset="0"/>
                        </a:rPr>
                        <a:t>ECO and PSP appointed</a:t>
                      </a: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Construction</a:t>
                      </a:r>
                    </a:p>
                    <a:p>
                      <a:pPr marL="53975" marR="0" indent="0" algn="l" defTabSz="422041" rtl="0" eaLnBrk="1" fontAlgn="t" latinLnBrk="0" hangingPunct="1">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361598">
                <a:tc vMerge="1">
                  <a:txBody>
                    <a:bodyPr/>
                    <a:lstStyle/>
                    <a:p>
                      <a:endParaRPr lang="en-ZA"/>
                    </a:p>
                  </a:txBody>
                  <a:tcPr/>
                </a:tc>
                <a:tc vMerge="1">
                  <a:txBody>
                    <a:bodyPr/>
                    <a:lstStyle/>
                    <a:p>
                      <a:endParaRPr lang="en-ZA"/>
                    </a:p>
                  </a:txBody>
                  <a:tcPr/>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a:solidFill>
                            <a:schemeClr val="dk1"/>
                          </a:solidFill>
                          <a:effectLst/>
                          <a:latin typeface="Arial" panose="020B0604020202020204" pitchFamily="34" charset="0"/>
                          <a:ea typeface="Calibri"/>
                          <a:cs typeface="Arial" panose="020B0604020202020204" pitchFamily="34" charset="0"/>
                        </a:rPr>
                        <a:t>Mzimvubu</a:t>
                      </a: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Access road construction</a:t>
                      </a: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Contractor</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appointment for </a:t>
                      </a:r>
                      <a:r>
                        <a:rPr lang="en-ZA" sz="1100" kern="1200" baseline="0" dirty="0" err="1" smtClean="0">
                          <a:solidFill>
                            <a:schemeClr val="dk1"/>
                          </a:solidFill>
                          <a:effectLst/>
                          <a:latin typeface="Arial" panose="020B0604020202020204" pitchFamily="34" charset="0"/>
                          <a:ea typeface="Calibri"/>
                          <a:cs typeface="Arial" panose="020B0604020202020204" pitchFamily="34" charset="0"/>
                        </a:rPr>
                        <a:t>Ntabelanga</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Dam</a:t>
                      </a: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175828">
                <a:tc rowSpan="3">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2.3.3</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rowSpan="3">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Number of bulk raw water projects completed</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0</a:t>
                      </a: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rowSpan="3">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Contractor dispute and contract cancellation</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Protracted</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service level negotiations</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0" i="1"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60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361598">
                <a:tc vMerge="1">
                  <a:txBody>
                    <a:bodyPr/>
                    <a:lstStyle/>
                    <a:p>
                      <a:pPr marL="0" marR="0">
                        <a:lnSpc>
                          <a:spcPct val="115000"/>
                        </a:lnSpc>
                        <a:spcBef>
                          <a:spcPts val="0"/>
                        </a:spcBef>
                        <a:spcAft>
                          <a:spcPts val="0"/>
                        </a:spcAft>
                      </a:pPr>
                      <a:endParaRPr lang="en-US" sz="1100" dirty="0">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Goedetrouw Transfer</a:t>
                      </a:r>
                    </a:p>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Scheme</a:t>
                      </a:r>
                      <a:endParaRPr lang="en-US" sz="1100" b="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dirty="0" smtClean="0">
                          <a:solidFill>
                            <a:schemeClr val="dk1"/>
                          </a:solidFill>
                          <a:effectLst/>
                          <a:latin typeface="Arial" panose="020B0604020202020204" pitchFamily="34" charset="0"/>
                          <a:ea typeface="Calibri"/>
                          <a:cs typeface="Arial" panose="020B0604020202020204" pitchFamily="34" charset="0"/>
                        </a:rPr>
                        <a:t>Not achieved</a:t>
                      </a: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Project completion</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8"/>
                  </a:ext>
                </a:extLst>
              </a:tr>
              <a:tr h="361598">
                <a:tc vMerge="1">
                  <a:txBody>
                    <a:bodyPr/>
                    <a:lstStyle/>
                    <a:p>
                      <a:pPr marL="0" marR="0">
                        <a:lnSpc>
                          <a:spcPct val="115000"/>
                        </a:lnSpc>
                        <a:spcBef>
                          <a:spcPts val="0"/>
                        </a:spcBef>
                        <a:spcAft>
                          <a:spcPts val="0"/>
                        </a:spcAft>
                      </a:pPr>
                      <a:endParaRPr lang="en-US" sz="1100" dirty="0">
                        <a:effectLst/>
                        <a:latin typeface="Arial" panose="020B0604020202020204" pitchFamily="34" charset="0"/>
                        <a:ea typeface="Calibri"/>
                        <a:cs typeface="Arial" panose="020B0604020202020204" pitchFamily="34" charset="0"/>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Hazelmere Dam </a:t>
                      </a:r>
                    </a:p>
                  </a:txBody>
                  <a:tcPr marL="171450" marR="0" marT="0" marB="0"/>
                </a:tc>
                <a:tc>
                  <a:txBody>
                    <a:bodyPr/>
                    <a:lstStyle/>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dirty="0" smtClean="0">
                          <a:solidFill>
                            <a:schemeClr val="dk1"/>
                          </a:solidFill>
                          <a:effectLst/>
                          <a:latin typeface="Arial" panose="020B0604020202020204" pitchFamily="34" charset="0"/>
                          <a:ea typeface="Calibri"/>
                          <a:cs typeface="Arial" panose="020B0604020202020204" pitchFamily="34" charset="0"/>
                        </a:rPr>
                        <a:t>Settlement</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agreement signed</a:t>
                      </a:r>
                    </a:p>
                    <a:p>
                      <a:pPr marL="225425" marR="0" indent="-171450" algn="l" defTabSz="422041" rtl="0" eaLnBrk="1" fontAlgn="t" latinLnBrk="0" hangingPunct="1">
                        <a:spcBef>
                          <a:spcPts val="0"/>
                        </a:spcBef>
                        <a:spcAft>
                          <a:spcPts val="0"/>
                        </a:spcAft>
                        <a:buFont typeface="Arial" panose="020B0604020202020204" pitchFamily="34" charset="0"/>
                        <a:buChar char="•"/>
                      </a:pPr>
                      <a:r>
                        <a:rPr lang="en-US" sz="1100" kern="1200" baseline="0" dirty="0" smtClean="0">
                          <a:solidFill>
                            <a:schemeClr val="dk1"/>
                          </a:solidFill>
                          <a:effectLst/>
                          <a:latin typeface="Arial" panose="020B0604020202020204" pitchFamily="34" charset="0"/>
                          <a:ea typeface="Calibri"/>
                          <a:cs typeface="Arial" panose="020B0604020202020204" pitchFamily="34" charset="0"/>
                        </a:rPr>
                        <a:t>ECO and PSP appointed</a:t>
                      </a: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Project completion</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vMerge="1">
                  <a:txBody>
                    <a:bodyPr/>
                    <a:lstStyle/>
                    <a:p>
                      <a:pPr marL="53975" marR="0" indent="0" algn="l" defTabSz="422041" rtl="0" eaLnBrk="1" fontAlgn="t"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9"/>
                  </a:ext>
                </a:extLst>
              </a:tr>
              <a:tr h="361598">
                <a:tc>
                  <a:txBody>
                    <a:bodyPr/>
                    <a:lstStyle/>
                    <a:p>
                      <a:pPr marL="0" marR="0" algn="l" defTabSz="422041" rtl="0" eaLnBrk="1" latinLnBrk="0" hangingPunct="1">
                        <a:lnSpc>
                          <a:spcPct val="115000"/>
                        </a:lnSpc>
                        <a:spcBef>
                          <a:spcPts val="0"/>
                        </a:spcBef>
                        <a:spcAft>
                          <a:spcPts val="0"/>
                        </a:spcAft>
                      </a:pPr>
                      <a:r>
                        <a:rPr lang="en-ZA" sz="1100" kern="1200" dirty="0">
                          <a:solidFill>
                            <a:schemeClr val="dk1"/>
                          </a:solidFill>
                          <a:effectLst/>
                          <a:latin typeface="Arial" panose="020B0604020202020204" pitchFamily="34" charset="0"/>
                          <a:ea typeface="Times New Roman"/>
                          <a:cs typeface="Arial" panose="020B0604020202020204" pitchFamily="34" charset="0"/>
                        </a:rPr>
                        <a:t>3.4</a:t>
                      </a:r>
                      <a:r>
                        <a:rPr lang="en-ZA" sz="1100" kern="1200" dirty="0" smtClean="0">
                          <a:solidFill>
                            <a:schemeClr val="dk1"/>
                          </a:solidFill>
                          <a:effectLst/>
                          <a:latin typeface="Arial" panose="020B0604020202020204" pitchFamily="34" charset="0"/>
                          <a:ea typeface="Times New Roman"/>
                          <a:cs typeface="Arial" panose="020B0604020202020204" pitchFamily="34" charset="0"/>
                        </a:rPr>
                        <a:t>.</a:t>
                      </a:r>
                    </a:p>
                    <a:p>
                      <a:pPr marL="0" marR="0" algn="l" defTabSz="422041" rtl="0" eaLnBrk="1" latinLnBrk="0" hangingPunct="1">
                        <a:lnSpc>
                          <a:spcPct val="115000"/>
                        </a:lnSpc>
                        <a:spcBef>
                          <a:spcPts val="0"/>
                        </a:spcBef>
                        <a:spcAft>
                          <a:spcPts val="0"/>
                        </a:spcAft>
                      </a:pPr>
                      <a:r>
                        <a:rPr lang="en-ZA" sz="1100" kern="1200" dirty="0" smtClean="0">
                          <a:solidFill>
                            <a:schemeClr val="dk1"/>
                          </a:solidFill>
                          <a:effectLst/>
                          <a:latin typeface="Arial" panose="020B0604020202020204" pitchFamily="34" charset="0"/>
                          <a:ea typeface="Times New Roman"/>
                          <a:cs typeface="Arial" panose="020B0604020202020204" pitchFamily="34" charset="0"/>
                        </a:rPr>
                        <a:t>1.1</a:t>
                      </a:r>
                      <a:endParaRPr lang="en-US" sz="1100" kern="1200" dirty="0">
                        <a:solidFill>
                          <a:schemeClr val="dk1"/>
                        </a:solidFill>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ZA" sz="1100" dirty="0">
                          <a:effectLst/>
                          <a:latin typeface="Arial" panose="020B0604020202020204" pitchFamily="34" charset="0"/>
                          <a:ea typeface="Calibri"/>
                          <a:cs typeface="Arial" panose="020B0604020202020204" pitchFamily="34" charset="0"/>
                        </a:rPr>
                        <a:t>Number of job opportunities </a:t>
                      </a:r>
                      <a:r>
                        <a:rPr lang="en-ZA" sz="1100" dirty="0" smtClean="0">
                          <a:effectLst/>
                          <a:latin typeface="Arial" panose="020B0604020202020204" pitchFamily="34" charset="0"/>
                          <a:ea typeface="Calibri"/>
                          <a:cs typeface="Arial" panose="020B0604020202020204" pitchFamily="34" charset="0"/>
                        </a:rPr>
                        <a:t>created</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265</a:t>
                      </a:r>
                    </a:p>
                  </a:txBody>
                  <a:tcPr marL="171450" marR="0" marT="0" marB="0"/>
                </a:tc>
                <a:tc>
                  <a:txBody>
                    <a:bodyPr/>
                    <a:lstStyle/>
                    <a:p>
                      <a:pPr marL="53975" marR="0" indent="0" algn="l" defTabSz="422041" rtl="0" eaLnBrk="1" fontAlgn="t" latinLnBrk="0" hangingPunct="1">
                        <a:spcBef>
                          <a:spcPts val="0"/>
                        </a:spcBef>
                        <a:spcAft>
                          <a:spcPts val="0"/>
                        </a:spcAft>
                        <a:buFont typeface="Arial" panose="020B0604020202020204" pitchFamily="34" charset="0"/>
                        <a:buNone/>
                      </a:pPr>
                      <a:r>
                        <a:rPr lang="en-US" sz="1100" kern="1200" baseline="0" dirty="0" smtClean="0">
                          <a:solidFill>
                            <a:schemeClr val="dk1"/>
                          </a:solidFill>
                          <a:effectLst/>
                          <a:latin typeface="Arial" panose="020B0604020202020204" pitchFamily="34" charset="0"/>
                          <a:ea typeface="Calibri"/>
                          <a:cs typeface="Arial" panose="020B0604020202020204" pitchFamily="34" charset="0"/>
                        </a:rPr>
                        <a:t>148</a:t>
                      </a:r>
                    </a:p>
                  </a:txBody>
                  <a:tcPr marL="0" marR="0" marT="0" marB="0"/>
                </a:tc>
                <a:tc>
                  <a:txBody>
                    <a:bodyPr/>
                    <a:lstStyle/>
                    <a:p>
                      <a:pPr marL="53975" marR="0" indent="0" algn="l" defTabSz="422041" rtl="0" eaLnBrk="1" fontAlgn="t" latinLnBrk="0" hangingPunct="1">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117</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partially</a:t>
                      </a:r>
                      <a:r>
                        <a:rPr lang="en-ZA" sz="1100" b="1"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b="1" kern="1200" dirty="0" smtClean="0">
                          <a:solidFill>
                            <a:schemeClr val="dk1"/>
                          </a:solidFill>
                          <a:effectLst/>
                          <a:latin typeface="Arial" panose="020B0604020202020204" pitchFamily="34" charset="0"/>
                          <a:ea typeface="Calibri"/>
                          <a:cs typeface="Arial" panose="020B0604020202020204" pitchFamily="34" charset="0"/>
                        </a:rPr>
                        <a:t>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500" b="1"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kern="1200" dirty="0" smtClean="0">
                          <a:solidFill>
                            <a:schemeClr val="dk1"/>
                          </a:solidFill>
                          <a:effectLst/>
                          <a:latin typeface="Arial" panose="020B0604020202020204" pitchFamily="34" charset="0"/>
                          <a:ea typeface="Calibri"/>
                          <a:cs typeface="Arial" panose="020B0604020202020204" pitchFamily="34" charset="0"/>
                        </a:rPr>
                        <a:t>Delayed implementation</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of bulk raw water infrastructure projects </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28</a:t>
            </a:fld>
            <a:endParaRPr lang="en-US" altLang="en-US">
              <a:solidFill>
                <a:prstClr val="black"/>
              </a:solidFill>
              <a:ea typeface="+mn-ea"/>
            </a:endParaRPr>
          </a:p>
        </p:txBody>
      </p:sp>
    </p:spTree>
    <p:extLst>
      <p:ext uri="{BB962C8B-B14F-4D97-AF65-F5344CB8AC3E}">
        <p14:creationId xmlns:p14="http://schemas.microsoft.com/office/powerpoint/2010/main" val="10681506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858"/>
            <a:ext cx="837290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557079"/>
              </p:ext>
            </p:extLst>
          </p:nvPr>
        </p:nvGraphicFramePr>
        <p:xfrm>
          <a:off x="402608" y="1031115"/>
          <a:ext cx="8527625" cy="5141646"/>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2366845">
                  <a:extLst>
                    <a:ext uri="{9D8B030D-6E8A-4147-A177-3AD203B41FA5}">
                      <a16:colId xmlns:a16="http://schemas.microsoft.com/office/drawing/2014/main" xmlns="" val="20001"/>
                    </a:ext>
                  </a:extLst>
                </a:gridCol>
                <a:gridCol w="1337481">
                  <a:extLst>
                    <a:ext uri="{9D8B030D-6E8A-4147-A177-3AD203B41FA5}">
                      <a16:colId xmlns:a16="http://schemas.microsoft.com/office/drawing/2014/main" xmlns="" val="20002"/>
                    </a:ext>
                  </a:extLst>
                </a:gridCol>
                <a:gridCol w="1214057">
                  <a:extLst>
                    <a:ext uri="{9D8B030D-6E8A-4147-A177-3AD203B41FA5}">
                      <a16:colId xmlns:a16="http://schemas.microsoft.com/office/drawing/2014/main" xmlns="" val="20003"/>
                    </a:ext>
                  </a:extLst>
                </a:gridCol>
                <a:gridCol w="1446663">
                  <a:extLst>
                    <a:ext uri="{9D8B030D-6E8A-4147-A177-3AD203B41FA5}">
                      <a16:colId xmlns:a16="http://schemas.microsoft.com/office/drawing/2014/main" xmlns="" val="20004"/>
                    </a:ext>
                  </a:extLst>
                </a:gridCol>
                <a:gridCol w="1691731">
                  <a:extLst>
                    <a:ext uri="{9D8B030D-6E8A-4147-A177-3AD203B41FA5}">
                      <a16:colId xmlns:a16="http://schemas.microsoft.com/office/drawing/2014/main" xmlns="" val="20005"/>
                    </a:ext>
                  </a:extLst>
                </a:gridCol>
              </a:tblGrid>
              <a:tr h="598143">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29288">
                <a:tc gridSpan="6">
                  <a:txBody>
                    <a:bodyPr/>
                    <a:lstStyle/>
                    <a:p>
                      <a:pPr marL="0" marR="0" algn="ctr" defTabSz="422041" rtl="0" eaLnBrk="1" latinLnBrk="0" hangingPunct="1">
                        <a:lnSpc>
                          <a:spcPct val="115000"/>
                        </a:lnSpc>
                        <a:spcBef>
                          <a:spcPts val="0"/>
                        </a:spcBef>
                        <a:spcAft>
                          <a:spcPts val="0"/>
                        </a:spcAft>
                      </a:pPr>
                      <a:r>
                        <a:rPr lang="en-ZA" sz="1400" b="1" kern="1200" dirty="0" smtClean="0">
                          <a:solidFill>
                            <a:schemeClr val="dk1"/>
                          </a:solidFill>
                          <a:effectLst/>
                          <a:latin typeface="Arial" panose="020B0604020202020204" pitchFamily="34" charset="0"/>
                          <a:ea typeface="Calibri"/>
                          <a:cs typeface="Arial" panose="020B0604020202020204" pitchFamily="34" charset="0"/>
                        </a:rPr>
                        <a:t>Operations of Water Resources</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626626">
                <a:tc>
                  <a:txBody>
                    <a:bodyPr/>
                    <a:lstStyle/>
                    <a:p>
                      <a:pPr marL="0" marR="0" algn="just"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2.4.1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Number of dam safety rehabilitation projects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53975" marR="0" indent="123825"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5</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projects at various levels of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5 projects completed</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60 -61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549464">
                <a:tc>
                  <a:txBody>
                    <a:bodyPr/>
                    <a:lstStyle/>
                    <a:p>
                      <a:pPr marL="0" marR="0" algn="just"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2.4.2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Percentage of projects completed as per AMP </a:t>
                      </a:r>
                      <a:r>
                        <a:rPr lang="en-ZA" sz="1100" kern="1200" dirty="0" smtClean="0">
                          <a:solidFill>
                            <a:schemeClr val="dk1"/>
                          </a:solidFill>
                          <a:effectLst/>
                          <a:latin typeface="Arial" panose="020B0604020202020204" pitchFamily="34" charset="0"/>
                          <a:ea typeface="Calibri"/>
                          <a:cs typeface="Arial" panose="020B0604020202020204" pitchFamily="34" charset="0"/>
                        </a:rPr>
                        <a:t>(</a:t>
                      </a:r>
                      <a:r>
                        <a:rPr lang="en-ZA" sz="1100" kern="1200" dirty="0">
                          <a:solidFill>
                            <a:schemeClr val="dk1"/>
                          </a:solidFill>
                          <a:effectLst/>
                          <a:latin typeface="Arial" panose="020B0604020202020204" pitchFamily="34" charset="0"/>
                          <a:ea typeface="Calibri"/>
                          <a:cs typeface="Arial" panose="020B0604020202020204" pitchFamily="34" charset="0"/>
                        </a:rPr>
                        <a:t>Planned Maintenance)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80%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55563"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39%</a:t>
                      </a:r>
                    </a:p>
                    <a:p>
                      <a:pPr marL="53975" marR="0" indent="0" algn="ctr"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41%</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500" b="1" kern="1200" dirty="0" smtClean="0">
                        <a:solidFill>
                          <a:schemeClr val="tx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tx1"/>
                          </a:solidFill>
                          <a:effectLst/>
                          <a:latin typeface="Arial" panose="020B0604020202020204" pitchFamily="34" charset="0"/>
                          <a:ea typeface="Calibri"/>
                          <a:cs typeface="Arial" panose="020B0604020202020204" pitchFamily="34" charset="0"/>
                        </a:rPr>
                        <a:t>Lack of maintenance contract </a:t>
                      </a:r>
                      <a:endParaRPr lang="en-ZA" sz="1100" b="0" kern="1200" dirty="0" smtClean="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674802">
                <a:tc>
                  <a:txBody>
                    <a:bodyPr/>
                    <a:lstStyle/>
                    <a:p>
                      <a:pPr marL="0" marR="0" algn="just"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2.4.3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Percentage unscheduled maintenance projects completed as a proportion of planned maintenance projects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55563"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25%</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ctr" defTabSz="422041" rtl="0" eaLnBrk="1" fontAlgn="t" latinLnBrk="0" hangingPunct="1">
                        <a:lnSpc>
                          <a:spcPct val="100000"/>
                        </a:lnSpc>
                        <a:spcBef>
                          <a:spcPts val="0"/>
                        </a:spcBef>
                        <a:spcAft>
                          <a:spcPts val="0"/>
                        </a:spcAft>
                      </a:pPr>
                      <a:r>
                        <a:rPr lang="en-ZA" sz="1100" kern="1200" baseline="0" dirty="0" smtClean="0">
                          <a:solidFill>
                            <a:schemeClr val="dk1"/>
                          </a:solidFill>
                          <a:effectLst/>
                          <a:latin typeface="Arial" panose="020B0604020202020204" pitchFamily="34" charset="0"/>
                          <a:ea typeface="Calibri"/>
                          <a:cs typeface="Arial" panose="020B0604020202020204" pitchFamily="34" charset="0"/>
                        </a:rPr>
                        <a:t>Over by 5% </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tx1"/>
                          </a:solidFill>
                          <a:effectLst/>
                          <a:latin typeface="Arial" panose="020B0604020202020204" pitchFamily="34" charset="0"/>
                          <a:ea typeface="Calibri"/>
                          <a:cs typeface="Arial" panose="020B0604020202020204" pitchFamily="34" charset="0"/>
                        </a:rPr>
                        <a:t>Target  partially</a:t>
                      </a:r>
                      <a:r>
                        <a:rPr lang="en-ZA" sz="1100" b="1" kern="1200" baseline="0" dirty="0" smtClean="0">
                          <a:solidFill>
                            <a:schemeClr val="tx1"/>
                          </a:solidFill>
                          <a:effectLst/>
                          <a:latin typeface="Arial" panose="020B0604020202020204" pitchFamily="34" charset="0"/>
                          <a:ea typeface="Calibri"/>
                          <a:cs typeface="Arial" panose="020B0604020202020204" pitchFamily="34" charset="0"/>
                        </a:rPr>
                        <a:t> </a:t>
                      </a:r>
                      <a:r>
                        <a:rPr lang="en-ZA" sz="1100" b="1" kern="1200" dirty="0" smtClean="0">
                          <a:solidFill>
                            <a:schemeClr val="tx1"/>
                          </a:solidFill>
                          <a:effectLst/>
                          <a:latin typeface="Arial" panose="020B0604020202020204" pitchFamily="34" charset="0"/>
                          <a:ea typeface="Calibri"/>
                          <a:cs typeface="Arial" panose="020B0604020202020204" pitchFamily="34" charset="0"/>
                        </a:rPr>
                        <a: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500" b="1" kern="1200" dirty="0" smtClean="0">
                        <a:solidFill>
                          <a:schemeClr val="tx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tx1"/>
                          </a:solidFill>
                          <a:effectLst/>
                          <a:latin typeface="Arial" panose="020B0604020202020204" pitchFamily="34" charset="0"/>
                          <a:ea typeface="Calibri"/>
                          <a:cs typeface="Arial" panose="020B0604020202020204" pitchFamily="34" charset="0"/>
                        </a:rPr>
                        <a:t>Lack of maintenance contract</a:t>
                      </a:r>
                      <a:endParaRPr lang="en-ZA" sz="1100" b="0" kern="1200" dirty="0" smtClean="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541177">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2.4.4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a:solidFill>
                            <a:schemeClr val="dk1"/>
                          </a:solidFill>
                          <a:effectLst/>
                          <a:latin typeface="Arial" panose="020B0604020202020204" pitchFamily="34" charset="0"/>
                          <a:ea typeface="Calibri"/>
                          <a:cs typeface="Arial" panose="020B0604020202020204" pitchFamily="34" charset="0"/>
                        </a:rPr>
                        <a:t>Number of kilometres of conveyance systems rehabilitated per annum</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7km</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0" marR="0" indent="109538"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2.202km</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53975"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4.798km</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500" b="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Aggregate material received 8 months late</a:t>
                      </a: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541177">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2.4.5</a:t>
                      </a:r>
                    </a:p>
                  </a:txBody>
                  <a:tcPr marL="0" marR="0" marT="0" marB="0"/>
                </a:tc>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dam safety rehabilitation projects evaluated</a:t>
                      </a: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47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Over by </a:t>
                      </a:r>
                      <a:r>
                        <a:rPr lang="en-US" sz="1100" kern="1200" dirty="0" smtClean="0">
                          <a:solidFill>
                            <a:schemeClr val="dk1"/>
                          </a:solidFill>
                          <a:effectLst/>
                          <a:latin typeface="Arial" panose="020B0604020202020204" pitchFamily="34" charset="0"/>
                          <a:ea typeface="Calibri"/>
                          <a:cs typeface="Arial" panose="020B0604020202020204" pitchFamily="34" charset="0"/>
                        </a:rPr>
                        <a:t>17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500" b="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Concerted effort</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in completing the reports</a:t>
                      </a:r>
                      <a:endParaRPr lang="en-ZA" sz="1100" b="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626626">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2.4.6</a:t>
                      </a:r>
                    </a:p>
                  </a:txBody>
                  <a:tcPr marL="0" marR="0" marT="0" marB="0"/>
                </a:tc>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Percentage adherence to Water Supply Agreements/ </a:t>
                      </a:r>
                      <a:r>
                        <a:rPr lang="en-US" sz="1100" kern="1200" dirty="0" err="1">
                          <a:solidFill>
                            <a:schemeClr val="dk1"/>
                          </a:solidFill>
                          <a:effectLst/>
                          <a:latin typeface="Arial" panose="020B0604020202020204" pitchFamily="34" charset="0"/>
                          <a:ea typeface="Calibri"/>
                          <a:cs typeface="Arial" panose="020B0604020202020204" pitchFamily="34" charset="0"/>
                        </a:rPr>
                        <a:t>Authorisations</a:t>
                      </a:r>
                      <a:r>
                        <a:rPr lang="en-US" sz="1100" kern="1200" dirty="0">
                          <a:solidFill>
                            <a:schemeClr val="dk1"/>
                          </a:solidFill>
                          <a:effectLst/>
                          <a:latin typeface="Arial" panose="020B0604020202020204" pitchFamily="34" charset="0"/>
                          <a:ea typeface="Calibri"/>
                          <a:cs typeface="Arial" panose="020B0604020202020204" pitchFamily="34" charset="0"/>
                        </a:rPr>
                        <a:t> and Operating Rules (Water Resource Operations)</a:t>
                      </a: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80%</a:t>
                      </a: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92%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Over by </a:t>
                      </a:r>
                      <a:r>
                        <a:rPr lang="en-US" sz="1100" kern="1200" dirty="0" smtClean="0">
                          <a:solidFill>
                            <a:schemeClr val="dk1"/>
                          </a:solidFill>
                          <a:effectLst/>
                          <a:latin typeface="Arial" panose="020B0604020202020204" pitchFamily="34" charset="0"/>
                          <a:ea typeface="Calibri"/>
                          <a:cs typeface="Arial" panose="020B0604020202020204" pitchFamily="34" charset="0"/>
                        </a:rPr>
                        <a:t>12%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469970">
                <a:tc>
                  <a:txBody>
                    <a:bodyPr/>
                    <a:lstStyle/>
                    <a:p>
                      <a:pPr marL="0" marR="0" algn="l" defTabSz="422041" rtl="0" eaLnBrk="1" fontAlgn="t" latinLnBrk="0" hangingPunct="1">
                        <a:lnSpc>
                          <a:spcPct val="100000"/>
                        </a:lnSpc>
                        <a:spcBef>
                          <a:spcPts val="0"/>
                        </a:spcBef>
                        <a:spcAft>
                          <a:spcPts val="0"/>
                        </a:spcAft>
                      </a:pPr>
                      <a:r>
                        <a:rPr lang="en-US" sz="1100" kern="1200">
                          <a:solidFill>
                            <a:schemeClr val="dk1"/>
                          </a:solidFill>
                          <a:effectLst/>
                          <a:latin typeface="Arial" panose="020B0604020202020204" pitchFamily="34" charset="0"/>
                          <a:ea typeface="Calibri"/>
                          <a:cs typeface="Arial" panose="020B0604020202020204" pitchFamily="34" charset="0"/>
                        </a:rPr>
                        <a:t>3.4.1.2</a:t>
                      </a:r>
                    </a:p>
                  </a:txBody>
                  <a:tcPr marL="0" marR="0" marT="0" marB="0"/>
                </a:tc>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job opportunities </a:t>
                      </a:r>
                      <a:r>
                        <a:rPr lang="en-US" sz="1100" kern="1200" dirty="0" smtClean="0">
                          <a:solidFill>
                            <a:schemeClr val="dk1"/>
                          </a:solidFill>
                          <a:effectLst/>
                          <a:latin typeface="Arial" panose="020B0604020202020204" pitchFamily="34" charset="0"/>
                          <a:ea typeface="Calibri"/>
                          <a:cs typeface="Arial" panose="020B0604020202020204" pitchFamily="34" charset="0"/>
                        </a:rPr>
                        <a:t>created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670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395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Under by </a:t>
                      </a:r>
                      <a:r>
                        <a:rPr lang="en-US" sz="1100" kern="1200" dirty="0" smtClean="0">
                          <a:solidFill>
                            <a:schemeClr val="dk1"/>
                          </a:solidFill>
                          <a:effectLst/>
                          <a:latin typeface="Arial" panose="020B0604020202020204" pitchFamily="34" charset="0"/>
                          <a:ea typeface="Calibri"/>
                          <a:cs typeface="Arial" panose="020B0604020202020204" pitchFamily="34" charset="0"/>
                        </a:rPr>
                        <a:t>275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Delays in implementing</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projects </a:t>
                      </a: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29</a:t>
            </a:fld>
            <a:endParaRPr lang="en-US" altLang="en-US">
              <a:solidFill>
                <a:prstClr val="black"/>
              </a:solidFill>
              <a:ea typeface="+mn-ea"/>
            </a:endParaRPr>
          </a:p>
        </p:txBody>
      </p:sp>
    </p:spTree>
    <p:extLst>
      <p:ext uri="{BB962C8B-B14F-4D97-AF65-F5344CB8AC3E}">
        <p14:creationId xmlns:p14="http://schemas.microsoft.com/office/powerpoint/2010/main" val="2058429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a:t>
            </a:r>
            <a:endParaRPr lang="en-ZA" dirty="0"/>
          </a:p>
        </p:txBody>
      </p:sp>
      <p:sp>
        <p:nvSpPr>
          <p:cNvPr id="3" name="Content Placeholder 2"/>
          <p:cNvSpPr>
            <a:spLocks noGrp="1"/>
          </p:cNvSpPr>
          <p:nvPr>
            <p:ph idx="1"/>
          </p:nvPr>
        </p:nvSpPr>
        <p:spPr>
          <a:xfrm>
            <a:off x="457200" y="1918872"/>
            <a:ext cx="8229600" cy="1600194"/>
          </a:xfrm>
        </p:spPr>
        <p:txBody>
          <a:bodyPr/>
          <a:lstStyle/>
          <a:p>
            <a:pPr marL="0" indent="0" algn="ctr">
              <a:buNone/>
            </a:pPr>
            <a:r>
              <a:rPr lang="en-ZA" sz="3000" dirty="0" smtClean="0"/>
              <a:t>To brief the Committee on the Department of</a:t>
            </a:r>
          </a:p>
          <a:p>
            <a:pPr marL="0" indent="0" algn="ctr">
              <a:buNone/>
            </a:pPr>
            <a:r>
              <a:rPr lang="en-ZA" sz="3000" dirty="0" smtClean="0"/>
              <a:t> Water and Sanitation’s  2019/20 </a:t>
            </a:r>
          </a:p>
          <a:p>
            <a:pPr marL="0" indent="0" algn="ctr">
              <a:buNone/>
            </a:pPr>
            <a:r>
              <a:rPr lang="en-ZA" sz="3000" dirty="0" smtClean="0"/>
              <a:t> </a:t>
            </a:r>
            <a:r>
              <a:rPr lang="en-ZA" sz="3000" dirty="0"/>
              <a:t>Annual Report and Financial Statements</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a:t>
            </a:fld>
            <a:endParaRPr lang="en-US" altLang="en-US">
              <a:solidFill>
                <a:prstClr val="black"/>
              </a:solidFill>
              <a:ea typeface="+mn-ea"/>
            </a:endParaRPr>
          </a:p>
        </p:txBody>
      </p:sp>
    </p:spTree>
    <p:extLst>
      <p:ext uri="{BB962C8B-B14F-4D97-AF65-F5344CB8AC3E}">
        <p14:creationId xmlns:p14="http://schemas.microsoft.com/office/powerpoint/2010/main" val="2221462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858"/>
            <a:ext cx="837290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9545659"/>
              </p:ext>
            </p:extLst>
          </p:nvPr>
        </p:nvGraphicFramePr>
        <p:xfrm>
          <a:off x="402608" y="1141785"/>
          <a:ext cx="8527625" cy="4897315"/>
        </p:xfrm>
        <a:graphic>
          <a:graphicData uri="http://schemas.openxmlformats.org/drawingml/2006/table">
            <a:tbl>
              <a:tblPr firstRow="1" bandRow="1">
                <a:tableStyleId>{F5AB1C69-6EDB-4FF4-983F-18BD219EF322}</a:tableStyleId>
              </a:tblPr>
              <a:tblGrid>
                <a:gridCol w="470848">
                  <a:extLst>
                    <a:ext uri="{9D8B030D-6E8A-4147-A177-3AD203B41FA5}">
                      <a16:colId xmlns:a16="http://schemas.microsoft.com/office/drawing/2014/main" xmlns="" val="20000"/>
                    </a:ext>
                  </a:extLst>
                </a:gridCol>
                <a:gridCol w="2366845">
                  <a:extLst>
                    <a:ext uri="{9D8B030D-6E8A-4147-A177-3AD203B41FA5}">
                      <a16:colId xmlns:a16="http://schemas.microsoft.com/office/drawing/2014/main" xmlns="" val="20001"/>
                    </a:ext>
                  </a:extLst>
                </a:gridCol>
                <a:gridCol w="1337481">
                  <a:extLst>
                    <a:ext uri="{9D8B030D-6E8A-4147-A177-3AD203B41FA5}">
                      <a16:colId xmlns:a16="http://schemas.microsoft.com/office/drawing/2014/main" xmlns="" val="20002"/>
                    </a:ext>
                  </a:extLst>
                </a:gridCol>
                <a:gridCol w="1214057">
                  <a:extLst>
                    <a:ext uri="{9D8B030D-6E8A-4147-A177-3AD203B41FA5}">
                      <a16:colId xmlns:a16="http://schemas.microsoft.com/office/drawing/2014/main" xmlns="" val="20003"/>
                    </a:ext>
                  </a:extLst>
                </a:gridCol>
                <a:gridCol w="1446663">
                  <a:extLst>
                    <a:ext uri="{9D8B030D-6E8A-4147-A177-3AD203B41FA5}">
                      <a16:colId xmlns:a16="http://schemas.microsoft.com/office/drawing/2014/main" xmlns="" val="20004"/>
                    </a:ext>
                  </a:extLst>
                </a:gridCol>
                <a:gridCol w="1691731">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ZA" sz="1400" b="1" kern="1200" dirty="0" smtClean="0">
                          <a:solidFill>
                            <a:schemeClr val="dk1"/>
                          </a:solidFill>
                          <a:effectLst/>
                          <a:latin typeface="Arial" panose="020B0604020202020204" pitchFamily="34" charset="0"/>
                          <a:ea typeface="Calibri"/>
                          <a:cs typeface="Arial" panose="020B0604020202020204" pitchFamily="34" charset="0"/>
                        </a:rPr>
                        <a:t>Regional Bulk Infrastructure</a:t>
                      </a:r>
                      <a:r>
                        <a:rPr lang="en-ZA" sz="1400" b="1" kern="1200" baseline="0" dirty="0" smtClean="0">
                          <a:solidFill>
                            <a:schemeClr val="dk1"/>
                          </a:solidFill>
                          <a:effectLst/>
                          <a:latin typeface="Arial" panose="020B0604020202020204" pitchFamily="34" charset="0"/>
                          <a:ea typeface="Calibri"/>
                          <a:cs typeface="Arial" panose="020B0604020202020204" pitchFamily="34" charset="0"/>
                        </a:rPr>
                        <a:t> Grant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mega regional bulk infrastructure project phases under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53975" marR="0" indent="123825"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9</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5563"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9</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dk1"/>
                          </a:solidFill>
                          <a:effectLst/>
                          <a:latin typeface="Arial" panose="020B0604020202020204" pitchFamily="34" charset="0"/>
                          <a:ea typeface="Calibri"/>
                          <a:cs typeface="Arial" panose="020B0604020202020204" pitchFamily="34" charset="0"/>
                        </a:rPr>
                        <a:t>Target met</a:t>
                      </a:r>
                    </a:p>
                  </a:txBody>
                  <a:tcPr marL="68580" marR="68580" marT="0" marB="0"/>
                </a:tc>
                <a:extLst>
                  <a:ext uri="{0D108BD9-81ED-4DB2-BD59-A6C34878D82A}">
                    <a16:rowId xmlns:a16="http://schemas.microsoft.com/office/drawing/2014/main" xmlns="" val="10002"/>
                  </a:ext>
                </a:extLst>
              </a:tr>
              <a:tr h="587988">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mega regional bulk infrastructure project phases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2</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3</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tx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1" i="0" kern="1200" dirty="0" smtClean="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574003">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2.3.6</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large regional bulk infrastructure project phases under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54</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55563"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55</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tx1"/>
                          </a:solidFill>
                          <a:effectLst/>
                          <a:latin typeface="Arial" panose="020B0604020202020204" pitchFamily="34" charset="0"/>
                          <a:ea typeface="Calibri"/>
                          <a:cs typeface="Arial" panose="020B0604020202020204" pitchFamily="34" charset="0"/>
                        </a:rPr>
                        <a:t>-</a:t>
                      </a:r>
                      <a:endParaRPr lang="en-ZA" sz="1100" kern="1200" dirty="0">
                        <a:solidFill>
                          <a:schemeClr val="tx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tx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1" i="0" kern="1200" dirty="0" smtClean="0">
                        <a:solidFill>
                          <a:schemeClr val="tx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75828">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large regional bulk infrastructure project phases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12</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0" marR="0" indent="109538"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6</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53975"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by 6</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tx1"/>
                          </a:solidFill>
                          <a:effectLst/>
                          <a:latin typeface="Arial" panose="020B0604020202020204" pitchFamily="34" charset="0"/>
                          <a:ea typeface="Calibri"/>
                          <a:cs typeface="Arial" panose="020B0604020202020204" pitchFamily="34" charset="0"/>
                        </a:rPr>
                        <a:t>Target partially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0" i="1" kern="1200" dirty="0" smtClean="0">
                        <a:solidFill>
                          <a:schemeClr val="tx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63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430681">
                <a:tc>
                  <a:txBody>
                    <a:bodyPr/>
                    <a:lstStyle/>
                    <a:p>
                      <a:pPr marL="0" marR="0" indent="53975" algn="just"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2.3.8</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small regional bulk infrastructure project phases under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Under by 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tx1"/>
                          </a:solidFill>
                          <a:effectLst/>
                          <a:latin typeface="Arial" panose="020B0604020202020204" pitchFamily="34" charset="0"/>
                          <a:ea typeface="Calibri"/>
                          <a:cs typeface="Arial" panose="020B0604020202020204" pitchFamily="34" charset="0"/>
                        </a:rPr>
                        <a:t>Target partially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0" i="1" dirty="0" smtClean="0">
                        <a:solidFill>
                          <a:schemeClr val="tx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64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175828">
                <a:tc>
                  <a:txBody>
                    <a:bodyPr/>
                    <a:lstStyle/>
                    <a:p>
                      <a:pPr marL="53975" marR="0" indent="0" algn="just"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2.3.9</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small regional bulk infrastructure project phases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Under by 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tx1"/>
                          </a:solidFill>
                          <a:effectLst/>
                          <a:latin typeface="Arial" panose="020B0604020202020204" pitchFamily="34" charset="0"/>
                          <a:ea typeface="Calibri"/>
                          <a:cs typeface="Arial" panose="020B0604020202020204" pitchFamily="34" charset="0"/>
                        </a:rPr>
                        <a:t>Target partially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1100" b="1" i="0" kern="1200" dirty="0" smtClean="0">
                        <a:solidFill>
                          <a:schemeClr val="tx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64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175828">
                <a:tc>
                  <a:txBody>
                    <a:bodyPr/>
                    <a:lstStyle/>
                    <a:p>
                      <a:pPr marL="0" marR="0" indent="53975" algn="just"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3.4.</a:t>
                      </a:r>
                    </a:p>
                    <a:p>
                      <a:pPr marL="0" marR="0" indent="53975" algn="just"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job opportunities created </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370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623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Over by 253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dk1"/>
                          </a:solidFill>
                          <a:effectLst/>
                          <a:latin typeface="Arial" panose="020B0604020202020204" pitchFamily="34" charset="0"/>
                          <a:ea typeface="Calibri"/>
                          <a:cs typeface="Arial" panose="020B0604020202020204" pitchFamily="34" charset="0"/>
                        </a:rPr>
                        <a:t>Target</a:t>
                      </a:r>
                      <a:r>
                        <a:rPr lang="en-ZA" sz="1100" b="1" i="0" kern="1200" baseline="0" dirty="0" smtClean="0">
                          <a:solidFill>
                            <a:schemeClr val="dk1"/>
                          </a:solidFill>
                          <a:effectLst/>
                          <a:latin typeface="Arial" panose="020B0604020202020204" pitchFamily="34" charset="0"/>
                          <a:ea typeface="Calibri"/>
                          <a:cs typeface="Arial" panose="020B0604020202020204" pitchFamily="34" charset="0"/>
                        </a:rPr>
                        <a:t> exceeded</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1100" b="1" i="0" kern="1200" baseline="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30</a:t>
            </a:fld>
            <a:endParaRPr lang="en-US" altLang="en-US">
              <a:solidFill>
                <a:prstClr val="black"/>
              </a:solidFill>
              <a:ea typeface="+mn-ea"/>
            </a:endParaRPr>
          </a:p>
        </p:txBody>
      </p:sp>
    </p:spTree>
    <p:extLst>
      <p:ext uri="{BB962C8B-B14F-4D97-AF65-F5344CB8AC3E}">
        <p14:creationId xmlns:p14="http://schemas.microsoft.com/office/powerpoint/2010/main" val="3690021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81" y="-27911"/>
            <a:ext cx="878585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3559901"/>
              </p:ext>
            </p:extLst>
          </p:nvPr>
        </p:nvGraphicFramePr>
        <p:xfrm>
          <a:off x="144380" y="594754"/>
          <a:ext cx="8922617" cy="5576284"/>
        </p:xfrm>
        <a:graphic>
          <a:graphicData uri="http://schemas.openxmlformats.org/drawingml/2006/table">
            <a:tbl>
              <a:tblPr firstRow="1" bandRow="1">
                <a:tableStyleId>{F5AB1C69-6EDB-4FF4-983F-18BD219EF322}</a:tableStyleId>
              </a:tblPr>
              <a:tblGrid>
                <a:gridCol w="492657">
                  <a:extLst>
                    <a:ext uri="{9D8B030D-6E8A-4147-A177-3AD203B41FA5}">
                      <a16:colId xmlns:a16="http://schemas.microsoft.com/office/drawing/2014/main" xmlns="" val="20000"/>
                    </a:ext>
                  </a:extLst>
                </a:gridCol>
                <a:gridCol w="2476476">
                  <a:extLst>
                    <a:ext uri="{9D8B030D-6E8A-4147-A177-3AD203B41FA5}">
                      <a16:colId xmlns:a16="http://schemas.microsoft.com/office/drawing/2014/main" xmlns="" val="20001"/>
                    </a:ext>
                  </a:extLst>
                </a:gridCol>
                <a:gridCol w="1399432">
                  <a:extLst>
                    <a:ext uri="{9D8B030D-6E8A-4147-A177-3AD203B41FA5}">
                      <a16:colId xmlns:a16="http://schemas.microsoft.com/office/drawing/2014/main" xmlns="" val="20002"/>
                    </a:ext>
                  </a:extLst>
                </a:gridCol>
                <a:gridCol w="1270291">
                  <a:extLst>
                    <a:ext uri="{9D8B030D-6E8A-4147-A177-3AD203B41FA5}">
                      <a16:colId xmlns:a16="http://schemas.microsoft.com/office/drawing/2014/main" xmlns="" val="20003"/>
                    </a:ext>
                  </a:extLst>
                </a:gridCol>
                <a:gridCol w="1369885">
                  <a:extLst>
                    <a:ext uri="{9D8B030D-6E8A-4147-A177-3AD203B41FA5}">
                      <a16:colId xmlns:a16="http://schemas.microsoft.com/office/drawing/2014/main" xmlns="" val="20004"/>
                    </a:ext>
                  </a:extLst>
                </a:gridCol>
                <a:gridCol w="1913876">
                  <a:extLst>
                    <a:ext uri="{9D8B030D-6E8A-4147-A177-3AD203B41FA5}">
                      <a16:colId xmlns:a16="http://schemas.microsoft.com/office/drawing/2014/main" xmlns="" val="2266357173"/>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ZA" sz="1400" b="1" kern="1200" dirty="0" smtClean="0">
                          <a:solidFill>
                            <a:schemeClr val="dk1"/>
                          </a:solidFill>
                          <a:effectLst/>
                          <a:latin typeface="Arial" panose="020B0604020202020204" pitchFamily="34" charset="0"/>
                          <a:ea typeface="Calibri"/>
                          <a:cs typeface="Arial" panose="020B0604020202020204" pitchFamily="34" charset="0"/>
                        </a:rPr>
                        <a:t>Water Services Infrastructure</a:t>
                      </a:r>
                      <a:r>
                        <a:rPr lang="en-ZA" sz="1400" b="1" kern="1200" baseline="0" dirty="0" smtClean="0">
                          <a:solidFill>
                            <a:schemeClr val="dk1"/>
                          </a:solidFill>
                          <a:effectLst/>
                          <a:latin typeface="Arial" panose="020B0604020202020204" pitchFamily="34" charset="0"/>
                          <a:ea typeface="Calibri"/>
                          <a:cs typeface="Arial" panose="020B0604020202020204" pitchFamily="34" charset="0"/>
                        </a:rPr>
                        <a:t> Grant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a:t>
                      </a:r>
                    </a:p>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WSIG</a:t>
                      </a:r>
                      <a:r>
                        <a:rPr lang="en-US" sz="1100" kern="1200" dirty="0" smtClean="0">
                          <a:solidFill>
                            <a:schemeClr val="dk1"/>
                          </a:solidFill>
                          <a:effectLst/>
                          <a:latin typeface="Arial" panose="020B0604020202020204" pitchFamily="34" charset="0"/>
                          <a:ea typeface="Calibri"/>
                          <a:cs typeface="Arial" panose="020B0604020202020204" pitchFamily="34" charset="0"/>
                        </a:rPr>
                        <a:t> projects under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53975" marR="0" indent="123825"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254</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55563"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263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9</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Bef>
                          <a:spcPts val="300"/>
                        </a:spcBef>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Additional projects</a:t>
                      </a: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were implemented</a:t>
                      </a: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to address water and</a:t>
                      </a: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sanitation backlog</a:t>
                      </a: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challenges experienced by</a:t>
                      </a:r>
                      <a:r>
                        <a:rPr lang="en-ZA" sz="1100" b="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b="0" kern="1200" dirty="0" smtClean="0">
                          <a:solidFill>
                            <a:schemeClr val="dk1"/>
                          </a:solidFill>
                          <a:effectLst/>
                          <a:latin typeface="Arial" panose="020B0604020202020204" pitchFamily="34" charset="0"/>
                          <a:ea typeface="Calibri"/>
                          <a:cs typeface="Arial" panose="020B0604020202020204" pitchFamily="34" charset="0"/>
                        </a:rPr>
                        <a:t>municipalities</a:t>
                      </a:r>
                    </a:p>
                  </a:txBody>
                  <a:tcPr marL="68580" marR="68580" marT="0" marB="0"/>
                </a:tc>
                <a:extLst>
                  <a:ext uri="{0D108BD9-81ED-4DB2-BD59-A6C34878D82A}">
                    <a16:rowId xmlns:a16="http://schemas.microsoft.com/office/drawing/2014/main" xmlns="" val="10002"/>
                  </a:ext>
                </a:extLst>
              </a:tr>
              <a:tr h="1071694">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a:t>
                      </a:r>
                    </a:p>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small </a:t>
                      </a:r>
                      <a:r>
                        <a:rPr lang="en-US" sz="1100" kern="1200" dirty="0" err="1" smtClean="0">
                          <a:solidFill>
                            <a:schemeClr val="dk1"/>
                          </a:solidFill>
                          <a:effectLst/>
                          <a:latin typeface="Arial" panose="020B0604020202020204" pitchFamily="34" charset="0"/>
                          <a:ea typeface="Calibri"/>
                          <a:cs typeface="Arial" panose="020B0604020202020204" pitchFamily="34" charset="0"/>
                        </a:rPr>
                        <a:t>WSIG</a:t>
                      </a:r>
                      <a:r>
                        <a:rPr lang="en-US" sz="1100" kern="1200" dirty="0" smtClean="0">
                          <a:solidFill>
                            <a:schemeClr val="dk1"/>
                          </a:solidFill>
                          <a:effectLst/>
                          <a:latin typeface="Arial" panose="020B0604020202020204" pitchFamily="34" charset="0"/>
                          <a:ea typeface="Calibri"/>
                          <a:cs typeface="Arial" panose="020B0604020202020204" pitchFamily="34" charset="0"/>
                        </a:rPr>
                        <a:t> projects completed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131</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55563"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117</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14</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500" b="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Delayed appointments</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of contractors by</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municipalities deferred</a:t>
                      </a:r>
                    </a:p>
                    <a:p>
                      <a:pPr marL="53975" marR="0" indent="0" algn="l" defTabSz="422041" rtl="0" eaLnBrk="1" fontAlgn="t" latinLnBrk="0" hangingPunct="1">
                        <a:lnSpc>
                          <a:spcPct val="100000"/>
                        </a:lnSpc>
                        <a:spcAft>
                          <a:spcPts val="0"/>
                        </a:spcAft>
                        <a:buClrTx/>
                        <a:buSzTx/>
                        <a:buFontTx/>
                        <a:buNone/>
                        <a:tabLst/>
                        <a:defRPr/>
                      </a:pPr>
                      <a:r>
                        <a:rPr lang="en-US" sz="1100" b="0" kern="1200" dirty="0" smtClean="0">
                          <a:solidFill>
                            <a:schemeClr val="dk1"/>
                          </a:solidFill>
                          <a:effectLst/>
                          <a:latin typeface="Arial" panose="020B0604020202020204" pitchFamily="34" charset="0"/>
                          <a:ea typeface="Calibri"/>
                          <a:cs typeface="Arial" panose="020B0604020202020204" pitchFamily="34" charset="0"/>
                        </a:rPr>
                        <a:t>the project start dates and</a:t>
                      </a:r>
                      <a:r>
                        <a:rPr lang="en-US" sz="1100" b="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b="0" kern="1200" dirty="0" smtClean="0">
                          <a:solidFill>
                            <a:schemeClr val="dk1"/>
                          </a:solidFill>
                          <a:effectLst/>
                          <a:latin typeface="Arial" panose="020B0604020202020204" pitchFamily="34" charset="0"/>
                          <a:ea typeface="Calibri"/>
                          <a:cs typeface="Arial" panose="020B0604020202020204" pitchFamily="34" charset="0"/>
                        </a:rPr>
                        <a:t>completion</a:t>
                      </a:r>
                    </a:p>
                  </a:txBody>
                  <a:tcPr marL="68580" marR="68580" marT="0" marB="0"/>
                </a:tc>
                <a:extLst>
                  <a:ext uri="{0D108BD9-81ED-4DB2-BD59-A6C34878D82A}">
                    <a16:rowId xmlns:a16="http://schemas.microsoft.com/office/drawing/2014/main" xmlns="" val="10003"/>
                  </a:ext>
                </a:extLst>
              </a:tr>
              <a:tr h="400449">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a:t>
                      </a:r>
                    </a:p>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14</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drought relief projects under construction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70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53975" marR="0" indent="55563"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88</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18</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53975" marR="0" indent="0" algn="l" defTabSz="422041" rtl="0" eaLnBrk="1" fontAlgn="t" latinLnBrk="0" hangingPunct="1">
                        <a:lnSpc>
                          <a:spcPct val="100000"/>
                        </a:lnSpc>
                        <a:spcAft>
                          <a:spcPts val="0"/>
                        </a:spcAft>
                        <a:buClrTx/>
                        <a:buSzTx/>
                        <a:buFontTx/>
                        <a:buNone/>
                        <a:tabLst/>
                        <a:defRPr/>
                      </a:pPr>
                      <a:endParaRPr lang="en-ZA" sz="500" b="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More projects were</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implemented to mitigate</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and eradicate the drought</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impacts for affected</a:t>
                      </a:r>
                    </a:p>
                    <a:p>
                      <a:pPr marL="53975" marR="0" indent="0" algn="l" defTabSz="422041" rtl="0" eaLnBrk="1" fontAlgn="t" latinLnBrk="0" hangingPunct="1">
                        <a:lnSpc>
                          <a:spcPct val="100000"/>
                        </a:lnSpc>
                        <a:spcAft>
                          <a:spcPts val="0"/>
                        </a:spcAft>
                        <a:buClrTx/>
                        <a:buSzTx/>
                        <a:buFontTx/>
                        <a:buNone/>
                        <a:tabLst/>
                        <a:defRPr/>
                      </a:pPr>
                      <a:r>
                        <a:rPr lang="en-ZA" sz="1100" b="0" kern="1200" dirty="0" smtClean="0">
                          <a:solidFill>
                            <a:schemeClr val="dk1"/>
                          </a:solidFill>
                          <a:effectLst/>
                          <a:latin typeface="Arial" panose="020B0604020202020204" pitchFamily="34" charset="0"/>
                          <a:ea typeface="Calibri"/>
                          <a:cs typeface="Arial" panose="020B0604020202020204" pitchFamily="34" charset="0"/>
                        </a:rPr>
                        <a:t>communities</a:t>
                      </a:r>
                    </a:p>
                  </a:txBody>
                  <a:tcPr marL="68580" marR="68580" marT="0" marB="0"/>
                </a:tc>
                <a:extLst>
                  <a:ext uri="{0D108BD9-81ED-4DB2-BD59-A6C34878D82A}">
                    <a16:rowId xmlns:a16="http://schemas.microsoft.com/office/drawing/2014/main" xmlns="" val="10004"/>
                  </a:ext>
                </a:extLst>
              </a:tr>
              <a:tr h="175828">
                <a:tc>
                  <a:txBody>
                    <a:bodyPr/>
                    <a:lstStyle/>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2.3.</a:t>
                      </a:r>
                    </a:p>
                    <a:p>
                      <a:pPr marL="0" marR="0" algn="just"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existing bucket sanitation backlog systems in formal settlements replaced with adequate sanitation services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12 221</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a:txBody>
                    <a:bodyPr/>
                    <a:lstStyle/>
                    <a:p>
                      <a:pPr marL="0" marR="0" indent="109538"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692</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8 731</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i="0" kern="1200" dirty="0" smtClean="0">
                          <a:solidFill>
                            <a:schemeClr val="dk1"/>
                          </a:solidFill>
                          <a:effectLst/>
                          <a:latin typeface="Arial" panose="020B0604020202020204" pitchFamily="34" charset="0"/>
                          <a:ea typeface="Calibri"/>
                          <a:cs typeface="Arial" panose="020B0604020202020204" pitchFamily="34" charset="0"/>
                        </a:rPr>
                        <a:t>Target not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US" sz="500" b="1" i="0" kern="1200" dirty="0" smtClean="0">
                        <a:solidFill>
                          <a:schemeClr val="dk1"/>
                        </a:solidFill>
                        <a:effectLst/>
                        <a:latin typeface="Arial" panose="020B0604020202020204" pitchFamily="34" charset="0"/>
                        <a:ea typeface="Calibri"/>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66 in the AR]</a:t>
                      </a:r>
                      <a:endParaRPr lang="en-US" sz="1100" i="1" dirty="0" smtClean="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175828">
                <a:tc gridSpan="6">
                  <a:txBody>
                    <a:bodyPr/>
                    <a:lstStyle/>
                    <a:p>
                      <a:pPr marL="0" marR="0" indent="0" algn="ctr" defTabSz="422041"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Arial" panose="020B0604020202020204" pitchFamily="34" charset="0"/>
                          <a:ea typeface="Calibri"/>
                          <a:cs typeface="Arial" panose="020B0604020202020204" pitchFamily="34" charset="0"/>
                        </a:rPr>
                        <a:t>Accelerated Community Infrastructure Programme</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l" defTabSz="422041" rtl="0" eaLnBrk="1"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171450" marR="0" marT="0" marB="0"/>
                </a:tc>
                <a:tc hMerge="1">
                  <a:txBody>
                    <a:bodyPr/>
                    <a:lstStyle/>
                    <a:p>
                      <a:pPr marL="0" marR="0" indent="109538"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a:p>
                  </a:txBody>
                  <a:tcPr/>
                </a:tc>
                <a:extLst>
                  <a:ext uri="{0D108BD9-81ED-4DB2-BD59-A6C34878D82A}">
                    <a16:rowId xmlns:a16="http://schemas.microsoft.com/office/drawing/2014/main" xmlns="" val="10006"/>
                  </a:ext>
                </a:extLst>
              </a:tr>
              <a:tr h="175828">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2.4.7</a:t>
                      </a:r>
                    </a:p>
                  </a:txBody>
                  <a:tcPr marL="0" marR="0" marT="0" marB="0"/>
                </a:tc>
                <a:tc>
                  <a:txBody>
                    <a:bodyPr/>
                    <a:lstStyle/>
                    <a:p>
                      <a:pPr marL="63500"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learners that complete training through the </a:t>
                      </a:r>
                      <a:r>
                        <a:rPr lang="en-US" sz="1100" kern="1200" dirty="0" err="1">
                          <a:solidFill>
                            <a:schemeClr val="dk1"/>
                          </a:solidFill>
                          <a:effectLst/>
                          <a:latin typeface="Arial" panose="020B0604020202020204" pitchFamily="34" charset="0"/>
                          <a:ea typeface="Calibri"/>
                          <a:cs typeface="Arial" panose="020B0604020202020204" pitchFamily="34" charset="0"/>
                        </a:rPr>
                        <a:t>WoL</a:t>
                      </a:r>
                      <a:r>
                        <a:rPr lang="en-US" sz="1100" kern="1200" dirty="0">
                          <a:solidFill>
                            <a:schemeClr val="dk1"/>
                          </a:solidFill>
                          <a:effectLst/>
                          <a:latin typeface="Arial" panose="020B0604020202020204" pitchFamily="34" charset="0"/>
                          <a:ea typeface="Calibri"/>
                          <a:cs typeface="Arial" panose="020B0604020202020204" pitchFamily="34" charset="0"/>
                        </a:rPr>
                        <a:t> programme3</a:t>
                      </a:r>
                    </a:p>
                  </a:txBody>
                  <a:tcPr marL="0" marR="0" marT="0" marB="0"/>
                </a:tc>
                <a:tc>
                  <a:txBody>
                    <a:bodyPr/>
                    <a:lstStyle/>
                    <a:p>
                      <a:pPr marL="0" marR="0" algn="ctr"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6566</a:t>
                      </a:r>
                    </a:p>
                  </a:txBody>
                  <a:tcPr marL="0" marR="0" marT="0" marB="0"/>
                </a:tc>
                <a:tc>
                  <a:txBody>
                    <a:bodyPr/>
                    <a:lstStyle/>
                    <a:p>
                      <a:pPr marL="0" marR="0" indent="109538"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4 396</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Under by 2 170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53975"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partially met</a:t>
                      </a:r>
                    </a:p>
                    <a:p>
                      <a:pPr marL="53975" marR="0" indent="0" algn="l" defTabSz="422041" rtl="0" eaLnBrk="1" fontAlgn="t" latinLnBrk="0" hangingPunct="1">
                        <a:lnSpc>
                          <a:spcPct val="100000"/>
                        </a:lnSpc>
                        <a:spcBef>
                          <a:spcPts val="0"/>
                        </a:spcBef>
                        <a:spcAft>
                          <a:spcPts val="0"/>
                        </a:spcAft>
                        <a:buClrTx/>
                        <a:buSzTx/>
                        <a:buFontTx/>
                        <a:buNone/>
                        <a:tabLst/>
                        <a:defRPr/>
                      </a:pPr>
                      <a:endParaRPr lang="en-ZA" sz="500" b="0" i="1" dirty="0" smtClean="0">
                        <a:solidFill>
                          <a:schemeClr val="tx1"/>
                        </a:solidFill>
                        <a:effectLst/>
                        <a:latin typeface="Arial" panose="020B0604020202020204" pitchFamily="34" charset="0"/>
                        <a:ea typeface="Times New Roman"/>
                        <a:cs typeface="Arial" panose="020B0604020202020204" pitchFamily="34" charset="0"/>
                      </a:endParaRPr>
                    </a:p>
                    <a:p>
                      <a:pPr marL="53975" marR="0" indent="0" algn="l" defTabSz="422041" rtl="0" eaLnBrk="1" fontAlgn="t" latinLnBrk="0" hangingPunct="1">
                        <a:lnSpc>
                          <a:spcPct val="100000"/>
                        </a:lnSpc>
                        <a:spcBef>
                          <a:spcPts val="0"/>
                        </a:spcBef>
                        <a:spcAft>
                          <a:spcPts val="0"/>
                        </a:spcAft>
                        <a:buClrTx/>
                        <a:buSzTx/>
                        <a:buFontTx/>
                        <a:buNone/>
                        <a:tabLst/>
                        <a:defRPr/>
                      </a:pPr>
                      <a:r>
                        <a:rPr lang="en-ZA" sz="1100" b="0" i="1" dirty="0" smtClean="0">
                          <a:solidFill>
                            <a:schemeClr val="tx1"/>
                          </a:solidFill>
                          <a:effectLst/>
                          <a:latin typeface="Arial" panose="020B0604020202020204" pitchFamily="34" charset="0"/>
                          <a:ea typeface="Times New Roman"/>
                          <a:cs typeface="Arial" panose="020B0604020202020204" pitchFamily="34" charset="0"/>
                        </a:rPr>
                        <a:t>[Details in page 66 in the AR]</a:t>
                      </a:r>
                      <a:endParaRPr lang="en-ZA" sz="11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31</a:t>
            </a:fld>
            <a:endParaRPr lang="en-US" altLang="en-US">
              <a:solidFill>
                <a:prstClr val="black"/>
              </a:solidFill>
              <a:ea typeface="+mn-ea"/>
            </a:endParaRPr>
          </a:p>
        </p:txBody>
      </p:sp>
    </p:spTree>
    <p:extLst>
      <p:ext uri="{BB962C8B-B14F-4D97-AF65-F5344CB8AC3E}">
        <p14:creationId xmlns:p14="http://schemas.microsoft.com/office/powerpoint/2010/main" val="2997518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929369"/>
          </a:xfrm>
        </p:spPr>
        <p:txBody>
          <a:bodyPr/>
          <a:lstStyle/>
          <a:p>
            <a:pPr algn="just"/>
            <a:r>
              <a:rPr lang="en-ZA" sz="2000" dirty="0" smtClean="0"/>
              <a:t>Part 1.4: overview of programme 4 (water sector regulation) performance</a:t>
            </a:r>
            <a:endParaRPr lang="en-ZA" sz="2000" dirty="0"/>
          </a:p>
        </p:txBody>
      </p:sp>
      <p:sp>
        <p:nvSpPr>
          <p:cNvPr id="3" name="Text Placeholder 2"/>
          <p:cNvSpPr>
            <a:spLocks noGrp="1"/>
          </p:cNvSpPr>
          <p:nvPr>
            <p:ph type="body" idx="1"/>
          </p:nvPr>
        </p:nvSpPr>
        <p:spPr/>
        <p:txBody>
          <a:bodyPr/>
          <a:lstStyle/>
          <a:p>
            <a:r>
              <a:rPr lang="en-ZA" sz="3600" dirty="0"/>
              <a:t>Detailed annual performance per </a:t>
            </a:r>
            <a:r>
              <a:rPr lang="en-ZA" sz="3600" dirty="0" smtClean="0"/>
              <a:t>programme</a:t>
            </a:r>
            <a:endParaRPr lang="en-ZA" sz="36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32</a:t>
            </a:fld>
            <a:endParaRPr lang="en-US" altLang="en-US">
              <a:solidFill>
                <a:prstClr val="black"/>
              </a:solidFill>
              <a:ea typeface="+mn-ea"/>
            </a:endParaRPr>
          </a:p>
        </p:txBody>
      </p:sp>
    </p:spTree>
    <p:extLst>
      <p:ext uri="{BB962C8B-B14F-4D97-AF65-F5344CB8AC3E}">
        <p14:creationId xmlns:p14="http://schemas.microsoft.com/office/powerpoint/2010/main" val="1697358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02" y="-42997"/>
            <a:ext cx="8941870" cy="687891"/>
          </a:xfrm>
        </p:spPr>
        <p:txBody>
          <a:bodyPr/>
          <a:lstStyle/>
          <a:p>
            <a:r>
              <a:rPr lang="en-ZA" dirty="0" smtClean="0"/>
              <a:t>Strategic objectives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6886208"/>
              </p:ext>
            </p:extLst>
          </p:nvPr>
        </p:nvGraphicFramePr>
        <p:xfrm>
          <a:off x="77002" y="826327"/>
          <a:ext cx="8941870" cy="4419722"/>
        </p:xfrm>
        <a:graphic>
          <a:graphicData uri="http://schemas.openxmlformats.org/drawingml/2006/table">
            <a:tbl>
              <a:tblPr firstRow="1" bandRow="1">
                <a:tableStyleId>{F5AB1C69-6EDB-4FF4-983F-18BD219EF322}</a:tableStyleId>
              </a:tblPr>
              <a:tblGrid>
                <a:gridCol w="356135">
                  <a:extLst>
                    <a:ext uri="{9D8B030D-6E8A-4147-A177-3AD203B41FA5}">
                      <a16:colId xmlns:a16="http://schemas.microsoft.com/office/drawing/2014/main" xmlns="" val="20000"/>
                    </a:ext>
                  </a:extLst>
                </a:gridCol>
                <a:gridCol w="2114646">
                  <a:extLst>
                    <a:ext uri="{9D8B030D-6E8A-4147-A177-3AD203B41FA5}">
                      <a16:colId xmlns:a16="http://schemas.microsoft.com/office/drawing/2014/main" xmlns="" val="20001"/>
                    </a:ext>
                  </a:extLst>
                </a:gridCol>
                <a:gridCol w="1750135">
                  <a:extLst>
                    <a:ext uri="{9D8B030D-6E8A-4147-A177-3AD203B41FA5}">
                      <a16:colId xmlns:a16="http://schemas.microsoft.com/office/drawing/2014/main" xmlns="" val="20002"/>
                    </a:ext>
                  </a:extLst>
                </a:gridCol>
                <a:gridCol w="1750135">
                  <a:extLst>
                    <a:ext uri="{9D8B030D-6E8A-4147-A177-3AD203B41FA5}">
                      <a16:colId xmlns:a16="http://schemas.microsoft.com/office/drawing/2014/main" xmlns="" val="20003"/>
                    </a:ext>
                  </a:extLst>
                </a:gridCol>
                <a:gridCol w="1186367">
                  <a:extLst>
                    <a:ext uri="{9D8B030D-6E8A-4147-A177-3AD203B41FA5}">
                      <a16:colId xmlns:a16="http://schemas.microsoft.com/office/drawing/2014/main" xmlns="" val="20004"/>
                    </a:ext>
                  </a:extLst>
                </a:gridCol>
                <a:gridCol w="1784452">
                  <a:extLst>
                    <a:ext uri="{9D8B030D-6E8A-4147-A177-3AD203B41FA5}">
                      <a16:colId xmlns:a16="http://schemas.microsoft.com/office/drawing/2014/main" xmlns="" val="20005"/>
                    </a:ext>
                  </a:extLst>
                </a:gridCol>
              </a:tblGrid>
              <a:tr h="373503">
                <a:tc gridSpan="2">
                  <a:txBody>
                    <a:bodyPr/>
                    <a:lstStyle/>
                    <a:p>
                      <a:r>
                        <a:rPr lang="en-ZA" sz="1100" dirty="0" smtClean="0">
                          <a:latin typeface="Arial" panose="020B0604020202020204" pitchFamily="34" charset="0"/>
                          <a:cs typeface="Arial" panose="020B0604020202020204" pitchFamily="34" charset="0"/>
                        </a:rPr>
                        <a:t>Strategic objective</a:t>
                      </a:r>
                      <a:endParaRPr lang="en-ZA" sz="1100" dirty="0">
                        <a:latin typeface="Arial" panose="020B0604020202020204" pitchFamily="34" charset="0"/>
                        <a:cs typeface="Arial" panose="020B0604020202020204" pitchFamily="34" charset="0"/>
                      </a:endParaRPr>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Published 2019/20</a:t>
                      </a:r>
                      <a:r>
                        <a:rPr lang="en-ZA" sz="1100" baseline="0" dirty="0" smtClean="0">
                          <a:latin typeface="Arial" panose="020B0604020202020204" pitchFamily="34" charset="0"/>
                          <a:cs typeface="Arial" panose="020B0604020202020204" pitchFamily="34" charset="0"/>
                        </a:rPr>
                        <a:t> </a:t>
                      </a:r>
                      <a:r>
                        <a:rPr lang="en-ZA" sz="1100" dirty="0" smtClean="0">
                          <a:latin typeface="Arial" panose="020B0604020202020204" pitchFamily="34" charset="0"/>
                          <a:cs typeface="Arial" panose="020B0604020202020204" pitchFamily="34" charset="0"/>
                        </a:rPr>
                        <a:t>target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2019/20  actual achievement</a:t>
                      </a:r>
                      <a:r>
                        <a:rPr lang="en-ZA" sz="1100" baseline="0" dirty="0" smtClean="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Deviation from 2019/20  target</a:t>
                      </a:r>
                      <a:endParaRPr lang="en-ZA" sz="1100" dirty="0">
                        <a:latin typeface="Arial" panose="020B0604020202020204" pitchFamily="34" charset="0"/>
                        <a:cs typeface="Arial" panose="020B0604020202020204" pitchFamily="34" charset="0"/>
                      </a:endParaRPr>
                    </a:p>
                  </a:txBody>
                  <a:tcPr/>
                </a:tc>
                <a:tc>
                  <a:txBody>
                    <a:bodyPr/>
                    <a:lstStyle/>
                    <a:p>
                      <a:r>
                        <a:rPr lang="en-ZA" sz="1100" dirty="0" smtClean="0">
                          <a:latin typeface="Arial" panose="020B0604020202020204" pitchFamily="34" charset="0"/>
                          <a:cs typeface="Arial" panose="020B0604020202020204" pitchFamily="34" charset="0"/>
                        </a:rPr>
                        <a:t>Comments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012461">
                <a:tc>
                  <a:txBody>
                    <a:bodyPr/>
                    <a:lstStyle/>
                    <a:p>
                      <a:pPr marL="0" marR="0">
                        <a:lnSpc>
                          <a:spcPct val="115000"/>
                        </a:lnSpc>
                        <a:spcBef>
                          <a:spcPts val="0"/>
                        </a:spcBef>
                        <a:spcAft>
                          <a:spcPts val="0"/>
                        </a:spcAft>
                      </a:pPr>
                      <a:r>
                        <a:rPr lang="en-US" sz="1100" dirty="0" smtClean="0">
                          <a:solidFill>
                            <a:schemeClr val="tx1"/>
                          </a:solidFill>
                          <a:effectLst/>
                          <a:latin typeface="Arial" panose="020B0604020202020204" pitchFamily="34" charset="0"/>
                          <a:ea typeface="Calibri"/>
                          <a:cs typeface="Arial" panose="020B0604020202020204" pitchFamily="34" charset="0"/>
                        </a:rPr>
                        <a:t>1.1</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Water resources protected</a:t>
                      </a:r>
                    </a:p>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through water and</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sanitation services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regulation, compliance</a:t>
                      </a:r>
                    </a:p>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monitoring and</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e</a:t>
                      </a:r>
                      <a:r>
                        <a:rPr lang="en-ZA" sz="1100" kern="1200" dirty="0" smtClean="0">
                          <a:solidFill>
                            <a:schemeClr val="dk1"/>
                          </a:solidFill>
                          <a:effectLst/>
                          <a:latin typeface="Arial" panose="020B0604020202020204" pitchFamily="34" charset="0"/>
                          <a:ea typeface="Calibri"/>
                          <a:cs typeface="Arial" panose="020B0604020202020204" pitchFamily="34" charset="0"/>
                        </a:rPr>
                        <a:t>nforcement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171450" marR="0" indent="-171450" algn="l" defTabSz="422041" rtl="0" eaLnBrk="1" latinLnBrk="0" hangingPunct="1">
                        <a:lnSpc>
                          <a:spcPct val="100000"/>
                        </a:lnSpc>
                        <a:spcBef>
                          <a:spcPts val="0"/>
                        </a:spcBef>
                        <a:spcAft>
                          <a:spcPts val="0"/>
                        </a:spcAft>
                        <a:buFont typeface="Arial" panose="020B0604020202020204" pitchFamily="34" charset="0"/>
                        <a:buChar char="•"/>
                      </a:pPr>
                      <a:r>
                        <a:rPr lang="en-ZA" sz="1100" kern="1200" dirty="0" smtClean="0">
                          <a:solidFill>
                            <a:schemeClr val="dk1"/>
                          </a:solidFill>
                          <a:effectLst/>
                          <a:latin typeface="Arial" panose="020B0604020202020204" pitchFamily="34" charset="0"/>
                          <a:ea typeface="Calibri"/>
                          <a:cs typeface="Arial" panose="020B0604020202020204" pitchFamily="34" charset="0"/>
                        </a:rPr>
                        <a:t>Draft regulatory framework developed</a:t>
                      </a:r>
                    </a:p>
                    <a:p>
                      <a:pPr marL="0" marR="0" indent="0" algn="l" defTabSz="422041" rtl="0" eaLnBrk="1" latinLnBrk="0" hangingPunct="1">
                        <a:lnSpc>
                          <a:spcPct val="100000"/>
                        </a:lnSpc>
                        <a:spcBef>
                          <a:spcPts val="0"/>
                        </a:spcBef>
                        <a:spcAft>
                          <a:spcPts val="0"/>
                        </a:spcAft>
                        <a:buFont typeface="Arial" panose="020B0604020202020204" pitchFamily="34" charset="0"/>
                        <a:buNone/>
                      </a:pPr>
                      <a:endParaRPr lang="en-ZA" sz="1100" kern="1200" dirty="0" smtClean="0">
                        <a:solidFill>
                          <a:schemeClr val="dk1"/>
                        </a:solidFill>
                        <a:effectLst/>
                        <a:latin typeface="Arial" panose="020B0604020202020204" pitchFamily="34" charset="0"/>
                        <a:ea typeface="Calibri"/>
                        <a:cs typeface="Arial" panose="020B0604020202020204" pitchFamily="34" charset="0"/>
                      </a:endParaRPr>
                    </a:p>
                    <a:p>
                      <a:pPr marL="171450" marR="0" indent="-171450" algn="l" defTabSz="422041" rtl="0" eaLnBrk="1" latinLnBrk="0" hangingPunct="1">
                        <a:lnSpc>
                          <a:spcPct val="100000"/>
                        </a:lnSpc>
                        <a:spcBef>
                          <a:spcPts val="0"/>
                        </a:spcBef>
                        <a:spcAft>
                          <a:spcPts val="0"/>
                        </a:spcAft>
                        <a:buFont typeface="Arial" panose="020B0604020202020204" pitchFamily="34" charset="0"/>
                        <a:buChar char="•"/>
                      </a:pPr>
                      <a:r>
                        <a:rPr lang="en-ZA" sz="1100" kern="1200" dirty="0" smtClean="0">
                          <a:solidFill>
                            <a:schemeClr val="dk1"/>
                          </a:solidFill>
                          <a:effectLst/>
                          <a:latin typeface="Arial" panose="020B0604020202020204" pitchFamily="34" charset="0"/>
                          <a:ea typeface="Calibri"/>
                          <a:cs typeface="Arial" panose="020B0604020202020204" pitchFamily="34" charset="0"/>
                        </a:rPr>
                        <a:t>65% compliance level for mines measured against individual water use entitlements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422041"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100" kern="1200" dirty="0" smtClean="0">
                          <a:solidFill>
                            <a:schemeClr val="dk1"/>
                          </a:solidFill>
                          <a:effectLst/>
                          <a:latin typeface="Arial" panose="020B0604020202020204" pitchFamily="34" charset="0"/>
                          <a:ea typeface="Calibri"/>
                          <a:cs typeface="Arial" panose="020B0604020202020204" pitchFamily="34" charset="0"/>
                        </a:rPr>
                        <a:t>66% compliance level for mines measured against individual water use entitlements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spcBef>
                          <a:spcPts val="0"/>
                        </a:spcBef>
                        <a:spcAft>
                          <a:spcPts val="0"/>
                        </a:spcAft>
                      </a:pPr>
                      <a:endParaRPr lang="en-US" sz="1100" dirty="0" smtClean="0">
                        <a:effectLst/>
                        <a:latin typeface="Arial" panose="020B0604020202020204" pitchFamily="34" charset="0"/>
                        <a:ea typeface="Times New Roman"/>
                        <a:cs typeface="Arial" panose="020B0604020202020204" pitchFamily="34" charset="0"/>
                      </a:endParaRPr>
                    </a:p>
                    <a:p>
                      <a:pPr marL="0" marR="0" algn="l">
                        <a:spcBef>
                          <a:spcPts val="0"/>
                        </a:spcBef>
                        <a:spcAft>
                          <a:spcPts val="0"/>
                        </a:spcAft>
                      </a:pPr>
                      <a:endParaRPr lang="en-US" sz="1100" dirty="0" smtClean="0">
                        <a:effectLst/>
                        <a:latin typeface="Arial" panose="020B0604020202020204" pitchFamily="34" charset="0"/>
                        <a:ea typeface="Times New Roman"/>
                        <a:cs typeface="Arial" panose="020B0604020202020204" pitchFamily="34" charset="0"/>
                      </a:endParaRPr>
                    </a:p>
                    <a:p>
                      <a:pPr marL="0" marR="0" algn="l">
                        <a:spcBef>
                          <a:spcPts val="0"/>
                        </a:spcBef>
                        <a:spcAft>
                          <a:spcPts val="0"/>
                        </a:spcAft>
                      </a:pPr>
                      <a:endParaRPr lang="en-US" sz="1100" dirty="0" smtClean="0">
                        <a:effectLst/>
                        <a:latin typeface="Arial" panose="020B0604020202020204" pitchFamily="34" charset="0"/>
                        <a:ea typeface="Times New Roman"/>
                        <a:cs typeface="Arial" panose="020B0604020202020204" pitchFamily="34" charset="0"/>
                      </a:endParaRPr>
                    </a:p>
                    <a:p>
                      <a:pPr marL="0" marR="0" algn="l">
                        <a:spcBef>
                          <a:spcPts val="0"/>
                        </a:spcBef>
                        <a:spcAft>
                          <a:spcPts val="0"/>
                        </a:spcAft>
                      </a:pP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0" kern="1200" baseline="0" dirty="0" smtClean="0">
                          <a:solidFill>
                            <a:schemeClr val="dk1"/>
                          </a:solidFill>
                          <a:effectLst/>
                          <a:latin typeface="Arial" panose="020B0604020202020204" pitchFamily="34" charset="0"/>
                          <a:ea typeface="Times New Roman"/>
                          <a:cs typeface="Arial" panose="020B0604020202020204" pitchFamily="34" charset="0"/>
                        </a:rPr>
                        <a:t>Target not met</a:t>
                      </a:r>
                    </a:p>
                    <a:p>
                      <a:endParaRPr lang="en-ZA" sz="500" kern="1200" dirty="0" smtClean="0">
                        <a:solidFill>
                          <a:schemeClr val="dk1"/>
                        </a:solidFill>
                        <a:effectLst/>
                        <a:latin typeface="Arial" panose="020B0604020202020204" pitchFamily="34" charset="0"/>
                        <a:ea typeface="Calibri"/>
                        <a:cs typeface="Arial" panose="020B0604020202020204" pitchFamily="34" charset="0"/>
                      </a:endParaRPr>
                    </a:p>
                    <a:p>
                      <a:r>
                        <a:rPr lang="en-ZA" sz="1100" kern="1200" dirty="0" smtClean="0">
                          <a:solidFill>
                            <a:schemeClr val="dk1"/>
                          </a:solidFill>
                          <a:effectLst/>
                          <a:latin typeface="Arial" panose="020B0604020202020204" pitchFamily="34" charset="0"/>
                          <a:ea typeface="Calibri"/>
                          <a:cs typeface="Arial" panose="020B0604020202020204" pitchFamily="34" charset="0"/>
                        </a:rPr>
                        <a:t>The process was not</a:t>
                      </a:r>
                    </a:p>
                    <a:p>
                      <a:r>
                        <a:rPr lang="en-US" sz="1100" kern="1200" dirty="0" err="1" smtClean="0">
                          <a:solidFill>
                            <a:schemeClr val="dk1"/>
                          </a:solidFill>
                          <a:effectLst/>
                          <a:latin typeface="Arial" panose="020B0604020202020204" pitchFamily="34" charset="0"/>
                          <a:ea typeface="Calibri"/>
                          <a:cs typeface="Arial" panose="020B0604020202020204" pitchFamily="34" charset="0"/>
                        </a:rPr>
                        <a:t>finalised</a:t>
                      </a:r>
                      <a:r>
                        <a:rPr lang="en-US" sz="1100" kern="1200" dirty="0" smtClean="0">
                          <a:solidFill>
                            <a:schemeClr val="dk1"/>
                          </a:solidFill>
                          <a:effectLst/>
                          <a:latin typeface="Arial" panose="020B0604020202020204" pitchFamily="34" charset="0"/>
                          <a:ea typeface="Calibri"/>
                          <a:cs typeface="Arial" panose="020B0604020202020204" pitchFamily="34" charset="0"/>
                        </a:rPr>
                        <a:t> as the focus was</a:t>
                      </a:r>
                    </a:p>
                    <a:p>
                      <a:r>
                        <a:rPr lang="en-ZA" sz="1100" kern="1200" dirty="0" smtClean="0">
                          <a:solidFill>
                            <a:schemeClr val="dk1"/>
                          </a:solidFill>
                          <a:effectLst/>
                          <a:latin typeface="Arial" panose="020B0604020202020204" pitchFamily="34" charset="0"/>
                          <a:ea typeface="Calibri"/>
                          <a:cs typeface="Arial" panose="020B0604020202020204" pitchFamily="34" charset="0"/>
                        </a:rPr>
                        <a:t>on improving the individual regulatory requirements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560513">
                <a:tc>
                  <a:txBody>
                    <a:bodyPr/>
                    <a:lstStyle/>
                    <a:p>
                      <a:pPr marL="0" marR="0">
                        <a:lnSpc>
                          <a:spcPct val="115000"/>
                        </a:lnSpc>
                        <a:spcBef>
                          <a:spcPts val="0"/>
                        </a:spcBef>
                        <a:spcAft>
                          <a:spcPts val="0"/>
                        </a:spcAft>
                      </a:pPr>
                      <a:r>
                        <a:rPr lang="en-US" sz="1100" dirty="0" smtClean="0">
                          <a:solidFill>
                            <a:schemeClr val="tx1"/>
                          </a:solidFill>
                          <a:effectLst/>
                          <a:latin typeface="Arial" panose="020B0604020202020204" pitchFamily="34" charset="0"/>
                          <a:ea typeface="Calibri"/>
                          <a:cs typeface="Arial" panose="020B0604020202020204" pitchFamily="34" charset="0"/>
                        </a:rPr>
                        <a:t>1.5</a:t>
                      </a:r>
                      <a:endParaRPr lang="en-US" sz="11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Freshwater ecosystems</a:t>
                      </a:r>
                    </a:p>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protected from wastewater impacts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r>
                        <a:rPr lang="en-ZA" sz="1100" kern="1200" dirty="0" smtClean="0">
                          <a:solidFill>
                            <a:schemeClr val="dk1"/>
                          </a:solidFill>
                          <a:effectLst/>
                          <a:latin typeface="Arial" panose="020B0604020202020204" pitchFamily="34" charset="0"/>
                          <a:ea typeface="Calibri"/>
                          <a:cs typeface="Arial" panose="020B0604020202020204" pitchFamily="34" charset="0"/>
                        </a:rPr>
                        <a:t>Mine water management</a:t>
                      </a:r>
                    </a:p>
                    <a:p>
                      <a:r>
                        <a:rPr lang="en-ZA" sz="1100" kern="1200" dirty="0" smtClean="0">
                          <a:solidFill>
                            <a:schemeClr val="dk1"/>
                          </a:solidFill>
                          <a:effectLst/>
                          <a:latin typeface="Arial" panose="020B0604020202020204" pitchFamily="34" charset="0"/>
                          <a:ea typeface="Calibri"/>
                          <a:cs typeface="Arial" panose="020B0604020202020204" pitchFamily="34" charset="0"/>
                        </a:rPr>
                        <a:t>strategy developed for</a:t>
                      </a:r>
                    </a:p>
                    <a:p>
                      <a:r>
                        <a:rPr lang="en-ZA" sz="1100" kern="1200" dirty="0" smtClean="0">
                          <a:solidFill>
                            <a:schemeClr val="dk1"/>
                          </a:solidFill>
                          <a:effectLst/>
                          <a:latin typeface="Arial" panose="020B0604020202020204" pitchFamily="34" charset="0"/>
                          <a:ea typeface="Calibri"/>
                          <a:cs typeface="Arial" panose="020B0604020202020204" pitchFamily="34" charset="0"/>
                        </a:rPr>
                        <a:t>two catchments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r>
                        <a:rPr lang="en-ZA" sz="1100" kern="1200" dirty="0" smtClean="0">
                          <a:solidFill>
                            <a:schemeClr val="dk1"/>
                          </a:solidFill>
                          <a:effectLst/>
                          <a:latin typeface="Arial" panose="020B0604020202020204" pitchFamily="34" charset="0"/>
                          <a:ea typeface="Calibri"/>
                          <a:cs typeface="Arial" panose="020B0604020202020204" pitchFamily="34" charset="0"/>
                        </a:rPr>
                        <a:t>Mine water management</a:t>
                      </a:r>
                    </a:p>
                    <a:p>
                      <a:r>
                        <a:rPr lang="en-ZA" sz="1100" kern="1200" dirty="0" smtClean="0">
                          <a:solidFill>
                            <a:schemeClr val="dk1"/>
                          </a:solidFill>
                          <a:effectLst/>
                          <a:latin typeface="Arial" panose="020B0604020202020204" pitchFamily="34" charset="0"/>
                          <a:ea typeface="Calibri"/>
                          <a:cs typeface="Arial" panose="020B0604020202020204" pitchFamily="34" charset="0"/>
                        </a:rPr>
                        <a:t>strategy developed for</a:t>
                      </a:r>
                    </a:p>
                    <a:p>
                      <a:r>
                        <a:rPr lang="en-ZA" sz="1100" kern="1200" dirty="0" smtClean="0">
                          <a:solidFill>
                            <a:schemeClr val="dk1"/>
                          </a:solidFill>
                          <a:effectLst/>
                          <a:latin typeface="Arial" panose="020B0604020202020204" pitchFamily="34" charset="0"/>
                          <a:ea typeface="Calibri"/>
                          <a:cs typeface="Arial" panose="020B0604020202020204" pitchFamily="34" charset="0"/>
                        </a:rPr>
                        <a:t>two catchments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790208360"/>
                  </a:ext>
                </a:extLst>
              </a:tr>
              <a:tr h="1395663">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3.1</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Equitable water allocation</a:t>
                      </a:r>
                    </a:p>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and availability for socioeconomic</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development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Validation and  verification </a:t>
                      </a:r>
                      <a:r>
                        <a:rPr lang="en-US" sz="1100" kern="1200" dirty="0" smtClean="0">
                          <a:solidFill>
                            <a:schemeClr val="dk1"/>
                          </a:solidFill>
                          <a:effectLst/>
                          <a:latin typeface="Arial" panose="020B0604020202020204" pitchFamily="34" charset="0"/>
                          <a:ea typeface="Calibri"/>
                          <a:cs typeface="Arial" panose="020B0604020202020204" pitchFamily="34" charset="0"/>
                        </a:rPr>
                        <a:t>of existing lawful use in 2 </a:t>
                      </a:r>
                      <a:r>
                        <a:rPr lang="en-ZA" sz="1100" kern="1200" dirty="0" smtClean="0">
                          <a:solidFill>
                            <a:schemeClr val="dk1"/>
                          </a:solidFill>
                          <a:effectLst/>
                          <a:latin typeface="Arial" panose="020B0604020202020204" pitchFamily="34" charset="0"/>
                          <a:ea typeface="Calibri"/>
                          <a:cs typeface="Arial" panose="020B0604020202020204" pitchFamily="34" charset="0"/>
                        </a:rPr>
                        <a:t>water management areas</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(WMAs)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algn="l" defTabSz="422041" rtl="0" eaLnBrk="1" latinLnBrk="0" hangingPunct="1"/>
                      <a:r>
                        <a:rPr lang="en-US" sz="1100" kern="1200" dirty="0" smtClean="0">
                          <a:solidFill>
                            <a:schemeClr val="dk1"/>
                          </a:solidFill>
                          <a:effectLst/>
                          <a:latin typeface="Arial" panose="020B0604020202020204" pitchFamily="34" charset="0"/>
                          <a:ea typeface="Calibri"/>
                          <a:cs typeface="Arial" panose="020B0604020202020204" pitchFamily="34" charset="0"/>
                        </a:rPr>
                        <a:t>V &amp; V for 2 WMAs in</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progress</a:t>
                      </a:r>
                    </a:p>
                    <a:p>
                      <a:pPr marL="171450" indent="-171450" algn="l" defTabSz="422041" rtl="0" eaLnBrk="1" latinLnBrk="0" hangingPunct="1">
                        <a:buFont typeface="Arial" panose="020B0604020202020204" pitchFamily="34" charset="0"/>
                        <a:buChar char="•"/>
                      </a:pPr>
                      <a:r>
                        <a:rPr lang="en-US" sz="1100" kern="1200" dirty="0" err="1" smtClean="0">
                          <a:solidFill>
                            <a:schemeClr val="dk1"/>
                          </a:solidFill>
                          <a:effectLst/>
                          <a:latin typeface="Arial" panose="020B0604020202020204" pitchFamily="34" charset="0"/>
                          <a:ea typeface="Calibri"/>
                          <a:cs typeface="Arial" panose="020B0604020202020204" pitchFamily="34" charset="0"/>
                        </a:rPr>
                        <a:t>Gouritz</a:t>
                      </a: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err="1" smtClean="0">
                          <a:solidFill>
                            <a:schemeClr val="dk1"/>
                          </a:solidFill>
                          <a:effectLst/>
                          <a:latin typeface="Arial" panose="020B0604020202020204" pitchFamily="34" charset="0"/>
                          <a:ea typeface="Calibri"/>
                          <a:cs typeface="Arial" panose="020B0604020202020204" pitchFamily="34" charset="0"/>
                        </a:rPr>
                        <a:t>BGCMA</a:t>
                      </a:r>
                      <a:r>
                        <a:rPr lang="en-US" sz="1100" kern="1200" dirty="0" smtClean="0">
                          <a:solidFill>
                            <a:schemeClr val="dk1"/>
                          </a:solidFill>
                          <a:effectLst/>
                          <a:latin typeface="Arial" panose="020B0604020202020204" pitchFamily="34" charset="0"/>
                          <a:ea typeface="Calibri"/>
                          <a:cs typeface="Arial" panose="020B0604020202020204" pitchFamily="34" charset="0"/>
                        </a:rPr>
                        <a:t>): 93 of 15 </a:t>
                      </a:r>
                      <a:r>
                        <a:rPr lang="en-ZA" sz="1100" kern="1200" dirty="0" smtClean="0">
                          <a:solidFill>
                            <a:schemeClr val="dk1"/>
                          </a:solidFill>
                          <a:effectLst/>
                          <a:latin typeface="Arial" panose="020B0604020202020204" pitchFamily="34" charset="0"/>
                          <a:ea typeface="Calibri"/>
                          <a:cs typeface="Arial" panose="020B0604020202020204" pitchFamily="34" charset="0"/>
                        </a:rPr>
                        <a:t>411 properties have been verified</a:t>
                      </a:r>
                    </a:p>
                    <a:p>
                      <a:pPr marL="171450" indent="-171450" algn="l" defTabSz="422041" rtl="0" eaLnBrk="1" latinLnBrk="0" hangingPunct="1">
                        <a:buFont typeface="Arial" panose="020B0604020202020204" pitchFamily="34" charset="0"/>
                        <a:buChar char="•"/>
                      </a:pPr>
                      <a:r>
                        <a:rPr lang="en-ZA" sz="1100" kern="1200" dirty="0" smtClean="0">
                          <a:solidFill>
                            <a:schemeClr val="dk1"/>
                          </a:solidFill>
                          <a:effectLst/>
                          <a:latin typeface="Arial" panose="020B0604020202020204" pitchFamily="34" charset="0"/>
                          <a:ea typeface="Calibri"/>
                          <a:cs typeface="Arial" panose="020B0604020202020204" pitchFamily="34" charset="0"/>
                        </a:rPr>
                        <a:t>Usutu (</a:t>
                      </a:r>
                      <a:r>
                        <a:rPr lang="en-ZA" sz="1100" kern="1200" dirty="0" err="1" smtClean="0">
                          <a:solidFill>
                            <a:schemeClr val="dk1"/>
                          </a:solidFill>
                          <a:effectLst/>
                          <a:latin typeface="Arial" panose="020B0604020202020204" pitchFamily="34" charset="0"/>
                          <a:ea typeface="Calibri"/>
                          <a:cs typeface="Arial" panose="020B0604020202020204" pitchFamily="34" charset="0"/>
                        </a:rPr>
                        <a:t>IUCMA</a:t>
                      </a:r>
                      <a:r>
                        <a:rPr lang="en-ZA" sz="1100" kern="1200" dirty="0" smtClean="0">
                          <a:solidFill>
                            <a:schemeClr val="dk1"/>
                          </a:solidFill>
                          <a:effectLst/>
                          <a:latin typeface="Arial" panose="020B0604020202020204" pitchFamily="34" charset="0"/>
                          <a:ea typeface="Calibri"/>
                          <a:cs typeface="Arial" panose="020B0604020202020204" pitchFamily="34" charset="0"/>
                        </a:rPr>
                        <a:t>): 759 of 1 437 properties were verified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a:spcBef>
                          <a:spcPts val="0"/>
                        </a:spcBef>
                        <a:spcAft>
                          <a:spcPts val="0"/>
                        </a:spcAft>
                      </a:pP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0"/>
                        </a:spcBef>
                        <a:spcAft>
                          <a:spcPts val="0"/>
                        </a:spcAft>
                      </a:pPr>
                      <a:r>
                        <a:rPr lang="en-US" sz="1100" b="1" i="0" kern="1200" baseline="0" dirty="0" smtClean="0">
                          <a:solidFill>
                            <a:schemeClr val="dk1"/>
                          </a:solidFill>
                          <a:effectLst/>
                          <a:latin typeface="Arial" panose="020B0604020202020204" pitchFamily="34" charset="0"/>
                          <a:ea typeface="Times New Roman"/>
                          <a:cs typeface="Arial" panose="020B0604020202020204" pitchFamily="34" charset="0"/>
                        </a:rPr>
                        <a:t>Target not met</a:t>
                      </a:r>
                    </a:p>
                    <a:p>
                      <a:pPr marL="0" marR="0" algn="just">
                        <a:spcBef>
                          <a:spcPts val="0"/>
                        </a:spcBef>
                        <a:spcAft>
                          <a:spcPts val="0"/>
                        </a:spcAft>
                      </a:pPr>
                      <a:endParaRPr lang="en-US" sz="1100" b="1" i="0" kern="1200" baseline="0" dirty="0" smtClean="0">
                        <a:solidFill>
                          <a:schemeClr val="dk1"/>
                        </a:solidFill>
                        <a:effectLst/>
                        <a:latin typeface="Arial" panose="020B0604020202020204" pitchFamily="34" charset="0"/>
                        <a:ea typeface="Times New Roman"/>
                        <a:cs typeface="Arial" panose="020B0604020202020204" pitchFamily="34" charset="0"/>
                      </a:endParaRP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The capacity challenges</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and an additional 11</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411 properties that were</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discovered when </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project implementation was underway</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3591669553"/>
                  </a:ext>
                </a:extLst>
              </a:tr>
              <a:tr h="674974">
                <a:tc>
                  <a:txBody>
                    <a:bodyPr/>
                    <a:lstStyle/>
                    <a:p>
                      <a:pPr marL="0" marR="0">
                        <a:lnSpc>
                          <a:spcPct val="115000"/>
                        </a:lnSpc>
                        <a:spcBef>
                          <a:spcPts val="0"/>
                        </a:spcBef>
                        <a:spcAft>
                          <a:spcPts val="0"/>
                        </a:spcAft>
                      </a:pPr>
                      <a:r>
                        <a:rPr lang="en-US" sz="1100" dirty="0" smtClean="0">
                          <a:effectLst/>
                          <a:latin typeface="Arial" panose="020B0604020202020204" pitchFamily="34" charset="0"/>
                          <a:ea typeface="Calibri"/>
                          <a:cs typeface="Arial" panose="020B0604020202020204" pitchFamily="34" charset="0"/>
                        </a:rPr>
                        <a:t>4.2</a:t>
                      </a:r>
                      <a:endParaRPr lang="en-US"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Sound governance and</a:t>
                      </a:r>
                    </a:p>
                    <a:p>
                      <a:pPr marL="0" marR="0" algn="l" defTabSz="422041" rtl="0" eaLnBrk="1"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oversight of the DWS</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public entities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Annual appraisals of</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shareholder compacts</a:t>
                      </a:r>
                    </a:p>
                    <a:p>
                      <a:pPr marL="0" algn="l" defTabSz="422041" rtl="0" eaLnBrk="1" latinLnBrk="0" hangingPunct="1"/>
                      <a:r>
                        <a:rPr lang="en-US" sz="1100" kern="1200" dirty="0" smtClean="0">
                          <a:solidFill>
                            <a:schemeClr val="dk1"/>
                          </a:solidFill>
                          <a:effectLst/>
                          <a:latin typeface="Arial" panose="020B0604020202020204" pitchFamily="34" charset="0"/>
                          <a:ea typeface="Calibri"/>
                          <a:cs typeface="Arial" panose="020B0604020202020204" pitchFamily="34" charset="0"/>
                        </a:rPr>
                        <a:t>and business plans for 13</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entities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Annual appraisals of</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shareholder compacts</a:t>
                      </a:r>
                    </a:p>
                    <a:p>
                      <a:pPr marL="0" algn="l" defTabSz="422041" rtl="0" eaLnBrk="1" latinLnBrk="0" hangingPunct="1"/>
                      <a:r>
                        <a:rPr lang="en-US" sz="1100" kern="1200" dirty="0" smtClean="0">
                          <a:solidFill>
                            <a:schemeClr val="dk1"/>
                          </a:solidFill>
                          <a:effectLst/>
                          <a:latin typeface="Arial" panose="020B0604020202020204" pitchFamily="34" charset="0"/>
                          <a:ea typeface="Calibri"/>
                          <a:cs typeface="Arial" panose="020B0604020202020204" pitchFamily="34" charset="0"/>
                        </a:rPr>
                        <a:t>and business plans for 13</a:t>
                      </a:r>
                    </a:p>
                    <a:p>
                      <a:pPr marL="0" algn="l" defTabSz="422041" rtl="0" eaLnBrk="1" latinLnBrk="0" hangingPunct="1"/>
                      <a:r>
                        <a:rPr lang="en-ZA" sz="1100" kern="1200" dirty="0" smtClean="0">
                          <a:solidFill>
                            <a:schemeClr val="dk1"/>
                          </a:solidFill>
                          <a:effectLst/>
                          <a:latin typeface="Arial" panose="020B0604020202020204" pitchFamily="34" charset="0"/>
                          <a:ea typeface="Calibri"/>
                          <a:cs typeface="Arial" panose="020B0604020202020204" pitchFamily="34" charset="0"/>
                        </a:rPr>
                        <a:t>entities</a:t>
                      </a:r>
                      <a:endParaRPr lang="en-US" sz="1100" kern="1200" dirty="0" smtClean="0">
                        <a:solidFill>
                          <a:schemeClr val="dk1"/>
                        </a:solidFill>
                        <a:effectLst/>
                        <a:latin typeface="Arial" panose="020B0604020202020204" pitchFamily="34" charset="0"/>
                        <a:ea typeface="Calibri"/>
                        <a:cs typeface="Arial" panose="020B0604020202020204" pitchFamily="34" charset="0"/>
                      </a:endParaRPr>
                    </a:p>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100" dirty="0" smtClean="0">
                          <a:effectLst/>
                          <a:latin typeface="Arial" panose="020B0604020202020204" pitchFamily="34" charset="0"/>
                          <a:ea typeface="Times New Roman"/>
                          <a:cs typeface="Arial" panose="020B0604020202020204" pitchFamily="34" charset="0"/>
                        </a:rPr>
                        <a:t>-</a:t>
                      </a:r>
                      <a:endParaRPr lang="en-US" sz="110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marL="0" marR="0" algn="just">
                        <a:spcBef>
                          <a:spcPts val="600"/>
                        </a:spcBef>
                        <a:spcAft>
                          <a:spcPts val="0"/>
                        </a:spcAft>
                      </a:pPr>
                      <a:r>
                        <a:rPr lang="en-US" sz="1100" b="1" i="1" dirty="0" smtClean="0">
                          <a:effectLst/>
                          <a:latin typeface="Arial" panose="020B0604020202020204" pitchFamily="34" charset="0"/>
                          <a:ea typeface="Times New Roman"/>
                          <a:cs typeface="Arial" panose="020B0604020202020204" pitchFamily="34" charset="0"/>
                        </a:rPr>
                        <a:t>Target</a:t>
                      </a:r>
                      <a:r>
                        <a:rPr lang="en-US" sz="1100" b="1" i="1" baseline="0" dirty="0" smtClean="0">
                          <a:effectLst/>
                          <a:latin typeface="Arial" panose="020B0604020202020204" pitchFamily="34" charset="0"/>
                          <a:ea typeface="Times New Roman"/>
                          <a:cs typeface="Arial" panose="020B0604020202020204" pitchFamily="34" charset="0"/>
                        </a:rPr>
                        <a:t> met</a:t>
                      </a:r>
                      <a:endParaRPr lang="en-US" sz="1100" b="1" i="1" dirty="0">
                        <a:effectLst/>
                        <a:latin typeface="Arial" panose="020B0604020202020204" pitchFamily="34" charset="0"/>
                        <a:ea typeface="Times New Roman"/>
                        <a:cs typeface="Arial" panose="020B0604020202020204" pitchFamily="34" charset="0"/>
                      </a:endParaRPr>
                    </a:p>
                  </a:txBody>
                  <a:tcPr marL="68580" marR="68580" marT="0" marB="0"/>
                </a:tc>
                <a:extLst>
                  <a:ext uri="{0D108BD9-81ED-4DB2-BD59-A6C34878D82A}">
                    <a16:rowId xmlns:a16="http://schemas.microsoft.com/office/drawing/2014/main" xmlns="" val="3860856755"/>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33</a:t>
            </a:fld>
            <a:endParaRPr lang="en-US" altLang="en-US">
              <a:solidFill>
                <a:prstClr val="black"/>
              </a:solidFill>
              <a:ea typeface="+mn-ea"/>
            </a:endParaRPr>
          </a:p>
        </p:txBody>
      </p:sp>
    </p:spTree>
    <p:extLst>
      <p:ext uri="{BB962C8B-B14F-4D97-AF65-F5344CB8AC3E}">
        <p14:creationId xmlns:p14="http://schemas.microsoft.com/office/powerpoint/2010/main" val="1376126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4" y="42622"/>
            <a:ext cx="875281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nvPr>
        </p:nvGraphicFramePr>
        <p:xfrm>
          <a:off x="232014" y="1328117"/>
          <a:ext cx="8771135" cy="4471384"/>
        </p:xfrm>
        <a:graphic>
          <a:graphicData uri="http://schemas.openxmlformats.org/drawingml/2006/table">
            <a:tbl>
              <a:tblPr firstRow="1" bandRow="1">
                <a:tableStyleId>{F5AB1C69-6EDB-4FF4-983F-18BD219EF322}</a:tableStyleId>
              </a:tblPr>
              <a:tblGrid>
                <a:gridCol w="395784">
                  <a:extLst>
                    <a:ext uri="{9D8B030D-6E8A-4147-A177-3AD203B41FA5}">
                      <a16:colId xmlns:a16="http://schemas.microsoft.com/office/drawing/2014/main" xmlns="" val="20000"/>
                    </a:ext>
                  </a:extLst>
                </a:gridCol>
                <a:gridCol w="87498">
                  <a:extLst>
                    <a:ext uri="{9D8B030D-6E8A-4147-A177-3AD203B41FA5}">
                      <a16:colId xmlns:a16="http://schemas.microsoft.com/office/drawing/2014/main" xmlns="" val="20001"/>
                    </a:ext>
                  </a:extLst>
                </a:gridCol>
                <a:gridCol w="1512881">
                  <a:extLst>
                    <a:ext uri="{9D8B030D-6E8A-4147-A177-3AD203B41FA5}">
                      <a16:colId xmlns:a16="http://schemas.microsoft.com/office/drawing/2014/main" xmlns="" val="20002"/>
                    </a:ext>
                  </a:extLst>
                </a:gridCol>
                <a:gridCol w="1526889">
                  <a:extLst>
                    <a:ext uri="{9D8B030D-6E8A-4147-A177-3AD203B41FA5}">
                      <a16:colId xmlns:a16="http://schemas.microsoft.com/office/drawing/2014/main" xmlns="" val="20003"/>
                    </a:ext>
                  </a:extLst>
                </a:gridCol>
                <a:gridCol w="1863084">
                  <a:extLst>
                    <a:ext uri="{9D8B030D-6E8A-4147-A177-3AD203B41FA5}">
                      <a16:colId xmlns:a16="http://schemas.microsoft.com/office/drawing/2014/main" xmlns="" val="20004"/>
                    </a:ext>
                  </a:extLst>
                </a:gridCol>
                <a:gridCol w="1792584">
                  <a:extLst>
                    <a:ext uri="{9D8B030D-6E8A-4147-A177-3AD203B41FA5}">
                      <a16:colId xmlns:a16="http://schemas.microsoft.com/office/drawing/2014/main" xmlns="" val="20005"/>
                    </a:ext>
                  </a:extLst>
                </a:gridCol>
                <a:gridCol w="1592415">
                  <a:extLst>
                    <a:ext uri="{9D8B030D-6E8A-4147-A177-3AD203B41FA5}">
                      <a16:colId xmlns:a16="http://schemas.microsoft.com/office/drawing/2014/main" xmlns="" val="20006"/>
                    </a:ext>
                  </a:extLst>
                </a:gridCol>
              </a:tblGrid>
              <a:tr h="460216">
                <a:tc gridSpan="3">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7">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Economic and Social Regulation</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pPr marL="0" marR="0" algn="l" defTabSz="422041" rtl="0" eaLnBrk="1" latinLnBrk="0" hangingPunct="1">
                        <a:lnSpc>
                          <a:spcPct val="115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1.5.1</a:t>
                      </a:r>
                    </a:p>
                  </a:txBody>
                  <a:tcPr marL="0" marR="0" marT="0" marB="0"/>
                </a:tc>
                <a:tc gridSpan="2">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a:t>
                      </a:r>
                      <a:r>
                        <a:rPr lang="en-US" sz="1100" kern="1200" dirty="0" smtClean="0">
                          <a:solidFill>
                            <a:schemeClr val="dk1"/>
                          </a:solidFill>
                          <a:effectLst/>
                          <a:latin typeface="Arial" panose="020B0604020202020204" pitchFamily="34" charset="0"/>
                          <a:ea typeface="Calibri"/>
                          <a:cs typeface="Arial" panose="020B0604020202020204" pitchFamily="34" charset="0"/>
                        </a:rPr>
                        <a:t>strategies developed </a:t>
                      </a:r>
                      <a:r>
                        <a:rPr lang="en-US" sz="1100" kern="1200" dirty="0">
                          <a:solidFill>
                            <a:schemeClr val="dk1"/>
                          </a:solidFill>
                          <a:effectLst/>
                          <a:latin typeface="Arial" panose="020B0604020202020204" pitchFamily="34" charset="0"/>
                          <a:ea typeface="Calibri"/>
                          <a:cs typeface="Arial" panose="020B0604020202020204" pitchFamily="34" charset="0"/>
                        </a:rPr>
                        <a:t>for </a:t>
                      </a:r>
                      <a:r>
                        <a:rPr lang="en-US" sz="1100" kern="1200" dirty="0" smtClean="0">
                          <a:solidFill>
                            <a:schemeClr val="dk1"/>
                          </a:solidFill>
                          <a:effectLst/>
                          <a:latin typeface="Arial" panose="020B0604020202020204" pitchFamily="34" charset="0"/>
                          <a:ea typeface="Calibri"/>
                          <a:cs typeface="Arial" panose="020B0604020202020204" pitchFamily="34" charset="0"/>
                        </a:rPr>
                        <a:t>AMD mitigation</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Crocodile (West) -Limpopo</a:t>
                      </a:r>
                      <a:br>
                        <a:rPr lang="en-US" sz="1100" kern="1200" dirty="0">
                          <a:solidFill>
                            <a:schemeClr val="dk1"/>
                          </a:solidFill>
                          <a:effectLst/>
                          <a:latin typeface="Arial" panose="020B0604020202020204" pitchFamily="34" charset="0"/>
                          <a:ea typeface="Calibri"/>
                          <a:cs typeface="Arial" panose="020B0604020202020204" pitchFamily="34" charset="0"/>
                        </a:rPr>
                      </a:b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Limpopo WMA mine </a:t>
                      </a:r>
                      <a:r>
                        <a:rPr lang="en-US" sz="1100" kern="1200" dirty="0">
                          <a:solidFill>
                            <a:schemeClr val="dk1"/>
                          </a:solidFill>
                          <a:effectLst/>
                          <a:latin typeface="Arial" panose="020B0604020202020204" pitchFamily="34" charset="0"/>
                          <a:ea typeface="Calibri"/>
                          <a:cs typeface="Arial" panose="020B0604020202020204" pitchFamily="34" charset="0"/>
                        </a:rPr>
                        <a:t>Water/ AMD Mitigation </a:t>
                      </a:r>
                      <a:r>
                        <a:rPr lang="en-US" sz="1100" kern="1200" dirty="0" smtClean="0">
                          <a:solidFill>
                            <a:schemeClr val="dk1"/>
                          </a:solidFill>
                          <a:effectLst/>
                          <a:latin typeface="Arial" panose="020B0604020202020204" pitchFamily="34" charset="0"/>
                          <a:ea typeface="Calibri"/>
                          <a:cs typeface="Arial" panose="020B0604020202020204" pitchFamily="34" charset="0"/>
                        </a:rPr>
                        <a:t>: included </a:t>
                      </a:r>
                      <a:r>
                        <a:rPr lang="en-US" sz="1100" kern="1200" dirty="0">
                          <a:solidFill>
                            <a:schemeClr val="dk1"/>
                          </a:solidFill>
                          <a:effectLst/>
                          <a:latin typeface="Arial" panose="020B0604020202020204" pitchFamily="34" charset="0"/>
                          <a:ea typeface="Calibri"/>
                          <a:cs typeface="Arial" panose="020B0604020202020204" pitchFamily="34" charset="0"/>
                        </a:rPr>
                        <a:t>the Crocodile-West River System)</a:t>
                      </a: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endParaRPr lang="en-ZA" sz="11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92401">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1.5.2</a:t>
                      </a:r>
                    </a:p>
                  </a:txBody>
                  <a:tcPr marL="0" marR="0" marT="0" marB="0"/>
                </a:tc>
                <a:tc gridSpan="2">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Waste Discharge Charge System (</a:t>
                      </a:r>
                      <a:r>
                        <a:rPr lang="en-US" sz="1100" kern="1200" dirty="0" err="1">
                          <a:solidFill>
                            <a:schemeClr val="dk1"/>
                          </a:solidFill>
                          <a:effectLst/>
                          <a:latin typeface="Arial" panose="020B0604020202020204" pitchFamily="34" charset="0"/>
                          <a:ea typeface="Calibri"/>
                          <a:cs typeface="Arial" panose="020B0604020202020204" pitchFamily="34" charset="0"/>
                        </a:rPr>
                        <a:t>WDCS</a:t>
                      </a: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implemented </a:t>
                      </a:r>
                      <a:r>
                        <a:rPr lang="en-US" sz="1100" kern="1200" dirty="0">
                          <a:solidFill>
                            <a:schemeClr val="dk1"/>
                          </a:solidFill>
                          <a:effectLst/>
                          <a:latin typeface="Arial" panose="020B0604020202020204" pitchFamily="34" charset="0"/>
                          <a:ea typeface="Calibri"/>
                          <a:cs typeface="Arial" panose="020B0604020202020204" pitchFamily="34" charset="0"/>
                        </a:rPr>
                        <a:t>country wide</a:t>
                      </a: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a:solidFill>
                            <a:schemeClr val="dk1"/>
                          </a:solidFill>
                          <a:effectLst/>
                          <a:latin typeface="Arial" panose="020B0604020202020204" pitchFamily="34" charset="0"/>
                          <a:ea typeface="Calibri"/>
                          <a:cs typeface="Arial" panose="020B0604020202020204" pitchFamily="34" charset="0"/>
                        </a:rPr>
                        <a:t>Final report for the three priority areas</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Final </a:t>
                      </a:r>
                      <a:r>
                        <a:rPr lang="en-US" sz="1100" kern="1200" dirty="0" smtClean="0">
                          <a:solidFill>
                            <a:schemeClr val="dk1"/>
                          </a:solidFill>
                          <a:effectLst/>
                          <a:latin typeface="Arial" panose="020B0604020202020204" pitchFamily="34" charset="0"/>
                          <a:ea typeface="Calibri"/>
                          <a:cs typeface="Arial" panose="020B0604020202020204" pitchFamily="34" charset="0"/>
                        </a:rPr>
                        <a:t>report </a:t>
                      </a:r>
                      <a:r>
                        <a:rPr lang="en-US" sz="1100" kern="1200" dirty="0">
                          <a:solidFill>
                            <a:schemeClr val="dk1"/>
                          </a:solidFill>
                          <a:effectLst/>
                          <a:latin typeface="Arial" panose="020B0604020202020204" pitchFamily="34" charset="0"/>
                          <a:ea typeface="Calibri"/>
                          <a:cs typeface="Arial" panose="020B0604020202020204" pitchFamily="34" charset="0"/>
                        </a:rPr>
                        <a:t>for the 3 priority </a:t>
                      </a:r>
                      <a:r>
                        <a:rPr lang="en-US" sz="1100" kern="1200" dirty="0" smtClean="0">
                          <a:solidFill>
                            <a:schemeClr val="dk1"/>
                          </a:solidFill>
                          <a:effectLst/>
                          <a:latin typeface="Arial" panose="020B0604020202020204" pitchFamily="34" charset="0"/>
                          <a:ea typeface="Calibri"/>
                          <a:cs typeface="Arial" panose="020B0604020202020204" pitchFamily="34" charset="0"/>
                        </a:rPr>
                        <a:t>areas:</a:t>
                      </a:r>
                      <a:r>
                        <a:rPr lang="en-US"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a:solidFill>
                            <a:schemeClr val="dk1"/>
                          </a:solidFill>
                          <a:effectLst/>
                          <a:latin typeface="Arial" panose="020B0604020202020204" pitchFamily="34" charset="0"/>
                          <a:ea typeface="Calibri"/>
                          <a:cs typeface="Arial" panose="020B0604020202020204" pitchFamily="34" charset="0"/>
                        </a:rPr>
                        <a:t>Vaal, Crocodile Marico and </a:t>
                      </a:r>
                      <a:r>
                        <a:rPr lang="en-US" sz="1100" kern="1200" dirty="0" err="1">
                          <a:solidFill>
                            <a:schemeClr val="dk1"/>
                          </a:solidFill>
                          <a:effectLst/>
                          <a:latin typeface="Arial" panose="020B0604020202020204" pitchFamily="34" charset="0"/>
                          <a:ea typeface="Calibri"/>
                          <a:cs typeface="Arial" panose="020B0604020202020204" pitchFamily="34" charset="0"/>
                        </a:rPr>
                        <a:t>Olifants</a:t>
                      </a: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WMA </a:t>
                      </a:r>
                      <a:r>
                        <a:rPr lang="en-US" sz="1100" kern="1200" dirty="0" err="1">
                          <a:solidFill>
                            <a:schemeClr val="dk1"/>
                          </a:solidFill>
                          <a:effectLst/>
                          <a:latin typeface="Arial" panose="020B0604020202020204" pitchFamily="34" charset="0"/>
                          <a:ea typeface="Calibri"/>
                          <a:cs typeface="Arial" panose="020B0604020202020204" pitchFamily="34" charset="0"/>
                        </a:rPr>
                        <a:t>finalised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endParaRPr lang="en-ZA" sz="11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352906">
                <a:tc>
                  <a:txBody>
                    <a:bodyPr/>
                    <a:lstStyle/>
                    <a:p>
                      <a:pPr marL="0" marR="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4.2. 4</a:t>
                      </a:r>
                    </a:p>
                  </a:txBody>
                  <a:tcPr marL="0" marR="0" marT="0" marB="0"/>
                </a:tc>
                <a:tc gridSpan="2">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Water </a:t>
                      </a:r>
                      <a:r>
                        <a:rPr lang="en-US" sz="1100" kern="1200" dirty="0" smtClean="0">
                          <a:solidFill>
                            <a:schemeClr val="dk1"/>
                          </a:solidFill>
                          <a:effectLst/>
                          <a:latin typeface="Arial" panose="020B0604020202020204" pitchFamily="34" charset="0"/>
                          <a:ea typeface="Calibri"/>
                          <a:cs typeface="Arial" panose="020B0604020202020204" pitchFamily="34" charset="0"/>
                        </a:rPr>
                        <a:t>economic  regulator </a:t>
                      </a:r>
                      <a:r>
                        <a:rPr lang="en-US" sz="1100" kern="1200" dirty="0">
                          <a:solidFill>
                            <a:schemeClr val="dk1"/>
                          </a:solidFill>
                          <a:effectLst/>
                          <a:latin typeface="Arial" panose="020B0604020202020204" pitchFamily="34" charset="0"/>
                          <a:ea typeface="Calibri"/>
                          <a:cs typeface="Arial" panose="020B0604020202020204" pitchFamily="34" charset="0"/>
                        </a:rPr>
                        <a:t>established</a:t>
                      </a: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Develop consultation plan for the draft business case of the independent economic regulator</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On hold</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Project on hold</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a:t>
                      </a:r>
                      <a:r>
                        <a:rPr lang="en-ZA" sz="1100" b="1" kern="1200" baseline="0" dirty="0" smtClean="0">
                          <a:solidFill>
                            <a:schemeClr val="dk1"/>
                          </a:solidFill>
                          <a:effectLst/>
                          <a:latin typeface="Arial" panose="020B0604020202020204" pitchFamily="34" charset="0"/>
                          <a:ea typeface="Calibri"/>
                          <a:cs typeface="Arial" panose="020B0604020202020204" pitchFamily="34" charset="0"/>
                        </a:rPr>
                        <a:t> not met</a:t>
                      </a:r>
                    </a:p>
                    <a:p>
                      <a:pPr marL="109538" marR="0" indent="0" algn="l" defTabSz="422041" rtl="0" eaLnBrk="1" fontAlgn="t" latinLnBrk="0" hangingPunct="1">
                        <a:lnSpc>
                          <a:spcPct val="100000"/>
                        </a:lnSpc>
                        <a:spcBef>
                          <a:spcPts val="0"/>
                        </a:spcBef>
                        <a:spcAft>
                          <a:spcPts val="0"/>
                        </a:spcAft>
                      </a:pPr>
                      <a:endParaRPr lang="en-ZA" sz="1100" kern="1200" baseline="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75828">
                <a:tc>
                  <a:txBody>
                    <a:bodyPr/>
                    <a:lstStyle/>
                    <a:p>
                      <a:pPr marL="0" marR="0" algn="l" defTabSz="422041" rtl="0" eaLnBrk="1" fontAlgn="t" latinLnBrk="0" hangingPunct="1">
                        <a:lnSpc>
                          <a:spcPct val="100000"/>
                        </a:lnSpc>
                        <a:spcBef>
                          <a:spcPts val="0"/>
                        </a:spcBef>
                        <a:spcAft>
                          <a:spcPts val="0"/>
                        </a:spcAft>
                      </a:pPr>
                      <a:r>
                        <a:rPr lang="en-US" sz="1100" kern="1200">
                          <a:solidFill>
                            <a:schemeClr val="dk1"/>
                          </a:solidFill>
                          <a:effectLst/>
                          <a:latin typeface="Arial" panose="020B0604020202020204" pitchFamily="34" charset="0"/>
                          <a:ea typeface="Calibri"/>
                          <a:cs typeface="Arial" panose="020B0604020202020204" pitchFamily="34" charset="0"/>
                        </a:rPr>
                        <a:t>4.2.5</a:t>
                      </a:r>
                    </a:p>
                  </a:txBody>
                  <a:tcPr marL="0" marR="0" marT="0" marB="0"/>
                </a:tc>
                <a:tc gridSpan="2">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Water pricing </a:t>
                      </a:r>
                      <a:r>
                        <a:rPr lang="en-US" sz="1100" kern="1200" dirty="0" smtClean="0">
                          <a:solidFill>
                            <a:schemeClr val="dk1"/>
                          </a:solidFill>
                          <a:effectLst/>
                          <a:latin typeface="Arial" panose="020B0604020202020204" pitchFamily="34" charset="0"/>
                          <a:ea typeface="Calibri"/>
                          <a:cs typeface="Arial" panose="020B0604020202020204" pitchFamily="34" charset="0"/>
                        </a:rPr>
                        <a:t>regulations implemented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Approval  and  tabling of the 2020/21 bulk water tariffs</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The </a:t>
                      </a:r>
                      <a:r>
                        <a:rPr lang="en-US" sz="1100" kern="1200" dirty="0">
                          <a:solidFill>
                            <a:schemeClr val="dk1"/>
                          </a:solidFill>
                          <a:effectLst/>
                          <a:latin typeface="Arial" panose="020B0604020202020204" pitchFamily="34" charset="0"/>
                          <a:ea typeface="Calibri"/>
                          <a:cs typeface="Arial" panose="020B0604020202020204" pitchFamily="34" charset="0"/>
                        </a:rPr>
                        <a:t>2020/21 bulk water tariff was </a:t>
                      </a:r>
                      <a:r>
                        <a:rPr lang="en-US" sz="1100" kern="1200" dirty="0" smtClean="0">
                          <a:solidFill>
                            <a:schemeClr val="dk1"/>
                          </a:solidFill>
                          <a:effectLst/>
                          <a:latin typeface="Arial" panose="020B0604020202020204" pitchFamily="34" charset="0"/>
                          <a:ea typeface="Calibri"/>
                          <a:cs typeface="Arial" panose="020B0604020202020204" pitchFamily="34" charset="0"/>
                        </a:rPr>
                        <a:t>tabled </a:t>
                      </a:r>
                      <a:r>
                        <a:rPr lang="en-US" sz="1100" kern="1200" dirty="0">
                          <a:solidFill>
                            <a:schemeClr val="dk1"/>
                          </a:solidFill>
                          <a:effectLst/>
                          <a:latin typeface="Arial" panose="020B0604020202020204" pitchFamily="34" charset="0"/>
                          <a:ea typeface="Calibri"/>
                          <a:cs typeface="Arial" panose="020B0604020202020204" pitchFamily="34" charset="0"/>
                        </a:rPr>
                        <a:t>in parliament in time. </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endParaRPr lang="en-ZA" sz="1100" kern="120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buClrTx/>
                        <a:buSzTx/>
                        <a:buFontTx/>
                        <a:buNone/>
                        <a:tabLst/>
                        <a:defRPr/>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p>
                    <a:p>
                      <a:pPr marL="109538"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175828">
                <a:tc gridSpan="7">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Water Use Authorisation and Administration</a:t>
                      </a:r>
                      <a:endParaRPr lang="en-ZA" sz="1400" b="1"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a:p>
                  </a:txBody>
                  <a:tcPr/>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dirty="0"/>
                    </a:p>
                  </a:txBody>
                  <a:tcPr marL="0" marR="0" marT="0" marB="0"/>
                </a:tc>
                <a:tc hMerge="1">
                  <a:txBody>
                    <a:bodyPr/>
                    <a:lstStyle/>
                    <a:p>
                      <a:endParaRPr lang="en-ZA" dirty="0"/>
                    </a:p>
                  </a:txBody>
                  <a:tcPr marL="0" marR="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6"/>
                  </a:ext>
                </a:extLst>
              </a:tr>
              <a:tr h="175828">
                <a:tc gridSpan="2">
                  <a:txBody>
                    <a:bodyPr/>
                    <a:lstStyle/>
                    <a:p>
                      <a:pPr marL="0"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3.1.1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endParaRPr lang="en-ZA"/>
                    </a:p>
                  </a:txBody>
                  <a:tcPr/>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Percentage of applications for water use </a:t>
                      </a:r>
                      <a:r>
                        <a:rPr lang="en-US" sz="1100" kern="1200" dirty="0" err="1" smtClean="0">
                          <a:solidFill>
                            <a:schemeClr val="dk1"/>
                          </a:solidFill>
                          <a:effectLst/>
                          <a:latin typeface="Arial" panose="020B0604020202020204" pitchFamily="34" charset="0"/>
                          <a:ea typeface="Calibri"/>
                          <a:cs typeface="Arial" panose="020B0604020202020204" pitchFamily="34" charset="0"/>
                        </a:rPr>
                        <a:t>authorisation</a:t>
                      </a: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err="1" smtClean="0">
                          <a:solidFill>
                            <a:schemeClr val="dk1"/>
                          </a:solidFill>
                          <a:effectLst/>
                          <a:latin typeface="Arial" panose="020B0604020202020204" pitchFamily="34" charset="0"/>
                          <a:ea typeface="Calibri"/>
                          <a:cs typeface="Arial" panose="020B0604020202020204" pitchFamily="34" charset="0"/>
                        </a:rPr>
                        <a:t>finalised</a:t>
                      </a:r>
                      <a:r>
                        <a:rPr lang="en-US" sz="1100" kern="1200" dirty="0" smtClean="0">
                          <a:solidFill>
                            <a:schemeClr val="dk1"/>
                          </a:solidFill>
                          <a:effectLst/>
                          <a:latin typeface="Arial" panose="020B0604020202020204" pitchFamily="34" charset="0"/>
                          <a:ea typeface="Calibri"/>
                          <a:cs typeface="Arial" panose="020B0604020202020204" pitchFamily="34" charset="0"/>
                        </a:rPr>
                        <a:t> within 300 days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80%</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88% </a:t>
                      </a:r>
                    </a:p>
                    <a:p>
                      <a:pPr marL="109538"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8%</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txBody>
                  <a:tcPr marL="68580" marR="68580" marT="0" marB="0"/>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34</a:t>
            </a:fld>
            <a:endParaRPr lang="en-US" altLang="en-US">
              <a:solidFill>
                <a:prstClr val="black"/>
              </a:solidFill>
              <a:ea typeface="+mn-ea"/>
            </a:endParaRPr>
          </a:p>
        </p:txBody>
      </p:sp>
    </p:spTree>
    <p:extLst>
      <p:ext uri="{BB962C8B-B14F-4D97-AF65-F5344CB8AC3E}">
        <p14:creationId xmlns:p14="http://schemas.microsoft.com/office/powerpoint/2010/main" val="34425802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4" y="42622"/>
            <a:ext cx="875281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8935667"/>
              </p:ext>
            </p:extLst>
          </p:nvPr>
        </p:nvGraphicFramePr>
        <p:xfrm>
          <a:off x="232014" y="1391617"/>
          <a:ext cx="8771135" cy="3644483"/>
        </p:xfrm>
        <a:graphic>
          <a:graphicData uri="http://schemas.openxmlformats.org/drawingml/2006/table">
            <a:tbl>
              <a:tblPr firstRow="1" bandRow="1">
                <a:tableStyleId>{F5AB1C69-6EDB-4FF4-983F-18BD219EF322}</a:tableStyleId>
              </a:tblPr>
              <a:tblGrid>
                <a:gridCol w="395784">
                  <a:extLst>
                    <a:ext uri="{9D8B030D-6E8A-4147-A177-3AD203B41FA5}">
                      <a16:colId xmlns:a16="http://schemas.microsoft.com/office/drawing/2014/main" xmlns="" val="20000"/>
                    </a:ext>
                  </a:extLst>
                </a:gridCol>
                <a:gridCol w="1600379">
                  <a:extLst>
                    <a:ext uri="{9D8B030D-6E8A-4147-A177-3AD203B41FA5}">
                      <a16:colId xmlns:a16="http://schemas.microsoft.com/office/drawing/2014/main" xmlns="" val="20001"/>
                    </a:ext>
                  </a:extLst>
                </a:gridCol>
                <a:gridCol w="1526889">
                  <a:extLst>
                    <a:ext uri="{9D8B030D-6E8A-4147-A177-3AD203B41FA5}">
                      <a16:colId xmlns:a16="http://schemas.microsoft.com/office/drawing/2014/main" xmlns="" val="20002"/>
                    </a:ext>
                  </a:extLst>
                </a:gridCol>
                <a:gridCol w="1863084">
                  <a:extLst>
                    <a:ext uri="{9D8B030D-6E8A-4147-A177-3AD203B41FA5}">
                      <a16:colId xmlns:a16="http://schemas.microsoft.com/office/drawing/2014/main" xmlns="" val="20003"/>
                    </a:ext>
                  </a:extLst>
                </a:gridCol>
                <a:gridCol w="1792584">
                  <a:extLst>
                    <a:ext uri="{9D8B030D-6E8A-4147-A177-3AD203B41FA5}">
                      <a16:colId xmlns:a16="http://schemas.microsoft.com/office/drawing/2014/main" xmlns="" val="20004"/>
                    </a:ext>
                  </a:extLst>
                </a:gridCol>
                <a:gridCol w="1592415">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Water Supply Services and Sanitation Regulation</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a:txBody>
                    <a:bodyPr/>
                    <a:lstStyle/>
                    <a:p>
                      <a:pPr marL="53975"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1.1.2</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non-compliant water services systems monitored against Regulatory standards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327</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383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56</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109538" marR="0" indent="0" algn="l" defTabSz="422041" rtl="0" eaLnBrk="1" fontAlgn="t" latinLnBrk="0" hangingPunct="1">
                        <a:lnSpc>
                          <a:spcPct val="100000"/>
                        </a:lnSpc>
                        <a:spcBef>
                          <a:spcPts val="0"/>
                        </a:spcBef>
                        <a:spcAft>
                          <a:spcPts val="0"/>
                        </a:spcAft>
                      </a:pP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92401">
                <a:tc>
                  <a:txBody>
                    <a:bodyPr/>
                    <a:lstStyle/>
                    <a:p>
                      <a:pPr marL="0" marR="0" indent="53975"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1.1.3</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non-compliant water supply systems monitored against the Regulatory standards</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371</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389</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18</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109538" marR="0" indent="0" algn="l" defTabSz="422041" rtl="0" eaLnBrk="1" fontAlgn="t" latinLnBrk="0" hangingPunct="1">
                        <a:lnSpc>
                          <a:spcPct val="100000"/>
                        </a:lnSpc>
                        <a:spcBef>
                          <a:spcPts val="0"/>
                        </a:spcBef>
                        <a:spcAft>
                          <a:spcPts val="0"/>
                        </a:spcAft>
                      </a:pP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256663">
                <a:tc gridSpan="6">
                  <a:txBody>
                    <a:bodyPr/>
                    <a:lstStyle/>
                    <a:p>
                      <a:pPr marL="0" marR="0" algn="ctr" defTabSz="422041" rtl="0" eaLnBrk="1" fontAlgn="t"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Compliance Monitoring and Enforcement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hMerge="1">
                  <a:txBody>
                    <a:bodyPr/>
                    <a:lstStyle/>
                    <a:p>
                      <a:pPr marL="109538" marR="0" indent="0" algn="l" defTabSz="422041" rtl="0" eaLnBrk="1" fontAlgn="t" latinLnBrk="0" hangingPunct="1">
                        <a:lnSpc>
                          <a:spcPct val="100000"/>
                        </a:lnSpc>
                        <a:spcBef>
                          <a:spcPts val="0"/>
                        </a:spcBef>
                        <a:spcAft>
                          <a:spcPts val="0"/>
                        </a:spcAft>
                      </a:pP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352906">
                <a:tc>
                  <a:txBody>
                    <a:bodyPr/>
                    <a:lstStyle/>
                    <a:p>
                      <a:pPr marL="0" marR="0" indent="53975"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1.1.5</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Number of water users</a:t>
                      </a:r>
                    </a:p>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monitored for compliance</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309</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316</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7</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109538" marR="0" indent="0" algn="l" defTabSz="422041" rtl="0" eaLnBrk="1" fontAlgn="t" latinLnBrk="0" hangingPunct="1">
                        <a:lnSpc>
                          <a:spcPct val="100000"/>
                        </a:lnSpc>
                        <a:spcBef>
                          <a:spcPts val="0"/>
                        </a:spcBef>
                        <a:spcAft>
                          <a:spcPts val="0"/>
                        </a:spcAft>
                      </a:pP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175828">
                <a:tc>
                  <a:txBody>
                    <a:bodyPr/>
                    <a:lstStyle/>
                    <a:p>
                      <a:pPr marL="0" marR="0" indent="53975"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1.1.6</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Percentage of reported non-compliant</a:t>
                      </a:r>
                    </a:p>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cases investigated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80%</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84% </a:t>
                      </a: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Over by 4% </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exceeded</a:t>
                      </a:r>
                    </a:p>
                    <a:p>
                      <a:pPr marL="109538" marR="0" indent="0" algn="l" defTabSz="422041" rtl="0" eaLnBrk="1" fontAlgn="t" latinLnBrk="0" hangingPunct="1">
                        <a:lnSpc>
                          <a:spcPct val="100000"/>
                        </a:lnSpc>
                        <a:spcBef>
                          <a:spcPts val="0"/>
                        </a:spcBef>
                        <a:spcAft>
                          <a:spcPts val="0"/>
                        </a:spcAft>
                      </a:pPr>
                      <a:endParaRPr lang="en-ZA" sz="1100" b="0"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35</a:t>
            </a:fld>
            <a:endParaRPr lang="en-US" altLang="en-US">
              <a:solidFill>
                <a:prstClr val="black"/>
              </a:solidFill>
              <a:ea typeface="+mn-ea"/>
            </a:endParaRPr>
          </a:p>
        </p:txBody>
      </p:sp>
    </p:spTree>
    <p:extLst>
      <p:ext uri="{BB962C8B-B14F-4D97-AF65-F5344CB8AC3E}">
        <p14:creationId xmlns:p14="http://schemas.microsoft.com/office/powerpoint/2010/main" val="34275716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14" y="42622"/>
            <a:ext cx="8752812" cy="1208346"/>
          </a:xfrm>
        </p:spPr>
        <p:txBody>
          <a:bodyPr/>
          <a:lstStyle/>
          <a:p>
            <a:r>
              <a:rPr lang="en-ZA" sz="3500" dirty="0" smtClean="0"/>
              <a:t>Performance indicators per sub-programme</a:t>
            </a:r>
            <a:endParaRPr lang="en-ZA" sz="35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52519668"/>
              </p:ext>
            </p:extLst>
          </p:nvPr>
        </p:nvGraphicFramePr>
        <p:xfrm>
          <a:off x="232014" y="1508761"/>
          <a:ext cx="8771135" cy="3387820"/>
        </p:xfrm>
        <a:graphic>
          <a:graphicData uri="http://schemas.openxmlformats.org/drawingml/2006/table">
            <a:tbl>
              <a:tblPr firstRow="1" bandRow="1">
                <a:tableStyleId>{F5AB1C69-6EDB-4FF4-983F-18BD219EF322}</a:tableStyleId>
              </a:tblPr>
              <a:tblGrid>
                <a:gridCol w="491317">
                  <a:extLst>
                    <a:ext uri="{9D8B030D-6E8A-4147-A177-3AD203B41FA5}">
                      <a16:colId xmlns:a16="http://schemas.microsoft.com/office/drawing/2014/main" xmlns="" val="20000"/>
                    </a:ext>
                  </a:extLst>
                </a:gridCol>
                <a:gridCol w="1504846">
                  <a:extLst>
                    <a:ext uri="{9D8B030D-6E8A-4147-A177-3AD203B41FA5}">
                      <a16:colId xmlns:a16="http://schemas.microsoft.com/office/drawing/2014/main" xmlns="" val="20001"/>
                    </a:ext>
                  </a:extLst>
                </a:gridCol>
                <a:gridCol w="1526889">
                  <a:extLst>
                    <a:ext uri="{9D8B030D-6E8A-4147-A177-3AD203B41FA5}">
                      <a16:colId xmlns:a16="http://schemas.microsoft.com/office/drawing/2014/main" xmlns="" val="20002"/>
                    </a:ext>
                  </a:extLst>
                </a:gridCol>
                <a:gridCol w="1863084">
                  <a:extLst>
                    <a:ext uri="{9D8B030D-6E8A-4147-A177-3AD203B41FA5}">
                      <a16:colId xmlns:a16="http://schemas.microsoft.com/office/drawing/2014/main" xmlns="" val="20003"/>
                    </a:ext>
                  </a:extLst>
                </a:gridCol>
                <a:gridCol w="1792584">
                  <a:extLst>
                    <a:ext uri="{9D8B030D-6E8A-4147-A177-3AD203B41FA5}">
                      <a16:colId xmlns:a16="http://schemas.microsoft.com/office/drawing/2014/main" xmlns="" val="20004"/>
                    </a:ext>
                  </a:extLst>
                </a:gridCol>
                <a:gridCol w="1592415">
                  <a:extLst>
                    <a:ext uri="{9D8B030D-6E8A-4147-A177-3AD203B41FA5}">
                      <a16:colId xmlns:a16="http://schemas.microsoft.com/office/drawing/2014/main" xmlns="" val="20005"/>
                    </a:ext>
                  </a:extLst>
                </a:gridCol>
              </a:tblGrid>
              <a:tr h="460216">
                <a:tc gridSpan="2">
                  <a:txBody>
                    <a:bodyPr/>
                    <a:lstStyle/>
                    <a:p>
                      <a:r>
                        <a:rPr lang="en-ZA" sz="1200" dirty="0" smtClean="0">
                          <a:latin typeface="Arial" panose="020B0604020202020204" pitchFamily="34" charset="0"/>
                          <a:cs typeface="Arial" panose="020B0604020202020204" pitchFamily="34" charset="0"/>
                        </a:rPr>
                        <a:t>Performance</a:t>
                      </a:r>
                      <a:r>
                        <a:rPr lang="en-ZA" sz="1200" baseline="0" dirty="0" smtClean="0">
                          <a:latin typeface="Arial" panose="020B0604020202020204" pitchFamily="34" charset="0"/>
                          <a:cs typeface="Arial" panose="020B0604020202020204" pitchFamily="34" charset="0"/>
                        </a:rPr>
                        <a:t> indicator</a:t>
                      </a:r>
                      <a:endParaRPr lang="en-ZA" sz="1200" dirty="0">
                        <a:latin typeface="Arial" panose="020B0604020202020204" pitchFamily="34" charset="0"/>
                        <a:cs typeface="Arial" panose="020B0604020202020204" pitchFamily="34" charset="0"/>
                      </a:endParaRPr>
                    </a:p>
                  </a:txBody>
                  <a:tcPr/>
                </a:tc>
                <a:tc hMerge="1">
                  <a:txBody>
                    <a:bodyPr/>
                    <a:lstStyle/>
                    <a:p>
                      <a:endParaRPr lang="en-ZA"/>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t>
                      </a:r>
                      <a:r>
                        <a:rPr lang="en-ZA" sz="1200" dirty="0" smtClean="0">
                          <a:latin typeface="Arial" panose="020B0604020202020204" pitchFamily="34" charset="0"/>
                          <a:cs typeface="Arial" panose="020B0604020202020204" pitchFamily="34" charset="0"/>
                        </a:rPr>
                        <a:t>target </a:t>
                      </a:r>
                      <a:endParaRPr lang="en-ZA" sz="1200" dirty="0">
                        <a:latin typeface="Arial" panose="020B0604020202020204" pitchFamily="34" charset="0"/>
                        <a:cs typeface="Arial" panose="020B0604020202020204" pitchFamily="34" charset="0"/>
                      </a:endParaRPr>
                    </a:p>
                  </a:txBody>
                  <a:tcPr/>
                </a:tc>
                <a:tc>
                  <a:txBody>
                    <a:bodyPr/>
                    <a:lstStyle/>
                    <a:p>
                      <a:r>
                        <a:rPr lang="en-ZA" sz="1200" dirty="0" smtClean="0">
                          <a:latin typeface="Arial" panose="020B0604020202020204" pitchFamily="34" charset="0"/>
                          <a:cs typeface="Arial" panose="020B0604020202020204" pitchFamily="34" charset="0"/>
                        </a:rPr>
                        <a:t>2019/20</a:t>
                      </a:r>
                      <a:r>
                        <a:rPr lang="en-ZA" sz="1200" baseline="0" dirty="0" smtClean="0">
                          <a:latin typeface="Arial" panose="020B0604020202020204" pitchFamily="34" charset="0"/>
                          <a:cs typeface="Arial" panose="020B0604020202020204" pitchFamily="34" charset="0"/>
                        </a:rPr>
                        <a:t> annual achievement</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Deviation from </a:t>
                      </a:r>
                      <a:r>
                        <a:rPr lang="en-ZA" sz="1200" baseline="0" dirty="0" smtClean="0">
                          <a:latin typeface="Arial" panose="020B0604020202020204" pitchFamily="34" charset="0"/>
                          <a:cs typeface="Arial" panose="020B0604020202020204" pitchFamily="34" charset="0"/>
                        </a:rPr>
                        <a:t>annual </a:t>
                      </a:r>
                      <a:r>
                        <a:rPr lang="en-ZA" sz="1200" dirty="0" smtClean="0">
                          <a:latin typeface="Arial" panose="020B0604020202020204" pitchFamily="34" charset="0"/>
                          <a:cs typeface="Arial" panose="020B0604020202020204" pitchFamily="34" charset="0"/>
                        </a:rPr>
                        <a:t>target </a:t>
                      </a:r>
                    </a:p>
                  </a:txBody>
                  <a:tcPr/>
                </a:tc>
                <a:tc>
                  <a:txBody>
                    <a:bodyPr/>
                    <a:lstStyle/>
                    <a:p>
                      <a:r>
                        <a:rPr lang="en-ZA" sz="1200" dirty="0" smtClean="0">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1396">
                <a:tc gridSpan="6">
                  <a:txBody>
                    <a:bodyPr/>
                    <a:lstStyle/>
                    <a:p>
                      <a:pPr marL="0" marR="0" algn="ctr" defTabSz="422041" rtl="0" eaLnBrk="1" latinLnBrk="0" hangingPunct="1">
                        <a:lnSpc>
                          <a:spcPct val="115000"/>
                        </a:lnSpc>
                        <a:spcBef>
                          <a:spcPts val="0"/>
                        </a:spcBef>
                        <a:spcAft>
                          <a:spcPts val="0"/>
                        </a:spcAft>
                      </a:pPr>
                      <a:r>
                        <a:rPr lang="en-US" sz="1400" b="1" kern="1200" dirty="0" smtClean="0">
                          <a:solidFill>
                            <a:schemeClr val="dk1"/>
                          </a:solidFill>
                          <a:effectLst/>
                          <a:latin typeface="Arial" panose="020B0604020202020204" pitchFamily="34" charset="0"/>
                          <a:ea typeface="Calibri"/>
                          <a:cs typeface="Arial" panose="020B0604020202020204" pitchFamily="34" charset="0"/>
                        </a:rPr>
                        <a:t>Institutional Oversight</a:t>
                      </a:r>
                      <a:endParaRPr lang="en-US" sz="14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3709">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4.2.1</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National Water Infrastructure Agency</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established</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Final concept note for establishment of the Authority</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Final concept note for establishment of the Authority</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ctr"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met</a:t>
                      </a:r>
                      <a:endParaRPr lang="en-ZA" sz="1100" b="1"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292401">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4.2.2</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Catchment Management Agencies </a:t>
                      </a:r>
                      <a:r>
                        <a:rPr lang="en-US" sz="1100" kern="1200" dirty="0" err="1">
                          <a:solidFill>
                            <a:schemeClr val="dk1"/>
                          </a:solidFill>
                          <a:effectLst/>
                          <a:latin typeface="Arial" panose="020B0604020202020204" pitchFamily="34" charset="0"/>
                          <a:ea typeface="Calibri"/>
                          <a:cs typeface="Arial" panose="020B0604020202020204" pitchFamily="34" charset="0"/>
                        </a:rPr>
                        <a:t>gazetted</a:t>
                      </a:r>
                      <a:r>
                        <a:rPr lang="en-US" sz="1100" kern="1200" dirty="0">
                          <a:solidFill>
                            <a:schemeClr val="dk1"/>
                          </a:solidFill>
                          <a:effectLst/>
                          <a:latin typeface="Arial" panose="020B0604020202020204" pitchFamily="34" charset="0"/>
                          <a:ea typeface="Calibri"/>
                          <a:cs typeface="Arial" panose="020B0604020202020204" pitchFamily="34" charset="0"/>
                        </a:rPr>
                        <a:t> for establishment</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0</a:t>
                      </a:r>
                    </a:p>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
                      </a:r>
                      <a:br>
                        <a:rPr lang="en-US" sz="1100" kern="1200" dirty="0">
                          <a:solidFill>
                            <a:schemeClr val="dk1"/>
                          </a:solidFill>
                          <a:effectLst/>
                          <a:latin typeface="Arial" panose="020B0604020202020204" pitchFamily="34" charset="0"/>
                          <a:ea typeface="Calibri"/>
                          <a:cs typeface="Arial" panose="020B0604020202020204" pitchFamily="34" charset="0"/>
                        </a:rPr>
                      </a:br>
                      <a:r>
                        <a:rPr lang="en-US" sz="1100" kern="1200" dirty="0">
                          <a:solidFill>
                            <a:schemeClr val="dk1"/>
                          </a:solidFill>
                          <a:effectLst/>
                          <a:latin typeface="Arial" panose="020B0604020202020204" pitchFamily="34" charset="0"/>
                          <a:ea typeface="Calibri"/>
                          <a:cs typeface="Arial" panose="020B0604020202020204" pitchFamily="34" charset="0"/>
                        </a:rPr>
                        <a:t>(Boards appointed for Vaal, </a:t>
                      </a:r>
                      <a:r>
                        <a:rPr lang="en-US" sz="1100" kern="1200" dirty="0" err="1">
                          <a:solidFill>
                            <a:schemeClr val="dk1"/>
                          </a:solidFill>
                          <a:effectLst/>
                          <a:latin typeface="Arial" panose="020B0604020202020204" pitchFamily="34" charset="0"/>
                          <a:ea typeface="Calibri"/>
                          <a:cs typeface="Arial" panose="020B0604020202020204" pitchFamily="34" charset="0"/>
                        </a:rPr>
                        <a:t>Olifants</a:t>
                      </a:r>
                      <a:r>
                        <a:rPr lang="en-US" sz="1100" kern="1200" dirty="0">
                          <a:solidFill>
                            <a:schemeClr val="dk1"/>
                          </a:solidFill>
                          <a:effectLst/>
                          <a:latin typeface="Arial" panose="020B0604020202020204" pitchFamily="34" charset="0"/>
                          <a:ea typeface="Calibri"/>
                          <a:cs typeface="Arial" panose="020B0604020202020204" pitchFamily="34" charset="0"/>
                        </a:rPr>
                        <a:t>, </a:t>
                      </a:r>
                      <a:r>
                        <a:rPr lang="en-US" sz="1100" kern="1200" dirty="0" smtClean="0">
                          <a:solidFill>
                            <a:schemeClr val="dk1"/>
                          </a:solidFill>
                          <a:effectLst/>
                          <a:latin typeface="Arial" panose="020B0604020202020204" pitchFamily="34" charset="0"/>
                          <a:ea typeface="Calibri"/>
                          <a:cs typeface="Arial" panose="020B0604020202020204" pitchFamily="34" charset="0"/>
                        </a:rPr>
                        <a:t>Limpopo-North </a:t>
                      </a:r>
                      <a:r>
                        <a:rPr lang="en-US" sz="1100" kern="1200" dirty="0">
                          <a:solidFill>
                            <a:schemeClr val="dk1"/>
                          </a:solidFill>
                          <a:effectLst/>
                          <a:latin typeface="Arial" panose="020B0604020202020204" pitchFamily="34" charset="0"/>
                          <a:ea typeface="Calibri"/>
                          <a:cs typeface="Arial" panose="020B0604020202020204" pitchFamily="34" charset="0"/>
                        </a:rPr>
                        <a:t>West and </a:t>
                      </a:r>
                      <a:r>
                        <a:rPr lang="en-US" sz="1100" kern="1200" dirty="0" err="1">
                          <a:solidFill>
                            <a:schemeClr val="dk1"/>
                          </a:solidFill>
                          <a:effectLst/>
                          <a:latin typeface="Arial" panose="020B0604020202020204" pitchFamily="34" charset="0"/>
                          <a:ea typeface="Calibri"/>
                          <a:cs typeface="Arial" panose="020B0604020202020204" pitchFamily="34" charset="0"/>
                        </a:rPr>
                        <a:t>Phongola-Mzimkhulu</a:t>
                      </a:r>
                      <a:r>
                        <a:rPr lang="en-US" sz="1100" kern="1200" dirty="0">
                          <a:solidFill>
                            <a:schemeClr val="dk1"/>
                          </a:solidFill>
                          <a:effectLst/>
                          <a:latin typeface="Arial" panose="020B0604020202020204" pitchFamily="34" charset="0"/>
                          <a:ea typeface="Calibri"/>
                          <a:cs typeface="Arial" panose="020B0604020202020204" pitchFamily="34" charset="0"/>
                        </a:rPr>
                        <a:t> CMAs</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Submission for the establishment of six CMA and roadmap routed for Minister's approval</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Board appointments for Vaal, </a:t>
                      </a:r>
                      <a:r>
                        <a:rPr lang="en-US" sz="1100" kern="1200" dirty="0" err="1" smtClean="0">
                          <a:solidFill>
                            <a:schemeClr val="dk1"/>
                          </a:solidFill>
                          <a:effectLst/>
                          <a:latin typeface="Arial" panose="020B0604020202020204" pitchFamily="34" charset="0"/>
                          <a:ea typeface="Calibri"/>
                          <a:cs typeface="Arial" panose="020B0604020202020204" pitchFamily="34" charset="0"/>
                        </a:rPr>
                        <a:t>Olifants</a:t>
                      </a:r>
                      <a:r>
                        <a:rPr lang="en-US" sz="1100" kern="1200" dirty="0" smtClean="0">
                          <a:solidFill>
                            <a:schemeClr val="dk1"/>
                          </a:solidFill>
                          <a:effectLst/>
                          <a:latin typeface="Arial" panose="020B0604020202020204" pitchFamily="34" charset="0"/>
                          <a:ea typeface="Calibri"/>
                          <a:cs typeface="Arial" panose="020B0604020202020204" pitchFamily="34" charset="0"/>
                        </a:rPr>
                        <a:t>, </a:t>
                      </a:r>
                      <a:r>
                        <a:rPr lang="en-US" sz="1100" kern="1200" dirty="0" err="1" smtClean="0">
                          <a:solidFill>
                            <a:schemeClr val="dk1"/>
                          </a:solidFill>
                          <a:effectLst/>
                          <a:latin typeface="Arial" panose="020B0604020202020204" pitchFamily="34" charset="0"/>
                          <a:ea typeface="Calibri"/>
                          <a:cs typeface="Arial" panose="020B0604020202020204" pitchFamily="34" charset="0"/>
                        </a:rPr>
                        <a:t>Limpo</a:t>
                      </a:r>
                      <a:r>
                        <a:rPr lang="en-US" sz="1100" kern="1200" dirty="0" smtClean="0">
                          <a:solidFill>
                            <a:schemeClr val="dk1"/>
                          </a:solidFill>
                          <a:effectLst/>
                          <a:latin typeface="Arial" panose="020B0604020202020204" pitchFamily="34" charset="0"/>
                          <a:ea typeface="Calibri"/>
                          <a:cs typeface="Arial" panose="020B0604020202020204" pitchFamily="34" charset="0"/>
                        </a:rPr>
                        <a:t>-North West and </a:t>
                      </a:r>
                      <a:r>
                        <a:rPr lang="en-US" sz="1100" kern="1200" dirty="0" err="1" smtClean="0">
                          <a:solidFill>
                            <a:schemeClr val="dk1"/>
                          </a:solidFill>
                          <a:effectLst/>
                          <a:latin typeface="Arial" panose="020B0604020202020204" pitchFamily="34" charset="0"/>
                          <a:ea typeface="Calibri"/>
                          <a:cs typeface="Arial" panose="020B0604020202020204" pitchFamily="34" charset="0"/>
                        </a:rPr>
                        <a:t>Phongola-Mzimkhulu</a:t>
                      </a:r>
                      <a:r>
                        <a:rPr lang="en-US" sz="1100" kern="1200" dirty="0" smtClean="0">
                          <a:solidFill>
                            <a:schemeClr val="dk1"/>
                          </a:solidFill>
                          <a:effectLst/>
                          <a:latin typeface="Arial" panose="020B0604020202020204" pitchFamily="34" charset="0"/>
                          <a:ea typeface="Calibri"/>
                          <a:cs typeface="Arial" panose="020B0604020202020204" pitchFamily="34" charset="0"/>
                        </a:rPr>
                        <a:t> CMAs</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109538" marR="0" indent="0" algn="l" defTabSz="422041" rtl="0" eaLnBrk="1" fontAlgn="t" latinLnBrk="0" hangingPunct="1">
                        <a:lnSpc>
                          <a:spcPct val="100000"/>
                        </a:lnSpc>
                        <a:spcBef>
                          <a:spcPts val="0"/>
                        </a:spcBef>
                        <a:spcAft>
                          <a:spcPts val="0"/>
                        </a:spcAft>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Changes in the</a:t>
                      </a:r>
                      <a:r>
                        <a:rPr lang="en-ZA" sz="1100" kern="1200" baseline="0" dirty="0" smtClean="0">
                          <a:solidFill>
                            <a:schemeClr val="dk1"/>
                          </a:solidFill>
                          <a:effectLst/>
                          <a:latin typeface="Arial" panose="020B0604020202020204" pitchFamily="34" charset="0"/>
                          <a:ea typeface="Calibri"/>
                          <a:cs typeface="Arial" panose="020B0604020202020204" pitchFamily="34" charset="0"/>
                        </a:rPr>
                        <a:t> </a:t>
                      </a:r>
                      <a:r>
                        <a:rPr lang="en-ZA" sz="1100" kern="1200" dirty="0" smtClean="0">
                          <a:solidFill>
                            <a:schemeClr val="dk1"/>
                          </a:solidFill>
                          <a:effectLst/>
                          <a:latin typeface="Arial" panose="020B0604020202020204" pitchFamily="34" charset="0"/>
                          <a:ea typeface="Calibri"/>
                          <a:cs typeface="Arial" panose="020B0604020202020204" pitchFamily="34" charset="0"/>
                        </a:rPr>
                        <a:t>reconfiguration of CMAs from 9 to 6</a:t>
                      </a:r>
                    </a:p>
                    <a:p>
                      <a:pPr marL="109538" marR="0" indent="0" algn="l" defTabSz="422041" rtl="0" eaLnBrk="1" fontAlgn="t" latinLnBrk="0" hangingPunct="1">
                        <a:lnSpc>
                          <a:spcPct val="100000"/>
                        </a:lnSpc>
                        <a:spcBef>
                          <a:spcPts val="0"/>
                        </a:spcBef>
                        <a:spcAft>
                          <a:spcPts val="0"/>
                        </a:spcAft>
                      </a:pPr>
                      <a:endParaRPr lang="en-ZA" sz="1100" b="1" kern="1200" dirty="0" smtClean="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292401">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4.2.3</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a:solidFill>
                            <a:schemeClr val="dk1"/>
                          </a:solidFill>
                          <a:effectLst/>
                          <a:latin typeface="Arial" panose="020B0604020202020204" pitchFamily="34" charset="0"/>
                          <a:ea typeface="Calibri"/>
                          <a:cs typeface="Arial" panose="020B0604020202020204" pitchFamily="34" charset="0"/>
                        </a:rPr>
                        <a:t>Number of regional water and wastewater utilities </a:t>
                      </a:r>
                      <a:r>
                        <a:rPr lang="en-US" sz="1100" kern="1200" dirty="0" err="1">
                          <a:solidFill>
                            <a:schemeClr val="dk1"/>
                          </a:solidFill>
                          <a:effectLst/>
                          <a:latin typeface="Arial" panose="020B0604020202020204" pitchFamily="34" charset="0"/>
                          <a:ea typeface="Calibri"/>
                          <a:cs typeface="Arial" panose="020B0604020202020204" pitchFamily="34" charset="0"/>
                        </a:rPr>
                        <a:t>gazetted</a:t>
                      </a:r>
                      <a:r>
                        <a:rPr lang="en-US" sz="1100" kern="1200" dirty="0">
                          <a:solidFill>
                            <a:schemeClr val="dk1"/>
                          </a:solidFill>
                          <a:effectLst/>
                          <a:latin typeface="Arial" panose="020B0604020202020204" pitchFamily="34" charset="0"/>
                          <a:ea typeface="Calibri"/>
                          <a:cs typeface="Arial" panose="020B0604020202020204" pitchFamily="34" charset="0"/>
                        </a:rPr>
                        <a:t> for establishment</a:t>
                      </a: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Roadmap for the establishment of proto-regional water utilities developed   (Sedibeng; Magalies and </a:t>
                      </a:r>
                      <a:r>
                        <a:rPr lang="en-US" sz="1100" kern="1200" dirty="0" err="1" smtClean="0">
                          <a:solidFill>
                            <a:schemeClr val="dk1"/>
                          </a:solidFill>
                          <a:effectLst/>
                          <a:latin typeface="Arial" panose="020B0604020202020204" pitchFamily="34" charset="0"/>
                          <a:ea typeface="Calibri"/>
                          <a:cs typeface="Arial" panose="020B0604020202020204" pitchFamily="34" charset="0"/>
                        </a:rPr>
                        <a:t>Bloem</a:t>
                      </a:r>
                      <a:r>
                        <a:rPr lang="en-US" sz="1100" kern="1200" dirty="0" smtClean="0">
                          <a:solidFill>
                            <a:schemeClr val="dk1"/>
                          </a:solidFill>
                          <a:effectLst/>
                          <a:latin typeface="Arial" panose="020B0604020202020204" pitchFamily="34" charset="0"/>
                          <a:ea typeface="Calibri"/>
                          <a:cs typeface="Arial" panose="020B0604020202020204" pitchFamily="34" charset="0"/>
                        </a:rPr>
                        <a:t>)</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Draft  roadmap for the establishment of proto-regional water utility developed</a:t>
                      </a:r>
                      <a:endParaRPr lang="en-US"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109538" marR="0" indent="0" algn="l" defTabSz="422041" rtl="0" eaLnBrk="1" fontAlgn="t" latinLnBrk="0" hangingPunct="1">
                        <a:lnSpc>
                          <a:spcPct val="100000"/>
                        </a:lnSpc>
                        <a:spcBef>
                          <a:spcPts val="0"/>
                        </a:spcBef>
                        <a:spcAft>
                          <a:spcPts val="0"/>
                        </a:spcAft>
                      </a:pPr>
                      <a:r>
                        <a:rPr lang="en-US" sz="1100" kern="1200" dirty="0" smtClean="0">
                          <a:solidFill>
                            <a:schemeClr val="dk1"/>
                          </a:solidFill>
                          <a:effectLst/>
                          <a:latin typeface="Arial" panose="020B0604020202020204" pitchFamily="34" charset="0"/>
                          <a:ea typeface="Calibri"/>
                          <a:cs typeface="Arial" panose="020B0604020202020204" pitchFamily="34" charset="0"/>
                        </a:rPr>
                        <a:t>Roadmap for the establishment of </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0" marR="0" marT="0" marB="0"/>
                </a:tc>
                <a:tc>
                  <a:txBody>
                    <a:bodyPr/>
                    <a:lstStyle/>
                    <a:p>
                      <a:pPr marL="0" marR="0" indent="0" algn="l" defTabSz="422041" rtl="0" eaLnBrk="1" fontAlgn="t" latinLnBrk="0" hangingPunct="1">
                        <a:lnSpc>
                          <a:spcPct val="100000"/>
                        </a:lnSpc>
                        <a:spcBef>
                          <a:spcPts val="0"/>
                        </a:spcBef>
                        <a:spcAft>
                          <a:spcPts val="0"/>
                        </a:spcAft>
                      </a:pPr>
                      <a:r>
                        <a:rPr lang="en-ZA" sz="1100" b="1" kern="1200" dirty="0" smtClean="0">
                          <a:solidFill>
                            <a:schemeClr val="dk1"/>
                          </a:solidFill>
                          <a:effectLst/>
                          <a:latin typeface="Arial" panose="020B0604020202020204" pitchFamily="34" charset="0"/>
                          <a:ea typeface="Calibri"/>
                          <a:cs typeface="Arial" panose="020B0604020202020204" pitchFamily="34" charset="0"/>
                        </a:rPr>
                        <a:t>Target not met</a:t>
                      </a:r>
                    </a:p>
                    <a:p>
                      <a:pPr marL="109538" marR="0" indent="0" algn="l" defTabSz="422041" rtl="0" eaLnBrk="1" fontAlgn="t" latinLnBrk="0" hangingPunct="1">
                        <a:lnSpc>
                          <a:spcPct val="100000"/>
                        </a:lnSpc>
                        <a:spcBef>
                          <a:spcPts val="0"/>
                        </a:spcBef>
                        <a:spcAft>
                          <a:spcPts val="0"/>
                        </a:spcAft>
                      </a:pPr>
                      <a:endParaRPr lang="en-US" sz="1100" b="1" kern="1200" dirty="0" smtClean="0">
                        <a:solidFill>
                          <a:schemeClr val="dk1"/>
                        </a:solidFill>
                        <a:effectLst/>
                        <a:latin typeface="Arial" panose="020B0604020202020204" pitchFamily="34" charset="0"/>
                        <a:ea typeface="Calibri"/>
                        <a:cs typeface="Arial" panose="020B0604020202020204" pitchFamily="34" charset="0"/>
                      </a:endParaRPr>
                    </a:p>
                    <a:p>
                      <a:pPr marL="0" marR="0" indent="0" algn="l" defTabSz="422041" rtl="0" eaLnBrk="1" fontAlgn="t" latinLnBrk="0" hangingPunct="1">
                        <a:lnSpc>
                          <a:spcPct val="100000"/>
                        </a:lnSpc>
                        <a:spcBef>
                          <a:spcPts val="0"/>
                        </a:spcBef>
                        <a:spcAft>
                          <a:spcPts val="0"/>
                        </a:spcAft>
                      </a:pPr>
                      <a:r>
                        <a:rPr lang="en-ZA" sz="1100" kern="1200" dirty="0" smtClean="0">
                          <a:solidFill>
                            <a:schemeClr val="dk1"/>
                          </a:solidFill>
                          <a:effectLst/>
                          <a:latin typeface="Arial" panose="020B0604020202020204" pitchFamily="34" charset="0"/>
                          <a:ea typeface="Calibri"/>
                          <a:cs typeface="Arial" panose="020B0604020202020204" pitchFamily="34" charset="0"/>
                        </a:rPr>
                        <a:t>The approval process took longer than anticipated</a:t>
                      </a:r>
                      <a:endParaRPr lang="en-ZA" sz="11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36</a:t>
            </a:fld>
            <a:endParaRPr lang="en-US" altLang="en-US">
              <a:solidFill>
                <a:prstClr val="black"/>
              </a:solidFill>
              <a:ea typeface="+mn-ea"/>
            </a:endParaRPr>
          </a:p>
        </p:txBody>
      </p:sp>
    </p:spTree>
    <p:extLst>
      <p:ext uri="{BB962C8B-B14F-4D97-AF65-F5344CB8AC3E}">
        <p14:creationId xmlns:p14="http://schemas.microsoft.com/office/powerpoint/2010/main" val="3059691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2: overview of financial performance</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37</a:t>
            </a:fld>
            <a:endParaRPr lang="en-US" altLang="en-US">
              <a:solidFill>
                <a:prstClr val="black"/>
              </a:solidFill>
              <a:ea typeface="+mn-ea"/>
            </a:endParaRPr>
          </a:p>
        </p:txBody>
      </p:sp>
      <p:sp>
        <p:nvSpPr>
          <p:cNvPr id="5" name="Title 1"/>
          <p:cNvSpPr txBox="1">
            <a:spLocks/>
          </p:cNvSpPr>
          <p:nvPr/>
        </p:nvSpPr>
        <p:spPr>
          <a:xfrm>
            <a:off x="722313" y="4917061"/>
            <a:ext cx="7772400" cy="1223854"/>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300" dirty="0" smtClean="0"/>
              <a:t>FINANCIAL HIGHLIGHTS (MAIN ACCOUNT AND WATER TRADING)</a:t>
            </a:r>
          </a:p>
          <a:p>
            <a:pPr marL="342900" indent="-342900">
              <a:buFont typeface="Arial" panose="020B0604020202020204" pitchFamily="34" charset="0"/>
              <a:buChar char="•"/>
            </a:pPr>
            <a:r>
              <a:rPr lang="en-ZA" sz="1300" dirty="0" err="1" smtClean="0"/>
              <a:t>UNAUTHORiSED</a:t>
            </a:r>
            <a:r>
              <a:rPr lang="en-ZA" sz="1300" dirty="0" smtClean="0"/>
              <a:t> EXPENDITURE (MAIN ACCOUNT)</a:t>
            </a:r>
          </a:p>
          <a:p>
            <a:pPr marL="342900" indent="-342900">
              <a:buFont typeface="Arial" panose="020B0604020202020204" pitchFamily="34" charset="0"/>
              <a:buChar char="•"/>
            </a:pPr>
            <a:r>
              <a:rPr lang="en-ZA" sz="1300" dirty="0" smtClean="0"/>
              <a:t>IRREGULAR, FRUITLESS AND WASTEFUL EXPENDITURE (main account &amp; water trading)</a:t>
            </a:r>
          </a:p>
          <a:p>
            <a:pPr marL="342900" indent="-342900">
              <a:buFont typeface="Arial" panose="020B0604020202020204" pitchFamily="34" charset="0"/>
              <a:buChar char="•"/>
            </a:pPr>
            <a:r>
              <a:rPr lang="en-US" sz="1300" cap="none" dirty="0" smtClean="0"/>
              <a:t>CONDONATION OF IRREGULAR EXPENDITURE </a:t>
            </a:r>
            <a:r>
              <a:rPr lang="en-ZA" sz="1300" dirty="0"/>
              <a:t>(main account &amp; water trading)</a:t>
            </a:r>
            <a:endParaRPr lang="en-ZA" sz="1300" cap="none" dirty="0"/>
          </a:p>
        </p:txBody>
      </p:sp>
    </p:spTree>
    <p:extLst>
      <p:ext uri="{BB962C8B-B14F-4D97-AF65-F5344CB8AC3E}">
        <p14:creationId xmlns:p14="http://schemas.microsoft.com/office/powerpoint/2010/main" val="17757813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18"/>
            <a:ext cx="8229600" cy="626699"/>
          </a:xfrm>
        </p:spPr>
        <p:txBody>
          <a:bodyPr/>
          <a:lstStyle/>
          <a:p>
            <a:r>
              <a:rPr lang="en-ZA" sz="3200" dirty="0"/>
              <a:t>Financial highlights </a:t>
            </a:r>
            <a:r>
              <a:rPr lang="en-ZA" sz="3200" dirty="0" smtClean="0"/>
              <a:t>(Main Account)</a:t>
            </a:r>
            <a:endParaRPr lang="en-ZA" sz="3200" dirty="0"/>
          </a:p>
        </p:txBody>
      </p:sp>
      <p:sp>
        <p:nvSpPr>
          <p:cNvPr id="3" name="Content Placeholder 2"/>
          <p:cNvSpPr>
            <a:spLocks noGrp="1"/>
          </p:cNvSpPr>
          <p:nvPr>
            <p:ph idx="1"/>
          </p:nvPr>
        </p:nvSpPr>
        <p:spPr>
          <a:xfrm>
            <a:off x="141732" y="956899"/>
            <a:ext cx="8860536" cy="5042264"/>
          </a:xfrm>
        </p:spPr>
        <p:txBody>
          <a:bodyPr/>
          <a:lstStyle/>
          <a:p>
            <a:pPr marL="342900" lvl="1" indent="-342900" algn="just" defTabSz="914400" fontAlgn="auto">
              <a:spcBef>
                <a:spcPts val="600"/>
              </a:spcBef>
              <a:spcAft>
                <a:spcPts val="0"/>
              </a:spcAft>
              <a:buFont typeface="Arial" panose="020B0604020202020204" pitchFamily="34" charset="0"/>
              <a:buChar char="•"/>
            </a:pPr>
            <a:r>
              <a:rPr lang="en-ZA" sz="1900" dirty="0"/>
              <a:t>The Department (inclusive of the Water Entities) has developed and is currently implementing a Financial Recovery </a:t>
            </a:r>
            <a:r>
              <a:rPr lang="en-ZA" sz="1900" dirty="0" smtClean="0"/>
              <a:t>Plan, the efforts for which have resulted improved controlled environment including unqualified audit opinio</a:t>
            </a:r>
            <a:r>
              <a:rPr lang="en-ZA" sz="1900" dirty="0"/>
              <a:t>n</a:t>
            </a:r>
            <a:r>
              <a:rPr lang="en-ZA" sz="1900" dirty="0" smtClean="0"/>
              <a:t>.</a:t>
            </a:r>
            <a:endParaRPr lang="en-ZA" sz="1900" i="1" dirty="0"/>
          </a:p>
          <a:p>
            <a:pPr marL="342900" lvl="1" indent="-342900" algn="just" defTabSz="914400" fontAlgn="auto">
              <a:spcBef>
                <a:spcPts val="600"/>
              </a:spcBef>
              <a:spcAft>
                <a:spcPts val="0"/>
              </a:spcAft>
              <a:buFont typeface="Arial" panose="020B0604020202020204" pitchFamily="34" charset="0"/>
              <a:buChar char="•"/>
            </a:pPr>
            <a:r>
              <a:rPr lang="en-US" sz="1900" dirty="0" smtClean="0">
                <a:ea typeface="Times New Roman"/>
              </a:rPr>
              <a:t>During the 2019/20 financial year the </a:t>
            </a:r>
            <a:r>
              <a:rPr lang="en-US" sz="1900" dirty="0">
                <a:ea typeface="Times New Roman"/>
              </a:rPr>
              <a:t>Department spent </a:t>
            </a:r>
            <a:r>
              <a:rPr lang="en-US" sz="1900" dirty="0" smtClean="0">
                <a:ea typeface="Times New Roman"/>
              </a:rPr>
              <a:t>92% of its budget. Included </a:t>
            </a:r>
            <a:r>
              <a:rPr lang="en-US" sz="1900" dirty="0">
                <a:ea typeface="Times New Roman"/>
              </a:rPr>
              <a:t>in the total appropriation </a:t>
            </a:r>
            <a:r>
              <a:rPr lang="en-US" sz="1900" dirty="0" smtClean="0">
                <a:ea typeface="Times New Roman"/>
              </a:rPr>
              <a:t>are funds reprioritised towards Drought Relief </a:t>
            </a:r>
            <a:r>
              <a:rPr lang="en-US" sz="1900" dirty="0">
                <a:ea typeface="Times New Roman"/>
              </a:rPr>
              <a:t>and COVID-19 </a:t>
            </a:r>
            <a:r>
              <a:rPr lang="en-US" sz="1900" dirty="0" smtClean="0">
                <a:ea typeface="Times New Roman"/>
              </a:rPr>
              <a:t>interventions.</a:t>
            </a:r>
            <a:endParaRPr lang="en-ZA" sz="1900" dirty="0" smtClean="0"/>
          </a:p>
          <a:p>
            <a:pPr marL="342900" lvl="1" indent="-342900" algn="just" defTabSz="914400" fontAlgn="auto">
              <a:spcBef>
                <a:spcPts val="600"/>
              </a:spcBef>
              <a:spcAft>
                <a:spcPts val="0"/>
              </a:spcAft>
              <a:buFont typeface="Arial" panose="020B0604020202020204" pitchFamily="34" charset="0"/>
              <a:buChar char="•"/>
            </a:pPr>
            <a:r>
              <a:rPr lang="en-ZA" sz="1900" dirty="0" smtClean="0"/>
              <a:t>Of the reported unspent funds for the year, there were invoices in process of certification and commitments still to be billed. In this regards a rollover request was submitted to National Treasury.</a:t>
            </a:r>
          </a:p>
          <a:p>
            <a:pPr marL="342900" lvl="1" indent="-342900" algn="just" defTabSz="914400" fontAlgn="auto">
              <a:spcBef>
                <a:spcPts val="600"/>
              </a:spcBef>
              <a:spcAft>
                <a:spcPts val="0"/>
              </a:spcAft>
              <a:buFont typeface="Arial" panose="020B0604020202020204" pitchFamily="34" charset="0"/>
              <a:buChar char="•"/>
            </a:pPr>
            <a:r>
              <a:rPr lang="en-ZA" sz="1900" dirty="0" smtClean="0"/>
              <a:t>Assets consist mainly of projects advances to the Water Boards, unauthorised expenditure from previous years awaiting Parliament approval and contingent assets currently before court.</a:t>
            </a:r>
          </a:p>
          <a:p>
            <a:pPr marL="342900" lvl="1" indent="-342900" algn="just" defTabSz="914400" fontAlgn="auto">
              <a:spcBef>
                <a:spcPts val="600"/>
              </a:spcBef>
              <a:spcAft>
                <a:spcPts val="0"/>
              </a:spcAft>
              <a:buFont typeface="Arial" panose="020B0604020202020204" pitchFamily="34" charset="0"/>
              <a:buChar char="•"/>
            </a:pPr>
            <a:r>
              <a:rPr lang="en-ZA" sz="1900" dirty="0" smtClean="0"/>
              <a:t>Liabilities including accruals and payables reduced in line with the financial recovery plan, provision balance has been revised to zero after funding confirmation for the Vaal River System intervention programme to be implemented in the subsequent financial years.</a:t>
            </a:r>
            <a:endParaRPr lang="en-US" sz="1900" dirty="0"/>
          </a:p>
          <a:p>
            <a:pPr marL="0" indent="0" algn="just" defTabSz="914400" fontAlgn="auto">
              <a:spcBef>
                <a:spcPts val="0"/>
              </a:spcBef>
              <a:spcAft>
                <a:spcPts val="0"/>
              </a:spcAft>
              <a:buNone/>
            </a:pPr>
            <a:endParaRPr lang="en-ZA" sz="1400" dirty="0"/>
          </a:p>
          <a:p>
            <a:pPr marL="0" indent="0">
              <a:buNone/>
            </a:pP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38</a:t>
            </a:fld>
            <a:endParaRPr lang="en-US" altLang="en-US">
              <a:solidFill>
                <a:prstClr val="black"/>
              </a:solidFill>
            </a:endParaRPr>
          </a:p>
        </p:txBody>
      </p:sp>
    </p:spTree>
    <p:extLst>
      <p:ext uri="{BB962C8B-B14F-4D97-AF65-F5344CB8AC3E}">
        <p14:creationId xmlns:p14="http://schemas.microsoft.com/office/powerpoint/2010/main" val="2591076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13"/>
            <a:ext cx="8229600" cy="726383"/>
          </a:xfrm>
        </p:spPr>
        <p:txBody>
          <a:bodyPr/>
          <a:lstStyle/>
          <a:p>
            <a:r>
              <a:rPr lang="en-ZA" sz="3600" dirty="0"/>
              <a:t>Financial highlights (Main Account)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2577131"/>
              </p:ext>
            </p:extLst>
          </p:nvPr>
        </p:nvGraphicFramePr>
        <p:xfrm>
          <a:off x="457200" y="887932"/>
          <a:ext cx="8229601" cy="4996812"/>
        </p:xfrm>
        <a:graphic>
          <a:graphicData uri="http://schemas.openxmlformats.org/drawingml/2006/table">
            <a:tbl>
              <a:tblPr firstRow="1" bandRow="1">
                <a:tableStyleId>{F5AB1C69-6EDB-4FF4-983F-18BD219EF322}</a:tableStyleId>
              </a:tblPr>
              <a:tblGrid>
                <a:gridCol w="3758665">
                  <a:extLst>
                    <a:ext uri="{9D8B030D-6E8A-4147-A177-3AD203B41FA5}">
                      <a16:colId xmlns:a16="http://schemas.microsoft.com/office/drawing/2014/main" xmlns="" val="523548898"/>
                    </a:ext>
                  </a:extLst>
                </a:gridCol>
                <a:gridCol w="1490312">
                  <a:extLst>
                    <a:ext uri="{9D8B030D-6E8A-4147-A177-3AD203B41FA5}">
                      <a16:colId xmlns:a16="http://schemas.microsoft.com/office/drawing/2014/main" xmlns="" val="110598264"/>
                    </a:ext>
                  </a:extLst>
                </a:gridCol>
                <a:gridCol w="1490312">
                  <a:extLst>
                    <a:ext uri="{9D8B030D-6E8A-4147-A177-3AD203B41FA5}">
                      <a16:colId xmlns:a16="http://schemas.microsoft.com/office/drawing/2014/main" xmlns="" val="2839434430"/>
                    </a:ext>
                  </a:extLst>
                </a:gridCol>
                <a:gridCol w="1490312">
                  <a:extLst>
                    <a:ext uri="{9D8B030D-6E8A-4147-A177-3AD203B41FA5}">
                      <a16:colId xmlns:a16="http://schemas.microsoft.com/office/drawing/2014/main" xmlns="" val="2502515"/>
                    </a:ext>
                  </a:extLst>
                </a:gridCol>
              </a:tblGrid>
              <a:tr h="338928">
                <a:tc rowSpan="2">
                  <a:txBody>
                    <a:bodyPr/>
                    <a:lstStyle/>
                    <a:p>
                      <a:r>
                        <a:rPr lang="en-US" dirty="0" smtClean="0">
                          <a:latin typeface="Arial" panose="020B0604020202020204" pitchFamily="34" charset="0"/>
                          <a:cs typeface="Arial" panose="020B0604020202020204" pitchFamily="34" charset="0"/>
                        </a:rPr>
                        <a:t>Details</a:t>
                      </a:r>
                      <a:endParaRPr lang="en-ZA" dirty="0">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2020</a:t>
                      </a:r>
                      <a:endParaRPr lang="en-ZA" b="1"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2019</a:t>
                      </a:r>
                      <a:endParaRPr lang="en-ZA" b="1"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Movement</a:t>
                      </a:r>
                      <a:endParaRPr lang="en-ZA" b="1" dirty="0">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6264121"/>
                  </a:ext>
                </a:extLst>
              </a:tr>
              <a:tr h="338928">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600" b="0" i="0" u="none" strike="noStrike" dirty="0" smtClean="0">
                        <a:solidFill>
                          <a:srgbClr val="000000"/>
                        </a:solidFill>
                        <a:effectLst/>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xmlns="" val="2584185563"/>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Revenue</a:t>
                      </a:r>
                    </a:p>
                  </a:txBody>
                  <a:tcPr/>
                </a:tc>
                <a:tc>
                  <a:txBody>
                    <a:bodyPr/>
                    <a:lstStyle/>
                    <a:p>
                      <a:pPr algn="r" fontAlgn="b"/>
                      <a:r>
                        <a:rPr lang="en-ZA" sz="1700" b="0" i="0" u="none" strike="noStrike" dirty="0" smtClean="0">
                          <a:solidFill>
                            <a:srgbClr val="000000"/>
                          </a:solidFill>
                          <a:effectLst/>
                          <a:latin typeface="Arial" panose="020B0604020202020204" pitchFamily="34" charset="0"/>
                          <a:cs typeface="Arial" panose="020B0604020202020204" pitchFamily="34" charset="0"/>
                        </a:rPr>
                        <a:t>16 482 656</a:t>
                      </a:r>
                      <a:endParaRPr lang="en-ZA" sz="1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1700" b="0" i="0" u="none" strike="noStrike" dirty="0" smtClean="0">
                          <a:solidFill>
                            <a:srgbClr val="000000"/>
                          </a:solidFill>
                          <a:effectLst/>
                          <a:latin typeface="Arial" panose="020B0604020202020204" pitchFamily="34" charset="0"/>
                          <a:cs typeface="Arial" panose="020B0604020202020204" pitchFamily="34" charset="0"/>
                        </a:rPr>
                        <a:t>16 940 139</a:t>
                      </a:r>
                      <a:endParaRPr lang="en-ZA" sz="1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1700" b="0" i="0" u="none" strike="noStrike" dirty="0" smtClean="0">
                          <a:solidFill>
                            <a:srgbClr val="000000"/>
                          </a:solidFill>
                          <a:effectLst/>
                          <a:latin typeface="Arial" panose="020B0604020202020204" pitchFamily="34" charset="0"/>
                          <a:cs typeface="Arial" panose="020B0604020202020204" pitchFamily="34" charset="0"/>
                        </a:rPr>
                        <a:t>(457 483)</a:t>
                      </a:r>
                      <a:endParaRPr lang="en-ZA" sz="1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3656348357"/>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Expenditure</a:t>
                      </a:r>
                    </a:p>
                  </a:txBody>
                  <a:tcPr/>
                </a:tc>
                <a:tc>
                  <a:txBody>
                    <a:bodyPr/>
                    <a:lstStyle/>
                    <a:p>
                      <a:pPr algn="r" fontAlgn="b"/>
                      <a:r>
                        <a:rPr lang="en-ZA" sz="1700" b="0" i="0" u="none" strike="noStrike" dirty="0" smtClean="0">
                          <a:solidFill>
                            <a:srgbClr val="000000"/>
                          </a:solidFill>
                          <a:effectLst/>
                          <a:latin typeface="Arial" panose="020B0604020202020204" pitchFamily="34" charset="0"/>
                          <a:cs typeface="Arial" panose="020B0604020202020204" pitchFamily="34" charset="0"/>
                        </a:rPr>
                        <a:t>15 217 606</a:t>
                      </a:r>
                      <a:endParaRPr lang="en-ZA" sz="17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1700" b="0" i="0" u="none" strike="noStrike" dirty="0" smtClean="0">
                          <a:solidFill>
                            <a:schemeClr val="tx1"/>
                          </a:solidFill>
                          <a:effectLst/>
                          <a:latin typeface="Arial" panose="020B0604020202020204" pitchFamily="34" charset="0"/>
                          <a:cs typeface="Arial" panose="020B0604020202020204" pitchFamily="34" charset="0"/>
                        </a:rPr>
                        <a:t>16 619 434</a:t>
                      </a:r>
                      <a:endParaRPr lang="en-ZA" sz="17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1700" b="0" i="0" u="none" strike="noStrike" dirty="0" smtClean="0">
                          <a:solidFill>
                            <a:schemeClr val="tx1"/>
                          </a:solidFill>
                          <a:effectLst/>
                          <a:latin typeface="Arial" panose="020B0604020202020204" pitchFamily="34" charset="0"/>
                          <a:cs typeface="Arial" panose="020B0604020202020204" pitchFamily="34" charset="0"/>
                        </a:rPr>
                        <a:t>(1 401 828)</a:t>
                      </a:r>
                      <a:endParaRPr lang="en-ZA" sz="17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3024113416"/>
                  </a:ext>
                </a:extLst>
              </a:tr>
              <a:tr h="529285">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Bank balance favourable (Unfavourable  balance) </a:t>
                      </a:r>
                    </a:p>
                  </a:txBody>
                  <a:tcPr/>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250 266</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(689 470)</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939 736</a:t>
                      </a:r>
                    </a:p>
                  </a:txBody>
                  <a:tcPr marL="7620" marR="7620" marT="7620" marB="0"/>
                </a:tc>
                <a:extLst>
                  <a:ext uri="{0D108BD9-81ED-4DB2-BD59-A6C34878D82A}">
                    <a16:rowId xmlns:a16="http://schemas.microsoft.com/office/drawing/2014/main" xmlns="" val="3737555388"/>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Prepayments and advances </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357 255</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15 128</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342 127</a:t>
                      </a:r>
                    </a:p>
                  </a:txBody>
                  <a:tcPr marL="7620" marR="7620" marT="7620" marB="0"/>
                </a:tc>
                <a:extLst>
                  <a:ext uri="{0D108BD9-81ED-4DB2-BD59-A6C34878D82A}">
                    <a16:rowId xmlns:a16="http://schemas.microsoft.com/office/drawing/2014/main" xmlns="" val="2410267315"/>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Contingent assets </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2 904 688</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2 630 521</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274 167</a:t>
                      </a:r>
                    </a:p>
                  </a:txBody>
                  <a:tcPr marL="7620" marR="7620" marT="7620" marB="0"/>
                </a:tc>
                <a:extLst>
                  <a:ext uri="{0D108BD9-81ED-4DB2-BD59-A6C34878D82A}">
                    <a16:rowId xmlns:a16="http://schemas.microsoft.com/office/drawing/2014/main" xmlns="" val="2242408391"/>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Accruals and payables </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smtClean="0">
                          <a:solidFill>
                            <a:schemeClr val="tx1"/>
                          </a:solidFill>
                          <a:effectLst/>
                          <a:latin typeface="Arial" panose="020B0604020202020204" pitchFamily="34" charset="0"/>
                          <a:cs typeface="Arial" panose="020B0604020202020204" pitchFamily="34" charset="0"/>
                        </a:rPr>
                        <a:t>929 779</a:t>
                      </a:r>
                      <a:endParaRPr lang="en-ZA" sz="17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1 682 467</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a:t>
                      </a:r>
                      <a:r>
                        <a:rPr lang="en-ZA" sz="1700" b="0" i="0" u="none" strike="noStrike" dirty="0" smtClean="0">
                          <a:solidFill>
                            <a:srgbClr val="000000"/>
                          </a:solidFill>
                          <a:effectLst/>
                          <a:latin typeface="Arial" panose="020B0604020202020204" pitchFamily="34" charset="0"/>
                          <a:cs typeface="Arial" panose="020B0604020202020204" pitchFamily="34" charset="0"/>
                        </a:rPr>
                        <a:t>752</a:t>
                      </a:r>
                      <a:r>
                        <a:rPr lang="en-ZA" sz="1700" b="0" i="0" u="none" strike="noStrike" baseline="0" dirty="0" smtClean="0">
                          <a:solidFill>
                            <a:srgbClr val="000000"/>
                          </a:solidFill>
                          <a:effectLst/>
                          <a:latin typeface="Arial" panose="020B0604020202020204" pitchFamily="34" charset="0"/>
                          <a:cs typeface="Arial" panose="020B0604020202020204" pitchFamily="34" charset="0"/>
                        </a:rPr>
                        <a:t> 688</a:t>
                      </a:r>
                      <a:r>
                        <a:rPr lang="en-ZA" sz="1700" b="0" i="0" u="none" strike="noStrike" dirty="0" smtClean="0">
                          <a:solidFill>
                            <a:srgbClr val="000000"/>
                          </a:solidFill>
                          <a:effectLst/>
                          <a:latin typeface="Arial" panose="020B0604020202020204" pitchFamily="34" charset="0"/>
                          <a:cs typeface="Arial" panose="020B0604020202020204" pitchFamily="34" charset="0"/>
                        </a:rPr>
                        <a:t>)</a:t>
                      </a:r>
                      <a:endParaRPr lang="en-ZA" sz="17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xmlns="" val="66309142"/>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Commitments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4 842 803</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4 775 225</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67 578</a:t>
                      </a:r>
                    </a:p>
                  </a:txBody>
                  <a:tcPr marL="7620" marR="7620" marT="7620" marB="0"/>
                </a:tc>
                <a:extLst>
                  <a:ext uri="{0D108BD9-81ED-4DB2-BD59-A6C34878D82A}">
                    <a16:rowId xmlns:a16="http://schemas.microsoft.com/office/drawing/2014/main" xmlns="" val="2014035564"/>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Contingent liabilities </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14 973 758</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15 914 213</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(940 455)</a:t>
                      </a:r>
                    </a:p>
                  </a:txBody>
                  <a:tcPr marL="7620" marR="7620" marT="7620" marB="0"/>
                </a:tc>
                <a:extLst>
                  <a:ext uri="{0D108BD9-81ED-4DB2-BD59-A6C34878D82A}">
                    <a16:rowId xmlns:a16="http://schemas.microsoft.com/office/drawing/2014/main" xmlns="" val="1279702669"/>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Provisions </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1 038 622</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(1 038 622)</a:t>
                      </a:r>
                    </a:p>
                  </a:txBody>
                  <a:tcPr marL="7620" marR="7620" marT="7620" marB="0"/>
                </a:tc>
                <a:extLst>
                  <a:ext uri="{0D108BD9-81ED-4DB2-BD59-A6C34878D82A}">
                    <a16:rowId xmlns:a16="http://schemas.microsoft.com/office/drawing/2014/main" xmlns="" val="4198431828"/>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Unauthorised expenditure </a:t>
                      </a:r>
                    </a:p>
                  </a:txBody>
                  <a:tcPr/>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641 109</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641 109</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a:t>
                      </a:r>
                    </a:p>
                  </a:txBody>
                  <a:tcPr marL="7620" marR="7620" marT="7620" marB="0"/>
                </a:tc>
                <a:extLst>
                  <a:ext uri="{0D108BD9-81ED-4DB2-BD59-A6C34878D82A}">
                    <a16:rowId xmlns:a16="http://schemas.microsoft.com/office/drawing/2014/main" xmlns="" val="3408259340"/>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Fruitless and wasteful expenditure </a:t>
                      </a:r>
                    </a:p>
                  </a:txBody>
                  <a:tcPr/>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76 304</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76 288</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16</a:t>
                      </a:r>
                    </a:p>
                  </a:txBody>
                  <a:tcPr marL="7620" marR="7620" marT="7620" marB="0"/>
                </a:tc>
                <a:extLst>
                  <a:ext uri="{0D108BD9-81ED-4DB2-BD59-A6C34878D82A}">
                    <a16:rowId xmlns:a16="http://schemas.microsoft.com/office/drawing/2014/main" xmlns="" val="3584112028"/>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Irregular expenditure </a:t>
                      </a:r>
                    </a:p>
                  </a:txBody>
                  <a:tcPr/>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9 632 942</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9 285 547</a:t>
                      </a:r>
                    </a:p>
                  </a:txBody>
                  <a:tcPr marL="7620" marR="7620" marT="7620" marB="0"/>
                </a:tc>
                <a:tc>
                  <a:txBody>
                    <a:bodyPr/>
                    <a:lstStyle/>
                    <a:p>
                      <a:pPr algn="r" fontAlgn="b"/>
                      <a:r>
                        <a:rPr lang="en-ZA" sz="1700" b="0" i="0" u="none" strike="noStrike" dirty="0">
                          <a:solidFill>
                            <a:srgbClr val="000000"/>
                          </a:solidFill>
                          <a:effectLst/>
                          <a:latin typeface="Arial" panose="020B0604020202020204" pitchFamily="34" charset="0"/>
                          <a:cs typeface="Arial" panose="020B0604020202020204" pitchFamily="34" charset="0"/>
                        </a:rPr>
                        <a:t>347 395</a:t>
                      </a:r>
                    </a:p>
                  </a:txBody>
                  <a:tcPr marL="7620" marR="7620" marT="7620" marB="0"/>
                </a:tc>
                <a:extLst>
                  <a:ext uri="{0D108BD9-81ED-4DB2-BD59-A6C34878D82A}">
                    <a16:rowId xmlns:a16="http://schemas.microsoft.com/office/drawing/2014/main" xmlns="" val="107713797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39</a:t>
            </a:fld>
            <a:endParaRPr lang="en-US" altLang="en-US">
              <a:solidFill>
                <a:prstClr val="black"/>
              </a:solidFill>
              <a:ea typeface="+mn-ea"/>
            </a:endParaRPr>
          </a:p>
        </p:txBody>
      </p:sp>
    </p:spTree>
    <p:extLst>
      <p:ext uri="{BB962C8B-B14F-4D97-AF65-F5344CB8AC3E}">
        <p14:creationId xmlns:p14="http://schemas.microsoft.com/office/powerpoint/2010/main" val="195142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469894"/>
          </a:xfrm>
        </p:spPr>
        <p:txBody>
          <a:bodyPr/>
          <a:lstStyle/>
          <a:p>
            <a:r>
              <a:rPr lang="en-ZA" sz="2000" dirty="0" smtClean="0"/>
              <a:t>introduction</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a:t>
            </a:fld>
            <a:endParaRPr lang="en-US" altLang="en-US">
              <a:solidFill>
                <a:prstClr val="black"/>
              </a:solidFill>
              <a:ea typeface="+mn-ea"/>
            </a:endParaRPr>
          </a:p>
        </p:txBody>
      </p:sp>
      <p:sp>
        <p:nvSpPr>
          <p:cNvPr id="5" name="Title 1"/>
          <p:cNvSpPr txBox="1">
            <a:spLocks/>
          </p:cNvSpPr>
          <p:nvPr/>
        </p:nvSpPr>
        <p:spPr>
          <a:xfrm>
            <a:off x="722313" y="4877961"/>
            <a:ext cx="7772400" cy="1181645"/>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400" dirty="0" smtClean="0"/>
              <a:t>Service delivery environment</a:t>
            </a:r>
          </a:p>
          <a:p>
            <a:pPr marL="342900" indent="-342900">
              <a:buFont typeface="Arial" panose="020B0604020202020204" pitchFamily="34" charset="0"/>
              <a:buChar char="•"/>
            </a:pPr>
            <a:r>
              <a:rPr lang="en-ZA" sz="1400" dirty="0" smtClean="0"/>
              <a:t>Organisational environment</a:t>
            </a:r>
          </a:p>
          <a:p>
            <a:pPr marL="342900" indent="-342900">
              <a:buFont typeface="Arial" panose="020B0604020202020204" pitchFamily="34" charset="0"/>
              <a:buChar char="•"/>
            </a:pPr>
            <a:r>
              <a:rPr lang="en-ZA" sz="1400" dirty="0" smtClean="0"/>
              <a:t>Policy and legislative changes</a:t>
            </a:r>
          </a:p>
          <a:p>
            <a:pPr marL="342900" indent="-342900">
              <a:buFont typeface="Arial" panose="020B0604020202020204" pitchFamily="34" charset="0"/>
              <a:buChar char="•"/>
            </a:pPr>
            <a:r>
              <a:rPr lang="en-ZA" sz="1400" dirty="0" smtClean="0"/>
              <a:t>Finances of the department</a:t>
            </a:r>
          </a:p>
          <a:p>
            <a:pPr marL="342900" indent="-342900">
              <a:buFont typeface="Arial" panose="020B0604020202020204" pitchFamily="34" charset="0"/>
              <a:buChar char="•"/>
            </a:pPr>
            <a:r>
              <a:rPr lang="en-ZA" sz="1400" dirty="0" smtClean="0"/>
              <a:t>Key highlights </a:t>
            </a:r>
            <a:endParaRPr lang="en-ZA" sz="1400" dirty="0"/>
          </a:p>
        </p:txBody>
      </p:sp>
    </p:spTree>
    <p:extLst>
      <p:ext uri="{BB962C8B-B14F-4D97-AF65-F5344CB8AC3E}">
        <p14:creationId xmlns:p14="http://schemas.microsoft.com/office/powerpoint/2010/main" val="2014418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18"/>
            <a:ext cx="8229600" cy="626699"/>
          </a:xfrm>
        </p:spPr>
        <p:txBody>
          <a:bodyPr/>
          <a:lstStyle/>
          <a:p>
            <a:r>
              <a:rPr lang="en-ZA" sz="3200" dirty="0"/>
              <a:t>Financial highlights </a:t>
            </a:r>
            <a:r>
              <a:rPr lang="en-ZA" sz="3200" dirty="0" smtClean="0"/>
              <a:t>(Trading Account)</a:t>
            </a:r>
            <a:endParaRPr lang="en-ZA" sz="3200" dirty="0"/>
          </a:p>
        </p:txBody>
      </p:sp>
      <p:sp>
        <p:nvSpPr>
          <p:cNvPr id="3" name="Content Placeholder 2"/>
          <p:cNvSpPr>
            <a:spLocks noGrp="1"/>
          </p:cNvSpPr>
          <p:nvPr>
            <p:ph idx="1"/>
          </p:nvPr>
        </p:nvSpPr>
        <p:spPr>
          <a:xfrm>
            <a:off x="141732" y="1357161"/>
            <a:ext cx="8860536" cy="4382119"/>
          </a:xfrm>
        </p:spPr>
        <p:txBody>
          <a:bodyPr/>
          <a:lstStyle/>
          <a:p>
            <a:pPr marL="342900" lvl="1" indent="-342900" algn="just" defTabSz="914400" fontAlgn="auto">
              <a:spcBef>
                <a:spcPts val="0"/>
              </a:spcBef>
              <a:spcAft>
                <a:spcPts val="0"/>
              </a:spcAft>
              <a:buFont typeface="Arial" panose="020B0604020202020204" pitchFamily="34" charset="0"/>
              <a:buChar char="•"/>
            </a:pPr>
            <a:r>
              <a:rPr lang="en-ZA" sz="2600" dirty="0" smtClean="0"/>
              <a:t>Revenue is high mainly </a:t>
            </a:r>
            <a:r>
              <a:rPr lang="en-ZA" sz="2600" dirty="0"/>
              <a:t>due to increased billing on revenue from exchange transactions</a:t>
            </a:r>
            <a:r>
              <a:rPr lang="en-ZA" sz="2600" dirty="0" smtClean="0"/>
              <a:t>.</a:t>
            </a:r>
            <a:endParaRPr lang="en-US" sz="2600" dirty="0">
              <a:solidFill>
                <a:schemeClr val="dk1"/>
              </a:solidFill>
              <a:ea typeface="Times New Roman"/>
            </a:endParaRPr>
          </a:p>
          <a:p>
            <a:pPr marL="342900" lvl="1" indent="-342900" algn="just" defTabSz="914400" fontAlgn="auto">
              <a:spcBef>
                <a:spcPts val="0"/>
              </a:spcBef>
              <a:spcAft>
                <a:spcPts val="0"/>
              </a:spcAft>
              <a:buFont typeface="Arial" panose="020B0604020202020204" pitchFamily="34" charset="0"/>
              <a:buChar char="•"/>
            </a:pPr>
            <a:r>
              <a:rPr lang="en-GB" sz="2600" dirty="0" smtClean="0">
                <a:solidFill>
                  <a:schemeClr val="dk1"/>
                </a:solidFill>
                <a:ea typeface="Times New Roman"/>
              </a:rPr>
              <a:t>Expenditure </a:t>
            </a:r>
            <a:r>
              <a:rPr lang="en-ZA" sz="2600" dirty="0">
                <a:solidFill>
                  <a:schemeClr val="dk1"/>
                </a:solidFill>
                <a:ea typeface="Times New Roman"/>
              </a:rPr>
              <a:t>decreased </a:t>
            </a:r>
            <a:r>
              <a:rPr lang="en-ZA" sz="2600" dirty="0" smtClean="0">
                <a:solidFill>
                  <a:schemeClr val="dk1"/>
                </a:solidFill>
                <a:ea typeface="Times New Roman"/>
              </a:rPr>
              <a:t>mainly </a:t>
            </a:r>
            <a:r>
              <a:rPr lang="en-ZA" sz="2600" dirty="0">
                <a:solidFill>
                  <a:schemeClr val="dk1"/>
                </a:solidFill>
                <a:ea typeface="Times New Roman"/>
              </a:rPr>
              <a:t>due to </a:t>
            </a:r>
            <a:r>
              <a:rPr lang="en-ZA" sz="2600" dirty="0" smtClean="0">
                <a:solidFill>
                  <a:schemeClr val="dk1"/>
                </a:solidFill>
                <a:ea typeface="Times New Roman"/>
              </a:rPr>
              <a:t>lower operating expenditure, depreciation and finance costs. </a:t>
            </a:r>
            <a:endParaRPr lang="en-ZA" sz="2600" dirty="0">
              <a:solidFill>
                <a:schemeClr val="dk1"/>
              </a:solidFill>
              <a:ea typeface="Times New Roman"/>
            </a:endParaRPr>
          </a:p>
          <a:p>
            <a:pPr marL="342900" lvl="1" indent="-342900" algn="just" defTabSz="914400" fontAlgn="auto">
              <a:spcBef>
                <a:spcPts val="0"/>
              </a:spcBef>
              <a:spcAft>
                <a:spcPts val="0"/>
              </a:spcAft>
              <a:buFont typeface="Arial" panose="020B0604020202020204" pitchFamily="34" charset="0"/>
              <a:buChar char="•"/>
            </a:pPr>
            <a:r>
              <a:rPr lang="en-ZA" sz="2600" dirty="0" smtClean="0">
                <a:solidFill>
                  <a:schemeClr val="dk1"/>
                </a:solidFill>
                <a:ea typeface="Times New Roman"/>
              </a:rPr>
              <a:t>Major </a:t>
            </a:r>
            <a:r>
              <a:rPr lang="en-ZA" sz="2600" dirty="0">
                <a:solidFill>
                  <a:schemeClr val="dk1"/>
                </a:solidFill>
                <a:ea typeface="Times New Roman"/>
              </a:rPr>
              <a:t>part </a:t>
            </a:r>
            <a:r>
              <a:rPr lang="en-ZA" sz="2600" dirty="0" smtClean="0">
                <a:solidFill>
                  <a:schemeClr val="dk1"/>
                </a:solidFill>
                <a:ea typeface="Times New Roman"/>
              </a:rPr>
              <a:t>of </a:t>
            </a:r>
            <a:r>
              <a:rPr lang="en-ZA" sz="2600" dirty="0">
                <a:solidFill>
                  <a:schemeClr val="dk1"/>
                </a:solidFill>
                <a:ea typeface="Times New Roman"/>
              </a:rPr>
              <a:t>expenditure is </a:t>
            </a:r>
            <a:r>
              <a:rPr lang="en-ZA" sz="2600" dirty="0" smtClean="0">
                <a:solidFill>
                  <a:schemeClr val="dk1"/>
                </a:solidFill>
                <a:ea typeface="Times New Roman"/>
              </a:rPr>
              <a:t>related to TCTA projects.</a:t>
            </a:r>
          </a:p>
          <a:p>
            <a:pPr marL="342900" lvl="1" indent="-342900" algn="just" defTabSz="914400" fontAlgn="auto">
              <a:spcBef>
                <a:spcPts val="0"/>
              </a:spcBef>
              <a:spcAft>
                <a:spcPts val="0"/>
              </a:spcAft>
              <a:buFont typeface="Arial" panose="020B0604020202020204" pitchFamily="34" charset="0"/>
              <a:buChar char="•"/>
            </a:pPr>
            <a:r>
              <a:rPr lang="en-ZA" sz="2600" dirty="0" smtClean="0">
                <a:ea typeface="Times New Roman"/>
              </a:rPr>
              <a:t>Assets increase includes favourable bank balance, and for </a:t>
            </a:r>
            <a:r>
              <a:rPr lang="en-ZA" sz="2600" dirty="0">
                <a:ea typeface="Times New Roman"/>
              </a:rPr>
              <a:t>water </a:t>
            </a:r>
            <a:r>
              <a:rPr lang="en-ZA" sz="2600" dirty="0" smtClean="0">
                <a:ea typeface="Times New Roman"/>
              </a:rPr>
              <a:t>sales debt.</a:t>
            </a:r>
            <a:endParaRPr lang="en-ZA" sz="2600" dirty="0" smtClean="0"/>
          </a:p>
          <a:p>
            <a:pPr marL="342900" lvl="1" indent="-342900" algn="just" defTabSz="914400" fontAlgn="auto">
              <a:spcBef>
                <a:spcPts val="0"/>
              </a:spcBef>
              <a:spcAft>
                <a:spcPts val="0"/>
              </a:spcAft>
              <a:buFont typeface="Arial" panose="020B0604020202020204" pitchFamily="34" charset="0"/>
              <a:buChar char="•"/>
            </a:pPr>
            <a:r>
              <a:rPr lang="en-ZA" sz="2600" dirty="0" smtClean="0"/>
              <a:t>Overall liabilities have decreased, significant movements relates repayments of </a:t>
            </a:r>
            <a:r>
              <a:rPr lang="en-ZA" sz="2600" dirty="0"/>
              <a:t>TCTA </a:t>
            </a:r>
            <a:r>
              <a:rPr lang="en-ZA" sz="2600" dirty="0" smtClean="0"/>
              <a:t>loans, payables and commitments.</a:t>
            </a:r>
          </a:p>
          <a:p>
            <a:pPr marL="342900" lvl="1" indent="-342900" algn="just" defTabSz="914400" fontAlgn="auto">
              <a:spcBef>
                <a:spcPts val="0"/>
              </a:spcBef>
              <a:spcAft>
                <a:spcPts val="0"/>
              </a:spcAft>
              <a:buFont typeface="Arial" panose="020B0604020202020204" pitchFamily="34" charset="0"/>
              <a:buChar char="•"/>
            </a:pPr>
            <a:endParaRPr lang="en-ZA" sz="2200" dirty="0" smtClean="0"/>
          </a:p>
          <a:p>
            <a:pPr marL="0" indent="0" algn="just" defTabSz="914400" fontAlgn="auto">
              <a:spcBef>
                <a:spcPts val="0"/>
              </a:spcBef>
              <a:spcAft>
                <a:spcPts val="0"/>
              </a:spcAft>
              <a:buNone/>
            </a:pPr>
            <a:endParaRPr lang="en-ZA" sz="1400" dirty="0"/>
          </a:p>
          <a:p>
            <a:pPr marL="0" indent="0">
              <a:buNone/>
            </a:pP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40</a:t>
            </a:fld>
            <a:endParaRPr lang="en-US" altLang="en-US">
              <a:solidFill>
                <a:prstClr val="black"/>
              </a:solidFill>
            </a:endParaRPr>
          </a:p>
        </p:txBody>
      </p:sp>
    </p:spTree>
    <p:extLst>
      <p:ext uri="{BB962C8B-B14F-4D97-AF65-F5344CB8AC3E}">
        <p14:creationId xmlns:p14="http://schemas.microsoft.com/office/powerpoint/2010/main" val="5881698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138"/>
            <a:ext cx="8229600" cy="726383"/>
          </a:xfrm>
        </p:spPr>
        <p:txBody>
          <a:bodyPr/>
          <a:lstStyle/>
          <a:p>
            <a:r>
              <a:rPr lang="en-ZA" sz="3600" dirty="0"/>
              <a:t>Financial highlights </a:t>
            </a:r>
            <a:r>
              <a:rPr lang="en-ZA" sz="3600" dirty="0" smtClean="0"/>
              <a:t>(Water Trading)</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7975451"/>
              </p:ext>
            </p:extLst>
          </p:nvPr>
        </p:nvGraphicFramePr>
        <p:xfrm>
          <a:off x="457200" y="945682"/>
          <a:ext cx="8229601" cy="4657884"/>
        </p:xfrm>
        <a:graphic>
          <a:graphicData uri="http://schemas.openxmlformats.org/drawingml/2006/table">
            <a:tbl>
              <a:tblPr firstRow="1" bandRow="1">
                <a:tableStyleId>{F5AB1C69-6EDB-4FF4-983F-18BD219EF322}</a:tableStyleId>
              </a:tblPr>
              <a:tblGrid>
                <a:gridCol w="3758665">
                  <a:extLst>
                    <a:ext uri="{9D8B030D-6E8A-4147-A177-3AD203B41FA5}">
                      <a16:colId xmlns:a16="http://schemas.microsoft.com/office/drawing/2014/main" xmlns="" val="523548898"/>
                    </a:ext>
                  </a:extLst>
                </a:gridCol>
                <a:gridCol w="1490312">
                  <a:extLst>
                    <a:ext uri="{9D8B030D-6E8A-4147-A177-3AD203B41FA5}">
                      <a16:colId xmlns:a16="http://schemas.microsoft.com/office/drawing/2014/main" xmlns="" val="110598264"/>
                    </a:ext>
                  </a:extLst>
                </a:gridCol>
                <a:gridCol w="1490312">
                  <a:extLst>
                    <a:ext uri="{9D8B030D-6E8A-4147-A177-3AD203B41FA5}">
                      <a16:colId xmlns:a16="http://schemas.microsoft.com/office/drawing/2014/main" xmlns="" val="2839434430"/>
                    </a:ext>
                  </a:extLst>
                </a:gridCol>
                <a:gridCol w="1490312">
                  <a:extLst>
                    <a:ext uri="{9D8B030D-6E8A-4147-A177-3AD203B41FA5}">
                      <a16:colId xmlns:a16="http://schemas.microsoft.com/office/drawing/2014/main" xmlns="" val="2502515"/>
                    </a:ext>
                  </a:extLst>
                </a:gridCol>
              </a:tblGrid>
              <a:tr h="338928">
                <a:tc rowSpan="2">
                  <a:txBody>
                    <a:bodyPr/>
                    <a:lstStyle/>
                    <a:p>
                      <a:r>
                        <a:rPr lang="en-US" dirty="0" smtClean="0">
                          <a:latin typeface="Arial" panose="020B0604020202020204" pitchFamily="34" charset="0"/>
                          <a:cs typeface="Arial" panose="020B0604020202020204" pitchFamily="34" charset="0"/>
                        </a:rPr>
                        <a:t>Details</a:t>
                      </a:r>
                      <a:endParaRPr lang="en-ZA" dirty="0">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2020</a:t>
                      </a:r>
                      <a:endParaRPr lang="en-ZA" b="1"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2019</a:t>
                      </a:r>
                      <a:endParaRPr lang="en-ZA" b="1"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Movement</a:t>
                      </a:r>
                      <a:endParaRPr lang="en-ZA" b="1" dirty="0">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6264121"/>
                  </a:ext>
                </a:extLst>
              </a:tr>
              <a:tr h="338928">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600" b="0" i="0" u="none" strike="noStrike" dirty="0" smtClean="0">
                        <a:solidFill>
                          <a:srgbClr val="000000"/>
                        </a:solidFill>
                        <a:effectLst/>
                        <a:latin typeface="Arial" panose="020B0604020202020204" pitchFamily="34" charset="0"/>
                        <a:cs typeface="Arial" panose="020B0604020202020204" pitchFamily="34" charset="0"/>
                      </a:endParaRPr>
                    </a:p>
                  </a:txBody>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tc>
                  <a:txBody>
                    <a:bodyPr/>
                    <a:lstStyle/>
                    <a:p>
                      <a:pPr algn="ctr"/>
                      <a:r>
                        <a:rPr lang="en-US" b="1" dirty="0" smtClean="0">
                          <a:solidFill>
                            <a:schemeClr val="bg1"/>
                          </a:solidFill>
                          <a:latin typeface="Arial" panose="020B0604020202020204" pitchFamily="34" charset="0"/>
                          <a:cs typeface="Arial" panose="020B0604020202020204" pitchFamily="34" charset="0"/>
                        </a:rPr>
                        <a:t>R’000</a:t>
                      </a:r>
                      <a:endParaRPr lang="en-ZA" b="1" dirty="0">
                        <a:solidFill>
                          <a:schemeClr val="bg1"/>
                        </a:solidFill>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xmlns="" val="2584185563"/>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Revenue</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16 195 719 </a:t>
                      </a:r>
                    </a:p>
                  </a:txBody>
                  <a:tcPr marL="9525" marR="9525" marT="9525"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14 792 795 </a:t>
                      </a:r>
                    </a:p>
                  </a:txBody>
                  <a:tcPr marL="9525" marR="9525" marT="9525"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1 402 924 </a:t>
                      </a:r>
                    </a:p>
                  </a:txBody>
                  <a:tcPr marL="9525" marR="9525" marT="9525" marB="0"/>
                </a:tc>
                <a:extLst>
                  <a:ext uri="{0D108BD9-81ED-4DB2-BD59-A6C34878D82A}">
                    <a16:rowId xmlns:a16="http://schemas.microsoft.com/office/drawing/2014/main" xmlns="" val="3656348357"/>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Expenditure</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10 716 676 </a:t>
                      </a:r>
                    </a:p>
                  </a:txBody>
                  <a:tcPr marL="9525" marR="9525" marT="9525"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12 575 242 </a:t>
                      </a:r>
                    </a:p>
                  </a:txBody>
                  <a:tcPr marL="9525" marR="9525" marT="9525"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a:t>
                      </a:r>
                      <a:r>
                        <a:rPr lang="en-ZA" sz="1700" b="0" i="0" u="none" strike="noStrike" kern="1200" dirty="0">
                          <a:solidFill>
                            <a:schemeClr val="tx1"/>
                          </a:solidFill>
                          <a:effectLst/>
                          <a:latin typeface="Arial" panose="020B0604020202020204" pitchFamily="34" charset="0"/>
                          <a:ea typeface="+mn-ea"/>
                          <a:cs typeface="Arial" panose="020B0604020202020204" pitchFamily="34" charset="0"/>
                        </a:rPr>
                        <a:t>858</a:t>
                      </a:r>
                      <a:r>
                        <a:rPr lang="en-ZA" sz="1700" b="0" i="0" u="none" strike="noStrike" dirty="0">
                          <a:solidFill>
                            <a:schemeClr val="tx1"/>
                          </a:solidFill>
                          <a:effectLst/>
                          <a:latin typeface="Arial" panose="020B0604020202020204" pitchFamily="34" charset="0"/>
                          <a:cs typeface="Arial" panose="020B0604020202020204" pitchFamily="34" charset="0"/>
                        </a:rPr>
                        <a:t> 566)</a:t>
                      </a:r>
                    </a:p>
                  </a:txBody>
                  <a:tcPr marL="9525" marR="9525" marT="9525" marB="0"/>
                </a:tc>
                <a:extLst>
                  <a:ext uri="{0D108BD9-81ED-4DB2-BD59-A6C34878D82A}">
                    <a16:rowId xmlns:a16="http://schemas.microsoft.com/office/drawing/2014/main" xmlns="" val="3024113416"/>
                  </a:ext>
                </a:extLst>
              </a:tr>
              <a:tr h="529285">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Bank balance favourable (Unfavourable  balance) </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1 063 048</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(1 451 140)</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2 514 188</a:t>
                      </a:r>
                    </a:p>
                  </a:txBody>
                  <a:tcPr marL="7620" marR="7620" marT="7620" marB="0"/>
                </a:tc>
                <a:extLst>
                  <a:ext uri="{0D108BD9-81ED-4DB2-BD59-A6C34878D82A}">
                    <a16:rowId xmlns:a16="http://schemas.microsoft.com/office/drawing/2014/main" xmlns="" val="3737555388"/>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Trade receivables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17 755 696</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14 582 850</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3 172 846</a:t>
                      </a:r>
                    </a:p>
                  </a:txBody>
                  <a:tcPr marL="7620" marR="7620" marT="7620" marB="0"/>
                </a:tc>
                <a:extLst>
                  <a:ext uri="{0D108BD9-81ED-4DB2-BD59-A6C34878D82A}">
                    <a16:rowId xmlns:a16="http://schemas.microsoft.com/office/drawing/2014/main" xmlns="" val="2410267315"/>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Contingent assets </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33 179</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36 026</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(2 847)</a:t>
                      </a:r>
                    </a:p>
                  </a:txBody>
                  <a:tcPr marL="7620" marR="7620" marT="7620" marB="0"/>
                </a:tc>
                <a:extLst>
                  <a:ext uri="{0D108BD9-81ED-4DB2-BD59-A6C34878D82A}">
                    <a16:rowId xmlns:a16="http://schemas.microsoft.com/office/drawing/2014/main" xmlns="" val="2242408391"/>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Financial liabilities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18 909 807</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21 898 552</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(2 988 745)</a:t>
                      </a:r>
                    </a:p>
                  </a:txBody>
                  <a:tcPr marL="7620" marR="7620" marT="7620" marB="0"/>
                </a:tc>
                <a:extLst>
                  <a:ext uri="{0D108BD9-81ED-4DB2-BD59-A6C34878D82A}">
                    <a16:rowId xmlns:a16="http://schemas.microsoft.com/office/drawing/2014/main" xmlns="" val="66309142"/>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Payables from exchange transactions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1 225 118</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1 368 272</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(143 154)</a:t>
                      </a:r>
                    </a:p>
                  </a:txBody>
                  <a:tcPr marL="7620" marR="7620" marT="7620" marB="0"/>
                </a:tc>
                <a:extLst>
                  <a:ext uri="{0D108BD9-81ED-4DB2-BD59-A6C34878D82A}">
                    <a16:rowId xmlns:a16="http://schemas.microsoft.com/office/drawing/2014/main" xmlns="" val="2014035564"/>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Commitments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1 896 013</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2 562 148</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(666 135)</a:t>
                      </a:r>
                    </a:p>
                  </a:txBody>
                  <a:tcPr marL="7620" marR="7620" marT="7620" marB="0"/>
                </a:tc>
                <a:extLst>
                  <a:ext uri="{0D108BD9-81ED-4DB2-BD59-A6C34878D82A}">
                    <a16:rowId xmlns:a16="http://schemas.microsoft.com/office/drawing/2014/main" xmlns="" val="1279702669"/>
                  </a:ext>
                </a:extLst>
              </a:tr>
              <a:tr h="338928">
                <a:tc>
                  <a:txBody>
                    <a:bodyPr/>
                    <a:lstStyle/>
                    <a:p>
                      <a:r>
                        <a:rPr lang="en-ZA" sz="1600" b="0" i="0" u="none" strike="noStrike" dirty="0" smtClean="0">
                          <a:solidFill>
                            <a:srgbClr val="000000"/>
                          </a:solidFill>
                          <a:effectLst/>
                          <a:latin typeface="Arial" panose="020B0604020202020204" pitchFamily="34" charset="0"/>
                          <a:cs typeface="Arial" panose="020B0604020202020204" pitchFamily="34" charset="0"/>
                        </a:rPr>
                        <a:t>Contingent liabilities</a:t>
                      </a:r>
                      <a:endParaRPr lang="en-ZA" dirty="0">
                        <a:latin typeface="Arial" panose="020B0604020202020204" pitchFamily="34" charset="0"/>
                        <a:cs typeface="Arial" panose="020B0604020202020204" pitchFamily="34" charset="0"/>
                      </a:endParaRP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271 435</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270 247</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1 188</a:t>
                      </a:r>
                    </a:p>
                  </a:txBody>
                  <a:tcPr marL="7620" marR="7620" marT="7620" marB="0"/>
                </a:tc>
                <a:extLst>
                  <a:ext uri="{0D108BD9-81ED-4DB2-BD59-A6C34878D82A}">
                    <a16:rowId xmlns:a16="http://schemas.microsoft.com/office/drawing/2014/main" xmlns="" val="4198431828"/>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Fruitless and wasteful expenditure </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854 313</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1 716 326</a:t>
                      </a:r>
                    </a:p>
                  </a:txBody>
                  <a:tcPr marL="7620" marR="7620" marT="7620" marB="0"/>
                </a:tc>
                <a:tc>
                  <a:txBody>
                    <a:bodyPr/>
                    <a:lstStyle/>
                    <a:p>
                      <a:pPr algn="r" fontAlgn="b"/>
                      <a:r>
                        <a:rPr lang="en-ZA" sz="1700" b="0" i="0" u="none" strike="noStrike" dirty="0" smtClean="0">
                          <a:solidFill>
                            <a:schemeClr val="tx1"/>
                          </a:solidFill>
                          <a:effectLst/>
                          <a:latin typeface="Arial" panose="020B0604020202020204" pitchFamily="34" charset="0"/>
                          <a:cs typeface="Arial" panose="020B0604020202020204" pitchFamily="34" charset="0"/>
                        </a:rPr>
                        <a:t>(862 013)</a:t>
                      </a:r>
                      <a:endParaRPr lang="en-ZA" sz="17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xmlns="" val="3584112028"/>
                  </a:ext>
                </a:extLst>
              </a:tr>
              <a:tr h="338928">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600" b="0" i="0" u="none" strike="noStrike" dirty="0" smtClean="0">
                          <a:solidFill>
                            <a:srgbClr val="000000"/>
                          </a:solidFill>
                          <a:effectLst/>
                          <a:latin typeface="Arial" panose="020B0604020202020204" pitchFamily="34" charset="0"/>
                          <a:cs typeface="Arial" panose="020B0604020202020204" pitchFamily="34" charset="0"/>
                        </a:rPr>
                        <a:t>Irregular expenditure </a:t>
                      </a:r>
                    </a:p>
                  </a:txBody>
                  <a:tcPr/>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7 729 033</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7 586 887</a:t>
                      </a:r>
                    </a:p>
                  </a:txBody>
                  <a:tcPr marL="7620" marR="7620" marT="7620" marB="0"/>
                </a:tc>
                <a:tc>
                  <a:txBody>
                    <a:bodyPr/>
                    <a:lstStyle/>
                    <a:p>
                      <a:pPr algn="r" fontAlgn="b"/>
                      <a:r>
                        <a:rPr lang="en-ZA" sz="1700" b="0" i="0" u="none" strike="noStrike" dirty="0">
                          <a:solidFill>
                            <a:schemeClr val="tx1"/>
                          </a:solidFill>
                          <a:effectLst/>
                          <a:latin typeface="Arial" panose="020B0604020202020204" pitchFamily="34" charset="0"/>
                          <a:cs typeface="Arial" panose="020B0604020202020204" pitchFamily="34" charset="0"/>
                        </a:rPr>
                        <a:t>142 146</a:t>
                      </a:r>
                    </a:p>
                  </a:txBody>
                  <a:tcPr marL="7620" marR="7620" marT="7620" marB="0"/>
                </a:tc>
                <a:extLst>
                  <a:ext uri="{0D108BD9-81ED-4DB2-BD59-A6C34878D82A}">
                    <a16:rowId xmlns:a16="http://schemas.microsoft.com/office/drawing/2014/main" xmlns="" val="107713797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41</a:t>
            </a:fld>
            <a:endParaRPr lang="en-US" altLang="en-US">
              <a:solidFill>
                <a:prstClr val="black"/>
              </a:solidFill>
              <a:ea typeface="+mn-ea"/>
            </a:endParaRPr>
          </a:p>
        </p:txBody>
      </p:sp>
    </p:spTree>
    <p:extLst>
      <p:ext uri="{BB962C8B-B14F-4D97-AF65-F5344CB8AC3E}">
        <p14:creationId xmlns:p14="http://schemas.microsoft.com/office/powerpoint/2010/main" val="1281199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74"/>
            <a:ext cx="8229600" cy="817741"/>
          </a:xfrm>
        </p:spPr>
        <p:txBody>
          <a:bodyPr/>
          <a:lstStyle/>
          <a:p>
            <a:r>
              <a:rPr lang="en-ZA" sz="3200" b="1" dirty="0" smtClean="0"/>
              <a:t>Progress on unauthorised, irregular, fruitless and wasteful expenditure</a:t>
            </a:r>
            <a:r>
              <a:rPr lang="en-ZA" sz="3200" b="1" dirty="0"/>
              <a:t/>
            </a:r>
            <a:br>
              <a:rPr lang="en-ZA" sz="3200" b="1" dirty="0"/>
            </a:br>
            <a:endParaRPr lang="en-ZA" sz="3200" b="1" dirty="0"/>
          </a:p>
        </p:txBody>
      </p:sp>
      <p:graphicFrame>
        <p:nvGraphicFramePr>
          <p:cNvPr id="6" name="Content Placeholder 5"/>
          <p:cNvGraphicFramePr>
            <a:graphicFrameLocks noGrp="1"/>
          </p:cNvGraphicFramePr>
          <p:nvPr>
            <p:ph idx="1"/>
            <p:extLst/>
          </p:nvPr>
        </p:nvGraphicFramePr>
        <p:xfrm>
          <a:off x="457201" y="1206899"/>
          <a:ext cx="8229601" cy="1825560"/>
        </p:xfrm>
        <a:graphic>
          <a:graphicData uri="http://schemas.openxmlformats.org/drawingml/2006/table">
            <a:tbl>
              <a:tblPr firstRow="1" bandRow="1">
                <a:tableStyleId>{F5AB1C69-6EDB-4FF4-983F-18BD219EF322}</a:tableStyleId>
              </a:tblPr>
              <a:tblGrid>
                <a:gridCol w="2849064">
                  <a:extLst>
                    <a:ext uri="{9D8B030D-6E8A-4147-A177-3AD203B41FA5}">
                      <a16:colId xmlns:a16="http://schemas.microsoft.com/office/drawing/2014/main" xmlns="" val="20000"/>
                    </a:ext>
                  </a:extLst>
                </a:gridCol>
                <a:gridCol w="1372755">
                  <a:extLst>
                    <a:ext uri="{9D8B030D-6E8A-4147-A177-3AD203B41FA5}">
                      <a16:colId xmlns:a16="http://schemas.microsoft.com/office/drawing/2014/main" xmlns="" val="20001"/>
                    </a:ext>
                  </a:extLst>
                </a:gridCol>
                <a:gridCol w="1436837">
                  <a:extLst>
                    <a:ext uri="{9D8B030D-6E8A-4147-A177-3AD203B41FA5}">
                      <a16:colId xmlns:a16="http://schemas.microsoft.com/office/drawing/2014/main" xmlns="" val="20002"/>
                    </a:ext>
                  </a:extLst>
                </a:gridCol>
                <a:gridCol w="1294927">
                  <a:extLst>
                    <a:ext uri="{9D8B030D-6E8A-4147-A177-3AD203B41FA5}">
                      <a16:colId xmlns:a16="http://schemas.microsoft.com/office/drawing/2014/main" xmlns="" val="20003"/>
                    </a:ext>
                  </a:extLst>
                </a:gridCol>
                <a:gridCol w="1276018">
                  <a:extLst>
                    <a:ext uri="{9D8B030D-6E8A-4147-A177-3AD203B41FA5}">
                      <a16:colId xmlns:a16="http://schemas.microsoft.com/office/drawing/2014/main" xmlns="" val="20004"/>
                    </a:ext>
                  </a:extLst>
                </a:gridCol>
              </a:tblGrid>
              <a:tr h="321650">
                <a:tc rowSpan="2">
                  <a:txBody>
                    <a:bodyPr/>
                    <a:lstStyle/>
                    <a:p>
                      <a:endParaRPr lang="en-ZA" sz="1500" dirty="0" smtClean="0">
                        <a:solidFill>
                          <a:schemeClr val="tx1"/>
                        </a:solidFill>
                        <a:latin typeface="Arial" panose="020B0604020202020204" pitchFamily="34" charset="0"/>
                        <a:cs typeface="Arial" panose="020B0604020202020204" pitchFamily="34" charset="0"/>
                      </a:endParaRPr>
                    </a:p>
                    <a:p>
                      <a:endParaRPr lang="en-ZA" sz="1500" dirty="0" smtClean="0">
                        <a:solidFill>
                          <a:schemeClr val="tx1"/>
                        </a:solidFill>
                        <a:latin typeface="Arial" panose="020B0604020202020204" pitchFamily="34" charset="0"/>
                        <a:cs typeface="Arial" panose="020B0604020202020204" pitchFamily="34" charset="0"/>
                      </a:endParaRPr>
                    </a:p>
                    <a:p>
                      <a:r>
                        <a:rPr lang="en-ZA" sz="1500" dirty="0" smtClean="0">
                          <a:solidFill>
                            <a:schemeClr val="tx1"/>
                          </a:solidFill>
                          <a:latin typeface="Arial" panose="020B0604020202020204" pitchFamily="34" charset="0"/>
                          <a:cs typeface="Arial" panose="020B0604020202020204" pitchFamily="34" charset="0"/>
                        </a:rPr>
                        <a:t>Details</a:t>
                      </a:r>
                      <a:endParaRPr lang="en-ZA" sz="1500" dirty="0">
                        <a:solidFill>
                          <a:schemeClr val="tx1"/>
                        </a:solidFill>
                        <a:latin typeface="Arial" panose="020B0604020202020204" pitchFamily="34" charset="0"/>
                        <a:cs typeface="Arial" panose="020B0604020202020204" pitchFamily="34" charset="0"/>
                      </a:endParaRPr>
                    </a:p>
                  </a:txBody>
                  <a:tcPr>
                    <a:lnR w="12700" cap="flat" cmpd="sng" algn="ctr">
                      <a:solidFill>
                        <a:schemeClr val="bg1"/>
                      </a:solidFill>
                      <a:prstDash val="solid"/>
                      <a:round/>
                      <a:headEnd type="none" w="med" len="med"/>
                      <a:tailEnd type="none" w="med" len="med"/>
                    </a:lnR>
                    <a:solidFill>
                      <a:schemeClr val="accent3">
                        <a:lumMod val="60000"/>
                        <a:lumOff val="40000"/>
                      </a:schemeClr>
                    </a:solidFill>
                  </a:tcPr>
                </a:tc>
                <a:tc gridSpan="2">
                  <a:txBody>
                    <a:bodyPr/>
                    <a:lstStyle/>
                    <a:p>
                      <a:pPr algn="ctr"/>
                      <a:r>
                        <a:rPr lang="en-ZA" sz="1500" dirty="0" smtClean="0">
                          <a:solidFill>
                            <a:schemeClr val="tx1"/>
                          </a:solidFill>
                          <a:latin typeface="Arial" panose="020B0604020202020204" pitchFamily="34" charset="0"/>
                          <a:cs typeface="Arial" panose="020B0604020202020204" pitchFamily="34" charset="0"/>
                        </a:rPr>
                        <a:t>Main</a:t>
                      </a:r>
                      <a:r>
                        <a:rPr lang="en-ZA" sz="1500" baseline="0" dirty="0" smtClean="0">
                          <a:solidFill>
                            <a:schemeClr val="tx1"/>
                          </a:solidFill>
                          <a:latin typeface="Arial" panose="020B0604020202020204" pitchFamily="34" charset="0"/>
                          <a:cs typeface="Arial" panose="020B0604020202020204" pitchFamily="34" charset="0"/>
                        </a:rPr>
                        <a:t> Account</a:t>
                      </a:r>
                      <a:endParaRPr lang="en-ZA" sz="150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3">
                        <a:lumMod val="60000"/>
                        <a:lumOff val="40000"/>
                      </a:schemeClr>
                    </a:solidFill>
                  </a:tcPr>
                </a:tc>
                <a:tc hMerge="1">
                  <a:txBody>
                    <a:bodyPr/>
                    <a:lstStyle/>
                    <a:p>
                      <a:pPr algn="r"/>
                      <a:endParaRPr lang="en-ZA" sz="1500" dirty="0">
                        <a:latin typeface="Arial" panose="020B0604020202020204" pitchFamily="34" charset="0"/>
                        <a:cs typeface="Arial" panose="020B0604020202020204" pitchFamily="34" charset="0"/>
                      </a:endParaRPr>
                    </a:p>
                  </a:txBody>
                  <a:tcPr/>
                </a:tc>
                <a:tc gridSpan="2">
                  <a:txBody>
                    <a:bodyPr/>
                    <a:lstStyle/>
                    <a:p>
                      <a:pPr marL="0" algn="ctr" defTabSz="914400" rtl="0" eaLnBrk="1" latinLnBrk="0" hangingPunct="1"/>
                      <a:r>
                        <a:rPr lang="en-ZA" sz="1500" b="1" kern="1200" dirty="0" smtClean="0">
                          <a:solidFill>
                            <a:schemeClr val="tx1"/>
                          </a:solidFill>
                          <a:latin typeface="Arial" panose="020B0604020202020204" pitchFamily="34" charset="0"/>
                          <a:ea typeface="+mn-ea"/>
                          <a:cs typeface="Arial" panose="020B0604020202020204" pitchFamily="34" charset="0"/>
                        </a:rPr>
                        <a:t>Water</a:t>
                      </a:r>
                      <a:r>
                        <a:rPr lang="en-ZA" sz="1500" b="1" kern="1200" baseline="0" dirty="0" smtClean="0">
                          <a:solidFill>
                            <a:schemeClr val="tx1"/>
                          </a:solidFill>
                          <a:latin typeface="Arial" panose="020B0604020202020204" pitchFamily="34" charset="0"/>
                          <a:ea typeface="+mn-ea"/>
                          <a:cs typeface="Arial" panose="020B0604020202020204" pitchFamily="34" charset="0"/>
                        </a:rPr>
                        <a:t> Trading Entity</a:t>
                      </a:r>
                      <a:endParaRPr lang="en-ZA" sz="1500" b="1" kern="1200" dirty="0" smtClean="0">
                        <a:solidFill>
                          <a:schemeClr val="tx1"/>
                        </a:solidFill>
                        <a:latin typeface="Arial" panose="020B0604020202020204" pitchFamily="34" charset="0"/>
                        <a:ea typeface="+mn-ea"/>
                        <a:cs typeface="Arial" panose="020B0604020202020204" pitchFamily="34" charset="0"/>
                      </a:endParaRPr>
                    </a:p>
                  </a:txBody>
                  <a:tcPr>
                    <a:lnB w="12700" cap="flat" cmpd="sng" algn="ctr">
                      <a:solidFill>
                        <a:schemeClr val="bg1"/>
                      </a:solidFill>
                      <a:prstDash val="solid"/>
                      <a:round/>
                      <a:headEnd type="none" w="med" len="med"/>
                      <a:tailEnd type="none" w="med" len="med"/>
                    </a:lnB>
                    <a:solidFill>
                      <a:schemeClr val="accent3">
                        <a:lumMod val="60000"/>
                        <a:lumOff val="40000"/>
                      </a:schemeClr>
                    </a:solidFill>
                  </a:tcPr>
                </a:tc>
                <a:tc hMerge="1">
                  <a:txBody>
                    <a:bodyPr/>
                    <a:lstStyle/>
                    <a:p>
                      <a:pPr marL="0" algn="r" defTabSz="914400" rtl="0" eaLnBrk="1" latinLnBrk="0" hangingPunct="1"/>
                      <a:endParaRPr lang="en-ZA" sz="1500" b="1" kern="1200" dirty="0" smtClean="0">
                        <a:solidFill>
                          <a:schemeClr val="lt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0000"/>
                  </a:ext>
                </a:extLst>
              </a:tr>
              <a:tr h="436729">
                <a:tc vMerge="1">
                  <a:txBody>
                    <a:bodyPr/>
                    <a:lstStyle/>
                    <a:p>
                      <a:pPr algn="just" fontAlgn="t"/>
                      <a:endParaRPr lang="en-ZA" sz="15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ctr" fontAlgn="b"/>
                      <a:r>
                        <a:rPr lang="en-ZA" sz="1500" b="1" u="none" strike="noStrike" baseline="0" dirty="0" smtClean="0">
                          <a:solidFill>
                            <a:schemeClr val="tx1"/>
                          </a:solidFill>
                          <a:effectLst/>
                          <a:latin typeface="Arial" panose="020B0604020202020204" pitchFamily="34" charset="0"/>
                          <a:cs typeface="Arial" panose="020B0604020202020204" pitchFamily="34" charset="0"/>
                        </a:rPr>
                        <a:t> </a:t>
                      </a:r>
                      <a:r>
                        <a:rPr lang="en-ZA" sz="1500" b="1" u="none" strike="noStrike" dirty="0" smtClean="0">
                          <a:solidFill>
                            <a:schemeClr val="tx1"/>
                          </a:solidFill>
                          <a:effectLst/>
                          <a:latin typeface="Arial" panose="020B0604020202020204" pitchFamily="34" charset="0"/>
                          <a:cs typeface="Arial" panose="020B0604020202020204" pitchFamily="34" charset="0"/>
                        </a:rPr>
                        <a:t>2020 </a:t>
                      </a:r>
                    </a:p>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2019 </a:t>
                      </a:r>
                    </a:p>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R'000</a:t>
                      </a:r>
                      <a:endParaRPr lang="en-ZA" sz="1500" b="1" i="0" u="none" strike="noStrike" dirty="0" smtClean="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baseline="0" dirty="0" smtClean="0">
                          <a:solidFill>
                            <a:schemeClr val="tx1"/>
                          </a:solidFill>
                          <a:effectLst/>
                          <a:latin typeface="Arial" panose="020B0604020202020204" pitchFamily="34" charset="0"/>
                          <a:cs typeface="Arial" panose="020B0604020202020204" pitchFamily="34" charset="0"/>
                        </a:rPr>
                        <a:t> </a:t>
                      </a:r>
                      <a:r>
                        <a:rPr lang="en-ZA" sz="1500" b="1" u="none" strike="noStrike" dirty="0" smtClean="0">
                          <a:solidFill>
                            <a:schemeClr val="tx1"/>
                          </a:solidFill>
                          <a:effectLst/>
                          <a:latin typeface="Arial" panose="020B0604020202020204" pitchFamily="34" charset="0"/>
                          <a:cs typeface="Arial" panose="020B0604020202020204" pitchFamily="34" charset="0"/>
                        </a:rPr>
                        <a:t>2020 </a:t>
                      </a:r>
                    </a:p>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 </a:t>
                      </a:r>
                      <a:r>
                        <a:rPr lang="en-ZA" sz="1500" b="1" u="none" strike="noStrike" dirty="0">
                          <a:solidFill>
                            <a:schemeClr val="tx1"/>
                          </a:solidFill>
                          <a:effectLst/>
                          <a:latin typeface="Arial" panose="020B0604020202020204" pitchFamily="34" charset="0"/>
                          <a:cs typeface="Arial" panose="020B0604020202020204" pitchFamily="34" charset="0"/>
                        </a:rPr>
                        <a:t>R'000</a:t>
                      </a:r>
                      <a:endParaRPr lang="en-ZA" sz="1500" b="1"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tc>
                  <a:txBody>
                    <a:bodyPr/>
                    <a:lstStyle/>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2019 </a:t>
                      </a:r>
                    </a:p>
                    <a:p>
                      <a:pPr algn="ctr" fontAlgn="b"/>
                      <a:r>
                        <a:rPr lang="en-ZA" sz="1500" b="1" u="none" strike="noStrike" dirty="0" smtClean="0">
                          <a:solidFill>
                            <a:schemeClr val="tx1"/>
                          </a:solidFill>
                          <a:effectLst/>
                          <a:latin typeface="Arial" panose="020B0604020202020204" pitchFamily="34" charset="0"/>
                          <a:cs typeface="Arial" panose="020B0604020202020204" pitchFamily="34" charset="0"/>
                        </a:rPr>
                        <a:t>R'000</a:t>
                      </a:r>
                      <a:endParaRPr lang="en-ZA" sz="1500" b="1" i="0" u="none" strike="noStrike" dirty="0" smtClean="0">
                        <a:solidFill>
                          <a:schemeClr val="tx1"/>
                        </a:solidFill>
                        <a:effectLst/>
                        <a:latin typeface="Arial" panose="020B0604020202020204" pitchFamily="34" charset="0"/>
                        <a:cs typeface="Arial" panose="020B0604020202020204" pitchFamily="34" charset="0"/>
                      </a:endParaRPr>
                    </a:p>
                  </a:txBody>
                  <a:tcPr marL="9524" marR="9524" marT="9523" marB="0">
                    <a:lnT w="12700" cap="flat" cmpd="sng" algn="ctr">
                      <a:solidFill>
                        <a:schemeClr val="bg1"/>
                      </a:solidFill>
                      <a:prstDash val="solid"/>
                      <a:round/>
                      <a:headEnd type="none" w="med" len="med"/>
                      <a:tailEnd type="none" w="med" len="med"/>
                    </a:lnT>
                    <a:solidFill>
                      <a:schemeClr val="accent3">
                        <a:lumMod val="60000"/>
                        <a:lumOff val="40000"/>
                      </a:schemeClr>
                    </a:solidFill>
                  </a:tcPr>
                </a:tc>
                <a:extLst>
                  <a:ext uri="{0D108BD9-81ED-4DB2-BD59-A6C34878D82A}">
                    <a16:rowId xmlns:a16="http://schemas.microsoft.com/office/drawing/2014/main" xmlns="" val="10001"/>
                  </a:ext>
                </a:extLst>
              </a:tr>
              <a:tr h="285232">
                <a:tc>
                  <a:txBody>
                    <a:bodyPr/>
                    <a:lstStyle/>
                    <a:p>
                      <a:pPr algn="l" fontAlgn="b"/>
                      <a:r>
                        <a:rPr lang="en-ZA" sz="1500" b="0" i="0" u="none" strike="noStrike" dirty="0" smtClean="0">
                          <a:solidFill>
                            <a:schemeClr val="tx1"/>
                          </a:solidFill>
                          <a:effectLst/>
                          <a:latin typeface="Arial" panose="020B0604020202020204" pitchFamily="34" charset="0"/>
                          <a:cs typeface="Arial" panose="020B0604020202020204" pitchFamily="34" charset="0"/>
                        </a:rPr>
                        <a:t>Unauthorised expenditure</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dirty="0" smtClean="0">
                          <a:solidFill>
                            <a:schemeClr val="tx1"/>
                          </a:solidFill>
                          <a:effectLst/>
                          <a:latin typeface="Arial" panose="020B0604020202020204" pitchFamily="34" charset="0"/>
                          <a:cs typeface="Arial" panose="020B0604020202020204" pitchFamily="34" charset="0"/>
                        </a:rPr>
                        <a:t>641 109</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i="0" u="none" strike="noStrike" dirty="0" smtClean="0">
                          <a:solidFill>
                            <a:schemeClr val="tx1"/>
                          </a:solidFill>
                          <a:effectLst/>
                          <a:latin typeface="Arial" panose="020B0604020202020204" pitchFamily="34" charset="0"/>
                          <a:cs typeface="Arial" panose="020B0604020202020204" pitchFamily="34" charset="0"/>
                        </a:rPr>
                        <a:t>641 109</a:t>
                      </a:r>
                    </a:p>
                  </a:txBody>
                  <a:tcPr marL="9524" marR="9524" marT="9523" marB="0"/>
                </a:tc>
                <a:tc>
                  <a:txBody>
                    <a:bodyPr/>
                    <a:lstStyle/>
                    <a:p>
                      <a:pPr algn="r" fontAlgn="t"/>
                      <a:r>
                        <a:rPr lang="en-ZA" sz="1500" b="0" i="0" u="none" strike="noStrike" dirty="0" smtClean="0">
                          <a:solidFill>
                            <a:schemeClr val="tx1"/>
                          </a:solidFill>
                          <a:effectLst/>
                          <a:latin typeface="Arial" panose="020B0604020202020204" pitchFamily="34" charset="0"/>
                          <a:cs typeface="Arial" panose="020B0604020202020204" pitchFamily="34" charset="0"/>
                        </a:rPr>
                        <a:t>-</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500" b="0" i="0" u="none" strike="noStrike" dirty="0" smtClean="0">
                          <a:solidFill>
                            <a:schemeClr val="tx1"/>
                          </a:solidFill>
                          <a:effectLst/>
                          <a:latin typeface="Arial" panose="020B0604020202020204" pitchFamily="34" charset="0"/>
                          <a:cs typeface="Arial" panose="020B0604020202020204" pitchFamily="34" charset="0"/>
                        </a:rPr>
                        <a:t>-</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tc>
                <a:extLst>
                  <a:ext uri="{0D108BD9-81ED-4DB2-BD59-A6C34878D82A}">
                    <a16:rowId xmlns:a16="http://schemas.microsoft.com/office/drawing/2014/main" xmlns="" val="10002"/>
                  </a:ext>
                </a:extLst>
              </a:tr>
              <a:tr h="285232">
                <a:tc>
                  <a:txBody>
                    <a:bodyPr/>
                    <a:lstStyle/>
                    <a:p>
                      <a:pPr algn="l" fontAlgn="b"/>
                      <a:r>
                        <a:rPr lang="en-ZA" sz="1500" b="0" u="none" strike="noStrike" dirty="0">
                          <a:solidFill>
                            <a:schemeClr val="tx1"/>
                          </a:solidFill>
                          <a:effectLst/>
                          <a:latin typeface="Arial" panose="020B0604020202020204" pitchFamily="34" charset="0"/>
                          <a:cs typeface="Arial" panose="020B0604020202020204" pitchFamily="34" charset="0"/>
                        </a:rPr>
                        <a:t>Fruitless and wasteful expenditure</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algn="r" fontAlgn="b"/>
                      <a:r>
                        <a:rPr lang="en-ZA" sz="1500" b="0" u="none" strike="noStrike" dirty="0" smtClean="0">
                          <a:solidFill>
                            <a:schemeClr val="tx1"/>
                          </a:solidFill>
                          <a:effectLst/>
                          <a:latin typeface="Arial" panose="020B0604020202020204" pitchFamily="34" charset="0"/>
                          <a:cs typeface="Arial" panose="020B0604020202020204" pitchFamily="34" charset="0"/>
                        </a:rPr>
                        <a:t>          </a:t>
                      </a:r>
                      <a:r>
                        <a:rPr lang="en-ZA" sz="1500" b="0" u="none" strike="noStrike" dirty="0">
                          <a:solidFill>
                            <a:schemeClr val="tx1"/>
                          </a:solidFill>
                          <a:effectLst/>
                          <a:latin typeface="Arial" panose="020B0604020202020204" pitchFamily="34" charset="0"/>
                          <a:cs typeface="Arial" panose="020B0604020202020204" pitchFamily="34" charset="0"/>
                        </a:rPr>
                        <a:t>76 </a:t>
                      </a:r>
                      <a:r>
                        <a:rPr lang="en-ZA" sz="1500" b="0" u="none" strike="noStrike" dirty="0" smtClean="0">
                          <a:solidFill>
                            <a:schemeClr val="tx1"/>
                          </a:solidFill>
                          <a:effectLst/>
                          <a:latin typeface="Arial" panose="020B0604020202020204" pitchFamily="34" charset="0"/>
                          <a:cs typeface="Arial" panose="020B0604020202020204" pitchFamily="34" charset="0"/>
                        </a:rPr>
                        <a:t>304 </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ZA" sz="1500" b="0" u="none" strike="noStrike" kern="1200" dirty="0" smtClean="0">
                          <a:solidFill>
                            <a:schemeClr val="tx1"/>
                          </a:solidFill>
                          <a:effectLst/>
                          <a:latin typeface="Arial" panose="020B0604020202020204" pitchFamily="34" charset="0"/>
                          <a:ea typeface="+mn-ea"/>
                          <a:cs typeface="Arial" panose="020B0604020202020204" pitchFamily="34" charset="0"/>
                        </a:rPr>
                        <a:t>76 288</a:t>
                      </a:r>
                    </a:p>
                  </a:txBody>
                  <a:tcPr marL="9524" marR="9524" marT="9523" marB="0"/>
                </a:tc>
                <a:tc>
                  <a:txBody>
                    <a:bodyPr/>
                    <a:lstStyle/>
                    <a:p>
                      <a:pPr algn="r" fontAlgn="b"/>
                      <a:r>
                        <a:rPr lang="en-ZA" sz="1500" b="0" i="0" u="none" strike="noStrike" dirty="0" smtClean="0">
                          <a:solidFill>
                            <a:schemeClr val="tx1"/>
                          </a:solidFill>
                          <a:effectLst/>
                          <a:latin typeface="Arial" panose="020B0604020202020204" pitchFamily="34" charset="0"/>
                          <a:cs typeface="Arial" panose="020B0604020202020204" pitchFamily="34" charset="0"/>
                        </a:rPr>
                        <a:t>854 313</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6349" marR="6349" marT="6352"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b="0" u="none" strike="noStrike" dirty="0" smtClean="0">
                          <a:solidFill>
                            <a:schemeClr val="tx1"/>
                          </a:solidFill>
                          <a:effectLst/>
                          <a:latin typeface="Arial" panose="020B0604020202020204" pitchFamily="34" charset="0"/>
                          <a:cs typeface="Arial" panose="020B0604020202020204" pitchFamily="34" charset="0"/>
                        </a:rPr>
                        <a:t>1 716 326</a:t>
                      </a:r>
                      <a:endParaRPr lang="en-ZA" sz="1500" b="0" i="0" u="none" strike="noStrike" dirty="0" smtClean="0">
                        <a:solidFill>
                          <a:schemeClr val="tx1"/>
                        </a:solidFill>
                        <a:effectLst/>
                        <a:latin typeface="Arial" panose="020B0604020202020204" pitchFamily="34" charset="0"/>
                        <a:cs typeface="Arial" panose="020B0604020202020204" pitchFamily="34" charset="0"/>
                      </a:endParaRPr>
                    </a:p>
                  </a:txBody>
                  <a:tcPr marL="6349" marR="6349" marT="6352" marB="0"/>
                </a:tc>
                <a:extLst>
                  <a:ext uri="{0D108BD9-81ED-4DB2-BD59-A6C34878D82A}">
                    <a16:rowId xmlns:a16="http://schemas.microsoft.com/office/drawing/2014/main" xmlns="" val="10003"/>
                  </a:ext>
                </a:extLst>
              </a:tr>
              <a:tr h="285232">
                <a:tc>
                  <a:txBody>
                    <a:bodyPr/>
                    <a:lstStyle/>
                    <a:p>
                      <a:pPr algn="l" fontAlgn="b"/>
                      <a:r>
                        <a:rPr lang="en-ZA" sz="1500" b="0" u="none" strike="noStrike" dirty="0">
                          <a:solidFill>
                            <a:schemeClr val="tx1"/>
                          </a:solidFill>
                          <a:effectLst/>
                          <a:latin typeface="Arial" panose="020B0604020202020204" pitchFamily="34" charset="0"/>
                          <a:cs typeface="Arial" panose="020B0604020202020204" pitchFamily="34" charset="0"/>
                        </a:rPr>
                        <a:t>Irregular expenditure</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9524" marR="9524" marT="9523" marB="0"/>
                </a:tc>
                <a:tc>
                  <a:txBody>
                    <a:bodyPr/>
                    <a:lstStyle/>
                    <a:p>
                      <a:pPr marL="0" marR="0" indent="0" algn="r" defTabSz="422041" rtl="0" eaLnBrk="1" fontAlgn="t" latinLnBrk="0" hangingPunct="1">
                        <a:lnSpc>
                          <a:spcPct val="100000"/>
                        </a:lnSpc>
                        <a:spcBef>
                          <a:spcPts val="0"/>
                        </a:spcBef>
                        <a:spcAft>
                          <a:spcPts val="0"/>
                        </a:spcAft>
                        <a:buClrTx/>
                        <a:buSzTx/>
                        <a:buFontTx/>
                        <a:buNone/>
                        <a:tabLst/>
                        <a:defRPr/>
                      </a:pPr>
                      <a:r>
                        <a:rPr lang="en-GB" sz="1500" b="0" u="none" strike="noStrike" kern="1200" dirty="0" smtClean="0">
                          <a:solidFill>
                            <a:schemeClr val="tx1"/>
                          </a:solidFill>
                          <a:effectLst/>
                          <a:latin typeface="Arial" panose="020B0604020202020204" pitchFamily="34" charset="0"/>
                          <a:ea typeface="+mn-ea"/>
                          <a:cs typeface="Arial" panose="020B0604020202020204" pitchFamily="34" charset="0"/>
                        </a:rPr>
                        <a:t>9 632 942</a:t>
                      </a:r>
                      <a:endParaRPr lang="en-ZA" sz="1500" b="0" u="none" strike="noStrike" kern="1200" dirty="0" smtClean="0">
                        <a:solidFill>
                          <a:schemeClr val="tx1"/>
                        </a:solidFill>
                        <a:effectLst/>
                        <a:latin typeface="Arial" panose="020B0604020202020204" pitchFamily="34" charset="0"/>
                        <a:ea typeface="+mn-ea"/>
                        <a:cs typeface="Arial" panose="020B0604020202020204" pitchFamily="34" charset="0"/>
                      </a:endParaRPr>
                    </a:p>
                  </a:txBody>
                  <a:tcPr marL="7620" marR="7620" marT="7620" marB="0"/>
                </a:tc>
                <a:tc>
                  <a:txBody>
                    <a:bodyPr/>
                    <a:lstStyle/>
                    <a:p>
                      <a:pPr algn="r" fontAlgn="t"/>
                      <a:r>
                        <a:rPr lang="en-ZA" sz="1500" b="0" u="none" strike="noStrike" dirty="0" smtClean="0">
                          <a:solidFill>
                            <a:schemeClr val="tx1"/>
                          </a:solidFill>
                          <a:effectLst/>
                          <a:latin typeface="Arial" panose="020B0604020202020204" pitchFamily="34" charset="0"/>
                          <a:cs typeface="Arial" panose="020B0604020202020204" pitchFamily="34" charset="0"/>
                        </a:rPr>
                        <a:t>9 285 547 </a:t>
                      </a:r>
                      <a:endParaRPr lang="en-ZA" sz="15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0" marB="0"/>
                </a:tc>
                <a:tc>
                  <a:txBody>
                    <a:bodyPr/>
                    <a:lstStyle/>
                    <a:p>
                      <a:pPr marL="0" algn="r" defTabSz="422041" rtl="0" eaLnBrk="1" fontAlgn="b" latinLnBrk="0" hangingPunct="1"/>
                      <a:r>
                        <a:rPr lang="en-GB" sz="1500" b="0" u="none" strike="noStrike" kern="1200" dirty="0" smtClean="0">
                          <a:solidFill>
                            <a:schemeClr val="tx1"/>
                          </a:solidFill>
                          <a:effectLst/>
                          <a:latin typeface="Arial" panose="020B0604020202020204" pitchFamily="34" charset="0"/>
                          <a:ea typeface="+mn-ea"/>
                          <a:cs typeface="Arial" panose="020B0604020202020204" pitchFamily="34" charset="0"/>
                        </a:rPr>
                        <a:t>7</a:t>
                      </a:r>
                      <a:r>
                        <a:rPr lang="en-GB" sz="1500" b="0" u="none" strike="noStrike" kern="1200" baseline="0" dirty="0" smtClean="0">
                          <a:solidFill>
                            <a:schemeClr val="tx1"/>
                          </a:solidFill>
                          <a:effectLst/>
                          <a:latin typeface="Arial" panose="020B0604020202020204" pitchFamily="34" charset="0"/>
                          <a:ea typeface="+mn-ea"/>
                          <a:cs typeface="Arial" panose="020B0604020202020204" pitchFamily="34" charset="0"/>
                        </a:rPr>
                        <a:t> 729 033</a:t>
                      </a:r>
                      <a:endParaRPr lang="en-ZA" sz="1500" b="0" u="none" strike="noStrike" kern="1200" dirty="0">
                        <a:solidFill>
                          <a:schemeClr val="tx1"/>
                        </a:solidFill>
                        <a:effectLst/>
                        <a:latin typeface="Arial" panose="020B0604020202020204" pitchFamily="34" charset="0"/>
                        <a:ea typeface="+mn-ea"/>
                        <a:cs typeface="Arial" panose="020B0604020202020204" pitchFamily="34" charset="0"/>
                      </a:endParaRPr>
                    </a:p>
                  </a:txBody>
                  <a:tcPr marL="7620" marR="7620" marT="7620" marB="0"/>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500" u="none" strike="noStrike" kern="1200" dirty="0" smtClean="0">
                          <a:solidFill>
                            <a:schemeClr val="tx1"/>
                          </a:solidFill>
                          <a:effectLst/>
                          <a:latin typeface="Arial" panose="020B0604020202020204" pitchFamily="34" charset="0"/>
                          <a:ea typeface="+mn-ea"/>
                          <a:cs typeface="Arial" panose="020B0604020202020204" pitchFamily="34" charset="0"/>
                        </a:rPr>
                        <a:t>7 586 887</a:t>
                      </a:r>
                    </a:p>
                  </a:txBody>
                  <a:tcPr marL="7620" marR="7620" marT="762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42</a:t>
            </a:fld>
            <a:endParaRPr lang="en-US" altLang="en-US" dirty="0">
              <a:solidFill>
                <a:prstClr val="black"/>
              </a:solidFill>
            </a:endParaRPr>
          </a:p>
        </p:txBody>
      </p:sp>
      <p:sp>
        <p:nvSpPr>
          <p:cNvPr id="7" name="TextBox 6"/>
          <p:cNvSpPr txBox="1"/>
          <p:nvPr/>
        </p:nvSpPr>
        <p:spPr>
          <a:xfrm>
            <a:off x="265737" y="3726814"/>
            <a:ext cx="8421065" cy="2246769"/>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lgn="just" defTabSz="914400" fontAlgn="auto">
              <a:spcBef>
                <a:spcPts val="0"/>
              </a:spcBef>
              <a:spcAft>
                <a:spcPts val="0"/>
              </a:spcAft>
              <a:buFont typeface="Arial" panose="020B0604020202020204" pitchFamily="34" charset="0"/>
              <a:buChar char="•"/>
            </a:pPr>
            <a:r>
              <a:rPr lang="en-US" sz="1400" dirty="0">
                <a:solidFill>
                  <a:prstClr val="black"/>
                </a:solidFill>
                <a:latin typeface="Arial" panose="020B0604020202020204" pitchFamily="34" charset="0"/>
                <a:cs typeface="Arial" panose="020B0604020202020204" pitchFamily="34" charset="0"/>
              </a:rPr>
              <a:t>No </a:t>
            </a:r>
            <a:r>
              <a:rPr lang="en-ZA" sz="1400" b="1" dirty="0">
                <a:solidFill>
                  <a:prstClr val="black"/>
                </a:solidFill>
                <a:latin typeface="Arial" panose="020B0604020202020204" pitchFamily="34" charset="0"/>
                <a:cs typeface="Arial" panose="020B0604020202020204" pitchFamily="34" charset="0"/>
              </a:rPr>
              <a:t>unauthorised</a:t>
            </a:r>
            <a:r>
              <a:rPr lang="en-US" sz="1400" b="1" dirty="0">
                <a:solidFill>
                  <a:prstClr val="black"/>
                </a:solidFill>
                <a:latin typeface="Arial" panose="020B0604020202020204" pitchFamily="34" charset="0"/>
                <a:cs typeface="Arial" panose="020B0604020202020204" pitchFamily="34" charset="0"/>
              </a:rPr>
              <a:t> expenditure </a:t>
            </a:r>
            <a:r>
              <a:rPr lang="en-US" sz="1400" dirty="0" smtClean="0">
                <a:solidFill>
                  <a:prstClr val="black"/>
                </a:solidFill>
                <a:latin typeface="Arial" panose="020B0604020202020204" pitchFamily="34" charset="0"/>
                <a:cs typeface="Arial" panose="020B0604020202020204" pitchFamily="34" charset="0"/>
              </a:rPr>
              <a:t>was incurred </a:t>
            </a:r>
            <a:r>
              <a:rPr lang="en-US" sz="1400" dirty="0">
                <a:solidFill>
                  <a:prstClr val="black"/>
                </a:solidFill>
                <a:latin typeface="Arial" panose="020B0604020202020204" pitchFamily="34" charset="0"/>
                <a:cs typeface="Arial" panose="020B0604020202020204" pitchFamily="34" charset="0"/>
              </a:rPr>
              <a:t>in 2019/20 financial year. </a:t>
            </a:r>
            <a:endParaRPr lang="en-US" sz="1400" dirty="0" smtClean="0">
              <a:solidFill>
                <a:prstClr val="black"/>
              </a:solidFill>
              <a:latin typeface="Arial" panose="020B0604020202020204" pitchFamily="34" charset="0"/>
              <a:cs typeface="Arial" panose="020B0604020202020204" pitchFamily="34" charset="0"/>
            </a:endParaRPr>
          </a:p>
          <a:p>
            <a:pPr marL="342900" indent="-342900" algn="just" defTabSz="914400" fontAlgn="auto">
              <a:spcBef>
                <a:spcPts val="0"/>
              </a:spcBef>
              <a:spcAft>
                <a:spcPts val="0"/>
              </a:spcAft>
              <a:buFont typeface="Arial" panose="020B0604020202020204" pitchFamily="34" charset="0"/>
              <a:buChar char="•"/>
            </a:pPr>
            <a:r>
              <a:rPr lang="en-US" sz="1400" dirty="0" smtClean="0">
                <a:solidFill>
                  <a:prstClr val="black"/>
                </a:solidFill>
                <a:latin typeface="Arial" panose="020B0604020202020204" pitchFamily="34" charset="0"/>
                <a:cs typeface="Arial" panose="020B0604020202020204" pitchFamily="34" charset="0"/>
              </a:rPr>
              <a:t>The Unauthorized Expenditure relates to </a:t>
            </a:r>
            <a:r>
              <a:rPr lang="en-ZA" sz="1400" dirty="0">
                <a:solidFill>
                  <a:prstClr val="black"/>
                </a:solidFill>
                <a:latin typeface="Arial" panose="020B0604020202020204" pitchFamily="34" charset="0"/>
                <a:cs typeface="Arial" panose="020B0604020202020204" pitchFamily="34" charset="0"/>
              </a:rPr>
              <a:t>o</a:t>
            </a:r>
            <a:r>
              <a:rPr lang="en-ZA" sz="1400" dirty="0" smtClean="0">
                <a:solidFill>
                  <a:prstClr val="black"/>
                </a:solidFill>
                <a:latin typeface="Arial" panose="020B0604020202020204" pitchFamily="34" charset="0"/>
                <a:cs typeface="Arial" panose="020B0604020202020204" pitchFamily="34" charset="0"/>
              </a:rPr>
              <a:t>verspending </a:t>
            </a:r>
            <a:r>
              <a:rPr lang="en-ZA" sz="1400" dirty="0">
                <a:solidFill>
                  <a:prstClr val="black"/>
                </a:solidFill>
                <a:latin typeface="Arial" panose="020B0604020202020204" pitchFamily="34" charset="0"/>
                <a:cs typeface="Arial" panose="020B0604020202020204" pitchFamily="34" charset="0"/>
              </a:rPr>
              <a:t>on Bucket eradication </a:t>
            </a:r>
            <a:r>
              <a:rPr lang="en-ZA" sz="1400" dirty="0" smtClean="0">
                <a:solidFill>
                  <a:prstClr val="black"/>
                </a:solidFill>
                <a:latin typeface="Arial" panose="020B0604020202020204" pitchFamily="34" charset="0"/>
                <a:cs typeface="Arial" panose="020B0604020202020204" pitchFamily="34" charset="0"/>
              </a:rPr>
              <a:t>and War on Leaks programmes in prior years and was </a:t>
            </a:r>
            <a:r>
              <a:rPr lang="en-US" sz="1400" dirty="0" smtClean="0">
                <a:solidFill>
                  <a:prstClr val="black"/>
                </a:solidFill>
                <a:latin typeface="Arial" panose="020B0604020202020204" pitchFamily="34" charset="0"/>
                <a:cs typeface="Arial" panose="020B0604020202020204" pitchFamily="34" charset="0"/>
              </a:rPr>
              <a:t>reported </a:t>
            </a:r>
            <a:r>
              <a:rPr lang="en-US" sz="1400" dirty="0">
                <a:solidFill>
                  <a:prstClr val="black"/>
                </a:solidFill>
                <a:latin typeface="Arial" panose="020B0604020202020204" pitchFamily="34" charset="0"/>
                <a:cs typeface="Arial" panose="020B0604020202020204" pitchFamily="34" charset="0"/>
              </a:rPr>
              <a:t>to National Treasury for processing to </a:t>
            </a:r>
            <a:r>
              <a:rPr lang="en-US" sz="1400" dirty="0" smtClean="0">
                <a:solidFill>
                  <a:prstClr val="black"/>
                </a:solidFill>
                <a:latin typeface="Arial" panose="020B0604020202020204" pitchFamily="34" charset="0"/>
                <a:cs typeface="Arial" panose="020B0604020202020204" pitchFamily="34" charset="0"/>
              </a:rPr>
              <a:t>Parliament. </a:t>
            </a:r>
            <a:endParaRPr lang="en-US" sz="1400" dirty="0">
              <a:solidFill>
                <a:prstClr val="black"/>
              </a:solidFill>
              <a:latin typeface="Arial" panose="020B0604020202020204" pitchFamily="34" charset="0"/>
              <a:cs typeface="Arial" panose="020B0604020202020204" pitchFamily="34" charset="0"/>
            </a:endParaRPr>
          </a:p>
          <a:p>
            <a:pPr marL="342900" indent="-342900" algn="just" defTabSz="914400" fontAlgn="auto">
              <a:spcBef>
                <a:spcPts val="0"/>
              </a:spcBef>
              <a:spcAft>
                <a:spcPts val="0"/>
              </a:spcAft>
              <a:buFont typeface="Arial" panose="020B0604020202020204" pitchFamily="34" charset="0"/>
              <a:buChar char="•"/>
            </a:pPr>
            <a:r>
              <a:rPr lang="en-ZA" sz="1400" b="1" dirty="0" smtClean="0">
                <a:solidFill>
                  <a:prstClr val="black"/>
                </a:solidFill>
                <a:latin typeface="Arial" pitchFamily="34" charset="0"/>
                <a:cs typeface="Arial" pitchFamily="34" charset="0"/>
              </a:rPr>
              <a:t>Fruitless </a:t>
            </a:r>
            <a:r>
              <a:rPr lang="en-ZA" sz="1400" b="1" dirty="0">
                <a:solidFill>
                  <a:prstClr val="black"/>
                </a:solidFill>
                <a:latin typeface="Arial" pitchFamily="34" charset="0"/>
                <a:cs typeface="Arial" pitchFamily="34" charset="0"/>
              </a:rPr>
              <a:t>and wasteful </a:t>
            </a:r>
            <a:r>
              <a:rPr lang="en-ZA" sz="1400" b="1" dirty="0" smtClean="0">
                <a:solidFill>
                  <a:prstClr val="black"/>
                </a:solidFill>
                <a:latin typeface="Arial" pitchFamily="34" charset="0"/>
                <a:cs typeface="Arial" pitchFamily="34" charset="0"/>
              </a:rPr>
              <a:t>expenditure </a:t>
            </a:r>
            <a:r>
              <a:rPr lang="en-ZA" sz="1400" dirty="0">
                <a:solidFill>
                  <a:prstClr val="black"/>
                </a:solidFill>
                <a:latin typeface="Arial" panose="020B0604020202020204" pitchFamily="34" charset="0"/>
                <a:cs typeface="Arial" panose="020B0604020202020204" pitchFamily="34" charset="0"/>
              </a:rPr>
              <a:t>relates mainly to </a:t>
            </a:r>
            <a:r>
              <a:rPr lang="en-ZA" sz="1400" dirty="0" smtClean="0">
                <a:solidFill>
                  <a:prstClr val="black"/>
                </a:solidFill>
                <a:latin typeface="Arial" panose="020B0604020202020204" pitchFamily="34" charset="0"/>
                <a:cs typeface="Arial" panose="020B0604020202020204" pitchFamily="34" charset="0"/>
              </a:rPr>
              <a:t>costs that could not be recovered from projects, these were incurred </a:t>
            </a:r>
            <a:r>
              <a:rPr lang="en-ZA" sz="1400" dirty="0">
                <a:solidFill>
                  <a:prstClr val="black"/>
                </a:solidFill>
                <a:latin typeface="Arial" panose="020B0604020202020204" pitchFamily="34" charset="0"/>
                <a:cs typeface="Arial" panose="020B0604020202020204" pitchFamily="34" charset="0"/>
              </a:rPr>
              <a:t>on internal and external construction </a:t>
            </a:r>
            <a:r>
              <a:rPr lang="en-ZA" sz="1400" dirty="0" smtClean="0">
                <a:solidFill>
                  <a:prstClr val="black"/>
                </a:solidFill>
                <a:latin typeface="Arial" panose="020B0604020202020204" pitchFamily="34" charset="0"/>
                <a:cs typeface="Arial" panose="020B0604020202020204" pitchFamily="34" charset="0"/>
              </a:rPr>
              <a:t>projects. The significant reduction is as a result of investigated amounts resolved in the reporting period.</a:t>
            </a:r>
            <a:endParaRPr lang="en-ZA" sz="1400" dirty="0">
              <a:solidFill>
                <a:prstClr val="black"/>
              </a:solidFill>
              <a:latin typeface="Arial" panose="020B0604020202020204" pitchFamily="34" charset="0"/>
              <a:cs typeface="Arial" panose="020B0604020202020204" pitchFamily="34" charset="0"/>
            </a:endParaRPr>
          </a:p>
          <a:p>
            <a:pPr marL="342900" indent="-342900" algn="just" defTabSz="914400" fontAlgn="auto">
              <a:spcBef>
                <a:spcPts val="0"/>
              </a:spcBef>
              <a:spcAft>
                <a:spcPts val="0"/>
              </a:spcAft>
              <a:buFont typeface="Arial" panose="020B0604020202020204" pitchFamily="34" charset="0"/>
              <a:buChar char="•"/>
            </a:pPr>
            <a:r>
              <a:rPr lang="en-US" sz="1400" dirty="0" smtClean="0">
                <a:solidFill>
                  <a:prstClr val="black"/>
                </a:solidFill>
                <a:latin typeface="Arial" panose="020B0604020202020204" pitchFamily="34" charset="0"/>
                <a:cs typeface="Arial" panose="020B0604020202020204" pitchFamily="34" charset="0"/>
              </a:rPr>
              <a:t>Included in the </a:t>
            </a:r>
            <a:r>
              <a:rPr lang="en-US" sz="1400" b="1" dirty="0" smtClean="0">
                <a:solidFill>
                  <a:prstClr val="black"/>
                </a:solidFill>
                <a:latin typeface="Arial" panose="020B0604020202020204" pitchFamily="34" charset="0"/>
                <a:cs typeface="Arial" panose="020B0604020202020204" pitchFamily="34" charset="0"/>
              </a:rPr>
              <a:t>Irregular Expenditure </a:t>
            </a:r>
            <a:r>
              <a:rPr lang="en-US" sz="1400" dirty="0" smtClean="0">
                <a:solidFill>
                  <a:prstClr val="black"/>
                </a:solidFill>
                <a:latin typeface="Arial" panose="020B0604020202020204" pitchFamily="34" charset="0"/>
                <a:cs typeface="Arial" panose="020B0604020202020204" pitchFamily="34" charset="0"/>
              </a:rPr>
              <a:t>is an amount of R9.517 billion submitted for condonation. </a:t>
            </a:r>
          </a:p>
          <a:p>
            <a:pPr marL="342900" indent="-342900" algn="just" defTabSz="914400" fontAlgn="auto">
              <a:spcBef>
                <a:spcPts val="0"/>
              </a:spcBef>
              <a:spcAft>
                <a:spcPts val="0"/>
              </a:spcAft>
              <a:buFont typeface="Arial" panose="020B0604020202020204" pitchFamily="34" charset="0"/>
              <a:buChar char="•"/>
            </a:pPr>
            <a:r>
              <a:rPr lang="en-US" sz="1400" dirty="0" smtClean="0">
                <a:solidFill>
                  <a:prstClr val="black"/>
                </a:solidFill>
                <a:latin typeface="Arial" panose="020B0604020202020204" pitchFamily="34" charset="0"/>
                <a:cs typeface="Arial" panose="020B0604020202020204" pitchFamily="34" charset="0"/>
              </a:rPr>
              <a:t>The reported incidents of unauthorized, irregular, fruitless and wasteful expenditure are at various processing stages, including investigations (by the department, Special Investigating Unit and South African Police Service), disciplinary proceedings and court proceedings.</a:t>
            </a:r>
            <a:endParaRPr lang="en-US" sz="1400" dirty="0">
              <a:solidFill>
                <a:prstClr val="black"/>
              </a:solidFill>
              <a:latin typeface="Arial" panose="020B0604020202020204" pitchFamily="34" charset="0"/>
              <a:cs typeface="Arial" panose="020B0604020202020204" pitchFamily="34" charset="0"/>
            </a:endParaRPr>
          </a:p>
        </p:txBody>
      </p:sp>
      <p:sp>
        <p:nvSpPr>
          <p:cNvPr id="8" name="Down Arrow 7"/>
          <p:cNvSpPr/>
          <p:nvPr/>
        </p:nvSpPr>
        <p:spPr>
          <a:xfrm>
            <a:off x="4342318" y="3032459"/>
            <a:ext cx="267897" cy="315696"/>
          </a:xfrm>
          <a:prstGeom prst="down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ZA" sz="1800" dirty="0">
              <a:solidFill>
                <a:prstClr val="white"/>
              </a:solidFill>
            </a:endParaRPr>
          </a:p>
        </p:txBody>
      </p:sp>
    </p:spTree>
    <p:extLst>
      <p:ext uri="{BB962C8B-B14F-4D97-AF65-F5344CB8AC3E}">
        <p14:creationId xmlns:p14="http://schemas.microsoft.com/office/powerpoint/2010/main" val="40790465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697" y="45003"/>
            <a:ext cx="8495733" cy="1090776"/>
          </a:xfrm>
        </p:spPr>
        <p:txBody>
          <a:bodyPr/>
          <a:lstStyle/>
          <a:p>
            <a:r>
              <a:rPr lang="en-ZA" sz="3600" dirty="0"/>
              <a:t>Condonations submitted to National Treasury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9253207"/>
              </p:ext>
            </p:extLst>
          </p:nvPr>
        </p:nvGraphicFramePr>
        <p:xfrm>
          <a:off x="236795" y="1328289"/>
          <a:ext cx="8665535" cy="4177362"/>
        </p:xfrm>
        <a:graphic>
          <a:graphicData uri="http://schemas.openxmlformats.org/drawingml/2006/table">
            <a:tbl>
              <a:tblPr firstRow="1" bandRow="1">
                <a:tableStyleId>{F5AB1C69-6EDB-4FF4-983F-18BD219EF322}</a:tableStyleId>
              </a:tblPr>
              <a:tblGrid>
                <a:gridCol w="395352">
                  <a:extLst>
                    <a:ext uri="{9D8B030D-6E8A-4147-A177-3AD203B41FA5}">
                      <a16:colId xmlns:a16="http://schemas.microsoft.com/office/drawing/2014/main" xmlns="" val="20004"/>
                    </a:ext>
                  </a:extLst>
                </a:gridCol>
                <a:gridCol w="4612296">
                  <a:extLst>
                    <a:ext uri="{9D8B030D-6E8A-4147-A177-3AD203B41FA5}">
                      <a16:colId xmlns:a16="http://schemas.microsoft.com/office/drawing/2014/main" xmlns="" val="20000"/>
                    </a:ext>
                  </a:extLst>
                </a:gridCol>
                <a:gridCol w="1268872">
                  <a:extLst>
                    <a:ext uri="{9D8B030D-6E8A-4147-A177-3AD203B41FA5}">
                      <a16:colId xmlns:a16="http://schemas.microsoft.com/office/drawing/2014/main" xmlns="" val="20001"/>
                    </a:ext>
                  </a:extLst>
                </a:gridCol>
                <a:gridCol w="1166271">
                  <a:extLst>
                    <a:ext uri="{9D8B030D-6E8A-4147-A177-3AD203B41FA5}">
                      <a16:colId xmlns:a16="http://schemas.microsoft.com/office/drawing/2014/main" xmlns="" val="20002"/>
                    </a:ext>
                  </a:extLst>
                </a:gridCol>
                <a:gridCol w="1222744">
                  <a:extLst>
                    <a:ext uri="{9D8B030D-6E8A-4147-A177-3AD203B41FA5}">
                      <a16:colId xmlns:a16="http://schemas.microsoft.com/office/drawing/2014/main" xmlns="" val="20003"/>
                    </a:ext>
                  </a:extLst>
                </a:gridCol>
              </a:tblGrid>
              <a:tr h="362113">
                <a:tc>
                  <a:txBody>
                    <a:bodyPr/>
                    <a:lstStyle/>
                    <a:p>
                      <a:pPr algn="l" rtl="0" fontAlgn="b"/>
                      <a:r>
                        <a:rPr lang="en-ZA" sz="1400" u="none" strike="noStrike" dirty="0" smtClean="0">
                          <a:effectLst/>
                          <a:latin typeface="Arial" panose="020B0604020202020204" pitchFamily="34" charset="0"/>
                          <a:cs typeface="Arial" panose="020B0604020202020204" pitchFamily="34" charset="0"/>
                        </a:rPr>
                        <a:t>No</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Condonations submitted to National Treasury</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Main</a:t>
                      </a:r>
                      <a:r>
                        <a:rPr lang="en-ZA" sz="1400" u="none" strike="noStrike" baseline="0" dirty="0" smtClean="0">
                          <a:effectLst/>
                          <a:latin typeface="Arial" panose="020B0604020202020204" pitchFamily="34" charset="0"/>
                          <a:cs typeface="Arial" panose="020B0604020202020204" pitchFamily="34" charset="0"/>
                        </a:rPr>
                        <a:t> Account</a:t>
                      </a:r>
                      <a:r>
                        <a:rPr lang="en-ZA" sz="1400" u="none" strike="noStrike" dirty="0">
                          <a:effectLst/>
                          <a:latin typeface="Arial" panose="020B0604020202020204" pitchFamily="34" charset="0"/>
                          <a:cs typeface="Arial" panose="020B0604020202020204" pitchFamily="34" charset="0"/>
                        </a:rPr>
                        <a:t> </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WTE</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Total</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0"/>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Giyani Water Services Project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pt-BR" sz="1400" u="none" strike="noStrike" dirty="0" smtClean="0">
                          <a:effectLst/>
                          <a:latin typeface="Arial" panose="020B0604020202020204" pitchFamily="34" charset="0"/>
                          <a:cs typeface="Arial" panose="020B0604020202020204" pitchFamily="34" charset="0"/>
                        </a:rPr>
                        <a:t>3 </a:t>
                      </a:r>
                      <a:r>
                        <a:rPr lang="pt-BR" sz="1400" u="none" strike="noStrike" dirty="0">
                          <a:effectLst/>
                          <a:latin typeface="Arial" panose="020B0604020202020204" pitchFamily="34" charset="0"/>
                          <a:cs typeface="Arial" panose="020B0604020202020204" pitchFamily="34" charset="0"/>
                        </a:rPr>
                        <a:t>299 738 000</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pt-BR" sz="1400" u="none" strike="noStrike" dirty="0" smtClean="0">
                          <a:effectLst/>
                          <a:latin typeface="Arial" panose="020B0604020202020204" pitchFamily="34" charset="0"/>
                          <a:cs typeface="Arial" panose="020B0604020202020204" pitchFamily="34" charset="0"/>
                        </a:rPr>
                        <a:t>3 </a:t>
                      </a:r>
                      <a:r>
                        <a:rPr lang="pt-BR" sz="1400" u="none" strike="noStrike" dirty="0">
                          <a:effectLst/>
                          <a:latin typeface="Arial" panose="020B0604020202020204" pitchFamily="34" charset="0"/>
                          <a:cs typeface="Arial" panose="020B0604020202020204" pitchFamily="34" charset="0"/>
                        </a:rPr>
                        <a:t>299 738 000</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1"/>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2</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War on Leaks Project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823 </a:t>
                      </a:r>
                      <a:r>
                        <a:rPr lang="en-ZA" sz="1400" u="none" strike="noStrike" dirty="0">
                          <a:effectLst/>
                          <a:latin typeface="Arial" panose="020B0604020202020204" pitchFamily="34" charset="0"/>
                          <a:cs typeface="Arial" panose="020B0604020202020204" pitchFamily="34" charset="0"/>
                        </a:rPr>
                        <a:t>130 000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pt-BR" sz="1400" u="none" strike="noStrike" dirty="0" smtClean="0">
                          <a:effectLst/>
                          <a:latin typeface="Arial" panose="020B0604020202020204" pitchFamily="34" charset="0"/>
                          <a:cs typeface="Arial" panose="020B0604020202020204" pitchFamily="34" charset="0"/>
                        </a:rPr>
                        <a:t>1 </a:t>
                      </a:r>
                      <a:r>
                        <a:rPr lang="pt-BR" sz="1400" u="none" strike="noStrike" dirty="0">
                          <a:effectLst/>
                          <a:latin typeface="Arial" panose="020B0604020202020204" pitchFamily="34" charset="0"/>
                          <a:cs typeface="Arial" panose="020B0604020202020204" pitchFamily="34" charset="0"/>
                        </a:rPr>
                        <a:t>499 330 000</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pt-BR" sz="1400" u="none" strike="noStrike" dirty="0" smtClean="0">
                          <a:effectLst/>
                          <a:latin typeface="Arial" panose="020B0604020202020204" pitchFamily="34" charset="0"/>
                          <a:cs typeface="Arial" panose="020B0604020202020204" pitchFamily="34" charset="0"/>
                        </a:rPr>
                        <a:t>2 </a:t>
                      </a:r>
                      <a:r>
                        <a:rPr lang="pt-BR" sz="1400" u="none" strike="noStrike" dirty="0">
                          <a:effectLst/>
                          <a:latin typeface="Arial" panose="020B0604020202020204" pitchFamily="34" charset="0"/>
                          <a:cs typeface="Arial" panose="020B0604020202020204" pitchFamily="34" charset="0"/>
                        </a:rPr>
                        <a:t>322 460 000</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2"/>
                  </a:ext>
                </a:extLst>
              </a:tr>
              <a:tr h="271235">
                <a:tc>
                  <a:txBody>
                    <a:bodyPr/>
                    <a:lstStyle/>
                    <a:p>
                      <a:pPr algn="l" rtl="0" fontAlgn="t"/>
                      <a:r>
                        <a:rPr lang="en-ZA" sz="1400" u="none" strike="noStrike" dirty="0" smtClean="0">
                          <a:effectLst/>
                          <a:latin typeface="Arial" panose="020B0604020202020204" pitchFamily="34" charset="0"/>
                          <a:cs typeface="Arial" panose="020B0604020202020204" pitchFamily="34" charset="0"/>
                        </a:rPr>
                        <a:t>3</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t"/>
                      <a:r>
                        <a:rPr lang="en-ZA" sz="1400" u="none" strike="noStrike" dirty="0">
                          <a:effectLst/>
                          <a:latin typeface="Arial" panose="020B0604020202020204" pitchFamily="34" charset="0"/>
                          <a:cs typeface="Arial" panose="020B0604020202020204" pitchFamily="34" charset="0"/>
                        </a:rPr>
                        <a:t>Bucket Eradication Project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pt-BR" sz="1400" u="none" strike="noStrike" dirty="0" smtClean="0">
                          <a:effectLst/>
                          <a:latin typeface="Arial" panose="020B0604020202020204" pitchFamily="34" charset="0"/>
                          <a:cs typeface="Arial" panose="020B0604020202020204" pitchFamily="34" charset="0"/>
                        </a:rPr>
                        <a:t>1 </a:t>
                      </a:r>
                      <a:r>
                        <a:rPr lang="pt-BR" sz="1400" u="none" strike="noStrike" dirty="0">
                          <a:effectLst/>
                          <a:latin typeface="Arial" panose="020B0604020202020204" pitchFamily="34" charset="0"/>
                          <a:cs typeface="Arial" panose="020B0604020202020204" pitchFamily="34" charset="0"/>
                        </a:rPr>
                        <a:t>503 706 816</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pt-BR" sz="1400" u="none" strike="noStrike" dirty="0" smtClean="0">
                          <a:effectLst/>
                          <a:latin typeface="Arial" panose="020B0604020202020204" pitchFamily="34" charset="0"/>
                          <a:cs typeface="Arial" panose="020B0604020202020204" pitchFamily="34" charset="0"/>
                        </a:rPr>
                        <a:t>1 </a:t>
                      </a:r>
                      <a:r>
                        <a:rPr lang="pt-BR" sz="1400" u="none" strike="noStrike" dirty="0">
                          <a:effectLst/>
                          <a:latin typeface="Arial" panose="020B0604020202020204" pitchFamily="34" charset="0"/>
                          <a:cs typeface="Arial" panose="020B0604020202020204" pitchFamily="34" charset="0"/>
                        </a:rPr>
                        <a:t>503 706 816</a:t>
                      </a:r>
                      <a:endParaRPr lang="pt-BR"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3"/>
                  </a:ext>
                </a:extLst>
              </a:tr>
              <a:tr h="289194">
                <a:tc>
                  <a:txBody>
                    <a:bodyPr/>
                    <a:lstStyle/>
                    <a:p>
                      <a:pPr algn="l" fontAlgn="b"/>
                      <a:r>
                        <a:rPr lang="en-ZA" sz="1400" u="none" strike="noStrike" dirty="0" smtClean="0">
                          <a:effectLst/>
                          <a:latin typeface="Arial" panose="020B0604020202020204" pitchFamily="34" charset="0"/>
                          <a:cs typeface="Arial" panose="020B0604020202020204" pitchFamily="34" charset="0"/>
                        </a:rPr>
                        <a:t>4</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ZA" sz="1400" u="none" strike="noStrike" dirty="0">
                          <a:effectLst/>
                          <a:latin typeface="Arial" panose="020B0604020202020204" pitchFamily="34" charset="0"/>
                          <a:cs typeface="Arial" panose="020B0604020202020204" pitchFamily="34" charset="0"/>
                        </a:rPr>
                        <a:t>Upgrading of the Thukela Goedertrouw Scheme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477 </a:t>
                      </a:r>
                      <a:r>
                        <a:rPr lang="en-ZA" sz="1400" u="none" strike="noStrike" dirty="0">
                          <a:effectLst/>
                          <a:latin typeface="Arial" panose="020B0604020202020204" pitchFamily="34" charset="0"/>
                          <a:cs typeface="Arial" panose="020B0604020202020204" pitchFamily="34" charset="0"/>
                        </a:rPr>
                        <a:t>310 000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477 </a:t>
                      </a:r>
                      <a:r>
                        <a:rPr lang="en-ZA" sz="1400" u="none" strike="noStrike" dirty="0">
                          <a:effectLst/>
                          <a:latin typeface="Arial" panose="020B0604020202020204" pitchFamily="34" charset="0"/>
                          <a:cs typeface="Arial" panose="020B0604020202020204" pitchFamily="34" charset="0"/>
                        </a:rPr>
                        <a:t>310 000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4"/>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Desalination Plant Richards Bay</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301 </a:t>
                      </a:r>
                      <a:r>
                        <a:rPr lang="en-ZA" sz="1400" u="none" strike="noStrike" dirty="0">
                          <a:effectLst/>
                          <a:latin typeface="Arial" panose="020B0604020202020204" pitchFamily="34" charset="0"/>
                          <a:cs typeface="Arial" panose="020B0604020202020204" pitchFamily="34" charset="0"/>
                        </a:rPr>
                        <a:t>168 449</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9 </a:t>
                      </a:r>
                      <a:r>
                        <a:rPr lang="en-ZA" sz="1400" u="none" strike="noStrike" dirty="0">
                          <a:effectLst/>
                          <a:latin typeface="Arial" panose="020B0604020202020204" pitchFamily="34" charset="0"/>
                          <a:cs typeface="Arial" panose="020B0604020202020204" pitchFamily="34" charset="0"/>
                        </a:rPr>
                        <a:t>684 211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310 </a:t>
                      </a:r>
                      <a:r>
                        <a:rPr lang="en-ZA" sz="1400" u="none" strike="noStrike" dirty="0">
                          <a:effectLst/>
                          <a:latin typeface="Arial" panose="020B0604020202020204" pitchFamily="34" charset="0"/>
                          <a:cs typeface="Arial" panose="020B0604020202020204" pitchFamily="34" charset="0"/>
                        </a:rPr>
                        <a:t>852 660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5"/>
                  </a:ext>
                </a:extLst>
              </a:tr>
              <a:tr h="271235">
                <a:tc>
                  <a:txBody>
                    <a:bodyPr/>
                    <a:lstStyle/>
                    <a:p>
                      <a:pPr algn="l" rtl="0" fontAlgn="t"/>
                      <a:r>
                        <a:rPr lang="en-ZA" sz="1400" u="none" strike="noStrike" dirty="0" smtClean="0">
                          <a:effectLst/>
                          <a:latin typeface="Arial" panose="020B0604020202020204" pitchFamily="34" charset="0"/>
                          <a:cs typeface="Arial" panose="020B0604020202020204" pitchFamily="34" charset="0"/>
                        </a:rPr>
                        <a:t>6</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t"/>
                      <a:r>
                        <a:rPr lang="en-ZA" sz="1400" u="none" strike="noStrike" dirty="0">
                          <a:effectLst/>
                          <a:latin typeface="Arial" panose="020B0604020202020204" pitchFamily="34" charset="0"/>
                          <a:cs typeface="Arial" panose="020B0604020202020204" pitchFamily="34" charset="0"/>
                        </a:rPr>
                        <a:t>Support and maintenance of SAP ECC6</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285 </a:t>
                      </a:r>
                      <a:r>
                        <a:rPr lang="en-ZA" sz="1400" u="none" strike="noStrike" dirty="0">
                          <a:effectLst/>
                          <a:latin typeface="Arial" panose="020B0604020202020204" pitchFamily="34" charset="0"/>
                          <a:cs typeface="Arial" panose="020B0604020202020204" pitchFamily="34" charset="0"/>
                        </a:rPr>
                        <a:t>950 843</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t"/>
                      <a:r>
                        <a:rPr lang="en-ZA" sz="1400" u="none" strike="noStrike" dirty="0" smtClean="0">
                          <a:effectLst/>
                          <a:latin typeface="Arial" panose="020B0604020202020204" pitchFamily="34" charset="0"/>
                          <a:cs typeface="Arial" panose="020B0604020202020204" pitchFamily="34" charset="0"/>
                        </a:rPr>
                        <a:t>285 </a:t>
                      </a:r>
                      <a:r>
                        <a:rPr lang="en-ZA" sz="1400" u="none" strike="noStrike" dirty="0">
                          <a:effectLst/>
                          <a:latin typeface="Arial" panose="020B0604020202020204" pitchFamily="34" charset="0"/>
                          <a:cs typeface="Arial" panose="020B0604020202020204" pitchFamily="34" charset="0"/>
                        </a:rPr>
                        <a:t>950 843</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6"/>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Unlimited SAP licences</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285 </a:t>
                      </a:r>
                      <a:r>
                        <a:rPr lang="en-ZA" sz="1400" u="none" strike="noStrike" dirty="0">
                          <a:effectLst/>
                          <a:latin typeface="Arial" panose="020B0604020202020204" pitchFamily="34" charset="0"/>
                          <a:cs typeface="Arial" panose="020B0604020202020204" pitchFamily="34" charset="0"/>
                        </a:rPr>
                        <a:t>000 000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285 </a:t>
                      </a:r>
                      <a:r>
                        <a:rPr lang="en-ZA" sz="1400" u="none" strike="noStrike" dirty="0">
                          <a:effectLst/>
                          <a:latin typeface="Arial" panose="020B0604020202020204" pitchFamily="34" charset="0"/>
                          <a:cs typeface="Arial" panose="020B0604020202020204" pitchFamily="34" charset="0"/>
                        </a:rPr>
                        <a:t>000 000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7"/>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8</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Information Technology services to the Department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222 </a:t>
                      </a:r>
                      <a:r>
                        <a:rPr lang="en-ZA" sz="1400" u="none" strike="noStrike" dirty="0">
                          <a:effectLst/>
                          <a:latin typeface="Arial" panose="020B0604020202020204" pitchFamily="34" charset="0"/>
                          <a:cs typeface="Arial" panose="020B0604020202020204" pitchFamily="34" charset="0"/>
                        </a:rPr>
                        <a:t>981 525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222 </a:t>
                      </a:r>
                      <a:r>
                        <a:rPr lang="en-ZA" sz="1400" u="none" strike="noStrike" dirty="0">
                          <a:effectLst/>
                          <a:latin typeface="Arial" panose="020B0604020202020204" pitchFamily="34" charset="0"/>
                          <a:cs typeface="Arial" panose="020B0604020202020204" pitchFamily="34" charset="0"/>
                        </a:rPr>
                        <a:t>981 525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8"/>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9</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Security guarding  services</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 </a:t>
                      </a:r>
                      <a:r>
                        <a:rPr lang="en-ZA" sz="1400" u="none" strike="noStrike" dirty="0">
                          <a:effectLst/>
                          <a:latin typeface="Arial" panose="020B0604020202020204" pitchFamily="34" charset="0"/>
                          <a:cs typeface="Arial" panose="020B0604020202020204" pitchFamily="34" charset="0"/>
                        </a:rPr>
                        <a:t>69 449 148</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176 </a:t>
                      </a:r>
                      <a:r>
                        <a:rPr lang="en-ZA" sz="1400" u="none" strike="noStrike" dirty="0">
                          <a:effectLst/>
                          <a:latin typeface="Arial" panose="020B0604020202020204" pitchFamily="34" charset="0"/>
                          <a:cs typeface="Arial" panose="020B0604020202020204" pitchFamily="34" charset="0"/>
                        </a:rPr>
                        <a:t>209 470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245 </a:t>
                      </a:r>
                      <a:r>
                        <a:rPr lang="en-ZA" sz="1400" u="none" strike="noStrike" dirty="0">
                          <a:effectLst/>
                          <a:latin typeface="Arial" panose="020B0604020202020204" pitchFamily="34" charset="0"/>
                          <a:cs typeface="Arial" panose="020B0604020202020204" pitchFamily="34" charset="0"/>
                        </a:rPr>
                        <a:t>658 618</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9"/>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10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Financial advisory services</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17 900 594.37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17 900 594.37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10"/>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11</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rtl="0" fontAlgn="b"/>
                      <a:r>
                        <a:rPr lang="en-ZA" sz="1400" u="none" strike="noStrike" dirty="0">
                          <a:effectLst/>
                          <a:latin typeface="Arial" panose="020B0604020202020204" pitchFamily="34" charset="0"/>
                          <a:cs typeface="Arial" panose="020B0604020202020204" pitchFamily="34" charset="0"/>
                        </a:rPr>
                        <a:t>Travel management services</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10 </a:t>
                      </a:r>
                      <a:r>
                        <a:rPr lang="en-ZA" sz="1400" u="none" strike="noStrike" dirty="0">
                          <a:effectLst/>
                          <a:latin typeface="Arial" panose="020B0604020202020204" pitchFamily="34" charset="0"/>
                          <a:cs typeface="Arial" panose="020B0604020202020204" pitchFamily="34" charset="0"/>
                        </a:rPr>
                        <a:t>496 569</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10 </a:t>
                      </a:r>
                      <a:r>
                        <a:rPr lang="en-ZA" sz="1400" u="none" strike="noStrike" dirty="0">
                          <a:effectLst/>
                          <a:latin typeface="Arial" panose="020B0604020202020204" pitchFamily="34" charset="0"/>
                          <a:cs typeface="Arial" panose="020B0604020202020204" pitchFamily="34" charset="0"/>
                        </a:rPr>
                        <a:t>496 569</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11"/>
                  </a:ext>
                </a:extLst>
              </a:tr>
              <a:tr h="271235">
                <a:tc>
                  <a:txBody>
                    <a:bodyPr/>
                    <a:lstStyle/>
                    <a:p>
                      <a:pPr marL="0" algn="l" defTabSz="422041" rtl="0" eaLnBrk="1" fontAlgn="b" latinLnBrk="0" hangingPunct="1"/>
                      <a:r>
                        <a:rPr lang="en-ZA" sz="1400" u="none" strike="noStrike" kern="1200" dirty="0" smtClean="0">
                          <a:effectLst/>
                          <a:latin typeface="Arial" panose="020B0604020202020204" pitchFamily="34" charset="0"/>
                          <a:cs typeface="Arial" panose="020B0604020202020204" pitchFamily="34" charset="0"/>
                        </a:rPr>
                        <a:t>12</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l" defTabSz="422041" rtl="0" eaLnBrk="1" fontAlgn="b" latinLnBrk="0" hangingPunct="1"/>
                      <a:r>
                        <a:rPr lang="en-ZA" sz="1400" u="none" strike="noStrike" kern="1200" dirty="0">
                          <a:effectLst/>
                          <a:latin typeface="Arial" panose="020B0604020202020204" pitchFamily="34" charset="0"/>
                          <a:cs typeface="Arial" panose="020B0604020202020204" pitchFamily="34" charset="0"/>
                        </a:rPr>
                        <a:t>Customer relations management </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1400" u="none" strike="noStrike" kern="1200" dirty="0" smtClean="0">
                          <a:effectLst/>
                          <a:latin typeface="Arial" panose="020B0604020202020204" pitchFamily="34" charset="0"/>
                          <a:cs typeface="Arial" panose="020B0604020202020204" pitchFamily="34" charset="0"/>
                        </a:rPr>
                        <a:t>468 </a:t>
                      </a:r>
                      <a:r>
                        <a:rPr lang="en-ZA" sz="1400" u="none" strike="noStrike" kern="1200" dirty="0">
                          <a:effectLst/>
                          <a:latin typeface="Arial" panose="020B0604020202020204" pitchFamily="34" charset="0"/>
                          <a:cs typeface="Arial" panose="020B0604020202020204" pitchFamily="34" charset="0"/>
                        </a:rPr>
                        <a:t>154 </a:t>
                      </a:r>
                      <a:r>
                        <a:rPr lang="en-ZA" sz="1400" u="none" strike="noStrike" kern="1200" dirty="0" smtClean="0">
                          <a:effectLst/>
                          <a:latin typeface="Arial" panose="020B0604020202020204" pitchFamily="34" charset="0"/>
                          <a:cs typeface="Arial" panose="020B0604020202020204" pitchFamily="34" charset="0"/>
                        </a:rPr>
                        <a:t>000</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marR="0" indent="0" algn="r" defTabSz="422041" rtl="0" eaLnBrk="1" fontAlgn="b" latinLnBrk="0" hangingPunct="1">
                        <a:lnSpc>
                          <a:spcPct val="100000"/>
                        </a:lnSpc>
                        <a:spcBef>
                          <a:spcPts val="0"/>
                        </a:spcBef>
                        <a:spcAft>
                          <a:spcPts val="0"/>
                        </a:spcAft>
                        <a:buClrTx/>
                        <a:buSzTx/>
                        <a:buFontTx/>
                        <a:buNone/>
                        <a:tabLst/>
                        <a:defRPr/>
                      </a:pPr>
                      <a:r>
                        <a:rPr lang="en-ZA" sz="1400" u="none" strike="noStrike" kern="1200" dirty="0" smtClean="0">
                          <a:effectLst/>
                          <a:latin typeface="Arial" panose="020B0604020202020204" pitchFamily="34" charset="0"/>
                          <a:cs typeface="Arial" panose="020B0604020202020204" pitchFamily="34" charset="0"/>
                        </a:rPr>
                        <a:t>468 154 000</a:t>
                      </a:r>
                      <a:endParaRPr lang="en-ZA" sz="1400" b="0" i="0" u="none" strike="noStrike" kern="1200" dirty="0" smtClean="0">
                        <a:solidFill>
                          <a:srgbClr val="000000"/>
                        </a:solidFill>
                        <a:effectLst/>
                        <a:latin typeface="Arial" panose="020B0604020202020204" pitchFamily="34" charset="0"/>
                        <a:ea typeface="+mn-ea"/>
                        <a:cs typeface="Arial" panose="020B0604020202020204" pitchFamily="34" charset="0"/>
                      </a:endParaRPr>
                    </a:p>
                  </a:txBody>
                  <a:tcPr marL="9525" marR="9525" marT="9525" marB="0"/>
                </a:tc>
                <a:extLst>
                  <a:ext uri="{0D108BD9-81ED-4DB2-BD59-A6C34878D82A}">
                    <a16:rowId xmlns:a16="http://schemas.microsoft.com/office/drawing/2014/main" xmlns="" val="10012"/>
                  </a:ext>
                </a:extLst>
              </a:tr>
              <a:tr h="271235">
                <a:tc>
                  <a:txBody>
                    <a:bodyPr/>
                    <a:lstStyle/>
                    <a:p>
                      <a:pPr algn="l" rtl="0" fontAlgn="b"/>
                      <a:r>
                        <a:rPr lang="en-ZA" sz="1400" u="none" strike="noStrike" dirty="0" smtClean="0">
                          <a:effectLst/>
                          <a:latin typeface="Arial" panose="020B0604020202020204" pitchFamily="34" charset="0"/>
                          <a:cs typeface="Arial" panose="020B0604020202020204" pitchFamily="34" charset="0"/>
                        </a:rPr>
                        <a:t>13</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ZA" sz="1400" u="none" strike="noStrike" dirty="0" smtClean="0">
                          <a:effectLst/>
                          <a:latin typeface="Arial" panose="020B0604020202020204" pitchFamily="34" charset="0"/>
                          <a:cs typeface="Arial" panose="020B0604020202020204" pitchFamily="34" charset="0"/>
                        </a:rPr>
                        <a:t>Payments</a:t>
                      </a:r>
                      <a:r>
                        <a:rPr lang="en-ZA" sz="1400" u="none" strike="noStrike" baseline="0" dirty="0" smtClean="0">
                          <a:effectLst/>
                          <a:latin typeface="Arial" panose="020B0604020202020204" pitchFamily="34" charset="0"/>
                          <a:cs typeface="Arial" panose="020B0604020202020204" pitchFamily="34" charset="0"/>
                        </a:rPr>
                        <a:t> </a:t>
                      </a:r>
                      <a:r>
                        <a:rPr lang="en-ZA" sz="1400" u="none" strike="noStrike" dirty="0" smtClean="0">
                          <a:effectLst/>
                          <a:latin typeface="Arial" panose="020B0604020202020204" pitchFamily="34" charset="0"/>
                          <a:cs typeface="Arial" panose="020B0604020202020204" pitchFamily="34" charset="0"/>
                        </a:rPr>
                        <a:t>processed </a:t>
                      </a:r>
                      <a:r>
                        <a:rPr lang="en-ZA" sz="1400" u="none" strike="noStrike" dirty="0">
                          <a:effectLst/>
                          <a:latin typeface="Arial" panose="020B0604020202020204" pitchFamily="34" charset="0"/>
                          <a:cs typeface="Arial" panose="020B0604020202020204" pitchFamily="34" charset="0"/>
                        </a:rPr>
                        <a:t>without generating purchase order</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 </a:t>
                      </a:r>
                      <a:r>
                        <a:rPr lang="en-ZA" sz="1400" u="none" strike="noStrike" dirty="0">
                          <a:effectLst/>
                          <a:latin typeface="Arial" panose="020B0604020202020204" pitchFamily="34" charset="0"/>
                          <a:cs typeface="Arial" panose="020B0604020202020204" pitchFamily="34" charset="0"/>
                        </a:rPr>
                        <a:t>66 843 577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rtl="0" fontAlgn="b"/>
                      <a:r>
                        <a:rPr lang="en-ZA" sz="1400" u="none" strike="noStrike" dirty="0" smtClean="0">
                          <a:effectLst/>
                          <a:latin typeface="Arial" panose="020B0604020202020204" pitchFamily="34" charset="0"/>
                          <a:cs typeface="Arial" panose="020B0604020202020204" pitchFamily="34" charset="0"/>
                        </a:rPr>
                        <a:t>66 </a:t>
                      </a:r>
                      <a:r>
                        <a:rPr lang="en-ZA" sz="1400" u="none" strike="noStrike" dirty="0">
                          <a:effectLst/>
                          <a:latin typeface="Arial" panose="020B0604020202020204" pitchFamily="34" charset="0"/>
                          <a:cs typeface="Arial" panose="020B0604020202020204" pitchFamily="34" charset="0"/>
                        </a:rPr>
                        <a:t>843 577</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13"/>
                  </a:ext>
                </a:extLst>
              </a:tr>
              <a:tr h="271235">
                <a:tc gridSpan="2">
                  <a:txBody>
                    <a:bodyPr/>
                    <a:lstStyle/>
                    <a:p>
                      <a:pPr algn="l" rtl="0" fontAlgn="b"/>
                      <a:r>
                        <a:rPr lang="en-ZA" sz="1400" b="1" u="none" strike="noStrike" dirty="0">
                          <a:effectLst/>
                          <a:latin typeface="Arial" panose="020B0604020202020204" pitchFamily="34" charset="0"/>
                          <a:cs typeface="Arial" panose="020B0604020202020204" pitchFamily="34" charset="0"/>
                        </a:rPr>
                        <a:t>Total</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pPr algn="l" rtl="0" fontAlgn="b"/>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rtl="0" fontAlgn="b"/>
                      <a:r>
                        <a:rPr lang="pt-BR" sz="1400" b="1" u="none" strike="noStrike" dirty="0" smtClean="0">
                          <a:effectLst/>
                          <a:latin typeface="Arial" panose="020B0604020202020204" pitchFamily="34" charset="0"/>
                          <a:cs typeface="Arial" panose="020B0604020202020204" pitchFamily="34" charset="0"/>
                        </a:rPr>
                        <a:t>6 </a:t>
                      </a:r>
                      <a:r>
                        <a:rPr lang="pt-BR" sz="1400" b="1" u="none" strike="noStrike" dirty="0">
                          <a:effectLst/>
                          <a:latin typeface="Arial" panose="020B0604020202020204" pitchFamily="34" charset="0"/>
                          <a:cs typeface="Arial" panose="020B0604020202020204" pitchFamily="34" charset="0"/>
                        </a:rPr>
                        <a:t>248 571 101</a:t>
                      </a:r>
                      <a:endParaRPr lang="pt-BR"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algn="r" defTabSz="422041" rtl="0" eaLnBrk="1" fontAlgn="b" latinLnBrk="0" hangingPunct="1"/>
                      <a:r>
                        <a:rPr lang="en-ZA" sz="1400" b="1" u="none" strike="noStrike" kern="1200" dirty="0" smtClean="0">
                          <a:effectLst/>
                          <a:latin typeface="Arial" panose="020B0604020202020204" pitchFamily="34" charset="0"/>
                          <a:cs typeface="Arial" panose="020B0604020202020204" pitchFamily="34" charset="0"/>
                        </a:rPr>
                        <a:t>3 </a:t>
                      </a:r>
                      <a:r>
                        <a:rPr lang="en-ZA" sz="1400" b="1" u="none" strike="noStrike" kern="1200" dirty="0">
                          <a:effectLst/>
                          <a:latin typeface="Arial" panose="020B0604020202020204" pitchFamily="34" charset="0"/>
                          <a:cs typeface="Arial" panose="020B0604020202020204" pitchFamily="34" charset="0"/>
                        </a:rPr>
                        <a:t>268 482 </a:t>
                      </a:r>
                      <a:r>
                        <a:rPr lang="en-ZA" sz="1400" b="1" u="none" strike="noStrike" kern="1200" dirty="0" smtClean="0">
                          <a:effectLst/>
                          <a:latin typeface="Arial" panose="020B0604020202020204" pitchFamily="34" charset="0"/>
                          <a:cs typeface="Arial" panose="020B0604020202020204" pitchFamily="34" charset="0"/>
                        </a:rPr>
                        <a:t>101</a:t>
                      </a:r>
                      <a:endParaRPr lang="en-ZA"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marL="0" algn="r" defTabSz="422041" rtl="0" eaLnBrk="1" fontAlgn="b" latinLnBrk="0" hangingPunct="1"/>
                      <a:r>
                        <a:rPr lang="en-ZA" sz="1400" b="1" u="none" strike="noStrike" kern="1200" dirty="0" smtClean="0">
                          <a:effectLst/>
                          <a:latin typeface="Arial" panose="020B0604020202020204" pitchFamily="34" charset="0"/>
                          <a:cs typeface="Arial" panose="020B0604020202020204" pitchFamily="34" charset="0"/>
                        </a:rPr>
                        <a:t>9 </a:t>
                      </a:r>
                      <a:r>
                        <a:rPr lang="en-ZA" sz="1400" b="1" u="none" strike="noStrike" kern="1200" dirty="0">
                          <a:effectLst/>
                          <a:latin typeface="Arial" panose="020B0604020202020204" pitchFamily="34" charset="0"/>
                          <a:cs typeface="Arial" panose="020B0604020202020204" pitchFamily="34" charset="0"/>
                        </a:rPr>
                        <a:t>517 053 </a:t>
                      </a:r>
                      <a:r>
                        <a:rPr lang="en-ZA" sz="1400" b="1" u="none" strike="noStrike" kern="1200" dirty="0" smtClean="0">
                          <a:effectLst/>
                          <a:latin typeface="Arial" panose="020B0604020202020204" pitchFamily="34" charset="0"/>
                          <a:cs typeface="Arial" panose="020B0604020202020204" pitchFamily="34" charset="0"/>
                        </a:rPr>
                        <a:t>202</a:t>
                      </a:r>
                      <a:endParaRPr lang="en-ZA"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b"/>
                </a:tc>
                <a:extLst>
                  <a:ext uri="{0D108BD9-81ED-4DB2-BD59-A6C34878D82A}">
                    <a16:rowId xmlns:a16="http://schemas.microsoft.com/office/drawing/2014/main" xmlns="" val="10014"/>
                  </a:ext>
                </a:extLst>
              </a:tr>
            </a:tbl>
          </a:graphicData>
        </a:graphic>
      </p:graphicFrame>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43</a:t>
            </a:fld>
            <a:endParaRPr lang="en-US" altLang="en-US" dirty="0">
              <a:solidFill>
                <a:prstClr val="black"/>
              </a:solidFill>
            </a:endParaRPr>
          </a:p>
        </p:txBody>
      </p:sp>
    </p:spTree>
    <p:extLst>
      <p:ext uri="{BB962C8B-B14F-4D97-AF65-F5344CB8AC3E}">
        <p14:creationId xmlns:p14="http://schemas.microsoft.com/office/powerpoint/2010/main" val="2987766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702" y="219071"/>
            <a:ext cx="8875642" cy="632233"/>
          </a:xfrm>
        </p:spPr>
        <p:txBody>
          <a:bodyPr/>
          <a:lstStyle/>
          <a:p>
            <a:pPr algn="l"/>
            <a:r>
              <a:rPr lang="en-ZA" sz="2800" b="1" dirty="0" smtClean="0"/>
              <a:t>Progress on Irregular </a:t>
            </a:r>
            <a:r>
              <a:rPr lang="en-ZA" sz="2800" b="1" dirty="0"/>
              <a:t>Expenditure Condonations</a:t>
            </a:r>
          </a:p>
        </p:txBody>
      </p:sp>
      <p:graphicFrame>
        <p:nvGraphicFramePr>
          <p:cNvPr id="8" name="Content Placeholder 4"/>
          <p:cNvGraphicFramePr>
            <a:graphicFrameLocks noGrp="1"/>
          </p:cNvGraphicFramePr>
          <p:nvPr>
            <p:ph idx="1"/>
            <p:extLst/>
          </p:nvPr>
        </p:nvGraphicFramePr>
        <p:xfrm>
          <a:off x="302702" y="1138932"/>
          <a:ext cx="8607284" cy="3099424"/>
        </p:xfrm>
        <a:graphic>
          <a:graphicData uri="http://schemas.openxmlformats.org/drawingml/2006/table">
            <a:tbl>
              <a:tblPr firstRow="1" bandRow="1">
                <a:tableStyleId>{F5AB1C69-6EDB-4FF4-983F-18BD219EF322}</a:tableStyleId>
              </a:tblPr>
              <a:tblGrid>
                <a:gridCol w="1356256">
                  <a:extLst>
                    <a:ext uri="{9D8B030D-6E8A-4147-A177-3AD203B41FA5}">
                      <a16:colId xmlns:a16="http://schemas.microsoft.com/office/drawing/2014/main" xmlns="" val="20000"/>
                    </a:ext>
                  </a:extLst>
                </a:gridCol>
                <a:gridCol w="1384916">
                  <a:extLst>
                    <a:ext uri="{9D8B030D-6E8A-4147-A177-3AD203B41FA5}">
                      <a16:colId xmlns:a16="http://schemas.microsoft.com/office/drawing/2014/main" xmlns="" val="20001"/>
                    </a:ext>
                  </a:extLst>
                </a:gridCol>
                <a:gridCol w="1403631">
                  <a:extLst>
                    <a:ext uri="{9D8B030D-6E8A-4147-A177-3AD203B41FA5}">
                      <a16:colId xmlns:a16="http://schemas.microsoft.com/office/drawing/2014/main" xmlns="" val="20002"/>
                    </a:ext>
                  </a:extLst>
                </a:gridCol>
                <a:gridCol w="1428081">
                  <a:extLst>
                    <a:ext uri="{9D8B030D-6E8A-4147-A177-3AD203B41FA5}">
                      <a16:colId xmlns:a16="http://schemas.microsoft.com/office/drawing/2014/main" xmlns="" val="3846549404"/>
                    </a:ext>
                  </a:extLst>
                </a:gridCol>
                <a:gridCol w="3034400">
                  <a:extLst>
                    <a:ext uri="{9D8B030D-6E8A-4147-A177-3AD203B41FA5}">
                      <a16:colId xmlns:a16="http://schemas.microsoft.com/office/drawing/2014/main" xmlns="" val="3802615768"/>
                    </a:ext>
                  </a:extLst>
                </a:gridCol>
              </a:tblGrid>
              <a:tr h="236733">
                <a:tc>
                  <a:txBody>
                    <a:bodyPr/>
                    <a:lstStyle/>
                    <a:p>
                      <a:pPr algn="l" rtl="0" fontAlgn="b"/>
                      <a:r>
                        <a:rPr lang="en-ZA" sz="1200" b="1" i="0" u="none" strike="noStrike" dirty="0" smtClean="0">
                          <a:solidFill>
                            <a:schemeClr val="tx1"/>
                          </a:solidFill>
                          <a:effectLst/>
                          <a:latin typeface="Arial"/>
                        </a:rPr>
                        <a:t>Description</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Main Account</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WTE</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Total</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baseline="0" dirty="0" smtClean="0">
                          <a:solidFill>
                            <a:schemeClr val="tx1"/>
                          </a:solidFill>
                          <a:effectLst/>
                          <a:latin typeface="Arial"/>
                        </a:rPr>
                        <a:t>Status/ Comments </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extLst>
                  <a:ext uri="{0D108BD9-81ED-4DB2-BD59-A6C34878D82A}">
                    <a16:rowId xmlns:a16="http://schemas.microsoft.com/office/drawing/2014/main" xmlns="" val="10000"/>
                  </a:ext>
                </a:extLst>
              </a:tr>
              <a:tr h="839462">
                <a:tc>
                  <a:txBody>
                    <a:bodyPr/>
                    <a:lstStyle/>
                    <a:p>
                      <a:pPr algn="l" rtl="0" fontAlgn="b"/>
                      <a:r>
                        <a:rPr lang="en-ZA" sz="1200" b="1" i="0" u="none" strike="noStrike" dirty="0" smtClean="0">
                          <a:solidFill>
                            <a:srgbClr val="000000"/>
                          </a:solidFill>
                          <a:effectLst/>
                          <a:latin typeface="Arial" panose="020B0604020202020204" pitchFamily="34" charset="0"/>
                        </a:rPr>
                        <a:t>Giyani</a:t>
                      </a:r>
                      <a:r>
                        <a:rPr lang="en-ZA" sz="1200" b="1" i="0" u="none" strike="noStrike" baseline="0" dirty="0" smtClean="0">
                          <a:solidFill>
                            <a:srgbClr val="000000"/>
                          </a:solidFill>
                          <a:effectLst/>
                          <a:latin typeface="Arial" panose="020B0604020202020204" pitchFamily="34" charset="0"/>
                        </a:rPr>
                        <a:t> </a:t>
                      </a:r>
                      <a:r>
                        <a:rPr lang="en-ZA" sz="1200" b="1" i="0" u="none" strike="noStrike" dirty="0" smtClean="0">
                          <a:solidFill>
                            <a:srgbClr val="000000"/>
                          </a:solidFill>
                          <a:effectLst/>
                          <a:latin typeface="Arial" panose="020B0604020202020204" pitchFamily="34" charset="0"/>
                        </a:rPr>
                        <a:t>Water </a:t>
                      </a:r>
                      <a:r>
                        <a:rPr lang="en-ZA" sz="1200" b="1" i="0" u="none" strike="noStrike" dirty="0">
                          <a:solidFill>
                            <a:srgbClr val="000000"/>
                          </a:solidFill>
                          <a:effectLst/>
                          <a:latin typeface="Arial" panose="020B0604020202020204" pitchFamily="34" charset="0"/>
                        </a:rPr>
                        <a:t>Services </a:t>
                      </a:r>
                      <a:r>
                        <a:rPr lang="en-ZA" sz="1200" b="1" i="0" u="none" strike="noStrike" dirty="0" smtClean="0">
                          <a:solidFill>
                            <a:srgbClr val="000000"/>
                          </a:solidFill>
                          <a:effectLst/>
                          <a:latin typeface="Arial" panose="020B0604020202020204" pitchFamily="34" charset="0"/>
                        </a:rPr>
                        <a:t>Project</a:t>
                      </a:r>
                    </a:p>
                    <a:p>
                      <a:pPr algn="l" rtl="0" fontAlgn="b"/>
                      <a:endParaRPr lang="en-ZA" sz="1200" b="1" i="0" u="none" strike="noStrike" dirty="0" smtClean="0">
                        <a:solidFill>
                          <a:srgbClr val="000000"/>
                        </a:solidFill>
                        <a:effectLst/>
                        <a:latin typeface="Arial" panose="020B0604020202020204" pitchFamily="34" charset="0"/>
                      </a:endParaRPr>
                    </a:p>
                    <a:p>
                      <a:pPr algn="l" rtl="0" fontAlgn="b"/>
                      <a:endParaRPr lang="en-ZA" sz="1200" b="1" i="0" u="none"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pt-BR" sz="1200" b="0" i="0" u="none" strike="noStrike" dirty="0" smtClean="0">
                          <a:solidFill>
                            <a:srgbClr val="000000"/>
                          </a:solidFill>
                          <a:effectLst/>
                          <a:latin typeface="Arial" panose="020B0604020202020204" pitchFamily="34" charset="0"/>
                        </a:rPr>
                        <a:t>3 </a:t>
                      </a:r>
                      <a:r>
                        <a:rPr lang="pt-BR" sz="1200" b="0" i="0" u="none" strike="noStrike" dirty="0">
                          <a:solidFill>
                            <a:srgbClr val="000000"/>
                          </a:solidFill>
                          <a:effectLst/>
                          <a:latin typeface="Arial" panose="020B0604020202020204" pitchFamily="34" charset="0"/>
                        </a:rPr>
                        <a:t>381 034 435</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0</a:t>
                      </a:r>
                    </a:p>
                  </a:txBody>
                  <a:tcPr marL="9525" marR="9525" marT="9525" marB="0"/>
                </a:tc>
                <a:tc>
                  <a:txBody>
                    <a:bodyPr/>
                    <a:lstStyle/>
                    <a:p>
                      <a:pPr algn="r" rtl="0" fontAlgn="t"/>
                      <a:r>
                        <a:rPr lang="pt-BR" sz="1200" b="0" i="0" u="none" strike="noStrike" dirty="0" smtClean="0">
                          <a:solidFill>
                            <a:srgbClr val="000000"/>
                          </a:solidFill>
                          <a:effectLst/>
                          <a:latin typeface="Arial" panose="020B0604020202020204" pitchFamily="34" charset="0"/>
                        </a:rPr>
                        <a:t>3 </a:t>
                      </a:r>
                      <a:r>
                        <a:rPr lang="pt-BR" sz="1200" b="0" i="0" u="none" strike="noStrike" dirty="0">
                          <a:solidFill>
                            <a:srgbClr val="000000"/>
                          </a:solidFill>
                          <a:effectLst/>
                          <a:latin typeface="Arial" panose="020B0604020202020204" pitchFamily="34" charset="0"/>
                        </a:rPr>
                        <a:t>381 034 435</a:t>
                      </a:r>
                    </a:p>
                  </a:txBody>
                  <a:tcPr marL="9525" marR="9525" marT="9525" marB="0"/>
                </a:tc>
                <a:tc>
                  <a:txBody>
                    <a:bodyPr/>
                    <a:lstStyle/>
                    <a:p>
                      <a:pPr algn="just">
                        <a:lnSpc>
                          <a:spcPct val="107000"/>
                        </a:lnSpc>
                        <a:spcAft>
                          <a:spcPts val="0"/>
                        </a:spcAft>
                      </a:pPr>
                      <a:r>
                        <a:rPr lang="en-ZA" sz="1200" dirty="0" smtClean="0">
                          <a:effectLst/>
                          <a:latin typeface="Arial" panose="020B0604020202020204" pitchFamily="34" charset="0"/>
                          <a:cs typeface="Arial" panose="020B0604020202020204" pitchFamily="34" charset="0"/>
                        </a:rPr>
                        <a:t>The disciplinary hearing was concluded. The employee was found not guilty.</a:t>
                      </a:r>
                      <a:r>
                        <a:rPr lang="en-ZA" sz="1200" baseline="0" dirty="0" smtClean="0">
                          <a:effectLst/>
                          <a:latin typeface="Arial" panose="020B0604020202020204" pitchFamily="34" charset="0"/>
                          <a:cs typeface="Arial" panose="020B0604020202020204" pitchFamily="34" charset="0"/>
                        </a:rPr>
                        <a:t> Department  has taken the matter on review. The matter is currently in the labour court.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839462">
                <a:tc>
                  <a:txBody>
                    <a:bodyPr/>
                    <a:lstStyle/>
                    <a:p>
                      <a:pPr algn="l" rtl="0" fontAlgn="b"/>
                      <a:r>
                        <a:rPr lang="en-ZA" sz="1200" b="1" i="0" u="none" strike="noStrike" dirty="0">
                          <a:solidFill>
                            <a:srgbClr val="000000"/>
                          </a:solidFill>
                          <a:effectLst/>
                          <a:latin typeface="Arial" panose="020B0604020202020204" pitchFamily="34" charset="0"/>
                        </a:rPr>
                        <a:t>Upgrading of the Thukela Goedertrouw Scheme </a:t>
                      </a:r>
                      <a:endParaRPr lang="en-ZA" sz="1200" b="1" i="0" u="none" strike="noStrike" dirty="0" smtClean="0">
                        <a:solidFill>
                          <a:srgbClr val="000000"/>
                        </a:solidFill>
                        <a:effectLst/>
                        <a:latin typeface="Arial" panose="020B0604020202020204" pitchFamily="34" charset="0"/>
                      </a:endParaRPr>
                    </a:p>
                    <a:p>
                      <a:pPr algn="l" rtl="0" fontAlgn="b"/>
                      <a:endParaRPr lang="en-ZA" sz="1200" b="1" i="0" u="none"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477 </a:t>
                      </a:r>
                      <a:r>
                        <a:rPr lang="en-ZA" sz="1200" b="0" i="0" u="none" strike="noStrike" dirty="0">
                          <a:solidFill>
                            <a:srgbClr val="000000"/>
                          </a:solidFill>
                          <a:effectLst/>
                          <a:latin typeface="Arial" panose="020B0604020202020204" pitchFamily="34" charset="0"/>
                        </a:rPr>
                        <a:t>310 000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477 310 000</a:t>
                      </a:r>
                    </a:p>
                  </a:txBody>
                  <a:tcPr marL="9525" marR="9525" marT="9525" marB="0"/>
                </a:tc>
                <a:tc>
                  <a:txBody>
                    <a:bodyPr/>
                    <a:lstStyle/>
                    <a:p>
                      <a:pPr marL="0" marR="0" lvl="0" indent="0" algn="just" defTabSz="422041" rtl="0" eaLnBrk="1" fontAlgn="auto" latinLnBrk="0" hangingPunct="1">
                        <a:lnSpc>
                          <a:spcPct val="107000"/>
                        </a:lnSpc>
                        <a:spcBef>
                          <a:spcPts val="0"/>
                        </a:spcBef>
                        <a:spcAft>
                          <a:spcPts val="0"/>
                        </a:spcAft>
                        <a:buClrTx/>
                        <a:buSzTx/>
                        <a:buFontTx/>
                        <a:buNone/>
                        <a:tabLst/>
                        <a:defRPr/>
                      </a:pPr>
                      <a:r>
                        <a:rPr lang="en-ZA" sz="1200" dirty="0" smtClean="0">
                          <a:effectLst/>
                          <a:latin typeface="Arial" panose="020B0604020202020204" pitchFamily="34" charset="0"/>
                          <a:cs typeface="Arial" panose="020B0604020202020204" pitchFamily="34" charset="0"/>
                        </a:rPr>
                        <a:t>Two employees implicated.</a:t>
                      </a:r>
                      <a:r>
                        <a:rPr lang="en-ZA" sz="1200" baseline="0" dirty="0" smtClean="0">
                          <a:effectLst/>
                          <a:latin typeface="Arial" panose="020B0604020202020204" pitchFamily="34" charset="0"/>
                          <a:cs typeface="Arial" panose="020B0604020202020204" pitchFamily="34" charset="0"/>
                        </a:rPr>
                        <a:t> </a:t>
                      </a: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Department  has taken the matter on review. The matter is currently in the labour court. </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indent="0" algn="just" defTabSz="422041" rtl="0" eaLnBrk="1" fontAlgn="auto" latinLnBrk="0" hangingPunct="1">
                        <a:lnSpc>
                          <a:spcPct val="107000"/>
                        </a:lnSpc>
                        <a:spcBef>
                          <a:spcPts val="0"/>
                        </a:spcBef>
                        <a:spcAft>
                          <a:spcPts val="0"/>
                        </a:spcAft>
                        <a:buClrTx/>
                        <a:buSzTx/>
                        <a:buFontTx/>
                        <a:buNone/>
                        <a:tabLst/>
                        <a:defRPr/>
                      </a:pPr>
                      <a:r>
                        <a:rPr lang="en-ZA" sz="1200" baseline="0" dirty="0" smtClean="0">
                          <a:effectLst/>
                          <a:latin typeface="Arial" panose="020B0604020202020204" pitchFamily="34" charset="0"/>
                          <a:cs typeface="Arial" panose="020B0604020202020204" pitchFamily="34" charset="0"/>
                        </a:rPr>
                        <a:t>The other employee has </a:t>
                      </a:r>
                      <a:r>
                        <a:rPr lang="en-ZA" sz="1200" dirty="0" smtClean="0">
                          <a:effectLst/>
                          <a:latin typeface="Arial" panose="020B0604020202020204" pitchFamily="34" charset="0"/>
                          <a:cs typeface="Arial" panose="020B0604020202020204" pitchFamily="34" charset="0"/>
                        </a:rPr>
                        <a:t>been served with a charge sheet and the date of hearings to be determined</a:t>
                      </a:r>
                      <a:r>
                        <a:rPr lang="en-ZA" sz="1200" baseline="0" dirty="0" smtClean="0">
                          <a:effectLst/>
                          <a:latin typeface="Arial" panose="020B0604020202020204" pitchFamily="34" charset="0"/>
                          <a:cs typeface="Arial" panose="020B0604020202020204" pitchFamily="34" charset="0"/>
                        </a:rPr>
                        <a:t>.</a:t>
                      </a:r>
                    </a:p>
                  </a:txBody>
                  <a:tcPr marL="9525" marR="9525" marT="9525" marB="0" anchor="b"/>
                </a:tc>
                <a:extLst>
                  <a:ext uri="{0D108BD9-81ED-4DB2-BD59-A6C34878D82A}">
                    <a16:rowId xmlns:a16="http://schemas.microsoft.com/office/drawing/2014/main" xmlns="" val="10002"/>
                  </a:ext>
                </a:extLst>
              </a:tr>
              <a:tr h="839462">
                <a:tc>
                  <a:txBody>
                    <a:bodyPr/>
                    <a:lstStyle/>
                    <a:p>
                      <a:pPr algn="l" rtl="0" fontAlgn="b"/>
                      <a:r>
                        <a:rPr lang="en-ZA" sz="1200" b="1" i="0" u="none" strike="noStrike" dirty="0">
                          <a:solidFill>
                            <a:srgbClr val="000000"/>
                          </a:solidFill>
                          <a:effectLst/>
                          <a:latin typeface="Arial" panose="020B0604020202020204" pitchFamily="34" charset="0"/>
                        </a:rPr>
                        <a:t>Desalination Plant Richards Bay</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301 168 449</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9 684 211</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310 852 660</a:t>
                      </a:r>
                    </a:p>
                  </a:txBody>
                  <a:tcPr marL="9525" marR="9525" marT="9525" marB="0"/>
                </a:tc>
                <a:tc>
                  <a:txBody>
                    <a:bodyPr/>
                    <a:lstStyle/>
                    <a:p>
                      <a:pPr algn="just">
                        <a:lnSpc>
                          <a:spcPct val="107000"/>
                        </a:lnSpc>
                        <a:spcAft>
                          <a:spcPts val="0"/>
                        </a:spcAft>
                      </a:pPr>
                      <a:r>
                        <a:rPr lang="en-ZA" sz="1200" dirty="0" smtClean="0">
                          <a:effectLst/>
                          <a:latin typeface="Arial" panose="020B0604020202020204" pitchFamily="34" charset="0"/>
                          <a:cs typeface="Arial" panose="020B0604020202020204" pitchFamily="34" charset="0"/>
                        </a:rPr>
                        <a:t>Two employees implicated.</a:t>
                      </a:r>
                      <a:r>
                        <a:rPr lang="en-ZA" sz="1200" baseline="0" dirty="0" smtClean="0">
                          <a:effectLst/>
                          <a:latin typeface="Arial" panose="020B0604020202020204" pitchFamily="34" charset="0"/>
                          <a:cs typeface="Arial" panose="020B0604020202020204" pitchFamily="34" charset="0"/>
                        </a:rPr>
                        <a:t> </a:t>
                      </a:r>
                      <a:r>
                        <a:rPr lang="en-ZA" sz="1200" dirty="0" smtClean="0">
                          <a:effectLst/>
                          <a:latin typeface="Arial" panose="020B0604020202020204" pitchFamily="34" charset="0"/>
                          <a:cs typeface="Arial" panose="020B0604020202020204" pitchFamily="34" charset="0"/>
                        </a:rPr>
                        <a:t>Both employees implicated have been served with charge sheets and the dates of hearings are to be determined</a:t>
                      </a:r>
                      <a:r>
                        <a:rPr lang="en-ZA" sz="1200" baseline="0" dirty="0" smtClean="0">
                          <a:effectLst/>
                          <a:latin typeface="Arial" panose="020B0604020202020204" pitchFamily="34" charset="0"/>
                          <a:cs typeface="Arial" panose="020B0604020202020204" pitchFamily="34" charset="0"/>
                        </a:rPr>
                        <a:t>.</a:t>
                      </a:r>
                    </a:p>
                  </a:txBody>
                  <a:tcPr marL="9525" marR="9525" marT="9525" marB="0" anchor="b"/>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44</a:t>
            </a:fld>
            <a:endParaRPr lang="en-US" altLang="en-US" dirty="0">
              <a:solidFill>
                <a:prstClr val="black"/>
              </a:solidFill>
            </a:endParaRPr>
          </a:p>
        </p:txBody>
      </p:sp>
    </p:spTree>
    <p:extLst>
      <p:ext uri="{BB962C8B-B14F-4D97-AF65-F5344CB8AC3E}">
        <p14:creationId xmlns:p14="http://schemas.microsoft.com/office/powerpoint/2010/main" val="33832952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noGrp="1"/>
          </p:cNvGraphicFramePr>
          <p:nvPr>
            <p:ph idx="1"/>
            <p:extLst>
              <p:ext uri="{D42A27DB-BD31-4B8C-83A1-F6EECF244321}">
                <p14:modId xmlns:p14="http://schemas.microsoft.com/office/powerpoint/2010/main" val="1350878691"/>
              </p:ext>
            </p:extLst>
          </p:nvPr>
        </p:nvGraphicFramePr>
        <p:xfrm>
          <a:off x="268358" y="533760"/>
          <a:ext cx="8607284" cy="4578682"/>
        </p:xfrm>
        <a:graphic>
          <a:graphicData uri="http://schemas.openxmlformats.org/drawingml/2006/table">
            <a:tbl>
              <a:tblPr firstRow="1" bandRow="1">
                <a:tableStyleId>{F5AB1C69-6EDB-4FF4-983F-18BD219EF322}</a:tableStyleId>
              </a:tblPr>
              <a:tblGrid>
                <a:gridCol w="1418399">
                  <a:extLst>
                    <a:ext uri="{9D8B030D-6E8A-4147-A177-3AD203B41FA5}">
                      <a16:colId xmlns:a16="http://schemas.microsoft.com/office/drawing/2014/main" xmlns="" val="20000"/>
                    </a:ext>
                  </a:extLst>
                </a:gridCol>
                <a:gridCol w="1429930">
                  <a:extLst>
                    <a:ext uri="{9D8B030D-6E8A-4147-A177-3AD203B41FA5}">
                      <a16:colId xmlns:a16="http://schemas.microsoft.com/office/drawing/2014/main" xmlns="" val="20001"/>
                    </a:ext>
                  </a:extLst>
                </a:gridCol>
                <a:gridCol w="1468961">
                  <a:extLst>
                    <a:ext uri="{9D8B030D-6E8A-4147-A177-3AD203B41FA5}">
                      <a16:colId xmlns:a16="http://schemas.microsoft.com/office/drawing/2014/main" xmlns="" val="20002"/>
                    </a:ext>
                  </a:extLst>
                </a:gridCol>
                <a:gridCol w="1497473">
                  <a:extLst>
                    <a:ext uri="{9D8B030D-6E8A-4147-A177-3AD203B41FA5}">
                      <a16:colId xmlns:a16="http://schemas.microsoft.com/office/drawing/2014/main" xmlns="" val="3846549404"/>
                    </a:ext>
                  </a:extLst>
                </a:gridCol>
                <a:gridCol w="2792521">
                  <a:extLst>
                    <a:ext uri="{9D8B030D-6E8A-4147-A177-3AD203B41FA5}">
                      <a16:colId xmlns:a16="http://schemas.microsoft.com/office/drawing/2014/main" xmlns="" val="3802615768"/>
                    </a:ext>
                  </a:extLst>
                </a:gridCol>
              </a:tblGrid>
              <a:tr h="236733">
                <a:tc>
                  <a:txBody>
                    <a:bodyPr/>
                    <a:lstStyle/>
                    <a:p>
                      <a:pPr marL="0" algn="l" defTabSz="422041" rtl="0" eaLnBrk="1" fontAlgn="b" latinLnBrk="0" hangingPunct="1"/>
                      <a:r>
                        <a:rPr lang="en-ZA" sz="1400" b="1" i="0" u="none" strike="noStrike" kern="1200" dirty="0" smtClean="0">
                          <a:solidFill>
                            <a:srgbClr val="000000"/>
                          </a:solidFill>
                          <a:effectLst/>
                          <a:latin typeface="Arial" panose="020B0604020202020204" pitchFamily="34" charset="0"/>
                          <a:ea typeface="+mn-ea"/>
                          <a:cs typeface="+mn-cs"/>
                        </a:rPr>
                        <a:t>Description</a:t>
                      </a:r>
                      <a:endParaRPr lang="en-ZA" sz="1400" b="1" i="0" u="none" strike="noStrike" kern="1200" dirty="0">
                        <a:solidFill>
                          <a:srgbClr val="000000"/>
                        </a:solidFill>
                        <a:effectLst/>
                        <a:latin typeface="Arial" panose="020B0604020202020204" pitchFamily="34" charset="0"/>
                        <a:ea typeface="+mn-ea"/>
                        <a:cs typeface="+mn-cs"/>
                      </a:endParaRPr>
                    </a:p>
                  </a:txBody>
                  <a:tcPr marL="9525" marR="9525" marT="9525" marB="0">
                    <a:solidFill>
                      <a:schemeClr val="accent3">
                        <a:lumMod val="60000"/>
                        <a:lumOff val="40000"/>
                      </a:schemeClr>
                    </a:solidFill>
                  </a:tcPr>
                </a:tc>
                <a:tc>
                  <a:txBody>
                    <a:bodyPr/>
                    <a:lstStyle/>
                    <a:p>
                      <a:pPr marL="0" algn="l" defTabSz="422041" rtl="0" eaLnBrk="1" fontAlgn="b" latinLnBrk="0" hangingPunct="1"/>
                      <a:r>
                        <a:rPr lang="en-ZA" sz="1400" b="1" i="0" u="none" strike="noStrike" kern="1200" dirty="0" smtClean="0">
                          <a:solidFill>
                            <a:srgbClr val="000000"/>
                          </a:solidFill>
                          <a:effectLst/>
                          <a:latin typeface="Arial" panose="020B0604020202020204" pitchFamily="34" charset="0"/>
                          <a:ea typeface="+mn-ea"/>
                          <a:cs typeface="+mn-cs"/>
                        </a:rPr>
                        <a:t>Main Account</a:t>
                      </a:r>
                      <a:endParaRPr lang="en-ZA" sz="1400" b="1" i="0" u="none" strike="noStrike" kern="1200" dirty="0">
                        <a:solidFill>
                          <a:srgbClr val="000000"/>
                        </a:solidFill>
                        <a:effectLst/>
                        <a:latin typeface="Arial" panose="020B0604020202020204" pitchFamily="34" charset="0"/>
                        <a:ea typeface="+mn-ea"/>
                        <a:cs typeface="+mn-cs"/>
                      </a:endParaRPr>
                    </a:p>
                  </a:txBody>
                  <a:tcPr marL="9525" marR="9525" marT="9525" marB="0">
                    <a:solidFill>
                      <a:schemeClr val="accent3">
                        <a:lumMod val="60000"/>
                        <a:lumOff val="40000"/>
                      </a:schemeClr>
                    </a:solidFill>
                  </a:tcPr>
                </a:tc>
                <a:tc>
                  <a:txBody>
                    <a:bodyPr/>
                    <a:lstStyle/>
                    <a:p>
                      <a:pPr marL="0" algn="l" defTabSz="422041" rtl="0" eaLnBrk="1" fontAlgn="b" latinLnBrk="0" hangingPunct="1"/>
                      <a:r>
                        <a:rPr lang="en-ZA" sz="1400" b="1" i="0" u="none" strike="noStrike" kern="1200" dirty="0" smtClean="0">
                          <a:solidFill>
                            <a:srgbClr val="000000"/>
                          </a:solidFill>
                          <a:effectLst/>
                          <a:latin typeface="Arial" panose="020B0604020202020204" pitchFamily="34" charset="0"/>
                          <a:ea typeface="+mn-ea"/>
                          <a:cs typeface="+mn-cs"/>
                        </a:rPr>
                        <a:t>WTE</a:t>
                      </a:r>
                      <a:endParaRPr lang="en-ZA" sz="1400" b="1" i="0" u="none" strike="noStrike" kern="1200" dirty="0">
                        <a:solidFill>
                          <a:srgbClr val="000000"/>
                        </a:solidFill>
                        <a:effectLst/>
                        <a:latin typeface="Arial" panose="020B0604020202020204" pitchFamily="34" charset="0"/>
                        <a:ea typeface="+mn-ea"/>
                        <a:cs typeface="+mn-cs"/>
                      </a:endParaRPr>
                    </a:p>
                  </a:txBody>
                  <a:tcPr marL="9525" marR="9525" marT="9525" marB="0">
                    <a:solidFill>
                      <a:schemeClr val="accent3">
                        <a:lumMod val="60000"/>
                        <a:lumOff val="40000"/>
                      </a:schemeClr>
                    </a:solidFill>
                  </a:tcPr>
                </a:tc>
                <a:tc>
                  <a:txBody>
                    <a:bodyPr/>
                    <a:lstStyle/>
                    <a:p>
                      <a:pPr marL="0" algn="l" defTabSz="422041" rtl="0" eaLnBrk="1" fontAlgn="b" latinLnBrk="0" hangingPunct="1"/>
                      <a:r>
                        <a:rPr lang="en-ZA" sz="1400" b="1" i="0" u="none" strike="noStrike" kern="1200" dirty="0" smtClean="0">
                          <a:solidFill>
                            <a:srgbClr val="000000"/>
                          </a:solidFill>
                          <a:effectLst/>
                          <a:latin typeface="Arial" panose="020B0604020202020204" pitchFamily="34" charset="0"/>
                          <a:ea typeface="+mn-ea"/>
                          <a:cs typeface="+mn-cs"/>
                        </a:rPr>
                        <a:t>Total</a:t>
                      </a:r>
                      <a:endParaRPr lang="en-ZA" sz="1400" b="1" i="0" u="none" strike="noStrike" kern="1200" dirty="0">
                        <a:solidFill>
                          <a:srgbClr val="000000"/>
                        </a:solidFill>
                        <a:effectLst/>
                        <a:latin typeface="Arial" panose="020B0604020202020204" pitchFamily="34" charset="0"/>
                        <a:ea typeface="+mn-ea"/>
                        <a:cs typeface="+mn-cs"/>
                      </a:endParaRPr>
                    </a:p>
                  </a:txBody>
                  <a:tcPr marL="9525" marR="9525" marT="9525" marB="0">
                    <a:solidFill>
                      <a:schemeClr val="accent3">
                        <a:lumMod val="60000"/>
                        <a:lumOff val="40000"/>
                      </a:schemeClr>
                    </a:solidFill>
                  </a:tcPr>
                </a:tc>
                <a:tc>
                  <a:txBody>
                    <a:bodyPr/>
                    <a:lstStyle/>
                    <a:p>
                      <a:pPr marL="0" marR="0" lvl="0" indent="0" algn="ctr" defTabSz="422041" rtl="0" eaLnBrk="1" fontAlgn="b"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smtClean="0">
                          <a:ln>
                            <a:noFill/>
                          </a:ln>
                          <a:solidFill>
                            <a:prstClr val="black"/>
                          </a:solidFill>
                          <a:effectLst/>
                          <a:uLnTx/>
                          <a:uFillTx/>
                          <a:latin typeface="Arial"/>
                          <a:ea typeface="+mn-ea"/>
                          <a:cs typeface="+mn-cs"/>
                        </a:rPr>
                        <a:t>Status/ Comments </a:t>
                      </a:r>
                    </a:p>
                  </a:txBody>
                  <a:tcPr marL="9525" marR="9525" marT="9525" marB="0">
                    <a:solidFill>
                      <a:schemeClr val="accent3">
                        <a:lumMod val="60000"/>
                        <a:lumOff val="40000"/>
                      </a:schemeClr>
                    </a:solidFill>
                  </a:tcPr>
                </a:tc>
                <a:extLst>
                  <a:ext uri="{0D108BD9-81ED-4DB2-BD59-A6C34878D82A}">
                    <a16:rowId xmlns:a16="http://schemas.microsoft.com/office/drawing/2014/main" xmlns="" val="10000"/>
                  </a:ext>
                </a:extLst>
              </a:tr>
              <a:tr h="662863">
                <a:tc>
                  <a:txBody>
                    <a:bodyPr/>
                    <a:lstStyle/>
                    <a:p>
                      <a:pPr marL="0" algn="l" defTabSz="422041" rtl="0" eaLnBrk="1" fontAlgn="b" latinLnBrk="0" hangingPunct="1"/>
                      <a:r>
                        <a:rPr lang="en-GB" sz="1200" b="1" i="0" u="none" strike="noStrike" kern="1200" dirty="0">
                          <a:solidFill>
                            <a:srgbClr val="000000"/>
                          </a:solidFill>
                          <a:effectLst/>
                          <a:latin typeface="Arial" panose="020B0604020202020204" pitchFamily="34" charset="0"/>
                          <a:ea typeface="+mn-ea"/>
                          <a:cs typeface="+mn-cs"/>
                        </a:rPr>
                        <a:t>Support and maintenance of SAP ECC6</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285 950 843</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285 950 843</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lang="en-GB" sz="1200" b="0" i="0" u="none" strike="noStrike" kern="1200" noProof="0" dirty="0" smtClean="0">
                          <a:solidFill>
                            <a:srgbClr val="000000"/>
                          </a:solidFill>
                          <a:effectLst/>
                          <a:latin typeface="Arial" panose="020B0604020202020204" pitchFamily="34" charset="0"/>
                          <a:ea typeface="+mn-ea"/>
                          <a:cs typeface="+mn-cs"/>
                        </a:rPr>
                        <a:t>Disciplinary proceedings are</a:t>
                      </a:r>
                      <a:r>
                        <a:rPr lang="en-GB" sz="1200" b="0" i="0" u="none" strike="noStrike" kern="1200" baseline="0" noProof="0" dirty="0" smtClean="0">
                          <a:solidFill>
                            <a:srgbClr val="000000"/>
                          </a:solidFill>
                          <a:effectLst/>
                          <a:latin typeface="Arial" panose="020B0604020202020204" pitchFamily="34" charset="0"/>
                          <a:ea typeface="+mn-ea"/>
                          <a:cs typeface="+mn-cs"/>
                        </a:rPr>
                        <a:t> in progress. </a:t>
                      </a:r>
                      <a:endParaRPr lang="en-GB" sz="1200" b="0" i="0" u="none" strike="noStrike" kern="1200" noProof="0" dirty="0">
                        <a:solidFill>
                          <a:srgbClr val="000000"/>
                        </a:solidFill>
                        <a:effectLst/>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10004"/>
                  </a:ext>
                </a:extLst>
              </a:tr>
              <a:tr h="631913">
                <a:tc>
                  <a:txBody>
                    <a:bodyPr/>
                    <a:lstStyle/>
                    <a:p>
                      <a:pPr marL="0" algn="l" defTabSz="422041" rtl="0" eaLnBrk="1" fontAlgn="b" latinLnBrk="0" hangingPunct="1"/>
                      <a:r>
                        <a:rPr lang="en-ZA" sz="1200" b="1" i="0" u="none" strike="noStrike" kern="1200" dirty="0">
                          <a:solidFill>
                            <a:srgbClr val="000000"/>
                          </a:solidFill>
                          <a:effectLst/>
                          <a:latin typeface="Arial" panose="020B0604020202020204" pitchFamily="34" charset="0"/>
                          <a:ea typeface="+mn-ea"/>
                          <a:cs typeface="+mn-cs"/>
                        </a:rPr>
                        <a:t>Unlimited SAP licences</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285 </a:t>
                      </a:r>
                      <a:r>
                        <a:rPr lang="en-ZA" sz="1200" b="0" i="0" u="none" strike="noStrike" kern="1200" dirty="0">
                          <a:solidFill>
                            <a:srgbClr val="000000"/>
                          </a:solidFill>
                          <a:effectLst/>
                          <a:latin typeface="Arial" panose="020B0604020202020204" pitchFamily="34" charset="0"/>
                          <a:ea typeface="+mn-ea"/>
                          <a:cs typeface="+mn-cs"/>
                        </a:rPr>
                        <a:t>000 000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285 </a:t>
                      </a:r>
                      <a:r>
                        <a:rPr lang="en-ZA" sz="1200" b="0" i="0" u="none" strike="noStrike" kern="1200" dirty="0">
                          <a:solidFill>
                            <a:srgbClr val="000000"/>
                          </a:solidFill>
                          <a:effectLst/>
                          <a:latin typeface="Arial" panose="020B0604020202020204" pitchFamily="34" charset="0"/>
                          <a:ea typeface="+mn-ea"/>
                          <a:cs typeface="+mn-cs"/>
                        </a:rPr>
                        <a:t>000 000</a:t>
                      </a:r>
                    </a:p>
                  </a:txBody>
                  <a:tcPr marL="9525" marR="9525" marT="9525" marB="0"/>
                </a:tc>
                <a:tc>
                  <a:txBody>
                    <a:bodyPr/>
                    <a:lstStyle/>
                    <a:p>
                      <a:pPr marL="0" marR="0" lvl="0" indent="0" algn="just" defTabSz="422041" rtl="0" eaLnBrk="1" fontAlgn="b" latinLnBrk="0" hangingPunct="1">
                        <a:lnSpc>
                          <a:spcPct val="100000"/>
                        </a:lnSpc>
                        <a:spcBef>
                          <a:spcPts val="0"/>
                        </a:spcBef>
                        <a:spcAft>
                          <a:spcPts val="0"/>
                        </a:spcAft>
                        <a:buClrTx/>
                        <a:buSzTx/>
                        <a:buFontTx/>
                        <a:buNone/>
                        <a:tabLst/>
                        <a:defRPr/>
                      </a:pPr>
                      <a:r>
                        <a:rPr lang="en-GB" sz="1200" b="0" i="0" u="none" strike="noStrike" kern="1200" noProof="0" dirty="0" smtClean="0">
                          <a:solidFill>
                            <a:srgbClr val="000000"/>
                          </a:solidFill>
                          <a:effectLst/>
                          <a:latin typeface="Arial" panose="020B0604020202020204" pitchFamily="34" charset="0"/>
                          <a:ea typeface="+mn-ea"/>
                          <a:cs typeface="+mn-cs"/>
                        </a:rPr>
                        <a:t>Disciplinary proceedings are</a:t>
                      </a:r>
                      <a:r>
                        <a:rPr lang="en-GB" sz="1200" b="0" i="0" u="none" strike="noStrike" kern="1200" baseline="0" noProof="0" dirty="0" smtClean="0">
                          <a:solidFill>
                            <a:srgbClr val="000000"/>
                          </a:solidFill>
                          <a:effectLst/>
                          <a:latin typeface="Arial" panose="020B0604020202020204" pitchFamily="34" charset="0"/>
                          <a:ea typeface="+mn-ea"/>
                          <a:cs typeface="+mn-cs"/>
                        </a:rPr>
                        <a:t> in progress. Combined Civil litigation is underway (DWS and SIU). </a:t>
                      </a:r>
                      <a:endParaRPr lang="en-GB" sz="1200" b="0" i="0" u="none" strike="noStrike" kern="1200" noProof="0" dirty="0">
                        <a:solidFill>
                          <a:srgbClr val="000000"/>
                        </a:solidFill>
                        <a:effectLst/>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10005"/>
                  </a:ext>
                </a:extLst>
              </a:tr>
              <a:tr h="784880">
                <a:tc>
                  <a:txBody>
                    <a:bodyPr/>
                    <a:lstStyle/>
                    <a:p>
                      <a:pPr marL="0" algn="l" defTabSz="422041" rtl="0" eaLnBrk="1" fontAlgn="b" latinLnBrk="0" hangingPunct="1"/>
                      <a:r>
                        <a:rPr lang="en-GB" sz="1200" b="1" i="0" u="none" strike="noStrike" kern="1200" dirty="0">
                          <a:solidFill>
                            <a:srgbClr val="000000"/>
                          </a:solidFill>
                          <a:effectLst/>
                          <a:latin typeface="Arial" panose="020B0604020202020204" pitchFamily="34" charset="0"/>
                          <a:ea typeface="+mn-ea"/>
                          <a:cs typeface="+mn-cs"/>
                        </a:rPr>
                        <a:t>Information Technology services to the Department</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250 </a:t>
                      </a:r>
                      <a:r>
                        <a:rPr lang="en-ZA" sz="1200" b="0" i="0" u="none" strike="noStrike" kern="1200" dirty="0">
                          <a:solidFill>
                            <a:srgbClr val="000000"/>
                          </a:solidFill>
                          <a:effectLst/>
                          <a:latin typeface="Arial" panose="020B0604020202020204" pitchFamily="34" charset="0"/>
                          <a:ea typeface="+mn-ea"/>
                          <a:cs typeface="+mn-cs"/>
                        </a:rPr>
                        <a:t>528 495</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250 528 495</a:t>
                      </a:r>
                    </a:p>
                  </a:txBody>
                  <a:tcPr marL="9525" marR="9525" marT="9525" marB="0"/>
                </a:tc>
                <a:tc>
                  <a:txBody>
                    <a:bodyPr/>
                    <a:lstStyle/>
                    <a:p>
                      <a:pPr marL="0" algn="just" defTabSz="422041" rtl="0" eaLnBrk="1" fontAlgn="b" latinLnBrk="0" hangingPunct="1"/>
                      <a:r>
                        <a:rPr lang="en-GB" sz="1200" b="0" i="0" u="none" strike="noStrike" kern="1200" dirty="0" smtClean="0">
                          <a:solidFill>
                            <a:srgbClr val="000000"/>
                          </a:solidFill>
                          <a:effectLst/>
                          <a:latin typeface="Arial" panose="020B0604020202020204" pitchFamily="34" charset="0"/>
                          <a:ea typeface="+mn-ea"/>
                          <a:cs typeface="+mn-cs"/>
                        </a:rPr>
                        <a:t>Further investigation initiated as recommended</a:t>
                      </a:r>
                      <a:r>
                        <a:rPr lang="en-GB" sz="1200" b="0" i="0" u="none" strike="noStrike" kern="1200" baseline="0" dirty="0" smtClean="0">
                          <a:solidFill>
                            <a:srgbClr val="000000"/>
                          </a:solidFill>
                          <a:effectLst/>
                          <a:latin typeface="Arial" panose="020B0604020202020204" pitchFamily="34" charset="0"/>
                          <a:ea typeface="+mn-ea"/>
                          <a:cs typeface="+mn-cs"/>
                        </a:rPr>
                        <a:t> by </a:t>
                      </a:r>
                      <a:r>
                        <a:rPr lang="en-GB" sz="1200" b="0" i="0" u="none" strike="noStrike" kern="1200" dirty="0" smtClean="0">
                          <a:solidFill>
                            <a:srgbClr val="000000"/>
                          </a:solidFill>
                          <a:effectLst/>
                          <a:latin typeface="Arial" panose="020B0604020202020204" pitchFamily="34" charset="0"/>
                          <a:ea typeface="+mn-ea"/>
                          <a:cs typeface="+mn-cs"/>
                        </a:rPr>
                        <a:t>the Chief Procurement Officer. </a:t>
                      </a:r>
                      <a:endParaRPr lang="en-GB" sz="1200" b="0" i="0" u="none" strike="noStrike" kern="1200" dirty="0">
                        <a:solidFill>
                          <a:srgbClr val="000000"/>
                        </a:solidFill>
                        <a:effectLst/>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3429029941"/>
                  </a:ext>
                </a:extLst>
              </a:tr>
              <a:tr h="597901">
                <a:tc>
                  <a:txBody>
                    <a:bodyPr/>
                    <a:lstStyle/>
                    <a:p>
                      <a:pPr marL="0" algn="l" defTabSz="422041" rtl="0" eaLnBrk="1" fontAlgn="b" latinLnBrk="0" hangingPunct="1"/>
                      <a:r>
                        <a:rPr lang="en-ZA" sz="1200" b="1" i="0" u="none" strike="noStrike" kern="1200" dirty="0">
                          <a:solidFill>
                            <a:srgbClr val="000000"/>
                          </a:solidFill>
                          <a:effectLst/>
                          <a:latin typeface="Arial" panose="020B0604020202020204" pitchFamily="34" charset="0"/>
                          <a:ea typeface="+mn-ea"/>
                          <a:cs typeface="+mn-cs"/>
                        </a:rPr>
                        <a:t>Security guarding  services</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84 615 600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242 520 470</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 </a:t>
                      </a:r>
                      <a:r>
                        <a:rPr lang="en-ZA" sz="1200" b="0" i="0" u="none" strike="noStrike" kern="1200" dirty="0">
                          <a:solidFill>
                            <a:srgbClr val="000000"/>
                          </a:solidFill>
                          <a:effectLst/>
                          <a:latin typeface="Arial" panose="020B0604020202020204" pitchFamily="34" charset="0"/>
                          <a:ea typeface="+mn-ea"/>
                          <a:cs typeface="+mn-cs"/>
                        </a:rPr>
                        <a:t>327 136 070</a:t>
                      </a:r>
                    </a:p>
                  </a:txBody>
                  <a:tcPr marL="9525" marR="9525" marT="9525" marB="0"/>
                </a:tc>
                <a:tc>
                  <a:txBody>
                    <a:bodyPr/>
                    <a:lstStyle/>
                    <a:p>
                      <a:pPr marL="0" algn="just" defTabSz="422041" rtl="0" eaLnBrk="1" fontAlgn="b" latinLnBrk="0" hangingPunct="1"/>
                      <a:r>
                        <a:rPr lang="en-GB" sz="1200" b="0" i="0" u="none" strike="noStrike" kern="1200" dirty="0" smtClean="0">
                          <a:solidFill>
                            <a:srgbClr val="000000"/>
                          </a:solidFill>
                          <a:effectLst/>
                          <a:latin typeface="Arial" panose="020B0604020202020204" pitchFamily="34" charset="0"/>
                          <a:ea typeface="+mn-ea"/>
                          <a:cs typeface="+mn-cs"/>
                        </a:rPr>
                        <a:t>Further investigation initiated</a:t>
                      </a:r>
                      <a:r>
                        <a:rPr lang="en-GB" sz="1200" b="0" i="0" u="none" strike="noStrike" kern="1200" baseline="0" dirty="0" smtClean="0">
                          <a:solidFill>
                            <a:srgbClr val="000000"/>
                          </a:solidFill>
                          <a:effectLst/>
                          <a:latin typeface="Arial" panose="020B0604020202020204" pitchFamily="34" charset="0"/>
                          <a:ea typeface="+mn-ea"/>
                          <a:cs typeface="+mn-cs"/>
                        </a:rPr>
                        <a:t> as </a:t>
                      </a:r>
                      <a:r>
                        <a:rPr lang="en-GB" sz="1200" b="0" i="0" u="none" strike="noStrike" kern="1200" dirty="0" smtClean="0">
                          <a:solidFill>
                            <a:srgbClr val="000000"/>
                          </a:solidFill>
                          <a:effectLst/>
                          <a:latin typeface="Arial" panose="020B0604020202020204" pitchFamily="34" charset="0"/>
                          <a:ea typeface="+mn-ea"/>
                          <a:cs typeface="+mn-cs"/>
                        </a:rPr>
                        <a:t> recommended</a:t>
                      </a:r>
                      <a:r>
                        <a:rPr lang="en-GB" sz="1200" b="0" i="0" u="none" strike="noStrike" kern="1200" baseline="0" dirty="0" smtClean="0">
                          <a:solidFill>
                            <a:srgbClr val="000000"/>
                          </a:solidFill>
                          <a:effectLst/>
                          <a:latin typeface="Arial" panose="020B0604020202020204" pitchFamily="34" charset="0"/>
                          <a:ea typeface="+mn-ea"/>
                          <a:cs typeface="+mn-cs"/>
                        </a:rPr>
                        <a:t> by </a:t>
                      </a:r>
                      <a:r>
                        <a:rPr lang="en-GB" sz="1200" b="0" i="0" u="none" strike="noStrike" kern="1200" dirty="0" smtClean="0">
                          <a:solidFill>
                            <a:srgbClr val="000000"/>
                          </a:solidFill>
                          <a:effectLst/>
                          <a:latin typeface="Arial" panose="020B0604020202020204" pitchFamily="34" charset="0"/>
                          <a:ea typeface="+mn-ea"/>
                          <a:cs typeface="+mn-cs"/>
                        </a:rPr>
                        <a:t> the Chief Procurement Officer.</a:t>
                      </a:r>
                      <a:endParaRPr lang="en-GB" sz="1200" b="0" i="0" u="none" strike="noStrike" kern="1200" dirty="0">
                        <a:solidFill>
                          <a:srgbClr val="000000"/>
                        </a:solidFill>
                        <a:effectLst/>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2501863988"/>
                  </a:ext>
                </a:extLst>
              </a:tr>
              <a:tr h="394046">
                <a:tc>
                  <a:txBody>
                    <a:bodyPr/>
                    <a:lstStyle/>
                    <a:p>
                      <a:pPr marL="0" algn="l" defTabSz="422041" rtl="0" eaLnBrk="1" fontAlgn="b" latinLnBrk="0" hangingPunct="1"/>
                      <a:r>
                        <a:rPr lang="en-ZA" sz="1200" b="1" i="0" u="none" strike="noStrike" kern="1200" dirty="0">
                          <a:solidFill>
                            <a:srgbClr val="000000"/>
                          </a:solidFill>
                          <a:effectLst/>
                          <a:latin typeface="Arial" panose="020B0604020202020204" pitchFamily="34" charset="0"/>
                          <a:ea typeface="+mn-ea"/>
                          <a:cs typeface="+mn-cs"/>
                        </a:rPr>
                        <a:t>War on Leaks Project</a:t>
                      </a:r>
                    </a:p>
                  </a:txBody>
                  <a:tcPr marL="9525" marR="9525" marT="9525" marB="0"/>
                </a:tc>
                <a:tc>
                  <a:txBody>
                    <a:bodyPr/>
                    <a:lstStyle/>
                    <a:p>
                      <a:pPr marL="0" algn="r" defTabSz="422041" rtl="0" eaLnBrk="1" fontAlgn="b" latinLnBrk="0" hangingPunct="1"/>
                      <a:r>
                        <a:rPr lang="en-ZA" sz="1200" b="0" i="0" u="none" strike="noStrike" kern="1200" dirty="0" smtClean="0">
                          <a:solidFill>
                            <a:srgbClr val="000000"/>
                          </a:solidFill>
                          <a:effectLst/>
                          <a:latin typeface="Arial" panose="020B0604020202020204" pitchFamily="34" charset="0"/>
                          <a:ea typeface="+mn-ea"/>
                          <a:cs typeface="+mn-cs"/>
                        </a:rPr>
                        <a:t>823 </a:t>
                      </a:r>
                      <a:r>
                        <a:rPr lang="en-ZA" sz="1200" b="0" i="0" u="none" strike="noStrike" kern="1200" dirty="0">
                          <a:solidFill>
                            <a:srgbClr val="000000"/>
                          </a:solidFill>
                          <a:effectLst/>
                          <a:latin typeface="Arial" panose="020B0604020202020204" pitchFamily="34" charset="0"/>
                          <a:ea typeface="+mn-ea"/>
                          <a:cs typeface="+mn-cs"/>
                        </a:rPr>
                        <a:t>130 000</a:t>
                      </a:r>
                    </a:p>
                  </a:txBody>
                  <a:tcPr marL="9525" marR="9525" marT="9525" marB="0"/>
                </a:tc>
                <a:tc>
                  <a:txBody>
                    <a:bodyPr/>
                    <a:lstStyle/>
                    <a:p>
                      <a:pPr marL="0" algn="r" defTabSz="422041" rtl="0" eaLnBrk="1" fontAlgn="b" latinLnBrk="0" hangingPunct="1"/>
                      <a:r>
                        <a:rPr lang="pt-BR" sz="1200" b="0" i="0" u="none" strike="noStrike" kern="1200" dirty="0" smtClean="0">
                          <a:solidFill>
                            <a:srgbClr val="000000"/>
                          </a:solidFill>
                          <a:effectLst/>
                          <a:latin typeface="Arial" panose="020B0604020202020204" pitchFamily="34" charset="0"/>
                          <a:ea typeface="+mn-ea"/>
                          <a:cs typeface="+mn-cs"/>
                        </a:rPr>
                        <a:t>1 </a:t>
                      </a:r>
                      <a:r>
                        <a:rPr lang="pt-BR" sz="1200" b="0" i="0" u="none" strike="noStrike" kern="1200" dirty="0">
                          <a:solidFill>
                            <a:srgbClr val="000000"/>
                          </a:solidFill>
                          <a:effectLst/>
                          <a:latin typeface="Arial" panose="020B0604020202020204" pitchFamily="34" charset="0"/>
                          <a:ea typeface="+mn-ea"/>
                          <a:cs typeface="+mn-cs"/>
                        </a:rPr>
                        <a:t>499 330 000</a:t>
                      </a:r>
                    </a:p>
                  </a:txBody>
                  <a:tcPr marL="9525" marR="9525" marT="9525" marB="0"/>
                </a:tc>
                <a:tc>
                  <a:txBody>
                    <a:bodyPr/>
                    <a:lstStyle/>
                    <a:p>
                      <a:pPr marL="0" algn="r" defTabSz="422041" rtl="0" eaLnBrk="1" fontAlgn="b" latinLnBrk="0" hangingPunct="1"/>
                      <a:r>
                        <a:rPr lang="pt-BR" sz="1200" b="0" i="0" u="none" strike="noStrike" kern="1200" dirty="0" smtClean="0">
                          <a:solidFill>
                            <a:srgbClr val="000000"/>
                          </a:solidFill>
                          <a:effectLst/>
                          <a:latin typeface="Arial" panose="020B0604020202020204" pitchFamily="34" charset="0"/>
                          <a:ea typeface="+mn-ea"/>
                          <a:cs typeface="+mn-cs"/>
                        </a:rPr>
                        <a:t> </a:t>
                      </a:r>
                      <a:r>
                        <a:rPr lang="pt-BR" sz="1200" b="0" i="0" u="none" strike="noStrike" kern="1200" dirty="0">
                          <a:solidFill>
                            <a:srgbClr val="000000"/>
                          </a:solidFill>
                          <a:effectLst/>
                          <a:latin typeface="Arial" panose="020B0604020202020204" pitchFamily="34" charset="0"/>
                          <a:ea typeface="+mn-ea"/>
                          <a:cs typeface="+mn-cs"/>
                        </a:rPr>
                        <a:t>2 322 460 000</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Disciplinary proceedings are in progress.</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3409821964"/>
                  </a:ext>
                </a:extLst>
              </a:tr>
              <a:tr h="485466">
                <a:tc>
                  <a:txBody>
                    <a:bodyPr/>
                    <a:lstStyle/>
                    <a:p>
                      <a:pPr algn="l" rtl="0" fontAlgn="t"/>
                      <a:r>
                        <a:rPr lang="en-ZA" sz="1200" b="1" i="0" u="none" strike="noStrike" dirty="0">
                          <a:solidFill>
                            <a:srgbClr val="000000"/>
                          </a:solidFill>
                          <a:effectLst/>
                          <a:latin typeface="Arial" panose="020B0604020202020204" pitchFamily="34" charset="0"/>
                        </a:rPr>
                        <a:t>Bucket Eradication Project</a:t>
                      </a:r>
                    </a:p>
                  </a:txBody>
                  <a:tcPr marL="9525" marR="9525" marT="9525" marB="0"/>
                </a:tc>
                <a:tc>
                  <a:txBody>
                    <a:bodyPr/>
                    <a:lstStyle/>
                    <a:p>
                      <a:pPr algn="r" rtl="0" fontAlgn="t"/>
                      <a:r>
                        <a:rPr lang="pt-BR" sz="1200" b="0" i="0" u="none" strike="noStrike" dirty="0" smtClean="0">
                          <a:solidFill>
                            <a:srgbClr val="000000"/>
                          </a:solidFill>
                          <a:effectLst/>
                          <a:latin typeface="Arial" panose="020B0604020202020204" pitchFamily="34" charset="0"/>
                        </a:rPr>
                        <a:t>1 </a:t>
                      </a:r>
                      <a:r>
                        <a:rPr lang="pt-BR" sz="1200" b="0" i="0" u="none" strike="noStrike" dirty="0">
                          <a:solidFill>
                            <a:srgbClr val="000000"/>
                          </a:solidFill>
                          <a:effectLst/>
                          <a:latin typeface="Arial" panose="020B0604020202020204" pitchFamily="34" charset="0"/>
                        </a:rPr>
                        <a:t>503 706 816</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0</a:t>
                      </a:r>
                    </a:p>
                  </a:txBody>
                  <a:tcPr marL="9525" marR="9525" marT="9525" marB="0"/>
                </a:tc>
                <a:tc>
                  <a:txBody>
                    <a:bodyPr/>
                    <a:lstStyle/>
                    <a:p>
                      <a:pPr algn="r" rtl="0" fontAlgn="t"/>
                      <a:r>
                        <a:rPr lang="pt-BR" sz="1200" b="0" i="0" u="none" strike="noStrike" dirty="0" smtClean="0">
                          <a:solidFill>
                            <a:srgbClr val="000000"/>
                          </a:solidFill>
                          <a:effectLst/>
                          <a:latin typeface="Arial" panose="020B0604020202020204" pitchFamily="34" charset="0"/>
                        </a:rPr>
                        <a:t> </a:t>
                      </a:r>
                      <a:r>
                        <a:rPr lang="pt-BR" sz="1200" b="0" i="0" u="none" strike="noStrike" dirty="0">
                          <a:solidFill>
                            <a:srgbClr val="000000"/>
                          </a:solidFill>
                          <a:effectLst/>
                          <a:latin typeface="Arial" panose="020B0604020202020204" pitchFamily="34" charset="0"/>
                        </a:rPr>
                        <a:t>1 503 706 816</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Disciplinary proceedings are in progress.</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1373464184"/>
                  </a:ext>
                </a:extLst>
              </a:tr>
              <a:tr h="784880">
                <a:tc>
                  <a:txBody>
                    <a:bodyPr/>
                    <a:lstStyle/>
                    <a:p>
                      <a:pPr algn="l" rtl="0" fontAlgn="b"/>
                      <a:r>
                        <a:rPr lang="en-ZA" sz="1200" b="1" i="0" u="none" strike="noStrike" dirty="0">
                          <a:solidFill>
                            <a:srgbClr val="000000"/>
                          </a:solidFill>
                          <a:effectLst/>
                          <a:latin typeface="Arial" panose="020B0604020202020204" pitchFamily="34" charset="0"/>
                        </a:rPr>
                        <a:t>Alteram: Call Centre</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468 154 000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468 154 000</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Disciplinary proceedings are in progress.</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2476090146"/>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45</a:t>
            </a:fld>
            <a:endParaRPr lang="en-US" altLang="en-US" dirty="0">
              <a:solidFill>
                <a:prstClr val="black"/>
              </a:solidFill>
            </a:endParaRPr>
          </a:p>
        </p:txBody>
      </p:sp>
      <p:sp>
        <p:nvSpPr>
          <p:cNvPr id="6" name="Title 1"/>
          <p:cNvSpPr>
            <a:spLocks noGrp="1"/>
          </p:cNvSpPr>
          <p:nvPr>
            <p:ph type="title"/>
          </p:nvPr>
        </p:nvSpPr>
        <p:spPr>
          <a:xfrm>
            <a:off x="278994" y="47985"/>
            <a:ext cx="8596648" cy="1143000"/>
          </a:xfrm>
        </p:spPr>
        <p:txBody>
          <a:bodyPr/>
          <a:lstStyle/>
          <a:p>
            <a:pPr algn="l"/>
            <a:r>
              <a:rPr lang="en-ZA" sz="2800" b="1" dirty="0" smtClean="0"/>
              <a:t>Progress on Irregular </a:t>
            </a:r>
            <a:r>
              <a:rPr lang="en-ZA" sz="2800" b="1" dirty="0"/>
              <a:t>Expenditure Condonations</a:t>
            </a:r>
          </a:p>
        </p:txBody>
      </p:sp>
    </p:spTree>
    <p:extLst>
      <p:ext uri="{BB962C8B-B14F-4D97-AF65-F5344CB8AC3E}">
        <p14:creationId xmlns:p14="http://schemas.microsoft.com/office/powerpoint/2010/main" val="18148719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noGrp="1"/>
          </p:cNvGraphicFramePr>
          <p:nvPr>
            <p:ph idx="1"/>
            <p:extLst>
              <p:ext uri="{D42A27DB-BD31-4B8C-83A1-F6EECF244321}">
                <p14:modId xmlns:p14="http://schemas.microsoft.com/office/powerpoint/2010/main" val="339371756"/>
              </p:ext>
            </p:extLst>
          </p:nvPr>
        </p:nvGraphicFramePr>
        <p:xfrm>
          <a:off x="268357" y="801647"/>
          <a:ext cx="8607284" cy="4475292"/>
        </p:xfrm>
        <a:graphic>
          <a:graphicData uri="http://schemas.openxmlformats.org/drawingml/2006/table">
            <a:tbl>
              <a:tblPr firstRow="1" bandRow="1">
                <a:tableStyleId>{F5AB1C69-6EDB-4FF4-983F-18BD219EF322}</a:tableStyleId>
              </a:tblPr>
              <a:tblGrid>
                <a:gridCol w="1435947">
                  <a:extLst>
                    <a:ext uri="{9D8B030D-6E8A-4147-A177-3AD203B41FA5}">
                      <a16:colId xmlns:a16="http://schemas.microsoft.com/office/drawing/2014/main" xmlns="" val="20000"/>
                    </a:ext>
                  </a:extLst>
                </a:gridCol>
                <a:gridCol w="1472485">
                  <a:extLst>
                    <a:ext uri="{9D8B030D-6E8A-4147-A177-3AD203B41FA5}">
                      <a16:colId xmlns:a16="http://schemas.microsoft.com/office/drawing/2014/main" xmlns="" val="4229555913"/>
                    </a:ext>
                  </a:extLst>
                </a:gridCol>
                <a:gridCol w="1335110">
                  <a:extLst>
                    <a:ext uri="{9D8B030D-6E8A-4147-A177-3AD203B41FA5}">
                      <a16:colId xmlns:a16="http://schemas.microsoft.com/office/drawing/2014/main" xmlns="" val="1826890461"/>
                    </a:ext>
                  </a:extLst>
                </a:gridCol>
                <a:gridCol w="1369453">
                  <a:extLst>
                    <a:ext uri="{9D8B030D-6E8A-4147-A177-3AD203B41FA5}">
                      <a16:colId xmlns:a16="http://schemas.microsoft.com/office/drawing/2014/main" xmlns="" val="3159092349"/>
                    </a:ext>
                  </a:extLst>
                </a:gridCol>
                <a:gridCol w="2994289">
                  <a:extLst>
                    <a:ext uri="{9D8B030D-6E8A-4147-A177-3AD203B41FA5}">
                      <a16:colId xmlns:a16="http://schemas.microsoft.com/office/drawing/2014/main" xmlns="" val="1495758461"/>
                    </a:ext>
                  </a:extLst>
                </a:gridCol>
              </a:tblGrid>
              <a:tr h="297563">
                <a:tc>
                  <a:txBody>
                    <a:bodyPr/>
                    <a:lstStyle/>
                    <a:p>
                      <a:pPr algn="l" rtl="0" fontAlgn="b"/>
                      <a:r>
                        <a:rPr lang="en-ZA" sz="1200" b="1" i="0" u="none" strike="noStrike" dirty="0" smtClean="0">
                          <a:solidFill>
                            <a:schemeClr val="tx1"/>
                          </a:solidFill>
                          <a:effectLst/>
                          <a:latin typeface="Arial"/>
                        </a:rPr>
                        <a:t>Description</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Main Account</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WTE</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algn="ctr" rtl="0" fontAlgn="b"/>
                      <a:r>
                        <a:rPr lang="en-ZA" sz="1200" b="1" i="0" u="none" strike="noStrike" dirty="0" smtClean="0">
                          <a:solidFill>
                            <a:schemeClr val="tx1"/>
                          </a:solidFill>
                          <a:effectLst/>
                          <a:latin typeface="Arial"/>
                        </a:rPr>
                        <a:t>Total</a:t>
                      </a:r>
                      <a:endParaRPr lang="en-ZA" sz="1200" b="1" i="0" u="none" strike="noStrike" dirty="0">
                        <a:solidFill>
                          <a:schemeClr val="tx1"/>
                        </a:solidFill>
                        <a:effectLst/>
                        <a:latin typeface="Arial"/>
                      </a:endParaRPr>
                    </a:p>
                  </a:txBody>
                  <a:tcPr marL="9525" marR="9525" marT="9525" marB="0">
                    <a:solidFill>
                      <a:schemeClr val="accent3">
                        <a:lumMod val="60000"/>
                        <a:lumOff val="40000"/>
                      </a:schemeClr>
                    </a:solidFill>
                  </a:tcPr>
                </a:tc>
                <a:tc>
                  <a:txBody>
                    <a:bodyPr/>
                    <a:lstStyle/>
                    <a:p>
                      <a:pPr marL="0" marR="0" lvl="0" indent="0" algn="ctr" defTabSz="422041" rtl="0" eaLnBrk="1" fontAlgn="b"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black"/>
                          </a:solidFill>
                          <a:effectLst/>
                          <a:uLnTx/>
                          <a:uFillTx/>
                          <a:latin typeface="Arial"/>
                          <a:ea typeface="+mn-ea"/>
                          <a:cs typeface="+mn-cs"/>
                        </a:rPr>
                        <a:t>Status/ Comments </a:t>
                      </a:r>
                      <a:endParaRPr kumimoji="0" lang="en-ZA" sz="1200" b="1" i="0" u="none" strike="noStrike" kern="1200" cap="none" spc="0" normalizeH="0" baseline="0" noProof="0" dirty="0">
                        <a:ln>
                          <a:noFill/>
                        </a:ln>
                        <a:solidFill>
                          <a:prstClr val="black"/>
                        </a:solidFill>
                        <a:effectLst/>
                        <a:uLnTx/>
                        <a:uFillTx/>
                        <a:latin typeface="Arial"/>
                        <a:ea typeface="+mn-ea"/>
                        <a:cs typeface="+mn-cs"/>
                      </a:endParaRPr>
                    </a:p>
                  </a:txBody>
                  <a:tcPr marL="9525" marR="9525" marT="9525" marB="0">
                    <a:solidFill>
                      <a:schemeClr val="accent3">
                        <a:lumMod val="60000"/>
                        <a:lumOff val="40000"/>
                      </a:schemeClr>
                    </a:solidFill>
                  </a:tcPr>
                </a:tc>
                <a:extLst>
                  <a:ext uri="{0D108BD9-81ED-4DB2-BD59-A6C34878D82A}">
                    <a16:rowId xmlns:a16="http://schemas.microsoft.com/office/drawing/2014/main" xmlns="" val="10000"/>
                  </a:ext>
                </a:extLst>
              </a:tr>
              <a:tr h="152030">
                <a:tc>
                  <a:txBody>
                    <a:bodyPr/>
                    <a:lstStyle/>
                    <a:p>
                      <a:pPr algn="l" rtl="0" fontAlgn="b"/>
                      <a:r>
                        <a:rPr lang="en-ZA" sz="1200" b="1" i="0" u="none" strike="noStrike" dirty="0">
                          <a:solidFill>
                            <a:srgbClr val="000000"/>
                          </a:solidFill>
                          <a:effectLst/>
                          <a:latin typeface="Arial" panose="020B0604020202020204" pitchFamily="34" charset="0"/>
                        </a:rPr>
                        <a:t>Financial advisory services</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17 </a:t>
                      </a:r>
                      <a:r>
                        <a:rPr lang="en-ZA" sz="1200" b="0" i="0" u="none" strike="noStrike" dirty="0">
                          <a:solidFill>
                            <a:srgbClr val="000000"/>
                          </a:solidFill>
                          <a:effectLst/>
                          <a:latin typeface="Arial" panose="020B0604020202020204" pitchFamily="34" charset="0"/>
                        </a:rPr>
                        <a:t>901 000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0</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17 </a:t>
                      </a:r>
                      <a:r>
                        <a:rPr lang="en-ZA" sz="1200" b="0" i="0" u="none" strike="noStrike" dirty="0">
                          <a:solidFill>
                            <a:srgbClr val="000000"/>
                          </a:solidFill>
                          <a:effectLst/>
                          <a:latin typeface="Arial" panose="020B0604020202020204" pitchFamily="34" charset="0"/>
                        </a:rPr>
                        <a:t>901 000</a:t>
                      </a:r>
                    </a:p>
                  </a:txBody>
                  <a:tcPr marL="9525" marR="9525" marT="9525" marB="0"/>
                </a:tc>
                <a:tc>
                  <a:txBody>
                    <a:bodyPr/>
                    <a:lstStyle/>
                    <a:p>
                      <a:pPr algn="just">
                        <a:lnSpc>
                          <a:spcPct val="107000"/>
                        </a:lnSpc>
                        <a:spcAft>
                          <a:spcPts val="0"/>
                        </a:spcAft>
                      </a:pPr>
                      <a:r>
                        <a:rPr lang="en-ZA" sz="1200" dirty="0" smtClean="0">
                          <a:effectLst/>
                          <a:latin typeface="Arial" panose="020B0604020202020204" pitchFamily="34" charset="0"/>
                          <a:cs typeface="Arial" panose="020B0604020202020204" pitchFamily="34" charset="0"/>
                        </a:rPr>
                        <a:t>With the exception of one official, all other employees have resigned from the public service. The disciplinary case for the remaining official started in the Department but she transferred to another department.</a:t>
                      </a:r>
                      <a:r>
                        <a:rPr lang="en-ZA" sz="1200" baseline="0" dirty="0" smtClean="0">
                          <a:effectLst/>
                          <a:latin typeface="Arial" panose="020B0604020202020204" pitchFamily="34" charset="0"/>
                          <a:cs typeface="Arial" panose="020B0604020202020204" pitchFamily="34" charset="0"/>
                        </a:rPr>
                        <a:t> The current employer (Gauteng Department of Treasury) has been advised to proceed with the </a:t>
                      </a:r>
                      <a:r>
                        <a:rPr lang="en-ZA" sz="1200" kern="1200" dirty="0" smtClean="0">
                          <a:solidFill>
                            <a:schemeClr val="dk1"/>
                          </a:solidFill>
                          <a:effectLst/>
                          <a:latin typeface="Arial" panose="020B0604020202020204" pitchFamily="34" charset="0"/>
                          <a:ea typeface="+mn-ea"/>
                          <a:cs typeface="Arial" panose="020B0604020202020204" pitchFamily="34" charset="0"/>
                        </a:rPr>
                        <a:t>case in terms of section 16B(4) of the Public Service Act. </a:t>
                      </a:r>
                      <a:r>
                        <a:rPr lang="en-US" sz="1200" kern="1200" dirty="0" smtClean="0">
                          <a:solidFill>
                            <a:schemeClr val="dk1"/>
                          </a:solidFill>
                          <a:effectLst/>
                          <a:latin typeface="Arial" panose="020B0604020202020204" pitchFamily="34" charset="0"/>
                          <a:ea typeface="+mn-ea"/>
                          <a:cs typeface="Arial" panose="020B0604020202020204" pitchFamily="34" charset="0"/>
                        </a:rPr>
                        <a:t>The Gauteng Department of Finance has indicated</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 that they will </a:t>
                      </a:r>
                      <a:r>
                        <a:rPr lang="en-US" sz="1200" kern="1200" dirty="0" smtClean="0">
                          <a:solidFill>
                            <a:schemeClr val="dk1"/>
                          </a:solidFill>
                          <a:effectLst/>
                          <a:latin typeface="Arial" panose="020B0604020202020204" pitchFamily="34" charset="0"/>
                          <a:ea typeface="+mn-ea"/>
                          <a:cs typeface="Arial" panose="020B0604020202020204" pitchFamily="34" charset="0"/>
                        </a:rPr>
                        <a:t>continue</a:t>
                      </a:r>
                      <a:r>
                        <a:rPr lang="en-US" sz="1200" kern="1200" baseline="0" dirty="0" smtClean="0">
                          <a:solidFill>
                            <a:schemeClr val="dk1"/>
                          </a:solidFill>
                          <a:effectLst/>
                          <a:latin typeface="Arial" panose="020B0604020202020204" pitchFamily="34" charset="0"/>
                          <a:ea typeface="+mn-ea"/>
                          <a:cs typeface="Arial" panose="020B0604020202020204" pitchFamily="34" charset="0"/>
                        </a:rPr>
                        <a:t> with disciplinary processes. </a:t>
                      </a:r>
                      <a:r>
                        <a:rPr lang="en-ZA" sz="1200" baseline="0" dirty="0" smtClean="0">
                          <a:effectLst/>
                          <a:latin typeface="Arial" panose="020B0604020202020204" pitchFamily="34" charset="0"/>
                          <a:cs typeface="Arial" panose="020B0604020202020204" pitchFamily="34" charset="0"/>
                        </a:rPr>
                        <a:t>Civil Litigation is underway for recovery of cost incurred.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2"/>
                  </a:ext>
                </a:extLst>
              </a:tr>
              <a:tr h="152030">
                <a:tc>
                  <a:txBody>
                    <a:bodyPr/>
                    <a:lstStyle/>
                    <a:p>
                      <a:pPr algn="l" rtl="0" fontAlgn="b"/>
                      <a:r>
                        <a:rPr lang="en-ZA" sz="1200" b="1" i="0" u="none" strike="noStrike" dirty="0">
                          <a:solidFill>
                            <a:srgbClr val="000000"/>
                          </a:solidFill>
                          <a:effectLst/>
                          <a:latin typeface="Arial" panose="020B0604020202020204" pitchFamily="34" charset="0"/>
                        </a:rPr>
                        <a:t>Travel management services</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 </a:t>
                      </a:r>
                      <a:r>
                        <a:rPr lang="en-ZA" sz="1200" b="0" i="0" u="none" strike="noStrike" dirty="0">
                          <a:solidFill>
                            <a:srgbClr val="000000"/>
                          </a:solidFill>
                          <a:effectLst/>
                          <a:latin typeface="Arial" panose="020B0604020202020204" pitchFamily="34" charset="0"/>
                        </a:rPr>
                        <a:t>10 496 569</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0</a:t>
                      </a:r>
                      <a:endParaRPr lang="en-ZA" sz="1200" b="0" i="0" u="none"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10 </a:t>
                      </a:r>
                      <a:r>
                        <a:rPr lang="en-ZA" sz="1200" b="0" i="0" u="none" strike="noStrike" dirty="0">
                          <a:solidFill>
                            <a:srgbClr val="000000"/>
                          </a:solidFill>
                          <a:effectLst/>
                          <a:latin typeface="Arial" panose="020B0604020202020204" pitchFamily="34" charset="0"/>
                        </a:rPr>
                        <a:t>496 569</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Disciplinary proceedings are in progress.</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10003"/>
                  </a:ext>
                </a:extLst>
              </a:tr>
              <a:tr h="324803">
                <a:tc>
                  <a:txBody>
                    <a:bodyPr/>
                    <a:lstStyle/>
                    <a:p>
                      <a:pPr algn="l" rtl="0" fontAlgn="b"/>
                      <a:r>
                        <a:rPr lang="en-GB" sz="1200" b="1" i="0" u="none" strike="noStrike" dirty="0">
                          <a:solidFill>
                            <a:srgbClr val="000000"/>
                          </a:solidFill>
                          <a:effectLst/>
                          <a:latin typeface="Arial" panose="020B0604020202020204" pitchFamily="34" charset="0"/>
                        </a:rPr>
                        <a:t>Payments processed without generating purchase order</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0</a:t>
                      </a:r>
                      <a:endParaRPr lang="en-ZA" sz="1200" b="0" i="0" u="none"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66 </a:t>
                      </a:r>
                      <a:r>
                        <a:rPr lang="en-ZA" sz="1200" b="0" i="0" u="none" strike="noStrike" dirty="0">
                          <a:solidFill>
                            <a:srgbClr val="000000"/>
                          </a:solidFill>
                          <a:effectLst/>
                          <a:latin typeface="Arial" panose="020B0604020202020204" pitchFamily="34" charset="0"/>
                        </a:rPr>
                        <a:t>843 577</a:t>
                      </a:r>
                    </a:p>
                  </a:txBody>
                  <a:tcPr marL="9525" marR="9525" marT="9525" marB="0"/>
                </a:tc>
                <a:tc>
                  <a:txBody>
                    <a:bodyPr/>
                    <a:lstStyle/>
                    <a:p>
                      <a:pPr algn="r" rtl="0" fontAlgn="t"/>
                      <a:r>
                        <a:rPr lang="en-ZA" sz="1200" b="0" i="0" u="none" strike="noStrike" dirty="0" smtClean="0">
                          <a:solidFill>
                            <a:srgbClr val="000000"/>
                          </a:solidFill>
                          <a:effectLst/>
                          <a:latin typeface="Arial" panose="020B0604020202020204" pitchFamily="34" charset="0"/>
                        </a:rPr>
                        <a:t>66 </a:t>
                      </a:r>
                      <a:r>
                        <a:rPr lang="en-ZA" sz="1200" b="0" i="0" u="none" strike="noStrike" dirty="0">
                          <a:solidFill>
                            <a:srgbClr val="000000"/>
                          </a:solidFill>
                          <a:effectLst/>
                          <a:latin typeface="Arial" panose="020B0604020202020204" pitchFamily="34" charset="0"/>
                        </a:rPr>
                        <a:t>843 577</a:t>
                      </a:r>
                    </a:p>
                  </a:txBody>
                  <a:tcPr marL="9525" marR="9525" marT="9525" marB="0"/>
                </a:tc>
                <a:tc>
                  <a:txBody>
                    <a:bodyPr/>
                    <a:lstStyle/>
                    <a:p>
                      <a:pPr marL="0" marR="0" lvl="0" indent="0" algn="l" defTabSz="422041"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Disciplinary proceedings are in progress.</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tc>
                <a:extLst>
                  <a:ext uri="{0D108BD9-81ED-4DB2-BD59-A6C34878D82A}">
                    <a16:rowId xmlns:a16="http://schemas.microsoft.com/office/drawing/2014/main" xmlns="" val="768364164"/>
                  </a:ext>
                </a:extLst>
              </a:tr>
              <a:tr h="324803">
                <a:tc>
                  <a:txBody>
                    <a:bodyPr/>
                    <a:lstStyle/>
                    <a:p>
                      <a:pPr algn="l" rtl="0" fontAlgn="b"/>
                      <a:r>
                        <a:rPr lang="en-GB" sz="1400" b="1" i="0" u="none" strike="noStrike" dirty="0" smtClean="0">
                          <a:solidFill>
                            <a:srgbClr val="000000"/>
                          </a:solidFill>
                          <a:effectLst/>
                          <a:latin typeface="Arial" panose="020B0604020202020204" pitchFamily="34" charset="0"/>
                        </a:rPr>
                        <a:t>Total</a:t>
                      </a:r>
                      <a:endParaRPr lang="en-GB" sz="1400" b="1" i="0" u="none"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1" i="0" u="sng" strike="noStrike" dirty="0" smtClean="0">
                          <a:solidFill>
                            <a:srgbClr val="000000"/>
                          </a:solidFill>
                          <a:effectLst/>
                          <a:latin typeface="Arial" panose="020B0604020202020204" pitchFamily="34" charset="0"/>
                        </a:rPr>
                        <a:t>R 6 372 581 363</a:t>
                      </a:r>
                      <a:endParaRPr lang="en-ZA" sz="1200" b="1" i="0" u="sng"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1" i="0" u="sng" strike="noStrike" dirty="0" smtClean="0">
                          <a:solidFill>
                            <a:srgbClr val="000000"/>
                          </a:solidFill>
                          <a:effectLst/>
                          <a:latin typeface="Arial" panose="020B0604020202020204" pitchFamily="34" charset="0"/>
                        </a:rPr>
                        <a:t>R 3 334 793 101</a:t>
                      </a:r>
                      <a:endParaRPr lang="en-ZA" sz="1200" b="1" i="0" u="sng" strike="noStrike" dirty="0">
                        <a:solidFill>
                          <a:srgbClr val="000000"/>
                        </a:solidFill>
                        <a:effectLst/>
                        <a:latin typeface="Arial" panose="020B0604020202020204" pitchFamily="34" charset="0"/>
                      </a:endParaRPr>
                    </a:p>
                  </a:txBody>
                  <a:tcPr marL="9525" marR="9525" marT="9525" marB="0"/>
                </a:tc>
                <a:tc>
                  <a:txBody>
                    <a:bodyPr/>
                    <a:lstStyle/>
                    <a:p>
                      <a:pPr algn="r" rtl="0" fontAlgn="t"/>
                      <a:r>
                        <a:rPr lang="en-ZA" sz="1200" b="1" i="0" u="sng" strike="noStrike" dirty="0" smtClean="0">
                          <a:solidFill>
                            <a:srgbClr val="000000"/>
                          </a:solidFill>
                          <a:effectLst/>
                          <a:latin typeface="Arial" panose="020B0604020202020204" pitchFamily="34" charset="0"/>
                        </a:rPr>
                        <a:t>R 9 707 374 464</a:t>
                      </a:r>
                      <a:endParaRPr lang="en-ZA" sz="1200" b="1" i="0" u="sng" strike="noStrike" dirty="0">
                        <a:solidFill>
                          <a:srgbClr val="000000"/>
                        </a:solidFill>
                        <a:effectLst/>
                        <a:latin typeface="Arial" panose="020B0604020202020204" pitchFamily="34" charset="0"/>
                      </a:endParaRPr>
                    </a:p>
                  </a:txBody>
                  <a:tcPr marL="9525" marR="9525" marT="9525" marB="0"/>
                </a:tc>
                <a:tc>
                  <a:txBody>
                    <a:bodyPr/>
                    <a:lstStyle/>
                    <a:p>
                      <a:endParaRPr lang="en-US" sz="1200" dirty="0"/>
                    </a:p>
                  </a:txBody>
                  <a:tcPr marL="9525" marR="9525" marT="9525" marB="0"/>
                </a:tc>
                <a:extLst>
                  <a:ext uri="{0D108BD9-81ED-4DB2-BD59-A6C34878D82A}">
                    <a16:rowId xmlns:a16="http://schemas.microsoft.com/office/drawing/2014/main" xmlns="" val="1734399241"/>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46</a:t>
            </a:fld>
            <a:endParaRPr lang="en-US" altLang="en-US" dirty="0">
              <a:solidFill>
                <a:prstClr val="black"/>
              </a:solidFill>
            </a:endParaRPr>
          </a:p>
        </p:txBody>
      </p:sp>
      <p:sp>
        <p:nvSpPr>
          <p:cNvPr id="6" name="Title 1"/>
          <p:cNvSpPr>
            <a:spLocks noGrp="1"/>
          </p:cNvSpPr>
          <p:nvPr>
            <p:ph type="title"/>
          </p:nvPr>
        </p:nvSpPr>
        <p:spPr>
          <a:xfrm>
            <a:off x="278994" y="47985"/>
            <a:ext cx="8596648" cy="1143000"/>
          </a:xfrm>
        </p:spPr>
        <p:txBody>
          <a:bodyPr/>
          <a:lstStyle/>
          <a:p>
            <a:pPr algn="l"/>
            <a:r>
              <a:rPr lang="en-ZA" sz="2800" b="1" dirty="0" smtClean="0"/>
              <a:t>Progress on Irregular </a:t>
            </a:r>
            <a:r>
              <a:rPr lang="en-ZA" sz="2800" b="1" dirty="0"/>
              <a:t>Expenditure Condonations</a:t>
            </a:r>
          </a:p>
        </p:txBody>
      </p:sp>
    </p:spTree>
    <p:extLst>
      <p:ext uri="{BB962C8B-B14F-4D97-AF65-F5344CB8AC3E}">
        <p14:creationId xmlns:p14="http://schemas.microsoft.com/office/powerpoint/2010/main" val="24807617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3: overview of the auditor-general’s report</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47</a:t>
            </a:fld>
            <a:endParaRPr lang="en-US" altLang="en-US">
              <a:solidFill>
                <a:prstClr val="black"/>
              </a:solidFill>
              <a:ea typeface="+mn-ea"/>
            </a:endParaRPr>
          </a:p>
        </p:txBody>
      </p:sp>
      <p:sp>
        <p:nvSpPr>
          <p:cNvPr id="5" name="Title 1"/>
          <p:cNvSpPr txBox="1">
            <a:spLocks/>
          </p:cNvSpPr>
          <p:nvPr/>
        </p:nvSpPr>
        <p:spPr>
          <a:xfrm>
            <a:off x="722313" y="5062888"/>
            <a:ext cx="7772400" cy="797584"/>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400" dirty="0" smtClean="0"/>
              <a:t>Outcome of the department’s (vote 36) financial audit report</a:t>
            </a:r>
          </a:p>
          <a:p>
            <a:pPr marL="342900" indent="-342900">
              <a:buFont typeface="Arial" panose="020B0604020202020204" pitchFamily="34" charset="0"/>
              <a:buChar char="•"/>
            </a:pPr>
            <a:r>
              <a:rPr lang="en-ZA" sz="1400" dirty="0" smtClean="0"/>
              <a:t>Outcome of the water trading financial audit</a:t>
            </a:r>
            <a:endParaRPr lang="en-ZA" sz="1400" dirty="0"/>
          </a:p>
        </p:txBody>
      </p:sp>
    </p:spTree>
    <p:extLst>
      <p:ext uri="{BB962C8B-B14F-4D97-AF65-F5344CB8AC3E}">
        <p14:creationId xmlns:p14="http://schemas.microsoft.com/office/powerpoint/2010/main" val="17757813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884"/>
            <a:ext cx="8229600" cy="678261"/>
          </a:xfrm>
        </p:spPr>
        <p:txBody>
          <a:bodyPr/>
          <a:lstStyle/>
          <a:p>
            <a:r>
              <a:rPr lang="en-US" sz="3600" dirty="0" smtClean="0"/>
              <a:t>Audit outcomes</a:t>
            </a:r>
            <a:endParaRPr lang="en-ZA" sz="3600" dirty="0"/>
          </a:p>
        </p:txBody>
      </p:sp>
      <p:sp>
        <p:nvSpPr>
          <p:cNvPr id="3" name="Content Placeholder 2"/>
          <p:cNvSpPr>
            <a:spLocks noGrp="1"/>
          </p:cNvSpPr>
          <p:nvPr>
            <p:ph idx="1"/>
          </p:nvPr>
        </p:nvSpPr>
        <p:spPr>
          <a:xfrm>
            <a:off x="457200" y="743559"/>
            <a:ext cx="8229600" cy="5368485"/>
          </a:xfrm>
        </p:spPr>
        <p:txBody>
          <a:bodyPr/>
          <a:lstStyle/>
          <a:p>
            <a:pPr algn="just">
              <a:spcBef>
                <a:spcPts val="0"/>
              </a:spcBef>
            </a:pPr>
            <a:r>
              <a:rPr lang="en-ZA" sz="2000" dirty="0"/>
              <a:t>The 2019/20 audit outcomes reflected significant improvements compared to the last financial years.</a:t>
            </a:r>
          </a:p>
          <a:p>
            <a:pPr algn="just">
              <a:spcBef>
                <a:spcPts val="0"/>
              </a:spcBef>
            </a:pPr>
            <a:endParaRPr lang="en-ZA" sz="800" dirty="0" smtClean="0"/>
          </a:p>
          <a:p>
            <a:pPr algn="just">
              <a:spcBef>
                <a:spcPts val="0"/>
              </a:spcBef>
            </a:pPr>
            <a:r>
              <a:rPr lang="en-ZA" sz="2000" dirty="0"/>
              <a:t>The main vote and </a:t>
            </a:r>
            <a:r>
              <a:rPr lang="en-ZA" sz="2000" dirty="0" err="1"/>
              <a:t>WTE</a:t>
            </a:r>
            <a:r>
              <a:rPr lang="en-ZA" sz="2000" dirty="0"/>
              <a:t> received unqualified audit opinion with findings.</a:t>
            </a:r>
          </a:p>
          <a:p>
            <a:pPr algn="just">
              <a:spcBef>
                <a:spcPts val="0"/>
              </a:spcBef>
            </a:pPr>
            <a:endParaRPr lang="en-ZA" sz="800" dirty="0" smtClean="0"/>
          </a:p>
          <a:p>
            <a:pPr algn="just">
              <a:spcBef>
                <a:spcPts val="0"/>
              </a:spcBef>
            </a:pPr>
            <a:r>
              <a:rPr lang="en-ZA" sz="2000" dirty="0"/>
              <a:t>Audit qualifications were resolved through focused implementation of remedial action plans in the prior year.</a:t>
            </a:r>
          </a:p>
          <a:p>
            <a:pPr algn="just">
              <a:spcBef>
                <a:spcPts val="0"/>
              </a:spcBef>
            </a:pPr>
            <a:endParaRPr lang="en-ZA" sz="800" dirty="0" smtClean="0"/>
          </a:p>
          <a:p>
            <a:pPr algn="just">
              <a:spcBef>
                <a:spcPts val="0"/>
              </a:spcBef>
            </a:pPr>
            <a:r>
              <a:rPr lang="en-ZA" sz="2000" dirty="0"/>
              <a:t>The audit implementation remedial action plan have been developed to address the root causes to the audit findings comprehensively.</a:t>
            </a:r>
          </a:p>
          <a:p>
            <a:pPr algn="just">
              <a:spcBef>
                <a:spcPts val="0"/>
              </a:spcBef>
            </a:pPr>
            <a:endParaRPr lang="en-ZA" sz="800" dirty="0" smtClean="0"/>
          </a:p>
          <a:p>
            <a:pPr algn="just">
              <a:spcBef>
                <a:spcPts val="0"/>
              </a:spcBef>
            </a:pPr>
            <a:r>
              <a:rPr lang="en-ZA" sz="2000" dirty="0"/>
              <a:t>Preventative measures being implemented incorporate the following:</a:t>
            </a:r>
          </a:p>
          <a:p>
            <a:pPr lvl="1" algn="just">
              <a:spcBef>
                <a:spcPts val="0"/>
              </a:spcBef>
            </a:pPr>
            <a:r>
              <a:rPr lang="en-ZA" sz="1800" dirty="0"/>
              <a:t>Awareness, staff training and development </a:t>
            </a:r>
          </a:p>
          <a:p>
            <a:pPr lvl="1" algn="just">
              <a:spcBef>
                <a:spcPts val="0"/>
              </a:spcBef>
            </a:pPr>
            <a:r>
              <a:rPr lang="en-ZA" sz="1800" dirty="0"/>
              <a:t>Strengthening internal controls</a:t>
            </a:r>
          </a:p>
          <a:p>
            <a:pPr lvl="1" algn="just">
              <a:spcBef>
                <a:spcPts val="0"/>
              </a:spcBef>
            </a:pPr>
            <a:r>
              <a:rPr lang="en-ZA" sz="1800" dirty="0"/>
              <a:t>Compliance and governance structures</a:t>
            </a:r>
          </a:p>
          <a:p>
            <a:pPr lvl="1" algn="just">
              <a:spcBef>
                <a:spcPts val="0"/>
              </a:spcBef>
            </a:pPr>
            <a:r>
              <a:rPr lang="en-ZA" sz="1800" dirty="0"/>
              <a:t>Consequence </a:t>
            </a:r>
            <a:r>
              <a:rPr lang="en-ZA" sz="1800" dirty="0" smtClean="0"/>
              <a:t>management</a:t>
            </a:r>
          </a:p>
          <a:p>
            <a:pPr algn="just">
              <a:spcBef>
                <a:spcPts val="0"/>
              </a:spcBef>
            </a:pPr>
            <a:endParaRPr lang="en-ZA" sz="800" dirty="0" smtClean="0"/>
          </a:p>
          <a:p>
            <a:pPr algn="just">
              <a:spcBef>
                <a:spcPts val="0"/>
              </a:spcBef>
            </a:pPr>
            <a:r>
              <a:rPr lang="en-ZA" sz="2000" dirty="0" smtClean="0"/>
              <a:t>There </a:t>
            </a:r>
            <a:r>
              <a:rPr lang="en-ZA" sz="2000" dirty="0"/>
              <a:t>is continuous engagement with the Office of the Accountant-General on matters related to accounting treatment of some of </a:t>
            </a:r>
            <a:r>
              <a:rPr lang="en-ZA" sz="2000"/>
              <a:t>the </a:t>
            </a:r>
            <a:r>
              <a:rPr lang="en-ZA" sz="2000" smtClean="0"/>
              <a:t>transactions.</a:t>
            </a:r>
            <a:endParaRPr lang="en-ZA" sz="2000" dirty="0"/>
          </a:p>
          <a:p>
            <a:pPr lvl="1" algn="just">
              <a:spcBef>
                <a:spcPts val="0"/>
              </a:spcBef>
            </a:pPr>
            <a:endParaRPr lang="en-ZA" sz="1800" dirty="0"/>
          </a:p>
          <a:p>
            <a:pPr marL="422041" lvl="1" indent="0" algn="just">
              <a:spcBef>
                <a:spcPts val="0"/>
              </a:spcBef>
              <a:buNone/>
            </a:pPr>
            <a:endParaRPr lang="en-ZA" sz="1631" dirty="0"/>
          </a:p>
          <a:p>
            <a:endParaRPr lang="en-ZA" sz="2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48</a:t>
            </a:fld>
            <a:endParaRPr lang="en-US" altLang="en-US">
              <a:solidFill>
                <a:prstClr val="black"/>
              </a:solidFill>
              <a:ea typeface="+mn-ea"/>
            </a:endParaRPr>
          </a:p>
        </p:txBody>
      </p:sp>
    </p:spTree>
    <p:extLst>
      <p:ext uri="{BB962C8B-B14F-4D97-AF65-F5344CB8AC3E}">
        <p14:creationId xmlns:p14="http://schemas.microsoft.com/office/powerpoint/2010/main" val="10944632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6"/>
            <a:ext cx="8229600" cy="861137"/>
          </a:xfrm>
        </p:spPr>
        <p:txBody>
          <a:bodyPr/>
          <a:lstStyle/>
          <a:p>
            <a:r>
              <a:rPr lang="en-ZA" sz="3200" dirty="0"/>
              <a:t>Reflection of audit </a:t>
            </a:r>
            <a:r>
              <a:rPr lang="en-ZA" sz="3200" dirty="0" smtClean="0"/>
              <a:t>outcomes: Main Account</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8094559"/>
              </p:ext>
            </p:extLst>
          </p:nvPr>
        </p:nvGraphicFramePr>
        <p:xfrm>
          <a:off x="457200" y="618429"/>
          <a:ext cx="8229600" cy="4936464"/>
        </p:xfrm>
        <a:graphic>
          <a:graphicData uri="http://schemas.openxmlformats.org/drawingml/2006/table">
            <a:tbl>
              <a:tblPr firstRow="1" bandRow="1">
                <a:tableStyleId>{5940675A-B579-460E-94D1-54222C63F5DA}</a:tableStyleId>
              </a:tblPr>
              <a:tblGrid>
                <a:gridCol w="3652787">
                  <a:extLst>
                    <a:ext uri="{9D8B030D-6E8A-4147-A177-3AD203B41FA5}">
                      <a16:colId xmlns:a16="http://schemas.microsoft.com/office/drawing/2014/main" xmlns="" val="3316248023"/>
                    </a:ext>
                  </a:extLst>
                </a:gridCol>
                <a:gridCol w="1058779">
                  <a:extLst>
                    <a:ext uri="{9D8B030D-6E8A-4147-A177-3AD203B41FA5}">
                      <a16:colId xmlns:a16="http://schemas.microsoft.com/office/drawing/2014/main" xmlns="" val="3223360525"/>
                    </a:ext>
                  </a:extLst>
                </a:gridCol>
                <a:gridCol w="3518034">
                  <a:extLst>
                    <a:ext uri="{9D8B030D-6E8A-4147-A177-3AD203B41FA5}">
                      <a16:colId xmlns:a16="http://schemas.microsoft.com/office/drawing/2014/main" xmlns="" val="2370346991"/>
                    </a:ext>
                  </a:extLst>
                </a:gridCol>
              </a:tblGrid>
              <a:tr h="383874">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chemeClr val="tx1"/>
                          </a:solidFill>
                          <a:effectLst/>
                          <a:latin typeface="Arial" panose="020B0604020202020204" pitchFamily="34" charset="0"/>
                          <a:cs typeface="Arial" panose="020B0604020202020204" pitchFamily="34" charset="0"/>
                        </a:rPr>
                        <a:t>2018/19</a:t>
                      </a:r>
                    </a:p>
                    <a:p>
                      <a:pPr marL="0" marR="0" indent="0" algn="ctr" defTabSz="422041" rtl="0" eaLnBrk="1" fontAlgn="auto" latinLnBrk="0" hangingPunct="1">
                        <a:lnSpc>
                          <a:spcPct val="100000"/>
                        </a:lnSpc>
                        <a:spcBef>
                          <a:spcPts val="0"/>
                        </a:spcBef>
                        <a:spcAft>
                          <a:spcPts val="0"/>
                        </a:spcAft>
                        <a:buClrTx/>
                        <a:buSzTx/>
                        <a:buFontTx/>
                        <a:buNone/>
                        <a:tabLst/>
                        <a:defRPr/>
                      </a:pPr>
                      <a:r>
                        <a:rPr lang="en-GB" sz="1200" b="1" i="0" u="none" strike="noStrike" baseline="0" dirty="0" smtClean="0">
                          <a:solidFill>
                            <a:schemeClr val="tx1"/>
                          </a:solidFill>
                          <a:effectLst/>
                          <a:latin typeface="Arial" panose="020B0604020202020204" pitchFamily="34" charset="0"/>
                          <a:cs typeface="Arial" panose="020B0604020202020204" pitchFamily="34" charset="0"/>
                        </a:rPr>
                        <a:t>Qualified Audit Opinion</a:t>
                      </a:r>
                      <a:endParaRPr lang="en-ZA" sz="1200" b="1" i="0" u="none" strike="noStrike" dirty="0" smtClean="0">
                        <a:solidFill>
                          <a:schemeClr val="tx1"/>
                        </a:solidFill>
                        <a:effectLst/>
                        <a:latin typeface="Arial" panose="020B0604020202020204" pitchFamily="34" charset="0"/>
                        <a:cs typeface="Arial" panose="020B0604020202020204" pitchFamily="34" charset="0"/>
                      </a:endParaRPr>
                    </a:p>
                  </a:txBody>
                  <a:tcPr>
                    <a:solidFill>
                      <a:srgbClr val="92D050"/>
                    </a:solidFill>
                  </a:tcPr>
                </a:tc>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a:rPr>
                        <a:t>Analysis of outcomes</a:t>
                      </a:r>
                    </a:p>
                  </a:txBody>
                  <a:tcPr>
                    <a:solidFill>
                      <a:schemeClr val="bg1">
                        <a:lumMod val="95000"/>
                      </a:schemeClr>
                    </a:solidFill>
                  </a:tcPr>
                </a:tc>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panose="020B0604020202020204" pitchFamily="34" charset="0"/>
                          <a:cs typeface="Arial" panose="020B0604020202020204" pitchFamily="34" charset="0"/>
                        </a:rPr>
                        <a:t>2019/20</a:t>
                      </a:r>
                    </a:p>
                    <a:p>
                      <a:pPr marL="0" marR="0" indent="0" algn="ctr" defTabSz="422041" rtl="0" eaLnBrk="1" fontAlgn="auto" latinLnBrk="0" hangingPunct="1">
                        <a:lnSpc>
                          <a:spcPct val="100000"/>
                        </a:lnSpc>
                        <a:spcBef>
                          <a:spcPts val="0"/>
                        </a:spcBef>
                        <a:spcAft>
                          <a:spcPts val="0"/>
                        </a:spcAft>
                        <a:buClrTx/>
                        <a:buSzTx/>
                        <a:buFontTx/>
                        <a:buNone/>
                        <a:tabLst/>
                        <a:defRPr/>
                      </a:pPr>
                      <a:r>
                        <a:rPr lang="en-GB" sz="1200" b="1" i="0" u="none" strike="noStrike" baseline="0" dirty="0" smtClean="0">
                          <a:solidFill>
                            <a:srgbClr val="000000"/>
                          </a:solidFill>
                          <a:effectLst/>
                          <a:latin typeface="Arial" panose="020B0604020202020204" pitchFamily="34" charset="0"/>
                          <a:cs typeface="Arial" panose="020B0604020202020204" pitchFamily="34" charset="0"/>
                        </a:rPr>
                        <a:t>Unqualified Audit Opinion</a:t>
                      </a:r>
                      <a:endParaRPr lang="en-ZA" sz="1200" b="1" i="0" u="none" strike="noStrike" dirty="0" smtClean="0">
                        <a:solidFill>
                          <a:srgbClr val="000000"/>
                        </a:solidFill>
                        <a:effectLst/>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2318020381"/>
                  </a:ext>
                </a:extLst>
              </a:tr>
              <a:tr h="289452">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No </a:t>
                      </a:r>
                      <a:r>
                        <a:rPr lang="en-GB" sz="1200" b="0" i="0" u="none" strike="noStrike" dirty="0" smtClean="0">
                          <a:solidFill>
                            <a:srgbClr val="000000"/>
                          </a:solidFill>
                          <a:effectLst/>
                          <a:latin typeface="Arial"/>
                        </a:rPr>
                        <a:t>qualification paragraph</a:t>
                      </a:r>
                      <a:endParaRPr lang="en-ZA" sz="1200" b="0" i="0" u="none" strike="noStrike" dirty="0" smtClean="0">
                        <a:solidFill>
                          <a:srgbClr val="000000"/>
                        </a:solidFill>
                        <a:effectLst/>
                        <a:latin typeface="Arial"/>
                      </a:endParaRPr>
                    </a:p>
                  </a:txBody>
                  <a:tcPr/>
                </a:tc>
                <a:tc>
                  <a:txBody>
                    <a:bodyPr/>
                    <a:lstStyle/>
                    <a:p>
                      <a:endParaRPr lang="en-ZA" sz="120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No </a:t>
                      </a:r>
                      <a:r>
                        <a:rPr lang="en-GB" sz="1200" b="0" i="0" u="none" strike="noStrike" dirty="0" smtClean="0">
                          <a:solidFill>
                            <a:srgbClr val="000000"/>
                          </a:solidFill>
                          <a:effectLst/>
                          <a:latin typeface="Arial"/>
                        </a:rPr>
                        <a:t>qualification paragraph</a:t>
                      </a:r>
                      <a:endParaRPr lang="en-ZA" sz="1200" b="0" i="0" u="none" strike="noStrike" dirty="0" smtClean="0">
                        <a:solidFill>
                          <a:srgbClr val="000000"/>
                        </a:solidFill>
                        <a:effectLst/>
                        <a:latin typeface="Arial"/>
                      </a:endParaRPr>
                    </a:p>
                  </a:txBody>
                  <a:tcPr/>
                </a:tc>
                <a:extLst>
                  <a:ext uri="{0D108BD9-81ED-4DB2-BD59-A6C34878D82A}">
                    <a16:rowId xmlns:a16="http://schemas.microsoft.com/office/drawing/2014/main" xmlns="" val="1581597937"/>
                  </a:ext>
                </a:extLst>
              </a:tr>
              <a:tr h="230324">
                <a:tc gridSpan="3">
                  <a:txBody>
                    <a:bodyPr/>
                    <a:lstStyle/>
                    <a:p>
                      <a:pPr algn="ctr"/>
                      <a:r>
                        <a:rPr lang="en-US" sz="1200" b="1" dirty="0" smtClean="0">
                          <a:latin typeface="Arial" panose="020B0604020202020204" pitchFamily="34" charset="0"/>
                          <a:cs typeface="Arial" panose="020B0604020202020204" pitchFamily="34" charset="0"/>
                        </a:rPr>
                        <a:t>Matters of emphasis</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7772856"/>
                  </a:ext>
                </a:extLst>
              </a:tr>
              <a:tr h="289452">
                <a:tc>
                  <a:txBody>
                    <a:bodyPr/>
                    <a:lstStyle/>
                    <a:p>
                      <a:r>
                        <a:rPr lang="en-US" sz="1200" dirty="0" smtClean="0">
                          <a:latin typeface="Arial" panose="020B0604020202020204" pitchFamily="34" charset="0"/>
                          <a:cs typeface="Arial" panose="020B0604020202020204" pitchFamily="34" charset="0"/>
                        </a:rPr>
                        <a:t>Going concern</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algn="l" defTabSz="422041" rtl="0" eaLnBrk="1" latinLnBrk="0" hangingPunct="1"/>
                      <a:r>
                        <a:rPr lang="en-US" sz="1200" kern="1200" dirty="0" smtClean="0">
                          <a:solidFill>
                            <a:schemeClr val="tx1"/>
                          </a:solidFill>
                          <a:latin typeface="Arial" panose="020B0604020202020204" pitchFamily="34" charset="0"/>
                          <a:ea typeface="+mn-ea"/>
                          <a:cs typeface="Arial" panose="020B0604020202020204" pitchFamily="34" charset="0"/>
                        </a:rPr>
                        <a:t>No emphasis </a:t>
                      </a:r>
                      <a:endParaRPr lang="en-ZA" sz="12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953681712"/>
                  </a:ext>
                </a:extLst>
              </a:tr>
              <a:tr h="289452">
                <a:tc>
                  <a:txBody>
                    <a:bodyPr/>
                    <a:lstStyle/>
                    <a:p>
                      <a:r>
                        <a:rPr lang="en-US" sz="1200" dirty="0" smtClean="0">
                          <a:latin typeface="Arial" panose="020B0604020202020204" pitchFamily="34" charset="0"/>
                          <a:cs typeface="Arial" panose="020B0604020202020204" pitchFamily="34" charset="0"/>
                        </a:rPr>
                        <a:t>Restatement of correspondin</a:t>
                      </a:r>
                      <a:r>
                        <a:rPr lang="en-US" sz="1200" baseline="0" dirty="0" smtClean="0">
                          <a:latin typeface="Arial" panose="020B0604020202020204" pitchFamily="34" charset="0"/>
                          <a:cs typeface="Arial" panose="020B0604020202020204" pitchFamily="34" charset="0"/>
                        </a:rPr>
                        <a:t>g figures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Restatement of correspondin</a:t>
                      </a:r>
                      <a:r>
                        <a:rPr lang="en-US" sz="1200" baseline="0" dirty="0" smtClean="0">
                          <a:latin typeface="Arial" panose="020B0604020202020204" pitchFamily="34" charset="0"/>
                          <a:cs typeface="Arial" panose="020B0604020202020204" pitchFamily="34" charset="0"/>
                        </a:rPr>
                        <a:t>g figures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408090550"/>
                  </a:ext>
                </a:extLst>
              </a:tr>
              <a:tr h="289452">
                <a:tc>
                  <a:txBody>
                    <a:bodyPr/>
                    <a:lstStyle/>
                    <a:p>
                      <a:r>
                        <a:rPr lang="en-US" sz="1200" dirty="0" smtClean="0">
                          <a:latin typeface="Arial" panose="020B0604020202020204" pitchFamily="34" charset="0"/>
                          <a:cs typeface="Arial" panose="020B0604020202020204" pitchFamily="34" charset="0"/>
                        </a:rPr>
                        <a:t>Significant subsequent event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No emphasis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50539134"/>
                  </a:ext>
                </a:extLst>
              </a:tr>
              <a:tr h="289452">
                <a:tc>
                  <a:txBody>
                    <a:bodyPr/>
                    <a:lstStyle/>
                    <a:p>
                      <a:r>
                        <a:rPr lang="en-US" sz="1200" dirty="0" smtClean="0">
                          <a:latin typeface="Arial" panose="020B0604020202020204" pitchFamily="34" charset="0"/>
                          <a:cs typeface="Arial" panose="020B0604020202020204" pitchFamily="34" charset="0"/>
                        </a:rPr>
                        <a:t>Underspending on vote</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Underspending on vote</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285121760"/>
                  </a:ext>
                </a:extLst>
              </a:tr>
              <a:tr h="289452">
                <a:tc>
                  <a:txBody>
                    <a:bodyPr/>
                    <a:lstStyle/>
                    <a:p>
                      <a:r>
                        <a:rPr lang="en-US" sz="1200" dirty="0" smtClean="0">
                          <a:latin typeface="Arial" panose="020B0604020202020204" pitchFamily="34" charset="0"/>
                          <a:cs typeface="Arial" panose="020B0604020202020204" pitchFamily="34" charset="0"/>
                        </a:rPr>
                        <a:t>Payables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No emphasis</a:t>
                      </a:r>
                      <a:endParaRPr lang="en-ZA" sz="1200" kern="1200" dirty="0" smtClean="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2948171959"/>
                  </a:ext>
                </a:extLst>
              </a:tr>
              <a:tr h="230324">
                <a:tc gridSpan="3">
                  <a:txBody>
                    <a:bodyPr/>
                    <a:lstStyle/>
                    <a:p>
                      <a:pPr algn="ctr"/>
                      <a:r>
                        <a:rPr lang="en-US" sz="1200" b="1" dirty="0" smtClean="0">
                          <a:latin typeface="Arial" panose="020B0604020202020204" pitchFamily="34" charset="0"/>
                          <a:cs typeface="Arial" panose="020B0604020202020204" pitchFamily="34" charset="0"/>
                        </a:rPr>
                        <a:t>Material findings</a:t>
                      </a:r>
                      <a:r>
                        <a:rPr lang="en-US" sz="1200" b="1" baseline="0" dirty="0" smtClean="0">
                          <a:latin typeface="Arial" panose="020B0604020202020204" pitchFamily="34" charset="0"/>
                          <a:cs typeface="Arial" panose="020B0604020202020204" pitchFamily="34" charset="0"/>
                        </a:rPr>
                        <a:t> on non-compliance</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968272726"/>
                  </a:ext>
                </a:extLst>
              </a:tr>
              <a:tr h="289452">
                <a:tc>
                  <a:txBody>
                    <a:bodyPr/>
                    <a:lstStyle/>
                    <a:p>
                      <a:r>
                        <a:rPr lang="en-US" sz="1200" dirty="0" smtClean="0">
                          <a:latin typeface="Arial" panose="020B0604020202020204" pitchFamily="34" charset="0"/>
                          <a:cs typeface="Arial" panose="020B0604020202020204" pitchFamily="34" charset="0"/>
                        </a:rPr>
                        <a:t>Annual financial statements and annual report</a:t>
                      </a:r>
                      <a:endParaRPr lang="en-ZA" sz="1200" dirty="0">
                        <a:latin typeface="Arial" panose="020B0604020202020204" pitchFamily="34" charset="0"/>
                        <a:cs typeface="Arial" panose="020B0604020202020204" pitchFamily="34" charset="0"/>
                      </a:endParaRPr>
                    </a:p>
                  </a:txBody>
                  <a:tcPr/>
                </a:tc>
                <a:tc>
                  <a:txBody>
                    <a:bodyPr/>
                    <a:lstStyle/>
                    <a:p>
                      <a:endParaRPr lang="en-ZA" sz="120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Annual financial statements and annual report</a:t>
                      </a:r>
                      <a:endParaRPr lang="en-ZA" sz="12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18411345"/>
                  </a:ext>
                </a:extLst>
              </a:tr>
              <a:tr h="289452">
                <a:tc>
                  <a:txBody>
                    <a:bodyPr/>
                    <a:lstStyle/>
                    <a:p>
                      <a:r>
                        <a:rPr lang="en-US" sz="1200" dirty="0" smtClean="0">
                          <a:latin typeface="Arial" panose="020B0604020202020204" pitchFamily="34" charset="0"/>
                          <a:cs typeface="Arial" panose="020B0604020202020204" pitchFamily="34" charset="0"/>
                        </a:rPr>
                        <a:t>Conditional grants</a:t>
                      </a:r>
                      <a:endParaRPr lang="en-ZA" sz="1200" dirty="0">
                        <a:latin typeface="Arial" panose="020B0604020202020204" pitchFamily="34" charset="0"/>
                        <a:cs typeface="Arial" panose="020B0604020202020204" pitchFamily="34" charset="0"/>
                      </a:endParaRPr>
                    </a:p>
                  </a:txBody>
                  <a:tcPr/>
                </a:tc>
                <a:tc>
                  <a:txBody>
                    <a:bodyPr/>
                    <a:lstStyle/>
                    <a:p>
                      <a:endParaRPr lang="en-ZA" sz="1200"/>
                    </a:p>
                  </a:txBody>
                  <a:tcPr/>
                </a:tc>
                <a:tc>
                  <a:txBody>
                    <a:bodyPr/>
                    <a:lstStyle/>
                    <a:p>
                      <a:pPr marL="0" algn="l" defTabSz="422041" rtl="0" eaLnBrk="1" latinLnBrk="0" hangingPunct="1"/>
                      <a:r>
                        <a:rPr lang="en-US" sz="1200" kern="1200" dirty="0" smtClean="0">
                          <a:solidFill>
                            <a:schemeClr val="tx1"/>
                          </a:solidFill>
                          <a:latin typeface="Arial" panose="020B0604020202020204" pitchFamily="34" charset="0"/>
                          <a:ea typeface="+mn-ea"/>
                          <a:cs typeface="Arial" panose="020B0604020202020204" pitchFamily="34" charset="0"/>
                        </a:rPr>
                        <a:t>Conditional grants</a:t>
                      </a:r>
                      <a:endParaRPr lang="en-ZA" sz="12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2263887867"/>
                  </a:ext>
                </a:extLst>
              </a:tr>
              <a:tr h="289452">
                <a:tc>
                  <a:txBody>
                    <a:bodyPr/>
                    <a:lstStyle/>
                    <a:p>
                      <a:r>
                        <a:rPr lang="en-US" sz="1200" dirty="0" smtClean="0">
                          <a:latin typeface="Arial" panose="020B0604020202020204" pitchFamily="34" charset="0"/>
                          <a:cs typeface="Arial" panose="020B0604020202020204" pitchFamily="34" charset="0"/>
                        </a:rPr>
                        <a:t>Expenditure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Expenditure management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74324283"/>
                  </a:ext>
                </a:extLst>
              </a:tr>
              <a:tr h="289452">
                <a:tc>
                  <a:txBody>
                    <a:bodyPr/>
                    <a:lstStyle/>
                    <a:p>
                      <a:r>
                        <a:rPr lang="en-US" sz="1200" dirty="0" smtClean="0">
                          <a:latin typeface="Arial" panose="020B0604020202020204" pitchFamily="34" charset="0"/>
                          <a:cs typeface="Arial" panose="020B0604020202020204" pitchFamily="34" charset="0"/>
                        </a:rPr>
                        <a:t>Consequence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Consequence management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83364634"/>
                  </a:ext>
                </a:extLst>
              </a:tr>
              <a:tr h="289452">
                <a:tc gridSpan="3">
                  <a:txBody>
                    <a:bodyPr/>
                    <a:lstStyle/>
                    <a:p>
                      <a:pPr algn="ctr"/>
                      <a:r>
                        <a:rPr lang="en-US" sz="1200" b="1" dirty="0" smtClean="0">
                          <a:latin typeface="Arial" panose="020B0604020202020204" pitchFamily="34" charset="0"/>
                          <a:cs typeface="Arial" panose="020B0604020202020204" pitchFamily="34" charset="0"/>
                        </a:rPr>
                        <a:t>Material irregularities</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sz="1200" dirty="0"/>
                    </a:p>
                  </a:txBody>
                  <a:tcPr/>
                </a:tc>
                <a:tc hMerge="1">
                  <a:txBody>
                    <a:bodyPr/>
                    <a:lstStyle/>
                    <a:p>
                      <a:endParaRPr lang="en-ZA" sz="1200" dirty="0"/>
                    </a:p>
                  </a:txBody>
                  <a:tcPr/>
                </a:tc>
                <a:extLst>
                  <a:ext uri="{0D108BD9-81ED-4DB2-BD59-A6C34878D82A}">
                    <a16:rowId xmlns:a16="http://schemas.microsoft.com/office/drawing/2014/main" xmlns="" val="671619063"/>
                  </a:ext>
                </a:extLst>
              </a:tr>
              <a:tr h="289452">
                <a:tc>
                  <a:txBody>
                    <a:bodyPr/>
                    <a:lstStyle/>
                    <a:p>
                      <a:r>
                        <a:rPr lang="en-US" sz="1200" dirty="0" err="1" smtClean="0">
                          <a:latin typeface="Arial" panose="020B0604020202020204" pitchFamily="34" charset="0"/>
                          <a:cs typeface="Arial" panose="020B0604020202020204" pitchFamily="34" charset="0"/>
                        </a:rPr>
                        <a:t>Amatola</a:t>
                      </a:r>
                      <a:r>
                        <a:rPr lang="en-US" sz="1200" baseline="0" dirty="0" smtClean="0">
                          <a:latin typeface="Arial" panose="020B0604020202020204" pitchFamily="34" charset="0"/>
                          <a:cs typeface="Arial" panose="020B0604020202020204" pitchFamily="34" charset="0"/>
                        </a:rPr>
                        <a:t> Water Board not paid within 30 days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algn="l" defTabSz="422041" rtl="0" eaLnBrk="1" latinLnBrk="0" hangingPunct="1"/>
                      <a:r>
                        <a:rPr lang="en-US" sz="1200" kern="1200" dirty="0" smtClean="0">
                          <a:solidFill>
                            <a:schemeClr val="tx1"/>
                          </a:solidFill>
                          <a:latin typeface="Arial" panose="020B0604020202020204" pitchFamily="34" charset="0"/>
                          <a:ea typeface="+mn-ea"/>
                          <a:cs typeface="Arial" panose="020B0604020202020204" pitchFamily="34" charset="0"/>
                        </a:rPr>
                        <a:t>Resolved</a:t>
                      </a:r>
                      <a:endParaRPr lang="en-ZA" sz="12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2117524616"/>
                  </a:ext>
                </a:extLst>
              </a:tr>
              <a:tr h="289452">
                <a:tc>
                  <a:txBody>
                    <a:bodyPr/>
                    <a:lstStyle/>
                    <a:p>
                      <a:r>
                        <a:rPr lang="en-US" sz="1200" dirty="0" smtClean="0">
                          <a:latin typeface="Arial" panose="020B0604020202020204" pitchFamily="34" charset="0"/>
                          <a:cs typeface="Arial" panose="020B0604020202020204" pitchFamily="34" charset="0"/>
                        </a:rPr>
                        <a:t>Payment to a consultant firm without evidence of work performed </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Payment to a consultant firm without evidence of work performed </a:t>
                      </a:r>
                      <a:endParaRPr lang="en-ZA" sz="12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56937805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49</a:t>
            </a:fld>
            <a:endParaRPr lang="en-US" altLang="en-US">
              <a:solidFill>
                <a:prstClr val="black"/>
              </a:solidFill>
              <a:ea typeface="+mn-ea"/>
            </a:endParaRPr>
          </a:p>
        </p:txBody>
      </p:sp>
      <p:graphicFrame>
        <p:nvGraphicFramePr>
          <p:cNvPr id="6" name="Table 5"/>
          <p:cNvGraphicFramePr>
            <a:graphicFrameLocks noGrp="1"/>
          </p:cNvGraphicFramePr>
          <p:nvPr>
            <p:extLst>
              <p:ext uri="{D42A27DB-BD31-4B8C-83A1-F6EECF244321}">
                <p14:modId xmlns:p14="http://schemas.microsoft.com/office/powerpoint/2010/main" val="2405376673"/>
              </p:ext>
            </p:extLst>
          </p:nvPr>
        </p:nvGraphicFramePr>
        <p:xfrm>
          <a:off x="457200" y="5935148"/>
          <a:ext cx="8229600" cy="247650"/>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247650">
                <a:tc>
                  <a:txBody>
                    <a:bodyPr/>
                    <a:lstStyle/>
                    <a:p>
                      <a:pPr algn="l" fontAlgn="t"/>
                      <a:r>
                        <a:rPr lang="en-ZA" sz="1200" b="1" i="0" u="none" strike="noStrike" dirty="0" smtClean="0">
                          <a:solidFill>
                            <a:srgbClr val="000000"/>
                          </a:solidFill>
                          <a:effectLst/>
                          <a:latin typeface="Arial"/>
                        </a:rPr>
                        <a:t>Improved</a:t>
                      </a:r>
                      <a:r>
                        <a:rPr lang="en-ZA" sz="1200" b="1" i="0" u="none" strike="noStrike" baseline="0" dirty="0" smtClean="0">
                          <a:solidFill>
                            <a:srgbClr val="000000"/>
                          </a:solidFill>
                          <a:effectLst/>
                          <a:latin typeface="Arial"/>
                        </a:rPr>
                        <a:t>  =                                            Regressed =                                       Unchanged =   </a:t>
                      </a:r>
                      <a:endParaRPr lang="en-ZA" sz="1200" b="1" i="0" u="none" strike="noStrike" dirty="0">
                        <a:solidFill>
                          <a:srgbClr val="000000"/>
                        </a:solidFill>
                        <a:effectLst/>
                        <a:latin typeface="Arial"/>
                      </a:endParaRPr>
                    </a:p>
                  </a:txBody>
                  <a:tcPr marL="9525" marR="9525" marT="9525" marB="0">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7" name="Up Arrow 6"/>
          <p:cNvSpPr/>
          <p:nvPr/>
        </p:nvSpPr>
        <p:spPr>
          <a:xfrm>
            <a:off x="1436310" y="5976826"/>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8" name="Down Arrow 7"/>
          <p:cNvSpPr/>
          <p:nvPr/>
        </p:nvSpPr>
        <p:spPr>
          <a:xfrm>
            <a:off x="4245802" y="5933997"/>
            <a:ext cx="85566" cy="1371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9" name="Left-Right Arrow 8"/>
          <p:cNvSpPr/>
          <p:nvPr/>
        </p:nvSpPr>
        <p:spPr>
          <a:xfrm>
            <a:off x="6856680" y="5976825"/>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1" name="Left-Right Arrow 10"/>
          <p:cNvSpPr/>
          <p:nvPr/>
        </p:nvSpPr>
        <p:spPr>
          <a:xfrm>
            <a:off x="4414950" y="1164193"/>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2" name="Up Arrow 11"/>
          <p:cNvSpPr/>
          <p:nvPr/>
        </p:nvSpPr>
        <p:spPr>
          <a:xfrm>
            <a:off x="4545467" y="1701604"/>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3" name="Left-Right Arrow 12"/>
          <p:cNvSpPr/>
          <p:nvPr/>
        </p:nvSpPr>
        <p:spPr>
          <a:xfrm>
            <a:off x="4414950" y="2019769"/>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7" name="Up Arrow 16"/>
          <p:cNvSpPr/>
          <p:nvPr/>
        </p:nvSpPr>
        <p:spPr>
          <a:xfrm>
            <a:off x="4545467" y="2872657"/>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1" name="Left-Right Arrow 20"/>
          <p:cNvSpPr/>
          <p:nvPr/>
        </p:nvSpPr>
        <p:spPr>
          <a:xfrm>
            <a:off x="4414950" y="4329211"/>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2" name="Left-Right Arrow 21"/>
          <p:cNvSpPr/>
          <p:nvPr/>
        </p:nvSpPr>
        <p:spPr>
          <a:xfrm>
            <a:off x="4414950" y="3772456"/>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3" name="Left-Right Arrow 22"/>
          <p:cNvSpPr/>
          <p:nvPr/>
        </p:nvSpPr>
        <p:spPr>
          <a:xfrm>
            <a:off x="4414950" y="5300760"/>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4" name="Up Arrow 23"/>
          <p:cNvSpPr/>
          <p:nvPr/>
        </p:nvSpPr>
        <p:spPr>
          <a:xfrm>
            <a:off x="4545467" y="4903875"/>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5" name="Up Arrow 24"/>
          <p:cNvSpPr/>
          <p:nvPr/>
        </p:nvSpPr>
        <p:spPr>
          <a:xfrm>
            <a:off x="4545467" y="2295613"/>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6" name="Left-Right Arrow 25"/>
          <p:cNvSpPr/>
          <p:nvPr/>
        </p:nvSpPr>
        <p:spPr>
          <a:xfrm>
            <a:off x="4414950" y="2596517"/>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7" name="Left-Right Arrow 26"/>
          <p:cNvSpPr/>
          <p:nvPr/>
        </p:nvSpPr>
        <p:spPr>
          <a:xfrm>
            <a:off x="4414950" y="3452093"/>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8" name="Left-Right Arrow 27"/>
          <p:cNvSpPr/>
          <p:nvPr/>
        </p:nvSpPr>
        <p:spPr>
          <a:xfrm>
            <a:off x="4414950" y="4059876"/>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Tree>
    <p:extLst>
      <p:ext uri="{BB962C8B-B14F-4D97-AF65-F5344CB8AC3E}">
        <p14:creationId xmlns:p14="http://schemas.microsoft.com/office/powerpoint/2010/main" val="40153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918"/>
            <a:ext cx="8229600" cy="789891"/>
          </a:xfrm>
        </p:spPr>
        <p:txBody>
          <a:bodyPr/>
          <a:lstStyle/>
          <a:p>
            <a:r>
              <a:rPr lang="en-ZA" dirty="0" smtClean="0"/>
              <a:t>Service delivery environment</a:t>
            </a:r>
            <a:endParaRPr lang="en-ZA" dirty="0"/>
          </a:p>
        </p:txBody>
      </p:sp>
      <p:sp>
        <p:nvSpPr>
          <p:cNvPr id="3" name="Content Placeholder 2"/>
          <p:cNvSpPr>
            <a:spLocks noGrp="1"/>
          </p:cNvSpPr>
          <p:nvPr>
            <p:ph idx="1"/>
          </p:nvPr>
        </p:nvSpPr>
        <p:spPr>
          <a:xfrm>
            <a:off x="511792" y="904158"/>
            <a:ext cx="8229600" cy="5196390"/>
          </a:xfrm>
        </p:spPr>
        <p:txBody>
          <a:bodyPr/>
          <a:lstStyle/>
          <a:p>
            <a:pPr algn="just"/>
            <a:r>
              <a:rPr lang="en-ZA" sz="2200" dirty="0" smtClean="0"/>
              <a:t>2019/20 hydrological year: </a:t>
            </a:r>
          </a:p>
          <a:p>
            <a:pPr lvl="1" algn="just"/>
            <a:r>
              <a:rPr lang="en-US" sz="1600" b="1" dirty="0" smtClean="0"/>
              <a:t>Significant rainfall events between January and March 2020</a:t>
            </a:r>
            <a:r>
              <a:rPr lang="en-US" sz="1600" dirty="0" smtClean="0"/>
              <a:t>, resulted </a:t>
            </a:r>
            <a:r>
              <a:rPr lang="en-US" sz="1600" dirty="0"/>
              <a:t>in </a:t>
            </a:r>
            <a:r>
              <a:rPr lang="en-US" sz="1600" dirty="0" err="1" smtClean="0"/>
              <a:t>localised</a:t>
            </a:r>
            <a:r>
              <a:rPr lang="en-US" sz="1600" dirty="0" smtClean="0"/>
              <a:t> flooding in KwaZulu-Natal and Gauteng. Poor drainage in urban areas destroyed some infrastructure such as roads.</a:t>
            </a:r>
            <a:endParaRPr lang="en-US" sz="1600" dirty="0"/>
          </a:p>
          <a:p>
            <a:pPr algn="just"/>
            <a:r>
              <a:rPr lang="en-US" sz="2169" dirty="0"/>
              <a:t>Surface water info</a:t>
            </a:r>
            <a:r>
              <a:rPr lang="en-US" sz="1600" dirty="0" smtClean="0"/>
              <a:t>: </a:t>
            </a:r>
          </a:p>
          <a:p>
            <a:pPr lvl="1" algn="just"/>
            <a:r>
              <a:rPr lang="en-US" sz="1600" dirty="0" smtClean="0"/>
              <a:t>Although the significant rainfall resulted in most parts of the country recovering from previous drought conditions, the situation in some parts of the Eastern Cape were a cause for concern. For example, the </a:t>
            </a:r>
            <a:r>
              <a:rPr lang="en-US" sz="1600" dirty="0" err="1" smtClean="0"/>
              <a:t>Algoa</a:t>
            </a:r>
            <a:r>
              <a:rPr lang="en-US" sz="1600" dirty="0" smtClean="0"/>
              <a:t> System with 5 dams serving Nelson Mandela Bay Metro was 22.1% full which was a decrease of 23.7% compared to the previous year.</a:t>
            </a:r>
            <a:r>
              <a:rPr lang="en-US" sz="1600" dirty="0" smtClean="0">
                <a:solidFill>
                  <a:srgbClr val="FF0000"/>
                </a:solidFill>
              </a:rPr>
              <a:t> </a:t>
            </a:r>
          </a:p>
          <a:p>
            <a:pPr algn="just"/>
            <a:r>
              <a:rPr lang="en-US" sz="2169" dirty="0" smtClean="0"/>
              <a:t>Ground water info: </a:t>
            </a:r>
          </a:p>
          <a:p>
            <a:pPr lvl="1" algn="just"/>
            <a:r>
              <a:rPr lang="en-US" sz="1600" dirty="0" smtClean="0"/>
              <a:t>The </a:t>
            </a:r>
            <a:r>
              <a:rPr lang="en-US" sz="1600" dirty="0"/>
              <a:t>country’s groundwater </a:t>
            </a:r>
            <a:r>
              <a:rPr lang="en-US" sz="1600" dirty="0" smtClean="0"/>
              <a:t>depicted a steady </a:t>
            </a:r>
            <a:r>
              <a:rPr lang="en-US" sz="1600" dirty="0"/>
              <a:t>declining trend </a:t>
            </a:r>
            <a:r>
              <a:rPr lang="en-US" sz="1600" dirty="0" smtClean="0"/>
              <a:t>nationally. Gauteng and KwaZulu-Natal however, showed a good recovery compared to other provinces owing to good rainfall received. </a:t>
            </a:r>
            <a:endParaRPr lang="en-US" sz="1600" dirty="0"/>
          </a:p>
          <a:p>
            <a:pPr algn="just"/>
            <a:r>
              <a:rPr lang="en-US" sz="2069" dirty="0" smtClean="0"/>
              <a:t>Operations of water resource systems: </a:t>
            </a:r>
          </a:p>
          <a:p>
            <a:pPr lvl="1" algn="just"/>
            <a:r>
              <a:rPr lang="en-US" sz="1600" dirty="0" smtClean="0"/>
              <a:t>restrictions implemented in six (6) water supply systems (i.e. Algoa, Greater Bloemfontein, Western Cape, Polokwane, Umgeni and </a:t>
            </a:r>
            <a:r>
              <a:rPr lang="en-US" sz="1600" dirty="0" err="1" smtClean="0"/>
              <a:t>Umhlathuze</a:t>
            </a:r>
            <a:r>
              <a:rPr lang="en-US" sz="1600" dirty="0" smtClean="0"/>
              <a:t> systems)</a:t>
            </a: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a:t>
            </a:fld>
            <a:endParaRPr lang="en-US" altLang="en-US" dirty="0">
              <a:solidFill>
                <a:prstClr val="black"/>
              </a:solidFill>
              <a:ea typeface="+mn-ea"/>
            </a:endParaRPr>
          </a:p>
        </p:txBody>
      </p:sp>
    </p:spTree>
    <p:extLst>
      <p:ext uri="{BB962C8B-B14F-4D97-AF65-F5344CB8AC3E}">
        <p14:creationId xmlns:p14="http://schemas.microsoft.com/office/powerpoint/2010/main" val="28772926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6"/>
            <a:ext cx="8229600" cy="861137"/>
          </a:xfrm>
        </p:spPr>
        <p:txBody>
          <a:bodyPr/>
          <a:lstStyle/>
          <a:p>
            <a:r>
              <a:rPr lang="en-ZA" sz="3200" dirty="0"/>
              <a:t>Reflection of audit </a:t>
            </a:r>
            <a:r>
              <a:rPr lang="en-ZA" sz="3200" dirty="0" smtClean="0"/>
              <a:t>outcomes: Water Trading</a:t>
            </a:r>
            <a:endParaRPr lang="en-ZA"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7968323"/>
              </p:ext>
            </p:extLst>
          </p:nvPr>
        </p:nvGraphicFramePr>
        <p:xfrm>
          <a:off x="457200" y="628054"/>
          <a:ext cx="8229600" cy="5212080"/>
        </p:xfrm>
        <a:graphic>
          <a:graphicData uri="http://schemas.openxmlformats.org/drawingml/2006/table">
            <a:tbl>
              <a:tblPr firstRow="1" bandRow="1">
                <a:tableStyleId>{5940675A-B579-460E-94D1-54222C63F5DA}</a:tableStyleId>
              </a:tblPr>
              <a:tblGrid>
                <a:gridCol w="3652787">
                  <a:extLst>
                    <a:ext uri="{9D8B030D-6E8A-4147-A177-3AD203B41FA5}">
                      <a16:colId xmlns:a16="http://schemas.microsoft.com/office/drawing/2014/main" xmlns="" val="3316248023"/>
                    </a:ext>
                  </a:extLst>
                </a:gridCol>
                <a:gridCol w="1058779">
                  <a:extLst>
                    <a:ext uri="{9D8B030D-6E8A-4147-A177-3AD203B41FA5}">
                      <a16:colId xmlns:a16="http://schemas.microsoft.com/office/drawing/2014/main" xmlns="" val="3223360525"/>
                    </a:ext>
                  </a:extLst>
                </a:gridCol>
                <a:gridCol w="3518034">
                  <a:extLst>
                    <a:ext uri="{9D8B030D-6E8A-4147-A177-3AD203B41FA5}">
                      <a16:colId xmlns:a16="http://schemas.microsoft.com/office/drawing/2014/main" xmlns="" val="2370346991"/>
                    </a:ext>
                  </a:extLst>
                </a:gridCol>
              </a:tblGrid>
              <a:tr h="402228">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chemeClr val="bg1"/>
                          </a:solidFill>
                          <a:effectLst/>
                          <a:latin typeface="Arial" panose="020B0604020202020204" pitchFamily="34" charset="0"/>
                          <a:cs typeface="Arial" panose="020B0604020202020204" pitchFamily="34" charset="0"/>
                        </a:rPr>
                        <a:t>2018/19</a:t>
                      </a:r>
                    </a:p>
                    <a:p>
                      <a:pPr marL="0" marR="0" indent="0" algn="ctr" defTabSz="422041" rtl="0" eaLnBrk="1" fontAlgn="auto" latinLnBrk="0" hangingPunct="1">
                        <a:lnSpc>
                          <a:spcPct val="100000"/>
                        </a:lnSpc>
                        <a:spcBef>
                          <a:spcPts val="0"/>
                        </a:spcBef>
                        <a:spcAft>
                          <a:spcPts val="0"/>
                        </a:spcAft>
                        <a:buClrTx/>
                        <a:buSzTx/>
                        <a:buFontTx/>
                        <a:buNone/>
                        <a:tabLst/>
                        <a:defRPr/>
                      </a:pPr>
                      <a:r>
                        <a:rPr lang="en-GB" sz="1200" b="1" i="0" u="none" strike="noStrike" baseline="0" dirty="0" smtClean="0">
                          <a:solidFill>
                            <a:schemeClr val="bg1"/>
                          </a:solidFill>
                          <a:effectLst/>
                          <a:latin typeface="Arial" panose="020B0604020202020204" pitchFamily="34" charset="0"/>
                          <a:cs typeface="Arial" panose="020B0604020202020204" pitchFamily="34" charset="0"/>
                        </a:rPr>
                        <a:t>Qualified Audit Opinion</a:t>
                      </a:r>
                      <a:endParaRPr lang="en-ZA" sz="1200" b="1" i="0" u="none" strike="noStrike" dirty="0" smtClean="0">
                        <a:solidFill>
                          <a:schemeClr val="bg1"/>
                        </a:solidFill>
                        <a:effectLst/>
                        <a:latin typeface="Arial" panose="020B0604020202020204" pitchFamily="34" charset="0"/>
                        <a:cs typeface="Arial" panose="020B0604020202020204" pitchFamily="34" charset="0"/>
                      </a:endParaRPr>
                    </a:p>
                  </a:txBody>
                  <a:tcPr>
                    <a:solidFill>
                      <a:srgbClr val="FF0000"/>
                    </a:solidFill>
                  </a:tcPr>
                </a:tc>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a:rPr>
                        <a:t>Analysis of outcomes</a:t>
                      </a:r>
                    </a:p>
                  </a:txBody>
                  <a:tcPr>
                    <a:solidFill>
                      <a:schemeClr val="bg1">
                        <a:lumMod val="95000"/>
                      </a:schemeClr>
                    </a:solidFill>
                  </a:tcPr>
                </a:tc>
                <a:tc>
                  <a:txBody>
                    <a:bodyPr/>
                    <a:lstStyle/>
                    <a:p>
                      <a:pPr marL="0" marR="0" indent="0" algn="ctr" defTabSz="422041" rtl="0" eaLnBrk="1" fontAlgn="auto"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panose="020B0604020202020204" pitchFamily="34" charset="0"/>
                          <a:cs typeface="Arial" panose="020B0604020202020204" pitchFamily="34" charset="0"/>
                        </a:rPr>
                        <a:t>2019/20</a:t>
                      </a:r>
                    </a:p>
                    <a:p>
                      <a:pPr marL="0" marR="0" indent="0" algn="ctr" defTabSz="422041" rtl="0" eaLnBrk="1" fontAlgn="auto" latinLnBrk="0" hangingPunct="1">
                        <a:lnSpc>
                          <a:spcPct val="100000"/>
                        </a:lnSpc>
                        <a:spcBef>
                          <a:spcPts val="0"/>
                        </a:spcBef>
                        <a:spcAft>
                          <a:spcPts val="0"/>
                        </a:spcAft>
                        <a:buClrTx/>
                        <a:buSzTx/>
                        <a:buFontTx/>
                        <a:buNone/>
                        <a:tabLst/>
                        <a:defRPr/>
                      </a:pPr>
                      <a:r>
                        <a:rPr lang="en-GB" sz="1200" b="1" i="0" u="none" strike="noStrike" baseline="0" dirty="0" smtClean="0">
                          <a:solidFill>
                            <a:srgbClr val="000000"/>
                          </a:solidFill>
                          <a:effectLst/>
                          <a:latin typeface="Arial" panose="020B0604020202020204" pitchFamily="34" charset="0"/>
                          <a:cs typeface="Arial" panose="020B0604020202020204" pitchFamily="34" charset="0"/>
                        </a:rPr>
                        <a:t>Unqualified Audit Opinion</a:t>
                      </a:r>
                      <a:endParaRPr lang="en-ZA" sz="1200" b="1" i="0" u="none" strike="noStrike" dirty="0" smtClean="0">
                        <a:solidFill>
                          <a:srgbClr val="000000"/>
                        </a:solidFill>
                        <a:effectLst/>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xmlns="" val="2318020381"/>
                  </a:ext>
                </a:extLst>
              </a:tr>
              <a:tr h="241337">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a:rPr>
                        <a:t>Receivable from exchange transactions</a:t>
                      </a:r>
                      <a:endParaRPr lang="en-ZA" sz="1200" b="0" i="0" u="none" strike="noStrike" dirty="0" smtClean="0">
                        <a:solidFill>
                          <a:srgbClr val="000000"/>
                        </a:solidFill>
                        <a:effectLst/>
                        <a:latin typeface="Arial"/>
                      </a:endParaRPr>
                    </a:p>
                  </a:txBody>
                  <a:tcPr/>
                </a:tc>
                <a:tc>
                  <a:txBody>
                    <a:bodyPr/>
                    <a:lstStyle/>
                    <a:p>
                      <a:endParaRPr lang="en-ZA" sz="1200" dirty="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a:rPr>
                        <a:t>Qualification</a:t>
                      </a:r>
                      <a:r>
                        <a:rPr lang="en-US" sz="1200" b="0" i="0" u="none" strike="noStrike" baseline="0" dirty="0" smtClean="0">
                          <a:solidFill>
                            <a:srgbClr val="000000"/>
                          </a:solidFill>
                          <a:effectLst/>
                          <a:latin typeface="Arial"/>
                        </a:rPr>
                        <a:t> cleared</a:t>
                      </a:r>
                      <a:endParaRPr lang="en-ZA" sz="1200" b="0" i="0" u="none" strike="noStrike" dirty="0" smtClean="0">
                        <a:solidFill>
                          <a:srgbClr val="000000"/>
                        </a:solidFill>
                        <a:effectLst/>
                        <a:latin typeface="Arial"/>
                      </a:endParaRPr>
                    </a:p>
                  </a:txBody>
                  <a:tcPr/>
                </a:tc>
                <a:extLst>
                  <a:ext uri="{0D108BD9-81ED-4DB2-BD59-A6C34878D82A}">
                    <a16:rowId xmlns:a16="http://schemas.microsoft.com/office/drawing/2014/main" xmlns="" val="1581597937"/>
                  </a:ext>
                </a:extLst>
              </a:tr>
              <a:tr h="241337">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a:rPr>
                        <a:t>Financial liabilities: TCTA</a:t>
                      </a:r>
                      <a:endParaRPr lang="en-ZA" sz="1200" b="0" i="0" u="none" strike="noStrike" dirty="0" smtClean="0">
                        <a:solidFill>
                          <a:srgbClr val="000000"/>
                        </a:solidFill>
                        <a:effectLst/>
                        <a:latin typeface="Arial"/>
                      </a:endParaRPr>
                    </a:p>
                  </a:txBody>
                  <a:tcPr/>
                </a:tc>
                <a:tc>
                  <a:txBody>
                    <a:bodyPr/>
                    <a:lstStyle/>
                    <a:p>
                      <a:endParaRPr lang="en-ZA" sz="120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a:rPr>
                        <a:t>Qualification</a:t>
                      </a:r>
                      <a:r>
                        <a:rPr lang="en-US" sz="1200" b="0" i="0" u="none" strike="noStrike" baseline="0" dirty="0" smtClean="0">
                          <a:solidFill>
                            <a:srgbClr val="000000"/>
                          </a:solidFill>
                          <a:effectLst/>
                          <a:latin typeface="Arial"/>
                        </a:rPr>
                        <a:t> cleared</a:t>
                      </a:r>
                      <a:endParaRPr lang="en-ZA" sz="1200" b="0" i="0" u="none" strike="noStrike" dirty="0" smtClean="0">
                        <a:solidFill>
                          <a:srgbClr val="000000"/>
                        </a:solidFill>
                        <a:effectLst/>
                        <a:latin typeface="Arial"/>
                      </a:endParaRPr>
                    </a:p>
                  </a:txBody>
                  <a:tcPr/>
                </a:tc>
                <a:extLst>
                  <a:ext uri="{0D108BD9-81ED-4DB2-BD59-A6C34878D82A}">
                    <a16:rowId xmlns:a16="http://schemas.microsoft.com/office/drawing/2014/main" xmlns="" val="1076597429"/>
                  </a:ext>
                </a:extLst>
              </a:tr>
              <a:tr h="241337">
                <a:tc gridSpan="3">
                  <a:txBody>
                    <a:bodyPr/>
                    <a:lstStyle/>
                    <a:p>
                      <a:pPr algn="ctr"/>
                      <a:r>
                        <a:rPr lang="en-US" sz="1200" b="1" dirty="0" smtClean="0">
                          <a:latin typeface="Arial" panose="020B0604020202020204" pitchFamily="34" charset="0"/>
                          <a:cs typeface="Arial" panose="020B0604020202020204" pitchFamily="34" charset="0"/>
                        </a:rPr>
                        <a:t>Matters of emphasis</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897772856"/>
                  </a:ext>
                </a:extLst>
              </a:tr>
              <a:tr h="241337">
                <a:tc>
                  <a:txBody>
                    <a:bodyPr/>
                    <a:lstStyle/>
                    <a:p>
                      <a:r>
                        <a:rPr lang="en-US" sz="1200" dirty="0" smtClean="0">
                          <a:latin typeface="Arial" panose="020B0604020202020204" pitchFamily="34" charset="0"/>
                          <a:cs typeface="Arial" panose="020B0604020202020204" pitchFamily="34" charset="0"/>
                        </a:rPr>
                        <a:t>Going concern</a:t>
                      </a:r>
                      <a:endParaRPr lang="en-ZA" sz="1200" dirty="0">
                        <a:latin typeface="Arial" panose="020B0604020202020204" pitchFamily="34" charset="0"/>
                        <a:cs typeface="Arial" panose="020B0604020202020204" pitchFamily="34" charset="0"/>
                      </a:endParaRPr>
                    </a:p>
                  </a:txBody>
                  <a:tcPr/>
                </a:tc>
                <a:tc>
                  <a:txBody>
                    <a:bodyPr/>
                    <a:lstStyle/>
                    <a:p>
                      <a:endParaRPr lang="en-ZA" sz="1200"/>
                    </a:p>
                  </a:txBody>
                  <a:tcPr/>
                </a:tc>
                <a:tc>
                  <a:txBody>
                    <a:bodyPr/>
                    <a:lstStyle/>
                    <a:p>
                      <a:pPr marL="0" algn="l" defTabSz="422041" rtl="0" eaLnBrk="1" latinLnBrk="0" hangingPunct="1"/>
                      <a:r>
                        <a:rPr lang="en-US" sz="1200" kern="1200" dirty="0" smtClean="0">
                          <a:solidFill>
                            <a:schemeClr val="tx1"/>
                          </a:solidFill>
                          <a:latin typeface="Arial" panose="020B0604020202020204" pitchFamily="34" charset="0"/>
                          <a:ea typeface="+mn-ea"/>
                          <a:cs typeface="Arial" panose="020B0604020202020204" pitchFamily="34" charset="0"/>
                        </a:rPr>
                        <a:t>No emphasis </a:t>
                      </a:r>
                      <a:endParaRPr lang="en-ZA" sz="1200" kern="1200" dirty="0">
                        <a:solidFill>
                          <a:schemeClr val="tx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953681712"/>
                  </a:ext>
                </a:extLst>
              </a:tr>
              <a:tr h="241337">
                <a:tc>
                  <a:txBody>
                    <a:bodyPr/>
                    <a:lstStyle/>
                    <a:p>
                      <a:r>
                        <a:rPr lang="en-US" sz="1200" dirty="0" smtClean="0">
                          <a:latin typeface="Arial" panose="020B0604020202020204" pitchFamily="34" charset="0"/>
                          <a:cs typeface="Arial" panose="020B0604020202020204" pitchFamily="34" charset="0"/>
                        </a:rPr>
                        <a:t>Restatement of correspondin</a:t>
                      </a:r>
                      <a:r>
                        <a:rPr lang="en-US" sz="1200" baseline="0" dirty="0" smtClean="0">
                          <a:latin typeface="Arial" panose="020B0604020202020204" pitchFamily="34" charset="0"/>
                          <a:cs typeface="Arial" panose="020B0604020202020204" pitchFamily="34" charset="0"/>
                        </a:rPr>
                        <a:t>g figures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Restatement of correspondin</a:t>
                      </a:r>
                      <a:r>
                        <a:rPr lang="en-US" sz="1200" baseline="0" dirty="0" smtClean="0">
                          <a:latin typeface="Arial" panose="020B0604020202020204" pitchFamily="34" charset="0"/>
                          <a:cs typeface="Arial" panose="020B0604020202020204" pitchFamily="34" charset="0"/>
                        </a:rPr>
                        <a:t>g figures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408090550"/>
                  </a:ext>
                </a:extLst>
              </a:tr>
              <a:tr h="241337">
                <a:tc>
                  <a:txBody>
                    <a:bodyPr/>
                    <a:lstStyle/>
                    <a:p>
                      <a:r>
                        <a:rPr lang="en-US" sz="1200" dirty="0" smtClean="0">
                          <a:latin typeface="Arial" panose="020B0604020202020204" pitchFamily="34" charset="0"/>
                          <a:cs typeface="Arial" panose="020B0604020202020204" pitchFamily="34" charset="0"/>
                        </a:rPr>
                        <a:t>Material impairments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Material impairments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50539134"/>
                  </a:ext>
                </a:extLst>
              </a:tr>
              <a:tr h="241337">
                <a:tc>
                  <a:txBody>
                    <a:bodyPr/>
                    <a:lstStyle/>
                    <a:p>
                      <a:r>
                        <a:rPr lang="en-US" sz="1200" dirty="0" smtClean="0">
                          <a:latin typeface="Arial" panose="020B0604020202020204" pitchFamily="34" charset="0"/>
                          <a:cs typeface="Arial" panose="020B0604020202020204" pitchFamily="34" charset="0"/>
                        </a:rPr>
                        <a:t>N/A</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Contingent asset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285121760"/>
                  </a:ext>
                </a:extLst>
              </a:tr>
              <a:tr h="241337">
                <a:tc gridSpan="3">
                  <a:txBody>
                    <a:bodyPr/>
                    <a:lstStyle/>
                    <a:p>
                      <a:pPr algn="ctr"/>
                      <a:r>
                        <a:rPr lang="en-US" sz="1200" b="1" dirty="0" smtClean="0">
                          <a:latin typeface="Arial" panose="020B0604020202020204" pitchFamily="34" charset="0"/>
                          <a:cs typeface="Arial" panose="020B0604020202020204" pitchFamily="34" charset="0"/>
                        </a:rPr>
                        <a:t>Material findings</a:t>
                      </a:r>
                      <a:r>
                        <a:rPr lang="en-US" sz="1200" b="1" baseline="0" dirty="0" smtClean="0">
                          <a:latin typeface="Arial" panose="020B0604020202020204" pitchFamily="34" charset="0"/>
                          <a:cs typeface="Arial" panose="020B0604020202020204" pitchFamily="34" charset="0"/>
                        </a:rPr>
                        <a:t> on non-compliance</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968272726"/>
                  </a:ext>
                </a:extLst>
              </a:tr>
              <a:tr h="241337">
                <a:tc>
                  <a:txBody>
                    <a:bodyPr/>
                    <a:lstStyle/>
                    <a:p>
                      <a:r>
                        <a:rPr lang="en-US" sz="1200" dirty="0" smtClean="0">
                          <a:latin typeface="Arial" panose="020B0604020202020204" pitchFamily="34" charset="0"/>
                          <a:cs typeface="Arial" panose="020B0604020202020204" pitchFamily="34" charset="0"/>
                        </a:rPr>
                        <a:t>Annual financial statements</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Annual financial statements</a:t>
                      </a:r>
                      <a:endParaRPr lang="en-ZA" sz="12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18411345"/>
                  </a:ext>
                </a:extLst>
              </a:tr>
              <a:tr h="241337">
                <a:tc>
                  <a:txBody>
                    <a:bodyPr/>
                    <a:lstStyle/>
                    <a:p>
                      <a:r>
                        <a:rPr lang="en-US" sz="1200" dirty="0" smtClean="0">
                          <a:latin typeface="Arial" panose="020B0604020202020204" pitchFamily="34" charset="0"/>
                          <a:cs typeface="Arial" panose="020B0604020202020204" pitchFamily="34" charset="0"/>
                        </a:rPr>
                        <a:t>Expenditure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Expenditure management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11401020"/>
                  </a:ext>
                </a:extLst>
              </a:tr>
              <a:tr h="241337">
                <a:tc>
                  <a:txBody>
                    <a:bodyPr/>
                    <a:lstStyle/>
                    <a:p>
                      <a:r>
                        <a:rPr lang="en-US" sz="1200" dirty="0" smtClean="0">
                          <a:latin typeface="Arial" panose="020B0604020202020204" pitchFamily="34" charset="0"/>
                          <a:cs typeface="Arial" panose="020B0604020202020204" pitchFamily="34" charset="0"/>
                        </a:rPr>
                        <a:t>Revenue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No emphasis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74324283"/>
                  </a:ext>
                </a:extLst>
              </a:tr>
              <a:tr h="241337">
                <a:tc>
                  <a:txBody>
                    <a:bodyPr/>
                    <a:lstStyle/>
                    <a:p>
                      <a:r>
                        <a:rPr lang="en-US" sz="1200" dirty="0" smtClean="0">
                          <a:latin typeface="Arial" panose="020B0604020202020204" pitchFamily="34" charset="0"/>
                          <a:cs typeface="Arial" panose="020B0604020202020204" pitchFamily="34" charset="0"/>
                        </a:rPr>
                        <a:t>Procurement and contract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Procurement and contract management</a:t>
                      </a:r>
                      <a:endParaRPr lang="en-ZA" sz="12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83364634"/>
                  </a:ext>
                </a:extLst>
              </a:tr>
              <a:tr h="241337">
                <a:tc>
                  <a:txBody>
                    <a:bodyPr/>
                    <a:lstStyle/>
                    <a:p>
                      <a:r>
                        <a:rPr lang="en-US" sz="1200" dirty="0" smtClean="0">
                          <a:latin typeface="Arial" panose="020B0604020202020204" pitchFamily="34" charset="0"/>
                          <a:cs typeface="Arial" panose="020B0604020202020204" pitchFamily="34" charset="0"/>
                        </a:rPr>
                        <a:t>Consequence management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No emphasis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823048310"/>
                  </a:ext>
                </a:extLst>
              </a:tr>
              <a:tr h="241337">
                <a:tc gridSpan="3">
                  <a:txBody>
                    <a:bodyPr/>
                    <a:lstStyle/>
                    <a:p>
                      <a:pPr algn="ctr"/>
                      <a:r>
                        <a:rPr lang="en-US" sz="1200" b="1" dirty="0" smtClean="0">
                          <a:latin typeface="Arial" panose="020B0604020202020204" pitchFamily="34" charset="0"/>
                          <a:cs typeface="Arial" panose="020B0604020202020204" pitchFamily="34" charset="0"/>
                        </a:rPr>
                        <a:t>Material irregularities</a:t>
                      </a:r>
                      <a:endParaRPr lang="en-ZA" sz="1200" b="1" dirty="0">
                        <a:latin typeface="Arial" panose="020B0604020202020204" pitchFamily="34" charset="0"/>
                        <a:cs typeface="Arial" panose="020B0604020202020204" pitchFamily="34" charset="0"/>
                      </a:endParaRPr>
                    </a:p>
                  </a:txBody>
                  <a:tcPr>
                    <a:solidFill>
                      <a:schemeClr val="bg1">
                        <a:lumMod val="95000"/>
                      </a:schemeClr>
                    </a:solidFill>
                  </a:tcPr>
                </a:tc>
                <a:tc hMerge="1">
                  <a:txBody>
                    <a:bodyPr/>
                    <a:lstStyle/>
                    <a:p>
                      <a:endParaRPr lang="en-ZA" sz="1200" dirty="0"/>
                    </a:p>
                  </a:txBody>
                  <a:tcPr/>
                </a:tc>
                <a:tc hMerge="1">
                  <a:txBody>
                    <a:bodyPr/>
                    <a:lstStyle/>
                    <a:p>
                      <a:endParaRPr lang="en-ZA" sz="1200" dirty="0"/>
                    </a:p>
                  </a:txBody>
                  <a:tcPr/>
                </a:tc>
                <a:extLst>
                  <a:ext uri="{0D108BD9-81ED-4DB2-BD59-A6C34878D82A}">
                    <a16:rowId xmlns:a16="http://schemas.microsoft.com/office/drawing/2014/main" xmlns="" val="671619063"/>
                  </a:ext>
                </a:extLst>
              </a:tr>
              <a:tr h="241337">
                <a:tc>
                  <a:txBody>
                    <a:bodyPr/>
                    <a:lstStyle/>
                    <a:p>
                      <a:r>
                        <a:rPr lang="en-US" sz="1200" dirty="0" smtClean="0">
                          <a:latin typeface="Arial" panose="020B0604020202020204" pitchFamily="34" charset="0"/>
                          <a:cs typeface="Arial" panose="020B0604020202020204" pitchFamily="34" charset="0"/>
                        </a:rPr>
                        <a:t>Effective and appropriate steps not taken</a:t>
                      </a:r>
                      <a:r>
                        <a:rPr lang="en-US" sz="1200" baseline="0" dirty="0" smtClean="0">
                          <a:latin typeface="Arial" panose="020B0604020202020204" pitchFamily="34" charset="0"/>
                          <a:cs typeface="Arial" panose="020B0604020202020204" pitchFamily="34" charset="0"/>
                        </a:rPr>
                        <a:t> to collect all money due to the Entity</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Effective and appropriate steps not taken</a:t>
                      </a:r>
                      <a:r>
                        <a:rPr lang="en-US" sz="1200" baseline="0" dirty="0" smtClean="0">
                          <a:latin typeface="Arial" panose="020B0604020202020204" pitchFamily="34" charset="0"/>
                          <a:cs typeface="Arial" panose="020B0604020202020204" pitchFamily="34" charset="0"/>
                        </a:rPr>
                        <a:t> to collect all money due to the Entity</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117524616"/>
                  </a:ext>
                </a:extLst>
              </a:tr>
              <a:tr h="402228">
                <a:tc>
                  <a:txBody>
                    <a:bodyPr/>
                    <a:lstStyle/>
                    <a:p>
                      <a:r>
                        <a:rPr lang="en-US" sz="1200" dirty="0" smtClean="0">
                          <a:latin typeface="Arial" panose="020B0604020202020204" pitchFamily="34" charset="0"/>
                          <a:cs typeface="Arial" panose="020B0604020202020204" pitchFamily="34" charset="0"/>
                        </a:rPr>
                        <a:t>Payment</a:t>
                      </a:r>
                      <a:r>
                        <a:rPr lang="en-US" sz="1200" baseline="0" dirty="0" smtClean="0">
                          <a:latin typeface="Arial" panose="020B0604020202020204" pitchFamily="34" charset="0"/>
                          <a:cs typeface="Arial" panose="020B0604020202020204" pitchFamily="34" charset="0"/>
                        </a:rPr>
                        <a:t> not made within 30 days resulting in additional interest</a:t>
                      </a:r>
                      <a:endParaRPr lang="en-ZA" sz="1200" dirty="0">
                        <a:latin typeface="Arial" panose="020B0604020202020204" pitchFamily="34" charset="0"/>
                        <a:cs typeface="Arial" panose="020B0604020202020204" pitchFamily="34" charset="0"/>
                      </a:endParaRPr>
                    </a:p>
                  </a:txBody>
                  <a:tcPr/>
                </a:tc>
                <a:tc>
                  <a:txBody>
                    <a:bodyPr/>
                    <a:lstStyle/>
                    <a:p>
                      <a:endParaRPr lang="en-ZA" sz="1200" dirty="0"/>
                    </a:p>
                  </a:txBody>
                  <a:tcPr/>
                </a:tc>
                <a:tc>
                  <a:txBody>
                    <a:bodyPr/>
                    <a:lstStyle/>
                    <a:p>
                      <a:r>
                        <a:rPr lang="en-US" sz="1200" dirty="0" smtClean="0">
                          <a:latin typeface="Arial" panose="020B0604020202020204" pitchFamily="34" charset="0"/>
                          <a:cs typeface="Arial" panose="020B0604020202020204" pitchFamily="34" charset="0"/>
                        </a:rPr>
                        <a:t>Payment</a:t>
                      </a:r>
                      <a:r>
                        <a:rPr lang="en-US" sz="1200" baseline="0" dirty="0" smtClean="0">
                          <a:latin typeface="Arial" panose="020B0604020202020204" pitchFamily="34" charset="0"/>
                          <a:cs typeface="Arial" panose="020B0604020202020204" pitchFamily="34" charset="0"/>
                        </a:rPr>
                        <a:t> not made within 30 days resulting in additional interest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569378053"/>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50</a:t>
            </a:fld>
            <a:endParaRPr lang="en-US" altLang="en-US">
              <a:solidFill>
                <a:prstClr val="black"/>
              </a:solidFill>
              <a:ea typeface="+mn-ea"/>
            </a:endParaRPr>
          </a:p>
        </p:txBody>
      </p:sp>
      <p:graphicFrame>
        <p:nvGraphicFramePr>
          <p:cNvPr id="6" name="Table 5"/>
          <p:cNvGraphicFramePr>
            <a:graphicFrameLocks noGrp="1"/>
          </p:cNvGraphicFramePr>
          <p:nvPr>
            <p:extLst>
              <p:ext uri="{D42A27DB-BD31-4B8C-83A1-F6EECF244321}">
                <p14:modId xmlns:p14="http://schemas.microsoft.com/office/powerpoint/2010/main" val="3833634216"/>
              </p:ext>
            </p:extLst>
          </p:nvPr>
        </p:nvGraphicFramePr>
        <p:xfrm>
          <a:off x="503593" y="5965544"/>
          <a:ext cx="8229600" cy="247650"/>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247650">
                <a:tc>
                  <a:txBody>
                    <a:bodyPr/>
                    <a:lstStyle/>
                    <a:p>
                      <a:pPr algn="l" fontAlgn="t"/>
                      <a:r>
                        <a:rPr lang="en-ZA" sz="1200" b="1" i="0" u="none" strike="noStrike" dirty="0" smtClean="0">
                          <a:solidFill>
                            <a:srgbClr val="000000"/>
                          </a:solidFill>
                          <a:effectLst/>
                          <a:latin typeface="Arial"/>
                        </a:rPr>
                        <a:t>Improved</a:t>
                      </a:r>
                      <a:r>
                        <a:rPr lang="en-ZA" sz="1200" b="1" i="0" u="none" strike="noStrike" baseline="0" dirty="0" smtClean="0">
                          <a:solidFill>
                            <a:srgbClr val="000000"/>
                          </a:solidFill>
                          <a:effectLst/>
                          <a:latin typeface="Arial"/>
                        </a:rPr>
                        <a:t>  =                                            Regressed =                                       Unchanged =   </a:t>
                      </a:r>
                      <a:endParaRPr lang="en-ZA" sz="1200" b="1" i="0" u="none" strike="noStrike" dirty="0">
                        <a:solidFill>
                          <a:srgbClr val="000000"/>
                        </a:solidFill>
                        <a:effectLst/>
                        <a:latin typeface="Arial"/>
                      </a:endParaRPr>
                    </a:p>
                  </a:txBody>
                  <a:tcPr marL="9525" marR="9525" marT="9525" marB="0">
                    <a:lnL>
                      <a:noFill/>
                    </a:lnL>
                    <a:lnR>
                      <a:noFill/>
                    </a:lnR>
                    <a:lnT>
                      <a:noFill/>
                    </a:lnT>
                    <a:lnB>
                      <a:noFill/>
                    </a:lnB>
                  </a:tcPr>
                </a:tc>
                <a:extLst>
                  <a:ext uri="{0D108BD9-81ED-4DB2-BD59-A6C34878D82A}">
                    <a16:rowId xmlns:a16="http://schemas.microsoft.com/office/drawing/2014/main" xmlns="" val="10000"/>
                  </a:ext>
                </a:extLst>
              </a:tr>
            </a:tbl>
          </a:graphicData>
        </a:graphic>
      </p:graphicFrame>
      <p:sp>
        <p:nvSpPr>
          <p:cNvPr id="7" name="Up Arrow 6"/>
          <p:cNvSpPr/>
          <p:nvPr/>
        </p:nvSpPr>
        <p:spPr>
          <a:xfrm>
            <a:off x="1482294" y="5986914"/>
            <a:ext cx="58303" cy="104068"/>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8" name="Down Arrow 7"/>
          <p:cNvSpPr/>
          <p:nvPr/>
        </p:nvSpPr>
        <p:spPr>
          <a:xfrm>
            <a:off x="4255978" y="5989960"/>
            <a:ext cx="85566" cy="1371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9" name="Left-Right Arrow 8"/>
          <p:cNvSpPr/>
          <p:nvPr/>
        </p:nvSpPr>
        <p:spPr>
          <a:xfrm>
            <a:off x="6905359" y="5994288"/>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1" name="Up Arrow 10"/>
          <p:cNvSpPr/>
          <p:nvPr/>
        </p:nvSpPr>
        <p:spPr>
          <a:xfrm>
            <a:off x="4589647" y="1152964"/>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2" name="Up Arrow 11"/>
          <p:cNvSpPr/>
          <p:nvPr/>
        </p:nvSpPr>
        <p:spPr>
          <a:xfrm>
            <a:off x="4589647" y="1427793"/>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3" name="Up Arrow 12"/>
          <p:cNvSpPr/>
          <p:nvPr/>
        </p:nvSpPr>
        <p:spPr>
          <a:xfrm>
            <a:off x="4574136" y="1973181"/>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4" name="Left-Right Arrow 13"/>
          <p:cNvSpPr/>
          <p:nvPr/>
        </p:nvSpPr>
        <p:spPr>
          <a:xfrm>
            <a:off x="4414950" y="2248007"/>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5" name="Left-Right Arrow 14"/>
          <p:cNvSpPr/>
          <p:nvPr/>
        </p:nvSpPr>
        <p:spPr>
          <a:xfrm>
            <a:off x="4414950" y="2552407"/>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6" name="Down Arrow 15"/>
          <p:cNvSpPr/>
          <p:nvPr/>
        </p:nvSpPr>
        <p:spPr>
          <a:xfrm>
            <a:off x="4573594" y="2797927"/>
            <a:ext cx="85566" cy="1371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7" name="Left-Right Arrow 16"/>
          <p:cNvSpPr/>
          <p:nvPr/>
        </p:nvSpPr>
        <p:spPr>
          <a:xfrm>
            <a:off x="4429235" y="3376233"/>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18" name="Left-Right Arrow 17"/>
          <p:cNvSpPr/>
          <p:nvPr/>
        </p:nvSpPr>
        <p:spPr>
          <a:xfrm>
            <a:off x="4420826" y="3645638"/>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1" name="Up Arrow 20"/>
          <p:cNvSpPr/>
          <p:nvPr/>
        </p:nvSpPr>
        <p:spPr>
          <a:xfrm>
            <a:off x="4574678" y="3891167"/>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3" name="Left-Right Arrow 22"/>
          <p:cNvSpPr/>
          <p:nvPr/>
        </p:nvSpPr>
        <p:spPr>
          <a:xfrm>
            <a:off x="4411201" y="5550837"/>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4" name="Left-Right Arrow 23"/>
          <p:cNvSpPr/>
          <p:nvPr/>
        </p:nvSpPr>
        <p:spPr>
          <a:xfrm>
            <a:off x="4411200" y="4220642"/>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5" name="Up Arrow 24"/>
          <p:cNvSpPr/>
          <p:nvPr/>
        </p:nvSpPr>
        <p:spPr>
          <a:xfrm>
            <a:off x="4553281" y="4443626"/>
            <a:ext cx="84482" cy="135780"/>
          </a:xfrm>
          <a:prstGeom prst="up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
        <p:nvSpPr>
          <p:cNvPr id="26" name="Left-Right Arrow 25"/>
          <p:cNvSpPr/>
          <p:nvPr/>
        </p:nvSpPr>
        <p:spPr>
          <a:xfrm>
            <a:off x="4411201" y="5081619"/>
            <a:ext cx="349393" cy="97179"/>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dirty="0">
              <a:solidFill>
                <a:prstClr val="white"/>
              </a:solidFill>
            </a:endParaRPr>
          </a:p>
        </p:txBody>
      </p:sp>
    </p:spTree>
    <p:extLst>
      <p:ext uri="{BB962C8B-B14F-4D97-AF65-F5344CB8AC3E}">
        <p14:creationId xmlns:p14="http://schemas.microsoft.com/office/powerpoint/2010/main" val="1901785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84866"/>
            <a:ext cx="8229600" cy="448850"/>
          </a:xfrm>
        </p:spPr>
        <p:txBody>
          <a:bodyPr/>
          <a:lstStyle/>
          <a:p>
            <a:r>
              <a:rPr lang="en-ZA" sz="3200" b="1" dirty="0"/>
              <a:t>Material </a:t>
            </a:r>
            <a:r>
              <a:rPr lang="en-ZA" sz="3200" b="1" dirty="0" smtClean="0"/>
              <a:t>irregularities</a:t>
            </a:r>
            <a:endParaRPr lang="en-US" sz="3200" b="1" dirty="0"/>
          </a:p>
        </p:txBody>
      </p:sp>
      <p:sp>
        <p:nvSpPr>
          <p:cNvPr id="3" name="Content Placeholder 2"/>
          <p:cNvSpPr>
            <a:spLocks noGrp="1"/>
          </p:cNvSpPr>
          <p:nvPr>
            <p:ph idx="1"/>
          </p:nvPr>
        </p:nvSpPr>
        <p:spPr>
          <a:xfrm>
            <a:off x="244699" y="531773"/>
            <a:ext cx="8779098" cy="812727"/>
          </a:xfrm>
        </p:spPr>
        <p:txBody>
          <a:bodyPr/>
          <a:lstStyle/>
          <a:p>
            <a:pPr marL="0" indent="0" algn="just">
              <a:spcBef>
                <a:spcPts val="0"/>
              </a:spcBef>
              <a:buNone/>
            </a:pPr>
            <a:r>
              <a:rPr lang="en-US" sz="1600" b="1" u="sng" dirty="0" smtClean="0"/>
              <a:t>NOTE: </a:t>
            </a:r>
            <a:r>
              <a:rPr lang="en-US" sz="1600" dirty="0" smtClean="0"/>
              <a:t>No </a:t>
            </a:r>
            <a:r>
              <a:rPr lang="en-US" sz="1600" dirty="0"/>
              <a:t>new material irregularities have been identified for the 2019/2020 financial </a:t>
            </a:r>
            <a:r>
              <a:rPr lang="en-US" sz="1600" dirty="0" smtClean="0"/>
              <a:t>year. </a:t>
            </a:r>
          </a:p>
          <a:p>
            <a:pPr marL="0" indent="0" algn="just">
              <a:spcBef>
                <a:spcPts val="0"/>
              </a:spcBef>
              <a:buNone/>
            </a:pPr>
            <a:r>
              <a:rPr lang="en-US" sz="1600" dirty="0" smtClean="0"/>
              <a:t>In </a:t>
            </a:r>
            <a:r>
              <a:rPr lang="en-US" sz="1600" dirty="0"/>
              <a:t>the financial year 2019/2020 </a:t>
            </a:r>
            <a:r>
              <a:rPr lang="en-US" sz="1600" dirty="0" smtClean="0"/>
              <a:t>four (4) </a:t>
            </a:r>
            <a:r>
              <a:rPr lang="en-US" sz="1600" dirty="0"/>
              <a:t>material irregularities were identified and investigated </a:t>
            </a:r>
            <a:r>
              <a:rPr lang="en-US" sz="1600" dirty="0" smtClean="0"/>
              <a:t>internally. One </a:t>
            </a:r>
            <a:r>
              <a:rPr lang="en-US" sz="1600" dirty="0"/>
              <a:t>(1) material irregularity has been resolved </a:t>
            </a:r>
            <a:r>
              <a:rPr lang="en-US" sz="1600" dirty="0" smtClean="0"/>
              <a:t>and </a:t>
            </a:r>
            <a:r>
              <a:rPr lang="en-US" sz="1600" dirty="0"/>
              <a:t>three (</a:t>
            </a:r>
            <a:r>
              <a:rPr lang="en-US" sz="1600" dirty="0" smtClean="0"/>
              <a:t>3) are receiving attention:  </a:t>
            </a:r>
            <a:endParaRPr lang="en-US" sz="1600" dirty="0"/>
          </a:p>
          <a:p>
            <a:pPr marL="0" indent="0" algn="just">
              <a:buNone/>
            </a:pPr>
            <a:endParaRPr lang="en-US" sz="1600" dirty="0"/>
          </a:p>
          <a:p>
            <a:pPr marL="0" indent="0" algn="just">
              <a:buNone/>
            </a:pPr>
            <a:endParaRPr lang="en-US" sz="1200" dirty="0" smtClean="0"/>
          </a:p>
          <a:p>
            <a:pPr marL="0" indent="0" algn="just">
              <a:buNone/>
            </a:pPr>
            <a:endParaRPr lang="en-US" sz="12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51</a:t>
            </a:fld>
            <a:endParaRPr lang="en-US" altLang="en-US"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130920960"/>
              </p:ext>
            </p:extLst>
          </p:nvPr>
        </p:nvGraphicFramePr>
        <p:xfrm>
          <a:off x="360608" y="1344500"/>
          <a:ext cx="8663189" cy="4790440"/>
        </p:xfrm>
        <a:graphic>
          <a:graphicData uri="http://schemas.openxmlformats.org/drawingml/2006/table">
            <a:tbl>
              <a:tblPr firstRow="1" bandRow="1">
                <a:tableStyleId>{F5AB1C69-6EDB-4FF4-983F-18BD219EF322}</a:tableStyleId>
              </a:tblPr>
              <a:tblGrid>
                <a:gridCol w="1847819">
                  <a:extLst>
                    <a:ext uri="{9D8B030D-6E8A-4147-A177-3AD203B41FA5}">
                      <a16:colId xmlns:a16="http://schemas.microsoft.com/office/drawing/2014/main" xmlns="" val="762421916"/>
                    </a:ext>
                  </a:extLst>
                </a:gridCol>
                <a:gridCol w="6815370">
                  <a:extLst>
                    <a:ext uri="{9D8B030D-6E8A-4147-A177-3AD203B41FA5}">
                      <a16:colId xmlns:a16="http://schemas.microsoft.com/office/drawing/2014/main" xmlns="" val="2543274599"/>
                    </a:ext>
                  </a:extLst>
                </a:gridCol>
              </a:tblGrid>
              <a:tr h="370840">
                <a:tc>
                  <a:txBody>
                    <a:bodyPr/>
                    <a:lstStyle/>
                    <a:p>
                      <a:r>
                        <a:rPr lang="en-US" sz="1400" dirty="0" smtClean="0">
                          <a:latin typeface="Arial" panose="020B0604020202020204" pitchFamily="34" charset="0"/>
                          <a:cs typeface="Arial" panose="020B0604020202020204" pitchFamily="34" charset="0"/>
                        </a:rPr>
                        <a:t>Heading </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Status</a:t>
                      </a:r>
                      <a:r>
                        <a:rPr lang="en-US" sz="1400" baseline="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9172587"/>
                  </a:ext>
                </a:extLst>
              </a:tr>
              <a:tr h="370840">
                <a:tc>
                  <a:txBody>
                    <a:bodyPr/>
                    <a:lstStyle/>
                    <a:p>
                      <a:pPr algn="just"/>
                      <a:r>
                        <a:rPr lang="en-US" sz="1400" b="1" dirty="0" smtClean="0">
                          <a:solidFill>
                            <a:schemeClr val="tx1"/>
                          </a:solidFill>
                          <a:latin typeface="Arial" panose="020B0604020202020204" pitchFamily="34" charset="0"/>
                          <a:cs typeface="Arial" panose="020B0604020202020204" pitchFamily="34" charset="0"/>
                        </a:rPr>
                        <a:t>Payment of interest for standing time Amatola Board</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Investigation confirmed the standing time in accordance with the provisions of the GCC 2015</a:t>
                      </a:r>
                      <a:r>
                        <a:rPr lang="en-US" sz="1400" baseline="0" dirty="0" smtClean="0">
                          <a:latin typeface="Arial" panose="020B0604020202020204" pitchFamily="34" charset="0"/>
                          <a:cs typeface="Arial" panose="020B0604020202020204" pitchFamily="34" charset="0"/>
                        </a:rPr>
                        <a:t> as it</a:t>
                      </a:r>
                      <a:r>
                        <a:rPr lang="en-US" sz="1400" dirty="0" smtClean="0">
                          <a:latin typeface="Arial" panose="020B0604020202020204" pitchFamily="34" charset="0"/>
                          <a:cs typeface="Arial" panose="020B0604020202020204" pitchFamily="34" charset="0"/>
                        </a:rPr>
                        <a:t> was caused by the reduction of budget in the financial year under review. No employee was found not  to have discharged his/her responsibilities. AGSA removed the material irregularity.</a:t>
                      </a:r>
                    </a:p>
                  </a:txBody>
                  <a:tcPr/>
                </a:tc>
                <a:extLst>
                  <a:ext uri="{0D108BD9-81ED-4DB2-BD59-A6C34878D82A}">
                    <a16:rowId xmlns:a16="http://schemas.microsoft.com/office/drawing/2014/main" xmlns="" val="466472545"/>
                  </a:ext>
                </a:extLst>
              </a:tr>
              <a:tr h="370840">
                <a:tc>
                  <a:txBody>
                    <a:bodyPr/>
                    <a:lstStyle/>
                    <a:p>
                      <a:pPr algn="l"/>
                      <a:r>
                        <a:rPr lang="en-US" sz="1400" b="1" dirty="0" smtClean="0">
                          <a:solidFill>
                            <a:schemeClr val="tx1"/>
                          </a:solidFill>
                          <a:latin typeface="Arial" panose="020B0604020202020204" pitchFamily="34" charset="0"/>
                          <a:cs typeface="Arial" panose="020B0604020202020204" pitchFamily="34" charset="0"/>
                        </a:rPr>
                        <a:t>Payment made to consulting firm without evidence of work done</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Investigation confirmed that the appointment was irregular, fraudulent and that there were invoices paid without verification of work done. Three of the implicated officials resigned before the</a:t>
                      </a:r>
                      <a:r>
                        <a:rPr lang="en-US" sz="1400" baseline="0" dirty="0" smtClean="0">
                          <a:latin typeface="Arial" panose="020B0604020202020204" pitchFamily="34" charset="0"/>
                          <a:cs typeface="Arial" panose="020B0604020202020204" pitchFamily="34" charset="0"/>
                        </a:rPr>
                        <a:t> conclusion of the d</a:t>
                      </a:r>
                      <a:r>
                        <a:rPr lang="en-US" sz="1400" dirty="0" smtClean="0">
                          <a:latin typeface="Arial" panose="020B0604020202020204" pitchFamily="34" charset="0"/>
                          <a:cs typeface="Arial" panose="020B0604020202020204" pitchFamily="34" charset="0"/>
                        </a:rPr>
                        <a:t>isciplinary action. Criminal cases were opened. Department started a process of recovery of the money, the service provider served department with a counter-claim. The matter is before the court. One official implicated joined a provincial department and the charge sheet was transferred to that department.</a:t>
                      </a:r>
                    </a:p>
                  </a:txBody>
                  <a:tcPr/>
                </a:tc>
                <a:extLst>
                  <a:ext uri="{0D108BD9-81ED-4DB2-BD59-A6C34878D82A}">
                    <a16:rowId xmlns:a16="http://schemas.microsoft.com/office/drawing/2014/main" xmlns="" val="3468218380"/>
                  </a:ext>
                </a:extLst>
              </a:tr>
              <a:tr h="370840">
                <a:tc>
                  <a:txBody>
                    <a:bodyPr/>
                    <a:lstStyle/>
                    <a:p>
                      <a:r>
                        <a:rPr lang="en-US" sz="1400" b="1" dirty="0" smtClean="0">
                          <a:solidFill>
                            <a:schemeClr val="tx1"/>
                          </a:solidFill>
                          <a:latin typeface="Arial" panose="020B0604020202020204" pitchFamily="34" charset="0"/>
                          <a:cs typeface="Arial" panose="020B0604020202020204" pitchFamily="34" charset="0"/>
                        </a:rPr>
                        <a:t>Payment not made within 30 days resulting in additional interest</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Investigation confirmed that the interest meets the description of fruitless and wasteful expenditure and should be recovered</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from the employees. Three employees resigned, however the department has initiated a process of recovering the money.</a:t>
                      </a:r>
                    </a:p>
                  </a:txBody>
                  <a:tcPr/>
                </a:tc>
                <a:extLst>
                  <a:ext uri="{0D108BD9-81ED-4DB2-BD59-A6C34878D82A}">
                    <a16:rowId xmlns:a16="http://schemas.microsoft.com/office/drawing/2014/main" xmlns="" val="1715296882"/>
                  </a:ext>
                </a:extLst>
              </a:tr>
              <a:tr h="370840">
                <a:tc>
                  <a:txBody>
                    <a:bodyPr/>
                    <a:lstStyle/>
                    <a:p>
                      <a:r>
                        <a:rPr lang="en-US" sz="1400" b="1" dirty="0" smtClean="0">
                          <a:solidFill>
                            <a:schemeClr val="tx1"/>
                          </a:solidFill>
                          <a:latin typeface="Arial" panose="020B0604020202020204" pitchFamily="34" charset="0"/>
                          <a:cs typeface="Arial" panose="020B0604020202020204" pitchFamily="34" charset="0"/>
                        </a:rPr>
                        <a:t>Effective and appropriate steps not taken to collect </a:t>
                      </a:r>
                      <a:r>
                        <a:rPr lang="en-US" sz="1400" b="1" baseline="0" dirty="0" smtClean="0">
                          <a:solidFill>
                            <a:schemeClr val="tx1"/>
                          </a:solidFill>
                          <a:latin typeface="Arial" panose="020B0604020202020204" pitchFamily="34" charset="0"/>
                          <a:cs typeface="Arial" panose="020B0604020202020204" pitchFamily="34" charset="0"/>
                        </a:rPr>
                        <a:t> revenue</a:t>
                      </a:r>
                      <a:r>
                        <a:rPr lang="en-US" sz="1400" b="1" dirty="0" smtClean="0">
                          <a:solidFill>
                            <a:schemeClr val="tx1"/>
                          </a:solidFill>
                          <a:latin typeface="Arial" panose="020B0604020202020204" pitchFamily="34" charset="0"/>
                          <a:cs typeface="Arial" panose="020B0604020202020204" pitchFamily="34" charset="0"/>
                        </a:rPr>
                        <a:t> for </a:t>
                      </a:r>
                      <a:r>
                        <a:rPr lang="en-US" sz="1400" b="1" dirty="0" err="1" smtClean="0">
                          <a:solidFill>
                            <a:schemeClr val="tx1"/>
                          </a:solidFill>
                          <a:latin typeface="Arial" panose="020B0604020202020204" pitchFamily="34" charset="0"/>
                          <a:cs typeface="Arial" panose="020B0604020202020204" pitchFamily="34" charset="0"/>
                        </a:rPr>
                        <a:t>WTE</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Investigation confirmed ineffective and inadequate internal controls including lack of capacity, failure by users to pay, as a contributing</a:t>
                      </a:r>
                      <a:r>
                        <a:rPr lang="en-US" sz="1400" baseline="0" dirty="0" smtClean="0">
                          <a:latin typeface="Arial" panose="020B0604020202020204" pitchFamily="34" charset="0"/>
                          <a:cs typeface="Arial" panose="020B0604020202020204" pitchFamily="34" charset="0"/>
                        </a:rPr>
                        <a:t> to inadequate revenue </a:t>
                      </a:r>
                      <a:r>
                        <a:rPr lang="en-US" sz="1400" dirty="0" smtClean="0">
                          <a:latin typeface="Arial" panose="020B0604020202020204" pitchFamily="34" charset="0"/>
                          <a:cs typeface="Arial" panose="020B0604020202020204" pitchFamily="34" charset="0"/>
                        </a:rPr>
                        <a:t> collection</a:t>
                      </a:r>
                      <a:r>
                        <a:rPr lang="en-US" sz="1400" baseline="0" dirty="0" smtClean="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 A debt collection strategy was</a:t>
                      </a:r>
                      <a:r>
                        <a:rPr lang="en-US" sz="1400" baseline="0" dirty="0" smtClean="0">
                          <a:latin typeface="Arial" panose="020B0604020202020204" pitchFamily="34" charset="0"/>
                          <a:cs typeface="Arial" panose="020B0604020202020204" pitchFamily="34" charset="0"/>
                        </a:rPr>
                        <a:t> developed and </a:t>
                      </a:r>
                      <a:r>
                        <a:rPr lang="en-US" sz="1400" dirty="0" smtClean="0">
                          <a:latin typeface="Arial" panose="020B0604020202020204" pitchFamily="34" charset="0"/>
                          <a:cs typeface="Arial" panose="020B0604020202020204" pitchFamily="34" charset="0"/>
                        </a:rPr>
                        <a:t>is monitored at Risk Management Committee level.</a:t>
                      </a:r>
                    </a:p>
                  </a:txBody>
                  <a:tcPr/>
                </a:tc>
                <a:extLst>
                  <a:ext uri="{0D108BD9-81ED-4DB2-BD59-A6C34878D82A}">
                    <a16:rowId xmlns:a16="http://schemas.microsoft.com/office/drawing/2014/main" xmlns="" val="570136902"/>
                  </a:ext>
                </a:extLst>
              </a:tr>
            </a:tbl>
          </a:graphicData>
        </a:graphic>
      </p:graphicFrame>
    </p:spTree>
    <p:extLst>
      <p:ext uri="{BB962C8B-B14F-4D97-AF65-F5344CB8AC3E}">
        <p14:creationId xmlns:p14="http://schemas.microsoft.com/office/powerpoint/2010/main" val="22405284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635" y="14763"/>
            <a:ext cx="8547231" cy="687888"/>
          </a:xfrm>
        </p:spPr>
        <p:txBody>
          <a:bodyPr/>
          <a:lstStyle/>
          <a:p>
            <a:r>
              <a:rPr lang="en-US" sz="3600" dirty="0" smtClean="0"/>
              <a:t>Interventions on non-compliance areas</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277382"/>
              </p:ext>
            </p:extLst>
          </p:nvPr>
        </p:nvGraphicFramePr>
        <p:xfrm>
          <a:off x="317635" y="599175"/>
          <a:ext cx="8547232" cy="5496237"/>
        </p:xfrm>
        <a:graphic>
          <a:graphicData uri="http://schemas.openxmlformats.org/drawingml/2006/table">
            <a:tbl>
              <a:tblPr firstRow="1" bandRow="1">
                <a:tableStyleId>{F5AB1C69-6EDB-4FF4-983F-18BD219EF322}</a:tableStyleId>
              </a:tblPr>
              <a:tblGrid>
                <a:gridCol w="3623826">
                  <a:extLst>
                    <a:ext uri="{9D8B030D-6E8A-4147-A177-3AD203B41FA5}">
                      <a16:colId xmlns:a16="http://schemas.microsoft.com/office/drawing/2014/main" xmlns="" val="583977624"/>
                    </a:ext>
                  </a:extLst>
                </a:gridCol>
                <a:gridCol w="4923406">
                  <a:extLst>
                    <a:ext uri="{9D8B030D-6E8A-4147-A177-3AD203B41FA5}">
                      <a16:colId xmlns:a16="http://schemas.microsoft.com/office/drawing/2014/main" xmlns="" val="2336042803"/>
                    </a:ext>
                  </a:extLst>
                </a:gridCol>
              </a:tblGrid>
              <a:tr h="284157">
                <a:tc>
                  <a:txBody>
                    <a:bodyPr/>
                    <a:lstStyle/>
                    <a:p>
                      <a:pPr algn="just"/>
                      <a:r>
                        <a:rPr lang="en-US" sz="1200" dirty="0" smtClean="0">
                          <a:latin typeface="Arial" panose="020B0604020202020204" pitchFamily="34" charset="0"/>
                          <a:cs typeface="Arial" panose="020B0604020202020204" pitchFamily="34" charset="0"/>
                        </a:rPr>
                        <a:t>Area</a:t>
                      </a:r>
                      <a:endParaRPr lang="en-ZA" sz="1200" dirty="0">
                        <a:latin typeface="Arial" panose="020B0604020202020204" pitchFamily="34" charset="0"/>
                        <a:cs typeface="Arial" panose="020B0604020202020204" pitchFamily="34" charset="0"/>
                      </a:endParaRPr>
                    </a:p>
                  </a:txBody>
                  <a:tcPr/>
                </a:tc>
                <a:tc>
                  <a:txBody>
                    <a:bodyPr/>
                    <a:lstStyle/>
                    <a:p>
                      <a:pPr algn="just"/>
                      <a:r>
                        <a:rPr lang="en-US" sz="1200" dirty="0" smtClean="0">
                          <a:latin typeface="Arial" panose="020B0604020202020204" pitchFamily="34" charset="0"/>
                          <a:cs typeface="Arial" panose="020B0604020202020204" pitchFamily="34" charset="0"/>
                        </a:rPr>
                        <a:t>Status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22136461"/>
                  </a:ext>
                </a:extLst>
              </a:tr>
              <a:tr h="1133241">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1" kern="1200" dirty="0" smtClean="0">
                          <a:solidFill>
                            <a:schemeClr val="dk1"/>
                          </a:solidFill>
                          <a:latin typeface="Arial" panose="020B0604020202020204" pitchFamily="34" charset="0"/>
                          <a:ea typeface="+mn-ea"/>
                          <a:cs typeface="Arial" panose="020B0604020202020204" pitchFamily="34" charset="0"/>
                        </a:rPr>
                        <a:t>Quality of financial statements </a:t>
                      </a:r>
                      <a:r>
                        <a:rPr lang="en-ZA" sz="1200" kern="1200" dirty="0" smtClean="0">
                          <a:solidFill>
                            <a:schemeClr val="dk1"/>
                          </a:solidFill>
                          <a:latin typeface="Arial" panose="020B0604020202020204" pitchFamily="34" charset="0"/>
                          <a:ea typeface="+mn-ea"/>
                          <a:cs typeface="Arial" panose="020B0604020202020204" pitchFamily="34" charset="0"/>
                        </a:rPr>
                        <a:t>– material misstatements were corrected (DWS, TCTA,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a:t>
                      </a:r>
                    </a:p>
                  </a:txBody>
                  <a:tcPr/>
                </a:tc>
                <a:tc>
                  <a:txBody>
                    <a:bodyPr/>
                    <a:lstStyle/>
                    <a:p>
                      <a:pPr algn="just"/>
                      <a:r>
                        <a:rPr lang="en-ZA" sz="1200" kern="1200" dirty="0" smtClean="0">
                          <a:solidFill>
                            <a:schemeClr val="dk1"/>
                          </a:solidFill>
                          <a:latin typeface="Arial" panose="020B0604020202020204" pitchFamily="34" charset="0"/>
                          <a:ea typeface="+mn-ea"/>
                          <a:cs typeface="Arial" panose="020B0604020202020204" pitchFamily="34" charset="0"/>
                        </a:rPr>
                        <a:t>DWS and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 moved from non-submission of AFS within regulated timeframes in 2017/18 financial year, to compliance with stipulated dates and improved </a:t>
                      </a:r>
                      <a:r>
                        <a:rPr lang="en-US" sz="1200" kern="1200" dirty="0" smtClean="0">
                          <a:solidFill>
                            <a:schemeClr val="dk1"/>
                          </a:solidFill>
                          <a:latin typeface="Arial" panose="020B0604020202020204" pitchFamily="34" charset="0"/>
                          <a:ea typeface="+mn-ea"/>
                          <a:cs typeface="Arial" panose="020B0604020202020204" pitchFamily="34" charset="0"/>
                        </a:rPr>
                        <a:t>audit opinions</a:t>
                      </a:r>
                      <a:r>
                        <a:rPr lang="en-ZA" sz="1200" kern="1200" dirty="0" smtClean="0">
                          <a:solidFill>
                            <a:schemeClr val="dk1"/>
                          </a:solidFill>
                          <a:latin typeface="Arial" panose="020B0604020202020204" pitchFamily="34" charset="0"/>
                          <a:ea typeface="+mn-ea"/>
                          <a:cs typeface="Arial" panose="020B0604020202020204" pitchFamily="34" charset="0"/>
                        </a:rPr>
                        <a:t> in the subsequent financial years for both DWS and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 This was attained through improvements in the control environment, human resources reallocations and engagement with Office of the Accountant-General.</a:t>
                      </a:r>
                      <a:endParaRPr lang="en-ZA" sz="12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451100909"/>
                  </a:ext>
                </a:extLst>
              </a:tr>
              <a:tr h="1133241">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1" kern="1200" dirty="0" smtClean="0">
                          <a:solidFill>
                            <a:schemeClr val="dk1"/>
                          </a:solidFill>
                          <a:latin typeface="Arial" panose="020B0604020202020204" pitchFamily="34" charset="0"/>
                          <a:ea typeface="+mn-ea"/>
                          <a:cs typeface="Arial" panose="020B0604020202020204" pitchFamily="34" charset="0"/>
                        </a:rPr>
                        <a:t>Expenditure management</a:t>
                      </a:r>
                      <a:r>
                        <a:rPr lang="en-ZA" sz="1200" kern="1200" dirty="0" smtClean="0">
                          <a:solidFill>
                            <a:schemeClr val="dk1"/>
                          </a:solidFill>
                          <a:latin typeface="Arial" panose="020B0604020202020204" pitchFamily="34" charset="0"/>
                          <a:ea typeface="+mn-ea"/>
                          <a:cs typeface="Arial" panose="020B0604020202020204" pitchFamily="34" charset="0"/>
                        </a:rPr>
                        <a:t>:</a:t>
                      </a:r>
                      <a:r>
                        <a:rPr lang="en-ZA" sz="1200" kern="1200" baseline="0" dirty="0" smtClean="0">
                          <a:solidFill>
                            <a:schemeClr val="dk1"/>
                          </a:solidFill>
                          <a:latin typeface="Arial" panose="020B0604020202020204" pitchFamily="34" charset="0"/>
                          <a:ea typeface="+mn-ea"/>
                          <a:cs typeface="Arial" panose="020B0604020202020204" pitchFamily="34" charset="0"/>
                        </a:rPr>
                        <a:t> </a:t>
                      </a:r>
                      <a:r>
                        <a:rPr lang="en-ZA" sz="1200" kern="1200" dirty="0" smtClean="0">
                          <a:solidFill>
                            <a:schemeClr val="dk1"/>
                          </a:solidFill>
                          <a:latin typeface="Arial" panose="020B0604020202020204" pitchFamily="34" charset="0"/>
                          <a:ea typeface="+mn-ea"/>
                          <a:cs typeface="Arial" panose="020B0604020202020204" pitchFamily="34" charset="0"/>
                        </a:rPr>
                        <a:t>Prevention of:</a:t>
                      </a:r>
                      <a:r>
                        <a:rPr lang="en-ZA" sz="1200" kern="1200" baseline="0" dirty="0" smtClean="0">
                          <a:solidFill>
                            <a:schemeClr val="dk1"/>
                          </a:solidFill>
                          <a:latin typeface="Arial" panose="020B0604020202020204" pitchFamily="34" charset="0"/>
                          <a:ea typeface="+mn-ea"/>
                          <a:cs typeface="Arial" panose="020B0604020202020204" pitchFamily="34" charset="0"/>
                        </a:rPr>
                        <a:t> </a:t>
                      </a:r>
                      <a:endParaRPr lang="en-ZA" sz="1200" kern="1200" dirty="0" smtClean="0">
                        <a:solidFill>
                          <a:schemeClr val="dk1"/>
                        </a:solidFill>
                        <a:latin typeface="Arial" panose="020B0604020202020204" pitchFamily="34" charset="0"/>
                        <a:ea typeface="+mn-ea"/>
                        <a:cs typeface="Arial" panose="020B0604020202020204" pitchFamily="34" charset="0"/>
                      </a:endParaRPr>
                    </a:p>
                    <a:p>
                      <a:pPr marL="285750" marR="0" indent="-285750" algn="just"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Arial" panose="020B0604020202020204" pitchFamily="34" charset="0"/>
                          <a:ea typeface="+mn-ea"/>
                          <a:cs typeface="Arial" panose="020B0604020202020204" pitchFamily="34" charset="0"/>
                        </a:rPr>
                        <a:t>irregular expenditure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 TCTA, DWS);</a:t>
                      </a:r>
                      <a:r>
                        <a:rPr lang="en-ZA" sz="1200" kern="1200" baseline="0" dirty="0" smtClean="0">
                          <a:solidFill>
                            <a:schemeClr val="dk1"/>
                          </a:solidFill>
                          <a:latin typeface="Arial" panose="020B0604020202020204" pitchFamily="34" charset="0"/>
                          <a:ea typeface="+mn-ea"/>
                          <a:cs typeface="Arial" panose="020B0604020202020204" pitchFamily="34" charset="0"/>
                        </a:rPr>
                        <a:t> </a:t>
                      </a:r>
                      <a:r>
                        <a:rPr lang="en-ZA" sz="1200" kern="1200" dirty="0" smtClean="0">
                          <a:solidFill>
                            <a:schemeClr val="dk1"/>
                          </a:solidFill>
                          <a:latin typeface="Arial" panose="020B0604020202020204" pitchFamily="34" charset="0"/>
                          <a:ea typeface="+mn-ea"/>
                          <a:cs typeface="Arial" panose="020B0604020202020204" pitchFamily="34" charset="0"/>
                        </a:rPr>
                        <a:t>&amp; </a:t>
                      </a:r>
                    </a:p>
                    <a:p>
                      <a:pPr marL="285750" marR="0" indent="-285750" algn="just" defTabSz="42204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kern="1200" dirty="0" smtClean="0">
                          <a:solidFill>
                            <a:schemeClr val="dk1"/>
                          </a:solidFill>
                          <a:latin typeface="Arial" panose="020B0604020202020204" pitchFamily="34" charset="0"/>
                          <a:ea typeface="+mn-ea"/>
                          <a:cs typeface="Arial" panose="020B0604020202020204" pitchFamily="34" charset="0"/>
                        </a:rPr>
                        <a:t>fruitless and wasteful expenditure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 </a:t>
                      </a:r>
                      <a:r>
                        <a:rPr lang="en-ZA" sz="1200" kern="1200" dirty="0" err="1" smtClean="0">
                          <a:solidFill>
                            <a:schemeClr val="dk1"/>
                          </a:solidFill>
                          <a:latin typeface="Arial" panose="020B0604020202020204" pitchFamily="34" charset="0"/>
                          <a:ea typeface="+mn-ea"/>
                          <a:cs typeface="Arial" panose="020B0604020202020204" pitchFamily="34" charset="0"/>
                        </a:rPr>
                        <a:t>WRC</a:t>
                      </a:r>
                      <a:r>
                        <a:rPr lang="en-ZA" sz="1200" kern="1200" dirty="0" smtClean="0">
                          <a:solidFill>
                            <a:schemeClr val="dk1"/>
                          </a:solidFill>
                          <a:latin typeface="Arial" panose="020B0604020202020204" pitchFamily="34" charset="0"/>
                          <a:ea typeface="+mn-ea"/>
                          <a:cs typeface="Arial" panose="020B0604020202020204" pitchFamily="34" charset="0"/>
                        </a:rPr>
                        <a:t>)</a:t>
                      </a:r>
                    </a:p>
                  </a:txBody>
                  <a:tcPr/>
                </a:tc>
                <a:tc>
                  <a:txBody>
                    <a:bodyPr/>
                    <a:lstStyle/>
                    <a:p>
                      <a:pPr algn="just"/>
                      <a:r>
                        <a:rPr lang="en-ZA" sz="1200" kern="1200" dirty="0" smtClean="0">
                          <a:solidFill>
                            <a:schemeClr val="dk1"/>
                          </a:solidFill>
                          <a:latin typeface="Arial" panose="020B0604020202020204" pitchFamily="34" charset="0"/>
                          <a:ea typeface="+mn-ea"/>
                          <a:cs typeface="Arial" panose="020B0604020202020204" pitchFamily="34" charset="0"/>
                        </a:rPr>
                        <a:t>The Irregular and Fruitless and Wasteful expenditure have been reducing through strengthening of governance arrangements and systems of internal controls within areas such as planning, project management, supply chain and expenditure management processes. </a:t>
                      </a:r>
                      <a:r>
                        <a:rPr lang="en-ZA" sz="1200" kern="1200" baseline="0" dirty="0" smtClean="0">
                          <a:solidFill>
                            <a:schemeClr val="dk1"/>
                          </a:solidFill>
                          <a:latin typeface="Arial" panose="020B0604020202020204" pitchFamily="34" charset="0"/>
                          <a:ea typeface="+mn-ea"/>
                          <a:cs typeface="Arial" panose="020B0604020202020204" pitchFamily="34" charset="0"/>
                        </a:rPr>
                        <a:t>Further to this, the Department r</a:t>
                      </a:r>
                      <a:r>
                        <a:rPr lang="en-ZA" sz="1200" dirty="0" smtClean="0">
                          <a:latin typeface="Arial" panose="020B0604020202020204" pitchFamily="34" charset="0"/>
                          <a:cs typeface="Arial" panose="020B0604020202020204" pitchFamily="34" charset="0"/>
                        </a:rPr>
                        <a:t>einforced compliance and risk</a:t>
                      </a:r>
                      <a:r>
                        <a:rPr lang="en-ZA" sz="1200" baseline="0" dirty="0" smtClean="0">
                          <a:latin typeface="Arial" panose="020B0604020202020204" pitchFamily="34" charset="0"/>
                          <a:cs typeface="Arial" panose="020B0604020202020204" pitchFamily="34" charset="0"/>
                        </a:rPr>
                        <a:t> management </a:t>
                      </a:r>
                      <a:r>
                        <a:rPr lang="en-ZA" sz="1200" dirty="0" smtClean="0">
                          <a:latin typeface="Arial" panose="020B0604020202020204" pitchFamily="34" charset="0"/>
                          <a:cs typeface="Arial" panose="020B0604020202020204" pitchFamily="34" charset="0"/>
                        </a:rPr>
                        <a:t>culture including consequence management.</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54062883"/>
                  </a:ext>
                </a:extLst>
              </a:tr>
              <a:tr h="610207">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1" kern="1200" dirty="0" smtClean="0">
                          <a:solidFill>
                            <a:schemeClr val="dk1"/>
                          </a:solidFill>
                          <a:latin typeface="Arial" panose="020B0604020202020204" pitchFamily="34" charset="0"/>
                          <a:ea typeface="+mn-ea"/>
                          <a:cs typeface="Arial" panose="020B0604020202020204" pitchFamily="34" charset="0"/>
                        </a:rPr>
                        <a:t>Expenditure management</a:t>
                      </a:r>
                      <a:r>
                        <a:rPr lang="en-ZA" sz="1200" kern="1200" dirty="0" smtClean="0">
                          <a:solidFill>
                            <a:schemeClr val="dk1"/>
                          </a:solidFill>
                          <a:latin typeface="Arial" panose="020B0604020202020204" pitchFamily="34" charset="0"/>
                          <a:ea typeface="+mn-ea"/>
                          <a:cs typeface="Arial" panose="020B0604020202020204" pitchFamily="34" charset="0"/>
                        </a:rPr>
                        <a:t> –Payments not done within 30 days (</a:t>
                      </a:r>
                      <a:r>
                        <a:rPr lang="en-ZA" sz="1200" kern="1200" dirty="0" err="1" smtClean="0">
                          <a:solidFill>
                            <a:schemeClr val="dk1"/>
                          </a:solidFill>
                          <a:latin typeface="Arial" panose="020B0604020202020204" pitchFamily="34" charset="0"/>
                          <a:ea typeface="+mn-ea"/>
                          <a:cs typeface="Arial" panose="020B0604020202020204" pitchFamily="34" charset="0"/>
                        </a:rPr>
                        <a:t>WTE</a:t>
                      </a:r>
                      <a:r>
                        <a:rPr lang="en-ZA" sz="1200" kern="1200" dirty="0" smtClean="0">
                          <a:solidFill>
                            <a:schemeClr val="dk1"/>
                          </a:solidFill>
                          <a:latin typeface="Arial" panose="020B0604020202020204" pitchFamily="34" charset="0"/>
                          <a:ea typeface="+mn-ea"/>
                          <a:cs typeface="Arial" panose="020B0604020202020204" pitchFamily="34" charset="0"/>
                        </a:rPr>
                        <a:t>)</a:t>
                      </a:r>
                    </a:p>
                  </a:txBody>
                  <a:tcPr/>
                </a:tc>
                <a:tc>
                  <a:txBody>
                    <a:bodyPr/>
                    <a:lstStyle/>
                    <a:p>
                      <a:pPr algn="just"/>
                      <a:r>
                        <a:rPr lang="en-GB" sz="1200" kern="1200" dirty="0" smtClean="0">
                          <a:solidFill>
                            <a:schemeClr val="dk1"/>
                          </a:solidFill>
                          <a:latin typeface="Arial" panose="020B0604020202020204" pitchFamily="34" charset="0"/>
                          <a:ea typeface="+mn-ea"/>
                          <a:cs typeface="Arial" panose="020B0604020202020204" pitchFamily="34" charset="0"/>
                        </a:rPr>
                        <a:t>The Department entered into payment structuring arrangements with the creditors for long</a:t>
                      </a:r>
                      <a:r>
                        <a:rPr lang="en-GB" sz="1200" kern="1200" baseline="0" dirty="0" smtClean="0">
                          <a:solidFill>
                            <a:schemeClr val="dk1"/>
                          </a:solidFill>
                          <a:latin typeface="Arial" panose="020B0604020202020204" pitchFamily="34" charset="0"/>
                          <a:ea typeface="+mn-ea"/>
                          <a:cs typeface="Arial" panose="020B0604020202020204" pitchFamily="34" charset="0"/>
                        </a:rPr>
                        <a:t> outstanding </a:t>
                      </a:r>
                      <a:r>
                        <a:rPr lang="en-ZA" sz="1200" kern="1200" dirty="0" smtClean="0">
                          <a:solidFill>
                            <a:schemeClr val="dk1"/>
                          </a:solidFill>
                          <a:latin typeface="Arial" panose="020B0604020202020204" pitchFamily="34" charset="0"/>
                          <a:ea typeface="+mn-ea"/>
                          <a:cs typeface="Arial" panose="020B0604020202020204" pitchFamily="34" charset="0"/>
                        </a:rPr>
                        <a:t>Invoices which related to liabilities</a:t>
                      </a:r>
                      <a:r>
                        <a:rPr lang="en-ZA" sz="1200" kern="1200" baseline="0" dirty="0" smtClean="0">
                          <a:solidFill>
                            <a:schemeClr val="dk1"/>
                          </a:solidFill>
                          <a:latin typeface="Arial" panose="020B0604020202020204" pitchFamily="34" charset="0"/>
                          <a:ea typeface="+mn-ea"/>
                          <a:cs typeface="Arial" panose="020B0604020202020204" pitchFamily="34" charset="0"/>
                        </a:rPr>
                        <a:t> committed without budget confirmations.</a:t>
                      </a:r>
                      <a:endParaRPr lang="en-ZA"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241558831"/>
                  </a:ext>
                </a:extLst>
              </a:tr>
              <a:tr h="1307586">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1" kern="1200" dirty="0" smtClean="0">
                          <a:solidFill>
                            <a:schemeClr val="dk1"/>
                          </a:solidFill>
                          <a:latin typeface="Arial" panose="020B0604020202020204" pitchFamily="34" charset="0"/>
                          <a:ea typeface="+mn-ea"/>
                          <a:cs typeface="Arial" panose="020B0604020202020204" pitchFamily="34" charset="0"/>
                        </a:rPr>
                        <a:t>Conditional grants were not spent in accordance with the applicable framework</a:t>
                      </a:r>
                      <a:r>
                        <a:rPr lang="en-ZA" sz="1200" kern="1200" dirty="0" smtClean="0">
                          <a:solidFill>
                            <a:schemeClr val="dk1"/>
                          </a:solidFill>
                          <a:latin typeface="Arial" panose="020B0604020202020204" pitchFamily="34" charset="0"/>
                          <a:ea typeface="+mn-ea"/>
                          <a:cs typeface="Arial" panose="020B0604020202020204" pitchFamily="34" charset="0"/>
                        </a:rPr>
                        <a:t>, as required by section 17(1) of the </a:t>
                      </a:r>
                      <a:r>
                        <a:rPr lang="en-ZA" sz="1200" kern="1200" dirty="0" err="1" smtClean="0">
                          <a:solidFill>
                            <a:schemeClr val="dk1"/>
                          </a:solidFill>
                          <a:latin typeface="Arial" panose="020B0604020202020204" pitchFamily="34" charset="0"/>
                          <a:ea typeface="+mn-ea"/>
                          <a:cs typeface="Arial" panose="020B0604020202020204" pitchFamily="34" charset="0"/>
                        </a:rPr>
                        <a:t>DoRA</a:t>
                      </a:r>
                      <a:r>
                        <a:rPr lang="en-ZA" sz="1200" kern="1200" dirty="0" smtClean="0">
                          <a:solidFill>
                            <a:schemeClr val="dk1"/>
                          </a:solidFill>
                          <a:latin typeface="Arial" panose="020B0604020202020204" pitchFamily="34" charset="0"/>
                          <a:ea typeface="+mn-ea"/>
                          <a:cs typeface="Arial" panose="020B0604020202020204" pitchFamily="34" charset="0"/>
                        </a:rPr>
                        <a:t> during the year as it was not supported by cash on hand</a:t>
                      </a:r>
                      <a:r>
                        <a:rPr lang="en-ZA" sz="1200" kern="1200" baseline="0" dirty="0" smtClean="0">
                          <a:solidFill>
                            <a:schemeClr val="dk1"/>
                          </a:solidFill>
                          <a:latin typeface="Arial" panose="020B0604020202020204" pitchFamily="34" charset="0"/>
                          <a:ea typeface="+mn-ea"/>
                          <a:cs typeface="Arial" panose="020B0604020202020204" pitchFamily="34" charset="0"/>
                        </a:rPr>
                        <a:t> </a:t>
                      </a:r>
                      <a:r>
                        <a:rPr lang="en-ZA" sz="1200" kern="1200" dirty="0" smtClean="0">
                          <a:solidFill>
                            <a:schemeClr val="dk1"/>
                          </a:solidFill>
                          <a:latin typeface="Arial" panose="020B0604020202020204" pitchFamily="34" charset="0"/>
                          <a:ea typeface="+mn-ea"/>
                          <a:cs typeface="Arial" panose="020B0604020202020204" pitchFamily="34" charset="0"/>
                        </a:rPr>
                        <a:t>(DWS) </a:t>
                      </a:r>
                    </a:p>
                  </a:txBody>
                  <a:tcPr/>
                </a:tc>
                <a:tc>
                  <a:txBody>
                    <a:bodyPr/>
                    <a:lstStyle/>
                    <a:p>
                      <a:pPr algn="just"/>
                      <a:r>
                        <a:rPr lang="en-US" sz="1200" kern="1200" dirty="0" smtClean="0">
                          <a:solidFill>
                            <a:schemeClr val="dk1"/>
                          </a:solidFill>
                          <a:latin typeface="Arial" panose="020B0604020202020204" pitchFamily="34" charset="0"/>
                          <a:ea typeface="+mn-ea"/>
                          <a:cs typeface="Arial" panose="020B0604020202020204" pitchFamily="34" charset="0"/>
                        </a:rPr>
                        <a:t>The Department</a:t>
                      </a:r>
                      <a:r>
                        <a:rPr lang="en-US" sz="1200" kern="1200" baseline="0" dirty="0" smtClean="0">
                          <a:solidFill>
                            <a:schemeClr val="dk1"/>
                          </a:solidFill>
                          <a:latin typeface="Arial" panose="020B0604020202020204" pitchFamily="34" charset="0"/>
                          <a:ea typeface="+mn-ea"/>
                          <a:cs typeface="Arial" panose="020B0604020202020204" pitchFamily="34" charset="0"/>
                        </a:rPr>
                        <a:t> took steps to </a:t>
                      </a:r>
                      <a:r>
                        <a:rPr lang="en-ZA" sz="1200" kern="1200" baseline="0" dirty="0" smtClean="0">
                          <a:solidFill>
                            <a:schemeClr val="dk1"/>
                          </a:solidFill>
                          <a:latin typeface="Arial" panose="020B0604020202020204" pitchFamily="34" charset="0"/>
                          <a:ea typeface="+mn-ea"/>
                          <a:cs typeface="Arial" panose="020B0604020202020204" pitchFamily="34" charset="0"/>
                        </a:rPr>
                        <a:t>e</a:t>
                      </a:r>
                      <a:r>
                        <a:rPr lang="en-ZA" sz="1200" dirty="0" smtClean="0">
                          <a:latin typeface="Arial" panose="020B0604020202020204" pitchFamily="34" charset="0"/>
                          <a:cs typeface="Arial" panose="020B0604020202020204" pitchFamily="34" charset="0"/>
                        </a:rPr>
                        <a:t>nforce compliance with the </a:t>
                      </a:r>
                      <a:r>
                        <a:rPr lang="en-ZA" sz="1200" dirty="0" err="1" smtClean="0">
                          <a:latin typeface="Arial" panose="020B0604020202020204" pitchFamily="34" charset="0"/>
                          <a:cs typeface="Arial" panose="020B0604020202020204" pitchFamily="34" charset="0"/>
                        </a:rPr>
                        <a:t>PFMA</a:t>
                      </a:r>
                      <a:r>
                        <a:rPr lang="en-ZA" sz="1200" dirty="0" smtClean="0">
                          <a:latin typeface="Arial" panose="020B0604020202020204" pitchFamily="34" charset="0"/>
                          <a:cs typeface="Arial" panose="020B0604020202020204" pitchFamily="34" charset="0"/>
                        </a:rPr>
                        <a:t> and Treasury Regulations by settling the bank overdraft,</a:t>
                      </a:r>
                      <a:r>
                        <a:rPr lang="en-ZA" sz="1200" baseline="0" dirty="0" smtClean="0">
                          <a:latin typeface="Arial" panose="020B0604020202020204" pitchFamily="34" charset="0"/>
                          <a:cs typeface="Arial" panose="020B0604020202020204" pitchFamily="34" charset="0"/>
                        </a:rPr>
                        <a:t> maintaining z</a:t>
                      </a:r>
                      <a:r>
                        <a:rPr lang="en-ZA" sz="1200" b="0" i="0" u="none" strike="noStrike" dirty="0" smtClean="0">
                          <a:solidFill>
                            <a:srgbClr val="000000"/>
                          </a:solidFill>
                          <a:effectLst/>
                          <a:latin typeface="Arial"/>
                        </a:rPr>
                        <a:t>ero balance on overdraft and </a:t>
                      </a:r>
                      <a:r>
                        <a:rPr lang="en-ZA" sz="1200" dirty="0" smtClean="0">
                          <a:latin typeface="Arial" panose="020B0604020202020204" pitchFamily="34" charset="0"/>
                          <a:cs typeface="Arial" panose="020B0604020202020204" pitchFamily="34" charset="0"/>
                        </a:rPr>
                        <a:t>ensuring consequence management for any contravention on banking arrangements to ensure</a:t>
                      </a:r>
                      <a:r>
                        <a:rPr lang="en-ZA" sz="1200" baseline="0" dirty="0" smtClean="0">
                          <a:latin typeface="Arial" panose="020B0604020202020204" pitchFamily="34" charset="0"/>
                          <a:cs typeface="Arial" panose="020B0604020202020204" pitchFamily="34" charset="0"/>
                        </a:rPr>
                        <a:t> that the available budget is cash backed at all times.</a:t>
                      </a:r>
                    </a:p>
                    <a:p>
                      <a:pPr marL="0" marR="0" lvl="0" indent="0" algn="just" defTabSz="422041" rtl="0" eaLnBrk="1" fontAlgn="auto" latinLnBrk="0" hangingPunct="1">
                        <a:lnSpc>
                          <a:spcPct val="100000"/>
                        </a:lnSpc>
                        <a:spcBef>
                          <a:spcPts val="0"/>
                        </a:spcBef>
                        <a:spcAft>
                          <a:spcPts val="0"/>
                        </a:spcAft>
                        <a:buClrTx/>
                        <a:buSzTx/>
                        <a:buFontTx/>
                        <a:buNone/>
                        <a:tabLst/>
                        <a:defRPr/>
                      </a:pPr>
                      <a:r>
                        <a:rPr lang="en-ZA" sz="1200" baseline="0" dirty="0" smtClean="0">
                          <a:latin typeface="Arial" panose="020B0604020202020204" pitchFamily="34" charset="0"/>
                          <a:cs typeface="Arial" panose="020B0604020202020204" pitchFamily="34" charset="0"/>
                        </a:rPr>
                        <a:t>The cash on hand is directly linked to the prior year unauthorised expenditure awaiting approval by Parliament in line with the </a:t>
                      </a:r>
                      <a:r>
                        <a:rPr lang="en-ZA" sz="1200" baseline="0" dirty="0" err="1" smtClean="0">
                          <a:latin typeface="Arial" panose="020B0604020202020204" pitchFamily="34" charset="0"/>
                          <a:cs typeface="Arial" panose="020B0604020202020204" pitchFamily="34" charset="0"/>
                        </a:rPr>
                        <a:t>PFMA</a:t>
                      </a:r>
                      <a:r>
                        <a:rPr lang="en-ZA" sz="1200" baseline="0" dirty="0" smtClean="0">
                          <a:latin typeface="Arial" panose="020B0604020202020204" pitchFamily="34" charset="0"/>
                          <a:cs typeface="Arial" panose="020B0604020202020204" pitchFamily="34" charset="0"/>
                        </a:rPr>
                        <a:t>.</a:t>
                      </a:r>
                      <a:endParaRPr lang="en-US" sz="1200" dirty="0" smtClean="0"/>
                    </a:p>
                  </a:txBody>
                  <a:tcPr/>
                </a:tc>
                <a:extLst>
                  <a:ext uri="{0D108BD9-81ED-4DB2-BD59-A6C34878D82A}">
                    <a16:rowId xmlns:a16="http://schemas.microsoft.com/office/drawing/2014/main" xmlns="" val="2418467750"/>
                  </a:ext>
                </a:extLst>
              </a:tr>
              <a:tr h="784552">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200" b="1" i="0" u="none" strike="noStrike" kern="1200" baseline="0" dirty="0" smtClean="0">
                          <a:solidFill>
                            <a:schemeClr val="dk1"/>
                          </a:solidFill>
                          <a:latin typeface="Arial" panose="020B0604020202020204" pitchFamily="34" charset="0"/>
                          <a:ea typeface="+mn-ea"/>
                          <a:cs typeface="Arial" panose="020B0604020202020204" pitchFamily="34" charset="0"/>
                        </a:rPr>
                        <a:t>Consequence Management</a:t>
                      </a:r>
                      <a:r>
                        <a:rPr lang="en-ZA" sz="1200" b="0" i="0" u="none" strike="noStrike" kern="1200" baseline="0" dirty="0" smtClean="0">
                          <a:solidFill>
                            <a:schemeClr val="dk1"/>
                          </a:solidFill>
                          <a:latin typeface="Arial" panose="020B0604020202020204" pitchFamily="34" charset="0"/>
                          <a:ea typeface="+mn-ea"/>
                          <a:cs typeface="Arial" panose="020B0604020202020204" pitchFamily="34" charset="0"/>
                        </a:rPr>
                        <a:t> – did not obtain sufficient appropriate audit evidence that disciplinary steps were taken against officials who had incurred irregular expenditure (DWS)</a:t>
                      </a: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Disciplinary action was taken on completed investigations with remaining cases being expedited to ensure speedy implementation of corrective actions and condonation requests to National Treasury.</a:t>
                      </a:r>
                    </a:p>
                  </a:txBody>
                  <a:tcPr/>
                </a:tc>
                <a:extLst>
                  <a:ext uri="{0D108BD9-81ED-4DB2-BD59-A6C34878D82A}">
                    <a16:rowId xmlns:a16="http://schemas.microsoft.com/office/drawing/2014/main" xmlns="" val="310161032"/>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52</a:t>
            </a:fld>
            <a:endParaRPr lang="en-US" altLang="en-US">
              <a:solidFill>
                <a:prstClr val="black"/>
              </a:solidFill>
              <a:ea typeface="+mn-ea"/>
            </a:endParaRPr>
          </a:p>
        </p:txBody>
      </p:sp>
    </p:spTree>
    <p:extLst>
      <p:ext uri="{BB962C8B-B14F-4D97-AF65-F5344CB8AC3E}">
        <p14:creationId xmlns:p14="http://schemas.microsoft.com/office/powerpoint/2010/main" val="37182488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4: feedback on the financial recovery plan </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53</a:t>
            </a:fld>
            <a:endParaRPr lang="en-US" altLang="en-US">
              <a:solidFill>
                <a:prstClr val="black"/>
              </a:solidFill>
              <a:ea typeface="+mn-ea"/>
            </a:endParaRPr>
          </a:p>
        </p:txBody>
      </p:sp>
      <p:sp>
        <p:nvSpPr>
          <p:cNvPr id="5" name="Title 1"/>
          <p:cNvSpPr txBox="1">
            <a:spLocks/>
          </p:cNvSpPr>
          <p:nvPr/>
        </p:nvSpPr>
        <p:spPr>
          <a:xfrm>
            <a:off x="722313" y="4877961"/>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endParaRPr lang="en-ZA" sz="1400" dirty="0">
              <a:solidFill>
                <a:srgbClr val="FF0000"/>
              </a:solidFill>
            </a:endParaRPr>
          </a:p>
        </p:txBody>
      </p:sp>
    </p:spTree>
    <p:extLst>
      <p:ext uri="{BB962C8B-B14F-4D97-AF65-F5344CB8AC3E}">
        <p14:creationId xmlns:p14="http://schemas.microsoft.com/office/powerpoint/2010/main" val="28776382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06" y="14661"/>
            <a:ext cx="8606118" cy="657691"/>
          </a:xfrm>
          <a:solidFill>
            <a:schemeClr val="bg1"/>
          </a:solidFill>
        </p:spPr>
        <p:txBody>
          <a:bodyPr/>
          <a:lstStyle/>
          <a:p>
            <a:r>
              <a:rPr lang="en-ZA" dirty="0">
                <a:solidFill>
                  <a:prstClr val="black"/>
                </a:solidFill>
              </a:rPr>
              <a:t>Key highlights</a:t>
            </a:r>
            <a:endParaRPr lang="en-ZA" sz="3600" dirty="0"/>
          </a:p>
        </p:txBody>
      </p:sp>
      <p:sp>
        <p:nvSpPr>
          <p:cNvPr id="3" name="Content Placeholder 2"/>
          <p:cNvSpPr>
            <a:spLocks noGrp="1"/>
          </p:cNvSpPr>
          <p:nvPr>
            <p:ph idx="1"/>
          </p:nvPr>
        </p:nvSpPr>
        <p:spPr>
          <a:xfrm>
            <a:off x="277906" y="778226"/>
            <a:ext cx="8606118" cy="5285689"/>
          </a:xfrm>
        </p:spPr>
        <p:txBody>
          <a:bodyPr/>
          <a:lstStyle/>
          <a:p>
            <a:pPr algn="just"/>
            <a:r>
              <a:rPr lang="en-ZA" sz="2000" dirty="0" smtClean="0"/>
              <a:t>The </a:t>
            </a:r>
            <a:r>
              <a:rPr lang="en-ZA" sz="2000" dirty="0"/>
              <a:t>Department </a:t>
            </a:r>
            <a:r>
              <a:rPr lang="en-ZA" sz="2000" dirty="0" smtClean="0"/>
              <a:t>(inclusive of the Water Entities) has </a:t>
            </a:r>
            <a:r>
              <a:rPr lang="en-ZA" sz="2000" dirty="0"/>
              <a:t>developed and is currently implementing a </a:t>
            </a:r>
            <a:r>
              <a:rPr lang="en-ZA" sz="2000" dirty="0" smtClean="0"/>
              <a:t>Financial </a:t>
            </a:r>
            <a:r>
              <a:rPr lang="en-ZA" sz="2000" dirty="0"/>
              <a:t>Recovery Plan addressing </a:t>
            </a:r>
            <a:r>
              <a:rPr lang="en-ZA" sz="2000" i="1" dirty="0"/>
              <a:t>inter alia </a:t>
            </a:r>
          </a:p>
          <a:p>
            <a:pPr lvl="1" algn="just"/>
            <a:r>
              <a:rPr lang="en-GB" sz="1400" dirty="0" smtClean="0"/>
              <a:t>Performance </a:t>
            </a:r>
            <a:r>
              <a:rPr lang="en-GB" sz="1400" dirty="0"/>
              <a:t>and </a:t>
            </a:r>
            <a:r>
              <a:rPr lang="en-GB" sz="1400" dirty="0" smtClean="0"/>
              <a:t>discipline/consequence </a:t>
            </a:r>
            <a:r>
              <a:rPr lang="en-GB" sz="1400" dirty="0"/>
              <a:t>management systems;  </a:t>
            </a:r>
          </a:p>
          <a:p>
            <a:pPr lvl="1" algn="just"/>
            <a:r>
              <a:rPr lang="en-GB" sz="1400" dirty="0" smtClean="0"/>
              <a:t>Institutional </a:t>
            </a:r>
            <a:r>
              <a:rPr lang="en-GB" sz="1400" dirty="0"/>
              <a:t>stabilization; </a:t>
            </a:r>
          </a:p>
          <a:p>
            <a:pPr lvl="1" algn="just"/>
            <a:r>
              <a:rPr lang="en-GB" sz="1400" dirty="0"/>
              <a:t>Capacity and transformation;</a:t>
            </a:r>
          </a:p>
          <a:p>
            <a:pPr lvl="1" algn="just"/>
            <a:r>
              <a:rPr lang="en-GB" sz="1400" dirty="0"/>
              <a:t>Sustainable service delivery;</a:t>
            </a:r>
          </a:p>
          <a:p>
            <a:pPr lvl="1" algn="just"/>
            <a:r>
              <a:rPr lang="en-GB" sz="1400" dirty="0"/>
              <a:t>Infrastructure maintenance and development; and </a:t>
            </a:r>
          </a:p>
          <a:p>
            <a:pPr lvl="1" algn="just"/>
            <a:r>
              <a:rPr lang="en-GB" sz="1400" dirty="0"/>
              <a:t>Financial Management</a:t>
            </a:r>
            <a:r>
              <a:rPr lang="en-GB" sz="1400" dirty="0" smtClean="0"/>
              <a:t>.</a:t>
            </a:r>
            <a:endParaRPr lang="en-ZA" sz="1400" dirty="0" smtClean="0"/>
          </a:p>
          <a:p>
            <a:pPr marL="316531" lvl="1" indent="-316531" algn="just">
              <a:buFont typeface="Arial" panose="020B0604020202020204" pitchFamily="34" charset="0"/>
              <a:buChar char="•"/>
            </a:pPr>
            <a:endParaRPr lang="en-ZA" sz="800" dirty="0" smtClean="0"/>
          </a:p>
          <a:p>
            <a:pPr marL="316531" lvl="1" indent="-316531" algn="just">
              <a:buFont typeface="Arial" panose="020B0604020202020204" pitchFamily="34" charset="0"/>
              <a:buChar char="•"/>
            </a:pPr>
            <a:r>
              <a:rPr lang="en-ZA" sz="2000" dirty="0" smtClean="0"/>
              <a:t>These </a:t>
            </a:r>
            <a:r>
              <a:rPr lang="en-ZA" sz="2000" dirty="0"/>
              <a:t>efforts have resulted in an improved internal control environment leading to </a:t>
            </a:r>
            <a:r>
              <a:rPr lang="en-ZA" sz="2000" b="1" u="sng" dirty="0" smtClean="0"/>
              <a:t>unqualified </a:t>
            </a:r>
            <a:r>
              <a:rPr lang="en-ZA" sz="2000" b="1" u="sng" dirty="0"/>
              <a:t>Audit </a:t>
            </a:r>
            <a:r>
              <a:rPr lang="en-ZA" sz="2000" b="1" u="sng" dirty="0" smtClean="0"/>
              <a:t>Opinions in both Accounts</a:t>
            </a:r>
            <a:r>
              <a:rPr lang="en-ZA" sz="2000" dirty="0" smtClean="0"/>
              <a:t>.  </a:t>
            </a:r>
          </a:p>
          <a:p>
            <a:pPr marL="316531" lvl="1" indent="-316531" algn="just">
              <a:buFont typeface="Arial" panose="020B0604020202020204" pitchFamily="34" charset="0"/>
              <a:buChar char="•"/>
            </a:pPr>
            <a:endParaRPr lang="en-ZA" sz="800" dirty="0" smtClean="0"/>
          </a:p>
          <a:p>
            <a:pPr marL="316531" lvl="1" indent="-316531" algn="just">
              <a:buFont typeface="Arial" panose="020B0604020202020204" pitchFamily="34" charset="0"/>
              <a:buChar char="•"/>
            </a:pPr>
            <a:r>
              <a:rPr lang="en-ZA" sz="2000" dirty="0" smtClean="0"/>
              <a:t>No unauthorised expenditure since 2018/2019 financial year. </a:t>
            </a:r>
          </a:p>
          <a:p>
            <a:pPr marL="316531" lvl="1" indent="-316531" algn="just">
              <a:buFont typeface="Arial" panose="020B0604020202020204" pitchFamily="34" charset="0"/>
              <a:buChar char="•"/>
            </a:pPr>
            <a:endParaRPr lang="en-ZA" sz="800" dirty="0" smtClean="0"/>
          </a:p>
          <a:p>
            <a:pPr marL="316531" lvl="1" indent="-316531" algn="just">
              <a:buFont typeface="Arial" panose="020B0604020202020204" pitchFamily="34" charset="0"/>
              <a:buChar char="•"/>
            </a:pPr>
            <a:r>
              <a:rPr lang="en-ZA" sz="2000" dirty="0"/>
              <a:t>R</a:t>
            </a:r>
            <a:r>
              <a:rPr lang="en-ZA" sz="2000" dirty="0" smtClean="0"/>
              <a:t>eduction in incidents of Irregular, Fruitless and Wasteful expenditure.</a:t>
            </a:r>
          </a:p>
          <a:p>
            <a:pPr marL="316531" lvl="1" indent="-316531" algn="just">
              <a:buFont typeface="Arial" panose="020B0604020202020204" pitchFamily="34" charset="0"/>
              <a:buChar char="•"/>
            </a:pPr>
            <a:endParaRPr lang="en-ZA" sz="800" dirty="0" smtClean="0"/>
          </a:p>
          <a:p>
            <a:pPr marL="316531" lvl="1" indent="-316531" algn="just">
              <a:buFont typeface="Arial" panose="020B0604020202020204" pitchFamily="34" charset="0"/>
              <a:buChar char="•"/>
            </a:pPr>
            <a:r>
              <a:rPr lang="en-US" sz="2000" dirty="0" smtClean="0"/>
              <a:t>Progress </a:t>
            </a:r>
            <a:r>
              <a:rPr lang="en-US" sz="2000" dirty="0"/>
              <a:t>made on disciplinary and investigation matters. </a:t>
            </a:r>
            <a:endParaRPr lang="en-US" sz="2000" dirty="0" smtClean="0"/>
          </a:p>
          <a:p>
            <a:pPr marL="316531" lvl="1" indent="-316531" algn="just">
              <a:buFont typeface="Arial" panose="020B0604020202020204" pitchFamily="34" charset="0"/>
              <a:buChar char="•"/>
            </a:pPr>
            <a:endParaRPr lang="en-US" sz="800" dirty="0"/>
          </a:p>
          <a:p>
            <a:pPr marL="316531" lvl="1" indent="-316531" algn="just">
              <a:buFont typeface="Arial" panose="020B0604020202020204" pitchFamily="34" charset="0"/>
              <a:buChar char="•"/>
            </a:pPr>
            <a:r>
              <a:rPr lang="en-US" sz="2000" b="1" u="sng" dirty="0"/>
              <a:t>No new material irregularities </a:t>
            </a:r>
            <a:r>
              <a:rPr lang="en-US" sz="2000" dirty="0"/>
              <a:t>have been identified for the 2019/2020 financial year. </a:t>
            </a:r>
            <a:endParaRPr lang="en-ZA" sz="2000" dirty="0"/>
          </a:p>
          <a:p>
            <a:pPr marL="316531" lvl="1" indent="-316531" algn="just">
              <a:buFont typeface="Arial" panose="020B0604020202020204" pitchFamily="34" charset="0"/>
              <a:buChar char="•"/>
            </a:pPr>
            <a:endParaRPr lang="en-ZA" sz="2000" dirty="0"/>
          </a:p>
          <a:p>
            <a:pPr algn="just"/>
            <a:endParaRPr lang="en-ZA" sz="700" dirty="0"/>
          </a:p>
          <a:p>
            <a:pPr algn="just"/>
            <a:endParaRPr lang="en-ZA" sz="700" dirty="0" smtClean="0"/>
          </a:p>
          <a:p>
            <a:pPr algn="just"/>
            <a:endParaRPr lang="en-ZA" sz="2300" dirty="0"/>
          </a:p>
          <a:p>
            <a:pPr algn="just"/>
            <a:endParaRPr lang="en-ZA" sz="22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54</a:t>
            </a:fld>
            <a:endParaRPr lang="en-US" altLang="en-US" dirty="0">
              <a:solidFill>
                <a:prstClr val="black"/>
              </a:solidFill>
            </a:endParaRPr>
          </a:p>
        </p:txBody>
      </p:sp>
    </p:spTree>
    <p:extLst>
      <p:ext uri="{BB962C8B-B14F-4D97-AF65-F5344CB8AC3E}">
        <p14:creationId xmlns:p14="http://schemas.microsoft.com/office/powerpoint/2010/main" val="3630934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267" y="90746"/>
            <a:ext cx="8568265" cy="447868"/>
          </a:xfrm>
        </p:spPr>
        <p:txBody>
          <a:bodyPr/>
          <a:lstStyle/>
          <a:p>
            <a:r>
              <a:rPr lang="en-ZA" sz="2800" dirty="0" smtClean="0"/>
              <a:t>Summary of financial </a:t>
            </a:r>
            <a:r>
              <a:rPr lang="en-ZA" sz="2800" dirty="0"/>
              <a:t>r</a:t>
            </a:r>
            <a:r>
              <a:rPr lang="en-ZA" sz="2800" dirty="0" smtClean="0"/>
              <a:t>ecovery </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7894016"/>
              </p:ext>
            </p:extLst>
          </p:nvPr>
        </p:nvGraphicFramePr>
        <p:xfrm>
          <a:off x="97655" y="617220"/>
          <a:ext cx="8877670" cy="5453409"/>
        </p:xfrm>
        <a:graphic>
          <a:graphicData uri="http://schemas.openxmlformats.org/drawingml/2006/table">
            <a:tbl>
              <a:tblPr firstRow="1" bandRow="1">
                <a:tableStyleId>{F5AB1C69-6EDB-4FF4-983F-18BD219EF322}</a:tableStyleId>
              </a:tblPr>
              <a:tblGrid>
                <a:gridCol w="1919792">
                  <a:extLst>
                    <a:ext uri="{9D8B030D-6E8A-4147-A177-3AD203B41FA5}">
                      <a16:colId xmlns:a16="http://schemas.microsoft.com/office/drawing/2014/main" xmlns="" val="20000"/>
                    </a:ext>
                  </a:extLst>
                </a:gridCol>
                <a:gridCol w="3072713">
                  <a:extLst>
                    <a:ext uri="{9D8B030D-6E8A-4147-A177-3AD203B41FA5}">
                      <a16:colId xmlns:a16="http://schemas.microsoft.com/office/drawing/2014/main" xmlns="" val="20001"/>
                    </a:ext>
                  </a:extLst>
                </a:gridCol>
                <a:gridCol w="3885165">
                  <a:extLst>
                    <a:ext uri="{9D8B030D-6E8A-4147-A177-3AD203B41FA5}">
                      <a16:colId xmlns:a16="http://schemas.microsoft.com/office/drawing/2014/main" xmlns="" val="20002"/>
                    </a:ext>
                  </a:extLst>
                </a:gridCol>
              </a:tblGrid>
              <a:tr h="198120">
                <a:tc>
                  <a:txBody>
                    <a:bodyPr/>
                    <a:lstStyle/>
                    <a:p>
                      <a:r>
                        <a:rPr lang="en-ZA" sz="1400" dirty="0">
                          <a:latin typeface="Arial" panose="020B0604020202020204" pitchFamily="34" charset="0"/>
                          <a:cs typeface="Arial" panose="020B0604020202020204" pitchFamily="34" charset="0"/>
                        </a:rPr>
                        <a:t>Broad strategies</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latin typeface="Arial" panose="020B0604020202020204" pitchFamily="34" charset="0"/>
                          <a:cs typeface="Arial" panose="020B0604020202020204" pitchFamily="34" charset="0"/>
                        </a:rPr>
                        <a:t>Key outputs</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latin typeface="Arial" panose="020B0604020202020204" pitchFamily="34" charset="0"/>
                          <a:cs typeface="Arial" panose="020B0604020202020204" pitchFamily="34" charset="0"/>
                        </a:rPr>
                        <a:t>Status</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23213">
                <a:tc rowSpan="3">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Funding and budget management </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Implementation of audit action </a:t>
                      </a:r>
                      <a:r>
                        <a:rPr lang="en-ZA" sz="1100" u="none" strike="noStrike" dirty="0" smtClean="0">
                          <a:effectLst/>
                          <a:latin typeface="Arial" panose="020B0604020202020204" pitchFamily="34" charset="0"/>
                          <a:cs typeface="Arial" panose="020B0604020202020204" pitchFamily="34" charset="0"/>
                        </a:rPr>
                        <a:t>plans</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smtClean="0">
                          <a:effectLst/>
                          <a:latin typeface="Arial" panose="020B0604020202020204" pitchFamily="34" charset="0"/>
                          <a:cs typeface="Arial" panose="020B0604020202020204" pitchFamily="34" charset="0"/>
                        </a:rPr>
                        <a:t>Audit action plans</a:t>
                      </a:r>
                      <a:r>
                        <a:rPr lang="en-ZA" sz="1100" u="none" strike="noStrike" baseline="0" dirty="0" smtClean="0">
                          <a:effectLst/>
                          <a:latin typeface="Arial" panose="020B0604020202020204" pitchFamily="34" charset="0"/>
                          <a:cs typeface="Arial" panose="020B0604020202020204" pitchFamily="34" charset="0"/>
                        </a:rPr>
                        <a:t> have been developed and implemented resulting in unqualified audit opinions.</a:t>
                      </a:r>
                      <a:endParaRPr lang="en-ZA" sz="1100" b="0" i="0" u="none" strike="noStrike" kern="1200" dirty="0">
                        <a:solidFill>
                          <a:srgbClr val="C00000"/>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0001"/>
                  </a:ext>
                </a:extLst>
              </a:tr>
              <a:tr h="213360">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Zero balance on overdraft</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Positive</a:t>
                      </a:r>
                      <a:r>
                        <a:rPr lang="en-ZA" sz="1100" u="none" strike="noStrike" baseline="0" dirty="0">
                          <a:effectLst/>
                          <a:latin typeface="Arial" panose="020B0604020202020204" pitchFamily="34" charset="0"/>
                          <a:cs typeface="Arial" panose="020B0604020202020204" pitchFamily="34" charset="0"/>
                        </a:rPr>
                        <a:t> bank </a:t>
                      </a:r>
                      <a:r>
                        <a:rPr lang="en-ZA" sz="1100" u="none" strike="noStrike" baseline="0" dirty="0" smtClean="0">
                          <a:effectLst/>
                          <a:latin typeface="Arial" panose="020B0604020202020204" pitchFamily="34" charset="0"/>
                          <a:cs typeface="Arial" panose="020B0604020202020204" pitchFamily="34" charset="0"/>
                        </a:rPr>
                        <a:t>balance has been </a:t>
                      </a:r>
                      <a:r>
                        <a:rPr lang="en-ZA" sz="1100" u="none" strike="noStrike" baseline="0" dirty="0">
                          <a:effectLst/>
                          <a:latin typeface="Arial" panose="020B0604020202020204" pitchFamily="34" charset="0"/>
                          <a:cs typeface="Arial" panose="020B0604020202020204" pitchFamily="34" charset="0"/>
                        </a:rPr>
                        <a:t>achieved.</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510540">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Implementation of debt collection and revenue enhancement strategy</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smtClean="0">
                          <a:effectLst/>
                          <a:latin typeface="Arial" panose="020B0604020202020204" pitchFamily="34" charset="0"/>
                          <a:cs typeface="Arial" panose="020B0604020202020204" pitchFamily="34" charset="0"/>
                        </a:rPr>
                        <a:t>The strategy</a:t>
                      </a:r>
                      <a:r>
                        <a:rPr lang="en-ZA" sz="1100" u="none" strike="noStrike" baseline="0" dirty="0" smtClean="0">
                          <a:effectLst/>
                          <a:latin typeface="Arial" panose="020B0604020202020204" pitchFamily="34" charset="0"/>
                          <a:cs typeface="Arial" panose="020B0604020202020204" pitchFamily="34" charset="0"/>
                        </a:rPr>
                        <a:t> is being implemented including improved credit control measures and intergovernmental engagements (DWS, COGTA, NT and SALGA).</a:t>
                      </a:r>
                      <a:endParaRPr lang="en-ZA" sz="1100" b="0" i="0" u="none" strike="noStrike" kern="1200" dirty="0">
                        <a:solidFill>
                          <a:srgbClr val="C00000"/>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xmlns="" val="10003"/>
                  </a:ext>
                </a:extLst>
              </a:tr>
              <a:tr h="632460">
                <a:tc rowSpan="4">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Expenditure control, financial governance and accountability</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Implementation of the accruals and payables management plan</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baseline="0" dirty="0" smtClean="0">
                          <a:effectLst/>
                          <a:latin typeface="Arial" panose="020B0604020202020204" pitchFamily="34" charset="0"/>
                          <a:cs typeface="Arial" panose="020B0604020202020204" pitchFamily="34" charset="0"/>
                        </a:rPr>
                        <a:t>Significant reduction in accruals and payables have been recorded. Settlements </a:t>
                      </a:r>
                      <a:r>
                        <a:rPr lang="en-ZA" sz="1100" u="none" strike="noStrike" baseline="0" dirty="0">
                          <a:effectLst/>
                          <a:latin typeface="Arial" panose="020B0604020202020204" pitchFamily="34" charset="0"/>
                          <a:cs typeface="Arial" panose="020B0604020202020204" pitchFamily="34" charset="0"/>
                        </a:rPr>
                        <a:t>/repayment agreements were implemented in line with the accruals and payables management plan.</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373380">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Fruitless and wasteful  expenditure condonations and remedial measures report.</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Construction Unit overheads </a:t>
                      </a:r>
                      <a:r>
                        <a:rPr lang="en-ZA" sz="1100" u="none" strike="noStrike" dirty="0" smtClean="0">
                          <a:effectLst/>
                          <a:latin typeface="Arial" panose="020B0604020202020204" pitchFamily="34" charset="0"/>
                          <a:cs typeface="Arial" panose="020B0604020202020204" pitchFamily="34" charset="0"/>
                        </a:rPr>
                        <a:t>could </a:t>
                      </a:r>
                      <a:r>
                        <a:rPr lang="en-ZA" sz="1100" u="none" strike="noStrike" dirty="0">
                          <a:effectLst/>
                          <a:latin typeface="Arial" panose="020B0604020202020204" pitchFamily="34" charset="0"/>
                          <a:cs typeface="Arial" panose="020B0604020202020204" pitchFamily="34" charset="0"/>
                        </a:rPr>
                        <a:t>not be recovered</a:t>
                      </a:r>
                      <a:r>
                        <a:rPr lang="en-ZA" sz="1100" u="none" strike="noStrike" baseline="0" dirty="0">
                          <a:effectLst/>
                          <a:latin typeface="Arial" panose="020B0604020202020204" pitchFamily="34" charset="0"/>
                          <a:cs typeface="Arial" panose="020B0604020202020204" pitchFamily="34" charset="0"/>
                        </a:rPr>
                        <a:t> from projects were incurred</a:t>
                      </a:r>
                      <a:r>
                        <a:rPr lang="en-ZA" sz="1100" u="none" strike="noStrike" dirty="0">
                          <a:effectLst/>
                          <a:latin typeface="Arial" panose="020B0604020202020204" pitchFamily="34" charset="0"/>
                          <a:cs typeface="Arial" panose="020B0604020202020204" pitchFamily="34" charset="0"/>
                        </a:rPr>
                        <a:t> during lockdown.</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5"/>
                  </a:ext>
                </a:extLst>
              </a:tr>
              <a:tr h="589477">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4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Irregular expenditure condonations and remedial measures report</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Irregular expenditure was incurred on running contracts which were declared irregular</a:t>
                      </a:r>
                      <a:r>
                        <a:rPr lang="en-ZA" sz="1100" u="none" strike="noStrike" dirty="0" smtClean="0">
                          <a:effectLst/>
                          <a:latin typeface="Arial" panose="020B0604020202020204" pitchFamily="34" charset="0"/>
                          <a:cs typeface="Arial" panose="020B0604020202020204" pitchFamily="34" charset="0"/>
                        </a:rPr>
                        <a:t>. Condonation process is in progress.</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6"/>
                  </a:ext>
                </a:extLst>
              </a:tr>
              <a:tr h="423213">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2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Report on implementation of exit strategies on  irregular contracts</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Legal review of irregular</a:t>
                      </a:r>
                      <a:r>
                        <a:rPr lang="en-ZA" sz="1100" u="none" strike="noStrike" baseline="0" dirty="0">
                          <a:effectLst/>
                          <a:latin typeface="Arial" panose="020B0604020202020204" pitchFamily="34" charset="0"/>
                          <a:cs typeface="Arial" panose="020B0604020202020204" pitchFamily="34" charset="0"/>
                        </a:rPr>
                        <a:t> contracts is in </a:t>
                      </a:r>
                      <a:r>
                        <a:rPr lang="en-ZA" sz="1100" u="none" strike="noStrike" baseline="0" dirty="0" smtClean="0">
                          <a:effectLst/>
                          <a:latin typeface="Arial" panose="020B0604020202020204" pitchFamily="34" charset="0"/>
                          <a:cs typeface="Arial" panose="020B0604020202020204" pitchFamily="34" charset="0"/>
                        </a:rPr>
                        <a:t>progress. This </a:t>
                      </a:r>
                      <a:r>
                        <a:rPr lang="en-ZA" sz="1100" u="none" strike="noStrike" baseline="0" dirty="0">
                          <a:effectLst/>
                          <a:latin typeface="Arial" panose="020B0604020202020204" pitchFamily="34" charset="0"/>
                          <a:cs typeface="Arial" panose="020B0604020202020204" pitchFamily="34" charset="0"/>
                        </a:rPr>
                        <a:t>includes work by the SIU and Legal Services.</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7"/>
                  </a:ext>
                </a:extLst>
              </a:tr>
              <a:tr h="587175">
                <a:tc rowSpan="3">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Capital budget and asset management</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Status report on departmental infrastructure operations and management plans and budgets. </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kern="1200" dirty="0">
                          <a:effectLst/>
                          <a:latin typeface="Arial" panose="020B0604020202020204" pitchFamily="34" charset="0"/>
                          <a:cs typeface="Arial" panose="020B0604020202020204" pitchFamily="34" charset="0"/>
                        </a:rPr>
                        <a:t>Status reports</a:t>
                      </a:r>
                      <a:r>
                        <a:rPr lang="en-ZA" sz="1100" u="none" strike="noStrike" kern="1200" baseline="0" dirty="0">
                          <a:effectLst/>
                          <a:latin typeface="Arial" panose="020B0604020202020204" pitchFamily="34" charset="0"/>
                          <a:cs typeface="Arial" panose="020B0604020202020204" pitchFamily="34" charset="0"/>
                        </a:rPr>
                        <a:t> have been compiled with remedial </a:t>
                      </a:r>
                      <a:r>
                        <a:rPr lang="en-ZA" sz="1100" u="none" strike="noStrike" kern="1200" baseline="0" dirty="0" smtClean="0">
                          <a:effectLst/>
                          <a:latin typeface="Arial" panose="020B0604020202020204" pitchFamily="34" charset="0"/>
                          <a:cs typeface="Arial" panose="020B0604020202020204" pitchFamily="34" charset="0"/>
                        </a:rPr>
                        <a:t>actions.</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8"/>
                  </a:ext>
                </a:extLst>
              </a:tr>
              <a:tr h="755739">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200" b="0" i="0" u="none" strike="noStrike" dirty="0">
                        <a:solidFill>
                          <a:srgbClr val="000000"/>
                        </a:solidFill>
                        <a:effectLst/>
                        <a:latin typeface="Arial"/>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Comprehensive reconciliations of assets and liabilities to enable maintenance of proper accounting records for management and reporting purposes. </a:t>
                      </a:r>
                      <a:endParaRPr lang="en-ZA" sz="1100" b="1"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kern="1200" dirty="0">
                          <a:effectLst/>
                          <a:latin typeface="Arial" panose="020B0604020202020204" pitchFamily="34" charset="0"/>
                          <a:cs typeface="Arial" panose="020B0604020202020204" pitchFamily="34" charset="0"/>
                        </a:rPr>
                        <a:t>Status reports</a:t>
                      </a:r>
                      <a:r>
                        <a:rPr lang="en-ZA" sz="1100" u="none" strike="noStrike" kern="1200" baseline="0" dirty="0">
                          <a:effectLst/>
                          <a:latin typeface="Arial" panose="020B0604020202020204" pitchFamily="34" charset="0"/>
                          <a:cs typeface="Arial" panose="020B0604020202020204" pitchFamily="34" charset="0"/>
                        </a:rPr>
                        <a:t> including annual engineer’s reviews have been compiled with remedial actions</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9"/>
                  </a:ext>
                </a:extLst>
              </a:tr>
              <a:tr h="302289">
                <a:tc vMerge="1">
                  <a:txBody>
                    <a:bodyPr/>
                    <a:lstStyle/>
                    <a:p>
                      <a:pPr marL="0" marR="0" indent="0" algn="l" defTabSz="422041" rtl="0" eaLnBrk="1" fontAlgn="auto" latinLnBrk="0" hangingPunct="1">
                        <a:lnSpc>
                          <a:spcPct val="100000"/>
                        </a:lnSpc>
                        <a:spcBef>
                          <a:spcPts val="0"/>
                        </a:spcBef>
                        <a:spcAft>
                          <a:spcPts val="0"/>
                        </a:spcAft>
                        <a:buClrTx/>
                        <a:buSzTx/>
                        <a:buFontTx/>
                        <a:buNone/>
                        <a:tabLst/>
                        <a:defRPr/>
                      </a:pPr>
                      <a:endParaRPr lang="en-ZA" sz="1200" b="0" i="0" u="none" strike="noStrike" dirty="0">
                        <a:solidFill>
                          <a:srgbClr val="000000"/>
                        </a:solidFill>
                        <a:effectLst/>
                        <a:latin typeface="Arial"/>
                      </a:endParaRPr>
                    </a:p>
                  </a:txBody>
                  <a:tcPr/>
                </a:tc>
                <a:tc>
                  <a:txBody>
                    <a:bodyPr/>
                    <a:lstStyle/>
                    <a:p>
                      <a:pPr marL="0" marR="0" indent="0" algn="l"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Status reports of </a:t>
                      </a:r>
                      <a:r>
                        <a:rPr lang="en-ZA" sz="1100" u="none" strike="noStrike" dirty="0" err="1">
                          <a:effectLst/>
                          <a:latin typeface="Arial" panose="020B0604020202020204" pitchFamily="34" charset="0"/>
                          <a:cs typeface="Arial" panose="020B0604020202020204" pitchFamily="34" charset="0"/>
                        </a:rPr>
                        <a:t>RBIG</a:t>
                      </a:r>
                      <a:r>
                        <a:rPr lang="en-ZA" sz="1100" u="none" strike="noStrike" dirty="0">
                          <a:effectLst/>
                          <a:latin typeface="Arial" panose="020B0604020202020204" pitchFamily="34" charset="0"/>
                          <a:cs typeface="Arial" panose="020B0604020202020204" pitchFamily="34" charset="0"/>
                        </a:rPr>
                        <a:t> and </a:t>
                      </a:r>
                      <a:r>
                        <a:rPr lang="en-ZA" sz="1100" u="none" strike="noStrike" dirty="0" err="1">
                          <a:effectLst/>
                          <a:latin typeface="Arial" panose="020B0604020202020204" pitchFamily="34" charset="0"/>
                          <a:cs typeface="Arial" panose="020B0604020202020204" pitchFamily="34" charset="0"/>
                        </a:rPr>
                        <a:t>WSIG</a:t>
                      </a:r>
                      <a:r>
                        <a:rPr lang="en-ZA" sz="1100" u="none" strike="noStrike" dirty="0">
                          <a:effectLst/>
                          <a:latin typeface="Arial" panose="020B0604020202020204" pitchFamily="34" charset="0"/>
                          <a:cs typeface="Arial" panose="020B0604020202020204" pitchFamily="34" charset="0"/>
                        </a:rPr>
                        <a:t> projects.</a:t>
                      </a:r>
                      <a:endParaRPr lang="en-ZA" sz="1100" b="0" i="0" u="none" strike="noStrike" dirty="0">
                        <a:solidFill>
                          <a:schemeClr val="tx1"/>
                        </a:solidFill>
                        <a:effectLst/>
                        <a:latin typeface="Arial" panose="020B0604020202020204" pitchFamily="34" charset="0"/>
                        <a:cs typeface="Arial" panose="020B0604020202020204" pitchFamily="34" charset="0"/>
                      </a:endParaRPr>
                    </a:p>
                  </a:txBody>
                  <a:tcPr/>
                </a:tc>
                <a:tc>
                  <a:txBody>
                    <a:bodyPr/>
                    <a:lstStyle/>
                    <a:p>
                      <a:pPr marL="0" marR="0" indent="0" algn="just" defTabSz="422041" rtl="0" eaLnBrk="1" fontAlgn="auto" latinLnBrk="0" hangingPunct="1">
                        <a:lnSpc>
                          <a:spcPct val="100000"/>
                        </a:lnSpc>
                        <a:spcBef>
                          <a:spcPts val="0"/>
                        </a:spcBef>
                        <a:spcAft>
                          <a:spcPts val="0"/>
                        </a:spcAft>
                        <a:buClrTx/>
                        <a:buSzTx/>
                        <a:buFontTx/>
                        <a:buNone/>
                        <a:tabLst/>
                        <a:defRPr/>
                      </a:pPr>
                      <a:r>
                        <a:rPr lang="en-ZA" sz="1100" u="none" strike="noStrike" dirty="0">
                          <a:effectLst/>
                          <a:latin typeface="Arial" panose="020B0604020202020204" pitchFamily="34" charset="0"/>
                          <a:cs typeface="Arial" panose="020B0604020202020204" pitchFamily="34" charset="0"/>
                        </a:rPr>
                        <a:t>Status reports compiled with remedial actions</a:t>
                      </a:r>
                      <a:endParaRPr lang="en-ZA" sz="1100" b="0" i="0" u="none" strike="noStrike" dirty="0">
                        <a:solidFill>
                          <a:srgbClr val="C00000"/>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55</a:t>
            </a:fld>
            <a:endParaRPr lang="en-US" altLang="en-US">
              <a:solidFill>
                <a:prstClr val="black"/>
              </a:solidFill>
            </a:endParaRPr>
          </a:p>
        </p:txBody>
      </p:sp>
    </p:spTree>
    <p:extLst>
      <p:ext uri="{BB962C8B-B14F-4D97-AF65-F5344CB8AC3E}">
        <p14:creationId xmlns:p14="http://schemas.microsoft.com/office/powerpoint/2010/main" val="32223105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18"/>
            <a:ext cx="8229600" cy="626699"/>
          </a:xfrm>
        </p:spPr>
        <p:txBody>
          <a:bodyPr/>
          <a:lstStyle/>
          <a:p>
            <a:r>
              <a:rPr lang="en-ZA" sz="3200" dirty="0" smtClean="0"/>
              <a:t>Accruals and Payables</a:t>
            </a:r>
            <a:endParaRPr lang="en-ZA" sz="3200" dirty="0"/>
          </a:p>
        </p:txBody>
      </p:sp>
      <p:sp>
        <p:nvSpPr>
          <p:cNvPr id="3" name="Content Placeholder 2"/>
          <p:cNvSpPr>
            <a:spLocks noGrp="1"/>
          </p:cNvSpPr>
          <p:nvPr>
            <p:ph idx="1"/>
          </p:nvPr>
        </p:nvSpPr>
        <p:spPr>
          <a:xfrm>
            <a:off x="141732" y="697017"/>
            <a:ext cx="8860536" cy="5501652"/>
          </a:xfrm>
        </p:spPr>
        <p:txBody>
          <a:bodyPr/>
          <a:lstStyle/>
          <a:p>
            <a:pPr marL="342900" lvl="1" indent="-342900" algn="just" defTabSz="914400" fontAlgn="auto">
              <a:spcBef>
                <a:spcPts val="0"/>
              </a:spcBef>
              <a:spcAft>
                <a:spcPts val="0"/>
              </a:spcAft>
              <a:buFont typeface="Arial" panose="020B0604020202020204" pitchFamily="34" charset="0"/>
              <a:buChar char="•"/>
            </a:pPr>
            <a:r>
              <a:rPr lang="en-ZA" sz="2200" dirty="0" smtClean="0"/>
              <a:t>As part of the Financial Recovery Plan the Department has put in internal control measures for timely processing of suppliers invoices.</a:t>
            </a:r>
          </a:p>
          <a:p>
            <a:pPr marL="342900" lvl="1" indent="-342900" algn="just" defTabSz="914400" fontAlgn="auto">
              <a:spcBef>
                <a:spcPts val="0"/>
              </a:spcBef>
              <a:spcAft>
                <a:spcPts val="0"/>
              </a:spcAft>
              <a:buFont typeface="Arial" panose="020B0604020202020204" pitchFamily="34" charset="0"/>
              <a:buChar char="•"/>
            </a:pPr>
            <a:endParaRPr lang="en-ZA" sz="800" dirty="0" smtClean="0"/>
          </a:p>
          <a:p>
            <a:pPr marL="342900" lvl="1" indent="-342900" algn="just" defTabSz="914400" fontAlgn="auto">
              <a:spcBef>
                <a:spcPts val="0"/>
              </a:spcBef>
              <a:spcAft>
                <a:spcPts val="0"/>
              </a:spcAft>
              <a:buFont typeface="Arial" panose="020B0604020202020204" pitchFamily="34" charset="0"/>
              <a:buChar char="•"/>
            </a:pPr>
            <a:r>
              <a:rPr lang="en-ZA" sz="2200" dirty="0" smtClean="0"/>
              <a:t>The Department’s accruals and payables amount to R929.779 million (2018/19: R1.682 billion), this represents a reduction of R752.688 million.</a:t>
            </a:r>
          </a:p>
          <a:p>
            <a:pPr marL="342900" lvl="1" indent="-342900" algn="just" defTabSz="914400" fontAlgn="auto">
              <a:spcBef>
                <a:spcPts val="0"/>
              </a:spcBef>
              <a:spcAft>
                <a:spcPts val="0"/>
              </a:spcAft>
              <a:buFont typeface="Arial" panose="020B0604020202020204" pitchFamily="34" charset="0"/>
              <a:buChar char="•"/>
            </a:pPr>
            <a:endParaRPr lang="en-ZA" sz="800" dirty="0" smtClean="0"/>
          </a:p>
          <a:p>
            <a:pPr marL="342900" lvl="1" indent="-342900" algn="just" defTabSz="914400" fontAlgn="auto">
              <a:spcBef>
                <a:spcPts val="0"/>
              </a:spcBef>
              <a:spcAft>
                <a:spcPts val="0"/>
              </a:spcAft>
              <a:buFont typeface="Arial" panose="020B0604020202020204" pitchFamily="34" charset="0"/>
              <a:buChar char="•"/>
            </a:pPr>
            <a:r>
              <a:rPr lang="en-ZA" sz="2200" dirty="0" smtClean="0"/>
              <a:t>Included in the balance of R929.779 million are historic invoices on War on Leaks, Water Services Intervention projects that could not be processed to prevent unauthorised expenditure. Some of these invoices have since been paid in the subsequent financial year in line with the reprioritised budgets.</a:t>
            </a:r>
          </a:p>
          <a:p>
            <a:pPr marL="342900" lvl="1" indent="-342900" algn="just" defTabSz="914400" fontAlgn="auto">
              <a:spcBef>
                <a:spcPts val="0"/>
              </a:spcBef>
              <a:spcAft>
                <a:spcPts val="0"/>
              </a:spcAft>
              <a:buFont typeface="Arial" panose="020B0604020202020204" pitchFamily="34" charset="0"/>
              <a:buChar char="•"/>
            </a:pPr>
            <a:endParaRPr lang="en-ZA" sz="800" dirty="0" smtClean="0"/>
          </a:p>
          <a:p>
            <a:pPr marL="342900" lvl="1" indent="-342900" algn="just" defTabSz="914400" fontAlgn="auto">
              <a:spcBef>
                <a:spcPts val="0"/>
              </a:spcBef>
              <a:spcAft>
                <a:spcPts val="0"/>
              </a:spcAft>
              <a:buFont typeface="Arial" panose="020B0604020202020204" pitchFamily="34" charset="0"/>
              <a:buChar char="•"/>
            </a:pPr>
            <a:r>
              <a:rPr lang="en-ZA" sz="2200" dirty="0" smtClean="0"/>
              <a:t>The WTE payables from exchange transaction of R1.225 billion (2018/19: R1.368 billion) relates mainly to TCTA tariff payable processed in the 2019/20 financial year in line with the water sales debt recoveries.</a:t>
            </a:r>
          </a:p>
          <a:p>
            <a:pPr marL="0" lvl="1" indent="0" algn="just" defTabSz="914400" fontAlgn="auto">
              <a:spcBef>
                <a:spcPts val="0"/>
              </a:spcBef>
              <a:spcAft>
                <a:spcPts val="0"/>
              </a:spcAft>
              <a:buNone/>
            </a:pPr>
            <a:endParaRPr lang="en-ZA" sz="2300" dirty="0" smtClean="0"/>
          </a:p>
          <a:p>
            <a:pPr marL="0" indent="0" eaLnBrk="1" fontAlgn="b" hangingPunct="1">
              <a:buNone/>
            </a:pPr>
            <a:endParaRPr lang="en-ZA" sz="2300" dirty="0" smtClean="0"/>
          </a:p>
          <a:p>
            <a:pPr marL="0" indent="0" algn="just" defTabSz="914400" fontAlgn="auto">
              <a:spcBef>
                <a:spcPts val="0"/>
              </a:spcBef>
              <a:spcAft>
                <a:spcPts val="0"/>
              </a:spcAft>
              <a:buNone/>
            </a:pPr>
            <a:endParaRPr lang="en-ZA" sz="2300" dirty="0"/>
          </a:p>
          <a:p>
            <a:pPr marL="0" indent="0">
              <a:buNone/>
            </a:pPr>
            <a:endParaRPr lang="en-ZA" sz="23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56</a:t>
            </a:fld>
            <a:endParaRPr lang="en-US" altLang="en-US">
              <a:solidFill>
                <a:prstClr val="black"/>
              </a:solidFill>
            </a:endParaRPr>
          </a:p>
        </p:txBody>
      </p:sp>
    </p:spTree>
    <p:extLst>
      <p:ext uri="{BB962C8B-B14F-4D97-AF65-F5344CB8AC3E}">
        <p14:creationId xmlns:p14="http://schemas.microsoft.com/office/powerpoint/2010/main" val="28995966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18"/>
            <a:ext cx="8229600" cy="626699"/>
          </a:xfrm>
        </p:spPr>
        <p:txBody>
          <a:bodyPr/>
          <a:lstStyle/>
          <a:p>
            <a:r>
              <a:rPr lang="en-ZA" sz="3200" dirty="0" smtClean="0"/>
              <a:t>Trade receivables</a:t>
            </a:r>
            <a:endParaRPr lang="en-ZA" sz="3200" dirty="0"/>
          </a:p>
        </p:txBody>
      </p:sp>
      <p:sp>
        <p:nvSpPr>
          <p:cNvPr id="3" name="Content Placeholder 2"/>
          <p:cNvSpPr>
            <a:spLocks noGrp="1"/>
          </p:cNvSpPr>
          <p:nvPr>
            <p:ph idx="1"/>
          </p:nvPr>
        </p:nvSpPr>
        <p:spPr>
          <a:xfrm>
            <a:off x="457200" y="985770"/>
            <a:ext cx="8118909" cy="4750885"/>
          </a:xfrm>
        </p:spPr>
        <p:txBody>
          <a:bodyPr/>
          <a:lstStyle/>
          <a:p>
            <a:pPr marL="342900" lvl="1" indent="-342900" algn="just" defTabSz="914400" fontAlgn="auto">
              <a:spcBef>
                <a:spcPts val="0"/>
              </a:spcBef>
              <a:spcAft>
                <a:spcPts val="0"/>
              </a:spcAft>
              <a:buFont typeface="Arial" panose="020B0604020202020204" pitchFamily="34" charset="0"/>
              <a:buChar char="•"/>
            </a:pPr>
            <a:r>
              <a:rPr lang="en-ZA" sz="2200" dirty="0" smtClean="0"/>
              <a:t>As at 31 March 2020 trade receivables balances totalled R17.756 billion (2018/19: R14.583 billion) which comprises of prior year unpaid accounts including new billing.</a:t>
            </a:r>
          </a:p>
          <a:p>
            <a:pPr marL="342900" lvl="1" indent="-342900" algn="just" defTabSz="914400" fontAlgn="auto">
              <a:spcBef>
                <a:spcPts val="0"/>
              </a:spcBef>
              <a:spcAft>
                <a:spcPts val="0"/>
              </a:spcAft>
              <a:buFont typeface="Arial" panose="020B0604020202020204" pitchFamily="34" charset="0"/>
              <a:buChar char="•"/>
            </a:pPr>
            <a:endParaRPr lang="en-ZA" sz="800" dirty="0" smtClean="0"/>
          </a:p>
          <a:p>
            <a:pPr marL="342900" lvl="1" indent="-342900" algn="just" defTabSz="914400" fontAlgn="auto">
              <a:spcBef>
                <a:spcPts val="0"/>
              </a:spcBef>
              <a:spcAft>
                <a:spcPts val="0"/>
              </a:spcAft>
              <a:buFont typeface="Arial" panose="020B0604020202020204" pitchFamily="34" charset="0"/>
              <a:buChar char="•"/>
            </a:pPr>
            <a:r>
              <a:rPr lang="en-US" sz="2200" dirty="0"/>
              <a:t>The overall debtors book remains high due to the continued non-payment by Water Users Municipalities, </a:t>
            </a:r>
            <a:r>
              <a:rPr lang="en-US" sz="2200" dirty="0" smtClean="0"/>
              <a:t>Water boards </a:t>
            </a:r>
            <a:r>
              <a:rPr lang="en-US" sz="2200" dirty="0"/>
              <a:t>and Other Institutions.  </a:t>
            </a:r>
            <a:endParaRPr lang="en-US" sz="2200" dirty="0" smtClean="0"/>
          </a:p>
          <a:p>
            <a:pPr marL="342900" lvl="1" indent="-342900" algn="just" defTabSz="914400" fontAlgn="auto">
              <a:spcBef>
                <a:spcPts val="0"/>
              </a:spcBef>
              <a:spcAft>
                <a:spcPts val="0"/>
              </a:spcAft>
              <a:buFont typeface="Arial" panose="020B0604020202020204" pitchFamily="34" charset="0"/>
              <a:buChar char="•"/>
            </a:pPr>
            <a:endParaRPr lang="en-US" sz="800" dirty="0" smtClean="0"/>
          </a:p>
          <a:p>
            <a:pPr marL="342900" lvl="1" indent="-342900" algn="just" defTabSz="914400" fontAlgn="auto">
              <a:spcBef>
                <a:spcPts val="0"/>
              </a:spcBef>
              <a:spcAft>
                <a:spcPts val="0"/>
              </a:spcAft>
              <a:buFont typeface="Arial" panose="020B0604020202020204" pitchFamily="34" charset="0"/>
              <a:buChar char="•"/>
            </a:pPr>
            <a:r>
              <a:rPr lang="en-US" sz="2200" dirty="0" smtClean="0"/>
              <a:t>Measures  </a:t>
            </a:r>
            <a:r>
              <a:rPr lang="en-US" sz="2200" dirty="0"/>
              <a:t>being implemented </a:t>
            </a:r>
            <a:r>
              <a:rPr lang="en-US" sz="2200" dirty="0" smtClean="0"/>
              <a:t>by the Department to resolve the water sales debt includes:</a:t>
            </a:r>
          </a:p>
          <a:p>
            <a:pPr marL="712186" lvl="2" indent="-342900" algn="just" defTabSz="914400" fontAlgn="auto">
              <a:spcBef>
                <a:spcPts val="0"/>
              </a:spcBef>
              <a:spcAft>
                <a:spcPts val="0"/>
              </a:spcAft>
              <a:buFont typeface="Wingdings" panose="05000000000000000000" pitchFamily="2" charset="2"/>
              <a:buChar char="§"/>
            </a:pPr>
            <a:r>
              <a:rPr lang="en-US" sz="2030" dirty="0" smtClean="0"/>
              <a:t>Municipal </a:t>
            </a:r>
            <a:r>
              <a:rPr lang="en-US" sz="2030" dirty="0"/>
              <a:t>debts Inter-Ministerial Committee </a:t>
            </a:r>
            <a:r>
              <a:rPr lang="en-US" sz="2030" dirty="0" smtClean="0"/>
              <a:t>between DWS, COGTA</a:t>
            </a:r>
            <a:r>
              <a:rPr lang="en-US" sz="2030" dirty="0"/>
              <a:t>, National Treasury, DME, ESKOM and </a:t>
            </a:r>
            <a:r>
              <a:rPr lang="en-US" sz="2030" dirty="0" err="1" smtClean="0"/>
              <a:t>SALGA</a:t>
            </a:r>
            <a:r>
              <a:rPr lang="en-US" sz="2030" dirty="0" smtClean="0"/>
              <a:t>.</a:t>
            </a:r>
          </a:p>
          <a:p>
            <a:pPr marL="712186" lvl="2" indent="-342900" algn="just" defTabSz="914400" fontAlgn="auto">
              <a:spcBef>
                <a:spcPts val="0"/>
              </a:spcBef>
              <a:spcAft>
                <a:spcPts val="0"/>
              </a:spcAft>
              <a:buFont typeface="Wingdings" panose="05000000000000000000" pitchFamily="2" charset="2"/>
              <a:buChar char="§"/>
            </a:pPr>
            <a:endParaRPr lang="en-US" sz="800" dirty="0" smtClean="0"/>
          </a:p>
          <a:p>
            <a:pPr marL="712186" lvl="2" indent="-342900" algn="just" defTabSz="914400" fontAlgn="auto">
              <a:spcBef>
                <a:spcPts val="0"/>
              </a:spcBef>
              <a:spcAft>
                <a:spcPts val="0"/>
              </a:spcAft>
              <a:buFont typeface="Wingdings" panose="05000000000000000000" pitchFamily="2" charset="2"/>
              <a:buChar char="§"/>
            </a:pPr>
            <a:r>
              <a:rPr lang="en-US" sz="2030" dirty="0"/>
              <a:t>Enhancement of credit control measures in collaboration with </a:t>
            </a:r>
            <a:r>
              <a:rPr lang="en-US" sz="2030" dirty="0" smtClean="0"/>
              <a:t>municipalities</a:t>
            </a:r>
            <a:r>
              <a:rPr lang="en-US" sz="2030" dirty="0"/>
              <a:t>, this encompasses signing of repayments agreements and </a:t>
            </a:r>
            <a:r>
              <a:rPr lang="en-US" sz="2030" dirty="0" smtClean="0"/>
              <a:t>legal </a:t>
            </a:r>
            <a:r>
              <a:rPr lang="en-US" sz="2030" dirty="0"/>
              <a:t>action against </a:t>
            </a:r>
            <a:r>
              <a:rPr lang="en-US" sz="2030" dirty="0" smtClean="0"/>
              <a:t>defaulting water </a:t>
            </a:r>
            <a:r>
              <a:rPr lang="en-US" sz="2030" dirty="0"/>
              <a:t>u</a:t>
            </a:r>
            <a:r>
              <a:rPr lang="en-US" sz="2030" dirty="0" smtClean="0"/>
              <a:t>sers.</a:t>
            </a:r>
            <a:endParaRPr lang="en-ZA" sz="3200" dirty="0"/>
          </a:p>
          <a:p>
            <a:pPr marL="342900" lvl="1" indent="-342900" algn="just" defTabSz="914400" fontAlgn="auto">
              <a:spcBef>
                <a:spcPts val="0"/>
              </a:spcBef>
              <a:spcAft>
                <a:spcPts val="0"/>
              </a:spcAft>
              <a:buFont typeface="Arial" panose="020B0604020202020204" pitchFamily="34" charset="0"/>
              <a:buChar char="•"/>
            </a:pPr>
            <a:endParaRPr lang="en-ZA" sz="2200" dirty="0" smtClean="0"/>
          </a:p>
          <a:p>
            <a:pPr marL="0" indent="0" algn="just" defTabSz="914400" fontAlgn="auto">
              <a:spcBef>
                <a:spcPts val="0"/>
              </a:spcBef>
              <a:spcAft>
                <a:spcPts val="0"/>
              </a:spcAft>
              <a:buNone/>
            </a:pPr>
            <a:endParaRPr lang="en-ZA" sz="1400" dirty="0"/>
          </a:p>
          <a:p>
            <a:pPr marL="0" indent="0">
              <a:buNone/>
            </a:pP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rPr>
              <a:pPr defTabSz="914400" fontAlgn="auto">
                <a:spcBef>
                  <a:spcPts val="0"/>
                </a:spcBef>
                <a:spcAft>
                  <a:spcPts val="0"/>
                </a:spcAft>
                <a:defRPr/>
              </a:pPr>
              <a:t>57</a:t>
            </a:fld>
            <a:endParaRPr lang="en-US" altLang="en-US">
              <a:solidFill>
                <a:prstClr val="black"/>
              </a:solidFill>
            </a:endParaRPr>
          </a:p>
        </p:txBody>
      </p:sp>
    </p:spTree>
    <p:extLst>
      <p:ext uri="{BB962C8B-B14F-4D97-AF65-F5344CB8AC3E}">
        <p14:creationId xmlns:p14="http://schemas.microsoft.com/office/powerpoint/2010/main" val="11725237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511458"/>
          </a:xfrm>
        </p:spPr>
        <p:txBody>
          <a:bodyPr/>
          <a:lstStyle/>
          <a:p>
            <a:r>
              <a:rPr lang="en-ZA" sz="2000" dirty="0" smtClean="0"/>
              <a:t>Part 5: overview of human resources management</a:t>
            </a:r>
            <a:endParaRPr lang="en-ZA" sz="2000"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58</a:t>
            </a:fld>
            <a:endParaRPr lang="en-US" altLang="en-US">
              <a:solidFill>
                <a:prstClr val="black"/>
              </a:solidFill>
              <a:ea typeface="+mn-ea"/>
            </a:endParaRPr>
          </a:p>
        </p:txBody>
      </p:sp>
      <p:sp>
        <p:nvSpPr>
          <p:cNvPr id="5" name="Title 1"/>
          <p:cNvSpPr txBox="1">
            <a:spLocks/>
          </p:cNvSpPr>
          <p:nvPr/>
        </p:nvSpPr>
        <p:spPr>
          <a:xfrm>
            <a:off x="722313" y="4877961"/>
            <a:ext cx="7772400" cy="982511"/>
          </a:xfrm>
          <a:prstGeom prst="rect">
            <a:avLst/>
          </a:prstGeom>
        </p:spPr>
        <p:txBody>
          <a:bodyPr anchor="t"/>
          <a:lstStyle>
            <a:lvl1pPr algn="l" defTabSz="422041" rtl="0" eaLnBrk="0" fontAlgn="base" hangingPunct="0">
              <a:spcBef>
                <a:spcPct val="0"/>
              </a:spcBef>
              <a:spcAft>
                <a:spcPct val="0"/>
              </a:spcAft>
              <a:defRPr sz="3692" b="1" kern="1200" cap="all">
                <a:solidFill>
                  <a:schemeClr val="tx1"/>
                </a:solidFill>
                <a:latin typeface="Arial" panose="020B0604020202020204" pitchFamily="34" charset="0"/>
                <a:ea typeface="MS PGothic" pitchFamily="34" charset="-128"/>
                <a:cs typeface="Arial" panose="020B0604020202020204" pitchFamily="34"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marL="342900" indent="-342900">
              <a:buFont typeface="Arial" panose="020B0604020202020204" pitchFamily="34" charset="0"/>
              <a:buChar char="•"/>
            </a:pPr>
            <a:r>
              <a:rPr lang="en-ZA" sz="1400" dirty="0" smtClean="0"/>
              <a:t>Employment and vacancies</a:t>
            </a:r>
          </a:p>
          <a:p>
            <a:pPr marL="342900" indent="-342900">
              <a:buFont typeface="Arial" panose="020B0604020202020204" pitchFamily="34" charset="0"/>
              <a:buChar char="•"/>
            </a:pPr>
            <a:r>
              <a:rPr lang="en-ZA" sz="1400" dirty="0" smtClean="0"/>
              <a:t>Employment equity</a:t>
            </a:r>
          </a:p>
          <a:p>
            <a:pPr marL="342900" indent="-342900">
              <a:buFont typeface="Arial" panose="020B0604020202020204" pitchFamily="34" charset="0"/>
              <a:buChar char="•"/>
            </a:pPr>
            <a:r>
              <a:rPr lang="en-ZA" sz="1400" dirty="0"/>
              <a:t>Employee attrition during 2018/19</a:t>
            </a:r>
            <a:endParaRPr lang="en-ZA" sz="1400" dirty="0" smtClean="0"/>
          </a:p>
          <a:p>
            <a:pPr marL="342900" indent="-342900">
              <a:buFont typeface="Arial" panose="020B0604020202020204" pitchFamily="34" charset="0"/>
              <a:buChar char="•"/>
            </a:pPr>
            <a:r>
              <a:rPr lang="en-ZA" sz="1400" dirty="0"/>
              <a:t>Misconduct cases addressed at disciplinary hearings </a:t>
            </a:r>
            <a:endParaRPr lang="en-ZA" sz="1400" dirty="0" smtClean="0"/>
          </a:p>
          <a:p>
            <a:pPr marL="342900" indent="-342900">
              <a:buFont typeface="Arial" panose="020B0604020202020204" pitchFamily="34" charset="0"/>
              <a:buChar char="•"/>
            </a:pPr>
            <a:endParaRPr lang="en-ZA" sz="1400" dirty="0" smtClean="0"/>
          </a:p>
        </p:txBody>
      </p:sp>
    </p:spTree>
    <p:extLst>
      <p:ext uri="{BB962C8B-B14F-4D97-AF65-F5344CB8AC3E}">
        <p14:creationId xmlns:p14="http://schemas.microsoft.com/office/powerpoint/2010/main" val="25049326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229600" cy="776240"/>
          </a:xfrm>
        </p:spPr>
        <p:txBody>
          <a:bodyPr/>
          <a:lstStyle/>
          <a:p>
            <a:r>
              <a:rPr lang="en-ZA" dirty="0" smtClean="0"/>
              <a:t>Employment and vacancies</a:t>
            </a: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59</a:t>
            </a:fld>
            <a:endParaRPr lang="en-US" altLang="en-US">
              <a:solidFill>
                <a:prstClr val="black"/>
              </a:solidFill>
              <a:ea typeface="+mn-ea"/>
            </a:endParaRP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2336033010"/>
              </p:ext>
            </p:extLst>
          </p:nvPr>
        </p:nvGraphicFramePr>
        <p:xfrm>
          <a:off x="313900" y="1104189"/>
          <a:ext cx="6240340" cy="28796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73146705"/>
              </p:ext>
            </p:extLst>
          </p:nvPr>
        </p:nvGraphicFramePr>
        <p:xfrm>
          <a:off x="313900" y="4052106"/>
          <a:ext cx="8372900" cy="2049780"/>
        </p:xfrm>
        <a:graphic>
          <a:graphicData uri="http://schemas.openxmlformats.org/drawingml/2006/table">
            <a:tbl>
              <a:tblPr firstRow="1" bandRow="1">
                <a:tableStyleId>{F5AB1C69-6EDB-4FF4-983F-18BD219EF322}</a:tableStyleId>
              </a:tblPr>
              <a:tblGrid>
                <a:gridCol w="3452882">
                  <a:extLst>
                    <a:ext uri="{9D8B030D-6E8A-4147-A177-3AD203B41FA5}">
                      <a16:colId xmlns:a16="http://schemas.microsoft.com/office/drawing/2014/main" xmlns="" val="20000"/>
                    </a:ext>
                  </a:extLst>
                </a:gridCol>
                <a:gridCol w="1640006">
                  <a:extLst>
                    <a:ext uri="{9D8B030D-6E8A-4147-A177-3AD203B41FA5}">
                      <a16:colId xmlns:a16="http://schemas.microsoft.com/office/drawing/2014/main" xmlns="" val="20001"/>
                    </a:ext>
                  </a:extLst>
                </a:gridCol>
                <a:gridCol w="1640006">
                  <a:extLst>
                    <a:ext uri="{9D8B030D-6E8A-4147-A177-3AD203B41FA5}">
                      <a16:colId xmlns:a16="http://schemas.microsoft.com/office/drawing/2014/main" xmlns="" val="20002"/>
                    </a:ext>
                  </a:extLst>
                </a:gridCol>
                <a:gridCol w="1640006">
                  <a:extLst>
                    <a:ext uri="{9D8B030D-6E8A-4147-A177-3AD203B41FA5}">
                      <a16:colId xmlns:a16="http://schemas.microsoft.com/office/drawing/2014/main" xmlns="" val="20003"/>
                    </a:ext>
                  </a:extLst>
                </a:gridCol>
              </a:tblGrid>
              <a:tr h="384851">
                <a:tc>
                  <a:txBody>
                    <a:bodyPr/>
                    <a:lstStyle/>
                    <a:p>
                      <a:r>
                        <a:rPr lang="en-US" sz="1400" dirty="0" smtClean="0">
                          <a:latin typeface="Arial" panose="020B0604020202020204" pitchFamily="34" charset="0"/>
                          <a:cs typeface="Arial" panose="020B0604020202020204" pitchFamily="34" charset="0"/>
                        </a:rPr>
                        <a:t>Component</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No of posts on</a:t>
                      </a:r>
                      <a:r>
                        <a:rPr lang="en-US" sz="1400" baseline="0" dirty="0" smtClean="0">
                          <a:latin typeface="Arial" panose="020B0604020202020204" pitchFamily="34" charset="0"/>
                          <a:cs typeface="Arial" panose="020B0604020202020204" pitchFamily="34" charset="0"/>
                        </a:rPr>
                        <a:t> establishment</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No of filled posts</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Vacancy rate</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15723">
                <a:tc>
                  <a:txBody>
                    <a:bodyPr/>
                    <a:lstStyle/>
                    <a:p>
                      <a:pPr marL="0" marR="0" algn="l" defTabSz="457200" rtl="0" eaLnBrk="1" latinLnBrk="0" hangingPunct="1">
                        <a:lnSpc>
                          <a:spcPct val="115000"/>
                        </a:lnSpc>
                        <a:spcBef>
                          <a:spcPts val="0"/>
                        </a:spcBef>
                        <a:spcAft>
                          <a:spcPts val="0"/>
                        </a:spcAft>
                      </a:pPr>
                      <a:r>
                        <a:rPr lang="en-ZA" sz="1400" kern="1200" dirty="0">
                          <a:solidFill>
                            <a:schemeClr val="dk1"/>
                          </a:solidFill>
                          <a:latin typeface="Arial" panose="020B0604020202020204" pitchFamily="34" charset="0"/>
                          <a:ea typeface="+mn-ea"/>
                          <a:cs typeface="Arial" panose="020B0604020202020204" pitchFamily="34" charset="0"/>
                        </a:rPr>
                        <a:t>Administration</a:t>
                      </a:r>
                      <a:endParaRPr lang="en-US" sz="1400" kern="1200" dirty="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2 150</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1 701</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21%</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242174">
                <a:tc>
                  <a:txBody>
                    <a:bodyPr/>
                    <a:lstStyle/>
                    <a:p>
                      <a:pPr marL="0" marR="0" algn="l" defTabSz="457200" rtl="0" eaLnBrk="1" latinLnBrk="0" hangingPunct="1">
                        <a:lnSpc>
                          <a:spcPct val="115000"/>
                        </a:lnSpc>
                        <a:spcBef>
                          <a:spcPts val="0"/>
                        </a:spcBef>
                        <a:spcAft>
                          <a:spcPts val="0"/>
                        </a:spcAft>
                      </a:pPr>
                      <a:r>
                        <a:rPr lang="en-ZA" sz="1400" kern="1200" dirty="0">
                          <a:solidFill>
                            <a:schemeClr val="dk1"/>
                          </a:solidFill>
                          <a:latin typeface="Arial" panose="020B0604020202020204" pitchFamily="34" charset="0"/>
                          <a:ea typeface="+mn-ea"/>
                          <a:cs typeface="Arial" panose="020B0604020202020204" pitchFamily="34" charset="0"/>
                        </a:rPr>
                        <a:t>Water Planning &amp; Info Management</a:t>
                      </a:r>
                      <a:endParaRPr lang="en-US" sz="1400" kern="1200" dirty="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1 037</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883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15%</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150213">
                <a:tc>
                  <a:txBody>
                    <a:bodyPr/>
                    <a:lstStyle/>
                    <a:p>
                      <a:pPr marL="0" marR="0" algn="l" defTabSz="457200" rtl="0" eaLnBrk="1" latinLnBrk="0" hangingPunct="1">
                        <a:lnSpc>
                          <a:spcPct val="115000"/>
                        </a:lnSpc>
                        <a:spcBef>
                          <a:spcPts val="0"/>
                        </a:spcBef>
                        <a:spcAft>
                          <a:spcPts val="0"/>
                        </a:spcAft>
                      </a:pPr>
                      <a:r>
                        <a:rPr lang="en-ZA" sz="1400" kern="1200" dirty="0">
                          <a:solidFill>
                            <a:schemeClr val="dk1"/>
                          </a:solidFill>
                          <a:latin typeface="Arial" panose="020B0604020202020204" pitchFamily="34" charset="0"/>
                          <a:ea typeface="+mn-ea"/>
                          <a:cs typeface="Arial" panose="020B0604020202020204" pitchFamily="34" charset="0"/>
                        </a:rPr>
                        <a:t>Water Infrastructure Development</a:t>
                      </a:r>
                      <a:endParaRPr lang="en-US" sz="1400" kern="1200" dirty="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485</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376</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23%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115723">
                <a:tc>
                  <a:txBody>
                    <a:bodyPr/>
                    <a:lstStyle/>
                    <a:p>
                      <a:pPr marL="0" marR="0" algn="l" defTabSz="457200" rtl="0" eaLnBrk="1" latinLnBrk="0" hangingPunct="1">
                        <a:lnSpc>
                          <a:spcPct val="115000"/>
                        </a:lnSpc>
                        <a:spcBef>
                          <a:spcPts val="0"/>
                        </a:spcBef>
                        <a:spcAft>
                          <a:spcPts val="0"/>
                        </a:spcAft>
                      </a:pPr>
                      <a:r>
                        <a:rPr lang="en-ZA" sz="1400" kern="1200">
                          <a:solidFill>
                            <a:schemeClr val="dk1"/>
                          </a:solidFill>
                          <a:latin typeface="Arial" panose="020B0604020202020204" pitchFamily="34" charset="0"/>
                          <a:ea typeface="+mn-ea"/>
                          <a:cs typeface="Arial" panose="020B0604020202020204" pitchFamily="34" charset="0"/>
                        </a:rPr>
                        <a:t>Water Sector Regulation</a:t>
                      </a:r>
                      <a:endParaRPr lang="en-US" sz="1400" kern="120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427</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373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13%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50213">
                <a:tc>
                  <a:txBody>
                    <a:bodyPr/>
                    <a:lstStyle/>
                    <a:p>
                      <a:pPr marL="0" marR="0" algn="l" defTabSz="457200" rtl="0" eaLnBrk="1" latinLnBrk="0" hangingPunct="1">
                        <a:lnSpc>
                          <a:spcPct val="115000"/>
                        </a:lnSpc>
                        <a:spcBef>
                          <a:spcPts val="0"/>
                        </a:spcBef>
                        <a:spcAft>
                          <a:spcPts val="0"/>
                        </a:spcAft>
                      </a:pPr>
                      <a:r>
                        <a:rPr lang="en-ZA" sz="1400" kern="1200" dirty="0">
                          <a:solidFill>
                            <a:schemeClr val="dk1"/>
                          </a:solidFill>
                          <a:latin typeface="Arial" panose="020B0604020202020204" pitchFamily="34" charset="0"/>
                          <a:ea typeface="+mn-ea"/>
                          <a:cs typeface="Arial" panose="020B0604020202020204" pitchFamily="34" charset="0"/>
                        </a:rPr>
                        <a:t>Water Resource Management</a:t>
                      </a:r>
                      <a:endParaRPr lang="en-US" sz="1400" kern="1200" dirty="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3 828</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3 345</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13%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5"/>
                  </a:ext>
                </a:extLst>
              </a:tr>
              <a:tr h="164936">
                <a:tc>
                  <a:txBody>
                    <a:bodyPr/>
                    <a:lstStyle/>
                    <a:p>
                      <a:pPr algn="l"/>
                      <a:r>
                        <a:rPr lang="en-US" sz="1400" b="1" dirty="0" smtClean="0">
                          <a:latin typeface="Arial" panose="020B0604020202020204" pitchFamily="34" charset="0"/>
                          <a:cs typeface="Arial" panose="020B0604020202020204" pitchFamily="34" charset="0"/>
                        </a:rPr>
                        <a:t>Total </a:t>
                      </a:r>
                      <a:endParaRPr lang="en-US" sz="1400" b="1" dirty="0">
                        <a:latin typeface="Arial" panose="020B0604020202020204" pitchFamily="34" charset="0"/>
                        <a:cs typeface="Arial" panose="020B0604020202020204" pitchFamily="34" charset="0"/>
                      </a:endParaRPr>
                    </a:p>
                  </a:txBody>
                  <a:tcPr/>
                </a:tc>
                <a:tc>
                  <a:txBody>
                    <a:bodyPr/>
                    <a:lstStyle/>
                    <a:p>
                      <a:pPr algn="r"/>
                      <a:r>
                        <a:rPr lang="en-US" sz="1400" b="1" dirty="0" smtClean="0">
                          <a:solidFill>
                            <a:schemeClr val="tx1"/>
                          </a:solidFill>
                          <a:latin typeface="Arial" panose="020B0604020202020204" pitchFamily="34" charset="0"/>
                          <a:cs typeface="Arial" panose="020B0604020202020204" pitchFamily="34" charset="0"/>
                        </a:rPr>
                        <a:t>7 927</a:t>
                      </a:r>
                      <a:endParaRPr lang="en-US" sz="14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1400" b="1" dirty="0" smtClean="0">
                          <a:solidFill>
                            <a:schemeClr val="tx1"/>
                          </a:solidFill>
                          <a:latin typeface="Arial" panose="020B0604020202020204" pitchFamily="34" charset="0"/>
                          <a:cs typeface="Arial" panose="020B0604020202020204" pitchFamily="34" charset="0"/>
                        </a:rPr>
                        <a:t>6</a:t>
                      </a:r>
                      <a:r>
                        <a:rPr lang="en-US" sz="1400" b="1" baseline="0" dirty="0" smtClean="0">
                          <a:solidFill>
                            <a:schemeClr val="tx1"/>
                          </a:solidFill>
                          <a:latin typeface="Arial" panose="020B0604020202020204" pitchFamily="34" charset="0"/>
                          <a:cs typeface="Arial" panose="020B0604020202020204" pitchFamily="34" charset="0"/>
                        </a:rPr>
                        <a:t> 678</a:t>
                      </a:r>
                      <a:endParaRPr lang="en-US" sz="1400" b="1" dirty="0">
                        <a:solidFill>
                          <a:schemeClr val="tx1"/>
                        </a:solidFill>
                        <a:latin typeface="Arial" panose="020B0604020202020204" pitchFamily="34" charset="0"/>
                        <a:cs typeface="Arial" panose="020B0604020202020204" pitchFamily="34" charset="0"/>
                      </a:endParaRPr>
                    </a:p>
                  </a:txBody>
                  <a:tcPr/>
                </a:tc>
                <a:tc>
                  <a:txBody>
                    <a:bodyPr/>
                    <a:lstStyle/>
                    <a:p>
                      <a:pPr algn="r"/>
                      <a:r>
                        <a:rPr lang="en-US" sz="1400" b="1" dirty="0" smtClean="0">
                          <a:solidFill>
                            <a:schemeClr val="tx1"/>
                          </a:solidFill>
                          <a:latin typeface="Arial" panose="020B0604020202020204" pitchFamily="34" charset="0"/>
                          <a:cs typeface="Arial" panose="020B0604020202020204" pitchFamily="34" charset="0"/>
                        </a:rPr>
                        <a:t>16%</a:t>
                      </a:r>
                      <a:endParaRPr lang="en-US" sz="14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
        <p:nvSpPr>
          <p:cNvPr id="11" name="TextBox 10"/>
          <p:cNvSpPr txBox="1"/>
          <p:nvPr/>
        </p:nvSpPr>
        <p:spPr>
          <a:xfrm>
            <a:off x="5582470" y="1727417"/>
            <a:ext cx="3300275" cy="2000548"/>
          </a:xfrm>
          <a:prstGeom prst="rect">
            <a:avLst/>
          </a:prstGeom>
          <a:noFill/>
        </p:spPr>
        <p:txBody>
          <a:bodyPr wrap="square" rtlCol="0">
            <a:spAutoFit/>
          </a:bodyPr>
          <a:lstStyle/>
          <a:p>
            <a:pPr algn="ctr"/>
            <a:r>
              <a:rPr lang="en-US" sz="1200" b="1" dirty="0" smtClean="0"/>
              <a:t>Vacancy rate per level: </a:t>
            </a:r>
          </a:p>
          <a:p>
            <a:endParaRPr lang="en-US" sz="1200" dirty="0" smtClean="0"/>
          </a:p>
          <a:p>
            <a:pPr marL="171450" indent="-171450">
              <a:buFont typeface="Arial" panose="020B0604020202020204" pitchFamily="34" charset="0"/>
              <a:buChar char="•"/>
            </a:pPr>
            <a:r>
              <a:rPr lang="en-US" sz="1200" dirty="0" smtClean="0"/>
              <a:t>Lev. 1-2 (lower skilled): 19%</a:t>
            </a:r>
          </a:p>
          <a:p>
            <a:endParaRPr lang="en-US" sz="700" dirty="0" smtClean="0"/>
          </a:p>
          <a:p>
            <a:pPr marL="171450" indent="-171450">
              <a:buFont typeface="Arial" panose="020B0604020202020204" pitchFamily="34" charset="0"/>
              <a:buChar char="•"/>
            </a:pPr>
            <a:r>
              <a:rPr lang="en-US" sz="1200" dirty="0" smtClean="0"/>
              <a:t>Lev. 3-5 (skilled): 19%</a:t>
            </a:r>
          </a:p>
          <a:p>
            <a:pPr marL="171450" indent="-171450">
              <a:buFont typeface="Arial" panose="020B0604020202020204" pitchFamily="34" charset="0"/>
              <a:buChar char="•"/>
            </a:pPr>
            <a:endParaRPr lang="en-US" sz="700" dirty="0" smtClean="0"/>
          </a:p>
          <a:p>
            <a:pPr marL="171450" indent="-171450">
              <a:buFont typeface="Arial" panose="020B0604020202020204" pitchFamily="34" charset="0"/>
              <a:buChar char="•"/>
            </a:pPr>
            <a:r>
              <a:rPr lang="en-US" sz="1200" dirty="0" smtClean="0"/>
              <a:t>Lev. 6-8 (highly skilled production): 13%</a:t>
            </a:r>
          </a:p>
          <a:p>
            <a:pPr marL="171450" indent="-171450">
              <a:buFont typeface="Arial" panose="020B0604020202020204" pitchFamily="34" charset="0"/>
              <a:buChar char="•"/>
            </a:pPr>
            <a:endParaRPr lang="en-US" sz="700" dirty="0" smtClean="0"/>
          </a:p>
          <a:p>
            <a:pPr marL="171450" indent="-171450">
              <a:buFont typeface="Arial" panose="020B0604020202020204" pitchFamily="34" charset="0"/>
              <a:buChar char="•"/>
            </a:pPr>
            <a:r>
              <a:rPr lang="en-US" sz="1200" dirty="0" smtClean="0"/>
              <a:t>Lev. 9-12 (highly skilled supervision): 15%</a:t>
            </a:r>
          </a:p>
          <a:p>
            <a:endParaRPr lang="en-US" sz="700" dirty="0" smtClean="0"/>
          </a:p>
          <a:p>
            <a:pPr marL="171450" indent="-171450">
              <a:buFont typeface="Arial" panose="020B0604020202020204" pitchFamily="34" charset="0"/>
              <a:buChar char="•"/>
            </a:pPr>
            <a:r>
              <a:rPr lang="en-US" sz="1200" dirty="0" smtClean="0"/>
              <a:t>Lev. &gt;=13 (senior management): 29%</a:t>
            </a:r>
          </a:p>
          <a:p>
            <a:endParaRPr lang="en-US" sz="1200" dirty="0" smtClean="0"/>
          </a:p>
        </p:txBody>
      </p:sp>
    </p:spTree>
    <p:extLst>
      <p:ext uri="{BB962C8B-B14F-4D97-AF65-F5344CB8AC3E}">
        <p14:creationId xmlns:p14="http://schemas.microsoft.com/office/powerpoint/2010/main" val="2904363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763"/>
            <a:ext cx="8229600" cy="1143000"/>
          </a:xfrm>
        </p:spPr>
        <p:txBody>
          <a:bodyPr/>
          <a:lstStyle/>
          <a:p>
            <a:r>
              <a:rPr lang="en-ZA" dirty="0" smtClean="0"/>
              <a:t>Organisational environment</a:t>
            </a:r>
            <a:endParaRPr lang="en-ZA" dirty="0"/>
          </a:p>
        </p:txBody>
      </p:sp>
      <p:sp>
        <p:nvSpPr>
          <p:cNvPr id="3" name="Content Placeholder 2"/>
          <p:cNvSpPr>
            <a:spLocks noGrp="1"/>
          </p:cNvSpPr>
          <p:nvPr>
            <p:ph idx="1"/>
          </p:nvPr>
        </p:nvSpPr>
        <p:spPr>
          <a:xfrm>
            <a:off x="457200" y="1233591"/>
            <a:ext cx="8229600" cy="4859201"/>
          </a:xfrm>
        </p:spPr>
        <p:txBody>
          <a:bodyPr/>
          <a:lstStyle/>
          <a:p>
            <a:pPr algn="just"/>
            <a:r>
              <a:rPr lang="en-US" sz="2200" dirty="0" smtClean="0"/>
              <a:t>Human resource management</a:t>
            </a:r>
            <a:endParaRPr lang="en-US" sz="2200" dirty="0"/>
          </a:p>
          <a:p>
            <a:pPr lvl="1" algn="just"/>
            <a:r>
              <a:rPr lang="en-US" sz="1800" dirty="0" smtClean="0"/>
              <a:t>A structure review process that entails among other things abolishing unfunded </a:t>
            </a:r>
            <a:r>
              <a:rPr lang="en-US" sz="1800" dirty="0"/>
              <a:t>vacant </a:t>
            </a:r>
            <a:r>
              <a:rPr lang="en-US" sz="1800" dirty="0" smtClean="0"/>
              <a:t>posts is underway.</a:t>
            </a:r>
          </a:p>
          <a:p>
            <a:pPr algn="just"/>
            <a:endParaRPr lang="en-US" sz="500" dirty="0"/>
          </a:p>
          <a:p>
            <a:pPr algn="just"/>
            <a:r>
              <a:rPr lang="en-US" sz="2000" dirty="0" smtClean="0"/>
              <a:t>Information and Communication Technology: </a:t>
            </a:r>
          </a:p>
          <a:p>
            <a:pPr lvl="1" algn="just"/>
            <a:r>
              <a:rPr lang="en-US" sz="1800" dirty="0" smtClean="0"/>
              <a:t>The ICT strategic plan of the Department was developed. However the funding constraints contributes to the poor implementation thereof. Also, the lack of internal capacity on critical ICT posts resulted in the overreliance on consultants.</a:t>
            </a:r>
          </a:p>
          <a:p>
            <a:pPr algn="just"/>
            <a:endParaRPr lang="en-US" sz="500" dirty="0" smtClean="0"/>
          </a:p>
          <a:p>
            <a:pPr algn="just"/>
            <a:r>
              <a:rPr lang="en-US" sz="2000" dirty="0" smtClean="0"/>
              <a:t>Finances of the Department:</a:t>
            </a:r>
          </a:p>
          <a:p>
            <a:pPr lvl="1" algn="just"/>
            <a:r>
              <a:rPr lang="en-US" sz="1800" dirty="0" smtClean="0"/>
              <a:t>The Department’s 2019/20 </a:t>
            </a:r>
            <a:r>
              <a:rPr lang="en-US" sz="1800" dirty="0"/>
              <a:t>financial year allocation was R16.46 billion and R15.21 billion was </a:t>
            </a:r>
            <a:r>
              <a:rPr lang="en-US" sz="1800" dirty="0" smtClean="0"/>
              <a:t>spent. The </a:t>
            </a:r>
            <a:r>
              <a:rPr lang="en-US" sz="1800" dirty="0"/>
              <a:t>under expenditure is R1.24 </a:t>
            </a:r>
            <a:r>
              <a:rPr lang="en-US" sz="1800" dirty="0" smtClean="0"/>
              <a:t>billion.</a:t>
            </a:r>
          </a:p>
          <a:p>
            <a:pPr lvl="1" algn="just"/>
            <a:r>
              <a:rPr lang="en-US" sz="1800" dirty="0" smtClean="0"/>
              <a:t>The Water Trading Entity’s operating </a:t>
            </a:r>
            <a:r>
              <a:rPr lang="en-US" sz="1800" dirty="0"/>
              <a:t>surplus for </a:t>
            </a:r>
            <a:r>
              <a:rPr lang="en-US" sz="1800" dirty="0" smtClean="0"/>
              <a:t>2019/20 </a:t>
            </a:r>
            <a:r>
              <a:rPr lang="en-US" sz="1800" dirty="0"/>
              <a:t>increased to R5.47 </a:t>
            </a:r>
            <a:r>
              <a:rPr lang="en-US" sz="1800" dirty="0" smtClean="0"/>
              <a:t>billion. </a:t>
            </a:r>
            <a:r>
              <a:rPr lang="en-US" sz="1800" dirty="0"/>
              <a:t>Revenue from water sales had a 10% increase compared to 2018/19 financial year</a:t>
            </a:r>
          </a:p>
          <a:p>
            <a:pPr marL="422041" lvl="1" indent="0" algn="just">
              <a:buNone/>
            </a:pPr>
            <a:endParaRPr lang="en-US" sz="1800" dirty="0"/>
          </a:p>
          <a:p>
            <a:pPr lvl="1" algn="just"/>
            <a:endParaRPr lang="en-ZA" sz="1631" dirty="0">
              <a:solidFill>
                <a:srgbClr val="FF0000"/>
              </a:solidFill>
            </a:endParaRPr>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a:t>
            </a:fld>
            <a:endParaRPr lang="en-US" altLang="en-US">
              <a:solidFill>
                <a:prstClr val="black"/>
              </a:solidFill>
              <a:ea typeface="+mn-ea"/>
            </a:endParaRPr>
          </a:p>
        </p:txBody>
      </p:sp>
    </p:spTree>
    <p:extLst>
      <p:ext uri="{BB962C8B-B14F-4D97-AF65-F5344CB8AC3E}">
        <p14:creationId xmlns:p14="http://schemas.microsoft.com/office/powerpoint/2010/main" val="275789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88"/>
            <a:ext cx="8229600" cy="786741"/>
          </a:xfrm>
        </p:spPr>
        <p:txBody>
          <a:bodyPr/>
          <a:lstStyle/>
          <a:p>
            <a:r>
              <a:rPr lang="en-ZA" dirty="0" smtClean="0"/>
              <a:t>Employment equity</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331055"/>
              </p:ext>
            </p:extLst>
          </p:nvPr>
        </p:nvGraphicFramePr>
        <p:xfrm>
          <a:off x="457200" y="871379"/>
          <a:ext cx="8229600" cy="294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60</a:t>
            </a:fld>
            <a:endParaRPr lang="en-US" altLang="en-US">
              <a:solidFill>
                <a:prstClr val="black"/>
              </a:solidFill>
              <a:ea typeface="+mn-ea"/>
            </a:endParaRPr>
          </a:p>
        </p:txBody>
      </p:sp>
      <p:graphicFrame>
        <p:nvGraphicFramePr>
          <p:cNvPr id="9" name="Content Placeholder 4"/>
          <p:cNvGraphicFramePr>
            <a:graphicFrameLocks/>
          </p:cNvGraphicFramePr>
          <p:nvPr>
            <p:extLst>
              <p:ext uri="{D42A27DB-BD31-4B8C-83A1-F6EECF244321}">
                <p14:modId xmlns:p14="http://schemas.microsoft.com/office/powerpoint/2010/main" val="2310559856"/>
              </p:ext>
            </p:extLst>
          </p:nvPr>
        </p:nvGraphicFramePr>
        <p:xfrm>
          <a:off x="374072" y="3811979"/>
          <a:ext cx="8229600" cy="23038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98289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229600" cy="776240"/>
          </a:xfrm>
        </p:spPr>
        <p:txBody>
          <a:bodyPr/>
          <a:lstStyle/>
          <a:p>
            <a:r>
              <a:rPr lang="en-ZA" dirty="0" smtClean="0"/>
              <a:t>Employee attrition during 2019/20</a:t>
            </a:r>
            <a:endParaRPr lang="en-ZA"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61</a:t>
            </a:fld>
            <a:endParaRPr lang="en-US" altLang="en-US">
              <a:solidFill>
                <a:prstClr val="black"/>
              </a:solidFill>
              <a:ea typeface="+mn-ea"/>
            </a:endParaRP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4224354195"/>
              </p:ext>
            </p:extLst>
          </p:nvPr>
        </p:nvGraphicFramePr>
        <p:xfrm>
          <a:off x="789698" y="950026"/>
          <a:ext cx="7724900" cy="27194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219243230"/>
              </p:ext>
            </p:extLst>
          </p:nvPr>
        </p:nvGraphicFramePr>
        <p:xfrm>
          <a:off x="789698" y="3755231"/>
          <a:ext cx="7724900" cy="2022348"/>
        </p:xfrm>
        <a:graphic>
          <a:graphicData uri="http://schemas.openxmlformats.org/drawingml/2006/table">
            <a:tbl>
              <a:tblPr firstRow="1" bandRow="1">
                <a:tableStyleId>{F5AB1C69-6EDB-4FF4-983F-18BD219EF322}</a:tableStyleId>
              </a:tblPr>
              <a:tblGrid>
                <a:gridCol w="3961620">
                  <a:extLst>
                    <a:ext uri="{9D8B030D-6E8A-4147-A177-3AD203B41FA5}">
                      <a16:colId xmlns:a16="http://schemas.microsoft.com/office/drawing/2014/main" xmlns="" val="20000"/>
                    </a:ext>
                  </a:extLst>
                </a:gridCol>
                <a:gridCol w="1881640">
                  <a:extLst>
                    <a:ext uri="{9D8B030D-6E8A-4147-A177-3AD203B41FA5}">
                      <a16:colId xmlns:a16="http://schemas.microsoft.com/office/drawing/2014/main" xmlns="" val="20001"/>
                    </a:ext>
                  </a:extLst>
                </a:gridCol>
                <a:gridCol w="1881640">
                  <a:extLst>
                    <a:ext uri="{9D8B030D-6E8A-4147-A177-3AD203B41FA5}">
                      <a16:colId xmlns:a16="http://schemas.microsoft.com/office/drawing/2014/main" xmlns="" val="20002"/>
                    </a:ext>
                  </a:extLst>
                </a:gridCol>
              </a:tblGrid>
              <a:tr h="205850">
                <a:tc>
                  <a:txBody>
                    <a:bodyPr/>
                    <a:lstStyle/>
                    <a:p>
                      <a:r>
                        <a:rPr lang="en-US" sz="1400" dirty="0" smtClean="0">
                          <a:latin typeface="Arial" panose="020B0604020202020204" pitchFamily="34" charset="0"/>
                          <a:cs typeface="Arial" panose="020B0604020202020204" pitchFamily="34" charset="0"/>
                        </a:rPr>
                        <a:t>Termination type</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Number</a:t>
                      </a:r>
                      <a:endParaRPr lang="en-US" sz="1400" dirty="0">
                        <a:latin typeface="Arial" panose="020B0604020202020204" pitchFamily="34" charset="0"/>
                        <a:cs typeface="Arial" panose="020B0604020202020204" pitchFamily="34" charset="0"/>
                      </a:endParaRPr>
                    </a:p>
                  </a:txBody>
                  <a:tcPr/>
                </a:tc>
                <a:tc>
                  <a:txBody>
                    <a:bodyPr/>
                    <a:lstStyle/>
                    <a:p>
                      <a:r>
                        <a:rPr lang="en-US" sz="1400" dirty="0" smtClean="0">
                          <a:latin typeface="Arial" panose="020B0604020202020204" pitchFamily="34" charset="0"/>
                          <a:cs typeface="Arial" panose="020B0604020202020204" pitchFamily="34" charset="0"/>
                        </a:rPr>
                        <a:t>% of resignations</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165709">
                <a:tc>
                  <a:txBody>
                    <a:bodyPr/>
                    <a:lstStyle/>
                    <a:p>
                      <a:pPr marL="0" marR="0" algn="l" defTabSz="457200" rtl="0" eaLnBrk="1" latinLnBrk="0" hangingPunct="1">
                        <a:lnSpc>
                          <a:spcPct val="115000"/>
                        </a:lnSpc>
                        <a:spcBef>
                          <a:spcPts val="0"/>
                        </a:spcBef>
                        <a:spcAft>
                          <a:spcPts val="0"/>
                        </a:spcAft>
                      </a:pPr>
                      <a:r>
                        <a:rPr lang="en-US" sz="1400" kern="1200" dirty="0" smtClean="0">
                          <a:solidFill>
                            <a:schemeClr val="dk1"/>
                          </a:solidFill>
                          <a:latin typeface="Arial" panose="020B0604020202020204" pitchFamily="34" charset="0"/>
                          <a:ea typeface="+mn-ea"/>
                          <a:cs typeface="Arial" panose="020B0604020202020204" pitchFamily="34" charset="0"/>
                        </a:rPr>
                        <a:t>Death</a:t>
                      </a:r>
                      <a:endParaRPr lang="en-US" sz="1400" kern="1200" dirty="0">
                        <a:solidFill>
                          <a:schemeClr val="dk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29</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US" sz="1400" kern="1200" dirty="0" smtClean="0">
                          <a:solidFill>
                            <a:schemeClr val="tx1"/>
                          </a:solidFill>
                          <a:latin typeface="Arial" panose="020B0604020202020204" pitchFamily="34" charset="0"/>
                          <a:ea typeface="+mn-ea"/>
                          <a:cs typeface="Arial" panose="020B0604020202020204" pitchFamily="34" charset="0"/>
                        </a:rPr>
                        <a:t>6%</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1"/>
                  </a:ext>
                </a:extLst>
              </a:tr>
              <a:tr h="165709">
                <a:tc>
                  <a:txBody>
                    <a:bodyPr/>
                    <a:lstStyle/>
                    <a:p>
                      <a:pPr marL="0" marR="0" algn="l" defTabSz="457200" rtl="0" eaLnBrk="1" latinLnBrk="0" hangingPunct="1">
                        <a:lnSpc>
                          <a:spcPct val="115000"/>
                        </a:lnSpc>
                        <a:spcBef>
                          <a:spcPts val="0"/>
                        </a:spcBef>
                        <a:spcAft>
                          <a:spcPts val="0"/>
                        </a:spcAft>
                      </a:pPr>
                      <a:r>
                        <a:rPr lang="en-US" sz="1400" kern="1200" dirty="0">
                          <a:solidFill>
                            <a:schemeClr val="tx1"/>
                          </a:solidFill>
                          <a:latin typeface="Arial" panose="020B0604020202020204" pitchFamily="34" charset="0"/>
                          <a:ea typeface="+mn-ea"/>
                          <a:cs typeface="Arial" panose="020B0604020202020204" pitchFamily="34" charset="0"/>
                        </a:rPr>
                        <a:t>Resignation</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108</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22%</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2"/>
                  </a:ext>
                </a:extLst>
              </a:tr>
              <a:tr h="165709">
                <a:tc>
                  <a:txBody>
                    <a:bodyPr/>
                    <a:lstStyle/>
                    <a:p>
                      <a:pPr marL="0" marR="0" algn="l" defTabSz="457200" rtl="0" eaLnBrk="1" latinLnBrk="0" hangingPunct="1">
                        <a:lnSpc>
                          <a:spcPct val="115000"/>
                        </a:lnSpc>
                        <a:spcBef>
                          <a:spcPts val="0"/>
                        </a:spcBef>
                        <a:spcAft>
                          <a:spcPts val="0"/>
                        </a:spcAft>
                      </a:pPr>
                      <a:r>
                        <a:rPr lang="en-US" sz="1400" kern="1200" dirty="0">
                          <a:solidFill>
                            <a:schemeClr val="tx1"/>
                          </a:solidFill>
                          <a:latin typeface="Arial" panose="020B0604020202020204" pitchFamily="34" charset="0"/>
                          <a:ea typeface="+mn-ea"/>
                          <a:cs typeface="Arial" panose="020B0604020202020204" pitchFamily="34" charset="0"/>
                        </a:rPr>
                        <a:t>Expiry of contract</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226</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47%</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3"/>
                  </a:ext>
                </a:extLst>
              </a:tr>
              <a:tr h="165709">
                <a:tc>
                  <a:txBody>
                    <a:bodyPr/>
                    <a:lstStyle/>
                    <a:p>
                      <a:pPr marL="0" marR="0" algn="l" defTabSz="457200" rtl="0" eaLnBrk="1" latinLnBrk="0" hangingPunct="1">
                        <a:lnSpc>
                          <a:spcPct val="115000"/>
                        </a:lnSpc>
                        <a:spcBef>
                          <a:spcPts val="0"/>
                        </a:spcBef>
                        <a:spcAft>
                          <a:spcPts val="0"/>
                        </a:spcAft>
                      </a:pPr>
                      <a:r>
                        <a:rPr lang="en-US" sz="1400" kern="1200" dirty="0">
                          <a:solidFill>
                            <a:schemeClr val="tx1"/>
                          </a:solidFill>
                          <a:latin typeface="Arial" panose="020B0604020202020204" pitchFamily="34" charset="0"/>
                          <a:ea typeface="+mn-ea"/>
                          <a:cs typeface="Arial" panose="020B0604020202020204" pitchFamily="34" charset="0"/>
                        </a:rPr>
                        <a:t>Discharged due to ill health</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7</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2%</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4"/>
                  </a:ext>
                </a:extLst>
              </a:tr>
              <a:tr h="165709">
                <a:tc>
                  <a:txBody>
                    <a:bodyPr/>
                    <a:lstStyle/>
                    <a:p>
                      <a:pPr marL="0" marR="0" algn="l" defTabSz="457200" rtl="0" eaLnBrk="1" latinLnBrk="0" hangingPunct="1">
                        <a:lnSpc>
                          <a:spcPct val="115000"/>
                        </a:lnSpc>
                        <a:spcBef>
                          <a:spcPts val="0"/>
                        </a:spcBef>
                        <a:spcAft>
                          <a:spcPts val="0"/>
                        </a:spcAft>
                      </a:pPr>
                      <a:r>
                        <a:rPr lang="en-US" sz="1400" kern="1200" dirty="0">
                          <a:solidFill>
                            <a:schemeClr val="tx1"/>
                          </a:solidFill>
                          <a:latin typeface="Arial" panose="020B0604020202020204" pitchFamily="34" charset="0"/>
                          <a:ea typeface="+mn-ea"/>
                          <a:cs typeface="Arial" panose="020B0604020202020204" pitchFamily="34" charset="0"/>
                        </a:rPr>
                        <a:t>Retirement</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109</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23%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6"/>
                  </a:ext>
                </a:extLst>
              </a:tr>
              <a:tr h="177582">
                <a:tc>
                  <a:txBody>
                    <a:bodyPr/>
                    <a:lstStyle/>
                    <a:p>
                      <a:pPr marL="0" marR="0" algn="l" defTabSz="457200" rtl="0" eaLnBrk="1" latinLnBrk="0" hangingPunct="1">
                        <a:lnSpc>
                          <a:spcPct val="115000"/>
                        </a:lnSpc>
                        <a:spcBef>
                          <a:spcPts val="0"/>
                        </a:spcBef>
                        <a:spcAft>
                          <a:spcPts val="0"/>
                        </a:spcAft>
                      </a:pPr>
                      <a:r>
                        <a:rPr lang="en-US" sz="1400" kern="1200" dirty="0">
                          <a:solidFill>
                            <a:schemeClr val="tx1"/>
                          </a:solidFill>
                          <a:latin typeface="Arial" panose="020B0604020202020204" pitchFamily="34" charset="0"/>
                          <a:ea typeface="+mn-ea"/>
                          <a:cs typeface="Arial" panose="020B0604020202020204" pitchFamily="34" charset="0"/>
                        </a:rPr>
                        <a:t>Other</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3</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kern="1200" dirty="0" smtClean="0">
                          <a:solidFill>
                            <a:schemeClr val="tx1"/>
                          </a:solidFill>
                          <a:latin typeface="Arial" panose="020B0604020202020204" pitchFamily="34" charset="0"/>
                          <a:ea typeface="+mn-ea"/>
                          <a:cs typeface="Arial" panose="020B0604020202020204" pitchFamily="34" charset="0"/>
                        </a:rPr>
                        <a:t>1%</a:t>
                      </a:r>
                      <a:endParaRPr lang="en-US" sz="1400"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7"/>
                  </a:ext>
                </a:extLst>
              </a:tr>
              <a:tr h="151600">
                <a:tc>
                  <a:txBody>
                    <a:bodyPr/>
                    <a:lstStyle/>
                    <a:p>
                      <a:pPr marL="0" marR="0" algn="l" defTabSz="457200" rtl="0" eaLnBrk="1" latinLnBrk="0" hangingPunct="1">
                        <a:lnSpc>
                          <a:spcPct val="115000"/>
                        </a:lnSpc>
                        <a:spcBef>
                          <a:spcPts val="0"/>
                        </a:spcBef>
                        <a:spcAft>
                          <a:spcPts val="0"/>
                        </a:spcAft>
                      </a:pPr>
                      <a:r>
                        <a:rPr lang="en-US" sz="1400" b="1" kern="1200" dirty="0">
                          <a:solidFill>
                            <a:schemeClr val="tx1"/>
                          </a:solidFill>
                          <a:latin typeface="Arial" panose="020B0604020202020204" pitchFamily="34" charset="0"/>
                          <a:ea typeface="+mn-ea"/>
                          <a:cs typeface="Arial" panose="020B0604020202020204" pitchFamily="34" charset="0"/>
                        </a:rPr>
                        <a:t>Total</a:t>
                      </a: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b="1" kern="1200" dirty="0" smtClean="0">
                          <a:solidFill>
                            <a:schemeClr val="tx1"/>
                          </a:solidFill>
                          <a:latin typeface="Arial" panose="020B0604020202020204" pitchFamily="34" charset="0"/>
                          <a:ea typeface="+mn-ea"/>
                          <a:cs typeface="Arial" panose="020B0604020202020204" pitchFamily="34" charset="0"/>
                        </a:rPr>
                        <a:t>482</a:t>
                      </a:r>
                      <a:endParaRPr lang="en-US" sz="14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tc>
                <a:tc>
                  <a:txBody>
                    <a:bodyPr/>
                    <a:lstStyle/>
                    <a:p>
                      <a:pPr marL="0" marR="0" algn="r" defTabSz="457200" rtl="0" eaLnBrk="1" latinLnBrk="0" hangingPunct="1">
                        <a:lnSpc>
                          <a:spcPct val="115000"/>
                        </a:lnSpc>
                        <a:spcBef>
                          <a:spcPts val="0"/>
                        </a:spcBef>
                        <a:spcAft>
                          <a:spcPts val="0"/>
                        </a:spcAft>
                      </a:pPr>
                      <a:r>
                        <a:rPr lang="en-ZA" sz="1400" b="1" kern="1200" dirty="0">
                          <a:solidFill>
                            <a:schemeClr val="tx1"/>
                          </a:solidFill>
                          <a:latin typeface="Arial" panose="020B0604020202020204" pitchFamily="34" charset="0"/>
                          <a:ea typeface="+mn-ea"/>
                          <a:cs typeface="Arial" panose="020B0604020202020204" pitchFamily="34" charset="0"/>
                        </a:rPr>
                        <a:t>100</a:t>
                      </a:r>
                      <a:endParaRPr lang="en-US" sz="14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2739739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762"/>
            <a:ext cx="8229600" cy="1765040"/>
          </a:xfrm>
        </p:spPr>
        <p:txBody>
          <a:bodyPr/>
          <a:lstStyle/>
          <a:p>
            <a:r>
              <a:rPr lang="en-ZA" sz="3600" dirty="0" smtClean="0"/>
              <a:t>Misconduct and disciplinary hearings finalised for the period 1 April 2019 to 31 March 2020 </a:t>
            </a:r>
            <a:endParaRPr lang="en-ZA"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1080612"/>
              </p:ext>
            </p:extLst>
          </p:nvPr>
        </p:nvGraphicFramePr>
        <p:xfrm>
          <a:off x="466825" y="2591702"/>
          <a:ext cx="8229600" cy="2033416"/>
        </p:xfrm>
        <a:graphic>
          <a:graphicData uri="http://schemas.openxmlformats.org/drawingml/2006/table">
            <a:tbl>
              <a:tblPr firstRow="1" bandRow="1">
                <a:tableStyleId>{F5AB1C69-6EDB-4FF4-983F-18BD219EF322}</a:tableStyleId>
              </a:tblPr>
              <a:tblGrid>
                <a:gridCol w="5278582">
                  <a:extLst>
                    <a:ext uri="{9D8B030D-6E8A-4147-A177-3AD203B41FA5}">
                      <a16:colId xmlns:a16="http://schemas.microsoft.com/office/drawing/2014/main" xmlns="" val="20000"/>
                    </a:ext>
                  </a:extLst>
                </a:gridCol>
                <a:gridCol w="1475509">
                  <a:extLst>
                    <a:ext uri="{9D8B030D-6E8A-4147-A177-3AD203B41FA5}">
                      <a16:colId xmlns:a16="http://schemas.microsoft.com/office/drawing/2014/main" xmlns="" val="20001"/>
                    </a:ext>
                  </a:extLst>
                </a:gridCol>
                <a:gridCol w="1475509">
                  <a:extLst>
                    <a:ext uri="{9D8B030D-6E8A-4147-A177-3AD203B41FA5}">
                      <a16:colId xmlns:a16="http://schemas.microsoft.com/office/drawing/2014/main" xmlns="" val="20002"/>
                    </a:ext>
                  </a:extLst>
                </a:gridCol>
              </a:tblGrid>
              <a:tr h="290488">
                <a:tc>
                  <a:txBody>
                    <a:bodyPr/>
                    <a:lstStyle/>
                    <a:p>
                      <a:pPr marL="0" marR="0" algn="ctr">
                        <a:lnSpc>
                          <a:spcPct val="100000"/>
                        </a:lnSpc>
                        <a:spcBef>
                          <a:spcPts val="0"/>
                        </a:spcBef>
                        <a:spcAft>
                          <a:spcPts val="0"/>
                        </a:spcAft>
                        <a:tabLst>
                          <a:tab pos="1875790" algn="ctr"/>
                          <a:tab pos="2743200" algn="l"/>
                        </a:tabLst>
                      </a:pPr>
                      <a:r>
                        <a:rPr lang="en-ZA" sz="1600" b="1" dirty="0">
                          <a:effectLst/>
                          <a:latin typeface="Arial" panose="020B0604020202020204" pitchFamily="34" charset="0"/>
                          <a:ea typeface="Calibri"/>
                          <a:cs typeface="Arial" panose="020B0604020202020204" pitchFamily="34" charset="0"/>
                        </a:rPr>
                        <a:t>Type of misconduct</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0000"/>
                        </a:lnSpc>
                        <a:spcBef>
                          <a:spcPts val="0"/>
                        </a:spcBef>
                        <a:spcAft>
                          <a:spcPts val="0"/>
                        </a:spcAft>
                      </a:pPr>
                      <a:r>
                        <a:rPr lang="en-ZA" sz="1600" b="1" dirty="0">
                          <a:effectLst/>
                          <a:latin typeface="Arial" panose="020B0604020202020204" pitchFamily="34" charset="0"/>
                          <a:ea typeface="Calibri"/>
                          <a:cs typeface="Arial" panose="020B0604020202020204" pitchFamily="34" charset="0"/>
                        </a:rPr>
                        <a:t>Number</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lnSpc>
                          <a:spcPct val="100000"/>
                        </a:lnSpc>
                        <a:spcBef>
                          <a:spcPts val="0"/>
                        </a:spcBef>
                        <a:spcAft>
                          <a:spcPts val="0"/>
                        </a:spcAft>
                      </a:pPr>
                      <a:r>
                        <a:rPr lang="en-ZA" sz="1600" b="1" dirty="0">
                          <a:effectLst/>
                          <a:latin typeface="Arial" panose="020B0604020202020204" pitchFamily="34" charset="0"/>
                          <a:ea typeface="Calibri"/>
                          <a:cs typeface="Arial" panose="020B0604020202020204" pitchFamily="34" charset="0"/>
                        </a:rPr>
                        <a:t>% of total</a:t>
                      </a:r>
                      <a:endParaRPr lang="en-US" sz="16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a16="http://schemas.microsoft.com/office/drawing/2014/main" xmlns="" val="10000"/>
                  </a:ext>
                </a:extLst>
              </a:tr>
              <a:tr h="290488">
                <a:tc>
                  <a:txBody>
                    <a:bodyPr/>
                    <a:lstStyle/>
                    <a:p>
                      <a:pPr marL="0" marR="0">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Dismissal</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8</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30%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01"/>
                  </a:ext>
                </a:extLst>
              </a:tr>
              <a:tr h="290488">
                <a:tc>
                  <a:txBody>
                    <a:bodyPr/>
                    <a:lstStyle/>
                    <a:p>
                      <a:pPr marL="0" marR="0">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Suspension without pay</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9</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33%</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290488">
                <a:tc>
                  <a:txBody>
                    <a:bodyPr/>
                    <a:lstStyle/>
                    <a:p>
                      <a:pPr marL="0" marR="0">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Final written warning</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8</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30%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03"/>
                  </a:ext>
                </a:extLst>
              </a:tr>
              <a:tr h="290488">
                <a:tc>
                  <a:txBody>
                    <a:bodyPr/>
                    <a:lstStyle/>
                    <a:p>
                      <a:pPr marL="0" marR="0">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Verbal warning</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2</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7%</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04"/>
                  </a:ext>
                </a:extLst>
              </a:tr>
              <a:tr h="290488">
                <a:tc>
                  <a:txBody>
                    <a:bodyPr/>
                    <a:lstStyle/>
                    <a:p>
                      <a:pPr marL="0" marR="0">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Demotion</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0" marR="0" algn="r">
                        <a:lnSpc>
                          <a:spcPct val="100000"/>
                        </a:lnSpc>
                        <a:spcBef>
                          <a:spcPts val="0"/>
                        </a:spcBef>
                        <a:spcAft>
                          <a:spcPts val="0"/>
                        </a:spcAft>
                      </a:pPr>
                      <a:r>
                        <a:rPr lang="en-US" sz="1600" dirty="0" smtClean="0">
                          <a:effectLst/>
                          <a:latin typeface="Arial" panose="020B0604020202020204" pitchFamily="34" charset="0"/>
                          <a:ea typeface="Calibri"/>
                          <a:cs typeface="Arial" panose="020B0604020202020204" pitchFamily="34" charset="0"/>
                        </a:rPr>
                        <a:t>0</a:t>
                      </a:r>
                      <a:endParaRPr lang="en-US" sz="1600"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05"/>
                  </a:ext>
                </a:extLst>
              </a:tr>
              <a:tr h="290488">
                <a:tc>
                  <a:txBody>
                    <a:bodyPr/>
                    <a:lstStyle/>
                    <a:p>
                      <a:pPr marL="0" marR="0">
                        <a:lnSpc>
                          <a:spcPct val="100000"/>
                        </a:lnSpc>
                        <a:spcBef>
                          <a:spcPts val="0"/>
                        </a:spcBef>
                        <a:spcAft>
                          <a:spcPts val="0"/>
                        </a:spcAft>
                      </a:pPr>
                      <a:r>
                        <a:rPr lang="en-US" sz="1600" b="1" dirty="0" smtClean="0">
                          <a:effectLst/>
                          <a:latin typeface="Arial" panose="020B0604020202020204" pitchFamily="34" charset="0"/>
                          <a:ea typeface="Calibri"/>
                          <a:cs typeface="Arial" panose="020B0604020202020204" pitchFamily="34" charset="0"/>
                        </a:rPr>
                        <a:t>Total</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r">
                        <a:lnSpc>
                          <a:spcPct val="100000"/>
                        </a:lnSpc>
                        <a:spcBef>
                          <a:spcPts val="0"/>
                        </a:spcBef>
                        <a:spcAft>
                          <a:spcPts val="0"/>
                        </a:spcAft>
                      </a:pPr>
                      <a:r>
                        <a:rPr lang="en-US" sz="1600" b="1" dirty="0" smtClean="0">
                          <a:effectLst/>
                          <a:latin typeface="Arial" panose="020B0604020202020204" pitchFamily="34" charset="0"/>
                          <a:ea typeface="Calibri"/>
                          <a:cs typeface="Arial" panose="020B0604020202020204" pitchFamily="34" charset="0"/>
                        </a:rPr>
                        <a:t>27</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r">
                        <a:lnSpc>
                          <a:spcPct val="100000"/>
                        </a:lnSpc>
                        <a:spcBef>
                          <a:spcPts val="0"/>
                        </a:spcBef>
                        <a:spcAft>
                          <a:spcPts val="0"/>
                        </a:spcAft>
                      </a:pPr>
                      <a:r>
                        <a:rPr lang="en-US" sz="1600" b="1" dirty="0" smtClean="0">
                          <a:effectLst/>
                          <a:latin typeface="Arial" panose="020B0604020202020204" pitchFamily="34" charset="0"/>
                          <a:ea typeface="Calibri"/>
                          <a:cs typeface="Arial" panose="020B0604020202020204" pitchFamily="34" charset="0"/>
                        </a:rPr>
                        <a:t>100%</a:t>
                      </a:r>
                      <a:endParaRPr lang="en-US" sz="1600" b="1" dirty="0">
                        <a:effectLst/>
                        <a:latin typeface="Arial" panose="020B0604020202020204" pitchFamily="34" charset="0"/>
                        <a:ea typeface="Calibri"/>
                        <a:cs typeface="Arial" panose="020B0604020202020204" pitchFamily="34" charset="0"/>
                      </a:endParaRPr>
                    </a:p>
                  </a:txBody>
                  <a:tcPr marL="68580" marR="68580" marT="0" marB="0" anchor="ctr"/>
                </a:tc>
                <a:extLst>
                  <a:ext uri="{0D108BD9-81ED-4DB2-BD59-A6C34878D82A}">
                    <a16:rowId xmlns:a16="http://schemas.microsoft.com/office/drawing/2014/main" xmlns="" val="10012"/>
                  </a:ext>
                </a:extLst>
              </a:tr>
            </a:tbl>
          </a:graphicData>
        </a:graphic>
      </p:graphicFrame>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62</a:t>
            </a:fld>
            <a:endParaRPr lang="en-US" altLang="en-US">
              <a:solidFill>
                <a:prstClr val="black"/>
              </a:solidFill>
              <a:ea typeface="+mn-ea"/>
            </a:endParaRPr>
          </a:p>
        </p:txBody>
      </p:sp>
    </p:spTree>
    <p:extLst>
      <p:ext uri="{BB962C8B-B14F-4D97-AF65-F5344CB8AC3E}">
        <p14:creationId xmlns:p14="http://schemas.microsoft.com/office/powerpoint/2010/main" val="10021698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0312"/>
            <a:ext cx="8229600" cy="1143000"/>
          </a:xfrm>
        </p:spPr>
        <p:txBody>
          <a:bodyPr/>
          <a:lstStyle/>
          <a:p>
            <a:r>
              <a:rPr lang="en-ZA" dirty="0" smtClean="0"/>
              <a:t>Thank you</a:t>
            </a:r>
            <a:endParaRPr lang="en-ZA" dirty="0"/>
          </a:p>
        </p:txBody>
      </p:sp>
      <p:sp>
        <p:nvSpPr>
          <p:cNvPr id="3" name="Slide Number Placeholder 2"/>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63</a:t>
            </a:fld>
            <a:endParaRPr lang="en-US" altLang="en-US">
              <a:solidFill>
                <a:prstClr val="black"/>
              </a:solidFill>
              <a:ea typeface="+mn-ea"/>
            </a:endParaRPr>
          </a:p>
        </p:txBody>
      </p:sp>
    </p:spTree>
    <p:extLst>
      <p:ext uri="{BB962C8B-B14F-4D97-AF65-F5344CB8AC3E}">
        <p14:creationId xmlns:p14="http://schemas.microsoft.com/office/powerpoint/2010/main" val="89935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74"/>
            <a:ext cx="8229600" cy="1143000"/>
          </a:xfrm>
        </p:spPr>
        <p:txBody>
          <a:bodyPr/>
          <a:lstStyle/>
          <a:p>
            <a:r>
              <a:rPr lang="en-ZA" dirty="0" smtClean="0"/>
              <a:t>Policy and legislative changes</a:t>
            </a:r>
            <a:endParaRPr lang="en-ZA" dirty="0"/>
          </a:p>
        </p:txBody>
      </p:sp>
      <p:sp>
        <p:nvSpPr>
          <p:cNvPr id="3" name="Content Placeholder 2"/>
          <p:cNvSpPr>
            <a:spLocks noGrp="1"/>
          </p:cNvSpPr>
          <p:nvPr>
            <p:ph idx="1"/>
          </p:nvPr>
        </p:nvSpPr>
        <p:spPr>
          <a:xfrm>
            <a:off x="457200" y="1218062"/>
            <a:ext cx="8229600" cy="4909783"/>
          </a:xfrm>
        </p:spPr>
        <p:txBody>
          <a:bodyPr/>
          <a:lstStyle/>
          <a:p>
            <a:pPr algn="just"/>
            <a:r>
              <a:rPr lang="en-ZA" sz="2200" dirty="0" smtClean="0"/>
              <a:t>Policies under development </a:t>
            </a:r>
          </a:p>
          <a:p>
            <a:pPr lvl="1" algn="just"/>
            <a:r>
              <a:rPr lang="en-US" sz="1800" b="1" dirty="0"/>
              <a:t>Mine Water Management</a:t>
            </a:r>
            <a:r>
              <a:rPr lang="en-US" sz="1800" dirty="0"/>
              <a:t>: the policy seeks to balance the mining sector’s economic development with the protection and ensuring sustainable use of water </a:t>
            </a:r>
            <a:r>
              <a:rPr lang="en-US" sz="1800" dirty="0" smtClean="0"/>
              <a:t>resources </a:t>
            </a:r>
            <a:r>
              <a:rPr lang="en-US" sz="1800" dirty="0"/>
              <a:t>in a manner that is beneficial to all</a:t>
            </a:r>
            <a:r>
              <a:rPr lang="en-US" sz="1800" dirty="0" smtClean="0"/>
              <a:t>.</a:t>
            </a:r>
          </a:p>
          <a:p>
            <a:pPr lvl="1" algn="just"/>
            <a:r>
              <a:rPr lang="en-US" sz="1800" b="1" dirty="0"/>
              <a:t>Sustainable Hydropower Generation</a:t>
            </a:r>
            <a:r>
              <a:rPr lang="en-US" sz="1800" dirty="0"/>
              <a:t>: the policy aims to support the long term energy master plan that pursues hydropower as part of the energy </a:t>
            </a:r>
            <a:r>
              <a:rPr lang="en-US" sz="1800" dirty="0" smtClean="0"/>
              <a:t>mix.</a:t>
            </a:r>
          </a:p>
          <a:p>
            <a:pPr lvl="1" algn="just"/>
            <a:r>
              <a:rPr lang="en-US" sz="1800" b="1" dirty="0"/>
              <a:t>Integrated Water Quality Management</a:t>
            </a:r>
            <a:r>
              <a:rPr lang="en-US" sz="1800" dirty="0"/>
              <a:t>: the policy seeks to develop an intergovernmental water quality management approach which </a:t>
            </a:r>
            <a:r>
              <a:rPr lang="en-US" sz="1800" dirty="0" smtClean="0"/>
              <a:t>will </a:t>
            </a:r>
            <a:r>
              <a:rPr lang="en-US" sz="1800" dirty="0"/>
              <a:t>facilitate an integrated response to address water quality management challenges in </a:t>
            </a:r>
            <a:r>
              <a:rPr lang="en-US" sz="1800" dirty="0" smtClean="0"/>
              <a:t>the </a:t>
            </a:r>
            <a:r>
              <a:rPr lang="en-ZA" sz="1800" dirty="0" smtClean="0"/>
              <a:t>country.</a:t>
            </a:r>
          </a:p>
          <a:p>
            <a:pPr algn="just"/>
            <a:r>
              <a:rPr lang="en-US" sz="2200" dirty="0"/>
              <a:t>Development of the National Water and Sanitation </a:t>
            </a:r>
            <a:r>
              <a:rPr lang="en-US" sz="2200" dirty="0" smtClean="0"/>
              <a:t>Act: </a:t>
            </a:r>
            <a:r>
              <a:rPr lang="en-US" sz="2200" dirty="0"/>
              <a:t>The Department conducted a legislative review which sought to consolidate the National Water Act, 1998 (NWA) and </a:t>
            </a:r>
            <a:r>
              <a:rPr lang="en-US" sz="2200" dirty="0" smtClean="0"/>
              <a:t>the Water </a:t>
            </a:r>
            <a:r>
              <a:rPr lang="en-US" sz="2200" dirty="0"/>
              <a:t>Services Act, 1997 (</a:t>
            </a:r>
            <a:r>
              <a:rPr lang="en-US" sz="2200" dirty="0" err="1"/>
              <a:t>WSA</a:t>
            </a:r>
            <a:r>
              <a:rPr lang="en-US" sz="2200" dirty="0"/>
              <a:t>)</a:t>
            </a:r>
            <a:endParaRPr lang="en-ZA" sz="22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7</a:t>
            </a:fld>
            <a:endParaRPr lang="en-US" altLang="en-US" dirty="0">
              <a:solidFill>
                <a:prstClr val="black"/>
              </a:solidFill>
              <a:ea typeface="+mn-ea"/>
            </a:endParaRPr>
          </a:p>
        </p:txBody>
      </p:sp>
    </p:spTree>
    <p:extLst>
      <p:ext uri="{BB962C8B-B14F-4D97-AF65-F5344CB8AC3E}">
        <p14:creationId xmlns:p14="http://schemas.microsoft.com/office/powerpoint/2010/main" val="755896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622"/>
            <a:ext cx="8229600" cy="885426"/>
          </a:xfrm>
        </p:spPr>
        <p:txBody>
          <a:bodyPr/>
          <a:lstStyle/>
          <a:p>
            <a:r>
              <a:rPr lang="en-ZA" dirty="0" smtClean="0"/>
              <a:t>Key highlights</a:t>
            </a:r>
            <a:endParaRPr lang="en-ZA" dirty="0"/>
          </a:p>
        </p:txBody>
      </p:sp>
      <p:sp>
        <p:nvSpPr>
          <p:cNvPr id="3" name="Content Placeholder 2"/>
          <p:cNvSpPr>
            <a:spLocks noGrp="1"/>
          </p:cNvSpPr>
          <p:nvPr>
            <p:ph idx="1"/>
          </p:nvPr>
        </p:nvSpPr>
        <p:spPr>
          <a:xfrm>
            <a:off x="457200" y="1040638"/>
            <a:ext cx="8229600" cy="5032616"/>
          </a:xfrm>
        </p:spPr>
        <p:txBody>
          <a:bodyPr/>
          <a:lstStyle/>
          <a:p>
            <a:pPr algn="just"/>
            <a:r>
              <a:rPr lang="en-ZA" sz="2400" dirty="0">
                <a:solidFill>
                  <a:schemeClr val="dk1"/>
                </a:solidFill>
                <a:ea typeface="Calibri"/>
              </a:rPr>
              <a:t>Department’s Learning </a:t>
            </a:r>
            <a:r>
              <a:rPr lang="en-ZA" sz="2400" dirty="0" smtClean="0">
                <a:solidFill>
                  <a:schemeClr val="dk1"/>
                </a:solidFill>
                <a:ea typeface="Calibri"/>
              </a:rPr>
              <a:t>Academy signed memorandum of understanding with 23 institutions of higher learning. </a:t>
            </a:r>
          </a:p>
          <a:p>
            <a:pPr lvl="1" algn="just"/>
            <a:r>
              <a:rPr lang="en-ZA" sz="1600" dirty="0" smtClean="0">
                <a:solidFill>
                  <a:schemeClr val="dk1"/>
                </a:solidFill>
                <a:ea typeface="Calibri"/>
              </a:rPr>
              <a:t>A total of 50 bursaries were granted to learners </a:t>
            </a:r>
          </a:p>
          <a:p>
            <a:pPr lvl="1" algn="just"/>
            <a:r>
              <a:rPr lang="en-US" sz="1600" dirty="0" smtClean="0">
                <a:solidFill>
                  <a:schemeClr val="dk1"/>
                </a:solidFill>
                <a:ea typeface="Calibri"/>
              </a:rPr>
              <a:t>An additional 15 engineering learners joined the Learning Academy</a:t>
            </a:r>
          </a:p>
          <a:p>
            <a:pPr lvl="1" algn="just"/>
            <a:r>
              <a:rPr lang="en-US" sz="1600" dirty="0" smtClean="0">
                <a:solidFill>
                  <a:schemeClr val="dk1"/>
                </a:solidFill>
                <a:ea typeface="Calibri"/>
              </a:rPr>
              <a:t>A total of 40 graduate trainees were placed in various units of the Department</a:t>
            </a:r>
            <a:endParaRPr lang="en-ZA" sz="1600" dirty="0" smtClean="0">
              <a:solidFill>
                <a:schemeClr val="dk1"/>
              </a:solidFill>
              <a:ea typeface="Calibri"/>
            </a:endParaRPr>
          </a:p>
          <a:p>
            <a:pPr algn="just"/>
            <a:endParaRPr lang="en-ZA" sz="500" dirty="0" smtClean="0">
              <a:solidFill>
                <a:schemeClr val="dk1"/>
              </a:solidFill>
              <a:ea typeface="Calibri"/>
            </a:endParaRPr>
          </a:p>
          <a:p>
            <a:pPr algn="just"/>
            <a:endParaRPr lang="en-ZA" sz="500" dirty="0" smtClean="0">
              <a:solidFill>
                <a:srgbClr val="FF0000"/>
              </a:solidFill>
              <a:ea typeface="Calibri"/>
            </a:endParaRPr>
          </a:p>
          <a:p>
            <a:pPr algn="just"/>
            <a:r>
              <a:rPr lang="en-ZA" sz="2400" dirty="0" smtClean="0">
                <a:ea typeface="Calibri"/>
              </a:rPr>
              <a:t>Achieved 57% targeted </a:t>
            </a:r>
            <a:r>
              <a:rPr lang="en-ZA" sz="2400" dirty="0">
                <a:ea typeface="Calibri"/>
              </a:rPr>
              <a:t>procurement that supports black </a:t>
            </a:r>
            <a:r>
              <a:rPr lang="en-ZA" sz="2400" dirty="0" smtClean="0">
                <a:ea typeface="Calibri"/>
              </a:rPr>
              <a:t>entrepreneurs </a:t>
            </a:r>
          </a:p>
          <a:p>
            <a:pPr algn="just"/>
            <a:endParaRPr lang="en-ZA" sz="500" dirty="0" smtClean="0">
              <a:ea typeface="Calibri"/>
            </a:endParaRPr>
          </a:p>
          <a:p>
            <a:pPr algn="just"/>
            <a:r>
              <a:rPr lang="en-ZA" sz="2400" dirty="0" smtClean="0">
                <a:ea typeface="Calibri"/>
              </a:rPr>
              <a:t>Unqualified </a:t>
            </a:r>
            <a:r>
              <a:rPr lang="en-ZA" sz="2400" dirty="0">
                <a:ea typeface="Calibri"/>
              </a:rPr>
              <a:t>audit outcome for </a:t>
            </a:r>
            <a:r>
              <a:rPr lang="en-ZA" sz="2400" dirty="0" smtClean="0">
                <a:ea typeface="Calibri"/>
              </a:rPr>
              <a:t>the:</a:t>
            </a:r>
            <a:r>
              <a:rPr lang="en-ZA" sz="2000" dirty="0" smtClean="0">
                <a:ea typeface="Calibri"/>
              </a:rPr>
              <a:t> </a:t>
            </a:r>
          </a:p>
          <a:p>
            <a:pPr lvl="1" algn="just"/>
            <a:r>
              <a:rPr lang="en-ZA" sz="2000" dirty="0" smtClean="0">
                <a:ea typeface="Calibri"/>
              </a:rPr>
              <a:t>Main </a:t>
            </a:r>
            <a:r>
              <a:rPr lang="en-ZA" sz="2000" dirty="0">
                <a:ea typeface="Calibri"/>
              </a:rPr>
              <a:t>Account </a:t>
            </a:r>
            <a:r>
              <a:rPr lang="en-ZA" sz="2000" dirty="0" smtClean="0">
                <a:ea typeface="Calibri"/>
              </a:rPr>
              <a:t>financial statements </a:t>
            </a:r>
          </a:p>
          <a:p>
            <a:pPr lvl="1" algn="just"/>
            <a:r>
              <a:rPr lang="en-US" sz="2000" dirty="0" smtClean="0">
                <a:ea typeface="Calibri"/>
              </a:rPr>
              <a:t>Water Trading financial statements</a:t>
            </a:r>
            <a:endParaRPr lang="en-ZA" sz="2000" dirty="0" smtClean="0">
              <a:ea typeface="Calibri"/>
            </a:endParaRPr>
          </a:p>
          <a:p>
            <a:pPr marL="0" indent="0" algn="just">
              <a:buNone/>
            </a:pPr>
            <a:endParaRPr lang="en-ZA" sz="20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8</a:t>
            </a:fld>
            <a:endParaRPr lang="en-US" altLang="en-US">
              <a:solidFill>
                <a:prstClr val="black"/>
              </a:solidFill>
              <a:ea typeface="+mn-ea"/>
            </a:endParaRPr>
          </a:p>
        </p:txBody>
      </p:sp>
    </p:spTree>
    <p:extLst>
      <p:ext uri="{BB962C8B-B14F-4D97-AF65-F5344CB8AC3E}">
        <p14:creationId xmlns:p14="http://schemas.microsoft.com/office/powerpoint/2010/main" val="127208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229600" cy="789891"/>
          </a:xfrm>
        </p:spPr>
        <p:txBody>
          <a:bodyPr/>
          <a:lstStyle/>
          <a:p>
            <a:r>
              <a:rPr lang="en-ZA" dirty="0" smtClean="0"/>
              <a:t>Key highlights</a:t>
            </a:r>
            <a:endParaRPr lang="en-ZA" dirty="0"/>
          </a:p>
        </p:txBody>
      </p:sp>
      <p:sp>
        <p:nvSpPr>
          <p:cNvPr id="3" name="Content Placeholder 2"/>
          <p:cNvSpPr>
            <a:spLocks noGrp="1"/>
          </p:cNvSpPr>
          <p:nvPr>
            <p:ph idx="1"/>
          </p:nvPr>
        </p:nvSpPr>
        <p:spPr>
          <a:xfrm>
            <a:off x="457200" y="885891"/>
            <a:ext cx="8229600" cy="5292967"/>
          </a:xfrm>
        </p:spPr>
        <p:txBody>
          <a:bodyPr/>
          <a:lstStyle/>
          <a:p>
            <a:pPr algn="just">
              <a:spcBef>
                <a:spcPts val="600"/>
              </a:spcBef>
            </a:pPr>
            <a:r>
              <a:rPr lang="en-US" sz="2200" dirty="0" smtClean="0">
                <a:ea typeface="Calibri"/>
              </a:rPr>
              <a:t>Operating </a:t>
            </a:r>
            <a:r>
              <a:rPr lang="en-US" sz="2200" dirty="0">
                <a:ea typeface="Calibri"/>
              </a:rPr>
              <a:t>rules and specialist strategy studies completed </a:t>
            </a:r>
            <a:r>
              <a:rPr lang="en-US" sz="2200" dirty="0" smtClean="0">
                <a:ea typeface="Calibri"/>
              </a:rPr>
              <a:t>for six (6) water </a:t>
            </a:r>
            <a:r>
              <a:rPr lang="en-US" sz="2200" dirty="0">
                <a:ea typeface="Calibri"/>
              </a:rPr>
              <a:t>supply </a:t>
            </a:r>
            <a:r>
              <a:rPr lang="en-US" sz="2200" dirty="0" smtClean="0">
                <a:ea typeface="Calibri"/>
              </a:rPr>
              <a:t>systems (Vaal, Western Cape, </a:t>
            </a:r>
            <a:r>
              <a:rPr lang="en-US" sz="2200" dirty="0" err="1" smtClean="0">
                <a:ea typeface="Calibri"/>
              </a:rPr>
              <a:t>Umngeni</a:t>
            </a:r>
            <a:r>
              <a:rPr lang="en-US" sz="2200" dirty="0" smtClean="0">
                <a:ea typeface="Calibri"/>
              </a:rPr>
              <a:t>, </a:t>
            </a:r>
            <a:r>
              <a:rPr lang="en-US" sz="2200" dirty="0" err="1" smtClean="0">
                <a:ea typeface="Calibri"/>
              </a:rPr>
              <a:t>Algoa</a:t>
            </a:r>
            <a:r>
              <a:rPr lang="en-US" sz="2200" dirty="0" smtClean="0">
                <a:ea typeface="Calibri"/>
              </a:rPr>
              <a:t>, </a:t>
            </a:r>
            <a:r>
              <a:rPr lang="en-US" sz="2200" dirty="0" err="1" smtClean="0">
                <a:ea typeface="Calibri"/>
              </a:rPr>
              <a:t>Amathole</a:t>
            </a:r>
            <a:r>
              <a:rPr lang="en-US" sz="2200" dirty="0" smtClean="0">
                <a:ea typeface="Calibri"/>
              </a:rPr>
              <a:t> and Polokwane) </a:t>
            </a:r>
            <a:endParaRPr lang="en-ZA" sz="2200" dirty="0">
              <a:ea typeface="Calibri"/>
            </a:endParaRPr>
          </a:p>
          <a:p>
            <a:pPr algn="just">
              <a:spcBef>
                <a:spcPts val="600"/>
              </a:spcBef>
            </a:pPr>
            <a:r>
              <a:rPr lang="en-US" sz="2200" dirty="0" smtClean="0">
                <a:ea typeface="Calibri"/>
              </a:rPr>
              <a:t>Water </a:t>
            </a:r>
            <a:r>
              <a:rPr lang="en-US" sz="2200" dirty="0">
                <a:ea typeface="Calibri"/>
              </a:rPr>
              <a:t>resources classes and </a:t>
            </a:r>
            <a:r>
              <a:rPr lang="en-US" sz="2200" dirty="0" smtClean="0">
                <a:ea typeface="Calibri"/>
              </a:rPr>
              <a:t>resource </a:t>
            </a:r>
            <a:r>
              <a:rPr lang="en-US" sz="2200" dirty="0">
                <a:ea typeface="Calibri"/>
              </a:rPr>
              <a:t>quality </a:t>
            </a:r>
            <a:r>
              <a:rPr lang="en-US" sz="2200" dirty="0" smtClean="0">
                <a:ea typeface="Calibri"/>
              </a:rPr>
              <a:t>objectives determined for two (2) river systems (namely Breede-Gouritz and Mzimvubu)</a:t>
            </a:r>
            <a:endParaRPr lang="en-US" sz="2200" dirty="0">
              <a:ea typeface="Times New Roman"/>
            </a:endParaRPr>
          </a:p>
          <a:p>
            <a:pPr algn="just">
              <a:spcBef>
                <a:spcPts val="600"/>
              </a:spcBef>
            </a:pPr>
            <a:r>
              <a:rPr lang="en-US" sz="2200" dirty="0">
                <a:ea typeface="Calibri"/>
              </a:rPr>
              <a:t>River </a:t>
            </a:r>
            <a:r>
              <a:rPr lang="en-US" sz="2200" dirty="0" err="1" smtClean="0">
                <a:ea typeface="Calibri"/>
              </a:rPr>
              <a:t>Ecostatus</a:t>
            </a:r>
            <a:r>
              <a:rPr lang="en-US" sz="2200" dirty="0" smtClean="0">
                <a:ea typeface="Calibri"/>
              </a:rPr>
              <a:t> </a:t>
            </a:r>
            <a:r>
              <a:rPr lang="en-US" sz="2200" dirty="0">
                <a:ea typeface="Calibri"/>
              </a:rPr>
              <a:t>Monitoring Programme </a:t>
            </a:r>
            <a:r>
              <a:rPr lang="en-US" sz="2200" dirty="0" smtClean="0">
                <a:ea typeface="Calibri"/>
              </a:rPr>
              <a:t> </a:t>
            </a:r>
            <a:r>
              <a:rPr lang="en-US" sz="2200" dirty="0">
                <a:ea typeface="Calibri"/>
              </a:rPr>
              <a:t>implemented</a:t>
            </a:r>
            <a:r>
              <a:rPr lang="en-GB" sz="2200" dirty="0" smtClean="0">
                <a:ea typeface="Times New Roman"/>
              </a:rPr>
              <a:t> in 76 rivers</a:t>
            </a:r>
          </a:p>
          <a:p>
            <a:pPr algn="just">
              <a:spcBef>
                <a:spcPts val="600"/>
              </a:spcBef>
            </a:pPr>
            <a:r>
              <a:rPr lang="en-ZA" sz="2200" dirty="0" smtClean="0">
                <a:ea typeface="Calibri"/>
              </a:rPr>
              <a:t>Completed 108 Municipal </a:t>
            </a:r>
            <a:r>
              <a:rPr lang="en-ZA" sz="2200" dirty="0">
                <a:ea typeface="Calibri"/>
              </a:rPr>
              <a:t>Strategic Self- Assessments (</a:t>
            </a:r>
            <a:r>
              <a:rPr lang="en-ZA" sz="2200" dirty="0" err="1">
                <a:ea typeface="Calibri"/>
              </a:rPr>
              <a:t>MuSSA</a:t>
            </a:r>
            <a:r>
              <a:rPr lang="en-ZA" sz="2200" dirty="0">
                <a:ea typeface="Calibri"/>
              </a:rPr>
              <a:t>) </a:t>
            </a:r>
            <a:r>
              <a:rPr lang="en-ZA" sz="2200" dirty="0" smtClean="0">
                <a:ea typeface="Calibri"/>
              </a:rPr>
              <a:t>within </a:t>
            </a:r>
            <a:r>
              <a:rPr lang="en-ZA" sz="2200" dirty="0">
                <a:ea typeface="Calibri"/>
              </a:rPr>
              <a:t>the </a:t>
            </a:r>
            <a:r>
              <a:rPr lang="en-ZA" sz="2200" dirty="0" smtClean="0">
                <a:ea typeface="Calibri"/>
              </a:rPr>
              <a:t>Water Service Authorities (WSAs), </a:t>
            </a:r>
            <a:r>
              <a:rPr lang="en-ZA" sz="2200" dirty="0">
                <a:ea typeface="Calibri"/>
              </a:rPr>
              <a:t>metros and secondary </a:t>
            </a:r>
            <a:r>
              <a:rPr lang="en-ZA" sz="2200" dirty="0" smtClean="0">
                <a:ea typeface="Calibri"/>
              </a:rPr>
              <a:t>cities</a:t>
            </a:r>
            <a:endParaRPr lang="en-US" sz="2200" dirty="0">
              <a:ea typeface="Calibri"/>
            </a:endParaRPr>
          </a:p>
          <a:p>
            <a:pPr algn="just">
              <a:spcBef>
                <a:spcPts val="600"/>
              </a:spcBef>
            </a:pPr>
            <a:r>
              <a:rPr lang="en-US" sz="2200" dirty="0" smtClean="0">
                <a:ea typeface="Times New Roman"/>
              </a:rPr>
              <a:t>Completed 15 infrastructure projects that supported </a:t>
            </a:r>
            <a:r>
              <a:rPr lang="en-ZA" sz="2200" dirty="0" smtClean="0">
                <a:ea typeface="Calibri"/>
              </a:rPr>
              <a:t>502 221 households with </a:t>
            </a:r>
            <a:r>
              <a:rPr lang="en-ZA" sz="2200" dirty="0">
                <a:ea typeface="Calibri"/>
              </a:rPr>
              <a:t>sustainable and reliable water supply and sanitation services</a:t>
            </a:r>
            <a:endParaRPr lang="en-US" sz="2200" dirty="0">
              <a:ea typeface="Calibri"/>
            </a:endParaRPr>
          </a:p>
          <a:p>
            <a:pPr algn="just"/>
            <a:endParaRPr lang="en-US" sz="2400" dirty="0">
              <a:ea typeface="Calibri"/>
            </a:endParaRPr>
          </a:p>
          <a:p>
            <a:pPr algn="just"/>
            <a:endParaRPr lang="en-US" sz="2400" dirty="0" smtClean="0">
              <a:ea typeface="Times New Roman"/>
            </a:endParaRPr>
          </a:p>
          <a:p>
            <a:pPr algn="just"/>
            <a:endParaRPr lang="en-US" sz="2400" dirty="0">
              <a:ea typeface="Calibri"/>
            </a:endParaRPr>
          </a:p>
          <a:p>
            <a:pPr algn="just"/>
            <a:endParaRPr lang="en-ZA" sz="2400" dirty="0"/>
          </a:p>
        </p:txBody>
      </p:sp>
      <p:sp>
        <p:nvSpPr>
          <p:cNvPr id="4" name="Slide Number Placeholder 3"/>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9</a:t>
            </a:fld>
            <a:endParaRPr lang="en-US" altLang="en-US">
              <a:solidFill>
                <a:prstClr val="black"/>
              </a:solidFill>
              <a:ea typeface="+mn-ea"/>
            </a:endParaRPr>
          </a:p>
        </p:txBody>
      </p:sp>
    </p:spTree>
    <p:extLst>
      <p:ext uri="{BB962C8B-B14F-4D97-AF65-F5344CB8AC3E}">
        <p14:creationId xmlns:p14="http://schemas.microsoft.com/office/powerpoint/2010/main" val="4171805327"/>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8333</TotalTime>
  <Words>8544</Words>
  <Application>Microsoft Office PowerPoint</Application>
  <PresentationFormat>On-screen Show (4:3)</PresentationFormat>
  <Paragraphs>1742</Paragraphs>
  <Slides>63</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63</vt:i4>
      </vt:variant>
    </vt:vector>
  </HeadingPairs>
  <TitlesOfParts>
    <vt:vector size="74" baseType="lpstr">
      <vt:lpstr>ＭＳ Ｐゴシック</vt:lpstr>
      <vt:lpstr>ＭＳ Ｐゴシック</vt:lpstr>
      <vt:lpstr>Arial</vt:lpstr>
      <vt:lpstr>Calibri</vt:lpstr>
      <vt:lpstr>Gill Sans</vt:lpstr>
      <vt:lpstr>Gill Sans Light</vt:lpstr>
      <vt:lpstr>Gill Sans MT</vt:lpstr>
      <vt:lpstr>Gill Snas</vt:lpstr>
      <vt:lpstr>Times New Roman</vt:lpstr>
      <vt:lpstr>Wingdings</vt:lpstr>
      <vt:lpstr>13_Office Theme</vt:lpstr>
      <vt:lpstr>2019/20 Annual Report of the Department of Water &amp; Sanitation</vt:lpstr>
      <vt:lpstr>Contents</vt:lpstr>
      <vt:lpstr>Purpose</vt:lpstr>
      <vt:lpstr>introduction</vt:lpstr>
      <vt:lpstr>Service delivery environment</vt:lpstr>
      <vt:lpstr>Organisational environment</vt:lpstr>
      <vt:lpstr>Policy and legislative changes</vt:lpstr>
      <vt:lpstr>Key highlights</vt:lpstr>
      <vt:lpstr>Key highlights</vt:lpstr>
      <vt:lpstr>Key highlights</vt:lpstr>
      <vt:lpstr>Part 1: overview of non-financial performance</vt:lpstr>
      <vt:lpstr>Overview of the overall annual performance of the Department</vt:lpstr>
      <vt:lpstr>Part 1.1: overview of programme 1 (administration) performance</vt:lpstr>
      <vt:lpstr>Strategic objectives</vt:lpstr>
      <vt:lpstr>Performance indicators per sub-programme</vt:lpstr>
      <vt:lpstr>Performance indicators per sub-programme</vt:lpstr>
      <vt:lpstr>Performance indicators per sub-programme</vt:lpstr>
      <vt:lpstr>Part 1.2: overview of programme 2 (water planning &amp; information management) performance</vt:lpstr>
      <vt:lpstr>Strategic objectives</vt:lpstr>
      <vt:lpstr>Performance indicators per sub-programme</vt:lpstr>
      <vt:lpstr>Performance indicators per sub-programme</vt:lpstr>
      <vt:lpstr>Performance indicators per sub-programme</vt:lpstr>
      <vt:lpstr>Performance indicators per sub-programme</vt:lpstr>
      <vt:lpstr>Performance indicators per sub-programme</vt:lpstr>
      <vt:lpstr>Part 1.3: overview of programme 3 (water infrastructure development) performance</vt:lpstr>
      <vt:lpstr>Strategic objectives</vt:lpstr>
      <vt:lpstr>Performance indicators per sub-programme</vt:lpstr>
      <vt:lpstr>Performance indicators per sub-programme</vt:lpstr>
      <vt:lpstr>Performance indicators per sub-programme</vt:lpstr>
      <vt:lpstr>Performance indicators per sub-programme</vt:lpstr>
      <vt:lpstr>Performance indicators per sub-programme</vt:lpstr>
      <vt:lpstr>Part 1.4: overview of programme 4 (water sector regulation) performance</vt:lpstr>
      <vt:lpstr>Strategic objectives</vt:lpstr>
      <vt:lpstr>Performance indicators per sub-programme</vt:lpstr>
      <vt:lpstr>Performance indicators per sub-programme</vt:lpstr>
      <vt:lpstr>Performance indicators per sub-programme</vt:lpstr>
      <vt:lpstr>Part 2: overview of financial performance</vt:lpstr>
      <vt:lpstr>Financial highlights (Main Account)</vt:lpstr>
      <vt:lpstr>Financial highlights (Main Account)</vt:lpstr>
      <vt:lpstr>Financial highlights (Trading Account)</vt:lpstr>
      <vt:lpstr>Financial highlights (Water Trading)</vt:lpstr>
      <vt:lpstr>Progress on unauthorised, irregular, fruitless and wasteful expenditure </vt:lpstr>
      <vt:lpstr>Condonations submitted to National Treasury</vt:lpstr>
      <vt:lpstr>Progress on Irregular Expenditure Condonations</vt:lpstr>
      <vt:lpstr>Progress on Irregular Expenditure Condonations</vt:lpstr>
      <vt:lpstr>Progress on Irregular Expenditure Condonations</vt:lpstr>
      <vt:lpstr>Part 3: overview of the auditor-general’s report</vt:lpstr>
      <vt:lpstr>Audit outcomes</vt:lpstr>
      <vt:lpstr>Reflection of audit outcomes: Main Account</vt:lpstr>
      <vt:lpstr>Reflection of audit outcomes: Water Trading</vt:lpstr>
      <vt:lpstr>Material irregularities</vt:lpstr>
      <vt:lpstr>Interventions on non-compliance areas</vt:lpstr>
      <vt:lpstr>Part 4: feedback on the financial recovery plan </vt:lpstr>
      <vt:lpstr>Key highlights</vt:lpstr>
      <vt:lpstr>Summary of financial recovery </vt:lpstr>
      <vt:lpstr>Accruals and Payables</vt:lpstr>
      <vt:lpstr>Trade receivables</vt:lpstr>
      <vt:lpstr>Part 5: overview of human resources management</vt:lpstr>
      <vt:lpstr>Employment and vacancies</vt:lpstr>
      <vt:lpstr>Employment equity</vt:lpstr>
      <vt:lpstr>Employee attrition during 2019/20</vt:lpstr>
      <vt:lpstr>Misconduct and disciplinary hearings finalised for the period 1 April 2019 to 31 March 2020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Swazi Taitai</cp:lastModifiedBy>
  <cp:revision>939</cp:revision>
  <dcterms:created xsi:type="dcterms:W3CDTF">2012-08-01T10:33:21Z</dcterms:created>
  <dcterms:modified xsi:type="dcterms:W3CDTF">2021-03-25T18:03:56Z</dcterms:modified>
</cp:coreProperties>
</file>