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BFB73-9B5C-4EC4-B635-FB4DA896BB6B}" type="datetimeFigureOut">
              <a:rPr lang="en-ZA" smtClean="0"/>
              <a:t>2021/03/22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0B011-0D07-49AB-BB9D-E6DA74919FC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6676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F1F5D-67FA-41B6-872E-A11C089F7E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5DF239-BEE8-42B5-B1F3-1345FEFE5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A44A7-E454-4709-B7DE-14BB419E0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6468-D83E-4ACB-A423-7056943DCBBE}" type="datetime1">
              <a:rPr lang="en-ZA" smtClean="0"/>
              <a:t>2021/03/22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7A6F9-B021-46F6-9DDE-BF64C5782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Helen Suzman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82AEB-B266-456D-8E12-6DC97924F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A34A-9B31-41E4-9855-C6A2EF1178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2827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F1C9-5AF4-4538-B946-FAEE32BD9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323B5E-DA01-498B-B404-87C42AA012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A98D5-8FC2-4CBA-86EB-03364976B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3D84-A0E4-40CC-B42F-6BDB5A7DAAFD}" type="datetime1">
              <a:rPr lang="en-ZA" smtClean="0"/>
              <a:t>2021/03/22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0DB14-9F3E-409E-8A9C-9471A7958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Helen Suzman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C80D7-41A7-4ACB-AE42-988B349C9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A34A-9B31-41E4-9855-C6A2EF1178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36899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3B9DD1-A8C5-4487-A535-33D17BE340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46AF56-22B7-4A6B-8340-5F23DE76E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B1EE7-D741-4BA1-88DA-ED7D48151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C633-D81D-4461-B661-D937BDC30B64}" type="datetime1">
              <a:rPr lang="en-ZA" smtClean="0"/>
              <a:t>2021/03/22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E9ECB-D61B-487B-BB95-BDE8C7E23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Helen Suzman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507CE-4C70-42A8-AD37-C9DDB088B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A34A-9B31-41E4-9855-C6A2EF1178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4933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FB945-5427-4652-8627-FD8FAB71A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53A1C-6691-44BF-9228-9164890DA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355F3-27D3-48B2-AE50-E3891FF30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39F2-BE35-434E-8DBD-BB978990DD56}" type="datetime1">
              <a:rPr lang="en-ZA" smtClean="0"/>
              <a:t>2021/03/22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8AD09-5878-4D4A-BBCE-F1BC0D3B8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Helen Suzman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7AA38-ADEB-4BD6-8806-AC094ED5C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A34A-9B31-41E4-9855-C6A2EF1178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643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E89B6-D8AA-4070-98F9-8A551575E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4FD35B-BA90-439B-9133-956604BA9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03113-875F-47A0-B248-6DE01EE06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E484-3C30-4A19-9FF6-1428EE8E3030}" type="datetime1">
              <a:rPr lang="en-ZA" smtClean="0"/>
              <a:t>2021/03/22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85798-B56D-4D41-A0B7-9080EC787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Helen Suzman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A8533-1D56-4C40-8ED5-7C2E586CE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A34A-9B31-41E4-9855-C6A2EF1178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4273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69286-8B21-4D9C-B89E-8C3A0F0A0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A059C-552E-4F3C-8833-772DE1F1E8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9ABA87-9167-449B-9943-2D878236F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EB229-9297-4DB8-B564-1E9EDF86D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1EDA-988D-4448-B782-512CDF8EFB78}" type="datetime1">
              <a:rPr lang="en-ZA" smtClean="0"/>
              <a:t>2021/03/22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C12FC0-0E32-4D2A-8124-589AC6A54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Helen Suzman Foundation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22B6B-FF55-41F7-8463-C174A3F7E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A34A-9B31-41E4-9855-C6A2EF1178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5609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90E48-9DE9-4654-B53A-697365943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78883C-9676-4A07-9B12-0C76E717A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2FA437-4D1F-4C73-90EE-C48DC72BA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A718B8-FB69-4755-ABE8-046018690A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33E27A-E6BD-49EB-9BE6-8B86A7790D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7FE911-5F1E-4806-8EF4-50B528BCE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3F80-F88F-48C9-971C-F0DFA2161DC6}" type="datetime1">
              <a:rPr lang="en-ZA" smtClean="0"/>
              <a:t>2021/03/22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027895-6D67-4DC8-A337-56136C1A3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Helen Suzman Foundation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96E92F-B1C0-408F-91BF-3D5EC04FC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A34A-9B31-41E4-9855-C6A2EF1178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6504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FF3B5-6444-40D8-8BF9-604E07B9C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92530B-78C5-4345-A974-37769E8D7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4349-B8B7-4396-93BE-B7A71F60D8CE}" type="datetime1">
              <a:rPr lang="en-ZA" smtClean="0"/>
              <a:t>2021/03/22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3A3365-7794-4447-A15A-6A52395C8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Helen Suzman Foundation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8F7F40-4AF9-4527-964B-B0AE87F9F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A34A-9B31-41E4-9855-C6A2EF1178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5248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DC9C4C-B740-4AD3-BE56-B5BB58FB1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ED38-0103-4DF7-A7AF-5F0E18EFF0A6}" type="datetime1">
              <a:rPr lang="en-ZA" smtClean="0"/>
              <a:t>2021/03/22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59FB1B-3C95-4C3D-9D45-406700DF9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Helen Suzman Foundation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D70A07-2801-47FA-8B4E-71DD2A9CD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A34A-9B31-41E4-9855-C6A2EF1178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3140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77282-C117-433A-A7C2-BC661260C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29009-F4E4-47A3-BAD5-DC2459287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08377-855C-48DE-8B82-EA2926ECC0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CF65BF-20EB-4B69-8816-990CAD3BE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52C21-BF9E-4BE7-9387-ECCF759970DD}" type="datetime1">
              <a:rPr lang="en-ZA" smtClean="0"/>
              <a:t>2021/03/22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664223-AB72-49CE-A703-4306D891C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Helen Suzman Foundation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634BAA-0389-4926-B04B-1DD4C4E5D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A34A-9B31-41E4-9855-C6A2EF1178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0650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FF153-46D7-438C-9B20-6D2141C97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5E3CD9-9764-4314-964A-BF10D6C1A2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1CB4CF-6182-4837-8BB5-F623CDE9D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2085E-CCD8-4236-974B-A3D0856A7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CDA6-7913-4C7C-A90A-40D83029828D}" type="datetime1">
              <a:rPr lang="en-ZA" smtClean="0"/>
              <a:t>2021/03/22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7CB626-50DB-477E-80BD-81DA731A7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Helen Suzman Foundation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8F1E8E-8CB8-40CD-B4B1-A058674C4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A34A-9B31-41E4-9855-C6A2EF1178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48965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F3C58D-5ECF-44A8-99C6-1A03886DE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563532-A0E0-4006-A33A-608F07860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34AEB-D7B2-42BF-BFB2-C1B8A7FDC5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AF633-4419-4390-A4F4-4309169CDEA7}" type="datetime1">
              <a:rPr lang="en-ZA" smtClean="0"/>
              <a:t>2021/03/22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1991E-3D9B-4A35-A382-B9373F0999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/>
              <a:t>Helen Suzman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F58F3-2E3C-4790-BDE7-70580051D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DA34A-9B31-41E4-9855-C6A2EF1178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48006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2CDD2-EF2C-4345-B180-B3AE56CA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84244"/>
            <a:ext cx="9144000" cy="2383528"/>
          </a:xfrm>
        </p:spPr>
        <p:txBody>
          <a:bodyPr>
            <a:normAutofit fontScale="90000"/>
          </a:bodyPr>
          <a:lstStyle/>
          <a:p>
            <a:r>
              <a:rPr lang="en-ZA" sz="4800" b="1" dirty="0"/>
              <a:t/>
            </a:r>
            <a:br>
              <a:rPr lang="en-ZA" sz="4800" b="1" dirty="0"/>
            </a:br>
            <a:r>
              <a:rPr lang="en-ZA" sz="4800" b="1" dirty="0"/>
              <a:t/>
            </a:r>
            <a:br>
              <a:rPr lang="en-ZA" sz="4800" b="1" dirty="0"/>
            </a:br>
            <a:r>
              <a:rPr lang="en-ZA" sz="4800" b="1" dirty="0"/>
              <a:t/>
            </a:r>
            <a:br>
              <a:rPr lang="en-ZA" sz="4800" b="1" dirty="0"/>
            </a:br>
            <a:r>
              <a:rPr lang="en-ZA" sz="4800" b="1" dirty="0"/>
              <a:t/>
            </a:r>
            <a:br>
              <a:rPr lang="en-ZA" sz="4800" b="1" dirty="0"/>
            </a:br>
            <a:r>
              <a:rPr lang="en-ZA" b="1" dirty="0"/>
              <a:t>The Draft Constitution Eighteenth Amendment Bill</a:t>
            </a:r>
            <a:br>
              <a:rPr lang="en-ZA" b="1" dirty="0"/>
            </a:br>
            <a:endParaRPr lang="en-ZA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8EED66-A2D1-419D-B073-DDB23D584C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ZA" dirty="0"/>
          </a:p>
          <a:p>
            <a:r>
              <a:rPr lang="en-ZA" dirty="0"/>
              <a:t>Anton van Dalsen</a:t>
            </a:r>
          </a:p>
          <a:p>
            <a:r>
              <a:rPr lang="en-ZA" dirty="0"/>
              <a:t>Helen Suzman Foundation</a:t>
            </a:r>
          </a:p>
          <a:p>
            <a:r>
              <a:rPr lang="en-ZA" dirty="0"/>
              <a:t>23 March 2021</a:t>
            </a:r>
          </a:p>
        </p:txBody>
      </p:sp>
    </p:spTree>
    <p:extLst>
      <p:ext uri="{BB962C8B-B14F-4D97-AF65-F5344CB8AC3E}">
        <p14:creationId xmlns:p14="http://schemas.microsoft.com/office/powerpoint/2010/main" val="4123517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87F05-5126-493A-BF0B-4220B9D0B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   Changing the Constitution is unnecessary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E51EE-DA5B-4679-A59D-4CFF0230C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The existing Section 25 already makes provision for expropriation without compensation  -  </a:t>
            </a:r>
          </a:p>
          <a:p>
            <a:pPr marL="0" indent="0">
              <a:buNone/>
            </a:pPr>
            <a:endParaRPr lang="en-ZA" dirty="0"/>
          </a:p>
          <a:p>
            <a:pPr lvl="1"/>
            <a:r>
              <a:rPr lang="en-ZA" dirty="0"/>
              <a:t>Section 25(8) expressly states that no provision of Section 25 may impede the state from acting to achieve land reform, provided it is done on a reasonable and justifiable basis, taking all relevant factors into account and is done by way of laws of general application.</a:t>
            </a:r>
          </a:p>
          <a:p>
            <a:pPr lvl="1"/>
            <a:r>
              <a:rPr lang="en-ZA" dirty="0"/>
              <a:t>The preamble to the Bill effectively confirms this  -  it states that Section 25 “must be amended to make explicit which is implicit therein”.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650D0E-30B4-400F-9195-9F569FB5A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z="1400" dirty="0"/>
              <a:t>Helen Suzman Foundation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073FE-EE06-4AB4-9C09-CDC46F3D3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A34A-9B31-41E4-9855-C6A2EF1178EB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55178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D9610-DC21-4B0E-8D6D-7B9C23BF3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/>
              <a:t>       Problems of the land reform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0B142-779E-4CA3-9D95-C59B53088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dirty="0"/>
              <a:t>The land reform process has not been affected by Section 25 of the Constitution.  The factors that have played a role are:</a:t>
            </a:r>
          </a:p>
          <a:p>
            <a:pPr lvl="1"/>
            <a:r>
              <a:rPr lang="en-ZA" dirty="0"/>
              <a:t>Corruption, inefficiency and incompetence</a:t>
            </a:r>
          </a:p>
          <a:p>
            <a:pPr lvl="1"/>
            <a:r>
              <a:rPr lang="en-ZA" dirty="0"/>
              <a:t>Extremely slow pace of restitution</a:t>
            </a:r>
          </a:p>
          <a:p>
            <a:pPr lvl="1"/>
            <a:r>
              <a:rPr lang="en-ZA" dirty="0"/>
              <a:t>A minimal budget provision (land reform, restitution and farmer support account for 0.35% of total Government expenditure in the 2021/22 budget, including debt service costs)</a:t>
            </a:r>
          </a:p>
          <a:p>
            <a:pPr lvl="1"/>
            <a:r>
              <a:rPr lang="en-ZA" dirty="0"/>
              <a:t>Failure to amend the existing Expropriation Act of 1975</a:t>
            </a:r>
          </a:p>
          <a:p>
            <a:pPr lvl="1"/>
            <a:r>
              <a:rPr lang="en-ZA" dirty="0"/>
              <a:t>An incapacity of the Department of Rural Development and Land Reform to perform its functions, even leading the Constitutional Court to allow the outsourcing of certain of these functions </a:t>
            </a: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94AE9A-3909-44E0-8E62-1CC628EE3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z="1400" dirty="0"/>
              <a:t>Helen Suzman Foundation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5E1904-1F33-42B1-9483-38E6D46D2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A34A-9B31-41E4-9855-C6A2EF1178EB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43941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68F74-F50C-4D70-A9EB-03CC38300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Land reform: </a:t>
            </a:r>
            <a:br>
              <a:rPr lang="en-ZA" b="1" dirty="0"/>
            </a:br>
            <a:r>
              <a:rPr lang="en-ZA" b="1" dirty="0"/>
              <a:t>questions that must now be answered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8E265-967B-413D-8AA0-FFBA8BD27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/>
              <a:t>The proposed change to Section 25 will not answer any of the following questions:</a:t>
            </a:r>
          </a:p>
          <a:p>
            <a:pPr lvl="1"/>
            <a:r>
              <a:rPr lang="en-ZA" dirty="0"/>
              <a:t>How are decisions on expropriation going to be taken?  </a:t>
            </a:r>
          </a:p>
          <a:p>
            <a:pPr lvl="1"/>
            <a:r>
              <a:rPr lang="en-ZA" dirty="0"/>
              <a:t>What criteria are to be applied in these decisions?</a:t>
            </a:r>
          </a:p>
          <a:p>
            <a:pPr lvl="1"/>
            <a:r>
              <a:rPr lang="en-ZA" dirty="0"/>
              <a:t>Who are to be the beneficiaries and how will they be chosen?</a:t>
            </a:r>
          </a:p>
          <a:p>
            <a:pPr lvl="1"/>
            <a:r>
              <a:rPr lang="en-ZA" dirty="0"/>
              <a:t>Will the process be transparent?</a:t>
            </a:r>
          </a:p>
          <a:p>
            <a:pPr lvl="1"/>
            <a:r>
              <a:rPr lang="en-ZA" dirty="0"/>
              <a:t>Is post-settlement support to be provided to beneficiaries?</a:t>
            </a:r>
          </a:p>
          <a:p>
            <a:pPr lvl="1"/>
            <a:r>
              <a:rPr lang="en-ZA" dirty="0"/>
              <a:t>What legal rights will beneficiaries have?  Full legal title?</a:t>
            </a:r>
          </a:p>
          <a:p>
            <a:pPr marL="0" indent="0">
              <a:buNone/>
            </a:pPr>
            <a:endParaRPr lang="en-ZA" dirty="0"/>
          </a:p>
          <a:p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8970B4-36FE-42BE-B10B-1A59D5CB1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z="1400" dirty="0"/>
              <a:t>Helen Suzman Foundation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AD7CD4-F872-4C37-B0F0-04B5DF4C0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A34A-9B31-41E4-9855-C6A2EF1178EB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32121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6A5AE-1E78-4B2B-BE19-BF06ECAAC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Land reform: </a:t>
            </a:r>
            <a:br>
              <a:rPr lang="en-ZA" b="1" dirty="0"/>
            </a:br>
            <a:r>
              <a:rPr lang="en-ZA" b="1" dirty="0"/>
              <a:t>questions to be answered,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DA7C5-A69F-4A12-994D-297013461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  <a:p>
            <a:endParaRPr lang="en-ZA" dirty="0"/>
          </a:p>
          <a:p>
            <a:pPr lvl="1"/>
            <a:r>
              <a:rPr lang="en-ZA" dirty="0"/>
              <a:t>Will a properly staffed and funded land reform agency manage the process in an efficient manner, in compliance with relevant legislation and regulations?</a:t>
            </a:r>
          </a:p>
          <a:p>
            <a:pPr lvl="1"/>
            <a:r>
              <a:rPr lang="en-ZA" dirty="0"/>
              <a:t>Is there a political will to address these questions?</a:t>
            </a:r>
          </a:p>
          <a:p>
            <a:pPr lvl="1"/>
            <a:r>
              <a:rPr lang="en-ZA" dirty="0"/>
              <a:t>Will the process be given sufficient certainty and predictability, to avoid a further shock to business and investor confidence?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400394-17FA-4C89-B11D-F188522D2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z="1400" dirty="0"/>
              <a:t>Helen Suzman Foundation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63F3C6-0441-4FB4-A898-7FA3488F2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A34A-9B31-41E4-9855-C6A2EF1178EB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02444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14D8A-0027-435D-93EF-1531B7B99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                           </a:t>
            </a:r>
            <a:r>
              <a:rPr lang="en-ZA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D1D79-4E87-4451-B966-623DB61B8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/>
              <a:t>If these questions are not addressed in an effective and convincing manner, the land reform process will not succeed.  </a:t>
            </a:r>
          </a:p>
          <a:p>
            <a:pPr marL="0" indent="0">
              <a:buNone/>
            </a:pPr>
            <a:r>
              <a:rPr lang="en-ZA" dirty="0"/>
              <a:t>It can be expected that if a transparent, rational and clearly defined administrative process for land reform is not laid down and carefully followed, legal proceedings will bring the process to a halt.  </a:t>
            </a:r>
          </a:p>
          <a:p>
            <a:pPr marL="0" indent="0">
              <a:buNone/>
            </a:pPr>
            <a:r>
              <a:rPr lang="en-ZA" dirty="0"/>
              <a:t>The underlying issues need to be addressed for any progress to be achieved.  Focusing only on the proposed change to Section 25 of the Constitution, therefore offers no solution </a:t>
            </a:r>
            <a:r>
              <a:rPr lang="en-ZA"/>
              <a:t>on its own. </a:t>
            </a: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7DEAB9-7CC8-4C69-8250-0DCB9640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z="1400" dirty="0"/>
              <a:t>Helen Suzman Foundation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1FEAC-2ABF-42CB-ADB8-A7FC4C074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A34A-9B31-41E4-9855-C6A2EF1178EB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0411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</TotalTime>
  <Words>463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   The Draft Constitution Eighteenth Amendment Bill </vt:lpstr>
      <vt:lpstr>   Changing the Constitution is unnecessary</vt:lpstr>
      <vt:lpstr>       Problems of the land reform process</vt:lpstr>
      <vt:lpstr>Land reform:  questions that must now be answered</vt:lpstr>
      <vt:lpstr>Land reform:  questions to be answered, continued</vt:lpstr>
      <vt:lpstr>                          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 van Dalsen</dc:creator>
  <cp:lastModifiedBy>Vhonani Ramaano</cp:lastModifiedBy>
  <cp:revision>18</cp:revision>
  <dcterms:created xsi:type="dcterms:W3CDTF">2021-03-21T12:13:48Z</dcterms:created>
  <dcterms:modified xsi:type="dcterms:W3CDTF">2021-03-22T14:48:56Z</dcterms:modified>
</cp:coreProperties>
</file>