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tags/tag47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45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43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  <Default Extension="jpeg" ContentType="image/jpeg"/>
  <Override PartName="/ppt/tags/tag39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88" r:id="rId3"/>
    <p:sldId id="1726" r:id="rId4"/>
    <p:sldId id="3058" r:id="rId5"/>
    <p:sldId id="264" r:id="rId6"/>
    <p:sldId id="291" r:id="rId7"/>
    <p:sldId id="1721" r:id="rId8"/>
    <p:sldId id="261" r:id="rId9"/>
    <p:sldId id="1723" r:id="rId10"/>
    <p:sldId id="1724" r:id="rId11"/>
    <p:sldId id="1719" r:id="rId12"/>
    <p:sldId id="1720" r:id="rId13"/>
    <p:sldId id="1725" r:id="rId14"/>
    <p:sldId id="172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3358" autoAdjust="0"/>
  </p:normalViewPr>
  <p:slideViewPr>
    <p:cSldViewPr snapToGrid="0">
      <p:cViewPr varScale="1">
        <p:scale>
          <a:sx n="68" d="100"/>
          <a:sy n="68" d="100"/>
        </p:scale>
        <p:origin x="-82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63716-0FB2-42CB-A3F6-C72971DD3D6F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76841-B31D-4FF5-A827-E4290F6061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4680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>
              <a:defRPr/>
            </a:pPr>
            <a:fld id="{FFC9A140-8FA5-410A-BA34-EC293B15973E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11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544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8.xml"/><Relationship Id="rId1" Type="http://schemas.openxmlformats.org/officeDocument/2006/relationships/tags" Target="../tags/tag37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0.xml"/><Relationship Id="rId1" Type="http://schemas.openxmlformats.org/officeDocument/2006/relationships/tags" Target="../tags/tag39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2.xml"/><Relationship Id="rId1" Type="http://schemas.openxmlformats.org/officeDocument/2006/relationships/tags" Target="../tags/tag4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tags" Target="../tags/tag45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7.xml"/><Relationship Id="rId4" Type="http://schemas.openxmlformats.org/officeDocument/2006/relationships/image" Target="../media/image9.png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8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3392" y="3429001"/>
            <a:ext cx="10945216" cy="100811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00329B"/>
                </a:solidFill>
              </a14:hiddenFill>
            </a:ext>
          </a:extLst>
        </p:spPr>
        <p:txBody>
          <a:bodyPr lIns="72000" tIns="0" rIns="72000" bIns="0" anchor="b">
            <a:normAutofit/>
          </a:bodyPr>
          <a:lstStyle>
            <a:lvl1pPr algn="r">
              <a:spcBef>
                <a:spcPts val="300"/>
              </a:spcBef>
              <a:defRPr sz="2600" cap="all" baseline="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0" y="2585688"/>
            <a:ext cx="12192000" cy="493486"/>
          </a:xfrm>
          <a:prstGeom prst="rect">
            <a:avLst/>
          </a:prstGeom>
        </p:spPr>
      </p:pic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623392" y="4532528"/>
            <a:ext cx="10945216" cy="508552"/>
          </a:xfrm>
        </p:spPr>
        <p:txBody>
          <a:bodyPr lIns="72000" tIns="0" rIns="72000" bIns="0" anchor="ctr">
            <a:normAutofit/>
          </a:bodyPr>
          <a:lstStyle>
            <a:lvl1pPr marL="0" indent="0" algn="r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15" name="Date Placeholder 11"/>
          <p:cNvSpPr>
            <a:spLocks noGrp="1"/>
          </p:cNvSpPr>
          <p:nvPr>
            <p:ph type="dt" sz="half" idx="2"/>
          </p:nvPr>
        </p:nvSpPr>
        <p:spPr>
          <a:xfrm>
            <a:off x="9552384" y="5398046"/>
            <a:ext cx="2016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687A7CA-EEA1-4D1B-9151-43D84029710A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4847397" y="5398046"/>
            <a:ext cx="2112235" cy="365125"/>
          </a:xfrm>
        </p:spPr>
        <p:txBody>
          <a:bodyPr>
            <a:normAutofit/>
          </a:bodyPr>
          <a:lstStyle>
            <a:lvl1pPr algn="r">
              <a:defRPr sz="11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Location   |</a:t>
            </a:r>
            <a:endParaRPr lang="en-GB" dirty="0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6960096" y="5398046"/>
            <a:ext cx="2592288" cy="365125"/>
          </a:xfrm>
        </p:spPr>
        <p:txBody>
          <a:bodyPr>
            <a:normAutofit/>
          </a:bodyPr>
          <a:lstStyle>
            <a:lvl1pPr algn="r">
              <a:defRPr sz="11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Initial. Surname  |</a:t>
            </a:r>
            <a:endParaRPr lang="en-GB" dirty="0"/>
          </a:p>
        </p:txBody>
      </p:sp>
      <p:pic>
        <p:nvPicPr>
          <p:cNvPr id="11" name="Picture 2" descr="C:\Users\Conny\Desktop\WCG\WCG - Logo\PNG\Logos blue\Economic Development and Tourism\WCG - Logo - Economic Development and Tourism - Tagline - Transparen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2935" y="382084"/>
            <a:ext cx="7200800" cy="1576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6603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573F3267-9FF8-4667-BCA5-7407EC4EFE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93701" y="5681849"/>
            <a:ext cx="11462940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</p:spTree>
    <p:extLst>
      <p:ext uri="{BB962C8B-B14F-4D97-AF65-F5344CB8AC3E}">
        <p14:creationId xmlns:p14="http://schemas.microsoft.com/office/powerpoint/2010/main" xmlns="" val="3164602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573F3267-9FF8-4667-BCA5-7407EC4EFE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93701" y="5681849"/>
            <a:ext cx="11462940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393701" y="1412777"/>
            <a:ext cx="11462940" cy="42710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226166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573F3267-9FF8-4667-BCA5-7407EC4EFE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393701" y="1412777"/>
            <a:ext cx="5414268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93701" y="5681849"/>
            <a:ext cx="11462940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442373" y="1412777"/>
            <a:ext cx="5414268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9689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573F3267-9FF8-4667-BCA5-7407EC4EFE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93701" y="5681849"/>
            <a:ext cx="11462940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5203936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814918" y="2276873"/>
            <a:ext cx="11041721" cy="936625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rm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Divider Theme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6200" y="5516881"/>
            <a:ext cx="12115800" cy="170799"/>
          </a:xfrm>
          <a:prstGeom prst="rect">
            <a:avLst/>
          </a:prstGeom>
        </p:spPr>
      </p:pic>
      <p:pic>
        <p:nvPicPr>
          <p:cNvPr id="7" name="Picture 115" descr="C:\Users\Conny\Desktop\WCG\WCG - Logo\PNG\Logos blue\Economic Development and Tourism\WCG - Logo - Economic Development and Tourism - Blu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132" y="6149079"/>
            <a:ext cx="1479157" cy="34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55085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573F3267-9FF8-4667-BCA5-7407EC4EFE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431801" y="1412775"/>
            <a:ext cx="3878097" cy="4680049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597929" y="1412777"/>
            <a:ext cx="7296811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502722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573F3267-9FF8-4667-BCA5-7407EC4EFE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8688289" y="1412776"/>
            <a:ext cx="3206023" cy="468004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31801" y="1412777"/>
            <a:ext cx="8006556" cy="468004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6533111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573F3267-9FF8-4667-BCA5-7407EC4EFE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87049" y="1412776"/>
            <a:ext cx="5228899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6665841" y="1412776"/>
            <a:ext cx="5228899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31801" y="3532181"/>
            <a:ext cx="11462940" cy="255145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3603065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573F3267-9FF8-4667-BCA5-7407EC4EFE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87049" y="3645024"/>
            <a:ext cx="522889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6665841" y="3645024"/>
            <a:ext cx="522889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31801" y="1412776"/>
            <a:ext cx="11462940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0544565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573F3267-9FF8-4667-BCA5-7407EC4EFE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87050" y="3645024"/>
            <a:ext cx="3500705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390544" y="3645024"/>
            <a:ext cx="3500705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8394036" y="3645024"/>
            <a:ext cx="3500705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31801" y="1412776"/>
            <a:ext cx="11462940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62641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573F3267-9FF8-4667-BCA5-7407EC4EFE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93701" y="1196753"/>
            <a:ext cx="11462940" cy="48960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029917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573F3267-9FF8-4667-BCA5-7407EC4EFE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87050" y="1412776"/>
            <a:ext cx="3500705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390544" y="1412776"/>
            <a:ext cx="3500705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8394036" y="1412776"/>
            <a:ext cx="3500705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31801" y="3703287"/>
            <a:ext cx="11462940" cy="238034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7250264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573F3267-9FF8-4667-BCA5-7407EC4EFE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431801" y="1412776"/>
            <a:ext cx="3878097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31801" y="2975180"/>
            <a:ext cx="3878097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431801" y="4537584"/>
            <a:ext cx="3878097" cy="154109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597929" y="1412776"/>
            <a:ext cx="7296811" cy="466467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1615641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573F3267-9FF8-4667-BCA5-7407EC4EFE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8016644" y="1412776"/>
            <a:ext cx="3878097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8016644" y="2976533"/>
            <a:ext cx="3878097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8016644" y="4540290"/>
            <a:ext cx="3878097" cy="1548783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31801" y="1412778"/>
            <a:ext cx="7405311" cy="466590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1210562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Back Slide &quot;Thank You&quot;">
    <p:bg>
      <p:bgPr>
        <a:solidFill>
          <a:srgbClr val="0032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2913435" y="1790072"/>
            <a:ext cx="6336704" cy="2880320"/>
            <a:chOff x="3635896" y="3356992"/>
            <a:chExt cx="4752528" cy="28803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" name="Rectangle 1"/>
            <p:cNvSpPr/>
            <p:nvPr/>
          </p:nvSpPr>
          <p:spPr>
            <a:xfrm>
              <a:off x="3635896" y="3356992"/>
              <a:ext cx="4752528" cy="2880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/>
            </a:p>
          </p:txBody>
        </p:sp>
        <p:pic>
          <p:nvPicPr>
            <p:cNvPr id="11" name="Picture 10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/>
          </p:blipFill>
          <p:spPr>
            <a:xfrm>
              <a:off x="4125978" y="4761028"/>
              <a:ext cx="4262446" cy="334548"/>
            </a:xfrm>
            <a:prstGeom prst="rect">
              <a:avLst/>
            </a:prstGeom>
          </p:spPr>
        </p:pic>
      </p:grpSp>
      <p:sp>
        <p:nvSpPr>
          <p:cNvPr id="1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779997" y="2696461"/>
            <a:ext cx="5196324" cy="266322"/>
          </a:xfrm>
        </p:spPr>
        <p:txBody>
          <a:bodyPr lIns="36000" rIns="36000" anchor="ctr">
            <a:noAutofit/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  <a:endParaRPr lang="en-GB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779997" y="2963910"/>
            <a:ext cx="5196324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Directory</a:t>
            </a:r>
            <a:endParaRPr lang="en-GB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246240" y="3494035"/>
            <a:ext cx="1920213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+27 (0)21 XXX XXXX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3779996" y="3497483"/>
            <a:ext cx="536899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 lvl="0" indent="0"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chemeClr val="tx2"/>
                </a:solidFill>
                <a:latin typeface="Century Gothic" pitchFamily="34" charset="0"/>
              </a:rPr>
              <a:t>Tel: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6840159" y="3494035"/>
            <a:ext cx="1920213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+27 (0)21 XXX XXXX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6373915" y="3497483"/>
            <a:ext cx="536899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 lvl="0" indent="0"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chemeClr val="tx2"/>
                </a:solidFill>
                <a:latin typeface="Century Gothic" pitchFamily="34" charset="0"/>
              </a:rPr>
              <a:t>Fax: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779997" y="3768568"/>
            <a:ext cx="4978745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Name.Surname@westerncape.gov.za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3779996" y="4043102"/>
            <a:ext cx="4978745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 lvl="0" indent="0"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chemeClr val="tx2"/>
                </a:solidFill>
                <a:latin typeface="Century Gothic" pitchFamily="34" charset="0"/>
              </a:rPr>
              <a:t>www.westerncape.gov.za</a:t>
            </a:r>
          </a:p>
        </p:txBody>
      </p:sp>
      <p:sp>
        <p:nvSpPr>
          <p:cNvPr id="6" name="Rectangle 5"/>
          <p:cNvSpPr/>
          <p:nvPr/>
        </p:nvSpPr>
        <p:spPr>
          <a:xfrm>
            <a:off x="393700" y="565702"/>
            <a:ext cx="24048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Contact Us</a:t>
            </a:r>
            <a:endParaRPr lang="en-GB" sz="2400" b="0" dirty="0">
              <a:solidFill>
                <a:schemeClr val="bg1"/>
              </a:solidFill>
            </a:endParaRP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779995" y="4333520"/>
            <a:ext cx="4465773" cy="266322"/>
          </a:xfrm>
        </p:spPr>
        <p:txBody>
          <a:bodyPr lIns="36000" rIns="36000" anchor="ctr">
            <a:noAutofit/>
          </a:bodyPr>
          <a:lstStyle>
            <a:lvl1pPr>
              <a:defRPr sz="11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ZA" dirty="0"/>
              <a:t>Fill in your address</a:t>
            </a:r>
          </a:p>
        </p:txBody>
      </p:sp>
      <p:pic>
        <p:nvPicPr>
          <p:cNvPr id="20" name="Picture 2" descr="C:\Users\Conny\Desktop\WCG\WCG - Logo\PNG\Logos blue\Economic Development and Tourism\WCG - Logo - Economic Development and Tourism - Tagline - Blu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79078" y="1915036"/>
            <a:ext cx="3245708" cy="687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652555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ck Slide &quot;Thank You&quot;">
    <p:bg>
      <p:bgPr>
        <a:solidFill>
          <a:srgbClr val="0032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2351584" y="3861049"/>
            <a:ext cx="9601067" cy="1083419"/>
          </a:xfrm>
          <a:prstGeom prst="rect">
            <a:avLst/>
          </a:prstGeom>
        </p:spPr>
        <p:txBody>
          <a:bodyPr wrap="none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2400"/>
              </a:spcAft>
            </a:pPr>
            <a:r>
              <a:rPr lang="en-US" sz="3200" b="0" cap="none" baseline="0" dirty="0">
                <a:solidFill>
                  <a:prstClr val="white"/>
                </a:solidFill>
                <a:latin typeface="Century Gothic"/>
                <a:cs typeface="Century Gothic"/>
              </a:rPr>
              <a:t>Thank you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0" y="3223801"/>
            <a:ext cx="12192000" cy="24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528023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687A7CA-EEA1-4D1B-9151-43D84029710A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F3267-9FF8-4667-BCA5-7407EC4EFE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60122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7368433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1388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003399"/>
                </a:solidFill>
                <a:latin typeface="Century Gothic"/>
                <a:cs typeface="Century Gothic"/>
              </a:defRPr>
            </a:lvl1pPr>
          </a:lstStyle>
          <a:p>
            <a:pPr marL="38100">
              <a:spcBef>
                <a:spcPts val="105"/>
              </a:spcBef>
            </a:pPr>
            <a:fld id="{81D60167-4931-47E6-BA6A-407CBD079E47}" type="slidenum">
              <a:rPr lang="en-US" smtClean="0"/>
              <a:pPr marL="38100">
                <a:spcBef>
                  <a:spcPts val="105"/>
                </a:spcBef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31107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506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93703" y="1196755"/>
            <a:ext cx="11462940" cy="48960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6630308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573F3267-9FF8-4667-BCA5-7407EC4EFE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93701" y="1196753"/>
            <a:ext cx="5414268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442373" y="1196753"/>
            <a:ext cx="5414268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59133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573F3267-9FF8-4667-BCA5-7407EC4EFE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8297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573F3267-9FF8-4667-BCA5-7407EC4EFE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93701" y="1412777"/>
            <a:ext cx="11462940" cy="46800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18530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573F3267-9FF8-4667-BCA5-7407EC4EFE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393701" y="1412777"/>
            <a:ext cx="5414268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442373" y="1412777"/>
            <a:ext cx="5414268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75245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573F3267-9FF8-4667-BCA5-7407EC4EFE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0178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573F3267-9FF8-4667-BCA5-7407EC4EFE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93701" y="5681849"/>
            <a:ext cx="11462940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93701" y="1196752"/>
            <a:ext cx="11462940" cy="44870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27622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573F3267-9FF8-4667-BCA5-7407EC4EFE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93701" y="5681849"/>
            <a:ext cx="11462940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93701" y="1196752"/>
            <a:ext cx="5414268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442373" y="1196752"/>
            <a:ext cx="5414268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944158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ags" Target="../tags/tag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ags" Target="../tags/tag3.xml"/><Relationship Id="rId38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ags" Target="../tags/tag2.xml"/><Relationship Id="rId37" Type="http://schemas.openxmlformats.org/officeDocument/2006/relationships/oleObject" Target="../embeddings/oleObject1.bin"/><Relationship Id="rId40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ags" Target="../tags/tag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vmlDrawing" Target="../drawings/vmlDrawing1.vml"/><Relationship Id="rId35" Type="http://schemas.openxmlformats.org/officeDocument/2006/relationships/tags" Target="../tags/tag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p:oleObj spid="_x0000_s1124" name="think-cell Slide" r:id="rId37" imgW="360" imgH="360" progId="">
              <p:embed/>
            </p:oleObj>
          </a:graphicData>
        </a:graphic>
      </p:graphicFrame>
      <p:pic>
        <p:nvPicPr>
          <p:cNvPr id="9" name="Picture 8"/>
          <p:cNvPicPr>
            <a:picLocks noChangeAspect="1"/>
          </p:cNvPicPr>
          <p:nvPr>
            <p:custDataLst>
              <p:tags r:id="rId31"/>
            </p:custDataLst>
          </p:nvPr>
        </p:nvPicPr>
        <p:blipFill rotWithShape="1">
          <a:blip r:embed="rId3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0" y="740233"/>
            <a:ext cx="12192000" cy="3773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32"/>
            </p:custDataLst>
          </p:nvPr>
        </p:nvSpPr>
        <p:spPr>
          <a:xfrm>
            <a:off x="393701" y="180976"/>
            <a:ext cx="11462940" cy="55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00329B"/>
                </a:solidFill>
              </a14:hiddenFill>
            </a:ext>
          </a:extLst>
        </p:spPr>
        <p:txBody>
          <a:bodyPr vert="horz" wrap="none" lIns="72000" tIns="72000" rIns="72000" bIns="7200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33"/>
            </p:custDataLst>
          </p:nvPr>
        </p:nvSpPr>
        <p:spPr>
          <a:xfrm>
            <a:off x="393701" y="1196752"/>
            <a:ext cx="11462940" cy="4883466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lang="en-US" dirty="0"/>
              <a:t>First Text Level</a:t>
            </a:r>
          </a:p>
          <a:p>
            <a:pPr lvl="1"/>
            <a:r>
              <a:rPr lang="en-US" dirty="0"/>
              <a:t>Second</a:t>
            </a:r>
          </a:p>
          <a:p>
            <a:pPr lvl="2"/>
            <a:r>
              <a:rPr lang="en-US" dirty="0"/>
              <a:t>Third</a:t>
            </a:r>
          </a:p>
          <a:p>
            <a:pPr lvl="3"/>
            <a:r>
              <a:rPr lang="en-US" dirty="0"/>
              <a:t>Fourth</a:t>
            </a:r>
          </a:p>
          <a:p>
            <a:pPr lvl="4"/>
            <a:r>
              <a:rPr lang="en-US" dirty="0"/>
              <a:t>Fifth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34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573F3267-9FF8-4667-BCA5-7407EC4EFE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35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/>
          </p:cNvSpPr>
          <p:nvPr>
            <p:custDataLst>
              <p:tags r:id="rId36"/>
            </p:custDataLst>
          </p:nvPr>
        </p:nvSpPr>
        <p:spPr>
          <a:xfrm>
            <a:off x="2747964" y="6468150"/>
            <a:ext cx="2592288" cy="230832"/>
          </a:xfrm>
          <a:prstGeom prst="rect">
            <a:avLst/>
          </a:prstGeom>
        </p:spPr>
        <p:txBody>
          <a:bodyPr vert="horz" lIns="72000" tIns="72000" rIns="0" bIns="0" rtlCol="0" anchor="b"/>
          <a:lstStyle/>
          <a:p>
            <a:pPr lvl="0"/>
            <a:r>
              <a:rPr lang="en-US" sz="800" dirty="0">
                <a:solidFill>
                  <a:schemeClr val="accent3"/>
                </a:solidFill>
              </a:rPr>
              <a:t>© Western Cape Government 2012  |</a:t>
            </a:r>
            <a:endParaRPr lang="en-GB" sz="800" dirty="0">
              <a:solidFill>
                <a:schemeClr val="accent3"/>
              </a:solidFill>
            </a:endParaRPr>
          </a:p>
        </p:txBody>
      </p:sp>
      <p:pic>
        <p:nvPicPr>
          <p:cNvPr id="14" name="Picture 115" descr="C:\Users\Conny\Desktop\WCG\WCG - Logo\PNG\Logos blue\Economic Development and Tourism\WCG - Logo - Economic Development and Tourism - Blue.png"/>
          <p:cNvPicPr>
            <a:picLocks noChangeAspect="1" noChangeArrowheads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132" y="6149079"/>
            <a:ext cx="1479157" cy="34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88209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300"/>
        </a:spcBef>
        <a:buFont typeface="Arial" pitchFamily="34" charset="0"/>
        <a:buNone/>
        <a:defRPr sz="1600" b="1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180000" indent="-180000" algn="l" defTabSz="914400" rtl="0" eaLnBrk="1" latinLnBrk="0" hangingPunct="1">
        <a:spcBef>
          <a:spcPts val="300"/>
        </a:spcBef>
        <a:buClr>
          <a:srgbClr val="002060"/>
        </a:buClr>
        <a:buFontTx/>
        <a:buBlip>
          <a:blip r:embed="rId40"/>
        </a:buBlip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36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•"/>
        <a:defRPr lang="en-US" sz="1600" kern="1200" dirty="0" smtClean="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54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–"/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1800000" indent="-1800000" algn="l" defTabSz="914400" rtl="0" eaLnBrk="1" latinLnBrk="0" hangingPunct="1">
        <a:spcBef>
          <a:spcPts val="300"/>
        </a:spcBef>
        <a:buFont typeface="Arial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png"/><Relationship Id="rId4" Type="http://schemas.openxmlformats.org/officeDocument/2006/relationships/image" Target="../media/image17.jpeg"/><Relationship Id="rId9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7F28C185-74B9-4EBC-8DFF-5BFC1BEB7F4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pPr algn="ctr"/>
            <a:r>
              <a:rPr lang="en-US" dirty="0"/>
              <a:t>2021 MTEF Budget Presentation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02801AF9-6E58-4A70-A774-E69D9D21231F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3429000"/>
            <a:ext cx="10944225" cy="1008063"/>
          </a:xfrm>
        </p:spPr>
        <p:txBody>
          <a:bodyPr/>
          <a:lstStyle/>
          <a:p>
            <a:pPr algn="just"/>
            <a:r>
              <a:rPr lang="en-US" dirty="0"/>
              <a:t>				Budget Circular 2: </a:t>
            </a:r>
            <a:br>
              <a:rPr lang="en-US" dirty="0"/>
            </a:br>
            <a:r>
              <a:rPr lang="en-US" dirty="0"/>
              <a:t>				PHASE 2 - Approach to BUDGET 2021</a:t>
            </a:r>
          </a:p>
        </p:txBody>
      </p:sp>
    </p:spTree>
    <p:extLst>
      <p:ext uri="{BB962C8B-B14F-4D97-AF65-F5344CB8AC3E}">
        <p14:creationId xmlns:p14="http://schemas.microsoft.com/office/powerpoint/2010/main" xmlns="" val="2347116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E576E60E-8907-4492-BAFA-C045CF07A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Composition for Delivery  - Economic Classification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2EEB47D7-5675-42F0-B936-42BC76A7B5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 algn="just">
              <a:spcBef>
                <a:spcPts val="0"/>
              </a:spcBef>
            </a:pPr>
            <a:r>
              <a:rPr lang="en-US" sz="2400" u="sng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Notes: </a:t>
            </a:r>
          </a:p>
          <a:p>
            <a:pPr marL="171450" lvl="0" indent="-17145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300" b="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Included in the Transfers and Subsidies Economic Classification is the funding for operational support of the </a:t>
            </a:r>
            <a:r>
              <a:rPr lang="en-US" sz="13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Departments' Public Entities</a:t>
            </a:r>
            <a:r>
              <a:rPr lang="en-US" sz="1300" b="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marL="351450" lvl="1" indent="-17145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300" b="1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Wesgro</a:t>
            </a:r>
            <a:r>
              <a:rPr lang="en-US" sz="13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is allocated </a:t>
            </a:r>
            <a:r>
              <a:rPr lang="en-US" sz="1300" b="1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 164 898 </a:t>
            </a:r>
            <a:r>
              <a:rPr lang="en-US" sz="13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 which, </a:t>
            </a:r>
          </a:p>
          <a:p>
            <a:pPr marL="531450" lvl="2" indent="-17145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300" b="1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 44 387 </a:t>
            </a:r>
            <a:r>
              <a:rPr lang="en-US" sz="13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is for the establishment of the </a:t>
            </a:r>
            <a:r>
              <a:rPr lang="en-US" sz="1300" b="1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Atlantis Special Economic Zone.</a:t>
            </a:r>
          </a:p>
          <a:p>
            <a:pPr marL="351450" lvl="1" indent="-17145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300" b="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</a:t>
            </a:r>
            <a:r>
              <a:rPr lang="en-US" sz="1300" b="1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Saldanha Bay IDZ LiCo </a:t>
            </a:r>
            <a:r>
              <a:rPr lang="en-US" sz="1300" b="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has been allocated </a:t>
            </a:r>
            <a:r>
              <a:rPr lang="en-US" sz="1300" b="1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 40 054 million</a:t>
            </a:r>
            <a:r>
              <a:rPr lang="en-US" sz="1300" b="1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</a:p>
          <a:p>
            <a:pPr marL="171450" lvl="0" indent="-171450" algn="just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US" sz="1300" b="0" dirty="0">
              <a:solidFill>
                <a:prstClr val="black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71450" indent="-17145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300" b="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 allocation of </a:t>
            </a:r>
            <a:r>
              <a:rPr lang="en-US" sz="13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 6 500 million </a:t>
            </a:r>
            <a:r>
              <a:rPr lang="en-US" sz="1300" b="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within </a:t>
            </a:r>
            <a:r>
              <a:rPr lang="en-US" sz="13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Public Corporations and Private Enterprises</a:t>
            </a:r>
            <a:r>
              <a:rPr lang="en-US" sz="13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300" b="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represents the funding towards the </a:t>
            </a:r>
            <a:r>
              <a:rPr lang="en-US" sz="13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PnP Spaza Project </a:t>
            </a:r>
            <a:r>
              <a:rPr lang="en-US" sz="13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(R 1.500 million within Programme 2</a:t>
            </a:r>
            <a:r>
              <a:rPr lang="en-US" sz="1300" b="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) as well as the funding towards the implementation of the </a:t>
            </a:r>
            <a:r>
              <a:rPr lang="en-US" sz="13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Tourism Product Development Fund </a:t>
            </a:r>
            <a:r>
              <a:rPr lang="en-US" sz="13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(R 5 000 million within Programme 6</a:t>
            </a:r>
            <a:r>
              <a:rPr lang="en-US" sz="1300" b="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). </a:t>
            </a:r>
          </a:p>
          <a:p>
            <a:pPr marL="351450" lvl="1" indent="-171450" algn="just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US" sz="1300" dirty="0">
              <a:solidFill>
                <a:prstClr val="black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71450" indent="-17145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300" b="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allocation within Households, represents the funding allocated for the </a:t>
            </a:r>
            <a:r>
              <a:rPr lang="en-US" sz="13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Departments Skills Development interventions</a:t>
            </a:r>
            <a:r>
              <a:rPr lang="en-US" sz="1300" b="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namely the </a:t>
            </a:r>
            <a:r>
              <a:rPr lang="en-US" sz="13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Artisan Development Programme</a:t>
            </a:r>
            <a:r>
              <a:rPr lang="en-US" sz="13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300" b="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 the </a:t>
            </a:r>
            <a:r>
              <a:rPr lang="en-US" sz="13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BPO Skills Development project</a:t>
            </a:r>
            <a:r>
              <a:rPr lang="en-US" sz="13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  <a:r>
              <a:rPr lang="en-US" sz="1300" b="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marL="351450" lvl="1" indent="-171450" algn="just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US" sz="1300" dirty="0">
              <a:solidFill>
                <a:prstClr val="black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71450" indent="-17145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300" b="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Non-Profit allocations represents the allocation for the implementation of the </a:t>
            </a:r>
            <a:r>
              <a:rPr lang="en-US" sz="13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SMME Support Programme </a:t>
            </a:r>
            <a:r>
              <a:rPr lang="en-US" sz="13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(R 23 400 million within Programme 2) </a:t>
            </a:r>
            <a:r>
              <a:rPr lang="en-US" sz="1300" b="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 well as an allocation of </a:t>
            </a:r>
            <a:r>
              <a:rPr lang="en-US" sz="13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 13 900 million to fund the operations WC EDP</a:t>
            </a:r>
          </a:p>
          <a:p>
            <a:endParaRPr 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EC80C80E-0241-4D71-B71C-68E0638F95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24064456"/>
              </p:ext>
            </p:extLst>
          </p:nvPr>
        </p:nvGraphicFramePr>
        <p:xfrm>
          <a:off x="461818" y="1238088"/>
          <a:ext cx="5735783" cy="42385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5633">
                  <a:extLst>
                    <a:ext uri="{9D8B030D-6E8A-4147-A177-3AD203B41FA5}">
                      <a16:colId xmlns:a16="http://schemas.microsoft.com/office/drawing/2014/main" xmlns="" val="2370942164"/>
                    </a:ext>
                  </a:extLst>
                </a:gridCol>
                <a:gridCol w="1432256">
                  <a:extLst>
                    <a:ext uri="{9D8B030D-6E8A-4147-A177-3AD203B41FA5}">
                      <a16:colId xmlns:a16="http://schemas.microsoft.com/office/drawing/2014/main" xmlns="" val="296651172"/>
                    </a:ext>
                  </a:extLst>
                </a:gridCol>
                <a:gridCol w="1363947">
                  <a:extLst>
                    <a:ext uri="{9D8B030D-6E8A-4147-A177-3AD203B41FA5}">
                      <a16:colId xmlns:a16="http://schemas.microsoft.com/office/drawing/2014/main" xmlns="" val="1938986574"/>
                    </a:ext>
                  </a:extLst>
                </a:gridCol>
                <a:gridCol w="1363947">
                  <a:extLst>
                    <a:ext uri="{9D8B030D-6E8A-4147-A177-3AD203B41FA5}">
                      <a16:colId xmlns:a16="http://schemas.microsoft.com/office/drawing/2014/main" xmlns="" val="2075061376"/>
                    </a:ext>
                  </a:extLst>
                </a:gridCol>
              </a:tblGrid>
              <a:tr h="605005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Economic Classification</a:t>
                      </a:r>
                    </a:p>
                  </a:txBody>
                  <a:tcPr marL="68580" marR="68580" marT="34290" marB="3429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MTEF Allocation</a:t>
                      </a:r>
                    </a:p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2021/22</a:t>
                      </a:r>
                    </a:p>
                    <a:p>
                      <a:pPr algn="ctr"/>
                      <a:endParaRPr lang="en-US" sz="1100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 ‘000</a:t>
                      </a:r>
                    </a:p>
                  </a:txBody>
                  <a:tcPr marL="68580" marR="68580" marT="34290" marB="3429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MTEF Allocation</a:t>
                      </a:r>
                    </a:p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2022/23</a:t>
                      </a:r>
                    </a:p>
                    <a:p>
                      <a:pPr algn="ctr"/>
                      <a:endParaRPr lang="en-US" sz="1100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 ‘000</a:t>
                      </a:r>
                    </a:p>
                  </a:txBody>
                  <a:tcPr marL="68580" marR="68580" marT="34290" marB="3429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MTEF Allocation</a:t>
                      </a:r>
                    </a:p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2023/24</a:t>
                      </a:r>
                    </a:p>
                    <a:p>
                      <a:pPr algn="ctr"/>
                      <a:endParaRPr lang="en-US" sz="1100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 ‘000</a:t>
                      </a:r>
                    </a:p>
                  </a:txBody>
                  <a:tcPr marL="68580" marR="68580" marT="34290" marB="3429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8401673"/>
                  </a:ext>
                </a:extLst>
              </a:tr>
              <a:tr h="337216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Compensation of Employees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132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545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133 289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134 161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2050217366"/>
                  </a:ext>
                </a:extLst>
              </a:tr>
              <a:tr h="357052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Goods and Services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75 948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66 672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41 995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831777050"/>
                  </a:ext>
                </a:extLst>
              </a:tr>
              <a:tr h="376888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Transfers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and Subsidies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307 314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311 376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280 327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398491245"/>
                  </a:ext>
                </a:extLst>
              </a:tr>
              <a:tr h="287513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Provinces and Municipalities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5 480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6 000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6 000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4254929768"/>
                  </a:ext>
                </a:extLst>
              </a:tr>
              <a:tr h="287513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Departmental Agencies and Accounts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204 954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201 670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168 168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4046903869"/>
                  </a:ext>
                </a:extLst>
              </a:tr>
              <a:tr h="287513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Public Corporations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and Private Enterprises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6 500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8 273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6 500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613276438"/>
                  </a:ext>
                </a:extLst>
              </a:tr>
              <a:tr h="287513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Non-Profit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Institutions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38 700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42 244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42 833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450273485"/>
                  </a:ext>
                </a:extLst>
              </a:tr>
              <a:tr h="287513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Households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51 680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53 189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56 826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37558029"/>
                  </a:ext>
                </a:extLst>
              </a:tr>
              <a:tr h="287513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Capital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2 000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3 214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3 450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3536587349"/>
                  </a:ext>
                </a:extLst>
              </a:tr>
              <a:tr h="287513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TOTAL</a:t>
                      </a:r>
                    </a:p>
                  </a:txBody>
                  <a:tcPr marL="68580" marR="68580" marT="34290" marB="3429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517 807</a:t>
                      </a:r>
                    </a:p>
                  </a:txBody>
                  <a:tcPr marL="68580" marR="68580" marT="34290" marB="3429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514 551</a:t>
                      </a:r>
                    </a:p>
                  </a:txBody>
                  <a:tcPr marL="68580" marR="68580" marT="34290" marB="3429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459 933</a:t>
                      </a:r>
                    </a:p>
                  </a:txBody>
                  <a:tcPr marL="68580" marR="68580" marT="34290" marB="3429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3741721"/>
                  </a:ext>
                </a:extLst>
              </a:tr>
            </a:tbl>
          </a:graphicData>
        </a:graphic>
      </p:graphicFrame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xmlns="" id="{B3B43F83-5FEE-46ED-B6F6-C1E5F456343F}"/>
              </a:ext>
            </a:extLst>
          </p:cNvPr>
          <p:cNvSpPr txBox="1">
            <a:spLocks/>
          </p:cNvSpPr>
          <p:nvPr/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06839F-D7A4-4E5D-B93D-768AD4D1DB36}" type="slidenum">
              <a:rPr lang="en-ZA" sz="800" smtClean="0"/>
              <a:pPr/>
              <a:t>10</a:t>
            </a:fld>
            <a:endParaRPr lang="en-ZA" sz="800" dirty="0"/>
          </a:p>
        </p:txBody>
      </p:sp>
    </p:spTree>
    <p:extLst>
      <p:ext uri="{BB962C8B-B14F-4D97-AF65-F5344CB8AC3E}">
        <p14:creationId xmlns:p14="http://schemas.microsoft.com/office/powerpoint/2010/main" xmlns="" val="1159118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617514"/>
          </a:xfrm>
        </p:spPr>
        <p:txBody>
          <a:bodyPr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CoE</a:t>
            </a:r>
            <a:r>
              <a:rPr lang="en-US" dirty="0">
                <a:solidFill>
                  <a:schemeClr val="tx1"/>
                </a:solidFill>
              </a:rPr>
              <a:t> is key to the achievement of Economic priorities</a:t>
            </a:r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xmlns="" id="{9B487920-2E4D-4AC5-AC73-824391ED9D4D}"/>
              </a:ext>
            </a:extLst>
          </p:cNvPr>
          <p:cNvSpPr txBox="1">
            <a:spLocks/>
          </p:cNvSpPr>
          <p:nvPr/>
        </p:nvSpPr>
        <p:spPr>
          <a:xfrm>
            <a:off x="393701" y="1102382"/>
            <a:ext cx="11561364" cy="5182508"/>
          </a:xfrm>
          <a:prstGeom prst="rect">
            <a:avLst/>
          </a:prstGeom>
        </p:spPr>
        <p:txBody>
          <a:bodyPr vert="horz" lIns="72000" tIns="72000" rIns="72000" bIns="72000" rtlCol="0"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spcBef>
                <a:spcPts val="300"/>
              </a:spcBef>
              <a:buClr>
                <a:srgbClr val="002060"/>
              </a:buClr>
              <a:buFontTx/>
              <a:buBlip>
                <a:blip r:embed="rId3"/>
              </a:buBlip>
              <a:defRPr sz="16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spcBef>
                <a:spcPts val="300"/>
              </a:spcBef>
              <a:buClr>
                <a:schemeClr val="accent3"/>
              </a:buClr>
              <a:buFont typeface="Arial" pitchFamily="34" charset="0"/>
              <a:buChar char="•"/>
              <a:defRPr lang="en-US" sz="1600" kern="1200" dirty="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spcBef>
                <a:spcPts val="300"/>
              </a:spcBef>
              <a:buClr>
                <a:schemeClr val="accent3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1800000" indent="-1800000" algn="l" defTabSz="914400" rtl="0" eaLnBrk="1" latinLnBrk="0" hangingPunct="1">
              <a:spcBef>
                <a:spcPts val="300"/>
              </a:spcBef>
              <a:buFont typeface="Arial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9875" marR="0" lvl="1" indent="-269875" algn="just" defTabSz="914400" rtl="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Blip>
                <a:blip r:embed="rId3"/>
              </a:buBlip>
              <a:tabLst/>
              <a:defRPr/>
            </a:pPr>
            <a:r>
              <a:rPr lang="en-ZA" sz="2000" dirty="0">
                <a:solidFill>
                  <a:prstClr val="black"/>
                </a:solidFill>
                <a:latin typeface="Century Gothic"/>
                <a:ea typeface="Times New Roman"/>
                <a:cs typeface="Arial"/>
              </a:rPr>
              <a:t>26 </a:t>
            </a: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Times New Roman"/>
                <a:cs typeface="Arial"/>
              </a:rPr>
              <a:t>% of the budget is allocated to CoE, rising by</a:t>
            </a:r>
            <a:r>
              <a:rPr kumimoji="0" lang="en-ZA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Times New Roman"/>
                <a:cs typeface="Arial"/>
              </a:rPr>
              <a:t> 3 % in the 2023/24 financial year</a:t>
            </a:r>
            <a:endParaRPr kumimoji="0" lang="en-ZA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Times New Roman"/>
              <a:cs typeface="Arial"/>
            </a:endParaRPr>
          </a:p>
          <a:p>
            <a:pPr marL="269875" lvl="1" indent="-269875" algn="just">
              <a:lnSpc>
                <a:spcPct val="120000"/>
              </a:lnSpc>
              <a:defRPr/>
            </a:pPr>
            <a:r>
              <a:rPr lang="en-ZA" sz="2000" dirty="0" err="1">
                <a:solidFill>
                  <a:prstClr val="black"/>
                </a:solidFill>
                <a:latin typeface="Century Gothic"/>
                <a:cs typeface="Arial"/>
              </a:rPr>
              <a:t>CoE</a:t>
            </a:r>
            <a:r>
              <a:rPr lang="en-ZA" sz="2000" dirty="0">
                <a:solidFill>
                  <a:prstClr val="black"/>
                </a:solidFill>
                <a:latin typeface="Century Gothic"/>
                <a:cs typeface="Arial"/>
              </a:rPr>
              <a:t> review has identified 23</a:t>
            </a:r>
            <a:r>
              <a:rPr lang="en-ZA" sz="2000" dirty="0">
                <a:solidFill>
                  <a:srgbClr val="FF0000"/>
                </a:solidFill>
                <a:latin typeface="Century Gothic"/>
                <a:cs typeface="Arial"/>
              </a:rPr>
              <a:t> </a:t>
            </a:r>
            <a:r>
              <a:rPr lang="en-ZA" sz="2000" dirty="0">
                <a:solidFill>
                  <a:prstClr val="black"/>
                </a:solidFill>
                <a:latin typeface="Century Gothic"/>
                <a:cs typeface="Arial"/>
              </a:rPr>
              <a:t>critical posts over the 2021 MTEF of which three (3)</a:t>
            </a:r>
            <a:r>
              <a:rPr lang="en-ZA" sz="2000" dirty="0">
                <a:solidFill>
                  <a:srgbClr val="FF0000"/>
                </a:solidFill>
                <a:latin typeface="Century Gothic"/>
                <a:cs typeface="Arial"/>
              </a:rPr>
              <a:t> </a:t>
            </a:r>
            <a:r>
              <a:rPr lang="en-ZA" sz="2000" dirty="0">
                <a:solidFill>
                  <a:prstClr val="black"/>
                </a:solidFill>
                <a:latin typeface="Century Gothic"/>
                <a:cs typeface="Arial"/>
              </a:rPr>
              <a:t>is Senior Management and eight (8)Middle Management positions</a:t>
            </a:r>
            <a:r>
              <a:rPr lang="en-US" sz="2000" dirty="0">
                <a:solidFill>
                  <a:prstClr val="black"/>
                </a:solidFill>
                <a:latin typeface="Century Gothic"/>
                <a:cs typeface="Arial"/>
              </a:rPr>
              <a:t>:</a:t>
            </a:r>
          </a:p>
          <a:p>
            <a:pPr marL="449875" lvl="2" indent="-269875" algn="just">
              <a:lnSpc>
                <a:spcPct val="120000"/>
              </a:lnSpc>
              <a:defRPr/>
            </a:pPr>
            <a:r>
              <a:rPr lang="en-US" sz="2000" dirty="0">
                <a:solidFill>
                  <a:prstClr val="black"/>
                </a:solidFill>
                <a:latin typeface="Century Gothic"/>
                <a:cs typeface="Arial"/>
              </a:rPr>
              <a:t>Critical post recruitment processes underway (e.g., Director: Red Tape, Green Economy, Business Regulations)</a:t>
            </a:r>
          </a:p>
          <a:p>
            <a:pPr marL="449875" lvl="2" indent="-269875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sz="2000" dirty="0">
                <a:solidFill>
                  <a:prstClr val="black"/>
                </a:solidFill>
                <a:latin typeface="Century Gothic"/>
                <a:cs typeface="Arial"/>
              </a:rPr>
              <a:t>17 % (46 posts) of the approved establishment could not be funded within the allocation in the first year of the MTEF.</a:t>
            </a:r>
            <a:endParaRPr lang="en-ZA" sz="2000" dirty="0">
              <a:solidFill>
                <a:prstClr val="black"/>
              </a:solidFill>
              <a:latin typeface="Century Gothic"/>
              <a:ea typeface="Times New Roman"/>
              <a:cs typeface="Arial"/>
            </a:endParaRPr>
          </a:p>
          <a:p>
            <a:pPr marL="269875" marR="0" lvl="1" indent="-269875" algn="just" defTabSz="914400" rtl="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en-ZA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Times New Roman"/>
              <a:cs typeface="Arial"/>
            </a:endParaRPr>
          </a:p>
          <a:p>
            <a:pPr marL="269875" marR="0" lvl="1" indent="-269875" algn="just" defTabSz="914400" rtl="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Blip>
                <a:blip r:embed="rId3"/>
              </a:buBlip>
              <a:tabLst/>
              <a:defRPr/>
            </a:pPr>
            <a:endParaRPr lang="en-ZA" sz="2000" dirty="0">
              <a:solidFill>
                <a:prstClr val="black"/>
              </a:solidFill>
              <a:latin typeface="Century Gothic"/>
              <a:ea typeface="Times New Roman"/>
              <a:cs typeface="Arial"/>
            </a:endParaRPr>
          </a:p>
          <a:p>
            <a:pPr marL="0" marR="0" lvl="1" indent="0" algn="just" defTabSz="914400" rtl="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SzTx/>
              <a:buNone/>
              <a:tabLst/>
              <a:defRPr/>
            </a:pPr>
            <a:endParaRPr kumimoji="0" lang="en-ZA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Times New Roman"/>
              <a:cs typeface="Arial"/>
            </a:endParaRPr>
          </a:p>
          <a:p>
            <a:pPr marL="0" marR="0" lvl="1" indent="0" algn="just" defTabSz="914400" rtl="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None/>
              <a:tabLst/>
              <a:defRPr/>
            </a:pPr>
            <a:endParaRPr kumimoji="0" lang="en-ZA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Arial"/>
            </a:endParaRPr>
          </a:p>
          <a:p>
            <a:pPr marL="0" marR="0" lvl="1" indent="0" algn="just" defTabSz="914400" rtl="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None/>
              <a:tabLst/>
              <a:defRPr/>
            </a:pPr>
            <a:r>
              <a:rPr kumimoji="0" lang="en-Z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Arial"/>
              </a:rPr>
              <a:t>           </a:t>
            </a:r>
            <a:r>
              <a:rPr kumimoji="0" lang="en-Z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Arial"/>
              </a:rPr>
              <a:t>**Note: Increase in unfunded posts in </a:t>
            </a:r>
            <a:r>
              <a:rPr lang="en-ZA" sz="1400" dirty="0">
                <a:solidFill>
                  <a:prstClr val="black"/>
                </a:solidFill>
                <a:latin typeface="Century Gothic"/>
                <a:cs typeface="Arial"/>
              </a:rPr>
              <a:t>2022/23 and 2023/24 relates to the termination of contract posts</a:t>
            </a:r>
            <a:endParaRPr kumimoji="0" lang="en-ZA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Arial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03317" y="4130018"/>
          <a:ext cx="10058400" cy="147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13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30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151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Headcount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48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2021/22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48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2022/23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48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2023/24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4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b="0" dirty="0"/>
                        <a:t>Total Approved Establishment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277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277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277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8190993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i="1" dirty="0"/>
                        <a:t>- Less unfunded posts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1" dirty="0"/>
                        <a:t>46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1" dirty="0"/>
                        <a:t>52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1" dirty="0"/>
                        <a:t>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26167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Total Funded Establishment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231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225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222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xmlns="" id="{D5863211-D2AE-4E38-A4C0-EC387C37830A}"/>
              </a:ext>
            </a:extLst>
          </p:cNvPr>
          <p:cNvSpPr txBox="1">
            <a:spLocks/>
          </p:cNvSpPr>
          <p:nvPr/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06839F-D7A4-4E5D-B93D-768AD4D1DB36}" type="slidenum">
              <a:rPr lang="en-ZA" sz="800" smtClean="0"/>
              <a:pPr/>
              <a:t>11</a:t>
            </a:fld>
            <a:endParaRPr lang="en-ZA" sz="800" dirty="0"/>
          </a:p>
        </p:txBody>
      </p:sp>
    </p:spTree>
    <p:extLst>
      <p:ext uri="{BB962C8B-B14F-4D97-AF65-F5344CB8AC3E}">
        <p14:creationId xmlns:p14="http://schemas.microsoft.com/office/powerpoint/2010/main" xmlns="" val="3467410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8C850A7C-4488-466D-BD3E-265D1870F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667" y="0"/>
            <a:ext cx="8967887" cy="96513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GB" dirty="0">
                <a:solidFill>
                  <a:srgbClr val="001489"/>
                </a:solidFill>
              </a:rPr>
              <a:t>Budget </a:t>
            </a:r>
            <a:r>
              <a:rPr lang="en-GB" dirty="0"/>
              <a:t>Composition for Delivery  - Public Entity Allocations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01345411"/>
              </p:ext>
            </p:extLst>
          </p:nvPr>
        </p:nvGraphicFramePr>
        <p:xfrm>
          <a:off x="353085" y="1251992"/>
          <a:ext cx="10619716" cy="4791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4358">
                  <a:extLst>
                    <a:ext uri="{9D8B030D-6E8A-4147-A177-3AD203B41FA5}">
                      <a16:colId xmlns:a16="http://schemas.microsoft.com/office/drawing/2014/main" xmlns="" val="2370942164"/>
                    </a:ext>
                  </a:extLst>
                </a:gridCol>
                <a:gridCol w="2121940">
                  <a:extLst>
                    <a:ext uri="{9D8B030D-6E8A-4147-A177-3AD203B41FA5}">
                      <a16:colId xmlns:a16="http://schemas.microsoft.com/office/drawing/2014/main" xmlns="" val="1652906792"/>
                    </a:ext>
                  </a:extLst>
                </a:gridCol>
                <a:gridCol w="2121940">
                  <a:extLst>
                    <a:ext uri="{9D8B030D-6E8A-4147-A177-3AD203B41FA5}">
                      <a16:colId xmlns:a16="http://schemas.microsoft.com/office/drawing/2014/main" xmlns="" val="296651172"/>
                    </a:ext>
                  </a:extLst>
                </a:gridCol>
                <a:gridCol w="2020739">
                  <a:extLst>
                    <a:ext uri="{9D8B030D-6E8A-4147-A177-3AD203B41FA5}">
                      <a16:colId xmlns:a16="http://schemas.microsoft.com/office/drawing/2014/main" xmlns="" val="1938986574"/>
                    </a:ext>
                  </a:extLst>
                </a:gridCol>
                <a:gridCol w="2020739">
                  <a:extLst>
                    <a:ext uri="{9D8B030D-6E8A-4147-A177-3AD203B41FA5}">
                      <a16:colId xmlns:a16="http://schemas.microsoft.com/office/drawing/2014/main" xmlns="" val="2075061376"/>
                    </a:ext>
                  </a:extLst>
                </a:gridCol>
              </a:tblGrid>
              <a:tr h="928363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Entity</a:t>
                      </a:r>
                    </a:p>
                  </a:txBody>
                  <a:tcPr marL="68580" marR="68580" marT="34290" marB="3429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Performance Information</a:t>
                      </a:r>
                    </a:p>
                  </a:txBody>
                  <a:tcPr marL="68580" marR="68580" marT="34290" marB="3429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MTEF Allocation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2021/22</a:t>
                      </a:r>
                    </a:p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 ‘000</a:t>
                      </a:r>
                    </a:p>
                  </a:txBody>
                  <a:tcPr marL="68580" marR="68580" marT="34290" marB="3429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MTEF Allocation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2022/23</a:t>
                      </a:r>
                    </a:p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 ‘000</a:t>
                      </a:r>
                    </a:p>
                  </a:txBody>
                  <a:tcPr marL="68580" marR="68580" marT="34290" marB="3429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MTEF Allocation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2023/24</a:t>
                      </a:r>
                    </a:p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 ‘000</a:t>
                      </a:r>
                    </a:p>
                  </a:txBody>
                  <a:tcPr marL="68580" marR="68580" marT="34290" marB="3429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8401673"/>
                  </a:ext>
                </a:extLst>
              </a:tr>
              <a:tr h="2012582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Western Cape Tourism, Trade and Investment Promotion Agency (Wesgro)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Estimated rand value of trade agreements signed (measured in R’ Billion)</a:t>
                      </a:r>
                    </a:p>
                    <a:p>
                      <a:pPr algn="just"/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Target: R 2.8b</a:t>
                      </a:r>
                    </a:p>
                    <a:p>
                      <a:pPr algn="just"/>
                      <a:endParaRPr lang="en-US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algn="just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Number of Jobs created/sustained</a:t>
                      </a:r>
                    </a:p>
                    <a:p>
                      <a:pPr algn="just"/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Target 97 668</a:t>
                      </a:r>
                      <a:endParaRPr lang="en-US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120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511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120 511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126 635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2050217366"/>
                  </a:ext>
                </a:extLst>
              </a:tr>
              <a:tr h="71151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Atlantis SEZ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Number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of jobs created / sustained</a:t>
                      </a:r>
                    </a:p>
                    <a:p>
                      <a:pPr algn="just"/>
                      <a:r>
                        <a:rPr lang="en-US" sz="1400" b="1" baseline="0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Target: 300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44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387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39 182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41 533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831777050"/>
                  </a:ext>
                </a:extLst>
              </a:tr>
              <a:tr h="711519">
                <a:tc>
                  <a:txBody>
                    <a:bodyPr/>
                    <a:lstStyle/>
                    <a:p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Saldanha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IDZ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Number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of jobs created / sustained</a:t>
                      </a:r>
                    </a:p>
                    <a:p>
                      <a:pPr algn="just"/>
                      <a:r>
                        <a:rPr lang="en-US" sz="1400" b="1" baseline="0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Target: 2 980</a:t>
                      </a:r>
                      <a:endParaRPr lang="en-US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40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054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41 977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398491245"/>
                  </a:ext>
                </a:extLst>
              </a:tr>
              <a:tr h="277831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TOTAL</a:t>
                      </a:r>
                    </a:p>
                  </a:txBody>
                  <a:tcPr marL="68580" marR="68580" marT="34290" marB="3429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204 952</a:t>
                      </a:r>
                    </a:p>
                  </a:txBody>
                  <a:tcPr marL="68580" marR="68580" marT="34290" marB="3429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201 670</a:t>
                      </a:r>
                    </a:p>
                  </a:txBody>
                  <a:tcPr marL="68580" marR="68580" marT="34290" marB="3429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168 168</a:t>
                      </a:r>
                    </a:p>
                  </a:txBody>
                  <a:tcPr marL="68580" marR="68580" marT="34290" marB="3429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3741721"/>
                  </a:ext>
                </a:extLst>
              </a:tr>
            </a:tbl>
          </a:graphicData>
        </a:graphic>
      </p:graphicFrame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xmlns="" id="{A7E0FF2F-9BE6-4E6D-9316-78C06CCB9E32}"/>
              </a:ext>
            </a:extLst>
          </p:cNvPr>
          <p:cNvSpPr txBox="1">
            <a:spLocks/>
          </p:cNvSpPr>
          <p:nvPr/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06839F-D7A4-4E5D-B93D-768AD4D1DB36}" type="slidenum">
              <a:rPr lang="en-ZA" sz="800" smtClean="0"/>
              <a:pPr/>
              <a:t>12</a:t>
            </a:fld>
            <a:endParaRPr lang="en-ZA" sz="800" dirty="0"/>
          </a:p>
        </p:txBody>
      </p:sp>
    </p:spTree>
    <p:extLst>
      <p:ext uri="{BB962C8B-B14F-4D97-AF65-F5344CB8AC3E}">
        <p14:creationId xmlns:p14="http://schemas.microsoft.com/office/powerpoint/2010/main" xmlns="" val="290737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8C850A7C-4488-466D-BD3E-265D1870F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667" y="0"/>
            <a:ext cx="8967887" cy="96513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GB" dirty="0">
                <a:solidFill>
                  <a:srgbClr val="001489"/>
                </a:solidFill>
              </a:rPr>
              <a:t>Budget </a:t>
            </a:r>
            <a:r>
              <a:rPr lang="en-GB" dirty="0"/>
              <a:t>Composition for Delivery  - Earmarked  Allocations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29784" y="5831174"/>
            <a:ext cx="4392118" cy="899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8406321"/>
              </p:ext>
            </p:extLst>
          </p:nvPr>
        </p:nvGraphicFramePr>
        <p:xfrm>
          <a:off x="1169233" y="1094151"/>
          <a:ext cx="9938478" cy="55822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1665">
                  <a:extLst>
                    <a:ext uri="{9D8B030D-6E8A-4147-A177-3AD203B41FA5}">
                      <a16:colId xmlns:a16="http://schemas.microsoft.com/office/drawing/2014/main" xmlns="" val="2370942164"/>
                    </a:ext>
                  </a:extLst>
                </a:gridCol>
                <a:gridCol w="4617098">
                  <a:extLst>
                    <a:ext uri="{9D8B030D-6E8A-4147-A177-3AD203B41FA5}">
                      <a16:colId xmlns:a16="http://schemas.microsoft.com/office/drawing/2014/main" xmlns="" val="1652906792"/>
                    </a:ext>
                  </a:extLst>
                </a:gridCol>
                <a:gridCol w="1116063">
                  <a:extLst>
                    <a:ext uri="{9D8B030D-6E8A-4147-A177-3AD203B41FA5}">
                      <a16:colId xmlns:a16="http://schemas.microsoft.com/office/drawing/2014/main" xmlns="" val="296651172"/>
                    </a:ext>
                  </a:extLst>
                </a:gridCol>
                <a:gridCol w="1004341">
                  <a:extLst>
                    <a:ext uri="{9D8B030D-6E8A-4147-A177-3AD203B41FA5}">
                      <a16:colId xmlns:a16="http://schemas.microsoft.com/office/drawing/2014/main" xmlns="" val="1938986574"/>
                    </a:ext>
                  </a:extLst>
                </a:gridCol>
                <a:gridCol w="1049311">
                  <a:extLst>
                    <a:ext uri="{9D8B030D-6E8A-4147-A177-3AD203B41FA5}">
                      <a16:colId xmlns:a16="http://schemas.microsoft.com/office/drawing/2014/main" xmlns="" val="2075061376"/>
                    </a:ext>
                  </a:extLst>
                </a:gridCol>
              </a:tblGrid>
              <a:tr h="1234245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Allocation</a:t>
                      </a:r>
                    </a:p>
                  </a:txBody>
                  <a:tcPr marL="68580" marR="68580" marT="34290" marB="3429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Purpose of Allocation</a:t>
                      </a:r>
                    </a:p>
                  </a:txBody>
                  <a:tcPr marL="68580" marR="68580" marT="34290" marB="3429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Earmarked Allocation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2021/22</a:t>
                      </a:r>
                    </a:p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 ‘000</a:t>
                      </a:r>
                    </a:p>
                  </a:txBody>
                  <a:tcPr marL="68580" marR="68580" marT="34290" marB="3429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Earmarked  Allocation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2022/23</a:t>
                      </a:r>
                    </a:p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 ‘000</a:t>
                      </a:r>
                    </a:p>
                  </a:txBody>
                  <a:tcPr marL="68580" marR="68580" marT="34290" marB="3429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Earmarked Allocation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2023/24</a:t>
                      </a:r>
                    </a:p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 ‘000</a:t>
                      </a:r>
                    </a:p>
                  </a:txBody>
                  <a:tcPr marL="68580" marR="68580" marT="34290" marB="3429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8401673"/>
                  </a:ext>
                </a:extLst>
              </a:tr>
              <a:tr h="64850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BPO Skills Development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Specifically and exclusively towards upscaling skills development initiatives in the Province, specifically within the BPO and Technology Sectors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31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440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32 949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34 399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2050217366"/>
                  </a:ext>
                </a:extLst>
              </a:tr>
              <a:tr h="479472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Green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Economy and Energy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Specifically and exclusively for the purpose of supporting the Municipal Energy Resilience projects.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28 800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20 000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277913409"/>
                  </a:ext>
                </a:extLst>
              </a:tr>
              <a:tr h="768187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Wesgro: Trade and Investment Promotion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Specifically and exclusively towards supporting </a:t>
                      </a:r>
                      <a:r>
                        <a:rPr lang="en-US" sz="1400" b="0" kern="1200" dirty="0" err="1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Wesgro’s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 export growth, trade and investment promotion initiatives to propel economic growth and job creation in the Province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62 113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62 113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63 635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2183310920"/>
                  </a:ext>
                </a:extLst>
              </a:tr>
              <a:tr h="768187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Wesgro: Tourism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 Destination Marketing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endParaRPr lang="en-US" sz="14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Specifically and exclusively towards promoting and upscaling destination marketing initiatives to propel economic growth and job creation in the Province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58 398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58 398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63 000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339786953"/>
                  </a:ext>
                </a:extLst>
              </a:tr>
              <a:tr h="479472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Tourism Safety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Specifically and exclusively towards the implementation of tourism safety initiatives 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5 480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6 000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6 000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879864014"/>
                  </a:ext>
                </a:extLst>
              </a:tr>
              <a:tr h="335115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Atlantis SEZ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For the purpose of establishing the Atlantis SEZ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44 387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39 182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41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533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831777050"/>
                  </a:ext>
                </a:extLst>
              </a:tr>
              <a:tr h="479472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Saldanha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IDZ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For the purpose of establishing the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Saldanha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Bay IDZ</a:t>
                      </a:r>
                    </a:p>
                    <a:p>
                      <a:pPr algn="just"/>
                      <a:endParaRPr lang="en-US" sz="1400" b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40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054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41 977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398491245"/>
                  </a:ext>
                </a:extLst>
              </a:tr>
              <a:tr h="258006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TOTAL</a:t>
                      </a:r>
                    </a:p>
                  </a:txBody>
                  <a:tcPr marL="68580" marR="68580" marT="34290" marB="3429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270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672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260 619</a:t>
                      </a:r>
                    </a:p>
                  </a:txBody>
                  <a:tcPr marL="68580" marR="68580" marT="34290" marB="3429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208 567</a:t>
                      </a:r>
                    </a:p>
                  </a:txBody>
                  <a:tcPr marL="68580" marR="68580" marT="34290" marB="3429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3741721"/>
                  </a:ext>
                </a:extLst>
              </a:tr>
            </a:tbl>
          </a:graphicData>
        </a:graphic>
      </p:graphicFrame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xmlns="" id="{A8DF98F1-9655-4AC2-9E45-3E107518E148}"/>
              </a:ext>
            </a:extLst>
          </p:cNvPr>
          <p:cNvSpPr txBox="1">
            <a:spLocks/>
          </p:cNvSpPr>
          <p:nvPr/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06839F-D7A4-4E5D-B93D-768AD4D1DB36}" type="slidenum">
              <a:rPr lang="en-ZA" sz="800" smtClean="0"/>
              <a:pPr/>
              <a:t>13</a:t>
            </a:fld>
            <a:endParaRPr lang="en-ZA" sz="800" dirty="0"/>
          </a:p>
        </p:txBody>
      </p:sp>
    </p:spTree>
    <p:extLst>
      <p:ext uri="{BB962C8B-B14F-4D97-AF65-F5344CB8AC3E}">
        <p14:creationId xmlns:p14="http://schemas.microsoft.com/office/powerpoint/2010/main" xmlns="" val="4009843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52724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894269" y="1219136"/>
            <a:ext cx="1746885" cy="1757680"/>
            <a:chOff x="370268" y="1219136"/>
            <a:chExt cx="1746885" cy="1757680"/>
          </a:xfrm>
        </p:grpSpPr>
        <p:sp>
          <p:nvSpPr>
            <p:cNvPr id="3" name="object 3"/>
            <p:cNvSpPr/>
            <p:nvPr/>
          </p:nvSpPr>
          <p:spPr>
            <a:xfrm>
              <a:off x="383286" y="1232154"/>
              <a:ext cx="1720850" cy="1731645"/>
            </a:xfrm>
            <a:custGeom>
              <a:avLst/>
              <a:gdLst/>
              <a:ahLst/>
              <a:cxnLst/>
              <a:rect l="l" t="t" r="r" b="b"/>
              <a:pathLst>
                <a:path w="1720850" h="1731645">
                  <a:moveTo>
                    <a:pt x="860298" y="0"/>
                  </a:moveTo>
                  <a:lnTo>
                    <a:pt x="860298" y="259715"/>
                  </a:lnTo>
                  <a:lnTo>
                    <a:pt x="0" y="259715"/>
                  </a:lnTo>
                  <a:lnTo>
                    <a:pt x="0" y="1471549"/>
                  </a:lnTo>
                  <a:lnTo>
                    <a:pt x="860298" y="1471549"/>
                  </a:lnTo>
                  <a:lnTo>
                    <a:pt x="860298" y="1731264"/>
                  </a:lnTo>
                  <a:lnTo>
                    <a:pt x="1720595" y="865632"/>
                  </a:lnTo>
                  <a:lnTo>
                    <a:pt x="860298" y="0"/>
                  </a:lnTo>
                  <a:close/>
                </a:path>
              </a:pathLst>
            </a:custGeom>
            <a:solidFill>
              <a:srgbClr val="002573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83286" y="1232154"/>
              <a:ext cx="1720850" cy="1731645"/>
            </a:xfrm>
            <a:custGeom>
              <a:avLst/>
              <a:gdLst/>
              <a:ahLst/>
              <a:cxnLst/>
              <a:rect l="l" t="t" r="r" b="b"/>
              <a:pathLst>
                <a:path w="1720850" h="1731645">
                  <a:moveTo>
                    <a:pt x="0" y="259715"/>
                  </a:moveTo>
                  <a:lnTo>
                    <a:pt x="860298" y="259715"/>
                  </a:lnTo>
                  <a:lnTo>
                    <a:pt x="860298" y="0"/>
                  </a:lnTo>
                  <a:lnTo>
                    <a:pt x="1720595" y="865632"/>
                  </a:lnTo>
                  <a:lnTo>
                    <a:pt x="860298" y="1731264"/>
                  </a:lnTo>
                  <a:lnTo>
                    <a:pt x="860298" y="1471549"/>
                  </a:lnTo>
                  <a:lnTo>
                    <a:pt x="0" y="1471549"/>
                  </a:lnTo>
                  <a:lnTo>
                    <a:pt x="0" y="259715"/>
                  </a:lnTo>
                  <a:close/>
                </a:path>
              </a:pathLst>
            </a:custGeom>
            <a:ln w="25908">
              <a:solidFill>
                <a:srgbClr val="D4E2E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2514396" y="1898397"/>
            <a:ext cx="495300" cy="37782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 indent="1270">
              <a:lnSpc>
                <a:spcPts val="1330"/>
              </a:lnSpc>
              <a:spcBef>
                <a:spcPts val="235"/>
              </a:spcBef>
            </a:pP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Se</a:t>
            </a: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c</a:t>
            </a:r>
            <a:r>
              <a:rPr sz="1200" spc="-25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200" spc="-10" dirty="0">
                <a:solidFill>
                  <a:srgbClr val="FFFFFF"/>
                </a:solidFill>
                <a:latin typeface="Century Gothic"/>
                <a:cs typeface="Century Gothic"/>
              </a:rPr>
              <a:t>o</a:t>
            </a: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r  </a:t>
            </a: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b</a:t>
            </a:r>
            <a:r>
              <a:rPr sz="1200" spc="-10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sed</a:t>
            </a:r>
            <a:endParaRPr sz="1200">
              <a:latin typeface="Century Gothic"/>
              <a:cs typeface="Century Gothic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511048" y="1655065"/>
            <a:ext cx="839469" cy="885825"/>
            <a:chOff x="-12953" y="1655064"/>
            <a:chExt cx="839469" cy="885825"/>
          </a:xfrm>
        </p:grpSpPr>
        <p:sp>
          <p:nvSpPr>
            <p:cNvPr id="7" name="object 7"/>
            <p:cNvSpPr/>
            <p:nvPr/>
          </p:nvSpPr>
          <p:spPr>
            <a:xfrm>
              <a:off x="0" y="1668018"/>
              <a:ext cx="813435" cy="859790"/>
            </a:xfrm>
            <a:custGeom>
              <a:avLst/>
              <a:gdLst/>
              <a:ahLst/>
              <a:cxnLst/>
              <a:rect l="l" t="t" r="r" b="b"/>
              <a:pathLst>
                <a:path w="813435" h="859789">
                  <a:moveTo>
                    <a:pt x="383286" y="0"/>
                  </a:moveTo>
                  <a:lnTo>
                    <a:pt x="336458" y="2521"/>
                  </a:lnTo>
                  <a:lnTo>
                    <a:pt x="291091" y="9912"/>
                  </a:lnTo>
                  <a:lnTo>
                    <a:pt x="247447" y="21909"/>
                  </a:lnTo>
                  <a:lnTo>
                    <a:pt x="205788" y="38250"/>
                  </a:lnTo>
                  <a:lnTo>
                    <a:pt x="166375" y="58674"/>
                  </a:lnTo>
                  <a:lnTo>
                    <a:pt x="129472" y="82917"/>
                  </a:lnTo>
                  <a:lnTo>
                    <a:pt x="95340" y="110719"/>
                  </a:lnTo>
                  <a:lnTo>
                    <a:pt x="64242" y="141817"/>
                  </a:lnTo>
                  <a:lnTo>
                    <a:pt x="36439" y="175948"/>
                  </a:lnTo>
                  <a:lnTo>
                    <a:pt x="12194" y="212851"/>
                  </a:lnTo>
                  <a:lnTo>
                    <a:pt x="0" y="236384"/>
                  </a:lnTo>
                  <a:lnTo>
                    <a:pt x="0" y="623151"/>
                  </a:lnTo>
                  <a:lnTo>
                    <a:pt x="36439" y="683587"/>
                  </a:lnTo>
                  <a:lnTo>
                    <a:pt x="64242" y="717718"/>
                  </a:lnTo>
                  <a:lnTo>
                    <a:pt x="95340" y="748816"/>
                  </a:lnTo>
                  <a:lnTo>
                    <a:pt x="129472" y="776618"/>
                  </a:lnTo>
                  <a:lnTo>
                    <a:pt x="166375" y="800862"/>
                  </a:lnTo>
                  <a:lnTo>
                    <a:pt x="205788" y="821285"/>
                  </a:lnTo>
                  <a:lnTo>
                    <a:pt x="247447" y="837626"/>
                  </a:lnTo>
                  <a:lnTo>
                    <a:pt x="291091" y="849623"/>
                  </a:lnTo>
                  <a:lnTo>
                    <a:pt x="336458" y="857014"/>
                  </a:lnTo>
                  <a:lnTo>
                    <a:pt x="383286" y="859536"/>
                  </a:lnTo>
                  <a:lnTo>
                    <a:pt x="430113" y="857014"/>
                  </a:lnTo>
                  <a:lnTo>
                    <a:pt x="475480" y="849623"/>
                  </a:lnTo>
                  <a:lnTo>
                    <a:pt x="519124" y="837626"/>
                  </a:lnTo>
                  <a:lnTo>
                    <a:pt x="560783" y="821285"/>
                  </a:lnTo>
                  <a:lnTo>
                    <a:pt x="600196" y="800862"/>
                  </a:lnTo>
                  <a:lnTo>
                    <a:pt x="637099" y="776618"/>
                  </a:lnTo>
                  <a:lnTo>
                    <a:pt x="671231" y="748816"/>
                  </a:lnTo>
                  <a:lnTo>
                    <a:pt x="702329" y="717718"/>
                  </a:lnTo>
                  <a:lnTo>
                    <a:pt x="730132" y="683587"/>
                  </a:lnTo>
                  <a:lnTo>
                    <a:pt x="754377" y="646684"/>
                  </a:lnTo>
                  <a:lnTo>
                    <a:pt x="774801" y="607271"/>
                  </a:lnTo>
                  <a:lnTo>
                    <a:pt x="791143" y="565611"/>
                  </a:lnTo>
                  <a:lnTo>
                    <a:pt x="803141" y="521965"/>
                  </a:lnTo>
                  <a:lnTo>
                    <a:pt x="810532" y="476597"/>
                  </a:lnTo>
                  <a:lnTo>
                    <a:pt x="813054" y="429768"/>
                  </a:lnTo>
                  <a:lnTo>
                    <a:pt x="810532" y="382938"/>
                  </a:lnTo>
                  <a:lnTo>
                    <a:pt x="803141" y="337570"/>
                  </a:lnTo>
                  <a:lnTo>
                    <a:pt x="791143" y="293924"/>
                  </a:lnTo>
                  <a:lnTo>
                    <a:pt x="774801" y="252264"/>
                  </a:lnTo>
                  <a:lnTo>
                    <a:pt x="754377" y="212851"/>
                  </a:lnTo>
                  <a:lnTo>
                    <a:pt x="730132" y="175948"/>
                  </a:lnTo>
                  <a:lnTo>
                    <a:pt x="702329" y="141817"/>
                  </a:lnTo>
                  <a:lnTo>
                    <a:pt x="671231" y="110719"/>
                  </a:lnTo>
                  <a:lnTo>
                    <a:pt x="637099" y="82917"/>
                  </a:lnTo>
                  <a:lnTo>
                    <a:pt x="600196" y="58674"/>
                  </a:lnTo>
                  <a:lnTo>
                    <a:pt x="560783" y="38250"/>
                  </a:lnTo>
                  <a:lnTo>
                    <a:pt x="519124" y="21909"/>
                  </a:lnTo>
                  <a:lnTo>
                    <a:pt x="475480" y="9912"/>
                  </a:lnTo>
                  <a:lnTo>
                    <a:pt x="430113" y="2521"/>
                  </a:lnTo>
                  <a:lnTo>
                    <a:pt x="383286" y="0"/>
                  </a:lnTo>
                  <a:close/>
                </a:path>
              </a:pathLst>
            </a:custGeom>
            <a:solidFill>
              <a:srgbClr val="D173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1668018"/>
              <a:ext cx="813435" cy="859790"/>
            </a:xfrm>
            <a:custGeom>
              <a:avLst/>
              <a:gdLst/>
              <a:ahLst/>
              <a:cxnLst/>
              <a:rect l="l" t="t" r="r" b="b"/>
              <a:pathLst>
                <a:path w="813435" h="859789">
                  <a:moveTo>
                    <a:pt x="0" y="236384"/>
                  </a:moveTo>
                  <a:lnTo>
                    <a:pt x="36439" y="175948"/>
                  </a:lnTo>
                  <a:lnTo>
                    <a:pt x="64242" y="141817"/>
                  </a:lnTo>
                  <a:lnTo>
                    <a:pt x="95340" y="110719"/>
                  </a:lnTo>
                  <a:lnTo>
                    <a:pt x="129472" y="82917"/>
                  </a:lnTo>
                  <a:lnTo>
                    <a:pt x="166375" y="58674"/>
                  </a:lnTo>
                  <a:lnTo>
                    <a:pt x="205788" y="38250"/>
                  </a:lnTo>
                  <a:lnTo>
                    <a:pt x="247447" y="21909"/>
                  </a:lnTo>
                  <a:lnTo>
                    <a:pt x="291091" y="9912"/>
                  </a:lnTo>
                  <a:lnTo>
                    <a:pt x="336458" y="2521"/>
                  </a:lnTo>
                  <a:lnTo>
                    <a:pt x="383286" y="0"/>
                  </a:lnTo>
                  <a:lnTo>
                    <a:pt x="430113" y="2521"/>
                  </a:lnTo>
                  <a:lnTo>
                    <a:pt x="475480" y="9912"/>
                  </a:lnTo>
                  <a:lnTo>
                    <a:pt x="519124" y="21909"/>
                  </a:lnTo>
                  <a:lnTo>
                    <a:pt x="560783" y="38250"/>
                  </a:lnTo>
                  <a:lnTo>
                    <a:pt x="600196" y="58674"/>
                  </a:lnTo>
                  <a:lnTo>
                    <a:pt x="637099" y="82917"/>
                  </a:lnTo>
                  <a:lnTo>
                    <a:pt x="671231" y="110719"/>
                  </a:lnTo>
                  <a:lnTo>
                    <a:pt x="702329" y="141817"/>
                  </a:lnTo>
                  <a:lnTo>
                    <a:pt x="730132" y="175948"/>
                  </a:lnTo>
                  <a:lnTo>
                    <a:pt x="754377" y="212851"/>
                  </a:lnTo>
                  <a:lnTo>
                    <a:pt x="774801" y="252264"/>
                  </a:lnTo>
                  <a:lnTo>
                    <a:pt x="791143" y="293924"/>
                  </a:lnTo>
                  <a:lnTo>
                    <a:pt x="803141" y="337570"/>
                  </a:lnTo>
                  <a:lnTo>
                    <a:pt x="810532" y="382938"/>
                  </a:lnTo>
                  <a:lnTo>
                    <a:pt x="813054" y="429768"/>
                  </a:lnTo>
                  <a:lnTo>
                    <a:pt x="810532" y="476597"/>
                  </a:lnTo>
                  <a:lnTo>
                    <a:pt x="803141" y="521965"/>
                  </a:lnTo>
                  <a:lnTo>
                    <a:pt x="791143" y="565611"/>
                  </a:lnTo>
                  <a:lnTo>
                    <a:pt x="774801" y="607271"/>
                  </a:lnTo>
                  <a:lnTo>
                    <a:pt x="754377" y="646684"/>
                  </a:lnTo>
                  <a:lnTo>
                    <a:pt x="730132" y="683587"/>
                  </a:lnTo>
                  <a:lnTo>
                    <a:pt x="702329" y="717718"/>
                  </a:lnTo>
                  <a:lnTo>
                    <a:pt x="671231" y="748816"/>
                  </a:lnTo>
                  <a:lnTo>
                    <a:pt x="637099" y="776618"/>
                  </a:lnTo>
                  <a:lnTo>
                    <a:pt x="600196" y="800862"/>
                  </a:lnTo>
                  <a:lnTo>
                    <a:pt x="560783" y="821285"/>
                  </a:lnTo>
                  <a:lnTo>
                    <a:pt x="519124" y="837626"/>
                  </a:lnTo>
                  <a:lnTo>
                    <a:pt x="475480" y="849623"/>
                  </a:lnTo>
                  <a:lnTo>
                    <a:pt x="430113" y="857014"/>
                  </a:lnTo>
                  <a:lnTo>
                    <a:pt x="383286" y="859536"/>
                  </a:lnTo>
                  <a:lnTo>
                    <a:pt x="336458" y="857014"/>
                  </a:lnTo>
                  <a:lnTo>
                    <a:pt x="291091" y="849623"/>
                  </a:lnTo>
                  <a:lnTo>
                    <a:pt x="247447" y="837626"/>
                  </a:lnTo>
                  <a:lnTo>
                    <a:pt x="205788" y="821285"/>
                  </a:lnTo>
                  <a:lnTo>
                    <a:pt x="166375" y="800862"/>
                  </a:lnTo>
                  <a:lnTo>
                    <a:pt x="129472" y="776618"/>
                  </a:lnTo>
                  <a:lnTo>
                    <a:pt x="95340" y="748816"/>
                  </a:lnTo>
                  <a:lnTo>
                    <a:pt x="64242" y="717718"/>
                  </a:lnTo>
                  <a:lnTo>
                    <a:pt x="36439" y="683587"/>
                  </a:lnTo>
                  <a:lnTo>
                    <a:pt x="12194" y="646684"/>
                  </a:lnTo>
                  <a:lnTo>
                    <a:pt x="0" y="623151"/>
                  </a:lnTo>
                </a:path>
              </a:pathLst>
            </a:custGeom>
            <a:ln w="2590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651812" y="1965452"/>
            <a:ext cx="508634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400" spc="15" dirty="0">
                <a:solidFill>
                  <a:srgbClr val="FFFFFF"/>
                </a:solidFill>
                <a:latin typeface="Century Gothic"/>
                <a:cs typeface="Century Gothic"/>
              </a:rPr>
              <a:t>M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EDS</a:t>
            </a:r>
            <a:endParaRPr sz="1400">
              <a:latin typeface="Century Gothic"/>
              <a:cs typeface="Century Gothic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4152836" y="1219136"/>
            <a:ext cx="1745614" cy="1757680"/>
            <a:chOff x="2628836" y="1219136"/>
            <a:chExt cx="1745614" cy="1757680"/>
          </a:xfrm>
        </p:grpSpPr>
        <p:sp>
          <p:nvSpPr>
            <p:cNvPr id="11" name="object 11"/>
            <p:cNvSpPr/>
            <p:nvPr/>
          </p:nvSpPr>
          <p:spPr>
            <a:xfrm>
              <a:off x="2641853" y="1232154"/>
              <a:ext cx="1719580" cy="1731645"/>
            </a:xfrm>
            <a:custGeom>
              <a:avLst/>
              <a:gdLst/>
              <a:ahLst/>
              <a:cxnLst/>
              <a:rect l="l" t="t" r="r" b="b"/>
              <a:pathLst>
                <a:path w="1719579" h="1731645">
                  <a:moveTo>
                    <a:pt x="859535" y="0"/>
                  </a:moveTo>
                  <a:lnTo>
                    <a:pt x="859535" y="259715"/>
                  </a:lnTo>
                  <a:lnTo>
                    <a:pt x="0" y="259715"/>
                  </a:lnTo>
                  <a:lnTo>
                    <a:pt x="0" y="1471549"/>
                  </a:lnTo>
                  <a:lnTo>
                    <a:pt x="859535" y="1471549"/>
                  </a:lnTo>
                  <a:lnTo>
                    <a:pt x="859535" y="1731264"/>
                  </a:lnTo>
                  <a:lnTo>
                    <a:pt x="1719071" y="865632"/>
                  </a:lnTo>
                  <a:lnTo>
                    <a:pt x="859535" y="0"/>
                  </a:lnTo>
                  <a:close/>
                </a:path>
              </a:pathLst>
            </a:custGeom>
            <a:solidFill>
              <a:srgbClr val="002573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641853" y="1232154"/>
              <a:ext cx="1719580" cy="1731645"/>
            </a:xfrm>
            <a:custGeom>
              <a:avLst/>
              <a:gdLst/>
              <a:ahLst/>
              <a:cxnLst/>
              <a:rect l="l" t="t" r="r" b="b"/>
              <a:pathLst>
                <a:path w="1719579" h="1731645">
                  <a:moveTo>
                    <a:pt x="0" y="259715"/>
                  </a:moveTo>
                  <a:lnTo>
                    <a:pt x="859535" y="259715"/>
                  </a:lnTo>
                  <a:lnTo>
                    <a:pt x="859535" y="0"/>
                  </a:lnTo>
                  <a:lnTo>
                    <a:pt x="1719071" y="865632"/>
                  </a:lnTo>
                  <a:lnTo>
                    <a:pt x="859535" y="1731264"/>
                  </a:lnTo>
                  <a:lnTo>
                    <a:pt x="859535" y="1471549"/>
                  </a:lnTo>
                  <a:lnTo>
                    <a:pt x="0" y="1471549"/>
                  </a:lnTo>
                  <a:lnTo>
                    <a:pt x="0" y="259715"/>
                  </a:lnTo>
                  <a:close/>
                </a:path>
              </a:pathLst>
            </a:custGeom>
            <a:ln w="25908">
              <a:solidFill>
                <a:srgbClr val="D4E2E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678427" y="1814322"/>
            <a:ext cx="682625" cy="54546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indent="2540" algn="ctr">
              <a:lnSpc>
                <a:spcPct val="92100"/>
              </a:lnSpc>
              <a:spcBef>
                <a:spcPts val="210"/>
              </a:spcBef>
            </a:pPr>
            <a:r>
              <a:rPr sz="1200" spc="-10" dirty="0">
                <a:solidFill>
                  <a:srgbClr val="FFFFFF"/>
                </a:solidFill>
                <a:latin typeface="Century Gothic"/>
                <a:cs typeface="Century Gothic"/>
              </a:rPr>
              <a:t>Growth </a:t>
            </a: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 p</a:t>
            </a:r>
            <a:r>
              <a:rPr sz="1200" spc="-10" dirty="0">
                <a:solidFill>
                  <a:srgbClr val="FFFFFF"/>
                </a:solidFill>
                <a:latin typeface="Century Gothic"/>
                <a:cs typeface="Century Gothic"/>
              </a:rPr>
              <a:t>o</a:t>
            </a:r>
            <a:r>
              <a:rPr sz="1200" spc="-25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en</a:t>
            </a:r>
            <a:r>
              <a:rPr sz="1200" spc="-25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ia</a:t>
            </a: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l  </a:t>
            </a:r>
            <a:r>
              <a:rPr sz="1200" spc="-10" dirty="0">
                <a:solidFill>
                  <a:srgbClr val="FFFFFF"/>
                </a:solidFill>
                <a:latin typeface="Century Gothic"/>
                <a:cs typeface="Century Gothic"/>
              </a:rPr>
              <a:t>sectors</a:t>
            </a:r>
            <a:endParaRPr sz="1200">
              <a:latin typeface="Century Gothic"/>
              <a:cs typeface="Century Gothic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3721607" y="1655065"/>
            <a:ext cx="887094" cy="885825"/>
            <a:chOff x="2197607" y="1655064"/>
            <a:chExt cx="887094" cy="885825"/>
          </a:xfrm>
        </p:grpSpPr>
        <p:sp>
          <p:nvSpPr>
            <p:cNvPr id="15" name="object 15"/>
            <p:cNvSpPr/>
            <p:nvPr/>
          </p:nvSpPr>
          <p:spPr>
            <a:xfrm>
              <a:off x="2210561" y="1668018"/>
              <a:ext cx="861060" cy="859790"/>
            </a:xfrm>
            <a:custGeom>
              <a:avLst/>
              <a:gdLst/>
              <a:ahLst/>
              <a:cxnLst/>
              <a:rect l="l" t="t" r="r" b="b"/>
              <a:pathLst>
                <a:path w="861060" h="859789">
                  <a:moveTo>
                    <a:pt x="430530" y="0"/>
                  </a:moveTo>
                  <a:lnTo>
                    <a:pt x="383624" y="2521"/>
                  </a:lnTo>
                  <a:lnTo>
                    <a:pt x="338180" y="9912"/>
                  </a:lnTo>
                  <a:lnTo>
                    <a:pt x="294461" y="21909"/>
                  </a:lnTo>
                  <a:lnTo>
                    <a:pt x="252729" y="38250"/>
                  </a:lnTo>
                  <a:lnTo>
                    <a:pt x="213247" y="58674"/>
                  </a:lnTo>
                  <a:lnTo>
                    <a:pt x="176278" y="82917"/>
                  </a:lnTo>
                  <a:lnTo>
                    <a:pt x="142084" y="110719"/>
                  </a:lnTo>
                  <a:lnTo>
                    <a:pt x="110929" y="141817"/>
                  </a:lnTo>
                  <a:lnTo>
                    <a:pt x="83076" y="175948"/>
                  </a:lnTo>
                  <a:lnTo>
                    <a:pt x="58786" y="212851"/>
                  </a:lnTo>
                  <a:lnTo>
                    <a:pt x="38324" y="252264"/>
                  </a:lnTo>
                  <a:lnTo>
                    <a:pt x="21951" y="293924"/>
                  </a:lnTo>
                  <a:lnTo>
                    <a:pt x="9931" y="337570"/>
                  </a:lnTo>
                  <a:lnTo>
                    <a:pt x="2526" y="382938"/>
                  </a:lnTo>
                  <a:lnTo>
                    <a:pt x="0" y="429768"/>
                  </a:lnTo>
                  <a:lnTo>
                    <a:pt x="2526" y="476597"/>
                  </a:lnTo>
                  <a:lnTo>
                    <a:pt x="9931" y="521965"/>
                  </a:lnTo>
                  <a:lnTo>
                    <a:pt x="21951" y="565611"/>
                  </a:lnTo>
                  <a:lnTo>
                    <a:pt x="38324" y="607271"/>
                  </a:lnTo>
                  <a:lnTo>
                    <a:pt x="58786" y="646684"/>
                  </a:lnTo>
                  <a:lnTo>
                    <a:pt x="83076" y="683587"/>
                  </a:lnTo>
                  <a:lnTo>
                    <a:pt x="110929" y="717718"/>
                  </a:lnTo>
                  <a:lnTo>
                    <a:pt x="142084" y="748816"/>
                  </a:lnTo>
                  <a:lnTo>
                    <a:pt x="176278" y="776618"/>
                  </a:lnTo>
                  <a:lnTo>
                    <a:pt x="213247" y="800862"/>
                  </a:lnTo>
                  <a:lnTo>
                    <a:pt x="252729" y="821285"/>
                  </a:lnTo>
                  <a:lnTo>
                    <a:pt x="294461" y="837626"/>
                  </a:lnTo>
                  <a:lnTo>
                    <a:pt x="338180" y="849623"/>
                  </a:lnTo>
                  <a:lnTo>
                    <a:pt x="383624" y="857014"/>
                  </a:lnTo>
                  <a:lnTo>
                    <a:pt x="430530" y="859536"/>
                  </a:lnTo>
                  <a:lnTo>
                    <a:pt x="477435" y="857014"/>
                  </a:lnTo>
                  <a:lnTo>
                    <a:pt x="522879" y="849623"/>
                  </a:lnTo>
                  <a:lnTo>
                    <a:pt x="566598" y="837626"/>
                  </a:lnTo>
                  <a:lnTo>
                    <a:pt x="608330" y="821285"/>
                  </a:lnTo>
                  <a:lnTo>
                    <a:pt x="647812" y="800862"/>
                  </a:lnTo>
                  <a:lnTo>
                    <a:pt x="684781" y="776618"/>
                  </a:lnTo>
                  <a:lnTo>
                    <a:pt x="718975" y="748816"/>
                  </a:lnTo>
                  <a:lnTo>
                    <a:pt x="750130" y="717718"/>
                  </a:lnTo>
                  <a:lnTo>
                    <a:pt x="777983" y="683587"/>
                  </a:lnTo>
                  <a:lnTo>
                    <a:pt x="802273" y="646684"/>
                  </a:lnTo>
                  <a:lnTo>
                    <a:pt x="822735" y="607271"/>
                  </a:lnTo>
                  <a:lnTo>
                    <a:pt x="839108" y="565611"/>
                  </a:lnTo>
                  <a:lnTo>
                    <a:pt x="851128" y="521965"/>
                  </a:lnTo>
                  <a:lnTo>
                    <a:pt x="858533" y="476597"/>
                  </a:lnTo>
                  <a:lnTo>
                    <a:pt x="861060" y="429768"/>
                  </a:lnTo>
                  <a:lnTo>
                    <a:pt x="858533" y="382938"/>
                  </a:lnTo>
                  <a:lnTo>
                    <a:pt x="851128" y="337570"/>
                  </a:lnTo>
                  <a:lnTo>
                    <a:pt x="839108" y="293924"/>
                  </a:lnTo>
                  <a:lnTo>
                    <a:pt x="822735" y="252264"/>
                  </a:lnTo>
                  <a:lnTo>
                    <a:pt x="802273" y="212851"/>
                  </a:lnTo>
                  <a:lnTo>
                    <a:pt x="777983" y="175948"/>
                  </a:lnTo>
                  <a:lnTo>
                    <a:pt x="750130" y="141817"/>
                  </a:lnTo>
                  <a:lnTo>
                    <a:pt x="718975" y="110719"/>
                  </a:lnTo>
                  <a:lnTo>
                    <a:pt x="684781" y="82917"/>
                  </a:lnTo>
                  <a:lnTo>
                    <a:pt x="647812" y="58674"/>
                  </a:lnTo>
                  <a:lnTo>
                    <a:pt x="608330" y="38250"/>
                  </a:lnTo>
                  <a:lnTo>
                    <a:pt x="566598" y="21909"/>
                  </a:lnTo>
                  <a:lnTo>
                    <a:pt x="522879" y="9912"/>
                  </a:lnTo>
                  <a:lnTo>
                    <a:pt x="477435" y="2521"/>
                  </a:lnTo>
                  <a:lnTo>
                    <a:pt x="430530" y="0"/>
                  </a:lnTo>
                  <a:close/>
                </a:path>
              </a:pathLst>
            </a:custGeom>
            <a:solidFill>
              <a:srgbClr val="D173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210561" y="1668018"/>
              <a:ext cx="861060" cy="859790"/>
            </a:xfrm>
            <a:custGeom>
              <a:avLst/>
              <a:gdLst/>
              <a:ahLst/>
              <a:cxnLst/>
              <a:rect l="l" t="t" r="r" b="b"/>
              <a:pathLst>
                <a:path w="861060" h="859789">
                  <a:moveTo>
                    <a:pt x="0" y="429768"/>
                  </a:moveTo>
                  <a:lnTo>
                    <a:pt x="2526" y="382938"/>
                  </a:lnTo>
                  <a:lnTo>
                    <a:pt x="9931" y="337570"/>
                  </a:lnTo>
                  <a:lnTo>
                    <a:pt x="21951" y="293924"/>
                  </a:lnTo>
                  <a:lnTo>
                    <a:pt x="38324" y="252264"/>
                  </a:lnTo>
                  <a:lnTo>
                    <a:pt x="58786" y="212851"/>
                  </a:lnTo>
                  <a:lnTo>
                    <a:pt x="83076" y="175948"/>
                  </a:lnTo>
                  <a:lnTo>
                    <a:pt x="110929" y="141817"/>
                  </a:lnTo>
                  <a:lnTo>
                    <a:pt x="142084" y="110719"/>
                  </a:lnTo>
                  <a:lnTo>
                    <a:pt x="176278" y="82917"/>
                  </a:lnTo>
                  <a:lnTo>
                    <a:pt x="213247" y="58674"/>
                  </a:lnTo>
                  <a:lnTo>
                    <a:pt x="252729" y="38250"/>
                  </a:lnTo>
                  <a:lnTo>
                    <a:pt x="294461" y="21909"/>
                  </a:lnTo>
                  <a:lnTo>
                    <a:pt x="338180" y="9912"/>
                  </a:lnTo>
                  <a:lnTo>
                    <a:pt x="383624" y="2521"/>
                  </a:lnTo>
                  <a:lnTo>
                    <a:pt x="430530" y="0"/>
                  </a:lnTo>
                  <a:lnTo>
                    <a:pt x="477435" y="2521"/>
                  </a:lnTo>
                  <a:lnTo>
                    <a:pt x="522879" y="9912"/>
                  </a:lnTo>
                  <a:lnTo>
                    <a:pt x="566598" y="21909"/>
                  </a:lnTo>
                  <a:lnTo>
                    <a:pt x="608330" y="38250"/>
                  </a:lnTo>
                  <a:lnTo>
                    <a:pt x="647812" y="58674"/>
                  </a:lnTo>
                  <a:lnTo>
                    <a:pt x="684781" y="82917"/>
                  </a:lnTo>
                  <a:lnTo>
                    <a:pt x="718975" y="110719"/>
                  </a:lnTo>
                  <a:lnTo>
                    <a:pt x="750130" y="141817"/>
                  </a:lnTo>
                  <a:lnTo>
                    <a:pt x="777983" y="175948"/>
                  </a:lnTo>
                  <a:lnTo>
                    <a:pt x="802273" y="212851"/>
                  </a:lnTo>
                  <a:lnTo>
                    <a:pt x="822735" y="252264"/>
                  </a:lnTo>
                  <a:lnTo>
                    <a:pt x="839108" y="293924"/>
                  </a:lnTo>
                  <a:lnTo>
                    <a:pt x="851128" y="337570"/>
                  </a:lnTo>
                  <a:lnTo>
                    <a:pt x="858533" y="382938"/>
                  </a:lnTo>
                  <a:lnTo>
                    <a:pt x="861060" y="429768"/>
                  </a:lnTo>
                  <a:lnTo>
                    <a:pt x="858533" y="476597"/>
                  </a:lnTo>
                  <a:lnTo>
                    <a:pt x="851128" y="521965"/>
                  </a:lnTo>
                  <a:lnTo>
                    <a:pt x="839108" y="565611"/>
                  </a:lnTo>
                  <a:lnTo>
                    <a:pt x="822735" y="607271"/>
                  </a:lnTo>
                  <a:lnTo>
                    <a:pt x="802273" y="646684"/>
                  </a:lnTo>
                  <a:lnTo>
                    <a:pt x="777983" y="683587"/>
                  </a:lnTo>
                  <a:lnTo>
                    <a:pt x="750130" y="717718"/>
                  </a:lnTo>
                  <a:lnTo>
                    <a:pt x="718975" y="748816"/>
                  </a:lnTo>
                  <a:lnTo>
                    <a:pt x="684781" y="776618"/>
                  </a:lnTo>
                  <a:lnTo>
                    <a:pt x="647812" y="800862"/>
                  </a:lnTo>
                  <a:lnTo>
                    <a:pt x="608330" y="821285"/>
                  </a:lnTo>
                  <a:lnTo>
                    <a:pt x="566598" y="837626"/>
                  </a:lnTo>
                  <a:lnTo>
                    <a:pt x="522879" y="849623"/>
                  </a:lnTo>
                  <a:lnTo>
                    <a:pt x="477435" y="857014"/>
                  </a:lnTo>
                  <a:lnTo>
                    <a:pt x="430530" y="859536"/>
                  </a:lnTo>
                  <a:lnTo>
                    <a:pt x="383624" y="857014"/>
                  </a:lnTo>
                  <a:lnTo>
                    <a:pt x="338180" y="849623"/>
                  </a:lnTo>
                  <a:lnTo>
                    <a:pt x="294461" y="837626"/>
                  </a:lnTo>
                  <a:lnTo>
                    <a:pt x="252729" y="821285"/>
                  </a:lnTo>
                  <a:lnTo>
                    <a:pt x="213247" y="800862"/>
                  </a:lnTo>
                  <a:lnTo>
                    <a:pt x="176278" y="776618"/>
                  </a:lnTo>
                  <a:lnTo>
                    <a:pt x="142084" y="748816"/>
                  </a:lnTo>
                  <a:lnTo>
                    <a:pt x="110929" y="717718"/>
                  </a:lnTo>
                  <a:lnTo>
                    <a:pt x="83076" y="683587"/>
                  </a:lnTo>
                  <a:lnTo>
                    <a:pt x="58786" y="646684"/>
                  </a:lnTo>
                  <a:lnTo>
                    <a:pt x="38324" y="607271"/>
                  </a:lnTo>
                  <a:lnTo>
                    <a:pt x="21951" y="565611"/>
                  </a:lnTo>
                  <a:lnTo>
                    <a:pt x="9931" y="521965"/>
                  </a:lnTo>
                  <a:lnTo>
                    <a:pt x="2526" y="476597"/>
                  </a:lnTo>
                  <a:lnTo>
                    <a:pt x="0" y="429768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3856990" y="1965452"/>
            <a:ext cx="615315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Khulisa</a:t>
            </a:r>
            <a:endParaRPr sz="1400">
              <a:latin typeface="Century Gothic"/>
              <a:cs typeface="Century Gothic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6254433" y="1219136"/>
            <a:ext cx="2059305" cy="1757680"/>
            <a:chOff x="4730432" y="1219136"/>
            <a:chExt cx="2059305" cy="1757680"/>
          </a:xfrm>
        </p:grpSpPr>
        <p:sp>
          <p:nvSpPr>
            <p:cNvPr id="19" name="object 19"/>
            <p:cNvSpPr/>
            <p:nvPr/>
          </p:nvSpPr>
          <p:spPr>
            <a:xfrm>
              <a:off x="4743450" y="1232154"/>
              <a:ext cx="2033270" cy="1731645"/>
            </a:xfrm>
            <a:custGeom>
              <a:avLst/>
              <a:gdLst/>
              <a:ahLst/>
              <a:cxnLst/>
              <a:rect l="l" t="t" r="r" b="b"/>
              <a:pathLst>
                <a:path w="2033270" h="1731645">
                  <a:moveTo>
                    <a:pt x="1167384" y="0"/>
                  </a:moveTo>
                  <a:lnTo>
                    <a:pt x="1167384" y="259715"/>
                  </a:lnTo>
                  <a:lnTo>
                    <a:pt x="0" y="259715"/>
                  </a:lnTo>
                  <a:lnTo>
                    <a:pt x="0" y="1471549"/>
                  </a:lnTo>
                  <a:lnTo>
                    <a:pt x="1167384" y="1471549"/>
                  </a:lnTo>
                  <a:lnTo>
                    <a:pt x="1167384" y="1731264"/>
                  </a:lnTo>
                  <a:lnTo>
                    <a:pt x="2033016" y="865632"/>
                  </a:lnTo>
                  <a:lnTo>
                    <a:pt x="1167384" y="0"/>
                  </a:lnTo>
                  <a:close/>
                </a:path>
              </a:pathLst>
            </a:custGeom>
            <a:solidFill>
              <a:srgbClr val="002573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743450" y="1232154"/>
              <a:ext cx="2033270" cy="1731645"/>
            </a:xfrm>
            <a:custGeom>
              <a:avLst/>
              <a:gdLst/>
              <a:ahLst/>
              <a:cxnLst/>
              <a:rect l="l" t="t" r="r" b="b"/>
              <a:pathLst>
                <a:path w="2033270" h="1731645">
                  <a:moveTo>
                    <a:pt x="0" y="259715"/>
                  </a:moveTo>
                  <a:lnTo>
                    <a:pt x="1167384" y="259715"/>
                  </a:lnTo>
                  <a:lnTo>
                    <a:pt x="1167384" y="0"/>
                  </a:lnTo>
                  <a:lnTo>
                    <a:pt x="2033016" y="865632"/>
                  </a:lnTo>
                  <a:lnTo>
                    <a:pt x="1167384" y="1731264"/>
                  </a:lnTo>
                  <a:lnTo>
                    <a:pt x="1167384" y="1471549"/>
                  </a:lnTo>
                  <a:lnTo>
                    <a:pt x="0" y="1471549"/>
                  </a:lnTo>
                  <a:lnTo>
                    <a:pt x="0" y="259715"/>
                  </a:lnTo>
                  <a:close/>
                </a:path>
              </a:pathLst>
            </a:custGeom>
            <a:ln w="25908">
              <a:solidFill>
                <a:srgbClr val="D4E2E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6793229" y="1617979"/>
            <a:ext cx="950594" cy="938530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0" marR="5080" indent="-114300">
              <a:lnSpc>
                <a:spcPct val="92100"/>
              </a:lnSpc>
              <a:spcBef>
                <a:spcPts val="210"/>
              </a:spcBef>
              <a:buChar char="•"/>
              <a:tabLst>
                <a:tab pos="127000" algn="l"/>
              </a:tabLst>
            </a:pP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Exports </a:t>
            </a: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spc="25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n</a:t>
            </a: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v</a:t>
            </a: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es</a:t>
            </a:r>
            <a:r>
              <a:rPr sz="1200" spc="-25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200" spc="10" dirty="0">
                <a:solidFill>
                  <a:srgbClr val="FFFFFF"/>
                </a:solidFill>
                <a:latin typeface="Century Gothic"/>
                <a:cs typeface="Century Gothic"/>
              </a:rPr>
              <a:t>m</a:t>
            </a: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ent</a:t>
            </a:r>
            <a:endParaRPr sz="1200">
              <a:latin typeface="Century Gothic"/>
              <a:cs typeface="Century Gothic"/>
            </a:endParaRPr>
          </a:p>
          <a:p>
            <a:pPr marL="127000" indent="-114300">
              <a:spcBef>
                <a:spcPts val="110"/>
              </a:spcBef>
              <a:buChar char="•"/>
              <a:tabLst>
                <a:tab pos="127000" algn="l"/>
              </a:tabLst>
            </a:pP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Energy</a:t>
            </a:r>
            <a:endParaRPr sz="1200">
              <a:latin typeface="Century Gothic"/>
              <a:cs typeface="Century Gothic"/>
            </a:endParaRPr>
          </a:p>
          <a:p>
            <a:pPr marL="127000" indent="-114300">
              <a:spcBef>
                <a:spcPts val="110"/>
              </a:spcBef>
              <a:buChar char="•"/>
              <a:tabLst>
                <a:tab pos="127000" algn="l"/>
              </a:tabLst>
            </a:pP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EoDB</a:t>
            </a:r>
            <a:endParaRPr sz="1200">
              <a:latin typeface="Century Gothic"/>
              <a:cs typeface="Century Gothic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5980176" y="1655065"/>
            <a:ext cx="887094" cy="885825"/>
            <a:chOff x="4456176" y="1655064"/>
            <a:chExt cx="887094" cy="885825"/>
          </a:xfrm>
        </p:grpSpPr>
        <p:sp>
          <p:nvSpPr>
            <p:cNvPr id="23" name="object 23"/>
            <p:cNvSpPr/>
            <p:nvPr/>
          </p:nvSpPr>
          <p:spPr>
            <a:xfrm>
              <a:off x="4469130" y="1668018"/>
              <a:ext cx="861060" cy="859790"/>
            </a:xfrm>
            <a:custGeom>
              <a:avLst/>
              <a:gdLst/>
              <a:ahLst/>
              <a:cxnLst/>
              <a:rect l="l" t="t" r="r" b="b"/>
              <a:pathLst>
                <a:path w="861060" h="859789">
                  <a:moveTo>
                    <a:pt x="430530" y="0"/>
                  </a:moveTo>
                  <a:lnTo>
                    <a:pt x="383624" y="2521"/>
                  </a:lnTo>
                  <a:lnTo>
                    <a:pt x="338180" y="9912"/>
                  </a:lnTo>
                  <a:lnTo>
                    <a:pt x="294461" y="21909"/>
                  </a:lnTo>
                  <a:lnTo>
                    <a:pt x="252729" y="38250"/>
                  </a:lnTo>
                  <a:lnTo>
                    <a:pt x="213247" y="58674"/>
                  </a:lnTo>
                  <a:lnTo>
                    <a:pt x="176278" y="82917"/>
                  </a:lnTo>
                  <a:lnTo>
                    <a:pt x="142084" y="110719"/>
                  </a:lnTo>
                  <a:lnTo>
                    <a:pt x="110929" y="141817"/>
                  </a:lnTo>
                  <a:lnTo>
                    <a:pt x="83076" y="175948"/>
                  </a:lnTo>
                  <a:lnTo>
                    <a:pt x="58786" y="212851"/>
                  </a:lnTo>
                  <a:lnTo>
                    <a:pt x="38324" y="252264"/>
                  </a:lnTo>
                  <a:lnTo>
                    <a:pt x="21951" y="293924"/>
                  </a:lnTo>
                  <a:lnTo>
                    <a:pt x="9931" y="337570"/>
                  </a:lnTo>
                  <a:lnTo>
                    <a:pt x="2526" y="382938"/>
                  </a:lnTo>
                  <a:lnTo>
                    <a:pt x="0" y="429768"/>
                  </a:lnTo>
                  <a:lnTo>
                    <a:pt x="2526" y="476597"/>
                  </a:lnTo>
                  <a:lnTo>
                    <a:pt x="9931" y="521965"/>
                  </a:lnTo>
                  <a:lnTo>
                    <a:pt x="21951" y="565611"/>
                  </a:lnTo>
                  <a:lnTo>
                    <a:pt x="38324" y="607271"/>
                  </a:lnTo>
                  <a:lnTo>
                    <a:pt x="58786" y="646684"/>
                  </a:lnTo>
                  <a:lnTo>
                    <a:pt x="83076" y="683587"/>
                  </a:lnTo>
                  <a:lnTo>
                    <a:pt x="110929" y="717718"/>
                  </a:lnTo>
                  <a:lnTo>
                    <a:pt x="142084" y="748816"/>
                  </a:lnTo>
                  <a:lnTo>
                    <a:pt x="176278" y="776618"/>
                  </a:lnTo>
                  <a:lnTo>
                    <a:pt x="213247" y="800862"/>
                  </a:lnTo>
                  <a:lnTo>
                    <a:pt x="252729" y="821285"/>
                  </a:lnTo>
                  <a:lnTo>
                    <a:pt x="294461" y="837626"/>
                  </a:lnTo>
                  <a:lnTo>
                    <a:pt x="338180" y="849623"/>
                  </a:lnTo>
                  <a:lnTo>
                    <a:pt x="383624" y="857014"/>
                  </a:lnTo>
                  <a:lnTo>
                    <a:pt x="430530" y="859536"/>
                  </a:lnTo>
                  <a:lnTo>
                    <a:pt x="477435" y="857014"/>
                  </a:lnTo>
                  <a:lnTo>
                    <a:pt x="522879" y="849623"/>
                  </a:lnTo>
                  <a:lnTo>
                    <a:pt x="566598" y="837626"/>
                  </a:lnTo>
                  <a:lnTo>
                    <a:pt x="608330" y="821285"/>
                  </a:lnTo>
                  <a:lnTo>
                    <a:pt x="647812" y="800862"/>
                  </a:lnTo>
                  <a:lnTo>
                    <a:pt x="684781" y="776618"/>
                  </a:lnTo>
                  <a:lnTo>
                    <a:pt x="718975" y="748816"/>
                  </a:lnTo>
                  <a:lnTo>
                    <a:pt x="750130" y="717718"/>
                  </a:lnTo>
                  <a:lnTo>
                    <a:pt x="777983" y="683587"/>
                  </a:lnTo>
                  <a:lnTo>
                    <a:pt x="802273" y="646684"/>
                  </a:lnTo>
                  <a:lnTo>
                    <a:pt x="822735" y="607271"/>
                  </a:lnTo>
                  <a:lnTo>
                    <a:pt x="839108" y="565611"/>
                  </a:lnTo>
                  <a:lnTo>
                    <a:pt x="851128" y="521965"/>
                  </a:lnTo>
                  <a:lnTo>
                    <a:pt x="858533" y="476597"/>
                  </a:lnTo>
                  <a:lnTo>
                    <a:pt x="861060" y="429768"/>
                  </a:lnTo>
                  <a:lnTo>
                    <a:pt x="858533" y="382938"/>
                  </a:lnTo>
                  <a:lnTo>
                    <a:pt x="851128" y="337570"/>
                  </a:lnTo>
                  <a:lnTo>
                    <a:pt x="839108" y="293924"/>
                  </a:lnTo>
                  <a:lnTo>
                    <a:pt x="822735" y="252264"/>
                  </a:lnTo>
                  <a:lnTo>
                    <a:pt x="802273" y="212851"/>
                  </a:lnTo>
                  <a:lnTo>
                    <a:pt x="777983" y="175948"/>
                  </a:lnTo>
                  <a:lnTo>
                    <a:pt x="750130" y="141817"/>
                  </a:lnTo>
                  <a:lnTo>
                    <a:pt x="718975" y="110719"/>
                  </a:lnTo>
                  <a:lnTo>
                    <a:pt x="684781" y="82917"/>
                  </a:lnTo>
                  <a:lnTo>
                    <a:pt x="647812" y="58674"/>
                  </a:lnTo>
                  <a:lnTo>
                    <a:pt x="608330" y="38250"/>
                  </a:lnTo>
                  <a:lnTo>
                    <a:pt x="566598" y="21909"/>
                  </a:lnTo>
                  <a:lnTo>
                    <a:pt x="522879" y="9912"/>
                  </a:lnTo>
                  <a:lnTo>
                    <a:pt x="477435" y="2521"/>
                  </a:lnTo>
                  <a:lnTo>
                    <a:pt x="430530" y="0"/>
                  </a:lnTo>
                  <a:close/>
                </a:path>
              </a:pathLst>
            </a:custGeom>
            <a:solidFill>
              <a:srgbClr val="D173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469130" y="1668018"/>
              <a:ext cx="861060" cy="859790"/>
            </a:xfrm>
            <a:custGeom>
              <a:avLst/>
              <a:gdLst/>
              <a:ahLst/>
              <a:cxnLst/>
              <a:rect l="l" t="t" r="r" b="b"/>
              <a:pathLst>
                <a:path w="861060" h="859789">
                  <a:moveTo>
                    <a:pt x="0" y="429768"/>
                  </a:moveTo>
                  <a:lnTo>
                    <a:pt x="2526" y="382938"/>
                  </a:lnTo>
                  <a:lnTo>
                    <a:pt x="9931" y="337570"/>
                  </a:lnTo>
                  <a:lnTo>
                    <a:pt x="21951" y="293924"/>
                  </a:lnTo>
                  <a:lnTo>
                    <a:pt x="38324" y="252264"/>
                  </a:lnTo>
                  <a:lnTo>
                    <a:pt x="58786" y="212851"/>
                  </a:lnTo>
                  <a:lnTo>
                    <a:pt x="83076" y="175948"/>
                  </a:lnTo>
                  <a:lnTo>
                    <a:pt x="110929" y="141817"/>
                  </a:lnTo>
                  <a:lnTo>
                    <a:pt x="142084" y="110719"/>
                  </a:lnTo>
                  <a:lnTo>
                    <a:pt x="176278" y="82917"/>
                  </a:lnTo>
                  <a:lnTo>
                    <a:pt x="213247" y="58674"/>
                  </a:lnTo>
                  <a:lnTo>
                    <a:pt x="252729" y="38250"/>
                  </a:lnTo>
                  <a:lnTo>
                    <a:pt x="294461" y="21909"/>
                  </a:lnTo>
                  <a:lnTo>
                    <a:pt x="338180" y="9912"/>
                  </a:lnTo>
                  <a:lnTo>
                    <a:pt x="383624" y="2521"/>
                  </a:lnTo>
                  <a:lnTo>
                    <a:pt x="430530" y="0"/>
                  </a:lnTo>
                  <a:lnTo>
                    <a:pt x="477435" y="2521"/>
                  </a:lnTo>
                  <a:lnTo>
                    <a:pt x="522879" y="9912"/>
                  </a:lnTo>
                  <a:lnTo>
                    <a:pt x="566598" y="21909"/>
                  </a:lnTo>
                  <a:lnTo>
                    <a:pt x="608330" y="38250"/>
                  </a:lnTo>
                  <a:lnTo>
                    <a:pt x="647812" y="58674"/>
                  </a:lnTo>
                  <a:lnTo>
                    <a:pt x="684781" y="82917"/>
                  </a:lnTo>
                  <a:lnTo>
                    <a:pt x="718975" y="110719"/>
                  </a:lnTo>
                  <a:lnTo>
                    <a:pt x="750130" y="141817"/>
                  </a:lnTo>
                  <a:lnTo>
                    <a:pt x="777983" y="175948"/>
                  </a:lnTo>
                  <a:lnTo>
                    <a:pt x="802273" y="212851"/>
                  </a:lnTo>
                  <a:lnTo>
                    <a:pt x="822735" y="252264"/>
                  </a:lnTo>
                  <a:lnTo>
                    <a:pt x="839108" y="293924"/>
                  </a:lnTo>
                  <a:lnTo>
                    <a:pt x="851128" y="337570"/>
                  </a:lnTo>
                  <a:lnTo>
                    <a:pt x="858533" y="382938"/>
                  </a:lnTo>
                  <a:lnTo>
                    <a:pt x="861060" y="429768"/>
                  </a:lnTo>
                  <a:lnTo>
                    <a:pt x="858533" y="476597"/>
                  </a:lnTo>
                  <a:lnTo>
                    <a:pt x="851128" y="521965"/>
                  </a:lnTo>
                  <a:lnTo>
                    <a:pt x="839108" y="565611"/>
                  </a:lnTo>
                  <a:lnTo>
                    <a:pt x="822735" y="607271"/>
                  </a:lnTo>
                  <a:lnTo>
                    <a:pt x="802273" y="646684"/>
                  </a:lnTo>
                  <a:lnTo>
                    <a:pt x="777983" y="683587"/>
                  </a:lnTo>
                  <a:lnTo>
                    <a:pt x="750130" y="717718"/>
                  </a:lnTo>
                  <a:lnTo>
                    <a:pt x="718975" y="748816"/>
                  </a:lnTo>
                  <a:lnTo>
                    <a:pt x="684781" y="776618"/>
                  </a:lnTo>
                  <a:lnTo>
                    <a:pt x="647812" y="800862"/>
                  </a:lnTo>
                  <a:lnTo>
                    <a:pt x="608330" y="821285"/>
                  </a:lnTo>
                  <a:lnTo>
                    <a:pt x="566598" y="837626"/>
                  </a:lnTo>
                  <a:lnTo>
                    <a:pt x="522879" y="849623"/>
                  </a:lnTo>
                  <a:lnTo>
                    <a:pt x="477435" y="857014"/>
                  </a:lnTo>
                  <a:lnTo>
                    <a:pt x="430530" y="859536"/>
                  </a:lnTo>
                  <a:lnTo>
                    <a:pt x="383624" y="857014"/>
                  </a:lnTo>
                  <a:lnTo>
                    <a:pt x="338180" y="849623"/>
                  </a:lnTo>
                  <a:lnTo>
                    <a:pt x="294461" y="837626"/>
                  </a:lnTo>
                  <a:lnTo>
                    <a:pt x="252729" y="821285"/>
                  </a:lnTo>
                  <a:lnTo>
                    <a:pt x="213247" y="800862"/>
                  </a:lnTo>
                  <a:lnTo>
                    <a:pt x="176278" y="776618"/>
                  </a:lnTo>
                  <a:lnTo>
                    <a:pt x="142084" y="748816"/>
                  </a:lnTo>
                  <a:lnTo>
                    <a:pt x="110929" y="717718"/>
                  </a:lnTo>
                  <a:lnTo>
                    <a:pt x="83076" y="683587"/>
                  </a:lnTo>
                  <a:lnTo>
                    <a:pt x="58786" y="646684"/>
                  </a:lnTo>
                  <a:lnTo>
                    <a:pt x="38324" y="607271"/>
                  </a:lnTo>
                  <a:lnTo>
                    <a:pt x="21951" y="565611"/>
                  </a:lnTo>
                  <a:lnTo>
                    <a:pt x="9931" y="521965"/>
                  </a:lnTo>
                  <a:lnTo>
                    <a:pt x="2526" y="476597"/>
                  </a:lnTo>
                  <a:lnTo>
                    <a:pt x="0" y="429768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6225285" y="1965452"/>
            <a:ext cx="39624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400" spc="-15" dirty="0">
                <a:solidFill>
                  <a:srgbClr val="FFFFFF"/>
                </a:solidFill>
                <a:latin typeface="Century Gothic"/>
                <a:cs typeface="Century Gothic"/>
              </a:rPr>
              <a:t>V</a:t>
            </a:r>
            <a:r>
              <a:rPr sz="1400" spc="15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P2</a:t>
            </a:r>
            <a:endParaRPr sz="1400">
              <a:latin typeface="Century Gothic"/>
              <a:cs typeface="Century Gothic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8889428" y="1226757"/>
            <a:ext cx="1789430" cy="1742439"/>
            <a:chOff x="7365428" y="1226756"/>
            <a:chExt cx="1789430" cy="1742439"/>
          </a:xfrm>
        </p:grpSpPr>
        <p:sp>
          <p:nvSpPr>
            <p:cNvPr id="27" name="object 27"/>
            <p:cNvSpPr/>
            <p:nvPr/>
          </p:nvSpPr>
          <p:spPr>
            <a:xfrm>
              <a:off x="7378446" y="1239774"/>
              <a:ext cx="1763395" cy="1716405"/>
            </a:xfrm>
            <a:custGeom>
              <a:avLst/>
              <a:gdLst/>
              <a:ahLst/>
              <a:cxnLst/>
              <a:rect l="l" t="t" r="r" b="b"/>
              <a:pathLst>
                <a:path w="1763395" h="1716405">
                  <a:moveTo>
                    <a:pt x="905255" y="0"/>
                  </a:moveTo>
                  <a:lnTo>
                    <a:pt x="905255" y="257428"/>
                  </a:lnTo>
                  <a:lnTo>
                    <a:pt x="0" y="257428"/>
                  </a:lnTo>
                  <a:lnTo>
                    <a:pt x="0" y="1458595"/>
                  </a:lnTo>
                  <a:lnTo>
                    <a:pt x="905255" y="1458595"/>
                  </a:lnTo>
                  <a:lnTo>
                    <a:pt x="905255" y="1716024"/>
                  </a:lnTo>
                  <a:lnTo>
                    <a:pt x="1763268" y="858012"/>
                  </a:lnTo>
                  <a:lnTo>
                    <a:pt x="905255" y="0"/>
                  </a:lnTo>
                  <a:close/>
                </a:path>
              </a:pathLst>
            </a:custGeom>
            <a:solidFill>
              <a:srgbClr val="002573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378446" y="1239774"/>
              <a:ext cx="1763395" cy="1716405"/>
            </a:xfrm>
            <a:custGeom>
              <a:avLst/>
              <a:gdLst/>
              <a:ahLst/>
              <a:cxnLst/>
              <a:rect l="l" t="t" r="r" b="b"/>
              <a:pathLst>
                <a:path w="1763395" h="1716405">
                  <a:moveTo>
                    <a:pt x="0" y="257428"/>
                  </a:moveTo>
                  <a:lnTo>
                    <a:pt x="905255" y="257428"/>
                  </a:lnTo>
                  <a:lnTo>
                    <a:pt x="905255" y="0"/>
                  </a:lnTo>
                  <a:lnTo>
                    <a:pt x="1763268" y="858012"/>
                  </a:lnTo>
                  <a:lnTo>
                    <a:pt x="905255" y="1716024"/>
                  </a:lnTo>
                  <a:lnTo>
                    <a:pt x="905255" y="1458595"/>
                  </a:lnTo>
                  <a:lnTo>
                    <a:pt x="0" y="1458595"/>
                  </a:lnTo>
                  <a:lnTo>
                    <a:pt x="0" y="257428"/>
                  </a:lnTo>
                  <a:close/>
                </a:path>
              </a:pathLst>
            </a:custGeom>
            <a:ln w="25908">
              <a:solidFill>
                <a:srgbClr val="D4E2E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9382506" y="1646047"/>
            <a:ext cx="796290" cy="88201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indent="-1270" algn="ctr">
              <a:lnSpc>
                <a:spcPct val="92100"/>
              </a:lnSpc>
              <a:spcBef>
                <a:spcPts val="210"/>
              </a:spcBef>
            </a:pP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To be </a:t>
            </a: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defined </a:t>
            </a: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through </a:t>
            </a: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entury Gothic"/>
                <a:cs typeface="Century Gothic"/>
              </a:rPr>
              <a:t>growth </a:t>
            </a: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d</a:t>
            </a: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ia</a:t>
            </a: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g</a:t>
            </a: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n</a:t>
            </a:r>
            <a:r>
              <a:rPr sz="1200" spc="-10" dirty="0">
                <a:solidFill>
                  <a:srgbClr val="FFFFFF"/>
                </a:solidFill>
                <a:latin typeface="Century Gothic"/>
                <a:cs typeface="Century Gothic"/>
              </a:rPr>
              <a:t>o</a:t>
            </a: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s</a:t>
            </a:r>
            <a:r>
              <a:rPr sz="1200" spc="-25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ic</a:t>
            </a:r>
            <a:endParaRPr sz="1200">
              <a:latin typeface="Century Gothic"/>
              <a:cs typeface="Century Gothic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8394192" y="1612392"/>
            <a:ext cx="1057910" cy="970915"/>
            <a:chOff x="6870192" y="1612391"/>
            <a:chExt cx="1057910" cy="970915"/>
          </a:xfrm>
        </p:grpSpPr>
        <p:sp>
          <p:nvSpPr>
            <p:cNvPr id="31" name="object 31"/>
            <p:cNvSpPr/>
            <p:nvPr/>
          </p:nvSpPr>
          <p:spPr>
            <a:xfrm>
              <a:off x="6883146" y="1625345"/>
              <a:ext cx="1031875" cy="944880"/>
            </a:xfrm>
            <a:custGeom>
              <a:avLst/>
              <a:gdLst/>
              <a:ahLst/>
              <a:cxnLst/>
              <a:rect l="l" t="t" r="r" b="b"/>
              <a:pathLst>
                <a:path w="1031875" h="944880">
                  <a:moveTo>
                    <a:pt x="515874" y="0"/>
                  </a:moveTo>
                  <a:lnTo>
                    <a:pt x="466199" y="2163"/>
                  </a:lnTo>
                  <a:lnTo>
                    <a:pt x="417859" y="8521"/>
                  </a:lnTo>
                  <a:lnTo>
                    <a:pt x="371069" y="18875"/>
                  </a:lnTo>
                  <a:lnTo>
                    <a:pt x="326047" y="33027"/>
                  </a:lnTo>
                  <a:lnTo>
                    <a:pt x="283008" y="50779"/>
                  </a:lnTo>
                  <a:lnTo>
                    <a:pt x="242168" y="71932"/>
                  </a:lnTo>
                  <a:lnTo>
                    <a:pt x="203745" y="96289"/>
                  </a:lnTo>
                  <a:lnTo>
                    <a:pt x="167954" y="123652"/>
                  </a:lnTo>
                  <a:lnTo>
                    <a:pt x="135012" y="153821"/>
                  </a:lnTo>
                  <a:lnTo>
                    <a:pt x="105136" y="186599"/>
                  </a:lnTo>
                  <a:lnTo>
                    <a:pt x="78541" y="221787"/>
                  </a:lnTo>
                  <a:lnTo>
                    <a:pt x="55443" y="259188"/>
                  </a:lnTo>
                  <a:lnTo>
                    <a:pt x="36061" y="298603"/>
                  </a:lnTo>
                  <a:lnTo>
                    <a:pt x="20608" y="339834"/>
                  </a:lnTo>
                  <a:lnTo>
                    <a:pt x="9303" y="382682"/>
                  </a:lnTo>
                  <a:lnTo>
                    <a:pt x="2361" y="426950"/>
                  </a:lnTo>
                  <a:lnTo>
                    <a:pt x="0" y="472439"/>
                  </a:lnTo>
                  <a:lnTo>
                    <a:pt x="2361" y="517929"/>
                  </a:lnTo>
                  <a:lnTo>
                    <a:pt x="9303" y="562197"/>
                  </a:lnTo>
                  <a:lnTo>
                    <a:pt x="20608" y="605045"/>
                  </a:lnTo>
                  <a:lnTo>
                    <a:pt x="36061" y="646276"/>
                  </a:lnTo>
                  <a:lnTo>
                    <a:pt x="55443" y="685691"/>
                  </a:lnTo>
                  <a:lnTo>
                    <a:pt x="78541" y="723092"/>
                  </a:lnTo>
                  <a:lnTo>
                    <a:pt x="105136" y="758280"/>
                  </a:lnTo>
                  <a:lnTo>
                    <a:pt x="135012" y="791058"/>
                  </a:lnTo>
                  <a:lnTo>
                    <a:pt x="167954" y="821227"/>
                  </a:lnTo>
                  <a:lnTo>
                    <a:pt x="203745" y="848590"/>
                  </a:lnTo>
                  <a:lnTo>
                    <a:pt x="242168" y="872947"/>
                  </a:lnTo>
                  <a:lnTo>
                    <a:pt x="283008" y="894100"/>
                  </a:lnTo>
                  <a:lnTo>
                    <a:pt x="326047" y="911852"/>
                  </a:lnTo>
                  <a:lnTo>
                    <a:pt x="371069" y="926004"/>
                  </a:lnTo>
                  <a:lnTo>
                    <a:pt x="417859" y="936358"/>
                  </a:lnTo>
                  <a:lnTo>
                    <a:pt x="466199" y="942716"/>
                  </a:lnTo>
                  <a:lnTo>
                    <a:pt x="515874" y="944879"/>
                  </a:lnTo>
                  <a:lnTo>
                    <a:pt x="565548" y="942716"/>
                  </a:lnTo>
                  <a:lnTo>
                    <a:pt x="613888" y="936358"/>
                  </a:lnTo>
                  <a:lnTo>
                    <a:pt x="660678" y="926004"/>
                  </a:lnTo>
                  <a:lnTo>
                    <a:pt x="705700" y="911852"/>
                  </a:lnTo>
                  <a:lnTo>
                    <a:pt x="748739" y="894100"/>
                  </a:lnTo>
                  <a:lnTo>
                    <a:pt x="789579" y="872947"/>
                  </a:lnTo>
                  <a:lnTo>
                    <a:pt x="828002" y="848590"/>
                  </a:lnTo>
                  <a:lnTo>
                    <a:pt x="863793" y="821227"/>
                  </a:lnTo>
                  <a:lnTo>
                    <a:pt x="896735" y="791058"/>
                  </a:lnTo>
                  <a:lnTo>
                    <a:pt x="926611" y="758280"/>
                  </a:lnTo>
                  <a:lnTo>
                    <a:pt x="953206" y="723092"/>
                  </a:lnTo>
                  <a:lnTo>
                    <a:pt x="976304" y="685691"/>
                  </a:lnTo>
                  <a:lnTo>
                    <a:pt x="995686" y="646276"/>
                  </a:lnTo>
                  <a:lnTo>
                    <a:pt x="1011139" y="605045"/>
                  </a:lnTo>
                  <a:lnTo>
                    <a:pt x="1022444" y="562197"/>
                  </a:lnTo>
                  <a:lnTo>
                    <a:pt x="1029386" y="517929"/>
                  </a:lnTo>
                  <a:lnTo>
                    <a:pt x="1031748" y="472439"/>
                  </a:lnTo>
                  <a:lnTo>
                    <a:pt x="1029386" y="426950"/>
                  </a:lnTo>
                  <a:lnTo>
                    <a:pt x="1022444" y="382682"/>
                  </a:lnTo>
                  <a:lnTo>
                    <a:pt x="1011139" y="339834"/>
                  </a:lnTo>
                  <a:lnTo>
                    <a:pt x="995686" y="298603"/>
                  </a:lnTo>
                  <a:lnTo>
                    <a:pt x="976304" y="259188"/>
                  </a:lnTo>
                  <a:lnTo>
                    <a:pt x="953206" y="221787"/>
                  </a:lnTo>
                  <a:lnTo>
                    <a:pt x="926611" y="186599"/>
                  </a:lnTo>
                  <a:lnTo>
                    <a:pt x="896735" y="153821"/>
                  </a:lnTo>
                  <a:lnTo>
                    <a:pt x="863793" y="123652"/>
                  </a:lnTo>
                  <a:lnTo>
                    <a:pt x="828002" y="96289"/>
                  </a:lnTo>
                  <a:lnTo>
                    <a:pt x="789579" y="71932"/>
                  </a:lnTo>
                  <a:lnTo>
                    <a:pt x="748739" y="50779"/>
                  </a:lnTo>
                  <a:lnTo>
                    <a:pt x="705700" y="33027"/>
                  </a:lnTo>
                  <a:lnTo>
                    <a:pt x="660678" y="18875"/>
                  </a:lnTo>
                  <a:lnTo>
                    <a:pt x="613888" y="8521"/>
                  </a:lnTo>
                  <a:lnTo>
                    <a:pt x="565548" y="2163"/>
                  </a:lnTo>
                  <a:lnTo>
                    <a:pt x="515874" y="0"/>
                  </a:lnTo>
                  <a:close/>
                </a:path>
              </a:pathLst>
            </a:custGeom>
            <a:solidFill>
              <a:srgbClr val="D173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883146" y="1625345"/>
              <a:ext cx="1031875" cy="944880"/>
            </a:xfrm>
            <a:custGeom>
              <a:avLst/>
              <a:gdLst/>
              <a:ahLst/>
              <a:cxnLst/>
              <a:rect l="l" t="t" r="r" b="b"/>
              <a:pathLst>
                <a:path w="1031875" h="944880">
                  <a:moveTo>
                    <a:pt x="0" y="472439"/>
                  </a:moveTo>
                  <a:lnTo>
                    <a:pt x="2361" y="426950"/>
                  </a:lnTo>
                  <a:lnTo>
                    <a:pt x="9303" y="382682"/>
                  </a:lnTo>
                  <a:lnTo>
                    <a:pt x="20608" y="339834"/>
                  </a:lnTo>
                  <a:lnTo>
                    <a:pt x="36061" y="298603"/>
                  </a:lnTo>
                  <a:lnTo>
                    <a:pt x="55443" y="259188"/>
                  </a:lnTo>
                  <a:lnTo>
                    <a:pt x="78541" y="221787"/>
                  </a:lnTo>
                  <a:lnTo>
                    <a:pt x="105136" y="186599"/>
                  </a:lnTo>
                  <a:lnTo>
                    <a:pt x="135012" y="153821"/>
                  </a:lnTo>
                  <a:lnTo>
                    <a:pt x="167954" y="123652"/>
                  </a:lnTo>
                  <a:lnTo>
                    <a:pt x="203745" y="96289"/>
                  </a:lnTo>
                  <a:lnTo>
                    <a:pt x="242168" y="71932"/>
                  </a:lnTo>
                  <a:lnTo>
                    <a:pt x="283008" y="50779"/>
                  </a:lnTo>
                  <a:lnTo>
                    <a:pt x="326047" y="33027"/>
                  </a:lnTo>
                  <a:lnTo>
                    <a:pt x="371069" y="18875"/>
                  </a:lnTo>
                  <a:lnTo>
                    <a:pt x="417859" y="8521"/>
                  </a:lnTo>
                  <a:lnTo>
                    <a:pt x="466199" y="2163"/>
                  </a:lnTo>
                  <a:lnTo>
                    <a:pt x="515874" y="0"/>
                  </a:lnTo>
                  <a:lnTo>
                    <a:pt x="565548" y="2163"/>
                  </a:lnTo>
                  <a:lnTo>
                    <a:pt x="613888" y="8521"/>
                  </a:lnTo>
                  <a:lnTo>
                    <a:pt x="660678" y="18875"/>
                  </a:lnTo>
                  <a:lnTo>
                    <a:pt x="705700" y="33027"/>
                  </a:lnTo>
                  <a:lnTo>
                    <a:pt x="748739" y="50779"/>
                  </a:lnTo>
                  <a:lnTo>
                    <a:pt x="789579" y="71932"/>
                  </a:lnTo>
                  <a:lnTo>
                    <a:pt x="828002" y="96289"/>
                  </a:lnTo>
                  <a:lnTo>
                    <a:pt x="863793" y="123652"/>
                  </a:lnTo>
                  <a:lnTo>
                    <a:pt x="896735" y="153821"/>
                  </a:lnTo>
                  <a:lnTo>
                    <a:pt x="926611" y="186599"/>
                  </a:lnTo>
                  <a:lnTo>
                    <a:pt x="953206" y="221787"/>
                  </a:lnTo>
                  <a:lnTo>
                    <a:pt x="976304" y="259188"/>
                  </a:lnTo>
                  <a:lnTo>
                    <a:pt x="995686" y="298603"/>
                  </a:lnTo>
                  <a:lnTo>
                    <a:pt x="1011139" y="339834"/>
                  </a:lnTo>
                  <a:lnTo>
                    <a:pt x="1022444" y="382682"/>
                  </a:lnTo>
                  <a:lnTo>
                    <a:pt x="1029386" y="426950"/>
                  </a:lnTo>
                  <a:lnTo>
                    <a:pt x="1031748" y="472439"/>
                  </a:lnTo>
                  <a:lnTo>
                    <a:pt x="1029386" y="517929"/>
                  </a:lnTo>
                  <a:lnTo>
                    <a:pt x="1022444" y="562197"/>
                  </a:lnTo>
                  <a:lnTo>
                    <a:pt x="1011139" y="605045"/>
                  </a:lnTo>
                  <a:lnTo>
                    <a:pt x="995686" y="646276"/>
                  </a:lnTo>
                  <a:lnTo>
                    <a:pt x="976304" y="685691"/>
                  </a:lnTo>
                  <a:lnTo>
                    <a:pt x="953206" y="723092"/>
                  </a:lnTo>
                  <a:lnTo>
                    <a:pt x="926611" y="758280"/>
                  </a:lnTo>
                  <a:lnTo>
                    <a:pt x="896735" y="791058"/>
                  </a:lnTo>
                  <a:lnTo>
                    <a:pt x="863793" y="821227"/>
                  </a:lnTo>
                  <a:lnTo>
                    <a:pt x="828002" y="848590"/>
                  </a:lnTo>
                  <a:lnTo>
                    <a:pt x="789579" y="872947"/>
                  </a:lnTo>
                  <a:lnTo>
                    <a:pt x="748739" y="894100"/>
                  </a:lnTo>
                  <a:lnTo>
                    <a:pt x="705700" y="911852"/>
                  </a:lnTo>
                  <a:lnTo>
                    <a:pt x="660678" y="926004"/>
                  </a:lnTo>
                  <a:lnTo>
                    <a:pt x="613888" y="936358"/>
                  </a:lnTo>
                  <a:lnTo>
                    <a:pt x="565548" y="942716"/>
                  </a:lnTo>
                  <a:lnTo>
                    <a:pt x="515874" y="944879"/>
                  </a:lnTo>
                  <a:lnTo>
                    <a:pt x="466199" y="942716"/>
                  </a:lnTo>
                  <a:lnTo>
                    <a:pt x="417859" y="936358"/>
                  </a:lnTo>
                  <a:lnTo>
                    <a:pt x="371069" y="926004"/>
                  </a:lnTo>
                  <a:lnTo>
                    <a:pt x="326047" y="911852"/>
                  </a:lnTo>
                  <a:lnTo>
                    <a:pt x="283008" y="894100"/>
                  </a:lnTo>
                  <a:lnTo>
                    <a:pt x="242168" y="872947"/>
                  </a:lnTo>
                  <a:lnTo>
                    <a:pt x="203745" y="848590"/>
                  </a:lnTo>
                  <a:lnTo>
                    <a:pt x="167954" y="821227"/>
                  </a:lnTo>
                  <a:lnTo>
                    <a:pt x="135012" y="791058"/>
                  </a:lnTo>
                  <a:lnTo>
                    <a:pt x="105136" y="758280"/>
                  </a:lnTo>
                  <a:lnTo>
                    <a:pt x="78541" y="723092"/>
                  </a:lnTo>
                  <a:lnTo>
                    <a:pt x="55443" y="685691"/>
                  </a:lnTo>
                  <a:lnTo>
                    <a:pt x="36061" y="646276"/>
                  </a:lnTo>
                  <a:lnTo>
                    <a:pt x="20608" y="605045"/>
                  </a:lnTo>
                  <a:lnTo>
                    <a:pt x="9303" y="562197"/>
                  </a:lnTo>
                  <a:lnTo>
                    <a:pt x="2361" y="517929"/>
                  </a:lnTo>
                  <a:lnTo>
                    <a:pt x="0" y="472439"/>
                  </a:lnTo>
                  <a:close/>
                </a:path>
              </a:pathLst>
            </a:custGeom>
            <a:ln w="25908">
              <a:solidFill>
                <a:srgbClr val="D4E2E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8616442" y="1814322"/>
            <a:ext cx="632460" cy="54546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065" marR="5080" indent="-3175" algn="ctr">
              <a:lnSpc>
                <a:spcPct val="92100"/>
              </a:lnSpc>
              <a:spcBef>
                <a:spcPts val="210"/>
              </a:spcBef>
            </a:pP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New </a:t>
            </a:r>
            <a:r>
              <a:rPr sz="1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entury Gothic"/>
                <a:cs typeface="Century Gothic"/>
              </a:rPr>
              <a:t>Growth </a:t>
            </a: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 S</a:t>
            </a:r>
            <a:r>
              <a:rPr sz="1200" spc="-25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r</a:t>
            </a: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200" spc="-25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egy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xfrm>
            <a:off x="543208" y="90613"/>
            <a:ext cx="10692142" cy="751488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solidFill>
                  <a:srgbClr val="003399"/>
                </a:solidFill>
              </a:rPr>
              <a:t>Overview</a:t>
            </a:r>
            <a:r>
              <a:rPr spc="5" dirty="0">
                <a:solidFill>
                  <a:srgbClr val="003399"/>
                </a:solidFill>
              </a:rPr>
              <a:t> </a:t>
            </a:r>
            <a:r>
              <a:rPr spc="-5" dirty="0">
                <a:solidFill>
                  <a:srgbClr val="003399"/>
                </a:solidFill>
              </a:rPr>
              <a:t>of</a:t>
            </a:r>
            <a:r>
              <a:rPr spc="10" dirty="0">
                <a:solidFill>
                  <a:srgbClr val="003399"/>
                </a:solidFill>
              </a:rPr>
              <a:t> </a:t>
            </a:r>
            <a:r>
              <a:rPr spc="-5" dirty="0">
                <a:solidFill>
                  <a:srgbClr val="003399"/>
                </a:solidFill>
              </a:rPr>
              <a:t>Different</a:t>
            </a:r>
            <a:r>
              <a:rPr spc="5" dirty="0">
                <a:solidFill>
                  <a:srgbClr val="003399"/>
                </a:solidFill>
              </a:rPr>
              <a:t> </a:t>
            </a:r>
            <a:r>
              <a:rPr spc="-5" dirty="0">
                <a:solidFill>
                  <a:srgbClr val="003399"/>
                </a:solidFill>
              </a:rPr>
              <a:t>Levels</a:t>
            </a:r>
            <a:r>
              <a:rPr spc="5" dirty="0">
                <a:solidFill>
                  <a:srgbClr val="003399"/>
                </a:solidFill>
              </a:rPr>
              <a:t> </a:t>
            </a:r>
            <a:r>
              <a:rPr dirty="0">
                <a:solidFill>
                  <a:srgbClr val="003399"/>
                </a:solidFill>
              </a:rPr>
              <a:t>&amp;</a:t>
            </a:r>
            <a:r>
              <a:rPr spc="5" dirty="0">
                <a:solidFill>
                  <a:srgbClr val="003399"/>
                </a:solidFill>
              </a:rPr>
              <a:t> </a:t>
            </a:r>
            <a:r>
              <a:rPr spc="-5" dirty="0">
                <a:solidFill>
                  <a:srgbClr val="003399"/>
                </a:solidFill>
              </a:rPr>
              <a:t>Timelines</a:t>
            </a:r>
            <a:r>
              <a:rPr spc="-10" dirty="0">
                <a:solidFill>
                  <a:srgbClr val="003399"/>
                </a:solidFill>
              </a:rPr>
              <a:t> </a:t>
            </a:r>
            <a:r>
              <a:rPr spc="-5" dirty="0">
                <a:solidFill>
                  <a:srgbClr val="003399"/>
                </a:solidFill>
              </a:rPr>
              <a:t>of</a:t>
            </a:r>
            <a:r>
              <a:rPr lang="en-US" spc="-5" dirty="0">
                <a:solidFill>
                  <a:srgbClr val="003399"/>
                </a:solidFill>
              </a:rPr>
              <a:t> </a:t>
            </a:r>
            <a:r>
              <a:rPr spc="-5" dirty="0">
                <a:solidFill>
                  <a:srgbClr val="003399"/>
                </a:solidFill>
              </a:rPr>
              <a:t>Economic</a:t>
            </a:r>
            <a:r>
              <a:rPr spc="-15" dirty="0">
                <a:solidFill>
                  <a:srgbClr val="003399"/>
                </a:solidFill>
              </a:rPr>
              <a:t> </a:t>
            </a:r>
            <a:r>
              <a:rPr spc="-5" dirty="0">
                <a:solidFill>
                  <a:srgbClr val="003399"/>
                </a:solidFill>
              </a:rPr>
              <a:t>Strategies and Plans</a:t>
            </a:r>
          </a:p>
        </p:txBody>
      </p:sp>
      <p:sp>
        <p:nvSpPr>
          <p:cNvPr id="35" name="object 35"/>
          <p:cNvSpPr/>
          <p:nvPr/>
        </p:nvSpPr>
        <p:spPr>
          <a:xfrm>
            <a:off x="1806689" y="3401060"/>
            <a:ext cx="0" cy="459105"/>
          </a:xfrm>
          <a:custGeom>
            <a:avLst/>
            <a:gdLst/>
            <a:ahLst/>
            <a:cxnLst/>
            <a:rect l="l" t="t" r="r" b="b"/>
            <a:pathLst>
              <a:path h="459104">
                <a:moveTo>
                  <a:pt x="0" y="0"/>
                </a:moveTo>
                <a:lnTo>
                  <a:pt x="0" y="458977"/>
                </a:lnTo>
              </a:path>
            </a:pathLst>
          </a:custGeom>
          <a:ln w="38100">
            <a:solidFill>
              <a:srgbClr val="0013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6" name="object 36"/>
          <p:cNvGraphicFramePr>
            <a:graphicFrameLocks noGrp="1"/>
          </p:cNvGraphicFramePr>
          <p:nvPr/>
        </p:nvGraphicFramePr>
        <p:xfrm>
          <a:off x="2111451" y="3401060"/>
          <a:ext cx="8421370" cy="4589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84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951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660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3169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58977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entury Gothic"/>
                          <a:cs typeface="Century Gothic"/>
                        </a:rPr>
                        <a:t>2006-2009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T="41275" marB="0">
                    <a:lnR w="38100">
                      <a:solidFill>
                        <a:srgbClr val="001388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1341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entury Gothic"/>
                          <a:cs typeface="Century Gothic"/>
                        </a:rPr>
                        <a:t>2014-2019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T="41275" marB="0">
                    <a:lnL w="38100">
                      <a:solidFill>
                        <a:srgbClr val="001388"/>
                      </a:solidFill>
                      <a:prstDash val="solid"/>
                    </a:lnL>
                    <a:lnR w="38100">
                      <a:solidFill>
                        <a:srgbClr val="001388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9819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entury Gothic"/>
                          <a:cs typeface="Century Gothic"/>
                        </a:rPr>
                        <a:t>2020-2021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T="41275" marB="0">
                    <a:lnL w="38100">
                      <a:solidFill>
                        <a:srgbClr val="001388"/>
                      </a:solidFill>
                      <a:prstDash val="solid"/>
                    </a:lnL>
                    <a:lnR w="38100">
                      <a:solidFill>
                        <a:srgbClr val="001388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6670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entury Gothic"/>
                          <a:cs typeface="Century Gothic"/>
                        </a:rPr>
                        <a:t>2021</a:t>
                      </a:r>
                      <a:r>
                        <a:rPr sz="1600" spc="-2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600" spc="-10" dirty="0">
                          <a:latin typeface="Century Gothic"/>
                          <a:cs typeface="Century Gothic"/>
                        </a:rPr>
                        <a:t>and</a:t>
                      </a:r>
                      <a:r>
                        <a:rPr sz="1600" spc="-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600" spc="-5" dirty="0">
                          <a:latin typeface="Century Gothic"/>
                          <a:cs typeface="Century Gothic"/>
                        </a:rPr>
                        <a:t>beyond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T="41275" marB="0">
                    <a:lnL w="38100">
                      <a:solidFill>
                        <a:srgbClr val="001388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7" name="object 37"/>
          <p:cNvSpPr txBox="1"/>
          <p:nvPr/>
        </p:nvSpPr>
        <p:spPr>
          <a:xfrm>
            <a:off x="3654933" y="4074415"/>
            <a:ext cx="182054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marR="201930" indent="-172720">
              <a:spcBef>
                <a:spcPts val="100"/>
              </a:spcBef>
              <a:buFont typeface="Arial"/>
              <a:buChar char="•"/>
              <a:tabLst>
                <a:tab pos="185420" algn="l"/>
              </a:tabLst>
            </a:pPr>
            <a:r>
              <a:rPr sz="1200" spc="-5" dirty="0">
                <a:latin typeface="Century Gothic"/>
                <a:cs typeface="Century Gothic"/>
              </a:rPr>
              <a:t>Agri-processing, </a:t>
            </a:r>
            <a:r>
              <a:rPr sz="120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Tourism</a:t>
            </a:r>
            <a:r>
              <a:rPr sz="1200" spc="-1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&amp;</a:t>
            </a:r>
            <a:r>
              <a:rPr sz="1200" spc="-15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Oil</a:t>
            </a:r>
            <a:r>
              <a:rPr sz="1200" spc="-3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&amp;</a:t>
            </a:r>
            <a:r>
              <a:rPr sz="1200" spc="-5" dirty="0">
                <a:latin typeface="Century Gothic"/>
                <a:cs typeface="Century Gothic"/>
              </a:rPr>
              <a:t> Gas</a:t>
            </a:r>
            <a:endParaRPr sz="1200">
              <a:latin typeface="Century Gothic"/>
              <a:cs typeface="Century Gothic"/>
            </a:endParaRPr>
          </a:p>
          <a:p>
            <a:pPr marL="184785" indent="-172720">
              <a:buFont typeface="Arial"/>
              <a:buChar char="•"/>
              <a:tabLst>
                <a:tab pos="185420" algn="l"/>
              </a:tabLst>
            </a:pPr>
            <a:r>
              <a:rPr sz="1200" dirty="0">
                <a:latin typeface="Century Gothic"/>
                <a:cs typeface="Century Gothic"/>
              </a:rPr>
              <a:t>Global</a:t>
            </a:r>
            <a:r>
              <a:rPr sz="1200" spc="-3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oil </a:t>
            </a:r>
            <a:r>
              <a:rPr sz="1200" dirty="0">
                <a:latin typeface="Century Gothic"/>
                <a:cs typeface="Century Gothic"/>
              </a:rPr>
              <a:t>price</a:t>
            </a:r>
            <a:endParaRPr sz="1200">
              <a:latin typeface="Century Gothic"/>
              <a:cs typeface="Century Gothic"/>
            </a:endParaRPr>
          </a:p>
          <a:p>
            <a:pPr marL="184785" marR="5080" indent="-172720">
              <a:buFont typeface="Arial"/>
              <a:buChar char="•"/>
              <a:tabLst>
                <a:tab pos="185420" algn="l"/>
              </a:tabLst>
            </a:pPr>
            <a:r>
              <a:rPr sz="1200" spc="-10" dirty="0">
                <a:latin typeface="Century Gothic"/>
                <a:cs typeface="Century Gothic"/>
              </a:rPr>
              <a:t>Too</a:t>
            </a:r>
            <a:r>
              <a:rPr sz="1200" spc="5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narrow</a:t>
            </a:r>
            <a:r>
              <a:rPr sz="1200" spc="2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in</a:t>
            </a:r>
            <a:r>
              <a:rPr sz="1200" spc="-15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terms</a:t>
            </a:r>
            <a:r>
              <a:rPr sz="120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of </a:t>
            </a:r>
            <a:r>
              <a:rPr sz="1200" spc="-320" dirty="0">
                <a:latin typeface="Century Gothic"/>
                <a:cs typeface="Century Gothic"/>
              </a:rPr>
              <a:t> </a:t>
            </a:r>
            <a:r>
              <a:rPr sz="1200" spc="-10" dirty="0">
                <a:latin typeface="Century Gothic"/>
                <a:cs typeface="Century Gothic"/>
              </a:rPr>
              <a:t>sectoral</a:t>
            </a:r>
            <a:r>
              <a:rPr sz="1200" spc="3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effect</a:t>
            </a:r>
            <a:endParaRPr sz="1200">
              <a:latin typeface="Century Gothic"/>
              <a:cs typeface="Century Gothic"/>
            </a:endParaRPr>
          </a:p>
          <a:p>
            <a:pPr marL="184785" indent="-172720">
              <a:buFont typeface="Arial"/>
              <a:buChar char="•"/>
              <a:tabLst>
                <a:tab pos="185420" algn="l"/>
              </a:tabLst>
            </a:pPr>
            <a:r>
              <a:rPr sz="1200" dirty="0">
                <a:latin typeface="Century Gothic"/>
                <a:cs typeface="Century Gothic"/>
              </a:rPr>
              <a:t>Red</a:t>
            </a:r>
            <a:r>
              <a:rPr sz="1200" spc="-25" dirty="0">
                <a:latin typeface="Century Gothic"/>
                <a:cs typeface="Century Gothic"/>
              </a:rPr>
              <a:t> </a:t>
            </a:r>
            <a:r>
              <a:rPr sz="1200" spc="-10" dirty="0">
                <a:latin typeface="Century Gothic"/>
                <a:cs typeface="Century Gothic"/>
              </a:rPr>
              <a:t>tape</a:t>
            </a:r>
            <a:r>
              <a:rPr sz="1200" spc="5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reduction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820536" y="4136594"/>
            <a:ext cx="215773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marR="80645" indent="-172720">
              <a:spcBef>
                <a:spcPts val="100"/>
              </a:spcBef>
              <a:buFont typeface="Arial"/>
              <a:buChar char="•"/>
              <a:tabLst>
                <a:tab pos="185420" algn="l"/>
              </a:tabLst>
            </a:pPr>
            <a:r>
              <a:rPr sz="1200" dirty="0">
                <a:latin typeface="Century Gothic"/>
                <a:cs typeface="Century Gothic"/>
              </a:rPr>
              <a:t>Recognises challenges </a:t>
            </a:r>
            <a:r>
              <a:rPr sz="1200" spc="5" dirty="0">
                <a:latin typeface="Century Gothic"/>
                <a:cs typeface="Century Gothic"/>
              </a:rPr>
              <a:t> </a:t>
            </a:r>
            <a:r>
              <a:rPr sz="1200" spc="-10" dirty="0">
                <a:latin typeface="Century Gothic"/>
                <a:cs typeface="Century Gothic"/>
              </a:rPr>
              <a:t>associated</a:t>
            </a:r>
            <a:r>
              <a:rPr sz="1200" spc="10" dirty="0">
                <a:latin typeface="Century Gothic"/>
                <a:cs typeface="Century Gothic"/>
              </a:rPr>
              <a:t> </a:t>
            </a:r>
            <a:r>
              <a:rPr sz="1200" spc="-10" dirty="0">
                <a:latin typeface="Century Gothic"/>
                <a:cs typeface="Century Gothic"/>
              </a:rPr>
              <a:t>with</a:t>
            </a:r>
            <a:r>
              <a:rPr sz="1200" spc="1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domestic </a:t>
            </a:r>
            <a:r>
              <a:rPr sz="1200" spc="-315" dirty="0">
                <a:latin typeface="Century Gothic"/>
                <a:cs typeface="Century Gothic"/>
              </a:rPr>
              <a:t> </a:t>
            </a:r>
            <a:r>
              <a:rPr sz="1200" spc="-10" dirty="0">
                <a:latin typeface="Century Gothic"/>
                <a:cs typeface="Century Gothic"/>
              </a:rPr>
              <a:t>growth</a:t>
            </a:r>
            <a:r>
              <a:rPr sz="1200" spc="4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and</a:t>
            </a:r>
            <a:r>
              <a:rPr sz="1200" spc="1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declining </a:t>
            </a:r>
            <a:r>
              <a:rPr sz="1200" spc="5" dirty="0">
                <a:latin typeface="Century Gothic"/>
                <a:cs typeface="Century Gothic"/>
              </a:rPr>
              <a:t> </a:t>
            </a:r>
            <a:r>
              <a:rPr sz="1200" spc="-10" dirty="0">
                <a:latin typeface="Century Gothic"/>
                <a:cs typeface="Century Gothic"/>
              </a:rPr>
              <a:t>competitiveness</a:t>
            </a:r>
            <a:endParaRPr sz="1200">
              <a:latin typeface="Century Gothic"/>
              <a:cs typeface="Century Gothic"/>
            </a:endParaRPr>
          </a:p>
          <a:p>
            <a:pPr marL="184785" marR="5080" indent="-172720">
              <a:spcBef>
                <a:spcPts val="5"/>
              </a:spcBef>
              <a:buFont typeface="Arial"/>
              <a:buChar char="•"/>
              <a:tabLst>
                <a:tab pos="185420" algn="l"/>
              </a:tabLst>
            </a:pPr>
            <a:r>
              <a:rPr sz="1200" spc="-5" dirty="0">
                <a:latin typeface="Century Gothic"/>
                <a:cs typeface="Century Gothic"/>
              </a:rPr>
              <a:t>Exports through</a:t>
            </a:r>
            <a:r>
              <a:rPr sz="1200" spc="15" dirty="0">
                <a:latin typeface="Century Gothic"/>
                <a:cs typeface="Century Gothic"/>
              </a:rPr>
              <a:t> </a:t>
            </a:r>
            <a:r>
              <a:rPr sz="1200" spc="-10" dirty="0">
                <a:latin typeface="Century Gothic"/>
                <a:cs typeface="Century Gothic"/>
              </a:rPr>
              <a:t>supporting </a:t>
            </a:r>
            <a:r>
              <a:rPr sz="1200" spc="-32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tradable</a:t>
            </a:r>
            <a:r>
              <a:rPr sz="1200" spc="5" dirty="0">
                <a:latin typeface="Century Gothic"/>
                <a:cs typeface="Century Gothic"/>
              </a:rPr>
              <a:t> </a:t>
            </a:r>
            <a:r>
              <a:rPr sz="1200" spc="-10" dirty="0">
                <a:latin typeface="Century Gothic"/>
                <a:cs typeface="Century Gothic"/>
              </a:rPr>
              <a:t>sectors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277607" y="4136594"/>
            <a:ext cx="2068195" cy="16725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marR="33655" indent="-172720" algn="just">
              <a:spcBef>
                <a:spcPts val="100"/>
              </a:spcBef>
              <a:buFont typeface="Arial"/>
              <a:buChar char="•"/>
              <a:tabLst>
                <a:tab pos="185420" algn="l"/>
              </a:tabLst>
            </a:pPr>
            <a:r>
              <a:rPr sz="1200" spc="-5" dirty="0">
                <a:latin typeface="Century Gothic"/>
                <a:cs typeface="Century Gothic"/>
              </a:rPr>
              <a:t>Compensates </a:t>
            </a:r>
            <a:r>
              <a:rPr sz="1200" spc="-10" dirty="0">
                <a:latin typeface="Century Gothic"/>
                <a:cs typeface="Century Gothic"/>
              </a:rPr>
              <a:t>for </a:t>
            </a:r>
            <a:r>
              <a:rPr sz="1200" spc="-5" dirty="0">
                <a:latin typeface="Century Gothic"/>
                <a:cs typeface="Century Gothic"/>
              </a:rPr>
              <a:t>Covid- </a:t>
            </a:r>
            <a:r>
              <a:rPr sz="1200" spc="-32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19 exogenous shock and </a:t>
            </a:r>
            <a:r>
              <a:rPr sz="1200" spc="-32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new</a:t>
            </a:r>
            <a:r>
              <a:rPr sz="1200" spc="-1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way </a:t>
            </a:r>
            <a:r>
              <a:rPr sz="1200" spc="-5" dirty="0">
                <a:latin typeface="Century Gothic"/>
                <a:cs typeface="Century Gothic"/>
              </a:rPr>
              <a:t>of</a:t>
            </a:r>
            <a:r>
              <a:rPr sz="120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working</a:t>
            </a:r>
            <a:endParaRPr sz="1200">
              <a:latin typeface="Century Gothic"/>
              <a:cs typeface="Century Gothic"/>
            </a:endParaRPr>
          </a:p>
          <a:p>
            <a:pPr marL="184785" marR="5080" indent="-172720">
              <a:spcBef>
                <a:spcPts val="5"/>
              </a:spcBef>
              <a:buFont typeface="Arial"/>
              <a:buChar char="•"/>
              <a:tabLst>
                <a:tab pos="185420" algn="l"/>
              </a:tabLst>
            </a:pPr>
            <a:r>
              <a:rPr sz="1200" spc="-10" dirty="0">
                <a:latin typeface="Century Gothic"/>
                <a:cs typeface="Century Gothic"/>
              </a:rPr>
              <a:t>Sensitive</a:t>
            </a:r>
            <a:r>
              <a:rPr sz="1200" spc="5" dirty="0">
                <a:latin typeface="Century Gothic"/>
                <a:cs typeface="Century Gothic"/>
              </a:rPr>
              <a:t> </a:t>
            </a:r>
            <a:r>
              <a:rPr sz="1200" spc="-15" dirty="0">
                <a:latin typeface="Century Gothic"/>
                <a:cs typeface="Century Gothic"/>
              </a:rPr>
              <a:t>to</a:t>
            </a:r>
            <a:r>
              <a:rPr sz="1200" spc="35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fiscal </a:t>
            </a:r>
            <a:r>
              <a:rPr sz="1200" dirty="0">
                <a:latin typeface="Century Gothic"/>
                <a:cs typeface="Century Gothic"/>
              </a:rPr>
              <a:t> challenges which </a:t>
            </a:r>
            <a:r>
              <a:rPr sz="1200" spc="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demands a more </a:t>
            </a:r>
            <a:r>
              <a:rPr sz="1200" spc="5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collaborative </a:t>
            </a:r>
            <a:r>
              <a:rPr sz="1200" dirty="0">
                <a:latin typeface="Century Gothic"/>
                <a:cs typeface="Century Gothic"/>
              </a:rPr>
              <a:t>way of </a:t>
            </a:r>
            <a:r>
              <a:rPr sz="1200" spc="5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working</a:t>
            </a:r>
            <a:r>
              <a:rPr sz="120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across</a:t>
            </a:r>
            <a:r>
              <a:rPr sz="1200" spc="10" dirty="0">
                <a:latin typeface="Century Gothic"/>
                <a:cs typeface="Century Gothic"/>
              </a:rPr>
              <a:t> </a:t>
            </a:r>
            <a:r>
              <a:rPr sz="1200" spc="-10" dirty="0">
                <a:latin typeface="Century Gothic"/>
                <a:cs typeface="Century Gothic"/>
              </a:rPr>
              <a:t>traditional </a:t>
            </a:r>
            <a:r>
              <a:rPr sz="1200" spc="-32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and</a:t>
            </a:r>
            <a:r>
              <a:rPr sz="1200" spc="5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non-traditional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753311" y="4132580"/>
            <a:ext cx="1663064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marR="65405" indent="-172720">
              <a:spcBef>
                <a:spcPts val="100"/>
              </a:spcBef>
              <a:buFont typeface="Arial"/>
              <a:buChar char="•"/>
              <a:tabLst>
                <a:tab pos="185420" algn="l"/>
              </a:tabLst>
            </a:pPr>
            <a:r>
              <a:rPr sz="1200" spc="-5" dirty="0">
                <a:latin typeface="Century Gothic"/>
                <a:cs typeface="Century Gothic"/>
              </a:rPr>
              <a:t>Underpinned</a:t>
            </a:r>
            <a:r>
              <a:rPr sz="1200" spc="-2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by</a:t>
            </a:r>
            <a:r>
              <a:rPr sz="1200" spc="-3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16 </a:t>
            </a:r>
            <a:r>
              <a:rPr sz="1200" spc="-315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costly SPVs </a:t>
            </a:r>
            <a:r>
              <a:rPr sz="120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characterised</a:t>
            </a:r>
            <a:r>
              <a:rPr sz="1200" spc="1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by </a:t>
            </a:r>
            <a:r>
              <a:rPr sz="120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transfer</a:t>
            </a:r>
            <a:r>
              <a:rPr sz="120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payments</a:t>
            </a:r>
            <a:endParaRPr sz="1200">
              <a:latin typeface="Century Gothic"/>
              <a:cs typeface="Century Gothic"/>
            </a:endParaRPr>
          </a:p>
          <a:p>
            <a:pPr marL="184785" marR="534035" indent="-172720">
              <a:buFont typeface="Arial"/>
              <a:buChar char="•"/>
              <a:tabLst>
                <a:tab pos="185420" algn="l"/>
              </a:tabLst>
            </a:pPr>
            <a:r>
              <a:rPr sz="1200" spc="-5" dirty="0">
                <a:latin typeface="Century Gothic"/>
                <a:cs typeface="Century Gothic"/>
              </a:rPr>
              <a:t>H</a:t>
            </a:r>
            <a:r>
              <a:rPr sz="1200" dirty="0">
                <a:latin typeface="Century Gothic"/>
                <a:cs typeface="Century Gothic"/>
              </a:rPr>
              <a:t>ea</a:t>
            </a:r>
            <a:r>
              <a:rPr sz="1200" spc="-10" dirty="0">
                <a:latin typeface="Century Gothic"/>
                <a:cs typeface="Century Gothic"/>
              </a:rPr>
              <a:t>v</a:t>
            </a:r>
            <a:r>
              <a:rPr sz="1200" spc="-5" dirty="0">
                <a:latin typeface="Century Gothic"/>
                <a:cs typeface="Century Gothic"/>
              </a:rPr>
              <a:t>i</a:t>
            </a:r>
            <a:r>
              <a:rPr sz="1200" spc="20" dirty="0">
                <a:latin typeface="Century Gothic"/>
                <a:cs typeface="Century Gothic"/>
              </a:rPr>
              <a:t>l</a:t>
            </a:r>
            <a:r>
              <a:rPr sz="1200" dirty="0">
                <a:latin typeface="Century Gothic"/>
                <a:cs typeface="Century Gothic"/>
              </a:rPr>
              <a:t>y</a:t>
            </a:r>
            <a:r>
              <a:rPr sz="1200" spc="-2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s</a:t>
            </a:r>
            <a:r>
              <a:rPr sz="1200" spc="-25" dirty="0">
                <a:latin typeface="Century Gothic"/>
                <a:cs typeface="Century Gothic"/>
              </a:rPr>
              <a:t>t</a:t>
            </a:r>
            <a:r>
              <a:rPr sz="1200" spc="-5" dirty="0">
                <a:latin typeface="Century Gothic"/>
                <a:cs typeface="Century Gothic"/>
              </a:rPr>
              <a:t>a</a:t>
            </a:r>
            <a:r>
              <a:rPr sz="1200" spc="-25" dirty="0">
                <a:latin typeface="Century Gothic"/>
                <a:cs typeface="Century Gothic"/>
              </a:rPr>
              <a:t>t</a:t>
            </a:r>
            <a:r>
              <a:rPr sz="1200" dirty="0">
                <a:latin typeface="Century Gothic"/>
                <a:cs typeface="Century Gothic"/>
              </a:rPr>
              <a:t>e  dependent</a:t>
            </a:r>
            <a:endParaRPr sz="1200">
              <a:latin typeface="Century Gothic"/>
              <a:cs typeface="Century Gothic"/>
            </a:endParaRPr>
          </a:p>
          <a:p>
            <a:pPr marL="184785" marR="5080" indent="-172720">
              <a:buFont typeface="Arial"/>
              <a:buChar char="•"/>
              <a:tabLst>
                <a:tab pos="185420" algn="l"/>
              </a:tabLst>
            </a:pPr>
            <a:r>
              <a:rPr sz="1200" spc="-5" dirty="0">
                <a:latin typeface="Century Gothic"/>
                <a:cs typeface="Century Gothic"/>
              </a:rPr>
              <a:t>Spread</a:t>
            </a:r>
            <a:r>
              <a:rPr sz="1200" spc="-4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thinly</a:t>
            </a:r>
            <a:r>
              <a:rPr sz="1200" spc="-35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across </a:t>
            </a:r>
            <a:r>
              <a:rPr sz="1200" spc="-31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many</a:t>
            </a:r>
            <a:r>
              <a:rPr sz="1200" spc="-2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sectors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41" name="Slide Number Placeholder 2">
            <a:extLst>
              <a:ext uri="{FF2B5EF4-FFF2-40B4-BE49-F238E27FC236}">
                <a16:creationId xmlns:a16="http://schemas.microsoft.com/office/drawing/2014/main" xmlns="" id="{56354667-D43F-4D25-98DD-A19F4F1408A7}"/>
              </a:ext>
            </a:extLst>
          </p:cNvPr>
          <p:cNvSpPr txBox="1">
            <a:spLocks/>
          </p:cNvSpPr>
          <p:nvPr/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06839F-D7A4-4E5D-B93D-768AD4D1DB36}" type="slidenum">
              <a:rPr lang="en-ZA" sz="800" smtClean="0"/>
              <a:pPr/>
              <a:t>2</a:t>
            </a:fld>
            <a:endParaRPr lang="en-ZA" sz="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17F2C0-66D9-43CB-8B41-CCA6C7E62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2700">
              <a:spcBef>
                <a:spcPts val="100"/>
              </a:spcBef>
            </a:pPr>
            <a:r>
              <a:rPr lang="en-US" dirty="0"/>
              <a:t>New</a:t>
            </a:r>
            <a:r>
              <a:rPr lang="en-US" spc="-20" dirty="0"/>
              <a:t> </a:t>
            </a:r>
            <a:r>
              <a:rPr lang="en-US" spc="-5" dirty="0"/>
              <a:t>approach: Balancing</a:t>
            </a:r>
            <a:r>
              <a:rPr lang="en-US" spc="-10" dirty="0"/>
              <a:t> </a:t>
            </a:r>
            <a:r>
              <a:rPr lang="en-US" dirty="0"/>
              <a:t>the </a:t>
            </a:r>
            <a:r>
              <a:rPr lang="en-US" spc="-5" dirty="0"/>
              <a:t>health</a:t>
            </a:r>
            <a:r>
              <a:rPr lang="en-US" spc="-10" dirty="0"/>
              <a:t> </a:t>
            </a:r>
            <a:r>
              <a:rPr lang="en-US" spc="-5" dirty="0"/>
              <a:t>and economic</a:t>
            </a:r>
            <a:r>
              <a:rPr lang="en-US" spc="-15" dirty="0"/>
              <a:t> </a:t>
            </a:r>
            <a:r>
              <a:rPr lang="en-US" dirty="0"/>
              <a:t>impacts</a:t>
            </a:r>
            <a:r>
              <a:rPr lang="en-US" spc="-10" dirty="0"/>
              <a:t> </a:t>
            </a:r>
            <a:r>
              <a:rPr lang="en-US" spc="-5" dirty="0"/>
              <a:t>of </a:t>
            </a:r>
            <a:r>
              <a:rPr lang="en-US" dirty="0"/>
              <a:t>Covid-19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5D4F111-4519-44F6-8060-B54352F14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2877" y="3958059"/>
            <a:ext cx="11462940" cy="1971962"/>
          </a:xfrm>
        </p:spPr>
        <p:txBody>
          <a:bodyPr>
            <a:normAutofit fontScale="85000" lnSpcReduction="20000"/>
          </a:bodyPr>
          <a:lstStyle/>
          <a:p>
            <a:pPr marL="218100" marR="30480" lvl="1">
              <a:lnSpc>
                <a:spcPct val="150000"/>
              </a:lnSpc>
              <a:spcBef>
                <a:spcPts val="100"/>
              </a:spcBef>
            </a:pPr>
            <a:r>
              <a:rPr lang="en-US" sz="1400" spc="-5" dirty="0"/>
              <a:t>Better</a:t>
            </a:r>
            <a:r>
              <a:rPr lang="en-US" sz="1400" spc="15" dirty="0"/>
              <a:t> </a:t>
            </a:r>
            <a:r>
              <a:rPr lang="en-US" sz="1400" dirty="0"/>
              <a:t>Covid-19</a:t>
            </a:r>
            <a:r>
              <a:rPr lang="en-US" sz="1400" spc="-35" dirty="0"/>
              <a:t> </a:t>
            </a:r>
            <a:r>
              <a:rPr lang="en-US" sz="1400" dirty="0"/>
              <a:t>regulation</a:t>
            </a:r>
            <a:r>
              <a:rPr lang="en-US" sz="1400" spc="-40" dirty="0"/>
              <a:t> </a:t>
            </a:r>
            <a:r>
              <a:rPr lang="en-US" sz="1400" dirty="0"/>
              <a:t>management</a:t>
            </a:r>
            <a:r>
              <a:rPr lang="en-US" sz="1400" spc="-25" dirty="0"/>
              <a:t> </a:t>
            </a:r>
            <a:r>
              <a:rPr lang="en-US" sz="1400" dirty="0"/>
              <a:t>could</a:t>
            </a:r>
            <a:r>
              <a:rPr lang="en-US" sz="1400" spc="-25" dirty="0"/>
              <a:t> </a:t>
            </a:r>
            <a:r>
              <a:rPr lang="en-US" sz="1400" dirty="0"/>
              <a:t>have</a:t>
            </a:r>
            <a:r>
              <a:rPr lang="en-US" sz="1400" spc="-15" dirty="0"/>
              <a:t> </a:t>
            </a:r>
            <a:r>
              <a:rPr lang="en-US" sz="1400" dirty="0"/>
              <a:t>avoided</a:t>
            </a:r>
            <a:r>
              <a:rPr lang="en-US" sz="1400" spc="-35" dirty="0"/>
              <a:t> </a:t>
            </a:r>
            <a:r>
              <a:rPr lang="en-US" sz="1400" dirty="0"/>
              <a:t>R25</a:t>
            </a:r>
            <a:r>
              <a:rPr lang="en-US" sz="1400" spc="-10" dirty="0"/>
              <a:t> </a:t>
            </a:r>
            <a:r>
              <a:rPr lang="en-US" sz="1400" spc="-5" dirty="0"/>
              <a:t>billion</a:t>
            </a:r>
            <a:r>
              <a:rPr lang="en-US" sz="1400" spc="-40" dirty="0"/>
              <a:t> </a:t>
            </a:r>
            <a:r>
              <a:rPr lang="en-US" sz="1400" spc="5" dirty="0"/>
              <a:t>in</a:t>
            </a:r>
            <a:r>
              <a:rPr lang="en-US" sz="1400" spc="-30" dirty="0"/>
              <a:t> </a:t>
            </a:r>
            <a:r>
              <a:rPr lang="en-US" sz="1400" spc="-5" dirty="0"/>
              <a:t>GVA</a:t>
            </a:r>
            <a:r>
              <a:rPr lang="en-US" sz="1400" spc="20" dirty="0"/>
              <a:t> </a:t>
            </a:r>
            <a:r>
              <a:rPr lang="en-US" sz="1400" dirty="0"/>
              <a:t>losses</a:t>
            </a:r>
            <a:r>
              <a:rPr lang="en-US" sz="1400" spc="-40" dirty="0"/>
              <a:t> </a:t>
            </a:r>
            <a:r>
              <a:rPr lang="en-US" sz="1400" spc="5" dirty="0"/>
              <a:t>in</a:t>
            </a:r>
            <a:r>
              <a:rPr lang="en-US" sz="1400" spc="-30" dirty="0"/>
              <a:t> </a:t>
            </a:r>
            <a:r>
              <a:rPr lang="en-US" sz="1400" dirty="0"/>
              <a:t>2020. </a:t>
            </a:r>
          </a:p>
          <a:p>
            <a:pPr marL="218100" marR="30480" lvl="1">
              <a:lnSpc>
                <a:spcPct val="150000"/>
              </a:lnSpc>
              <a:spcBef>
                <a:spcPts val="100"/>
              </a:spcBef>
            </a:pPr>
            <a:r>
              <a:rPr lang="en-US" sz="1400" spc="-375" dirty="0"/>
              <a:t> </a:t>
            </a:r>
            <a:r>
              <a:rPr lang="en-US" sz="1400" spc="15" dirty="0"/>
              <a:t>2</a:t>
            </a:r>
            <a:r>
              <a:rPr lang="en-US" sz="1350" spc="22" baseline="24691" dirty="0"/>
              <a:t>nd</a:t>
            </a:r>
            <a:r>
              <a:rPr lang="en-US" sz="1350" spc="187" baseline="24691" dirty="0"/>
              <a:t> </a:t>
            </a:r>
            <a:r>
              <a:rPr lang="en-US" sz="1400" spc="5" dirty="0"/>
              <a:t>wave</a:t>
            </a:r>
            <a:r>
              <a:rPr lang="en-US" sz="1400" spc="-30" dirty="0"/>
              <a:t> </a:t>
            </a:r>
            <a:r>
              <a:rPr lang="en-US" sz="1400" dirty="0"/>
              <a:t>of</a:t>
            </a:r>
            <a:r>
              <a:rPr lang="en-US" sz="1400" spc="-15" dirty="0"/>
              <a:t> </a:t>
            </a:r>
            <a:r>
              <a:rPr lang="en-US" sz="1400" dirty="0"/>
              <a:t>peaking</a:t>
            </a:r>
            <a:r>
              <a:rPr lang="en-US" sz="1400" spc="-15" dirty="0"/>
              <a:t> </a:t>
            </a:r>
            <a:r>
              <a:rPr lang="en-US" sz="1400" spc="-5" dirty="0"/>
              <a:t>infections.</a:t>
            </a:r>
            <a:endParaRPr lang="en-US" sz="1400" dirty="0"/>
          </a:p>
          <a:p>
            <a:pPr marL="218100" marR="3279775" lvl="1">
              <a:lnSpc>
                <a:spcPct val="150000"/>
              </a:lnSpc>
            </a:pPr>
            <a:r>
              <a:rPr lang="en-US" sz="1400" spc="-5" dirty="0"/>
              <a:t>5500 </a:t>
            </a:r>
            <a:r>
              <a:rPr lang="en-US" sz="1400" dirty="0"/>
              <a:t>jobs currently </a:t>
            </a:r>
            <a:r>
              <a:rPr lang="en-US" sz="1400" spc="-5" dirty="0"/>
              <a:t>at </a:t>
            </a:r>
            <a:r>
              <a:rPr lang="en-US" sz="1400" dirty="0"/>
              <a:t>risk </a:t>
            </a:r>
            <a:r>
              <a:rPr lang="en-US" sz="1400" spc="5" dirty="0"/>
              <a:t>in </a:t>
            </a:r>
            <a:r>
              <a:rPr lang="en-US" sz="1400" dirty="0"/>
              <a:t>alcohol related </a:t>
            </a:r>
            <a:r>
              <a:rPr lang="en-US" sz="1400" spc="-5" dirty="0"/>
              <a:t>industries. </a:t>
            </a:r>
            <a:r>
              <a:rPr lang="en-US" sz="1400" dirty="0"/>
              <a:t> </a:t>
            </a:r>
          </a:p>
          <a:p>
            <a:pPr marL="218100" marR="3279775" lvl="1">
              <a:lnSpc>
                <a:spcPct val="150000"/>
              </a:lnSpc>
            </a:pPr>
            <a:r>
              <a:rPr lang="en-US" sz="1400" dirty="0"/>
              <a:t>Covid-19 </a:t>
            </a:r>
            <a:r>
              <a:rPr lang="en-US" sz="1400" spc="-5" dirty="0"/>
              <a:t>regulations </a:t>
            </a:r>
            <a:r>
              <a:rPr lang="en-US" sz="1400" dirty="0"/>
              <a:t>-</a:t>
            </a:r>
            <a:r>
              <a:rPr lang="en-US" sz="1400" spc="5" dirty="0"/>
              <a:t> </a:t>
            </a:r>
            <a:r>
              <a:rPr lang="en-US" sz="1400" spc="-5" dirty="0"/>
              <a:t>unnecessary </a:t>
            </a:r>
            <a:r>
              <a:rPr lang="en-US" sz="1400" dirty="0"/>
              <a:t>economic </a:t>
            </a:r>
            <a:r>
              <a:rPr lang="en-US" sz="1400" spc="-5" dirty="0"/>
              <a:t>hardship. </a:t>
            </a:r>
            <a:r>
              <a:rPr lang="en-US" sz="1400" spc="-375" dirty="0"/>
              <a:t> </a:t>
            </a:r>
          </a:p>
          <a:p>
            <a:pPr marL="218100" marR="3279775" lvl="1">
              <a:lnSpc>
                <a:spcPct val="150000"/>
              </a:lnSpc>
            </a:pPr>
            <a:r>
              <a:rPr lang="en-US" sz="1400" spc="-5" dirty="0"/>
              <a:t>Specific</a:t>
            </a:r>
            <a:r>
              <a:rPr lang="en-US" sz="1400" spc="-55" dirty="0"/>
              <a:t> </a:t>
            </a:r>
            <a:r>
              <a:rPr lang="en-US" sz="1400" spc="-5" dirty="0"/>
              <a:t>and</a:t>
            </a:r>
            <a:r>
              <a:rPr lang="en-US" sz="1400" dirty="0"/>
              <a:t> credible</a:t>
            </a:r>
            <a:r>
              <a:rPr lang="en-US" sz="1400" spc="-30" dirty="0"/>
              <a:t> </a:t>
            </a:r>
            <a:r>
              <a:rPr lang="en-US" sz="1400" dirty="0"/>
              <a:t>real time</a:t>
            </a:r>
            <a:r>
              <a:rPr lang="en-US" sz="1400" spc="-30" dirty="0"/>
              <a:t> </a:t>
            </a:r>
            <a:r>
              <a:rPr lang="en-US" sz="1400" spc="-5" dirty="0"/>
              <a:t>data</a:t>
            </a:r>
            <a:r>
              <a:rPr lang="en-US" sz="1400" spc="5" dirty="0"/>
              <a:t> </a:t>
            </a:r>
            <a:r>
              <a:rPr lang="en-US" sz="1400" dirty="0"/>
              <a:t>needed:</a:t>
            </a:r>
          </a:p>
          <a:p>
            <a:pPr marL="507320" lvl="2">
              <a:spcBef>
                <a:spcPts val="840"/>
              </a:spcBef>
            </a:pPr>
            <a:r>
              <a:rPr lang="en-US" sz="1400" spc="-5" dirty="0"/>
              <a:t>Sophisticated</a:t>
            </a:r>
            <a:r>
              <a:rPr lang="en-US" sz="1400" spc="-15" dirty="0"/>
              <a:t> </a:t>
            </a:r>
            <a:r>
              <a:rPr lang="en-US" sz="1400" spc="-5" dirty="0"/>
              <a:t>Economic</a:t>
            </a:r>
            <a:r>
              <a:rPr lang="en-US" sz="1400" spc="-10" dirty="0"/>
              <a:t> </a:t>
            </a:r>
            <a:r>
              <a:rPr lang="en-US" sz="1400" spc="-5" dirty="0"/>
              <a:t>modelling,</a:t>
            </a:r>
            <a:r>
              <a:rPr lang="en-US" sz="1400" spc="-30" dirty="0"/>
              <a:t> </a:t>
            </a:r>
            <a:r>
              <a:rPr lang="en-US" sz="1400" dirty="0"/>
              <a:t>Research</a:t>
            </a:r>
            <a:r>
              <a:rPr lang="en-US" sz="1400" spc="-15" dirty="0"/>
              <a:t> </a:t>
            </a:r>
            <a:r>
              <a:rPr lang="en-US" sz="1400" dirty="0"/>
              <a:t>panels,</a:t>
            </a:r>
            <a:r>
              <a:rPr lang="en-US" sz="1400" spc="-30" dirty="0"/>
              <a:t> </a:t>
            </a:r>
            <a:r>
              <a:rPr lang="en-US" sz="1400" dirty="0"/>
              <a:t>Surveys,</a:t>
            </a:r>
            <a:r>
              <a:rPr lang="en-US" sz="1400" spc="-20" dirty="0"/>
              <a:t> </a:t>
            </a:r>
            <a:r>
              <a:rPr lang="en-US" sz="1400" spc="-5" dirty="0"/>
              <a:t>Data</a:t>
            </a:r>
            <a:r>
              <a:rPr lang="en-US" sz="1400" spc="5" dirty="0"/>
              <a:t> </a:t>
            </a:r>
            <a:r>
              <a:rPr lang="en-US" sz="1400" spc="-5" dirty="0"/>
              <a:t>sets,</a:t>
            </a:r>
            <a:r>
              <a:rPr lang="en-US" sz="1400" spc="5" dirty="0"/>
              <a:t> </a:t>
            </a:r>
            <a:r>
              <a:rPr lang="en-US" sz="1400" dirty="0"/>
              <a:t>High</a:t>
            </a:r>
            <a:r>
              <a:rPr lang="en-US" sz="1400" spc="-25" dirty="0"/>
              <a:t> </a:t>
            </a:r>
            <a:r>
              <a:rPr lang="en-US" sz="1400" dirty="0"/>
              <a:t>Frequency </a:t>
            </a:r>
            <a:r>
              <a:rPr lang="en-US" sz="1400" spc="-5" dirty="0"/>
              <a:t>data </a:t>
            </a:r>
            <a:r>
              <a:rPr lang="en-US" sz="1400" dirty="0"/>
              <a:t>linked </a:t>
            </a:r>
            <a:r>
              <a:rPr lang="en-US" sz="1400" spc="-5" dirty="0"/>
              <a:t>to mobility, flights, </a:t>
            </a:r>
            <a:r>
              <a:rPr lang="en-US" sz="1400" spc="5" dirty="0"/>
              <a:t>SMMEs </a:t>
            </a:r>
            <a:r>
              <a:rPr lang="en-US" sz="1400" spc="-5" dirty="0"/>
              <a:t>and transactions, </a:t>
            </a:r>
            <a:r>
              <a:rPr lang="en-US" sz="1400" dirty="0"/>
              <a:t>Interviews, </a:t>
            </a:r>
            <a:r>
              <a:rPr lang="en-US" sz="1400" spc="5" dirty="0"/>
              <a:t>Firm </a:t>
            </a:r>
            <a:r>
              <a:rPr lang="en-US" sz="1400" spc="-5" dirty="0"/>
              <a:t>Engagements, </a:t>
            </a:r>
            <a:r>
              <a:rPr lang="en-US" sz="1400" spc="-375" dirty="0"/>
              <a:t> </a:t>
            </a:r>
            <a:r>
              <a:rPr lang="en-US" sz="1400" spc="-5" dirty="0"/>
              <a:t>Industry</a:t>
            </a:r>
            <a:r>
              <a:rPr lang="en-US" sz="1400" spc="-35" dirty="0"/>
              <a:t> </a:t>
            </a:r>
            <a:r>
              <a:rPr lang="en-US" sz="1400" dirty="0"/>
              <a:t>leaders)</a:t>
            </a:r>
          </a:p>
          <a:p>
            <a:pPr marL="218100" lvl="1">
              <a:spcBef>
                <a:spcPts val="840"/>
              </a:spcBef>
            </a:pPr>
            <a:r>
              <a:rPr lang="en-US" sz="1400" spc="-5" dirty="0"/>
              <a:t>Data</a:t>
            </a:r>
            <a:r>
              <a:rPr lang="en-US" sz="1400" spc="10" dirty="0"/>
              <a:t> </a:t>
            </a:r>
            <a:r>
              <a:rPr lang="en-US" sz="1400" dirty="0"/>
              <a:t>driven</a:t>
            </a:r>
            <a:r>
              <a:rPr lang="en-US" sz="1400" spc="-45" dirty="0"/>
              <a:t> </a:t>
            </a:r>
            <a:r>
              <a:rPr lang="en-US" sz="1400" spc="-5" dirty="0"/>
              <a:t>nimbleness</a:t>
            </a:r>
            <a:r>
              <a:rPr lang="en-US" sz="1400" spc="-40" dirty="0"/>
              <a:t> </a:t>
            </a:r>
            <a:r>
              <a:rPr lang="en-US" sz="1400" spc="5" dirty="0"/>
              <a:t>will</a:t>
            </a:r>
            <a:r>
              <a:rPr lang="en-US" sz="1400" spc="-40" dirty="0"/>
              <a:t> </a:t>
            </a:r>
            <a:r>
              <a:rPr lang="en-US" sz="1400" dirty="0"/>
              <a:t>improve</a:t>
            </a:r>
            <a:r>
              <a:rPr lang="en-US" sz="1400" spc="-25" dirty="0"/>
              <a:t> </a:t>
            </a:r>
            <a:r>
              <a:rPr lang="en-US" sz="1400" dirty="0"/>
              <a:t>our</a:t>
            </a:r>
            <a:r>
              <a:rPr lang="en-US" sz="1400" spc="-15" dirty="0"/>
              <a:t> </a:t>
            </a:r>
            <a:r>
              <a:rPr lang="en-US" sz="1400" dirty="0"/>
              <a:t>ability</a:t>
            </a:r>
            <a:r>
              <a:rPr lang="en-US" sz="1400" spc="-35" dirty="0"/>
              <a:t> </a:t>
            </a:r>
            <a:r>
              <a:rPr lang="en-US" sz="1400" spc="-5" dirty="0"/>
              <a:t>to</a:t>
            </a:r>
            <a:r>
              <a:rPr lang="en-US" sz="1400" spc="5" dirty="0"/>
              <a:t> </a:t>
            </a:r>
            <a:r>
              <a:rPr lang="en-US" sz="1400" dirty="0"/>
              <a:t>balance</a:t>
            </a:r>
            <a:r>
              <a:rPr lang="en-US" sz="1400" spc="-40" dirty="0"/>
              <a:t> </a:t>
            </a:r>
            <a:r>
              <a:rPr lang="en-US" sz="1400" dirty="0"/>
              <a:t>health</a:t>
            </a:r>
            <a:r>
              <a:rPr lang="en-US" sz="1400" spc="-15" dirty="0"/>
              <a:t> </a:t>
            </a:r>
            <a:r>
              <a:rPr lang="en-US" sz="1400" spc="-5" dirty="0"/>
              <a:t>and</a:t>
            </a:r>
            <a:r>
              <a:rPr lang="en-US" sz="1400" spc="5" dirty="0"/>
              <a:t> </a:t>
            </a:r>
            <a:r>
              <a:rPr lang="en-US" sz="1400" dirty="0"/>
              <a:t>economic</a:t>
            </a:r>
            <a:r>
              <a:rPr lang="en-US" sz="1400" spc="-45" dirty="0"/>
              <a:t> </a:t>
            </a:r>
            <a:r>
              <a:rPr lang="en-US" sz="1400" spc="-5" dirty="0"/>
              <a:t>hardship.</a:t>
            </a:r>
            <a:endParaRPr lang="en-US" sz="1400" dirty="0"/>
          </a:p>
          <a:p>
            <a:pPr marL="465750" lvl="1" indent="-285750"/>
            <a:endParaRPr lang="en-US" dirty="0"/>
          </a:p>
        </p:txBody>
      </p:sp>
      <p:pic>
        <p:nvPicPr>
          <p:cNvPr id="4" name="object 6">
            <a:extLst>
              <a:ext uri="{FF2B5EF4-FFF2-40B4-BE49-F238E27FC236}">
                <a16:creationId xmlns:a16="http://schemas.microsoft.com/office/drawing/2014/main" xmlns="" id="{FDD562F0-C60B-4B87-9EBA-1E8A0E724232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8063" y="1468490"/>
            <a:ext cx="5688401" cy="2279645"/>
          </a:xfrm>
          <a:prstGeom prst="rect">
            <a:avLst/>
          </a:prstGeom>
        </p:spPr>
      </p:pic>
      <p:sp>
        <p:nvSpPr>
          <p:cNvPr id="5" name="object 7">
            <a:extLst>
              <a:ext uri="{FF2B5EF4-FFF2-40B4-BE49-F238E27FC236}">
                <a16:creationId xmlns:a16="http://schemas.microsoft.com/office/drawing/2014/main" xmlns="" id="{3C5AA60A-8799-4952-B618-4120630DBC8F}"/>
              </a:ext>
            </a:extLst>
          </p:cNvPr>
          <p:cNvSpPr txBox="1"/>
          <p:nvPr/>
        </p:nvSpPr>
        <p:spPr>
          <a:xfrm>
            <a:off x="2399168" y="1122045"/>
            <a:ext cx="2069708" cy="115416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spcBef>
                <a:spcPts val="120"/>
              </a:spcBef>
            </a:pPr>
            <a:r>
              <a:rPr sz="650" b="1" spc="10" dirty="0">
                <a:latin typeface="Century Gothic"/>
                <a:cs typeface="Century Gothic"/>
              </a:rPr>
              <a:t>TEST</a:t>
            </a:r>
            <a:r>
              <a:rPr sz="650" b="1" spc="5" dirty="0">
                <a:latin typeface="Century Gothic"/>
                <a:cs typeface="Century Gothic"/>
              </a:rPr>
              <a:t> </a:t>
            </a:r>
            <a:r>
              <a:rPr sz="650" b="1" spc="10" dirty="0">
                <a:latin typeface="Century Gothic"/>
                <a:cs typeface="Century Gothic"/>
              </a:rPr>
              <a:t>POSITIVITY</a:t>
            </a:r>
            <a:r>
              <a:rPr sz="650" b="1" spc="-10" dirty="0">
                <a:latin typeface="Century Gothic"/>
                <a:cs typeface="Century Gothic"/>
              </a:rPr>
              <a:t> </a:t>
            </a:r>
            <a:r>
              <a:rPr sz="650" b="1" spc="10" dirty="0">
                <a:latin typeface="Century Gothic"/>
                <a:cs typeface="Century Gothic"/>
              </a:rPr>
              <a:t>OVER</a:t>
            </a:r>
            <a:r>
              <a:rPr sz="650" b="1" spc="-5" dirty="0">
                <a:latin typeface="Century Gothic"/>
                <a:cs typeface="Century Gothic"/>
              </a:rPr>
              <a:t> </a:t>
            </a:r>
            <a:r>
              <a:rPr sz="650" b="1" spc="10" dirty="0">
                <a:latin typeface="Century Gothic"/>
                <a:cs typeface="Century Gothic"/>
              </a:rPr>
              <a:t>TIME</a:t>
            </a:r>
            <a:r>
              <a:rPr sz="650" b="1" spc="-5" dirty="0">
                <a:latin typeface="Century Gothic"/>
                <a:cs typeface="Century Gothic"/>
              </a:rPr>
              <a:t> </a:t>
            </a:r>
            <a:r>
              <a:rPr sz="650" b="1" spc="10" dirty="0">
                <a:latin typeface="Century Gothic"/>
                <a:cs typeface="Century Gothic"/>
              </a:rPr>
              <a:t>(WC</a:t>
            </a:r>
            <a:r>
              <a:rPr sz="650" b="1" spc="25" dirty="0">
                <a:latin typeface="Century Gothic"/>
                <a:cs typeface="Century Gothic"/>
              </a:rPr>
              <a:t> </a:t>
            </a:r>
            <a:r>
              <a:rPr sz="650" b="1" spc="10" dirty="0">
                <a:latin typeface="Century Gothic"/>
                <a:cs typeface="Century Gothic"/>
              </a:rPr>
              <a:t>DOH</a:t>
            </a:r>
            <a:r>
              <a:rPr sz="650" spc="10" dirty="0">
                <a:latin typeface="Century Gothic"/>
                <a:cs typeface="Century Gothic"/>
              </a:rPr>
              <a:t>)</a:t>
            </a:r>
            <a:endParaRPr sz="650">
              <a:latin typeface="Century Gothic"/>
              <a:cs typeface="Century Gothic"/>
            </a:endParaRPr>
          </a:p>
        </p:txBody>
      </p:sp>
      <p:pic>
        <p:nvPicPr>
          <p:cNvPr id="6" name="object 15">
            <a:extLst>
              <a:ext uri="{FF2B5EF4-FFF2-40B4-BE49-F238E27FC236}">
                <a16:creationId xmlns:a16="http://schemas.microsoft.com/office/drawing/2014/main" xmlns="" id="{9CDC7D7A-F24C-48CA-8D4A-085FDBA7A075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339388" y="1777510"/>
            <a:ext cx="887454" cy="468465"/>
          </a:xfrm>
          <a:prstGeom prst="rect">
            <a:avLst/>
          </a:prstGeom>
        </p:spPr>
      </p:pic>
      <p:sp>
        <p:nvSpPr>
          <p:cNvPr id="7" name="object 16">
            <a:extLst>
              <a:ext uri="{FF2B5EF4-FFF2-40B4-BE49-F238E27FC236}">
                <a16:creationId xmlns:a16="http://schemas.microsoft.com/office/drawing/2014/main" xmlns="" id="{6F110644-320D-4C9F-AC45-44E2F2218C82}"/>
              </a:ext>
            </a:extLst>
          </p:cNvPr>
          <p:cNvSpPr txBox="1"/>
          <p:nvPr/>
        </p:nvSpPr>
        <p:spPr>
          <a:xfrm>
            <a:off x="7464102" y="1838851"/>
            <a:ext cx="612259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1300" spc="-10" dirty="0">
                <a:solidFill>
                  <a:srgbClr val="FFFFFF"/>
                </a:solidFill>
                <a:latin typeface="Century Gothic"/>
                <a:cs typeface="Century Gothic"/>
              </a:rPr>
              <a:t>Health</a:t>
            </a:r>
            <a:endParaRPr sz="1300">
              <a:latin typeface="Century Gothic"/>
              <a:cs typeface="Century Gothic"/>
            </a:endParaRPr>
          </a:p>
        </p:txBody>
      </p:sp>
      <p:pic>
        <p:nvPicPr>
          <p:cNvPr id="8" name="object 17">
            <a:extLst>
              <a:ext uri="{FF2B5EF4-FFF2-40B4-BE49-F238E27FC236}">
                <a16:creationId xmlns:a16="http://schemas.microsoft.com/office/drawing/2014/main" xmlns="" id="{9A7AF33B-D552-425F-81EC-6C92E7099F2A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165138" y="1957344"/>
            <a:ext cx="988147" cy="439062"/>
          </a:xfrm>
          <a:prstGeom prst="rect">
            <a:avLst/>
          </a:prstGeom>
        </p:spPr>
      </p:pic>
      <p:sp>
        <p:nvSpPr>
          <p:cNvPr id="9" name="object 18">
            <a:extLst>
              <a:ext uri="{FF2B5EF4-FFF2-40B4-BE49-F238E27FC236}">
                <a16:creationId xmlns:a16="http://schemas.microsoft.com/office/drawing/2014/main" xmlns="" id="{41A4275C-AEA4-431B-A99F-EEFE3AB51B0C}"/>
              </a:ext>
            </a:extLst>
          </p:cNvPr>
          <p:cNvSpPr txBox="1"/>
          <p:nvPr/>
        </p:nvSpPr>
        <p:spPr>
          <a:xfrm>
            <a:off x="9219243" y="2007761"/>
            <a:ext cx="873944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1300" spc="-10" dirty="0">
                <a:solidFill>
                  <a:srgbClr val="FFFFFF"/>
                </a:solidFill>
                <a:latin typeface="Century Gothic"/>
                <a:cs typeface="Century Gothic"/>
              </a:rPr>
              <a:t>Ec</a:t>
            </a:r>
            <a:r>
              <a:rPr sz="1300" dirty="0">
                <a:solidFill>
                  <a:srgbClr val="FFFFFF"/>
                </a:solidFill>
                <a:latin typeface="Century Gothic"/>
                <a:cs typeface="Century Gothic"/>
              </a:rPr>
              <a:t>o</a:t>
            </a:r>
            <a:r>
              <a:rPr sz="1300" spc="-5" dirty="0">
                <a:solidFill>
                  <a:srgbClr val="FFFFFF"/>
                </a:solidFill>
                <a:latin typeface="Century Gothic"/>
                <a:cs typeface="Century Gothic"/>
              </a:rPr>
              <a:t>nomy</a:t>
            </a:r>
            <a:endParaRPr sz="1300">
              <a:latin typeface="Century Gothic"/>
              <a:cs typeface="Century Gothic"/>
            </a:endParaRPr>
          </a:p>
        </p:txBody>
      </p:sp>
      <p:grpSp>
        <p:nvGrpSpPr>
          <p:cNvPr id="10" name="object 19">
            <a:extLst>
              <a:ext uri="{FF2B5EF4-FFF2-40B4-BE49-F238E27FC236}">
                <a16:creationId xmlns:a16="http://schemas.microsoft.com/office/drawing/2014/main" xmlns="" id="{B252F859-38AA-45E1-A151-4E4A5D8B5506}"/>
              </a:ext>
            </a:extLst>
          </p:cNvPr>
          <p:cNvGrpSpPr/>
          <p:nvPr/>
        </p:nvGrpSpPr>
        <p:grpSpPr>
          <a:xfrm>
            <a:off x="7339387" y="2285345"/>
            <a:ext cx="3044938" cy="1136859"/>
            <a:chOff x="5643371" y="2068067"/>
            <a:chExt cx="2719070" cy="883919"/>
          </a:xfrm>
        </p:grpSpPr>
        <p:pic>
          <p:nvPicPr>
            <p:cNvPr id="11" name="object 20">
              <a:extLst>
                <a:ext uri="{FF2B5EF4-FFF2-40B4-BE49-F238E27FC236}">
                  <a16:creationId xmlns:a16="http://schemas.microsoft.com/office/drawing/2014/main" xmlns="" id="{CD8A5B4A-E455-4CE5-BA4A-AE033377D1EC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681215" y="2465819"/>
              <a:ext cx="632459" cy="486168"/>
            </a:xfrm>
            <a:prstGeom prst="rect">
              <a:avLst/>
            </a:prstGeom>
          </p:spPr>
        </p:pic>
        <p:pic>
          <p:nvPicPr>
            <p:cNvPr id="12" name="object 21">
              <a:extLst>
                <a:ext uri="{FF2B5EF4-FFF2-40B4-BE49-F238E27FC236}">
                  <a16:creationId xmlns:a16="http://schemas.microsoft.com/office/drawing/2014/main" xmlns="" id="{40348FE5-114C-404D-9A0D-E5ED3A41C675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643371" y="2068067"/>
              <a:ext cx="2718688" cy="514350"/>
            </a:xfrm>
            <a:prstGeom prst="rect">
              <a:avLst/>
            </a:prstGeom>
          </p:spPr>
        </p:pic>
      </p:grpSp>
      <p:sp>
        <p:nvSpPr>
          <p:cNvPr id="13" name="Slide Number Placeholder 2">
            <a:extLst>
              <a:ext uri="{FF2B5EF4-FFF2-40B4-BE49-F238E27FC236}">
                <a16:creationId xmlns:a16="http://schemas.microsoft.com/office/drawing/2014/main" xmlns="" id="{B3B5A567-AE98-462B-9304-B7EDDCC5D7B9}"/>
              </a:ext>
            </a:extLst>
          </p:cNvPr>
          <p:cNvSpPr txBox="1">
            <a:spLocks/>
          </p:cNvSpPr>
          <p:nvPr/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06839F-D7A4-4E5D-B93D-768AD4D1DB36}" type="slidenum">
              <a:rPr lang="en-ZA" sz="800" smtClean="0"/>
              <a:pPr/>
              <a:t>3</a:t>
            </a:fld>
            <a:endParaRPr lang="en-ZA" sz="800" dirty="0"/>
          </a:p>
        </p:txBody>
      </p:sp>
    </p:spTree>
    <p:extLst>
      <p:ext uri="{BB962C8B-B14F-4D97-AF65-F5344CB8AC3E}">
        <p14:creationId xmlns:p14="http://schemas.microsoft.com/office/powerpoint/2010/main" xmlns="" val="1840036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CB74256D-56BC-4641-B098-1679CBCB2C60}"/>
              </a:ext>
            </a:extLst>
          </p:cNvPr>
          <p:cNvGrpSpPr/>
          <p:nvPr/>
        </p:nvGrpSpPr>
        <p:grpSpPr>
          <a:xfrm>
            <a:off x="1797398" y="1196753"/>
            <a:ext cx="8597205" cy="5040559"/>
            <a:chOff x="1838017" y="1754035"/>
            <a:chExt cx="8215177" cy="384063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EBBCC1BA-8E9A-41C4-B447-03338D6D858D}"/>
                </a:ext>
              </a:extLst>
            </p:cNvPr>
            <p:cNvSpPr/>
            <p:nvPr/>
          </p:nvSpPr>
          <p:spPr>
            <a:xfrm>
              <a:off x="4180547" y="2736556"/>
              <a:ext cx="1254035" cy="6662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Ease of Doing Business</a:t>
              </a:r>
              <a:endParaRPr lang="en-ZA" sz="900" dirty="0" err="1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980355C2-59CB-458E-A208-AC9CF87013A7}"/>
                </a:ext>
              </a:extLst>
            </p:cNvPr>
            <p:cNvSpPr/>
            <p:nvPr/>
          </p:nvSpPr>
          <p:spPr>
            <a:xfrm>
              <a:off x="5716326" y="2712992"/>
              <a:ext cx="1254035" cy="6662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Energy Resilience</a:t>
              </a:r>
            </a:p>
            <a:p>
              <a:pPr algn="ctr"/>
              <a:r>
                <a:rPr lang="en-US" sz="825" dirty="0"/>
                <a:t>(</a:t>
              </a:r>
              <a:r>
                <a:rPr lang="en-US" sz="825" dirty="0" err="1"/>
                <a:t>inc.</a:t>
              </a:r>
              <a:r>
                <a:rPr lang="en-US" sz="825" dirty="0"/>
                <a:t> of ASEZ)</a:t>
              </a:r>
              <a:endParaRPr lang="en-ZA" sz="825" dirty="0" err="1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1ED15294-23C8-429D-9438-BC86F4E2F442}"/>
                </a:ext>
              </a:extLst>
            </p:cNvPr>
            <p:cNvSpPr/>
            <p:nvPr/>
          </p:nvSpPr>
          <p:spPr>
            <a:xfrm>
              <a:off x="4180547" y="3778598"/>
              <a:ext cx="1254035" cy="43715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88" dirty="0"/>
                <a:t>Data Modeling &amp; Research</a:t>
              </a:r>
              <a:endParaRPr lang="en-ZA" sz="788" dirty="0" err="1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BC18E85E-ABA9-4BA5-9739-C1F442CDED6C}"/>
                </a:ext>
              </a:extLst>
            </p:cNvPr>
            <p:cNvSpPr/>
            <p:nvPr/>
          </p:nvSpPr>
          <p:spPr>
            <a:xfrm>
              <a:off x="5747258" y="3778598"/>
              <a:ext cx="1254035" cy="43715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88" dirty="0"/>
                <a:t>Policy Development</a:t>
              </a:r>
              <a:endParaRPr lang="en-ZA" sz="788" dirty="0" err="1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35804953-69E9-4617-B611-0F36397FACFE}"/>
                </a:ext>
              </a:extLst>
            </p:cNvPr>
            <p:cNvSpPr/>
            <p:nvPr/>
          </p:nvSpPr>
          <p:spPr>
            <a:xfrm>
              <a:off x="7302512" y="3778598"/>
              <a:ext cx="1254035" cy="43715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88" dirty="0"/>
                <a:t>Communications </a:t>
              </a:r>
              <a:endParaRPr lang="en-ZA" sz="788" dirty="0" err="1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D65D156A-5AEB-4449-957E-F6071DB4BC2E}"/>
                </a:ext>
              </a:extLst>
            </p:cNvPr>
            <p:cNvSpPr/>
            <p:nvPr/>
          </p:nvSpPr>
          <p:spPr>
            <a:xfrm>
              <a:off x="1890269" y="2842805"/>
              <a:ext cx="1553119" cy="27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75" b="1" dirty="0">
                  <a:solidFill>
                    <a:srgbClr val="00329B"/>
                  </a:solidFill>
                </a:rPr>
                <a:t>Primary Priorities</a:t>
              </a:r>
              <a:endParaRPr lang="en-ZA" sz="675" b="1" dirty="0" err="1">
                <a:solidFill>
                  <a:srgbClr val="00329B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92AF82F9-E7AF-4558-8782-870AC3B56085}"/>
                </a:ext>
              </a:extLst>
            </p:cNvPr>
            <p:cNvSpPr/>
            <p:nvPr/>
          </p:nvSpPr>
          <p:spPr>
            <a:xfrm>
              <a:off x="1838018" y="3862996"/>
              <a:ext cx="1553119" cy="27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75" b="1" dirty="0">
                  <a:solidFill>
                    <a:srgbClr val="00329B"/>
                  </a:solidFill>
                </a:rPr>
                <a:t>Enabling Priorities</a:t>
              </a:r>
              <a:endParaRPr lang="en-ZA" sz="675" b="1" dirty="0" err="1">
                <a:solidFill>
                  <a:srgbClr val="00329B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A576CDD0-D42A-47EA-B478-4AC6CC5E753D}"/>
                </a:ext>
              </a:extLst>
            </p:cNvPr>
            <p:cNvSpPr/>
            <p:nvPr/>
          </p:nvSpPr>
          <p:spPr>
            <a:xfrm>
              <a:off x="4356896" y="5157508"/>
              <a:ext cx="1254035" cy="43715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32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75" dirty="0">
                  <a:solidFill>
                    <a:srgbClr val="00329B"/>
                  </a:solidFill>
                </a:rPr>
                <a:t>Sector Development</a:t>
              </a:r>
              <a:endParaRPr lang="en-ZA" sz="675" dirty="0" err="1">
                <a:solidFill>
                  <a:srgbClr val="00329B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B525C089-FB15-40FE-9697-3AB53AB5A0FB}"/>
                </a:ext>
              </a:extLst>
            </p:cNvPr>
            <p:cNvSpPr/>
            <p:nvPr/>
          </p:nvSpPr>
          <p:spPr>
            <a:xfrm>
              <a:off x="5089309" y="4572060"/>
              <a:ext cx="1254035" cy="43715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32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75" dirty="0">
                  <a:solidFill>
                    <a:srgbClr val="00329B"/>
                  </a:solidFill>
                </a:rPr>
                <a:t>Catalytic Economic Infrastructure</a:t>
              </a:r>
              <a:endParaRPr lang="en-ZA" sz="675" dirty="0" err="1">
                <a:solidFill>
                  <a:srgbClr val="00329B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B54428EB-81BF-488D-B631-8EE69B9AC2C0}"/>
                </a:ext>
              </a:extLst>
            </p:cNvPr>
            <p:cNvSpPr/>
            <p:nvPr/>
          </p:nvSpPr>
          <p:spPr>
            <a:xfrm>
              <a:off x="3720974" y="4572060"/>
              <a:ext cx="1254035" cy="43715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32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75" dirty="0">
                  <a:solidFill>
                    <a:srgbClr val="00329B"/>
                  </a:solidFill>
                </a:rPr>
                <a:t>SMMEs</a:t>
              </a:r>
              <a:endParaRPr lang="en-ZA" sz="675" dirty="0" err="1">
                <a:solidFill>
                  <a:srgbClr val="00329B"/>
                </a:solidFill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33F4503E-3387-42F3-8A31-70ABBDC9F20C}"/>
                </a:ext>
              </a:extLst>
            </p:cNvPr>
            <p:cNvSpPr/>
            <p:nvPr/>
          </p:nvSpPr>
          <p:spPr>
            <a:xfrm>
              <a:off x="7825978" y="4572060"/>
              <a:ext cx="1254035" cy="43715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32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75" dirty="0">
                  <a:solidFill>
                    <a:srgbClr val="00329B"/>
                  </a:solidFill>
                </a:rPr>
                <a:t>Consumer Protection </a:t>
              </a:r>
              <a:endParaRPr lang="en-ZA" sz="675" dirty="0" err="1">
                <a:solidFill>
                  <a:srgbClr val="00329B"/>
                </a:solidFill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B2D58980-F6DA-4C40-845F-7E2F185C8345}"/>
                </a:ext>
              </a:extLst>
            </p:cNvPr>
            <p:cNvSpPr/>
            <p:nvPr/>
          </p:nvSpPr>
          <p:spPr>
            <a:xfrm>
              <a:off x="6457643" y="4572060"/>
              <a:ext cx="1254035" cy="43715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32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75" dirty="0">
                  <a:solidFill>
                    <a:srgbClr val="00329B"/>
                  </a:solidFill>
                </a:rPr>
                <a:t>Digital &amp; Innovation</a:t>
              </a:r>
              <a:endParaRPr lang="en-ZA" sz="675" dirty="0" err="1">
                <a:solidFill>
                  <a:srgbClr val="00329B"/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0B6CD3D3-9556-4717-83E9-FC135D9FDBCD}"/>
                </a:ext>
              </a:extLst>
            </p:cNvPr>
            <p:cNvSpPr/>
            <p:nvPr/>
          </p:nvSpPr>
          <p:spPr>
            <a:xfrm>
              <a:off x="8648046" y="5157507"/>
              <a:ext cx="1254035" cy="43715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32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75" dirty="0">
                  <a:solidFill>
                    <a:srgbClr val="00329B"/>
                  </a:solidFill>
                </a:rPr>
                <a:t>Municipalities &amp; </a:t>
              </a:r>
              <a:r>
                <a:rPr lang="en-US" sz="675">
                  <a:solidFill>
                    <a:srgbClr val="00329B"/>
                  </a:solidFill>
                </a:rPr>
                <a:t>Spatial </a:t>
              </a:r>
              <a:endParaRPr lang="en-ZA" sz="675" dirty="0" err="1">
                <a:solidFill>
                  <a:srgbClr val="00329B"/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2BCADC49-157D-4BD6-92E9-4D1C7C931986}"/>
                </a:ext>
              </a:extLst>
            </p:cNvPr>
            <p:cNvSpPr/>
            <p:nvPr/>
          </p:nvSpPr>
          <p:spPr>
            <a:xfrm>
              <a:off x="5716326" y="1754035"/>
              <a:ext cx="1254035" cy="66620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32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00329B"/>
                  </a:solidFill>
                </a:rPr>
                <a:t>Jobs </a:t>
              </a:r>
              <a:endParaRPr lang="en-ZA" sz="1200" dirty="0" err="1">
                <a:solidFill>
                  <a:srgbClr val="00329B"/>
                </a:solidFill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4EB30010-03C9-494B-9C6D-0176F622276F}"/>
                </a:ext>
              </a:extLst>
            </p:cNvPr>
            <p:cNvSpPr/>
            <p:nvPr/>
          </p:nvSpPr>
          <p:spPr>
            <a:xfrm>
              <a:off x="2926512" y="5157509"/>
              <a:ext cx="1254035" cy="43715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32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75" dirty="0">
                  <a:solidFill>
                    <a:srgbClr val="00329B"/>
                  </a:solidFill>
                </a:rPr>
                <a:t>Skills Development</a:t>
              </a:r>
              <a:endParaRPr lang="en-ZA" sz="675" dirty="0" err="1">
                <a:solidFill>
                  <a:srgbClr val="00329B"/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7A535D13-E31C-470E-A721-A0C0DDB3C0BA}"/>
                </a:ext>
              </a:extLst>
            </p:cNvPr>
            <p:cNvSpPr/>
            <p:nvPr/>
          </p:nvSpPr>
          <p:spPr>
            <a:xfrm>
              <a:off x="5787279" y="5157508"/>
              <a:ext cx="1254035" cy="43715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32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75" dirty="0">
                  <a:solidFill>
                    <a:srgbClr val="00329B"/>
                  </a:solidFill>
                </a:rPr>
                <a:t>Economic Advocacy &amp; Stakeholder Co-</a:t>
              </a:r>
              <a:r>
                <a:rPr lang="en-US" sz="675" dirty="0" err="1">
                  <a:solidFill>
                    <a:srgbClr val="00329B"/>
                  </a:solidFill>
                </a:rPr>
                <a:t>ord</a:t>
              </a:r>
              <a:endParaRPr lang="en-ZA" sz="675" dirty="0" err="1">
                <a:solidFill>
                  <a:srgbClr val="00329B"/>
                </a:solidFill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xmlns="" id="{84A33014-4E48-47E0-A7CF-AF24614790CD}"/>
                </a:ext>
              </a:extLst>
            </p:cNvPr>
            <p:cNvSpPr/>
            <p:nvPr/>
          </p:nvSpPr>
          <p:spPr>
            <a:xfrm>
              <a:off x="7217663" y="5157508"/>
              <a:ext cx="1254035" cy="43715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32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75" dirty="0">
                  <a:solidFill>
                    <a:srgbClr val="00329B"/>
                  </a:solidFill>
                </a:rPr>
                <a:t>Green Economy</a:t>
              </a:r>
              <a:endParaRPr lang="en-ZA" sz="675" dirty="0" err="1">
                <a:solidFill>
                  <a:srgbClr val="00329B"/>
                </a:solidFill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xmlns="" id="{B4E742C4-6722-4B15-B3B4-6F929FCA593C}"/>
                </a:ext>
              </a:extLst>
            </p:cNvPr>
            <p:cNvSpPr/>
            <p:nvPr/>
          </p:nvSpPr>
          <p:spPr>
            <a:xfrm>
              <a:off x="1838017" y="4671883"/>
              <a:ext cx="1553119" cy="27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75" b="1" dirty="0">
                  <a:solidFill>
                    <a:srgbClr val="00329B"/>
                  </a:solidFill>
                </a:rPr>
                <a:t>The Foundation</a:t>
              </a:r>
              <a:endParaRPr lang="en-ZA" sz="675" b="1" dirty="0" err="1">
                <a:solidFill>
                  <a:srgbClr val="00329B"/>
                </a:solidFill>
              </a:endParaRP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xmlns="" id="{F82BA428-EA4B-4991-950E-14A0B8A05CEF}"/>
                </a:ext>
              </a:extLst>
            </p:cNvPr>
            <p:cNvCxnSpPr/>
            <p:nvPr/>
          </p:nvCxnSpPr>
          <p:spPr>
            <a:xfrm>
              <a:off x="1947691" y="3522073"/>
              <a:ext cx="8105503" cy="0"/>
            </a:xfrm>
            <a:prstGeom prst="line">
              <a:avLst/>
            </a:prstGeom>
            <a:ln w="6350">
              <a:solidFill>
                <a:srgbClr val="00329B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xmlns="" id="{5D4484D6-F0A9-462E-8BC5-E506CA00028F}"/>
                </a:ext>
              </a:extLst>
            </p:cNvPr>
            <p:cNvCxnSpPr/>
            <p:nvPr/>
          </p:nvCxnSpPr>
          <p:spPr>
            <a:xfrm>
              <a:off x="1890269" y="4478927"/>
              <a:ext cx="8105503" cy="0"/>
            </a:xfrm>
            <a:prstGeom prst="line">
              <a:avLst/>
            </a:prstGeom>
            <a:ln w="6350">
              <a:solidFill>
                <a:srgbClr val="00329B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xmlns="" id="{2A847418-9877-4D3A-961F-B5DB74F19A8B}"/>
                </a:ext>
              </a:extLst>
            </p:cNvPr>
            <p:cNvCxnSpPr/>
            <p:nvPr/>
          </p:nvCxnSpPr>
          <p:spPr>
            <a:xfrm>
              <a:off x="1947691" y="2571750"/>
              <a:ext cx="8105503" cy="0"/>
            </a:xfrm>
            <a:prstGeom prst="line">
              <a:avLst/>
            </a:prstGeom>
            <a:ln w="6350">
              <a:solidFill>
                <a:srgbClr val="00329B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xmlns="" id="{90D390C4-309A-4731-9286-85F690659D63}"/>
                </a:ext>
              </a:extLst>
            </p:cNvPr>
            <p:cNvSpPr/>
            <p:nvPr/>
          </p:nvSpPr>
          <p:spPr>
            <a:xfrm>
              <a:off x="1890268" y="1952393"/>
              <a:ext cx="1553119" cy="27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75" b="1" dirty="0">
                  <a:solidFill>
                    <a:srgbClr val="00329B"/>
                  </a:solidFill>
                </a:rPr>
                <a:t>Long term Goal</a:t>
              </a:r>
              <a:endParaRPr lang="en-ZA" sz="675" b="1" dirty="0" err="1">
                <a:solidFill>
                  <a:srgbClr val="00329B"/>
                </a:solidFill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xmlns="" id="{CE5EA55E-A0F9-49E6-875C-96C53541E3BA}"/>
                </a:ext>
              </a:extLst>
            </p:cNvPr>
            <p:cNvSpPr/>
            <p:nvPr/>
          </p:nvSpPr>
          <p:spPr>
            <a:xfrm>
              <a:off x="7252106" y="2732722"/>
              <a:ext cx="1254035" cy="6662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Investment and Export Growth</a:t>
              </a:r>
              <a:endParaRPr lang="en-ZA" sz="825" dirty="0" err="1"/>
            </a:p>
          </p:txBody>
        </p:sp>
      </p:grpSp>
      <p:sp>
        <p:nvSpPr>
          <p:cNvPr id="29" name="Title 1">
            <a:extLst>
              <a:ext uri="{FF2B5EF4-FFF2-40B4-BE49-F238E27FC236}">
                <a16:creationId xmlns:a16="http://schemas.microsoft.com/office/drawing/2014/main" xmlns="" id="{3D892E08-77DC-47D5-9795-7BF2D2F396F3}"/>
              </a:ext>
            </a:extLst>
          </p:cNvPr>
          <p:cNvSpPr txBox="1">
            <a:spLocks/>
          </p:cNvSpPr>
          <p:nvPr/>
        </p:nvSpPr>
        <p:spPr>
          <a:xfrm>
            <a:off x="434566" y="107952"/>
            <a:ext cx="11162923" cy="806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00329B"/>
                </a:solidFill>
              </a14:hiddenFill>
            </a:ext>
          </a:extLst>
        </p:spPr>
        <p:txBody>
          <a:bodyPr vert="horz" wrap="none" lIns="72000" tIns="72000" rIns="72000" bIns="7200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US" spc="-5" dirty="0">
                <a:solidFill>
                  <a:srgbClr val="003399"/>
                </a:solidFill>
                <a:latin typeface="Century Gothic"/>
              </a:rPr>
              <a:t>DEDAT’s prioritization of Economic Recovery Plan in the face of fiscal</a:t>
            </a:r>
          </a:p>
          <a:p>
            <a:pPr marL="12700">
              <a:spcBef>
                <a:spcPts val="100"/>
              </a:spcBef>
            </a:pPr>
            <a:r>
              <a:rPr lang="en-US" spc="-5" dirty="0">
                <a:solidFill>
                  <a:srgbClr val="003399"/>
                </a:solidFill>
                <a:latin typeface="Century Gothic"/>
              </a:rPr>
              <a:t>constraints</a:t>
            </a:r>
            <a:endParaRPr lang="en-ZA" spc="-5" dirty="0">
              <a:solidFill>
                <a:srgbClr val="003399"/>
              </a:solidFill>
              <a:latin typeface="Century Gothic"/>
            </a:endParaRPr>
          </a:p>
        </p:txBody>
      </p:sp>
      <p:sp>
        <p:nvSpPr>
          <p:cNvPr id="31" name="Slide Number Placeholder 2">
            <a:extLst>
              <a:ext uri="{FF2B5EF4-FFF2-40B4-BE49-F238E27FC236}">
                <a16:creationId xmlns:a16="http://schemas.microsoft.com/office/drawing/2014/main" xmlns="" id="{281FE5EF-6F2D-4B7D-919C-9A6C5C61B1B9}"/>
              </a:ext>
            </a:extLst>
          </p:cNvPr>
          <p:cNvSpPr txBox="1">
            <a:spLocks/>
          </p:cNvSpPr>
          <p:nvPr/>
        </p:nvSpPr>
        <p:spPr>
          <a:xfrm>
            <a:off x="11254555" y="6519216"/>
            <a:ext cx="685867" cy="23083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06839F-D7A4-4E5D-B93D-768AD4D1DB36}" type="slidenum">
              <a:rPr lang="en-ZA" sz="800" smtClean="0"/>
              <a:pPr/>
              <a:t>4</a:t>
            </a:fld>
            <a:endParaRPr lang="en-ZA" sz="800" dirty="0"/>
          </a:p>
        </p:txBody>
      </p:sp>
    </p:spTree>
    <p:extLst>
      <p:ext uri="{BB962C8B-B14F-4D97-AF65-F5344CB8AC3E}">
        <p14:creationId xmlns:p14="http://schemas.microsoft.com/office/powerpoint/2010/main" xmlns="" val="131517588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DEDAT Key Priority Budget Allocations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413573" y="1253798"/>
            <a:ext cx="11285340" cy="5469100"/>
            <a:chOff x="398388" y="1223248"/>
            <a:chExt cx="11285340" cy="5469100"/>
          </a:xfrm>
        </p:grpSpPr>
        <p:sp>
          <p:nvSpPr>
            <p:cNvPr id="30" name="Freeform 29"/>
            <p:cNvSpPr/>
            <p:nvPr/>
          </p:nvSpPr>
          <p:spPr>
            <a:xfrm>
              <a:off x="398388" y="1223248"/>
              <a:ext cx="1571774" cy="5469100"/>
            </a:xfrm>
            <a:custGeom>
              <a:avLst/>
              <a:gdLst>
                <a:gd name="connsiteX0" fmla="*/ 0 w 1571774"/>
                <a:gd name="connsiteY0" fmla="*/ 157177 h 5469100"/>
                <a:gd name="connsiteX1" fmla="*/ 157177 w 1571774"/>
                <a:gd name="connsiteY1" fmla="*/ 0 h 5469100"/>
                <a:gd name="connsiteX2" fmla="*/ 1414597 w 1571774"/>
                <a:gd name="connsiteY2" fmla="*/ 0 h 5469100"/>
                <a:gd name="connsiteX3" fmla="*/ 1571774 w 1571774"/>
                <a:gd name="connsiteY3" fmla="*/ 157177 h 5469100"/>
                <a:gd name="connsiteX4" fmla="*/ 1571774 w 1571774"/>
                <a:gd name="connsiteY4" fmla="*/ 5311923 h 5469100"/>
                <a:gd name="connsiteX5" fmla="*/ 1414597 w 1571774"/>
                <a:gd name="connsiteY5" fmla="*/ 5469100 h 5469100"/>
                <a:gd name="connsiteX6" fmla="*/ 157177 w 1571774"/>
                <a:gd name="connsiteY6" fmla="*/ 5469100 h 5469100"/>
                <a:gd name="connsiteX7" fmla="*/ 0 w 1571774"/>
                <a:gd name="connsiteY7" fmla="*/ 5311923 h 5469100"/>
                <a:gd name="connsiteX8" fmla="*/ 0 w 1571774"/>
                <a:gd name="connsiteY8" fmla="*/ 157177 h 546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71774" h="5469100">
                  <a:moveTo>
                    <a:pt x="0" y="157177"/>
                  </a:moveTo>
                  <a:cubicBezTo>
                    <a:pt x="0" y="70371"/>
                    <a:pt x="70371" y="0"/>
                    <a:pt x="157177" y="0"/>
                  </a:cubicBezTo>
                  <a:lnTo>
                    <a:pt x="1414597" y="0"/>
                  </a:lnTo>
                  <a:cubicBezTo>
                    <a:pt x="1501403" y="0"/>
                    <a:pt x="1571774" y="70371"/>
                    <a:pt x="1571774" y="157177"/>
                  </a:cubicBezTo>
                  <a:lnTo>
                    <a:pt x="1571774" y="5311923"/>
                  </a:lnTo>
                  <a:cubicBezTo>
                    <a:pt x="1571774" y="5398729"/>
                    <a:pt x="1501403" y="5469100"/>
                    <a:pt x="1414597" y="5469100"/>
                  </a:cubicBezTo>
                  <a:lnTo>
                    <a:pt x="157177" y="5469100"/>
                  </a:lnTo>
                  <a:cubicBezTo>
                    <a:pt x="70371" y="5469100"/>
                    <a:pt x="0" y="5398729"/>
                    <a:pt x="0" y="5311923"/>
                  </a:cubicBezTo>
                  <a:lnTo>
                    <a:pt x="0" y="157177"/>
                  </a:lnTo>
                  <a:close/>
                </a:path>
              </a:pathLst>
            </a:cu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2301432" rIns="113792" bIns="1207612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1" kern="12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 </a:t>
              </a:r>
              <a:r>
                <a:rPr lang="en-US" sz="16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57.810</a:t>
              </a:r>
              <a:r>
                <a:rPr lang="en-US" sz="1600" b="1" kern="12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million</a:t>
              </a: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433456" y="1372414"/>
              <a:ext cx="1477467" cy="1172003"/>
            </a:xfrm>
            <a:prstGeom prst="roundRect">
              <a:avLst/>
            </a:prstGeom>
            <a:blipFill rotWithShape="1">
              <a:blip r:embed="rId2" cstate="print"/>
              <a:stretch>
                <a:fillRect/>
              </a:stretch>
            </a:blip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2017316" y="1223248"/>
              <a:ext cx="1571774" cy="5469100"/>
            </a:xfrm>
            <a:custGeom>
              <a:avLst/>
              <a:gdLst>
                <a:gd name="connsiteX0" fmla="*/ 0 w 1571774"/>
                <a:gd name="connsiteY0" fmla="*/ 157177 h 5469100"/>
                <a:gd name="connsiteX1" fmla="*/ 157177 w 1571774"/>
                <a:gd name="connsiteY1" fmla="*/ 0 h 5469100"/>
                <a:gd name="connsiteX2" fmla="*/ 1414597 w 1571774"/>
                <a:gd name="connsiteY2" fmla="*/ 0 h 5469100"/>
                <a:gd name="connsiteX3" fmla="*/ 1571774 w 1571774"/>
                <a:gd name="connsiteY3" fmla="*/ 157177 h 5469100"/>
                <a:gd name="connsiteX4" fmla="*/ 1571774 w 1571774"/>
                <a:gd name="connsiteY4" fmla="*/ 5311923 h 5469100"/>
                <a:gd name="connsiteX5" fmla="*/ 1414597 w 1571774"/>
                <a:gd name="connsiteY5" fmla="*/ 5469100 h 5469100"/>
                <a:gd name="connsiteX6" fmla="*/ 157177 w 1571774"/>
                <a:gd name="connsiteY6" fmla="*/ 5469100 h 5469100"/>
                <a:gd name="connsiteX7" fmla="*/ 0 w 1571774"/>
                <a:gd name="connsiteY7" fmla="*/ 5311923 h 5469100"/>
                <a:gd name="connsiteX8" fmla="*/ 0 w 1571774"/>
                <a:gd name="connsiteY8" fmla="*/ 157177 h 546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71774" h="5469100">
                  <a:moveTo>
                    <a:pt x="0" y="157177"/>
                  </a:moveTo>
                  <a:cubicBezTo>
                    <a:pt x="0" y="70371"/>
                    <a:pt x="70371" y="0"/>
                    <a:pt x="157177" y="0"/>
                  </a:cubicBezTo>
                  <a:lnTo>
                    <a:pt x="1414597" y="0"/>
                  </a:lnTo>
                  <a:cubicBezTo>
                    <a:pt x="1501403" y="0"/>
                    <a:pt x="1571774" y="70371"/>
                    <a:pt x="1571774" y="157177"/>
                  </a:cubicBezTo>
                  <a:lnTo>
                    <a:pt x="1571774" y="5311923"/>
                  </a:lnTo>
                  <a:cubicBezTo>
                    <a:pt x="1571774" y="5398729"/>
                    <a:pt x="1501403" y="5469100"/>
                    <a:pt x="1414597" y="5469100"/>
                  </a:cubicBezTo>
                  <a:lnTo>
                    <a:pt x="157177" y="5469100"/>
                  </a:lnTo>
                  <a:cubicBezTo>
                    <a:pt x="70371" y="5469100"/>
                    <a:pt x="0" y="5398729"/>
                    <a:pt x="0" y="5311923"/>
                  </a:cubicBezTo>
                  <a:lnTo>
                    <a:pt x="0" y="157177"/>
                  </a:lnTo>
                  <a:close/>
                </a:path>
              </a:pathLst>
            </a:cu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2301432" rIns="113792" bIns="1207612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 230.043 million</a:t>
              </a: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2052383" y="1372414"/>
              <a:ext cx="1477467" cy="1172003"/>
            </a:xfrm>
            <a:prstGeom prst="roundRect">
              <a:avLst/>
            </a:prstGeom>
            <a:blipFill dpi="0" rotWithShape="1"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3636244" y="1223248"/>
              <a:ext cx="1571774" cy="5469100"/>
            </a:xfrm>
            <a:custGeom>
              <a:avLst/>
              <a:gdLst>
                <a:gd name="connsiteX0" fmla="*/ 0 w 1571774"/>
                <a:gd name="connsiteY0" fmla="*/ 157177 h 5469100"/>
                <a:gd name="connsiteX1" fmla="*/ 157177 w 1571774"/>
                <a:gd name="connsiteY1" fmla="*/ 0 h 5469100"/>
                <a:gd name="connsiteX2" fmla="*/ 1414597 w 1571774"/>
                <a:gd name="connsiteY2" fmla="*/ 0 h 5469100"/>
                <a:gd name="connsiteX3" fmla="*/ 1571774 w 1571774"/>
                <a:gd name="connsiteY3" fmla="*/ 157177 h 5469100"/>
                <a:gd name="connsiteX4" fmla="*/ 1571774 w 1571774"/>
                <a:gd name="connsiteY4" fmla="*/ 5311923 h 5469100"/>
                <a:gd name="connsiteX5" fmla="*/ 1414597 w 1571774"/>
                <a:gd name="connsiteY5" fmla="*/ 5469100 h 5469100"/>
                <a:gd name="connsiteX6" fmla="*/ 157177 w 1571774"/>
                <a:gd name="connsiteY6" fmla="*/ 5469100 h 5469100"/>
                <a:gd name="connsiteX7" fmla="*/ 0 w 1571774"/>
                <a:gd name="connsiteY7" fmla="*/ 5311923 h 5469100"/>
                <a:gd name="connsiteX8" fmla="*/ 0 w 1571774"/>
                <a:gd name="connsiteY8" fmla="*/ 157177 h 546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71774" h="5469100">
                  <a:moveTo>
                    <a:pt x="0" y="157177"/>
                  </a:moveTo>
                  <a:cubicBezTo>
                    <a:pt x="0" y="70371"/>
                    <a:pt x="70371" y="0"/>
                    <a:pt x="157177" y="0"/>
                  </a:cubicBezTo>
                  <a:lnTo>
                    <a:pt x="1414597" y="0"/>
                  </a:lnTo>
                  <a:cubicBezTo>
                    <a:pt x="1501403" y="0"/>
                    <a:pt x="1571774" y="70371"/>
                    <a:pt x="1571774" y="157177"/>
                  </a:cubicBezTo>
                  <a:lnTo>
                    <a:pt x="1571774" y="5311923"/>
                  </a:lnTo>
                  <a:cubicBezTo>
                    <a:pt x="1571774" y="5398729"/>
                    <a:pt x="1501403" y="5469100"/>
                    <a:pt x="1414597" y="5469100"/>
                  </a:cubicBezTo>
                  <a:lnTo>
                    <a:pt x="157177" y="5469100"/>
                  </a:lnTo>
                  <a:cubicBezTo>
                    <a:pt x="70371" y="5469100"/>
                    <a:pt x="0" y="5398729"/>
                    <a:pt x="0" y="5311923"/>
                  </a:cubicBezTo>
                  <a:lnTo>
                    <a:pt x="0" y="157177"/>
                  </a:lnTo>
                  <a:close/>
                </a:path>
              </a:pathLst>
            </a:cu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2301432" rIns="113792" bIns="1207612" numCol="1" spcCol="1270" anchor="ctr" anchorCtr="0">
              <a:noAutofit/>
            </a:bodyPr>
            <a:lstStyle/>
            <a:p>
              <a:pPr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 26.300 million</a:t>
              </a: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3671311" y="1372414"/>
              <a:ext cx="1477467" cy="1172003"/>
            </a:xfrm>
            <a:prstGeom prst="roundRect">
              <a:avLst/>
            </a:prstGeom>
            <a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 l="-42000" r="-42000"/>
              </a:stretch>
            </a:blip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5255171" y="1223248"/>
              <a:ext cx="1571774" cy="5469100"/>
            </a:xfrm>
            <a:custGeom>
              <a:avLst/>
              <a:gdLst>
                <a:gd name="connsiteX0" fmla="*/ 0 w 1571774"/>
                <a:gd name="connsiteY0" fmla="*/ 157177 h 5469100"/>
                <a:gd name="connsiteX1" fmla="*/ 157177 w 1571774"/>
                <a:gd name="connsiteY1" fmla="*/ 0 h 5469100"/>
                <a:gd name="connsiteX2" fmla="*/ 1414597 w 1571774"/>
                <a:gd name="connsiteY2" fmla="*/ 0 h 5469100"/>
                <a:gd name="connsiteX3" fmla="*/ 1571774 w 1571774"/>
                <a:gd name="connsiteY3" fmla="*/ 157177 h 5469100"/>
                <a:gd name="connsiteX4" fmla="*/ 1571774 w 1571774"/>
                <a:gd name="connsiteY4" fmla="*/ 5311923 h 5469100"/>
                <a:gd name="connsiteX5" fmla="*/ 1414597 w 1571774"/>
                <a:gd name="connsiteY5" fmla="*/ 5469100 h 5469100"/>
                <a:gd name="connsiteX6" fmla="*/ 157177 w 1571774"/>
                <a:gd name="connsiteY6" fmla="*/ 5469100 h 5469100"/>
                <a:gd name="connsiteX7" fmla="*/ 0 w 1571774"/>
                <a:gd name="connsiteY7" fmla="*/ 5311923 h 5469100"/>
                <a:gd name="connsiteX8" fmla="*/ 0 w 1571774"/>
                <a:gd name="connsiteY8" fmla="*/ 157177 h 546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71774" h="5469100">
                  <a:moveTo>
                    <a:pt x="0" y="157177"/>
                  </a:moveTo>
                  <a:cubicBezTo>
                    <a:pt x="0" y="70371"/>
                    <a:pt x="70371" y="0"/>
                    <a:pt x="157177" y="0"/>
                  </a:cubicBezTo>
                  <a:lnTo>
                    <a:pt x="1414597" y="0"/>
                  </a:lnTo>
                  <a:cubicBezTo>
                    <a:pt x="1501403" y="0"/>
                    <a:pt x="1571774" y="70371"/>
                    <a:pt x="1571774" y="157177"/>
                  </a:cubicBezTo>
                  <a:lnTo>
                    <a:pt x="1571774" y="5311923"/>
                  </a:lnTo>
                  <a:cubicBezTo>
                    <a:pt x="1571774" y="5398729"/>
                    <a:pt x="1501403" y="5469100"/>
                    <a:pt x="1414597" y="5469100"/>
                  </a:cubicBezTo>
                  <a:lnTo>
                    <a:pt x="157177" y="5469100"/>
                  </a:lnTo>
                  <a:cubicBezTo>
                    <a:pt x="70371" y="5469100"/>
                    <a:pt x="0" y="5398729"/>
                    <a:pt x="0" y="5311923"/>
                  </a:cubicBezTo>
                  <a:lnTo>
                    <a:pt x="0" y="157177"/>
                  </a:lnTo>
                  <a:close/>
                </a:path>
              </a:pathLst>
            </a:cu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2301432" rIns="113792" bIns="1207612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 5.100 million</a:t>
              </a: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5290239" y="1372414"/>
              <a:ext cx="1477467" cy="1172003"/>
            </a:xfrm>
            <a:prstGeom prst="roundRect">
              <a:avLst/>
            </a:prstGeom>
            <a:blipFill dpi="0" rotWithShape="1">
              <a:blip r:embed="rId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8" name="Freeform 37"/>
            <p:cNvSpPr/>
            <p:nvPr/>
          </p:nvSpPr>
          <p:spPr>
            <a:xfrm>
              <a:off x="6874099" y="1223248"/>
              <a:ext cx="1571774" cy="5469100"/>
            </a:xfrm>
            <a:custGeom>
              <a:avLst/>
              <a:gdLst>
                <a:gd name="connsiteX0" fmla="*/ 0 w 1571774"/>
                <a:gd name="connsiteY0" fmla="*/ 157177 h 5469100"/>
                <a:gd name="connsiteX1" fmla="*/ 157177 w 1571774"/>
                <a:gd name="connsiteY1" fmla="*/ 0 h 5469100"/>
                <a:gd name="connsiteX2" fmla="*/ 1414597 w 1571774"/>
                <a:gd name="connsiteY2" fmla="*/ 0 h 5469100"/>
                <a:gd name="connsiteX3" fmla="*/ 1571774 w 1571774"/>
                <a:gd name="connsiteY3" fmla="*/ 157177 h 5469100"/>
                <a:gd name="connsiteX4" fmla="*/ 1571774 w 1571774"/>
                <a:gd name="connsiteY4" fmla="*/ 5311923 h 5469100"/>
                <a:gd name="connsiteX5" fmla="*/ 1414597 w 1571774"/>
                <a:gd name="connsiteY5" fmla="*/ 5469100 h 5469100"/>
                <a:gd name="connsiteX6" fmla="*/ 157177 w 1571774"/>
                <a:gd name="connsiteY6" fmla="*/ 5469100 h 5469100"/>
                <a:gd name="connsiteX7" fmla="*/ 0 w 1571774"/>
                <a:gd name="connsiteY7" fmla="*/ 5311923 h 5469100"/>
                <a:gd name="connsiteX8" fmla="*/ 0 w 1571774"/>
                <a:gd name="connsiteY8" fmla="*/ 157177 h 546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71774" h="5469100">
                  <a:moveTo>
                    <a:pt x="0" y="157177"/>
                  </a:moveTo>
                  <a:cubicBezTo>
                    <a:pt x="0" y="70371"/>
                    <a:pt x="70371" y="0"/>
                    <a:pt x="157177" y="0"/>
                  </a:cubicBezTo>
                  <a:lnTo>
                    <a:pt x="1414597" y="0"/>
                  </a:lnTo>
                  <a:cubicBezTo>
                    <a:pt x="1501403" y="0"/>
                    <a:pt x="1571774" y="70371"/>
                    <a:pt x="1571774" y="157177"/>
                  </a:cubicBezTo>
                  <a:lnTo>
                    <a:pt x="1571774" y="5311923"/>
                  </a:lnTo>
                  <a:cubicBezTo>
                    <a:pt x="1571774" y="5398729"/>
                    <a:pt x="1501403" y="5469100"/>
                    <a:pt x="1414597" y="5469100"/>
                  </a:cubicBezTo>
                  <a:lnTo>
                    <a:pt x="157177" y="5469100"/>
                  </a:lnTo>
                  <a:cubicBezTo>
                    <a:pt x="70371" y="5469100"/>
                    <a:pt x="0" y="5398729"/>
                    <a:pt x="0" y="5311923"/>
                  </a:cubicBezTo>
                  <a:lnTo>
                    <a:pt x="0" y="157177"/>
                  </a:lnTo>
                  <a:close/>
                </a:path>
              </a:pathLst>
            </a:cu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2301432" rIns="113792" bIns="1207612" numCol="1" spcCol="1270" anchor="ctr" anchorCtr="0">
              <a:noAutofit/>
            </a:bodyPr>
            <a:lstStyle/>
            <a:p>
              <a:pPr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 39.359 million</a:t>
              </a: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6909167" y="1372414"/>
              <a:ext cx="1477467" cy="1172003"/>
            </a:xfrm>
            <a:prstGeom prst="roundRect">
              <a:avLst/>
            </a:prstGeom>
            <a:blipFill dpi="0" rotWithShape="1">
              <a:blip r:embed="rId6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Freeform 39"/>
            <p:cNvSpPr/>
            <p:nvPr/>
          </p:nvSpPr>
          <p:spPr>
            <a:xfrm>
              <a:off x="8493027" y="1223248"/>
              <a:ext cx="1571774" cy="5469100"/>
            </a:xfrm>
            <a:custGeom>
              <a:avLst/>
              <a:gdLst>
                <a:gd name="connsiteX0" fmla="*/ 0 w 1571774"/>
                <a:gd name="connsiteY0" fmla="*/ 157177 h 5469100"/>
                <a:gd name="connsiteX1" fmla="*/ 157177 w 1571774"/>
                <a:gd name="connsiteY1" fmla="*/ 0 h 5469100"/>
                <a:gd name="connsiteX2" fmla="*/ 1414597 w 1571774"/>
                <a:gd name="connsiteY2" fmla="*/ 0 h 5469100"/>
                <a:gd name="connsiteX3" fmla="*/ 1571774 w 1571774"/>
                <a:gd name="connsiteY3" fmla="*/ 157177 h 5469100"/>
                <a:gd name="connsiteX4" fmla="*/ 1571774 w 1571774"/>
                <a:gd name="connsiteY4" fmla="*/ 5311923 h 5469100"/>
                <a:gd name="connsiteX5" fmla="*/ 1414597 w 1571774"/>
                <a:gd name="connsiteY5" fmla="*/ 5469100 h 5469100"/>
                <a:gd name="connsiteX6" fmla="*/ 157177 w 1571774"/>
                <a:gd name="connsiteY6" fmla="*/ 5469100 h 5469100"/>
                <a:gd name="connsiteX7" fmla="*/ 0 w 1571774"/>
                <a:gd name="connsiteY7" fmla="*/ 5311923 h 5469100"/>
                <a:gd name="connsiteX8" fmla="*/ 0 w 1571774"/>
                <a:gd name="connsiteY8" fmla="*/ 157177 h 546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71774" h="5469100">
                  <a:moveTo>
                    <a:pt x="0" y="157177"/>
                  </a:moveTo>
                  <a:cubicBezTo>
                    <a:pt x="0" y="70371"/>
                    <a:pt x="70371" y="0"/>
                    <a:pt x="157177" y="0"/>
                  </a:cubicBezTo>
                  <a:lnTo>
                    <a:pt x="1414597" y="0"/>
                  </a:lnTo>
                  <a:cubicBezTo>
                    <a:pt x="1501403" y="0"/>
                    <a:pt x="1571774" y="70371"/>
                    <a:pt x="1571774" y="157177"/>
                  </a:cubicBezTo>
                  <a:lnTo>
                    <a:pt x="1571774" y="5311923"/>
                  </a:lnTo>
                  <a:cubicBezTo>
                    <a:pt x="1571774" y="5398729"/>
                    <a:pt x="1501403" y="5469100"/>
                    <a:pt x="1414597" y="5469100"/>
                  </a:cubicBezTo>
                  <a:lnTo>
                    <a:pt x="157177" y="5469100"/>
                  </a:lnTo>
                  <a:cubicBezTo>
                    <a:pt x="70371" y="5469100"/>
                    <a:pt x="0" y="5398729"/>
                    <a:pt x="0" y="5311923"/>
                  </a:cubicBezTo>
                  <a:lnTo>
                    <a:pt x="0" y="157177"/>
                  </a:lnTo>
                  <a:close/>
                </a:path>
              </a:pathLst>
            </a:cu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2301432" rIns="113792" bIns="1207612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8540180" y="1372414"/>
              <a:ext cx="1477467" cy="1172003"/>
            </a:xfrm>
            <a:prstGeom prst="roundRect">
              <a:avLst/>
            </a:prstGeom>
            <a:blipFill>
              <a:blip r:embed="rId7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a:blip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0111954" y="1223248"/>
              <a:ext cx="1571774" cy="5469100"/>
            </a:xfrm>
            <a:custGeom>
              <a:avLst/>
              <a:gdLst>
                <a:gd name="connsiteX0" fmla="*/ 0 w 1571774"/>
                <a:gd name="connsiteY0" fmla="*/ 157177 h 5469100"/>
                <a:gd name="connsiteX1" fmla="*/ 157177 w 1571774"/>
                <a:gd name="connsiteY1" fmla="*/ 0 h 5469100"/>
                <a:gd name="connsiteX2" fmla="*/ 1414597 w 1571774"/>
                <a:gd name="connsiteY2" fmla="*/ 0 h 5469100"/>
                <a:gd name="connsiteX3" fmla="*/ 1571774 w 1571774"/>
                <a:gd name="connsiteY3" fmla="*/ 157177 h 5469100"/>
                <a:gd name="connsiteX4" fmla="*/ 1571774 w 1571774"/>
                <a:gd name="connsiteY4" fmla="*/ 5311923 h 5469100"/>
                <a:gd name="connsiteX5" fmla="*/ 1414597 w 1571774"/>
                <a:gd name="connsiteY5" fmla="*/ 5469100 h 5469100"/>
                <a:gd name="connsiteX6" fmla="*/ 157177 w 1571774"/>
                <a:gd name="connsiteY6" fmla="*/ 5469100 h 5469100"/>
                <a:gd name="connsiteX7" fmla="*/ 0 w 1571774"/>
                <a:gd name="connsiteY7" fmla="*/ 5311923 h 5469100"/>
                <a:gd name="connsiteX8" fmla="*/ 0 w 1571774"/>
                <a:gd name="connsiteY8" fmla="*/ 157177 h 546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71774" h="5469100">
                  <a:moveTo>
                    <a:pt x="0" y="157177"/>
                  </a:moveTo>
                  <a:cubicBezTo>
                    <a:pt x="0" y="70371"/>
                    <a:pt x="70371" y="0"/>
                    <a:pt x="157177" y="0"/>
                  </a:cubicBezTo>
                  <a:lnTo>
                    <a:pt x="1414597" y="0"/>
                  </a:lnTo>
                  <a:cubicBezTo>
                    <a:pt x="1501403" y="0"/>
                    <a:pt x="1571774" y="70371"/>
                    <a:pt x="1571774" y="157177"/>
                  </a:cubicBezTo>
                  <a:lnTo>
                    <a:pt x="1571774" y="5311923"/>
                  </a:lnTo>
                  <a:cubicBezTo>
                    <a:pt x="1571774" y="5398729"/>
                    <a:pt x="1501403" y="5469100"/>
                    <a:pt x="1414597" y="5469100"/>
                  </a:cubicBezTo>
                  <a:lnTo>
                    <a:pt x="157177" y="5469100"/>
                  </a:lnTo>
                  <a:cubicBezTo>
                    <a:pt x="70371" y="5469100"/>
                    <a:pt x="0" y="5398729"/>
                    <a:pt x="0" y="5311923"/>
                  </a:cubicBezTo>
                  <a:lnTo>
                    <a:pt x="0" y="157177"/>
                  </a:lnTo>
                  <a:close/>
                </a:path>
              </a:pathLst>
            </a:cu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2301432" rIns="113792" bIns="1207612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 25.150million</a:t>
              </a: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10147022" y="1372414"/>
              <a:ext cx="1477467" cy="1172003"/>
            </a:xfrm>
            <a:prstGeom prst="roundRect">
              <a:avLst/>
            </a:prstGeom>
            <a:blipFill>
              <a:blip r:embed="rId8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a:blip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393701" y="2716696"/>
            <a:ext cx="15676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Skills Development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85347" y="2716695"/>
            <a:ext cx="1481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Investments and Exports</a:t>
            </a:r>
            <a:endParaRPr lang="en-US" sz="1400" dirty="0">
              <a:solidFill>
                <a:schemeClr val="accent1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31095" y="2716696"/>
            <a:ext cx="152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SMMEs &amp; Informal Businesses</a:t>
            </a:r>
          </a:p>
          <a:p>
            <a:pPr algn="ctr"/>
            <a:endParaRPr lang="en-US" sz="1400" b="1" dirty="0">
              <a:solidFill>
                <a:schemeClr val="accent1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27374" y="2716695"/>
            <a:ext cx="14577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Ease of Doing Business</a:t>
            </a:r>
          </a:p>
          <a:p>
            <a:pPr algn="ctr"/>
            <a:endParaRPr lang="en-US" sz="1400" b="1" dirty="0">
              <a:solidFill>
                <a:schemeClr val="accent1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70643" y="2716695"/>
            <a:ext cx="14444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Economic Resilience</a:t>
            </a:r>
          </a:p>
          <a:p>
            <a:pPr algn="ctr"/>
            <a:endParaRPr lang="en-US" sz="1400" b="1" dirty="0">
              <a:solidFill>
                <a:schemeClr val="accent1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151165" y="2716695"/>
            <a:ext cx="14974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Governance and Research</a:t>
            </a:r>
          </a:p>
          <a:p>
            <a:endParaRPr lang="en-US" sz="1400" b="1" dirty="0">
              <a:solidFill>
                <a:schemeClr val="accent1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sz="1400" b="1" dirty="0">
              <a:solidFill>
                <a:schemeClr val="accent1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5222" y="4954037"/>
            <a:ext cx="1056660" cy="584312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8532763" y="2688940"/>
            <a:ext cx="14709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Digital </a:t>
            </a:r>
          </a:p>
          <a:p>
            <a:pPr algn="ctr"/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Economy</a:t>
            </a:r>
          </a:p>
          <a:p>
            <a:endParaRPr lang="en-US" sz="1400" b="1" dirty="0">
              <a:solidFill>
                <a:schemeClr val="accent1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27719" y="4947037"/>
            <a:ext cx="1056660" cy="584312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81714" y="4947037"/>
            <a:ext cx="1056660" cy="584312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12727" y="4947037"/>
            <a:ext cx="1056660" cy="584312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84615" y="4947037"/>
            <a:ext cx="1056660" cy="584312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574818" y="5441351"/>
            <a:ext cx="11849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400" b="1" dirty="0">
              <a:solidFill>
                <a:srgbClr val="FF0000"/>
              </a:solidFill>
            </a:endParaRPr>
          </a:p>
          <a:p>
            <a:pPr algn="ctr"/>
            <a:r>
              <a:rPr lang="en-US" sz="1400" b="1" u="sng" dirty="0">
                <a:solidFill>
                  <a:srgbClr val="FF0000"/>
                </a:solidFill>
              </a:rPr>
              <a:t>CoE</a:t>
            </a:r>
          </a:p>
          <a:p>
            <a:pPr algn="ctr"/>
            <a:r>
              <a:rPr lang="en-US" sz="1400" b="1" dirty="0">
                <a:solidFill>
                  <a:srgbClr val="FF0000"/>
                </a:solidFill>
              </a:rPr>
              <a:t>R 12.553 million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193746" y="5623411"/>
            <a:ext cx="11849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solidFill>
                  <a:srgbClr val="FF0000"/>
                </a:solidFill>
              </a:rPr>
              <a:t>CoE</a:t>
            </a:r>
          </a:p>
          <a:p>
            <a:pPr algn="ctr"/>
            <a:r>
              <a:rPr lang="en-US" sz="1400" b="1" dirty="0">
                <a:solidFill>
                  <a:srgbClr val="FF0000"/>
                </a:solidFill>
              </a:rPr>
              <a:t>R 22.970 million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796476" y="5656794"/>
            <a:ext cx="11849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solidFill>
                  <a:srgbClr val="FF0000"/>
                </a:solidFill>
              </a:rPr>
              <a:t>CoE</a:t>
            </a:r>
          </a:p>
          <a:p>
            <a:pPr algn="ctr"/>
            <a:r>
              <a:rPr lang="en-US" sz="1400" b="1" dirty="0">
                <a:solidFill>
                  <a:srgbClr val="FF0000"/>
                </a:solidFill>
              </a:rPr>
              <a:t>R 11.342 million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465575" y="5670491"/>
            <a:ext cx="11849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solidFill>
                  <a:srgbClr val="FF0000"/>
                </a:solidFill>
              </a:rPr>
              <a:t>CoE</a:t>
            </a:r>
          </a:p>
          <a:p>
            <a:pPr algn="ctr"/>
            <a:r>
              <a:rPr lang="en-US" sz="1400" b="1" dirty="0">
                <a:solidFill>
                  <a:srgbClr val="FF0000"/>
                </a:solidFill>
              </a:rPr>
              <a:t>R 8.615 million</a:t>
            </a:r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69510" y="4954037"/>
            <a:ext cx="1056660" cy="584312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>
            <a:off x="7037349" y="5685766"/>
            <a:ext cx="11849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solidFill>
                  <a:srgbClr val="FF0000"/>
                </a:solidFill>
              </a:rPr>
              <a:t>CoE</a:t>
            </a:r>
          </a:p>
          <a:p>
            <a:pPr algn="ctr"/>
            <a:r>
              <a:rPr lang="en-US" sz="1400" b="1" dirty="0">
                <a:solidFill>
                  <a:srgbClr val="FF0000"/>
                </a:solidFill>
              </a:rPr>
              <a:t>R 8.377 million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0305369" y="5685766"/>
            <a:ext cx="11849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solidFill>
                  <a:srgbClr val="FF0000"/>
                </a:solidFill>
              </a:rPr>
              <a:t>CoE</a:t>
            </a:r>
          </a:p>
          <a:p>
            <a:pPr algn="ctr"/>
            <a:r>
              <a:rPr lang="en-US" sz="1400" b="1" dirty="0">
                <a:solidFill>
                  <a:srgbClr val="FF0000"/>
                </a:solidFill>
              </a:rPr>
              <a:t>R 61.118 million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A411C5A-051E-401E-AFD1-63C76462EDFE}"/>
              </a:ext>
            </a:extLst>
          </p:cNvPr>
          <p:cNvSpPr/>
          <p:nvPr/>
        </p:nvSpPr>
        <p:spPr>
          <a:xfrm>
            <a:off x="8573196" y="4359072"/>
            <a:ext cx="1390124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 1.500 million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xmlns="" id="{0681FE98-4691-4809-9807-B57BAE97378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39928" y="4947037"/>
            <a:ext cx="1056660" cy="584312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ED0DC790-C0A5-4D92-BED7-475872A40A56}"/>
              </a:ext>
            </a:extLst>
          </p:cNvPr>
          <p:cNvSpPr txBox="1"/>
          <p:nvPr/>
        </p:nvSpPr>
        <p:spPr>
          <a:xfrm>
            <a:off x="8733596" y="5685766"/>
            <a:ext cx="11849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solidFill>
                  <a:srgbClr val="FF0000"/>
                </a:solidFill>
              </a:rPr>
              <a:t>CoE</a:t>
            </a:r>
          </a:p>
          <a:p>
            <a:pPr algn="ctr"/>
            <a:r>
              <a:rPr lang="en-US" sz="1400" b="1" dirty="0">
                <a:solidFill>
                  <a:srgbClr val="FF0000"/>
                </a:solidFill>
              </a:rPr>
              <a:t>R 7.570 million</a:t>
            </a:r>
          </a:p>
        </p:txBody>
      </p:sp>
      <p:sp>
        <p:nvSpPr>
          <p:cNvPr id="55" name="Slide Number Placeholder 2">
            <a:extLst>
              <a:ext uri="{FF2B5EF4-FFF2-40B4-BE49-F238E27FC236}">
                <a16:creationId xmlns:a16="http://schemas.microsoft.com/office/drawing/2014/main" xmlns="" id="{36DCC811-907A-438B-8CAA-F217B02FA7E9}"/>
              </a:ext>
            </a:extLst>
          </p:cNvPr>
          <p:cNvSpPr txBox="1">
            <a:spLocks/>
          </p:cNvSpPr>
          <p:nvPr/>
        </p:nvSpPr>
        <p:spPr>
          <a:xfrm>
            <a:off x="11698913" y="6492066"/>
            <a:ext cx="685867" cy="23083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06839F-D7A4-4E5D-B93D-768AD4D1DB36}" type="slidenum">
              <a:rPr lang="en-ZA" sz="800" smtClean="0"/>
              <a:pPr/>
              <a:t>5</a:t>
            </a:fld>
            <a:endParaRPr lang="en-ZA" sz="800" dirty="0"/>
          </a:p>
        </p:txBody>
      </p:sp>
    </p:spTree>
    <p:extLst>
      <p:ext uri="{BB962C8B-B14F-4D97-AF65-F5344CB8AC3E}">
        <p14:creationId xmlns:p14="http://schemas.microsoft.com/office/powerpoint/2010/main" xmlns="" val="3035486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A6316D-6F07-4B08-BEB5-6EE6440FF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DEDAT Key Priority Delivery Plan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362E1C8F-67E0-46F5-868E-DA54BF11D0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84739151"/>
              </p:ext>
            </p:extLst>
          </p:nvPr>
        </p:nvGraphicFramePr>
        <p:xfrm>
          <a:off x="393701" y="1122631"/>
          <a:ext cx="11462940" cy="4936059"/>
        </p:xfrm>
        <a:graphic>
          <a:graphicData uri="http://schemas.openxmlformats.org/drawingml/2006/table">
            <a:tbl>
              <a:tblPr firstRow="1" firstCol="1" bandRow="1"/>
              <a:tblGrid>
                <a:gridCol w="2659729">
                  <a:extLst>
                    <a:ext uri="{9D8B030D-6E8A-4147-A177-3AD203B41FA5}">
                      <a16:colId xmlns:a16="http://schemas.microsoft.com/office/drawing/2014/main" xmlns="" val="1737486313"/>
                    </a:ext>
                  </a:extLst>
                </a:gridCol>
                <a:gridCol w="8803211">
                  <a:extLst>
                    <a:ext uri="{9D8B030D-6E8A-4147-A177-3AD203B41FA5}">
                      <a16:colId xmlns:a16="http://schemas.microsoft.com/office/drawing/2014/main" xmlns="" val="4202653758"/>
                    </a:ext>
                  </a:extLst>
                </a:gridCol>
              </a:tblGrid>
              <a:tr h="81955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05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Accelerate Ease of Doing Business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5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Find and implement systematic solutions for economic challenges and binding constraints</a:t>
                      </a:r>
                      <a:endParaRPr lang="en-US" sz="105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5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Provide Red Tape Reduction support for municipalities</a:t>
                      </a:r>
                      <a:endParaRPr lang="en-US" sz="105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5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Improve efficiency of government procedures and administrative systems</a:t>
                      </a:r>
                      <a:endParaRPr lang="en-US" sz="105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5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Provide clear policy direction and legislative reform</a:t>
                      </a:r>
                      <a:endParaRPr lang="en-US" sz="105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00891748"/>
                  </a:ext>
                </a:extLst>
              </a:tr>
              <a:tr h="123869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050" b="1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Boost Investment and exports </a:t>
                      </a:r>
                      <a:endParaRPr lang="en-US" sz="105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5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Enhance international and national positioning of the Western Cape region</a:t>
                      </a:r>
                      <a:endParaRPr lang="en-US" sz="105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5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Implement investment facilitation &amp; retention strategy</a:t>
                      </a:r>
                      <a:endParaRPr lang="en-US" sz="105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5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Promote trade in key destination markets (i.e. rest of Africa)</a:t>
                      </a:r>
                      <a:endParaRPr lang="en-US" sz="105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5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Increase productivity growth and product complexity</a:t>
                      </a:r>
                      <a:endParaRPr lang="en-US" sz="105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5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 tourism</a:t>
                      </a:r>
                      <a:endParaRPr lang="en-US" sz="105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5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 growth opportunities in sectors and SMMEs, including promoting support to the township economy</a:t>
                      </a:r>
                      <a:endParaRPr lang="en-US" sz="105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54775888"/>
                  </a:ext>
                </a:extLst>
              </a:tr>
              <a:tr h="81955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050" b="1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Scaling up work opportunities and skills for people without jobs </a:t>
                      </a:r>
                      <a:endParaRPr lang="en-US" sz="105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5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Increase internships and skills programmes</a:t>
                      </a:r>
                      <a:endParaRPr lang="en-US" sz="105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5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Improve access to skills opportunities and workplace opportunities</a:t>
                      </a:r>
                      <a:endParaRPr lang="en-US" sz="105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5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Improve the skills ecosystem</a:t>
                      </a:r>
                      <a:endParaRPr lang="en-US" sz="105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5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 people into work opportunities</a:t>
                      </a:r>
                      <a:endParaRPr lang="en-US" sz="105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12699417"/>
                  </a:ext>
                </a:extLst>
              </a:tr>
              <a:tr h="123869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050" b="1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Economic Resilience</a:t>
                      </a:r>
                      <a:endParaRPr lang="en-US" sz="105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5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Diversify the regional energy mix and reduce energy intensity by promoting the natural gas sector and promoting &amp; enabling solar PV installations and energy efficiency by businesses and households</a:t>
                      </a:r>
                      <a:endParaRPr lang="en-US" sz="105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5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Initiatives that support the Green Economy </a:t>
                      </a:r>
                      <a:endParaRPr lang="en-US" sz="105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5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Climate change resilience </a:t>
                      </a:r>
                      <a:endParaRPr lang="en-US" sz="105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5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Water Resilience </a:t>
                      </a:r>
                      <a:endParaRPr lang="en-US" sz="105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5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Waste Management</a:t>
                      </a:r>
                      <a:endParaRPr lang="en-US" sz="105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34004431"/>
                  </a:ext>
                </a:extLst>
              </a:tr>
              <a:tr h="81955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050" b="1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Boost Infrastructure</a:t>
                      </a:r>
                      <a:endParaRPr lang="en-US" sz="105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5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Identify and guide the planning and execution of major public infrastructure interventions</a:t>
                      </a:r>
                      <a:endParaRPr lang="en-US" sz="105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5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 municipal infrastructure spend, particularly on labour-intensive projects</a:t>
                      </a:r>
                      <a:endParaRPr lang="en-US" sz="105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5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Identify enabling infrastructure gaps</a:t>
                      </a:r>
                      <a:endParaRPr lang="en-US" sz="105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05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Mobilise and direct new infrastructure investments</a:t>
                      </a:r>
                      <a:endParaRPr lang="en-US" sz="105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49365896"/>
                  </a:ext>
                </a:extLst>
              </a:tr>
            </a:tbl>
          </a:graphicData>
        </a:graphic>
      </p:graphicFrame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xmlns="" id="{F5860B2B-5CA6-44C4-971E-2B2B4236076F}"/>
              </a:ext>
            </a:extLst>
          </p:cNvPr>
          <p:cNvSpPr txBox="1">
            <a:spLocks/>
          </p:cNvSpPr>
          <p:nvPr/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06839F-D7A4-4E5D-B93D-768AD4D1DB36}" type="slidenum">
              <a:rPr lang="en-ZA" sz="800" smtClean="0"/>
              <a:pPr/>
              <a:t>6</a:t>
            </a:fld>
            <a:endParaRPr lang="en-ZA" sz="800" dirty="0"/>
          </a:p>
        </p:txBody>
      </p:sp>
    </p:spTree>
    <p:extLst>
      <p:ext uri="{BB962C8B-B14F-4D97-AF65-F5344CB8AC3E}">
        <p14:creationId xmlns:p14="http://schemas.microsoft.com/office/powerpoint/2010/main" xmlns="" val="4251822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56761F1-C82A-4313-8DE4-8A1FCF88526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Main Appropriation 2021 MTEF</a:t>
            </a:r>
          </a:p>
        </p:txBody>
      </p:sp>
    </p:spTree>
    <p:extLst>
      <p:ext uri="{BB962C8B-B14F-4D97-AF65-F5344CB8AC3E}">
        <p14:creationId xmlns:p14="http://schemas.microsoft.com/office/powerpoint/2010/main" xmlns="" val="3168806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8C850A7C-4488-466D-BD3E-265D1870F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485" y="304001"/>
            <a:ext cx="11432571" cy="559256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>
                <a:solidFill>
                  <a:srgbClr val="002060"/>
                </a:solidFill>
              </a:rPr>
              <a:t>Impact of Budget Reduction within DEDAT</a:t>
            </a:r>
            <a:br>
              <a:rPr lang="en-US" dirty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123498"/>
              </p:ext>
            </p:extLst>
          </p:nvPr>
        </p:nvGraphicFramePr>
        <p:xfrm>
          <a:off x="420757" y="1596276"/>
          <a:ext cx="5807764" cy="4320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5406">
                  <a:extLst>
                    <a:ext uri="{9D8B030D-6E8A-4147-A177-3AD203B41FA5}">
                      <a16:colId xmlns:a16="http://schemas.microsoft.com/office/drawing/2014/main" xmlns="" val="2370942164"/>
                    </a:ext>
                  </a:extLst>
                </a:gridCol>
                <a:gridCol w="1450230">
                  <a:extLst>
                    <a:ext uri="{9D8B030D-6E8A-4147-A177-3AD203B41FA5}">
                      <a16:colId xmlns:a16="http://schemas.microsoft.com/office/drawing/2014/main" xmlns="" val="296651172"/>
                    </a:ext>
                  </a:extLst>
                </a:gridCol>
                <a:gridCol w="1381064">
                  <a:extLst>
                    <a:ext uri="{9D8B030D-6E8A-4147-A177-3AD203B41FA5}">
                      <a16:colId xmlns:a16="http://schemas.microsoft.com/office/drawing/2014/main" xmlns="" val="1938986574"/>
                    </a:ext>
                  </a:extLst>
                </a:gridCol>
                <a:gridCol w="1381064">
                  <a:extLst>
                    <a:ext uri="{9D8B030D-6E8A-4147-A177-3AD203B41FA5}">
                      <a16:colId xmlns:a16="http://schemas.microsoft.com/office/drawing/2014/main" xmlns="" val="2075061376"/>
                    </a:ext>
                  </a:extLst>
                </a:gridCol>
              </a:tblGrid>
              <a:tr h="332838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Programme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2020/21  Budget</a:t>
                      </a:r>
                    </a:p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 ‘000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2021/22 Budget</a:t>
                      </a:r>
                    </a:p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 ‘000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Variance</a:t>
                      </a:r>
                    </a:p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 ‘000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8401673"/>
                  </a:ext>
                </a:extLst>
              </a:tr>
              <a:tr h="33283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Administration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67 934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66 400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(1 534)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50217366"/>
                  </a:ext>
                </a:extLst>
              </a:tr>
              <a:tr h="33283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Integrated Econ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Dev Services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78 690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51 357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(27 333)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31777050"/>
                  </a:ext>
                </a:extLst>
              </a:tr>
              <a:tr h="33283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Trade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&amp; Sector Development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97 737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70 763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(26 974)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8491245"/>
                  </a:ext>
                </a:extLst>
              </a:tr>
              <a:tr h="33283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Business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Reg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&amp; Governance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8 624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10 045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1 421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28145049"/>
                  </a:ext>
                </a:extLst>
              </a:tr>
              <a:tr h="33283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Economic Planning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171 867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171 672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(195)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33481807"/>
                  </a:ext>
                </a:extLst>
              </a:tr>
              <a:tr h="33283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Tourism, Arts &amp; Entertainment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95 614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77 207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(18 407)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3189901"/>
                  </a:ext>
                </a:extLst>
              </a:tr>
              <a:tr h="33283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Skills Dev &amp; Innovation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84 145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70 363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(13 782)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2186605"/>
                  </a:ext>
                </a:extLst>
              </a:tr>
              <a:tr h="332838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TOTAL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604 611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517 807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(86 804)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3741721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19871390"/>
              </p:ext>
            </p:extLst>
          </p:nvPr>
        </p:nvGraphicFramePr>
        <p:xfrm>
          <a:off x="6384236" y="1596276"/>
          <a:ext cx="5688494" cy="29516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62643">
                  <a:extLst>
                    <a:ext uri="{9D8B030D-6E8A-4147-A177-3AD203B41FA5}">
                      <a16:colId xmlns:a16="http://schemas.microsoft.com/office/drawing/2014/main" xmlns="" val="2370942164"/>
                    </a:ext>
                  </a:extLst>
                </a:gridCol>
                <a:gridCol w="1420447">
                  <a:extLst>
                    <a:ext uri="{9D8B030D-6E8A-4147-A177-3AD203B41FA5}">
                      <a16:colId xmlns:a16="http://schemas.microsoft.com/office/drawing/2014/main" xmlns="" val="296651172"/>
                    </a:ext>
                  </a:extLst>
                </a:gridCol>
                <a:gridCol w="1352702">
                  <a:extLst>
                    <a:ext uri="{9D8B030D-6E8A-4147-A177-3AD203B41FA5}">
                      <a16:colId xmlns:a16="http://schemas.microsoft.com/office/drawing/2014/main" xmlns="" val="1938986574"/>
                    </a:ext>
                  </a:extLst>
                </a:gridCol>
                <a:gridCol w="1352702">
                  <a:extLst>
                    <a:ext uri="{9D8B030D-6E8A-4147-A177-3AD203B41FA5}">
                      <a16:colId xmlns:a16="http://schemas.microsoft.com/office/drawing/2014/main" xmlns="" val="2075061376"/>
                    </a:ext>
                  </a:extLst>
                </a:gridCol>
              </a:tblGrid>
              <a:tr h="332838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Economic Classification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2020/21  Budget</a:t>
                      </a:r>
                    </a:p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 ‘000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2021/22 Budget</a:t>
                      </a:r>
                    </a:p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 ‘000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Variance</a:t>
                      </a:r>
                    </a:p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 ‘000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8401673"/>
                  </a:ext>
                </a:extLst>
              </a:tr>
              <a:tr h="33283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Compensation of Employees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165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221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132 545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(32 676)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50217366"/>
                  </a:ext>
                </a:extLst>
              </a:tr>
              <a:tr h="33283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Goods and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105 358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75 948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(29 410)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31777050"/>
                  </a:ext>
                </a:extLst>
              </a:tr>
              <a:tr h="33283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Transfers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and Subsidies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327 886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307 314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(20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572)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8491245"/>
                  </a:ext>
                </a:extLst>
              </a:tr>
              <a:tr h="33283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6 146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(4 146)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36587349"/>
                  </a:ext>
                </a:extLst>
              </a:tr>
              <a:tr h="332838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TOTAL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604 611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517 807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(86 804)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3741721"/>
                  </a:ext>
                </a:extLst>
              </a:tr>
            </a:tbl>
          </a:graphicData>
        </a:graphic>
      </p:graphicFrame>
      <p:sp>
        <p:nvSpPr>
          <p:cNvPr id="2" name="Round Diagonal Corner Rectangle 1"/>
          <p:cNvSpPr/>
          <p:nvPr/>
        </p:nvSpPr>
        <p:spPr>
          <a:xfrm>
            <a:off x="6525491" y="4710545"/>
            <a:ext cx="5547239" cy="1967346"/>
          </a:xfrm>
          <a:prstGeom prst="round2Diag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 err="1"/>
          </a:p>
        </p:txBody>
      </p:sp>
      <p:sp>
        <p:nvSpPr>
          <p:cNvPr id="6" name="TextBox 5"/>
          <p:cNvSpPr txBox="1"/>
          <p:nvPr/>
        </p:nvSpPr>
        <p:spPr>
          <a:xfrm>
            <a:off x="6525491" y="4876800"/>
            <a:ext cx="554723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From a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CoE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perspective, the impact would be that DEDAT would be unable to fill all its vacancies.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The impact on G&amp;S is that DEDAT had to cut all Sector interventions as well as most of the interventions within the Digital Economy area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Within Transfers, the impact of the cuts resulted in reduced support to SMMEs as well as a reduction in the Tourism Safety allocation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xmlns="" id="{F3D3AE87-E181-40F1-B74F-A0BB72BA5EA7}"/>
              </a:ext>
            </a:extLst>
          </p:cNvPr>
          <p:cNvSpPr txBox="1">
            <a:spLocks/>
          </p:cNvSpPr>
          <p:nvPr/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06839F-D7A4-4E5D-B93D-768AD4D1DB36}" type="slidenum">
              <a:rPr lang="en-ZA" sz="800" smtClean="0"/>
              <a:pPr/>
              <a:t>8</a:t>
            </a:fld>
            <a:endParaRPr lang="en-ZA" sz="800" dirty="0"/>
          </a:p>
        </p:txBody>
      </p:sp>
    </p:spTree>
    <p:extLst>
      <p:ext uri="{BB962C8B-B14F-4D97-AF65-F5344CB8AC3E}">
        <p14:creationId xmlns:p14="http://schemas.microsoft.com/office/powerpoint/2010/main" xmlns="" val="2406646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962A4A-59F2-4ED2-AB9A-936C37F81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2021 MTEF Budget: DEDAT Allocations  per Programme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0C3DB5B-2A5C-4621-A015-607BC6C53FA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82BB85D6-13E4-4346-A33C-419D80C030A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096000" y="1412778"/>
            <a:ext cx="5760641" cy="440524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19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Notes: 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Programme 2: Integrated Economic Development Services includes an allocation of </a:t>
            </a:r>
            <a:r>
              <a:rPr lang="en-US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 26 000 million 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aimed at </a:t>
            </a:r>
            <a:r>
              <a:rPr lang="en-US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enhancing the sustainability and growth of SMMEs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endParaRPr lang="en-US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Programme 3: Trade and Sector Development includes an allocation of </a:t>
            </a:r>
            <a:r>
              <a:rPr lang="en-US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 62.113 million 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for </a:t>
            </a:r>
            <a:r>
              <a:rPr lang="en-US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promoting and upscaling trade and investment promotion initiatives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endParaRPr lang="en-US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Programme 5: Economic Planning includes an allocation of R 39.259 million for the purpose of supporting the </a:t>
            </a:r>
            <a:r>
              <a:rPr lang="en-US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Municipal Energy Resilience 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projects as well an allocation of </a:t>
            </a:r>
            <a:r>
              <a:rPr lang="en-US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 44 387 million 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and </a:t>
            </a:r>
            <a:r>
              <a:rPr lang="en-US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 40 054 million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for the purposes of supporting the operations of the </a:t>
            </a:r>
            <a:r>
              <a:rPr lang="en-US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Atlantis SEZ and Saldanha IDZ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respectively.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Programme 6: Tourism, Arts and Entertainment includes an allocation of  </a:t>
            </a:r>
            <a:r>
              <a:rPr lang="en-US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 58 398 million 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towards promoting and upscaling </a:t>
            </a:r>
            <a:r>
              <a:rPr lang="en-US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destination marketing initiatives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Programme 7: Skills Development and Innovation includes an allocation of  </a:t>
            </a:r>
            <a:r>
              <a:rPr lang="en-US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 31 440 million 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towards</a:t>
            </a:r>
            <a:r>
              <a:rPr lang="en-US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upscaling skills development initiatives in the Province, specifically within the BPO and technology sectors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0250C19F-4D28-4415-A049-ED0ED320CA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59741114"/>
              </p:ext>
            </p:extLst>
          </p:nvPr>
        </p:nvGraphicFramePr>
        <p:xfrm>
          <a:off x="393701" y="1399811"/>
          <a:ext cx="5414268" cy="4281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8192">
                  <a:extLst>
                    <a:ext uri="{9D8B030D-6E8A-4147-A177-3AD203B41FA5}">
                      <a16:colId xmlns:a16="http://schemas.microsoft.com/office/drawing/2014/main" xmlns="" val="2370942164"/>
                    </a:ext>
                  </a:extLst>
                </a:gridCol>
                <a:gridCol w="1351092">
                  <a:extLst>
                    <a:ext uri="{9D8B030D-6E8A-4147-A177-3AD203B41FA5}">
                      <a16:colId xmlns:a16="http://schemas.microsoft.com/office/drawing/2014/main" xmlns="" val="296651172"/>
                    </a:ext>
                  </a:extLst>
                </a:gridCol>
                <a:gridCol w="1287492">
                  <a:extLst>
                    <a:ext uri="{9D8B030D-6E8A-4147-A177-3AD203B41FA5}">
                      <a16:colId xmlns:a16="http://schemas.microsoft.com/office/drawing/2014/main" xmlns="" val="3632756395"/>
                    </a:ext>
                  </a:extLst>
                </a:gridCol>
                <a:gridCol w="1287492">
                  <a:extLst>
                    <a:ext uri="{9D8B030D-6E8A-4147-A177-3AD203B41FA5}">
                      <a16:colId xmlns:a16="http://schemas.microsoft.com/office/drawing/2014/main" xmlns="" val="814800955"/>
                    </a:ext>
                  </a:extLst>
                </a:gridCol>
              </a:tblGrid>
              <a:tr h="822115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Programme</a:t>
                      </a:r>
                    </a:p>
                  </a:txBody>
                  <a:tcPr marL="68580" marR="68580" marT="34290" marB="3429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MTEF Allocation</a:t>
                      </a:r>
                    </a:p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2021/22</a:t>
                      </a:r>
                    </a:p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 ‘000</a:t>
                      </a:r>
                    </a:p>
                  </a:txBody>
                  <a:tcPr marL="68580" marR="68580" marT="34290" marB="3429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MTEF Allocation</a:t>
                      </a:r>
                    </a:p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2022/23</a:t>
                      </a:r>
                    </a:p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 ‘000</a:t>
                      </a:r>
                    </a:p>
                  </a:txBody>
                  <a:tcPr marL="68580" marR="68580" marT="34290" marB="3429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MTEF Allocation</a:t>
                      </a:r>
                    </a:p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2023/24</a:t>
                      </a:r>
                    </a:p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 ‘000</a:t>
                      </a:r>
                    </a:p>
                  </a:txBody>
                  <a:tcPr marL="68580" marR="68580" marT="34290" marB="3429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8401673"/>
                  </a:ext>
                </a:extLst>
              </a:tr>
              <a:tr h="304644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Administration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66 400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62 56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64 055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2050217366"/>
                  </a:ext>
                </a:extLst>
              </a:tr>
              <a:tr h="520843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Integrated Econ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Dev Services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51 357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57 651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59 097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831777050"/>
                  </a:ext>
                </a:extLst>
              </a:tr>
              <a:tr h="520843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Trade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&amp; Sector Development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70 763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70 846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72 452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398491245"/>
                  </a:ext>
                </a:extLst>
              </a:tr>
              <a:tr h="520843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Business Reg &amp; Governance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10 045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10 514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10 535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2128145049"/>
                  </a:ext>
                </a:extLst>
              </a:tr>
              <a:tr h="304644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Economic Planning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171 672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157 878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95 025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2033481807"/>
                  </a:ext>
                </a:extLst>
              </a:tr>
              <a:tr h="520843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Tourism, Arts &amp; Entertainment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77 207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79 627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82 517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73189901"/>
                  </a:ext>
                </a:extLst>
              </a:tr>
              <a:tr h="462021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Skills Dev &amp; Innovation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70 363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75 879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76 252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722186605"/>
                  </a:ext>
                </a:extLst>
              </a:tr>
              <a:tr h="304644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TOTAL</a:t>
                      </a:r>
                    </a:p>
                  </a:txBody>
                  <a:tcPr marL="68580" marR="68580" marT="34290" marB="3429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517 807</a:t>
                      </a:r>
                    </a:p>
                  </a:txBody>
                  <a:tcPr marL="68580" marR="68580" marT="34290" marB="3429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514 551</a:t>
                      </a:r>
                    </a:p>
                  </a:txBody>
                  <a:tcPr marL="68580" marR="68580" marT="34290" marB="3429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459 933</a:t>
                      </a:r>
                    </a:p>
                  </a:txBody>
                  <a:tcPr marL="68580" marR="68580" marT="34290" marB="3429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3741721"/>
                  </a:ext>
                </a:extLst>
              </a:tr>
            </a:tbl>
          </a:graphicData>
        </a:graphic>
      </p:graphicFrame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xmlns="" id="{989C4BC3-BD60-4849-8158-F94B0F255AAF}"/>
              </a:ext>
            </a:extLst>
          </p:cNvPr>
          <p:cNvSpPr txBox="1">
            <a:spLocks/>
          </p:cNvSpPr>
          <p:nvPr/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06839F-D7A4-4E5D-B93D-768AD4D1DB36}" type="slidenum">
              <a:rPr lang="en-ZA" sz="800" smtClean="0"/>
              <a:pPr/>
              <a:t>9</a:t>
            </a:fld>
            <a:endParaRPr lang="en-ZA" sz="800" dirty="0"/>
          </a:p>
        </p:txBody>
      </p:sp>
    </p:spTree>
    <p:extLst>
      <p:ext uri="{BB962C8B-B14F-4D97-AF65-F5344CB8AC3E}">
        <p14:creationId xmlns:p14="http://schemas.microsoft.com/office/powerpoint/2010/main" xmlns="" val="10392547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YFU8dMoM0esyVn7WNQT3Q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d9Ct1aMTE22rXjNleq0M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3NfSVMHv0e5Npz.QjYF8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ljdaNviGkeHob23qOkiCQ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eNAe8ZTEEyKIIjjGV93s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heme/theme1.xml><?xml version="1.0" encoding="utf-8"?>
<a:theme xmlns:a="http://schemas.openxmlformats.org/drawingml/2006/main" name="DEDAT theme">
  <a:themeElements>
    <a:clrScheme name="Custom 18">
      <a:dk1>
        <a:sysClr val="windowText" lastClr="000000"/>
      </a:dk1>
      <a:lt1>
        <a:sysClr val="window" lastClr="FFFFFF"/>
      </a:lt1>
      <a:dk2>
        <a:srgbClr val="003399"/>
      </a:dk2>
      <a:lt2>
        <a:srgbClr val="3377FF"/>
      </a:lt2>
      <a:accent1>
        <a:srgbClr val="73AFB6"/>
      </a:accent1>
      <a:accent2>
        <a:srgbClr val="956E8E"/>
      </a:accent2>
      <a:accent3>
        <a:srgbClr val="998F86"/>
      </a:accent3>
      <a:accent4>
        <a:srgbClr val="C4BEB8"/>
      </a:accent4>
      <a:accent5>
        <a:srgbClr val="5C8727"/>
      </a:accent5>
      <a:accent6>
        <a:srgbClr val="F89728"/>
      </a:accent6>
      <a:hlink>
        <a:srgbClr val="B5121B"/>
      </a:hlink>
      <a:folHlink>
        <a:srgbClr val="998F86"/>
      </a:folHlink>
    </a:clrScheme>
    <a:fontScheme name="Western Cape Governmen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 sz="12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DEDAT theme" id="{71EB5A00-AF02-451A-B011-0D82DDB55421}" vid="{D0B8A601-717F-4278-9F5C-59343E50A4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8216</TotalTime>
  <Words>1852</Words>
  <Application>Microsoft Office PowerPoint</Application>
  <PresentationFormat>Custom</PresentationFormat>
  <Paragraphs>453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DEDAT theme</vt:lpstr>
      <vt:lpstr>think-cell Slide</vt:lpstr>
      <vt:lpstr>    Budget Circular 2:      PHASE 2 - Approach to BUDGET 2021</vt:lpstr>
      <vt:lpstr>Overview of Different Levels &amp; Timelines of Economic Strategies and Plans</vt:lpstr>
      <vt:lpstr>New approach: Balancing the health and economic impacts of Covid-19</vt:lpstr>
      <vt:lpstr>Slide 4</vt:lpstr>
      <vt:lpstr>DEDAT Key Priority Budget Allocations</vt:lpstr>
      <vt:lpstr>DEDAT Key Priority Delivery Plan</vt:lpstr>
      <vt:lpstr>Slide 7</vt:lpstr>
      <vt:lpstr>Impact of Budget Reduction within DEDAT </vt:lpstr>
      <vt:lpstr>Overview of 2021 MTEF Budget: DEDAT Allocations  per Programme</vt:lpstr>
      <vt:lpstr>Budget Composition for Delivery  - Economic Classification</vt:lpstr>
      <vt:lpstr>CoE is key to the achievement of Economic priorities</vt:lpstr>
      <vt:lpstr> Budget Composition for Delivery  - Public Entity Allocations</vt:lpstr>
      <vt:lpstr> Budget Composition for Delivery  - Earmarked  Allocations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Circular 2:      PHASE 2 - Approach to BUDGET 2021</dc:title>
  <dc:creator>Alfonso Jacobs</dc:creator>
  <cp:lastModifiedBy>USER</cp:lastModifiedBy>
  <cp:revision>166</cp:revision>
  <dcterms:created xsi:type="dcterms:W3CDTF">2020-09-24T09:53:54Z</dcterms:created>
  <dcterms:modified xsi:type="dcterms:W3CDTF">2021-03-23T09:40:32Z</dcterms:modified>
</cp:coreProperties>
</file>