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586" r:id="rId2"/>
    <p:sldId id="597" r:id="rId3"/>
    <p:sldId id="305" r:id="rId4"/>
    <p:sldId id="312" r:id="rId5"/>
    <p:sldId id="399" r:id="rId6"/>
    <p:sldId id="593" r:id="rId7"/>
    <p:sldId id="592" r:id="rId8"/>
    <p:sldId id="364" r:id="rId9"/>
    <p:sldId id="583" r:id="rId10"/>
    <p:sldId id="596" r:id="rId11"/>
    <p:sldId id="409" r:id="rId12"/>
    <p:sldId id="405" r:id="rId13"/>
    <p:sldId id="424" r:id="rId14"/>
    <p:sldId id="587" r:id="rId15"/>
    <p:sldId id="595" r:id="rId16"/>
    <p:sldId id="408" r:id="rId17"/>
    <p:sldId id="594" r:id="rId18"/>
    <p:sldId id="317" r:id="rId19"/>
    <p:sldId id="318" r:id="rId20"/>
    <p:sldId id="421" r:id="rId21"/>
    <p:sldId id="425" r:id="rId22"/>
    <p:sldId id="330" r:id="rId23"/>
    <p:sldId id="428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45C042-9FA0-4942-9619-4143133E92E3}">
          <p14:sldIdLst>
            <p14:sldId id="586"/>
            <p14:sldId id="597"/>
            <p14:sldId id="305"/>
            <p14:sldId id="312"/>
            <p14:sldId id="399"/>
            <p14:sldId id="593"/>
            <p14:sldId id="592"/>
            <p14:sldId id="364"/>
            <p14:sldId id="583"/>
            <p14:sldId id="596"/>
            <p14:sldId id="409"/>
            <p14:sldId id="405"/>
            <p14:sldId id="424"/>
            <p14:sldId id="587"/>
            <p14:sldId id="595"/>
            <p14:sldId id="408"/>
            <p14:sldId id="594"/>
            <p14:sldId id="317"/>
            <p14:sldId id="318"/>
            <p14:sldId id="421"/>
          </p14:sldIdLst>
        </p14:section>
        <p14:section name="Untitled Section" id="{3AF218CE-71CA-496A-B925-3F4B7EDE6763}">
          <p14:sldIdLst>
            <p14:sldId id="425"/>
            <p14:sldId id="330"/>
            <p14:sldId id="42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smit" initials="c" lastIdx="6" clrIdx="0">
    <p:extLst>
      <p:ext uri="{19B8F6BF-5375-455C-9EA6-DF929625EA0E}">
        <p15:presenceInfo xmlns:p15="http://schemas.microsoft.com/office/powerpoint/2012/main" userId="carosm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9B"/>
    <a:srgbClr val="F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62" autoAdjust="0"/>
  </p:normalViewPr>
  <p:slideViewPr>
    <p:cSldViewPr>
      <p:cViewPr varScale="1">
        <p:scale>
          <a:sx n="50" d="100"/>
          <a:sy n="50" d="100"/>
        </p:scale>
        <p:origin x="126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EFBCB-6FC7-46FE-AD39-8B8B6B82A2B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D462D10E-DE56-4097-9299-001A6742D6E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en-US" sz="2400" b="1" dirty="0">
              <a:solidFill>
                <a:schemeClr val="tx1"/>
              </a:solidFill>
            </a:rPr>
            <a:t>Caro Smit: </a:t>
          </a:r>
        </a:p>
        <a:p>
          <a:pPr algn="ctr"/>
          <a:r>
            <a:rPr lang="en-US" sz="1700" b="1" dirty="0">
              <a:solidFill>
                <a:schemeClr val="tx1"/>
              </a:solidFill>
            </a:rPr>
            <a:t>Psychiatric Social Worker; Alcohol &amp; Drug Educator &amp; Counsellor</a:t>
          </a:r>
          <a:br>
            <a:rPr lang="en-US" sz="1700" b="1" dirty="0">
              <a:solidFill>
                <a:schemeClr val="tx1"/>
              </a:solidFill>
            </a:rPr>
          </a:br>
          <a:r>
            <a:rPr lang="en-US" sz="1700" b="1" dirty="0">
              <a:solidFill>
                <a:schemeClr val="tx1"/>
              </a:solidFill>
            </a:rPr>
            <a:t>                           </a:t>
          </a:r>
          <a:br>
            <a:rPr lang="en-US" sz="1700" b="1" dirty="0">
              <a:solidFill>
                <a:schemeClr val="tx1"/>
              </a:solidFill>
            </a:rPr>
          </a:br>
          <a:r>
            <a:rPr lang="en-US" sz="1700" b="1" dirty="0">
              <a:solidFill>
                <a:schemeClr val="tx1"/>
              </a:solidFill>
            </a:rPr>
            <a:t>Director &amp; Founder SADD - 2006 </a:t>
          </a:r>
          <a:r>
            <a:rPr lang="en-US" sz="1700" dirty="0">
              <a:solidFill>
                <a:schemeClr val="tx1"/>
              </a:solidFill>
            </a:rPr>
            <a:t> </a:t>
          </a:r>
        </a:p>
        <a:p>
          <a:pPr algn="ctr"/>
          <a:r>
            <a:rPr lang="en-US" sz="1700" dirty="0">
              <a:solidFill>
                <a:schemeClr val="tx1"/>
              </a:solidFill>
            </a:rPr>
            <a:t/>
          </a:r>
          <a:br>
            <a:rPr lang="en-US" sz="1700" dirty="0">
              <a:solidFill>
                <a:schemeClr val="tx1"/>
              </a:solidFill>
            </a:rPr>
          </a:br>
          <a:r>
            <a:rPr lang="en-US" sz="1700" b="1" dirty="0">
              <a:solidFill>
                <a:schemeClr val="tx1"/>
              </a:solidFill>
            </a:rPr>
            <a:t>Internationally trained Road Safety Expert</a:t>
          </a:r>
          <a:br>
            <a:rPr lang="en-US" sz="1700" b="1" dirty="0">
              <a:solidFill>
                <a:schemeClr val="tx1"/>
              </a:solidFill>
            </a:rPr>
          </a:br>
          <a:endParaRPr lang="en-ZA" sz="1700" dirty="0">
            <a:solidFill>
              <a:schemeClr val="tx1"/>
            </a:solidFill>
          </a:endParaRPr>
        </a:p>
      </dgm:t>
    </dgm:pt>
    <dgm:pt modelId="{8886A0B9-4370-4945-8E8C-E4DDA8BBB88D}" type="parTrans" cxnId="{21E87621-A592-4A79-BFE4-249A3940D544}">
      <dgm:prSet/>
      <dgm:spPr/>
      <dgm:t>
        <a:bodyPr/>
        <a:lstStyle/>
        <a:p>
          <a:endParaRPr lang="en-ZA"/>
        </a:p>
      </dgm:t>
    </dgm:pt>
    <dgm:pt modelId="{EDA146E8-C57B-4E23-9649-030EE12E3481}" type="sibTrans" cxnId="{21E87621-A592-4A79-BFE4-249A3940D544}">
      <dgm:prSet/>
      <dgm:spPr/>
      <dgm:t>
        <a:bodyPr/>
        <a:lstStyle/>
        <a:p>
          <a:endParaRPr lang="en-ZA"/>
        </a:p>
      </dgm:t>
    </dgm:pt>
    <dgm:pt modelId="{D54288A6-B9A6-464D-9DF7-E2DDF9C81DED}" type="pres">
      <dgm:prSet presAssocID="{24CEFBCB-6FC7-46FE-AD39-8B8B6B82A2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B443D3-58DA-4C1C-B386-AD0FD718E515}" type="pres">
      <dgm:prSet presAssocID="{D462D10E-DE56-4097-9299-001A6742D6EF}" presName="linNode" presStyleCnt="0"/>
      <dgm:spPr/>
    </dgm:pt>
    <dgm:pt modelId="{AFA735AD-B41E-43DB-96C9-E22A727F799B}" type="pres">
      <dgm:prSet presAssocID="{D462D10E-DE56-4097-9299-001A6742D6EF}" presName="parentText" presStyleLbl="node1" presStyleIdx="0" presStyleCnt="1" custScaleX="197285" custLinFactX="18330" custLinFactNeighborX="100000" custLinFactNeighborY="35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E87621-A592-4A79-BFE4-249A3940D544}" srcId="{24CEFBCB-6FC7-46FE-AD39-8B8B6B82A2BF}" destId="{D462D10E-DE56-4097-9299-001A6742D6EF}" srcOrd="0" destOrd="0" parTransId="{8886A0B9-4370-4945-8E8C-E4DDA8BBB88D}" sibTransId="{EDA146E8-C57B-4E23-9649-030EE12E3481}"/>
    <dgm:cxn modelId="{68A4A341-A14A-44BE-91A0-C02D5583DA53}" type="presOf" srcId="{24CEFBCB-6FC7-46FE-AD39-8B8B6B82A2BF}" destId="{D54288A6-B9A6-464D-9DF7-E2DDF9C81DED}" srcOrd="0" destOrd="0" presId="urn:microsoft.com/office/officeart/2005/8/layout/vList5"/>
    <dgm:cxn modelId="{75A1DD72-758A-430C-A2FA-F498E0FE95DE}" type="presOf" srcId="{D462D10E-DE56-4097-9299-001A6742D6EF}" destId="{AFA735AD-B41E-43DB-96C9-E22A727F799B}" srcOrd="0" destOrd="0" presId="urn:microsoft.com/office/officeart/2005/8/layout/vList5"/>
    <dgm:cxn modelId="{8B4F3779-46FB-410B-B5AD-DA216651437C}" type="presParOf" srcId="{D54288A6-B9A6-464D-9DF7-E2DDF9C81DED}" destId="{37B443D3-58DA-4C1C-B386-AD0FD718E515}" srcOrd="0" destOrd="0" presId="urn:microsoft.com/office/officeart/2005/8/layout/vList5"/>
    <dgm:cxn modelId="{8ADCC921-24D2-46A9-87DA-129E1D3DD225}" type="presParOf" srcId="{37B443D3-58DA-4C1C-B386-AD0FD718E515}" destId="{AFA735AD-B41E-43DB-96C9-E22A727F799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E848C-3A8E-4597-A937-77DB93271493}" type="doc">
      <dgm:prSet loTypeId="urn:microsoft.com/office/officeart/2005/8/layout/cycle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ZA"/>
        </a:p>
      </dgm:t>
    </dgm:pt>
    <dgm:pt modelId="{C5B06990-72BE-49AC-B93A-0713535621BA}">
      <dgm:prSet phldrT="[Text]"/>
      <dgm:spPr/>
      <dgm:t>
        <a:bodyPr/>
        <a:lstStyle/>
        <a:p>
          <a:r>
            <a:rPr lang="en-ZA"/>
            <a:t>Health</a:t>
          </a:r>
          <a:endParaRPr lang="en-ZA" dirty="0"/>
        </a:p>
      </dgm:t>
    </dgm:pt>
    <dgm:pt modelId="{49918205-4EAB-4EDD-B600-52CC78E1AD08}" type="parTrans" cxnId="{5BA9B1C3-66C2-42C8-B6E6-0130B1F0B317}">
      <dgm:prSet/>
      <dgm:spPr/>
      <dgm:t>
        <a:bodyPr/>
        <a:lstStyle/>
        <a:p>
          <a:endParaRPr lang="en-ZA"/>
        </a:p>
      </dgm:t>
    </dgm:pt>
    <dgm:pt modelId="{F68C932C-5B56-48BB-A538-9A1D8B428B7E}" type="sibTrans" cxnId="{5BA9B1C3-66C2-42C8-B6E6-0130B1F0B317}">
      <dgm:prSet/>
      <dgm:spPr/>
      <dgm:t>
        <a:bodyPr/>
        <a:lstStyle/>
        <a:p>
          <a:endParaRPr lang="en-ZA"/>
        </a:p>
      </dgm:t>
    </dgm:pt>
    <dgm:pt modelId="{45AE274A-D9AF-4579-B0E8-684FFF92D779}">
      <dgm:prSet phldrT="[Text]"/>
      <dgm:spPr/>
      <dgm:t>
        <a:bodyPr/>
        <a:lstStyle/>
        <a:p>
          <a:r>
            <a:rPr lang="en-ZA"/>
            <a:t>Social Development</a:t>
          </a:r>
          <a:endParaRPr lang="en-ZA" dirty="0"/>
        </a:p>
      </dgm:t>
    </dgm:pt>
    <dgm:pt modelId="{70448E96-FC57-48C6-8965-85524EE79BB5}" type="parTrans" cxnId="{252F3F07-53D0-42EA-8754-877BFAC8C99B}">
      <dgm:prSet/>
      <dgm:spPr/>
      <dgm:t>
        <a:bodyPr/>
        <a:lstStyle/>
        <a:p>
          <a:endParaRPr lang="en-ZA"/>
        </a:p>
      </dgm:t>
    </dgm:pt>
    <dgm:pt modelId="{EA1F40A8-2441-45D4-AB7F-E561296C2484}" type="sibTrans" cxnId="{252F3F07-53D0-42EA-8754-877BFAC8C99B}">
      <dgm:prSet/>
      <dgm:spPr/>
      <dgm:t>
        <a:bodyPr/>
        <a:lstStyle/>
        <a:p>
          <a:endParaRPr lang="en-ZA"/>
        </a:p>
      </dgm:t>
    </dgm:pt>
    <dgm:pt modelId="{0888671B-1540-439C-B6E6-098B3205644C}">
      <dgm:prSet phldrT="[Text]"/>
      <dgm:spPr/>
      <dgm:t>
        <a:bodyPr/>
        <a:lstStyle/>
        <a:p>
          <a:r>
            <a:rPr lang="en-ZA"/>
            <a:t>Transport</a:t>
          </a:r>
          <a:endParaRPr lang="en-ZA" dirty="0"/>
        </a:p>
      </dgm:t>
    </dgm:pt>
    <dgm:pt modelId="{8BBB9990-6F9C-4528-AD43-1D7D1A5F15F4}" type="parTrans" cxnId="{D282E37B-C415-4BF6-A98F-30719295EBA4}">
      <dgm:prSet/>
      <dgm:spPr/>
      <dgm:t>
        <a:bodyPr/>
        <a:lstStyle/>
        <a:p>
          <a:endParaRPr lang="en-ZA"/>
        </a:p>
      </dgm:t>
    </dgm:pt>
    <dgm:pt modelId="{3A581CAF-AF29-4F1B-80A6-EC4E92A596BE}" type="sibTrans" cxnId="{D282E37B-C415-4BF6-A98F-30719295EBA4}">
      <dgm:prSet/>
      <dgm:spPr/>
      <dgm:t>
        <a:bodyPr/>
        <a:lstStyle/>
        <a:p>
          <a:endParaRPr lang="en-ZA"/>
        </a:p>
      </dgm:t>
    </dgm:pt>
    <dgm:pt modelId="{938CD034-E398-4A88-8950-6A84F5A25CD4}">
      <dgm:prSet phldrT="[Text]"/>
      <dgm:spPr/>
      <dgm:t>
        <a:bodyPr/>
        <a:lstStyle/>
        <a:p>
          <a:r>
            <a:rPr lang="en-ZA" dirty="0"/>
            <a:t>Finance</a:t>
          </a:r>
        </a:p>
      </dgm:t>
    </dgm:pt>
    <dgm:pt modelId="{D1FA95F7-FCF7-410D-83DE-E2B2E0F69A49}" type="parTrans" cxnId="{68B3DC06-0335-4E9F-B338-D9CDFAFDF233}">
      <dgm:prSet/>
      <dgm:spPr/>
      <dgm:t>
        <a:bodyPr/>
        <a:lstStyle/>
        <a:p>
          <a:endParaRPr lang="en-ZA"/>
        </a:p>
      </dgm:t>
    </dgm:pt>
    <dgm:pt modelId="{DA152DEB-7F3B-4B18-A690-A19B9D5B8525}" type="sibTrans" cxnId="{68B3DC06-0335-4E9F-B338-D9CDFAFDF233}">
      <dgm:prSet/>
      <dgm:spPr/>
      <dgm:t>
        <a:bodyPr/>
        <a:lstStyle/>
        <a:p>
          <a:endParaRPr lang="en-ZA"/>
        </a:p>
      </dgm:t>
    </dgm:pt>
    <dgm:pt modelId="{0329B614-30D9-4642-803F-D622B01DB0F2}">
      <dgm:prSet phldrT="[Text]"/>
      <dgm:spPr/>
      <dgm:t>
        <a:bodyPr/>
        <a:lstStyle/>
        <a:p>
          <a:r>
            <a:rPr lang="en-ZA" dirty="0"/>
            <a:t>Justice</a:t>
          </a:r>
        </a:p>
      </dgm:t>
    </dgm:pt>
    <dgm:pt modelId="{55B2E120-072A-4B9E-8AA6-24B0E9943A89}" type="parTrans" cxnId="{46A8677C-B1F8-4C25-925B-989E55EBB85B}">
      <dgm:prSet/>
      <dgm:spPr/>
      <dgm:t>
        <a:bodyPr/>
        <a:lstStyle/>
        <a:p>
          <a:endParaRPr lang="en-ZA"/>
        </a:p>
      </dgm:t>
    </dgm:pt>
    <dgm:pt modelId="{50602BFE-6D2D-4955-93EB-0219A6487AB0}" type="sibTrans" cxnId="{46A8677C-B1F8-4C25-925B-989E55EBB85B}">
      <dgm:prSet/>
      <dgm:spPr/>
      <dgm:t>
        <a:bodyPr/>
        <a:lstStyle/>
        <a:p>
          <a:endParaRPr lang="en-ZA"/>
        </a:p>
      </dgm:t>
    </dgm:pt>
    <dgm:pt modelId="{F46A693C-FF3D-450D-A190-DD8EF6A04642}" type="pres">
      <dgm:prSet presAssocID="{1FDE848C-3A8E-4597-A937-77DB932714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F49B13-9371-4816-8360-058F6E502630}" type="pres">
      <dgm:prSet presAssocID="{C5B06990-72BE-49AC-B93A-0713535621B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C1C50-89C4-4753-9D00-52971CE02A34}" type="pres">
      <dgm:prSet presAssocID="{C5B06990-72BE-49AC-B93A-0713535621BA}" presName="spNode" presStyleCnt="0"/>
      <dgm:spPr/>
    </dgm:pt>
    <dgm:pt modelId="{83F59E55-5988-4EDF-A79B-83F9A6BED30E}" type="pres">
      <dgm:prSet presAssocID="{F68C932C-5B56-48BB-A538-9A1D8B428B7E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3C28EC2-D026-41FB-9A3D-1AE4C62F2466}" type="pres">
      <dgm:prSet presAssocID="{45AE274A-D9AF-4579-B0E8-684FFF92D7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6E609-B790-4DCD-B882-D48D48A3776B}" type="pres">
      <dgm:prSet presAssocID="{45AE274A-D9AF-4579-B0E8-684FFF92D779}" presName="spNode" presStyleCnt="0"/>
      <dgm:spPr/>
    </dgm:pt>
    <dgm:pt modelId="{FBDBBC7D-4F0A-4DFF-93A2-16C8957ED484}" type="pres">
      <dgm:prSet presAssocID="{EA1F40A8-2441-45D4-AB7F-E561296C248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D1ED54D-27B8-4BE1-90DA-3B0A30C0E61B}" type="pres">
      <dgm:prSet presAssocID="{0888671B-1540-439C-B6E6-098B320564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D7320-AD64-4C4D-9F2E-AF3F20C66A8A}" type="pres">
      <dgm:prSet presAssocID="{0888671B-1540-439C-B6E6-098B3205644C}" presName="spNode" presStyleCnt="0"/>
      <dgm:spPr/>
    </dgm:pt>
    <dgm:pt modelId="{FC535B51-27F0-4D6F-BB47-916AD07AB712}" type="pres">
      <dgm:prSet presAssocID="{3A581CAF-AF29-4F1B-80A6-EC4E92A596B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72C981B-BE33-48EE-A778-6098F3B73E1E}" type="pres">
      <dgm:prSet presAssocID="{938CD034-E398-4A88-8950-6A84F5A25CD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BE126-B958-4C69-9F11-52287BCB7690}" type="pres">
      <dgm:prSet presAssocID="{938CD034-E398-4A88-8950-6A84F5A25CD4}" presName="spNode" presStyleCnt="0"/>
      <dgm:spPr/>
    </dgm:pt>
    <dgm:pt modelId="{888BD9DE-11DB-4D9C-8FE9-B8CBA3E55FBC}" type="pres">
      <dgm:prSet presAssocID="{DA152DEB-7F3B-4B18-A690-A19B9D5B8525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8AF8818-8702-49ED-8628-B90E1CFD9C87}" type="pres">
      <dgm:prSet presAssocID="{0329B614-30D9-4642-803F-D622B01DB0F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CD2D8-F75D-44DB-A4BF-D518AC816D33}" type="pres">
      <dgm:prSet presAssocID="{0329B614-30D9-4642-803F-D622B01DB0F2}" presName="spNode" presStyleCnt="0"/>
      <dgm:spPr/>
    </dgm:pt>
    <dgm:pt modelId="{4D1E109D-99D8-42EC-8DBD-29BDC9C06C3C}" type="pres">
      <dgm:prSet presAssocID="{50602BFE-6D2D-4955-93EB-0219A6487AB0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94D6CF7A-9CDC-415F-8774-EC9D991AE8B0}" type="presOf" srcId="{45AE274A-D9AF-4579-B0E8-684FFF92D779}" destId="{63C28EC2-D026-41FB-9A3D-1AE4C62F2466}" srcOrd="0" destOrd="0" presId="urn:microsoft.com/office/officeart/2005/8/layout/cycle6"/>
    <dgm:cxn modelId="{2E39D525-2DE6-4C15-8E9A-7E209CB5D311}" type="presOf" srcId="{C5B06990-72BE-49AC-B93A-0713535621BA}" destId="{66F49B13-9371-4816-8360-058F6E502630}" srcOrd="0" destOrd="0" presId="urn:microsoft.com/office/officeart/2005/8/layout/cycle6"/>
    <dgm:cxn modelId="{660B4EA5-2347-4FCF-B4E4-F8FA83263D56}" type="presOf" srcId="{0888671B-1540-439C-B6E6-098B3205644C}" destId="{DD1ED54D-27B8-4BE1-90DA-3B0A30C0E61B}" srcOrd="0" destOrd="0" presId="urn:microsoft.com/office/officeart/2005/8/layout/cycle6"/>
    <dgm:cxn modelId="{68E8FD79-0553-446E-9095-30205D5A4427}" type="presOf" srcId="{1FDE848C-3A8E-4597-A937-77DB93271493}" destId="{F46A693C-FF3D-450D-A190-DD8EF6A04642}" srcOrd="0" destOrd="0" presId="urn:microsoft.com/office/officeart/2005/8/layout/cycle6"/>
    <dgm:cxn modelId="{5BA9B1C3-66C2-42C8-B6E6-0130B1F0B317}" srcId="{1FDE848C-3A8E-4597-A937-77DB93271493}" destId="{C5B06990-72BE-49AC-B93A-0713535621BA}" srcOrd="0" destOrd="0" parTransId="{49918205-4EAB-4EDD-B600-52CC78E1AD08}" sibTransId="{F68C932C-5B56-48BB-A538-9A1D8B428B7E}"/>
    <dgm:cxn modelId="{4F745368-598F-4778-9A88-24F47A83083F}" type="presOf" srcId="{3A581CAF-AF29-4F1B-80A6-EC4E92A596BE}" destId="{FC535B51-27F0-4D6F-BB47-916AD07AB712}" srcOrd="0" destOrd="0" presId="urn:microsoft.com/office/officeart/2005/8/layout/cycle6"/>
    <dgm:cxn modelId="{882C2FFA-AA51-4941-9F13-13B1EC1B6ED0}" type="presOf" srcId="{938CD034-E398-4A88-8950-6A84F5A25CD4}" destId="{F72C981B-BE33-48EE-A778-6098F3B73E1E}" srcOrd="0" destOrd="0" presId="urn:microsoft.com/office/officeart/2005/8/layout/cycle6"/>
    <dgm:cxn modelId="{252F3F07-53D0-42EA-8754-877BFAC8C99B}" srcId="{1FDE848C-3A8E-4597-A937-77DB93271493}" destId="{45AE274A-D9AF-4579-B0E8-684FFF92D779}" srcOrd="1" destOrd="0" parTransId="{70448E96-FC57-48C6-8965-85524EE79BB5}" sibTransId="{EA1F40A8-2441-45D4-AB7F-E561296C2484}"/>
    <dgm:cxn modelId="{68B3DC06-0335-4E9F-B338-D9CDFAFDF233}" srcId="{1FDE848C-3A8E-4597-A937-77DB93271493}" destId="{938CD034-E398-4A88-8950-6A84F5A25CD4}" srcOrd="3" destOrd="0" parTransId="{D1FA95F7-FCF7-410D-83DE-E2B2E0F69A49}" sibTransId="{DA152DEB-7F3B-4B18-A690-A19B9D5B8525}"/>
    <dgm:cxn modelId="{6BE2ABD7-C70B-4BFD-B666-90B35CD9A040}" type="presOf" srcId="{50602BFE-6D2D-4955-93EB-0219A6487AB0}" destId="{4D1E109D-99D8-42EC-8DBD-29BDC9C06C3C}" srcOrd="0" destOrd="0" presId="urn:microsoft.com/office/officeart/2005/8/layout/cycle6"/>
    <dgm:cxn modelId="{46A8677C-B1F8-4C25-925B-989E55EBB85B}" srcId="{1FDE848C-3A8E-4597-A937-77DB93271493}" destId="{0329B614-30D9-4642-803F-D622B01DB0F2}" srcOrd="4" destOrd="0" parTransId="{55B2E120-072A-4B9E-8AA6-24B0E9943A89}" sibTransId="{50602BFE-6D2D-4955-93EB-0219A6487AB0}"/>
    <dgm:cxn modelId="{09B9C933-939B-4BEC-89A6-27F31A6DEE2A}" type="presOf" srcId="{F68C932C-5B56-48BB-A538-9A1D8B428B7E}" destId="{83F59E55-5988-4EDF-A79B-83F9A6BED30E}" srcOrd="0" destOrd="0" presId="urn:microsoft.com/office/officeart/2005/8/layout/cycle6"/>
    <dgm:cxn modelId="{A75C43E3-5849-4D5C-BAAF-161F843AD0B4}" type="presOf" srcId="{DA152DEB-7F3B-4B18-A690-A19B9D5B8525}" destId="{888BD9DE-11DB-4D9C-8FE9-B8CBA3E55FBC}" srcOrd="0" destOrd="0" presId="urn:microsoft.com/office/officeart/2005/8/layout/cycle6"/>
    <dgm:cxn modelId="{15BD2A8C-6A1B-4F68-AE62-96E9B117C15A}" type="presOf" srcId="{EA1F40A8-2441-45D4-AB7F-E561296C2484}" destId="{FBDBBC7D-4F0A-4DFF-93A2-16C8957ED484}" srcOrd="0" destOrd="0" presId="urn:microsoft.com/office/officeart/2005/8/layout/cycle6"/>
    <dgm:cxn modelId="{CC74479B-541D-4EF3-9B3D-53023FDF3C96}" type="presOf" srcId="{0329B614-30D9-4642-803F-D622B01DB0F2}" destId="{68AF8818-8702-49ED-8628-B90E1CFD9C87}" srcOrd="0" destOrd="0" presId="urn:microsoft.com/office/officeart/2005/8/layout/cycle6"/>
    <dgm:cxn modelId="{D282E37B-C415-4BF6-A98F-30719295EBA4}" srcId="{1FDE848C-3A8E-4597-A937-77DB93271493}" destId="{0888671B-1540-439C-B6E6-098B3205644C}" srcOrd="2" destOrd="0" parTransId="{8BBB9990-6F9C-4528-AD43-1D7D1A5F15F4}" sibTransId="{3A581CAF-AF29-4F1B-80A6-EC4E92A596BE}"/>
    <dgm:cxn modelId="{FA5319E3-2E89-459D-8DBC-3616BE632FA2}" type="presParOf" srcId="{F46A693C-FF3D-450D-A190-DD8EF6A04642}" destId="{66F49B13-9371-4816-8360-058F6E502630}" srcOrd="0" destOrd="0" presId="urn:microsoft.com/office/officeart/2005/8/layout/cycle6"/>
    <dgm:cxn modelId="{1E372BBE-B845-43AA-82EA-966042B6EA0C}" type="presParOf" srcId="{F46A693C-FF3D-450D-A190-DD8EF6A04642}" destId="{E20C1C50-89C4-4753-9D00-52971CE02A34}" srcOrd="1" destOrd="0" presId="urn:microsoft.com/office/officeart/2005/8/layout/cycle6"/>
    <dgm:cxn modelId="{9FF803C9-8083-44FC-9045-2254624E0E6F}" type="presParOf" srcId="{F46A693C-FF3D-450D-A190-DD8EF6A04642}" destId="{83F59E55-5988-4EDF-A79B-83F9A6BED30E}" srcOrd="2" destOrd="0" presId="urn:microsoft.com/office/officeart/2005/8/layout/cycle6"/>
    <dgm:cxn modelId="{3047ACDA-E856-4DDA-8AE5-5CD9341B6B33}" type="presParOf" srcId="{F46A693C-FF3D-450D-A190-DD8EF6A04642}" destId="{63C28EC2-D026-41FB-9A3D-1AE4C62F2466}" srcOrd="3" destOrd="0" presId="urn:microsoft.com/office/officeart/2005/8/layout/cycle6"/>
    <dgm:cxn modelId="{4BDE50EB-9918-422F-BCAD-02629CD23641}" type="presParOf" srcId="{F46A693C-FF3D-450D-A190-DD8EF6A04642}" destId="{5CE6E609-B790-4DCD-B882-D48D48A3776B}" srcOrd="4" destOrd="0" presId="urn:microsoft.com/office/officeart/2005/8/layout/cycle6"/>
    <dgm:cxn modelId="{11DFCFB4-EE5B-428E-B5F2-C12E0AAB751C}" type="presParOf" srcId="{F46A693C-FF3D-450D-A190-DD8EF6A04642}" destId="{FBDBBC7D-4F0A-4DFF-93A2-16C8957ED484}" srcOrd="5" destOrd="0" presId="urn:microsoft.com/office/officeart/2005/8/layout/cycle6"/>
    <dgm:cxn modelId="{EBFB4B91-051E-4834-A65A-AE61FD5967B8}" type="presParOf" srcId="{F46A693C-FF3D-450D-A190-DD8EF6A04642}" destId="{DD1ED54D-27B8-4BE1-90DA-3B0A30C0E61B}" srcOrd="6" destOrd="0" presId="urn:microsoft.com/office/officeart/2005/8/layout/cycle6"/>
    <dgm:cxn modelId="{5AAD3D3F-B18F-4433-9071-D1B8D3FE3B31}" type="presParOf" srcId="{F46A693C-FF3D-450D-A190-DD8EF6A04642}" destId="{F31D7320-AD64-4C4D-9F2E-AF3F20C66A8A}" srcOrd="7" destOrd="0" presId="urn:microsoft.com/office/officeart/2005/8/layout/cycle6"/>
    <dgm:cxn modelId="{2C7C63E3-7C97-47F0-BE02-D828A49BF9F5}" type="presParOf" srcId="{F46A693C-FF3D-450D-A190-DD8EF6A04642}" destId="{FC535B51-27F0-4D6F-BB47-916AD07AB712}" srcOrd="8" destOrd="0" presId="urn:microsoft.com/office/officeart/2005/8/layout/cycle6"/>
    <dgm:cxn modelId="{0C3E2974-A850-4968-A4AD-7B3B94A40C86}" type="presParOf" srcId="{F46A693C-FF3D-450D-A190-DD8EF6A04642}" destId="{F72C981B-BE33-48EE-A778-6098F3B73E1E}" srcOrd="9" destOrd="0" presId="urn:microsoft.com/office/officeart/2005/8/layout/cycle6"/>
    <dgm:cxn modelId="{F95B0294-DE82-4EC3-9828-ABDD528EAA53}" type="presParOf" srcId="{F46A693C-FF3D-450D-A190-DD8EF6A04642}" destId="{D54BE126-B958-4C69-9F11-52287BCB7690}" srcOrd="10" destOrd="0" presId="urn:microsoft.com/office/officeart/2005/8/layout/cycle6"/>
    <dgm:cxn modelId="{1076E778-6A32-409E-B909-FA1693B387C3}" type="presParOf" srcId="{F46A693C-FF3D-450D-A190-DD8EF6A04642}" destId="{888BD9DE-11DB-4D9C-8FE9-B8CBA3E55FBC}" srcOrd="11" destOrd="0" presId="urn:microsoft.com/office/officeart/2005/8/layout/cycle6"/>
    <dgm:cxn modelId="{7A758859-4025-4691-B689-4468907B3458}" type="presParOf" srcId="{F46A693C-FF3D-450D-A190-DD8EF6A04642}" destId="{68AF8818-8702-49ED-8628-B90E1CFD9C87}" srcOrd="12" destOrd="0" presId="urn:microsoft.com/office/officeart/2005/8/layout/cycle6"/>
    <dgm:cxn modelId="{38934BE2-2E54-4153-AE20-8244375E402A}" type="presParOf" srcId="{F46A693C-FF3D-450D-A190-DD8EF6A04642}" destId="{86DCD2D8-F75D-44DB-A4BF-D518AC816D33}" srcOrd="13" destOrd="0" presId="urn:microsoft.com/office/officeart/2005/8/layout/cycle6"/>
    <dgm:cxn modelId="{C9CFD78A-5087-4B87-B1AB-BF3663E89881}" type="presParOf" srcId="{F46A693C-FF3D-450D-A190-DD8EF6A04642}" destId="{4D1E109D-99D8-42EC-8DBD-29BDC9C06C3C}" srcOrd="14" destOrd="0" presId="urn:microsoft.com/office/officeart/2005/8/layout/cycle6"/>
  </dgm:cxnLst>
  <dgm:bg>
    <a:solidFill>
      <a:schemeClr val="bg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735AD-B41E-43DB-96C9-E22A727F799B}">
      <dsp:nvSpPr>
        <dsp:cNvPr id="0" name=""/>
        <dsp:cNvSpPr/>
      </dsp:nvSpPr>
      <dsp:spPr>
        <a:xfrm>
          <a:off x="2258676" y="2221"/>
          <a:ext cx="5535936" cy="2272666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Caro Smit: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</a:rPr>
            <a:t>Psychiatric Social Worker; Alcohol &amp; Drug Educator &amp; Counsellor</a:t>
          </a:r>
          <a:br>
            <a:rPr lang="en-US" sz="1700" b="1" kern="1200" dirty="0">
              <a:solidFill>
                <a:schemeClr val="tx1"/>
              </a:solidFill>
            </a:rPr>
          </a:br>
          <a:r>
            <a:rPr lang="en-US" sz="1700" b="1" kern="1200" dirty="0">
              <a:solidFill>
                <a:schemeClr val="tx1"/>
              </a:solidFill>
            </a:rPr>
            <a:t>                           </a:t>
          </a:r>
          <a:br>
            <a:rPr lang="en-US" sz="1700" b="1" kern="1200" dirty="0">
              <a:solidFill>
                <a:schemeClr val="tx1"/>
              </a:solidFill>
            </a:rPr>
          </a:br>
          <a:r>
            <a:rPr lang="en-US" sz="1700" b="1" kern="1200" dirty="0">
              <a:solidFill>
                <a:schemeClr val="tx1"/>
              </a:solidFill>
            </a:rPr>
            <a:t>Director &amp; Founder SADD - 2006 </a:t>
          </a:r>
          <a:r>
            <a:rPr lang="en-US" sz="1700" kern="1200" dirty="0">
              <a:solidFill>
                <a:schemeClr val="tx1"/>
              </a:solidFill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/>
          </a:r>
          <a:br>
            <a:rPr lang="en-US" sz="1700" kern="1200" dirty="0">
              <a:solidFill>
                <a:schemeClr val="tx1"/>
              </a:solidFill>
            </a:rPr>
          </a:br>
          <a:r>
            <a:rPr lang="en-US" sz="1700" b="1" kern="1200" dirty="0">
              <a:solidFill>
                <a:schemeClr val="tx1"/>
              </a:solidFill>
            </a:rPr>
            <a:t>Internationally trained Road Safety Expert</a:t>
          </a:r>
          <a:br>
            <a:rPr lang="en-US" sz="1700" b="1" kern="1200" dirty="0">
              <a:solidFill>
                <a:schemeClr val="tx1"/>
              </a:solidFill>
            </a:rPr>
          </a:br>
          <a:endParaRPr lang="en-ZA" sz="1700" kern="1200" dirty="0">
            <a:solidFill>
              <a:schemeClr val="tx1"/>
            </a:solidFill>
          </a:endParaRPr>
        </a:p>
      </dsp:txBody>
      <dsp:txXfrm>
        <a:off x="2369618" y="113163"/>
        <a:ext cx="5314052" cy="2050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49B13-9371-4816-8360-058F6E502630}">
      <dsp:nvSpPr>
        <dsp:cNvPr id="0" name=""/>
        <dsp:cNvSpPr/>
      </dsp:nvSpPr>
      <dsp:spPr>
        <a:xfrm>
          <a:off x="3170039" y="1590"/>
          <a:ext cx="1940840" cy="12615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/>
            <a:t>Health</a:t>
          </a:r>
          <a:endParaRPr lang="en-ZA" sz="2200" kern="1200" dirty="0"/>
        </a:p>
      </dsp:txBody>
      <dsp:txXfrm>
        <a:off x="3231623" y="63174"/>
        <a:ext cx="1817672" cy="1138378"/>
      </dsp:txXfrm>
    </dsp:sp>
    <dsp:sp modelId="{83F59E55-5988-4EDF-A79B-83F9A6BED30E}">
      <dsp:nvSpPr>
        <dsp:cNvPr id="0" name=""/>
        <dsp:cNvSpPr/>
      </dsp:nvSpPr>
      <dsp:spPr>
        <a:xfrm>
          <a:off x="1621559" y="632363"/>
          <a:ext cx="5037801" cy="5037801"/>
        </a:xfrm>
        <a:custGeom>
          <a:avLst/>
          <a:gdLst/>
          <a:ahLst/>
          <a:cxnLst/>
          <a:rect l="0" t="0" r="0" b="0"/>
          <a:pathLst>
            <a:path>
              <a:moveTo>
                <a:pt x="3502634" y="200037"/>
              </a:moveTo>
              <a:arcTo wR="2518900" hR="2518900" stAng="17579290" swAng="196000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28EC2-D026-41FB-9A3D-1AE4C62F2466}">
      <dsp:nvSpPr>
        <dsp:cNvPr id="0" name=""/>
        <dsp:cNvSpPr/>
      </dsp:nvSpPr>
      <dsp:spPr>
        <a:xfrm>
          <a:off x="5565656" y="1742107"/>
          <a:ext cx="1940840" cy="12615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/>
            <a:t>Social Development</a:t>
          </a:r>
          <a:endParaRPr lang="en-ZA" sz="2200" kern="1200" dirty="0"/>
        </a:p>
      </dsp:txBody>
      <dsp:txXfrm>
        <a:off x="5627240" y="1803691"/>
        <a:ext cx="1817672" cy="1138378"/>
      </dsp:txXfrm>
    </dsp:sp>
    <dsp:sp modelId="{FBDBBC7D-4F0A-4DFF-93A2-16C8957ED484}">
      <dsp:nvSpPr>
        <dsp:cNvPr id="0" name=""/>
        <dsp:cNvSpPr/>
      </dsp:nvSpPr>
      <dsp:spPr>
        <a:xfrm>
          <a:off x="1621559" y="632363"/>
          <a:ext cx="5037801" cy="5037801"/>
        </a:xfrm>
        <a:custGeom>
          <a:avLst/>
          <a:gdLst/>
          <a:ahLst/>
          <a:cxnLst/>
          <a:rect l="0" t="0" r="0" b="0"/>
          <a:pathLst>
            <a:path>
              <a:moveTo>
                <a:pt x="5034366" y="2387384"/>
              </a:moveTo>
              <a:arcTo wR="2518900" hR="2518900" stAng="21420427" swAng="219512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ED54D-27B8-4BE1-90DA-3B0A30C0E61B}">
      <dsp:nvSpPr>
        <dsp:cNvPr id="0" name=""/>
        <dsp:cNvSpPr/>
      </dsp:nvSpPr>
      <dsp:spPr>
        <a:xfrm>
          <a:off x="4650612" y="4558324"/>
          <a:ext cx="1940840" cy="12615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/>
            <a:t>Transport</a:t>
          </a:r>
          <a:endParaRPr lang="en-ZA" sz="2200" kern="1200" dirty="0"/>
        </a:p>
      </dsp:txBody>
      <dsp:txXfrm>
        <a:off x="4712196" y="4619908"/>
        <a:ext cx="1817672" cy="1138378"/>
      </dsp:txXfrm>
    </dsp:sp>
    <dsp:sp modelId="{FC535B51-27F0-4D6F-BB47-916AD07AB712}">
      <dsp:nvSpPr>
        <dsp:cNvPr id="0" name=""/>
        <dsp:cNvSpPr/>
      </dsp:nvSpPr>
      <dsp:spPr>
        <a:xfrm>
          <a:off x="1621559" y="632363"/>
          <a:ext cx="5037801" cy="5037801"/>
        </a:xfrm>
        <a:custGeom>
          <a:avLst/>
          <a:gdLst/>
          <a:ahLst/>
          <a:cxnLst/>
          <a:rect l="0" t="0" r="0" b="0"/>
          <a:pathLst>
            <a:path>
              <a:moveTo>
                <a:pt x="3019057" y="4987646"/>
              </a:moveTo>
              <a:arcTo wR="2518900" hR="2518900" stAng="4712829" swAng="137434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C981B-BE33-48EE-A778-6098F3B73E1E}">
      <dsp:nvSpPr>
        <dsp:cNvPr id="0" name=""/>
        <dsp:cNvSpPr/>
      </dsp:nvSpPr>
      <dsp:spPr>
        <a:xfrm>
          <a:off x="1689466" y="4558324"/>
          <a:ext cx="1940840" cy="12615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/>
            <a:t>Finance</a:t>
          </a:r>
        </a:p>
      </dsp:txBody>
      <dsp:txXfrm>
        <a:off x="1751050" y="4619908"/>
        <a:ext cx="1817672" cy="1138378"/>
      </dsp:txXfrm>
    </dsp:sp>
    <dsp:sp modelId="{888BD9DE-11DB-4D9C-8FE9-B8CBA3E55FBC}">
      <dsp:nvSpPr>
        <dsp:cNvPr id="0" name=""/>
        <dsp:cNvSpPr/>
      </dsp:nvSpPr>
      <dsp:spPr>
        <a:xfrm>
          <a:off x="1621559" y="632363"/>
          <a:ext cx="5037801" cy="5037801"/>
        </a:xfrm>
        <a:custGeom>
          <a:avLst/>
          <a:gdLst/>
          <a:ahLst/>
          <a:cxnLst/>
          <a:rect l="0" t="0" r="0" b="0"/>
          <a:pathLst>
            <a:path>
              <a:moveTo>
                <a:pt x="420671" y="3912563"/>
              </a:moveTo>
              <a:arcTo wR="2518900" hR="2518900" stAng="8784452" swAng="219512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F8818-8702-49ED-8628-B90E1CFD9C87}">
      <dsp:nvSpPr>
        <dsp:cNvPr id="0" name=""/>
        <dsp:cNvSpPr/>
      </dsp:nvSpPr>
      <dsp:spPr>
        <a:xfrm>
          <a:off x="774422" y="1742107"/>
          <a:ext cx="1940840" cy="12615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/>
            <a:t>Justice</a:t>
          </a:r>
        </a:p>
      </dsp:txBody>
      <dsp:txXfrm>
        <a:off x="836006" y="1803691"/>
        <a:ext cx="1817672" cy="1138378"/>
      </dsp:txXfrm>
    </dsp:sp>
    <dsp:sp modelId="{4D1E109D-99D8-42EC-8DBD-29BDC9C06C3C}">
      <dsp:nvSpPr>
        <dsp:cNvPr id="0" name=""/>
        <dsp:cNvSpPr/>
      </dsp:nvSpPr>
      <dsp:spPr>
        <a:xfrm>
          <a:off x="1621559" y="632363"/>
          <a:ext cx="5037801" cy="5037801"/>
        </a:xfrm>
        <a:custGeom>
          <a:avLst/>
          <a:gdLst/>
          <a:ahLst/>
          <a:cxnLst/>
          <a:rect l="0" t="0" r="0" b="0"/>
          <a:pathLst>
            <a:path>
              <a:moveTo>
                <a:pt x="439160" y="1097795"/>
              </a:moveTo>
              <a:arcTo wR="2518900" hR="2518900" stAng="12860710" swAng="196000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6B572-EFCF-4271-8834-52C07429B2AF}" type="datetimeFigureOut">
              <a:rPr lang="en-ZA" smtClean="0"/>
              <a:t>2021/03/18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9A14B-0DEA-416A-86D4-DB21819617D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493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A14B-0DEA-416A-86D4-DB21819617D3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47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9A14B-0DEA-416A-86D4-DB21819617D3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092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A14B-0DEA-416A-86D4-DB21819617D3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875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BD48BE-4DFD-42FF-96EC-83B32D91F90E}" type="slidenum">
              <a:rPr lang="en-ZA" altLang="en-US" smtClean="0"/>
              <a:pPr/>
              <a:t>22</a:t>
            </a:fld>
            <a:endParaRPr lang="en-Z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9F4E-DFC2-4E92-AE0B-20BECED96F7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0E29-0288-47AA-9AC2-97E1B8CEB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9F4E-DFC2-4E92-AE0B-20BECED96F7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0E29-0288-47AA-9AC2-97E1B8CEB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9F4E-DFC2-4E92-AE0B-20BECED96F7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0E29-0288-47AA-9AC2-97E1B8CEB36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44E-53CA-482F-9900-A46BCA9CB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15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9F4E-DFC2-4E92-AE0B-20BECED96F7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0E29-0288-47AA-9AC2-97E1B8CEB3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9F4E-DFC2-4E92-AE0B-20BECED96F7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0E29-0288-47AA-9AC2-97E1B8CEB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9F4E-DFC2-4E92-AE0B-20BECED96F7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0E29-0288-47AA-9AC2-97E1B8CEB3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9F4E-DFC2-4E92-AE0B-20BECED96F7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0E29-0288-47AA-9AC2-97E1B8CEB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9F4E-DFC2-4E92-AE0B-20BECED96F7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0E29-0288-47AA-9AC2-97E1B8CEB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9F4E-DFC2-4E92-AE0B-20BECED96F7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0E29-0288-47AA-9AC2-97E1B8CEB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9F4E-DFC2-4E92-AE0B-20BECED96F7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0E29-0288-47AA-9AC2-97E1B8CEB36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9F4E-DFC2-4E92-AE0B-20BECED96F7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0E29-0288-47AA-9AC2-97E1B8CEB36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0CB9F4E-DFC2-4E92-AE0B-20BECED96F7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E2A0E29-0288-47AA-9AC2-97E1B8CEB36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mailto:carosmit@sadd.org.z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B139922F-D1F6-43B1-BB6A-85120F7CA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0" y="764705"/>
            <a:ext cx="231213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7F03D5-F6D0-4CC4-8EB1-A6A6233EAD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8" y="3711812"/>
            <a:ext cx="1544400" cy="1296144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82F9FACE-A6C5-4A5D-ACC5-6F4ED8286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938349"/>
              </p:ext>
            </p:extLst>
          </p:nvPr>
        </p:nvGraphicFramePr>
        <p:xfrm>
          <a:off x="881843" y="88952"/>
          <a:ext cx="7794613" cy="227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9E09FD-CD77-48BB-98CF-6F9B2D427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72" y="2457457"/>
            <a:ext cx="3822192" cy="432047"/>
          </a:xfrm>
          <a:solidFill>
            <a:schemeClr val="bg1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en-ZA" sz="3400" b="1" u="sng" dirty="0"/>
          </a:p>
          <a:p>
            <a:r>
              <a:rPr lang="en-ZA" sz="8000" b="1" u="sng" dirty="0"/>
              <a:t>Member of </a:t>
            </a:r>
          </a:p>
          <a:p>
            <a:endParaRPr lang="en-ZA" b="1" u="sng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E279D82-483F-4387-BFB0-51B8894822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7" y="5373216"/>
            <a:ext cx="2274872" cy="1296144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0535E7-7A5B-42D5-9BC9-38D863CFD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2515060"/>
            <a:ext cx="3822192" cy="432047"/>
          </a:xfrm>
          <a:solidFill>
            <a:schemeClr val="bg1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en-ZA" sz="8000" b="1" u="sng" dirty="0"/>
              <a:t>Awards</a:t>
            </a:r>
          </a:p>
          <a:p>
            <a:endParaRPr lang="en-ZA" b="1" u="sng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0188EF-2E3E-4411-AC19-073AADEA7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3140968"/>
            <a:ext cx="3822192" cy="2985195"/>
          </a:xfrm>
        </p:spPr>
        <p:txBody>
          <a:bodyPr/>
          <a:lstStyle/>
          <a:p>
            <a:r>
              <a:rPr lang="en-ZA" b="1" dirty="0"/>
              <a:t>FedEx International Road Safety Award- 2017</a:t>
            </a:r>
          </a:p>
          <a:p>
            <a:r>
              <a:rPr lang="en-ZA" b="1" dirty="0"/>
              <a:t>Prince Michael of Kent International Road Safety Award - 2012</a:t>
            </a:r>
          </a:p>
          <a:p>
            <a:r>
              <a:rPr lang="en-ZA" b="1" dirty="0"/>
              <a:t>C.A.R.S- Road Safety Award - 2006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70EDD-FA7A-41A7-A577-0FCC7742FA71}"/>
              </a:ext>
            </a:extLst>
          </p:cNvPr>
          <p:cNvSpPr/>
          <p:nvPr/>
        </p:nvSpPr>
        <p:spPr>
          <a:xfrm>
            <a:off x="1691680" y="3805429"/>
            <a:ext cx="2664296" cy="9197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“SADC</a:t>
            </a:r>
            <a:r>
              <a:rPr lang="en-ZA" b="1" dirty="0"/>
              <a:t> </a:t>
            </a:r>
            <a:r>
              <a:rPr lang="en-ZA" b="1" dirty="0">
                <a:solidFill>
                  <a:schemeClr val="tx1"/>
                </a:solidFill>
              </a:rPr>
              <a:t>Road Safety NGO’s”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B470DD-2A4D-4F6C-9D5E-47CFBB69275C}"/>
              </a:ext>
            </a:extLst>
          </p:cNvPr>
          <p:cNvSpPr/>
          <p:nvPr/>
        </p:nvSpPr>
        <p:spPr>
          <a:xfrm>
            <a:off x="2532036" y="5373216"/>
            <a:ext cx="2039964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b="1" i="0" dirty="0">
              <a:solidFill>
                <a:schemeClr val="tx1"/>
              </a:solidFill>
              <a:effectLst/>
              <a:latin typeface="Open Sans"/>
            </a:endParaRPr>
          </a:p>
          <a:p>
            <a:pPr algn="ctr"/>
            <a:endParaRPr lang="en-ZA" b="1" dirty="0">
              <a:solidFill>
                <a:schemeClr val="tx1"/>
              </a:solidFill>
              <a:latin typeface="Open Sans"/>
            </a:endParaRPr>
          </a:p>
          <a:p>
            <a:pPr algn="ctr"/>
            <a:endParaRPr lang="en-ZA" sz="1800" i="0" dirty="0">
              <a:solidFill>
                <a:schemeClr val="tx1"/>
              </a:solidFill>
              <a:effectLst/>
              <a:latin typeface="Open Sans"/>
            </a:endParaRPr>
          </a:p>
          <a:p>
            <a:pPr algn="ctr"/>
            <a:endParaRPr lang="en-ZA" dirty="0">
              <a:solidFill>
                <a:schemeClr val="tx1"/>
              </a:solidFill>
              <a:latin typeface="Open Sans"/>
            </a:endParaRPr>
          </a:p>
          <a:p>
            <a:pPr algn="ctr"/>
            <a:r>
              <a:rPr lang="en-ZA" sz="1800" b="1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Member of “Africa Chapter of the Global Alliance of NGOs for Road Safety</a:t>
            </a:r>
            <a:r>
              <a:rPr lang="en-ZA" sz="1800" b="1" i="0" dirty="0">
                <a:solidFill>
                  <a:srgbClr val="01205F"/>
                </a:solidFill>
                <a:effectLst/>
                <a:latin typeface="Candara" panose="020E0502030303020204" pitchFamily="34" charset="0"/>
              </a:rPr>
              <a:t>.”</a:t>
            </a:r>
            <a:r>
              <a:rPr lang="en-US" altLang="en-US" sz="4400" b="1" dirty="0">
                <a:latin typeface="Candara" panose="020E0502030303020204" pitchFamily="34" charset="0"/>
              </a:rPr>
              <a:t/>
            </a:r>
            <a:br>
              <a:rPr lang="en-US" altLang="en-US" sz="4400" b="1" dirty="0">
                <a:latin typeface="Candara" panose="020E0502030303020204" pitchFamily="34" charset="0"/>
              </a:rPr>
            </a:br>
            <a:r>
              <a:rPr lang="en-US" altLang="en-US" sz="4400" b="1" dirty="0">
                <a:latin typeface="Candara" panose="020E0502030303020204" pitchFamily="34" charset="0"/>
              </a:rPr>
              <a:t/>
            </a:r>
            <a:br>
              <a:rPr lang="en-US" altLang="en-US" sz="4400" b="1" dirty="0">
                <a:latin typeface="Candara" panose="020E0502030303020204" pitchFamily="34" charset="0"/>
              </a:rPr>
            </a:br>
            <a:endParaRPr lang="en-ZA" b="1" dirty="0">
              <a:latin typeface="Candara" panose="020E0502030303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617095-0108-461C-8C00-2E6D76DDA6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7" y="2947107"/>
            <a:ext cx="3439650" cy="7647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421479-41D7-4C9C-B350-AE03A85D93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25" y="5196411"/>
            <a:ext cx="3810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4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8FFA-C94F-4C0D-A4BD-6AC22167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15008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>
                <a:solidFill>
                  <a:schemeClr val="tx1"/>
                </a:solidFill>
              </a:rPr>
              <a:t>SA used to have BAC of 0.08g.</a:t>
            </a:r>
            <a:br>
              <a:rPr lang="en-ZA" dirty="0">
                <a:solidFill>
                  <a:schemeClr val="tx1"/>
                </a:solidFill>
              </a:rPr>
            </a:br>
            <a:r>
              <a:rPr lang="en-ZA" dirty="0">
                <a:solidFill>
                  <a:schemeClr val="tx1"/>
                </a:solidFill>
              </a:rPr>
              <a:t>This was changed to 0.05g… and yet the drink driving rate &amp; deaths still went up.</a:t>
            </a:r>
            <a:br>
              <a:rPr lang="en-ZA" dirty="0">
                <a:solidFill>
                  <a:schemeClr val="tx1"/>
                </a:solidFill>
              </a:rPr>
            </a:br>
            <a:r>
              <a:rPr lang="en-ZA" dirty="0">
                <a:solidFill>
                  <a:schemeClr val="tx1"/>
                </a:solidFill>
              </a:rPr>
              <a:t>Our present &lt;0.05 &amp; &lt;0.02 for professional drivers is W.H.O.’s Best Practice. </a:t>
            </a:r>
            <a:br>
              <a:rPr lang="en-ZA" dirty="0">
                <a:solidFill>
                  <a:schemeClr val="tx1"/>
                </a:solidFill>
              </a:rPr>
            </a:br>
            <a:r>
              <a:rPr lang="en-ZA" dirty="0">
                <a:solidFill>
                  <a:schemeClr val="tx1"/>
                </a:solidFill>
              </a:rPr>
              <a:t>We only need to change Novice drivers limits to Zero or &lt;0.02g.</a:t>
            </a:r>
          </a:p>
        </p:txBody>
      </p:sp>
    </p:spTree>
    <p:extLst>
      <p:ext uri="{BB962C8B-B14F-4D97-AF65-F5344CB8AC3E}">
        <p14:creationId xmlns:p14="http://schemas.microsoft.com/office/powerpoint/2010/main" val="40099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328592" cy="649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37312"/>
            <a:ext cx="1730942" cy="40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46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8770" y="1331818"/>
            <a:ext cx="4680000" cy="79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safety/ crash data assessment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0071" y="1331818"/>
            <a:ext cx="2880000" cy="792088"/>
          </a:xfrm>
          <a:prstGeom prst="rect">
            <a:avLst/>
          </a:prstGeom>
          <a:gradFill flip="none" rotWithShape="1">
            <a:gsLst>
              <a:gs pos="0">
                <a:srgbClr val="D41212">
                  <a:shade val="30000"/>
                  <a:satMod val="115000"/>
                </a:srgbClr>
              </a:gs>
              <a:gs pos="50000">
                <a:srgbClr val="D41212">
                  <a:shade val="67500"/>
                  <a:satMod val="115000"/>
                </a:srgbClr>
              </a:gs>
              <a:gs pos="100000">
                <a:srgbClr val="D4121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770" y="2197722"/>
            <a:ext cx="4680000" cy="79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 on BAC or BrAC levels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1" y="2204864"/>
            <a:ext cx="2880000" cy="792088"/>
          </a:xfrm>
          <a:prstGeom prst="rect">
            <a:avLst/>
          </a:prstGeom>
          <a:gradFill flip="none" rotWithShape="1">
            <a:gsLst>
              <a:gs pos="0">
                <a:srgbClr val="D41212">
                  <a:shade val="30000"/>
                  <a:satMod val="115000"/>
                </a:srgbClr>
              </a:gs>
              <a:gs pos="50000">
                <a:srgbClr val="D41212">
                  <a:shade val="67500"/>
                  <a:satMod val="115000"/>
                </a:srgbClr>
              </a:gs>
              <a:gs pos="100000">
                <a:srgbClr val="D4121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3063626"/>
            <a:ext cx="4680000" cy="79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ZA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</a:t>
            </a:r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drink-driving laws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0071" y="5661248"/>
            <a:ext cx="2880000" cy="792088"/>
          </a:xfrm>
          <a:prstGeom prst="rect">
            <a:avLst/>
          </a:prstGeom>
          <a:gradFill flip="none" rotWithShape="1">
            <a:gsLst>
              <a:gs pos="0">
                <a:srgbClr val="D41212">
                  <a:shade val="30000"/>
                  <a:satMod val="115000"/>
                </a:srgbClr>
              </a:gs>
              <a:gs pos="50000">
                <a:srgbClr val="D41212">
                  <a:shade val="67500"/>
                  <a:satMod val="115000"/>
                </a:srgbClr>
              </a:gs>
              <a:gs pos="100000">
                <a:srgbClr val="D4121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770" y="5661336"/>
            <a:ext cx="4680000" cy="79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and evaluation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0072" y="4797152"/>
            <a:ext cx="2880000" cy="792088"/>
          </a:xfrm>
          <a:prstGeom prst="rect">
            <a:avLst/>
          </a:prstGeom>
          <a:gradFill flip="none" rotWithShape="1">
            <a:gsLst>
              <a:gs pos="0">
                <a:srgbClr val="D41212">
                  <a:shade val="30000"/>
                  <a:satMod val="115000"/>
                </a:srgbClr>
              </a:gs>
              <a:gs pos="50000">
                <a:srgbClr val="D41212">
                  <a:shade val="67500"/>
                  <a:satMod val="115000"/>
                </a:srgbClr>
              </a:gs>
              <a:gs pos="100000">
                <a:srgbClr val="D4121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High (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when combined with enforcement</a:t>
            </a:r>
            <a:r>
              <a:rPr lang="en-ZA" dirty="0"/>
              <a:t>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3528" y="4795434"/>
            <a:ext cx="4680000" cy="79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information and education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3929530"/>
            <a:ext cx="4680000" cy="79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</a:t>
            </a:r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swift punishment </a:t>
            </a:r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who break drinking and driving laws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0071" y="3933056"/>
            <a:ext cx="2880000" cy="792088"/>
          </a:xfrm>
          <a:prstGeom prst="rect">
            <a:avLst/>
          </a:prstGeom>
          <a:gradFill flip="none" rotWithShape="1">
            <a:gsLst>
              <a:gs pos="0">
                <a:srgbClr val="D41212">
                  <a:shade val="30000"/>
                  <a:satMod val="115000"/>
                </a:srgbClr>
              </a:gs>
              <a:gs pos="50000">
                <a:srgbClr val="D41212">
                  <a:shade val="67500"/>
                  <a:satMod val="115000"/>
                </a:srgbClr>
              </a:gs>
              <a:gs pos="100000">
                <a:srgbClr val="D4121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20071" y="3068960"/>
            <a:ext cx="2880000" cy="792088"/>
          </a:xfrm>
          <a:prstGeom prst="rect">
            <a:avLst/>
          </a:prstGeom>
          <a:gradFill flip="none" rotWithShape="1">
            <a:gsLst>
              <a:gs pos="0">
                <a:srgbClr val="D41212">
                  <a:shade val="30000"/>
                  <a:satMod val="115000"/>
                </a:srgbClr>
              </a:gs>
              <a:gs pos="50000">
                <a:srgbClr val="D41212">
                  <a:shade val="67500"/>
                  <a:satMod val="115000"/>
                </a:srgbClr>
              </a:gs>
              <a:gs pos="100000">
                <a:srgbClr val="D4121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224" y="11663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Drinking and driving reduction: W.H.O. </a:t>
            </a:r>
            <a:r>
              <a:rPr lang="en-Z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WHOW.H.O</a:t>
            </a:r>
            <a:r>
              <a:rPr lang="en-Z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r>
              <a:rPr lang="en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817151"/>
              </p:ext>
            </p:extLst>
          </p:nvPr>
        </p:nvGraphicFramePr>
        <p:xfrm>
          <a:off x="318770" y="764704"/>
          <a:ext cx="8069654" cy="5148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29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ELEMENT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EFFECTIVENESS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3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419100" y="533400"/>
            <a:ext cx="83058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000" b="1" u="sng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 b="1" u="sng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 b="1" u="sng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b="1" u="sng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u="sng" dirty="0">
                <a:solidFill>
                  <a:srgbClr val="FF0000"/>
                </a:solidFill>
              </a:rPr>
              <a:t>N.B.</a:t>
            </a:r>
            <a:r>
              <a:rPr lang="en-US" altLang="en-US" sz="4000" dirty="0">
                <a:solidFill>
                  <a:srgbClr val="FF0000"/>
                </a:solidFill>
              </a:rPr>
              <a:t> Behaviour only changes because people are afraid of the legal and financial repercussions of their actions.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/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/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/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sz="4900" dirty="0">
                <a:solidFill>
                  <a:schemeClr val="tx1"/>
                </a:solidFill>
              </a:rPr>
              <a:t>Changing driving behaviour</a:t>
            </a:r>
            <a:r>
              <a:rPr lang="en-US" altLang="en-US" dirty="0">
                <a:solidFill>
                  <a:srgbClr val="FF0000"/>
                </a:solidFill>
              </a:rPr>
              <a:t/>
            </a:r>
            <a:br>
              <a:rPr lang="en-US" altLang="en-US" dirty="0">
                <a:solidFill>
                  <a:srgbClr val="FF0000"/>
                </a:solidFill>
              </a:rPr>
            </a:b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37312"/>
            <a:ext cx="1730942" cy="40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9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43344-6C90-4AA2-8197-AEE07FB5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2880320"/>
          </a:xfrm>
        </p:spPr>
        <p:txBody>
          <a:bodyPr>
            <a:normAutofit fontScale="90000"/>
          </a:bodyPr>
          <a:lstStyle/>
          <a:p>
            <a:r>
              <a:rPr lang="en-ZA" sz="2700" u="sng" dirty="0">
                <a:solidFill>
                  <a:schemeClr val="tx1"/>
                </a:solidFill>
              </a:rPr>
              <a:t>SADDs Recommendation:</a:t>
            </a:r>
            <a:br>
              <a:rPr lang="en-ZA" sz="2700" u="sng" dirty="0">
                <a:solidFill>
                  <a:schemeClr val="tx1"/>
                </a:solidFill>
              </a:rPr>
            </a:br>
            <a:r>
              <a:rPr lang="en-ZA" sz="2700" b="1" u="sng" dirty="0">
                <a:solidFill>
                  <a:schemeClr val="tx1"/>
                </a:solidFill>
              </a:rPr>
              <a:t>Keep BAC’s at same level, but change BAC of Novice drivers</a:t>
            </a:r>
            <a:r>
              <a:rPr lang="en-ZA" sz="2700" u="sng" dirty="0">
                <a:solidFill>
                  <a:schemeClr val="tx1"/>
                </a:solidFill>
              </a:rPr>
              <a:t>.</a:t>
            </a:r>
            <a:r>
              <a:rPr lang="en-ZA" sz="2700" dirty="0">
                <a:solidFill>
                  <a:schemeClr val="tx1"/>
                </a:solidFill>
              </a:rPr>
              <a:t/>
            </a:r>
            <a:br>
              <a:rPr lang="en-ZA" sz="2700" dirty="0">
                <a:solidFill>
                  <a:schemeClr val="tx1"/>
                </a:solidFill>
              </a:rPr>
            </a:br>
            <a:r>
              <a:rPr lang="en-ZA" sz="2700" dirty="0">
                <a:solidFill>
                  <a:schemeClr val="tx1"/>
                </a:solidFill>
              </a:rPr>
              <a:t> </a:t>
            </a:r>
            <a:br>
              <a:rPr lang="en-ZA" sz="2700" dirty="0">
                <a:solidFill>
                  <a:schemeClr val="tx1"/>
                </a:solidFill>
              </a:rPr>
            </a:br>
            <a:r>
              <a:rPr lang="en-ZA" sz="2700" dirty="0">
                <a:solidFill>
                  <a:schemeClr val="tx1"/>
                </a:solidFill>
              </a:rPr>
              <a:t>If changes MUST be taken then use </a:t>
            </a:r>
            <a:r>
              <a:rPr lang="en-ZA" sz="2700" dirty="0">
                <a:solidFill>
                  <a:srgbClr val="000000"/>
                </a:solidFill>
              </a:rPr>
              <a:t>BAC of  &lt;0.02g which effectively means ZERO alcohol.</a:t>
            </a:r>
            <a:br>
              <a:rPr lang="en-ZA" sz="2700" dirty="0">
                <a:solidFill>
                  <a:srgbClr val="000000"/>
                </a:solidFill>
              </a:rPr>
            </a:br>
            <a:r>
              <a:rPr lang="en-ZA" sz="2700" dirty="0">
                <a:solidFill>
                  <a:srgbClr val="000000"/>
                </a:solidFill>
              </a:rPr>
              <a:t>Zero BAC for Novice drivers of all ages, for 1</a:t>
            </a:r>
            <a:r>
              <a:rPr lang="en-ZA" sz="2700" baseline="30000" dirty="0">
                <a:solidFill>
                  <a:srgbClr val="000000"/>
                </a:solidFill>
              </a:rPr>
              <a:t>st</a:t>
            </a:r>
            <a:r>
              <a:rPr lang="en-ZA" sz="2700" dirty="0">
                <a:solidFill>
                  <a:srgbClr val="000000"/>
                </a:solidFill>
              </a:rPr>
              <a:t> year after getting licence.</a:t>
            </a:r>
            <a:br>
              <a:rPr lang="en-ZA" sz="2700" dirty="0">
                <a:solidFill>
                  <a:srgbClr val="000000"/>
                </a:solidFill>
              </a:rPr>
            </a:br>
            <a:endParaRPr lang="en-ZA" sz="27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B6C44-BF14-4FD6-B3CE-3BFAB0B2C2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3068960"/>
            <a:ext cx="7499176" cy="3057203"/>
          </a:xfrm>
        </p:spPr>
        <p:txBody>
          <a:bodyPr>
            <a:normAutofit fontScale="92500"/>
          </a:bodyPr>
          <a:lstStyle/>
          <a:p>
            <a:r>
              <a:rPr lang="en-ZA" dirty="0">
                <a:solidFill>
                  <a:srgbClr val="000000"/>
                </a:solidFill>
              </a:rPr>
              <a:t> Suggested </a:t>
            </a:r>
            <a:r>
              <a:rPr lang="en-ZA" u="sng" dirty="0">
                <a:solidFill>
                  <a:srgbClr val="000000"/>
                </a:solidFill>
              </a:rPr>
              <a:t>PENALTIES</a:t>
            </a:r>
          </a:p>
          <a:p>
            <a:r>
              <a:rPr lang="en-ZA" dirty="0">
                <a:solidFill>
                  <a:srgbClr val="000000"/>
                </a:solidFill>
              </a:rPr>
              <a:t>At 0.02 -&gt;0.049 g. Warning, Diversion Program and Fine of R20,000 which goes into a Special Victims Fund</a:t>
            </a:r>
          </a:p>
          <a:p>
            <a:r>
              <a:rPr lang="en-ZA" dirty="0">
                <a:solidFill>
                  <a:srgbClr val="000000"/>
                </a:solidFill>
              </a:rPr>
              <a:t>0.05g + Criminal record. Automatic suspension of licence</a:t>
            </a:r>
          </a:p>
          <a:p>
            <a:r>
              <a:rPr lang="en-ZA" dirty="0">
                <a:solidFill>
                  <a:srgbClr val="000000"/>
                </a:solidFill>
              </a:rPr>
              <a:t>At any BAC, causing severe injuries or death - imprisonment for up to  6 years, suspension of licence, and large Fine – up to R120 000 allowed (which goes into a Special Victims Fund)</a:t>
            </a:r>
          </a:p>
          <a:p>
            <a:endParaRPr lang="en-Z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1E97-7C11-4281-A1BD-3E2052AAE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32" y="980728"/>
            <a:ext cx="7772400" cy="5616624"/>
          </a:xfrm>
        </p:spPr>
        <p:txBody>
          <a:bodyPr>
            <a:normAutofit/>
          </a:bodyPr>
          <a:lstStyle/>
          <a:p>
            <a:pPr algn="l"/>
            <a:r>
              <a:rPr lang="en-ZA" dirty="0">
                <a:solidFill>
                  <a:srgbClr val="000000"/>
                </a:solidFill>
              </a:rPr>
              <a:t>- </a:t>
            </a:r>
            <a:r>
              <a:rPr lang="en-ZA" sz="3600" dirty="0">
                <a:solidFill>
                  <a:srgbClr val="000000"/>
                </a:solidFill>
              </a:rPr>
              <a:t>ketones/residual alcohol in body</a:t>
            </a:r>
            <a:br>
              <a:rPr lang="en-ZA" sz="3600" dirty="0">
                <a:solidFill>
                  <a:srgbClr val="000000"/>
                </a:solidFill>
              </a:rPr>
            </a:br>
            <a:r>
              <a:rPr lang="en-ZA" sz="3600" dirty="0">
                <a:solidFill>
                  <a:srgbClr val="000000"/>
                </a:solidFill>
              </a:rPr>
              <a:t>- small amounts of mouth alcohol</a:t>
            </a:r>
            <a:br>
              <a:rPr lang="en-ZA" sz="3600" dirty="0">
                <a:solidFill>
                  <a:srgbClr val="000000"/>
                </a:solidFill>
              </a:rPr>
            </a:br>
            <a:r>
              <a:rPr lang="en-ZA" sz="3600" dirty="0">
                <a:solidFill>
                  <a:srgbClr val="000000"/>
                </a:solidFill>
              </a:rPr>
              <a:t>- alcohol in medicines</a:t>
            </a:r>
            <a:br>
              <a:rPr lang="en-ZA" sz="3600" dirty="0">
                <a:solidFill>
                  <a:srgbClr val="000000"/>
                </a:solidFill>
              </a:rPr>
            </a:br>
            <a:r>
              <a:rPr lang="en-ZA" sz="3600" dirty="0">
                <a:solidFill>
                  <a:srgbClr val="000000"/>
                </a:solidFill>
              </a:rPr>
              <a:t>- At &lt;0.02g drivers are not dangerous at this level- have more fender benders than killing/injuring</a:t>
            </a:r>
            <a:br>
              <a:rPr lang="en-ZA" sz="3600" dirty="0">
                <a:solidFill>
                  <a:srgbClr val="000000"/>
                </a:solidFill>
              </a:rPr>
            </a:br>
            <a:r>
              <a:rPr lang="en-ZA" sz="3600" dirty="0">
                <a:solidFill>
                  <a:srgbClr val="000000"/>
                </a:solidFill>
              </a:rPr>
              <a:t>- Lawyers will create doubt/ difficult to get convictions /they make money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86F7D-C1E4-4EB9-A0B0-3D5B1CCA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568" y="404665"/>
            <a:ext cx="8066895" cy="576063"/>
          </a:xfrm>
        </p:spPr>
        <p:txBody>
          <a:bodyPr>
            <a:noAutofit/>
          </a:bodyPr>
          <a:lstStyle/>
          <a:p>
            <a:pPr algn="l"/>
            <a:r>
              <a:rPr lang="en-ZA" sz="3200" b="1" dirty="0">
                <a:solidFill>
                  <a:srgbClr val="000000"/>
                </a:solidFill>
              </a:rPr>
              <a:t>  but …. It’s Hard to test Zero because of -</a:t>
            </a:r>
          </a:p>
        </p:txBody>
      </p:sp>
    </p:spTree>
    <p:extLst>
      <p:ext uri="{BB962C8B-B14F-4D97-AF65-F5344CB8AC3E}">
        <p14:creationId xmlns:p14="http://schemas.microsoft.com/office/powerpoint/2010/main" val="33502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485473"/>
              </p:ext>
            </p:extLst>
          </p:nvPr>
        </p:nvGraphicFramePr>
        <p:xfrm>
          <a:off x="184689" y="105832"/>
          <a:ext cx="88284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5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0" dirty="0"/>
                        <a:t>BAC</a:t>
                      </a:r>
                      <a:endParaRPr lang="en-US" b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EFFECTS</a:t>
                      </a:r>
                      <a:r>
                        <a:rPr lang="en-ZA" baseline="0" dirty="0"/>
                        <a:t> ON DRIVING SKILLS </a:t>
                      </a:r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CHANCE OF</a:t>
                      </a:r>
                      <a:r>
                        <a:rPr lang="en-ZA" baseline="0" dirty="0"/>
                        <a:t> CRASH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4333" y="476670"/>
            <a:ext cx="1800000" cy="9388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schemeClr val="tx1"/>
                </a:solidFill>
              </a:rPr>
              <a:t>0.02 W.H.O Best Practice Novice/ Professional    drivers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8222" y="476672"/>
            <a:ext cx="2424903" cy="938818"/>
          </a:xfrm>
          <a:prstGeom prst="rect">
            <a:avLst/>
          </a:prstGeom>
          <a:solidFill>
            <a:srgbClr val="F9B1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</a:rPr>
              <a:t>2x Chance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333" y="1456521"/>
            <a:ext cx="1800200" cy="1193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0.05</a:t>
            </a:r>
          </a:p>
          <a:p>
            <a:pPr algn="ctr"/>
            <a:r>
              <a:rPr lang="en-ZA" dirty="0">
                <a:solidFill>
                  <a:schemeClr val="tx1"/>
                </a:solidFill>
              </a:rPr>
              <a:t>W.H.O:</a:t>
            </a:r>
          </a:p>
          <a:p>
            <a:pPr algn="ctr"/>
            <a:r>
              <a:rPr lang="en-ZA" dirty="0">
                <a:solidFill>
                  <a:schemeClr val="tx1"/>
                </a:solidFill>
              </a:rPr>
              <a:t>Best Practice</a:t>
            </a:r>
          </a:p>
          <a:p>
            <a:pPr algn="ctr"/>
            <a:r>
              <a:rPr lang="en-ZA" dirty="0">
                <a:solidFill>
                  <a:schemeClr val="accent1"/>
                </a:solidFill>
              </a:rPr>
              <a:t>Very acceptable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333" y="2690890"/>
            <a:ext cx="1800000" cy="1369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0.14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333" y="5301207"/>
            <a:ext cx="1800200" cy="13681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0.40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333" y="4097056"/>
            <a:ext cx="1800000" cy="1167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3653" y="1457527"/>
            <a:ext cx="4561200" cy="1193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Decrease in various brain centre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Inconsistent effects on behavioral task performances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Decrease in judgement and inhibitions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3653" y="2703115"/>
            <a:ext cx="4561200" cy="1369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Impairment of balance and movement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Impairment of visual functions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Slurred speech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Vomiting, especially if this BAC is reached rapidly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3653" y="4100070"/>
            <a:ext cx="4561200" cy="1163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Severe sensory impairment, including reduced awareness of external stimulation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Severe motor of impairment, e.g. frequently staggering or falling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8222" y="1457528"/>
            <a:ext cx="2426400" cy="1192330"/>
          </a:xfrm>
          <a:prstGeom prst="rect">
            <a:avLst/>
          </a:prstGeom>
          <a:solidFill>
            <a:srgbClr val="F149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</a:rPr>
              <a:t>4x Chance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88222" y="2690890"/>
            <a:ext cx="2426400" cy="1369155"/>
          </a:xfrm>
          <a:prstGeom prst="rect">
            <a:avLst/>
          </a:prstGeom>
          <a:solidFill>
            <a:srgbClr val="D4121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</a:rPr>
              <a:t>18x Chance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88222" y="4101075"/>
            <a:ext cx="2426400" cy="1163125"/>
          </a:xfrm>
          <a:prstGeom prst="rect">
            <a:avLst/>
          </a:prstGeom>
          <a:solidFill>
            <a:srgbClr val="74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</a:rPr>
              <a:t>80x Chance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88222" y="5301207"/>
            <a:ext cx="2426400" cy="1368154"/>
          </a:xfrm>
          <a:prstGeom prst="rect">
            <a:avLst/>
          </a:prstGeom>
          <a:solidFill>
            <a:srgbClr val="23030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</a:rPr>
              <a:t>150x Chance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03652" y="5301207"/>
            <a:ext cx="4800595" cy="1368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Non responsive stupor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Loss of consciousness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Anaesthesia comparable to that of surgery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Death (for many) </a:t>
            </a:r>
            <a:r>
              <a:rPr lang="en-ZA" b="1" dirty="0">
                <a:solidFill>
                  <a:srgbClr val="C00000"/>
                </a:solidFill>
              </a:rPr>
              <a:t>but not for “alcoholics”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87C1EB5-FC40-4C5A-876F-70CDD96EE5EC}"/>
              </a:ext>
            </a:extLst>
          </p:cNvPr>
          <p:cNvSpPr/>
          <p:nvPr/>
        </p:nvSpPr>
        <p:spPr>
          <a:xfrm>
            <a:off x="129378" y="4088020"/>
            <a:ext cx="642895" cy="2581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3BC440-116D-49A1-94D1-5A97778B23D1}"/>
              </a:ext>
            </a:extLst>
          </p:cNvPr>
          <p:cNvSpPr/>
          <p:nvPr/>
        </p:nvSpPr>
        <p:spPr>
          <a:xfrm>
            <a:off x="539552" y="4097054"/>
            <a:ext cx="1346449" cy="449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1400" b="1" dirty="0">
              <a:solidFill>
                <a:schemeClr val="tx1"/>
              </a:solidFill>
            </a:endParaRPr>
          </a:p>
          <a:p>
            <a:r>
              <a:rPr lang="en-ZA" sz="1400" b="1" dirty="0">
                <a:solidFill>
                  <a:schemeClr val="accent1"/>
                </a:solidFill>
              </a:rPr>
              <a:t> Most deaths  occur at these levels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5FD524-9E8A-4E9C-8472-011583F6F854}"/>
              </a:ext>
            </a:extLst>
          </p:cNvPr>
          <p:cNvSpPr/>
          <p:nvPr/>
        </p:nvSpPr>
        <p:spPr>
          <a:xfrm>
            <a:off x="539552" y="4797151"/>
            <a:ext cx="1418456" cy="216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0.20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148F54-4036-48B2-A573-4BB7790B9BC0}"/>
              </a:ext>
            </a:extLst>
          </p:cNvPr>
          <p:cNvSpPr/>
          <p:nvPr/>
        </p:nvSpPr>
        <p:spPr>
          <a:xfrm>
            <a:off x="1997702" y="557774"/>
            <a:ext cx="4086466" cy="710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>
                <a:solidFill>
                  <a:schemeClr val="tx1"/>
                </a:solidFill>
              </a:rPr>
              <a:t>Slight impairment of judgement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6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C0A7F-3896-4813-A67F-B050F06B3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18" y="3182090"/>
            <a:ext cx="7968163" cy="49381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38E1D4-8E78-4D36-8A41-8720B0752A9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725738" y="1436688"/>
            <a:ext cx="6418262" cy="939800"/>
          </a:xfrm>
        </p:spPr>
        <p:txBody>
          <a:bodyPr/>
          <a:lstStyle/>
          <a:p>
            <a:endParaRPr lang="en-ZA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560491-25A4-4F01-B163-3AED9046D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38116"/>
              </p:ext>
            </p:extLst>
          </p:nvPr>
        </p:nvGraphicFramePr>
        <p:xfrm>
          <a:off x="293959" y="79611"/>
          <a:ext cx="8556080" cy="6437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2075">
                  <a:extLst>
                    <a:ext uri="{9D8B030D-6E8A-4147-A177-3AD203B41FA5}">
                      <a16:colId xmlns:a16="http://schemas.microsoft.com/office/drawing/2014/main" val="3396656386"/>
                    </a:ext>
                  </a:extLst>
                </a:gridCol>
                <a:gridCol w="1163484">
                  <a:extLst>
                    <a:ext uri="{9D8B030D-6E8A-4147-A177-3AD203B41FA5}">
                      <a16:colId xmlns:a16="http://schemas.microsoft.com/office/drawing/2014/main" val="368577373"/>
                    </a:ext>
                  </a:extLst>
                </a:gridCol>
                <a:gridCol w="859188">
                  <a:extLst>
                    <a:ext uri="{9D8B030D-6E8A-4147-A177-3AD203B41FA5}">
                      <a16:colId xmlns:a16="http://schemas.microsoft.com/office/drawing/2014/main" val="1806997272"/>
                    </a:ext>
                  </a:extLst>
                </a:gridCol>
                <a:gridCol w="1772075">
                  <a:extLst>
                    <a:ext uri="{9D8B030D-6E8A-4147-A177-3AD203B41FA5}">
                      <a16:colId xmlns:a16="http://schemas.microsoft.com/office/drawing/2014/main" val="3911714517"/>
                    </a:ext>
                  </a:extLst>
                </a:gridCol>
                <a:gridCol w="1056085">
                  <a:extLst>
                    <a:ext uri="{9D8B030D-6E8A-4147-A177-3AD203B41FA5}">
                      <a16:colId xmlns:a16="http://schemas.microsoft.com/office/drawing/2014/main" val="2559520150"/>
                    </a:ext>
                  </a:extLst>
                </a:gridCol>
                <a:gridCol w="1933173">
                  <a:extLst>
                    <a:ext uri="{9D8B030D-6E8A-4147-A177-3AD203B41FA5}">
                      <a16:colId xmlns:a16="http://schemas.microsoft.com/office/drawing/2014/main" val="821472305"/>
                    </a:ext>
                  </a:extLst>
                </a:gridCol>
              </a:tblGrid>
              <a:tr h="469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</a:rPr>
                        <a:t>Brand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</a:rPr>
                        <a:t>%Alcohol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</a:rPr>
                        <a:t>Volume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</a:rPr>
                        <a:t>Pure Alcohol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</a:rPr>
                        <a:t>Units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</a:rPr>
                        <a:t>BAC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060676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</a:rPr>
                        <a:t>Vicks Acta Plus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08851011"/>
                  </a:ext>
                </a:extLst>
              </a:tr>
              <a:tr h="928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</a:rPr>
                        <a:t>Benylyn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</a:rPr>
                        <a:t> Wet Cough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</a:rPr>
                        <a:t>9.5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0.95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0.095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0.0019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82668938"/>
                  </a:ext>
                </a:extLst>
              </a:tr>
              <a:tr h="928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</a:rPr>
                        <a:t>Benylyn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</a:rPr>
                        <a:t> Wet Cough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9.5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1.9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0.19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0.0038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60949917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</a:rPr>
                        <a:t>Linctogan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0.6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0.0012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34316740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</a:rPr>
                        <a:t>Linctogan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0.0024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74334072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</a:rPr>
                        <a:t>Prospan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44238068"/>
                  </a:ext>
                </a:extLst>
              </a:tr>
              <a:tr h="928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</a:rPr>
                        <a:t>Vicks Ginger Honey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0.075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0.0015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7061656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</a:rPr>
                        <a:t>Herbal Cough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0.65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0.065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0.0013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69602549"/>
                  </a:ext>
                </a:extLst>
              </a:tr>
              <a:tr h="928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</a:rPr>
                        <a:t>Vicks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</a:rPr>
                        <a:t>Medinite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</a:rPr>
                        <a:t> Syrup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5.4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>
                          <a:solidFill>
                            <a:schemeClr val="tx1"/>
                          </a:solidFill>
                          <a:effectLst/>
                        </a:rPr>
                        <a:t>0.54</a:t>
                      </a:r>
                      <a:endParaRPr lang="en-ZA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</a:rPr>
                        <a:t>0.0108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2803602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C2928B8-382E-49BF-810F-8BD54252F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463" y="3355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161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605"/>
            <a:ext cx="90900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88" y="3244334"/>
            <a:ext cx="91170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sz="2400" b="1" dirty="0"/>
              <a:t>Screening devices can give the result as Br.A.C., or converted to BAC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en-ZA" sz="2400" b="1" dirty="0">
                <a:solidFill>
                  <a:schemeClr val="tx1"/>
                </a:solidFill>
              </a:rPr>
              <a:t>We need Screening devices in all SAPs &amp; Traffic Offices vehicles. Spend money to save money.</a:t>
            </a:r>
            <a:endParaRPr lang="en-Z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" t="6484" r="161" b="14603"/>
          <a:stretch/>
        </p:blipFill>
        <p:spPr bwMode="auto">
          <a:xfrm>
            <a:off x="53752" y="908720"/>
            <a:ext cx="9036496" cy="581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11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en-ZA" sz="3600" b="1" dirty="0">
                <a:solidFill>
                  <a:schemeClr val="tx1"/>
                </a:solidFill>
              </a:rPr>
              <a:t> We need Evidential breathalysers as opposed to blood tests. Spend money to save money</a:t>
            </a:r>
          </a:p>
        </p:txBody>
      </p:sp>
    </p:spTree>
    <p:extLst>
      <p:ext uri="{BB962C8B-B14F-4D97-AF65-F5344CB8AC3E}">
        <p14:creationId xmlns:p14="http://schemas.microsoft.com/office/powerpoint/2010/main" val="8603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65FF52-B0ED-45FE-9E27-DEFB5401B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6" y="3280528"/>
            <a:ext cx="5191954" cy="3232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C328D5-8C86-43FD-A645-77314E990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606"/>
            <a:ext cx="7703392" cy="33470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9170AE-DD76-41D3-8412-B9EE2AFD4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0928"/>
            <a:ext cx="2638538" cy="254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2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altLang="en-US" sz="3200" b="1" u="sng" dirty="0"/>
              <a:t/>
            </a:r>
            <a:br>
              <a:rPr lang="en-US" altLang="en-US" sz="3200" b="1" u="sng" dirty="0"/>
            </a:br>
            <a:r>
              <a:rPr lang="en-US" altLang="en-US" sz="3200" b="1" u="sng" dirty="0">
                <a:solidFill>
                  <a:schemeClr val="tx1"/>
                </a:solidFill>
              </a:rPr>
              <a:t>We need to get commitment from Parliament - all Ministers from different Sectors in SA Government</a:t>
            </a:r>
            <a:br>
              <a:rPr lang="en-US" altLang="en-US" sz="3200" b="1" u="sng" dirty="0">
                <a:solidFill>
                  <a:schemeClr val="tx1"/>
                </a:solidFill>
              </a:rPr>
            </a:br>
            <a:r>
              <a:rPr lang="en-US" altLang="en-US" sz="3200" b="1" u="sng" dirty="0">
                <a:solidFill>
                  <a:schemeClr val="tx1"/>
                </a:solidFill>
              </a:rPr>
              <a:t> </a:t>
            </a:r>
            <a:r>
              <a:rPr lang="en-US" altLang="en-US" sz="3200" b="1" u="sng" dirty="0"/>
              <a:t>trained to take DUI seriously</a:t>
            </a:r>
            <a:endParaRPr lang="en-US" altLang="en-US" sz="40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4038600" cy="5672542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b="1" u="sng" dirty="0">
                <a:solidFill>
                  <a:schemeClr val="tx1"/>
                </a:solidFill>
              </a:rPr>
              <a:t>Political Will &amp; Road Safety Officials being committed to testing &amp; harsher sentences will: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</a:t>
            </a:r>
            <a:r>
              <a:rPr lang="en-US" altLang="en-US" sz="2400" dirty="0"/>
              <a:t>ring down DUI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</a:t>
            </a:r>
            <a:r>
              <a:rPr lang="en-US" altLang="en-US" sz="2400" dirty="0"/>
              <a:t>rotect the rights of victims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Help convict the offenders - not feel sympathy for them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Create a</a:t>
            </a:r>
            <a:r>
              <a:rPr lang="en-US" altLang="en-US" sz="2400" dirty="0"/>
              <a:t>wareness of the emotional and financial costs of DUI to the economy and families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32772" name="Picture 4" descr="Jub Jub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295400"/>
            <a:ext cx="4038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71593C-4768-4E41-AF49-AFE85FD14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96" y="2420888"/>
            <a:ext cx="1987304" cy="12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988840"/>
            <a:ext cx="8280919" cy="4137323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en-ZA" sz="2800" b="1" dirty="0">
                <a:solidFill>
                  <a:schemeClr val="tx1"/>
                </a:solidFill>
              </a:rPr>
              <a:t>Lack of evidence</a:t>
            </a:r>
          </a:p>
          <a:p>
            <a:r>
              <a:rPr lang="en-ZA" sz="2800" b="1" dirty="0">
                <a:solidFill>
                  <a:schemeClr val="tx1"/>
                </a:solidFill>
              </a:rPr>
              <a:t>Lack of forms filled in correctly/Lack of documentation </a:t>
            </a:r>
          </a:p>
          <a:p>
            <a:r>
              <a:rPr lang="en-ZA" sz="2800" b="1" dirty="0">
                <a:solidFill>
                  <a:schemeClr val="tx1"/>
                </a:solidFill>
              </a:rPr>
              <a:t>SAPS often don’t see drink driving as a crime. “No one was killed” </a:t>
            </a:r>
          </a:p>
          <a:p>
            <a:r>
              <a:rPr lang="en-ZA" sz="2800" b="1" dirty="0">
                <a:solidFill>
                  <a:schemeClr val="tx1"/>
                </a:solidFill>
              </a:rPr>
              <a:t>Need lots of paperwork there Poor Police work</a:t>
            </a:r>
          </a:p>
          <a:p>
            <a:r>
              <a:rPr lang="en-ZA" sz="2800" b="1" dirty="0">
                <a:solidFill>
                  <a:schemeClr val="tx1"/>
                </a:solidFill>
              </a:rPr>
              <a:t>Inadequate training of investigators</a:t>
            </a:r>
          </a:p>
          <a:p>
            <a:r>
              <a:rPr lang="en-ZA" sz="2800" b="1" dirty="0">
                <a:solidFill>
                  <a:schemeClr val="tx1"/>
                </a:solidFill>
              </a:rPr>
              <a:t>No, or bad post crash investigation</a:t>
            </a:r>
          </a:p>
          <a:p>
            <a:r>
              <a:rPr lang="en-ZA" sz="2800" b="1" dirty="0">
                <a:solidFill>
                  <a:schemeClr val="tx1"/>
                </a:solidFill>
              </a:rPr>
              <a:t>At crash scenes: No automatic testing for alcohol/drugs</a:t>
            </a:r>
          </a:p>
          <a:p>
            <a:r>
              <a:rPr lang="en-ZA" sz="2800" b="1" dirty="0">
                <a:solidFill>
                  <a:schemeClr val="tx1"/>
                </a:solidFill>
              </a:rPr>
              <a:t>Lack of understanding of seriousness of road crimes</a:t>
            </a:r>
          </a:p>
          <a:p>
            <a:r>
              <a:rPr lang="en-ZA" sz="2800" b="1" dirty="0">
                <a:solidFill>
                  <a:schemeClr val="tx1"/>
                </a:solidFill>
              </a:rPr>
              <a:t>Political indifference</a:t>
            </a:r>
          </a:p>
          <a:p>
            <a:r>
              <a:rPr lang="en-ZA" sz="2800" b="1" dirty="0">
                <a:solidFill>
                  <a:schemeClr val="tx1"/>
                </a:solidFill>
              </a:rPr>
              <a:t>Records missing. Bribery…….</a:t>
            </a:r>
          </a:p>
          <a:p>
            <a:r>
              <a:rPr lang="en-ZA" sz="3900" b="1" dirty="0">
                <a:solidFill>
                  <a:srgbClr val="FF0000"/>
                </a:solidFill>
              </a:rPr>
              <a:t>This is very different to proving a drivers innocence!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  <a:noFill/>
        </p:spPr>
        <p:txBody>
          <a:bodyPr>
            <a:noAutofit/>
          </a:bodyPr>
          <a:lstStyle/>
          <a:p>
            <a:r>
              <a:rPr lang="en-ZA" sz="3600" b="1" dirty="0">
                <a:solidFill>
                  <a:schemeClr val="tx1"/>
                </a:solidFill>
              </a:rPr>
              <a:t> </a:t>
            </a:r>
            <a:br>
              <a:rPr lang="en-ZA" sz="3600" b="1" dirty="0">
                <a:solidFill>
                  <a:schemeClr val="tx1"/>
                </a:solidFill>
              </a:rPr>
            </a:br>
            <a:r>
              <a:rPr lang="en-ZA" sz="3600" b="1" dirty="0">
                <a:solidFill>
                  <a:schemeClr val="tx1"/>
                </a:solidFill>
              </a:rPr>
              <a:t/>
            </a:r>
            <a:br>
              <a:rPr lang="en-ZA" sz="3600" b="1" dirty="0">
                <a:solidFill>
                  <a:schemeClr val="tx1"/>
                </a:solidFill>
              </a:rPr>
            </a:br>
            <a:r>
              <a:rPr lang="en-ZA" sz="3600" b="1" dirty="0">
                <a:solidFill>
                  <a:schemeClr val="tx1"/>
                </a:solidFill>
              </a:rPr>
              <a:t/>
            </a:r>
            <a:br>
              <a:rPr lang="en-ZA" sz="3600" b="1" dirty="0">
                <a:solidFill>
                  <a:schemeClr val="tx1"/>
                </a:solidFill>
              </a:rPr>
            </a:br>
            <a:r>
              <a:rPr lang="en-ZA" sz="3600" b="1" dirty="0">
                <a:solidFill>
                  <a:schemeClr val="tx1"/>
                </a:solidFill>
              </a:rPr>
              <a:t/>
            </a:r>
            <a:br>
              <a:rPr lang="en-ZA" sz="3600" b="1" dirty="0">
                <a:solidFill>
                  <a:schemeClr val="tx1"/>
                </a:solidFill>
              </a:rPr>
            </a:br>
            <a:r>
              <a:rPr lang="en-ZA" sz="3600" b="1" dirty="0">
                <a:solidFill>
                  <a:schemeClr val="tx1"/>
                </a:solidFill>
              </a:rPr>
              <a:t/>
            </a:r>
            <a:br>
              <a:rPr lang="en-ZA" sz="3600" b="1" dirty="0">
                <a:solidFill>
                  <a:schemeClr val="tx1"/>
                </a:solidFill>
              </a:rPr>
            </a:br>
            <a:r>
              <a:rPr lang="en-ZA" sz="3600" b="1" dirty="0">
                <a:solidFill>
                  <a:schemeClr val="tx1"/>
                </a:solidFill>
              </a:rPr>
              <a:t/>
            </a:r>
            <a:br>
              <a:rPr lang="en-ZA" sz="3600" b="1" dirty="0">
                <a:solidFill>
                  <a:schemeClr val="tx1"/>
                </a:solidFill>
              </a:rPr>
            </a:br>
            <a:r>
              <a:rPr lang="en-ZA" sz="2800" b="1" dirty="0">
                <a:solidFill>
                  <a:schemeClr val="tx1"/>
                </a:solidFill>
              </a:rPr>
              <a:t>.….</a:t>
            </a:r>
            <a:r>
              <a:rPr lang="en-ZA" sz="2800" b="1" u="sng" dirty="0">
                <a:solidFill>
                  <a:schemeClr val="tx1"/>
                </a:solidFill>
              </a:rPr>
              <a:t>NOT GUILTY VERDICTS ARE GIVEN</a:t>
            </a:r>
            <a:br>
              <a:rPr lang="en-ZA" sz="2800" b="1" u="sng" dirty="0">
                <a:solidFill>
                  <a:schemeClr val="tx1"/>
                </a:solidFill>
              </a:rPr>
            </a:br>
            <a:r>
              <a:rPr lang="en-ZA" sz="2800" b="1" u="sng" dirty="0">
                <a:solidFill>
                  <a:schemeClr val="tx1"/>
                </a:solidFill>
              </a:rPr>
              <a:t>DUE TO……..</a:t>
            </a:r>
            <a:br>
              <a:rPr lang="en-ZA" sz="2800" b="1" u="sng" dirty="0">
                <a:solidFill>
                  <a:schemeClr val="tx1"/>
                </a:solidFill>
              </a:rPr>
            </a:br>
            <a:r>
              <a:rPr lang="en-ZA" sz="3600" b="1" dirty="0">
                <a:solidFill>
                  <a:schemeClr val="tx1"/>
                </a:solidFill>
              </a:rPr>
              <a:t/>
            </a:r>
            <a:br>
              <a:rPr lang="en-ZA" sz="3600" b="1" dirty="0">
                <a:solidFill>
                  <a:schemeClr val="tx1"/>
                </a:solidFill>
              </a:rPr>
            </a:br>
            <a:r>
              <a:rPr lang="en-ZA" sz="3600" b="1" dirty="0">
                <a:solidFill>
                  <a:schemeClr val="tx1"/>
                </a:solidFill>
              </a:rPr>
              <a:t>   </a:t>
            </a:r>
            <a:br>
              <a:rPr lang="en-ZA" sz="3600" b="1" dirty="0">
                <a:solidFill>
                  <a:schemeClr val="tx1"/>
                </a:solidFill>
              </a:rPr>
            </a:br>
            <a:r>
              <a:rPr lang="en-ZA" sz="3600" b="1" dirty="0">
                <a:solidFill>
                  <a:schemeClr val="tx1"/>
                </a:solidFill>
              </a:rPr>
              <a:t/>
            </a:r>
            <a:br>
              <a:rPr lang="en-ZA" sz="3600" b="1" dirty="0">
                <a:solidFill>
                  <a:schemeClr val="tx1"/>
                </a:solidFill>
              </a:rPr>
            </a:br>
            <a:r>
              <a:rPr lang="en-ZA" sz="3600" b="1" dirty="0">
                <a:solidFill>
                  <a:schemeClr val="tx1"/>
                </a:solidFill>
              </a:rPr>
              <a:t> </a:t>
            </a:r>
            <a:r>
              <a:rPr lang="en-ZA" sz="3600" b="1" u="sng" dirty="0">
                <a:solidFill>
                  <a:schemeClr val="tx1"/>
                </a:solidFill>
              </a:rPr>
              <a:t/>
            </a:r>
            <a:br>
              <a:rPr lang="en-ZA" sz="3600" b="1" u="sng" dirty="0">
                <a:solidFill>
                  <a:schemeClr val="tx1"/>
                </a:solidFill>
              </a:rPr>
            </a:br>
            <a:endParaRPr lang="en-Z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949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2400" b="1" u="sng" dirty="0">
                <a:solidFill>
                  <a:schemeClr val="tx1"/>
                </a:solidFill>
              </a:rPr>
              <a:t>What works to reduce drink-driving? (W.H.O)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600452"/>
            <a:ext cx="8229600" cy="6248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b="1" dirty="0"/>
              <a:t>Setting BAC limits</a:t>
            </a:r>
            <a:r>
              <a:rPr lang="en-US" altLang="en-US" sz="1800" b="1" dirty="0">
                <a:solidFill>
                  <a:srgbClr val="FF0000"/>
                </a:solidFill>
              </a:rPr>
              <a:t>.  0.05  &amp; 0.02 for professional &amp; novice drivers= Best practice!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4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b="1" dirty="0"/>
              <a:t>Enforcement of BAC levels.  </a:t>
            </a:r>
            <a:r>
              <a:rPr lang="en-US" altLang="en-US" sz="1800" b="1" dirty="0">
                <a:solidFill>
                  <a:srgbClr val="CC0000"/>
                </a:solidFill>
              </a:rPr>
              <a:t>Police &amp;Traffic Officers to have </a:t>
            </a:r>
            <a:r>
              <a:rPr lang="en-US" altLang="en-US" sz="1800" b="1" dirty="0">
                <a:solidFill>
                  <a:srgbClr val="FF0000"/>
                </a:solidFill>
              </a:rPr>
              <a:t>BREATHALYZERS IN CARS</a:t>
            </a:r>
            <a:r>
              <a:rPr lang="en-US" altLang="en-US" sz="1800" b="1" dirty="0">
                <a:solidFill>
                  <a:schemeClr val="bg1"/>
                </a:solidFill>
              </a:rPr>
              <a:t>. </a:t>
            </a:r>
            <a:r>
              <a:rPr lang="en-US" altLang="en-US" sz="1800" b="1" dirty="0">
                <a:solidFill>
                  <a:srgbClr val="CC0000"/>
                </a:solidFill>
              </a:rPr>
              <a:t>Test when checking speeding, tyres, License disc- i.e. all time!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4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b="1" dirty="0"/>
              <a:t>Random and selective breath testing. </a:t>
            </a:r>
            <a:r>
              <a:rPr lang="en-US" altLang="en-US" sz="1800" b="1" dirty="0">
                <a:solidFill>
                  <a:srgbClr val="CC0000"/>
                </a:solidFill>
              </a:rPr>
              <a:t>Need many tests. </a:t>
            </a:r>
            <a:endParaRPr lang="en-US" altLang="en-US" sz="1800" b="1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b="1" dirty="0"/>
              <a:t>Severity of punishment. </a:t>
            </a:r>
            <a:r>
              <a:rPr lang="en-US" altLang="en-US" sz="1800" b="1" dirty="0">
                <a:solidFill>
                  <a:srgbClr val="CC0000"/>
                </a:solidFill>
              </a:rPr>
              <a:t>Need suspension of licenses, high fines/penalties/ Imprisonment (for causing death/severe injuries)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b="1" dirty="0"/>
              <a:t>Swiftness of punishment. </a:t>
            </a:r>
            <a:r>
              <a:rPr lang="en-US" altLang="en-US" sz="1800" b="1" dirty="0">
                <a:solidFill>
                  <a:srgbClr val="CC0000"/>
                </a:solidFill>
              </a:rPr>
              <a:t>Breath alcohol testers accurate &amp; preferred.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b="1" dirty="0"/>
              <a:t>Consistency swift sentencing  </a:t>
            </a:r>
            <a:r>
              <a:rPr lang="en-US" altLang="en-US" sz="1800" b="1" dirty="0">
                <a:solidFill>
                  <a:srgbClr val="CC0000"/>
                </a:solidFill>
              </a:rPr>
              <a:t>Special Drink Driving Courts/Traffic Courts. </a:t>
            </a:r>
            <a:r>
              <a:rPr lang="en-US" altLang="en-US" sz="1800" b="1" dirty="0" err="1">
                <a:solidFill>
                  <a:srgbClr val="CC0000"/>
                </a:solidFill>
              </a:rPr>
              <a:t>Eg</a:t>
            </a:r>
            <a:r>
              <a:rPr lang="en-US" altLang="en-US" sz="1800" b="1" dirty="0">
                <a:solidFill>
                  <a:srgbClr val="CC0000"/>
                </a:solidFill>
              </a:rPr>
              <a:t>: USA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4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b="1" dirty="0"/>
              <a:t>TEST both drivers for alcohol at all crash scenes. </a:t>
            </a:r>
            <a:r>
              <a:rPr lang="en-US" altLang="en-US" sz="1800" b="1" dirty="0">
                <a:solidFill>
                  <a:srgbClr val="CC0000"/>
                </a:solidFill>
              </a:rPr>
              <a:t>Make this a Mandatory Law.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800" b="1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1800" b="1" dirty="0"/>
              <a:t>Treatment of repeat offenders. </a:t>
            </a:r>
            <a:r>
              <a:rPr lang="en-US" altLang="en-US" sz="1800" b="1" dirty="0">
                <a:solidFill>
                  <a:srgbClr val="FF0000"/>
                </a:solidFill>
              </a:rPr>
              <a:t>Alcohol ignition interlocks. Introduce esp. for convicted DD’s</a:t>
            </a:r>
            <a:r>
              <a:rPr lang="en-US" altLang="en-US" sz="1800" b="1" dirty="0"/>
              <a:t>. </a:t>
            </a:r>
            <a:r>
              <a:rPr lang="en-US" altLang="en-US" sz="1800" b="1" dirty="0" err="1">
                <a:solidFill>
                  <a:srgbClr val="C00000"/>
                </a:solidFill>
              </a:rPr>
              <a:t>Eg:US</a:t>
            </a:r>
            <a:r>
              <a:rPr lang="en-US" altLang="en-US" sz="1800" b="1" dirty="0">
                <a:solidFill>
                  <a:srgbClr val="C00000"/>
                </a:solidFill>
              </a:rPr>
              <a:t>, Australia. </a:t>
            </a:r>
            <a:r>
              <a:rPr lang="en-US" altLang="en-US" sz="1800" b="1" dirty="0">
                <a:solidFill>
                  <a:srgbClr val="CC0000"/>
                </a:solidFill>
              </a:rPr>
              <a:t>Alcohol Training schools. (Diversion programs or community service not very effective. ) </a:t>
            </a:r>
            <a:endParaRPr lang="en-US" altLang="en-US" sz="18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b="1" dirty="0"/>
              <a:t>Restriction on young or inexperienced drivers/Graduated drivers licensing.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800" b="1" dirty="0"/>
              <a:t>      </a:t>
            </a:r>
            <a:r>
              <a:rPr lang="en-US" altLang="en-US" sz="1800" b="1" dirty="0">
                <a:solidFill>
                  <a:srgbClr val="CC0000"/>
                </a:solidFill>
              </a:rPr>
              <a:t>0% ALC </a:t>
            </a:r>
            <a:r>
              <a:rPr lang="en-US" altLang="en-US" sz="1800" b="1" dirty="0"/>
              <a:t>Designated driver and ride service programs. </a:t>
            </a:r>
            <a:r>
              <a:rPr lang="en-US" altLang="en-US" sz="1800" b="1" dirty="0" err="1">
                <a:solidFill>
                  <a:srgbClr val="C00000"/>
                </a:solidFill>
              </a:rPr>
              <a:t>Eg</a:t>
            </a:r>
            <a:r>
              <a:rPr lang="en-US" altLang="en-US" sz="1800" b="1" dirty="0">
                <a:solidFill>
                  <a:srgbClr val="C00000"/>
                </a:solidFill>
              </a:rPr>
              <a:t>: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solidFill>
                  <a:srgbClr val="C00000"/>
                </a:solidFill>
              </a:rPr>
              <a:t>Australia/NZ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482" y="6448264"/>
            <a:ext cx="1730942" cy="40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2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756" y="0"/>
            <a:ext cx="8964488" cy="1506496"/>
          </a:xfrm>
        </p:spPr>
        <p:txBody>
          <a:bodyPr>
            <a:normAutofit fontScale="90000"/>
          </a:bodyPr>
          <a:lstStyle/>
          <a:p>
            <a:r>
              <a:rPr lang="en-ZA" sz="3600" dirty="0">
                <a:solidFill>
                  <a:schemeClr val="tx1"/>
                </a:solidFill>
              </a:rPr>
              <a:t>Education, Engineering, Enforcement, &amp; Evaluation </a:t>
            </a:r>
            <a:br>
              <a:rPr lang="en-ZA" sz="3600" dirty="0">
                <a:solidFill>
                  <a:schemeClr val="tx1"/>
                </a:solidFill>
              </a:rPr>
            </a:br>
            <a:r>
              <a:rPr lang="en-ZA" dirty="0">
                <a:solidFill>
                  <a:schemeClr val="tx1"/>
                </a:solidFill>
              </a:rPr>
              <a:t>Of the  4 “E’s”…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9756" y="1457400"/>
            <a:ext cx="8964488" cy="5400600"/>
          </a:xfrm>
        </p:spPr>
        <p:txBody>
          <a:bodyPr>
            <a:normAutofit/>
          </a:bodyPr>
          <a:lstStyle/>
          <a:p>
            <a:r>
              <a:rPr lang="en-ZA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Enforcement is the most important element</a:t>
            </a:r>
          </a:p>
          <a:p>
            <a:pPr marL="0" indent="0" algn="ctr">
              <a:buNone/>
            </a:pPr>
            <a:r>
              <a:rPr lang="en-US" altLang="en-US" sz="3900" dirty="0">
                <a:solidFill>
                  <a:schemeClr val="tx1"/>
                </a:solidFill>
              </a:rPr>
              <a:t>Good Political Will &amp; Road Safety Officials being committed to testing &amp; harsher sentences will help deter people from DUI</a:t>
            </a:r>
          </a:p>
          <a:p>
            <a:pPr marL="0" indent="0" algn="ctr">
              <a:buNone/>
            </a:pPr>
            <a:r>
              <a:rPr lang="en-US" altLang="en-US" sz="3900" dirty="0">
                <a:solidFill>
                  <a:schemeClr val="tx1"/>
                </a:solidFill>
              </a:rPr>
              <a:t>Enforcing the seatbelt laws will bring down deaths &amp; injuries significantly</a:t>
            </a:r>
            <a:endParaRPr lang="en-US" altLang="en-US" sz="3900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3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830684"/>
            <a:ext cx="8839200" cy="4343400"/>
          </a:xfrm>
          <a:ln>
            <a:noFill/>
          </a:ln>
        </p:spPr>
        <p:txBody>
          <a:bodyPr/>
          <a:lstStyle/>
          <a:p>
            <a:r>
              <a:rPr lang="en-US" sz="2800" dirty="0"/>
              <a:t>South Africans Against Drunk Driving</a:t>
            </a:r>
          </a:p>
          <a:p>
            <a:r>
              <a:rPr lang="en-US" sz="2800" dirty="0"/>
              <a:t>NPO 055 255</a:t>
            </a:r>
          </a:p>
          <a:p>
            <a:r>
              <a:rPr lang="en-US" sz="2800" dirty="0"/>
              <a:t>www.sadd.org.za</a:t>
            </a:r>
          </a:p>
          <a:p>
            <a:r>
              <a:rPr lang="en-US" sz="2800" dirty="0"/>
              <a:t>+27 8282 13673</a:t>
            </a:r>
          </a:p>
          <a:p>
            <a:r>
              <a:rPr lang="en-US" sz="2800" b="1" dirty="0">
                <a:solidFill>
                  <a:srgbClr val="C00000"/>
                </a:solidFill>
                <a:hlinkClick r:id="rId2"/>
              </a:rPr>
              <a:t>carosmit@sadd.org.za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/>
              <a:t> </a:t>
            </a:r>
          </a:p>
          <a:p>
            <a:r>
              <a:rPr lang="en-US" sz="2800" dirty="0"/>
              <a:t>Twitter   SADD_SA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Thank You. Any questions 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Please contact me if you would like to order manuals/</a:t>
            </a:r>
            <a:r>
              <a:rPr lang="en-US" sz="1800" b="1">
                <a:solidFill>
                  <a:schemeClr val="tx1"/>
                </a:solidFill>
              </a:rPr>
              <a:t>education manuals</a:t>
            </a:r>
            <a:r>
              <a:rPr lang="en-US" b="1"/>
              <a:t>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89894"/>
            <a:ext cx="2849519" cy="402977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7" y="5392449"/>
            <a:ext cx="2936051" cy="69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C46117-1EEC-4264-885F-D5FE7F6FEC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21533"/>
            <a:ext cx="665912" cy="791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5901E3-E7A6-4C59-AF49-6A235B7538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2" y="5263649"/>
            <a:ext cx="910436" cy="91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508"/>
            <a:ext cx="1730942" cy="40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2756" y="274638"/>
            <a:ext cx="8218488" cy="3009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/>
            </a:r>
            <a:br>
              <a:rPr lang="en-US" altLang="en-US" sz="4000" dirty="0">
                <a:solidFill>
                  <a:srgbClr val="FF0000"/>
                </a:solidFill>
              </a:rPr>
            </a:br>
            <a:r>
              <a:rPr lang="en-US" altLang="en-US" sz="4000" dirty="0">
                <a:solidFill>
                  <a:srgbClr val="FF0000"/>
                </a:solidFill>
              </a:rPr>
              <a:t/>
            </a:r>
            <a:br>
              <a:rPr lang="en-US" altLang="en-US" sz="4000" dirty="0">
                <a:solidFill>
                  <a:srgbClr val="FF0000"/>
                </a:solidFill>
              </a:rPr>
            </a:br>
            <a:r>
              <a:rPr lang="en-US" altLang="en-US" sz="4000" b="1" dirty="0">
                <a:solidFill>
                  <a:schemeClr val="tx1"/>
                </a:solidFill>
              </a:rPr>
              <a:t>It is the alcohol that affects the driving- not whether the person is </a:t>
            </a:r>
            <a:r>
              <a:rPr lang="en-US" altLang="en-US" sz="4000" b="1" dirty="0">
                <a:solidFill>
                  <a:srgbClr val="C00000"/>
                </a:solidFill>
              </a:rPr>
              <a:t>“drunk” </a:t>
            </a:r>
            <a:r>
              <a:rPr lang="en-US" altLang="en-US" sz="4000" b="1" dirty="0">
                <a:solidFill>
                  <a:schemeClr val="tx1"/>
                </a:solidFill>
              </a:rPr>
              <a:t>or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>
                <a:solidFill>
                  <a:schemeClr val="tx1"/>
                </a:solidFill>
              </a:rPr>
              <a:t>not, &amp; that is why it is now called “Drink Driving”</a:t>
            </a:r>
            <a:r>
              <a:rPr lang="en-US" altLang="en-US" sz="4000" b="1" dirty="0">
                <a:solidFill>
                  <a:srgbClr val="FF0000"/>
                </a:solidFill>
              </a:rPr>
              <a:t/>
            </a:r>
            <a:br>
              <a:rPr lang="en-US" altLang="en-US" sz="4000" b="1" dirty="0">
                <a:solidFill>
                  <a:srgbClr val="FF0000"/>
                </a:solidFill>
              </a:rPr>
            </a:br>
            <a:r>
              <a:rPr lang="en-US" altLang="en-US" sz="4000" b="1" dirty="0">
                <a:solidFill>
                  <a:srgbClr val="FF0000"/>
                </a:solidFill>
              </a:rPr>
              <a:t/>
            </a:r>
            <a:br>
              <a:rPr lang="en-US" altLang="en-US" sz="4000" b="1" dirty="0">
                <a:solidFill>
                  <a:srgbClr val="FF0000"/>
                </a:solidFill>
              </a:rPr>
            </a:br>
            <a:endParaRPr lang="en-US" altLang="en-US" sz="4000" b="1" u="sng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68638"/>
            <a:ext cx="8229600" cy="305752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6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Because even 1 Unit affects driving skills 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sz="4000" b="1" u="sng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4000" b="1" u="sng" dirty="0"/>
              <a:t>NB. SAFEST DRIVING RULE =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ZERO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 ALCOHOL!!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1174" y="243681"/>
            <a:ext cx="8632825" cy="6370638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endParaRPr lang="en-US" altLang="en-US" sz="4000" b="1" dirty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</a:rPr>
              <a:t>Alcohol is a Drug</a:t>
            </a:r>
          </a:p>
          <a:p>
            <a:pPr algn="ctr" eaLnBrk="1" hangingPunct="1">
              <a:buFontTx/>
              <a:buNone/>
            </a:pPr>
            <a:endParaRPr lang="en-US" altLang="en-US" sz="4000" b="1" dirty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Alcohol is the Number ONE drug problem in South Africa</a:t>
            </a:r>
          </a:p>
          <a:p>
            <a:pPr algn="ctr" eaLnBrk="1" hangingPunct="1">
              <a:buFontTx/>
              <a:buNone/>
            </a:pPr>
            <a:endParaRPr lang="en-US" altLang="en-US" sz="4000" b="1" dirty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</a:rPr>
              <a:t>DRINK DRIVING IS A SERIOUS CRIME</a:t>
            </a:r>
          </a:p>
          <a:p>
            <a:pPr algn="ctr" eaLnBrk="1" hangingPunct="1">
              <a:buFontTx/>
              <a:buNone/>
            </a:pPr>
            <a:endParaRPr lang="en-US" altLang="en-US" sz="4000" b="1" dirty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</a:rPr>
              <a:t>ROAD CRASHES ARE A PUBLIC HEALTH ISSUE</a:t>
            </a:r>
          </a:p>
        </p:txBody>
      </p:sp>
    </p:spTree>
    <p:extLst>
      <p:ext uri="{BB962C8B-B14F-4D97-AF65-F5344CB8AC3E}">
        <p14:creationId xmlns:p14="http://schemas.microsoft.com/office/powerpoint/2010/main" val="33144658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E47F4-3CCC-4AF7-892B-3E5D9BB4E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52" y="201306"/>
            <a:ext cx="9417680" cy="63960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4B3E48-A673-4892-BF6D-88B8B615DF49}"/>
              </a:ext>
            </a:extLst>
          </p:cNvPr>
          <p:cNvSpPr/>
          <p:nvPr/>
        </p:nvSpPr>
        <p:spPr>
          <a:xfrm>
            <a:off x="3131840" y="3068960"/>
            <a:ext cx="1656184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E6A605-F4C0-4C60-BDEE-713958CDCF00}"/>
              </a:ext>
            </a:extLst>
          </p:cNvPr>
          <p:cNvSpPr/>
          <p:nvPr/>
        </p:nvSpPr>
        <p:spPr>
          <a:xfrm>
            <a:off x="3093720" y="3068960"/>
            <a:ext cx="169430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FF0476-5F74-48A3-88DE-1215B6577B77}"/>
              </a:ext>
            </a:extLst>
          </p:cNvPr>
          <p:cNvSpPr/>
          <p:nvPr/>
        </p:nvSpPr>
        <p:spPr>
          <a:xfrm>
            <a:off x="2987040" y="3068960"/>
            <a:ext cx="1953384" cy="180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Deaths throw families into poverty/further into poverty as well as eternal grief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CD9B9A-12B4-413C-AF70-10BB06DAC953}"/>
              </a:ext>
            </a:extLst>
          </p:cNvPr>
          <p:cNvSpPr/>
          <p:nvPr/>
        </p:nvSpPr>
        <p:spPr>
          <a:xfrm>
            <a:off x="4940424" y="1196752"/>
            <a:ext cx="1800984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0B1903-54A2-447D-BA2D-D1FA103856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" r="7281" b="36707"/>
          <a:stretch/>
        </p:blipFill>
        <p:spPr>
          <a:xfrm>
            <a:off x="4940424" y="1196752"/>
            <a:ext cx="1815259" cy="1680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E05B85-3B98-45E2-8CB5-F4A2ACE29B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" r="8274" b="50000"/>
          <a:stretch/>
        </p:blipFill>
        <p:spPr>
          <a:xfrm>
            <a:off x="-68558" y="3068961"/>
            <a:ext cx="1638113" cy="15121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2C28C7-6B1D-4DD9-A102-22B056120F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4" r="14905" b="34569"/>
          <a:stretch/>
        </p:blipFill>
        <p:spPr>
          <a:xfrm>
            <a:off x="1642170" y="4877544"/>
            <a:ext cx="1371461" cy="157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5375A1-3DB6-43DC-8CD9-324413506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138783"/>
              </p:ext>
            </p:extLst>
          </p:nvPr>
        </p:nvGraphicFramePr>
        <p:xfrm>
          <a:off x="467544" y="260648"/>
          <a:ext cx="828092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7EE5D1-3A77-40DC-ACE6-9EE7E3CDCEB7}"/>
              </a:ext>
            </a:extLst>
          </p:cNvPr>
          <p:cNvSpPr/>
          <p:nvPr/>
        </p:nvSpPr>
        <p:spPr>
          <a:xfrm>
            <a:off x="3347864" y="2132856"/>
            <a:ext cx="2448272" cy="21602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rgbClr val="000000"/>
                </a:solidFill>
              </a:rPr>
              <a:t>DUI affects S.A.’s GDP, Parliament  &amp; many Government Departments including…….</a:t>
            </a:r>
          </a:p>
        </p:txBody>
      </p:sp>
    </p:spTree>
    <p:extLst>
      <p:ext uri="{BB962C8B-B14F-4D97-AF65-F5344CB8AC3E}">
        <p14:creationId xmlns:p14="http://schemas.microsoft.com/office/powerpoint/2010/main" val="5782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14040"/>
          </a:xfrm>
        </p:spPr>
        <p:txBody>
          <a:bodyPr>
            <a:normAutofit fontScale="90000"/>
          </a:bodyPr>
          <a:lstStyle/>
          <a:p>
            <a:r>
              <a:rPr lang="en-ZA" altLang="en-US" dirty="0">
                <a:solidFill>
                  <a:schemeClr val="tx1"/>
                </a:solidFill>
              </a:rPr>
              <a:t>Education, units &amp; elimination rates of alcohol is very important.</a:t>
            </a:r>
            <a:br>
              <a:rPr lang="en-ZA" altLang="en-US" dirty="0">
                <a:solidFill>
                  <a:schemeClr val="tx1"/>
                </a:solidFill>
              </a:rPr>
            </a:b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99884" y="2467124"/>
            <a:ext cx="3822192" cy="3447288"/>
          </a:xfrm>
        </p:spPr>
        <p:txBody>
          <a:bodyPr>
            <a:normAutofit lnSpcReduction="10000"/>
          </a:bodyPr>
          <a:lstStyle/>
          <a:p>
            <a:r>
              <a:rPr lang="en-ZA" b="1" dirty="0"/>
              <a:t>1 x 25ml tot of 45% whiskey/brandy etc = 1 unit</a:t>
            </a:r>
          </a:p>
          <a:p>
            <a:r>
              <a:rPr lang="en-ZA" b="1" dirty="0"/>
              <a:t>1u = 0.02g BAC</a:t>
            </a:r>
          </a:p>
          <a:p>
            <a:r>
              <a:rPr lang="en-ZA" b="1" dirty="0"/>
              <a:t>It takes 1 hour to eliminate 1 u</a:t>
            </a:r>
          </a:p>
          <a:p>
            <a:r>
              <a:rPr lang="en-ZA" b="1" dirty="0"/>
              <a:t>So &lt;0.02g effectively means one cannot drive after 1 tot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EA85F3-3BC4-4A06-80C8-0907843604E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35970"/>
            <a:ext cx="3822700" cy="2933922"/>
          </a:xfrm>
        </p:spPr>
      </p:pic>
    </p:spTree>
    <p:extLst>
      <p:ext uri="{BB962C8B-B14F-4D97-AF65-F5344CB8AC3E}">
        <p14:creationId xmlns:p14="http://schemas.microsoft.com/office/powerpoint/2010/main" val="40178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carosmit\Desktop\PowerPoints (D)\1 glass of wine a day.jpg">
            <a:extLst>
              <a:ext uri="{FF2B5EF4-FFF2-40B4-BE49-F238E27FC236}">
                <a16:creationId xmlns:a16="http://schemas.microsoft.com/office/drawing/2014/main" id="{F88EB0AD-1F59-4770-AFA4-7CD66907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"/>
          <a:stretch>
            <a:fillRect/>
          </a:stretch>
        </p:blipFill>
        <p:spPr bwMode="auto">
          <a:xfrm>
            <a:off x="2766219" y="2205038"/>
            <a:ext cx="3611563" cy="4545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987CCCF1-0F0E-46A7-8CC0-159585C85960}"/>
              </a:ext>
            </a:extLst>
          </p:cNvPr>
          <p:cNvSpPr/>
          <p:nvPr/>
        </p:nvSpPr>
        <p:spPr>
          <a:xfrm rot="19688338">
            <a:off x="668754" y="481519"/>
            <a:ext cx="2189162" cy="4652963"/>
          </a:xfrm>
          <a:prstGeom prst="curvedRightArrow">
            <a:avLst>
              <a:gd name="adj1" fmla="val 11756"/>
              <a:gd name="adj2" fmla="val 34998"/>
              <a:gd name="adj3" fmla="val 20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schemeClr val="tx1"/>
              </a:solidFill>
            </a:endParaRPr>
          </a:p>
        </p:txBody>
      </p: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64FDBD07-F805-4C07-B0BD-7885276E8C86}"/>
              </a:ext>
            </a:extLst>
          </p:cNvPr>
          <p:cNvSpPr/>
          <p:nvPr/>
        </p:nvSpPr>
        <p:spPr>
          <a:xfrm rot="2130046" flipH="1">
            <a:off x="6004646" y="487145"/>
            <a:ext cx="2189163" cy="4652962"/>
          </a:xfrm>
          <a:prstGeom prst="curvedRightArrow">
            <a:avLst>
              <a:gd name="adj1" fmla="val 9846"/>
              <a:gd name="adj2" fmla="val 35508"/>
              <a:gd name="adj3" fmla="val 12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schemeClr val="tx1"/>
              </a:solidFill>
            </a:endParaRPr>
          </a:p>
        </p:txBody>
      </p:sp>
      <p:sp>
        <p:nvSpPr>
          <p:cNvPr id="28675" name="Title 1">
            <a:extLst>
              <a:ext uri="{FF2B5EF4-FFF2-40B4-BE49-F238E27FC236}">
                <a16:creationId xmlns:a16="http://schemas.microsoft.com/office/drawing/2014/main" id="{EF4BDEE3-8EBA-457C-B346-615CDB7450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5738"/>
            <a:ext cx="8229600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ZA" altLang="en-US" sz="4000" b="1" dirty="0">
                <a:solidFill>
                  <a:schemeClr val="tx1"/>
                </a:solidFill>
              </a:rPr>
              <a:t>Which is 1 glass of wine?</a:t>
            </a:r>
            <a:r>
              <a:rPr lang="en-ZA" altLang="en-US" sz="3200" dirty="0"/>
              <a:t/>
            </a:r>
            <a:br>
              <a:rPr lang="en-ZA" altLang="en-US" sz="3200" dirty="0"/>
            </a:br>
            <a:r>
              <a:rPr lang="en-ZA" altLang="en-US" sz="3200" dirty="0"/>
              <a:t> </a:t>
            </a:r>
            <a:endParaRPr lang="en-ZA" altLang="en-US" sz="3200" u="sng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98B587-C829-442B-AE67-F6E7BFE3C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628" y="831850"/>
            <a:ext cx="6696744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2800" dirty="0"/>
              <a:t>That is why you should not talk about a </a:t>
            </a:r>
            <a:r>
              <a:rPr lang="en-ZA" altLang="en-US" sz="2800" u="sng" dirty="0"/>
              <a:t>“drink”</a:t>
            </a:r>
            <a:r>
              <a:rPr lang="en-ZA" altLang="en-US" sz="2800" dirty="0"/>
              <a:t>. This is very inaccurate! </a:t>
            </a:r>
            <a:br>
              <a:rPr lang="en-ZA" altLang="en-US" sz="2800" dirty="0"/>
            </a:br>
            <a:r>
              <a:rPr lang="en-ZA" altLang="en-US" sz="2800" dirty="0"/>
              <a:t>Talk about </a:t>
            </a:r>
            <a:r>
              <a:rPr lang="en-ZA" altLang="en-US" sz="2800" u="sng" dirty="0"/>
              <a:t>units!</a:t>
            </a:r>
            <a:endParaRPr lang="en-ZA" altLang="en-US"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220177-D2BF-4BB1-838D-8F6F221FBDA0}"/>
              </a:ext>
            </a:extLst>
          </p:cNvPr>
          <p:cNvSpPr/>
          <p:nvPr/>
        </p:nvSpPr>
        <p:spPr>
          <a:xfrm>
            <a:off x="6588224" y="4797152"/>
            <a:ext cx="2498577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Large 250ml  glass red wine 14% = 3,5units</a:t>
            </a:r>
          </a:p>
          <a:p>
            <a:pPr algn="ctr"/>
            <a:r>
              <a:rPr lang="en-ZA" dirty="0">
                <a:solidFill>
                  <a:schemeClr val="tx1"/>
                </a:solidFill>
              </a:rPr>
              <a:t> = 0,07g. OLL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330200-680A-4F47-960C-B7BBD9011AC5}"/>
              </a:ext>
            </a:extLst>
          </p:cNvPr>
          <p:cNvSpPr/>
          <p:nvPr/>
        </p:nvSpPr>
        <p:spPr>
          <a:xfrm>
            <a:off x="309492" y="4904540"/>
            <a:ext cx="1958252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Small 90ml glass white wine 12% </a:t>
            </a:r>
          </a:p>
          <a:p>
            <a:pPr algn="ctr"/>
            <a:r>
              <a:rPr lang="en-ZA" dirty="0">
                <a:solidFill>
                  <a:schemeClr val="tx1"/>
                </a:solidFill>
              </a:rPr>
              <a:t>= 1 unit = 0,02g</a:t>
            </a:r>
          </a:p>
        </p:txBody>
      </p:sp>
    </p:spTree>
    <p:extLst>
      <p:ext uri="{BB962C8B-B14F-4D97-AF65-F5344CB8AC3E}">
        <p14:creationId xmlns:p14="http://schemas.microsoft.com/office/powerpoint/2010/main" val="90721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8675" grpId="0"/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1028</Words>
  <Application>Microsoft Office PowerPoint</Application>
  <PresentationFormat>On-screen Show (4:3)</PresentationFormat>
  <Paragraphs>237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Candara</vt:lpstr>
      <vt:lpstr>Open Sans</vt:lpstr>
      <vt:lpstr>Symbol</vt:lpstr>
      <vt:lpstr>Times New Roman</vt:lpstr>
      <vt:lpstr>Waveform</vt:lpstr>
      <vt:lpstr>PowerPoint Presentation</vt:lpstr>
      <vt:lpstr>PowerPoint Presentation</vt:lpstr>
      <vt:lpstr>PowerPoint Presentation</vt:lpstr>
      <vt:lpstr>  It is the alcohol that affects the driving- not whether the person is “drunk” or not, &amp; that is why it is now called “Drink Driving”  </vt:lpstr>
      <vt:lpstr>PowerPoint Presentation</vt:lpstr>
      <vt:lpstr>PowerPoint Presentation</vt:lpstr>
      <vt:lpstr>PowerPoint Presentation</vt:lpstr>
      <vt:lpstr>Education, units &amp; elimination rates of alcohol is very important. </vt:lpstr>
      <vt:lpstr> Which is 1 glass of wine?  </vt:lpstr>
      <vt:lpstr>SA used to have BAC of 0.08g. This was changed to 0.05g… and yet the drink driving rate &amp; deaths still went up. Our present &lt;0.05 &amp; &lt;0.02 for professional drivers is W.H.O.’s Best Practice.  We only need to change Novice drivers limits to Zero or &lt;0.02g.</vt:lpstr>
      <vt:lpstr>PowerPoint Presentation</vt:lpstr>
      <vt:lpstr>PowerPoint Presentation</vt:lpstr>
      <vt:lpstr>     Changing driving behaviour </vt:lpstr>
      <vt:lpstr>SADDs Recommendation: Keep BAC’s at same level, but change BAC of Novice drivers.   If changes MUST be taken then use BAC of  &lt;0.02g which effectively means ZERO alcohol. Zero BAC for Novice drivers of all ages, for 1st year after getting licence. </vt:lpstr>
      <vt:lpstr>- ketones/residual alcohol in body - small amounts of mouth alcohol - alcohol in medicines - At &lt;0.02g drivers are not dangerous at this level- have more fender benders than killing/injuring - Lawyers will create doubt/ difficult to get convictions /they make money</vt:lpstr>
      <vt:lpstr>PowerPoint Presentation</vt:lpstr>
      <vt:lpstr>PowerPoint Presentation</vt:lpstr>
      <vt:lpstr>We need Screening devices in all SAPs &amp; Traffic Offices vehicles. Spend money to save money.</vt:lpstr>
      <vt:lpstr> We need Evidential breathalysers as opposed to blood tests. Spend money to save money</vt:lpstr>
      <vt:lpstr> We need to get commitment from Parliament - all Ministers from different Sectors in SA Government  trained to take DUI seriously</vt:lpstr>
      <vt:lpstr>       .….NOT GUILTY VERDICTS ARE GIVEN DUE TO……..         </vt:lpstr>
      <vt:lpstr>What works to reduce drink-driving? (W.H.O)</vt:lpstr>
      <vt:lpstr>Education, Engineering, Enforcement, &amp; Evaluation  Of the  4 “E’s”…</vt:lpstr>
      <vt:lpstr>Thank You. Any questions ? Please contact me if you would like to order manuals/education manuals!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Pernod Ricard South Africa Responsib’All day  11 June 2015  Caro Smit</dc:title>
  <dc:creator>carosmit</dc:creator>
  <cp:lastModifiedBy>Sibongile Maputi</cp:lastModifiedBy>
  <cp:revision>266</cp:revision>
  <dcterms:modified xsi:type="dcterms:W3CDTF">2021-03-18T15:58:57Z</dcterms:modified>
</cp:coreProperties>
</file>