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charts/colors4.xml" ContentType="application/vnd.ms-office.chartcolorstyl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 id="2147483696" r:id="rId3"/>
  </p:sldMasterIdLst>
  <p:notesMasterIdLst>
    <p:notesMasterId r:id="rId43"/>
  </p:notesMasterIdLst>
  <p:sldIdLst>
    <p:sldId id="303" r:id="rId4"/>
    <p:sldId id="700" r:id="rId5"/>
    <p:sldId id="730" r:id="rId6"/>
    <p:sldId id="731" r:id="rId7"/>
    <p:sldId id="779" r:id="rId8"/>
    <p:sldId id="807" r:id="rId9"/>
    <p:sldId id="781" r:id="rId10"/>
    <p:sldId id="782" r:id="rId11"/>
    <p:sldId id="736" r:id="rId12"/>
    <p:sldId id="795" r:id="rId13"/>
    <p:sldId id="796" r:id="rId14"/>
    <p:sldId id="742" r:id="rId15"/>
    <p:sldId id="743" r:id="rId16"/>
    <p:sldId id="797" r:id="rId17"/>
    <p:sldId id="798" r:id="rId18"/>
    <p:sldId id="799" r:id="rId19"/>
    <p:sldId id="800" r:id="rId20"/>
    <p:sldId id="806" r:id="rId21"/>
    <p:sldId id="801" r:id="rId22"/>
    <p:sldId id="802" r:id="rId23"/>
    <p:sldId id="765" r:id="rId24"/>
    <p:sldId id="761" r:id="rId25"/>
    <p:sldId id="769" r:id="rId26"/>
    <p:sldId id="803" r:id="rId27"/>
    <p:sldId id="804" r:id="rId28"/>
    <p:sldId id="768" r:id="rId29"/>
    <p:sldId id="805" r:id="rId30"/>
    <p:sldId id="701" r:id="rId31"/>
    <p:sldId id="783" r:id="rId32"/>
    <p:sldId id="784" r:id="rId33"/>
    <p:sldId id="785" r:id="rId34"/>
    <p:sldId id="786" r:id="rId35"/>
    <p:sldId id="787" r:id="rId36"/>
    <p:sldId id="788" r:id="rId37"/>
    <p:sldId id="789" r:id="rId38"/>
    <p:sldId id="790" r:id="rId39"/>
    <p:sldId id="791" r:id="rId40"/>
    <p:sldId id="792" r:id="rId41"/>
    <p:sldId id="397" r:id="rId4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ete Letsoalo" initials="ML" lastIdx="1" clrIdx="0">
    <p:extLst>
      <p:ext uri="{19B8F6BF-5375-455C-9EA6-DF929625EA0E}">
        <p15:presenceInfo xmlns:p15="http://schemas.microsoft.com/office/powerpoint/2012/main" xmlns="" userId="S-1-5-21-3998480680-1760562881-1058161749-137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94095" autoAdjust="0"/>
  </p:normalViewPr>
  <p:slideViewPr>
    <p:cSldViewPr snapToGrid="0" snapToObjects="1">
      <p:cViewPr varScale="1">
        <p:scale>
          <a:sx n="69" d="100"/>
          <a:sy n="69" d="100"/>
        </p:scale>
        <p:origin x="-1110" y="-90"/>
      </p:cViewPr>
      <p:guideLst>
        <p:guide orient="horz" pos="2160"/>
        <p:guide pos="3120"/>
      </p:guideLst>
    </p:cSldViewPr>
  </p:slideViewPr>
  <p:outlineViewPr>
    <p:cViewPr>
      <p:scale>
        <a:sx n="33" d="100"/>
        <a:sy n="33" d="100"/>
      </p:scale>
      <p:origin x="0" y="-87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stacked"/>
        <c:ser>
          <c:idx val="0"/>
          <c:order val="0"/>
          <c:tx>
            <c:strRef>
              <c:f>Sheet1!$B$1</c:f>
              <c:strCache>
                <c:ptCount val="1"/>
                <c:pt idx="0">
                  <c:v>Q3</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dPt>
            <c:idx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7424-4FC3-BF70-3BDEC700F0EA}"/>
              </c:ext>
            </c:extLst>
          </c:dPt>
          <c:dPt>
            <c:idx val="1"/>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0-7424-4FC3-BF70-3BDEC700F0EA}"/>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AENE</c:v>
                </c:pt>
                <c:pt idx="1">
                  <c:v>Actual</c:v>
                </c:pt>
              </c:strCache>
            </c:strRef>
          </c:cat>
          <c:val>
            <c:numRef>
              <c:f>Sheet1!$B$2:$B$3</c:f>
              <c:numCache>
                <c:formatCode>#,##0</c:formatCode>
                <c:ptCount val="2"/>
                <c:pt idx="0">
                  <c:v>230807298</c:v>
                </c:pt>
                <c:pt idx="1">
                  <c:v>176191612.63611001</c:v>
                </c:pt>
              </c:numCache>
            </c:numRef>
          </c:val>
          <c:extLst xmlns:c16r2="http://schemas.microsoft.com/office/drawing/2015/06/chart">
            <c:ext xmlns:c16="http://schemas.microsoft.com/office/drawing/2014/chart" uri="{C3380CC4-5D6E-409C-BE32-E72D297353CC}">
              <c16:uniqueId val="{00000000-4AC7-4079-AD4A-A712F7C20599}"/>
            </c:ext>
          </c:extLst>
        </c:ser>
        <c:dLbls>
          <c:showVal val="1"/>
        </c:dLbls>
        <c:shape val="box"/>
        <c:axId val="79106816"/>
        <c:axId val="79108352"/>
        <c:axId val="0"/>
      </c:bar3DChart>
      <c:catAx>
        <c:axId val="79106816"/>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9108352"/>
        <c:crosses val="autoZero"/>
        <c:auto val="1"/>
        <c:lblAlgn val="ctr"/>
        <c:lblOffset val="100"/>
      </c:catAx>
      <c:valAx>
        <c:axId val="79108352"/>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9106816"/>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Sheet1!$B$1</c:f>
              <c:strCache>
                <c:ptCount val="1"/>
                <c:pt idx="0">
                  <c:v>Q1</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Compensation</c:v>
                </c:pt>
                <c:pt idx="1">
                  <c:v>Goods and Services</c:v>
                </c:pt>
              </c:strCache>
            </c:strRef>
          </c:cat>
          <c:val>
            <c:numRef>
              <c:f>Sheet1!$B$2:$B$3</c:f>
              <c:numCache>
                <c:formatCode>#,##0</c:formatCode>
                <c:ptCount val="2"/>
                <c:pt idx="0">
                  <c:v>123312.85812999999</c:v>
                </c:pt>
                <c:pt idx="1">
                  <c:v>37977.359360000009</c:v>
                </c:pt>
              </c:numCache>
            </c:numRef>
          </c:val>
          <c:extLst xmlns:c16r2="http://schemas.microsoft.com/office/drawing/2015/06/chart">
            <c:ext xmlns:c16="http://schemas.microsoft.com/office/drawing/2014/chart" uri="{C3380CC4-5D6E-409C-BE32-E72D297353CC}">
              <c16:uniqueId val="{00000000-D823-40E1-A800-3ED4F7E8FBAD}"/>
            </c:ext>
          </c:extLst>
        </c:ser>
        <c:ser>
          <c:idx val="1"/>
          <c:order val="1"/>
          <c:tx>
            <c:strRef>
              <c:f>Sheet1!$C$1</c:f>
              <c:strCache>
                <c:ptCount val="1"/>
                <c:pt idx="0">
                  <c:v>Q2</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Compensation</c:v>
                </c:pt>
                <c:pt idx="1">
                  <c:v>Goods and Services</c:v>
                </c:pt>
              </c:strCache>
            </c:strRef>
          </c:cat>
          <c:val>
            <c:numRef>
              <c:f>Sheet1!$C$2:$C$3</c:f>
              <c:numCache>
                <c:formatCode>#,##0</c:formatCode>
                <c:ptCount val="2"/>
                <c:pt idx="0">
                  <c:v>131588.42384</c:v>
                </c:pt>
                <c:pt idx="1">
                  <c:v>38032.782040000006</c:v>
                </c:pt>
              </c:numCache>
            </c:numRef>
          </c:val>
          <c:extLst xmlns:c16r2="http://schemas.microsoft.com/office/drawing/2015/06/chart">
            <c:ext xmlns:c16="http://schemas.microsoft.com/office/drawing/2014/chart" uri="{C3380CC4-5D6E-409C-BE32-E72D297353CC}">
              <c16:uniqueId val="{00000001-D823-40E1-A800-3ED4F7E8FBAD}"/>
            </c:ext>
          </c:extLst>
        </c:ser>
        <c:ser>
          <c:idx val="2"/>
          <c:order val="2"/>
          <c:tx>
            <c:strRef>
              <c:f>Sheet1!$D$1</c:f>
              <c:strCache>
                <c:ptCount val="1"/>
                <c:pt idx="0">
                  <c:v>Q3</c:v>
                </c:pt>
              </c:strCache>
            </c:strRef>
          </c:tx>
          <c:spPr>
            <a:solidFill>
              <a:schemeClr val="accent3"/>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Compensation</c:v>
                </c:pt>
                <c:pt idx="1">
                  <c:v>Goods and Services</c:v>
                </c:pt>
              </c:strCache>
            </c:strRef>
          </c:cat>
          <c:val>
            <c:numRef>
              <c:f>Sheet1!$D$2:$D$3</c:f>
              <c:numCache>
                <c:formatCode>#,##0</c:formatCode>
                <c:ptCount val="2"/>
                <c:pt idx="0">
                  <c:v>130314.56684999999</c:v>
                </c:pt>
                <c:pt idx="1">
                  <c:v>84655.355389999982</c:v>
                </c:pt>
              </c:numCache>
            </c:numRef>
          </c:val>
          <c:extLst xmlns:c16r2="http://schemas.microsoft.com/office/drawing/2015/06/chart">
            <c:ext xmlns:c16="http://schemas.microsoft.com/office/drawing/2014/chart" uri="{C3380CC4-5D6E-409C-BE32-E72D297353CC}">
              <c16:uniqueId val="{00000000-D70D-4F90-ABA6-F5B9A8519A32}"/>
            </c:ext>
          </c:extLst>
        </c:ser>
        <c:dLbls>
          <c:showVal val="1"/>
        </c:dLbls>
        <c:overlap val="-25"/>
        <c:axId val="121231232"/>
        <c:axId val="121232768"/>
      </c:barChart>
      <c:catAx>
        <c:axId val="1212312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21232768"/>
        <c:crosses val="autoZero"/>
        <c:auto val="1"/>
        <c:lblAlgn val="ctr"/>
        <c:lblOffset val="100"/>
      </c:catAx>
      <c:valAx>
        <c:axId val="121232768"/>
        <c:scaling>
          <c:orientation val="minMax"/>
        </c:scaling>
        <c:delete val="1"/>
        <c:axPos val="l"/>
        <c:numFmt formatCode="#,##0" sourceLinked="1"/>
        <c:majorTickMark val="none"/>
        <c:tickLblPos val="none"/>
        <c:crossAx val="121231232"/>
        <c:crosses val="autoZero"/>
        <c:crossBetween val="between"/>
      </c:valAx>
      <c:spPr>
        <a:noFill/>
        <a:ln>
          <a:noFill/>
        </a:ln>
        <a:effectLst/>
      </c:spPr>
    </c:plotArea>
    <c:legend>
      <c:legendPos val="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12496832581441082"/>
          <c:y val="3.1293758340055405E-2"/>
          <c:w val="0.86448053564178162"/>
          <c:h val="0.8193873009167032"/>
        </c:manualLayout>
      </c:layout>
      <c:bar3DChart>
        <c:barDir val="col"/>
        <c:grouping val="clustered"/>
        <c:ser>
          <c:idx val="0"/>
          <c:order val="0"/>
          <c:tx>
            <c:strRef>
              <c:f>Sheet1!$B$1</c:f>
              <c:strCache>
                <c:ptCount val="1"/>
                <c:pt idx="0">
                  <c:v>31-Dec-20</c:v>
                </c:pt>
              </c:strCache>
            </c:strRef>
          </c:tx>
          <c:spPr>
            <a:solidFill>
              <a:schemeClr val="accent1"/>
            </a:solidFill>
            <a:ln>
              <a:noFill/>
            </a:ln>
            <a:effectLst/>
            <a:sp3d/>
          </c:spPr>
          <c:cat>
            <c:strRef>
              <c:f>Sheet1!$A$2:$A$9</c:f>
              <c:strCache>
                <c:ptCount val="8"/>
                <c:pt idx="0">
                  <c:v>Audit Fees</c:v>
                </c:pt>
                <c:pt idx="1">
                  <c:v>Com Media</c:v>
                </c:pt>
                <c:pt idx="2">
                  <c:v>Comp Ser</c:v>
                </c:pt>
                <c:pt idx="3">
                  <c:v>Consults</c:v>
                </c:pt>
                <c:pt idx="4">
                  <c:v>Inventory Store Items</c:v>
                </c:pt>
                <c:pt idx="5">
                  <c:v>Operating Lease</c:v>
                </c:pt>
                <c:pt idx="6">
                  <c:v>S&amp;T</c:v>
                </c:pt>
                <c:pt idx="7">
                  <c:v>Venues</c:v>
                </c:pt>
              </c:strCache>
            </c:strRef>
          </c:cat>
          <c:val>
            <c:numRef>
              <c:f>Sheet1!$B$2:$B$9</c:f>
              <c:numCache>
                <c:formatCode>#,##0</c:formatCode>
                <c:ptCount val="8"/>
                <c:pt idx="0">
                  <c:v>16278</c:v>
                </c:pt>
                <c:pt idx="1">
                  <c:v>15629</c:v>
                </c:pt>
                <c:pt idx="2">
                  <c:v>12289</c:v>
                </c:pt>
                <c:pt idx="3">
                  <c:v>21743</c:v>
                </c:pt>
                <c:pt idx="4">
                  <c:v>19662</c:v>
                </c:pt>
                <c:pt idx="5">
                  <c:v>22105</c:v>
                </c:pt>
                <c:pt idx="6">
                  <c:v>9393</c:v>
                </c:pt>
                <c:pt idx="7">
                  <c:v>5511</c:v>
                </c:pt>
              </c:numCache>
            </c:numRef>
          </c:val>
          <c:extLst xmlns:c16r2="http://schemas.microsoft.com/office/drawing/2015/06/chart">
            <c:ext xmlns:c16="http://schemas.microsoft.com/office/drawing/2014/chart" uri="{C3380CC4-5D6E-409C-BE32-E72D297353CC}">
              <c16:uniqueId val="{00000000-6F39-485D-9D96-F53938D41A42}"/>
            </c:ext>
          </c:extLst>
        </c:ser>
        <c:dLbls/>
        <c:shape val="box"/>
        <c:axId val="121381632"/>
        <c:axId val="121383168"/>
        <c:axId val="0"/>
      </c:bar3DChart>
      <c:catAx>
        <c:axId val="121381632"/>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1383168"/>
        <c:crosses val="autoZero"/>
        <c:auto val="1"/>
        <c:lblAlgn val="ctr"/>
        <c:lblOffset val="100"/>
      </c:catAx>
      <c:valAx>
        <c:axId val="121383168"/>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1381632"/>
        <c:crosses val="autoZero"/>
        <c:crossBetween val="between"/>
      </c:valAx>
      <c:dTable>
        <c:showHorzBorder val="1"/>
        <c:showVertBorder val="1"/>
        <c:showOutline val="1"/>
        <c:showKeys val="1"/>
        <c:spPr>
          <a:noFill/>
          <a:ln w="9525" cap="flat" cmpd="sng" algn="ctr">
            <a:solidFill>
              <a:srgbClr val="FF0000"/>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view3D>
      <c:hPercent val="64"/>
      <c:depthPercent val="100"/>
      <c:rAngAx val="1"/>
    </c:view3D>
    <c:floor>
      <c:spPr>
        <a:solidFill>
          <a:schemeClr val="accent6">
            <a:tint val="20000"/>
          </a:schemeClr>
        </a:solidFill>
        <a:ln w="6350" cap="flat" cmpd="sng" algn="ctr">
          <a:solidFill>
            <a:schemeClr val="dk1">
              <a:tint val="75000"/>
            </a:schemeClr>
          </a:solidFill>
          <a:prstDash val="solid"/>
          <a:round/>
        </a:ln>
        <a:effectLst/>
        <a:sp3d contourW="6350">
          <a:contourClr>
            <a:schemeClr val="dk1">
              <a:tint val="75000"/>
            </a:schemeClr>
          </a:contourClr>
        </a:sp3d>
      </c:spPr>
    </c:floor>
    <c:sideWall>
      <c:spPr>
        <a:solidFill>
          <a:schemeClr val="accent6">
            <a:tint val="20000"/>
          </a:schemeClr>
        </a:solidFill>
        <a:ln>
          <a:noFill/>
        </a:ln>
        <a:effectLst/>
        <a:sp3d/>
      </c:spPr>
    </c:sideWall>
    <c:backWall>
      <c:spPr>
        <a:solidFill>
          <a:schemeClr val="accent6">
            <a:tint val="20000"/>
          </a:schemeClr>
        </a:solidFill>
        <a:ln>
          <a:noFill/>
        </a:ln>
        <a:effectLst/>
        <a:sp3d/>
      </c:spPr>
    </c:backWall>
    <c:plotArea>
      <c:layout>
        <c:manualLayout>
          <c:layoutTarget val="inner"/>
          <c:xMode val="edge"/>
          <c:yMode val="edge"/>
          <c:x val="0.11402492404984818"/>
          <c:y val="1.7374517374517541E-2"/>
          <c:w val="0.88597507595015335"/>
          <c:h val="0.89382239382239359"/>
        </c:manualLayout>
      </c:layout>
      <c:bar3DChart>
        <c:barDir val="col"/>
        <c:grouping val="stacked"/>
        <c:ser>
          <c:idx val="0"/>
          <c:order val="0"/>
          <c:tx>
            <c:strRef>
              <c:f>Sheet1!$B$1:$C$1</c:f>
              <c:strCache>
                <c:ptCount val="2"/>
                <c:pt idx="0">
                  <c:v>AENE</c:v>
                </c:pt>
                <c:pt idx="1">
                  <c:v>31-Dec-20</c:v>
                </c:pt>
              </c:strCache>
            </c:strRef>
          </c:tx>
          <c:spPr>
            <a:solidFill>
              <a:schemeClr val="accent6"/>
            </a:solidFill>
            <a:ln w="6350" cap="flat" cmpd="sng" algn="ctr">
              <a:solidFill>
                <a:schemeClr val="accent6">
                  <a:shade val="50000"/>
                </a:schemeClr>
              </a:solidFill>
              <a:prstDash val="solid"/>
              <a:round/>
            </a:ln>
            <a:effectLst/>
            <a:sp3d contourW="6350">
              <a:contourClr>
                <a:schemeClr val="accent6">
                  <a:shade val="50000"/>
                </a:schemeClr>
              </a:contourClr>
            </a:sp3d>
          </c:spPr>
          <c:dPt>
            <c:idx val="0"/>
            <c:spPr>
              <a:solidFill>
                <a:schemeClr val="tx2">
                  <a:lumMod val="60000"/>
                  <a:lumOff val="40000"/>
                </a:schemeClr>
              </a:solidFill>
              <a:ln w="9525" cap="flat" cmpd="sng" algn="ctr">
                <a:solidFill>
                  <a:schemeClr val="accent6">
                    <a:shade val="50000"/>
                    <a:shade val="95000"/>
                    <a:satMod val="105000"/>
                  </a:schemeClr>
                </a:solidFill>
                <a:prstDash val="solid"/>
                <a:round/>
              </a:ln>
              <a:effectLst/>
              <a:sp3d contourW="9525">
                <a:contourClr>
                  <a:schemeClr val="accent6">
                    <a:shade val="50000"/>
                    <a:shade val="95000"/>
                    <a:satMod val="105000"/>
                  </a:schemeClr>
                </a:contourClr>
              </a:sp3d>
            </c:spPr>
            <c:extLst xmlns:c16r2="http://schemas.microsoft.com/office/drawing/2015/06/chart">
              <c:ext xmlns:c16="http://schemas.microsoft.com/office/drawing/2014/chart" uri="{C3380CC4-5D6E-409C-BE32-E72D297353CC}">
                <c16:uniqueId val="{00000000-2B46-441B-A7A9-AA01C1480F01}"/>
              </c:ext>
            </c:extLst>
          </c:dPt>
          <c:dLbls>
            <c:spPr>
              <a:noFill/>
              <a:ln>
                <a:noFill/>
              </a:ln>
              <a:effectLst/>
            </c:spPr>
            <c:txPr>
              <a:bodyPr rot="0" spcFirstLastPara="1" vertOverflow="ellipsis" vert="horz" wrap="square" lIns="38100" tIns="19050" rIns="38100" bIns="19050" anchor="ctr" anchorCtr="1">
                <a:spAutoFit/>
              </a:bodyPr>
              <a:lstStyle/>
              <a:p>
                <a:pPr>
                  <a:defRPr sz="1798" b="1" i="0" u="none" strike="noStrike" kern="1200" baseline="0">
                    <a:solidFill>
                      <a:schemeClr val="dk1"/>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6350" cap="flat" cmpd="sng" algn="ctr">
                      <a:solidFill>
                        <a:schemeClr val="dk1"/>
                      </a:solidFill>
                      <a:prstDash val="solid"/>
                      <a:round/>
                    </a:ln>
                    <a:effectLst/>
                  </c:spPr>
                </c15:leaderLines>
              </c:ext>
            </c:extLst>
          </c:dLbls>
          <c:cat>
            <c:strRef>
              <c:f>Sheet1!$B$1:$C$1</c:f>
              <c:strCache>
                <c:ptCount val="2"/>
                <c:pt idx="0">
                  <c:v>AENE</c:v>
                </c:pt>
                <c:pt idx="1">
                  <c:v>31-Dec-20</c:v>
                </c:pt>
              </c:strCache>
            </c:strRef>
          </c:cat>
          <c:val>
            <c:numRef>
              <c:f>Sheet1!$B$2:$C$2</c:f>
              <c:numCache>
                <c:formatCode>#,##0</c:formatCode>
                <c:ptCount val="2"/>
                <c:pt idx="0">
                  <c:v>220606557</c:v>
                </c:pt>
                <c:pt idx="1">
                  <c:v>169224896.15142</c:v>
                </c:pt>
              </c:numCache>
            </c:numRef>
          </c:val>
          <c:extLst xmlns:c16r2="http://schemas.microsoft.com/office/drawing/2015/06/chart">
            <c:ext xmlns:c16="http://schemas.microsoft.com/office/drawing/2014/chart" uri="{C3380CC4-5D6E-409C-BE32-E72D297353CC}">
              <c16:uniqueId val="{00000003-5F4B-4EDC-98CD-8BC9E7148281}"/>
            </c:ext>
          </c:extLst>
        </c:ser>
        <c:dLbls>
          <c:showVal val="1"/>
        </c:dLbls>
        <c:gapDepth val="0"/>
        <c:shape val="box"/>
        <c:axId val="121722752"/>
        <c:axId val="121724288"/>
        <c:axId val="0"/>
      </c:bar3DChart>
      <c:catAx>
        <c:axId val="121722752"/>
        <c:scaling>
          <c:orientation val="minMax"/>
        </c:scaling>
        <c:axPos val="b"/>
        <c:numFmt formatCode="General" sourceLinked="1"/>
        <c:tickLblPos val="low"/>
        <c:spPr>
          <a:noFill/>
          <a:ln w="6350" cap="flat" cmpd="sng" algn="ctr">
            <a:solidFill>
              <a:schemeClr val="dk1">
                <a:tint val="75000"/>
              </a:schemeClr>
            </a:solidFill>
            <a:prstDash val="solid"/>
            <a:round/>
          </a:ln>
          <a:effectLst/>
        </c:spPr>
        <c:txPr>
          <a:bodyPr rot="0" spcFirstLastPara="1" vertOverflow="ellipsis" wrap="square" anchor="ctr" anchorCtr="1"/>
          <a:lstStyle/>
          <a:p>
            <a:pPr>
              <a:defRPr sz="1800" b="1" i="0" u="none" strike="noStrike" kern="1200" baseline="0">
                <a:solidFill>
                  <a:schemeClr val="dk1"/>
                </a:solidFill>
                <a:latin typeface="Calibri" panose="020F0502020204030204" pitchFamily="34" charset="0"/>
                <a:ea typeface="+mn-ea"/>
                <a:cs typeface="+mn-cs"/>
              </a:defRPr>
            </a:pPr>
            <a:endParaRPr lang="en-US"/>
          </a:p>
        </c:txPr>
        <c:crossAx val="121724288"/>
        <c:crosses val="autoZero"/>
        <c:auto val="1"/>
        <c:lblAlgn val="ctr"/>
        <c:lblOffset val="100"/>
        <c:tickLblSkip val="1"/>
        <c:tickMarkSkip val="1"/>
      </c:catAx>
      <c:valAx>
        <c:axId val="121724288"/>
        <c:scaling>
          <c:orientation val="minMax"/>
        </c:scaling>
        <c:axPos val="l"/>
        <c:numFmt formatCode="#,##0" sourceLinked="0"/>
        <c:tickLblPos val="nextTo"/>
        <c:spPr>
          <a:noFill/>
          <a:ln w="6350" cap="flat" cmpd="sng" algn="ctr">
            <a:solidFill>
              <a:schemeClr val="dk1">
                <a:tint val="75000"/>
              </a:schemeClr>
            </a:solidFill>
            <a:prstDash val="solid"/>
            <a:round/>
          </a:ln>
          <a:effectLst/>
        </c:spPr>
        <c:txPr>
          <a:bodyPr rot="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21722752"/>
        <c:crosses val="autoZero"/>
        <c:crossBetween val="between"/>
      </c:valAx>
      <c:spPr>
        <a:noFill/>
        <a:ln w="25381">
          <a:noFill/>
        </a:ln>
        <a:effectLst/>
      </c:spPr>
    </c:plotArea>
    <c:plotVisOnly val="1"/>
    <c:dispBlanksAs val="gap"/>
  </c:chart>
  <c:spPr>
    <a:solidFill>
      <a:schemeClr val="lt1"/>
    </a:solidFill>
    <a:ln w="6350" cap="flat" cmpd="sng" algn="ctr">
      <a:solidFill>
        <a:schemeClr val="dk1">
          <a:tint val="75000"/>
        </a:schemeClr>
      </a:solidFill>
      <a:prstDash val="solid"/>
      <a:round/>
    </a:ln>
    <a:effectLst/>
  </c:spPr>
  <c:txPr>
    <a:bodyPr/>
    <a:lstStyle/>
    <a:p>
      <a:pPr>
        <a:defRPr sz="1798"/>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Sheet1!$B$1</c:f>
              <c:strCache>
                <c:ptCount val="1"/>
                <c:pt idx="0">
                  <c:v>Q1</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cat>
            <c:strRef>
              <c:f>Sheet1!$A$2:$A$6</c:f>
              <c:strCache>
                <c:ptCount val="5"/>
                <c:pt idx="0">
                  <c:v>Old Age</c:v>
                </c:pt>
                <c:pt idx="1">
                  <c:v>Disability</c:v>
                </c:pt>
                <c:pt idx="2">
                  <c:v>Foster Care</c:v>
                </c:pt>
                <c:pt idx="3">
                  <c:v>CSG</c:v>
                </c:pt>
                <c:pt idx="4">
                  <c:v>SRD</c:v>
                </c:pt>
              </c:strCache>
            </c:strRef>
          </c:cat>
          <c:val>
            <c:numRef>
              <c:f>Sheet1!$B$2:$B$6</c:f>
              <c:numCache>
                <c:formatCode>_(* #\ ##0_);_(* \(#\ ##0\);_(* "-"??_);_(@_)</c:formatCode>
                <c:ptCount val="5"/>
                <c:pt idx="0">
                  <c:v>15197224.824969999</c:v>
                </c:pt>
                <c:pt idx="1">
                  <c:v>4540264.2004500004</c:v>
                </c:pt>
                <c:pt idx="2">
                  <c:v>920675.04556</c:v>
                </c:pt>
                <c:pt idx="3">
                  <c:v>18469886.867859997</c:v>
                </c:pt>
                <c:pt idx="4">
                  <c:v>1089533.6037300001</c:v>
                </c:pt>
              </c:numCache>
            </c:numRef>
          </c:val>
          <c:extLst xmlns:c16r2="http://schemas.microsoft.com/office/drawing/2015/06/chart">
            <c:ext xmlns:c16="http://schemas.microsoft.com/office/drawing/2014/chart" uri="{C3380CC4-5D6E-409C-BE32-E72D297353CC}">
              <c16:uniqueId val="{00000000-D979-4339-B9F7-FB879916C4D1}"/>
            </c:ext>
          </c:extLst>
        </c:ser>
        <c:ser>
          <c:idx val="1"/>
          <c:order val="1"/>
          <c:tx>
            <c:strRef>
              <c:f>Sheet1!$C$1</c:f>
              <c:strCache>
                <c:ptCount val="1"/>
                <c:pt idx="0">
                  <c:v>Q2</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cat>
            <c:strRef>
              <c:f>Sheet1!$A$2:$A$6</c:f>
              <c:strCache>
                <c:ptCount val="5"/>
                <c:pt idx="0">
                  <c:v>Old Age</c:v>
                </c:pt>
                <c:pt idx="1">
                  <c:v>Disability</c:v>
                </c:pt>
                <c:pt idx="2">
                  <c:v>Foster Care</c:v>
                </c:pt>
                <c:pt idx="3">
                  <c:v>CSG</c:v>
                </c:pt>
                <c:pt idx="4">
                  <c:v>SRD</c:v>
                </c:pt>
              </c:strCache>
            </c:strRef>
          </c:cat>
          <c:val>
            <c:numRef>
              <c:f>Sheet1!$C$2:$C$6</c:f>
              <c:numCache>
                <c:formatCode>_(* #\ ##0_);_(* \(#\ ##0\);_(* "-"??_);_(@_)</c:formatCode>
                <c:ptCount val="5"/>
                <c:pt idx="0">
                  <c:v>23582059.279699996</c:v>
                </c:pt>
                <c:pt idx="1">
                  <c:v>6874538.9489100017</c:v>
                </c:pt>
                <c:pt idx="2">
                  <c:v>1527218.3741400002</c:v>
                </c:pt>
                <c:pt idx="3">
                  <c:v>28254291.280249994</c:v>
                </c:pt>
                <c:pt idx="4">
                  <c:v>5092359.5786900008</c:v>
                </c:pt>
              </c:numCache>
            </c:numRef>
          </c:val>
          <c:extLst xmlns:c16r2="http://schemas.microsoft.com/office/drawing/2015/06/chart">
            <c:ext xmlns:c16="http://schemas.microsoft.com/office/drawing/2014/chart" uri="{C3380CC4-5D6E-409C-BE32-E72D297353CC}">
              <c16:uniqueId val="{00000001-D979-4339-B9F7-FB879916C4D1}"/>
            </c:ext>
          </c:extLst>
        </c:ser>
        <c:ser>
          <c:idx val="2"/>
          <c:order val="2"/>
          <c:tx>
            <c:strRef>
              <c:f>Sheet1!$D$1</c:f>
              <c:strCache>
                <c:ptCount val="1"/>
                <c:pt idx="0">
                  <c:v>Q3</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cat>
            <c:strRef>
              <c:f>Sheet1!$A$2:$A$6</c:f>
              <c:strCache>
                <c:ptCount val="5"/>
                <c:pt idx="0">
                  <c:v>Old Age</c:v>
                </c:pt>
                <c:pt idx="1">
                  <c:v>Disability</c:v>
                </c:pt>
                <c:pt idx="2">
                  <c:v>Foster Care</c:v>
                </c:pt>
                <c:pt idx="3">
                  <c:v>CSG</c:v>
                </c:pt>
                <c:pt idx="4">
                  <c:v>SRD</c:v>
                </c:pt>
              </c:strCache>
            </c:strRef>
          </c:cat>
          <c:val>
            <c:numRef>
              <c:f>Sheet1!$D$2:$D$6</c:f>
              <c:numCache>
                <c:formatCode>_(* #\ ##0_);_(* \(#\ ##0\);_(* "-"??_);_(@_)</c:formatCode>
                <c:ptCount val="5"/>
                <c:pt idx="0">
                  <c:v>21616350.234960001</c:v>
                </c:pt>
                <c:pt idx="1">
                  <c:v>6337132.2576899994</c:v>
                </c:pt>
                <c:pt idx="2">
                  <c:v>1391763.4270799998</c:v>
                </c:pt>
                <c:pt idx="3">
                  <c:v>21258075.435000002</c:v>
                </c:pt>
                <c:pt idx="4">
                  <c:v>9521013.2129999977</c:v>
                </c:pt>
              </c:numCache>
            </c:numRef>
          </c:val>
          <c:extLst xmlns:c16r2="http://schemas.microsoft.com/office/drawing/2015/06/chart">
            <c:ext xmlns:c16="http://schemas.microsoft.com/office/drawing/2014/chart" uri="{C3380CC4-5D6E-409C-BE32-E72D297353CC}">
              <c16:uniqueId val="{00000000-F7B1-4BD1-ABDF-DFE2E4429593}"/>
            </c:ext>
          </c:extLst>
        </c:ser>
        <c:dLbls/>
        <c:gapWidth val="65"/>
        <c:shape val="box"/>
        <c:axId val="122539008"/>
        <c:axId val="122557184"/>
        <c:axId val="0"/>
      </c:bar3DChart>
      <c:catAx>
        <c:axId val="122539008"/>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1" i="0" u="none" strike="noStrike" kern="1200" cap="all" baseline="0">
                <a:solidFill>
                  <a:schemeClr val="dk1">
                    <a:lumMod val="75000"/>
                    <a:lumOff val="25000"/>
                  </a:schemeClr>
                </a:solidFill>
                <a:latin typeface="+mn-lt"/>
                <a:ea typeface="+mn-ea"/>
                <a:cs typeface="+mn-cs"/>
              </a:defRPr>
            </a:pPr>
            <a:endParaRPr lang="en-US"/>
          </a:p>
        </c:txPr>
        <c:crossAx val="122557184"/>
        <c:crosses val="autoZero"/>
        <c:auto val="1"/>
        <c:lblAlgn val="ctr"/>
        <c:lblOffset val="100"/>
      </c:catAx>
      <c:valAx>
        <c:axId val="122557184"/>
        <c:scaling>
          <c:orientation val="minMax"/>
        </c:scaling>
        <c:axPos val="l"/>
        <c:majorGridlines>
          <c:spPr>
            <a:ln w="9525" cap="flat" cmpd="sng" algn="ctr">
              <a:solidFill>
                <a:schemeClr val="dk1">
                  <a:lumMod val="15000"/>
                  <a:lumOff val="85000"/>
                </a:schemeClr>
              </a:solidFill>
              <a:round/>
            </a:ln>
            <a:effectLst/>
          </c:spPr>
        </c:majorGridlines>
        <c:numFmt formatCode="_(* #\ ##0_);_(* \(#\ ##0\);_(* &quot;-&quot;??_);_(@_)"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22539008"/>
        <c:crosses val="autoZero"/>
        <c:crossBetween val="between"/>
      </c:valAx>
      <c:spPr>
        <a:noFill/>
        <a:ln>
          <a:noFill/>
        </a:ln>
        <a:effectLst/>
      </c:spPr>
    </c:plotArea>
    <c:legend>
      <c:legendPos val="b"/>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35">
  <cs:axisTitle>
    <cs:lnRef idx="0"/>
    <cs:fillRef idx="0"/>
    <cs:effectRef idx="0"/>
    <cs:fontRef idx="minor">
      <a:schemeClr val="dk1"/>
    </cs:fontRef>
    <cs:defRPr sz="1000" b="1" kern="1200"/>
  </cs:axisTitle>
  <cs:categoryAxis>
    <cs:lnRef idx="1">
      <a:schemeClr val="dk1">
        <a:tint val="75000"/>
      </a:schemeClr>
    </cs:lnRef>
    <cs:fillRef idx="0"/>
    <cs:effectRef idx="0"/>
    <cs:fontRef idx="minor">
      <a:schemeClr val="dk1"/>
    </cs:fontRef>
    <cs:spPr>
      <a:ln>
        <a:round/>
      </a:ln>
    </cs:spPr>
    <cs:defRPr sz="1000" kern="1200"/>
  </cs:categoryAxis>
  <cs:chartArea>
    <cs:lnRef idx="1">
      <a:schemeClr val="dk1">
        <a:tint val="75000"/>
      </a:schemeClr>
    </cs:lnRef>
    <cs:fillRef idx="1">
      <a:schemeClr val="lt1"/>
    </cs:fillRef>
    <cs:effectRef idx="0"/>
    <cs:fontRef idx="minor">
      <a:schemeClr val="dk1"/>
    </cs:fontRef>
    <cs:spPr>
      <a:ln>
        <a:round/>
      </a:ln>
    </cs:spPr>
    <cs:defRPr sz="1000" kern="1200"/>
  </cs:chartArea>
  <cs:dataLabel>
    <cs:lnRef idx="0"/>
    <cs:fillRef idx="0"/>
    <cs:effectRef idx="0"/>
    <cs:fontRef idx="minor">
      <a:schemeClr val="dk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mods="ignoreCSTransforms">
      <cs:styleClr val="0">
        <a:shade val="50000"/>
      </cs:styleClr>
    </cs:lnRef>
    <cs:fillRef idx="1">
      <cs:styleClr val="auto"/>
    </cs:fillRef>
    <cs:effectRef idx="0"/>
    <cs:fontRef idx="minor">
      <a:schemeClr val="dk1"/>
    </cs:fontRef>
    <cs:spPr>
      <a:ln>
        <a:round/>
      </a:ln>
    </cs:spPr>
  </cs:dataPoint>
  <cs:dataPoint3D>
    <cs:lnRef idx="1" mods="ignoreCSTransforms">
      <cs:styleClr val="0">
        <a:shade val="50000"/>
      </cs:styleClr>
    </cs:lnRef>
    <cs:fillRef idx="1">
      <cs:styleClr val="auto"/>
    </cs:fillRef>
    <cs:effectRef idx="0"/>
    <cs:fontRef idx="minor">
      <a:schemeClr val="dk1"/>
    </cs:fontRef>
    <cs:spPr>
      <a:ln>
        <a:round/>
      </a:ln>
    </cs:spPr>
  </cs:dataPoint3D>
  <cs:dataPointLine>
    <cs:lnRef idx="1">
      <cs:styleClr val="auto"/>
    </cs:lnRef>
    <cs:lineWidthScale>5</cs:lineWidthScale>
    <cs:fillRef idx="0"/>
    <cs:effectRef idx="0"/>
    <cs:fontRef idx="minor">
      <a:schemeClr val="dk1"/>
    </cs:fontRef>
    <cs:spPr>
      <a:ln cap="rnd">
        <a:round/>
      </a:ln>
    </cs:spPr>
  </cs:dataPointLine>
  <cs:dataPointMarker>
    <cs:lnRef idx="1">
      <cs:styleClr val="auto"/>
    </cs:lnRef>
    <cs:fillRef idx="1">
      <cs:styleClr val="auto"/>
    </cs:fillRef>
    <cs:effectRef idx="0"/>
    <cs:fontRef idx="minor">
      <a:schemeClr val="dk1"/>
    </cs:fontRef>
    <cs:spPr>
      <a:ln>
        <a:round/>
      </a:ln>
    </cs:spPr>
  </cs:dataPointMarker>
  <cs:dataPointMarkerLayout/>
  <cs:dataPointWireframe>
    <cs:lnRef idx="1">
      <cs:styleClr val="auto"/>
    </cs:lnRef>
    <cs:fillRef idx="0"/>
    <cs:effectRef idx="0"/>
    <cs:fontRef idx="minor">
      <a:schemeClr val="dk1"/>
    </cs:fontRef>
    <cs:spPr>
      <a:ln>
        <a:round/>
      </a:ln>
    </cs:spPr>
  </cs:dataPointWireframe>
  <cs:dataTable>
    <cs:lnRef idx="1">
      <a:schemeClr val="dk1">
        <a:tint val="75000"/>
      </a:schemeClr>
    </cs:lnRef>
    <cs:fillRef idx="0"/>
    <cs:effectRef idx="0"/>
    <cs:fontRef idx="minor">
      <a:schemeClr val="dk1"/>
    </cs:fontRef>
    <cs:spPr>
      <a:ln>
        <a:round/>
      </a:ln>
    </cs:spPr>
    <cs:defRPr sz="1000" kern="1200"/>
  </cs:dataTable>
  <cs:downBar>
    <cs:lnRef idx="1" mods="ignoreCSTransforms">
      <cs:styleClr val="0">
        <a:shade val="25000"/>
      </cs:styleClr>
    </cs:lnRef>
    <cs:fillRef idx="1" mods="ignoreCSTransforms">
      <cs:styleClr val="0">
        <a:shade val="25000"/>
      </cs:styleClr>
    </cs:fillRef>
    <cs:effectRef idx="0"/>
    <cs:fontRef idx="minor">
      <a:schemeClr val="dk1"/>
    </cs:fontRef>
    <cs:spPr>
      <a:ln>
        <a:round/>
      </a:ln>
    </cs:spPr>
  </cs:downBar>
  <cs:dropLine>
    <cs:lnRef idx="1">
      <a:schemeClr val="dk1"/>
    </cs:lnRef>
    <cs:fillRef idx="0"/>
    <cs:effectRef idx="0"/>
    <cs:fontRef idx="minor">
      <a:schemeClr val="dk1"/>
    </cs:fontRef>
    <cs:spPr>
      <a:ln>
        <a:round/>
      </a:ln>
    </cs:spPr>
  </cs:dropLine>
  <cs:errorBar>
    <cs:lnRef idx="1">
      <a:schemeClr val="dk1"/>
    </cs:lnRef>
    <cs:fillRef idx="1">
      <a:schemeClr val="dk1"/>
    </cs:fillRef>
    <cs:effectRef idx="0"/>
    <cs:fontRef idx="minor">
      <a:schemeClr val="dk1"/>
    </cs:fontRef>
    <cs:spPr>
      <a:ln>
        <a:round/>
      </a:ln>
    </cs:spPr>
  </cs:errorBar>
  <cs:floor>
    <cs:lnRef idx="1">
      <a:schemeClr val="dk1">
        <a:tint val="75000"/>
      </a:schemeClr>
    </cs:lnRef>
    <cs:fillRef idx="1" mods="ignoreCSTransforms">
      <cs:styleClr val="0">
        <a:tint val="20000"/>
      </cs:styleClr>
    </cs:fillRef>
    <cs:effectRef idx="0"/>
    <cs:fontRef idx="minor">
      <a:schemeClr val="dk1"/>
    </cs:fontRef>
    <cs:spPr>
      <a:ln>
        <a:round/>
      </a:ln>
    </cs:spPr>
  </cs:floor>
  <cs:gridlineMajor>
    <cs:lnRef idx="1">
      <a:schemeClr val="dk1">
        <a:tint val="75000"/>
      </a:schemeClr>
    </cs:lnRef>
    <cs:fillRef idx="0"/>
    <cs:effectRef idx="0"/>
    <cs:fontRef idx="minor">
      <a:schemeClr val="dk1"/>
    </cs:fontRef>
    <cs:spPr>
      <a:ln>
        <a:round/>
      </a:ln>
    </cs:spPr>
  </cs:gridlineMajor>
  <cs:gridlineMinor>
    <cs:lnRef idx="1">
      <a:schemeClr val="dk1">
        <a:tint val="50000"/>
      </a:schemeClr>
    </cs:lnRef>
    <cs:fillRef idx="0"/>
    <cs:effectRef idx="0"/>
    <cs:fontRef idx="minor">
      <a:schemeClr val="dk1"/>
    </cs:fontRef>
    <cs:spPr>
      <a:ln>
        <a:round/>
      </a:ln>
    </cs:spPr>
  </cs:gridlineMinor>
  <cs:hiLoLine>
    <cs:lnRef idx="1">
      <a:schemeClr val="dk1"/>
    </cs:lnRef>
    <cs:fillRef idx="0"/>
    <cs:effectRef idx="0"/>
    <cs:fontRef idx="minor">
      <a:schemeClr val="dk1"/>
    </cs:fontRef>
    <cs:spPr>
      <a:ln>
        <a:round/>
      </a:ln>
    </cs:spPr>
  </cs:hiLoLine>
  <cs:leaderLine>
    <cs:lnRef idx="1">
      <a:schemeClr val="dk1"/>
    </cs:lnRef>
    <cs:fillRef idx="0"/>
    <cs:effectRef idx="0"/>
    <cs:fontRef idx="minor">
      <a:schemeClr val="dk1"/>
    </cs:fontRef>
    <cs:spPr>
      <a:ln>
        <a:round/>
      </a:ln>
    </cs:spPr>
  </cs:leaderLine>
  <cs:legend>
    <cs:lnRef idx="0"/>
    <cs:fillRef idx="0"/>
    <cs:effectRef idx="0"/>
    <cs:fontRef idx="minor">
      <a:schemeClr val="dk1"/>
    </cs:fontRef>
    <cs:defRPr sz="1000" kern="1200"/>
  </cs:legend>
  <cs:plotArea>
    <cs:lnRef idx="0"/>
    <cs:fillRef idx="1" mods="ignoreCSTransforms">
      <cs:styleClr val="0">
        <a:tint val="20000"/>
      </cs:styleClr>
    </cs:fillRef>
    <cs:effectRef idx="0"/>
    <cs:fontRef idx="minor">
      <a:schemeClr val="dk1"/>
    </cs:fontRef>
  </cs:plotArea>
  <cs:plotArea3D>
    <cs:lnRef idx="0"/>
    <cs:fillRef idx="0"/>
    <cs:effectRef idx="0"/>
    <cs:fontRef idx="minor">
      <a:schemeClr val="dk1"/>
    </cs:fontRef>
  </cs:plotArea3D>
  <cs:seriesAxis>
    <cs:lnRef idx="1">
      <a:schemeClr val="dk1">
        <a:tint val="75000"/>
      </a:schemeClr>
    </cs:lnRef>
    <cs:fillRef idx="0"/>
    <cs:effectRef idx="0"/>
    <cs:fontRef idx="minor">
      <a:schemeClr val="dk1"/>
    </cs:fontRef>
    <cs:spPr>
      <a:ln>
        <a:round/>
      </a:ln>
    </cs:spPr>
    <cs:defRPr sz="1000" kern="1200"/>
  </cs:seriesAxis>
  <cs:seriesLine>
    <cs:lnRef idx="1">
      <a:schemeClr val="dk1"/>
    </cs:lnRef>
    <cs:fillRef idx="0"/>
    <cs:effectRef idx="0"/>
    <cs:fontRef idx="minor">
      <a:schemeClr val="dk1"/>
    </cs:fontRef>
    <cs:spPr>
      <a:ln>
        <a:round/>
      </a:ln>
    </cs:spPr>
  </cs:seriesLine>
  <cs:title>
    <cs:lnRef idx="0"/>
    <cs:fillRef idx="0"/>
    <cs:effectRef idx="0"/>
    <cs:fontRef idx="minor">
      <a:schemeClr val="dk1"/>
    </cs:fontRef>
    <cs:defRPr sz="1800" b="1" kern="1200"/>
  </cs:title>
  <cs:trendline>
    <cs:lnRef idx="1">
      <a:schemeClr val="dk1"/>
    </cs:lnRef>
    <cs:fillRef idx="0"/>
    <cs:effectRef idx="0"/>
    <cs:fontRef idx="minor">
      <a:schemeClr val="dk1"/>
    </cs:fontRef>
    <cs:spPr>
      <a:ln cap="rnd">
        <a:round/>
      </a:ln>
    </cs:spPr>
  </cs:trendline>
  <cs:trendlineLabel>
    <cs:lnRef idx="0"/>
    <cs:fillRef idx="0"/>
    <cs:effectRef idx="0"/>
    <cs:fontRef idx="minor">
      <a:schemeClr val="dk1"/>
    </cs:fontRef>
    <cs:defRPr sz="1000" kern="1200"/>
  </cs:trendlineLabel>
  <cs:upBar>
    <cs:lnRef idx="1" mods="ignoreCSTransforms">
      <cs:styleClr val="0">
        <a:shade val="25000"/>
      </cs:styleClr>
    </cs:lnRef>
    <cs:fillRef idx="1">
      <a:schemeClr val="lt1"/>
    </cs:fillRef>
    <cs:effectRef idx="0"/>
    <cs:fontRef idx="minor">
      <a:schemeClr val="dk1"/>
    </cs:fontRef>
    <cs:spPr>
      <a:ln>
        <a:round/>
      </a:ln>
    </cs:spPr>
  </cs:upBar>
  <cs:valueAxis>
    <cs:lnRef idx="1">
      <a:schemeClr val="dk1">
        <a:tint val="75000"/>
      </a:schemeClr>
    </cs:lnRef>
    <cs:fillRef idx="0"/>
    <cs:effectRef idx="0"/>
    <cs:fontRef idx="minor">
      <a:schemeClr val="dk1"/>
    </cs:fontRef>
    <cs:spPr>
      <a:ln>
        <a:round/>
      </a:ln>
    </cs:spPr>
    <cs:defRPr sz="1000" kern="1200"/>
  </cs:valueAxis>
  <cs:wall>
    <cs:lnRef idx="0"/>
    <cs:fillRef idx="1" mods="ignoreCSTransforms">
      <cs:styleClr val="0">
        <a:tint val="20000"/>
      </cs:styleClr>
    </cs:fillRef>
    <cs:effectRef idx="0"/>
    <cs:fontRef idx="minor">
      <a:schemeClr val="dk1"/>
    </cs:fontRef>
  </cs:wall>
</cs:chartStyle>
</file>

<file path=ppt/charts/style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26CBEB9-3F73-48B1-B2A1-A7D05C24C558}" type="datetimeFigureOut">
              <a:rPr lang="en-ZA" smtClean="0"/>
              <a:pPr/>
              <a:t>2021/03/17</a:t>
            </a:fld>
            <a:endParaRPr lang="en-ZA"/>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23CF286-BC58-4210-8AB2-020C4EB69F8B}" type="slidenum">
              <a:rPr lang="en-ZA" smtClean="0"/>
              <a:pPr/>
              <a:t>‹#›</a:t>
            </a:fld>
            <a:endParaRPr lang="en-ZA"/>
          </a:p>
        </p:txBody>
      </p:sp>
    </p:spTree>
    <p:extLst>
      <p:ext uri="{BB962C8B-B14F-4D97-AF65-F5344CB8AC3E}">
        <p14:creationId xmlns:p14="http://schemas.microsoft.com/office/powerpoint/2010/main" xmlns="" val="41995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23CF286-BC58-4210-8AB2-020C4EB69F8B}" type="slidenum">
              <a:rPr lang="en-ZA" smtClean="0"/>
              <a:pPr/>
              <a:t>23</a:t>
            </a:fld>
            <a:endParaRPr lang="en-ZA"/>
          </a:p>
        </p:txBody>
      </p:sp>
    </p:spTree>
    <p:extLst>
      <p:ext uri="{BB962C8B-B14F-4D97-AF65-F5344CB8AC3E}">
        <p14:creationId xmlns:p14="http://schemas.microsoft.com/office/powerpoint/2010/main" xmlns="" val="4148049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23CF286-BC58-4210-8AB2-020C4EB69F8B}" type="slidenum">
              <a:rPr lang="en-ZA" smtClean="0"/>
              <a:pPr/>
              <a:t>28</a:t>
            </a:fld>
            <a:endParaRPr lang="en-ZA"/>
          </a:p>
        </p:txBody>
      </p:sp>
    </p:spTree>
    <p:extLst>
      <p:ext uri="{BB962C8B-B14F-4D97-AF65-F5344CB8AC3E}">
        <p14:creationId xmlns:p14="http://schemas.microsoft.com/office/powerpoint/2010/main" xmlns="" val="3010918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a:t>Portfolio Committee</a:t>
            </a:r>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87F7D51-A094-4EE9-BBFE-9652D608BE9D}" type="datetime3">
              <a:rPr lang="en-US" smtClean="0"/>
              <a:pPr>
                <a:defRPr/>
              </a:pPr>
              <a:t>17 March 2021</a:t>
            </a:fld>
            <a:endParaRPr lang="en-US" dirty="0"/>
          </a:p>
        </p:txBody>
      </p:sp>
      <p:sp>
        <p:nvSpPr>
          <p:cNvPr id="32774"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FC80FD8-05ED-482B-B09E-CCAE73057507}" type="slidenum">
              <a:rPr lang="en-US" smtClean="0"/>
              <a:pPr>
                <a:defRPr/>
              </a:pPr>
              <a:t>36</a:t>
            </a:fld>
            <a:endParaRPr lang="en-US" dirty="0"/>
          </a:p>
        </p:txBody>
      </p:sp>
    </p:spTree>
    <p:extLst>
      <p:ext uri="{BB962C8B-B14F-4D97-AF65-F5344CB8AC3E}">
        <p14:creationId xmlns:p14="http://schemas.microsoft.com/office/powerpoint/2010/main" xmlns="" val="4195147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a:t>Reasons for high expenditure</a:t>
            </a:r>
          </a:p>
          <a:p>
            <a:pPr eaLnBrk="1" hangingPunct="1">
              <a:spcBef>
                <a:spcPct val="0"/>
              </a:spcBef>
            </a:pPr>
            <a:endParaRPr lang="en-US" b="1" dirty="0"/>
          </a:p>
          <a:p>
            <a:pPr eaLnBrk="1" hangingPunct="1">
              <a:spcBef>
                <a:spcPct val="0"/>
              </a:spcBef>
            </a:pPr>
            <a:r>
              <a:rPr lang="en-US" dirty="0"/>
              <a:t>Goods &amp; Services:</a:t>
            </a:r>
          </a:p>
          <a:p>
            <a:pPr eaLnBrk="1" hangingPunct="1">
              <a:spcBef>
                <a:spcPct val="0"/>
              </a:spcBef>
              <a:buFontTx/>
              <a:buChar char="•"/>
            </a:pPr>
            <a:r>
              <a:rPr lang="en-US" dirty="0"/>
              <a:t> Payment for the WSSF conference;</a:t>
            </a:r>
          </a:p>
          <a:p>
            <a:pPr eaLnBrk="1" hangingPunct="1">
              <a:spcBef>
                <a:spcPct val="0"/>
              </a:spcBef>
              <a:buFontTx/>
              <a:buChar char="•"/>
            </a:pPr>
            <a:r>
              <a:rPr lang="en-US" dirty="0"/>
              <a:t> Payment for the Appeals Tribunal board members; and </a:t>
            </a:r>
          </a:p>
          <a:p>
            <a:pPr eaLnBrk="1" hangingPunct="1">
              <a:spcBef>
                <a:spcPct val="0"/>
              </a:spcBef>
              <a:buFontTx/>
              <a:buChar char="•"/>
            </a:pPr>
            <a:r>
              <a:rPr lang="en-US" dirty="0"/>
              <a:t> Outstanding payments on the planned projects and operational costs.</a:t>
            </a:r>
          </a:p>
          <a:p>
            <a:pPr eaLnBrk="1" hangingPunct="1">
              <a:spcBef>
                <a:spcPct val="0"/>
              </a:spcBef>
            </a:pPr>
            <a:endParaRPr lang="en-US" dirty="0"/>
          </a:p>
          <a:p>
            <a:pPr eaLnBrk="1" hangingPunct="1">
              <a:spcBef>
                <a:spcPct val="0"/>
              </a:spcBef>
            </a:pPr>
            <a:r>
              <a:rPr lang="en-US" dirty="0"/>
              <a:t>Payments for Capital Assets:</a:t>
            </a:r>
          </a:p>
          <a:p>
            <a:pPr eaLnBrk="1" hangingPunct="1">
              <a:spcBef>
                <a:spcPct val="0"/>
              </a:spcBef>
            </a:pPr>
            <a:endParaRPr lang="en-US" dirty="0"/>
          </a:p>
          <a:p>
            <a:pPr eaLnBrk="1" hangingPunct="1">
              <a:spcBef>
                <a:spcPct val="0"/>
              </a:spcBef>
              <a:buFontTx/>
              <a:buChar char="•"/>
            </a:pPr>
            <a:r>
              <a:rPr lang="en-US" dirty="0"/>
              <a:t> Purchasing of office equipment </a:t>
            </a:r>
          </a:p>
          <a:p>
            <a:pPr eaLnBrk="1" hangingPunct="1">
              <a:spcBef>
                <a:spcPct val="0"/>
              </a:spcBef>
              <a:buFontTx/>
              <a:buChar char="•"/>
            </a:pPr>
            <a:endParaRPr lang="en-US" dirty="0"/>
          </a:p>
          <a:p>
            <a:pPr eaLnBrk="1" hangingPunct="1">
              <a:spcBef>
                <a:spcPct val="0"/>
              </a:spcBef>
            </a:pPr>
            <a:r>
              <a:rPr lang="en-US" dirty="0"/>
              <a:t>Payments for the Financial Assets:</a:t>
            </a:r>
          </a:p>
          <a:p>
            <a:pPr eaLnBrk="1" hangingPunct="1">
              <a:spcBef>
                <a:spcPct val="0"/>
              </a:spcBef>
            </a:pPr>
            <a:endParaRPr lang="en-US" dirty="0"/>
          </a:p>
          <a:p>
            <a:pPr eaLnBrk="1" hangingPunct="1">
              <a:spcBef>
                <a:spcPct val="0"/>
              </a:spcBef>
              <a:buFontTx/>
              <a:buChar char="•"/>
            </a:pPr>
            <a:r>
              <a:rPr lang="en-US" dirty="0"/>
              <a:t> Interest paid on overdue accounts</a:t>
            </a:r>
          </a:p>
        </p:txBody>
      </p:sp>
      <p:sp>
        <p:nvSpPr>
          <p:cNvPr id="3379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a:t>Portfolio Committee</a:t>
            </a:r>
          </a:p>
        </p:txBody>
      </p:sp>
      <p:sp>
        <p:nvSpPr>
          <p:cNvPr id="3379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6E7BD1A-6FD6-439C-943F-43E3B45FD76C}" type="datetime3">
              <a:rPr lang="en-US" smtClean="0"/>
              <a:pPr>
                <a:defRPr/>
              </a:pPr>
              <a:t>17 March 2021</a:t>
            </a:fld>
            <a:endParaRPr lang="en-US" dirty="0"/>
          </a:p>
        </p:txBody>
      </p:sp>
      <p:sp>
        <p:nvSpPr>
          <p:cNvPr id="33798" name="Slide Number Placeholder 5"/>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96B551-C3AC-4454-BF3F-5634E91A1D89}" type="slidenum">
              <a:rPr lang="en-US" smtClean="0"/>
              <a:pPr>
                <a:defRPr/>
              </a:pPr>
              <a:t>37</a:t>
            </a:fld>
            <a:endParaRPr lang="en-US" dirty="0"/>
          </a:p>
        </p:txBody>
      </p:sp>
    </p:spTree>
    <p:extLst>
      <p:ext uri="{BB962C8B-B14F-4D97-AF65-F5344CB8AC3E}">
        <p14:creationId xmlns:p14="http://schemas.microsoft.com/office/powerpoint/2010/main" xmlns="" val="1158937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FD5B6-A96F-4833-93A7-2FCC8D73254D}"/>
              </a:ext>
            </a:extLst>
          </p:cNvPr>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p>
        </p:txBody>
      </p:sp>
      <p:sp>
        <p:nvSpPr>
          <p:cNvPr id="3" name="Subtitle 2">
            <a:extLst>
              <a:ext uri="{FF2B5EF4-FFF2-40B4-BE49-F238E27FC236}">
                <a16:creationId xmlns:a16="http://schemas.microsoft.com/office/drawing/2014/main" xmlns="" id="{F73EAD2C-081F-415B-BE49-32DA8FE6DC9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p>
        </p:txBody>
      </p:sp>
    </p:spTree>
    <p:extLst>
      <p:ext uri="{BB962C8B-B14F-4D97-AF65-F5344CB8AC3E}">
        <p14:creationId xmlns:p14="http://schemas.microsoft.com/office/powerpoint/2010/main" xmlns="" val="421550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808610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AF9F13F-BBDD-4C13-A1A4-02140F081318}"/>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7D4C49E-5730-4B76-A770-47D6F06FD9BB}"/>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58159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FD5B6-A96F-4833-93A7-2FCC8D73254D}"/>
              </a:ext>
            </a:extLst>
          </p:cNvPr>
          <p:cNvSpPr>
            <a:spLocks noGrp="1"/>
          </p:cNvSpPr>
          <p:nvPr>
            <p:ph type="ctrTitle"/>
          </p:nvPr>
        </p:nvSpPr>
        <p:spPr>
          <a:xfrm>
            <a:off x="1238250" y="1122363"/>
            <a:ext cx="7429500" cy="2387600"/>
          </a:xfrm>
        </p:spPr>
        <p:txBody>
          <a:bodyPr anchor="b"/>
          <a:lstStyle>
            <a:lvl1pPr algn="ctr">
              <a:defRPr sz="3961"/>
            </a:lvl1pPr>
          </a:lstStyle>
          <a:p>
            <a:r>
              <a:rPr lang="en-US"/>
              <a:t>Click to edit Master title style</a:t>
            </a:r>
          </a:p>
        </p:txBody>
      </p:sp>
      <p:sp>
        <p:nvSpPr>
          <p:cNvPr id="3" name="Subtitle 2">
            <a:extLst>
              <a:ext uri="{FF2B5EF4-FFF2-40B4-BE49-F238E27FC236}">
                <a16:creationId xmlns:a16="http://schemas.microsoft.com/office/drawing/2014/main" xmlns="" id="{F73EAD2C-081F-415B-BE49-32DA8FE6DC9E}"/>
              </a:ext>
            </a:extLst>
          </p:cNvPr>
          <p:cNvSpPr>
            <a:spLocks noGrp="1"/>
          </p:cNvSpPr>
          <p:nvPr>
            <p:ph type="subTitle" idx="1"/>
          </p:nvPr>
        </p:nvSpPr>
        <p:spPr>
          <a:xfrm>
            <a:off x="1238250" y="3602038"/>
            <a:ext cx="7429500" cy="1655762"/>
          </a:xfrm>
        </p:spPr>
        <p:txBody>
          <a:bodyPr/>
          <a:lstStyle>
            <a:lvl1pPr marL="0" indent="0" algn="ctr">
              <a:buNone/>
              <a:defRPr sz="1584"/>
            </a:lvl1pPr>
            <a:lvl2pPr marL="301823" indent="0" algn="ctr">
              <a:buNone/>
              <a:defRPr sz="1320"/>
            </a:lvl2pPr>
            <a:lvl3pPr marL="603647" indent="0" algn="ctr">
              <a:buNone/>
              <a:defRPr sz="1189"/>
            </a:lvl3pPr>
            <a:lvl4pPr marL="905470" indent="0" algn="ctr">
              <a:buNone/>
              <a:defRPr sz="1056"/>
            </a:lvl4pPr>
            <a:lvl5pPr marL="1207294" indent="0" algn="ctr">
              <a:buNone/>
              <a:defRPr sz="1056"/>
            </a:lvl5pPr>
            <a:lvl6pPr marL="1509117" indent="0" algn="ctr">
              <a:buNone/>
              <a:defRPr sz="1056"/>
            </a:lvl6pPr>
            <a:lvl7pPr marL="1810941" indent="0" algn="ctr">
              <a:buNone/>
              <a:defRPr sz="1056"/>
            </a:lvl7pPr>
            <a:lvl8pPr marL="2112764" indent="0" algn="ctr">
              <a:buNone/>
              <a:defRPr sz="1056"/>
            </a:lvl8pPr>
            <a:lvl9pPr marL="2414588" indent="0" algn="ctr">
              <a:buNone/>
              <a:defRPr sz="1056"/>
            </a:lvl9pPr>
          </a:lstStyle>
          <a:p>
            <a:r>
              <a:rPr lang="en-US"/>
              <a:t>Click to edit Master subtitle style</a:t>
            </a:r>
          </a:p>
        </p:txBody>
      </p:sp>
    </p:spTree>
    <p:extLst>
      <p:ext uri="{BB962C8B-B14F-4D97-AF65-F5344CB8AC3E}">
        <p14:creationId xmlns:p14="http://schemas.microsoft.com/office/powerpoint/2010/main" xmlns="" val="3292069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336660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6A515-1E95-441A-A469-6DE568E62647}"/>
              </a:ext>
            </a:extLst>
          </p:cNvPr>
          <p:cNvSpPr>
            <a:spLocks noGrp="1"/>
          </p:cNvSpPr>
          <p:nvPr>
            <p:ph type="title"/>
          </p:nvPr>
        </p:nvSpPr>
        <p:spPr>
          <a:xfrm>
            <a:off x="675878" y="1709741"/>
            <a:ext cx="8543925" cy="2852737"/>
          </a:xfrm>
        </p:spPr>
        <p:txBody>
          <a:bodyPr anchor="b"/>
          <a:lstStyle>
            <a:lvl1pPr>
              <a:defRPr sz="3961"/>
            </a:lvl1pPr>
          </a:lstStyle>
          <a:p>
            <a:r>
              <a:rPr lang="en-US"/>
              <a:t>Click to edit Master title style</a:t>
            </a:r>
          </a:p>
        </p:txBody>
      </p:sp>
      <p:sp>
        <p:nvSpPr>
          <p:cNvPr id="3" name="Text Placeholder 2">
            <a:extLst>
              <a:ext uri="{FF2B5EF4-FFF2-40B4-BE49-F238E27FC236}">
                <a16:creationId xmlns:a16="http://schemas.microsoft.com/office/drawing/2014/main" xmlns="" id="{76A0BF24-FD9C-4399-BEB3-4680E042A511}"/>
              </a:ext>
            </a:extLst>
          </p:cNvPr>
          <p:cNvSpPr>
            <a:spLocks noGrp="1"/>
          </p:cNvSpPr>
          <p:nvPr>
            <p:ph type="body" idx="1"/>
          </p:nvPr>
        </p:nvSpPr>
        <p:spPr>
          <a:xfrm>
            <a:off x="675878" y="4589466"/>
            <a:ext cx="8543925" cy="1500187"/>
          </a:xfrm>
        </p:spPr>
        <p:txBody>
          <a:bodyPr/>
          <a:lstStyle>
            <a:lvl1pPr marL="0" indent="0">
              <a:buNone/>
              <a:defRPr sz="1584">
                <a:solidFill>
                  <a:schemeClr val="tx1">
                    <a:tint val="75000"/>
                  </a:schemeClr>
                </a:solidFill>
              </a:defRPr>
            </a:lvl1pPr>
            <a:lvl2pPr marL="301823" indent="0">
              <a:buNone/>
              <a:defRPr sz="1320">
                <a:solidFill>
                  <a:schemeClr val="tx1">
                    <a:tint val="75000"/>
                  </a:schemeClr>
                </a:solidFill>
              </a:defRPr>
            </a:lvl2pPr>
            <a:lvl3pPr marL="603647" indent="0">
              <a:buNone/>
              <a:defRPr sz="1189">
                <a:solidFill>
                  <a:schemeClr val="tx1">
                    <a:tint val="75000"/>
                  </a:schemeClr>
                </a:solidFill>
              </a:defRPr>
            </a:lvl3pPr>
            <a:lvl4pPr marL="905470" indent="0">
              <a:buNone/>
              <a:defRPr sz="1056">
                <a:solidFill>
                  <a:schemeClr val="tx1">
                    <a:tint val="75000"/>
                  </a:schemeClr>
                </a:solidFill>
              </a:defRPr>
            </a:lvl4pPr>
            <a:lvl5pPr marL="1207294" indent="0">
              <a:buNone/>
              <a:defRPr sz="1056">
                <a:solidFill>
                  <a:schemeClr val="tx1">
                    <a:tint val="75000"/>
                  </a:schemeClr>
                </a:solidFill>
              </a:defRPr>
            </a:lvl5pPr>
            <a:lvl6pPr marL="1509117" indent="0">
              <a:buNone/>
              <a:defRPr sz="1056">
                <a:solidFill>
                  <a:schemeClr val="tx1">
                    <a:tint val="75000"/>
                  </a:schemeClr>
                </a:solidFill>
              </a:defRPr>
            </a:lvl6pPr>
            <a:lvl7pPr marL="1810941" indent="0">
              <a:buNone/>
              <a:defRPr sz="1056">
                <a:solidFill>
                  <a:schemeClr val="tx1">
                    <a:tint val="75000"/>
                  </a:schemeClr>
                </a:solidFill>
              </a:defRPr>
            </a:lvl7pPr>
            <a:lvl8pPr marL="2112764" indent="0">
              <a:buNone/>
              <a:defRPr sz="1056">
                <a:solidFill>
                  <a:schemeClr val="tx1">
                    <a:tint val="75000"/>
                  </a:schemeClr>
                </a:solidFill>
              </a:defRPr>
            </a:lvl8pPr>
            <a:lvl9pPr marL="2414588" indent="0">
              <a:buNone/>
              <a:defRPr sz="1056">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AE86440-5D7B-4AD9-A762-4217338D4D27}"/>
              </a:ext>
            </a:extLst>
          </p:cNvPr>
          <p:cNvSpPr>
            <a:spLocks noGrp="1"/>
          </p:cNvSpPr>
          <p:nvPr>
            <p:ph type="dt" sz="half" idx="10"/>
          </p:nvPr>
        </p:nvSpPr>
        <p:spPr>
          <a:xfrm>
            <a:off x="681038" y="6356353"/>
            <a:ext cx="2228850" cy="365125"/>
          </a:xfrm>
          <a:prstGeom prst="rect">
            <a:avLst/>
          </a:prstGeom>
        </p:spPr>
        <p:txBody>
          <a:bodyPr/>
          <a:lstStyle/>
          <a:p>
            <a:endParaRPr lang="en-US">
              <a:solidFill>
                <a:prstClr val="black"/>
              </a:solidFill>
            </a:endParaRPr>
          </a:p>
        </p:txBody>
      </p:sp>
      <p:sp>
        <p:nvSpPr>
          <p:cNvPr id="5" name="Footer Placeholder 4">
            <a:extLst>
              <a:ext uri="{FF2B5EF4-FFF2-40B4-BE49-F238E27FC236}">
                <a16:creationId xmlns:a16="http://schemas.microsoft.com/office/drawing/2014/main" xmlns="" id="{85A57B59-1EC8-4D0E-804F-54E678656FF4}"/>
              </a:ext>
            </a:extLst>
          </p:cNvPr>
          <p:cNvSpPr>
            <a:spLocks noGrp="1"/>
          </p:cNvSpPr>
          <p:nvPr>
            <p:ph type="ftr" sz="quarter" idx="11"/>
          </p:nvPr>
        </p:nvSpPr>
        <p:spPr>
          <a:xfrm>
            <a:off x="3281363" y="6356353"/>
            <a:ext cx="3343275"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xmlns="" id="{2BDAD5E3-7B39-4DBF-8233-B4D0F4598817}"/>
              </a:ext>
            </a:extLst>
          </p:cNvPr>
          <p:cNvSpPr>
            <a:spLocks noGrp="1"/>
          </p:cNvSpPr>
          <p:nvPr>
            <p:ph type="sldNum" sz="quarter" idx="12"/>
          </p:nvPr>
        </p:nvSpPr>
        <p:spPr>
          <a:xfrm>
            <a:off x="7390101" y="6310315"/>
            <a:ext cx="2228850" cy="365125"/>
          </a:xfrm>
          <a:prstGeom prst="rect">
            <a:avLst/>
          </a:prstGeom>
        </p:spPr>
        <p:txBody>
          <a:bodyPr/>
          <a:lstStyle/>
          <a:p>
            <a:fld id="{E6EDE458-FE5D-A943-8B68-DF1632607E4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3590420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7972C81-D9AA-4E31-B83B-56ECE7C449E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C368783-258F-400D-B781-E429BA422A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405562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CB3E57-E82C-44C0-A626-65DC40D51E30}"/>
              </a:ext>
            </a:extLst>
          </p:cNvPr>
          <p:cNvSpPr>
            <a:spLocks noGrp="1"/>
          </p:cNvSpPr>
          <p:nvPr>
            <p:ph type="title"/>
          </p:nvPr>
        </p:nvSpPr>
        <p:spPr>
          <a:xfrm>
            <a:off x="682329" y="365128"/>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9CC1B8E-7174-4D60-9600-452FDABBC6EE}"/>
              </a:ext>
            </a:extLst>
          </p:cNvPr>
          <p:cNvSpPr>
            <a:spLocks noGrp="1"/>
          </p:cNvSpPr>
          <p:nvPr>
            <p:ph type="body" idx="1"/>
          </p:nvPr>
        </p:nvSpPr>
        <p:spPr>
          <a:xfrm>
            <a:off x="682328" y="1681163"/>
            <a:ext cx="4190702" cy="823912"/>
          </a:xfrm>
        </p:spPr>
        <p:txBody>
          <a:bodyPr anchor="b"/>
          <a:lstStyle>
            <a:lvl1pPr marL="0" indent="0">
              <a:buNone/>
              <a:defRPr sz="1584" b="1"/>
            </a:lvl1pPr>
            <a:lvl2pPr marL="301823" indent="0">
              <a:buNone/>
              <a:defRPr sz="1320" b="1"/>
            </a:lvl2pPr>
            <a:lvl3pPr marL="603647" indent="0">
              <a:buNone/>
              <a:defRPr sz="1189" b="1"/>
            </a:lvl3pPr>
            <a:lvl4pPr marL="905470" indent="0">
              <a:buNone/>
              <a:defRPr sz="1056" b="1"/>
            </a:lvl4pPr>
            <a:lvl5pPr marL="1207294" indent="0">
              <a:buNone/>
              <a:defRPr sz="1056" b="1"/>
            </a:lvl5pPr>
            <a:lvl6pPr marL="1509117" indent="0">
              <a:buNone/>
              <a:defRPr sz="1056" b="1"/>
            </a:lvl6pPr>
            <a:lvl7pPr marL="1810941" indent="0">
              <a:buNone/>
              <a:defRPr sz="1056" b="1"/>
            </a:lvl7pPr>
            <a:lvl8pPr marL="2112764" indent="0">
              <a:buNone/>
              <a:defRPr sz="1056" b="1"/>
            </a:lvl8pPr>
            <a:lvl9pPr marL="2414588" indent="0">
              <a:buNone/>
              <a:defRPr sz="1056"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2A2B9B7-76B5-4583-BD56-42656DFA6FA5}"/>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CDE24E-AED2-4805-95B8-6FF986CCD50F}"/>
              </a:ext>
            </a:extLst>
          </p:cNvPr>
          <p:cNvSpPr>
            <a:spLocks noGrp="1"/>
          </p:cNvSpPr>
          <p:nvPr>
            <p:ph type="body" sz="quarter" idx="3"/>
          </p:nvPr>
        </p:nvSpPr>
        <p:spPr>
          <a:xfrm>
            <a:off x="5014913" y="1681163"/>
            <a:ext cx="4211340" cy="823912"/>
          </a:xfrm>
        </p:spPr>
        <p:txBody>
          <a:bodyPr anchor="b"/>
          <a:lstStyle>
            <a:lvl1pPr marL="0" indent="0">
              <a:buNone/>
              <a:defRPr sz="1584" b="1"/>
            </a:lvl1pPr>
            <a:lvl2pPr marL="301823" indent="0">
              <a:buNone/>
              <a:defRPr sz="1320" b="1"/>
            </a:lvl2pPr>
            <a:lvl3pPr marL="603647" indent="0">
              <a:buNone/>
              <a:defRPr sz="1189" b="1"/>
            </a:lvl3pPr>
            <a:lvl4pPr marL="905470" indent="0">
              <a:buNone/>
              <a:defRPr sz="1056" b="1"/>
            </a:lvl4pPr>
            <a:lvl5pPr marL="1207294" indent="0">
              <a:buNone/>
              <a:defRPr sz="1056" b="1"/>
            </a:lvl5pPr>
            <a:lvl6pPr marL="1509117" indent="0">
              <a:buNone/>
              <a:defRPr sz="1056" b="1"/>
            </a:lvl6pPr>
            <a:lvl7pPr marL="1810941" indent="0">
              <a:buNone/>
              <a:defRPr sz="1056" b="1"/>
            </a:lvl7pPr>
            <a:lvl8pPr marL="2112764" indent="0">
              <a:buNone/>
              <a:defRPr sz="1056" b="1"/>
            </a:lvl8pPr>
            <a:lvl9pPr marL="2414588" indent="0">
              <a:buNone/>
              <a:defRPr sz="1056"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B52D666-D9AA-46E9-9284-B2A6BA3DEDFF}"/>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46238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2475444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70412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8E999-6500-4261-BFB7-61A22CAC956D}"/>
              </a:ext>
            </a:extLst>
          </p:cNvPr>
          <p:cNvSpPr>
            <a:spLocks noGrp="1"/>
          </p:cNvSpPr>
          <p:nvPr>
            <p:ph type="title"/>
          </p:nvPr>
        </p:nvSpPr>
        <p:spPr>
          <a:xfrm>
            <a:off x="682329" y="457200"/>
            <a:ext cx="3194943" cy="1600200"/>
          </a:xfrm>
        </p:spPr>
        <p:txBody>
          <a:bodyPr anchor="b"/>
          <a:lstStyle>
            <a:lvl1pPr>
              <a:defRPr sz="2113"/>
            </a:lvl1pPr>
          </a:lstStyle>
          <a:p>
            <a:r>
              <a:rPr lang="en-US"/>
              <a:t>Click to edit Master title style</a:t>
            </a:r>
          </a:p>
        </p:txBody>
      </p:sp>
      <p:sp>
        <p:nvSpPr>
          <p:cNvPr id="3" name="Content Placeholder 2">
            <a:extLst>
              <a:ext uri="{FF2B5EF4-FFF2-40B4-BE49-F238E27FC236}">
                <a16:creationId xmlns:a16="http://schemas.microsoft.com/office/drawing/2014/main" xmlns="" id="{C1B83943-5EEB-4F94-8EEA-331E71A1FBBC}"/>
              </a:ext>
            </a:extLst>
          </p:cNvPr>
          <p:cNvSpPr>
            <a:spLocks noGrp="1"/>
          </p:cNvSpPr>
          <p:nvPr>
            <p:ph idx="1"/>
          </p:nvPr>
        </p:nvSpPr>
        <p:spPr>
          <a:xfrm>
            <a:off x="4211341" y="987428"/>
            <a:ext cx="5014913" cy="4873625"/>
          </a:xfrm>
        </p:spPr>
        <p:txBody>
          <a:bodyPr/>
          <a:lstStyle>
            <a:lvl1pPr>
              <a:defRPr sz="2113"/>
            </a:lvl1pPr>
            <a:lvl2pPr>
              <a:defRPr sz="1848"/>
            </a:lvl2pPr>
            <a:lvl3pPr>
              <a:defRPr sz="1584"/>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DB0ECC-1D84-4E56-BD64-A135577DF481}"/>
              </a:ext>
            </a:extLst>
          </p:cNvPr>
          <p:cNvSpPr>
            <a:spLocks noGrp="1"/>
          </p:cNvSpPr>
          <p:nvPr>
            <p:ph type="body" sz="half" idx="2"/>
          </p:nvPr>
        </p:nvSpPr>
        <p:spPr>
          <a:xfrm>
            <a:off x="682329" y="2057400"/>
            <a:ext cx="3194943" cy="3811588"/>
          </a:xfrm>
        </p:spPr>
        <p:txBody>
          <a:bodyPr/>
          <a:lstStyle>
            <a:lvl1pPr marL="0" indent="0">
              <a:buNone/>
              <a:defRPr sz="1056"/>
            </a:lvl1pPr>
            <a:lvl2pPr marL="301823" indent="0">
              <a:buNone/>
              <a:defRPr sz="925"/>
            </a:lvl2pPr>
            <a:lvl3pPr marL="603647" indent="0">
              <a:buNone/>
              <a:defRPr sz="792"/>
            </a:lvl3pPr>
            <a:lvl4pPr marL="905470" indent="0">
              <a:buNone/>
              <a:defRPr sz="661"/>
            </a:lvl4pPr>
            <a:lvl5pPr marL="1207294" indent="0">
              <a:buNone/>
              <a:defRPr sz="661"/>
            </a:lvl5pPr>
            <a:lvl6pPr marL="1509117" indent="0">
              <a:buNone/>
              <a:defRPr sz="661"/>
            </a:lvl6pPr>
            <a:lvl7pPr marL="1810941" indent="0">
              <a:buNone/>
              <a:defRPr sz="661"/>
            </a:lvl7pPr>
            <a:lvl8pPr marL="2112764" indent="0">
              <a:buNone/>
              <a:defRPr sz="661"/>
            </a:lvl8pPr>
            <a:lvl9pPr marL="2414588" indent="0">
              <a:buNone/>
              <a:defRPr sz="661"/>
            </a:lvl9pPr>
          </a:lstStyle>
          <a:p>
            <a:pPr lvl="0"/>
            <a:r>
              <a:rPr lang="en-US"/>
              <a:t>Click to edit Master text styles</a:t>
            </a:r>
          </a:p>
        </p:txBody>
      </p:sp>
    </p:spTree>
    <p:extLst>
      <p:ext uri="{BB962C8B-B14F-4D97-AF65-F5344CB8AC3E}">
        <p14:creationId xmlns:p14="http://schemas.microsoft.com/office/powerpoint/2010/main" xmlns="" val="358608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633282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6FD3D-CC66-4AB0-B29F-042E2CC524A8}"/>
              </a:ext>
            </a:extLst>
          </p:cNvPr>
          <p:cNvSpPr>
            <a:spLocks noGrp="1"/>
          </p:cNvSpPr>
          <p:nvPr>
            <p:ph type="title"/>
          </p:nvPr>
        </p:nvSpPr>
        <p:spPr>
          <a:xfrm>
            <a:off x="682329" y="457200"/>
            <a:ext cx="3194943" cy="1600200"/>
          </a:xfrm>
        </p:spPr>
        <p:txBody>
          <a:bodyPr anchor="b"/>
          <a:lstStyle>
            <a:lvl1pPr>
              <a:defRPr sz="2113"/>
            </a:lvl1pPr>
          </a:lstStyle>
          <a:p>
            <a:r>
              <a:rPr lang="en-US"/>
              <a:t>Click to edit Master title style</a:t>
            </a:r>
          </a:p>
        </p:txBody>
      </p:sp>
      <p:sp>
        <p:nvSpPr>
          <p:cNvPr id="3" name="Picture Placeholder 2">
            <a:extLst>
              <a:ext uri="{FF2B5EF4-FFF2-40B4-BE49-F238E27FC236}">
                <a16:creationId xmlns:a16="http://schemas.microsoft.com/office/drawing/2014/main" xmlns="" id="{3C1B82ED-223E-4C56-9B18-87BA0B180032}"/>
              </a:ext>
            </a:extLst>
          </p:cNvPr>
          <p:cNvSpPr>
            <a:spLocks noGrp="1"/>
          </p:cNvSpPr>
          <p:nvPr>
            <p:ph type="pic" idx="1"/>
          </p:nvPr>
        </p:nvSpPr>
        <p:spPr>
          <a:xfrm>
            <a:off x="4211341" y="987428"/>
            <a:ext cx="5014913" cy="4873625"/>
          </a:xfrm>
        </p:spPr>
        <p:txBody>
          <a:bodyPr/>
          <a:lstStyle>
            <a:lvl1pPr marL="0" indent="0">
              <a:buNone/>
              <a:defRPr sz="2113"/>
            </a:lvl1pPr>
            <a:lvl2pPr marL="301823" indent="0">
              <a:buNone/>
              <a:defRPr sz="1848"/>
            </a:lvl2pPr>
            <a:lvl3pPr marL="603647" indent="0">
              <a:buNone/>
              <a:defRPr sz="1584"/>
            </a:lvl3pPr>
            <a:lvl4pPr marL="905470" indent="0">
              <a:buNone/>
              <a:defRPr sz="1320"/>
            </a:lvl4pPr>
            <a:lvl5pPr marL="1207294" indent="0">
              <a:buNone/>
              <a:defRPr sz="1320"/>
            </a:lvl5pPr>
            <a:lvl6pPr marL="1509117" indent="0">
              <a:buNone/>
              <a:defRPr sz="1320"/>
            </a:lvl6pPr>
            <a:lvl7pPr marL="1810941" indent="0">
              <a:buNone/>
              <a:defRPr sz="1320"/>
            </a:lvl7pPr>
            <a:lvl8pPr marL="2112764" indent="0">
              <a:buNone/>
              <a:defRPr sz="1320"/>
            </a:lvl8pPr>
            <a:lvl9pPr marL="2414588" indent="0">
              <a:buNone/>
              <a:defRPr sz="1320"/>
            </a:lvl9pPr>
          </a:lstStyle>
          <a:p>
            <a:endParaRPr lang="en-US"/>
          </a:p>
        </p:txBody>
      </p:sp>
      <p:sp>
        <p:nvSpPr>
          <p:cNvPr id="4" name="Text Placeholder 3">
            <a:extLst>
              <a:ext uri="{FF2B5EF4-FFF2-40B4-BE49-F238E27FC236}">
                <a16:creationId xmlns:a16="http://schemas.microsoft.com/office/drawing/2014/main" xmlns="" id="{4DE181F7-6AE1-43BF-BDC6-D91D9F14A9B9}"/>
              </a:ext>
            </a:extLst>
          </p:cNvPr>
          <p:cNvSpPr>
            <a:spLocks noGrp="1"/>
          </p:cNvSpPr>
          <p:nvPr>
            <p:ph type="body" sz="half" idx="2"/>
          </p:nvPr>
        </p:nvSpPr>
        <p:spPr>
          <a:xfrm>
            <a:off x="682329" y="2057400"/>
            <a:ext cx="3194943" cy="3811588"/>
          </a:xfrm>
        </p:spPr>
        <p:txBody>
          <a:bodyPr/>
          <a:lstStyle>
            <a:lvl1pPr marL="0" indent="0">
              <a:buNone/>
              <a:defRPr sz="1056"/>
            </a:lvl1pPr>
            <a:lvl2pPr marL="301823" indent="0">
              <a:buNone/>
              <a:defRPr sz="925"/>
            </a:lvl2pPr>
            <a:lvl3pPr marL="603647" indent="0">
              <a:buNone/>
              <a:defRPr sz="792"/>
            </a:lvl3pPr>
            <a:lvl4pPr marL="905470" indent="0">
              <a:buNone/>
              <a:defRPr sz="661"/>
            </a:lvl4pPr>
            <a:lvl5pPr marL="1207294" indent="0">
              <a:buNone/>
              <a:defRPr sz="661"/>
            </a:lvl5pPr>
            <a:lvl6pPr marL="1509117" indent="0">
              <a:buNone/>
              <a:defRPr sz="661"/>
            </a:lvl6pPr>
            <a:lvl7pPr marL="1810941" indent="0">
              <a:buNone/>
              <a:defRPr sz="661"/>
            </a:lvl7pPr>
            <a:lvl8pPr marL="2112764" indent="0">
              <a:buNone/>
              <a:defRPr sz="661"/>
            </a:lvl8pPr>
            <a:lvl9pPr marL="2414588" indent="0">
              <a:buNone/>
              <a:defRPr sz="661"/>
            </a:lvl9pPr>
          </a:lstStyle>
          <a:p>
            <a:pPr lvl="0"/>
            <a:r>
              <a:rPr lang="en-US"/>
              <a:t>Click to edit Master text styles</a:t>
            </a:r>
          </a:p>
        </p:txBody>
      </p:sp>
    </p:spTree>
    <p:extLst>
      <p:ext uri="{BB962C8B-B14F-4D97-AF65-F5344CB8AC3E}">
        <p14:creationId xmlns:p14="http://schemas.microsoft.com/office/powerpoint/2010/main" xmlns="" val="873868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463095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AF9F13F-BBDD-4C13-A1A4-02140F081318}"/>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7D4C49E-5730-4B76-A770-47D6F06FD9BB}"/>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0929681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FD5B6-A96F-4833-93A7-2FCC8D73254D}"/>
              </a:ext>
            </a:extLst>
          </p:cNvPr>
          <p:cNvSpPr>
            <a:spLocks noGrp="1"/>
          </p:cNvSpPr>
          <p:nvPr>
            <p:ph type="ctrTitle"/>
          </p:nvPr>
        </p:nvSpPr>
        <p:spPr>
          <a:xfrm>
            <a:off x="1238250" y="1122363"/>
            <a:ext cx="7429500" cy="2387600"/>
          </a:xfrm>
        </p:spPr>
        <p:txBody>
          <a:bodyPr anchor="b"/>
          <a:lstStyle>
            <a:lvl1pPr algn="ctr">
              <a:defRPr sz="3961"/>
            </a:lvl1pPr>
          </a:lstStyle>
          <a:p>
            <a:r>
              <a:rPr lang="en-US"/>
              <a:t>Click to edit Master title style</a:t>
            </a:r>
          </a:p>
        </p:txBody>
      </p:sp>
      <p:sp>
        <p:nvSpPr>
          <p:cNvPr id="3" name="Subtitle 2">
            <a:extLst>
              <a:ext uri="{FF2B5EF4-FFF2-40B4-BE49-F238E27FC236}">
                <a16:creationId xmlns:a16="http://schemas.microsoft.com/office/drawing/2014/main" xmlns="" id="{F73EAD2C-081F-415B-BE49-32DA8FE6DC9E}"/>
              </a:ext>
            </a:extLst>
          </p:cNvPr>
          <p:cNvSpPr>
            <a:spLocks noGrp="1"/>
          </p:cNvSpPr>
          <p:nvPr>
            <p:ph type="subTitle" idx="1"/>
          </p:nvPr>
        </p:nvSpPr>
        <p:spPr>
          <a:xfrm>
            <a:off x="1238250" y="3602038"/>
            <a:ext cx="7429500" cy="1655762"/>
          </a:xfrm>
        </p:spPr>
        <p:txBody>
          <a:bodyPr/>
          <a:lstStyle>
            <a:lvl1pPr marL="0" indent="0" algn="ctr">
              <a:buNone/>
              <a:defRPr sz="1584"/>
            </a:lvl1pPr>
            <a:lvl2pPr marL="301823" indent="0" algn="ctr">
              <a:buNone/>
              <a:defRPr sz="1320"/>
            </a:lvl2pPr>
            <a:lvl3pPr marL="603647" indent="0" algn="ctr">
              <a:buNone/>
              <a:defRPr sz="1189"/>
            </a:lvl3pPr>
            <a:lvl4pPr marL="905470" indent="0" algn="ctr">
              <a:buNone/>
              <a:defRPr sz="1056"/>
            </a:lvl4pPr>
            <a:lvl5pPr marL="1207294" indent="0" algn="ctr">
              <a:buNone/>
              <a:defRPr sz="1056"/>
            </a:lvl5pPr>
            <a:lvl6pPr marL="1509117" indent="0" algn="ctr">
              <a:buNone/>
              <a:defRPr sz="1056"/>
            </a:lvl6pPr>
            <a:lvl7pPr marL="1810941" indent="0" algn="ctr">
              <a:buNone/>
              <a:defRPr sz="1056"/>
            </a:lvl7pPr>
            <a:lvl8pPr marL="2112764" indent="0" algn="ctr">
              <a:buNone/>
              <a:defRPr sz="1056"/>
            </a:lvl8pPr>
            <a:lvl9pPr marL="2414588" indent="0" algn="ctr">
              <a:buNone/>
              <a:defRPr sz="1056"/>
            </a:lvl9pPr>
          </a:lstStyle>
          <a:p>
            <a:r>
              <a:rPr lang="en-US"/>
              <a:t>Click to edit Master subtitle style</a:t>
            </a:r>
          </a:p>
        </p:txBody>
      </p:sp>
    </p:spTree>
    <p:extLst>
      <p:ext uri="{BB962C8B-B14F-4D97-AF65-F5344CB8AC3E}">
        <p14:creationId xmlns:p14="http://schemas.microsoft.com/office/powerpoint/2010/main" xmlns="" val="2032133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71F91-16DB-40B9-BF7F-BDBAF549D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3993D52-1844-464C-8874-BD541E66C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037014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6A515-1E95-441A-A469-6DE568E62647}"/>
              </a:ext>
            </a:extLst>
          </p:cNvPr>
          <p:cNvSpPr>
            <a:spLocks noGrp="1"/>
          </p:cNvSpPr>
          <p:nvPr>
            <p:ph type="title"/>
          </p:nvPr>
        </p:nvSpPr>
        <p:spPr>
          <a:xfrm>
            <a:off x="675878" y="1709741"/>
            <a:ext cx="8543925" cy="2852737"/>
          </a:xfrm>
        </p:spPr>
        <p:txBody>
          <a:bodyPr anchor="b"/>
          <a:lstStyle>
            <a:lvl1pPr>
              <a:defRPr sz="3961"/>
            </a:lvl1pPr>
          </a:lstStyle>
          <a:p>
            <a:r>
              <a:rPr lang="en-US"/>
              <a:t>Click to edit Master title style</a:t>
            </a:r>
          </a:p>
        </p:txBody>
      </p:sp>
      <p:sp>
        <p:nvSpPr>
          <p:cNvPr id="3" name="Text Placeholder 2">
            <a:extLst>
              <a:ext uri="{FF2B5EF4-FFF2-40B4-BE49-F238E27FC236}">
                <a16:creationId xmlns:a16="http://schemas.microsoft.com/office/drawing/2014/main" xmlns="" id="{76A0BF24-FD9C-4399-BEB3-4680E042A511}"/>
              </a:ext>
            </a:extLst>
          </p:cNvPr>
          <p:cNvSpPr>
            <a:spLocks noGrp="1"/>
          </p:cNvSpPr>
          <p:nvPr>
            <p:ph type="body" idx="1"/>
          </p:nvPr>
        </p:nvSpPr>
        <p:spPr>
          <a:xfrm>
            <a:off x="675878" y="4589466"/>
            <a:ext cx="8543925" cy="1500187"/>
          </a:xfrm>
        </p:spPr>
        <p:txBody>
          <a:bodyPr/>
          <a:lstStyle>
            <a:lvl1pPr marL="0" indent="0">
              <a:buNone/>
              <a:defRPr sz="1584">
                <a:solidFill>
                  <a:schemeClr val="tx1">
                    <a:tint val="75000"/>
                  </a:schemeClr>
                </a:solidFill>
              </a:defRPr>
            </a:lvl1pPr>
            <a:lvl2pPr marL="301823" indent="0">
              <a:buNone/>
              <a:defRPr sz="1320">
                <a:solidFill>
                  <a:schemeClr val="tx1">
                    <a:tint val="75000"/>
                  </a:schemeClr>
                </a:solidFill>
              </a:defRPr>
            </a:lvl2pPr>
            <a:lvl3pPr marL="603647" indent="0">
              <a:buNone/>
              <a:defRPr sz="1189">
                <a:solidFill>
                  <a:schemeClr val="tx1">
                    <a:tint val="75000"/>
                  </a:schemeClr>
                </a:solidFill>
              </a:defRPr>
            </a:lvl3pPr>
            <a:lvl4pPr marL="905470" indent="0">
              <a:buNone/>
              <a:defRPr sz="1056">
                <a:solidFill>
                  <a:schemeClr val="tx1">
                    <a:tint val="75000"/>
                  </a:schemeClr>
                </a:solidFill>
              </a:defRPr>
            </a:lvl4pPr>
            <a:lvl5pPr marL="1207294" indent="0">
              <a:buNone/>
              <a:defRPr sz="1056">
                <a:solidFill>
                  <a:schemeClr val="tx1">
                    <a:tint val="75000"/>
                  </a:schemeClr>
                </a:solidFill>
              </a:defRPr>
            </a:lvl5pPr>
            <a:lvl6pPr marL="1509117" indent="0">
              <a:buNone/>
              <a:defRPr sz="1056">
                <a:solidFill>
                  <a:schemeClr val="tx1">
                    <a:tint val="75000"/>
                  </a:schemeClr>
                </a:solidFill>
              </a:defRPr>
            </a:lvl6pPr>
            <a:lvl7pPr marL="1810941" indent="0">
              <a:buNone/>
              <a:defRPr sz="1056">
                <a:solidFill>
                  <a:schemeClr val="tx1">
                    <a:tint val="75000"/>
                  </a:schemeClr>
                </a:solidFill>
              </a:defRPr>
            </a:lvl7pPr>
            <a:lvl8pPr marL="2112764" indent="0">
              <a:buNone/>
              <a:defRPr sz="1056">
                <a:solidFill>
                  <a:schemeClr val="tx1">
                    <a:tint val="75000"/>
                  </a:schemeClr>
                </a:solidFill>
              </a:defRPr>
            </a:lvl8pPr>
            <a:lvl9pPr marL="2414588" indent="0">
              <a:buNone/>
              <a:defRPr sz="1056">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AE86440-5D7B-4AD9-A762-4217338D4D27}"/>
              </a:ext>
            </a:extLst>
          </p:cNvPr>
          <p:cNvSpPr>
            <a:spLocks noGrp="1"/>
          </p:cNvSpPr>
          <p:nvPr>
            <p:ph type="dt" sz="half" idx="10"/>
          </p:nvPr>
        </p:nvSpPr>
        <p:spPr>
          <a:xfrm>
            <a:off x="681038" y="6356353"/>
            <a:ext cx="2228850" cy="365125"/>
          </a:xfrm>
          <a:prstGeom prst="rect">
            <a:avLst/>
          </a:prstGeom>
        </p:spPr>
        <p:txBody>
          <a:bodyPr/>
          <a:lstStyle/>
          <a:p>
            <a:endParaRPr lang="en-US">
              <a:solidFill>
                <a:prstClr val="black"/>
              </a:solidFill>
            </a:endParaRPr>
          </a:p>
        </p:txBody>
      </p:sp>
      <p:sp>
        <p:nvSpPr>
          <p:cNvPr id="5" name="Footer Placeholder 4">
            <a:extLst>
              <a:ext uri="{FF2B5EF4-FFF2-40B4-BE49-F238E27FC236}">
                <a16:creationId xmlns:a16="http://schemas.microsoft.com/office/drawing/2014/main" xmlns="" id="{85A57B59-1EC8-4D0E-804F-54E678656FF4}"/>
              </a:ext>
            </a:extLst>
          </p:cNvPr>
          <p:cNvSpPr>
            <a:spLocks noGrp="1"/>
          </p:cNvSpPr>
          <p:nvPr>
            <p:ph type="ftr" sz="quarter" idx="11"/>
          </p:nvPr>
        </p:nvSpPr>
        <p:spPr>
          <a:xfrm>
            <a:off x="3281363" y="6356353"/>
            <a:ext cx="3343275" cy="365125"/>
          </a:xfrm>
          <a:prstGeom prst="rect">
            <a:avLst/>
          </a:prstGeom>
        </p:spPr>
        <p:txBody>
          <a:bodyPr/>
          <a:lstStyle/>
          <a:p>
            <a:endParaRPr lang="en-US">
              <a:solidFill>
                <a:prstClr val="black"/>
              </a:solidFill>
            </a:endParaRPr>
          </a:p>
        </p:txBody>
      </p:sp>
      <p:sp>
        <p:nvSpPr>
          <p:cNvPr id="6" name="Slide Number Placeholder 5">
            <a:extLst>
              <a:ext uri="{FF2B5EF4-FFF2-40B4-BE49-F238E27FC236}">
                <a16:creationId xmlns:a16="http://schemas.microsoft.com/office/drawing/2014/main" xmlns="" id="{2BDAD5E3-7B39-4DBF-8233-B4D0F4598817}"/>
              </a:ext>
            </a:extLst>
          </p:cNvPr>
          <p:cNvSpPr>
            <a:spLocks noGrp="1"/>
          </p:cNvSpPr>
          <p:nvPr>
            <p:ph type="sldNum" sz="quarter" idx="12"/>
          </p:nvPr>
        </p:nvSpPr>
        <p:spPr>
          <a:xfrm>
            <a:off x="7390101" y="6310315"/>
            <a:ext cx="2228850" cy="365125"/>
          </a:xfrm>
          <a:prstGeom prst="rect">
            <a:avLst/>
          </a:prstGeom>
        </p:spPr>
        <p:txBody>
          <a:bodyPr/>
          <a:lstStyle/>
          <a:p>
            <a:fld id="{E6EDE458-FE5D-A943-8B68-DF1632607E4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30559566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7972C81-D9AA-4E31-B83B-56ECE7C449E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C368783-258F-400D-B781-E429BA422A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1784212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CB3E57-E82C-44C0-A626-65DC40D51E30}"/>
              </a:ext>
            </a:extLst>
          </p:cNvPr>
          <p:cNvSpPr>
            <a:spLocks noGrp="1"/>
          </p:cNvSpPr>
          <p:nvPr>
            <p:ph type="title"/>
          </p:nvPr>
        </p:nvSpPr>
        <p:spPr>
          <a:xfrm>
            <a:off x="682329" y="365128"/>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9CC1B8E-7174-4D60-9600-452FDABBC6EE}"/>
              </a:ext>
            </a:extLst>
          </p:cNvPr>
          <p:cNvSpPr>
            <a:spLocks noGrp="1"/>
          </p:cNvSpPr>
          <p:nvPr>
            <p:ph type="body" idx="1"/>
          </p:nvPr>
        </p:nvSpPr>
        <p:spPr>
          <a:xfrm>
            <a:off x="682328" y="1681163"/>
            <a:ext cx="4190702" cy="823912"/>
          </a:xfrm>
        </p:spPr>
        <p:txBody>
          <a:bodyPr anchor="b"/>
          <a:lstStyle>
            <a:lvl1pPr marL="0" indent="0">
              <a:buNone/>
              <a:defRPr sz="1584" b="1"/>
            </a:lvl1pPr>
            <a:lvl2pPr marL="301823" indent="0">
              <a:buNone/>
              <a:defRPr sz="1320" b="1"/>
            </a:lvl2pPr>
            <a:lvl3pPr marL="603647" indent="0">
              <a:buNone/>
              <a:defRPr sz="1189" b="1"/>
            </a:lvl3pPr>
            <a:lvl4pPr marL="905470" indent="0">
              <a:buNone/>
              <a:defRPr sz="1056" b="1"/>
            </a:lvl4pPr>
            <a:lvl5pPr marL="1207294" indent="0">
              <a:buNone/>
              <a:defRPr sz="1056" b="1"/>
            </a:lvl5pPr>
            <a:lvl6pPr marL="1509117" indent="0">
              <a:buNone/>
              <a:defRPr sz="1056" b="1"/>
            </a:lvl6pPr>
            <a:lvl7pPr marL="1810941" indent="0">
              <a:buNone/>
              <a:defRPr sz="1056" b="1"/>
            </a:lvl7pPr>
            <a:lvl8pPr marL="2112764" indent="0">
              <a:buNone/>
              <a:defRPr sz="1056" b="1"/>
            </a:lvl8pPr>
            <a:lvl9pPr marL="2414588" indent="0">
              <a:buNone/>
              <a:defRPr sz="1056"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2A2B9B7-76B5-4583-BD56-42656DFA6FA5}"/>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CDE24E-AED2-4805-95B8-6FF986CCD50F}"/>
              </a:ext>
            </a:extLst>
          </p:cNvPr>
          <p:cNvSpPr>
            <a:spLocks noGrp="1"/>
          </p:cNvSpPr>
          <p:nvPr>
            <p:ph type="body" sz="quarter" idx="3"/>
          </p:nvPr>
        </p:nvSpPr>
        <p:spPr>
          <a:xfrm>
            <a:off x="5014913" y="1681163"/>
            <a:ext cx="4211340" cy="823912"/>
          </a:xfrm>
        </p:spPr>
        <p:txBody>
          <a:bodyPr anchor="b"/>
          <a:lstStyle>
            <a:lvl1pPr marL="0" indent="0">
              <a:buNone/>
              <a:defRPr sz="1584" b="1"/>
            </a:lvl1pPr>
            <a:lvl2pPr marL="301823" indent="0">
              <a:buNone/>
              <a:defRPr sz="1320" b="1"/>
            </a:lvl2pPr>
            <a:lvl3pPr marL="603647" indent="0">
              <a:buNone/>
              <a:defRPr sz="1189" b="1"/>
            </a:lvl3pPr>
            <a:lvl4pPr marL="905470" indent="0">
              <a:buNone/>
              <a:defRPr sz="1056" b="1"/>
            </a:lvl4pPr>
            <a:lvl5pPr marL="1207294" indent="0">
              <a:buNone/>
              <a:defRPr sz="1056" b="1"/>
            </a:lvl5pPr>
            <a:lvl6pPr marL="1509117" indent="0">
              <a:buNone/>
              <a:defRPr sz="1056" b="1"/>
            </a:lvl6pPr>
            <a:lvl7pPr marL="1810941" indent="0">
              <a:buNone/>
              <a:defRPr sz="1056" b="1"/>
            </a:lvl7pPr>
            <a:lvl8pPr marL="2112764" indent="0">
              <a:buNone/>
              <a:defRPr sz="1056" b="1"/>
            </a:lvl8pPr>
            <a:lvl9pPr marL="2414588" indent="0">
              <a:buNone/>
              <a:defRPr sz="1056"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B52D666-D9AA-46E9-9284-B2A6BA3DEDFF}"/>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6191397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33762528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8403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6A515-1E95-441A-A469-6DE568E62647}"/>
              </a:ext>
            </a:extLst>
          </p:cNvPr>
          <p:cNvSpPr>
            <a:spLocks noGrp="1"/>
          </p:cNvSpPr>
          <p:nvPr>
            <p:ph type="title"/>
          </p:nvPr>
        </p:nvSpPr>
        <p:spPr>
          <a:xfrm>
            <a:off x="675878" y="1709739"/>
            <a:ext cx="8543925" cy="2852737"/>
          </a:xfrm>
        </p:spPr>
        <p:txBody>
          <a:bodyPr anchor="b"/>
          <a:lstStyle>
            <a:lvl1pPr>
              <a:defRPr sz="4875"/>
            </a:lvl1pPr>
          </a:lstStyle>
          <a:p>
            <a:r>
              <a:rPr lang="en-US"/>
              <a:t>Click to edit Master title style</a:t>
            </a:r>
          </a:p>
        </p:txBody>
      </p:sp>
      <p:sp>
        <p:nvSpPr>
          <p:cNvPr id="3" name="Text Placeholder 2">
            <a:extLst>
              <a:ext uri="{FF2B5EF4-FFF2-40B4-BE49-F238E27FC236}">
                <a16:creationId xmlns:a16="http://schemas.microsoft.com/office/drawing/2014/main" xmlns="" id="{76A0BF24-FD9C-4399-BEB3-4680E042A511}"/>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AE86440-5D7B-4AD9-A762-4217338D4D27}"/>
              </a:ext>
            </a:extLst>
          </p:cNvPr>
          <p:cNvSpPr>
            <a:spLocks noGrp="1"/>
          </p:cNvSpPr>
          <p:nvPr>
            <p:ph type="dt" sz="half" idx="10"/>
          </p:nvPr>
        </p:nvSpPr>
        <p:spPr>
          <a:xfrm>
            <a:off x="681038" y="6356351"/>
            <a:ext cx="222885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xmlns="" id="{85A57B59-1EC8-4D0E-804F-54E678656FF4}"/>
              </a:ext>
            </a:extLst>
          </p:cNvPr>
          <p:cNvSpPr>
            <a:spLocks noGrp="1"/>
          </p:cNvSpPr>
          <p:nvPr>
            <p:ph type="ftr" sz="quarter" idx="11"/>
          </p:nvPr>
        </p:nvSpPr>
        <p:spPr>
          <a:xfrm>
            <a:off x="3281363" y="6356351"/>
            <a:ext cx="3343275"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2BDAD5E3-7B39-4DBF-8233-B4D0F4598817}"/>
              </a:ext>
            </a:extLst>
          </p:cNvPr>
          <p:cNvSpPr>
            <a:spLocks noGrp="1"/>
          </p:cNvSpPr>
          <p:nvPr>
            <p:ph type="sldNum" sz="quarter" idx="12"/>
          </p:nvPr>
        </p:nvSpPr>
        <p:spPr>
          <a:xfrm>
            <a:off x="7390101" y="6310313"/>
            <a:ext cx="2228850" cy="365125"/>
          </a:xfrm>
          <a:prstGeom prst="rect">
            <a:avLst/>
          </a:prstGeom>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822790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8E999-6500-4261-BFB7-61A22CAC956D}"/>
              </a:ext>
            </a:extLst>
          </p:cNvPr>
          <p:cNvSpPr>
            <a:spLocks noGrp="1"/>
          </p:cNvSpPr>
          <p:nvPr>
            <p:ph type="title"/>
          </p:nvPr>
        </p:nvSpPr>
        <p:spPr>
          <a:xfrm>
            <a:off x="682329" y="457200"/>
            <a:ext cx="3194943" cy="1600200"/>
          </a:xfrm>
        </p:spPr>
        <p:txBody>
          <a:bodyPr anchor="b"/>
          <a:lstStyle>
            <a:lvl1pPr>
              <a:defRPr sz="2113"/>
            </a:lvl1pPr>
          </a:lstStyle>
          <a:p>
            <a:r>
              <a:rPr lang="en-US"/>
              <a:t>Click to edit Master title style</a:t>
            </a:r>
          </a:p>
        </p:txBody>
      </p:sp>
      <p:sp>
        <p:nvSpPr>
          <p:cNvPr id="3" name="Content Placeholder 2">
            <a:extLst>
              <a:ext uri="{FF2B5EF4-FFF2-40B4-BE49-F238E27FC236}">
                <a16:creationId xmlns:a16="http://schemas.microsoft.com/office/drawing/2014/main" xmlns="" id="{C1B83943-5EEB-4F94-8EEA-331E71A1FBBC}"/>
              </a:ext>
            </a:extLst>
          </p:cNvPr>
          <p:cNvSpPr>
            <a:spLocks noGrp="1"/>
          </p:cNvSpPr>
          <p:nvPr>
            <p:ph idx="1"/>
          </p:nvPr>
        </p:nvSpPr>
        <p:spPr>
          <a:xfrm>
            <a:off x="4211341" y="987428"/>
            <a:ext cx="5014913" cy="4873625"/>
          </a:xfrm>
        </p:spPr>
        <p:txBody>
          <a:bodyPr/>
          <a:lstStyle>
            <a:lvl1pPr>
              <a:defRPr sz="2113"/>
            </a:lvl1pPr>
            <a:lvl2pPr>
              <a:defRPr sz="1848"/>
            </a:lvl2pPr>
            <a:lvl3pPr>
              <a:defRPr sz="1584"/>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DB0ECC-1D84-4E56-BD64-A135577DF481}"/>
              </a:ext>
            </a:extLst>
          </p:cNvPr>
          <p:cNvSpPr>
            <a:spLocks noGrp="1"/>
          </p:cNvSpPr>
          <p:nvPr>
            <p:ph type="body" sz="half" idx="2"/>
          </p:nvPr>
        </p:nvSpPr>
        <p:spPr>
          <a:xfrm>
            <a:off x="682329" y="2057400"/>
            <a:ext cx="3194943" cy="3811588"/>
          </a:xfrm>
        </p:spPr>
        <p:txBody>
          <a:bodyPr/>
          <a:lstStyle>
            <a:lvl1pPr marL="0" indent="0">
              <a:buNone/>
              <a:defRPr sz="1056"/>
            </a:lvl1pPr>
            <a:lvl2pPr marL="301823" indent="0">
              <a:buNone/>
              <a:defRPr sz="925"/>
            </a:lvl2pPr>
            <a:lvl3pPr marL="603647" indent="0">
              <a:buNone/>
              <a:defRPr sz="792"/>
            </a:lvl3pPr>
            <a:lvl4pPr marL="905470" indent="0">
              <a:buNone/>
              <a:defRPr sz="661"/>
            </a:lvl4pPr>
            <a:lvl5pPr marL="1207294" indent="0">
              <a:buNone/>
              <a:defRPr sz="661"/>
            </a:lvl5pPr>
            <a:lvl6pPr marL="1509117" indent="0">
              <a:buNone/>
              <a:defRPr sz="661"/>
            </a:lvl6pPr>
            <a:lvl7pPr marL="1810941" indent="0">
              <a:buNone/>
              <a:defRPr sz="661"/>
            </a:lvl7pPr>
            <a:lvl8pPr marL="2112764" indent="0">
              <a:buNone/>
              <a:defRPr sz="661"/>
            </a:lvl8pPr>
            <a:lvl9pPr marL="2414588" indent="0">
              <a:buNone/>
              <a:defRPr sz="661"/>
            </a:lvl9pPr>
          </a:lstStyle>
          <a:p>
            <a:pPr lvl="0"/>
            <a:r>
              <a:rPr lang="en-US"/>
              <a:t>Click to edit Master text styles</a:t>
            </a:r>
          </a:p>
        </p:txBody>
      </p:sp>
    </p:spTree>
    <p:extLst>
      <p:ext uri="{BB962C8B-B14F-4D97-AF65-F5344CB8AC3E}">
        <p14:creationId xmlns:p14="http://schemas.microsoft.com/office/powerpoint/2010/main" xmlns="" val="21368197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6FD3D-CC66-4AB0-B29F-042E2CC524A8}"/>
              </a:ext>
            </a:extLst>
          </p:cNvPr>
          <p:cNvSpPr>
            <a:spLocks noGrp="1"/>
          </p:cNvSpPr>
          <p:nvPr>
            <p:ph type="title"/>
          </p:nvPr>
        </p:nvSpPr>
        <p:spPr>
          <a:xfrm>
            <a:off x="682329" y="457200"/>
            <a:ext cx="3194943" cy="1600200"/>
          </a:xfrm>
        </p:spPr>
        <p:txBody>
          <a:bodyPr anchor="b"/>
          <a:lstStyle>
            <a:lvl1pPr>
              <a:defRPr sz="2113"/>
            </a:lvl1pPr>
          </a:lstStyle>
          <a:p>
            <a:r>
              <a:rPr lang="en-US"/>
              <a:t>Click to edit Master title style</a:t>
            </a:r>
          </a:p>
        </p:txBody>
      </p:sp>
      <p:sp>
        <p:nvSpPr>
          <p:cNvPr id="3" name="Picture Placeholder 2">
            <a:extLst>
              <a:ext uri="{FF2B5EF4-FFF2-40B4-BE49-F238E27FC236}">
                <a16:creationId xmlns:a16="http://schemas.microsoft.com/office/drawing/2014/main" xmlns="" id="{3C1B82ED-223E-4C56-9B18-87BA0B180032}"/>
              </a:ext>
            </a:extLst>
          </p:cNvPr>
          <p:cNvSpPr>
            <a:spLocks noGrp="1"/>
          </p:cNvSpPr>
          <p:nvPr>
            <p:ph type="pic" idx="1"/>
          </p:nvPr>
        </p:nvSpPr>
        <p:spPr>
          <a:xfrm>
            <a:off x="4211341" y="987428"/>
            <a:ext cx="5014913" cy="4873625"/>
          </a:xfrm>
        </p:spPr>
        <p:txBody>
          <a:bodyPr/>
          <a:lstStyle>
            <a:lvl1pPr marL="0" indent="0">
              <a:buNone/>
              <a:defRPr sz="2113"/>
            </a:lvl1pPr>
            <a:lvl2pPr marL="301823" indent="0">
              <a:buNone/>
              <a:defRPr sz="1848"/>
            </a:lvl2pPr>
            <a:lvl3pPr marL="603647" indent="0">
              <a:buNone/>
              <a:defRPr sz="1584"/>
            </a:lvl3pPr>
            <a:lvl4pPr marL="905470" indent="0">
              <a:buNone/>
              <a:defRPr sz="1320"/>
            </a:lvl4pPr>
            <a:lvl5pPr marL="1207294" indent="0">
              <a:buNone/>
              <a:defRPr sz="1320"/>
            </a:lvl5pPr>
            <a:lvl6pPr marL="1509117" indent="0">
              <a:buNone/>
              <a:defRPr sz="1320"/>
            </a:lvl6pPr>
            <a:lvl7pPr marL="1810941" indent="0">
              <a:buNone/>
              <a:defRPr sz="1320"/>
            </a:lvl7pPr>
            <a:lvl8pPr marL="2112764" indent="0">
              <a:buNone/>
              <a:defRPr sz="1320"/>
            </a:lvl8pPr>
            <a:lvl9pPr marL="2414588" indent="0">
              <a:buNone/>
              <a:defRPr sz="1320"/>
            </a:lvl9pPr>
          </a:lstStyle>
          <a:p>
            <a:endParaRPr lang="en-US"/>
          </a:p>
        </p:txBody>
      </p:sp>
      <p:sp>
        <p:nvSpPr>
          <p:cNvPr id="4" name="Text Placeholder 3">
            <a:extLst>
              <a:ext uri="{FF2B5EF4-FFF2-40B4-BE49-F238E27FC236}">
                <a16:creationId xmlns:a16="http://schemas.microsoft.com/office/drawing/2014/main" xmlns="" id="{4DE181F7-6AE1-43BF-BDC6-D91D9F14A9B9}"/>
              </a:ext>
            </a:extLst>
          </p:cNvPr>
          <p:cNvSpPr>
            <a:spLocks noGrp="1"/>
          </p:cNvSpPr>
          <p:nvPr>
            <p:ph type="body" sz="half" idx="2"/>
          </p:nvPr>
        </p:nvSpPr>
        <p:spPr>
          <a:xfrm>
            <a:off x="682329" y="2057400"/>
            <a:ext cx="3194943" cy="3811588"/>
          </a:xfrm>
        </p:spPr>
        <p:txBody>
          <a:bodyPr/>
          <a:lstStyle>
            <a:lvl1pPr marL="0" indent="0">
              <a:buNone/>
              <a:defRPr sz="1056"/>
            </a:lvl1pPr>
            <a:lvl2pPr marL="301823" indent="0">
              <a:buNone/>
              <a:defRPr sz="925"/>
            </a:lvl2pPr>
            <a:lvl3pPr marL="603647" indent="0">
              <a:buNone/>
              <a:defRPr sz="792"/>
            </a:lvl3pPr>
            <a:lvl4pPr marL="905470" indent="0">
              <a:buNone/>
              <a:defRPr sz="661"/>
            </a:lvl4pPr>
            <a:lvl5pPr marL="1207294" indent="0">
              <a:buNone/>
              <a:defRPr sz="661"/>
            </a:lvl5pPr>
            <a:lvl6pPr marL="1509117" indent="0">
              <a:buNone/>
              <a:defRPr sz="661"/>
            </a:lvl6pPr>
            <a:lvl7pPr marL="1810941" indent="0">
              <a:buNone/>
              <a:defRPr sz="661"/>
            </a:lvl7pPr>
            <a:lvl8pPr marL="2112764" indent="0">
              <a:buNone/>
              <a:defRPr sz="661"/>
            </a:lvl8pPr>
            <a:lvl9pPr marL="2414588" indent="0">
              <a:buNone/>
              <a:defRPr sz="661"/>
            </a:lvl9pPr>
          </a:lstStyle>
          <a:p>
            <a:pPr lvl="0"/>
            <a:r>
              <a:rPr lang="en-US"/>
              <a:t>Click to edit Master text styles</a:t>
            </a:r>
          </a:p>
        </p:txBody>
      </p:sp>
    </p:spTree>
    <p:extLst>
      <p:ext uri="{BB962C8B-B14F-4D97-AF65-F5344CB8AC3E}">
        <p14:creationId xmlns:p14="http://schemas.microsoft.com/office/powerpoint/2010/main" xmlns="" val="8050221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1127886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AF9F13F-BBDD-4C13-A1A4-02140F081318}"/>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7D4C49E-5730-4B76-A770-47D6F06FD9BB}"/>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422272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7972C81-D9AA-4E31-B83B-56ECE7C449EB}"/>
              </a:ext>
            </a:extLst>
          </p:cNvPr>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C368783-258F-400D-B781-E429BA422A35}"/>
              </a:ext>
            </a:extLst>
          </p:cNvPr>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06967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CB3E57-E82C-44C0-A626-65DC40D51E30}"/>
              </a:ext>
            </a:extLst>
          </p:cNvPr>
          <p:cNvSpPr>
            <a:spLocks noGrp="1"/>
          </p:cNvSpPr>
          <p:nvPr>
            <p:ph type="title"/>
          </p:nvPr>
        </p:nvSpPr>
        <p:spPr>
          <a:xfrm>
            <a:off x="682328" y="365126"/>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9CC1B8E-7174-4D60-9600-452FDABBC6EE}"/>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2A2B9B7-76B5-4583-BD56-42656DFA6FA5}"/>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CDE24E-AED2-4805-95B8-6FF986CCD50F}"/>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B52D666-D9AA-46E9-9284-B2A6BA3DEDFF}"/>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30088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95836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7820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8E999-6500-4261-BFB7-61A22CAC956D}"/>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p>
        </p:txBody>
      </p:sp>
      <p:sp>
        <p:nvSpPr>
          <p:cNvPr id="3" name="Content Placeholder 2">
            <a:extLst>
              <a:ext uri="{FF2B5EF4-FFF2-40B4-BE49-F238E27FC236}">
                <a16:creationId xmlns:a16="http://schemas.microsoft.com/office/drawing/2014/main" xmlns="" id="{C1B83943-5EEB-4F94-8EEA-331E71A1FBBC}"/>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DB0ECC-1D84-4E56-BD64-A135577DF481}"/>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Tree>
    <p:extLst>
      <p:ext uri="{BB962C8B-B14F-4D97-AF65-F5344CB8AC3E}">
        <p14:creationId xmlns:p14="http://schemas.microsoft.com/office/powerpoint/2010/main" xmlns="" val="188989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6FD3D-CC66-4AB0-B29F-042E2CC524A8}"/>
              </a:ext>
            </a:extLst>
          </p:cNvPr>
          <p:cNvSpPr>
            <a:spLocks noGrp="1"/>
          </p:cNvSpPr>
          <p:nvPr>
            <p:ph type="title"/>
          </p:nvPr>
        </p:nvSpPr>
        <p:spPr>
          <a:xfrm>
            <a:off x="682328" y="457200"/>
            <a:ext cx="3194943" cy="1600200"/>
          </a:xfrm>
        </p:spPr>
        <p:txBody>
          <a:bodyPr anchor="b"/>
          <a:lstStyle>
            <a:lvl1pPr>
              <a:defRPr sz="2600"/>
            </a:lvl1pPr>
          </a:lstStyle>
          <a:p>
            <a:r>
              <a:rPr lang="en-US"/>
              <a:t>Click to edit Master title style</a:t>
            </a:r>
          </a:p>
        </p:txBody>
      </p:sp>
      <p:sp>
        <p:nvSpPr>
          <p:cNvPr id="3" name="Picture Placeholder 2">
            <a:extLst>
              <a:ext uri="{FF2B5EF4-FFF2-40B4-BE49-F238E27FC236}">
                <a16:creationId xmlns:a16="http://schemas.microsoft.com/office/drawing/2014/main" xmlns="" id="{3C1B82ED-223E-4C56-9B18-87BA0B180032}"/>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US"/>
          </a:p>
        </p:txBody>
      </p:sp>
      <p:sp>
        <p:nvSpPr>
          <p:cNvPr id="4" name="Text Placeholder 3">
            <a:extLst>
              <a:ext uri="{FF2B5EF4-FFF2-40B4-BE49-F238E27FC236}">
                <a16:creationId xmlns:a16="http://schemas.microsoft.com/office/drawing/2014/main" xmlns="" id="{4DE181F7-6AE1-43BF-BDC6-D91D9F14A9B9}"/>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Tree>
    <p:extLst>
      <p:ext uri="{BB962C8B-B14F-4D97-AF65-F5344CB8AC3E}">
        <p14:creationId xmlns:p14="http://schemas.microsoft.com/office/powerpoint/2010/main" xmlns="" val="2936443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5.png"/><Relationship Id="rId2" Type="http://schemas.openxmlformats.org/officeDocument/2006/relationships/slideLayout" Target="../slideLayouts/slideLayout24.xml"/><Relationship Id="rId16" Type="http://schemas.openxmlformats.org/officeDocument/2006/relationships/image" Target="../media/image4.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9F4903-2802-44B3-A366-9D2FA599F17F}"/>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DC4B379-CBAA-4B9F-8D36-1A83BC2EC0CE}"/>
              </a:ext>
            </a:extLst>
          </p:cNvPr>
          <p:cNvSpPr>
            <a:spLocks noGrp="1"/>
          </p:cNvSpPr>
          <p:nvPr>
            <p:ph type="body" idx="1"/>
          </p:nvPr>
        </p:nvSpPr>
        <p:spPr>
          <a:xfrm>
            <a:off x="681038" y="1825625"/>
            <a:ext cx="8543925"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xmlns="" id="{72F041E8-8966-486A-93D2-1D48649C61F8}"/>
              </a:ext>
            </a:extLst>
          </p:cNvPr>
          <p:cNvSpPr/>
          <p:nvPr/>
        </p:nvSpPr>
        <p:spPr>
          <a:xfrm>
            <a:off x="7414715" y="5938324"/>
            <a:ext cx="2280817"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38">
              <a:latin typeface="+mj-lt"/>
            </a:endParaRPr>
          </a:p>
        </p:txBody>
      </p:sp>
      <p:pic>
        <p:nvPicPr>
          <p:cNvPr id="14" name="Picture 13">
            <a:extLst>
              <a:ext uri="{FF2B5EF4-FFF2-40B4-BE49-F238E27FC236}">
                <a16:creationId xmlns:a16="http://schemas.microsoft.com/office/drawing/2014/main" xmlns="" id="{606F2D13-B305-4AF5-83F1-E488A7AA25BF}"/>
              </a:ext>
            </a:extLst>
          </p:cNvPr>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8320858" y="6024242"/>
            <a:ext cx="581476" cy="715663"/>
          </a:xfrm>
          <a:prstGeom prst="rect">
            <a:avLst/>
          </a:prstGeom>
        </p:spPr>
      </p:pic>
      <p:pic>
        <p:nvPicPr>
          <p:cNvPr id="15" name="Picture 14">
            <a:extLst>
              <a:ext uri="{FF2B5EF4-FFF2-40B4-BE49-F238E27FC236}">
                <a16:creationId xmlns:a16="http://schemas.microsoft.com/office/drawing/2014/main" xmlns="" id="{D16CADF3-918E-4D37-B501-81D644BF9825}"/>
              </a:ext>
            </a:extLst>
          </p:cNvPr>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7560758" y="5773014"/>
            <a:ext cx="622949" cy="1084987"/>
          </a:xfrm>
          <a:prstGeom prst="rect">
            <a:avLst/>
          </a:prstGeom>
        </p:spPr>
      </p:pic>
      <p:pic>
        <p:nvPicPr>
          <p:cNvPr id="16" name="Picture 15">
            <a:extLst>
              <a:ext uri="{FF2B5EF4-FFF2-40B4-BE49-F238E27FC236}">
                <a16:creationId xmlns:a16="http://schemas.microsoft.com/office/drawing/2014/main" xmlns="" id="{D0C17096-5F65-4867-A8BA-1062E09166E8}"/>
              </a:ext>
            </a:extLst>
          </p:cNvPr>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8902332" y="5978696"/>
            <a:ext cx="896576" cy="780313"/>
          </a:xfrm>
          <a:prstGeom prst="rect">
            <a:avLst/>
          </a:prstGeom>
        </p:spPr>
      </p:pic>
      <p:pic>
        <p:nvPicPr>
          <p:cNvPr id="17" name="Picture 4" descr="National Development Agency">
            <a:extLst>
              <a:ext uri="{FF2B5EF4-FFF2-40B4-BE49-F238E27FC236}">
                <a16:creationId xmlns:a16="http://schemas.microsoft.com/office/drawing/2014/main" xmlns=""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6933693" y="5897636"/>
            <a:ext cx="445450" cy="835741"/>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xmlns=""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428549" y="5880822"/>
            <a:ext cx="1511824" cy="973770"/>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18">
            <a:extLst>
              <a:ext uri="{FF2B5EF4-FFF2-40B4-BE49-F238E27FC236}">
                <a16:creationId xmlns:a16="http://schemas.microsoft.com/office/drawing/2014/main" xmlns="" id="{D433A343-558B-43F3-A8E6-B41A67E2BFB4}"/>
              </a:ext>
            </a:extLst>
          </p:cNvPr>
          <p:cNvSpPr/>
          <p:nvPr/>
        </p:nvSpPr>
        <p:spPr>
          <a:xfrm>
            <a:off x="1" y="-18401"/>
            <a:ext cx="4091770"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solidFill>
                <a:srgbClr val="B48138"/>
              </a:solidFill>
            </a:endParaRPr>
          </a:p>
        </p:txBody>
      </p:sp>
      <p:sp>
        <p:nvSpPr>
          <p:cNvPr id="20" name="Rectangle 19">
            <a:extLst>
              <a:ext uri="{FF2B5EF4-FFF2-40B4-BE49-F238E27FC236}">
                <a16:creationId xmlns:a16="http://schemas.microsoft.com/office/drawing/2014/main" xmlns="" id="{09DC7550-6701-4A13-8188-F85BF993D9F3}"/>
              </a:ext>
            </a:extLst>
          </p:cNvPr>
          <p:cNvSpPr/>
          <p:nvPr/>
        </p:nvSpPr>
        <p:spPr>
          <a:xfrm>
            <a:off x="5842981" y="5541099"/>
            <a:ext cx="4058503"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p:nvSpPr>
          <p:cNvPr id="21" name="TextBox 20">
            <a:extLst>
              <a:ext uri="{FF2B5EF4-FFF2-40B4-BE49-F238E27FC236}">
                <a16:creationId xmlns:a16="http://schemas.microsoft.com/office/drawing/2014/main" xmlns="" id="{C9D13727-9870-40C5-BB56-6DE97385B2CE}"/>
              </a:ext>
            </a:extLst>
          </p:cNvPr>
          <p:cNvSpPr txBox="1"/>
          <p:nvPr/>
        </p:nvSpPr>
        <p:spPr>
          <a:xfrm>
            <a:off x="2652663" y="5541098"/>
            <a:ext cx="3190318" cy="242374"/>
          </a:xfrm>
          <a:prstGeom prst="rect">
            <a:avLst/>
          </a:prstGeom>
          <a:noFill/>
        </p:spPr>
        <p:txBody>
          <a:bodyPr wrap="square" rtlCol="0">
            <a:spAutoFit/>
          </a:bodyPr>
          <a:lstStyle/>
          <a:p>
            <a:pPr algn="ctr"/>
            <a:r>
              <a:rPr lang="en-US" sz="975" b="1" dirty="0">
                <a:solidFill>
                  <a:srgbClr val="BD986E"/>
                </a:solidFill>
              </a:rPr>
              <a:t>BUILDING A CARING SOCIETY TOGETHER</a:t>
            </a:r>
          </a:p>
        </p:txBody>
      </p:sp>
      <p:sp>
        <p:nvSpPr>
          <p:cNvPr id="22" name="Rectangle 21">
            <a:extLst>
              <a:ext uri="{FF2B5EF4-FFF2-40B4-BE49-F238E27FC236}">
                <a16:creationId xmlns:a16="http://schemas.microsoft.com/office/drawing/2014/main" xmlns="" id="{93763CCA-8273-4F49-B8AB-BEB034778FB7}"/>
              </a:ext>
            </a:extLst>
          </p:cNvPr>
          <p:cNvSpPr/>
          <p:nvPr/>
        </p:nvSpPr>
        <p:spPr>
          <a:xfrm>
            <a:off x="8629278" y="5508857"/>
            <a:ext cx="1252266" cy="267446"/>
          </a:xfrm>
          <a:prstGeom prst="rect">
            <a:avLst/>
          </a:prstGeom>
        </p:spPr>
        <p:txBody>
          <a:bodyPr wrap="none">
            <a:spAutoFit/>
          </a:bodyPr>
          <a:lstStyle/>
          <a:p>
            <a:r>
              <a:rPr lang="en-US" sz="1138" dirty="0">
                <a:solidFill>
                  <a:schemeClr val="bg1"/>
                </a:solidFill>
              </a:rPr>
              <a:t>www.dsd.gov.za</a:t>
            </a:r>
          </a:p>
        </p:txBody>
      </p:sp>
    </p:spTree>
    <p:extLst>
      <p:ext uri="{BB962C8B-B14F-4D97-AF65-F5344CB8AC3E}">
        <p14:creationId xmlns:p14="http://schemas.microsoft.com/office/powerpoint/2010/main" xmlns="" val="4062346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742950" rtl="0" eaLnBrk="1" latinLnBrk="0" hangingPunct="1">
        <a:lnSpc>
          <a:spcPct val="90000"/>
        </a:lnSpc>
        <a:spcBef>
          <a:spcPct val="0"/>
        </a:spcBef>
        <a:buNone/>
        <a:defRPr sz="292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Clr>
          <a:srgbClr val="B48138"/>
        </a:buClr>
        <a:buFont typeface="Arial" panose="020B0604020202020204" pitchFamily="34" charset="0"/>
        <a:buChar char="•"/>
        <a:defRPr sz="162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Clr>
          <a:srgbClr val="B48138"/>
        </a:buClr>
        <a:buFont typeface="Arial" panose="020B0604020202020204" pitchFamily="34" charset="0"/>
        <a:buChar char="•"/>
        <a:defRPr sz="1463"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Clr>
          <a:srgbClr val="B48138"/>
        </a:buClr>
        <a:buFont typeface="Arial" panose="020B0604020202020204" pitchFamily="34" charset="0"/>
        <a:buChar char="•"/>
        <a:defRPr sz="1300"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Clr>
          <a:srgbClr val="B48138"/>
        </a:buClr>
        <a:buFont typeface="Arial" panose="020B0604020202020204" pitchFamily="34" charset="0"/>
        <a:buChar char="•"/>
        <a:defRPr sz="1138"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9F4903-2802-44B3-A366-9D2FA599F17F}"/>
              </a:ext>
            </a:extLst>
          </p:cNvPr>
          <p:cNvSpPr>
            <a:spLocks noGrp="1"/>
          </p:cNvSpPr>
          <p:nvPr>
            <p:ph type="title"/>
          </p:nvPr>
        </p:nvSpPr>
        <p:spPr>
          <a:xfrm>
            <a:off x="681038" y="365128"/>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DC4B379-CBAA-4B9F-8D36-1A83BC2EC0CE}"/>
              </a:ext>
            </a:extLst>
          </p:cNvPr>
          <p:cNvSpPr>
            <a:spLocks noGrp="1"/>
          </p:cNvSpPr>
          <p:nvPr>
            <p:ph type="body" idx="1"/>
          </p:nvPr>
        </p:nvSpPr>
        <p:spPr>
          <a:xfrm>
            <a:off x="681038" y="1825625"/>
            <a:ext cx="8543925"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xmlns="" id="{72F041E8-8966-486A-93D2-1D48649C61F8}"/>
              </a:ext>
            </a:extLst>
          </p:cNvPr>
          <p:cNvSpPr/>
          <p:nvPr/>
        </p:nvSpPr>
        <p:spPr>
          <a:xfrm>
            <a:off x="7414716" y="5938324"/>
            <a:ext cx="2280817"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25">
              <a:solidFill>
                <a:prstClr val="white"/>
              </a:solidFill>
            </a:endParaRPr>
          </a:p>
        </p:txBody>
      </p:sp>
      <p:pic>
        <p:nvPicPr>
          <p:cNvPr id="14" name="Picture 13">
            <a:extLst>
              <a:ext uri="{FF2B5EF4-FFF2-40B4-BE49-F238E27FC236}">
                <a16:creationId xmlns:a16="http://schemas.microsoft.com/office/drawing/2014/main" xmlns="" id="{606F2D13-B305-4AF5-83F1-E488A7AA25BF}"/>
              </a:ext>
            </a:extLst>
          </p:cNvPr>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8320859" y="6024244"/>
            <a:ext cx="581476" cy="715663"/>
          </a:xfrm>
          <a:prstGeom prst="rect">
            <a:avLst/>
          </a:prstGeom>
        </p:spPr>
      </p:pic>
      <p:pic>
        <p:nvPicPr>
          <p:cNvPr id="15" name="Picture 14">
            <a:extLst>
              <a:ext uri="{FF2B5EF4-FFF2-40B4-BE49-F238E27FC236}">
                <a16:creationId xmlns:a16="http://schemas.microsoft.com/office/drawing/2014/main" xmlns="" id="{D16CADF3-918E-4D37-B501-81D644BF9825}"/>
              </a:ext>
            </a:extLst>
          </p:cNvPr>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7560758" y="5773016"/>
            <a:ext cx="622949" cy="1084987"/>
          </a:xfrm>
          <a:prstGeom prst="rect">
            <a:avLst/>
          </a:prstGeom>
        </p:spPr>
      </p:pic>
      <p:pic>
        <p:nvPicPr>
          <p:cNvPr id="16" name="Picture 15">
            <a:extLst>
              <a:ext uri="{FF2B5EF4-FFF2-40B4-BE49-F238E27FC236}">
                <a16:creationId xmlns:a16="http://schemas.microsoft.com/office/drawing/2014/main" xmlns="" id="{D0C17096-5F65-4867-A8BA-1062E09166E8}"/>
              </a:ext>
            </a:extLst>
          </p:cNvPr>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8902332" y="5978698"/>
            <a:ext cx="896576" cy="780313"/>
          </a:xfrm>
          <a:prstGeom prst="rect">
            <a:avLst/>
          </a:prstGeom>
        </p:spPr>
      </p:pic>
      <p:pic>
        <p:nvPicPr>
          <p:cNvPr id="17" name="Picture 4" descr="National Development Agency">
            <a:extLst>
              <a:ext uri="{FF2B5EF4-FFF2-40B4-BE49-F238E27FC236}">
                <a16:creationId xmlns:a16="http://schemas.microsoft.com/office/drawing/2014/main" xmlns=""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6933693" y="5897638"/>
            <a:ext cx="445450" cy="835741"/>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xmlns=""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428549" y="5880822"/>
            <a:ext cx="1511824" cy="973770"/>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18">
            <a:extLst>
              <a:ext uri="{FF2B5EF4-FFF2-40B4-BE49-F238E27FC236}">
                <a16:creationId xmlns:a16="http://schemas.microsoft.com/office/drawing/2014/main" xmlns="" id="{D433A343-558B-43F3-A8E6-B41A67E2BFB4}"/>
              </a:ext>
            </a:extLst>
          </p:cNvPr>
          <p:cNvSpPr/>
          <p:nvPr/>
        </p:nvSpPr>
        <p:spPr>
          <a:xfrm>
            <a:off x="1" y="-18401"/>
            <a:ext cx="4091770"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89">
              <a:solidFill>
                <a:srgbClr val="B48138"/>
              </a:solidFill>
            </a:endParaRPr>
          </a:p>
        </p:txBody>
      </p:sp>
      <p:sp>
        <p:nvSpPr>
          <p:cNvPr id="20" name="Rectangle 19">
            <a:extLst>
              <a:ext uri="{FF2B5EF4-FFF2-40B4-BE49-F238E27FC236}">
                <a16:creationId xmlns:a16="http://schemas.microsoft.com/office/drawing/2014/main" xmlns="" id="{09DC7550-6701-4A13-8188-F85BF993D9F3}"/>
              </a:ext>
            </a:extLst>
          </p:cNvPr>
          <p:cNvSpPr/>
          <p:nvPr/>
        </p:nvSpPr>
        <p:spPr>
          <a:xfrm>
            <a:off x="5842982" y="5541101"/>
            <a:ext cx="4058503"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89">
              <a:solidFill>
                <a:prstClr val="white"/>
              </a:solidFill>
            </a:endParaRPr>
          </a:p>
        </p:txBody>
      </p:sp>
      <p:sp>
        <p:nvSpPr>
          <p:cNvPr id="21" name="TextBox 20">
            <a:extLst>
              <a:ext uri="{FF2B5EF4-FFF2-40B4-BE49-F238E27FC236}">
                <a16:creationId xmlns:a16="http://schemas.microsoft.com/office/drawing/2014/main" xmlns="" id="{C9D13727-9870-40C5-BB56-6DE97385B2CE}"/>
              </a:ext>
            </a:extLst>
          </p:cNvPr>
          <p:cNvSpPr txBox="1"/>
          <p:nvPr/>
        </p:nvSpPr>
        <p:spPr>
          <a:xfrm>
            <a:off x="2652663" y="5541098"/>
            <a:ext cx="3190318" cy="214226"/>
          </a:xfrm>
          <a:prstGeom prst="rect">
            <a:avLst/>
          </a:prstGeom>
          <a:noFill/>
        </p:spPr>
        <p:txBody>
          <a:bodyPr wrap="square" rtlCol="0">
            <a:spAutoFit/>
          </a:bodyPr>
          <a:lstStyle/>
          <a:p>
            <a:pPr algn="ctr"/>
            <a:r>
              <a:rPr lang="en-US" sz="792" b="1" dirty="0">
                <a:solidFill>
                  <a:srgbClr val="BD986E"/>
                </a:solidFill>
              </a:rPr>
              <a:t>BUILDING A CARING SOCIETY TOGETHER</a:t>
            </a:r>
          </a:p>
        </p:txBody>
      </p:sp>
      <p:sp>
        <p:nvSpPr>
          <p:cNvPr id="22" name="Rectangle 21">
            <a:extLst>
              <a:ext uri="{FF2B5EF4-FFF2-40B4-BE49-F238E27FC236}">
                <a16:creationId xmlns:a16="http://schemas.microsoft.com/office/drawing/2014/main" xmlns="" id="{93763CCA-8273-4F49-B8AB-BEB034778FB7}"/>
              </a:ext>
            </a:extLst>
          </p:cNvPr>
          <p:cNvSpPr/>
          <p:nvPr/>
        </p:nvSpPr>
        <p:spPr>
          <a:xfrm>
            <a:off x="8629278" y="5508857"/>
            <a:ext cx="1047082" cy="234680"/>
          </a:xfrm>
          <a:prstGeom prst="rect">
            <a:avLst/>
          </a:prstGeom>
        </p:spPr>
        <p:txBody>
          <a:bodyPr wrap="none">
            <a:spAutoFit/>
          </a:bodyPr>
          <a:lstStyle/>
          <a:p>
            <a:r>
              <a:rPr lang="en-US" sz="925" dirty="0">
                <a:solidFill>
                  <a:prstClr val="white"/>
                </a:solidFill>
              </a:rPr>
              <a:t>www.dsd.gov.za</a:t>
            </a:r>
          </a:p>
        </p:txBody>
      </p:sp>
    </p:spTree>
    <p:extLst>
      <p:ext uri="{BB962C8B-B14F-4D97-AF65-F5344CB8AC3E}">
        <p14:creationId xmlns:p14="http://schemas.microsoft.com/office/powerpoint/2010/main" xmlns="" val="426076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03647" rtl="0" eaLnBrk="1" latinLnBrk="0" hangingPunct="1">
        <a:lnSpc>
          <a:spcPct val="90000"/>
        </a:lnSpc>
        <a:spcBef>
          <a:spcPct val="0"/>
        </a:spcBef>
        <a:buNone/>
        <a:defRPr sz="2377" kern="1200">
          <a:solidFill>
            <a:schemeClr val="tx1"/>
          </a:solidFill>
          <a:latin typeface="+mj-lt"/>
          <a:ea typeface="+mj-ea"/>
          <a:cs typeface="+mj-cs"/>
        </a:defRPr>
      </a:lvl1pPr>
    </p:titleStyle>
    <p:bodyStyle>
      <a:lvl1pPr marL="150912" indent="-150912" algn="l" defTabSz="603647" rtl="0" eaLnBrk="1" latinLnBrk="0" hangingPunct="1">
        <a:lnSpc>
          <a:spcPct val="90000"/>
        </a:lnSpc>
        <a:spcBef>
          <a:spcPts val="661"/>
        </a:spcBef>
        <a:buClr>
          <a:srgbClr val="B48138"/>
        </a:buClr>
        <a:buFont typeface="Arial" panose="020B0604020202020204" pitchFamily="34" charset="0"/>
        <a:buChar char="•"/>
        <a:defRPr sz="1320" kern="1200">
          <a:solidFill>
            <a:schemeClr val="tx1"/>
          </a:solidFill>
          <a:latin typeface="+mn-lt"/>
          <a:ea typeface="+mn-ea"/>
          <a:cs typeface="+mn-cs"/>
        </a:defRPr>
      </a:lvl1pPr>
      <a:lvl2pPr marL="452736" indent="-150912" algn="l" defTabSz="603647" rtl="0" eaLnBrk="1" latinLnBrk="0" hangingPunct="1">
        <a:lnSpc>
          <a:spcPct val="90000"/>
        </a:lnSpc>
        <a:spcBef>
          <a:spcPts val="330"/>
        </a:spcBef>
        <a:buClr>
          <a:srgbClr val="B48138"/>
        </a:buClr>
        <a:buFont typeface="Arial" panose="020B0604020202020204" pitchFamily="34" charset="0"/>
        <a:buChar char="•"/>
        <a:defRPr sz="1189" kern="1200">
          <a:solidFill>
            <a:schemeClr val="tx1"/>
          </a:solidFill>
          <a:latin typeface="+mn-lt"/>
          <a:ea typeface="+mn-ea"/>
          <a:cs typeface="+mn-cs"/>
        </a:defRPr>
      </a:lvl2pPr>
      <a:lvl3pPr marL="754559" indent="-150912" algn="l" defTabSz="603647" rtl="0" eaLnBrk="1" latinLnBrk="0" hangingPunct="1">
        <a:lnSpc>
          <a:spcPct val="90000"/>
        </a:lnSpc>
        <a:spcBef>
          <a:spcPts val="330"/>
        </a:spcBef>
        <a:buClr>
          <a:srgbClr val="B48138"/>
        </a:buClr>
        <a:buFont typeface="Arial" panose="020B0604020202020204" pitchFamily="34" charset="0"/>
        <a:buChar char="•"/>
        <a:defRPr sz="1056" kern="1200">
          <a:solidFill>
            <a:schemeClr val="tx1"/>
          </a:solidFill>
          <a:latin typeface="+mn-lt"/>
          <a:ea typeface="+mn-ea"/>
          <a:cs typeface="+mn-cs"/>
        </a:defRPr>
      </a:lvl3pPr>
      <a:lvl4pPr marL="1056382" indent="-150912" algn="l" defTabSz="603647" rtl="0" eaLnBrk="1" latinLnBrk="0" hangingPunct="1">
        <a:lnSpc>
          <a:spcPct val="90000"/>
        </a:lnSpc>
        <a:spcBef>
          <a:spcPts val="330"/>
        </a:spcBef>
        <a:buClr>
          <a:srgbClr val="B48138"/>
        </a:buClr>
        <a:buFont typeface="Arial" panose="020B0604020202020204" pitchFamily="34" charset="0"/>
        <a:buChar char="•"/>
        <a:defRPr sz="925" kern="1200">
          <a:solidFill>
            <a:schemeClr val="tx1"/>
          </a:solidFill>
          <a:latin typeface="+mn-lt"/>
          <a:ea typeface="+mn-ea"/>
          <a:cs typeface="+mn-cs"/>
        </a:defRPr>
      </a:lvl4pPr>
      <a:lvl5pPr marL="1358206" indent="-150912" algn="l" defTabSz="603647" rtl="0" eaLnBrk="1" latinLnBrk="0" hangingPunct="1">
        <a:lnSpc>
          <a:spcPct val="90000"/>
        </a:lnSpc>
        <a:spcBef>
          <a:spcPts val="330"/>
        </a:spcBef>
        <a:buClr>
          <a:srgbClr val="B48138"/>
        </a:buClr>
        <a:buFont typeface="Arial" panose="020B0604020202020204" pitchFamily="34" charset="0"/>
        <a:buChar char="•"/>
        <a:defRPr sz="925" kern="1200">
          <a:solidFill>
            <a:schemeClr val="tx1"/>
          </a:solidFill>
          <a:latin typeface="+mn-lt"/>
          <a:ea typeface="+mn-ea"/>
          <a:cs typeface="+mn-cs"/>
        </a:defRPr>
      </a:lvl5pPr>
      <a:lvl6pPr marL="1660029"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6pPr>
      <a:lvl7pPr marL="1961853"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7pPr>
      <a:lvl8pPr marL="2263676"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8pPr>
      <a:lvl9pPr marL="2565500"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9pPr>
    </p:bodyStyle>
    <p:otherStyle>
      <a:defPPr>
        <a:defRPr lang="en-US"/>
      </a:defPPr>
      <a:lvl1pPr marL="0" algn="l" defTabSz="603647" rtl="0" eaLnBrk="1" latinLnBrk="0" hangingPunct="1">
        <a:defRPr sz="1189" kern="1200">
          <a:solidFill>
            <a:schemeClr val="tx1"/>
          </a:solidFill>
          <a:latin typeface="+mn-lt"/>
          <a:ea typeface="+mn-ea"/>
          <a:cs typeface="+mn-cs"/>
        </a:defRPr>
      </a:lvl1pPr>
      <a:lvl2pPr marL="301823" algn="l" defTabSz="603647" rtl="0" eaLnBrk="1" latinLnBrk="0" hangingPunct="1">
        <a:defRPr sz="1189" kern="1200">
          <a:solidFill>
            <a:schemeClr val="tx1"/>
          </a:solidFill>
          <a:latin typeface="+mn-lt"/>
          <a:ea typeface="+mn-ea"/>
          <a:cs typeface="+mn-cs"/>
        </a:defRPr>
      </a:lvl2pPr>
      <a:lvl3pPr marL="603647" algn="l" defTabSz="603647" rtl="0" eaLnBrk="1" latinLnBrk="0" hangingPunct="1">
        <a:defRPr sz="1189" kern="1200">
          <a:solidFill>
            <a:schemeClr val="tx1"/>
          </a:solidFill>
          <a:latin typeface="+mn-lt"/>
          <a:ea typeface="+mn-ea"/>
          <a:cs typeface="+mn-cs"/>
        </a:defRPr>
      </a:lvl3pPr>
      <a:lvl4pPr marL="905470" algn="l" defTabSz="603647" rtl="0" eaLnBrk="1" latinLnBrk="0" hangingPunct="1">
        <a:defRPr sz="1189" kern="1200">
          <a:solidFill>
            <a:schemeClr val="tx1"/>
          </a:solidFill>
          <a:latin typeface="+mn-lt"/>
          <a:ea typeface="+mn-ea"/>
          <a:cs typeface="+mn-cs"/>
        </a:defRPr>
      </a:lvl4pPr>
      <a:lvl5pPr marL="1207294" algn="l" defTabSz="603647" rtl="0" eaLnBrk="1" latinLnBrk="0" hangingPunct="1">
        <a:defRPr sz="1189" kern="1200">
          <a:solidFill>
            <a:schemeClr val="tx1"/>
          </a:solidFill>
          <a:latin typeface="+mn-lt"/>
          <a:ea typeface="+mn-ea"/>
          <a:cs typeface="+mn-cs"/>
        </a:defRPr>
      </a:lvl5pPr>
      <a:lvl6pPr marL="1509117" algn="l" defTabSz="603647" rtl="0" eaLnBrk="1" latinLnBrk="0" hangingPunct="1">
        <a:defRPr sz="1189" kern="1200">
          <a:solidFill>
            <a:schemeClr val="tx1"/>
          </a:solidFill>
          <a:latin typeface="+mn-lt"/>
          <a:ea typeface="+mn-ea"/>
          <a:cs typeface="+mn-cs"/>
        </a:defRPr>
      </a:lvl6pPr>
      <a:lvl7pPr marL="1810941" algn="l" defTabSz="603647" rtl="0" eaLnBrk="1" latinLnBrk="0" hangingPunct="1">
        <a:defRPr sz="1189" kern="1200">
          <a:solidFill>
            <a:schemeClr val="tx1"/>
          </a:solidFill>
          <a:latin typeface="+mn-lt"/>
          <a:ea typeface="+mn-ea"/>
          <a:cs typeface="+mn-cs"/>
        </a:defRPr>
      </a:lvl7pPr>
      <a:lvl8pPr marL="2112764" algn="l" defTabSz="603647" rtl="0" eaLnBrk="1" latinLnBrk="0" hangingPunct="1">
        <a:defRPr sz="1189" kern="1200">
          <a:solidFill>
            <a:schemeClr val="tx1"/>
          </a:solidFill>
          <a:latin typeface="+mn-lt"/>
          <a:ea typeface="+mn-ea"/>
          <a:cs typeface="+mn-cs"/>
        </a:defRPr>
      </a:lvl8pPr>
      <a:lvl9pPr marL="2414588" algn="l" defTabSz="603647" rtl="0" eaLnBrk="1" latinLnBrk="0" hangingPunct="1">
        <a:defRPr sz="118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9F4903-2802-44B3-A366-9D2FA599F17F}"/>
              </a:ext>
            </a:extLst>
          </p:cNvPr>
          <p:cNvSpPr>
            <a:spLocks noGrp="1"/>
          </p:cNvSpPr>
          <p:nvPr>
            <p:ph type="title"/>
          </p:nvPr>
        </p:nvSpPr>
        <p:spPr>
          <a:xfrm>
            <a:off x="681038" y="365128"/>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DC4B379-CBAA-4B9F-8D36-1A83BC2EC0CE}"/>
              </a:ext>
            </a:extLst>
          </p:cNvPr>
          <p:cNvSpPr>
            <a:spLocks noGrp="1"/>
          </p:cNvSpPr>
          <p:nvPr>
            <p:ph type="body" idx="1"/>
          </p:nvPr>
        </p:nvSpPr>
        <p:spPr>
          <a:xfrm>
            <a:off x="681038" y="1825625"/>
            <a:ext cx="8543925" cy="36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xmlns="" id="{72F041E8-8966-486A-93D2-1D48649C61F8}"/>
              </a:ext>
            </a:extLst>
          </p:cNvPr>
          <p:cNvSpPr/>
          <p:nvPr/>
        </p:nvSpPr>
        <p:spPr>
          <a:xfrm>
            <a:off x="7414716" y="5938324"/>
            <a:ext cx="2280817"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25">
              <a:solidFill>
                <a:prstClr val="white"/>
              </a:solidFill>
            </a:endParaRPr>
          </a:p>
        </p:txBody>
      </p:sp>
      <p:pic>
        <p:nvPicPr>
          <p:cNvPr id="14" name="Picture 13">
            <a:extLst>
              <a:ext uri="{FF2B5EF4-FFF2-40B4-BE49-F238E27FC236}">
                <a16:creationId xmlns:a16="http://schemas.microsoft.com/office/drawing/2014/main" xmlns="" id="{606F2D13-B305-4AF5-83F1-E488A7AA25BF}"/>
              </a:ext>
            </a:extLst>
          </p:cNvPr>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8320859" y="6024244"/>
            <a:ext cx="581476" cy="715663"/>
          </a:xfrm>
          <a:prstGeom prst="rect">
            <a:avLst/>
          </a:prstGeom>
        </p:spPr>
      </p:pic>
      <p:pic>
        <p:nvPicPr>
          <p:cNvPr id="15" name="Picture 14">
            <a:extLst>
              <a:ext uri="{FF2B5EF4-FFF2-40B4-BE49-F238E27FC236}">
                <a16:creationId xmlns:a16="http://schemas.microsoft.com/office/drawing/2014/main" xmlns="" id="{D16CADF3-918E-4D37-B501-81D644BF9825}"/>
              </a:ext>
            </a:extLst>
          </p:cNvPr>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7560758" y="5773016"/>
            <a:ext cx="622949" cy="1084987"/>
          </a:xfrm>
          <a:prstGeom prst="rect">
            <a:avLst/>
          </a:prstGeom>
        </p:spPr>
      </p:pic>
      <p:pic>
        <p:nvPicPr>
          <p:cNvPr id="16" name="Picture 15">
            <a:extLst>
              <a:ext uri="{FF2B5EF4-FFF2-40B4-BE49-F238E27FC236}">
                <a16:creationId xmlns:a16="http://schemas.microsoft.com/office/drawing/2014/main" xmlns="" id="{D0C17096-5F65-4867-A8BA-1062E09166E8}"/>
              </a:ext>
            </a:extLst>
          </p:cNvPr>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8902332" y="5978698"/>
            <a:ext cx="896576" cy="780313"/>
          </a:xfrm>
          <a:prstGeom prst="rect">
            <a:avLst/>
          </a:prstGeom>
        </p:spPr>
      </p:pic>
      <p:pic>
        <p:nvPicPr>
          <p:cNvPr id="17" name="Picture 4" descr="National Development Agency">
            <a:extLst>
              <a:ext uri="{FF2B5EF4-FFF2-40B4-BE49-F238E27FC236}">
                <a16:creationId xmlns:a16="http://schemas.microsoft.com/office/drawing/2014/main" xmlns=""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6933693" y="5897638"/>
            <a:ext cx="445450" cy="835741"/>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xmlns=""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428549" y="5880822"/>
            <a:ext cx="1511824" cy="973770"/>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18">
            <a:extLst>
              <a:ext uri="{FF2B5EF4-FFF2-40B4-BE49-F238E27FC236}">
                <a16:creationId xmlns:a16="http://schemas.microsoft.com/office/drawing/2014/main" xmlns="" id="{D433A343-558B-43F3-A8E6-B41A67E2BFB4}"/>
              </a:ext>
            </a:extLst>
          </p:cNvPr>
          <p:cNvSpPr/>
          <p:nvPr/>
        </p:nvSpPr>
        <p:spPr>
          <a:xfrm>
            <a:off x="1" y="-18401"/>
            <a:ext cx="4091770"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89">
              <a:solidFill>
                <a:srgbClr val="B48138"/>
              </a:solidFill>
            </a:endParaRPr>
          </a:p>
        </p:txBody>
      </p:sp>
      <p:sp>
        <p:nvSpPr>
          <p:cNvPr id="20" name="Rectangle 19">
            <a:extLst>
              <a:ext uri="{FF2B5EF4-FFF2-40B4-BE49-F238E27FC236}">
                <a16:creationId xmlns:a16="http://schemas.microsoft.com/office/drawing/2014/main" xmlns="" id="{09DC7550-6701-4A13-8188-F85BF993D9F3}"/>
              </a:ext>
            </a:extLst>
          </p:cNvPr>
          <p:cNvSpPr/>
          <p:nvPr/>
        </p:nvSpPr>
        <p:spPr>
          <a:xfrm>
            <a:off x="5842982" y="5541101"/>
            <a:ext cx="4058503"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89">
              <a:solidFill>
                <a:prstClr val="white"/>
              </a:solidFill>
            </a:endParaRPr>
          </a:p>
        </p:txBody>
      </p:sp>
      <p:sp>
        <p:nvSpPr>
          <p:cNvPr id="21" name="TextBox 20">
            <a:extLst>
              <a:ext uri="{FF2B5EF4-FFF2-40B4-BE49-F238E27FC236}">
                <a16:creationId xmlns:a16="http://schemas.microsoft.com/office/drawing/2014/main" xmlns="" id="{C9D13727-9870-40C5-BB56-6DE97385B2CE}"/>
              </a:ext>
            </a:extLst>
          </p:cNvPr>
          <p:cNvSpPr txBox="1"/>
          <p:nvPr/>
        </p:nvSpPr>
        <p:spPr>
          <a:xfrm>
            <a:off x="2652663" y="5541098"/>
            <a:ext cx="3190318" cy="214226"/>
          </a:xfrm>
          <a:prstGeom prst="rect">
            <a:avLst/>
          </a:prstGeom>
          <a:noFill/>
        </p:spPr>
        <p:txBody>
          <a:bodyPr wrap="square" rtlCol="0">
            <a:spAutoFit/>
          </a:bodyPr>
          <a:lstStyle/>
          <a:p>
            <a:pPr algn="ctr"/>
            <a:r>
              <a:rPr lang="en-US" sz="792" b="1" dirty="0">
                <a:solidFill>
                  <a:srgbClr val="BD986E"/>
                </a:solidFill>
              </a:rPr>
              <a:t>BUILDING A CARING SOCIETY TOGETHER</a:t>
            </a:r>
          </a:p>
        </p:txBody>
      </p:sp>
      <p:sp>
        <p:nvSpPr>
          <p:cNvPr id="22" name="Rectangle 21">
            <a:extLst>
              <a:ext uri="{FF2B5EF4-FFF2-40B4-BE49-F238E27FC236}">
                <a16:creationId xmlns:a16="http://schemas.microsoft.com/office/drawing/2014/main" xmlns="" id="{93763CCA-8273-4F49-B8AB-BEB034778FB7}"/>
              </a:ext>
            </a:extLst>
          </p:cNvPr>
          <p:cNvSpPr/>
          <p:nvPr/>
        </p:nvSpPr>
        <p:spPr>
          <a:xfrm>
            <a:off x="8629278" y="5508857"/>
            <a:ext cx="1047082" cy="234680"/>
          </a:xfrm>
          <a:prstGeom prst="rect">
            <a:avLst/>
          </a:prstGeom>
        </p:spPr>
        <p:txBody>
          <a:bodyPr wrap="none">
            <a:spAutoFit/>
          </a:bodyPr>
          <a:lstStyle/>
          <a:p>
            <a:r>
              <a:rPr lang="en-US" sz="925" dirty="0">
                <a:solidFill>
                  <a:prstClr val="white"/>
                </a:solidFill>
              </a:rPr>
              <a:t>www.dsd.gov.za</a:t>
            </a:r>
          </a:p>
        </p:txBody>
      </p:sp>
    </p:spTree>
    <p:extLst>
      <p:ext uri="{BB962C8B-B14F-4D97-AF65-F5344CB8AC3E}">
        <p14:creationId xmlns:p14="http://schemas.microsoft.com/office/powerpoint/2010/main" xmlns="" val="6849063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03647" rtl="0" eaLnBrk="1" latinLnBrk="0" hangingPunct="1">
        <a:lnSpc>
          <a:spcPct val="90000"/>
        </a:lnSpc>
        <a:spcBef>
          <a:spcPct val="0"/>
        </a:spcBef>
        <a:buNone/>
        <a:defRPr sz="2377" kern="1200">
          <a:solidFill>
            <a:schemeClr val="tx1"/>
          </a:solidFill>
          <a:latin typeface="+mj-lt"/>
          <a:ea typeface="+mj-ea"/>
          <a:cs typeface="+mj-cs"/>
        </a:defRPr>
      </a:lvl1pPr>
    </p:titleStyle>
    <p:bodyStyle>
      <a:lvl1pPr marL="150912" indent="-150912" algn="l" defTabSz="603647" rtl="0" eaLnBrk="1" latinLnBrk="0" hangingPunct="1">
        <a:lnSpc>
          <a:spcPct val="90000"/>
        </a:lnSpc>
        <a:spcBef>
          <a:spcPts val="661"/>
        </a:spcBef>
        <a:buClr>
          <a:srgbClr val="B48138"/>
        </a:buClr>
        <a:buFont typeface="Arial" panose="020B0604020202020204" pitchFamily="34" charset="0"/>
        <a:buChar char="•"/>
        <a:defRPr sz="1320" kern="1200">
          <a:solidFill>
            <a:schemeClr val="tx1"/>
          </a:solidFill>
          <a:latin typeface="+mn-lt"/>
          <a:ea typeface="+mn-ea"/>
          <a:cs typeface="+mn-cs"/>
        </a:defRPr>
      </a:lvl1pPr>
      <a:lvl2pPr marL="452736" indent="-150912" algn="l" defTabSz="603647" rtl="0" eaLnBrk="1" latinLnBrk="0" hangingPunct="1">
        <a:lnSpc>
          <a:spcPct val="90000"/>
        </a:lnSpc>
        <a:spcBef>
          <a:spcPts val="330"/>
        </a:spcBef>
        <a:buClr>
          <a:srgbClr val="B48138"/>
        </a:buClr>
        <a:buFont typeface="Arial" panose="020B0604020202020204" pitchFamily="34" charset="0"/>
        <a:buChar char="•"/>
        <a:defRPr sz="1189" kern="1200">
          <a:solidFill>
            <a:schemeClr val="tx1"/>
          </a:solidFill>
          <a:latin typeface="+mn-lt"/>
          <a:ea typeface="+mn-ea"/>
          <a:cs typeface="+mn-cs"/>
        </a:defRPr>
      </a:lvl2pPr>
      <a:lvl3pPr marL="754559" indent="-150912" algn="l" defTabSz="603647" rtl="0" eaLnBrk="1" latinLnBrk="0" hangingPunct="1">
        <a:lnSpc>
          <a:spcPct val="90000"/>
        </a:lnSpc>
        <a:spcBef>
          <a:spcPts val="330"/>
        </a:spcBef>
        <a:buClr>
          <a:srgbClr val="B48138"/>
        </a:buClr>
        <a:buFont typeface="Arial" panose="020B0604020202020204" pitchFamily="34" charset="0"/>
        <a:buChar char="•"/>
        <a:defRPr sz="1056" kern="1200">
          <a:solidFill>
            <a:schemeClr val="tx1"/>
          </a:solidFill>
          <a:latin typeface="+mn-lt"/>
          <a:ea typeface="+mn-ea"/>
          <a:cs typeface="+mn-cs"/>
        </a:defRPr>
      </a:lvl3pPr>
      <a:lvl4pPr marL="1056382" indent="-150912" algn="l" defTabSz="603647" rtl="0" eaLnBrk="1" latinLnBrk="0" hangingPunct="1">
        <a:lnSpc>
          <a:spcPct val="90000"/>
        </a:lnSpc>
        <a:spcBef>
          <a:spcPts val="330"/>
        </a:spcBef>
        <a:buClr>
          <a:srgbClr val="B48138"/>
        </a:buClr>
        <a:buFont typeface="Arial" panose="020B0604020202020204" pitchFamily="34" charset="0"/>
        <a:buChar char="•"/>
        <a:defRPr sz="925" kern="1200">
          <a:solidFill>
            <a:schemeClr val="tx1"/>
          </a:solidFill>
          <a:latin typeface="+mn-lt"/>
          <a:ea typeface="+mn-ea"/>
          <a:cs typeface="+mn-cs"/>
        </a:defRPr>
      </a:lvl4pPr>
      <a:lvl5pPr marL="1358206" indent="-150912" algn="l" defTabSz="603647" rtl="0" eaLnBrk="1" latinLnBrk="0" hangingPunct="1">
        <a:lnSpc>
          <a:spcPct val="90000"/>
        </a:lnSpc>
        <a:spcBef>
          <a:spcPts val="330"/>
        </a:spcBef>
        <a:buClr>
          <a:srgbClr val="B48138"/>
        </a:buClr>
        <a:buFont typeface="Arial" panose="020B0604020202020204" pitchFamily="34" charset="0"/>
        <a:buChar char="•"/>
        <a:defRPr sz="925" kern="1200">
          <a:solidFill>
            <a:schemeClr val="tx1"/>
          </a:solidFill>
          <a:latin typeface="+mn-lt"/>
          <a:ea typeface="+mn-ea"/>
          <a:cs typeface="+mn-cs"/>
        </a:defRPr>
      </a:lvl5pPr>
      <a:lvl6pPr marL="1660029"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6pPr>
      <a:lvl7pPr marL="1961853"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7pPr>
      <a:lvl8pPr marL="2263676"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8pPr>
      <a:lvl9pPr marL="2565500" indent="-150912" algn="l" defTabSz="603647" rtl="0" eaLnBrk="1" latinLnBrk="0" hangingPunct="1">
        <a:lnSpc>
          <a:spcPct val="90000"/>
        </a:lnSpc>
        <a:spcBef>
          <a:spcPts val="330"/>
        </a:spcBef>
        <a:buFont typeface="Arial" panose="020B0604020202020204" pitchFamily="34" charset="0"/>
        <a:buChar char="•"/>
        <a:defRPr sz="1189" kern="1200">
          <a:solidFill>
            <a:schemeClr val="tx1"/>
          </a:solidFill>
          <a:latin typeface="+mn-lt"/>
          <a:ea typeface="+mn-ea"/>
          <a:cs typeface="+mn-cs"/>
        </a:defRPr>
      </a:lvl9pPr>
    </p:bodyStyle>
    <p:otherStyle>
      <a:defPPr>
        <a:defRPr lang="en-US"/>
      </a:defPPr>
      <a:lvl1pPr marL="0" algn="l" defTabSz="603647" rtl="0" eaLnBrk="1" latinLnBrk="0" hangingPunct="1">
        <a:defRPr sz="1189" kern="1200">
          <a:solidFill>
            <a:schemeClr val="tx1"/>
          </a:solidFill>
          <a:latin typeface="+mn-lt"/>
          <a:ea typeface="+mn-ea"/>
          <a:cs typeface="+mn-cs"/>
        </a:defRPr>
      </a:lvl1pPr>
      <a:lvl2pPr marL="301823" algn="l" defTabSz="603647" rtl="0" eaLnBrk="1" latinLnBrk="0" hangingPunct="1">
        <a:defRPr sz="1189" kern="1200">
          <a:solidFill>
            <a:schemeClr val="tx1"/>
          </a:solidFill>
          <a:latin typeface="+mn-lt"/>
          <a:ea typeface="+mn-ea"/>
          <a:cs typeface="+mn-cs"/>
        </a:defRPr>
      </a:lvl2pPr>
      <a:lvl3pPr marL="603647" algn="l" defTabSz="603647" rtl="0" eaLnBrk="1" latinLnBrk="0" hangingPunct="1">
        <a:defRPr sz="1189" kern="1200">
          <a:solidFill>
            <a:schemeClr val="tx1"/>
          </a:solidFill>
          <a:latin typeface="+mn-lt"/>
          <a:ea typeface="+mn-ea"/>
          <a:cs typeface="+mn-cs"/>
        </a:defRPr>
      </a:lvl3pPr>
      <a:lvl4pPr marL="905470" algn="l" defTabSz="603647" rtl="0" eaLnBrk="1" latinLnBrk="0" hangingPunct="1">
        <a:defRPr sz="1189" kern="1200">
          <a:solidFill>
            <a:schemeClr val="tx1"/>
          </a:solidFill>
          <a:latin typeface="+mn-lt"/>
          <a:ea typeface="+mn-ea"/>
          <a:cs typeface="+mn-cs"/>
        </a:defRPr>
      </a:lvl4pPr>
      <a:lvl5pPr marL="1207294" algn="l" defTabSz="603647" rtl="0" eaLnBrk="1" latinLnBrk="0" hangingPunct="1">
        <a:defRPr sz="1189" kern="1200">
          <a:solidFill>
            <a:schemeClr val="tx1"/>
          </a:solidFill>
          <a:latin typeface="+mn-lt"/>
          <a:ea typeface="+mn-ea"/>
          <a:cs typeface="+mn-cs"/>
        </a:defRPr>
      </a:lvl5pPr>
      <a:lvl6pPr marL="1509117" algn="l" defTabSz="603647" rtl="0" eaLnBrk="1" latinLnBrk="0" hangingPunct="1">
        <a:defRPr sz="1189" kern="1200">
          <a:solidFill>
            <a:schemeClr val="tx1"/>
          </a:solidFill>
          <a:latin typeface="+mn-lt"/>
          <a:ea typeface="+mn-ea"/>
          <a:cs typeface="+mn-cs"/>
        </a:defRPr>
      </a:lvl6pPr>
      <a:lvl7pPr marL="1810941" algn="l" defTabSz="603647" rtl="0" eaLnBrk="1" latinLnBrk="0" hangingPunct="1">
        <a:defRPr sz="1189" kern="1200">
          <a:solidFill>
            <a:schemeClr val="tx1"/>
          </a:solidFill>
          <a:latin typeface="+mn-lt"/>
          <a:ea typeface="+mn-ea"/>
          <a:cs typeface="+mn-cs"/>
        </a:defRPr>
      </a:lvl7pPr>
      <a:lvl8pPr marL="2112764" algn="l" defTabSz="603647" rtl="0" eaLnBrk="1" latinLnBrk="0" hangingPunct="1">
        <a:defRPr sz="1189" kern="1200">
          <a:solidFill>
            <a:schemeClr val="tx1"/>
          </a:solidFill>
          <a:latin typeface="+mn-lt"/>
          <a:ea typeface="+mn-ea"/>
          <a:cs typeface="+mn-cs"/>
        </a:defRPr>
      </a:lvl8pPr>
      <a:lvl9pPr marL="2414588" algn="l" defTabSz="603647" rtl="0" eaLnBrk="1" latinLnBrk="0" hangingPunct="1">
        <a:defRPr sz="11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 y="279824"/>
            <a:ext cx="9615487" cy="5149425"/>
          </a:xfrm>
        </p:spPr>
        <p:txBody>
          <a:bodyPr>
            <a:normAutofit/>
          </a:bodyPr>
          <a:lstStyle/>
          <a:p>
            <a:r>
              <a:rPr lang="en-ZA" sz="3600" dirty="0" smtClean="0">
                <a:solidFill>
                  <a:prstClr val="black"/>
                </a:solidFill>
                <a:latin typeface="Arial Black" panose="020B0A04020102020204" pitchFamily="34" charset="0"/>
              </a:rPr>
              <a:t>DSD Quarter 3 Report 2020-21</a:t>
            </a:r>
            <a:br>
              <a:rPr lang="en-ZA" sz="3600" dirty="0" smtClean="0">
                <a:solidFill>
                  <a:prstClr val="black"/>
                </a:solidFill>
                <a:latin typeface="Arial Black" panose="020B0A04020102020204" pitchFamily="34" charset="0"/>
              </a:rPr>
            </a:br>
            <a:r>
              <a:rPr lang="en-ZA" sz="3600" dirty="0" smtClean="0">
                <a:solidFill>
                  <a:prstClr val="black"/>
                </a:solidFill>
                <a:latin typeface="Arial Black" panose="020B0A04020102020204" pitchFamily="34" charset="0"/>
              </a:rPr>
              <a:t/>
            </a:r>
            <a:br>
              <a:rPr lang="en-ZA" sz="3600" dirty="0" smtClean="0">
                <a:solidFill>
                  <a:prstClr val="black"/>
                </a:solidFill>
                <a:latin typeface="Arial Black" panose="020B0A04020102020204" pitchFamily="34" charset="0"/>
              </a:rPr>
            </a:br>
            <a:r>
              <a:rPr lang="en-ZA" sz="3600" dirty="0" smtClean="0">
                <a:solidFill>
                  <a:prstClr val="black"/>
                </a:solidFill>
                <a:latin typeface="Arial Black" panose="020B0A04020102020204" pitchFamily="34" charset="0"/>
              </a:rPr>
              <a:t/>
            </a:r>
            <a:br>
              <a:rPr lang="en-ZA" sz="3600" dirty="0" smtClean="0">
                <a:solidFill>
                  <a:prstClr val="black"/>
                </a:solidFill>
                <a:latin typeface="Arial Black" panose="020B0A04020102020204" pitchFamily="34" charset="0"/>
              </a:rPr>
            </a:br>
            <a:r>
              <a:rPr lang="en-ZA" sz="2800" dirty="0" smtClean="0">
                <a:solidFill>
                  <a:prstClr val="black"/>
                </a:solidFill>
                <a:latin typeface="Arial Black" panose="020B0A04020102020204" pitchFamily="34" charset="0"/>
              </a:rPr>
              <a:t>(1 October 2020 to 31 December 2020)</a:t>
            </a:r>
            <a:br>
              <a:rPr lang="en-ZA" sz="2800" dirty="0" smtClean="0">
                <a:solidFill>
                  <a:prstClr val="black"/>
                </a:solidFill>
                <a:latin typeface="Arial Black" panose="020B0A04020102020204" pitchFamily="34" charset="0"/>
              </a:rPr>
            </a:br>
            <a:r>
              <a:rPr lang="en-ZA" sz="2800" dirty="0" smtClean="0">
                <a:solidFill>
                  <a:prstClr val="black"/>
                </a:solidFill>
                <a:latin typeface="Arial Black" panose="020B0A04020102020204" pitchFamily="34" charset="0"/>
              </a:rPr>
              <a:t/>
            </a:r>
            <a:br>
              <a:rPr lang="en-ZA" sz="2800" dirty="0" smtClean="0">
                <a:solidFill>
                  <a:prstClr val="black"/>
                </a:solidFill>
                <a:latin typeface="Arial Black" panose="020B0A04020102020204" pitchFamily="34" charset="0"/>
              </a:rPr>
            </a:br>
            <a:r>
              <a:rPr lang="en-ZA" sz="3600" dirty="0" smtClean="0">
                <a:solidFill>
                  <a:prstClr val="black"/>
                </a:solidFill>
                <a:latin typeface="Arial Black" panose="020B0A04020102020204" pitchFamily="34" charset="0"/>
              </a:rPr>
              <a:t/>
            </a:r>
            <a:br>
              <a:rPr lang="en-ZA" sz="3600" dirty="0" smtClean="0">
                <a:solidFill>
                  <a:prstClr val="black"/>
                </a:solidFill>
                <a:latin typeface="Arial Black" panose="020B0A04020102020204" pitchFamily="34" charset="0"/>
              </a:rPr>
            </a:br>
            <a:r>
              <a:rPr lang="en-ZA" sz="2400" b="1" dirty="0" smtClean="0">
                <a:solidFill>
                  <a:prstClr val="black"/>
                </a:solidFill>
                <a:latin typeface="Arial" panose="020B0604020202020204" pitchFamily="34" charset="0"/>
                <a:cs typeface="Arial" panose="020B0604020202020204" pitchFamily="34" charset="0"/>
              </a:rPr>
              <a:t>Presentation to the Portfolio Committee on Social Development</a:t>
            </a:r>
            <a:br>
              <a:rPr lang="en-ZA" sz="2400" b="1" dirty="0" smtClean="0">
                <a:solidFill>
                  <a:prstClr val="black"/>
                </a:solidFill>
                <a:latin typeface="Arial" panose="020B0604020202020204" pitchFamily="34" charset="0"/>
                <a:cs typeface="Arial" panose="020B0604020202020204" pitchFamily="34" charset="0"/>
              </a:rPr>
            </a:br>
            <a:r>
              <a:rPr lang="en-ZA" sz="2400" b="1" dirty="0" smtClean="0">
                <a:solidFill>
                  <a:prstClr val="black"/>
                </a:solidFill>
                <a:latin typeface="Arial" panose="020B0604020202020204" pitchFamily="34" charset="0"/>
                <a:cs typeface="Arial" panose="020B0604020202020204" pitchFamily="34" charset="0"/>
              </a:rPr>
              <a:t/>
            </a:r>
            <a:br>
              <a:rPr lang="en-ZA" sz="2400" b="1" dirty="0" smtClean="0">
                <a:solidFill>
                  <a:prstClr val="black"/>
                </a:solidFill>
                <a:latin typeface="Arial" panose="020B0604020202020204" pitchFamily="34" charset="0"/>
                <a:cs typeface="Arial" panose="020B0604020202020204" pitchFamily="34" charset="0"/>
              </a:rPr>
            </a:br>
            <a:r>
              <a:rPr lang="en-ZA" sz="2400" b="1" dirty="0" smtClean="0">
                <a:solidFill>
                  <a:prstClr val="black"/>
                </a:solidFill>
                <a:latin typeface="Arial" panose="020B0604020202020204" pitchFamily="34" charset="0"/>
                <a:cs typeface="Arial" panose="020B0604020202020204" pitchFamily="34" charset="0"/>
              </a:rPr>
              <a:t/>
            </a:r>
            <a:br>
              <a:rPr lang="en-ZA" sz="2400" b="1" dirty="0" smtClean="0">
                <a:solidFill>
                  <a:prstClr val="black"/>
                </a:solidFill>
                <a:latin typeface="Arial" panose="020B0604020202020204" pitchFamily="34" charset="0"/>
                <a:cs typeface="Arial" panose="020B0604020202020204" pitchFamily="34" charset="0"/>
              </a:rPr>
            </a:br>
            <a:r>
              <a:rPr lang="en-ZA" sz="2400" b="1" dirty="0">
                <a:solidFill>
                  <a:prstClr val="black"/>
                </a:solidFill>
                <a:latin typeface="Arial" panose="020B0604020202020204" pitchFamily="34" charset="0"/>
                <a:cs typeface="Arial" panose="020B0604020202020204" pitchFamily="34" charset="0"/>
              </a:rPr>
              <a:t/>
            </a:r>
            <a:br>
              <a:rPr lang="en-ZA" sz="2400" b="1" dirty="0">
                <a:solidFill>
                  <a:prstClr val="black"/>
                </a:solidFill>
                <a:latin typeface="Arial" panose="020B0604020202020204" pitchFamily="34" charset="0"/>
                <a:cs typeface="Arial" panose="020B0604020202020204" pitchFamily="34" charset="0"/>
              </a:rPr>
            </a:br>
            <a:r>
              <a:rPr lang="en-ZA" sz="2400" b="1" dirty="0" smtClean="0">
                <a:solidFill>
                  <a:prstClr val="black"/>
                </a:solidFill>
                <a:latin typeface="Arial" panose="020B0604020202020204" pitchFamily="34" charset="0"/>
                <a:cs typeface="Arial" panose="020B0604020202020204" pitchFamily="34" charset="0"/>
              </a:rPr>
              <a:t>17 March 2021</a:t>
            </a:r>
            <a:endParaRPr lang="en-US" sz="12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294967295"/>
          </p:nvPr>
        </p:nvSpPr>
        <p:spPr>
          <a:xfrm>
            <a:off x="3171507" y="5991224"/>
            <a:ext cx="2311400" cy="365125"/>
          </a:xfrm>
          <a:prstGeom prst="rect">
            <a:avLst/>
          </a:prstGeom>
        </p:spPr>
        <p:txBody>
          <a:bodyPr/>
          <a:lstStyle/>
          <a:p>
            <a:pPr algn="ctr"/>
            <a:fld id="{E6EDE458-FE5D-A943-8B68-DF1632607E4A}" type="slidenum">
              <a:rPr lang="en-US" b="1" smtClean="0">
                <a:solidFill>
                  <a:schemeClr val="bg1"/>
                </a:solidFill>
              </a:rPr>
              <a:pPr algn="ctr"/>
              <a:t>1</a:t>
            </a:fld>
            <a:endParaRPr lang="en-US" b="1" dirty="0">
              <a:solidFill>
                <a:schemeClr val="bg1"/>
              </a:solidFill>
            </a:endParaRPr>
          </a:p>
        </p:txBody>
      </p:sp>
    </p:spTree>
    <p:extLst>
      <p:ext uri="{BB962C8B-B14F-4D97-AF65-F5344CB8AC3E}">
        <p14:creationId xmlns:p14="http://schemas.microsoft.com/office/powerpoint/2010/main" xmlns="" val="13512043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1" y="275555"/>
            <a:ext cx="9512616" cy="437104"/>
          </a:xfrm>
        </p:spPr>
        <p:txBody>
          <a:bodyPr>
            <a:noAutofit/>
          </a:bodyPr>
          <a:lstStyle/>
          <a:p>
            <a:pPr algn="ctr"/>
            <a:r>
              <a:rPr lang="en-ZA" sz="2800" dirty="0" smtClean="0">
                <a:latin typeface="Arial Black" panose="020B0A04020102020204" pitchFamily="34" charset="0"/>
              </a:rPr>
              <a:t>Social </a:t>
            </a:r>
            <a:r>
              <a:rPr lang="en-ZA" sz="2800" dirty="0">
                <a:latin typeface="Arial Black" panose="020B0A04020102020204" pitchFamily="34" charset="0"/>
              </a:rPr>
              <a:t>Security Policy and Administration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27166867"/>
              </p:ext>
            </p:extLst>
          </p:nvPr>
        </p:nvGraphicFramePr>
        <p:xfrm>
          <a:off x="181535" y="712659"/>
          <a:ext cx="9605402" cy="5136812"/>
        </p:xfrm>
        <a:graphic>
          <a:graphicData uri="http://schemas.openxmlformats.org/drawingml/2006/table">
            <a:tbl>
              <a:tblPr firstRow="1" bandRow="1">
                <a:tableStyleId>{5C22544A-7EE6-4342-B048-85BDC9FD1C3A}</a:tableStyleId>
              </a:tblPr>
              <a:tblGrid>
                <a:gridCol w="9605402">
                  <a:extLst>
                    <a:ext uri="{9D8B030D-6E8A-4147-A177-3AD203B41FA5}">
                      <a16:colId xmlns:a16="http://schemas.microsoft.com/office/drawing/2014/main" xmlns="" val="1767784046"/>
                    </a:ext>
                  </a:extLst>
                </a:gridCol>
              </a:tblGrid>
              <a:tr h="5136812">
                <a:tc>
                  <a:txBody>
                    <a:bodyPr/>
                    <a:lstStyle/>
                    <a:p>
                      <a:pPr marL="0" algn="just" defTabSz="742950" rtl="0" eaLnBrk="1" latinLnBrk="0" hangingPunct="1"/>
                      <a:r>
                        <a:rPr lang="en-ZA" sz="2000" b="1" kern="1200" baseline="0" dirty="0" smtClean="0">
                          <a:solidFill>
                            <a:schemeClr val="tx1"/>
                          </a:solidFill>
                          <a:latin typeface="+mn-lt"/>
                          <a:ea typeface="+mn-ea"/>
                          <a:cs typeface="+mn-cs"/>
                        </a:rPr>
                        <a:t>A number of policies and legislation are being developed within Social Security. These policies and legislation are part of the targeted outcome to r</a:t>
                      </a:r>
                      <a:r>
                        <a:rPr lang="en-US" sz="2000" b="1" u="none" kern="1200" dirty="0" smtClean="0">
                          <a:solidFill>
                            <a:schemeClr val="tx1"/>
                          </a:solidFill>
                          <a:effectLst/>
                          <a:latin typeface="+mn-lt"/>
                          <a:ea typeface="+mn-ea"/>
                          <a:cs typeface="+mn-cs"/>
                        </a:rPr>
                        <a:t>educe levels of poverty, inequality, vulnerability and social ills.  </a:t>
                      </a:r>
                      <a:endParaRPr lang="en-ZA" sz="2000" b="1" u="none" dirty="0" smtClean="0">
                        <a:solidFill>
                          <a:schemeClr val="tx1"/>
                        </a:solidFill>
                      </a:endParaRPr>
                    </a:p>
                    <a:p>
                      <a:pPr marL="0" algn="just" defTabSz="742950" rtl="0" eaLnBrk="1" latinLnBrk="0" hangingPunct="1"/>
                      <a:r>
                        <a:rPr lang="en-ZA" sz="2000" b="1" kern="1200" baseline="0" dirty="0" smtClean="0">
                          <a:solidFill>
                            <a:schemeClr val="tx1"/>
                          </a:solidFill>
                          <a:latin typeface="+mn-lt"/>
                          <a:ea typeface="+mn-ea"/>
                          <a:cs typeface="+mn-cs"/>
                        </a:rPr>
                        <a:t>The policies include:  </a:t>
                      </a:r>
                    </a:p>
                    <a:p>
                      <a:pPr marL="285750" indent="-285750" algn="just" defTabSz="742950" rtl="0" eaLnBrk="1" latinLnBrk="0" hangingPunct="1">
                        <a:buFont typeface="Arial" panose="020B0604020202020204" pitchFamily="34" charset="0"/>
                        <a:buChar char="•"/>
                      </a:pPr>
                      <a:r>
                        <a:rPr lang="en-ZA" sz="2000" b="1" kern="1200" baseline="0" dirty="0" smtClean="0">
                          <a:solidFill>
                            <a:schemeClr val="tx1"/>
                          </a:solidFill>
                          <a:latin typeface="+mn-lt"/>
                          <a:ea typeface="+mn-ea"/>
                          <a:cs typeface="+mn-cs"/>
                        </a:rPr>
                        <a:t>The Green Paper on Comprehensive Social Security, has been refined considering additional expert inputs.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1" dirty="0" smtClean="0">
                          <a:solidFill>
                            <a:schemeClr val="tx1"/>
                          </a:solidFill>
                        </a:rPr>
                        <a:t>The Policy on linking Children grants beneficiaries to government services.</a:t>
                      </a:r>
                      <a:r>
                        <a:rPr lang="en-ZA" sz="2000" b="1" baseline="0" dirty="0" smtClean="0">
                          <a:solidFill>
                            <a:schemeClr val="tx1"/>
                          </a:solidFill>
                        </a:rPr>
                        <a:t> Different policy costing options have been developed and a draft report consulted with stakeholders.</a:t>
                      </a:r>
                      <a:r>
                        <a:rPr lang="en-ZA" sz="2000" b="1" dirty="0" smtClean="0">
                          <a:solidFill>
                            <a:schemeClr val="tx1"/>
                          </a:solidFill>
                        </a:rPr>
                        <a:t>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1" dirty="0" smtClean="0">
                          <a:solidFill>
                            <a:schemeClr val="tx1"/>
                          </a:solidFill>
                        </a:rPr>
                        <a:t>The draft costing report</a:t>
                      </a:r>
                      <a:r>
                        <a:rPr lang="en-ZA" sz="2000" b="1" baseline="0" dirty="0" smtClean="0">
                          <a:solidFill>
                            <a:schemeClr val="tx1"/>
                          </a:solidFill>
                        </a:rPr>
                        <a:t>  of the </a:t>
                      </a:r>
                      <a:r>
                        <a:rPr lang="en-ZA" sz="2000" b="1" dirty="0" smtClean="0">
                          <a:solidFill>
                            <a:schemeClr val="tx1"/>
                          </a:solidFill>
                        </a:rPr>
                        <a:t>Maternal Support Policy was developed</a:t>
                      </a:r>
                      <a:r>
                        <a:rPr lang="en-ZA" sz="2000" b="1" baseline="0" dirty="0" smtClean="0">
                          <a:solidFill>
                            <a:schemeClr val="tx1"/>
                          </a:solidFill>
                        </a:rPr>
                        <a:t>.</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1" dirty="0" smtClean="0">
                          <a:solidFill>
                            <a:schemeClr val="tx1"/>
                          </a:solidFill>
                        </a:rPr>
                        <a:t>Draft Policy Proposal on Income Support to 18-59 Year Olds. </a:t>
                      </a:r>
                      <a:r>
                        <a:rPr lang="en-ZA" sz="2000" b="1" kern="1200" dirty="0" smtClean="0">
                          <a:solidFill>
                            <a:schemeClr val="tx1"/>
                          </a:solidFill>
                          <a:latin typeface="+mn-lt"/>
                          <a:ea typeface="+mn-ea"/>
                          <a:cs typeface="+mn-cs"/>
                        </a:rPr>
                        <a:t>Consultations were held with stakeholders on the discussion paper for this</a:t>
                      </a:r>
                      <a:r>
                        <a:rPr lang="en-ZA" sz="2000" b="1" kern="1200" baseline="0" dirty="0" smtClean="0">
                          <a:solidFill>
                            <a:schemeClr val="tx1"/>
                          </a:solidFill>
                          <a:latin typeface="+mn-lt"/>
                          <a:ea typeface="+mn-ea"/>
                          <a:cs typeface="+mn-cs"/>
                        </a:rPr>
                        <a:t> Policy proposal</a:t>
                      </a:r>
                      <a:r>
                        <a:rPr lang="en-ZA" sz="2000" b="1" kern="1200" dirty="0" smtClean="0">
                          <a:solidFill>
                            <a:schemeClr val="tx1"/>
                          </a:solidFill>
                          <a:latin typeface="+mn-lt"/>
                          <a:ea typeface="+mn-ea"/>
                          <a:cs typeface="+mn-cs"/>
                        </a:rPr>
                        <a:t>.</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kern="1200" baseline="0" dirty="0" smtClean="0">
                          <a:solidFill>
                            <a:schemeClr val="tx1"/>
                          </a:solidFill>
                          <a:latin typeface="+mn-lt"/>
                          <a:ea typeface="+mn-ea"/>
                          <a:cs typeface="+mn-cs"/>
                        </a:rPr>
                        <a:t>The </a:t>
                      </a:r>
                      <a:r>
                        <a:rPr lang="en-ZA" sz="2000" b="1" dirty="0" smtClean="0">
                          <a:solidFill>
                            <a:schemeClr val="tx1"/>
                          </a:solidFill>
                        </a:rPr>
                        <a:t>Fundraising Amendment Bill was submitted to Parliament for approval.</a:t>
                      </a: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033589" y="5762625"/>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9</a:t>
            </a:r>
            <a:endParaRPr lang="en-US" b="1" dirty="0">
              <a:solidFill>
                <a:prstClr val="black"/>
              </a:solidFill>
            </a:endParaRPr>
          </a:p>
        </p:txBody>
      </p:sp>
    </p:spTree>
    <p:extLst>
      <p:ext uri="{BB962C8B-B14F-4D97-AF65-F5344CB8AC3E}">
        <p14:creationId xmlns:p14="http://schemas.microsoft.com/office/powerpoint/2010/main" xmlns="" val="361279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09" y="199021"/>
            <a:ext cx="9512616" cy="437104"/>
          </a:xfrm>
        </p:spPr>
        <p:txBody>
          <a:bodyPr>
            <a:noAutofit/>
          </a:bodyPr>
          <a:lstStyle/>
          <a:p>
            <a:pPr algn="ctr"/>
            <a:r>
              <a:rPr lang="en-ZA" sz="2800" dirty="0" smtClean="0">
                <a:latin typeface="Arial Black" panose="020B0A04020102020204" pitchFamily="34" charset="0"/>
              </a:rPr>
              <a:t>Social </a:t>
            </a:r>
            <a:r>
              <a:rPr lang="en-ZA" sz="2800" dirty="0">
                <a:latin typeface="Arial Black" panose="020B0A04020102020204" pitchFamily="34" charset="0"/>
              </a:rPr>
              <a:t>Security Policy and Administration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39622857"/>
              </p:ext>
            </p:extLst>
          </p:nvPr>
        </p:nvGraphicFramePr>
        <p:xfrm>
          <a:off x="323808" y="628883"/>
          <a:ext cx="9399311" cy="6309360"/>
        </p:xfrm>
        <a:graphic>
          <a:graphicData uri="http://schemas.openxmlformats.org/drawingml/2006/table">
            <a:tbl>
              <a:tblPr firstRow="1" bandRow="1">
                <a:tableStyleId>{5C22544A-7EE6-4342-B048-85BDC9FD1C3A}</a:tableStyleId>
              </a:tblPr>
              <a:tblGrid>
                <a:gridCol w="9399311">
                  <a:extLst>
                    <a:ext uri="{9D8B030D-6E8A-4147-A177-3AD203B41FA5}">
                      <a16:colId xmlns:a16="http://schemas.microsoft.com/office/drawing/2014/main" xmlns="" val="1767784046"/>
                    </a:ext>
                  </a:extLst>
                </a:gridCol>
              </a:tblGrid>
              <a:tr h="496158">
                <a:tc>
                  <a:txBody>
                    <a:bodyPr/>
                    <a:lstStyle/>
                    <a:p>
                      <a:pPr marL="0" algn="just" defTabSz="742950" rtl="0" eaLnBrk="1" latinLnBrk="0" hangingPunct="1"/>
                      <a:r>
                        <a:rPr lang="en-ZA" sz="1700" b="1" u="sng" kern="1200" baseline="0" dirty="0" smtClean="0">
                          <a:solidFill>
                            <a:schemeClr val="tx1"/>
                          </a:solidFill>
                          <a:latin typeface="+mn-lt"/>
                          <a:ea typeface="+mn-ea"/>
                          <a:cs typeface="+mn-cs"/>
                        </a:rPr>
                        <a:t>IMPACT OF THE SOCIAL SECURITY POLICY INTERVENTIONS</a:t>
                      </a:r>
                      <a:r>
                        <a:rPr lang="en-ZA" sz="1700" b="1" kern="1200" baseline="0" dirty="0" smtClean="0">
                          <a:solidFill>
                            <a:schemeClr val="tx1"/>
                          </a:solidFill>
                          <a:latin typeface="+mn-lt"/>
                          <a:ea typeface="+mn-ea"/>
                          <a:cs typeface="+mn-cs"/>
                        </a:rPr>
                        <a:t>: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kern="1200" baseline="0" dirty="0" smtClean="0">
                          <a:solidFill>
                            <a:schemeClr val="tx1"/>
                          </a:solidFill>
                          <a:latin typeface="+mn-lt"/>
                          <a:ea typeface="+mn-ea"/>
                          <a:cs typeface="+mn-cs"/>
                        </a:rPr>
                        <a:t>The Green Paper will, if implemented enable the creation of a more comprehensive social security which integrates social grants, mandatory social security contributions and voluntary contributions into a coherent system that ensures that all South Africans are included. Such a system will also include all workers, irrespective of whether they work in the formal or informal sector.  It will create a more coherent institutional framework which will standardise disability assessment, appeals adjudication and governance of the entire social security system, thus improving accessibility, efficiency and fairness in the system.</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kern="1200" baseline="0" dirty="0" smtClean="0">
                          <a:solidFill>
                            <a:schemeClr val="tx1"/>
                          </a:solidFill>
                          <a:latin typeface="+mn-lt"/>
                          <a:ea typeface="+mn-ea"/>
                          <a:cs typeface="+mn-cs"/>
                        </a:rPr>
                        <a:t>The Policy </a:t>
                      </a:r>
                      <a:r>
                        <a:rPr lang="en-ZA" sz="1700" b="1" dirty="0" smtClean="0">
                          <a:solidFill>
                            <a:schemeClr val="tx1"/>
                          </a:solidFill>
                        </a:rPr>
                        <a:t>on linking Children grants beneficiaries </a:t>
                      </a:r>
                      <a:r>
                        <a:rPr lang="en-ZA" sz="1700" b="1" kern="1200" baseline="0" dirty="0" smtClean="0">
                          <a:solidFill>
                            <a:schemeClr val="tx1"/>
                          </a:solidFill>
                          <a:latin typeface="+mn-lt"/>
                          <a:ea typeface="+mn-ea"/>
                          <a:cs typeface="+mn-cs"/>
                        </a:rPr>
                        <a:t>will integrate social welfare services, education, and health within the cash transfer context, through improved access and cooperation, alongside economic support.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dirty="0" smtClean="0">
                          <a:solidFill>
                            <a:schemeClr val="tx1"/>
                          </a:solidFill>
                        </a:rPr>
                        <a:t>The Maternal Support Policy </a:t>
                      </a:r>
                      <a:r>
                        <a:rPr lang="en-ZA" sz="1700" b="1" kern="1200" dirty="0" smtClean="0">
                          <a:solidFill>
                            <a:schemeClr val="tx1"/>
                          </a:solidFill>
                          <a:latin typeface="+mn-lt"/>
                          <a:ea typeface="+mn-ea"/>
                          <a:cs typeface="+mn-cs"/>
                        </a:rPr>
                        <a:t>will integrate the relevant systems from key departments such as DHA, DoH, DBE (ECD and Education), DSD, Employment and Labour, and SASSA. The linkage of pregnant women to comprehensive social protection package would further contribute to the ongoing development of synergistic linkages between services provided by the DSD.</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dirty="0" smtClean="0">
                          <a:solidFill>
                            <a:schemeClr val="tx1"/>
                          </a:solidFill>
                        </a:rPr>
                        <a:t>The Policy on Income Support to 18-59 Year Olds </a:t>
                      </a:r>
                      <a:r>
                        <a:rPr lang="en-ZA" sz="1700" b="1" kern="1200" dirty="0" smtClean="0">
                          <a:solidFill>
                            <a:schemeClr val="tx1"/>
                          </a:solidFill>
                          <a:latin typeface="+mn-lt"/>
                          <a:ea typeface="+mn-ea"/>
                          <a:cs typeface="+mn-cs"/>
                        </a:rPr>
                        <a:t>will expand the safety net this</a:t>
                      </a:r>
                      <a:r>
                        <a:rPr lang="en-ZA" sz="1700" b="1" kern="1200" baseline="0" dirty="0" smtClean="0">
                          <a:solidFill>
                            <a:schemeClr val="tx1"/>
                          </a:solidFill>
                          <a:latin typeface="+mn-lt"/>
                          <a:ea typeface="+mn-ea"/>
                          <a:cs typeface="+mn-cs"/>
                        </a:rPr>
                        <a:t> </a:t>
                      </a:r>
                      <a:r>
                        <a:rPr lang="en-ZA" sz="1700" b="1" kern="1200" dirty="0" smtClean="0">
                          <a:solidFill>
                            <a:schemeClr val="tx1"/>
                          </a:solidFill>
                          <a:latin typeface="+mn-lt"/>
                          <a:ea typeface="+mn-ea"/>
                          <a:cs typeface="+mn-cs"/>
                        </a:rPr>
                        <a:t>additional vulnerable groups whilst also ensuring improved targeting of government services that will assist in empowering social grant beneficiaries.</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kern="1200" dirty="0" smtClean="0">
                          <a:solidFill>
                            <a:schemeClr val="tx1"/>
                          </a:solidFill>
                          <a:latin typeface="+mn-lt"/>
                          <a:ea typeface="+mn-ea"/>
                          <a:cs typeface="+mn-cs"/>
                        </a:rPr>
                        <a:t>The</a:t>
                      </a:r>
                      <a:r>
                        <a:rPr lang="en-ZA" sz="1700" b="1" kern="1200" baseline="0" dirty="0" smtClean="0">
                          <a:solidFill>
                            <a:schemeClr val="tx1"/>
                          </a:solidFill>
                          <a:latin typeface="+mn-lt"/>
                          <a:ea typeface="+mn-ea"/>
                          <a:cs typeface="+mn-cs"/>
                        </a:rPr>
                        <a:t> Fundraising Amendment </a:t>
                      </a:r>
                      <a:r>
                        <a:rPr lang="en-ZA" sz="1700" b="1" kern="1200" dirty="0" smtClean="0">
                          <a:solidFill>
                            <a:schemeClr val="tx1"/>
                          </a:solidFill>
                          <a:latin typeface="+mn-lt"/>
                          <a:ea typeface="+mn-ea"/>
                          <a:cs typeface="+mn-cs"/>
                        </a:rPr>
                        <a:t>Bill seeks to consolidate the various Relief Funds into one National Social Development and Relief Fund that will enable the Fund to be more proactive and developmental in disaster mitigation. The consolidation of Funds will also free up funds that are currently allocated in the dormant Funds.</a:t>
                      </a:r>
                      <a:endParaRPr lang="en-ZA" sz="1700" b="1" kern="1200" baseline="0" dirty="0" smtClean="0">
                        <a:solidFill>
                          <a:schemeClr val="tx1"/>
                        </a:solidFill>
                        <a:latin typeface="+mn-lt"/>
                        <a:ea typeface="+mn-ea"/>
                        <a:cs typeface="+mn-cs"/>
                      </a:endParaRP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033589" y="5903828"/>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10</a:t>
            </a:r>
            <a:endParaRPr lang="en-US" b="1" dirty="0">
              <a:solidFill>
                <a:prstClr val="black"/>
              </a:solidFill>
            </a:endParaRPr>
          </a:p>
        </p:txBody>
      </p:sp>
    </p:spTree>
    <p:extLst>
      <p:ext uri="{BB962C8B-B14F-4D97-AF65-F5344CB8AC3E}">
        <p14:creationId xmlns:p14="http://schemas.microsoft.com/office/powerpoint/2010/main" xmlns="" val="3199916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97" y="163795"/>
            <a:ext cx="8543925" cy="527086"/>
          </a:xfrm>
        </p:spPr>
        <p:txBody>
          <a:bodyPr vert="horz" lIns="91440" tIns="45720" rIns="91440" bIns="45720" rtlCol="0" anchor="ctr">
            <a:normAutofit/>
          </a:bodyPr>
          <a:lstStyle/>
          <a:p>
            <a:pPr algn="ctr"/>
            <a:r>
              <a:rPr lang="en-ZA" sz="2800" dirty="0" smtClean="0">
                <a:latin typeface="Arial Black" panose="020B0A04020102020204" pitchFamily="34" charset="0"/>
              </a:rPr>
              <a:t>Social </a:t>
            </a:r>
            <a:r>
              <a:rPr lang="en-ZA" sz="2800" dirty="0">
                <a:latin typeface="Arial Black" panose="020B0A04020102020204" pitchFamily="34" charset="0"/>
              </a:rPr>
              <a:t>Assistance Appeals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28405409"/>
              </p:ext>
            </p:extLst>
          </p:nvPr>
        </p:nvGraphicFramePr>
        <p:xfrm>
          <a:off x="373297" y="690881"/>
          <a:ext cx="9288863" cy="4805678"/>
        </p:xfrm>
        <a:graphic>
          <a:graphicData uri="http://schemas.openxmlformats.org/drawingml/2006/table">
            <a:tbl>
              <a:tblPr firstRow="1" bandRow="1">
                <a:tableStyleId>{5C22544A-7EE6-4342-B048-85BDC9FD1C3A}</a:tableStyleId>
              </a:tblPr>
              <a:tblGrid>
                <a:gridCol w="4889052">
                  <a:extLst>
                    <a:ext uri="{9D8B030D-6E8A-4147-A177-3AD203B41FA5}">
                      <a16:colId xmlns:a16="http://schemas.microsoft.com/office/drawing/2014/main" xmlns="" val="1767784046"/>
                    </a:ext>
                  </a:extLst>
                </a:gridCol>
                <a:gridCol w="4399811">
                  <a:extLst>
                    <a:ext uri="{9D8B030D-6E8A-4147-A177-3AD203B41FA5}">
                      <a16:colId xmlns:a16="http://schemas.microsoft.com/office/drawing/2014/main" xmlns="" val="666388472"/>
                    </a:ext>
                  </a:extLst>
                </a:gridCol>
              </a:tblGrid>
              <a:tr h="461622">
                <a:tc gridSpan="2">
                  <a:txBody>
                    <a:bodyPr/>
                    <a:lstStyle/>
                    <a:p>
                      <a:pPr algn="just"/>
                      <a:r>
                        <a:rPr lang="en-ZA" sz="1800" b="1" u="none" dirty="0" smtClean="0"/>
                        <a:t>OUTCOME</a:t>
                      </a:r>
                      <a:r>
                        <a:rPr lang="en-ZA" sz="1800" b="1" u="none" baseline="0" dirty="0" smtClean="0"/>
                        <a:t>: </a:t>
                      </a:r>
                      <a:r>
                        <a:rPr lang="en-US" sz="1800" b="1" u="none" kern="1200" dirty="0" smtClean="0">
                          <a:solidFill>
                            <a:schemeClr val="lt1"/>
                          </a:solidFill>
                          <a:effectLst/>
                          <a:latin typeface="+mn-lt"/>
                          <a:ea typeface="+mn-ea"/>
                          <a:cs typeface="+mn-cs"/>
                        </a:rPr>
                        <a:t>Reduced levels of poverty, inequality, vulnerability and social ills </a:t>
                      </a:r>
                      <a:endParaRPr lang="en-ZA" sz="1800" b="1" u="none" dirty="0"/>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3826287478"/>
                  </a:ext>
                </a:extLst>
              </a:tr>
              <a:tr h="721866">
                <a:tc>
                  <a:txBody>
                    <a:bodyPr/>
                    <a:lstStyle/>
                    <a:p>
                      <a:pPr algn="just"/>
                      <a:r>
                        <a:rPr lang="en-ZA" sz="1800" b="1" dirty="0" smtClean="0"/>
                        <a:t>ANNUAL TARGET/INTERVENTION: What</a:t>
                      </a:r>
                      <a:r>
                        <a:rPr lang="en-ZA" sz="1800" b="1" baseline="0" dirty="0" smtClean="0"/>
                        <a:t> we plan to develop/implement/reach </a:t>
                      </a:r>
                      <a:endParaRPr lang="en-ZA" sz="1800" b="1" dirty="0"/>
                    </a:p>
                  </a:txBody>
                  <a:tcPr>
                    <a:solidFill>
                      <a:schemeClr val="accent2">
                        <a:lumMod val="40000"/>
                        <a:lumOff val="60000"/>
                      </a:schemeClr>
                    </a:solidFill>
                  </a:tcPr>
                </a:tc>
                <a:tc>
                  <a:txBody>
                    <a:bodyPr/>
                    <a:lstStyle/>
                    <a:p>
                      <a:pPr algn="just"/>
                      <a:r>
                        <a:rPr lang="en-ZA" sz="1800" b="1" dirty="0" smtClean="0"/>
                        <a:t>70 % of appeals adjudicated within 90 days </a:t>
                      </a:r>
                    </a:p>
                  </a:txBody>
                  <a:tcPr>
                    <a:solidFill>
                      <a:schemeClr val="accent2">
                        <a:lumMod val="40000"/>
                        <a:lumOff val="60000"/>
                      </a:schemeClr>
                    </a:solidFill>
                  </a:tcPr>
                </a:tc>
                <a:extLst>
                  <a:ext uri="{0D108BD9-81ED-4DB2-BD59-A6C34878D82A}">
                    <a16:rowId xmlns:a16="http://schemas.microsoft.com/office/drawing/2014/main" xmlns="" val="313742399"/>
                  </a:ext>
                </a:extLst>
              </a:tr>
              <a:tr h="721866">
                <a:tc>
                  <a:txBody>
                    <a:bodyPr/>
                    <a:lstStyle/>
                    <a:p>
                      <a:pPr algn="just"/>
                      <a:r>
                        <a:rPr lang="en-ZA" sz="1800" b="1" dirty="0" smtClean="0"/>
                        <a:t>Q3</a:t>
                      </a:r>
                      <a:r>
                        <a:rPr lang="en-ZA" sz="1800" b="1" baseline="0" dirty="0" smtClean="0"/>
                        <a:t> </a:t>
                      </a:r>
                      <a:r>
                        <a:rPr lang="en-ZA" sz="1800" b="1" dirty="0" smtClean="0"/>
                        <a:t>TARGET/INTERVENTION: What</a:t>
                      </a:r>
                      <a:r>
                        <a:rPr lang="en-ZA" sz="1800" b="1" baseline="0" dirty="0" smtClean="0"/>
                        <a:t> we planned to develop/implement/reach </a:t>
                      </a:r>
                      <a:endParaRPr lang="en-ZA" sz="1800" b="1" dirty="0" smtClean="0"/>
                    </a:p>
                  </a:txBody>
                  <a:tcPr>
                    <a:solidFill>
                      <a:schemeClr val="accent2">
                        <a:lumMod val="20000"/>
                        <a:lumOff val="80000"/>
                      </a:schemeClr>
                    </a:solidFill>
                  </a:tcPr>
                </a:tc>
                <a:tc>
                  <a:txBody>
                    <a:bodyPr/>
                    <a:lstStyle/>
                    <a:p>
                      <a:pPr algn="just"/>
                      <a:r>
                        <a:rPr lang="en-ZA" sz="1800" b="1" dirty="0" smtClean="0"/>
                        <a:t>ACHIEVEMENT</a:t>
                      </a:r>
                    </a:p>
                    <a:p>
                      <a:pPr algn="just"/>
                      <a:r>
                        <a:rPr lang="en-ZA" sz="1800" b="1" dirty="0" smtClean="0"/>
                        <a:t>What</a:t>
                      </a:r>
                      <a:r>
                        <a:rPr lang="en-ZA" sz="1800" b="1" baseline="0" dirty="0" smtClean="0"/>
                        <a:t> did we do?</a:t>
                      </a:r>
                      <a:endParaRPr lang="en-ZA" sz="1800" b="1" dirty="0" smtClean="0"/>
                    </a:p>
                  </a:txBody>
                  <a:tcPr>
                    <a:solidFill>
                      <a:schemeClr val="accent2">
                        <a:lumMod val="20000"/>
                        <a:lumOff val="80000"/>
                      </a:schemeClr>
                    </a:solidFill>
                  </a:tcPr>
                </a:tc>
                <a:extLst>
                  <a:ext uri="{0D108BD9-81ED-4DB2-BD59-A6C34878D82A}">
                    <a16:rowId xmlns:a16="http://schemas.microsoft.com/office/drawing/2014/main" xmlns="" val="1420604602"/>
                  </a:ext>
                </a:extLst>
              </a:tr>
              <a:tr h="721866">
                <a:tc>
                  <a:txBody>
                    <a:bodyPr/>
                    <a:lstStyle/>
                    <a:p>
                      <a:pPr algn="just"/>
                      <a:r>
                        <a:rPr lang="en-ZA" sz="1800" b="0" dirty="0" smtClean="0"/>
                        <a:t>70 % of appeals adjudicated within 90 days</a:t>
                      </a:r>
                    </a:p>
                  </a:txBody>
                  <a:tcPr>
                    <a:solidFill>
                      <a:schemeClr val="accent2">
                        <a:lumMod val="20000"/>
                        <a:lumOff val="80000"/>
                      </a:schemeClr>
                    </a:solidFill>
                  </a:tcPr>
                </a:tc>
                <a:tc>
                  <a:txBody>
                    <a:bodyPr/>
                    <a:lstStyle/>
                    <a:p>
                      <a:pPr algn="just"/>
                      <a:r>
                        <a:rPr lang="en-ZA" sz="1800" b="0" dirty="0" smtClean="0"/>
                        <a:t>99% of appeals (335 of 337) were adjudicated within 90 days</a:t>
                      </a:r>
                      <a:endParaRPr lang="en-ZA" sz="1800" b="0" dirty="0"/>
                    </a:p>
                  </a:txBody>
                  <a:tcPr>
                    <a:solidFill>
                      <a:schemeClr val="accent2">
                        <a:lumMod val="20000"/>
                        <a:lumOff val="80000"/>
                      </a:schemeClr>
                    </a:solidFill>
                  </a:tcPr>
                </a:tc>
                <a:extLst>
                  <a:ext uri="{0D108BD9-81ED-4DB2-BD59-A6C34878D82A}">
                    <a16:rowId xmlns:a16="http://schemas.microsoft.com/office/drawing/2014/main" xmlns="" val="10003"/>
                  </a:ext>
                </a:extLst>
              </a:tr>
              <a:tr h="2178458">
                <a:tc gridSpan="2">
                  <a:txBody>
                    <a:bodyPr/>
                    <a:lstStyle/>
                    <a:p>
                      <a:pPr algn="just"/>
                      <a:r>
                        <a:rPr lang="en-ZA" sz="1800" b="1" u="sng" dirty="0">
                          <a:solidFill>
                            <a:schemeClr val="tx1"/>
                          </a:solidFill>
                        </a:rPr>
                        <a:t>IMPACT</a:t>
                      </a:r>
                      <a:r>
                        <a:rPr lang="en-ZA" sz="1800" b="1" u="sng" baseline="0" dirty="0">
                          <a:solidFill>
                            <a:schemeClr val="tx1"/>
                          </a:solidFill>
                        </a:rPr>
                        <a:t> OF </a:t>
                      </a:r>
                      <a:r>
                        <a:rPr lang="en-ZA" sz="1800" b="1" u="sng" baseline="0" dirty="0" smtClean="0">
                          <a:solidFill>
                            <a:schemeClr val="tx1"/>
                          </a:solidFill>
                        </a:rPr>
                        <a:t>THE INTERVENTION</a:t>
                      </a:r>
                      <a:r>
                        <a:rPr lang="en-ZA" sz="1800" b="1" baseline="0" dirty="0" smtClean="0">
                          <a:solidFill>
                            <a:schemeClr val="tx1"/>
                          </a:solidFill>
                        </a:rPr>
                        <a:t>: The Social Assistance Appeals provide an effective, efficient and accessible social assistance appeals service for applicants and beneficiaries of social assistance. It provide access to their constitutional right to administrative justice by ensuring that the administrative decisions taken by the Agency (SASSA) in relation to their grant applications / reviews are timeously reviewed (by an Independent Tribunal) to ensure that it was lawful, reasonable and procedurally fair. </a:t>
                      </a: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499103009"/>
                  </a:ext>
                </a:extLst>
              </a:tr>
            </a:tbl>
          </a:graphicData>
        </a:graphic>
      </p:graphicFrame>
      <p:sp>
        <p:nvSpPr>
          <p:cNvPr id="4" name="Slide Number Placeholder 5"/>
          <p:cNvSpPr txBox="1">
            <a:spLocks/>
          </p:cNvSpPr>
          <p:nvPr/>
        </p:nvSpPr>
        <p:spPr>
          <a:xfrm>
            <a:off x="2980426" y="5941285"/>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11</a:t>
            </a:r>
            <a:endParaRPr lang="en-US" b="1" dirty="0">
              <a:solidFill>
                <a:prstClr val="black"/>
              </a:solidFill>
            </a:endParaRPr>
          </a:p>
        </p:txBody>
      </p:sp>
    </p:spTree>
    <p:extLst>
      <p:ext uri="{BB962C8B-B14F-4D97-AF65-F5344CB8AC3E}">
        <p14:creationId xmlns:p14="http://schemas.microsoft.com/office/powerpoint/2010/main" xmlns="" val="782996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97" y="163794"/>
            <a:ext cx="9004383" cy="751821"/>
          </a:xfrm>
        </p:spPr>
        <p:txBody>
          <a:bodyPr>
            <a:noAutofit/>
          </a:bodyPr>
          <a:lstStyle/>
          <a:p>
            <a:pPr algn="ctr"/>
            <a:r>
              <a:rPr lang="en-ZA" sz="2600" dirty="0" smtClean="0">
                <a:latin typeface="Arial Black" panose="020B0A04020102020204" pitchFamily="34" charset="0"/>
              </a:rPr>
              <a:t>Children</a:t>
            </a:r>
            <a:r>
              <a:rPr lang="en-ZA" sz="2600" dirty="0">
                <a:latin typeface="Arial Black" panose="020B0A04020102020204" pitchFamily="34" charset="0"/>
              </a:rPr>
              <a:t>, Legislation, Monitoring and Reporting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10748035"/>
              </p:ext>
            </p:extLst>
          </p:nvPr>
        </p:nvGraphicFramePr>
        <p:xfrm>
          <a:off x="208430" y="774522"/>
          <a:ext cx="9463890" cy="4691708"/>
        </p:xfrm>
        <a:graphic>
          <a:graphicData uri="http://schemas.openxmlformats.org/drawingml/2006/table">
            <a:tbl>
              <a:tblPr firstRow="1" bandRow="1">
                <a:tableStyleId>{5C22544A-7EE6-4342-B048-85BDC9FD1C3A}</a:tableStyleId>
              </a:tblPr>
              <a:tblGrid>
                <a:gridCol w="5113360">
                  <a:extLst>
                    <a:ext uri="{9D8B030D-6E8A-4147-A177-3AD203B41FA5}">
                      <a16:colId xmlns:a16="http://schemas.microsoft.com/office/drawing/2014/main" xmlns="" val="1767784046"/>
                    </a:ext>
                  </a:extLst>
                </a:gridCol>
                <a:gridCol w="4350530">
                  <a:extLst>
                    <a:ext uri="{9D8B030D-6E8A-4147-A177-3AD203B41FA5}">
                      <a16:colId xmlns:a16="http://schemas.microsoft.com/office/drawing/2014/main" xmlns="" val="666388472"/>
                    </a:ext>
                  </a:extLst>
                </a:gridCol>
              </a:tblGrid>
              <a:tr h="730649">
                <a:tc gridSpan="2">
                  <a:txBody>
                    <a:bodyPr/>
                    <a:lstStyle/>
                    <a:p>
                      <a:pPr algn="just"/>
                      <a:r>
                        <a:rPr lang="en-ZA" sz="1800" b="1" u="none" dirty="0" smtClean="0"/>
                        <a:t>OUTCOME</a:t>
                      </a:r>
                      <a:r>
                        <a:rPr lang="en-ZA" sz="1800" b="1" u="none" baseline="0" dirty="0" smtClean="0"/>
                        <a:t>: Empowered, Resilient individuals, families and sustainable communities</a:t>
                      </a:r>
                      <a:endParaRPr lang="en-ZA" sz="1800" b="1" u="none" dirty="0"/>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3826287478"/>
                  </a:ext>
                </a:extLst>
              </a:tr>
              <a:tr h="1036002">
                <a:tc>
                  <a:txBody>
                    <a:bodyPr/>
                    <a:lstStyle/>
                    <a:p>
                      <a:pPr algn="just"/>
                      <a:r>
                        <a:rPr lang="en-ZA" sz="1800" b="1" dirty="0" smtClean="0"/>
                        <a:t>ANNUAL TARGET/INTERVENTION: What</a:t>
                      </a:r>
                      <a:r>
                        <a:rPr lang="en-ZA" sz="1800" b="1" baseline="0" dirty="0" smtClean="0"/>
                        <a:t> we plan to develop/implement/reach </a:t>
                      </a:r>
                      <a:endParaRPr lang="en-ZA" sz="1800" b="1" dirty="0"/>
                    </a:p>
                  </a:txBody>
                  <a:tcPr>
                    <a:solidFill>
                      <a:schemeClr val="accent2">
                        <a:lumMod val="40000"/>
                        <a:lumOff val="60000"/>
                      </a:schemeClr>
                    </a:solidFill>
                  </a:tcPr>
                </a:tc>
                <a:tc>
                  <a:txBody>
                    <a:bodyPr/>
                    <a:lstStyle/>
                    <a:p>
                      <a:pPr marL="0" algn="just" defTabSz="742950" rtl="0" eaLnBrk="1" latinLnBrk="0" hangingPunct="1"/>
                      <a:r>
                        <a:rPr lang="en-ZA" sz="1800" kern="1200" dirty="0" smtClean="0">
                          <a:solidFill>
                            <a:schemeClr val="dk1"/>
                          </a:solidFill>
                          <a:effectLst/>
                          <a:latin typeface="+mn-lt"/>
                          <a:ea typeface="+mn-ea"/>
                          <a:cs typeface="+mn-cs"/>
                        </a:rPr>
                        <a:t>Annual Report on the implementation</a:t>
                      </a:r>
                    </a:p>
                    <a:p>
                      <a:pPr marL="0" algn="just" defTabSz="742950" rtl="0" eaLnBrk="1" latinLnBrk="0" hangingPunct="1"/>
                      <a:r>
                        <a:rPr lang="en-ZA" sz="1800" kern="1200" dirty="0" smtClean="0">
                          <a:solidFill>
                            <a:schemeClr val="dk1"/>
                          </a:solidFill>
                          <a:effectLst/>
                          <a:latin typeface="+mn-lt"/>
                          <a:ea typeface="+mn-ea"/>
                          <a:cs typeface="+mn-cs"/>
                        </a:rPr>
                        <a:t>of the National Plan of Action for Children </a:t>
                      </a:r>
                      <a:endParaRPr lang="en-ZA" sz="1800" kern="1200" dirty="0">
                        <a:solidFill>
                          <a:schemeClr val="dk1"/>
                        </a:solidFill>
                        <a:effectLst/>
                        <a:latin typeface="+mn-lt"/>
                        <a:ea typeface="+mn-ea"/>
                        <a:cs typeface="+mn-cs"/>
                      </a:endParaRPr>
                    </a:p>
                  </a:txBody>
                  <a:tcPr>
                    <a:solidFill>
                      <a:schemeClr val="accent2">
                        <a:lumMod val="40000"/>
                        <a:lumOff val="60000"/>
                      </a:schemeClr>
                    </a:solidFill>
                  </a:tcPr>
                </a:tc>
                <a:extLst>
                  <a:ext uri="{0D108BD9-81ED-4DB2-BD59-A6C34878D82A}">
                    <a16:rowId xmlns:a16="http://schemas.microsoft.com/office/drawing/2014/main" xmlns="" val="313742399"/>
                  </a:ext>
                </a:extLst>
              </a:tr>
              <a:tr h="722063">
                <a:tc>
                  <a:txBody>
                    <a:bodyPr/>
                    <a:lstStyle/>
                    <a:p>
                      <a:pPr algn="just"/>
                      <a:r>
                        <a:rPr lang="en-ZA" sz="1800" b="1" dirty="0" smtClean="0"/>
                        <a:t>Q3</a:t>
                      </a:r>
                      <a:r>
                        <a:rPr lang="en-ZA" sz="1800" b="1" baseline="0" dirty="0" smtClean="0"/>
                        <a:t> </a:t>
                      </a:r>
                      <a:r>
                        <a:rPr lang="en-ZA" sz="1800" b="1" dirty="0" smtClean="0"/>
                        <a:t>TARGET/INTERVENTION: What</a:t>
                      </a:r>
                      <a:r>
                        <a:rPr lang="en-ZA" sz="1800" b="1" baseline="0" dirty="0" smtClean="0"/>
                        <a:t> we planned to develop/implement/reach </a:t>
                      </a:r>
                      <a:endParaRPr lang="en-ZA" sz="1800" b="1" dirty="0" smtClean="0"/>
                    </a:p>
                  </a:txBody>
                  <a:tcPr>
                    <a:solidFill>
                      <a:schemeClr val="accent2">
                        <a:lumMod val="20000"/>
                        <a:lumOff val="80000"/>
                      </a:schemeClr>
                    </a:solidFill>
                  </a:tcPr>
                </a:tc>
                <a:tc>
                  <a:txBody>
                    <a:bodyPr/>
                    <a:lstStyle/>
                    <a:p>
                      <a:pPr algn="just"/>
                      <a:r>
                        <a:rPr lang="en-ZA" sz="1800" b="1" dirty="0" smtClean="0"/>
                        <a:t>ACHIEVEMENT</a:t>
                      </a:r>
                    </a:p>
                    <a:p>
                      <a:pPr algn="just"/>
                      <a:r>
                        <a:rPr lang="en-ZA" sz="1800" b="1" dirty="0" smtClean="0"/>
                        <a:t>What</a:t>
                      </a:r>
                      <a:r>
                        <a:rPr lang="en-ZA" sz="1800" b="1" baseline="0" dirty="0" smtClean="0"/>
                        <a:t> did we do?</a:t>
                      </a:r>
                      <a:endParaRPr lang="en-ZA" sz="1800" b="1" dirty="0" smtClean="0"/>
                    </a:p>
                  </a:txBody>
                  <a:tcPr>
                    <a:solidFill>
                      <a:schemeClr val="accent2">
                        <a:lumMod val="20000"/>
                        <a:lumOff val="80000"/>
                      </a:schemeClr>
                    </a:solidFill>
                  </a:tcPr>
                </a:tc>
                <a:extLst>
                  <a:ext uri="{0D108BD9-81ED-4DB2-BD59-A6C34878D82A}">
                    <a16:rowId xmlns:a16="http://schemas.microsoft.com/office/drawing/2014/main" xmlns="" val="1420604602"/>
                  </a:ext>
                </a:extLst>
              </a:tr>
              <a:tr h="722063">
                <a:tc>
                  <a:txBody>
                    <a:bodyPr/>
                    <a:lstStyle/>
                    <a:p>
                      <a:pPr algn="just"/>
                      <a:r>
                        <a:rPr lang="en-ZA" sz="1800" kern="1200" dirty="0" smtClean="0">
                          <a:solidFill>
                            <a:schemeClr val="dk1"/>
                          </a:solidFill>
                          <a:effectLst/>
                          <a:latin typeface="+mn-lt"/>
                          <a:ea typeface="+mn-ea"/>
                          <a:cs typeface="+mn-cs"/>
                        </a:rPr>
                        <a:t>Annual Child Rights Status Report drafted</a:t>
                      </a:r>
                      <a:endParaRPr lang="en-ZA" sz="1800" b="0" dirty="0"/>
                    </a:p>
                  </a:txBody>
                  <a:tcPr>
                    <a:solidFill>
                      <a:schemeClr val="accent2">
                        <a:lumMod val="20000"/>
                        <a:lumOff val="80000"/>
                      </a:schemeClr>
                    </a:solidFill>
                  </a:tcPr>
                </a:tc>
                <a:tc>
                  <a:txBody>
                    <a:bodyPr/>
                    <a:lstStyle/>
                    <a:p>
                      <a:pPr algn="just"/>
                      <a:r>
                        <a:rPr lang="en-ZA" sz="1800" kern="1200" dirty="0" smtClean="0">
                          <a:solidFill>
                            <a:schemeClr val="dk1"/>
                          </a:solidFill>
                          <a:effectLst/>
                          <a:latin typeface="+mn-lt"/>
                          <a:ea typeface="+mn-ea"/>
                          <a:cs typeface="+mn-cs"/>
                        </a:rPr>
                        <a:t>Draft Annual Report on the Status of  Children completed</a:t>
                      </a:r>
                      <a:endParaRPr lang="en-ZA" sz="1800" b="0" dirty="0"/>
                    </a:p>
                  </a:txBody>
                  <a:tcPr>
                    <a:solidFill>
                      <a:schemeClr val="accent2">
                        <a:lumMod val="20000"/>
                        <a:lumOff val="80000"/>
                      </a:schemeClr>
                    </a:solidFill>
                  </a:tcPr>
                </a:tc>
                <a:extLst>
                  <a:ext uri="{0D108BD9-81ED-4DB2-BD59-A6C34878D82A}">
                    <a16:rowId xmlns:a16="http://schemas.microsoft.com/office/drawing/2014/main" xmlns="" val="10003"/>
                  </a:ext>
                </a:extLst>
              </a:tr>
              <a:tr h="1480931">
                <a:tc gridSpan="2">
                  <a:txBody>
                    <a:bodyPr/>
                    <a:lstStyle/>
                    <a:p>
                      <a:pPr algn="just"/>
                      <a:r>
                        <a:rPr lang="en-ZA" sz="1800" b="1" u="sng" dirty="0"/>
                        <a:t>IMPACT</a:t>
                      </a:r>
                      <a:r>
                        <a:rPr lang="en-ZA" sz="1800" b="1" u="sng" baseline="0" dirty="0"/>
                        <a:t> OF THE INTERVENTION</a:t>
                      </a:r>
                      <a:r>
                        <a:rPr lang="en-ZA" sz="1800" b="1" baseline="0" dirty="0"/>
                        <a:t>: </a:t>
                      </a:r>
                      <a:endParaRPr lang="en-ZA" sz="1800" b="1" baseline="0" dirty="0" smtClean="0"/>
                    </a:p>
                    <a:p>
                      <a:pPr algn="just"/>
                      <a:r>
                        <a:rPr lang="en-ZA" sz="1800" b="1" i="0" u="none" strike="noStrike" kern="1200" baseline="0" dirty="0" smtClean="0">
                          <a:solidFill>
                            <a:schemeClr val="dk1"/>
                          </a:solidFill>
                          <a:latin typeface="+mn-lt"/>
                          <a:ea typeface="+mn-ea"/>
                          <a:cs typeface="+mn-cs"/>
                        </a:rPr>
                        <a:t>The report will provide analysis of existing data on children’s status and information on children’s rights gains and to identify areas and capacity gaps that need to be addressed by various stakeholders dealing with children’s issues. </a:t>
                      </a:r>
                      <a:endParaRPr lang="en-ZA" sz="1800" b="1" baseline="0" dirty="0"/>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499103009"/>
                  </a:ext>
                </a:extLst>
              </a:tr>
            </a:tbl>
          </a:graphicData>
        </a:graphic>
      </p:graphicFrame>
      <p:sp>
        <p:nvSpPr>
          <p:cNvPr id="4" name="Slide Number Placeholder 5"/>
          <p:cNvSpPr txBox="1">
            <a:spLocks/>
          </p:cNvSpPr>
          <p:nvPr/>
        </p:nvSpPr>
        <p:spPr>
          <a:xfrm>
            <a:off x="3054145" y="5945187"/>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t>12</a:t>
            </a:r>
            <a:endParaRPr lang="en-US" b="1" dirty="0"/>
          </a:p>
        </p:txBody>
      </p:sp>
    </p:spTree>
    <p:extLst>
      <p:ext uri="{BB962C8B-B14F-4D97-AF65-F5344CB8AC3E}">
        <p14:creationId xmlns:p14="http://schemas.microsoft.com/office/powerpoint/2010/main" xmlns="" val="3778710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1" y="275555"/>
            <a:ext cx="9512616" cy="437104"/>
          </a:xfrm>
        </p:spPr>
        <p:txBody>
          <a:bodyPr>
            <a:noAutofit/>
          </a:bodyPr>
          <a:lstStyle/>
          <a:p>
            <a:pPr algn="ctr"/>
            <a:r>
              <a:rPr lang="en-ZA" sz="2800" dirty="0" smtClean="0">
                <a:latin typeface="Arial Black" panose="020B0A04020102020204" pitchFamily="34" charset="0"/>
              </a:rPr>
              <a:t>Early Childhood Development</a:t>
            </a:r>
            <a:endParaRPr lang="en-ZA" sz="2800"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76472605"/>
              </p:ext>
            </p:extLst>
          </p:nvPr>
        </p:nvGraphicFramePr>
        <p:xfrm>
          <a:off x="402093" y="804098"/>
          <a:ext cx="9257072" cy="4682302"/>
        </p:xfrm>
        <a:graphic>
          <a:graphicData uri="http://schemas.openxmlformats.org/drawingml/2006/table">
            <a:tbl>
              <a:tblPr firstRow="1" bandRow="1">
                <a:tableStyleId>{5C22544A-7EE6-4342-B048-85BDC9FD1C3A}</a:tableStyleId>
              </a:tblPr>
              <a:tblGrid>
                <a:gridCol w="9257072">
                  <a:extLst>
                    <a:ext uri="{9D8B030D-6E8A-4147-A177-3AD203B41FA5}">
                      <a16:colId xmlns:a16="http://schemas.microsoft.com/office/drawing/2014/main" xmlns="" val="1767784046"/>
                    </a:ext>
                  </a:extLst>
                </a:gridCol>
              </a:tblGrid>
              <a:tr h="4682302">
                <a:tc>
                  <a:txBody>
                    <a:bodyPr/>
                    <a:lstStyle/>
                    <a:p>
                      <a:pPr marL="342900" marR="0" lvl="0" indent="-34290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1" kern="1200" baseline="0" dirty="0" smtClean="0">
                          <a:solidFill>
                            <a:schemeClr val="tx1"/>
                          </a:solidFill>
                          <a:latin typeface="+mn-lt"/>
                          <a:ea typeface="+mn-ea"/>
                          <a:cs typeface="+mn-cs"/>
                        </a:rPr>
                        <a:t>A number of interventions are being implemented within the ECD. These are part of the targeted outcome to have empowered, resilient individuals, families and sustainable communities.</a:t>
                      </a:r>
                    </a:p>
                    <a:p>
                      <a:pPr marL="342900" marR="0" lvl="0" indent="-34290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1" kern="1200" baseline="0" dirty="0" smtClean="0">
                          <a:solidFill>
                            <a:schemeClr val="tx1"/>
                          </a:solidFill>
                          <a:latin typeface="+mn-lt"/>
                          <a:ea typeface="+mn-ea"/>
                          <a:cs typeface="+mn-cs"/>
                        </a:rPr>
                        <a:t>The interventions include development of:  </a:t>
                      </a:r>
                    </a:p>
                    <a:p>
                      <a:pPr marL="714375" lvl="1" indent="-342900" algn="just" defTabSz="742950" rtl="0" eaLnBrk="1" latinLnBrk="0" hangingPunct="1">
                        <a:buFont typeface="Arial" panose="020B0604020202020204" pitchFamily="34" charset="0"/>
                        <a:buChar char="•"/>
                      </a:pPr>
                      <a:r>
                        <a:rPr lang="en-ZA" sz="2000" kern="1200" dirty="0" smtClean="0">
                          <a:solidFill>
                            <a:schemeClr val="dk1"/>
                          </a:solidFill>
                          <a:effectLst/>
                          <a:latin typeface="+mn-lt"/>
                          <a:ea typeface="+mn-ea"/>
                          <a:cs typeface="Arial" panose="020B0604020202020204" pitchFamily="34" charset="0"/>
                        </a:rPr>
                        <a:t>Development of the Draft</a:t>
                      </a:r>
                      <a:r>
                        <a:rPr lang="en-ZA" sz="2000" kern="1200" baseline="0" dirty="0" smtClean="0">
                          <a:solidFill>
                            <a:schemeClr val="dk1"/>
                          </a:solidFill>
                          <a:effectLst/>
                          <a:latin typeface="+mn-lt"/>
                          <a:ea typeface="+mn-ea"/>
                          <a:cs typeface="Arial" panose="020B0604020202020204" pitchFamily="34" charset="0"/>
                        </a:rPr>
                        <a:t> </a:t>
                      </a:r>
                      <a:r>
                        <a:rPr lang="en-ZA" sz="2000" kern="1200" dirty="0" smtClean="0">
                          <a:solidFill>
                            <a:schemeClr val="dk1"/>
                          </a:solidFill>
                          <a:effectLst/>
                          <a:latin typeface="+mn-lt"/>
                          <a:ea typeface="+mn-ea"/>
                          <a:cs typeface="Arial" panose="020B0604020202020204" pitchFamily="34" charset="0"/>
                        </a:rPr>
                        <a:t>Regulations on the Children’s Amendment Bill,</a:t>
                      </a:r>
                    </a:p>
                    <a:p>
                      <a:pPr marL="714375" lvl="1" indent="-342900" algn="just" defTabSz="742950" rtl="0" eaLnBrk="1" latinLnBrk="0" hangingPunct="1">
                        <a:buFont typeface="Arial" panose="020B0604020202020204" pitchFamily="34" charset="0"/>
                        <a:buChar char="•"/>
                      </a:pPr>
                      <a:r>
                        <a:rPr lang="en-ZA" sz="2000" kern="1200" dirty="0" smtClean="0">
                          <a:solidFill>
                            <a:schemeClr val="dk1"/>
                          </a:solidFill>
                          <a:effectLst/>
                          <a:latin typeface="+mn-lt"/>
                          <a:ea typeface="+mn-ea"/>
                          <a:cs typeface="Arial" panose="020B0604020202020204" pitchFamily="34" charset="0"/>
                        </a:rPr>
                        <a:t>Development of</a:t>
                      </a:r>
                      <a:r>
                        <a:rPr lang="en-ZA" sz="2000" kern="1200" baseline="0" dirty="0" smtClean="0">
                          <a:solidFill>
                            <a:schemeClr val="dk1"/>
                          </a:solidFill>
                          <a:effectLst/>
                          <a:latin typeface="+mn-lt"/>
                          <a:ea typeface="+mn-ea"/>
                          <a:cs typeface="Arial" panose="020B0604020202020204" pitchFamily="34" charset="0"/>
                        </a:rPr>
                        <a:t> the </a:t>
                      </a:r>
                      <a:r>
                        <a:rPr lang="en-ZA" sz="2000" kern="1200" dirty="0" smtClean="0">
                          <a:solidFill>
                            <a:schemeClr val="dk1"/>
                          </a:solidFill>
                          <a:effectLst/>
                          <a:latin typeface="+mn-lt"/>
                          <a:ea typeface="+mn-ea"/>
                          <a:cs typeface="Arial" panose="020B0604020202020204" pitchFamily="34" charset="0"/>
                        </a:rPr>
                        <a:t>ECD</a:t>
                      </a:r>
                      <a:r>
                        <a:rPr lang="en-ZA" sz="2000" kern="1200" baseline="0" dirty="0" smtClean="0">
                          <a:solidFill>
                            <a:schemeClr val="dk1"/>
                          </a:solidFill>
                          <a:effectLst/>
                          <a:latin typeface="+mn-lt"/>
                          <a:ea typeface="+mn-ea"/>
                          <a:cs typeface="Arial" panose="020B0604020202020204" pitchFamily="34" charset="0"/>
                        </a:rPr>
                        <a:t> </a:t>
                      </a:r>
                      <a:r>
                        <a:rPr lang="en-ZA" sz="2000" kern="1200" dirty="0" smtClean="0">
                          <a:solidFill>
                            <a:schemeClr val="dk1"/>
                          </a:solidFill>
                          <a:effectLst/>
                          <a:latin typeface="+mn-lt"/>
                          <a:ea typeface="+mn-ea"/>
                          <a:cs typeface="Arial" panose="020B0604020202020204" pitchFamily="34" charset="0"/>
                        </a:rPr>
                        <a:t>Service Delivery Model, and</a:t>
                      </a:r>
                    </a:p>
                    <a:p>
                      <a:pPr marL="714375" lvl="1" indent="-342900" algn="just" defTabSz="742950" rtl="0" eaLnBrk="1" latinLnBrk="0" hangingPunct="1">
                        <a:buFont typeface="Arial" panose="020B0604020202020204" pitchFamily="34" charset="0"/>
                        <a:buChar char="•"/>
                      </a:pPr>
                      <a:r>
                        <a:rPr lang="en-ZA" sz="2000" kern="1200" dirty="0" smtClean="0">
                          <a:solidFill>
                            <a:schemeClr val="dk1"/>
                          </a:solidFill>
                          <a:effectLst/>
                          <a:latin typeface="+mn-lt"/>
                          <a:ea typeface="+mn-ea"/>
                          <a:cs typeface="Arial" panose="020B0604020202020204" pitchFamily="34" charset="0"/>
                        </a:rPr>
                        <a:t>Development of the Framework for ECD Quality Assurance and Support System.</a:t>
                      </a:r>
                    </a:p>
                    <a:p>
                      <a:pPr marL="342900" indent="-342900" algn="just" defTabSz="742950" rtl="0" eaLnBrk="1" latinLnBrk="0" hangingPunct="1">
                        <a:buFont typeface="Arial" panose="020B0604020202020204" pitchFamily="34" charset="0"/>
                        <a:buChar char="•"/>
                      </a:pPr>
                      <a:r>
                        <a:rPr lang="en-US" sz="2000" kern="1200" dirty="0" smtClean="0">
                          <a:solidFill>
                            <a:schemeClr val="dk1"/>
                          </a:solidFill>
                          <a:effectLst/>
                          <a:latin typeface="+mn-lt"/>
                          <a:ea typeface="+mn-ea"/>
                          <a:cs typeface="Arial" panose="020B0604020202020204" pitchFamily="34" charset="0"/>
                        </a:rPr>
                        <a:t>The</a:t>
                      </a:r>
                      <a:r>
                        <a:rPr lang="en-US" sz="2000" kern="1200" baseline="0" dirty="0" smtClean="0">
                          <a:solidFill>
                            <a:schemeClr val="dk1"/>
                          </a:solidFill>
                          <a:effectLst/>
                          <a:latin typeface="+mn-lt"/>
                          <a:ea typeface="+mn-ea"/>
                          <a:cs typeface="Arial" panose="020B0604020202020204" pitchFamily="34" charset="0"/>
                        </a:rPr>
                        <a:t> Department also facilitated the re-opening of the ECD services to ensure compliance with the COVID-19  regulations.</a:t>
                      </a:r>
                    </a:p>
                    <a:p>
                      <a:pPr marL="342900" marR="0" lvl="0" indent="-34290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baseline="0" dirty="0" smtClean="0">
                          <a:solidFill>
                            <a:schemeClr val="dk1"/>
                          </a:solidFill>
                          <a:effectLst/>
                          <a:latin typeface="+mn-lt"/>
                          <a:ea typeface="+mn-ea"/>
                          <a:cs typeface="Arial" panose="020B0604020202020204" pitchFamily="34" charset="0"/>
                        </a:rPr>
                        <a:t>Similarly, an </a:t>
                      </a:r>
                      <a:r>
                        <a:rPr lang="en-ZA" sz="2000" b="1" kern="1200" baseline="0" dirty="0" smtClean="0">
                          <a:solidFill>
                            <a:schemeClr val="dk1"/>
                          </a:solidFill>
                          <a:effectLst/>
                          <a:latin typeface="+mn-lt"/>
                          <a:ea typeface="+mn-ea"/>
                          <a:cs typeface="Arial" panose="020B0604020202020204" pitchFamily="34" charset="0"/>
                        </a:rPr>
                        <a:t>audit of the existing Parenting Programmes was conducted in provinces</a:t>
                      </a:r>
                      <a:endParaRPr lang="en-ZA" sz="2000" b="1" kern="1200" baseline="0" dirty="0" smtClean="0">
                        <a:solidFill>
                          <a:schemeClr val="tx1"/>
                        </a:solidFill>
                        <a:latin typeface="+mn-lt"/>
                        <a:ea typeface="+mn-ea"/>
                        <a:cs typeface="+mn-cs"/>
                      </a:endParaRP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033589" y="5762625"/>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13</a:t>
            </a:r>
            <a:endParaRPr lang="en-US" b="1" dirty="0">
              <a:solidFill>
                <a:prstClr val="black"/>
              </a:solidFill>
            </a:endParaRPr>
          </a:p>
        </p:txBody>
      </p:sp>
    </p:spTree>
    <p:extLst>
      <p:ext uri="{BB962C8B-B14F-4D97-AF65-F5344CB8AC3E}">
        <p14:creationId xmlns:p14="http://schemas.microsoft.com/office/powerpoint/2010/main" xmlns="" val="1263293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09" y="199021"/>
            <a:ext cx="9512616" cy="437104"/>
          </a:xfrm>
        </p:spPr>
        <p:txBody>
          <a:bodyPr>
            <a:noAutofit/>
          </a:bodyPr>
          <a:lstStyle/>
          <a:p>
            <a:pPr algn="ctr"/>
            <a:r>
              <a:rPr lang="en-ZA" sz="2800" dirty="0" smtClean="0">
                <a:latin typeface="Arial Black" panose="020B0A04020102020204" pitchFamily="34" charset="0"/>
              </a:rPr>
              <a:t>Early Childhood Development</a:t>
            </a:r>
            <a:endParaRPr lang="en-ZA" sz="2800"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78296751"/>
              </p:ext>
            </p:extLst>
          </p:nvPr>
        </p:nvGraphicFramePr>
        <p:xfrm>
          <a:off x="323808" y="628883"/>
          <a:ext cx="9399311" cy="4785360"/>
        </p:xfrm>
        <a:graphic>
          <a:graphicData uri="http://schemas.openxmlformats.org/drawingml/2006/table">
            <a:tbl>
              <a:tblPr firstRow="1" bandRow="1">
                <a:tableStyleId>{5C22544A-7EE6-4342-B048-85BDC9FD1C3A}</a:tableStyleId>
              </a:tblPr>
              <a:tblGrid>
                <a:gridCol w="9399311">
                  <a:extLst>
                    <a:ext uri="{9D8B030D-6E8A-4147-A177-3AD203B41FA5}">
                      <a16:colId xmlns:a16="http://schemas.microsoft.com/office/drawing/2014/main" xmlns="" val="1767784046"/>
                    </a:ext>
                  </a:extLst>
                </a:gridCol>
              </a:tblGrid>
              <a:tr h="496158">
                <a:tc>
                  <a:txBody>
                    <a:bodyPr/>
                    <a:lstStyle/>
                    <a:p>
                      <a:pPr marL="0" algn="just" defTabSz="742950" rtl="0" eaLnBrk="1" latinLnBrk="0" hangingPunct="1"/>
                      <a:r>
                        <a:rPr lang="en-ZA" sz="1700" b="1" u="sng" kern="1200" baseline="0" dirty="0" smtClean="0">
                          <a:solidFill>
                            <a:schemeClr val="tx1"/>
                          </a:solidFill>
                          <a:latin typeface="+mn-lt"/>
                          <a:ea typeface="+mn-ea"/>
                          <a:cs typeface="+mn-cs"/>
                        </a:rPr>
                        <a:t>IMPACT OF THE EARLY CHILDHOOD DEVELOPMENT INTERVENTIONS</a:t>
                      </a:r>
                      <a:r>
                        <a:rPr lang="en-ZA" sz="1700" b="1" kern="1200" baseline="0" dirty="0" smtClean="0">
                          <a:solidFill>
                            <a:schemeClr val="tx1"/>
                          </a:solidFill>
                          <a:latin typeface="+mn-lt"/>
                          <a:ea typeface="+mn-ea"/>
                          <a:cs typeface="+mn-cs"/>
                        </a:rPr>
                        <a:t>: </a:t>
                      </a:r>
                    </a:p>
                    <a:p>
                      <a:pPr marL="285750" marR="0" lvl="0" indent="-285750" algn="just" defTabSz="742950" rtl="0" eaLnBrk="1" fontAlgn="auto" latinLnBrk="0" hangingPunct="1">
                        <a:lnSpc>
                          <a:spcPct val="115000"/>
                        </a:lnSpc>
                        <a:spcBef>
                          <a:spcPts val="200"/>
                        </a:spcBef>
                        <a:spcAft>
                          <a:spcPts val="200"/>
                        </a:spcAft>
                        <a:buClrTx/>
                        <a:buSzTx/>
                        <a:buFont typeface="Arial" panose="020B0604020202020204" pitchFamily="34" charset="0"/>
                        <a:buChar char="•"/>
                        <a:tabLst/>
                        <a:defRPr/>
                      </a:pPr>
                      <a:r>
                        <a:rPr lang="en-ZA" sz="1600" b="1" kern="1200" dirty="0" smtClean="0">
                          <a:solidFill>
                            <a:schemeClr val="dk1"/>
                          </a:solidFill>
                          <a:effectLst/>
                          <a:latin typeface="+mn-lt"/>
                          <a:ea typeface="+mn-ea"/>
                          <a:cs typeface="Arial" panose="020B0604020202020204" pitchFamily="34" charset="0"/>
                        </a:rPr>
                        <a:t>The</a:t>
                      </a:r>
                      <a:r>
                        <a:rPr lang="en-ZA" sz="1600" b="1" kern="1200" baseline="0" dirty="0" smtClean="0">
                          <a:solidFill>
                            <a:schemeClr val="dk1"/>
                          </a:solidFill>
                          <a:effectLst/>
                          <a:latin typeface="+mn-lt"/>
                          <a:ea typeface="+mn-ea"/>
                          <a:cs typeface="Arial" panose="020B0604020202020204" pitchFamily="34" charset="0"/>
                        </a:rPr>
                        <a:t> </a:t>
                      </a:r>
                      <a:r>
                        <a:rPr lang="en-ZA" sz="1600" b="1" kern="1200" dirty="0" smtClean="0">
                          <a:solidFill>
                            <a:schemeClr val="dk1"/>
                          </a:solidFill>
                          <a:effectLst/>
                          <a:latin typeface="+mn-lt"/>
                          <a:ea typeface="+mn-ea"/>
                          <a:cs typeface="Arial" panose="020B0604020202020204" pitchFamily="34" charset="0"/>
                        </a:rPr>
                        <a:t>Regulations</a:t>
                      </a:r>
                      <a:r>
                        <a:rPr lang="en-ZA" sz="1600" b="1" kern="1200" baseline="0" dirty="0" smtClean="0">
                          <a:solidFill>
                            <a:schemeClr val="dk1"/>
                          </a:solidFill>
                          <a:effectLst/>
                          <a:latin typeface="+mn-lt"/>
                          <a:ea typeface="+mn-ea"/>
                          <a:cs typeface="Arial" panose="020B0604020202020204" pitchFamily="34" charset="0"/>
                        </a:rPr>
                        <a:t> will </a:t>
                      </a:r>
                      <a:r>
                        <a:rPr lang="en-ZA" sz="1600" b="1" kern="1200" dirty="0" smtClean="0">
                          <a:solidFill>
                            <a:schemeClr val="dk1"/>
                          </a:solidFill>
                          <a:effectLst/>
                          <a:latin typeface="+mn-lt"/>
                          <a:ea typeface="+mn-ea"/>
                          <a:cs typeface="Arial" panose="020B0604020202020204" pitchFamily="34" charset="0"/>
                        </a:rPr>
                        <a:t>give effect to the operationalization of the Children’s Amendment Bill,</a:t>
                      </a:r>
                      <a:r>
                        <a:rPr lang="en-ZA" sz="1600" b="1" kern="1200" baseline="0" dirty="0" smtClean="0">
                          <a:solidFill>
                            <a:schemeClr val="dk1"/>
                          </a:solidFill>
                          <a:effectLst/>
                          <a:latin typeface="+mn-lt"/>
                          <a:ea typeface="+mn-ea"/>
                          <a:cs typeface="Arial" panose="020B0604020202020204" pitchFamily="34" charset="0"/>
                        </a:rPr>
                        <a:t> </a:t>
                      </a:r>
                      <a:r>
                        <a:rPr lang="en-ZA" sz="1600" b="1" kern="1200" dirty="0" smtClean="0">
                          <a:solidFill>
                            <a:schemeClr val="dk1"/>
                          </a:solidFill>
                          <a:effectLst/>
                          <a:latin typeface="+mn-lt"/>
                          <a:ea typeface="+mn-ea"/>
                          <a:cs typeface="Arial" panose="020B0604020202020204" pitchFamily="34" charset="0"/>
                        </a:rPr>
                        <a:t>which</a:t>
                      </a:r>
                      <a:r>
                        <a:rPr lang="en-ZA" sz="1600" b="1" kern="1200" baseline="0" dirty="0" smtClean="0">
                          <a:solidFill>
                            <a:schemeClr val="dk1"/>
                          </a:solidFill>
                          <a:effectLst/>
                          <a:latin typeface="+mn-lt"/>
                          <a:ea typeface="+mn-ea"/>
                          <a:cs typeface="Arial" panose="020B0604020202020204" pitchFamily="34" charset="0"/>
                        </a:rPr>
                        <a:t> see</a:t>
                      </a:r>
                      <a:r>
                        <a:rPr lang="en-ZA" sz="1600" b="1" kern="1200" dirty="0" smtClean="0">
                          <a:solidFill>
                            <a:schemeClr val="dk1"/>
                          </a:solidFill>
                          <a:effectLst/>
                          <a:latin typeface="+mn-lt"/>
                          <a:ea typeface="+mn-ea"/>
                          <a:cs typeface="Arial" panose="020B0604020202020204" pitchFamily="34" charset="0"/>
                        </a:rPr>
                        <a:t>ks to address gaps in the delivery of children’s services. This is one of the critical legal solution that seeks to address the gaps within Foster Care system, which is one of the biggest challenges within the children sector. </a:t>
                      </a:r>
                    </a:p>
                    <a:p>
                      <a:pPr marL="285750" marR="0" lvl="0" indent="-285750" algn="just" defTabSz="742950" rtl="0" eaLnBrk="1" fontAlgn="auto" latinLnBrk="0" hangingPunct="1">
                        <a:lnSpc>
                          <a:spcPct val="115000"/>
                        </a:lnSpc>
                        <a:spcBef>
                          <a:spcPts val="200"/>
                        </a:spcBef>
                        <a:spcAft>
                          <a:spcPts val="200"/>
                        </a:spcAft>
                        <a:buClrTx/>
                        <a:buSzTx/>
                        <a:buFont typeface="Arial" panose="020B0604020202020204" pitchFamily="34" charset="0"/>
                        <a:buChar char="•"/>
                        <a:tabLst/>
                        <a:defRPr/>
                      </a:pPr>
                      <a:r>
                        <a:rPr lang="en-ZA" sz="1600" b="1" kern="1200" dirty="0" smtClean="0">
                          <a:solidFill>
                            <a:schemeClr val="dk1"/>
                          </a:solidFill>
                          <a:effectLst/>
                          <a:latin typeface="+mn-lt"/>
                          <a:ea typeface="+mn-ea"/>
                          <a:cs typeface="Arial" panose="020B0604020202020204" pitchFamily="34" charset="0"/>
                        </a:rPr>
                        <a:t>The ECD Service Delivery model will provide a landscape in the delivery of ECD services in the country, given the weaknesses in the current delivery model which is only NPO driven.</a:t>
                      </a:r>
                    </a:p>
                    <a:p>
                      <a:pPr marL="285750" marR="0" lvl="0" indent="-285750" algn="just" defTabSz="742950" rtl="0" eaLnBrk="1" fontAlgn="auto" latinLnBrk="0" hangingPunct="1">
                        <a:lnSpc>
                          <a:spcPct val="115000"/>
                        </a:lnSpc>
                        <a:spcBef>
                          <a:spcPts val="200"/>
                        </a:spcBef>
                        <a:spcAft>
                          <a:spcPts val="200"/>
                        </a:spcAft>
                        <a:buClrTx/>
                        <a:buSzTx/>
                        <a:buFont typeface="Arial" panose="020B0604020202020204" pitchFamily="34" charset="0"/>
                        <a:buChar char="•"/>
                        <a:tabLst/>
                        <a:defRPr/>
                      </a:pPr>
                      <a:r>
                        <a:rPr lang="en-ZA" sz="1600" b="1" kern="1200" dirty="0" smtClean="0">
                          <a:solidFill>
                            <a:schemeClr val="dk1"/>
                          </a:solidFill>
                          <a:effectLst/>
                          <a:latin typeface="Arial" panose="020B0604020202020204" pitchFamily="34" charset="0"/>
                          <a:ea typeface="+mn-ea"/>
                          <a:cs typeface="Arial" panose="020B0604020202020204" pitchFamily="34" charset="0"/>
                        </a:rPr>
                        <a:t>The Framework for ECD Quality Assurance and</a:t>
                      </a:r>
                      <a:r>
                        <a:rPr lang="en-ZA" sz="1600" b="1" kern="1200" baseline="0" dirty="0" smtClean="0">
                          <a:solidFill>
                            <a:schemeClr val="dk1"/>
                          </a:solidFill>
                          <a:effectLst/>
                          <a:latin typeface="Arial" panose="020B0604020202020204" pitchFamily="34" charset="0"/>
                          <a:ea typeface="+mn-ea"/>
                          <a:cs typeface="Arial" panose="020B0604020202020204" pitchFamily="34" charset="0"/>
                        </a:rPr>
                        <a:t> Improvement System </a:t>
                      </a:r>
                      <a:r>
                        <a:rPr lang="en-ZA" sz="1600" b="1" kern="1200" dirty="0" smtClean="0">
                          <a:solidFill>
                            <a:schemeClr val="dk1"/>
                          </a:solidFill>
                          <a:effectLst/>
                          <a:latin typeface="Arial" panose="020B0604020202020204" pitchFamily="34" charset="0"/>
                          <a:ea typeface="+mn-ea"/>
                          <a:cs typeface="Arial" panose="020B0604020202020204" pitchFamily="34" charset="0"/>
                        </a:rPr>
                        <a:t>will serve as a basis for the development of the Quality Assurance System which will assist in improving quality in the delivery of ECD services. </a:t>
                      </a:r>
                    </a:p>
                    <a:p>
                      <a:pPr marL="285750" marR="0" lvl="0" indent="-285750" algn="just" defTabSz="742950" rtl="0" eaLnBrk="1" fontAlgn="auto" latinLnBrk="0" hangingPunct="1">
                        <a:lnSpc>
                          <a:spcPct val="115000"/>
                        </a:lnSpc>
                        <a:spcBef>
                          <a:spcPts val="200"/>
                        </a:spcBef>
                        <a:spcAft>
                          <a:spcPts val="200"/>
                        </a:spcAft>
                        <a:buClrTx/>
                        <a:buSzTx/>
                        <a:buFont typeface="Arial" panose="020B0604020202020204" pitchFamily="34" charset="0"/>
                        <a:buChar char="•"/>
                        <a:tabLst/>
                        <a:defRPr/>
                      </a:pPr>
                      <a:r>
                        <a:rPr lang="en-ZA" sz="1600" b="1" kern="1200" dirty="0" smtClean="0">
                          <a:solidFill>
                            <a:schemeClr val="dk1"/>
                          </a:solidFill>
                          <a:effectLst/>
                          <a:latin typeface="Arial" panose="020B0604020202020204" pitchFamily="34" charset="0"/>
                          <a:ea typeface="+mn-ea"/>
                          <a:cs typeface="Arial" panose="020B0604020202020204" pitchFamily="34" charset="0"/>
                        </a:rPr>
                        <a:t>The</a:t>
                      </a:r>
                      <a:r>
                        <a:rPr lang="en-ZA" sz="1600" b="1" kern="1200" baseline="0" dirty="0" smtClean="0">
                          <a:solidFill>
                            <a:schemeClr val="dk1"/>
                          </a:solidFill>
                          <a:effectLst/>
                          <a:latin typeface="Arial" panose="020B0604020202020204" pitchFamily="34" charset="0"/>
                          <a:ea typeface="+mn-ea"/>
                          <a:cs typeface="Arial" panose="020B0604020202020204" pitchFamily="34" charset="0"/>
                        </a:rPr>
                        <a:t> re-opening of ECD services ensured continued provision </a:t>
                      </a:r>
                      <a:r>
                        <a:rPr lang="en-ZA" sz="1600" b="1" kern="1200" dirty="0" smtClean="0">
                          <a:solidFill>
                            <a:schemeClr val="dk1"/>
                          </a:solidFill>
                          <a:effectLst/>
                          <a:latin typeface="Arial" panose="020B0604020202020204" pitchFamily="34" charset="0"/>
                          <a:ea typeface="+mn-ea"/>
                          <a:cs typeface="Arial" panose="020B0604020202020204" pitchFamily="34" charset="0"/>
                        </a:rPr>
                        <a:t>of ECD services towards Quality Basic Education. It further operationalize the NDP goal of achieving  universal access of ECD services to all children in the country.</a:t>
                      </a:r>
                    </a:p>
                    <a:p>
                      <a:pPr marL="285750" marR="0" lvl="0" indent="-285750" algn="just" defTabSz="742950" rtl="0" eaLnBrk="1" fontAlgn="auto" latinLnBrk="0" hangingPunct="1">
                        <a:lnSpc>
                          <a:spcPct val="115000"/>
                        </a:lnSpc>
                        <a:spcBef>
                          <a:spcPts val="200"/>
                        </a:spcBef>
                        <a:spcAft>
                          <a:spcPts val="200"/>
                        </a:spcAft>
                        <a:buClrTx/>
                        <a:buSzTx/>
                        <a:buFont typeface="Arial" panose="020B0604020202020204" pitchFamily="34" charset="0"/>
                        <a:buChar char="•"/>
                        <a:tabLst/>
                        <a:defRPr/>
                      </a:pPr>
                      <a:r>
                        <a:rPr lang="en-ZA" sz="1600" b="1" kern="1200" dirty="0" smtClean="0">
                          <a:solidFill>
                            <a:schemeClr val="dk1"/>
                          </a:solidFill>
                          <a:effectLst/>
                          <a:latin typeface="Arial" panose="020B0604020202020204" pitchFamily="34" charset="0"/>
                          <a:ea typeface="+mn-ea"/>
                          <a:cs typeface="Arial" panose="020B0604020202020204" pitchFamily="34" charset="0"/>
                        </a:rPr>
                        <a:t>Audit on parenting programmes was conducted in all provinces to determine parenting programmes that are implemented across the provinces. This audit will ascertain whether these parenting programmes achieve the intended purpose and the impact thereof.</a:t>
                      </a: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033589" y="5762625"/>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14</a:t>
            </a:r>
            <a:endParaRPr lang="en-US" b="1" dirty="0">
              <a:solidFill>
                <a:prstClr val="black"/>
              </a:solidFill>
            </a:endParaRPr>
          </a:p>
        </p:txBody>
      </p:sp>
    </p:spTree>
    <p:extLst>
      <p:ext uri="{BB962C8B-B14F-4D97-AF65-F5344CB8AC3E}">
        <p14:creationId xmlns:p14="http://schemas.microsoft.com/office/powerpoint/2010/main" xmlns="" val="2304642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09" y="199021"/>
            <a:ext cx="9512616" cy="334125"/>
          </a:xfrm>
        </p:spPr>
        <p:txBody>
          <a:bodyPr>
            <a:noAutofit/>
          </a:bodyPr>
          <a:lstStyle/>
          <a:p>
            <a:pPr algn="ctr"/>
            <a:r>
              <a:rPr lang="en-ZA" sz="2800" dirty="0" smtClean="0">
                <a:latin typeface="Arial Black" panose="020B0A04020102020204" pitchFamily="34" charset="0"/>
              </a:rPr>
              <a:t>HIV and AIDS</a:t>
            </a:r>
            <a:endParaRPr lang="en-ZA" sz="2800"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83768491"/>
              </p:ext>
            </p:extLst>
          </p:nvPr>
        </p:nvGraphicFramePr>
        <p:xfrm>
          <a:off x="94129" y="521949"/>
          <a:ext cx="9742296" cy="5278120"/>
        </p:xfrm>
        <a:graphic>
          <a:graphicData uri="http://schemas.openxmlformats.org/drawingml/2006/table">
            <a:tbl>
              <a:tblPr firstRow="1" bandRow="1">
                <a:tableStyleId>{5C22544A-7EE6-4342-B048-85BDC9FD1C3A}</a:tableStyleId>
              </a:tblPr>
              <a:tblGrid>
                <a:gridCol w="9742296">
                  <a:extLst>
                    <a:ext uri="{9D8B030D-6E8A-4147-A177-3AD203B41FA5}">
                      <a16:colId xmlns:a16="http://schemas.microsoft.com/office/drawing/2014/main" xmlns="" val="1767784046"/>
                    </a:ext>
                  </a:extLst>
                </a:gridCol>
              </a:tblGrid>
              <a:tr h="5025411">
                <a:tc>
                  <a:txBody>
                    <a:bodyPr/>
                    <a:lstStyle/>
                    <a:p>
                      <a:pPr marL="0" algn="just" defTabSz="742950" rtl="0" eaLnBrk="1" latinLnBrk="0" hangingPunct="1"/>
                      <a:r>
                        <a:rPr lang="en-ZA" sz="1700" b="1" u="sng" kern="1200" baseline="0" dirty="0" smtClean="0">
                          <a:solidFill>
                            <a:schemeClr val="tx1"/>
                          </a:solidFill>
                          <a:latin typeface="+mn-lt"/>
                          <a:ea typeface="+mn-ea"/>
                          <a:cs typeface="+mn-cs"/>
                        </a:rPr>
                        <a:t>IINTERVENTIONS AND IMPACT OF THE HIV AND AIDS PROGRAMME</a:t>
                      </a:r>
                    </a:p>
                    <a:p>
                      <a:pPr marL="0" algn="just" defTabSz="742950" rtl="0" eaLnBrk="1" latinLnBrk="0" hangingPunct="1"/>
                      <a:r>
                        <a:rPr lang="en-ZA" sz="1700" b="1" kern="1200" baseline="0" dirty="0" smtClean="0">
                          <a:solidFill>
                            <a:schemeClr val="tx1"/>
                          </a:solidFill>
                          <a:latin typeface="+mn-lt"/>
                          <a:ea typeface="+mn-ea"/>
                          <a:cs typeface="+mn-cs"/>
                        </a:rPr>
                        <a:t> </a:t>
                      </a:r>
                    </a:p>
                    <a:p>
                      <a:pPr marL="285750" marR="0" lvl="0" indent="-285750" algn="just" defTabSz="74295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ZA" sz="1600" b="1" kern="1200" dirty="0" smtClean="0">
                          <a:solidFill>
                            <a:schemeClr val="dk1"/>
                          </a:solidFill>
                          <a:effectLst/>
                          <a:latin typeface="+mn-lt"/>
                          <a:ea typeface="+mn-ea"/>
                          <a:cs typeface="Arial" panose="020B0604020202020204" pitchFamily="34" charset="0"/>
                        </a:rPr>
                        <a:t>The major interventions implemented within HIV and AIDS</a:t>
                      </a:r>
                      <a:r>
                        <a:rPr lang="en-ZA" sz="1600" b="1" kern="1200" baseline="0" dirty="0" smtClean="0">
                          <a:solidFill>
                            <a:schemeClr val="dk1"/>
                          </a:solidFill>
                          <a:effectLst/>
                          <a:latin typeface="+mn-lt"/>
                          <a:ea typeface="+mn-ea"/>
                          <a:cs typeface="Arial" panose="020B0604020202020204" pitchFamily="34" charset="0"/>
                        </a:rPr>
                        <a:t> were </a:t>
                      </a:r>
                      <a:r>
                        <a:rPr lang="en-ZA" sz="1600" b="1" kern="1200" dirty="0" smtClean="0">
                          <a:solidFill>
                            <a:schemeClr val="dk1"/>
                          </a:solidFill>
                          <a:effectLst/>
                          <a:latin typeface="+mn-lt"/>
                          <a:ea typeface="+mn-ea"/>
                          <a:cs typeface="Arial" panose="020B0604020202020204" pitchFamily="34" charset="0"/>
                        </a:rPr>
                        <a:t>capacity building of Social Service Practitioners (SSPs). </a:t>
                      </a:r>
                    </a:p>
                    <a:p>
                      <a:pPr marL="657225" marR="0" lvl="1" indent="-285750" algn="just" defTabSz="74295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ZA" sz="1600" kern="1200" dirty="0" smtClean="0">
                          <a:solidFill>
                            <a:schemeClr val="dk1"/>
                          </a:solidFill>
                          <a:effectLst/>
                          <a:latin typeface="Arial" panose="020B0604020202020204" pitchFamily="34" charset="0"/>
                          <a:ea typeface="Calibri" panose="020F0502020204030204" pitchFamily="34" charset="0"/>
                          <a:cs typeface="+mn-cs"/>
                        </a:rPr>
                        <a:t>A total of 70 SSPs were capacitated on Psychosocial Support Guidelines</a:t>
                      </a:r>
                      <a:r>
                        <a:rPr lang="en-ZA" sz="1600" kern="1200" baseline="0" dirty="0" smtClean="0">
                          <a:solidFill>
                            <a:schemeClr val="dk1"/>
                          </a:solidFill>
                          <a:effectLst/>
                          <a:latin typeface="Arial" panose="020B0604020202020204" pitchFamily="34" charset="0"/>
                          <a:ea typeface="Calibri" panose="020F0502020204030204" pitchFamily="34" charset="0"/>
                          <a:cs typeface="+mn-cs"/>
                        </a:rPr>
                        <a:t> while </a:t>
                      </a:r>
                      <a:r>
                        <a:rPr lang="en-ZA" sz="1600" b="1" kern="1200" dirty="0" smtClean="0">
                          <a:solidFill>
                            <a:schemeClr val="dk1"/>
                          </a:solidFill>
                          <a:effectLst/>
                          <a:latin typeface="Arial" panose="020B0604020202020204" pitchFamily="34" charset="0"/>
                          <a:ea typeface="Calibri" panose="020F0502020204030204" pitchFamily="34" charset="0"/>
                          <a:cs typeface="+mn-cs"/>
                        </a:rPr>
                        <a:t>80 Community Care Centre caregivers were capacitated on Men Championing Change Programme.</a:t>
                      </a:r>
                      <a:r>
                        <a:rPr lang="en-ZA" sz="1600" b="1" kern="1200" baseline="0" dirty="0" smtClean="0">
                          <a:solidFill>
                            <a:schemeClr val="dk1"/>
                          </a:solidFill>
                          <a:effectLst/>
                          <a:latin typeface="Arial" panose="020B0604020202020204" pitchFamily="34" charset="0"/>
                          <a:ea typeface="Calibri" panose="020F0502020204030204" pitchFamily="34" charset="0"/>
                          <a:cs typeface="+mn-cs"/>
                        </a:rPr>
                        <a:t> Furthermore, </a:t>
                      </a:r>
                      <a:r>
                        <a:rPr lang="en-ZA" sz="1600" b="1" kern="1200" dirty="0" smtClean="0">
                          <a:solidFill>
                            <a:schemeClr val="dk1"/>
                          </a:solidFill>
                          <a:effectLst/>
                          <a:latin typeface="Arial" panose="020B0604020202020204" pitchFamily="34" charset="0"/>
                          <a:ea typeface="Calibri" panose="020F0502020204030204" pitchFamily="34" charset="0"/>
                          <a:cs typeface="+mn-cs"/>
                        </a:rPr>
                        <a:t>20 officials were trained on </a:t>
                      </a:r>
                      <a:r>
                        <a:rPr lang="en-ZA" sz="1600" b="1" kern="1200" dirty="0" err="1" smtClean="0">
                          <a:solidFill>
                            <a:schemeClr val="dk1"/>
                          </a:solidFill>
                          <a:effectLst/>
                          <a:latin typeface="Arial" panose="020B0604020202020204" pitchFamily="34" charset="0"/>
                          <a:ea typeface="Calibri" panose="020F0502020204030204" pitchFamily="34" charset="0"/>
                          <a:cs typeface="+mn-cs"/>
                        </a:rPr>
                        <a:t>ChommY</a:t>
                      </a:r>
                      <a:r>
                        <a:rPr lang="en-ZA" sz="1600" b="1" kern="1200" dirty="0" smtClean="0">
                          <a:solidFill>
                            <a:schemeClr val="dk1"/>
                          </a:solidFill>
                          <a:effectLst/>
                          <a:latin typeface="Arial" panose="020B0604020202020204" pitchFamily="34" charset="0"/>
                          <a:ea typeface="Calibri" panose="020F0502020204030204" pitchFamily="34" charset="0"/>
                          <a:cs typeface="+mn-cs"/>
                        </a:rPr>
                        <a:t> programme.</a:t>
                      </a:r>
                    </a:p>
                    <a:p>
                      <a:pPr marL="657225" marR="0" lvl="1" indent="-285750" algn="just" defTabSz="74295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ZA" sz="1600" b="1" kern="1200" dirty="0" smtClean="0">
                          <a:solidFill>
                            <a:schemeClr val="dk1"/>
                          </a:solidFill>
                          <a:effectLst/>
                          <a:latin typeface="+mn-lt"/>
                          <a:ea typeface="+mn-ea"/>
                          <a:cs typeface="Arial" panose="020B0604020202020204" pitchFamily="34" charset="0"/>
                        </a:rPr>
                        <a:t>The capacity building of Social Service Practitioners enables mainstreaming of counselling, testing, treatment and adherence support for children and adolescents in particular.</a:t>
                      </a:r>
                    </a:p>
                    <a:p>
                      <a:pPr marL="657225" marR="0" lvl="1" indent="-285750" algn="just" defTabSz="74295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ZA" sz="1600" b="1" i="0" u="none" strike="noStrike" kern="1200" baseline="0" dirty="0" smtClean="0">
                          <a:solidFill>
                            <a:schemeClr val="dk1"/>
                          </a:solidFill>
                          <a:latin typeface="+mn-lt"/>
                          <a:ea typeface="+mn-ea"/>
                          <a:cs typeface="+mn-cs"/>
                        </a:rPr>
                        <a:t>The </a:t>
                      </a:r>
                      <a:r>
                        <a:rPr lang="en-ZA" sz="1600" b="1" kern="1200" baseline="0" dirty="0" smtClean="0">
                          <a:solidFill>
                            <a:schemeClr val="dk1"/>
                          </a:solidFill>
                          <a:latin typeface="+mn-lt"/>
                          <a:ea typeface="+mn-ea"/>
                          <a:cs typeface="+mn-cs"/>
                        </a:rPr>
                        <a:t>PSS services that will be provided by trained SSPs contributes to the national Cheka </a:t>
                      </a:r>
                      <a:r>
                        <a:rPr lang="en-ZA" sz="1600" b="1" kern="1200" baseline="0" dirty="0" err="1" smtClean="0">
                          <a:solidFill>
                            <a:schemeClr val="dk1"/>
                          </a:solidFill>
                          <a:latin typeface="+mn-lt"/>
                          <a:ea typeface="+mn-ea"/>
                          <a:cs typeface="+mn-cs"/>
                        </a:rPr>
                        <a:t>Impilo</a:t>
                      </a:r>
                      <a:r>
                        <a:rPr lang="en-ZA" sz="1600" b="1" kern="1200" baseline="0" dirty="0" smtClean="0">
                          <a:solidFill>
                            <a:schemeClr val="dk1"/>
                          </a:solidFill>
                          <a:latin typeface="+mn-lt"/>
                          <a:ea typeface="+mn-ea"/>
                          <a:cs typeface="+mn-cs"/>
                        </a:rPr>
                        <a:t> Wellness Campaign, which encourages </a:t>
                      </a:r>
                      <a:r>
                        <a:rPr lang="en-ZA" sz="1600" b="1" kern="1200" baseline="0" dirty="0" smtClean="0">
                          <a:solidFill>
                            <a:schemeClr val="tx1"/>
                          </a:solidFill>
                          <a:latin typeface="+mn-lt"/>
                          <a:ea typeface="+mn-ea"/>
                          <a:cs typeface="+mn-cs"/>
                        </a:rPr>
                        <a:t>citizens</a:t>
                      </a:r>
                      <a:r>
                        <a:rPr lang="en-ZA" sz="1600" b="1" kern="1200" baseline="0" dirty="0" smtClean="0">
                          <a:solidFill>
                            <a:schemeClr val="dk1"/>
                          </a:solidFill>
                          <a:latin typeface="+mn-lt"/>
                          <a:ea typeface="+mn-ea"/>
                          <a:cs typeface="+mn-cs"/>
                        </a:rPr>
                        <a:t> to know their HIV status in order to access treatment. </a:t>
                      </a:r>
                    </a:p>
                    <a:p>
                      <a:pPr marL="657225" lvl="1" indent="-285750">
                        <a:lnSpc>
                          <a:spcPct val="100000"/>
                        </a:lnSpc>
                        <a:buFont typeface="Arial" panose="020B0604020202020204" pitchFamily="34" charset="0"/>
                        <a:buChar char="•"/>
                      </a:pPr>
                      <a:r>
                        <a:rPr lang="en-ZA" sz="1600" b="1" kern="1200" baseline="0" dirty="0" smtClean="0">
                          <a:solidFill>
                            <a:schemeClr val="dk1"/>
                          </a:solidFill>
                          <a:latin typeface="+mn-lt"/>
                          <a:ea typeface="+mn-ea"/>
                          <a:cs typeface="+mn-cs"/>
                        </a:rPr>
                        <a:t>This intervention also contributes to the UNAIDS 90-90-90 strategy that encourages 90% of people at risk of HIV to test, of those tested, 90% to be on treatment, and 90% on treatment to be virally suppressed</a:t>
                      </a:r>
                      <a:endParaRPr lang="en-ZA" sz="1600" b="1" baseline="0" dirty="0" smtClean="0"/>
                    </a:p>
                    <a:p>
                      <a:pPr marL="657225" marR="0" lvl="1" indent="-285750" algn="just" defTabSz="74295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ZA" sz="1600" b="1" kern="1200" dirty="0" smtClean="0">
                          <a:solidFill>
                            <a:schemeClr val="dk1"/>
                          </a:solidFill>
                          <a:effectLst/>
                          <a:latin typeface="+mn-lt"/>
                          <a:ea typeface="+mn-ea"/>
                          <a:cs typeface="Arial" panose="020B0604020202020204" pitchFamily="34" charset="0"/>
                        </a:rPr>
                        <a:t>The outcomes of these interventions</a:t>
                      </a:r>
                      <a:r>
                        <a:rPr lang="en-ZA" sz="1600" b="1" kern="1200" baseline="0" dirty="0" smtClean="0">
                          <a:solidFill>
                            <a:schemeClr val="dk1"/>
                          </a:solidFill>
                          <a:effectLst/>
                          <a:latin typeface="+mn-lt"/>
                          <a:ea typeface="+mn-ea"/>
                          <a:cs typeface="Arial" panose="020B0604020202020204" pitchFamily="34" charset="0"/>
                        </a:rPr>
                        <a:t> </a:t>
                      </a:r>
                      <a:r>
                        <a:rPr lang="en-ZA" sz="1600" b="1" kern="1200" dirty="0" smtClean="0">
                          <a:solidFill>
                            <a:schemeClr val="dk1"/>
                          </a:solidFill>
                          <a:effectLst/>
                          <a:latin typeface="+mn-lt"/>
                          <a:ea typeface="+mn-ea"/>
                          <a:cs typeface="Arial" panose="020B0604020202020204" pitchFamily="34" charset="0"/>
                        </a:rPr>
                        <a:t>are in line with the need to ensure that individuals, families and communities are empowered and made resilient to deal with the scourge of HIV and AIDS. </a:t>
                      </a:r>
                    </a:p>
                    <a:p>
                      <a:pPr marL="657225" marR="0" lvl="1" indent="-285750" algn="just" defTabSz="74295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ZA" sz="1600" b="1" kern="1200" dirty="0" smtClean="0">
                          <a:solidFill>
                            <a:schemeClr val="dk1"/>
                          </a:solidFill>
                          <a:effectLst/>
                          <a:latin typeface="+mn-lt"/>
                          <a:ea typeface="+mn-ea"/>
                          <a:cs typeface="Arial" panose="020B0604020202020204" pitchFamily="34" charset="0"/>
                        </a:rPr>
                        <a:t>The psychosocial support programmes are meant to build competencies and capacities for these groups to cope with life demands and stresses and manage relationships well. </a:t>
                      </a: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033589" y="5842614"/>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15</a:t>
            </a:r>
            <a:endParaRPr lang="en-US" b="1" dirty="0">
              <a:solidFill>
                <a:prstClr val="black"/>
              </a:solidFill>
            </a:endParaRPr>
          </a:p>
        </p:txBody>
      </p:sp>
    </p:spTree>
    <p:extLst>
      <p:ext uri="{BB962C8B-B14F-4D97-AF65-F5344CB8AC3E}">
        <p14:creationId xmlns:p14="http://schemas.microsoft.com/office/powerpoint/2010/main" xmlns="" val="2295957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09" y="199021"/>
            <a:ext cx="9512616" cy="334125"/>
          </a:xfrm>
        </p:spPr>
        <p:txBody>
          <a:bodyPr>
            <a:noAutofit/>
          </a:bodyPr>
          <a:lstStyle/>
          <a:p>
            <a:pPr algn="ctr"/>
            <a:r>
              <a:rPr lang="en-US" sz="2800" dirty="0" smtClean="0">
                <a:latin typeface="Arial Black" panose="020B0A04020102020204" pitchFamily="34" charset="0"/>
              </a:rPr>
              <a:t>CHILD PROTECTION</a:t>
            </a:r>
            <a:endParaRPr lang="en-ZA" sz="2800"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84204526"/>
              </p:ext>
            </p:extLst>
          </p:nvPr>
        </p:nvGraphicFramePr>
        <p:xfrm>
          <a:off x="323808" y="568960"/>
          <a:ext cx="9399311" cy="5537200"/>
        </p:xfrm>
        <a:graphic>
          <a:graphicData uri="http://schemas.openxmlformats.org/drawingml/2006/table">
            <a:tbl>
              <a:tblPr firstRow="1" bandRow="1">
                <a:tableStyleId>{5C22544A-7EE6-4342-B048-85BDC9FD1C3A}</a:tableStyleId>
              </a:tblPr>
              <a:tblGrid>
                <a:gridCol w="9399311">
                  <a:extLst>
                    <a:ext uri="{9D8B030D-6E8A-4147-A177-3AD203B41FA5}">
                      <a16:colId xmlns:a16="http://schemas.microsoft.com/office/drawing/2014/main" xmlns="" val="1767784046"/>
                    </a:ext>
                  </a:extLst>
                </a:gridCol>
              </a:tblGrid>
              <a:tr h="5537200">
                <a:tc>
                  <a:txBody>
                    <a:bodyPr/>
                    <a:lstStyle/>
                    <a:p>
                      <a:pPr marL="0" algn="just" defTabSz="742950" rtl="0" eaLnBrk="1" latinLnBrk="0" hangingPunct="1"/>
                      <a:r>
                        <a:rPr lang="en-ZA" sz="1700" b="1" u="sng" kern="1200" baseline="0" dirty="0" smtClean="0">
                          <a:solidFill>
                            <a:schemeClr val="tx1"/>
                          </a:solidFill>
                          <a:latin typeface="+mn-lt"/>
                          <a:ea typeface="+mn-ea"/>
                          <a:cs typeface="+mn-cs"/>
                        </a:rPr>
                        <a:t>IINTERVENTIONS AND IMPACT OF THE CHILD PROTECTION SERVICES</a:t>
                      </a:r>
                    </a:p>
                    <a:p>
                      <a:pPr marL="0" algn="just" defTabSz="742950" rtl="0" eaLnBrk="1" latinLnBrk="0" hangingPunct="1"/>
                      <a:r>
                        <a:rPr lang="en-ZA" sz="1700" b="1" kern="1200" baseline="0" dirty="0" smtClean="0">
                          <a:solidFill>
                            <a:schemeClr val="tx1"/>
                          </a:solidFill>
                          <a:effectLst/>
                          <a:latin typeface="+mn-lt"/>
                          <a:ea typeface="+mn-ea"/>
                          <a:cs typeface="+mn-cs"/>
                        </a:rPr>
                        <a:t>A number of interventions were implemented as part of the DSD’s obligation to take </a:t>
                      </a:r>
                      <a:r>
                        <a:rPr lang="en-ZA" sz="1600" b="1" kern="1200" dirty="0" smtClean="0">
                          <a:solidFill>
                            <a:schemeClr val="dk1"/>
                          </a:solidFill>
                          <a:effectLst/>
                          <a:latin typeface="+mn-lt"/>
                          <a:ea typeface="+mn-ea"/>
                          <a:cs typeface="Arial" panose="020B0604020202020204" pitchFamily="34" charset="0"/>
                        </a:rPr>
                        <a:t>care of and protect children. These interventions included:</a:t>
                      </a:r>
                    </a:p>
                    <a:p>
                      <a:pPr marL="0" algn="just" defTabSz="742950" rtl="0" eaLnBrk="1" latinLnBrk="0" hangingPunct="1"/>
                      <a:endParaRPr lang="en-US" sz="1600" b="1" kern="1200" dirty="0" smtClean="0">
                        <a:solidFill>
                          <a:schemeClr val="dk1"/>
                        </a:solidFill>
                        <a:effectLst/>
                        <a:latin typeface="+mn-lt"/>
                        <a:ea typeface="+mn-ea"/>
                        <a:cs typeface="Arial" panose="020B0604020202020204" pitchFamily="34" charset="0"/>
                      </a:endParaRP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dirty="0" smtClean="0">
                          <a:solidFill>
                            <a:schemeClr val="dk1"/>
                          </a:solidFill>
                          <a:effectLst/>
                          <a:latin typeface="Arial" panose="020B0604020202020204" pitchFamily="34" charset="0"/>
                          <a:ea typeface="Calibri" panose="020F0502020204030204" pitchFamily="34" charset="0"/>
                          <a:cs typeface="+mn-cs"/>
                        </a:rPr>
                        <a:t>Training</a:t>
                      </a:r>
                      <a:r>
                        <a:rPr lang="en-ZA" sz="1600" kern="1200" baseline="0" dirty="0" smtClean="0">
                          <a:solidFill>
                            <a:schemeClr val="dk1"/>
                          </a:solidFill>
                          <a:effectLst/>
                          <a:latin typeface="Arial" panose="020B0604020202020204" pitchFamily="34" charset="0"/>
                          <a:ea typeface="Calibri" panose="020F0502020204030204" pitchFamily="34" charset="0"/>
                          <a:cs typeface="+mn-cs"/>
                        </a:rPr>
                        <a:t> of </a:t>
                      </a:r>
                      <a:r>
                        <a:rPr lang="en-ZA" sz="1600" kern="1200" dirty="0" smtClean="0">
                          <a:solidFill>
                            <a:schemeClr val="dk1"/>
                          </a:solidFill>
                          <a:effectLst/>
                          <a:latin typeface="Arial" panose="020B0604020202020204" pitchFamily="34" charset="0"/>
                          <a:ea typeface="Calibri" panose="020F0502020204030204" pitchFamily="34" charset="0"/>
                          <a:cs typeface="+mn-cs"/>
                        </a:rPr>
                        <a:t>136 Social Workers on the Adoption Policy Framework and Strategy in four provinces, namely EC, FS, NC and KZN. This training will enable </a:t>
                      </a:r>
                      <a:r>
                        <a:rPr lang="en-ZA" sz="1600" b="1" kern="1200" dirty="0" smtClean="0">
                          <a:solidFill>
                            <a:schemeClr val="dk1"/>
                          </a:solidFill>
                          <a:effectLst/>
                          <a:latin typeface="Arial" panose="020B0604020202020204" pitchFamily="34" charset="0"/>
                          <a:ea typeface="Calibri" panose="020F0502020204030204" pitchFamily="34" charset="0"/>
                          <a:cs typeface="+mn-cs"/>
                        </a:rPr>
                        <a:t>Social Workers to render uniform and standard adoption services across all provinces.</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dirty="0" smtClean="0">
                          <a:solidFill>
                            <a:schemeClr val="dk1"/>
                          </a:solidFill>
                          <a:effectLst/>
                          <a:latin typeface="Arial" panose="020B0604020202020204" pitchFamily="34" charset="0"/>
                          <a:ea typeface="Calibri" panose="020F0502020204030204" pitchFamily="34" charset="0"/>
                          <a:cs typeface="+mn-cs"/>
                        </a:rPr>
                        <a:t>Consultations on the Draft Monitoring Tool on the implementation of </a:t>
                      </a:r>
                      <a:r>
                        <a:rPr lang="en-ZA" sz="1600" i="1" kern="1200" dirty="0" smtClean="0">
                          <a:solidFill>
                            <a:schemeClr val="dk1"/>
                          </a:solidFill>
                          <a:effectLst/>
                          <a:latin typeface="Arial" panose="020B0604020202020204" pitchFamily="34" charset="0"/>
                          <a:ea typeface="Calibri" panose="020F0502020204030204" pitchFamily="34" charset="0"/>
                          <a:cs typeface="+mn-cs"/>
                        </a:rPr>
                        <a:t>Guidelines on Community-Based Prevention and Early Intervention Services</a:t>
                      </a:r>
                      <a:r>
                        <a:rPr lang="en-ZA" sz="1600" kern="1200" dirty="0" smtClean="0">
                          <a:solidFill>
                            <a:schemeClr val="dk1"/>
                          </a:solidFill>
                          <a:effectLst/>
                          <a:latin typeface="Arial" panose="020B0604020202020204" pitchFamily="34" charset="0"/>
                          <a:ea typeface="Calibri" panose="020F0502020204030204" pitchFamily="34" charset="0"/>
                          <a:cs typeface="+mn-cs"/>
                        </a:rPr>
                        <a:t> to vulnerable children.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kern="1200" dirty="0" smtClean="0">
                          <a:solidFill>
                            <a:schemeClr val="dk1"/>
                          </a:solidFill>
                          <a:effectLst/>
                          <a:latin typeface="Arial" panose="020B0604020202020204" pitchFamily="34" charset="0"/>
                          <a:ea typeface="Calibri" panose="020F0502020204030204" pitchFamily="34" charset="0"/>
                          <a:cs typeface="+mn-cs"/>
                        </a:rPr>
                        <a:t>The Tool assisted in rendering uniform and standard services to orphans and vulnerable children (OVC), including Core Package of Services Guidelines.</a:t>
                      </a:r>
                      <a:r>
                        <a:rPr lang="en-ZA" sz="1600" b="1" kern="1200" baseline="0" dirty="0" smtClean="0">
                          <a:solidFill>
                            <a:schemeClr val="dk1"/>
                          </a:solidFill>
                          <a:effectLst/>
                          <a:latin typeface="Arial" panose="020B0604020202020204" pitchFamily="34" charset="0"/>
                          <a:ea typeface="Calibri" panose="020F0502020204030204" pitchFamily="34" charset="0"/>
                          <a:cs typeface="+mn-cs"/>
                        </a:rPr>
                        <a:t>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kern="1200" dirty="0" smtClean="0">
                          <a:solidFill>
                            <a:schemeClr val="dk1"/>
                          </a:solidFill>
                          <a:effectLst/>
                          <a:latin typeface="Arial" panose="020B0604020202020204" pitchFamily="34" charset="0"/>
                          <a:ea typeface="Calibri" panose="020F0502020204030204" pitchFamily="34" charset="0"/>
                          <a:cs typeface="+mn-cs"/>
                        </a:rPr>
                        <a:t>The Core Packages for Community-Based Prevention and Early Intervention Services to vulnerable children provide continuous support through an ecosystem and resilience-based approach to support the development of young adults to be independent, aspirational, generous, productive and healthy, within the social context of</a:t>
                      </a:r>
                      <a:r>
                        <a:rPr lang="en-ZA" sz="1600" b="1" kern="1200" baseline="0" dirty="0" smtClean="0">
                          <a:solidFill>
                            <a:schemeClr val="dk1"/>
                          </a:solidFill>
                          <a:effectLst/>
                          <a:latin typeface="Arial" panose="020B0604020202020204" pitchFamily="34" charset="0"/>
                          <a:ea typeface="Calibri" panose="020F0502020204030204" pitchFamily="34" charset="0"/>
                          <a:cs typeface="+mn-cs"/>
                        </a:rPr>
                        <a:t> </a:t>
                      </a:r>
                      <a:r>
                        <a:rPr lang="en-ZA" sz="1600" b="1" kern="1200" dirty="0" smtClean="0">
                          <a:solidFill>
                            <a:schemeClr val="dk1"/>
                          </a:solidFill>
                          <a:effectLst/>
                          <a:latin typeface="Arial" panose="020B0604020202020204" pitchFamily="34" charset="0"/>
                          <a:ea typeface="Calibri" panose="020F0502020204030204" pitchFamily="34" charset="0"/>
                          <a:cs typeface="+mn-cs"/>
                        </a:rPr>
                        <a:t>their family/household, financial sufficiency and equality.</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kern="1200" dirty="0" smtClean="0">
                          <a:solidFill>
                            <a:schemeClr val="dk1"/>
                          </a:solidFill>
                          <a:effectLst/>
                          <a:latin typeface="Arial" panose="020B0604020202020204" pitchFamily="34" charset="0"/>
                          <a:ea typeface="Calibri" panose="020F0502020204030204" pitchFamily="34" charset="0"/>
                          <a:cs typeface="+mn-cs"/>
                        </a:rPr>
                        <a:t>We consulted</a:t>
                      </a:r>
                      <a:r>
                        <a:rPr lang="en-US" sz="1600" b="1" kern="1200" baseline="0" dirty="0" smtClean="0">
                          <a:solidFill>
                            <a:schemeClr val="dk1"/>
                          </a:solidFill>
                          <a:effectLst/>
                          <a:latin typeface="Arial" panose="020B0604020202020204" pitchFamily="34" charset="0"/>
                          <a:ea typeface="Calibri" panose="020F0502020204030204" pitchFamily="34" charset="0"/>
                          <a:cs typeface="+mn-cs"/>
                        </a:rPr>
                        <a:t> on the </a:t>
                      </a:r>
                      <a:r>
                        <a:rPr lang="en-ZA" sz="1600" kern="1200" dirty="0" smtClean="0">
                          <a:solidFill>
                            <a:schemeClr val="dk1"/>
                          </a:solidFill>
                          <a:effectLst/>
                          <a:latin typeface="Arial" panose="020B0604020202020204" pitchFamily="34" charset="0"/>
                          <a:ea typeface="Calibri" panose="020F0502020204030204" pitchFamily="34" charset="0"/>
                          <a:cs typeface="+mn-cs"/>
                        </a:rPr>
                        <a:t>Draft Monitoring Tool on the implementation of the </a:t>
                      </a:r>
                      <a:r>
                        <a:rPr lang="en-ZA" sz="1600" i="1" kern="1200" dirty="0" smtClean="0">
                          <a:solidFill>
                            <a:schemeClr val="dk1"/>
                          </a:solidFill>
                          <a:effectLst/>
                          <a:latin typeface="Arial" panose="020B0604020202020204" pitchFamily="34" charset="0"/>
                          <a:ea typeface="Calibri" panose="020F0502020204030204" pitchFamily="34" charset="0"/>
                          <a:cs typeface="+mn-cs"/>
                        </a:rPr>
                        <a:t>Intersectoral Protocol on the Prevention and Management of Violence</a:t>
                      </a:r>
                      <a:r>
                        <a:rPr lang="en-ZA" sz="1600" i="1" kern="1200" baseline="0" dirty="0" smtClean="0">
                          <a:solidFill>
                            <a:schemeClr val="dk1"/>
                          </a:solidFill>
                          <a:effectLst/>
                          <a:latin typeface="Arial" panose="020B0604020202020204" pitchFamily="34" charset="0"/>
                          <a:ea typeface="Calibri" panose="020F0502020204030204" pitchFamily="34" charset="0"/>
                          <a:cs typeface="+mn-cs"/>
                        </a:rPr>
                        <a:t> </a:t>
                      </a:r>
                      <a:r>
                        <a:rPr lang="en-ZA" sz="1600" i="1" kern="1200" dirty="0" smtClean="0">
                          <a:solidFill>
                            <a:schemeClr val="dk1"/>
                          </a:solidFill>
                          <a:effectLst/>
                          <a:latin typeface="Arial" panose="020B0604020202020204" pitchFamily="34" charset="0"/>
                          <a:ea typeface="Calibri" panose="020F0502020204030204" pitchFamily="34" charset="0"/>
                          <a:cs typeface="+mn-cs"/>
                        </a:rPr>
                        <a:t>against Children, Child Abuse, Neglect and Exploitation</a:t>
                      </a:r>
                      <a:r>
                        <a:rPr lang="en-ZA" sz="1600" kern="1200" dirty="0" smtClean="0">
                          <a:solidFill>
                            <a:schemeClr val="dk1"/>
                          </a:solidFill>
                          <a:effectLst/>
                          <a:latin typeface="Arial" panose="020B0604020202020204" pitchFamily="34" charset="0"/>
                          <a:ea typeface="Calibri" panose="020F0502020204030204" pitchFamily="34" charset="0"/>
                          <a:cs typeface="+mn-cs"/>
                        </a:rPr>
                        <a:t>.</a:t>
                      </a:r>
                      <a:r>
                        <a:rPr lang="en-ZA" sz="1600" kern="1200" baseline="0" dirty="0" smtClean="0">
                          <a:solidFill>
                            <a:schemeClr val="dk1"/>
                          </a:solidFill>
                          <a:effectLst/>
                          <a:latin typeface="Arial" panose="020B0604020202020204" pitchFamily="34" charset="0"/>
                          <a:ea typeface="Calibri" panose="020F0502020204030204" pitchFamily="34" charset="0"/>
                          <a:cs typeface="+mn-cs"/>
                        </a:rPr>
                        <a:t>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kern="1200" dirty="0" smtClean="0">
                          <a:solidFill>
                            <a:schemeClr val="dk1"/>
                          </a:solidFill>
                          <a:effectLst/>
                          <a:latin typeface="+mn-lt"/>
                          <a:ea typeface="+mn-ea"/>
                          <a:cs typeface="+mn-cs"/>
                        </a:rPr>
                        <a:t>The</a:t>
                      </a:r>
                      <a:r>
                        <a:rPr lang="en-ZA" sz="1600" b="1" kern="1200" baseline="0" dirty="0" smtClean="0">
                          <a:solidFill>
                            <a:schemeClr val="dk1"/>
                          </a:solidFill>
                          <a:effectLst/>
                          <a:latin typeface="+mn-lt"/>
                          <a:ea typeface="+mn-ea"/>
                          <a:cs typeface="+mn-cs"/>
                        </a:rPr>
                        <a:t> tool </a:t>
                      </a:r>
                      <a:r>
                        <a:rPr lang="en-ZA" sz="1600" b="1" kern="1200" dirty="0" smtClean="0">
                          <a:solidFill>
                            <a:schemeClr val="dk1"/>
                          </a:solidFill>
                          <a:effectLst/>
                          <a:latin typeface="+mn-lt"/>
                          <a:ea typeface="+mn-ea"/>
                          <a:cs typeface="+mn-cs"/>
                        </a:rPr>
                        <a:t>assists with the standardized and uniform services for children affected by violence, child abuse, neglect and exploitation rendered by all child protection stakeholders as well as to monitor the services.</a:t>
                      </a:r>
                      <a:endParaRPr lang="en-ZA" sz="1600" b="1" baseline="0" dirty="0" smtClean="0"/>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196149" y="6141974"/>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16</a:t>
            </a:r>
            <a:endParaRPr lang="en-US" b="1" dirty="0">
              <a:solidFill>
                <a:prstClr val="black"/>
              </a:solidFill>
            </a:endParaRPr>
          </a:p>
        </p:txBody>
      </p:sp>
    </p:spTree>
    <p:extLst>
      <p:ext uri="{BB962C8B-B14F-4D97-AF65-F5344CB8AC3E}">
        <p14:creationId xmlns:p14="http://schemas.microsoft.com/office/powerpoint/2010/main" xmlns="" val="1516532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1" y="275555"/>
            <a:ext cx="9512616" cy="437104"/>
          </a:xfrm>
        </p:spPr>
        <p:txBody>
          <a:bodyPr>
            <a:noAutofit/>
          </a:bodyPr>
          <a:lstStyle/>
          <a:p>
            <a:pPr algn="ctr"/>
            <a:r>
              <a:rPr lang="en-ZA" sz="2800" dirty="0">
                <a:latin typeface="Arial Black" panose="020B0A04020102020204" pitchFamily="34" charset="0"/>
              </a:rPr>
              <a:t>Professional Social Services and Older Persons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08701210"/>
              </p:ext>
            </p:extLst>
          </p:nvPr>
        </p:nvGraphicFramePr>
        <p:xfrm>
          <a:off x="215154" y="814258"/>
          <a:ext cx="9439834" cy="4638523"/>
        </p:xfrm>
        <a:graphic>
          <a:graphicData uri="http://schemas.openxmlformats.org/drawingml/2006/table">
            <a:tbl>
              <a:tblPr firstRow="1" bandRow="1">
                <a:tableStyleId>{5C22544A-7EE6-4342-B048-85BDC9FD1C3A}</a:tableStyleId>
              </a:tblPr>
              <a:tblGrid>
                <a:gridCol w="9439834">
                  <a:extLst>
                    <a:ext uri="{9D8B030D-6E8A-4147-A177-3AD203B41FA5}">
                      <a16:colId xmlns:a16="http://schemas.microsoft.com/office/drawing/2014/main" xmlns="" val="1767784046"/>
                    </a:ext>
                  </a:extLst>
                </a:gridCol>
              </a:tblGrid>
              <a:tr h="4638523">
                <a:tc>
                  <a:txBody>
                    <a:bodyPr/>
                    <a:lstStyle/>
                    <a:p>
                      <a:pPr marL="0" algn="just" defTabSz="742950" rtl="0" eaLnBrk="1" latinLnBrk="0" hangingPunct="1"/>
                      <a:r>
                        <a:rPr lang="en-ZA" sz="2000" b="1" kern="1200" baseline="0" dirty="0" smtClean="0">
                          <a:solidFill>
                            <a:schemeClr val="tx1"/>
                          </a:solidFill>
                          <a:latin typeface="+mn-lt"/>
                          <a:ea typeface="+mn-ea"/>
                          <a:cs typeface="+mn-cs"/>
                        </a:rPr>
                        <a:t>Policies and legislation are being developed within Professional Social Services towards the targeted outcome to r</a:t>
                      </a:r>
                      <a:r>
                        <a:rPr lang="en-US" sz="2000" b="1" u="none" kern="1200" dirty="0" smtClean="0">
                          <a:solidFill>
                            <a:schemeClr val="tx1"/>
                          </a:solidFill>
                          <a:effectLst/>
                          <a:latin typeface="+mn-lt"/>
                          <a:ea typeface="+mn-ea"/>
                          <a:cs typeface="+mn-cs"/>
                        </a:rPr>
                        <a:t>educe levels of poverty, inequality, vulnerability and social ills.  </a:t>
                      </a:r>
                      <a:endParaRPr lang="en-ZA" sz="2000" b="1" u="none" dirty="0" smtClean="0">
                        <a:solidFill>
                          <a:schemeClr val="tx1"/>
                        </a:solidFill>
                        <a:latin typeface="+mn-lt"/>
                      </a:endParaRPr>
                    </a:p>
                    <a:p>
                      <a:pPr marL="0" algn="just" defTabSz="742950" rtl="0" eaLnBrk="1" latinLnBrk="0" hangingPunct="1"/>
                      <a:r>
                        <a:rPr lang="en-ZA" sz="2000" b="1" kern="1200" baseline="0" dirty="0" smtClean="0">
                          <a:solidFill>
                            <a:schemeClr val="tx1"/>
                          </a:solidFill>
                          <a:latin typeface="+mn-lt"/>
                          <a:ea typeface="+mn-ea"/>
                          <a:cs typeface="+mn-cs"/>
                        </a:rPr>
                        <a:t>These include: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1" kern="1200" dirty="0" smtClean="0">
                          <a:solidFill>
                            <a:schemeClr val="dk1"/>
                          </a:solidFill>
                          <a:effectLst/>
                          <a:latin typeface="+mn-lt"/>
                          <a:ea typeface="Calibri" panose="020F0502020204030204" pitchFamily="34" charset="0"/>
                          <a:cs typeface="+mn-cs"/>
                        </a:rPr>
                        <a:t>The Draft Social Development  Bill was consulted with the Welfare Services</a:t>
                      </a:r>
                      <a:r>
                        <a:rPr lang="en-ZA" sz="2000" b="1" kern="1200" baseline="0" dirty="0" smtClean="0">
                          <a:solidFill>
                            <a:schemeClr val="dk1"/>
                          </a:solidFill>
                          <a:effectLst/>
                          <a:latin typeface="+mn-lt"/>
                          <a:ea typeface="Calibri" panose="020F0502020204030204" pitchFamily="34" charset="0"/>
                          <a:cs typeface="+mn-cs"/>
                        </a:rPr>
                        <a:t> Forum. The Bill </a:t>
                      </a:r>
                      <a:r>
                        <a:rPr lang="en-ZA" sz="2000" b="1" kern="1200" dirty="0" smtClean="0">
                          <a:solidFill>
                            <a:schemeClr val="dk1"/>
                          </a:solidFill>
                          <a:effectLst/>
                          <a:latin typeface="+mn-lt"/>
                          <a:ea typeface="Calibri" panose="020F0502020204030204" pitchFamily="34" charset="0"/>
                          <a:cs typeface="+mn-cs"/>
                        </a:rPr>
                        <a:t>seeks to provide an inclusive and responsive social development system that comprehensively responds to the needs of all South Africans</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kern="1200" dirty="0" smtClean="0">
                          <a:solidFill>
                            <a:schemeClr val="dk1"/>
                          </a:solidFill>
                          <a:effectLst/>
                          <a:latin typeface="Arial" panose="020B0604020202020204" pitchFamily="34" charset="0"/>
                          <a:ea typeface="Calibri" panose="020F0502020204030204" pitchFamily="34" charset="0"/>
                          <a:cs typeface="+mn-cs"/>
                        </a:rPr>
                        <a:t>The </a:t>
                      </a:r>
                      <a:r>
                        <a:rPr lang="en-ZA" sz="2000" b="1" kern="1200" dirty="0" smtClean="0">
                          <a:solidFill>
                            <a:schemeClr val="dk1"/>
                          </a:solidFill>
                          <a:effectLst/>
                          <a:latin typeface="+mn-lt"/>
                          <a:ea typeface="Calibri" panose="020F0502020204030204" pitchFamily="34" charset="0"/>
                          <a:cs typeface="+mn-cs"/>
                        </a:rPr>
                        <a:t>Older Persons Amendment </a:t>
                      </a:r>
                      <a:r>
                        <a:rPr lang="en-ZA" sz="2000" kern="1200" dirty="0" smtClean="0">
                          <a:solidFill>
                            <a:schemeClr val="dk1"/>
                          </a:solidFill>
                          <a:effectLst/>
                          <a:latin typeface="Arial" panose="020B0604020202020204" pitchFamily="34" charset="0"/>
                          <a:ea typeface="Calibri" panose="020F0502020204030204" pitchFamily="34" charset="0"/>
                          <a:cs typeface="+mn-cs"/>
                        </a:rPr>
                        <a:t> Bill was not tabled</a:t>
                      </a:r>
                      <a:r>
                        <a:rPr lang="en-ZA" sz="2000" kern="1200" baseline="0" dirty="0" smtClean="0">
                          <a:solidFill>
                            <a:schemeClr val="dk1"/>
                          </a:solidFill>
                          <a:effectLst/>
                          <a:latin typeface="Arial" panose="020B0604020202020204" pitchFamily="34" charset="0"/>
                          <a:ea typeface="Calibri" panose="020F0502020204030204" pitchFamily="34" charset="0"/>
                          <a:cs typeface="+mn-cs"/>
                        </a:rPr>
                        <a:t> in Cabinet as planned but </a:t>
                      </a:r>
                      <a:r>
                        <a:rPr lang="en-ZA" sz="2000" kern="1200" dirty="0" smtClean="0">
                          <a:solidFill>
                            <a:schemeClr val="dk1"/>
                          </a:solidFill>
                          <a:effectLst/>
                          <a:latin typeface="Arial" panose="020B0604020202020204" pitchFamily="34" charset="0"/>
                          <a:ea typeface="Calibri" panose="020F0502020204030204" pitchFamily="34" charset="0"/>
                          <a:cs typeface="+mn-cs"/>
                        </a:rPr>
                        <a:t>presented to the Technical Working Group</a:t>
                      </a:r>
                      <a:r>
                        <a:rPr lang="en-ZA" sz="2000" kern="1200" baseline="0" dirty="0" smtClean="0">
                          <a:solidFill>
                            <a:schemeClr val="dk1"/>
                          </a:solidFill>
                          <a:effectLst/>
                          <a:latin typeface="Arial" panose="020B0604020202020204" pitchFamily="34" charset="0"/>
                          <a:ea typeface="Calibri" panose="020F0502020204030204" pitchFamily="34" charset="0"/>
                          <a:cs typeface="+mn-cs"/>
                        </a:rPr>
                        <a:t> and the </a:t>
                      </a:r>
                      <a:r>
                        <a:rPr lang="en-ZA" sz="2000" kern="1200" dirty="0" smtClean="0">
                          <a:solidFill>
                            <a:schemeClr val="dk1"/>
                          </a:solidFill>
                          <a:effectLst/>
                          <a:latin typeface="Arial" panose="020B0604020202020204" pitchFamily="34" charset="0"/>
                          <a:ea typeface="Calibri" panose="020F0502020204030204" pitchFamily="34" charset="0"/>
                          <a:cs typeface="+mn-cs"/>
                        </a:rPr>
                        <a:t>Social Cluster in November and December 2020, respectively. Approval was granted for presentation of the Bill to Cabinet. </a:t>
                      </a:r>
                      <a:r>
                        <a:rPr lang="en-ZA" sz="2000" b="1" kern="1200" dirty="0" smtClean="0">
                          <a:solidFill>
                            <a:schemeClr val="dk1"/>
                          </a:solidFill>
                          <a:effectLst/>
                          <a:latin typeface="+mn-lt"/>
                          <a:ea typeface="Calibri" panose="020F0502020204030204" pitchFamily="34" charset="0"/>
                          <a:cs typeface="+mn-cs"/>
                        </a:rPr>
                        <a:t>The Bill seeks to amend the Older Persons Act in order to close the gaps currently experienced during its implementation. </a:t>
                      </a: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033589" y="5762625"/>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17</a:t>
            </a:r>
            <a:endParaRPr lang="en-US" b="1" dirty="0">
              <a:solidFill>
                <a:prstClr val="black"/>
              </a:solidFill>
            </a:endParaRPr>
          </a:p>
        </p:txBody>
      </p:sp>
    </p:spTree>
    <p:extLst>
      <p:ext uri="{BB962C8B-B14F-4D97-AF65-F5344CB8AC3E}">
        <p14:creationId xmlns:p14="http://schemas.microsoft.com/office/powerpoint/2010/main" xmlns="" val="778397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1" y="275555"/>
            <a:ext cx="9512616" cy="437104"/>
          </a:xfrm>
        </p:spPr>
        <p:txBody>
          <a:bodyPr>
            <a:noAutofit/>
          </a:bodyPr>
          <a:lstStyle/>
          <a:p>
            <a:pPr algn="ctr"/>
            <a:r>
              <a:rPr lang="en-ZA" sz="2800" dirty="0" smtClean="0">
                <a:latin typeface="Arial Black" panose="020B0A04020102020204" pitchFamily="34" charset="0"/>
              </a:rPr>
              <a:t>Families and Social Crime Prevention</a:t>
            </a:r>
            <a:endParaRPr lang="en-ZA" sz="2800"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22896478"/>
              </p:ext>
            </p:extLst>
          </p:nvPr>
        </p:nvGraphicFramePr>
        <p:xfrm>
          <a:off x="323808" y="814259"/>
          <a:ext cx="9304285" cy="4480560"/>
        </p:xfrm>
        <a:graphic>
          <a:graphicData uri="http://schemas.openxmlformats.org/drawingml/2006/table">
            <a:tbl>
              <a:tblPr firstRow="1" bandRow="1">
                <a:tableStyleId>{5C22544A-7EE6-4342-B048-85BDC9FD1C3A}</a:tableStyleId>
              </a:tblPr>
              <a:tblGrid>
                <a:gridCol w="9304285">
                  <a:extLst>
                    <a:ext uri="{9D8B030D-6E8A-4147-A177-3AD203B41FA5}">
                      <a16:colId xmlns:a16="http://schemas.microsoft.com/office/drawing/2014/main" xmlns="" val="1767784046"/>
                    </a:ext>
                  </a:extLst>
                </a:gridCol>
              </a:tblGrid>
              <a:tr h="496158">
                <a:tc>
                  <a:txBody>
                    <a:bodyPr/>
                    <a:lstStyle/>
                    <a:p>
                      <a:pPr marL="0" algn="just" defTabSz="742950" rtl="0" eaLnBrk="1" latinLnBrk="0" hangingPunct="1"/>
                      <a:r>
                        <a:rPr lang="en-ZA" sz="1800" b="1" kern="1200" baseline="0" dirty="0" smtClean="0">
                          <a:solidFill>
                            <a:schemeClr val="tx1"/>
                          </a:solidFill>
                          <a:latin typeface="+mn-lt"/>
                          <a:ea typeface="+mn-ea"/>
                          <a:cs typeface="+mn-cs"/>
                        </a:rPr>
                        <a:t>A number of policies and legislation are being developed and implemented within Social Crime Prevention. These policies and legislation are part of the targeted outcome to r</a:t>
                      </a:r>
                      <a:r>
                        <a:rPr lang="en-US" sz="1800" b="1" u="none" kern="1200" dirty="0" smtClean="0">
                          <a:solidFill>
                            <a:schemeClr val="tx1"/>
                          </a:solidFill>
                          <a:effectLst/>
                          <a:latin typeface="+mn-lt"/>
                          <a:ea typeface="+mn-ea"/>
                          <a:cs typeface="+mn-cs"/>
                        </a:rPr>
                        <a:t>educe levels of poverty, inequality, vulnerability and social ills.  </a:t>
                      </a:r>
                      <a:endParaRPr lang="en-ZA" sz="1800" b="1" u="none" dirty="0" smtClean="0">
                        <a:solidFill>
                          <a:schemeClr val="tx1"/>
                        </a:solidFill>
                        <a:latin typeface="+mn-lt"/>
                      </a:endParaRPr>
                    </a:p>
                    <a:p>
                      <a:pPr marL="0" algn="just" defTabSz="742950" rtl="0" eaLnBrk="1" latinLnBrk="0" hangingPunct="1"/>
                      <a:r>
                        <a:rPr lang="en-ZA" sz="1800" b="1" kern="1200" baseline="0" dirty="0" smtClean="0">
                          <a:solidFill>
                            <a:schemeClr val="tx1"/>
                          </a:solidFill>
                          <a:latin typeface="+mn-lt"/>
                          <a:ea typeface="+mn-ea"/>
                          <a:cs typeface="+mn-cs"/>
                        </a:rPr>
                        <a:t>These include: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smtClean="0">
                          <a:solidFill>
                            <a:schemeClr val="dk1"/>
                          </a:solidFill>
                          <a:effectLst/>
                          <a:latin typeface="+mn-lt"/>
                          <a:ea typeface="Calibri" panose="020F0502020204030204" pitchFamily="34" charset="0"/>
                          <a:cs typeface="+mn-cs"/>
                        </a:rPr>
                        <a:t>Monitoring the implementation of Anti-Gangsterism Strategy which was conducted in Western Cape (in 4 facilities) and Limpopo (in 2 facilities)</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kern="1200" dirty="0" smtClean="0">
                          <a:solidFill>
                            <a:schemeClr val="dk1"/>
                          </a:solidFill>
                          <a:effectLst/>
                          <a:latin typeface="+mn-lt"/>
                          <a:ea typeface="Calibri" panose="020F0502020204030204" pitchFamily="34" charset="0"/>
                          <a:cs typeface="+mn-cs"/>
                        </a:rPr>
                        <a:t>We conducted</a:t>
                      </a:r>
                      <a:r>
                        <a:rPr lang="en-ZA" sz="1800" b="1" kern="1200" baseline="0" dirty="0" smtClean="0">
                          <a:solidFill>
                            <a:schemeClr val="dk1"/>
                          </a:solidFill>
                          <a:effectLst/>
                          <a:latin typeface="+mn-lt"/>
                          <a:ea typeface="Calibri" panose="020F0502020204030204" pitchFamily="34" charset="0"/>
                          <a:cs typeface="+mn-cs"/>
                        </a:rPr>
                        <a:t> consultation sessions in NC, FS and KZN towards the r</a:t>
                      </a:r>
                      <a:r>
                        <a:rPr lang="en-ZA" sz="1800" b="1" kern="1200" dirty="0" smtClean="0">
                          <a:solidFill>
                            <a:schemeClr val="dk1"/>
                          </a:solidFill>
                          <a:effectLst/>
                          <a:latin typeface="+mn-lt"/>
                          <a:ea typeface="Calibri" panose="020F0502020204030204" pitchFamily="34" charset="0"/>
                          <a:cs typeface="+mn-cs"/>
                        </a:rPr>
                        <a:t>eview of the Integrated Social Crime Prevention Strategy.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kern="1200" dirty="0" smtClean="0">
                          <a:solidFill>
                            <a:schemeClr val="dk1"/>
                          </a:solidFill>
                          <a:effectLst/>
                          <a:latin typeface="+mn-lt"/>
                          <a:ea typeface="Calibri" panose="020F0502020204030204" pitchFamily="34" charset="0"/>
                          <a:cs typeface="+mn-cs"/>
                        </a:rPr>
                        <a:t>We held</a:t>
                      </a:r>
                      <a:r>
                        <a:rPr lang="en-ZA" sz="1800" b="1" kern="1200" baseline="0" dirty="0" smtClean="0">
                          <a:solidFill>
                            <a:schemeClr val="dk1"/>
                          </a:solidFill>
                          <a:effectLst/>
                          <a:latin typeface="+mn-lt"/>
                          <a:ea typeface="Calibri" panose="020F0502020204030204" pitchFamily="34" charset="0"/>
                          <a:cs typeface="+mn-cs"/>
                        </a:rPr>
                        <a:t> consultations </a:t>
                      </a:r>
                      <a:r>
                        <a:rPr lang="en-ZA" sz="1800" kern="1200" dirty="0" smtClean="0">
                          <a:solidFill>
                            <a:schemeClr val="dk1"/>
                          </a:solidFill>
                          <a:effectLst/>
                          <a:latin typeface="+mn-lt"/>
                          <a:ea typeface="Calibri" panose="020F0502020204030204" pitchFamily="34" charset="0"/>
                          <a:cs typeface="+mn-cs"/>
                        </a:rPr>
                        <a:t>MP, KZN, WC, GP, NC and</a:t>
                      </a:r>
                      <a:r>
                        <a:rPr lang="en-ZA" sz="1800" kern="1200" baseline="0" dirty="0" smtClean="0">
                          <a:solidFill>
                            <a:schemeClr val="dk1"/>
                          </a:solidFill>
                          <a:effectLst/>
                          <a:latin typeface="+mn-lt"/>
                          <a:ea typeface="Calibri" panose="020F0502020204030204" pitchFamily="34" charset="0"/>
                          <a:cs typeface="+mn-cs"/>
                        </a:rPr>
                        <a:t> FS</a:t>
                      </a:r>
                      <a:r>
                        <a:rPr lang="en-ZA" sz="1800" b="1" kern="1200" baseline="0" dirty="0" smtClean="0">
                          <a:solidFill>
                            <a:schemeClr val="dk1"/>
                          </a:solidFill>
                          <a:effectLst/>
                          <a:latin typeface="+mn-lt"/>
                          <a:ea typeface="Calibri" panose="020F0502020204030204" pitchFamily="34" charset="0"/>
                          <a:cs typeface="+mn-cs"/>
                        </a:rPr>
                        <a:t> on </a:t>
                      </a:r>
                      <a:r>
                        <a:rPr lang="en-ZA" sz="1800" b="1" kern="1200" dirty="0" smtClean="0">
                          <a:solidFill>
                            <a:schemeClr val="dk1"/>
                          </a:solidFill>
                          <a:effectLst/>
                          <a:latin typeface="+mn-lt"/>
                          <a:ea typeface="Calibri" panose="020F0502020204030204" pitchFamily="34" charset="0"/>
                          <a:cs typeface="+mn-cs"/>
                        </a:rPr>
                        <a:t>the Policy on the Provision of Psychosocial Services. </a:t>
                      </a:r>
                      <a:r>
                        <a:rPr lang="en-ZA" sz="1800" kern="1200" baseline="0" dirty="0" smtClean="0">
                          <a:solidFill>
                            <a:schemeClr val="dk1"/>
                          </a:solidFill>
                          <a:effectLst/>
                          <a:latin typeface="+mn-lt"/>
                          <a:ea typeface="Calibri" panose="020F0502020204030204" pitchFamily="34" charset="0"/>
                          <a:cs typeface="+mn-cs"/>
                        </a:rPr>
                        <a:t>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kern="1200" baseline="0" dirty="0" smtClean="0">
                          <a:solidFill>
                            <a:schemeClr val="dk1"/>
                          </a:solidFill>
                          <a:effectLst/>
                          <a:latin typeface="+mn-lt"/>
                          <a:ea typeface="Calibri" panose="020F0502020204030204" pitchFamily="34" charset="0"/>
                          <a:cs typeface="+mn-cs"/>
                        </a:rPr>
                        <a:t>The </a:t>
                      </a:r>
                      <a:r>
                        <a:rPr lang="en-ZA" sz="1800" b="1" kern="1200" dirty="0" smtClean="0">
                          <a:solidFill>
                            <a:schemeClr val="dk1"/>
                          </a:solidFill>
                          <a:effectLst/>
                          <a:latin typeface="+mn-lt"/>
                          <a:ea typeface="Calibri" panose="020F0502020204030204" pitchFamily="34" charset="0"/>
                          <a:cs typeface="+mn-cs"/>
                        </a:rPr>
                        <a:t>draft Policy on Sheltering Services was consulted in GP, NW, MP, NC and EC.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smtClean="0">
                          <a:solidFill>
                            <a:schemeClr val="dk1"/>
                          </a:solidFill>
                          <a:effectLst/>
                          <a:latin typeface="+mn-lt"/>
                          <a:ea typeface="Calibri" panose="020F0502020204030204" pitchFamily="34" charset="0"/>
                          <a:cs typeface="+mn-cs"/>
                        </a:rPr>
                        <a:t>Similarly,</a:t>
                      </a:r>
                      <a:r>
                        <a:rPr lang="en-US" sz="1800" b="1" kern="1200" baseline="0" dirty="0" smtClean="0">
                          <a:solidFill>
                            <a:schemeClr val="dk1"/>
                          </a:solidFill>
                          <a:effectLst/>
                          <a:latin typeface="+mn-lt"/>
                          <a:ea typeface="Calibri" panose="020F0502020204030204" pitchFamily="34" charset="0"/>
                          <a:cs typeface="+mn-cs"/>
                        </a:rPr>
                        <a:t> DSD has facilitated implementation of </a:t>
                      </a:r>
                      <a:r>
                        <a:rPr lang="en-ZA" sz="1800" kern="1200" dirty="0" smtClean="0">
                          <a:solidFill>
                            <a:schemeClr val="dk1"/>
                          </a:solidFill>
                          <a:effectLst/>
                          <a:latin typeface="Arial" panose="020B0604020202020204" pitchFamily="34" charset="0"/>
                          <a:ea typeface="Calibri" panose="020F0502020204030204" pitchFamily="34" charset="0"/>
                          <a:cs typeface="+mn-cs"/>
                        </a:rPr>
                        <a:t>Universal Treatment Curriculum (UTC) in two public treatment centres in Northern Cape and Mpumalanga. This is part of the response to the scourge</a:t>
                      </a:r>
                      <a:r>
                        <a:rPr lang="en-ZA" sz="1800" kern="1200" baseline="0" dirty="0" smtClean="0">
                          <a:solidFill>
                            <a:schemeClr val="dk1"/>
                          </a:solidFill>
                          <a:effectLst/>
                          <a:latin typeface="Arial" panose="020B0604020202020204" pitchFamily="34" charset="0"/>
                          <a:ea typeface="Calibri" panose="020F0502020204030204" pitchFamily="34" charset="0"/>
                          <a:cs typeface="+mn-cs"/>
                        </a:rPr>
                        <a:t> of substance abuse. T</a:t>
                      </a:r>
                      <a:r>
                        <a:rPr lang="en-ZA" sz="1800" b="1" i="0" u="none" strike="noStrike" kern="1200" baseline="0" dirty="0" smtClean="0">
                          <a:solidFill>
                            <a:schemeClr val="tx1"/>
                          </a:solidFill>
                          <a:latin typeface="Arial" panose="020B0604020202020204" pitchFamily="34" charset="0"/>
                          <a:ea typeface="+mn-ea"/>
                          <a:cs typeface="Arial" panose="020B0604020202020204" pitchFamily="34" charset="0"/>
                        </a:rPr>
                        <a:t>he UTC ensures uniform and improved quality of treatment services by standardising treatment programmes in public substance abuse treatment centres</a:t>
                      </a:r>
                      <a:endParaRPr lang="en-ZA" sz="1800" b="1" baseline="0" dirty="0" smtClean="0"/>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033589" y="5762625"/>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18</a:t>
            </a:r>
            <a:endParaRPr lang="en-US" b="1" dirty="0">
              <a:solidFill>
                <a:prstClr val="black"/>
              </a:solidFill>
            </a:endParaRPr>
          </a:p>
        </p:txBody>
      </p:sp>
    </p:spTree>
    <p:extLst>
      <p:ext uri="{BB962C8B-B14F-4D97-AF65-F5344CB8AC3E}">
        <p14:creationId xmlns:p14="http://schemas.microsoft.com/office/powerpoint/2010/main" xmlns="" val="3384354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54" y="42635"/>
            <a:ext cx="8915400" cy="396874"/>
          </a:xfrm>
        </p:spPr>
        <p:txBody>
          <a:bodyPr>
            <a:normAutofit fontScale="90000"/>
          </a:bodyPr>
          <a:lstStyle/>
          <a:p>
            <a:pPr algn="ctr" defTabSz="914400" eaLnBrk="1" hangingPunct="1">
              <a:defRPr/>
            </a:pPr>
            <a:r>
              <a:rPr lang="en-ZA" sz="3200" b="1" kern="0" dirty="0" smtClean="0">
                <a:solidFill>
                  <a:srgbClr val="000000"/>
                </a:solidFill>
                <a:latin typeface="Arial Black" panose="020B0A04020102020204" pitchFamily="34" charset="0"/>
                <a:ea typeface="ヒラギノ角ゴ Pro W3" charset="-128"/>
                <a:cs typeface="Arial" pitchFamily="34" charset="0"/>
              </a:rPr>
              <a:t>CONTEXTUAL ANALYSIS  </a:t>
            </a:r>
            <a:endParaRPr lang="en-US" sz="3200" b="1" kern="0" dirty="0">
              <a:solidFill>
                <a:srgbClr val="000000"/>
              </a:solidFill>
              <a:latin typeface="Arial Black" panose="020B0A04020102020204" pitchFamily="34" charset="0"/>
              <a:ea typeface="ヒラギノ角ゴ Pro W3" charset="-128"/>
              <a:cs typeface="Arial" pitchFamily="34" charset="0"/>
            </a:endParaRPr>
          </a:p>
        </p:txBody>
      </p:sp>
      <p:sp>
        <p:nvSpPr>
          <p:cNvPr id="3" name="Content Placeholder 2"/>
          <p:cNvSpPr>
            <a:spLocks noGrp="1"/>
          </p:cNvSpPr>
          <p:nvPr>
            <p:ph idx="1"/>
          </p:nvPr>
        </p:nvSpPr>
        <p:spPr>
          <a:xfrm>
            <a:off x="126550" y="439508"/>
            <a:ext cx="9521714" cy="5073785"/>
          </a:xfrm>
        </p:spPr>
        <p:txBody>
          <a:bodyPr>
            <a:noAutofit/>
          </a:bodyPr>
          <a:lstStyle/>
          <a:p>
            <a:pPr algn="just"/>
            <a:r>
              <a:rPr lang="en-US" sz="1800" dirty="0" smtClean="0">
                <a:latin typeface="Arial" panose="020B0604020202020204" pitchFamily="34" charset="0"/>
                <a:cs typeface="Arial" panose="020B0604020202020204" pitchFamily="34" charset="0"/>
              </a:rPr>
              <a:t>During this most difficult year as a result of the pandemic, the Department </a:t>
            </a:r>
            <a:r>
              <a:rPr lang="en-US" sz="1800" dirty="0">
                <a:latin typeface="Arial" panose="020B0604020202020204" pitchFamily="34" charset="0"/>
                <a:cs typeface="Arial" panose="020B0604020202020204" pitchFamily="34" charset="0"/>
              </a:rPr>
              <a:t>had to be innovative and </a:t>
            </a:r>
            <a:r>
              <a:rPr lang="en-US" sz="1800" dirty="0" smtClean="0">
                <a:latin typeface="Arial" panose="020B0604020202020204" pitchFamily="34" charset="0"/>
                <a:cs typeface="Arial" panose="020B0604020202020204" pitchFamily="34" charset="0"/>
              </a:rPr>
              <a:t>adapted </a:t>
            </a:r>
            <a:r>
              <a:rPr lang="en-US" sz="1800" dirty="0">
                <a:latin typeface="Arial" panose="020B0604020202020204" pitchFamily="34" charset="0"/>
                <a:cs typeface="Arial" panose="020B0604020202020204" pitchFamily="34" charset="0"/>
              </a:rPr>
              <a:t>to the new ways of doing </a:t>
            </a:r>
            <a:r>
              <a:rPr lang="en-US" sz="1800" dirty="0" smtClean="0">
                <a:latin typeface="Arial" panose="020B0604020202020204" pitchFamily="34" charset="0"/>
                <a:cs typeface="Arial" panose="020B0604020202020204" pitchFamily="34" charset="0"/>
              </a:rPr>
              <a:t>its </a:t>
            </a:r>
            <a:r>
              <a:rPr lang="en-US" sz="1800" dirty="0">
                <a:latin typeface="Arial" panose="020B0604020202020204" pitchFamily="34" charset="0"/>
                <a:cs typeface="Arial" panose="020B0604020202020204" pitchFamily="34" charset="0"/>
              </a:rPr>
              <a:t>work and delivering the much needed social services</a:t>
            </a:r>
            <a:r>
              <a:rPr lang="en-US" sz="1800" dirty="0" smtClean="0">
                <a:latin typeface="Arial" panose="020B0604020202020204" pitchFamily="34" charset="0"/>
                <a:cs typeface="Arial" panose="020B0604020202020204" pitchFamily="34" charset="0"/>
              </a:rPr>
              <a:t>.</a:t>
            </a:r>
          </a:p>
          <a:p>
            <a:pPr algn="just"/>
            <a:r>
              <a:rPr lang="en-US" sz="1800" dirty="0">
                <a:latin typeface="Arial" panose="020B0604020202020204" pitchFamily="34" charset="0"/>
                <a:cs typeface="Arial" panose="020B0604020202020204" pitchFamily="34" charset="0"/>
              </a:rPr>
              <a:t>The Social Development Portfolio </a:t>
            </a:r>
            <a:r>
              <a:rPr lang="en-US" sz="1800" dirty="0" smtClean="0">
                <a:latin typeface="Arial" panose="020B0604020202020204" pitchFamily="34" charset="0"/>
                <a:cs typeface="Arial" panose="020B0604020202020204" pitchFamily="34" charset="0"/>
              </a:rPr>
              <a:t>remained at the forefront in providing services and injected huge investments to the multitudes of our people and thereby building resilient families and communities. </a:t>
            </a:r>
          </a:p>
          <a:p>
            <a:pPr algn="just"/>
            <a:r>
              <a:rPr lang="en-ZA" sz="1800" dirty="0" smtClean="0">
                <a:latin typeface="Arial" panose="020B0604020202020204" pitchFamily="34" charset="0"/>
                <a:cs typeface="Arial" panose="020B0604020202020204" pitchFamily="34" charset="0"/>
              </a:rPr>
              <a:t>Our ability to be adaptive to the new ways of doing our business is demonstrated by the fact that we continue to meet the larger proportions of the commitments we made, as depicted in our revised 2020/21 APP.</a:t>
            </a:r>
          </a:p>
          <a:p>
            <a:pPr algn="just"/>
            <a:r>
              <a:rPr lang="en-ZA" sz="1800" dirty="0" smtClean="0">
                <a:latin typeface="Arial" panose="020B0604020202020204" pitchFamily="34" charset="0"/>
                <a:cs typeface="Arial" panose="020B0604020202020204" pitchFamily="34" charset="0"/>
              </a:rPr>
              <a:t>However, during </a:t>
            </a:r>
            <a:r>
              <a:rPr lang="en-ZA" sz="1800" dirty="0">
                <a:latin typeface="Arial" panose="020B0604020202020204" pitchFamily="34" charset="0"/>
                <a:cs typeface="Arial" panose="020B0604020202020204" pitchFamily="34" charset="0"/>
              </a:rPr>
              <a:t>the third quarter, the </a:t>
            </a:r>
            <a:r>
              <a:rPr lang="en-ZA" sz="1800" dirty="0" smtClean="0">
                <a:latin typeface="Arial" panose="020B0604020202020204" pitchFamily="34" charset="0"/>
                <a:cs typeface="Arial" panose="020B0604020202020204" pitchFamily="34" charset="0"/>
              </a:rPr>
              <a:t>DSD </a:t>
            </a:r>
            <a:r>
              <a:rPr lang="en-ZA" sz="1800" dirty="0">
                <a:latin typeface="Arial" panose="020B0604020202020204" pitchFamily="34" charset="0"/>
                <a:cs typeface="Arial" panose="020B0604020202020204" pitchFamily="34" charset="0"/>
              </a:rPr>
              <a:t>achieved 67% of its set </a:t>
            </a:r>
            <a:r>
              <a:rPr lang="en-ZA" sz="1800" dirty="0" smtClean="0">
                <a:latin typeface="Arial" panose="020B0604020202020204" pitchFamily="34" charset="0"/>
                <a:cs typeface="Arial" panose="020B0604020202020204" pitchFamily="34" charset="0"/>
              </a:rPr>
              <a:t>target, which is a decline of </a:t>
            </a:r>
            <a:r>
              <a:rPr lang="en-ZA" sz="1800" dirty="0">
                <a:latin typeface="Arial" panose="020B0604020202020204" pitchFamily="34" charset="0"/>
                <a:cs typeface="Arial" panose="020B0604020202020204" pitchFamily="34" charset="0"/>
              </a:rPr>
              <a:t>14% as compared to 81% achievement of targets in the second quarter.</a:t>
            </a:r>
          </a:p>
          <a:p>
            <a:pPr algn="just"/>
            <a:r>
              <a:rPr lang="en-ZA" sz="1800" dirty="0" smtClean="0">
                <a:latin typeface="Arial" panose="020B0604020202020204" pitchFamily="34" charset="0"/>
                <a:cs typeface="Arial" panose="020B0604020202020204" pitchFamily="34" charset="0"/>
              </a:rPr>
              <a:t>In addressing this performance decline, DSD </a:t>
            </a:r>
            <a:r>
              <a:rPr lang="en-ZA" sz="1800" dirty="0">
                <a:latin typeface="Arial" panose="020B0604020202020204" pitchFamily="34" charset="0"/>
                <a:cs typeface="Arial" panose="020B0604020202020204" pitchFamily="34" charset="0"/>
              </a:rPr>
              <a:t>Management held </a:t>
            </a:r>
            <a:r>
              <a:rPr lang="en-ZA" sz="1800" dirty="0" smtClean="0">
                <a:latin typeface="Arial" panose="020B0604020202020204" pitchFamily="34" charset="0"/>
                <a:cs typeface="Arial" panose="020B0604020202020204" pitchFamily="34" charset="0"/>
              </a:rPr>
              <a:t>a series of Branch </a:t>
            </a:r>
            <a:r>
              <a:rPr lang="en-ZA" sz="1800" dirty="0">
                <a:latin typeface="Arial" panose="020B0604020202020204" pitchFamily="34" charset="0"/>
                <a:cs typeface="Arial" panose="020B0604020202020204" pitchFamily="34" charset="0"/>
              </a:rPr>
              <a:t>Performance </a:t>
            </a:r>
            <a:r>
              <a:rPr lang="en-ZA" sz="1800" dirty="0" smtClean="0">
                <a:latin typeface="Arial" panose="020B0604020202020204" pitchFamily="34" charset="0"/>
                <a:cs typeface="Arial" panose="020B0604020202020204" pitchFamily="34" charset="0"/>
              </a:rPr>
              <a:t>Review Sessions to identify the root causes and agree </a:t>
            </a:r>
            <a:r>
              <a:rPr lang="en-ZA" sz="1800" dirty="0">
                <a:latin typeface="Arial" panose="020B0604020202020204" pitchFamily="34" charset="0"/>
                <a:cs typeface="Arial" panose="020B0604020202020204" pitchFamily="34" charset="0"/>
              </a:rPr>
              <a:t>on corrective actions to ensure that targets which were not </a:t>
            </a:r>
            <a:r>
              <a:rPr lang="en-ZA" sz="1800" dirty="0" smtClean="0">
                <a:latin typeface="Arial" panose="020B0604020202020204" pitchFamily="34" charset="0"/>
                <a:cs typeface="Arial" panose="020B0604020202020204" pitchFamily="34" charset="0"/>
              </a:rPr>
              <a:t>fully achieved </a:t>
            </a:r>
            <a:r>
              <a:rPr lang="en-ZA" sz="1800" dirty="0">
                <a:latin typeface="Arial" panose="020B0604020202020204" pitchFamily="34" charset="0"/>
                <a:cs typeface="Arial" panose="020B0604020202020204" pitchFamily="34" charset="0"/>
              </a:rPr>
              <a:t>in the third quarter </a:t>
            </a:r>
            <a:r>
              <a:rPr lang="en-ZA" sz="1800" dirty="0" smtClean="0">
                <a:latin typeface="Arial" panose="020B0604020202020204" pitchFamily="34" charset="0"/>
                <a:cs typeface="Arial" panose="020B0604020202020204" pitchFamily="34" charset="0"/>
              </a:rPr>
              <a:t>at achieved </a:t>
            </a:r>
            <a:r>
              <a:rPr lang="en-ZA" sz="1800" dirty="0">
                <a:latin typeface="Arial" panose="020B0604020202020204" pitchFamily="34" charset="0"/>
                <a:cs typeface="Arial" panose="020B0604020202020204" pitchFamily="34" charset="0"/>
              </a:rPr>
              <a:t>at the end of the financial year. </a:t>
            </a:r>
          </a:p>
          <a:p>
            <a:pPr algn="just"/>
            <a:r>
              <a:rPr lang="en-ZA" sz="1800" dirty="0" smtClean="0">
                <a:latin typeface="Arial" panose="020B0604020202020204" pitchFamily="34" charset="0"/>
                <a:cs typeface="Arial" panose="020B0604020202020204" pitchFamily="34" charset="0"/>
              </a:rPr>
              <a:t>We are confident that decisions taken in these sessions will yield improved performance and build on the firm foundation of a portfolio that is re-inventing itself and whose performance will be measured by the impact it makes in improving the quality of lives of our people. </a:t>
            </a:r>
            <a:endParaRPr lang="en-ZA" sz="1800" dirty="0">
              <a:latin typeface="Arial" panose="020B0604020202020204" pitchFamily="34" charset="0"/>
              <a:cs typeface="Arial" panose="020B0604020202020204" pitchFamily="34" charset="0"/>
            </a:endParaRPr>
          </a:p>
          <a:p>
            <a:pPr algn="just"/>
            <a:endParaRPr lang="en-ZA" sz="1800"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294967295"/>
          </p:nvPr>
        </p:nvSpPr>
        <p:spPr>
          <a:xfrm>
            <a:off x="3146425" y="6078537"/>
            <a:ext cx="2311400" cy="365125"/>
          </a:xfrm>
          <a:prstGeom prst="rect">
            <a:avLst/>
          </a:prstGeom>
        </p:spPr>
        <p:txBody>
          <a:bodyPr/>
          <a:lstStyle/>
          <a:p>
            <a:pPr algn="ctr"/>
            <a:fld id="{E6EDE458-FE5D-A943-8B68-DF1632607E4A}" type="slidenum">
              <a:rPr lang="en-US" b="1" smtClean="0"/>
              <a:pPr algn="ctr"/>
              <a:t>2</a:t>
            </a:fld>
            <a:endParaRPr lang="en-US" b="1" dirty="0"/>
          </a:p>
        </p:txBody>
      </p:sp>
    </p:spTree>
    <p:extLst>
      <p:ext uri="{BB962C8B-B14F-4D97-AF65-F5344CB8AC3E}">
        <p14:creationId xmlns:p14="http://schemas.microsoft.com/office/powerpoint/2010/main" xmlns="" val="1515422108"/>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09" y="199021"/>
            <a:ext cx="9512616" cy="437104"/>
          </a:xfrm>
        </p:spPr>
        <p:txBody>
          <a:bodyPr>
            <a:noAutofit/>
          </a:bodyPr>
          <a:lstStyle/>
          <a:p>
            <a:pPr algn="ctr"/>
            <a:r>
              <a:rPr lang="en-ZA" sz="2800" dirty="0">
                <a:latin typeface="Arial Black" panose="020B0A04020102020204" pitchFamily="34" charset="0"/>
              </a:rPr>
              <a:t>Families and Social Crime Prevention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08136047"/>
              </p:ext>
            </p:extLst>
          </p:nvPr>
        </p:nvGraphicFramePr>
        <p:xfrm>
          <a:off x="323809" y="628883"/>
          <a:ext cx="9318032" cy="5212080"/>
        </p:xfrm>
        <a:graphic>
          <a:graphicData uri="http://schemas.openxmlformats.org/drawingml/2006/table">
            <a:tbl>
              <a:tblPr firstRow="1" bandRow="1">
                <a:tableStyleId>{5C22544A-7EE6-4342-B048-85BDC9FD1C3A}</a:tableStyleId>
              </a:tblPr>
              <a:tblGrid>
                <a:gridCol w="9318032">
                  <a:extLst>
                    <a:ext uri="{9D8B030D-6E8A-4147-A177-3AD203B41FA5}">
                      <a16:colId xmlns:a16="http://schemas.microsoft.com/office/drawing/2014/main" xmlns="" val="1767784046"/>
                    </a:ext>
                  </a:extLst>
                </a:gridCol>
              </a:tblGrid>
              <a:tr h="496158">
                <a:tc>
                  <a:txBody>
                    <a:bodyPr/>
                    <a:lstStyle/>
                    <a:p>
                      <a:pPr marL="0" algn="just" defTabSz="742950" rtl="0" eaLnBrk="1" latinLnBrk="0" hangingPunct="1"/>
                      <a:r>
                        <a:rPr lang="en-ZA" sz="1600" b="1" u="sng" kern="1200" baseline="0" dirty="0" smtClean="0">
                          <a:solidFill>
                            <a:schemeClr val="tx1"/>
                          </a:solidFill>
                          <a:latin typeface="+mn-lt"/>
                          <a:ea typeface="+mn-ea"/>
                          <a:cs typeface="+mn-cs"/>
                        </a:rPr>
                        <a:t>IMPACT OF THE SOCIAL CRIME PREVENTION POLICY INTERVENTIONS</a:t>
                      </a:r>
                      <a:r>
                        <a:rPr lang="en-ZA" sz="1600" b="1" kern="1200" baseline="0" dirty="0" smtClean="0">
                          <a:solidFill>
                            <a:schemeClr val="tx1"/>
                          </a:solidFill>
                          <a:latin typeface="+mn-lt"/>
                          <a:ea typeface="+mn-ea"/>
                          <a:cs typeface="+mn-cs"/>
                        </a:rPr>
                        <a:t>: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kern="1200" dirty="0" smtClean="0">
                          <a:solidFill>
                            <a:schemeClr val="dk1"/>
                          </a:solidFill>
                          <a:effectLst/>
                          <a:latin typeface="+mn-lt"/>
                          <a:ea typeface="Calibri" panose="020F0502020204030204" pitchFamily="34" charset="0"/>
                          <a:cs typeface="+mn-cs"/>
                        </a:rPr>
                        <a:t>The Anti-Gangsterism Strategy aims to prevent Gangsterism in Child and Youth Care Centres (CYCC) and promotes welfare and safety of children from any child/ children who come with Gangsterism influences. Monitoring covers the profiling of children from admission of their affiliation into gangs and their needs that make them join gangs are assessed as part of interventions rendered. This is also aimed at protecting other children under DSD’s care who are not into Gangsterism from the positively profiled children not to recruit them.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kern="1200" dirty="0" smtClean="0">
                          <a:solidFill>
                            <a:schemeClr val="dk1"/>
                          </a:solidFill>
                          <a:effectLst/>
                          <a:latin typeface="+mn-lt"/>
                          <a:ea typeface="Calibri" panose="020F0502020204030204" pitchFamily="34" charset="0"/>
                          <a:cs typeface="+mn-cs"/>
                        </a:rPr>
                        <a:t>The consultation report on the Integrated Social Crime Prevention Strategy outlines the challenges, achievements and recommendations on the Strategy. This shall enhance the finalisation of the Reviewed Integrated Social Crime Prevention Strategy and improve the implementation thereof, to be aligned and responsive to the current contributing factors and causes of violent and criminal related activities in South Africa</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baseline="0" dirty="0" smtClean="0">
                          <a:solidFill>
                            <a:schemeClr val="tx1"/>
                          </a:solidFill>
                          <a:latin typeface="+mn-lt"/>
                        </a:rPr>
                        <a:t>Through the </a:t>
                      </a:r>
                      <a:r>
                        <a:rPr lang="en-ZA" sz="1600" b="1" kern="1200" dirty="0" smtClean="0">
                          <a:solidFill>
                            <a:schemeClr val="dk1"/>
                          </a:solidFill>
                          <a:effectLst/>
                          <a:latin typeface="+mn-lt"/>
                          <a:ea typeface="Calibri" panose="020F0502020204030204" pitchFamily="34" charset="0"/>
                          <a:cs typeface="+mn-cs"/>
                        </a:rPr>
                        <a:t>Policy on the Provision of Psychosocial Services, t</a:t>
                      </a:r>
                      <a:r>
                        <a:rPr lang="en-ZA" sz="1600" b="1" baseline="0" dirty="0" smtClean="0">
                          <a:solidFill>
                            <a:schemeClr val="tx1"/>
                          </a:solidFill>
                          <a:latin typeface="+mn-lt"/>
                        </a:rPr>
                        <a:t>he DSD w</a:t>
                      </a:r>
                      <a:r>
                        <a:rPr lang="en-ZA" sz="1600" b="1" kern="1200" dirty="0" smtClean="0">
                          <a:solidFill>
                            <a:schemeClr val="tx1"/>
                          </a:solidFill>
                          <a:effectLst/>
                          <a:latin typeface="+mn-lt"/>
                          <a:ea typeface="Calibri" panose="020F0502020204030204" pitchFamily="34" charset="0"/>
                          <a:cs typeface="+mn-cs"/>
                        </a:rPr>
                        <a:t>ill </a:t>
                      </a:r>
                      <a:r>
                        <a:rPr lang="en-ZA" sz="1600" b="1" kern="1200" dirty="0" smtClean="0">
                          <a:solidFill>
                            <a:schemeClr val="dk1"/>
                          </a:solidFill>
                          <a:effectLst/>
                          <a:latin typeface="+mn-lt"/>
                          <a:ea typeface="Calibri" panose="020F0502020204030204" pitchFamily="34" charset="0"/>
                          <a:cs typeface="+mn-cs"/>
                        </a:rPr>
                        <a:t>respond to Pillar Four of the National Strategy Plan on Gender-Based Violence and Femicide (NSP GBVF), which is on </a:t>
                      </a:r>
                      <a:r>
                        <a:rPr lang="en-ZA" sz="1600" b="1" i="1" kern="1200" dirty="0" smtClean="0">
                          <a:solidFill>
                            <a:schemeClr val="dk1"/>
                          </a:solidFill>
                          <a:effectLst/>
                          <a:latin typeface="+mn-lt"/>
                          <a:ea typeface="Calibri" panose="020F0502020204030204" pitchFamily="34" charset="0"/>
                          <a:cs typeface="+mn-cs"/>
                        </a:rPr>
                        <a:t>strengthening existing responses, care, and support services by the state and civil society </a:t>
                      </a:r>
                      <a:r>
                        <a:rPr lang="en-ZA" sz="1600" b="1" kern="1200" dirty="0" smtClean="0">
                          <a:solidFill>
                            <a:schemeClr val="dk1"/>
                          </a:solidFill>
                          <a:effectLst/>
                          <a:latin typeface="+mn-lt"/>
                          <a:ea typeface="Calibri" panose="020F0502020204030204" pitchFamily="34" charset="0"/>
                          <a:cs typeface="+mn-cs"/>
                        </a:rPr>
                        <a:t>in ways that are victim-centred and survivor-focused to facilitate recovery and healing</a:t>
                      </a:r>
                      <a:r>
                        <a:rPr lang="en-ZA" sz="1600" b="1" i="0" u="none" strike="noStrike" kern="1200" baseline="0" dirty="0" smtClean="0">
                          <a:solidFill>
                            <a:schemeClr val="dk1"/>
                          </a:solidFill>
                          <a:latin typeface="+mn-lt"/>
                          <a:ea typeface="+mn-ea"/>
                          <a:cs typeface="+mn-cs"/>
                        </a:rPr>
                        <a:t>.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kern="1200" dirty="0" smtClean="0">
                          <a:solidFill>
                            <a:schemeClr val="dk1"/>
                          </a:solidFill>
                          <a:effectLst/>
                          <a:latin typeface="+mn-lt"/>
                          <a:ea typeface="Calibri" panose="020F0502020204030204" pitchFamily="34" charset="0"/>
                          <a:cs typeface="Arial" panose="020B0604020202020204" pitchFamily="34" charset="0"/>
                        </a:rPr>
                        <a:t>The</a:t>
                      </a:r>
                      <a:r>
                        <a:rPr lang="en-ZA" sz="1600" b="1" kern="1200" baseline="0" dirty="0" smtClean="0">
                          <a:solidFill>
                            <a:schemeClr val="dk1"/>
                          </a:solidFill>
                          <a:effectLst/>
                          <a:latin typeface="+mn-lt"/>
                          <a:ea typeface="Calibri" panose="020F0502020204030204" pitchFamily="34" charset="0"/>
                          <a:cs typeface="Arial" panose="020B0604020202020204" pitchFamily="34" charset="0"/>
                        </a:rPr>
                        <a:t> Policy on Sheltering Services seeks to address the</a:t>
                      </a:r>
                      <a:r>
                        <a:rPr lang="en-ZA" sz="1600" b="1" kern="1200" dirty="0" smtClean="0">
                          <a:solidFill>
                            <a:schemeClr val="dk1"/>
                          </a:solidFill>
                          <a:effectLst/>
                          <a:latin typeface="+mn-lt"/>
                          <a:ea typeface="Calibri" panose="020F0502020204030204" pitchFamily="34" charset="0"/>
                          <a:cs typeface="Arial" panose="020B0604020202020204" pitchFamily="34" charset="0"/>
                        </a:rPr>
                        <a:t> ongoing evolution of women’s shelters in South Africa,</a:t>
                      </a:r>
                      <a:r>
                        <a:rPr lang="en-ZA" sz="1600" b="1" kern="1200" baseline="0" dirty="0" smtClean="0">
                          <a:solidFill>
                            <a:schemeClr val="dk1"/>
                          </a:solidFill>
                          <a:effectLst/>
                          <a:latin typeface="+mn-lt"/>
                          <a:ea typeface="Calibri" panose="020F0502020204030204" pitchFamily="34" charset="0"/>
                          <a:cs typeface="Arial" panose="020B0604020202020204" pitchFamily="34" charset="0"/>
                        </a:rPr>
                        <a:t> </a:t>
                      </a:r>
                      <a:r>
                        <a:rPr lang="en-ZA" sz="1600" b="1" kern="1200" dirty="0" smtClean="0">
                          <a:solidFill>
                            <a:schemeClr val="dk1"/>
                          </a:solidFill>
                          <a:effectLst/>
                          <a:latin typeface="+mn-lt"/>
                          <a:ea typeface="Calibri" panose="020F0502020204030204" pitchFamily="34" charset="0"/>
                          <a:cs typeface="Arial" panose="020B0604020202020204" pitchFamily="34" charset="0"/>
                        </a:rPr>
                        <a:t>developments in relation to the country response to Gender-based Violence generally as well as shelters specifically. </a:t>
                      </a:r>
                      <a:endParaRPr lang="en-ZA" sz="1600" b="1" kern="1200" baseline="0" dirty="0" smtClean="0">
                        <a:solidFill>
                          <a:schemeClr val="tx1"/>
                        </a:solidFill>
                        <a:latin typeface="+mn-lt"/>
                        <a:ea typeface="+mn-ea"/>
                        <a:cs typeface="+mn-cs"/>
                      </a:endParaRP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064069" y="5945187"/>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19</a:t>
            </a:r>
            <a:endParaRPr lang="en-US" b="1" dirty="0">
              <a:solidFill>
                <a:prstClr val="black"/>
              </a:solidFill>
            </a:endParaRPr>
          </a:p>
        </p:txBody>
      </p:sp>
    </p:spTree>
    <p:extLst>
      <p:ext uri="{BB962C8B-B14F-4D97-AF65-F5344CB8AC3E}">
        <p14:creationId xmlns:p14="http://schemas.microsoft.com/office/powerpoint/2010/main" xmlns="" val="2406849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97" y="163795"/>
            <a:ext cx="8543925" cy="559220"/>
          </a:xfrm>
        </p:spPr>
        <p:txBody>
          <a:bodyPr>
            <a:normAutofit/>
          </a:bodyPr>
          <a:lstStyle/>
          <a:p>
            <a:pPr algn="ctr"/>
            <a:r>
              <a:rPr lang="en-ZA" sz="2800" dirty="0" smtClean="0">
                <a:latin typeface="Arial Black" panose="020B0A04020102020204" pitchFamily="34" charset="0"/>
              </a:rPr>
              <a:t>Special </a:t>
            </a:r>
            <a:r>
              <a:rPr lang="en-ZA" sz="2800" dirty="0">
                <a:latin typeface="Arial Black" panose="020B0A04020102020204" pitchFamily="34" charset="0"/>
              </a:rPr>
              <a:t>Projects and Innovation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0289472"/>
              </p:ext>
            </p:extLst>
          </p:nvPr>
        </p:nvGraphicFramePr>
        <p:xfrm>
          <a:off x="373297" y="744279"/>
          <a:ext cx="9413640" cy="4969964"/>
        </p:xfrm>
        <a:graphic>
          <a:graphicData uri="http://schemas.openxmlformats.org/drawingml/2006/table">
            <a:tbl>
              <a:tblPr firstRow="1" bandRow="1">
                <a:tableStyleId>{5C22544A-7EE6-4342-B048-85BDC9FD1C3A}</a:tableStyleId>
              </a:tblPr>
              <a:tblGrid>
                <a:gridCol w="4762229">
                  <a:extLst>
                    <a:ext uri="{9D8B030D-6E8A-4147-A177-3AD203B41FA5}">
                      <a16:colId xmlns:a16="http://schemas.microsoft.com/office/drawing/2014/main" xmlns="" val="1767784046"/>
                    </a:ext>
                  </a:extLst>
                </a:gridCol>
                <a:gridCol w="4651411">
                  <a:extLst>
                    <a:ext uri="{9D8B030D-6E8A-4147-A177-3AD203B41FA5}">
                      <a16:colId xmlns:a16="http://schemas.microsoft.com/office/drawing/2014/main" xmlns="" val="666388472"/>
                    </a:ext>
                  </a:extLst>
                </a:gridCol>
              </a:tblGrid>
              <a:tr h="414669">
                <a:tc gridSpan="2">
                  <a:txBody>
                    <a:bodyPr/>
                    <a:lstStyle/>
                    <a:p>
                      <a:pPr algn="just"/>
                      <a:r>
                        <a:rPr lang="en-ZA" sz="1800" b="1" u="none" kern="1200" baseline="0" dirty="0" smtClean="0">
                          <a:solidFill>
                            <a:schemeClr val="lt1"/>
                          </a:solidFill>
                          <a:latin typeface="+mn-lt"/>
                          <a:ea typeface="+mn-ea"/>
                          <a:cs typeface="Arial" panose="020B0604020202020204" pitchFamily="34" charset="0"/>
                        </a:rPr>
                        <a:t>OUTCOME: Reduced levels of poverty  inequality, vulnerability and social ills</a:t>
                      </a:r>
                      <a:endParaRPr lang="en-ZA" sz="1800" b="1" u="none" kern="1200" baseline="0" dirty="0">
                        <a:solidFill>
                          <a:schemeClr val="lt1"/>
                        </a:solidFill>
                        <a:latin typeface="+mn-lt"/>
                        <a:ea typeface="+mn-ea"/>
                        <a:cs typeface="Arial" panose="020B0604020202020204" pitchFamily="34" charset="0"/>
                      </a:endParaRP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3826287478"/>
                  </a:ext>
                </a:extLst>
              </a:tr>
              <a:tr h="650756">
                <a:tc>
                  <a:txBody>
                    <a:bodyPr/>
                    <a:lstStyle/>
                    <a:p>
                      <a:pPr algn="just"/>
                      <a:r>
                        <a:rPr lang="en-ZA" sz="1800" b="1" dirty="0" smtClean="0"/>
                        <a:t>ANNUAL TARGET/INTERVENTION: What</a:t>
                      </a:r>
                      <a:r>
                        <a:rPr lang="en-ZA" sz="1800" b="1" baseline="0" dirty="0" smtClean="0"/>
                        <a:t> we plan to develop/implement/reach </a:t>
                      </a:r>
                      <a:endParaRPr lang="en-ZA" sz="1800" b="1" dirty="0"/>
                    </a:p>
                  </a:txBody>
                  <a:tcPr>
                    <a:solidFill>
                      <a:schemeClr val="accent2">
                        <a:lumMod val="40000"/>
                        <a:lumOff val="60000"/>
                      </a:schemeClr>
                    </a:solidFill>
                  </a:tcPr>
                </a:tc>
                <a:tc>
                  <a:txBody>
                    <a:bodyPr/>
                    <a:lstStyle/>
                    <a:p>
                      <a:pPr algn="just"/>
                      <a:r>
                        <a:rPr lang="en-ZA" sz="1800" b="0" dirty="0" smtClean="0"/>
                        <a:t>17 400 EPWP work opportunities created through DSD Programmes</a:t>
                      </a:r>
                    </a:p>
                  </a:txBody>
                  <a:tcPr>
                    <a:solidFill>
                      <a:schemeClr val="accent2">
                        <a:lumMod val="40000"/>
                        <a:lumOff val="60000"/>
                      </a:schemeClr>
                    </a:solidFill>
                  </a:tcPr>
                </a:tc>
                <a:extLst>
                  <a:ext uri="{0D108BD9-81ED-4DB2-BD59-A6C34878D82A}">
                    <a16:rowId xmlns:a16="http://schemas.microsoft.com/office/drawing/2014/main" xmlns="" val="313742399"/>
                  </a:ext>
                </a:extLst>
              </a:tr>
              <a:tr h="650756">
                <a:tc>
                  <a:txBody>
                    <a:bodyPr/>
                    <a:lstStyle/>
                    <a:p>
                      <a:pPr algn="just"/>
                      <a:r>
                        <a:rPr lang="en-ZA" sz="1800" b="1" dirty="0" smtClean="0"/>
                        <a:t>Q3</a:t>
                      </a:r>
                      <a:r>
                        <a:rPr lang="en-ZA" sz="1800" b="1" baseline="0" dirty="0" smtClean="0"/>
                        <a:t> </a:t>
                      </a:r>
                      <a:r>
                        <a:rPr lang="en-ZA" sz="1800" b="1" dirty="0" smtClean="0"/>
                        <a:t>TARGET/INTERVENTION: What</a:t>
                      </a:r>
                      <a:r>
                        <a:rPr lang="en-ZA" sz="1800" b="1" baseline="0" dirty="0" smtClean="0"/>
                        <a:t> we planned to develop/implement/reach </a:t>
                      </a:r>
                      <a:endParaRPr lang="en-ZA" sz="1800" b="1" dirty="0" smtClean="0"/>
                    </a:p>
                  </a:txBody>
                  <a:tcPr>
                    <a:solidFill>
                      <a:schemeClr val="accent2">
                        <a:lumMod val="20000"/>
                        <a:lumOff val="80000"/>
                      </a:schemeClr>
                    </a:solidFill>
                  </a:tcPr>
                </a:tc>
                <a:tc>
                  <a:txBody>
                    <a:bodyPr/>
                    <a:lstStyle/>
                    <a:p>
                      <a:pPr algn="just"/>
                      <a:r>
                        <a:rPr lang="en-ZA" sz="1800" b="1" dirty="0" smtClean="0"/>
                        <a:t>ACHIEVEMENT</a:t>
                      </a:r>
                    </a:p>
                    <a:p>
                      <a:pPr algn="just"/>
                      <a:r>
                        <a:rPr lang="en-ZA" sz="1800" b="1" dirty="0" smtClean="0"/>
                        <a:t>What</a:t>
                      </a:r>
                      <a:r>
                        <a:rPr lang="en-ZA" sz="1800" b="1" baseline="0" dirty="0" smtClean="0"/>
                        <a:t> did we do?</a:t>
                      </a:r>
                      <a:endParaRPr lang="en-ZA" sz="1800" b="1" dirty="0" smtClean="0"/>
                    </a:p>
                  </a:txBody>
                  <a:tcPr>
                    <a:solidFill>
                      <a:schemeClr val="accent2">
                        <a:lumMod val="20000"/>
                        <a:lumOff val="80000"/>
                      </a:schemeClr>
                    </a:solidFill>
                  </a:tcPr>
                </a:tc>
                <a:extLst>
                  <a:ext uri="{0D108BD9-81ED-4DB2-BD59-A6C34878D82A}">
                    <a16:rowId xmlns:a16="http://schemas.microsoft.com/office/drawing/2014/main" xmlns="" val="1420604602"/>
                  </a:ext>
                </a:extLst>
              </a:tr>
              <a:tr h="1208548">
                <a:tc>
                  <a:txBody>
                    <a:bodyPr/>
                    <a:lstStyle/>
                    <a:p>
                      <a:pPr algn="just"/>
                      <a:r>
                        <a:rPr lang="en-ZA" sz="1800" b="0" dirty="0" smtClean="0"/>
                        <a:t>Coordinate with provinces on EPWP Work Opportunities </a:t>
                      </a:r>
                    </a:p>
                  </a:txBody>
                  <a:tcPr>
                    <a:solidFill>
                      <a:schemeClr val="accent2">
                        <a:lumMod val="20000"/>
                        <a:lumOff val="80000"/>
                      </a:schemeClr>
                    </a:solidFill>
                  </a:tcPr>
                </a:tc>
                <a:tc>
                  <a:txBody>
                    <a:bodyPr/>
                    <a:lstStyle/>
                    <a:p>
                      <a:pPr algn="just"/>
                      <a:r>
                        <a:rPr lang="en-ZA" sz="1800" b="0" dirty="0" smtClean="0"/>
                        <a:t>As part of coordinating work opportunities created DSD Programmes. The Department  convened a session with DSD Provincial Coordinators </a:t>
                      </a:r>
                      <a:endParaRPr lang="en-ZA" sz="1800" b="0" dirty="0"/>
                    </a:p>
                  </a:txBody>
                  <a:tcPr>
                    <a:solidFill>
                      <a:schemeClr val="accent2">
                        <a:lumMod val="20000"/>
                        <a:lumOff val="80000"/>
                      </a:schemeClr>
                    </a:solidFill>
                  </a:tcPr>
                </a:tc>
                <a:extLst>
                  <a:ext uri="{0D108BD9-81ED-4DB2-BD59-A6C34878D82A}">
                    <a16:rowId xmlns:a16="http://schemas.microsoft.com/office/drawing/2014/main" xmlns="" val="10003"/>
                  </a:ext>
                </a:extLst>
              </a:tr>
              <a:tr h="2045235">
                <a:tc gridSpan="2">
                  <a:txBody>
                    <a:bodyPr/>
                    <a:lstStyle/>
                    <a:p>
                      <a:pPr algn="just"/>
                      <a:r>
                        <a:rPr lang="en-ZA" sz="1800" b="1" u="sng" dirty="0">
                          <a:solidFill>
                            <a:schemeClr val="tx1"/>
                          </a:solidFill>
                        </a:rPr>
                        <a:t>IMPACT</a:t>
                      </a:r>
                      <a:r>
                        <a:rPr lang="en-ZA" sz="1800" b="1" u="sng" baseline="0" dirty="0">
                          <a:solidFill>
                            <a:schemeClr val="tx1"/>
                          </a:solidFill>
                        </a:rPr>
                        <a:t> OF </a:t>
                      </a:r>
                      <a:r>
                        <a:rPr lang="en-ZA" sz="1800" b="1" u="sng" baseline="0" dirty="0" smtClean="0">
                          <a:solidFill>
                            <a:schemeClr val="tx1"/>
                          </a:solidFill>
                        </a:rPr>
                        <a:t>THE INTERVENTION</a:t>
                      </a:r>
                      <a:r>
                        <a:rPr lang="en-ZA" sz="1800" b="1" baseline="0" dirty="0" smtClean="0">
                          <a:solidFill>
                            <a:schemeClr val="tx1"/>
                          </a:solidFill>
                        </a:rPr>
                        <a:t>: The programme focuses on skills development and providing work opportunities by giving unemployed people access to temporary work. Helping unemployed people through skills programmes and work experience and ensuring that unemployed people receive a stipend for any work they have completed as part of the EPWP. The sector focuses on increasing the quality of home-based care and early childhood development programmes, both of which require large amounts of dedication.</a:t>
                      </a: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499103009"/>
                  </a:ext>
                </a:extLst>
              </a:tr>
            </a:tbl>
          </a:graphicData>
        </a:graphic>
      </p:graphicFrame>
      <p:sp>
        <p:nvSpPr>
          <p:cNvPr id="6" name="Slide Number Placeholder 5"/>
          <p:cNvSpPr txBox="1">
            <a:spLocks/>
          </p:cNvSpPr>
          <p:nvPr/>
        </p:nvSpPr>
        <p:spPr>
          <a:xfrm>
            <a:off x="3041386" y="5874155"/>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20</a:t>
            </a:r>
            <a:endParaRPr lang="en-US" b="1" dirty="0">
              <a:solidFill>
                <a:prstClr val="black"/>
              </a:solidFill>
            </a:endParaRPr>
          </a:p>
        </p:txBody>
      </p:sp>
    </p:spTree>
    <p:extLst>
      <p:ext uri="{BB962C8B-B14F-4D97-AF65-F5344CB8AC3E}">
        <p14:creationId xmlns:p14="http://schemas.microsoft.com/office/powerpoint/2010/main" xmlns="" val="3813320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97" y="163794"/>
            <a:ext cx="8543925" cy="548587"/>
          </a:xfrm>
        </p:spPr>
        <p:txBody>
          <a:bodyPr>
            <a:normAutofit/>
          </a:bodyPr>
          <a:lstStyle/>
          <a:p>
            <a:pPr algn="ctr"/>
            <a:r>
              <a:rPr lang="en-ZA" sz="2800" dirty="0" smtClean="0">
                <a:latin typeface="Arial Black" panose="020B0A04020102020204" pitchFamily="34" charset="0"/>
              </a:rPr>
              <a:t>Population </a:t>
            </a:r>
            <a:r>
              <a:rPr lang="en-ZA" sz="2800" dirty="0">
                <a:latin typeface="Arial Black" panose="020B0A04020102020204" pitchFamily="34" charset="0"/>
              </a:rPr>
              <a:t>and Development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92901529"/>
              </p:ext>
            </p:extLst>
          </p:nvPr>
        </p:nvGraphicFramePr>
        <p:xfrm>
          <a:off x="373297" y="712381"/>
          <a:ext cx="9259801" cy="4763388"/>
        </p:xfrm>
        <a:graphic>
          <a:graphicData uri="http://schemas.openxmlformats.org/drawingml/2006/table">
            <a:tbl>
              <a:tblPr firstRow="1" bandRow="1">
                <a:tableStyleId>{5C22544A-7EE6-4342-B048-85BDC9FD1C3A}</a:tableStyleId>
              </a:tblPr>
              <a:tblGrid>
                <a:gridCol w="4857922">
                  <a:extLst>
                    <a:ext uri="{9D8B030D-6E8A-4147-A177-3AD203B41FA5}">
                      <a16:colId xmlns:a16="http://schemas.microsoft.com/office/drawing/2014/main" xmlns="" val="1767784046"/>
                    </a:ext>
                  </a:extLst>
                </a:gridCol>
                <a:gridCol w="4401879">
                  <a:extLst>
                    <a:ext uri="{9D8B030D-6E8A-4147-A177-3AD203B41FA5}">
                      <a16:colId xmlns:a16="http://schemas.microsoft.com/office/drawing/2014/main" xmlns="" val="666388472"/>
                    </a:ext>
                  </a:extLst>
                </a:gridCol>
              </a:tblGrid>
              <a:tr h="403309">
                <a:tc gridSpan="2">
                  <a:txBody>
                    <a:bodyPr/>
                    <a:lstStyle/>
                    <a:p>
                      <a:pPr algn="just"/>
                      <a:r>
                        <a:rPr lang="en-ZA" sz="1800" b="1" u="none" kern="1200" baseline="0" dirty="0" smtClean="0">
                          <a:solidFill>
                            <a:schemeClr val="lt1"/>
                          </a:solidFill>
                          <a:latin typeface="Arial" panose="020B0604020202020204" pitchFamily="34" charset="0"/>
                          <a:ea typeface="+mn-ea"/>
                          <a:cs typeface="Arial" panose="020B0604020202020204" pitchFamily="34" charset="0"/>
                        </a:rPr>
                        <a:t>OUTCOME: Reduced levels of poverty  inequality, vulnerability and social ills</a:t>
                      </a:r>
                      <a:endParaRPr lang="en-ZA" sz="1800" b="1" u="none" kern="1200" baseline="0" dirty="0">
                        <a:solidFill>
                          <a:schemeClr val="lt1"/>
                        </a:solidFill>
                        <a:latin typeface="Arial" panose="020B0604020202020204" pitchFamily="34" charset="0"/>
                        <a:ea typeface="+mn-ea"/>
                        <a:cs typeface="Arial" panose="020B0604020202020204" pitchFamily="34" charset="0"/>
                      </a:endParaRP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3826287478"/>
                  </a:ext>
                </a:extLst>
              </a:tr>
              <a:tr h="1499867">
                <a:tc>
                  <a:txBody>
                    <a:bodyPr/>
                    <a:lstStyle/>
                    <a:p>
                      <a:pPr algn="just"/>
                      <a:r>
                        <a:rPr lang="en-ZA" sz="1800" b="1" dirty="0" smtClean="0"/>
                        <a:t>ANNUAL TARGET/INTERVENTION: What</a:t>
                      </a:r>
                      <a:r>
                        <a:rPr lang="en-ZA" sz="1800" b="1" baseline="0" dirty="0" smtClean="0"/>
                        <a:t> we plan to develop/implement/reach </a:t>
                      </a:r>
                      <a:endParaRPr lang="en-ZA" sz="1800" b="1" dirty="0"/>
                    </a:p>
                  </a:txBody>
                  <a:tcPr>
                    <a:solidFill>
                      <a:schemeClr val="accent2">
                        <a:lumMod val="40000"/>
                        <a:lumOff val="60000"/>
                      </a:schemeClr>
                    </a:solidFill>
                  </a:tcPr>
                </a:tc>
                <a:tc>
                  <a:txBody>
                    <a:bodyPr/>
                    <a:lstStyle/>
                    <a:p>
                      <a:pPr marL="0" marR="0" lvl="0" indent="0" algn="just" defTabSz="742950" rtl="0" eaLnBrk="1" fontAlgn="auto" latinLnBrk="0" hangingPunct="1">
                        <a:lnSpc>
                          <a:spcPct val="100000"/>
                        </a:lnSpc>
                        <a:spcBef>
                          <a:spcPts val="0"/>
                        </a:spcBef>
                        <a:spcAft>
                          <a:spcPts val="0"/>
                        </a:spcAft>
                        <a:buClrTx/>
                        <a:buSzTx/>
                        <a:buFontTx/>
                        <a:buNone/>
                        <a:tabLst/>
                        <a:defRPr/>
                      </a:pPr>
                      <a:r>
                        <a:rPr lang="en-ZA" sz="1800" b="0" dirty="0" smtClean="0"/>
                        <a:t>10 000+ youths in Siyakwazi Youth Network in the 52 Districts participating in the Sexual and Reproductive Health and Rights (SRHR) online advocacy campaign</a:t>
                      </a:r>
                    </a:p>
                  </a:txBody>
                  <a:tcPr>
                    <a:solidFill>
                      <a:schemeClr val="accent2">
                        <a:lumMod val="40000"/>
                        <a:lumOff val="60000"/>
                      </a:schemeClr>
                    </a:solidFill>
                  </a:tcPr>
                </a:tc>
                <a:extLst>
                  <a:ext uri="{0D108BD9-81ED-4DB2-BD59-A6C34878D82A}">
                    <a16:rowId xmlns:a16="http://schemas.microsoft.com/office/drawing/2014/main" xmlns="" val="313742399"/>
                  </a:ext>
                </a:extLst>
              </a:tr>
              <a:tr h="656192">
                <a:tc>
                  <a:txBody>
                    <a:bodyPr/>
                    <a:lstStyle/>
                    <a:p>
                      <a:pPr algn="just"/>
                      <a:r>
                        <a:rPr lang="en-ZA" sz="1800" b="1" dirty="0" smtClean="0"/>
                        <a:t>Q3</a:t>
                      </a:r>
                      <a:r>
                        <a:rPr lang="en-ZA" sz="1800" b="1" baseline="0" dirty="0" smtClean="0"/>
                        <a:t> </a:t>
                      </a:r>
                      <a:r>
                        <a:rPr lang="en-ZA" sz="1800" b="1" dirty="0" smtClean="0"/>
                        <a:t>TARGET/INTERVENTION: What</a:t>
                      </a:r>
                      <a:r>
                        <a:rPr lang="en-ZA" sz="1800" b="1" baseline="0" dirty="0" smtClean="0"/>
                        <a:t> we planned to develop/implement/reach </a:t>
                      </a:r>
                      <a:endParaRPr lang="en-ZA" sz="1800" b="1" dirty="0" smtClean="0"/>
                    </a:p>
                  </a:txBody>
                  <a:tcPr>
                    <a:solidFill>
                      <a:schemeClr val="accent2">
                        <a:lumMod val="20000"/>
                        <a:lumOff val="80000"/>
                      </a:schemeClr>
                    </a:solidFill>
                  </a:tcPr>
                </a:tc>
                <a:tc>
                  <a:txBody>
                    <a:bodyPr/>
                    <a:lstStyle/>
                    <a:p>
                      <a:pPr algn="just"/>
                      <a:r>
                        <a:rPr lang="en-ZA" sz="1800" b="1" dirty="0" smtClean="0"/>
                        <a:t>ACHIEVEMENT</a:t>
                      </a:r>
                    </a:p>
                    <a:p>
                      <a:pPr algn="just"/>
                      <a:r>
                        <a:rPr lang="en-ZA" sz="1800" b="1" dirty="0" smtClean="0"/>
                        <a:t>What</a:t>
                      </a:r>
                      <a:r>
                        <a:rPr lang="en-ZA" sz="1800" b="1" baseline="0" dirty="0" smtClean="0"/>
                        <a:t> did we do?</a:t>
                      </a:r>
                      <a:endParaRPr lang="en-ZA" sz="1800" b="1" dirty="0" smtClean="0"/>
                    </a:p>
                  </a:txBody>
                  <a:tcPr>
                    <a:solidFill>
                      <a:schemeClr val="accent2">
                        <a:lumMod val="20000"/>
                        <a:lumOff val="80000"/>
                      </a:schemeClr>
                    </a:solidFill>
                  </a:tcPr>
                </a:tc>
                <a:extLst>
                  <a:ext uri="{0D108BD9-81ED-4DB2-BD59-A6C34878D82A}">
                    <a16:rowId xmlns:a16="http://schemas.microsoft.com/office/drawing/2014/main" xmlns="" val="1420604602"/>
                  </a:ext>
                </a:extLst>
              </a:tr>
              <a:tr h="937417">
                <a:tc>
                  <a:txBody>
                    <a:bodyPr/>
                    <a:lstStyle/>
                    <a:p>
                      <a:pPr algn="just"/>
                      <a:r>
                        <a:rPr lang="en-ZA" sz="1800" b="0" dirty="0" smtClean="0"/>
                        <a:t>2 500 new youths participating in the Sexual and Reproductive Health and Rights online advocacy campaign</a:t>
                      </a:r>
                    </a:p>
                  </a:txBody>
                  <a:tcPr>
                    <a:solidFill>
                      <a:schemeClr val="accent2">
                        <a:lumMod val="20000"/>
                        <a:lumOff val="80000"/>
                      </a:schemeClr>
                    </a:solidFill>
                  </a:tcPr>
                </a:tc>
                <a:tc>
                  <a:txBody>
                    <a:bodyPr/>
                    <a:lstStyle/>
                    <a:p>
                      <a:pPr algn="just"/>
                      <a:r>
                        <a:rPr lang="en-ZA" sz="1800" b="0" dirty="0" smtClean="0"/>
                        <a:t>The SRHR Campaign reached a further 37 324 youths</a:t>
                      </a:r>
                      <a:endParaRPr lang="en-ZA" sz="1800" b="0" dirty="0"/>
                    </a:p>
                  </a:txBody>
                  <a:tcPr>
                    <a:solidFill>
                      <a:schemeClr val="accent2">
                        <a:lumMod val="20000"/>
                        <a:lumOff val="80000"/>
                      </a:schemeClr>
                    </a:solidFill>
                  </a:tcPr>
                </a:tc>
                <a:extLst>
                  <a:ext uri="{0D108BD9-81ED-4DB2-BD59-A6C34878D82A}">
                    <a16:rowId xmlns:a16="http://schemas.microsoft.com/office/drawing/2014/main" xmlns="" val="10003"/>
                  </a:ext>
                </a:extLst>
              </a:tr>
              <a:tr h="1266603">
                <a:tc gridSpan="2">
                  <a:txBody>
                    <a:bodyPr/>
                    <a:lstStyle/>
                    <a:p>
                      <a:pPr algn="just"/>
                      <a:r>
                        <a:rPr lang="en-ZA" sz="1800" b="1" u="sng" dirty="0">
                          <a:solidFill>
                            <a:schemeClr val="tx1"/>
                          </a:solidFill>
                        </a:rPr>
                        <a:t>IMPACT</a:t>
                      </a:r>
                      <a:r>
                        <a:rPr lang="en-ZA" sz="1800" b="1" u="sng" baseline="0" dirty="0">
                          <a:solidFill>
                            <a:schemeClr val="tx1"/>
                          </a:solidFill>
                        </a:rPr>
                        <a:t> OF </a:t>
                      </a:r>
                      <a:r>
                        <a:rPr lang="en-ZA" sz="1800" b="1" u="sng" baseline="0" dirty="0" smtClean="0">
                          <a:solidFill>
                            <a:schemeClr val="tx1"/>
                          </a:solidFill>
                        </a:rPr>
                        <a:t>THE INTERVENTION</a:t>
                      </a:r>
                      <a:r>
                        <a:rPr lang="en-ZA" sz="1800" b="1" baseline="0" dirty="0" smtClean="0">
                          <a:solidFill>
                            <a:schemeClr val="tx1"/>
                          </a:solidFill>
                        </a:rPr>
                        <a:t>: The SRHR campaign engage young people and young influencers to create awareness about Sexual and Reproductive Health and Rights and Comprehensive Sexuality Education  topics, and challenges and providing possible solutions during the COVID‐19 pandemic.</a:t>
                      </a:r>
                      <a:r>
                        <a:rPr lang="en-ZA" sz="1800" b="1" baseline="0" dirty="0" smtClean="0">
                          <a:solidFill>
                            <a:srgbClr val="FF0000"/>
                          </a:solidFill>
                        </a:rPr>
                        <a:t> </a:t>
                      </a: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499103009"/>
                  </a:ext>
                </a:extLst>
              </a:tr>
            </a:tbl>
          </a:graphicData>
        </a:graphic>
      </p:graphicFrame>
      <p:sp>
        <p:nvSpPr>
          <p:cNvPr id="4" name="Slide Number Placeholder 5"/>
          <p:cNvSpPr txBox="1">
            <a:spLocks/>
          </p:cNvSpPr>
          <p:nvPr/>
        </p:nvSpPr>
        <p:spPr>
          <a:xfrm>
            <a:off x="2956326" y="6005801"/>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21</a:t>
            </a:r>
            <a:endParaRPr lang="en-US" b="1" dirty="0">
              <a:solidFill>
                <a:prstClr val="black"/>
              </a:solidFill>
            </a:endParaRPr>
          </a:p>
        </p:txBody>
      </p:sp>
    </p:spTree>
    <p:extLst>
      <p:ext uri="{BB962C8B-B14F-4D97-AF65-F5344CB8AC3E}">
        <p14:creationId xmlns:p14="http://schemas.microsoft.com/office/powerpoint/2010/main" xmlns="" val="33404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97" y="146020"/>
            <a:ext cx="8543925" cy="559219"/>
          </a:xfrm>
        </p:spPr>
        <p:txBody>
          <a:bodyPr>
            <a:normAutofit/>
          </a:bodyPr>
          <a:lstStyle/>
          <a:p>
            <a:pPr algn="ctr"/>
            <a:r>
              <a:rPr lang="en-ZA" sz="2800" dirty="0" smtClean="0">
                <a:latin typeface="Arial Black" panose="020B0A04020102020204" pitchFamily="34" charset="0"/>
              </a:rPr>
              <a:t>Social </a:t>
            </a:r>
            <a:r>
              <a:rPr lang="en-ZA" sz="2800" dirty="0">
                <a:latin typeface="Arial Black" panose="020B0A04020102020204" pitchFamily="34" charset="0"/>
              </a:rPr>
              <a:t>Policy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4069240"/>
              </p:ext>
            </p:extLst>
          </p:nvPr>
        </p:nvGraphicFramePr>
        <p:xfrm>
          <a:off x="276447" y="581568"/>
          <a:ext cx="9409813" cy="5457657"/>
        </p:xfrm>
        <a:graphic>
          <a:graphicData uri="http://schemas.openxmlformats.org/drawingml/2006/table">
            <a:tbl>
              <a:tblPr firstRow="1" bandRow="1">
                <a:tableStyleId>{5C22544A-7EE6-4342-B048-85BDC9FD1C3A}</a:tableStyleId>
              </a:tblPr>
              <a:tblGrid>
                <a:gridCol w="4827181">
                  <a:extLst>
                    <a:ext uri="{9D8B030D-6E8A-4147-A177-3AD203B41FA5}">
                      <a16:colId xmlns:a16="http://schemas.microsoft.com/office/drawing/2014/main" xmlns="" val="1767784046"/>
                    </a:ext>
                  </a:extLst>
                </a:gridCol>
                <a:gridCol w="4582632">
                  <a:extLst>
                    <a:ext uri="{9D8B030D-6E8A-4147-A177-3AD203B41FA5}">
                      <a16:colId xmlns:a16="http://schemas.microsoft.com/office/drawing/2014/main" xmlns="" val="666388472"/>
                    </a:ext>
                  </a:extLst>
                </a:gridCol>
              </a:tblGrid>
              <a:tr h="465920">
                <a:tc gridSpan="2">
                  <a:txBody>
                    <a:bodyPr/>
                    <a:lstStyle/>
                    <a:p>
                      <a:pPr algn="just"/>
                      <a:r>
                        <a:rPr lang="en-ZA" sz="1800" b="1" u="none" kern="1200" baseline="0" dirty="0" smtClean="0">
                          <a:solidFill>
                            <a:schemeClr val="lt1"/>
                          </a:solidFill>
                          <a:latin typeface="+mn-lt"/>
                          <a:ea typeface="+mn-ea"/>
                          <a:cs typeface="Arial" panose="020B0604020202020204" pitchFamily="34" charset="0"/>
                        </a:rPr>
                        <a:t>OUTCOME: Reduced levels of poverty  inequality, vulnerability and social ills</a:t>
                      </a:r>
                      <a:endParaRPr lang="en-ZA" sz="1800" b="1" u="none" kern="1200" baseline="0" dirty="0">
                        <a:solidFill>
                          <a:schemeClr val="lt1"/>
                        </a:solidFill>
                        <a:latin typeface="+mn-lt"/>
                        <a:ea typeface="+mn-ea"/>
                        <a:cs typeface="Arial" panose="020B0604020202020204" pitchFamily="34" charset="0"/>
                      </a:endParaRP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3826287478"/>
                  </a:ext>
                </a:extLst>
              </a:tr>
              <a:tr h="748507">
                <a:tc>
                  <a:txBody>
                    <a:bodyPr/>
                    <a:lstStyle/>
                    <a:p>
                      <a:pPr algn="just"/>
                      <a:r>
                        <a:rPr lang="en-ZA" sz="1800" b="1" dirty="0" smtClean="0"/>
                        <a:t>ANNUAL TARGET/INTERVENTION: What</a:t>
                      </a:r>
                      <a:r>
                        <a:rPr lang="en-ZA" sz="1800" b="1" baseline="0" dirty="0" smtClean="0"/>
                        <a:t> we plan to develop/implement/reach </a:t>
                      </a:r>
                      <a:endParaRPr lang="en-ZA" sz="1800" b="1" dirty="0"/>
                    </a:p>
                  </a:txBody>
                  <a:tcPr>
                    <a:solidFill>
                      <a:schemeClr val="accent2">
                        <a:lumMod val="40000"/>
                        <a:lumOff val="60000"/>
                      </a:schemeClr>
                    </a:solidFill>
                  </a:tcPr>
                </a:tc>
                <a:tc>
                  <a:txBody>
                    <a:bodyPr/>
                    <a:lstStyle/>
                    <a:p>
                      <a:pPr algn="just"/>
                      <a:r>
                        <a:rPr lang="en-ZA" sz="1800" b="0" dirty="0" smtClean="0"/>
                        <a:t>Develop and disseminate four research and policy briefs</a:t>
                      </a:r>
                    </a:p>
                  </a:txBody>
                  <a:tcPr>
                    <a:solidFill>
                      <a:schemeClr val="accent2">
                        <a:lumMod val="40000"/>
                        <a:lumOff val="60000"/>
                      </a:schemeClr>
                    </a:solidFill>
                  </a:tcPr>
                </a:tc>
                <a:extLst>
                  <a:ext uri="{0D108BD9-81ED-4DB2-BD59-A6C34878D82A}">
                    <a16:rowId xmlns:a16="http://schemas.microsoft.com/office/drawing/2014/main" xmlns="" val="313742399"/>
                  </a:ext>
                </a:extLst>
              </a:tr>
              <a:tr h="768510">
                <a:tc>
                  <a:txBody>
                    <a:bodyPr/>
                    <a:lstStyle/>
                    <a:p>
                      <a:pPr algn="just"/>
                      <a:r>
                        <a:rPr lang="en-ZA" sz="1800" b="1" dirty="0" smtClean="0"/>
                        <a:t>Q3</a:t>
                      </a:r>
                      <a:r>
                        <a:rPr lang="en-ZA" sz="1800" b="1" baseline="0" dirty="0" smtClean="0"/>
                        <a:t> </a:t>
                      </a:r>
                      <a:r>
                        <a:rPr lang="en-ZA" sz="1800" b="1" dirty="0" smtClean="0"/>
                        <a:t>TARGET/INTERVENTION: What</a:t>
                      </a:r>
                      <a:r>
                        <a:rPr lang="en-ZA" sz="1800" b="1" baseline="0" dirty="0" smtClean="0"/>
                        <a:t> we planned to develop/implement/reach </a:t>
                      </a:r>
                      <a:endParaRPr lang="en-ZA" sz="1800" b="1" dirty="0" smtClean="0"/>
                    </a:p>
                  </a:txBody>
                  <a:tcPr>
                    <a:solidFill>
                      <a:schemeClr val="accent2">
                        <a:lumMod val="20000"/>
                        <a:lumOff val="80000"/>
                      </a:schemeClr>
                    </a:solidFill>
                  </a:tcPr>
                </a:tc>
                <a:tc>
                  <a:txBody>
                    <a:bodyPr/>
                    <a:lstStyle/>
                    <a:p>
                      <a:pPr algn="just"/>
                      <a:r>
                        <a:rPr lang="en-ZA" sz="1800" b="1" dirty="0" smtClean="0"/>
                        <a:t>ACHIEVEMENT</a:t>
                      </a:r>
                    </a:p>
                    <a:p>
                      <a:pPr algn="just"/>
                      <a:r>
                        <a:rPr lang="en-ZA" sz="1800" b="1" dirty="0" smtClean="0"/>
                        <a:t>What</a:t>
                      </a:r>
                      <a:r>
                        <a:rPr lang="en-ZA" sz="1800" b="1" baseline="0" dirty="0" smtClean="0"/>
                        <a:t> did we do?</a:t>
                      </a:r>
                      <a:endParaRPr lang="en-ZA" sz="1800" b="1" dirty="0" smtClean="0"/>
                    </a:p>
                  </a:txBody>
                  <a:tcPr>
                    <a:solidFill>
                      <a:schemeClr val="accent2">
                        <a:lumMod val="20000"/>
                        <a:lumOff val="80000"/>
                      </a:schemeClr>
                    </a:solidFill>
                  </a:tcPr>
                </a:tc>
                <a:extLst>
                  <a:ext uri="{0D108BD9-81ED-4DB2-BD59-A6C34878D82A}">
                    <a16:rowId xmlns:a16="http://schemas.microsoft.com/office/drawing/2014/main" xmlns="" val="1420604602"/>
                  </a:ext>
                </a:extLst>
              </a:tr>
              <a:tr h="625262">
                <a:tc>
                  <a:txBody>
                    <a:bodyPr/>
                    <a:lstStyle/>
                    <a:p>
                      <a:pPr algn="just"/>
                      <a:r>
                        <a:rPr lang="en-ZA" sz="1800" b="0" dirty="0" smtClean="0"/>
                        <a:t>Develop 1 Brief Policy</a:t>
                      </a:r>
                    </a:p>
                  </a:txBody>
                  <a:tcPr>
                    <a:solidFill>
                      <a:schemeClr val="accent2">
                        <a:lumMod val="20000"/>
                        <a:lumOff val="80000"/>
                      </a:schemeClr>
                    </a:solidFill>
                  </a:tcPr>
                </a:tc>
                <a:tc>
                  <a:txBody>
                    <a:bodyPr/>
                    <a:lstStyle/>
                    <a:p>
                      <a:pPr algn="just"/>
                      <a:r>
                        <a:rPr lang="en-ZA" sz="1800" b="0" dirty="0" smtClean="0"/>
                        <a:t>Policy Brief</a:t>
                      </a:r>
                      <a:r>
                        <a:rPr lang="en-ZA" sz="1800" b="0" baseline="0" dirty="0" smtClean="0"/>
                        <a:t> </a:t>
                      </a:r>
                      <a:r>
                        <a:rPr lang="en-ZA" sz="1800" b="0" dirty="0" smtClean="0"/>
                        <a:t>on Responses to Safeguard the Demographic Dividend was developed</a:t>
                      </a:r>
                      <a:endParaRPr lang="en-ZA" sz="1800" b="0" dirty="0"/>
                    </a:p>
                  </a:txBody>
                  <a:tcPr>
                    <a:solidFill>
                      <a:schemeClr val="accent2">
                        <a:lumMod val="20000"/>
                        <a:lumOff val="80000"/>
                      </a:schemeClr>
                    </a:solidFill>
                  </a:tcPr>
                </a:tc>
                <a:extLst>
                  <a:ext uri="{0D108BD9-81ED-4DB2-BD59-A6C34878D82A}">
                    <a16:rowId xmlns:a16="http://schemas.microsoft.com/office/drawing/2014/main" xmlns="" val="10003"/>
                  </a:ext>
                </a:extLst>
              </a:tr>
              <a:tr h="1673770">
                <a:tc gridSpan="2">
                  <a:txBody>
                    <a:bodyPr/>
                    <a:lstStyle/>
                    <a:p>
                      <a:pPr algn="just"/>
                      <a:r>
                        <a:rPr lang="en-ZA" sz="1800" b="1" u="sng" dirty="0">
                          <a:solidFill>
                            <a:schemeClr val="tx1"/>
                          </a:solidFill>
                        </a:rPr>
                        <a:t>IMPACT</a:t>
                      </a:r>
                      <a:r>
                        <a:rPr lang="en-ZA" sz="1800" b="1" u="sng" baseline="0" dirty="0">
                          <a:solidFill>
                            <a:schemeClr val="tx1"/>
                          </a:solidFill>
                        </a:rPr>
                        <a:t> OF </a:t>
                      </a:r>
                      <a:r>
                        <a:rPr lang="en-ZA" sz="1800" b="1" u="sng" baseline="0" dirty="0" smtClean="0">
                          <a:solidFill>
                            <a:schemeClr val="tx1"/>
                          </a:solidFill>
                        </a:rPr>
                        <a:t>THE INTERVENTION</a:t>
                      </a:r>
                      <a:r>
                        <a:rPr lang="en-ZA" sz="1800" b="1" baseline="0" dirty="0" smtClean="0">
                          <a:solidFill>
                            <a:schemeClr val="tx1"/>
                          </a:solidFill>
                        </a:rPr>
                        <a:t>: The Policy Brief recommended measures to </a:t>
                      </a:r>
                      <a:r>
                        <a:rPr lang="en-ZA" sz="1800" b="1" kern="1200" baseline="0" dirty="0" smtClean="0">
                          <a:solidFill>
                            <a:schemeClr val="tx1"/>
                          </a:solidFill>
                          <a:latin typeface="+mn-lt"/>
                          <a:ea typeface="+mn-ea"/>
                          <a:cs typeface="+mn-cs"/>
                        </a:rPr>
                        <a:t>safeguard the demographic dividend from the impact of COVID-19, including among others, </a:t>
                      </a:r>
                    </a:p>
                    <a:p>
                      <a:pPr marL="285750" indent="-285750" algn="just">
                        <a:buFont typeface="Arial" panose="020B0604020202020204" pitchFamily="34" charset="0"/>
                        <a:buChar char="•"/>
                      </a:pPr>
                      <a:r>
                        <a:rPr lang="en-ZA" sz="1800" b="1" baseline="0" dirty="0" smtClean="0">
                          <a:solidFill>
                            <a:schemeClr val="tx1"/>
                          </a:solidFill>
                        </a:rPr>
                        <a:t>Putting in place measures to fully resume service delivery in the health sector that will safeguard SRHR and family planning programmes, including service delivery to the youth. </a:t>
                      </a:r>
                    </a:p>
                    <a:p>
                      <a:pPr marL="285750" indent="-285750" algn="just">
                        <a:buFont typeface="Arial" panose="020B0604020202020204" pitchFamily="34" charset="0"/>
                        <a:buChar char="•"/>
                      </a:pPr>
                      <a:r>
                        <a:rPr lang="en-ZA" sz="1800" b="1" baseline="0" dirty="0" smtClean="0">
                          <a:solidFill>
                            <a:schemeClr val="tx1"/>
                          </a:solidFill>
                        </a:rPr>
                        <a:t>To also map and invest in addressing other emerging priorities that have been observed to have intensified during the pandemic including Sexual and Gender-Based Violence and mental health.</a:t>
                      </a:r>
                    </a:p>
                    <a:p>
                      <a:pPr marL="285750" indent="-285750" algn="just" defTabSz="742950" rtl="0" eaLnBrk="1" latinLnBrk="0" hangingPunct="1">
                        <a:buFont typeface="Arial" panose="020B0604020202020204" pitchFamily="34" charset="0"/>
                        <a:buChar char="•"/>
                      </a:pPr>
                      <a:r>
                        <a:rPr lang="en-ZA" sz="1800" b="1" kern="1200" baseline="0" dirty="0" smtClean="0">
                          <a:solidFill>
                            <a:schemeClr val="tx1"/>
                          </a:solidFill>
                          <a:latin typeface="+mn-lt"/>
                          <a:ea typeface="+mn-ea"/>
                          <a:cs typeface="+mn-cs"/>
                        </a:rPr>
                        <a:t>Develop a youth centred post COVID-19 recovery strategy. </a:t>
                      </a: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499103009"/>
                  </a:ext>
                </a:extLst>
              </a:tr>
            </a:tbl>
          </a:graphicData>
        </a:graphic>
      </p:graphicFrame>
      <p:sp>
        <p:nvSpPr>
          <p:cNvPr id="6" name="Slide Number Placeholder 5"/>
          <p:cNvSpPr txBox="1">
            <a:spLocks/>
          </p:cNvSpPr>
          <p:nvPr/>
        </p:nvSpPr>
        <p:spPr>
          <a:xfrm>
            <a:off x="3041386" y="6109648"/>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22</a:t>
            </a:r>
            <a:endParaRPr lang="en-US" b="1" dirty="0">
              <a:solidFill>
                <a:prstClr val="black"/>
              </a:solidFill>
            </a:endParaRPr>
          </a:p>
        </p:txBody>
      </p:sp>
    </p:spTree>
    <p:extLst>
      <p:ext uri="{BB962C8B-B14F-4D97-AF65-F5344CB8AC3E}">
        <p14:creationId xmlns:p14="http://schemas.microsoft.com/office/powerpoint/2010/main" xmlns="" val="3112396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1" y="275555"/>
            <a:ext cx="9512616" cy="437104"/>
          </a:xfrm>
        </p:spPr>
        <p:txBody>
          <a:bodyPr>
            <a:noAutofit/>
          </a:bodyPr>
          <a:lstStyle/>
          <a:p>
            <a:pPr algn="ctr"/>
            <a:r>
              <a:rPr lang="en-ZA" sz="2400" dirty="0">
                <a:latin typeface="Arial Black" panose="020B0A04020102020204" pitchFamily="34" charset="0"/>
              </a:rPr>
              <a:t>Poverty Alleviation, Sustainable Livelihood and Food Security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57670558"/>
              </p:ext>
            </p:extLst>
          </p:nvPr>
        </p:nvGraphicFramePr>
        <p:xfrm>
          <a:off x="323809" y="814258"/>
          <a:ext cx="9257072" cy="4732653"/>
        </p:xfrm>
        <a:graphic>
          <a:graphicData uri="http://schemas.openxmlformats.org/drawingml/2006/table">
            <a:tbl>
              <a:tblPr firstRow="1" bandRow="1">
                <a:tableStyleId>{5C22544A-7EE6-4342-B048-85BDC9FD1C3A}</a:tableStyleId>
              </a:tblPr>
              <a:tblGrid>
                <a:gridCol w="9257072">
                  <a:extLst>
                    <a:ext uri="{9D8B030D-6E8A-4147-A177-3AD203B41FA5}">
                      <a16:colId xmlns:a16="http://schemas.microsoft.com/office/drawing/2014/main" xmlns="" val="1767784046"/>
                    </a:ext>
                  </a:extLst>
                </a:gridCol>
              </a:tblGrid>
              <a:tr h="4732653">
                <a:tc>
                  <a:txBody>
                    <a:bodyPr/>
                    <a:lstStyle/>
                    <a:p>
                      <a:pPr marL="0" indent="0" algn="just" defTabSz="742950" rtl="0" eaLnBrk="1" latinLnBrk="0" hangingPunct="1">
                        <a:buFont typeface="Arial" panose="020B0604020202020204" pitchFamily="34" charset="0"/>
                        <a:buNone/>
                      </a:pPr>
                      <a:r>
                        <a:rPr lang="en-ZA" sz="1800" b="1" kern="1200" baseline="0" dirty="0" smtClean="0">
                          <a:solidFill>
                            <a:schemeClr val="tx1"/>
                          </a:solidFill>
                          <a:latin typeface="+mn-lt"/>
                          <a:ea typeface="+mn-ea"/>
                          <a:cs typeface="+mn-cs"/>
                        </a:rPr>
                        <a:t>The Department continued with the provision of food to vulnerable individuals and households. These interventions are part of the targeted outcome to r</a:t>
                      </a:r>
                      <a:r>
                        <a:rPr lang="en-US" sz="1800" b="1" u="none" kern="1200" dirty="0" smtClean="0">
                          <a:solidFill>
                            <a:schemeClr val="tx1"/>
                          </a:solidFill>
                          <a:effectLst/>
                          <a:latin typeface="+mn-lt"/>
                          <a:ea typeface="+mn-ea"/>
                          <a:cs typeface="+mn-cs"/>
                        </a:rPr>
                        <a:t>educe levels of poverty, inequality, vulnerability and social ills.  </a:t>
                      </a:r>
                      <a:endParaRPr lang="en-ZA" sz="1800" b="1" kern="1200" baseline="0" dirty="0" smtClean="0">
                        <a:solidFill>
                          <a:schemeClr val="tx1"/>
                        </a:solidFill>
                        <a:latin typeface="+mn-lt"/>
                        <a:ea typeface="+mn-ea"/>
                        <a:cs typeface="+mn-cs"/>
                      </a:endParaRP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kern="1200" baseline="0" dirty="0" smtClean="0">
                          <a:solidFill>
                            <a:schemeClr val="tx1"/>
                          </a:solidFill>
                          <a:latin typeface="+mn-lt"/>
                          <a:ea typeface="+mn-ea"/>
                          <a:cs typeface="+mn-cs"/>
                        </a:rPr>
                        <a:t>A total of 1 254 385 vulnerable individuals and 250 877 households accessed food through DSD Food Programmes.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baseline="0" dirty="0" smtClean="0">
                          <a:solidFill>
                            <a:schemeClr val="tx1"/>
                          </a:solidFill>
                        </a:rPr>
                        <a:t>The Food and Nutrition Security Programme contributes to the goal of improving access to diverse and affordable food.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baseline="0" dirty="0" smtClean="0">
                          <a:solidFill>
                            <a:schemeClr val="tx1"/>
                          </a:solidFill>
                        </a:rPr>
                        <a:t>DSD continued with the provision of food parcels to poor and vulnerable individuals and households as a response to the COVID-19 pandemic.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kern="1200" baseline="0" dirty="0" smtClean="0">
                          <a:solidFill>
                            <a:schemeClr val="tx1"/>
                          </a:solidFill>
                          <a:latin typeface="+mn-lt"/>
                          <a:ea typeface="+mn-ea"/>
                          <a:cs typeface="+mn-cs"/>
                        </a:rPr>
                        <a:t>Similarly, DSD is developing a Framework for the Programme to link Social Protection Beneficiaries to Sustainable Livelihood Opportunities. The Framework was consulted at the Sustainable Livelihoods Directors Forum in October 2020.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baseline="0" dirty="0" smtClean="0">
                          <a:solidFill>
                            <a:schemeClr val="tx1"/>
                          </a:solidFill>
                          <a:latin typeface="+mn-lt"/>
                        </a:rPr>
                        <a:t>The Framework will provide systematic aid to Social Service Practitioners to mobilize communities and facilitate community development processes in a standardized and uniform manner. </a:t>
                      </a:r>
                      <a:endParaRPr lang="en-ZA" sz="1800" b="1" kern="1200" baseline="0" dirty="0" smtClean="0">
                        <a:solidFill>
                          <a:schemeClr val="tx1"/>
                        </a:solidFill>
                        <a:latin typeface="+mn-lt"/>
                        <a:ea typeface="+mn-ea"/>
                        <a:cs typeface="+mn-cs"/>
                      </a:endParaRP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033589" y="5762625"/>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23</a:t>
            </a:r>
            <a:endParaRPr lang="en-US" b="1" dirty="0">
              <a:solidFill>
                <a:prstClr val="black"/>
              </a:solidFill>
            </a:endParaRPr>
          </a:p>
        </p:txBody>
      </p:sp>
    </p:spTree>
    <p:extLst>
      <p:ext uri="{BB962C8B-B14F-4D97-AF65-F5344CB8AC3E}">
        <p14:creationId xmlns:p14="http://schemas.microsoft.com/office/powerpoint/2010/main" xmlns="" val="1821169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5555"/>
            <a:ext cx="9786937" cy="437104"/>
          </a:xfrm>
        </p:spPr>
        <p:txBody>
          <a:bodyPr>
            <a:noAutofit/>
          </a:bodyPr>
          <a:lstStyle/>
          <a:p>
            <a:pPr algn="ctr"/>
            <a:r>
              <a:rPr lang="en-ZA" sz="2400" dirty="0">
                <a:latin typeface="Arial Black" panose="020B0A04020102020204" pitchFamily="34" charset="0"/>
              </a:rPr>
              <a:t>Community Development </a:t>
            </a:r>
            <a:r>
              <a:rPr lang="en-ZA" sz="2400" dirty="0" smtClean="0">
                <a:latin typeface="Arial Black" panose="020B0A04020102020204" pitchFamily="34" charset="0"/>
              </a:rPr>
              <a:t>Practice and Community Mobilization</a:t>
            </a:r>
            <a:endParaRPr lang="en-ZA" sz="2400"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02604039"/>
              </p:ext>
            </p:extLst>
          </p:nvPr>
        </p:nvGraphicFramePr>
        <p:xfrm>
          <a:off x="323809" y="814259"/>
          <a:ext cx="9257072" cy="5273040"/>
        </p:xfrm>
        <a:graphic>
          <a:graphicData uri="http://schemas.openxmlformats.org/drawingml/2006/table">
            <a:tbl>
              <a:tblPr firstRow="1" bandRow="1">
                <a:tableStyleId>{5C22544A-7EE6-4342-B048-85BDC9FD1C3A}</a:tableStyleId>
              </a:tblPr>
              <a:tblGrid>
                <a:gridCol w="9257072">
                  <a:extLst>
                    <a:ext uri="{9D8B030D-6E8A-4147-A177-3AD203B41FA5}">
                      <a16:colId xmlns:a16="http://schemas.microsoft.com/office/drawing/2014/main" xmlns="" val="1767784046"/>
                    </a:ext>
                  </a:extLst>
                </a:gridCol>
              </a:tblGrid>
              <a:tr h="496158">
                <a:tc>
                  <a:txBody>
                    <a:bodyPr/>
                    <a:lstStyle/>
                    <a:p>
                      <a:pPr marL="285750" indent="-285750" algn="just" defTabSz="742950" rtl="0" eaLnBrk="1" latinLnBrk="0" hangingPunct="1">
                        <a:lnSpc>
                          <a:spcPct val="100000"/>
                        </a:lnSpc>
                        <a:spcBef>
                          <a:spcPts val="0"/>
                        </a:spcBef>
                        <a:spcAft>
                          <a:spcPts val="0"/>
                        </a:spcAft>
                        <a:buFont typeface="Arial" panose="020B0604020202020204" pitchFamily="34" charset="0"/>
                        <a:buChar char="•"/>
                      </a:pPr>
                      <a:r>
                        <a:rPr lang="en-ZA" sz="1700" b="1" kern="1200" baseline="0" dirty="0" smtClean="0">
                          <a:solidFill>
                            <a:schemeClr val="tx1"/>
                          </a:solidFill>
                          <a:latin typeface="+mn-lt"/>
                          <a:ea typeface="+mn-ea"/>
                          <a:cs typeface="+mn-cs"/>
                        </a:rPr>
                        <a:t>The Department is developing policies and frameworks to ensure </a:t>
                      </a:r>
                      <a:r>
                        <a:rPr lang="en-ZA" sz="1700" b="1" baseline="0" dirty="0" smtClean="0">
                          <a:solidFill>
                            <a:schemeClr val="tx1"/>
                          </a:solidFill>
                        </a:rPr>
                        <a:t>coherence and harmonization of  the practice of community development across government, NGOs and the private sector. </a:t>
                      </a:r>
                    </a:p>
                    <a:p>
                      <a:pPr marL="285750" indent="-285750" algn="just" defTabSz="742950" rtl="0" eaLnBrk="1" latinLnBrk="0" hangingPunct="1">
                        <a:lnSpc>
                          <a:spcPct val="100000"/>
                        </a:lnSpc>
                        <a:spcBef>
                          <a:spcPts val="0"/>
                        </a:spcBef>
                        <a:spcAft>
                          <a:spcPts val="0"/>
                        </a:spcAft>
                        <a:buFont typeface="Arial" panose="020B0604020202020204" pitchFamily="34" charset="0"/>
                        <a:buChar char="•"/>
                      </a:pPr>
                      <a:r>
                        <a:rPr lang="en-US" sz="1700" b="1" baseline="0" dirty="0" smtClean="0">
                          <a:solidFill>
                            <a:schemeClr val="tx1"/>
                          </a:solidFill>
                        </a:rPr>
                        <a:t>These include:  </a:t>
                      </a:r>
                    </a:p>
                    <a:p>
                      <a:pPr marL="657225" lvl="1" indent="-285750" algn="just" defTabSz="742950" rtl="0" eaLnBrk="1" latinLnBrk="0" hangingPunct="1">
                        <a:lnSpc>
                          <a:spcPct val="100000"/>
                        </a:lnSpc>
                        <a:spcBef>
                          <a:spcPts val="0"/>
                        </a:spcBef>
                        <a:spcAft>
                          <a:spcPts val="0"/>
                        </a:spcAft>
                        <a:buFont typeface="Arial" panose="020B0604020202020204" pitchFamily="34" charset="0"/>
                        <a:buChar char="•"/>
                      </a:pPr>
                      <a:r>
                        <a:rPr lang="en-US" sz="1700" b="1" baseline="0" dirty="0" smtClean="0">
                          <a:solidFill>
                            <a:schemeClr val="tx1"/>
                          </a:solidFill>
                        </a:rPr>
                        <a:t>The </a:t>
                      </a:r>
                      <a:r>
                        <a:rPr lang="en-ZA" sz="1700" b="1" kern="1200" baseline="0" dirty="0" smtClean="0">
                          <a:solidFill>
                            <a:schemeClr val="tx1"/>
                          </a:solidFill>
                          <a:latin typeface="+mn-lt"/>
                          <a:ea typeface="+mn-ea"/>
                          <a:cs typeface="+mn-cs"/>
                        </a:rPr>
                        <a:t>National Community Development Policy, which was consulted with various stakeholders. The Policy </a:t>
                      </a:r>
                      <a:r>
                        <a:rPr lang="en-ZA" sz="1700" b="1" baseline="0" dirty="0" smtClean="0">
                          <a:solidFill>
                            <a:schemeClr val="tx1"/>
                          </a:solidFill>
                        </a:rPr>
                        <a:t>seeks to clarify roles of key stakeholders and institutional mechanism for effective and efficient delivery of community development services towards building vibrant, equitable, cohesive and sustainable communities. </a:t>
                      </a:r>
                    </a:p>
                    <a:p>
                      <a:pPr marL="657225" marR="0" lvl="1"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kern="1200" baseline="0" dirty="0" smtClean="0">
                          <a:solidFill>
                            <a:schemeClr val="tx1"/>
                          </a:solidFill>
                          <a:latin typeface="+mn-lt"/>
                          <a:ea typeface="+mn-ea"/>
                          <a:cs typeface="+mn-cs"/>
                        </a:rPr>
                        <a:t>Education and Awareness Information on professionalization of CDPs. This has been finalised. </a:t>
                      </a:r>
                      <a:r>
                        <a:rPr lang="en-ZA" sz="1700" b="1" baseline="0" dirty="0" smtClean="0">
                          <a:solidFill>
                            <a:schemeClr val="tx1"/>
                          </a:solidFill>
                        </a:rPr>
                        <a:t>The finalization of Education and Awareness Information will lead to mobilization of CDPs to nominate a professional board and registration to the South African Council for Social Service Practitioners (SACSSP). This has also led to the establishment of a collective voice on community development which is entailed in the Draft National Community Development Policy.</a:t>
                      </a:r>
                    </a:p>
                    <a:p>
                      <a:pPr marL="657225" marR="0" lvl="1"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kern="1200" baseline="0" dirty="0" smtClean="0">
                          <a:solidFill>
                            <a:schemeClr val="tx1"/>
                          </a:solidFill>
                          <a:latin typeface="+mn-lt"/>
                          <a:ea typeface="+mn-ea"/>
                          <a:cs typeface="+mn-cs"/>
                        </a:rPr>
                        <a:t>Community Mobilisation and Empowerment Framework, which was consulted with the National Task Team members. </a:t>
                      </a:r>
                      <a:r>
                        <a:rPr lang="en-ZA" sz="1700" b="1" baseline="0" dirty="0" smtClean="0">
                          <a:solidFill>
                            <a:schemeClr val="tx1"/>
                          </a:solidFill>
                        </a:rPr>
                        <a:t>The Framework aims to assist in facilitating and addressing complex social issues that are experienced by communities; and provide community driven solutions that are required in transformative processes. </a:t>
                      </a:r>
                      <a:endParaRPr lang="en-ZA" sz="1700" b="1" kern="1200" baseline="0" dirty="0" smtClean="0">
                        <a:solidFill>
                          <a:schemeClr val="tx1"/>
                        </a:solidFill>
                        <a:latin typeface="+mn-lt"/>
                        <a:ea typeface="+mn-ea"/>
                        <a:cs typeface="+mn-cs"/>
                      </a:endParaRP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226629" y="6188899"/>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24</a:t>
            </a:r>
            <a:endParaRPr lang="en-US" b="1" dirty="0">
              <a:solidFill>
                <a:prstClr val="black"/>
              </a:solidFill>
            </a:endParaRPr>
          </a:p>
        </p:txBody>
      </p:sp>
    </p:spTree>
    <p:extLst>
      <p:ext uri="{BB962C8B-B14F-4D97-AF65-F5344CB8AC3E}">
        <p14:creationId xmlns:p14="http://schemas.microsoft.com/office/powerpoint/2010/main" xmlns="" val="3987344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97" y="163795"/>
            <a:ext cx="8543925" cy="591118"/>
          </a:xfrm>
        </p:spPr>
        <p:txBody>
          <a:bodyPr>
            <a:normAutofit/>
          </a:bodyPr>
          <a:lstStyle/>
          <a:p>
            <a:pPr algn="ctr"/>
            <a:r>
              <a:rPr lang="en-ZA" sz="2800" dirty="0" smtClean="0">
                <a:latin typeface="Arial Black" panose="020B0A04020102020204" pitchFamily="34" charset="0"/>
              </a:rPr>
              <a:t>Youth </a:t>
            </a:r>
            <a:r>
              <a:rPr lang="en-ZA" sz="2800" dirty="0">
                <a:latin typeface="Arial Black" panose="020B0A04020102020204" pitchFamily="34" charset="0"/>
              </a:rPr>
              <a:t>Development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88765347"/>
              </p:ext>
            </p:extLst>
          </p:nvPr>
        </p:nvGraphicFramePr>
        <p:xfrm>
          <a:off x="373297" y="762324"/>
          <a:ext cx="9174740" cy="4548311"/>
        </p:xfrm>
        <a:graphic>
          <a:graphicData uri="http://schemas.openxmlformats.org/drawingml/2006/table">
            <a:tbl>
              <a:tblPr firstRow="1" bandRow="1">
                <a:tableStyleId>{5C22544A-7EE6-4342-B048-85BDC9FD1C3A}</a:tableStyleId>
              </a:tblPr>
              <a:tblGrid>
                <a:gridCol w="4957131">
                  <a:extLst>
                    <a:ext uri="{9D8B030D-6E8A-4147-A177-3AD203B41FA5}">
                      <a16:colId xmlns:a16="http://schemas.microsoft.com/office/drawing/2014/main" xmlns="" val="1767784046"/>
                    </a:ext>
                  </a:extLst>
                </a:gridCol>
                <a:gridCol w="4217609">
                  <a:extLst>
                    <a:ext uri="{9D8B030D-6E8A-4147-A177-3AD203B41FA5}">
                      <a16:colId xmlns:a16="http://schemas.microsoft.com/office/drawing/2014/main" xmlns="" val="666388472"/>
                    </a:ext>
                  </a:extLst>
                </a:gridCol>
              </a:tblGrid>
              <a:tr h="562983">
                <a:tc gridSpan="2">
                  <a:txBody>
                    <a:bodyPr/>
                    <a:lstStyle/>
                    <a:p>
                      <a:pPr algn="just"/>
                      <a:r>
                        <a:rPr lang="en-ZA" sz="1800" b="1" u="none" kern="1200" baseline="0" dirty="0" smtClean="0">
                          <a:solidFill>
                            <a:schemeClr val="lt1"/>
                          </a:solidFill>
                          <a:latin typeface="+mn-lt"/>
                          <a:ea typeface="+mn-ea"/>
                          <a:cs typeface="Arial" panose="020B0604020202020204" pitchFamily="34" charset="0"/>
                        </a:rPr>
                        <a:t>OUTCOME: Reduced levels of poverty  inequality, vulnerability and social ills</a:t>
                      </a:r>
                      <a:endParaRPr lang="en-ZA" sz="1800" b="1" u="none" kern="1200" baseline="0" dirty="0">
                        <a:solidFill>
                          <a:schemeClr val="lt1"/>
                        </a:solidFill>
                        <a:latin typeface="+mn-lt"/>
                        <a:ea typeface="+mn-ea"/>
                        <a:cs typeface="Arial" panose="020B0604020202020204" pitchFamily="34" charset="0"/>
                      </a:endParaRP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3826287478"/>
                  </a:ext>
                </a:extLst>
              </a:tr>
              <a:tr h="800012">
                <a:tc>
                  <a:txBody>
                    <a:bodyPr/>
                    <a:lstStyle/>
                    <a:p>
                      <a:pPr algn="just"/>
                      <a:r>
                        <a:rPr lang="en-ZA" sz="1800" b="1" dirty="0" smtClean="0"/>
                        <a:t>ANNUAL TARGET/INTERVENTION: What</a:t>
                      </a:r>
                      <a:r>
                        <a:rPr lang="en-ZA" sz="1800" b="1" baseline="0" dirty="0" smtClean="0"/>
                        <a:t> we plan to develop/implement/reach </a:t>
                      </a:r>
                      <a:endParaRPr lang="en-ZA" sz="1800" b="1" dirty="0"/>
                    </a:p>
                  </a:txBody>
                  <a:tcPr>
                    <a:solidFill>
                      <a:schemeClr val="accent2">
                        <a:lumMod val="40000"/>
                        <a:lumOff val="60000"/>
                      </a:schemeClr>
                    </a:solidFill>
                  </a:tcPr>
                </a:tc>
                <a:tc>
                  <a:txBody>
                    <a:bodyPr/>
                    <a:lstStyle/>
                    <a:p>
                      <a:pPr algn="just"/>
                      <a:r>
                        <a:rPr lang="en-ZA" sz="1800" b="0" dirty="0" smtClean="0"/>
                        <a:t>Youth Development Policy finalised</a:t>
                      </a:r>
                    </a:p>
                  </a:txBody>
                  <a:tcPr>
                    <a:solidFill>
                      <a:schemeClr val="accent2">
                        <a:lumMod val="40000"/>
                        <a:lumOff val="60000"/>
                      </a:schemeClr>
                    </a:solidFill>
                  </a:tcPr>
                </a:tc>
                <a:extLst>
                  <a:ext uri="{0D108BD9-81ED-4DB2-BD59-A6C34878D82A}">
                    <a16:rowId xmlns:a16="http://schemas.microsoft.com/office/drawing/2014/main" xmlns="" val="313742399"/>
                  </a:ext>
                </a:extLst>
              </a:tr>
              <a:tr h="821392">
                <a:tc>
                  <a:txBody>
                    <a:bodyPr/>
                    <a:lstStyle/>
                    <a:p>
                      <a:pPr algn="just"/>
                      <a:r>
                        <a:rPr lang="en-ZA" sz="1800" b="1" dirty="0" smtClean="0"/>
                        <a:t>Q3</a:t>
                      </a:r>
                      <a:r>
                        <a:rPr lang="en-ZA" sz="1800" b="1" baseline="0" dirty="0" smtClean="0"/>
                        <a:t> </a:t>
                      </a:r>
                      <a:r>
                        <a:rPr lang="en-ZA" sz="1800" b="1" dirty="0" smtClean="0"/>
                        <a:t>TARGET/INTERVENTION: What</a:t>
                      </a:r>
                      <a:r>
                        <a:rPr lang="en-ZA" sz="1800" b="1" baseline="0" dirty="0" smtClean="0"/>
                        <a:t> we planned to develop/implement/reach </a:t>
                      </a:r>
                      <a:endParaRPr lang="en-ZA" sz="1800" b="1" dirty="0" smtClean="0"/>
                    </a:p>
                  </a:txBody>
                  <a:tcPr>
                    <a:solidFill>
                      <a:schemeClr val="accent2">
                        <a:lumMod val="20000"/>
                        <a:lumOff val="80000"/>
                      </a:schemeClr>
                    </a:solidFill>
                  </a:tcPr>
                </a:tc>
                <a:tc>
                  <a:txBody>
                    <a:bodyPr/>
                    <a:lstStyle/>
                    <a:p>
                      <a:pPr algn="just"/>
                      <a:r>
                        <a:rPr lang="en-ZA" sz="1800" b="1" dirty="0" smtClean="0"/>
                        <a:t>ACHIEVEMENT</a:t>
                      </a:r>
                    </a:p>
                    <a:p>
                      <a:pPr algn="just"/>
                      <a:r>
                        <a:rPr lang="en-ZA" sz="1800" b="1" dirty="0" smtClean="0"/>
                        <a:t>What</a:t>
                      </a:r>
                      <a:r>
                        <a:rPr lang="en-ZA" sz="1800" b="1" baseline="0" dirty="0" smtClean="0"/>
                        <a:t> did we do?</a:t>
                      </a:r>
                      <a:endParaRPr lang="en-ZA" sz="1800" b="1" dirty="0" smtClean="0"/>
                    </a:p>
                  </a:txBody>
                  <a:tcPr>
                    <a:solidFill>
                      <a:schemeClr val="accent2">
                        <a:lumMod val="20000"/>
                        <a:lumOff val="80000"/>
                      </a:schemeClr>
                    </a:solidFill>
                  </a:tcPr>
                </a:tc>
                <a:extLst>
                  <a:ext uri="{0D108BD9-81ED-4DB2-BD59-A6C34878D82A}">
                    <a16:rowId xmlns:a16="http://schemas.microsoft.com/office/drawing/2014/main" xmlns="" val="1420604602"/>
                  </a:ext>
                </a:extLst>
              </a:tr>
              <a:tr h="838480">
                <a:tc>
                  <a:txBody>
                    <a:bodyPr/>
                    <a:lstStyle/>
                    <a:p>
                      <a:pPr algn="just"/>
                      <a:r>
                        <a:rPr lang="en-ZA" sz="1800" b="0" dirty="0" smtClean="0"/>
                        <a:t>Policy inputs consolidated </a:t>
                      </a:r>
                    </a:p>
                  </a:txBody>
                  <a:tcPr>
                    <a:solidFill>
                      <a:schemeClr val="accent2">
                        <a:lumMod val="20000"/>
                        <a:lumOff val="80000"/>
                      </a:schemeClr>
                    </a:solidFill>
                  </a:tcPr>
                </a:tc>
                <a:tc>
                  <a:txBody>
                    <a:bodyPr/>
                    <a:lstStyle/>
                    <a:p>
                      <a:pPr algn="just"/>
                      <a:r>
                        <a:rPr lang="en-ZA" sz="1800" b="0" dirty="0" smtClean="0"/>
                        <a:t>Policy inputs have been consolidated</a:t>
                      </a:r>
                      <a:endParaRPr lang="en-ZA" sz="1800" b="0" dirty="0"/>
                    </a:p>
                  </a:txBody>
                  <a:tcPr>
                    <a:solidFill>
                      <a:schemeClr val="accent2">
                        <a:lumMod val="20000"/>
                        <a:lumOff val="80000"/>
                      </a:schemeClr>
                    </a:solidFill>
                  </a:tcPr>
                </a:tc>
                <a:extLst>
                  <a:ext uri="{0D108BD9-81ED-4DB2-BD59-A6C34878D82A}">
                    <a16:rowId xmlns:a16="http://schemas.microsoft.com/office/drawing/2014/main" xmlns="" val="10003"/>
                  </a:ext>
                </a:extLst>
              </a:tr>
              <a:tr h="1525444">
                <a:tc gridSpan="2">
                  <a:txBody>
                    <a:bodyPr/>
                    <a:lstStyle/>
                    <a:p>
                      <a:pPr algn="just"/>
                      <a:r>
                        <a:rPr lang="en-ZA" sz="1800" b="1" u="sng" dirty="0">
                          <a:solidFill>
                            <a:schemeClr val="tx1"/>
                          </a:solidFill>
                        </a:rPr>
                        <a:t>IMPACT</a:t>
                      </a:r>
                      <a:r>
                        <a:rPr lang="en-ZA" sz="1800" b="1" u="sng" baseline="0" dirty="0">
                          <a:solidFill>
                            <a:schemeClr val="tx1"/>
                          </a:solidFill>
                        </a:rPr>
                        <a:t> OF </a:t>
                      </a:r>
                      <a:r>
                        <a:rPr lang="en-ZA" sz="1800" b="1" u="sng" baseline="0" dirty="0" smtClean="0">
                          <a:solidFill>
                            <a:schemeClr val="tx1"/>
                          </a:solidFill>
                        </a:rPr>
                        <a:t>THE INTERVENTION</a:t>
                      </a:r>
                      <a:r>
                        <a:rPr lang="en-ZA" sz="1800" b="1" baseline="0" dirty="0" smtClean="0">
                          <a:solidFill>
                            <a:schemeClr val="tx1"/>
                          </a:solidFill>
                        </a:rPr>
                        <a:t>: The Policy provides an opportunity to coordinate and develop youth development programmes and interventions that have a greater impact on the lives of young people and serves as a platform for the youth to contribute towards the National Development Plan Vision 2030.</a:t>
                      </a: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499103009"/>
                  </a:ext>
                </a:extLst>
              </a:tr>
            </a:tbl>
          </a:graphicData>
        </a:graphic>
      </p:graphicFrame>
      <p:sp>
        <p:nvSpPr>
          <p:cNvPr id="6" name="Slide Number Placeholder 5"/>
          <p:cNvSpPr txBox="1">
            <a:spLocks/>
          </p:cNvSpPr>
          <p:nvPr/>
        </p:nvSpPr>
        <p:spPr>
          <a:xfrm>
            <a:off x="3041386" y="5874155"/>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solidFill>
                  <a:prstClr val="black"/>
                </a:solidFill>
              </a:rPr>
              <a:t>2</a:t>
            </a:r>
            <a:r>
              <a:rPr lang="en-US" b="1" dirty="0" smtClean="0">
                <a:solidFill>
                  <a:prstClr val="black"/>
                </a:solidFill>
              </a:rPr>
              <a:t>5</a:t>
            </a:r>
            <a:endParaRPr lang="en-US" b="1" dirty="0">
              <a:solidFill>
                <a:prstClr val="black"/>
              </a:solidFill>
            </a:endParaRPr>
          </a:p>
        </p:txBody>
      </p:sp>
    </p:spTree>
    <p:extLst>
      <p:ext uri="{BB962C8B-B14F-4D97-AF65-F5344CB8AC3E}">
        <p14:creationId xmlns:p14="http://schemas.microsoft.com/office/powerpoint/2010/main" xmlns="" val="614866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5555"/>
            <a:ext cx="9786937" cy="437104"/>
          </a:xfrm>
        </p:spPr>
        <p:txBody>
          <a:bodyPr>
            <a:noAutofit/>
          </a:bodyPr>
          <a:lstStyle/>
          <a:p>
            <a:pPr algn="ctr"/>
            <a:r>
              <a:rPr lang="en-ZA" sz="2400" dirty="0" smtClean="0">
                <a:latin typeface="Arial Black" panose="020B0A04020102020204" pitchFamily="34" charset="0"/>
              </a:rPr>
              <a:t>Non-Profit Organisation Registration, Funding and Information </a:t>
            </a:r>
            <a:r>
              <a:rPr lang="en-ZA" sz="2400" dirty="0">
                <a:latin typeface="Arial Black" panose="020B0A04020102020204" pitchFamily="34" charset="0"/>
              </a:rPr>
              <a:t>Management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35278876"/>
              </p:ext>
            </p:extLst>
          </p:nvPr>
        </p:nvGraphicFramePr>
        <p:xfrm>
          <a:off x="323809" y="814259"/>
          <a:ext cx="9257072" cy="5349240"/>
        </p:xfrm>
        <a:graphic>
          <a:graphicData uri="http://schemas.openxmlformats.org/drawingml/2006/table">
            <a:tbl>
              <a:tblPr firstRow="1" bandRow="1">
                <a:tableStyleId>{5C22544A-7EE6-4342-B048-85BDC9FD1C3A}</a:tableStyleId>
              </a:tblPr>
              <a:tblGrid>
                <a:gridCol w="9257072">
                  <a:extLst>
                    <a:ext uri="{9D8B030D-6E8A-4147-A177-3AD203B41FA5}">
                      <a16:colId xmlns:a16="http://schemas.microsoft.com/office/drawing/2014/main" xmlns="" val="1767784046"/>
                    </a:ext>
                  </a:extLst>
                </a:gridCol>
              </a:tblGrid>
              <a:tr h="496158">
                <a:tc>
                  <a:txBody>
                    <a:bodyPr/>
                    <a:lstStyle/>
                    <a:p>
                      <a:pPr marL="285750" indent="-285750" algn="just" defTabSz="742950" rtl="0" eaLnBrk="1" latinLnBrk="0" hangingPunct="1">
                        <a:lnSpc>
                          <a:spcPct val="100000"/>
                        </a:lnSpc>
                        <a:spcBef>
                          <a:spcPts val="0"/>
                        </a:spcBef>
                        <a:spcAft>
                          <a:spcPts val="0"/>
                        </a:spcAft>
                        <a:buFont typeface="Arial" panose="020B0604020202020204" pitchFamily="34" charset="0"/>
                        <a:buChar char="•"/>
                      </a:pPr>
                      <a:r>
                        <a:rPr lang="en-ZA" sz="1700" b="1" kern="1200" baseline="0" dirty="0" smtClean="0">
                          <a:solidFill>
                            <a:schemeClr val="tx1"/>
                          </a:solidFill>
                          <a:latin typeface="+mn-lt"/>
                          <a:ea typeface="+mn-ea"/>
                          <a:cs typeface="+mn-cs"/>
                        </a:rPr>
                        <a:t>The Department is developing policies and frameworks to regulate the NPO sector.</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1" baseline="0" dirty="0" smtClean="0">
                          <a:solidFill>
                            <a:schemeClr val="tx1"/>
                          </a:solidFill>
                        </a:rPr>
                        <a:t>These include:  </a:t>
                      </a:r>
                    </a:p>
                    <a:p>
                      <a:pPr marL="657225" marR="0" lvl="1"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kern="1200" baseline="0" dirty="0" smtClean="0">
                          <a:solidFill>
                            <a:schemeClr val="tx1"/>
                          </a:solidFill>
                          <a:latin typeface="+mn-lt"/>
                          <a:ea typeface="+mn-ea"/>
                          <a:cs typeface="+mn-cs"/>
                        </a:rPr>
                        <a:t>The Draft NPO Policy Framework which has been developed. </a:t>
                      </a:r>
                      <a:r>
                        <a:rPr lang="en-ZA" sz="1600" b="1" baseline="0" dirty="0" smtClean="0">
                          <a:solidFill>
                            <a:schemeClr val="tx1"/>
                          </a:solidFill>
                        </a:rPr>
                        <a:t>The NPO Policy Framework outlines challenges that are faced by the Sector and provide means to ensure more accountability from the Sector. It further clarifies how the different NPO regulators can coordinate and work harmoniously to supervise and monitor the NPO sector.</a:t>
                      </a:r>
                    </a:p>
                    <a:p>
                      <a:pPr marL="657225" marR="0" lvl="1"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baseline="0" dirty="0" smtClean="0">
                          <a:solidFill>
                            <a:schemeClr val="tx1"/>
                          </a:solidFill>
                        </a:rPr>
                        <a:t>Implementation of the DSD Sector Funding Policy. A capacity building </a:t>
                      </a:r>
                      <a:r>
                        <a:rPr lang="en-ZA" sz="1600" b="1" kern="1200" baseline="0" dirty="0" smtClean="0">
                          <a:solidFill>
                            <a:schemeClr val="tx1"/>
                          </a:solidFill>
                          <a:latin typeface="+mn-lt"/>
                          <a:ea typeface="+mn-ea"/>
                          <a:cs typeface="+mn-cs"/>
                        </a:rPr>
                        <a:t>manual was developed and workshops were held on Prioritization Guidelines and to review key legal documents central in the NPO Transfer Management System. T</a:t>
                      </a:r>
                      <a:r>
                        <a:rPr lang="en-ZA" sz="1600" b="1" baseline="0" dirty="0" smtClean="0">
                          <a:solidFill>
                            <a:schemeClr val="tx1"/>
                          </a:solidFill>
                        </a:rPr>
                        <a:t>he ultimate implementation of both the Policy and the Model will contribute towards improving relations and efficiency in the funding and delivery of social services within the sector. </a:t>
                      </a:r>
                    </a:p>
                    <a:p>
                      <a:pPr marL="371475" marR="0" lvl="1" indent="0" algn="just" defTabSz="74295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kern="1200" baseline="0" dirty="0" smtClean="0">
                        <a:solidFill>
                          <a:schemeClr val="tx1"/>
                        </a:solidFill>
                        <a:latin typeface="+mn-lt"/>
                        <a:ea typeface="+mn-ea"/>
                        <a:cs typeface="+mn-cs"/>
                      </a:endParaRPr>
                    </a:p>
                    <a:p>
                      <a:pPr marL="285750" indent="-285750" algn="just" defTabSz="742950" rtl="0" eaLnBrk="1" latinLnBrk="0" hangingPunct="1">
                        <a:lnSpc>
                          <a:spcPct val="100000"/>
                        </a:lnSpc>
                        <a:spcBef>
                          <a:spcPts val="0"/>
                        </a:spcBef>
                        <a:spcAft>
                          <a:spcPts val="0"/>
                        </a:spcAft>
                        <a:buFont typeface="Arial" panose="020B0604020202020204" pitchFamily="34" charset="0"/>
                        <a:buChar char="•"/>
                      </a:pPr>
                      <a:r>
                        <a:rPr lang="en-ZA" sz="1700" b="1" kern="1200" baseline="0" dirty="0" smtClean="0">
                          <a:solidFill>
                            <a:schemeClr val="tx1"/>
                          </a:solidFill>
                          <a:latin typeface="+mn-lt"/>
                          <a:ea typeface="+mn-ea"/>
                          <a:cs typeface="+mn-cs"/>
                        </a:rPr>
                        <a:t>Similarly, the Department continues to register and monitor compliance of NPOs in line with the NPO Act.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kern="1200" baseline="0" dirty="0" smtClean="0">
                          <a:solidFill>
                            <a:schemeClr val="tx1"/>
                          </a:solidFill>
                          <a:latin typeface="+mn-lt"/>
                          <a:ea typeface="+mn-ea"/>
                          <a:cs typeface="+mn-cs"/>
                        </a:rPr>
                        <a:t>A total of 6 877 applications for NPO registration were received and 4 398 processed, of which 4 154 (60%) of received applications were processed within two months.</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700" b="1" kern="1200" baseline="0" dirty="0" smtClean="0">
                          <a:solidFill>
                            <a:schemeClr val="tx1"/>
                          </a:solidFill>
                          <a:latin typeface="+mn-lt"/>
                          <a:ea typeface="+mn-ea"/>
                          <a:cs typeface="+mn-cs"/>
                        </a:rPr>
                        <a:t>Similarly, a total of 12 300 reports were received and 8 014 processed, of which 7 832 (63.7%) were processed within two months. </a:t>
                      </a:r>
                    </a:p>
                    <a:p>
                      <a:pPr marL="285750" marR="0" lvl="0" indent="-285750" algn="just"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baseline="0" dirty="0" smtClean="0">
                          <a:solidFill>
                            <a:schemeClr val="tx1"/>
                          </a:solidFill>
                        </a:rPr>
                        <a:t>These are part of the Departments efforts to strengthening civil society organisations in communities and improving its services for registering NPOs in terms of the NPO Act. </a:t>
                      </a:r>
                      <a:endParaRPr lang="en-ZA" sz="1700" b="1" baseline="0" dirty="0" smtClean="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xmlns="" val="3826287478"/>
                  </a:ext>
                </a:extLst>
              </a:tr>
            </a:tbl>
          </a:graphicData>
        </a:graphic>
      </p:graphicFrame>
      <p:sp>
        <p:nvSpPr>
          <p:cNvPr id="4" name="Slide Number Placeholder 5"/>
          <p:cNvSpPr txBox="1">
            <a:spLocks/>
          </p:cNvSpPr>
          <p:nvPr/>
        </p:nvSpPr>
        <p:spPr>
          <a:xfrm>
            <a:off x="3226629" y="6188899"/>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26</a:t>
            </a:r>
            <a:endParaRPr lang="en-US" b="1" dirty="0">
              <a:solidFill>
                <a:prstClr val="black"/>
              </a:solidFill>
            </a:endParaRPr>
          </a:p>
        </p:txBody>
      </p:sp>
    </p:spTree>
    <p:extLst>
      <p:ext uri="{BB962C8B-B14F-4D97-AF65-F5344CB8AC3E}">
        <p14:creationId xmlns:p14="http://schemas.microsoft.com/office/powerpoint/2010/main" xmlns="" val="289540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361950" y="609600"/>
            <a:ext cx="9356816" cy="4524375"/>
          </a:xfrm>
        </p:spPr>
        <p:txBody>
          <a:bodyPr>
            <a:normAutofit/>
          </a:bodyPr>
          <a:lstStyle/>
          <a:p>
            <a:pPr algn="l"/>
            <a:endParaRPr lang="en-US" sz="1400" b="1" dirty="0" smtClean="0">
              <a:solidFill>
                <a:schemeClr val="tx1"/>
              </a:solidFill>
              <a:latin typeface="Arial" panose="020B0604020202020204" pitchFamily="34" charset="0"/>
              <a:cs typeface="Arial" panose="020B0604020202020204" pitchFamily="34" charset="0"/>
            </a:endParaRPr>
          </a:p>
          <a:p>
            <a:pPr algn="l"/>
            <a:r>
              <a:rPr lang="en-US" sz="1400" b="1" dirty="0">
                <a:solidFill>
                  <a:schemeClr val="tx1"/>
                </a:solidFill>
                <a:latin typeface="Arial" panose="020B0604020202020204" pitchFamily="34" charset="0"/>
                <a:cs typeface="Arial" panose="020B0604020202020204" pitchFamily="34" charset="0"/>
              </a:rPr>
              <a:t> </a:t>
            </a:r>
            <a:r>
              <a:rPr lang="en-US" sz="1400" b="1" dirty="0" smtClean="0">
                <a:solidFill>
                  <a:schemeClr val="tx1"/>
                </a:solidFill>
                <a:latin typeface="Arial" panose="020B0604020202020204" pitchFamily="34" charset="0"/>
                <a:cs typeface="Arial" panose="020B0604020202020204" pitchFamily="34" charset="0"/>
              </a:rPr>
              <a:t> </a:t>
            </a:r>
          </a:p>
          <a:p>
            <a:pPr algn="l"/>
            <a:endParaRPr lang="en-US" sz="1400" b="1" dirty="0">
              <a:solidFill>
                <a:schemeClr val="tx1"/>
              </a:solidFill>
              <a:latin typeface="Arial" panose="020B0604020202020204" pitchFamily="34" charset="0"/>
              <a:cs typeface="Arial" panose="020B0604020202020204" pitchFamily="34" charset="0"/>
            </a:endParaRPr>
          </a:p>
          <a:p>
            <a:endParaRPr lang="en-US" sz="1400" b="1" dirty="0" smtClean="0">
              <a:solidFill>
                <a:schemeClr val="tx1"/>
              </a:solidFill>
              <a:latin typeface="Arial" panose="020B0604020202020204" pitchFamily="34" charset="0"/>
              <a:cs typeface="Arial" panose="020B0604020202020204" pitchFamily="34" charset="0"/>
            </a:endParaRPr>
          </a:p>
          <a:p>
            <a:endParaRPr lang="en-US" sz="1400" b="1" dirty="0">
              <a:solidFill>
                <a:schemeClr val="tx1"/>
              </a:solidFill>
              <a:latin typeface="Arial" panose="020B0604020202020204" pitchFamily="34" charset="0"/>
              <a:cs typeface="Arial" panose="020B0604020202020204" pitchFamily="34" charset="0"/>
            </a:endParaRPr>
          </a:p>
          <a:p>
            <a:endParaRPr lang="en-US" sz="1400" b="1" dirty="0" smtClean="0">
              <a:solidFill>
                <a:schemeClr val="tx1"/>
              </a:solidFill>
              <a:latin typeface="Arial" panose="020B0604020202020204" pitchFamily="34" charset="0"/>
              <a:cs typeface="Arial" panose="020B0604020202020204" pitchFamily="34" charset="0"/>
            </a:endParaRPr>
          </a:p>
          <a:p>
            <a:r>
              <a:rPr lang="en-US" sz="4000" b="1" dirty="0" smtClean="0">
                <a:solidFill>
                  <a:schemeClr val="tx1"/>
                </a:solidFill>
                <a:latin typeface="Arial Black" panose="020B0A04020102020204" pitchFamily="34" charset="0"/>
                <a:cs typeface="Arial" panose="020B0604020202020204" pitchFamily="34" charset="0"/>
              </a:rPr>
              <a:t>Part B: Expenditure </a:t>
            </a:r>
            <a:endParaRPr lang="en-US" sz="4000" b="1" dirty="0">
              <a:solidFill>
                <a:schemeClr val="tx1"/>
              </a:solidFill>
              <a:latin typeface="Arial Black" panose="020B0A04020102020204" pitchFamily="34" charset="0"/>
              <a:cs typeface="Arial" panose="020B0604020202020204" pitchFamily="34" charset="0"/>
            </a:endParaRPr>
          </a:p>
          <a:p>
            <a:pPr algn="l"/>
            <a:endParaRPr lang="en-US" sz="1400" b="1" dirty="0">
              <a:solidFill>
                <a:schemeClr val="tx1"/>
              </a:solidFill>
              <a:latin typeface="Arial" panose="020B0604020202020204" pitchFamily="34" charset="0"/>
              <a:cs typeface="Arial" panose="020B0604020202020204" pitchFamily="34" charset="0"/>
            </a:endParaRPr>
          </a:p>
          <a:p>
            <a:pPr algn="l"/>
            <a:endParaRPr lang="en-US" sz="1400" b="1" dirty="0">
              <a:solidFill>
                <a:schemeClr val="tx1"/>
              </a:solidFill>
              <a:latin typeface="Arial" panose="020B0604020202020204" pitchFamily="34" charset="0"/>
              <a:cs typeface="Arial" panose="020B0604020202020204" pitchFamily="34" charset="0"/>
            </a:endParaRPr>
          </a:p>
          <a:p>
            <a:pPr algn="l"/>
            <a:r>
              <a:rPr lang="en-US" sz="1400" b="1" dirty="0" smtClean="0">
                <a:solidFill>
                  <a:schemeClr val="tx1"/>
                </a:solidFill>
                <a:latin typeface="Arial" panose="020B0604020202020204" pitchFamily="34" charset="0"/>
                <a:cs typeface="Arial" panose="020B0604020202020204" pitchFamily="34" charset="0"/>
              </a:rPr>
              <a:t> </a:t>
            </a:r>
          </a:p>
          <a:p>
            <a:pPr algn="l"/>
            <a:endParaRPr lang="en-US" sz="1400" b="1" dirty="0" smtClean="0">
              <a:solidFill>
                <a:schemeClr val="tx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3067050" y="5969000"/>
            <a:ext cx="2311400" cy="365125"/>
          </a:xfrm>
          <a:prstGeom prst="rect">
            <a:avLst/>
          </a:prstGeom>
        </p:spPr>
        <p:txBody>
          <a:bodyPr/>
          <a:lstStyle/>
          <a:p>
            <a:pPr algn="ctr"/>
            <a:fld id="{E6EDE458-FE5D-A943-8B68-DF1632607E4A}" type="slidenum">
              <a:rPr lang="en-US" b="1"/>
              <a:pPr algn="ctr"/>
              <a:t>28</a:t>
            </a:fld>
            <a:endParaRPr lang="en-US" b="1" dirty="0"/>
          </a:p>
        </p:txBody>
      </p:sp>
      <p:sp>
        <p:nvSpPr>
          <p:cNvPr id="4" name="TextBox 3"/>
          <p:cNvSpPr txBox="1"/>
          <p:nvPr/>
        </p:nvSpPr>
        <p:spPr>
          <a:xfrm>
            <a:off x="3683725" y="0"/>
            <a:ext cx="6522720" cy="369332"/>
          </a:xfrm>
          <a:prstGeom prst="rect">
            <a:avLst/>
          </a:prstGeom>
          <a:noFill/>
        </p:spPr>
        <p:txBody>
          <a:bodyPr wrap="square" rtlCol="0">
            <a:spAutoFit/>
          </a:bodyPr>
          <a:lstStyle/>
          <a:p>
            <a:endParaRPr lang="en-US" dirty="0">
              <a:solidFill>
                <a:prstClr val="black"/>
              </a:solidFill>
            </a:endParaRPr>
          </a:p>
        </p:txBody>
      </p:sp>
      <p:sp>
        <p:nvSpPr>
          <p:cNvPr id="6" name="Rectangle 1"/>
          <p:cNvSpPr>
            <a:spLocks noChangeArrowheads="1"/>
          </p:cNvSpPr>
          <p:nvPr/>
        </p:nvSpPr>
        <p:spPr bwMode="auto">
          <a:xfrm>
            <a:off x="604203" y="1466219"/>
            <a:ext cx="223138" cy="2616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lang="en-US" altLang="en-US" sz="1100" b="1" dirty="0" smtClean="0">
                <a:solidFill>
                  <a:srgbClr val="000000"/>
                </a:solidFill>
                <a:ea typeface="Calibri" panose="020F0502020204030204" pitchFamily="34" charset="0"/>
                <a:cs typeface="Calibri" panose="020F0502020204030204" pitchFamily="34" charset="0"/>
              </a:rPr>
              <a:t> </a:t>
            </a:r>
            <a:endParaRPr lang="en-US" altLang="en-US" dirty="0" smtClean="0">
              <a:solidFill>
                <a:prstClr val="black"/>
              </a:solidFill>
            </a:endParaRPr>
          </a:p>
        </p:txBody>
      </p:sp>
    </p:spTree>
    <p:extLst>
      <p:ext uri="{BB962C8B-B14F-4D97-AF65-F5344CB8AC3E}">
        <p14:creationId xmlns:p14="http://schemas.microsoft.com/office/powerpoint/2010/main" xmlns="" val="10568445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3692EE-290B-41CE-9E89-B5520F464CF3}"/>
              </a:ext>
            </a:extLst>
          </p:cNvPr>
          <p:cNvSpPr>
            <a:spLocks noGrp="1"/>
          </p:cNvSpPr>
          <p:nvPr>
            <p:ph type="title"/>
          </p:nvPr>
        </p:nvSpPr>
        <p:spPr>
          <a:xfrm>
            <a:off x="140208" y="126750"/>
            <a:ext cx="9515856" cy="841375"/>
          </a:xfrm>
        </p:spPr>
        <p:txBody>
          <a:bodyPr>
            <a:normAutofit/>
          </a:bodyPr>
          <a:lstStyle/>
          <a:p>
            <a:pPr algn="ctr"/>
            <a:r>
              <a:rPr lang="en-GB" sz="2400" b="1" dirty="0">
                <a:latin typeface="Arial Black" panose="020B0A04020102020204" pitchFamily="34" charset="0"/>
              </a:rPr>
              <a:t>OUTCOME OF THE 2020 ADJUSTED ESTIMATES OF NATIONAL EXPENDITURE</a:t>
            </a:r>
            <a:endParaRPr lang="en-ZA" sz="2400" b="1" dirty="0">
              <a:latin typeface="Arial Black" panose="020B0A04020102020204" pitchFamily="34" charset="0"/>
            </a:endParaRPr>
          </a:p>
        </p:txBody>
      </p:sp>
      <p:pic>
        <p:nvPicPr>
          <p:cNvPr id="4" name="Picture 3">
            <a:extLst>
              <a:ext uri="{FF2B5EF4-FFF2-40B4-BE49-F238E27FC236}">
                <a16:creationId xmlns:a16="http://schemas.microsoft.com/office/drawing/2014/main" xmlns="" id="{3F515E8A-FDBB-4E2E-8436-A5840E726491}"/>
              </a:ext>
            </a:extLst>
          </p:cNvPr>
          <p:cNvPicPr>
            <a:picLocks noChangeAspect="1"/>
          </p:cNvPicPr>
          <p:nvPr/>
        </p:nvPicPr>
        <p:blipFill>
          <a:blip r:embed="rId2"/>
          <a:stretch>
            <a:fillRect/>
          </a:stretch>
        </p:blipFill>
        <p:spPr>
          <a:xfrm>
            <a:off x="289208" y="823210"/>
            <a:ext cx="9217856" cy="4923936"/>
          </a:xfrm>
          <a:prstGeom prst="rect">
            <a:avLst/>
          </a:prstGeom>
        </p:spPr>
      </p:pic>
      <p:sp>
        <p:nvSpPr>
          <p:cNvPr id="5"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28</a:t>
            </a:r>
            <a:endParaRPr lang="en-US" altLang="en-US" sz="1800" b="1" dirty="0">
              <a:latin typeface="+mn-lt"/>
            </a:endParaRPr>
          </a:p>
        </p:txBody>
      </p:sp>
    </p:spTree>
    <p:extLst>
      <p:ext uri="{BB962C8B-B14F-4D97-AF65-F5344CB8AC3E}">
        <p14:creationId xmlns:p14="http://schemas.microsoft.com/office/powerpoint/2010/main" xmlns="" val="2274020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xmlns="" val="1568436139"/>
              </p:ext>
            </p:extLst>
          </p:nvPr>
        </p:nvGraphicFramePr>
        <p:xfrm>
          <a:off x="226423" y="741496"/>
          <a:ext cx="9184277" cy="4988744"/>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4294967295"/>
          </p:nvPr>
        </p:nvSpPr>
        <p:spPr/>
        <p:txBody>
          <a:bodyPr/>
          <a:lstStyle/>
          <a:p>
            <a:endParaRPr lang="en-US" dirty="0">
              <a:solidFill>
                <a:prstClr val="black">
                  <a:tint val="75000"/>
                </a:prstClr>
              </a:solidFill>
            </a:endParaRPr>
          </a:p>
        </p:txBody>
      </p:sp>
      <p:sp>
        <p:nvSpPr>
          <p:cNvPr id="10" name="Line Callout 3 9"/>
          <p:cNvSpPr/>
          <p:nvPr/>
        </p:nvSpPr>
        <p:spPr>
          <a:xfrm>
            <a:off x="6761751" y="1011941"/>
            <a:ext cx="2125009" cy="616861"/>
          </a:xfrm>
          <a:prstGeom prst="borderCallout3">
            <a:avLst>
              <a:gd name="adj1" fmla="val 18750"/>
              <a:gd name="adj2" fmla="val -8333"/>
              <a:gd name="adj3" fmla="val 18750"/>
              <a:gd name="adj4" fmla="val -16667"/>
              <a:gd name="adj5" fmla="val 100000"/>
              <a:gd name="adj6" fmla="val -16667"/>
              <a:gd name="adj7" fmla="val 190610"/>
              <a:gd name="adj8" fmla="val -6284"/>
            </a:avLst>
          </a:prstGeom>
          <a:solidFill>
            <a:schemeClr val="bg2">
              <a:lumMod val="75000"/>
            </a:schemeClr>
          </a:solidFill>
        </p:spPr>
        <p:style>
          <a:lnRef idx="1">
            <a:schemeClr val="dk1"/>
          </a:lnRef>
          <a:fillRef idx="3">
            <a:schemeClr val="dk1"/>
          </a:fillRef>
          <a:effectRef idx="2">
            <a:schemeClr val="dk1"/>
          </a:effectRef>
          <a:fontRef idx="minor">
            <a:schemeClr val="lt1"/>
          </a:fontRef>
        </p:style>
        <p:txBody>
          <a:bodyPr rtlCol="0" anchor="ctr"/>
          <a:lstStyle/>
          <a:p>
            <a:pPr algn="ctr"/>
            <a:r>
              <a:rPr lang="en-ZA" b="1" dirty="0">
                <a:solidFill>
                  <a:schemeClr val="tx1"/>
                </a:solidFill>
              </a:rPr>
              <a:t>76%</a:t>
            </a:r>
          </a:p>
          <a:p>
            <a:pPr algn="ctr"/>
            <a:r>
              <a:rPr lang="en-ZA" b="1" dirty="0">
                <a:solidFill>
                  <a:schemeClr val="tx1"/>
                </a:solidFill>
              </a:rPr>
              <a:t> Spending</a:t>
            </a:r>
            <a:endParaRPr lang="en-US" b="1" dirty="0">
              <a:solidFill>
                <a:schemeClr val="tx1"/>
              </a:solidFill>
            </a:endParaRPr>
          </a:p>
        </p:txBody>
      </p:sp>
      <p:sp>
        <p:nvSpPr>
          <p:cNvPr id="11" name="Rectangle 2"/>
          <p:cNvSpPr>
            <a:spLocks noChangeArrowheads="1"/>
          </p:cNvSpPr>
          <p:nvPr/>
        </p:nvSpPr>
        <p:spPr bwMode="auto">
          <a:xfrm>
            <a:off x="560512" y="207502"/>
            <a:ext cx="8856984" cy="461665"/>
          </a:xfrm>
          <a:prstGeom prst="rect">
            <a:avLst/>
          </a:prstGeom>
          <a:noFill/>
          <a:ln w="9525">
            <a:noFill/>
            <a:miter lim="800000"/>
            <a:headEnd/>
            <a:tailEnd/>
          </a:ln>
        </p:spPr>
        <p:txBody>
          <a:bodyPr wrap="square" anchor="b">
            <a:spAutoFit/>
          </a:bodyPr>
          <a:lstStyle/>
          <a:p>
            <a:pPr algn="ctr">
              <a:defRPr/>
            </a:pPr>
            <a:r>
              <a:rPr lang="en-US" sz="2400" b="1" dirty="0">
                <a:latin typeface="Arial Black" panose="020B0A04020102020204" pitchFamily="34" charset="0"/>
              </a:rPr>
              <a:t>ACTUAL EXPENDITURE – 3rd QUARTER OF 2020/21</a:t>
            </a:r>
            <a:endParaRPr lang="en-US" sz="3600" b="1" dirty="0">
              <a:effectLst>
                <a:outerShdw blurRad="38100" dist="38100" dir="2700000" algn="tl">
                  <a:srgbClr val="C0C0C0"/>
                </a:outerShdw>
              </a:effectLst>
              <a:latin typeface="Arial Black" panose="020B0A04020102020204" pitchFamily="34" charset="0"/>
            </a:endParaRPr>
          </a:p>
        </p:txBody>
      </p:sp>
      <p:sp>
        <p:nvSpPr>
          <p:cNvPr id="8"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29</a:t>
            </a:r>
            <a:endParaRPr lang="en-US" altLang="en-US" sz="1800" b="1" dirty="0">
              <a:latin typeface="+mn-lt"/>
            </a:endParaRPr>
          </a:p>
        </p:txBody>
      </p:sp>
    </p:spTree>
    <p:extLst>
      <p:ext uri="{BB962C8B-B14F-4D97-AF65-F5344CB8AC3E}">
        <p14:creationId xmlns:p14="http://schemas.microsoft.com/office/powerpoint/2010/main" xmlns="" val="5263616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815" y="116632"/>
            <a:ext cx="8229600" cy="720080"/>
          </a:xfrm>
        </p:spPr>
        <p:txBody>
          <a:bodyPr>
            <a:normAutofit/>
          </a:bodyPr>
          <a:lstStyle/>
          <a:p>
            <a:pPr algn="ctr"/>
            <a:r>
              <a:rPr lang="en-US" sz="2400" b="1" dirty="0">
                <a:latin typeface="Arial Black" panose="020B0A04020102020204" pitchFamily="34" charset="0"/>
              </a:rPr>
              <a:t>SUMMARY EXPENDITURE</a:t>
            </a:r>
            <a:endParaRPr lang="en-ZA" sz="2400" b="1" dirty="0">
              <a:latin typeface="Arial Black" panose="020B0A04020102020204" pitchFamily="34" charset="0"/>
            </a:endParaRPr>
          </a:p>
        </p:txBody>
      </p:sp>
      <p:sp>
        <p:nvSpPr>
          <p:cNvPr id="6" name="Slide Number Placeholder 5"/>
          <p:cNvSpPr>
            <a:spLocks noGrp="1"/>
          </p:cNvSpPr>
          <p:nvPr>
            <p:ph type="sldNum" sz="quarter" idx="4294967295"/>
          </p:nvPr>
        </p:nvSpPr>
        <p:spPr/>
        <p:txBody>
          <a:bodyPr/>
          <a:lstStyle/>
          <a:p>
            <a:pPr>
              <a:defRPr/>
            </a:pPr>
            <a:endParaRPr lang="en-US" dirty="0"/>
          </a:p>
        </p:txBody>
      </p:sp>
      <p:graphicFrame>
        <p:nvGraphicFramePr>
          <p:cNvPr id="3" name="Table 2">
            <a:extLst>
              <a:ext uri="{FF2B5EF4-FFF2-40B4-BE49-F238E27FC236}">
                <a16:creationId xmlns:a16="http://schemas.microsoft.com/office/drawing/2014/main" xmlns="" id="{97FF98D3-7838-4ED5-AD71-8478796988E3}"/>
              </a:ext>
            </a:extLst>
          </p:cNvPr>
          <p:cNvGraphicFramePr>
            <a:graphicFrameLocks noGrp="1"/>
          </p:cNvGraphicFramePr>
          <p:nvPr>
            <p:extLst/>
          </p:nvPr>
        </p:nvGraphicFramePr>
        <p:xfrm>
          <a:off x="260596" y="836712"/>
          <a:ext cx="9368038" cy="5097751"/>
        </p:xfrm>
        <a:graphic>
          <a:graphicData uri="http://schemas.openxmlformats.org/drawingml/2006/table">
            <a:tbl>
              <a:tblPr/>
              <a:tblGrid>
                <a:gridCol w="2547237">
                  <a:extLst>
                    <a:ext uri="{9D8B030D-6E8A-4147-A177-3AD203B41FA5}">
                      <a16:colId xmlns:a16="http://schemas.microsoft.com/office/drawing/2014/main" xmlns="" val="4207305880"/>
                    </a:ext>
                  </a:extLst>
                </a:gridCol>
                <a:gridCol w="1098571">
                  <a:extLst>
                    <a:ext uri="{9D8B030D-6E8A-4147-A177-3AD203B41FA5}">
                      <a16:colId xmlns:a16="http://schemas.microsoft.com/office/drawing/2014/main" xmlns="" val="3174025155"/>
                    </a:ext>
                  </a:extLst>
                </a:gridCol>
                <a:gridCol w="953705">
                  <a:extLst>
                    <a:ext uri="{9D8B030D-6E8A-4147-A177-3AD203B41FA5}">
                      <a16:colId xmlns:a16="http://schemas.microsoft.com/office/drawing/2014/main" xmlns="" val="101407944"/>
                    </a:ext>
                  </a:extLst>
                </a:gridCol>
                <a:gridCol w="953705">
                  <a:extLst>
                    <a:ext uri="{9D8B030D-6E8A-4147-A177-3AD203B41FA5}">
                      <a16:colId xmlns:a16="http://schemas.microsoft.com/office/drawing/2014/main" xmlns="" val="1428853560"/>
                    </a:ext>
                  </a:extLst>
                </a:gridCol>
                <a:gridCol w="953705">
                  <a:extLst>
                    <a:ext uri="{9D8B030D-6E8A-4147-A177-3AD203B41FA5}">
                      <a16:colId xmlns:a16="http://schemas.microsoft.com/office/drawing/2014/main" xmlns="" val="2534438680"/>
                    </a:ext>
                  </a:extLst>
                </a:gridCol>
                <a:gridCol w="953705">
                  <a:extLst>
                    <a:ext uri="{9D8B030D-6E8A-4147-A177-3AD203B41FA5}">
                      <a16:colId xmlns:a16="http://schemas.microsoft.com/office/drawing/2014/main" xmlns="" val="1675525563"/>
                    </a:ext>
                  </a:extLst>
                </a:gridCol>
                <a:gridCol w="953705">
                  <a:extLst>
                    <a:ext uri="{9D8B030D-6E8A-4147-A177-3AD203B41FA5}">
                      <a16:colId xmlns:a16="http://schemas.microsoft.com/office/drawing/2014/main" xmlns="" val="941459295"/>
                    </a:ext>
                  </a:extLst>
                </a:gridCol>
                <a:gridCol w="953705">
                  <a:extLst>
                    <a:ext uri="{9D8B030D-6E8A-4147-A177-3AD203B41FA5}">
                      <a16:colId xmlns:a16="http://schemas.microsoft.com/office/drawing/2014/main" xmlns="" val="1763363390"/>
                    </a:ext>
                  </a:extLst>
                </a:gridCol>
              </a:tblGrid>
              <a:tr h="188085">
                <a:tc rowSpan="3">
                  <a:txBody>
                    <a:bodyPr/>
                    <a:lstStyle/>
                    <a:p>
                      <a:pPr algn="ctr" rtl="0" fontAlgn="ctr"/>
                      <a:r>
                        <a:rPr lang="en-ZA" sz="1100" b="1" i="0" u="none" strike="noStrike" dirty="0">
                          <a:solidFill>
                            <a:srgbClr val="000000"/>
                          </a:solidFill>
                          <a:effectLst/>
                          <a:latin typeface="Calibri" panose="020F0502020204030204" pitchFamily="34" charset="0"/>
                        </a:rPr>
                        <a:t>Programme</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rowSpan="2">
                  <a:txBody>
                    <a:bodyPr/>
                    <a:lstStyle/>
                    <a:p>
                      <a:pPr algn="ctr" rtl="0" fontAlgn="ctr"/>
                      <a:r>
                        <a:rPr lang="en-ZA" sz="1100" b="1" i="0" u="none" strike="noStrike">
                          <a:solidFill>
                            <a:srgbClr val="000000"/>
                          </a:solidFill>
                          <a:effectLst/>
                          <a:latin typeface="Calibri" panose="020F0502020204030204" pitchFamily="34" charset="0"/>
                        </a:rPr>
                        <a:t>AENE</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gridSpan="6">
                  <a:txBody>
                    <a:bodyPr/>
                    <a:lstStyle/>
                    <a:p>
                      <a:pPr algn="ctr" rtl="0" fontAlgn="ctr"/>
                      <a:r>
                        <a:rPr lang="en-ZA" sz="1100" b="1" i="0" u="none" strike="noStrike">
                          <a:solidFill>
                            <a:srgbClr val="000000"/>
                          </a:solidFill>
                          <a:effectLst/>
                          <a:latin typeface="Calibri" panose="020F0502020204030204" pitchFamily="34" charset="0"/>
                        </a:rPr>
                        <a:t>Actual</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527333991"/>
                  </a:ext>
                </a:extLst>
              </a:tr>
              <a:tr h="188085">
                <a:tc vMerge="1">
                  <a:txBody>
                    <a:bodyPr/>
                    <a:lstStyle/>
                    <a:p>
                      <a:endParaRPr lang="en-ZA"/>
                    </a:p>
                  </a:txBody>
                  <a:tcPr/>
                </a:tc>
                <a:tc vMerge="1">
                  <a:txBody>
                    <a:bodyPr/>
                    <a:lstStyle/>
                    <a:p>
                      <a:endParaRPr lang="en-ZA"/>
                    </a:p>
                  </a:txBody>
                  <a:tcPr/>
                </a:tc>
                <a:tc>
                  <a:txBody>
                    <a:bodyPr/>
                    <a:lstStyle/>
                    <a:p>
                      <a:pPr algn="ctr" rtl="0" fontAlgn="ctr"/>
                      <a:r>
                        <a:rPr lang="en-ZA" sz="1100" b="1" i="0" u="none" strike="noStrike">
                          <a:solidFill>
                            <a:srgbClr val="000000"/>
                          </a:solidFill>
                          <a:effectLst/>
                          <a:latin typeface="Calibri" panose="020F0502020204030204" pitchFamily="34" charset="0"/>
                        </a:rPr>
                        <a:t>Apr – Jun 2020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1" i="0" u="none" strike="noStrike">
                          <a:solidFill>
                            <a:srgbClr val="000000"/>
                          </a:solidFill>
                          <a:effectLst/>
                          <a:latin typeface="Calibri" panose="020F0502020204030204" pitchFamily="34" charset="0"/>
                        </a:rPr>
                        <a:t>July-Sept 2020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1" i="0" u="none" strike="noStrike">
                          <a:solidFill>
                            <a:srgbClr val="000000"/>
                          </a:solidFill>
                          <a:effectLst/>
                          <a:latin typeface="Calibri" panose="020F0502020204030204" pitchFamily="34" charset="0"/>
                        </a:rPr>
                        <a:t>Oct-Dec 2020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1" i="0" u="none" strike="noStrike">
                          <a:solidFill>
                            <a:srgbClr val="000000"/>
                          </a:solidFill>
                          <a:effectLst/>
                          <a:latin typeface="Calibri" panose="020F0502020204030204" pitchFamily="34" charset="0"/>
                        </a:rPr>
                        <a:t>Total Spending</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rowSpan="2">
                  <a:txBody>
                    <a:bodyPr/>
                    <a:lstStyle/>
                    <a:p>
                      <a:pPr algn="ctr" rtl="0" fontAlgn="ctr"/>
                      <a:r>
                        <a:rPr lang="en-ZA" sz="1100" b="1" i="0" u="none" strike="noStrike">
                          <a:solidFill>
                            <a:srgbClr val="000000"/>
                          </a:solidFill>
                          <a:effectLst/>
                          <a:latin typeface="Calibri" panose="020F0502020204030204" pitchFamily="34" charset="0"/>
                        </a:rPr>
                        <a:t>% Spent</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1" i="0" u="none" strike="noStrike">
                          <a:solidFill>
                            <a:srgbClr val="000000"/>
                          </a:solidFill>
                          <a:effectLst/>
                          <a:latin typeface="Calibri" panose="020F0502020204030204" pitchFamily="34" charset="0"/>
                        </a:rPr>
                        <a:t>Available</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3134672223"/>
                  </a:ext>
                </a:extLst>
              </a:tr>
              <a:tr h="188085">
                <a:tc vMerge="1">
                  <a:txBody>
                    <a:bodyPr/>
                    <a:lstStyle/>
                    <a:p>
                      <a:endParaRPr lang="en-ZA"/>
                    </a:p>
                  </a:txBody>
                  <a:tcPr/>
                </a:tc>
                <a:tc>
                  <a:txBody>
                    <a:bodyPr/>
                    <a:lstStyle/>
                    <a:p>
                      <a:pPr algn="ctr" rtl="0" fontAlgn="b"/>
                      <a:r>
                        <a:rPr lang="en-ZA" sz="1100" b="1" i="0" u="none" strike="noStrike">
                          <a:solidFill>
                            <a:srgbClr val="000000"/>
                          </a:solidFill>
                          <a:effectLst/>
                          <a:latin typeface="Calibri" panose="020F0502020204030204" pitchFamily="34" charset="0"/>
                        </a:rPr>
                        <a:t> </a:t>
                      </a:r>
                    </a:p>
                  </a:txBody>
                  <a:tcPr marL="4692" marR="4692" marT="4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100" b="1" i="0" u="none" strike="noStrike">
                          <a:solidFill>
                            <a:srgbClr val="000000"/>
                          </a:solidFill>
                          <a:effectLst/>
                          <a:latin typeface="Calibri" panose="020F0502020204030204" pitchFamily="34" charset="0"/>
                        </a:rPr>
                        <a:t>R’000</a:t>
                      </a:r>
                    </a:p>
                  </a:txBody>
                  <a:tcPr marL="4692" marR="4692" marT="4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100" b="1" i="0" u="none" strike="noStrike">
                          <a:solidFill>
                            <a:srgbClr val="000000"/>
                          </a:solidFill>
                          <a:effectLst/>
                          <a:latin typeface="Calibri" panose="020F0502020204030204" pitchFamily="34" charset="0"/>
                        </a:rPr>
                        <a:t>R’000</a:t>
                      </a:r>
                    </a:p>
                  </a:txBody>
                  <a:tcPr marL="4692" marR="4692" marT="4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100" b="1" i="0" u="none" strike="noStrike">
                          <a:solidFill>
                            <a:srgbClr val="000000"/>
                          </a:solidFill>
                          <a:effectLst/>
                          <a:latin typeface="Calibri" panose="020F0502020204030204" pitchFamily="34" charset="0"/>
                        </a:rPr>
                        <a:t>R’000</a:t>
                      </a:r>
                    </a:p>
                  </a:txBody>
                  <a:tcPr marL="4692" marR="4692" marT="46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1" i="0" u="none" strike="noStrike">
                          <a:solidFill>
                            <a:srgbClr val="000000"/>
                          </a:solidFill>
                          <a:effectLst/>
                          <a:latin typeface="Calibri" panose="020F0502020204030204" pitchFamily="34" charset="0"/>
                        </a:rPr>
                        <a:t> R’000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vMerge="1">
                  <a:txBody>
                    <a:bodyPr/>
                    <a:lstStyle/>
                    <a:p>
                      <a:endParaRPr lang="en-ZA"/>
                    </a:p>
                  </a:txBody>
                  <a:tcPr/>
                </a:tc>
                <a:tc>
                  <a:txBody>
                    <a:bodyPr/>
                    <a:lstStyle/>
                    <a:p>
                      <a:pPr algn="ctr" rtl="0" fontAlgn="ctr"/>
                      <a:r>
                        <a:rPr lang="en-ZA" sz="1100" b="1" i="0" u="none" strike="noStrike">
                          <a:solidFill>
                            <a:srgbClr val="000000"/>
                          </a:solidFill>
                          <a:effectLst/>
                          <a:latin typeface="Calibri" panose="020F0502020204030204" pitchFamily="34" charset="0"/>
                        </a:rPr>
                        <a:t> R’000</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2599993267"/>
                  </a:ext>
                </a:extLst>
              </a:tr>
              <a:tr h="188085">
                <a:tc>
                  <a:txBody>
                    <a:bodyPr/>
                    <a:lstStyle/>
                    <a:p>
                      <a:pPr algn="l" rtl="0" fontAlgn="ctr"/>
                      <a:r>
                        <a:rPr lang="en-ZA" sz="1100" b="0" i="0" u="none" strike="noStrike">
                          <a:solidFill>
                            <a:srgbClr val="000000"/>
                          </a:solidFill>
                          <a:effectLst/>
                          <a:latin typeface="Calibri" panose="020F0502020204030204" pitchFamily="34" charset="0"/>
                        </a:rPr>
                        <a:t>P1 :Administration</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426 560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76 890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84 717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119 020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280 627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65.79%</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a:solidFill>
                            <a:srgbClr val="000000"/>
                          </a:solidFill>
                          <a:effectLst/>
                          <a:latin typeface="Calibri" panose="020F0502020204030204" pitchFamily="34" charset="0"/>
                        </a:rPr>
                        <a:t>145 933</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49121145"/>
                  </a:ext>
                </a:extLst>
              </a:tr>
              <a:tr h="188085">
                <a:tc>
                  <a:txBody>
                    <a:bodyPr/>
                    <a:lstStyle/>
                    <a:p>
                      <a:pPr algn="l" rtl="0" fontAlgn="ctr"/>
                      <a:r>
                        <a:rPr lang="en-ZA" sz="1100" b="0" i="0" u="none" strike="noStrike">
                          <a:solidFill>
                            <a:srgbClr val="000000"/>
                          </a:solidFill>
                          <a:effectLst/>
                          <a:latin typeface="Calibri" panose="020F0502020204030204" pitchFamily="34" charset="0"/>
                        </a:rPr>
                        <a:t>P2: Social assistance</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220 606 557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41 107 071</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66 700 616</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61 417 208</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169 224 896</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76.71%</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a:solidFill>
                            <a:srgbClr val="000000"/>
                          </a:solidFill>
                          <a:effectLst/>
                          <a:latin typeface="Calibri" panose="020F0502020204030204" pitchFamily="34" charset="0"/>
                        </a:rPr>
                        <a:t>51 381 661</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5807978"/>
                  </a:ext>
                </a:extLst>
              </a:tr>
              <a:tr h="188085">
                <a:tc>
                  <a:txBody>
                    <a:bodyPr/>
                    <a:lstStyle/>
                    <a:p>
                      <a:pPr algn="l" rtl="0" fontAlgn="ctr"/>
                      <a:r>
                        <a:rPr lang="en-GB" sz="1100" b="0" i="0" u="none" strike="noStrike">
                          <a:solidFill>
                            <a:srgbClr val="000000"/>
                          </a:solidFill>
                          <a:effectLst/>
                          <a:latin typeface="Calibri" panose="020F0502020204030204" pitchFamily="34" charset="0"/>
                        </a:rPr>
                        <a:t>P3: Social Security Policy And Administration</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7 585 831</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1 922 245</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1 936 617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1 937 854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5 796 716</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76.42%</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a:solidFill>
                            <a:srgbClr val="000000"/>
                          </a:solidFill>
                          <a:effectLst/>
                          <a:latin typeface="Calibri" panose="020F0502020204030204" pitchFamily="34" charset="0"/>
                        </a:rPr>
                        <a:t>1 789 115</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71646276"/>
                  </a:ext>
                </a:extLst>
              </a:tr>
              <a:tr h="376170">
                <a:tc>
                  <a:txBody>
                    <a:bodyPr/>
                    <a:lstStyle/>
                    <a:p>
                      <a:pPr algn="l" rtl="0" fontAlgn="ctr"/>
                      <a:r>
                        <a:rPr lang="en-GB" sz="1100" b="0" i="0" u="none" strike="noStrike">
                          <a:solidFill>
                            <a:srgbClr val="000000"/>
                          </a:solidFill>
                          <a:effectLst/>
                          <a:latin typeface="Calibri" panose="020F0502020204030204" pitchFamily="34" charset="0"/>
                        </a:rPr>
                        <a:t>P4: Welfare Services Policy Development And Implementation Support</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1 842 277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261 927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262 760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68 603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593 290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32.20%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a:solidFill>
                            <a:srgbClr val="000000"/>
                          </a:solidFill>
                          <a:effectLst/>
                          <a:latin typeface="Calibri" panose="020F0502020204030204" pitchFamily="34" charset="0"/>
                        </a:rPr>
                        <a:t>1 248 987</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8145418"/>
                  </a:ext>
                </a:extLst>
              </a:tr>
              <a:tr h="376170">
                <a:tc>
                  <a:txBody>
                    <a:bodyPr/>
                    <a:lstStyle/>
                    <a:p>
                      <a:pPr algn="l" rtl="0" fontAlgn="ctr"/>
                      <a:r>
                        <a:rPr lang="en-GB" sz="1100" b="0" i="0" u="none" strike="noStrike">
                          <a:solidFill>
                            <a:srgbClr val="000000"/>
                          </a:solidFill>
                          <a:effectLst/>
                          <a:latin typeface="Calibri" panose="020F0502020204030204" pitchFamily="34" charset="0"/>
                        </a:rPr>
                        <a:t>P5: Social Policy And Integrated Service Delivery</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346 073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157 581</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22 794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115 709</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296 084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85.56%</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100" b="0" i="0" u="none" strike="noStrike">
                          <a:solidFill>
                            <a:srgbClr val="000000"/>
                          </a:solidFill>
                          <a:effectLst/>
                          <a:latin typeface="Calibri" panose="020F0502020204030204" pitchFamily="34" charset="0"/>
                        </a:rPr>
                        <a:t>49 989</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65477286"/>
                  </a:ext>
                </a:extLst>
              </a:tr>
              <a:tr h="188085">
                <a:tc>
                  <a:txBody>
                    <a:bodyPr/>
                    <a:lstStyle/>
                    <a:p>
                      <a:pPr algn="l" rtl="0" fontAlgn="ctr"/>
                      <a:r>
                        <a:rPr lang="en-ZA" sz="1100" b="1" i="0" u="none" strike="noStrike">
                          <a:solidFill>
                            <a:srgbClr val="000000"/>
                          </a:solidFill>
                          <a:effectLst/>
                          <a:latin typeface="Calibri" panose="020F0502020204030204" pitchFamily="34" charset="0"/>
                        </a:rPr>
                        <a:t>TOTAL</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230 807 298</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43 525 715</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69 007 504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63 658 394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176 191 613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76.34%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54 615 685</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2232547204"/>
                  </a:ext>
                </a:extLst>
              </a:tr>
              <a:tr h="188085">
                <a:tc>
                  <a:txBody>
                    <a:bodyPr/>
                    <a:lstStyle/>
                    <a:p>
                      <a:pPr algn="l" fontAlgn="b"/>
                      <a:r>
                        <a:rPr lang="en-ZA" sz="1100" b="0" i="0" u="none" strike="noStrike">
                          <a:solidFill>
                            <a:srgbClr val="000000"/>
                          </a:solidFill>
                          <a:effectLst/>
                          <a:latin typeface="Calibri" panose="020F0502020204030204" pitchFamily="34" charset="0"/>
                        </a:rPr>
                        <a:t> </a:t>
                      </a:r>
                    </a:p>
                  </a:txBody>
                  <a:tcPr marL="4692" marR="4692" marT="469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4692" marR="4692" marT="46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4692" marR="4692" marT="46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4692" marR="4692" marT="46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4692" marR="4692" marT="46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100" b="1" i="0" u="none" strike="noStrike">
                        <a:solidFill>
                          <a:srgbClr val="000000"/>
                        </a:solidFill>
                        <a:effectLst/>
                        <a:latin typeface="Calibri" panose="020F0502020204030204" pitchFamily="34" charset="0"/>
                      </a:endParaRPr>
                    </a:p>
                  </a:txBody>
                  <a:tcPr marL="4692" marR="4692" marT="46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4692" marR="4692" marT="46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a:t>
                      </a:r>
                    </a:p>
                  </a:txBody>
                  <a:tcPr marL="4692" marR="4692" marT="469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1390498"/>
                  </a:ext>
                </a:extLst>
              </a:tr>
              <a:tr h="201056">
                <a:tc>
                  <a:txBody>
                    <a:bodyPr/>
                    <a:lstStyle/>
                    <a:p>
                      <a:pPr algn="l" fontAlgn="b"/>
                      <a:r>
                        <a:rPr lang="en-ZA" sz="1100" b="1" i="0" u="none" strike="noStrike">
                          <a:solidFill>
                            <a:srgbClr val="000000"/>
                          </a:solidFill>
                          <a:effectLst/>
                          <a:latin typeface="Calibri" panose="020F0502020204030204" pitchFamily="34" charset="0"/>
                        </a:rPr>
                        <a:t>Economic Classification</a:t>
                      </a:r>
                    </a:p>
                  </a:txBody>
                  <a:tcPr marL="4692" marR="4692" marT="469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1" i="0" u="none" strike="noStrike">
                          <a:solidFill>
                            <a:srgbClr val="000000"/>
                          </a:solidFill>
                          <a:effectLst/>
                          <a:latin typeface="Calibri" panose="020F0502020204030204" pitchFamily="34" charset="0"/>
                        </a:rPr>
                        <a:t> </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0" i="0" u="none" strike="noStrike">
                          <a:solidFill>
                            <a:srgbClr val="000000"/>
                          </a:solidFill>
                          <a:effectLst/>
                          <a:latin typeface="Calibri" panose="020F0502020204030204" pitchFamily="34" charset="0"/>
                        </a:rPr>
                        <a:t> </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0" i="0" u="none" strike="noStrike">
                          <a:solidFill>
                            <a:srgbClr val="000000"/>
                          </a:solidFill>
                          <a:effectLst/>
                          <a:latin typeface="Calibri" panose="020F0502020204030204" pitchFamily="34" charset="0"/>
                        </a:rPr>
                        <a:t> </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ZA" sz="1100" b="0" i="0" u="none" strike="noStrike">
                          <a:solidFill>
                            <a:srgbClr val="000000"/>
                          </a:solidFill>
                          <a:effectLst/>
                          <a:latin typeface="Calibri" panose="020F0502020204030204" pitchFamily="34" charset="0"/>
                        </a:rPr>
                        <a:t> </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ZA" sz="1100" b="1" i="0" u="none" strike="noStrike">
                          <a:solidFill>
                            <a:srgbClr val="000000"/>
                          </a:solidFill>
                          <a:effectLst/>
                          <a:latin typeface="Calibri" panose="020F0502020204030204" pitchFamily="34" charset="0"/>
                        </a:rPr>
                        <a:t> </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1" i="0" u="none" strike="noStrike">
                          <a:solidFill>
                            <a:srgbClr val="000000"/>
                          </a:solidFill>
                          <a:effectLst/>
                          <a:latin typeface="Calibri" panose="020F0502020204030204" pitchFamily="34" charset="0"/>
                        </a:rPr>
                        <a:t> </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ctr"/>
                      <a:r>
                        <a:rPr lang="en-ZA" sz="1100" b="0" i="0" u="none" strike="noStrike">
                          <a:solidFill>
                            <a:srgbClr val="000000"/>
                          </a:solidFill>
                          <a:effectLst/>
                          <a:latin typeface="Calibri" panose="020F0502020204030204" pitchFamily="34" charset="0"/>
                        </a:rPr>
                        <a:t> </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3609855376"/>
                  </a:ext>
                </a:extLst>
              </a:tr>
              <a:tr h="188085">
                <a:tc>
                  <a:txBody>
                    <a:bodyPr/>
                    <a:lstStyle/>
                    <a:p>
                      <a:pPr algn="l" rtl="0" fontAlgn="ctr"/>
                      <a:r>
                        <a:rPr lang="en-ZA" sz="1100" b="1" i="0" u="none" strike="noStrike">
                          <a:solidFill>
                            <a:srgbClr val="000000"/>
                          </a:solidFill>
                          <a:effectLst/>
                          <a:latin typeface="Calibri" panose="020F0502020204030204" pitchFamily="34" charset="0"/>
                        </a:rPr>
                        <a:t>Current Payments</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999 530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161 290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169 621</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214 970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545 881</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1" i="0" u="none" strike="noStrike">
                          <a:solidFill>
                            <a:srgbClr val="000000"/>
                          </a:solidFill>
                          <a:effectLst/>
                          <a:latin typeface="Calibri" panose="020F0502020204030204" pitchFamily="34" charset="0"/>
                        </a:rPr>
                        <a:t>54.61%</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453 649</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17685890"/>
                  </a:ext>
                </a:extLst>
              </a:tr>
              <a:tr h="188085">
                <a:tc>
                  <a:txBody>
                    <a:bodyPr/>
                    <a:lstStyle/>
                    <a:p>
                      <a:pPr algn="l" rtl="0" fontAlgn="ctr"/>
                      <a:r>
                        <a:rPr lang="en-ZA" sz="1100" b="0" i="0" u="none" strike="noStrike">
                          <a:solidFill>
                            <a:srgbClr val="000000"/>
                          </a:solidFill>
                          <a:effectLst/>
                          <a:latin typeface="Calibri" panose="020F0502020204030204" pitchFamily="34" charset="0"/>
                        </a:rPr>
                        <a:t>Compensation of Employees </a:t>
                      </a:r>
                    </a:p>
                  </a:txBody>
                  <a:tcPr marL="70377"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1" i="0" u="none" strike="noStrike">
                          <a:solidFill>
                            <a:srgbClr val="000000"/>
                          </a:solidFill>
                          <a:effectLst/>
                          <a:latin typeface="Calibri" panose="020F0502020204030204" pitchFamily="34" charset="0"/>
                        </a:rPr>
                        <a:t>628 488</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123 313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0" i="0" u="none" strike="noStrike">
                          <a:solidFill>
                            <a:srgbClr val="000000"/>
                          </a:solidFill>
                          <a:effectLst/>
                          <a:latin typeface="Calibri" panose="020F0502020204030204" pitchFamily="34" charset="0"/>
                        </a:rPr>
                        <a:t>131 588</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0" i="0" u="none" strike="noStrike">
                          <a:solidFill>
                            <a:srgbClr val="000000"/>
                          </a:solidFill>
                          <a:effectLst/>
                          <a:latin typeface="Calibri" panose="020F0502020204030204" pitchFamily="34" charset="0"/>
                        </a:rPr>
                        <a:t>130 315</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1" i="0" u="none" strike="noStrike">
                          <a:solidFill>
                            <a:srgbClr val="000000"/>
                          </a:solidFill>
                          <a:effectLst/>
                          <a:latin typeface="Calibri" panose="020F0502020204030204" pitchFamily="34" charset="0"/>
                        </a:rPr>
                        <a:t>385 216</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61.29%</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0" i="0" u="none" strike="noStrike">
                          <a:solidFill>
                            <a:srgbClr val="000000"/>
                          </a:solidFill>
                          <a:effectLst/>
                          <a:latin typeface="Calibri" panose="020F0502020204030204" pitchFamily="34" charset="0"/>
                        </a:rPr>
                        <a:t>243 272</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5219338"/>
                  </a:ext>
                </a:extLst>
              </a:tr>
              <a:tr h="188085">
                <a:tc>
                  <a:txBody>
                    <a:bodyPr/>
                    <a:lstStyle/>
                    <a:p>
                      <a:pPr algn="l" rtl="0" fontAlgn="ctr"/>
                      <a:r>
                        <a:rPr lang="en-ZA" sz="1100" b="0" i="0" u="none" strike="noStrike">
                          <a:solidFill>
                            <a:srgbClr val="000000"/>
                          </a:solidFill>
                          <a:effectLst/>
                          <a:latin typeface="Calibri" panose="020F0502020204030204" pitchFamily="34" charset="0"/>
                        </a:rPr>
                        <a:t>Goods and Services</a:t>
                      </a:r>
                    </a:p>
                  </a:txBody>
                  <a:tcPr marL="70377"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371 042</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37 977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38 033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84 655</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160 665</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43.30%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210 377</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00680013"/>
                  </a:ext>
                </a:extLst>
              </a:tr>
              <a:tr h="188085">
                <a:tc>
                  <a:txBody>
                    <a:bodyPr/>
                    <a:lstStyle/>
                    <a:p>
                      <a:pPr algn="l" rtl="0" fontAlgn="ctr"/>
                      <a:r>
                        <a:rPr lang="en-ZA" sz="1100" b="1" i="0" u="none" strike="noStrike">
                          <a:solidFill>
                            <a:srgbClr val="000000"/>
                          </a:solidFill>
                          <a:effectLst/>
                          <a:latin typeface="Calibri" panose="020F0502020204030204" pitchFamily="34" charset="0"/>
                        </a:rPr>
                        <a:t>Transfers and Subsidies</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229 795 842</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43 363 712</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68 835 839</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63 439 652</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175 639 202</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1" i="0" u="none" strike="noStrike">
                          <a:solidFill>
                            <a:srgbClr val="000000"/>
                          </a:solidFill>
                          <a:effectLst/>
                          <a:latin typeface="Calibri" panose="020F0502020204030204" pitchFamily="34" charset="0"/>
                        </a:rPr>
                        <a:t>76.43%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54 156 640</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11000246"/>
                  </a:ext>
                </a:extLst>
              </a:tr>
              <a:tr h="188085">
                <a:tc>
                  <a:txBody>
                    <a:bodyPr/>
                    <a:lstStyle/>
                    <a:p>
                      <a:pPr algn="l" rtl="0" fontAlgn="ctr"/>
                      <a:r>
                        <a:rPr lang="en-ZA" sz="1100" b="0" i="0" u="none" strike="noStrike">
                          <a:solidFill>
                            <a:srgbClr val="000000"/>
                          </a:solidFill>
                          <a:effectLst/>
                          <a:latin typeface="Calibri" panose="020F0502020204030204" pitchFamily="34" charset="0"/>
                        </a:rPr>
                        <a:t>Provinces and municipalities</a:t>
                      </a:r>
                    </a:p>
                  </a:txBody>
                  <a:tcPr marL="70377"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1" i="0" u="none" strike="noStrike">
                          <a:solidFill>
                            <a:srgbClr val="000000"/>
                          </a:solidFill>
                          <a:effectLst/>
                          <a:latin typeface="Calibri" panose="020F0502020204030204" pitchFamily="34" charset="0"/>
                        </a:rPr>
                        <a:t>1 411 399</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212 267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0" i="0" u="none" strike="noStrike">
                          <a:solidFill>
                            <a:srgbClr val="000000"/>
                          </a:solidFill>
                          <a:effectLst/>
                          <a:latin typeface="Calibri" panose="020F0502020204030204" pitchFamily="34" charset="0"/>
                        </a:rPr>
                        <a:t>203 797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0" i="0" u="none" strike="noStrike">
                          <a:solidFill>
                            <a:srgbClr val="000000"/>
                          </a:solidFill>
                          <a:effectLst/>
                          <a:latin typeface="Calibri" panose="020F0502020204030204" pitchFamily="34" charset="0"/>
                        </a:rPr>
                        <a:t>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1" i="0" u="none" strike="noStrike">
                          <a:solidFill>
                            <a:srgbClr val="000000"/>
                          </a:solidFill>
                          <a:effectLst/>
                          <a:latin typeface="Calibri" panose="020F0502020204030204" pitchFamily="34" charset="0"/>
                        </a:rPr>
                        <a:t>416 064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29.48%</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ctr"/>
                      <a:r>
                        <a:rPr lang="en-ZA" sz="1100" b="0" i="0" u="none" strike="noStrike">
                          <a:solidFill>
                            <a:srgbClr val="000000"/>
                          </a:solidFill>
                          <a:effectLst/>
                          <a:latin typeface="Calibri" panose="020F0502020204030204" pitchFamily="34" charset="0"/>
                        </a:rPr>
                        <a:t>995 335</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66636315"/>
                  </a:ext>
                </a:extLst>
              </a:tr>
              <a:tr h="188085">
                <a:tc>
                  <a:txBody>
                    <a:bodyPr/>
                    <a:lstStyle/>
                    <a:p>
                      <a:pPr algn="l" rtl="0" fontAlgn="ctr"/>
                      <a:r>
                        <a:rPr lang="en-ZA" sz="1100" b="0" i="0" u="none" strike="noStrike">
                          <a:solidFill>
                            <a:srgbClr val="000000"/>
                          </a:solidFill>
                          <a:effectLst/>
                          <a:latin typeface="Calibri" panose="020F0502020204030204" pitchFamily="34" charset="0"/>
                        </a:rPr>
                        <a:t>Departmental agencies and accounts</a:t>
                      </a:r>
                    </a:p>
                  </a:txBody>
                  <a:tcPr marL="70377"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1" i="0" u="none" strike="noStrike">
                          <a:solidFill>
                            <a:srgbClr val="000000"/>
                          </a:solidFill>
                          <a:effectLst/>
                          <a:latin typeface="Calibri" panose="020F0502020204030204" pitchFamily="34" charset="0"/>
                        </a:rPr>
                        <a:t>7 705 022</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2 043 714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0" i="0" u="none" strike="noStrike">
                          <a:solidFill>
                            <a:srgbClr val="000000"/>
                          </a:solidFill>
                          <a:effectLst/>
                          <a:latin typeface="Calibri" panose="020F0502020204030204" pitchFamily="34" charset="0"/>
                        </a:rPr>
                        <a:t>1 923 144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0" i="0" u="none" strike="noStrike">
                          <a:solidFill>
                            <a:srgbClr val="000000"/>
                          </a:solidFill>
                          <a:effectLst/>
                          <a:latin typeface="Calibri" panose="020F0502020204030204" pitchFamily="34" charset="0"/>
                        </a:rPr>
                        <a:t>2 011 914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1" i="0" u="none" strike="noStrike">
                          <a:solidFill>
                            <a:srgbClr val="000000"/>
                          </a:solidFill>
                          <a:effectLst/>
                          <a:latin typeface="Calibri" panose="020F0502020204030204" pitchFamily="34" charset="0"/>
                        </a:rPr>
                        <a:t>5 978 772</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77.60%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0" i="0" u="none" strike="noStrike">
                          <a:solidFill>
                            <a:srgbClr val="000000"/>
                          </a:solidFill>
                          <a:effectLst/>
                          <a:latin typeface="Calibri" panose="020F0502020204030204" pitchFamily="34" charset="0"/>
                        </a:rPr>
                        <a:t>1 726 250</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434262075"/>
                  </a:ext>
                </a:extLst>
              </a:tr>
              <a:tr h="376170">
                <a:tc>
                  <a:txBody>
                    <a:bodyPr/>
                    <a:lstStyle/>
                    <a:p>
                      <a:pPr algn="l" rtl="0" fontAlgn="ctr"/>
                      <a:r>
                        <a:rPr lang="en-GB" sz="1100" b="0" i="0" u="none" strike="noStrike">
                          <a:solidFill>
                            <a:srgbClr val="000000"/>
                          </a:solidFill>
                          <a:effectLst/>
                          <a:latin typeface="Calibri" panose="020F0502020204030204" pitchFamily="34" charset="0"/>
                        </a:rPr>
                        <a:t>Foreign governments and international organisations</a:t>
                      </a:r>
                    </a:p>
                  </a:txBody>
                  <a:tcPr marL="70377"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1" i="0" u="none" strike="noStrike">
                          <a:solidFill>
                            <a:srgbClr val="000000"/>
                          </a:solidFill>
                          <a:effectLst/>
                          <a:latin typeface="Calibri" panose="020F0502020204030204" pitchFamily="34" charset="0"/>
                        </a:rPr>
                        <a:t>7 318</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0" i="0" u="none" strike="noStrike">
                          <a:solidFill>
                            <a:srgbClr val="000000"/>
                          </a:solidFill>
                          <a:effectLst/>
                          <a:latin typeface="Calibri" panose="020F0502020204030204" pitchFamily="34" charset="0"/>
                        </a:rPr>
                        <a:t>980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0" i="0" u="none" strike="noStrike">
                          <a:solidFill>
                            <a:srgbClr val="000000"/>
                          </a:solidFill>
                          <a:effectLst/>
                          <a:latin typeface="Calibri" panose="020F0502020204030204" pitchFamily="34" charset="0"/>
                        </a:rPr>
                        <a:t>2 193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1" i="0" u="none" strike="noStrike">
                          <a:solidFill>
                            <a:srgbClr val="000000"/>
                          </a:solidFill>
                          <a:effectLst/>
                          <a:latin typeface="Calibri" panose="020F0502020204030204" pitchFamily="34" charset="0"/>
                        </a:rPr>
                        <a:t>3 173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43.36%</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0" i="0" u="none" strike="noStrike">
                          <a:solidFill>
                            <a:srgbClr val="000000"/>
                          </a:solidFill>
                          <a:effectLst/>
                          <a:latin typeface="Calibri" panose="020F0502020204030204" pitchFamily="34" charset="0"/>
                        </a:rPr>
                        <a:t>4 145</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87874812"/>
                  </a:ext>
                </a:extLst>
              </a:tr>
              <a:tr h="188085">
                <a:tc>
                  <a:txBody>
                    <a:bodyPr/>
                    <a:lstStyle/>
                    <a:p>
                      <a:pPr algn="l" rtl="0" fontAlgn="ctr"/>
                      <a:r>
                        <a:rPr lang="en-ZA" sz="1100" b="0" i="0" u="none" strike="noStrike">
                          <a:solidFill>
                            <a:srgbClr val="000000"/>
                          </a:solidFill>
                          <a:effectLst/>
                          <a:latin typeface="Calibri" panose="020F0502020204030204" pitchFamily="34" charset="0"/>
                        </a:rPr>
                        <a:t>Non-profit institutions</a:t>
                      </a:r>
                    </a:p>
                  </a:txBody>
                  <a:tcPr marL="70377"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1" i="0" u="none" strike="noStrike">
                          <a:solidFill>
                            <a:srgbClr val="000000"/>
                          </a:solidFill>
                          <a:effectLst/>
                          <a:latin typeface="Calibri" panose="020F0502020204030204" pitchFamily="34" charset="0"/>
                        </a:rPr>
                        <a:t>42 620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0" i="0" u="none" strike="noStrike">
                          <a:solidFill>
                            <a:srgbClr val="000000"/>
                          </a:solidFill>
                          <a:effectLst/>
                          <a:latin typeface="Calibri" panose="020F0502020204030204" pitchFamily="34" charset="0"/>
                        </a:rPr>
                        <a:t>4 927</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0" i="0" u="none" strike="noStrike">
                          <a:solidFill>
                            <a:srgbClr val="000000"/>
                          </a:solidFill>
                          <a:effectLst/>
                          <a:latin typeface="Calibri" panose="020F0502020204030204" pitchFamily="34" charset="0"/>
                        </a:rPr>
                        <a:t>8 011</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1" i="0" u="none" strike="noStrike">
                          <a:solidFill>
                            <a:srgbClr val="000000"/>
                          </a:solidFill>
                          <a:effectLst/>
                          <a:latin typeface="Calibri" panose="020F0502020204030204" pitchFamily="34" charset="0"/>
                        </a:rPr>
                        <a:t>12 938</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30.36%</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ctr"/>
                      <a:r>
                        <a:rPr lang="en-ZA" sz="1100" b="0" i="0" u="none" strike="noStrike">
                          <a:solidFill>
                            <a:srgbClr val="000000"/>
                          </a:solidFill>
                          <a:effectLst/>
                          <a:latin typeface="Calibri" panose="020F0502020204030204" pitchFamily="34" charset="0"/>
                        </a:rPr>
                        <a:t>29 682</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862544057"/>
                  </a:ext>
                </a:extLst>
              </a:tr>
              <a:tr h="188085">
                <a:tc>
                  <a:txBody>
                    <a:bodyPr/>
                    <a:lstStyle/>
                    <a:p>
                      <a:pPr algn="l" rtl="0" fontAlgn="ctr"/>
                      <a:r>
                        <a:rPr lang="en-ZA" sz="1100" b="0" i="0" u="none" strike="noStrike">
                          <a:solidFill>
                            <a:srgbClr val="000000"/>
                          </a:solidFill>
                          <a:effectLst/>
                          <a:latin typeface="Calibri" panose="020F0502020204030204" pitchFamily="34" charset="0"/>
                        </a:rPr>
                        <a:t>Households</a:t>
                      </a:r>
                    </a:p>
                  </a:txBody>
                  <a:tcPr marL="70377"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220 629 483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0" i="0" u="none" strike="noStrike">
                          <a:solidFill>
                            <a:srgbClr val="000000"/>
                          </a:solidFill>
                          <a:effectLst/>
                          <a:latin typeface="Calibri" panose="020F0502020204030204" pitchFamily="34" charset="0"/>
                        </a:rPr>
                        <a:t>41 107 731</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66 702 990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61 417 535</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169 228 255</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0" i="0" u="none" strike="noStrike">
                          <a:solidFill>
                            <a:srgbClr val="000000"/>
                          </a:solidFill>
                          <a:effectLst/>
                          <a:latin typeface="Calibri" panose="020F0502020204030204" pitchFamily="34" charset="0"/>
                        </a:rPr>
                        <a:t>76.70%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Calibri" panose="020F0502020204030204" pitchFamily="34" charset="0"/>
                        </a:rPr>
                        <a:t>51 401 228</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73632546"/>
                  </a:ext>
                </a:extLst>
              </a:tr>
              <a:tr h="188085">
                <a:tc>
                  <a:txBody>
                    <a:bodyPr/>
                    <a:lstStyle/>
                    <a:p>
                      <a:pPr algn="l" rtl="0" fontAlgn="ctr"/>
                      <a:r>
                        <a:rPr lang="en-ZA" sz="1100" b="1" i="0" u="none" strike="noStrike">
                          <a:solidFill>
                            <a:srgbClr val="000000"/>
                          </a:solidFill>
                          <a:effectLst/>
                          <a:latin typeface="Calibri" panose="020F0502020204030204" pitchFamily="34" charset="0"/>
                        </a:rPr>
                        <a:t>Payments of Capital Assets</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11 926</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713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2 044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3 772</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6 529</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fontAlgn="ctr"/>
                      <a:r>
                        <a:rPr lang="en-ZA" sz="1100" b="1" i="0" u="none" strike="noStrike">
                          <a:solidFill>
                            <a:srgbClr val="000000"/>
                          </a:solidFill>
                          <a:effectLst/>
                          <a:latin typeface="Calibri" panose="020F0502020204030204" pitchFamily="34" charset="0"/>
                        </a:rPr>
                        <a:t>54.74%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5 397</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29069537"/>
                  </a:ext>
                </a:extLst>
              </a:tr>
              <a:tr h="188085">
                <a:tc>
                  <a:txBody>
                    <a:bodyPr/>
                    <a:lstStyle/>
                    <a:p>
                      <a:pPr algn="l" rtl="0" fontAlgn="ctr"/>
                      <a:r>
                        <a:rPr lang="en-ZA" sz="1100" b="1" i="0" u="none" strike="noStrike">
                          <a:solidFill>
                            <a:srgbClr val="000000"/>
                          </a:solidFill>
                          <a:effectLst/>
                          <a:latin typeface="Calibri" panose="020F0502020204030204" pitchFamily="34" charset="0"/>
                        </a:rPr>
                        <a:t>Payments of Financial Assets</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0</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ctr"/>
                      <a:r>
                        <a:rPr lang="en-ZA" sz="1100" b="1" i="0" u="none" strike="noStrike">
                          <a:solidFill>
                            <a:srgbClr val="000000"/>
                          </a:solidFill>
                          <a:effectLst/>
                          <a:latin typeface="Calibri" panose="020F0502020204030204" pitchFamily="34" charset="0"/>
                        </a:rPr>
                        <a:t> </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100" b="1" i="0" u="none" strike="noStrike">
                          <a:solidFill>
                            <a:srgbClr val="000000"/>
                          </a:solidFill>
                          <a:effectLst/>
                          <a:latin typeface="Calibri" panose="020F0502020204030204" pitchFamily="34" charset="0"/>
                        </a:rPr>
                        <a:t>0</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99435096"/>
                  </a:ext>
                </a:extLst>
              </a:tr>
              <a:tr h="194570">
                <a:tc>
                  <a:txBody>
                    <a:bodyPr/>
                    <a:lstStyle/>
                    <a:p>
                      <a:pPr algn="l" rtl="0" fontAlgn="ctr"/>
                      <a:r>
                        <a:rPr lang="en-ZA" sz="1100" b="1" i="0" u="none" strike="noStrike">
                          <a:solidFill>
                            <a:srgbClr val="000000"/>
                          </a:solidFill>
                          <a:effectLst/>
                          <a:latin typeface="Calibri" panose="020F0502020204030204" pitchFamily="34" charset="0"/>
                        </a:rPr>
                        <a:t>TOTAL</a:t>
                      </a:r>
                    </a:p>
                  </a:txBody>
                  <a:tcPr marL="4692" marR="4692" marT="46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230 807 298</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43 525 715</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69 007 504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63 658 394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176 191 613</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76.34%</a:t>
                      </a:r>
                    </a:p>
                  </a:txBody>
                  <a:tcPr marL="4692" marR="4692" marT="46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100" b="1" i="0" u="none" strike="noStrike">
                          <a:solidFill>
                            <a:srgbClr val="000000"/>
                          </a:solidFill>
                          <a:effectLst/>
                          <a:latin typeface="Calibri" panose="020F0502020204030204" pitchFamily="34" charset="0"/>
                        </a:rPr>
                        <a:t>54 615 685</a:t>
                      </a:r>
                    </a:p>
                  </a:txBody>
                  <a:tcPr marL="4692" marR="4692" marT="46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434368112"/>
                  </a:ext>
                </a:extLst>
              </a:tr>
              <a:tr h="188085">
                <a:tc>
                  <a:txBody>
                    <a:bodyPr/>
                    <a:lstStyle/>
                    <a:p>
                      <a:pPr algn="l" fontAlgn="b"/>
                      <a:endParaRPr lang="en-ZA" sz="1100" b="0" i="0" u="none" strike="noStrike" dirty="0">
                        <a:solidFill>
                          <a:srgbClr val="000000"/>
                        </a:solidFill>
                        <a:effectLst/>
                        <a:latin typeface="Calibri" panose="020F0502020204030204" pitchFamily="34" charset="0"/>
                      </a:endParaRPr>
                    </a:p>
                  </a:txBody>
                  <a:tcPr marL="4692" marR="4692" marT="46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4692" marR="4692" marT="46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4692" marR="4692" marT="46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1100" b="0" i="0" u="none" strike="noStrike" dirty="0">
                        <a:solidFill>
                          <a:srgbClr val="000000"/>
                        </a:solidFill>
                        <a:effectLst/>
                        <a:latin typeface="Calibri" panose="020F0502020204030204" pitchFamily="34" charset="0"/>
                      </a:endParaRPr>
                    </a:p>
                  </a:txBody>
                  <a:tcPr marL="4692" marR="4692" marT="46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4692" marR="4692" marT="46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1100" b="1" i="0" u="none" strike="noStrike">
                        <a:solidFill>
                          <a:srgbClr val="000000"/>
                        </a:solidFill>
                        <a:effectLst/>
                        <a:latin typeface="Calibri" panose="020F0502020204030204" pitchFamily="34" charset="0"/>
                      </a:endParaRPr>
                    </a:p>
                  </a:txBody>
                  <a:tcPr marL="4692" marR="4692" marT="46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1100" b="0" i="0" u="none" strike="noStrike">
                        <a:solidFill>
                          <a:srgbClr val="000000"/>
                        </a:solidFill>
                        <a:effectLst/>
                        <a:latin typeface="Calibri" panose="020F0502020204030204" pitchFamily="34" charset="0"/>
                      </a:endParaRPr>
                    </a:p>
                  </a:txBody>
                  <a:tcPr marL="4692" marR="4692" marT="46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1100" b="0" i="0" u="none" strike="noStrike" dirty="0">
                        <a:solidFill>
                          <a:srgbClr val="000000"/>
                        </a:solidFill>
                        <a:effectLst/>
                        <a:latin typeface="Calibri" panose="020F0502020204030204" pitchFamily="34" charset="0"/>
                      </a:endParaRPr>
                    </a:p>
                  </a:txBody>
                  <a:tcPr marL="4692" marR="4692" marT="4692"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483774112"/>
                  </a:ext>
                </a:extLst>
              </a:tr>
            </a:tbl>
          </a:graphicData>
        </a:graphic>
      </p:graphicFrame>
      <p:sp>
        <p:nvSpPr>
          <p:cNvPr id="7"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30</a:t>
            </a:r>
            <a:endParaRPr lang="en-US" altLang="en-US" sz="1800" b="1" dirty="0">
              <a:latin typeface="+mn-lt"/>
            </a:endParaRPr>
          </a:p>
        </p:txBody>
      </p:sp>
    </p:spTree>
    <p:extLst>
      <p:ext uri="{BB962C8B-B14F-4D97-AF65-F5344CB8AC3E}">
        <p14:creationId xmlns:p14="http://schemas.microsoft.com/office/powerpoint/2010/main" xmlns="" val="4175770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469" y="274639"/>
            <a:ext cx="9135291" cy="568642"/>
          </a:xfrm>
        </p:spPr>
        <p:txBody>
          <a:bodyPr>
            <a:normAutofit/>
          </a:bodyPr>
          <a:lstStyle/>
          <a:p>
            <a:pPr algn="ctr"/>
            <a:r>
              <a:rPr lang="en-US" sz="2400" b="1" dirty="0">
                <a:latin typeface="Arial Black" panose="020B0A04020102020204" pitchFamily="34" charset="0"/>
              </a:rPr>
              <a:t>3</a:t>
            </a:r>
            <a:r>
              <a:rPr lang="en-US" sz="2400" b="1" baseline="30000" dirty="0">
                <a:latin typeface="Arial Black" panose="020B0A04020102020204" pitchFamily="34" charset="0"/>
              </a:rPr>
              <a:t>rd</a:t>
            </a:r>
            <a:r>
              <a:rPr lang="en-US" sz="2400" b="1" dirty="0">
                <a:latin typeface="Arial Black" panose="020B0A04020102020204" pitchFamily="34" charset="0"/>
              </a:rPr>
              <a:t> QUARTER SPENDING - MONTHLY</a:t>
            </a:r>
            <a:endParaRPr lang="en-ZA" sz="2400" b="1" dirty="0">
              <a:latin typeface="Arial Black" panose="020B0A040201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442767632"/>
              </p:ext>
            </p:extLst>
          </p:nvPr>
        </p:nvGraphicFramePr>
        <p:xfrm>
          <a:off x="301498" y="843281"/>
          <a:ext cx="9134475" cy="437170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4294967295"/>
          </p:nvPr>
        </p:nvSpPr>
        <p:spPr/>
        <p:txBody>
          <a:bodyPr/>
          <a:lstStyle/>
          <a:p>
            <a:endParaRPr lang="en-US" dirty="0"/>
          </a:p>
        </p:txBody>
      </p:sp>
      <p:sp>
        <p:nvSpPr>
          <p:cNvPr id="9" name="Flowchart: Alternate Process 8"/>
          <p:cNvSpPr/>
          <p:nvPr/>
        </p:nvSpPr>
        <p:spPr>
          <a:xfrm>
            <a:off x="1014548" y="2395296"/>
            <a:ext cx="3488083" cy="414164"/>
          </a:xfrm>
          <a:prstGeom prst="flowChartAlternate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a:solidFill>
                  <a:schemeClr val="bg1"/>
                </a:solidFill>
              </a:rPr>
              <a:t>R385 m</a:t>
            </a:r>
            <a:endParaRPr lang="en-ZA" b="1" dirty="0">
              <a:solidFill>
                <a:schemeClr val="bg1"/>
              </a:solidFill>
            </a:endParaRPr>
          </a:p>
        </p:txBody>
      </p:sp>
      <p:sp>
        <p:nvSpPr>
          <p:cNvPr id="11" name="Flowchart: Alternate Process 10"/>
          <p:cNvSpPr/>
          <p:nvPr/>
        </p:nvSpPr>
        <p:spPr>
          <a:xfrm>
            <a:off x="5324330" y="2028466"/>
            <a:ext cx="3386434" cy="311984"/>
          </a:xfrm>
          <a:prstGeom prst="flowChartAlternateProces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R160 m</a:t>
            </a:r>
            <a:endParaRPr lang="en-ZA" dirty="0">
              <a:ln w="0"/>
              <a:solidFill>
                <a:schemeClr val="tx1"/>
              </a:solidFill>
              <a:effectLst>
                <a:outerShdw blurRad="38100" dist="19050" dir="2700000" algn="tl" rotWithShape="0">
                  <a:schemeClr val="dk1">
                    <a:alpha val="40000"/>
                  </a:schemeClr>
                </a:outerShdw>
              </a:effectLst>
            </a:endParaRPr>
          </a:p>
        </p:txBody>
      </p:sp>
      <p:sp>
        <p:nvSpPr>
          <p:cNvPr id="8"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31</a:t>
            </a:r>
            <a:endParaRPr lang="en-US" altLang="en-US" sz="1800" b="1" dirty="0">
              <a:latin typeface="+mn-lt"/>
            </a:endParaRPr>
          </a:p>
        </p:txBody>
      </p:sp>
    </p:spTree>
    <p:extLst>
      <p:ext uri="{BB962C8B-B14F-4D97-AF65-F5344CB8AC3E}">
        <p14:creationId xmlns:p14="http://schemas.microsoft.com/office/powerpoint/2010/main" xmlns="" val="12829725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22366-FE67-4F2A-9307-2943C0B3872D}"/>
              </a:ext>
            </a:extLst>
          </p:cNvPr>
          <p:cNvSpPr>
            <a:spLocks noGrp="1"/>
          </p:cNvSpPr>
          <p:nvPr>
            <p:ph type="title"/>
          </p:nvPr>
        </p:nvSpPr>
        <p:spPr>
          <a:xfrm>
            <a:off x="754440" y="233047"/>
            <a:ext cx="8263830" cy="543594"/>
          </a:xfrm>
        </p:spPr>
        <p:txBody>
          <a:bodyPr>
            <a:normAutofit/>
          </a:bodyPr>
          <a:lstStyle/>
          <a:p>
            <a:r>
              <a:rPr lang="en-GB" sz="2400" dirty="0">
                <a:latin typeface="Arial Black" panose="020B0A04020102020204" pitchFamily="34" charset="0"/>
              </a:rPr>
              <a:t>DETAIL SPENDING ON GOODS AND SERVICES</a:t>
            </a:r>
            <a:endParaRPr lang="en-ZA" sz="2400" dirty="0">
              <a:latin typeface="Arial Black" panose="020B0A04020102020204" pitchFamily="34" charset="0"/>
            </a:endParaRPr>
          </a:p>
        </p:txBody>
      </p:sp>
      <p:graphicFrame>
        <p:nvGraphicFramePr>
          <p:cNvPr id="6" name="Content Placeholder 5">
            <a:extLst>
              <a:ext uri="{FF2B5EF4-FFF2-40B4-BE49-F238E27FC236}">
                <a16:creationId xmlns:a16="http://schemas.microsoft.com/office/drawing/2014/main" xmlns="" id="{AE6312EA-1F9D-4CE9-8D0C-F6F73BCD9605}"/>
              </a:ext>
            </a:extLst>
          </p:cNvPr>
          <p:cNvGraphicFramePr>
            <a:graphicFrameLocks noGrp="1"/>
          </p:cNvGraphicFramePr>
          <p:nvPr>
            <p:ph idx="1"/>
            <p:extLst>
              <p:ext uri="{D42A27DB-BD31-4B8C-83A1-F6EECF244321}">
                <p14:modId xmlns:p14="http://schemas.microsoft.com/office/powerpoint/2010/main" xmlns="" val="3808450319"/>
              </p:ext>
            </p:extLst>
          </p:nvPr>
        </p:nvGraphicFramePr>
        <p:xfrm>
          <a:off x="297562" y="776641"/>
          <a:ext cx="9481438" cy="453009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32</a:t>
            </a:r>
            <a:endParaRPr lang="en-US" altLang="en-US" sz="1800" b="1" dirty="0">
              <a:latin typeface="+mn-lt"/>
            </a:endParaRPr>
          </a:p>
        </p:txBody>
      </p:sp>
    </p:spTree>
    <p:extLst>
      <p:ext uri="{BB962C8B-B14F-4D97-AF65-F5344CB8AC3E}">
        <p14:creationId xmlns:p14="http://schemas.microsoft.com/office/powerpoint/2010/main" xmlns="" val="28152787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553" y="274639"/>
            <a:ext cx="9352105" cy="568641"/>
          </a:xfrm>
        </p:spPr>
        <p:txBody>
          <a:bodyPr>
            <a:normAutofit/>
          </a:bodyPr>
          <a:lstStyle/>
          <a:p>
            <a:pPr algn="ctr"/>
            <a:r>
              <a:rPr lang="en-ZA" sz="2400" b="1" dirty="0">
                <a:latin typeface="Arial Black" panose="020B0A04020102020204" pitchFamily="34" charset="0"/>
              </a:rPr>
              <a:t>COVID -19 Related Expenditure</a:t>
            </a:r>
          </a:p>
        </p:txBody>
      </p:sp>
      <p:sp>
        <p:nvSpPr>
          <p:cNvPr id="3" name="Content Placeholder 2"/>
          <p:cNvSpPr>
            <a:spLocks noGrp="1"/>
          </p:cNvSpPr>
          <p:nvPr>
            <p:ph idx="1"/>
          </p:nvPr>
        </p:nvSpPr>
        <p:spPr>
          <a:xfrm>
            <a:off x="258553" y="1185567"/>
            <a:ext cx="9207064" cy="4525963"/>
          </a:xfrm>
        </p:spPr>
        <p:txBody>
          <a:bodyPr>
            <a:normAutofit/>
          </a:bodyPr>
          <a:lstStyle/>
          <a:p>
            <a:r>
              <a:rPr lang="en-GB" sz="2000" dirty="0"/>
              <a:t>Since April 2020, the Department has procured “Personal Protective Equipment” (PPE’s) for the both the National and Provincial Departments of Social Development.</a:t>
            </a:r>
          </a:p>
          <a:p>
            <a:endParaRPr lang="en-GB" sz="2000" dirty="0"/>
          </a:p>
          <a:p>
            <a:r>
              <a:rPr lang="en-GB" sz="2000" dirty="0"/>
              <a:t>To date, an amount of R22,8 million has already been paid. Additional to this amount, is R15 million advanced to GCIS for all Social Development media campaigns related to Covid-19 DSD regulations.</a:t>
            </a:r>
            <a:endParaRPr lang="en-ZA" sz="2000" dirty="0"/>
          </a:p>
        </p:txBody>
      </p:sp>
      <p:sp>
        <p:nvSpPr>
          <p:cNvPr id="4" name="Slide Number Placeholder 3"/>
          <p:cNvSpPr>
            <a:spLocks noGrp="1"/>
          </p:cNvSpPr>
          <p:nvPr>
            <p:ph type="sldNum" sz="quarter" idx="4294967295"/>
          </p:nvPr>
        </p:nvSpPr>
        <p:spPr/>
        <p:txBody>
          <a:bodyPr/>
          <a:lstStyle/>
          <a:p>
            <a:endParaRPr lang="en-US" dirty="0"/>
          </a:p>
        </p:txBody>
      </p:sp>
      <p:sp>
        <p:nvSpPr>
          <p:cNvPr id="5"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33</a:t>
            </a:r>
            <a:endParaRPr lang="en-US" altLang="en-US" sz="1800" b="1" dirty="0">
              <a:latin typeface="+mn-lt"/>
            </a:endParaRPr>
          </a:p>
        </p:txBody>
      </p:sp>
    </p:spTree>
    <p:extLst>
      <p:ext uri="{BB962C8B-B14F-4D97-AF65-F5344CB8AC3E}">
        <p14:creationId xmlns:p14="http://schemas.microsoft.com/office/powerpoint/2010/main" xmlns="" val="26631855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71E2D9-FFBF-47BA-AF02-DDFC7DE1F00F}"/>
              </a:ext>
            </a:extLst>
          </p:cNvPr>
          <p:cNvSpPr>
            <a:spLocks noGrp="1"/>
          </p:cNvSpPr>
          <p:nvPr>
            <p:ph type="title"/>
          </p:nvPr>
        </p:nvSpPr>
        <p:spPr>
          <a:xfrm>
            <a:off x="622268" y="0"/>
            <a:ext cx="8543925" cy="1134490"/>
          </a:xfrm>
        </p:spPr>
        <p:txBody>
          <a:bodyPr>
            <a:normAutofit fontScale="90000"/>
          </a:bodyPr>
          <a:lstStyle/>
          <a:p>
            <a:pPr algn="ctr"/>
            <a:r>
              <a:rPr lang="en-GB" b="1" dirty="0">
                <a:latin typeface="Arial Black" panose="020B0A04020102020204" pitchFamily="34" charset="0"/>
              </a:rPr>
              <a:t>Accelerating Preferential Public Procurement for Women-Owned Enterprises</a:t>
            </a:r>
            <a:endParaRPr lang="en-ZA"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xmlns="" id="{52AEF1F3-AD37-4F5A-BE98-D114CFECD4F1}"/>
              </a:ext>
            </a:extLst>
          </p:cNvPr>
          <p:cNvSpPr>
            <a:spLocks noGrp="1"/>
          </p:cNvSpPr>
          <p:nvPr>
            <p:ph idx="1"/>
          </p:nvPr>
        </p:nvSpPr>
        <p:spPr>
          <a:xfrm>
            <a:off x="100852" y="1005624"/>
            <a:ext cx="9805147" cy="5388451"/>
          </a:xfrm>
        </p:spPr>
        <p:txBody>
          <a:bodyPr>
            <a:noAutofit/>
          </a:bodyPr>
          <a:lstStyle/>
          <a:p>
            <a:pPr algn="just"/>
            <a:r>
              <a:rPr lang="en-GB" sz="2000" dirty="0">
                <a:latin typeface="Arial" panose="020B0604020202020204" pitchFamily="34" charset="0"/>
                <a:cs typeface="Arial" panose="020B0604020202020204" pitchFamily="34" charset="0"/>
              </a:rPr>
              <a:t>The Department and its Entities has identified the following methods to be used in accelerating preferential public procurement of Women-owned enterprises for the financial year 2020/21:</a:t>
            </a:r>
          </a:p>
          <a:p>
            <a:pPr lvl="1" algn="just"/>
            <a:r>
              <a:rPr lang="en-GB" sz="2000" dirty="0">
                <a:latin typeface="Arial" panose="020B0604020202020204" pitchFamily="34" charset="0"/>
                <a:cs typeface="Arial" panose="020B0604020202020204" pitchFamily="34" charset="0"/>
              </a:rPr>
              <a:t>The Department will allocate fifty percent (50%) of the Requisitions for goods and services received daily to black women-owned enterprises. Quotations will be sourced from black women-owned enterprises. </a:t>
            </a:r>
          </a:p>
          <a:p>
            <a:pPr lvl="1" algn="just"/>
            <a:r>
              <a:rPr lang="en-GB" sz="2000" dirty="0">
                <a:latin typeface="Arial" panose="020B0604020202020204" pitchFamily="34" charset="0"/>
                <a:cs typeface="Arial" panose="020B0604020202020204" pitchFamily="34" charset="0"/>
              </a:rPr>
              <a:t>The Department will also include in the open bids the pre-qualification criteria with the condition that only suppliers that sub-contract at least 30% or more to women black owned suppliers will be considered. This is in terms of the Preferential Procurement Regulations for sub-contracting.</a:t>
            </a:r>
          </a:p>
          <a:p>
            <a:pPr lvl="1" algn="just"/>
            <a:r>
              <a:rPr lang="en-GB" sz="2000" dirty="0">
                <a:latin typeface="Arial" panose="020B0604020202020204" pitchFamily="34" charset="0"/>
                <a:cs typeface="Arial" panose="020B0604020202020204" pitchFamily="34" charset="0"/>
              </a:rPr>
              <a:t>The Department will keep the database of the goods and services procured from women-owned enterprises. Legal Services to also consider this requirement when sourcing legal services</a:t>
            </a:r>
            <a:r>
              <a:rPr lang="en-GB" sz="2000" dirty="0" smtClean="0">
                <a:latin typeface="Arial" panose="020B0604020202020204" pitchFamily="34" charset="0"/>
                <a:cs typeface="Arial" panose="020B0604020202020204" pitchFamily="34" charset="0"/>
              </a:rPr>
              <a:t>.</a:t>
            </a:r>
          </a:p>
          <a:p>
            <a:pPr algn="just"/>
            <a:r>
              <a:rPr lang="en-GB" sz="2162" dirty="0" smtClean="0">
                <a:latin typeface="Arial" panose="020B0604020202020204" pitchFamily="34" charset="0"/>
                <a:cs typeface="Arial" panose="020B0604020202020204" pitchFamily="34" charset="0"/>
              </a:rPr>
              <a:t>DSD is leading currently in this area.  In the procurement of PPEs since April 2020, more than 85% of all service providers appointed in the providing of goods and services are “</a:t>
            </a:r>
            <a:r>
              <a:rPr lang="en-GB" sz="2162" dirty="0">
                <a:latin typeface="Arial" panose="020B0604020202020204" pitchFamily="34" charset="0"/>
                <a:cs typeface="Arial" panose="020B0604020202020204" pitchFamily="34" charset="0"/>
              </a:rPr>
              <a:t>B</a:t>
            </a:r>
            <a:r>
              <a:rPr lang="en-GB" sz="2162" dirty="0" smtClean="0">
                <a:latin typeface="Arial" panose="020B0604020202020204" pitchFamily="34" charset="0"/>
                <a:cs typeface="Arial" panose="020B0604020202020204" pitchFamily="34" charset="0"/>
              </a:rPr>
              <a:t>lack Women” owned.</a:t>
            </a:r>
            <a:endParaRPr lang="en-GB" sz="2162" dirty="0">
              <a:latin typeface="Arial" panose="020B0604020202020204" pitchFamily="34" charset="0"/>
              <a:cs typeface="Arial" panose="020B0604020202020204" pitchFamily="34" charset="0"/>
            </a:endParaRPr>
          </a:p>
          <a:p>
            <a:pPr algn="just"/>
            <a:endParaRPr lang="en-ZA" sz="2000" dirty="0">
              <a:latin typeface="Calibri" panose="020F0502020204030204" pitchFamily="34" charset="0"/>
              <a:cs typeface="Calibri" panose="020F0502020204030204" pitchFamily="34" charset="0"/>
            </a:endParaRPr>
          </a:p>
        </p:txBody>
      </p:sp>
      <p:sp>
        <p:nvSpPr>
          <p:cNvPr id="4"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34</a:t>
            </a:r>
            <a:endParaRPr lang="en-US" altLang="en-US" sz="1800" b="1" dirty="0">
              <a:latin typeface="+mn-lt"/>
            </a:endParaRPr>
          </a:p>
        </p:txBody>
      </p:sp>
    </p:spTree>
    <p:extLst>
      <p:ext uri="{BB962C8B-B14F-4D97-AF65-F5344CB8AC3E}">
        <p14:creationId xmlns:p14="http://schemas.microsoft.com/office/powerpoint/2010/main" xmlns="" val="41431503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4294967295"/>
          </p:nvPr>
        </p:nvSpPr>
        <p:spPr/>
        <p:txBody>
          <a:bodyPr/>
          <a:lstStyle/>
          <a:p>
            <a:pPr>
              <a:defRPr/>
            </a:pPr>
            <a:endParaRPr lang="en-US" dirty="0"/>
          </a:p>
        </p:txBody>
      </p:sp>
      <p:sp>
        <p:nvSpPr>
          <p:cNvPr id="2" name="Rectangle 2"/>
          <p:cNvSpPr>
            <a:spLocks noChangeArrowheads="1"/>
          </p:cNvSpPr>
          <p:nvPr/>
        </p:nvSpPr>
        <p:spPr bwMode="auto">
          <a:xfrm>
            <a:off x="560513" y="299159"/>
            <a:ext cx="8785225" cy="461665"/>
          </a:xfrm>
          <a:prstGeom prst="rect">
            <a:avLst/>
          </a:prstGeom>
          <a:noFill/>
          <a:ln w="9525">
            <a:noFill/>
            <a:miter lim="800000"/>
            <a:headEnd/>
            <a:tailEnd/>
          </a:ln>
        </p:spPr>
        <p:txBody>
          <a:bodyPr anchor="b">
            <a:spAutoFit/>
          </a:bodyPr>
          <a:lstStyle/>
          <a:p>
            <a:pPr algn="ctr">
              <a:defRPr/>
            </a:pPr>
            <a:r>
              <a:rPr lang="en-US" sz="2400" b="1" dirty="0">
                <a:latin typeface="Arial Black" panose="020B0A04020102020204" pitchFamily="34" charset="0"/>
              </a:rPr>
              <a:t>SOCIAL ASSISTANCE GRANTS</a:t>
            </a:r>
            <a:endParaRPr lang="en-US" sz="3600" b="1" dirty="0">
              <a:effectLst>
                <a:outerShdw blurRad="38100" dist="38100" dir="2700000" algn="tl">
                  <a:srgbClr val="C0C0C0"/>
                </a:outerShdw>
              </a:effectLst>
              <a:latin typeface="Arial Black" panose="020B0A04020102020204" pitchFamily="34" charset="0"/>
            </a:endParaRPr>
          </a:p>
        </p:txBody>
      </p:sp>
      <p:sp>
        <p:nvSpPr>
          <p:cNvPr id="5127" name="TextBox 7"/>
          <p:cNvSpPr txBox="1">
            <a:spLocks noChangeArrowheads="1"/>
          </p:cNvSpPr>
          <p:nvPr/>
        </p:nvSpPr>
        <p:spPr bwMode="auto">
          <a:xfrm>
            <a:off x="1208585" y="760825"/>
            <a:ext cx="917575"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u="sng" dirty="0"/>
              <a:t>R’000</a:t>
            </a:r>
          </a:p>
        </p:txBody>
      </p:sp>
      <p:graphicFrame>
        <p:nvGraphicFramePr>
          <p:cNvPr id="9" name="Object 3"/>
          <p:cNvGraphicFramePr>
            <a:graphicFrameLocks noChangeAspect="1"/>
          </p:cNvGraphicFramePr>
          <p:nvPr>
            <p:extLst>
              <p:ext uri="{D42A27DB-BD31-4B8C-83A1-F6EECF244321}">
                <p14:modId xmlns:p14="http://schemas.microsoft.com/office/powerpoint/2010/main" xmlns="" val="3463488005"/>
              </p:ext>
            </p:extLst>
          </p:nvPr>
        </p:nvGraphicFramePr>
        <p:xfrm>
          <a:off x="611189" y="1069976"/>
          <a:ext cx="8256587" cy="4668838"/>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ular Callout 9"/>
          <p:cNvSpPr/>
          <p:nvPr/>
        </p:nvSpPr>
        <p:spPr>
          <a:xfrm>
            <a:off x="6280866" y="1119186"/>
            <a:ext cx="1728192" cy="411081"/>
          </a:xfrm>
          <a:prstGeom prst="wedgeRoundRectCallout">
            <a:avLst>
              <a:gd name="adj1" fmla="val -34770"/>
              <a:gd name="adj2" fmla="val 243639"/>
              <a:gd name="adj3" fmla="val 16667"/>
            </a:avLst>
          </a:prstGeom>
          <a:solidFill>
            <a:schemeClr val="accent2">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b="1" dirty="0">
                <a:latin typeface="Calibri" panose="020F0502020204030204" pitchFamily="34" charset="0"/>
              </a:rPr>
              <a:t>76% Spent</a:t>
            </a:r>
          </a:p>
        </p:txBody>
      </p:sp>
      <p:sp>
        <p:nvSpPr>
          <p:cNvPr id="11"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35</a:t>
            </a:r>
            <a:endParaRPr lang="en-US" altLang="en-US" sz="1800" b="1" dirty="0">
              <a:latin typeface="+mn-lt"/>
            </a:endParaRPr>
          </a:p>
        </p:txBody>
      </p:sp>
    </p:spTree>
    <p:extLst>
      <p:ext uri="{BB962C8B-B14F-4D97-AF65-F5344CB8AC3E}">
        <p14:creationId xmlns:p14="http://schemas.microsoft.com/office/powerpoint/2010/main" xmlns="" val="40299254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4294967295"/>
          </p:nvPr>
        </p:nvSpPr>
        <p:spPr/>
        <p:txBody>
          <a:bodyPr/>
          <a:lstStyle/>
          <a:p>
            <a:pPr>
              <a:defRPr/>
            </a:pPr>
            <a:endParaRPr lang="en-US" dirty="0"/>
          </a:p>
        </p:txBody>
      </p:sp>
      <p:sp>
        <p:nvSpPr>
          <p:cNvPr id="6" name="Rectangle 2"/>
          <p:cNvSpPr>
            <a:spLocks noChangeArrowheads="1"/>
          </p:cNvSpPr>
          <p:nvPr/>
        </p:nvSpPr>
        <p:spPr bwMode="auto">
          <a:xfrm>
            <a:off x="560513" y="299159"/>
            <a:ext cx="8785225" cy="461665"/>
          </a:xfrm>
          <a:prstGeom prst="rect">
            <a:avLst/>
          </a:prstGeom>
          <a:noFill/>
          <a:ln w="9525">
            <a:noFill/>
            <a:miter lim="800000"/>
            <a:headEnd/>
            <a:tailEnd/>
          </a:ln>
        </p:spPr>
        <p:txBody>
          <a:bodyPr anchor="b">
            <a:spAutoFit/>
          </a:bodyPr>
          <a:lstStyle/>
          <a:p>
            <a:pPr algn="ctr">
              <a:defRPr/>
            </a:pPr>
            <a:r>
              <a:rPr lang="en-US" sz="2400" b="1" dirty="0">
                <a:latin typeface="Arial Black" panose="020B0A04020102020204" pitchFamily="34" charset="0"/>
              </a:rPr>
              <a:t>SUMMARY PER GRANT TYPE</a:t>
            </a:r>
            <a:endParaRPr lang="en-US" sz="3600" b="1" dirty="0">
              <a:effectLst>
                <a:outerShdw blurRad="38100" dist="38100" dir="2700000" algn="tl">
                  <a:srgbClr val="C0C0C0"/>
                </a:outerShdw>
              </a:effectLst>
              <a:latin typeface="Arial Black" panose="020B0A04020102020204" pitchFamily="34" charset="0"/>
            </a:endParaRPr>
          </a:p>
        </p:txBody>
      </p:sp>
      <p:graphicFrame>
        <p:nvGraphicFramePr>
          <p:cNvPr id="4" name="Table 3">
            <a:extLst>
              <a:ext uri="{FF2B5EF4-FFF2-40B4-BE49-F238E27FC236}">
                <a16:creationId xmlns:a16="http://schemas.microsoft.com/office/drawing/2014/main" xmlns="" id="{DBC6146B-D045-4B6F-8ABE-5C145B7B9EB6}"/>
              </a:ext>
            </a:extLst>
          </p:cNvPr>
          <p:cNvGraphicFramePr>
            <a:graphicFrameLocks noGrp="1"/>
          </p:cNvGraphicFramePr>
          <p:nvPr>
            <p:extLst>
              <p:ext uri="{D42A27DB-BD31-4B8C-83A1-F6EECF244321}">
                <p14:modId xmlns:p14="http://schemas.microsoft.com/office/powerpoint/2010/main" xmlns="" val="4174317944"/>
              </p:ext>
            </p:extLst>
          </p:nvPr>
        </p:nvGraphicFramePr>
        <p:xfrm>
          <a:off x="232440" y="774982"/>
          <a:ext cx="9441370" cy="4520377"/>
        </p:xfrm>
        <a:graphic>
          <a:graphicData uri="http://schemas.openxmlformats.org/drawingml/2006/table">
            <a:tbl>
              <a:tblPr/>
              <a:tblGrid>
                <a:gridCol w="1321498">
                  <a:extLst>
                    <a:ext uri="{9D8B030D-6E8A-4147-A177-3AD203B41FA5}">
                      <a16:colId xmlns:a16="http://schemas.microsoft.com/office/drawing/2014/main" xmlns="" val="2008747717"/>
                    </a:ext>
                  </a:extLst>
                </a:gridCol>
                <a:gridCol w="1490472">
                  <a:extLst>
                    <a:ext uri="{9D8B030D-6E8A-4147-A177-3AD203B41FA5}">
                      <a16:colId xmlns:a16="http://schemas.microsoft.com/office/drawing/2014/main" xmlns="" val="1067017130"/>
                    </a:ext>
                  </a:extLst>
                </a:gridCol>
                <a:gridCol w="1316736">
                  <a:extLst>
                    <a:ext uri="{9D8B030D-6E8A-4147-A177-3AD203B41FA5}">
                      <a16:colId xmlns:a16="http://schemas.microsoft.com/office/drawing/2014/main" xmlns="" val="530497376"/>
                    </a:ext>
                  </a:extLst>
                </a:gridCol>
                <a:gridCol w="1261872">
                  <a:extLst>
                    <a:ext uri="{9D8B030D-6E8A-4147-A177-3AD203B41FA5}">
                      <a16:colId xmlns:a16="http://schemas.microsoft.com/office/drawing/2014/main" xmlns="" val="1607578620"/>
                    </a:ext>
                  </a:extLst>
                </a:gridCol>
                <a:gridCol w="1247295">
                  <a:extLst>
                    <a:ext uri="{9D8B030D-6E8A-4147-A177-3AD203B41FA5}">
                      <a16:colId xmlns:a16="http://schemas.microsoft.com/office/drawing/2014/main" xmlns="" val="4012956069"/>
                    </a:ext>
                  </a:extLst>
                </a:gridCol>
                <a:gridCol w="1005738">
                  <a:extLst>
                    <a:ext uri="{9D8B030D-6E8A-4147-A177-3AD203B41FA5}">
                      <a16:colId xmlns:a16="http://schemas.microsoft.com/office/drawing/2014/main" xmlns="" val="2353966447"/>
                    </a:ext>
                  </a:extLst>
                </a:gridCol>
                <a:gridCol w="968024">
                  <a:extLst>
                    <a:ext uri="{9D8B030D-6E8A-4147-A177-3AD203B41FA5}">
                      <a16:colId xmlns:a16="http://schemas.microsoft.com/office/drawing/2014/main" xmlns="" val="2365176164"/>
                    </a:ext>
                  </a:extLst>
                </a:gridCol>
                <a:gridCol w="829735">
                  <a:extLst>
                    <a:ext uri="{9D8B030D-6E8A-4147-A177-3AD203B41FA5}">
                      <a16:colId xmlns:a16="http://schemas.microsoft.com/office/drawing/2014/main" xmlns="" val="2576679838"/>
                    </a:ext>
                  </a:extLst>
                </a:gridCol>
              </a:tblGrid>
              <a:tr h="222723">
                <a:tc rowSpan="3">
                  <a:txBody>
                    <a:bodyPr/>
                    <a:lstStyle/>
                    <a:p>
                      <a:pPr algn="ctr" rtl="0" fontAlgn="ctr"/>
                      <a:r>
                        <a:rPr lang="en-ZA" sz="1400" b="1" i="0" u="none" strike="noStrike" dirty="0">
                          <a:solidFill>
                            <a:srgbClr val="000000"/>
                          </a:solidFill>
                          <a:effectLst/>
                          <a:latin typeface="Calibri" panose="020F0502020204030204" pitchFamily="34" charset="0"/>
                        </a:rPr>
                        <a:t>GRANT TYPE</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rowSpan="2">
                  <a:txBody>
                    <a:bodyPr/>
                    <a:lstStyle/>
                    <a:p>
                      <a:pPr algn="ctr" rtl="0" fontAlgn="ctr"/>
                      <a:r>
                        <a:rPr lang="en-ZA" sz="1400" b="1" i="0" u="none" strike="noStrike" dirty="0">
                          <a:solidFill>
                            <a:srgbClr val="000000"/>
                          </a:solidFill>
                          <a:effectLst/>
                          <a:latin typeface="Calibri" panose="020F0502020204030204" pitchFamily="34" charset="0"/>
                        </a:rPr>
                        <a:t>AENE</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gridSpan="4">
                  <a:txBody>
                    <a:bodyPr/>
                    <a:lstStyle/>
                    <a:p>
                      <a:pPr algn="ctr" rtl="0" fontAlgn="b"/>
                      <a:r>
                        <a:rPr lang="en-ZA" sz="1400" b="1" i="0" u="none" strike="noStrike">
                          <a:solidFill>
                            <a:srgbClr val="000000"/>
                          </a:solidFill>
                          <a:effectLst/>
                          <a:latin typeface="Calibri" panose="020F0502020204030204" pitchFamily="34" charset="0"/>
                        </a:rPr>
                        <a:t>Actual</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r>
                        <a:rPr lang="en-ZA" sz="1400" b="1" i="0" u="none" strike="noStrike">
                          <a:solidFill>
                            <a:srgbClr val="000000"/>
                          </a:solidFill>
                          <a:effectLst/>
                          <a:latin typeface="Calibri" panose="020F0502020204030204" pitchFamily="34" charset="0"/>
                        </a:rPr>
                        <a:t> </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b"/>
                      <a:r>
                        <a:rPr lang="en-ZA" sz="1400" b="1" i="0" u="none" strike="noStrike">
                          <a:solidFill>
                            <a:srgbClr val="000000"/>
                          </a:solidFill>
                          <a:effectLst/>
                          <a:latin typeface="Calibri" panose="020F0502020204030204" pitchFamily="34" charset="0"/>
                        </a:rPr>
                        <a:t> </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1025691160"/>
                  </a:ext>
                </a:extLst>
              </a:tr>
              <a:tr h="458172">
                <a:tc vMerge="1">
                  <a:txBody>
                    <a:bodyPr/>
                    <a:lstStyle/>
                    <a:p>
                      <a:endParaRPr lang="en-ZA"/>
                    </a:p>
                  </a:txBody>
                  <a:tcPr/>
                </a:tc>
                <a:tc vMerge="1">
                  <a:txBody>
                    <a:bodyPr/>
                    <a:lstStyle/>
                    <a:p>
                      <a:endParaRPr lang="en-ZA"/>
                    </a:p>
                  </a:txBody>
                  <a:tcPr/>
                </a:tc>
                <a:tc>
                  <a:txBody>
                    <a:bodyPr/>
                    <a:lstStyle/>
                    <a:p>
                      <a:pPr algn="ctr" rtl="0" fontAlgn="b"/>
                      <a:r>
                        <a:rPr lang="en-ZA" sz="1400" b="1" i="0" u="none" strike="noStrike">
                          <a:solidFill>
                            <a:srgbClr val="000000"/>
                          </a:solidFill>
                          <a:effectLst/>
                          <a:latin typeface="Calibri" panose="020F0502020204030204" pitchFamily="34" charset="0"/>
                        </a:rPr>
                        <a:t>Apr – Jun 2020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400" b="1" i="0" u="none" strike="noStrike">
                          <a:solidFill>
                            <a:srgbClr val="000000"/>
                          </a:solidFill>
                          <a:effectLst/>
                          <a:latin typeface="Calibri" panose="020F0502020204030204" pitchFamily="34" charset="0"/>
                        </a:rPr>
                        <a:t>July-Sept 2020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400" b="1" i="0" u="none" strike="noStrike">
                          <a:solidFill>
                            <a:srgbClr val="000000"/>
                          </a:solidFill>
                          <a:effectLst/>
                          <a:latin typeface="Calibri" panose="020F0502020204030204" pitchFamily="34" charset="0"/>
                        </a:rPr>
                        <a:t>Oct-Dec 2020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t"/>
                      <a:r>
                        <a:rPr lang="en-ZA" sz="1400" b="1" i="0" u="none" strike="noStrike">
                          <a:solidFill>
                            <a:srgbClr val="000000"/>
                          </a:solidFill>
                          <a:effectLst/>
                          <a:latin typeface="Calibri" panose="020F0502020204030204" pitchFamily="34" charset="0"/>
                        </a:rPr>
                        <a:t>Total Spending</a:t>
                      </a:r>
                    </a:p>
                  </a:txBody>
                  <a:tcPr marL="5704" marR="5704" marT="5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t"/>
                      <a:r>
                        <a:rPr lang="en-ZA" sz="1400" b="1" i="0" u="none" strike="noStrike">
                          <a:solidFill>
                            <a:srgbClr val="000000"/>
                          </a:solidFill>
                          <a:effectLst/>
                          <a:latin typeface="Calibri" panose="020F0502020204030204" pitchFamily="34" charset="0"/>
                        </a:rPr>
                        <a:t>Deviation</a:t>
                      </a:r>
                    </a:p>
                  </a:txBody>
                  <a:tcPr marL="5704" marR="5704" marT="5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t"/>
                      <a:r>
                        <a:rPr lang="en-ZA" sz="1400" b="1" i="0" u="none" strike="noStrike">
                          <a:solidFill>
                            <a:srgbClr val="000000"/>
                          </a:solidFill>
                          <a:effectLst/>
                          <a:latin typeface="Calibri" panose="020F0502020204030204" pitchFamily="34" charset="0"/>
                        </a:rPr>
                        <a:t>% Spent</a:t>
                      </a:r>
                    </a:p>
                  </a:txBody>
                  <a:tcPr marL="5704" marR="5704" marT="57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2554210654"/>
                  </a:ext>
                </a:extLst>
              </a:tr>
              <a:tr h="219187">
                <a:tc vMerge="1">
                  <a:txBody>
                    <a:bodyPr/>
                    <a:lstStyle/>
                    <a:p>
                      <a:endParaRPr lang="en-ZA"/>
                    </a:p>
                  </a:txBody>
                  <a:tcPr/>
                </a:tc>
                <a:tc>
                  <a:txBody>
                    <a:bodyPr/>
                    <a:lstStyle/>
                    <a:p>
                      <a:pPr algn="ctr" rtl="0" fontAlgn="b"/>
                      <a:r>
                        <a:rPr lang="en-ZA" sz="1400" b="1" i="0" u="none" strike="noStrike">
                          <a:solidFill>
                            <a:srgbClr val="000000"/>
                          </a:solidFill>
                          <a:effectLst/>
                          <a:latin typeface="Calibri" panose="020F0502020204030204" pitchFamily="34" charset="0"/>
                        </a:rPr>
                        <a:t>R’ 000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400" b="1" i="0" u="none" strike="noStrike">
                          <a:solidFill>
                            <a:srgbClr val="000000"/>
                          </a:solidFill>
                          <a:effectLst/>
                          <a:latin typeface="Calibri" panose="020F0502020204030204" pitchFamily="34" charset="0"/>
                        </a:rPr>
                        <a:t>R’000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400" b="1" i="0" u="none" strike="noStrike">
                          <a:solidFill>
                            <a:srgbClr val="000000"/>
                          </a:solidFill>
                          <a:effectLst/>
                          <a:latin typeface="Calibri" panose="020F0502020204030204" pitchFamily="34" charset="0"/>
                        </a:rPr>
                        <a:t>R’000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400" b="1" i="0" u="none" strike="noStrike">
                          <a:solidFill>
                            <a:srgbClr val="000000"/>
                          </a:solidFill>
                          <a:effectLst/>
                          <a:latin typeface="Calibri" panose="020F0502020204030204" pitchFamily="34" charset="0"/>
                        </a:rPr>
                        <a:t>R’000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400" b="1" i="0" u="none" strike="noStrike">
                          <a:solidFill>
                            <a:srgbClr val="000000"/>
                          </a:solidFill>
                          <a:effectLst/>
                          <a:latin typeface="Calibri" panose="020F0502020204030204" pitchFamily="34" charset="0"/>
                        </a:rPr>
                        <a:t>R’000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400" b="1" i="0" u="none" strike="noStrike">
                          <a:solidFill>
                            <a:srgbClr val="000000"/>
                          </a:solidFill>
                          <a:effectLst/>
                          <a:latin typeface="Calibri" panose="020F0502020204030204" pitchFamily="34" charset="0"/>
                        </a:rPr>
                        <a:t> R’000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rtl="0" fontAlgn="b"/>
                      <a:r>
                        <a:rPr lang="en-ZA" sz="1400" b="1" i="0" u="none" strike="noStrike">
                          <a:solidFill>
                            <a:srgbClr val="000000"/>
                          </a:solidFill>
                          <a:effectLst/>
                          <a:latin typeface="Calibri" panose="020F0502020204030204" pitchFamily="34" charset="0"/>
                        </a:rPr>
                        <a:t> R’000</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3494765685"/>
                  </a:ext>
                </a:extLst>
              </a:tr>
              <a:tr h="422710">
                <a:tc>
                  <a:txBody>
                    <a:bodyPr/>
                    <a:lstStyle/>
                    <a:p>
                      <a:pPr algn="l" rtl="0" fontAlgn="ctr"/>
                      <a:r>
                        <a:rPr lang="en-ZA" sz="1400" b="0" i="0" u="none" strike="noStrike">
                          <a:solidFill>
                            <a:srgbClr val="000000"/>
                          </a:solidFill>
                          <a:effectLst/>
                          <a:latin typeface="Calibri" panose="020F0502020204030204" pitchFamily="34" charset="0"/>
                        </a:rPr>
                        <a:t>OLD AGE</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             83 105 596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          15 197 225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23 582 059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21 616 350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60 395 634</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22 709 962</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72.67%</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8559881"/>
                  </a:ext>
                </a:extLst>
              </a:tr>
              <a:tr h="422710">
                <a:tc>
                  <a:txBody>
                    <a:bodyPr/>
                    <a:lstStyle/>
                    <a:p>
                      <a:pPr algn="l" rtl="0" fontAlgn="ctr"/>
                      <a:r>
                        <a:rPr lang="en-ZA" sz="1400" b="0" i="0" u="none" strike="noStrike">
                          <a:solidFill>
                            <a:srgbClr val="000000"/>
                          </a:solidFill>
                          <a:effectLst/>
                          <a:latin typeface="Calibri" panose="020F0502020204030204" pitchFamily="34" charset="0"/>
                        </a:rPr>
                        <a:t>WAR VETERANS</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                       1 797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dirty="0">
                          <a:solidFill>
                            <a:srgbClr val="000000"/>
                          </a:solidFill>
                          <a:effectLst/>
                          <a:latin typeface="Calibri" panose="020F0502020204030204" pitchFamily="34" charset="0"/>
                        </a:rPr>
                        <a:t>                        214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dirty="0">
                          <a:solidFill>
                            <a:srgbClr val="000000"/>
                          </a:solidFill>
                          <a:effectLst/>
                          <a:latin typeface="Calibri" panose="020F0502020204030204" pitchFamily="34" charset="0"/>
                        </a:rPr>
                        <a:t>                     347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302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862</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935</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47.98%</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87659396"/>
                  </a:ext>
                </a:extLst>
              </a:tr>
              <a:tr h="422710">
                <a:tc>
                  <a:txBody>
                    <a:bodyPr/>
                    <a:lstStyle/>
                    <a:p>
                      <a:pPr algn="l" rtl="0" fontAlgn="ctr"/>
                      <a:r>
                        <a:rPr lang="en-ZA" sz="1400" b="0" i="0" u="none" strike="noStrike">
                          <a:solidFill>
                            <a:srgbClr val="000000"/>
                          </a:solidFill>
                          <a:effectLst/>
                          <a:latin typeface="Calibri" panose="020F0502020204030204" pitchFamily="34" charset="0"/>
                        </a:rPr>
                        <a:t>DISABILITY</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             24 390 083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             4 540 264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dirty="0">
                          <a:solidFill>
                            <a:srgbClr val="000000"/>
                          </a:solidFill>
                          <a:effectLst/>
                          <a:latin typeface="Calibri" panose="020F0502020204030204" pitchFamily="34" charset="0"/>
                        </a:rPr>
                        <a:t>         6 874 539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dirty="0">
                          <a:solidFill>
                            <a:srgbClr val="000000"/>
                          </a:solidFill>
                          <a:effectLst/>
                          <a:latin typeface="Calibri" panose="020F0502020204030204" pitchFamily="34" charset="0"/>
                        </a:rPr>
                        <a:t>         6 337 132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17 751 935</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6 638 148</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72.78%</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03349805"/>
                  </a:ext>
                </a:extLst>
              </a:tr>
              <a:tr h="422710">
                <a:tc>
                  <a:txBody>
                    <a:bodyPr/>
                    <a:lstStyle/>
                    <a:p>
                      <a:pPr algn="l" rtl="0" fontAlgn="ctr"/>
                      <a:r>
                        <a:rPr lang="en-ZA" sz="1400" b="0" i="0" u="none" strike="noStrike">
                          <a:solidFill>
                            <a:srgbClr val="000000"/>
                          </a:solidFill>
                          <a:effectLst/>
                          <a:latin typeface="Calibri" panose="020F0502020204030204" pitchFamily="34" charset="0"/>
                        </a:rPr>
                        <a:t>FOSTER CARE</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               5 046 095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                920 675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1 527 218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dirty="0">
                          <a:solidFill>
                            <a:srgbClr val="000000"/>
                          </a:solidFill>
                          <a:effectLst/>
                          <a:latin typeface="Calibri" panose="020F0502020204030204" pitchFamily="34" charset="0"/>
                        </a:rPr>
                        <a:t>         1 391 763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3 839 657</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1 206 438</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76.09%</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47076131"/>
                  </a:ext>
                </a:extLst>
              </a:tr>
              <a:tr h="422710">
                <a:tc>
                  <a:txBody>
                    <a:bodyPr/>
                    <a:lstStyle/>
                    <a:p>
                      <a:pPr algn="l" rtl="0" fontAlgn="ctr"/>
                      <a:r>
                        <a:rPr lang="en-ZA" sz="1400" b="0" i="0" u="none" strike="noStrike">
                          <a:solidFill>
                            <a:srgbClr val="000000"/>
                          </a:solidFill>
                          <a:effectLst/>
                          <a:latin typeface="Calibri" panose="020F0502020204030204" pitchFamily="34" charset="0"/>
                        </a:rPr>
                        <a:t>CARE DEPENDENCY</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               3 568 568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                657 442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1 010 364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932 673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2 600 480</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968 088</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72.87%</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62231537"/>
                  </a:ext>
                </a:extLst>
              </a:tr>
              <a:tr h="422710">
                <a:tc>
                  <a:txBody>
                    <a:bodyPr/>
                    <a:lstStyle/>
                    <a:p>
                      <a:pPr algn="l" rtl="0" fontAlgn="ctr"/>
                      <a:r>
                        <a:rPr lang="en-ZA" sz="1400" b="0" i="0" u="none" strike="noStrike">
                          <a:solidFill>
                            <a:srgbClr val="000000"/>
                          </a:solidFill>
                          <a:effectLst/>
                          <a:latin typeface="Calibri" panose="020F0502020204030204" pitchFamily="34" charset="0"/>
                        </a:rPr>
                        <a:t>CHILD SUPPORT</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             84 885 559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          18 469 887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28 254 291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21 258 075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dirty="0">
                          <a:solidFill>
                            <a:srgbClr val="000000"/>
                          </a:solidFill>
                          <a:effectLst/>
                          <a:latin typeface="Calibri" panose="020F0502020204030204" pitchFamily="34" charset="0"/>
                        </a:rPr>
                        <a:t>67 982 254</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dirty="0">
                          <a:solidFill>
                            <a:srgbClr val="000000"/>
                          </a:solidFill>
                          <a:effectLst/>
                          <a:latin typeface="Calibri" panose="020F0502020204030204" pitchFamily="34" charset="0"/>
                        </a:rPr>
                        <a:t>16 903 305</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80.09%</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00575878"/>
                  </a:ext>
                </a:extLst>
              </a:tr>
              <a:tr h="422710">
                <a:tc>
                  <a:txBody>
                    <a:bodyPr/>
                    <a:lstStyle/>
                    <a:p>
                      <a:pPr algn="l" rtl="0" fontAlgn="ctr"/>
                      <a:r>
                        <a:rPr lang="en-ZA" sz="1400" b="0" i="0" u="none" strike="noStrike">
                          <a:solidFill>
                            <a:srgbClr val="000000"/>
                          </a:solidFill>
                          <a:effectLst/>
                          <a:latin typeface="Calibri" panose="020F0502020204030204" pitchFamily="34" charset="0"/>
                        </a:rPr>
                        <a:t>GRANT-IN-AID</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               1 632 230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                231 831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359 438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359 899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951 167</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dirty="0">
                          <a:solidFill>
                            <a:srgbClr val="000000"/>
                          </a:solidFill>
                          <a:effectLst/>
                          <a:latin typeface="Calibri" panose="020F0502020204030204" pitchFamily="34" charset="0"/>
                        </a:rPr>
                        <a:t>681 063</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58.27%</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957356"/>
                  </a:ext>
                </a:extLst>
              </a:tr>
              <a:tr h="422710">
                <a:tc>
                  <a:txBody>
                    <a:bodyPr/>
                    <a:lstStyle/>
                    <a:p>
                      <a:pPr algn="l" rtl="0" fontAlgn="ctr"/>
                      <a:r>
                        <a:rPr lang="en-ZA" sz="1400" b="0" i="0" u="none" strike="noStrike">
                          <a:solidFill>
                            <a:srgbClr val="000000"/>
                          </a:solidFill>
                          <a:effectLst/>
                          <a:latin typeface="Calibri" panose="020F0502020204030204" pitchFamily="34" charset="0"/>
                        </a:rPr>
                        <a:t>SOCIAL RELIEF OF DISTRESS</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             17 976 629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a:solidFill>
                            <a:srgbClr val="000000"/>
                          </a:solidFill>
                          <a:effectLst/>
                          <a:latin typeface="Calibri" panose="020F0502020204030204" pitchFamily="34" charset="0"/>
                        </a:rPr>
                        <a:t>             1 089 534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5 092 360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a:solidFill>
                            <a:srgbClr val="000000"/>
                          </a:solidFill>
                          <a:effectLst/>
                          <a:latin typeface="Calibri" panose="020F0502020204030204" pitchFamily="34" charset="0"/>
                        </a:rPr>
                        <a:t>         9 521 013 </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1" i="0" u="none" strike="noStrike">
                          <a:solidFill>
                            <a:srgbClr val="000000"/>
                          </a:solidFill>
                          <a:effectLst/>
                          <a:latin typeface="Calibri" panose="020F0502020204030204" pitchFamily="34" charset="0"/>
                        </a:rPr>
                        <a:t>15 702 906</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0" i="0" u="none" strike="noStrike" dirty="0">
                          <a:solidFill>
                            <a:srgbClr val="000000"/>
                          </a:solidFill>
                          <a:effectLst/>
                          <a:latin typeface="Calibri" panose="020F0502020204030204" pitchFamily="34" charset="0"/>
                        </a:rPr>
                        <a:t>2 273 723</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ZA" sz="1400" b="0" i="0" u="none" strike="noStrike" dirty="0">
                          <a:solidFill>
                            <a:srgbClr val="000000"/>
                          </a:solidFill>
                          <a:effectLst/>
                          <a:latin typeface="Calibri" panose="020F0502020204030204" pitchFamily="34" charset="0"/>
                        </a:rPr>
                        <a:t>87.35%</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97661541"/>
                  </a:ext>
                </a:extLst>
              </a:tr>
              <a:tr h="219187">
                <a:tc>
                  <a:txBody>
                    <a:bodyPr/>
                    <a:lstStyle/>
                    <a:p>
                      <a:pPr algn="l" rtl="0" fontAlgn="ctr"/>
                      <a:r>
                        <a:rPr lang="en-ZA" sz="1400" b="1" i="0" u="none" strike="noStrike">
                          <a:solidFill>
                            <a:srgbClr val="000000"/>
                          </a:solidFill>
                          <a:effectLst/>
                          <a:latin typeface="Calibri" panose="020F0502020204030204" pitchFamily="34" charset="0"/>
                        </a:rPr>
                        <a:t>TOTAL</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b"/>
                      <a:r>
                        <a:rPr lang="en-ZA" sz="1400" b="1" i="0" u="none" strike="noStrike">
                          <a:solidFill>
                            <a:srgbClr val="000000"/>
                          </a:solidFill>
                          <a:effectLst/>
                          <a:latin typeface="Calibri" panose="020F0502020204030204" pitchFamily="34" charset="0"/>
                        </a:rPr>
                        <a:t>220 606 557</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b"/>
                      <a:r>
                        <a:rPr lang="en-ZA" sz="1400" b="1" i="0" u="none" strike="noStrike">
                          <a:solidFill>
                            <a:srgbClr val="000000"/>
                          </a:solidFill>
                          <a:effectLst/>
                          <a:latin typeface="Calibri" panose="020F0502020204030204" pitchFamily="34" charset="0"/>
                        </a:rPr>
                        <a:t>41 107 071</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b"/>
                      <a:r>
                        <a:rPr lang="en-ZA" sz="1400" b="1" i="0" u="none" strike="noStrike">
                          <a:solidFill>
                            <a:srgbClr val="000000"/>
                          </a:solidFill>
                          <a:effectLst/>
                          <a:latin typeface="Calibri" panose="020F0502020204030204" pitchFamily="34" charset="0"/>
                        </a:rPr>
                        <a:t>66 700 616</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b"/>
                      <a:r>
                        <a:rPr lang="en-ZA" sz="1400" b="1" i="0" u="none" strike="noStrike">
                          <a:solidFill>
                            <a:srgbClr val="000000"/>
                          </a:solidFill>
                          <a:effectLst/>
                          <a:latin typeface="Calibri" panose="020F0502020204030204" pitchFamily="34" charset="0"/>
                        </a:rPr>
                        <a:t>61 417 208</a:t>
                      </a:r>
                    </a:p>
                  </a:txBody>
                  <a:tcPr marL="5704" marR="5704" marT="5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1" i="0" u="none" strike="noStrike">
                          <a:solidFill>
                            <a:srgbClr val="000000"/>
                          </a:solidFill>
                          <a:effectLst/>
                          <a:latin typeface="Calibri" panose="020F0502020204030204" pitchFamily="34" charset="0"/>
                        </a:rPr>
                        <a:t>169 224 896</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1" i="0" u="none" strike="noStrike">
                          <a:solidFill>
                            <a:srgbClr val="000000"/>
                          </a:solidFill>
                          <a:effectLst/>
                          <a:latin typeface="Calibri" panose="020F0502020204030204" pitchFamily="34" charset="0"/>
                        </a:rPr>
                        <a:t>51 381 661</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rtl="0" fontAlgn="ctr"/>
                      <a:r>
                        <a:rPr lang="en-ZA" sz="1400" b="1" i="0" u="none" strike="noStrike" dirty="0">
                          <a:solidFill>
                            <a:srgbClr val="000000"/>
                          </a:solidFill>
                          <a:effectLst/>
                          <a:latin typeface="Calibri" panose="020F0502020204030204" pitchFamily="34" charset="0"/>
                        </a:rPr>
                        <a:t>76.71%</a:t>
                      </a:r>
                    </a:p>
                  </a:txBody>
                  <a:tcPr marL="5704" marR="5704" marT="5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186894311"/>
                  </a:ext>
                </a:extLst>
              </a:tr>
            </a:tbl>
          </a:graphicData>
        </a:graphic>
      </p:graphicFrame>
      <p:sp>
        <p:nvSpPr>
          <p:cNvPr id="7"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36</a:t>
            </a:r>
            <a:endParaRPr lang="en-US" altLang="en-US" sz="1800" b="1" dirty="0">
              <a:latin typeface="+mn-lt"/>
            </a:endParaRPr>
          </a:p>
        </p:txBody>
      </p:sp>
    </p:spTree>
    <p:extLst>
      <p:ext uri="{BB962C8B-B14F-4D97-AF65-F5344CB8AC3E}">
        <p14:creationId xmlns:p14="http://schemas.microsoft.com/office/powerpoint/2010/main" xmlns="" val="2903901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xmlns="" val="2721106073"/>
              </p:ext>
            </p:extLst>
          </p:nvPr>
        </p:nvGraphicFramePr>
        <p:xfrm>
          <a:off x="495425" y="748671"/>
          <a:ext cx="8915400" cy="525126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4294967295"/>
          </p:nvPr>
        </p:nvSpPr>
        <p:spPr/>
        <p:txBody>
          <a:bodyPr/>
          <a:lstStyle/>
          <a:p>
            <a:fld id="{E6EDE458-FE5D-A943-8B68-DF1632607E4A}" type="slidenum">
              <a:rPr lang="en-US" smtClean="0"/>
              <a:pPr/>
              <a:t>38</a:t>
            </a:fld>
            <a:endParaRPr lang="en-US"/>
          </a:p>
        </p:txBody>
      </p:sp>
      <p:sp>
        <p:nvSpPr>
          <p:cNvPr id="5" name="Rectangle 2"/>
          <p:cNvSpPr>
            <a:spLocks noChangeArrowheads="1"/>
          </p:cNvSpPr>
          <p:nvPr/>
        </p:nvSpPr>
        <p:spPr bwMode="auto">
          <a:xfrm>
            <a:off x="560513" y="299159"/>
            <a:ext cx="8785225" cy="461665"/>
          </a:xfrm>
          <a:prstGeom prst="rect">
            <a:avLst/>
          </a:prstGeom>
          <a:noFill/>
          <a:ln w="9525">
            <a:noFill/>
            <a:miter lim="800000"/>
            <a:headEnd/>
            <a:tailEnd/>
          </a:ln>
        </p:spPr>
        <p:txBody>
          <a:bodyPr anchor="b">
            <a:spAutoFit/>
          </a:bodyPr>
          <a:lstStyle/>
          <a:p>
            <a:pPr algn="ctr">
              <a:defRPr/>
            </a:pPr>
            <a:r>
              <a:rPr lang="en-US" sz="2400" b="1" dirty="0">
                <a:latin typeface="Arial Black" panose="020B0A04020102020204" pitchFamily="34" charset="0"/>
              </a:rPr>
              <a:t>MONTHLY PAYMENTS TO BENEFICIARIES</a:t>
            </a:r>
            <a:endParaRPr lang="en-US" sz="3600" b="1" dirty="0">
              <a:effectLst>
                <a:outerShdw blurRad="38100" dist="38100" dir="2700000" algn="tl">
                  <a:srgbClr val="C0C0C0"/>
                </a:outerShdw>
              </a:effectLst>
              <a:latin typeface="Arial Black" panose="020B0A04020102020204" pitchFamily="34" charset="0"/>
            </a:endParaRPr>
          </a:p>
        </p:txBody>
      </p:sp>
      <p:sp>
        <p:nvSpPr>
          <p:cNvPr id="13" name="Oval 12"/>
          <p:cNvSpPr/>
          <p:nvPr/>
        </p:nvSpPr>
        <p:spPr>
          <a:xfrm>
            <a:off x="1890633" y="3381556"/>
            <a:ext cx="1218908" cy="472281"/>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900" dirty="0">
                <a:ln w="0"/>
                <a:solidFill>
                  <a:schemeClr val="tx1"/>
                </a:solidFill>
                <a:effectLst>
                  <a:outerShdw blurRad="38100" dist="19050" dir="2700000" algn="tl" rotWithShape="0">
                    <a:schemeClr val="dk1">
                      <a:alpha val="40000"/>
                    </a:schemeClr>
                  </a:outerShdw>
                </a:effectLst>
              </a:rPr>
              <a:t>3.7 million beneficiaries</a:t>
            </a:r>
            <a:endParaRPr lang="en-ZA" sz="900" dirty="0">
              <a:ln w="0"/>
              <a:solidFill>
                <a:schemeClr val="tx1"/>
              </a:solidFill>
              <a:effectLst>
                <a:outerShdw blurRad="38100" dist="19050" dir="2700000" algn="tl" rotWithShape="0">
                  <a:schemeClr val="dk1">
                    <a:alpha val="40000"/>
                  </a:schemeClr>
                </a:outerShdw>
              </a:effectLst>
            </a:endParaRPr>
          </a:p>
        </p:txBody>
      </p:sp>
      <p:sp>
        <p:nvSpPr>
          <p:cNvPr id="14" name="Oval 13"/>
          <p:cNvSpPr/>
          <p:nvPr/>
        </p:nvSpPr>
        <p:spPr>
          <a:xfrm>
            <a:off x="3614018" y="3429001"/>
            <a:ext cx="1132113" cy="591482"/>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900" dirty="0">
                <a:ln w="0"/>
                <a:solidFill>
                  <a:schemeClr val="tx1"/>
                </a:solidFill>
                <a:effectLst>
                  <a:outerShdw blurRad="38100" dist="19050" dir="2700000" algn="tl" rotWithShape="0">
                    <a:schemeClr val="dk1">
                      <a:alpha val="40000"/>
                    </a:schemeClr>
                  </a:outerShdw>
                </a:effectLst>
              </a:rPr>
              <a:t>888 000 beneficiaries</a:t>
            </a:r>
            <a:endParaRPr lang="en-ZA" sz="900" dirty="0">
              <a:ln w="0"/>
              <a:solidFill>
                <a:schemeClr val="tx1"/>
              </a:solidFill>
              <a:effectLst>
                <a:outerShdw blurRad="38100" dist="19050" dir="2700000" algn="tl" rotWithShape="0">
                  <a:schemeClr val="dk1">
                    <a:alpha val="40000"/>
                  </a:schemeClr>
                </a:outerShdw>
              </a:effectLst>
            </a:endParaRPr>
          </a:p>
        </p:txBody>
      </p:sp>
      <p:sp>
        <p:nvSpPr>
          <p:cNvPr id="15" name="Oval 14"/>
          <p:cNvSpPr/>
          <p:nvPr/>
        </p:nvSpPr>
        <p:spPr>
          <a:xfrm>
            <a:off x="5018213" y="3880260"/>
            <a:ext cx="1218908" cy="472281"/>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900" dirty="0">
                <a:ln w="0"/>
                <a:solidFill>
                  <a:schemeClr val="tx1"/>
                </a:solidFill>
                <a:effectLst>
                  <a:outerShdw blurRad="38100" dist="19050" dir="2700000" algn="tl" rotWithShape="0">
                    <a:schemeClr val="dk1">
                      <a:alpha val="40000"/>
                    </a:schemeClr>
                  </a:outerShdw>
                </a:effectLst>
              </a:rPr>
              <a:t>288 000 beneficiaries</a:t>
            </a:r>
            <a:endParaRPr lang="en-ZA" sz="900" dirty="0">
              <a:ln w="0"/>
              <a:solidFill>
                <a:schemeClr val="tx1"/>
              </a:solidFill>
              <a:effectLst>
                <a:outerShdw blurRad="38100" dist="19050" dir="2700000" algn="tl" rotWithShape="0">
                  <a:schemeClr val="dk1">
                    <a:alpha val="40000"/>
                  </a:schemeClr>
                </a:outerShdw>
              </a:effectLst>
            </a:endParaRPr>
          </a:p>
        </p:txBody>
      </p:sp>
      <p:sp>
        <p:nvSpPr>
          <p:cNvPr id="16" name="Oval 15"/>
          <p:cNvSpPr/>
          <p:nvPr/>
        </p:nvSpPr>
        <p:spPr>
          <a:xfrm>
            <a:off x="6406817" y="1606216"/>
            <a:ext cx="1195390" cy="591697"/>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900" dirty="0">
                <a:ln w="0"/>
                <a:solidFill>
                  <a:schemeClr val="tx1"/>
                </a:solidFill>
                <a:effectLst>
                  <a:outerShdw blurRad="38100" dist="19050" dir="2700000" algn="tl" rotWithShape="0">
                    <a:schemeClr val="dk1">
                      <a:alpha val="40000"/>
                    </a:schemeClr>
                  </a:outerShdw>
                </a:effectLst>
              </a:rPr>
              <a:t>12.9 million beneficiaries</a:t>
            </a:r>
            <a:endParaRPr lang="en-ZA" sz="900" dirty="0">
              <a:ln w="0"/>
              <a:solidFill>
                <a:schemeClr val="tx1"/>
              </a:solidFill>
              <a:effectLst>
                <a:outerShdw blurRad="38100" dist="19050" dir="2700000" algn="tl" rotWithShape="0">
                  <a:schemeClr val="dk1">
                    <a:alpha val="40000"/>
                  </a:schemeClr>
                </a:outerShdw>
              </a:effectLst>
            </a:endParaRPr>
          </a:p>
        </p:txBody>
      </p:sp>
      <p:sp>
        <p:nvSpPr>
          <p:cNvPr id="17" name="Oval 16"/>
          <p:cNvSpPr/>
          <p:nvPr/>
        </p:nvSpPr>
        <p:spPr>
          <a:xfrm>
            <a:off x="7697927" y="3429001"/>
            <a:ext cx="1218908" cy="472281"/>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900" dirty="0">
                <a:ln w="0"/>
                <a:solidFill>
                  <a:schemeClr val="tx1"/>
                </a:solidFill>
                <a:effectLst>
                  <a:outerShdw blurRad="38100" dist="19050" dir="2700000" algn="tl" rotWithShape="0">
                    <a:schemeClr val="dk1">
                      <a:alpha val="40000"/>
                    </a:schemeClr>
                  </a:outerShdw>
                </a:effectLst>
              </a:rPr>
              <a:t>6.4 million beneficiaries</a:t>
            </a:r>
            <a:endParaRPr lang="en-ZA" sz="900" dirty="0">
              <a:ln w="0"/>
              <a:solidFill>
                <a:schemeClr val="tx1"/>
              </a:solidFill>
              <a:effectLst>
                <a:outerShdw blurRad="38100" dist="19050" dir="2700000" algn="tl" rotWithShape="0">
                  <a:schemeClr val="dk1">
                    <a:alpha val="40000"/>
                  </a:schemeClr>
                </a:outerShdw>
              </a:effectLst>
            </a:endParaRPr>
          </a:p>
        </p:txBody>
      </p:sp>
      <p:sp>
        <p:nvSpPr>
          <p:cNvPr id="10" name="Flowchart: Alternate Process 9"/>
          <p:cNvSpPr/>
          <p:nvPr/>
        </p:nvSpPr>
        <p:spPr>
          <a:xfrm>
            <a:off x="1890633" y="4170849"/>
            <a:ext cx="1218908" cy="363384"/>
          </a:xfrm>
          <a:prstGeom prst="flowChartAlternate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a:solidFill>
                  <a:schemeClr val="bg1"/>
                </a:solidFill>
              </a:rPr>
              <a:t>R60.2b</a:t>
            </a:r>
            <a:endParaRPr lang="en-ZA" b="1" dirty="0">
              <a:solidFill>
                <a:schemeClr val="bg1"/>
              </a:solidFill>
            </a:endParaRPr>
          </a:p>
        </p:txBody>
      </p:sp>
      <p:sp>
        <p:nvSpPr>
          <p:cNvPr id="11" name="Flowchart: Alternate Process 10"/>
          <p:cNvSpPr/>
          <p:nvPr/>
        </p:nvSpPr>
        <p:spPr>
          <a:xfrm>
            <a:off x="3385418" y="4884334"/>
            <a:ext cx="1027350" cy="363384"/>
          </a:xfrm>
          <a:prstGeom prst="flowChartAlternate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a:solidFill>
                  <a:schemeClr val="bg1"/>
                </a:solidFill>
              </a:rPr>
              <a:t>R17.5b</a:t>
            </a:r>
            <a:endParaRPr lang="en-ZA" b="1" dirty="0">
              <a:solidFill>
                <a:schemeClr val="bg1"/>
              </a:solidFill>
            </a:endParaRPr>
          </a:p>
        </p:txBody>
      </p:sp>
      <p:sp>
        <p:nvSpPr>
          <p:cNvPr id="12" name="Flowchart: Alternate Process 11"/>
          <p:cNvSpPr/>
          <p:nvPr/>
        </p:nvSpPr>
        <p:spPr>
          <a:xfrm>
            <a:off x="5122976" y="4587059"/>
            <a:ext cx="1027350" cy="363384"/>
          </a:xfrm>
          <a:prstGeom prst="flowChartAlternate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a:solidFill>
                  <a:schemeClr val="bg1"/>
                </a:solidFill>
              </a:rPr>
              <a:t>R3.8b</a:t>
            </a:r>
            <a:endParaRPr lang="en-ZA" b="1" dirty="0">
              <a:solidFill>
                <a:schemeClr val="bg1"/>
              </a:solidFill>
            </a:endParaRPr>
          </a:p>
        </p:txBody>
      </p:sp>
      <p:sp>
        <p:nvSpPr>
          <p:cNvPr id="18" name="Flowchart: Alternate Process 17"/>
          <p:cNvSpPr/>
          <p:nvPr/>
        </p:nvSpPr>
        <p:spPr>
          <a:xfrm>
            <a:off x="6574855" y="2437694"/>
            <a:ext cx="1114087" cy="363384"/>
          </a:xfrm>
          <a:prstGeom prst="flowChartAlternate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a:solidFill>
                  <a:schemeClr val="bg1"/>
                </a:solidFill>
              </a:rPr>
              <a:t>R67b</a:t>
            </a:r>
            <a:endParaRPr lang="en-ZA" b="1" dirty="0">
              <a:solidFill>
                <a:schemeClr val="bg1"/>
              </a:solidFill>
            </a:endParaRPr>
          </a:p>
        </p:txBody>
      </p:sp>
      <p:sp>
        <p:nvSpPr>
          <p:cNvPr id="19" name="Flowchart: Alternate Process 18"/>
          <p:cNvSpPr/>
          <p:nvPr/>
        </p:nvSpPr>
        <p:spPr>
          <a:xfrm>
            <a:off x="7793706" y="4468429"/>
            <a:ext cx="1027350" cy="363384"/>
          </a:xfrm>
          <a:prstGeom prst="flowChartAlternate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a:solidFill>
                  <a:schemeClr val="bg1"/>
                </a:solidFill>
              </a:rPr>
              <a:t>R15.7b</a:t>
            </a:r>
            <a:endParaRPr lang="en-ZA" b="1" dirty="0">
              <a:solidFill>
                <a:schemeClr val="bg1"/>
              </a:solidFill>
            </a:endParaRPr>
          </a:p>
        </p:txBody>
      </p:sp>
      <p:sp>
        <p:nvSpPr>
          <p:cNvPr id="20" name="Slide Number Placeholder 5"/>
          <p:cNvSpPr txBox="1">
            <a:spLocks/>
          </p:cNvSpPr>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marL="0" algn="l" defTabSz="457200" rtl="0" eaLnBrk="1" latinLnBrk="0" hangingPunct="1">
              <a:spcBef>
                <a:spcPct val="20000"/>
              </a:spcBef>
              <a:buChar char="•"/>
              <a:defRPr sz="2954" kern="1200">
                <a:solidFill>
                  <a:schemeClr val="tx1"/>
                </a:solidFill>
                <a:latin typeface="Times New Roman" panose="02020603050405020304" pitchFamily="18" charset="0"/>
                <a:ea typeface="ヒラギノ角ゴ Pro W3" pitchFamily="1" charset="-128"/>
                <a:cs typeface="+mn-cs"/>
              </a:defRPr>
            </a:lvl1pPr>
            <a:lvl2pPr marL="685817" indent="-263776" algn="l" defTabSz="457200" rtl="0" eaLnBrk="1" latinLnBrk="0" hangingPunct="1">
              <a:spcBef>
                <a:spcPct val="20000"/>
              </a:spcBef>
              <a:buChar char="–"/>
              <a:defRPr sz="2585" kern="1200">
                <a:solidFill>
                  <a:schemeClr val="tx1"/>
                </a:solidFill>
                <a:latin typeface="Times New Roman" panose="02020603050405020304" pitchFamily="18" charset="0"/>
                <a:ea typeface="ヒラギノ角ゴ Pro W3" pitchFamily="1" charset="-128"/>
                <a:cs typeface="+mn-cs"/>
              </a:defRPr>
            </a:lvl2pPr>
            <a:lvl3pPr marL="1055103" indent="-211021" algn="l" defTabSz="457200" rtl="0" eaLnBrk="1" latinLnBrk="0" hangingPunct="1">
              <a:spcBef>
                <a:spcPct val="20000"/>
              </a:spcBef>
              <a:buChar char="•"/>
              <a:defRPr sz="2215" kern="1200">
                <a:solidFill>
                  <a:schemeClr val="tx1"/>
                </a:solidFill>
                <a:latin typeface="Times New Roman" panose="02020603050405020304" pitchFamily="18" charset="0"/>
                <a:ea typeface="ヒラギノ角ゴ Pro W3" pitchFamily="1" charset="-128"/>
                <a:cs typeface="+mn-cs"/>
              </a:defRPr>
            </a:lvl3pPr>
            <a:lvl4pPr marL="1477145"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4pPr>
            <a:lvl5pPr marL="1899186" indent="-211021" algn="l" defTabSz="457200" rtl="0" eaLnBrk="1" latinLnBrk="0" hangingPunct="1">
              <a:spcBef>
                <a:spcPct val="20000"/>
              </a:spcBef>
              <a:buChar char="»"/>
              <a:defRPr sz="1846" kern="1200">
                <a:solidFill>
                  <a:schemeClr val="tx1"/>
                </a:solidFill>
                <a:latin typeface="Times New Roman" panose="02020603050405020304" pitchFamily="18" charset="0"/>
                <a:ea typeface="ヒラギノ角ゴ Pro W3" pitchFamily="1" charset="-128"/>
                <a:cs typeface="+mn-cs"/>
              </a:defRPr>
            </a:lvl5pPr>
            <a:lvl6pPr marL="2321227"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6pPr>
            <a:lvl7pPr marL="2743269"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7pPr>
            <a:lvl8pPr marL="3165310"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8pPr>
            <a:lvl9pPr marL="3587351" indent="-211021" algn="l" defTabSz="457200" rtl="0" eaLnBrk="0" fontAlgn="base" latinLnBrk="0" hangingPunct="0">
              <a:spcBef>
                <a:spcPct val="20000"/>
              </a:spcBef>
              <a:spcAft>
                <a:spcPct val="0"/>
              </a:spcAft>
              <a:buChar char="»"/>
              <a:defRPr sz="1846" kern="1200">
                <a:solidFill>
                  <a:schemeClr val="tx1"/>
                </a:solidFill>
                <a:latin typeface="Times New Roman" panose="02020603050405020304" pitchFamily="18" charset="0"/>
                <a:ea typeface="ヒラギノ角ゴ Pro W3" pitchFamily="1" charset="-128"/>
                <a:cs typeface="+mn-cs"/>
              </a:defRPr>
            </a:lvl9pPr>
          </a:lstStyle>
          <a:p>
            <a:pPr algn="ctr">
              <a:spcBef>
                <a:spcPct val="0"/>
              </a:spcBef>
              <a:buFontTx/>
              <a:buNone/>
            </a:pPr>
            <a:r>
              <a:rPr lang="en-US" altLang="en-US" sz="1800" b="1" dirty="0" smtClean="0">
                <a:latin typeface="+mn-lt"/>
              </a:rPr>
              <a:t>37</a:t>
            </a:r>
            <a:endParaRPr lang="en-US" altLang="en-US" sz="1800" b="1" dirty="0">
              <a:latin typeface="+mn-lt"/>
            </a:endParaRPr>
          </a:p>
        </p:txBody>
      </p:sp>
    </p:spTree>
    <p:extLst>
      <p:ext uri="{BB962C8B-B14F-4D97-AF65-F5344CB8AC3E}">
        <p14:creationId xmlns:p14="http://schemas.microsoft.com/office/powerpoint/2010/main" xmlns="" val="12394815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52227" name="Slide Number Placeholder 5"/>
          <p:cNvSpPr>
            <a:spLocks noGrp="1"/>
          </p:cNvSpPr>
          <p:nvPr>
            <p:ph type="sldNum" sz="quarter" idx="4294967295"/>
          </p:nvPr>
        </p:nvSpPr>
        <p:spPr>
          <a:xfrm>
            <a:off x="3025140" y="6102349"/>
            <a:ext cx="2311400" cy="36512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954">
                <a:solidFill>
                  <a:schemeClr val="tx1"/>
                </a:solidFill>
                <a:latin typeface="Times New Roman" panose="02020603050405020304" pitchFamily="18" charset="0"/>
                <a:ea typeface="ヒラギノ角ゴ Pro W3" pitchFamily="1" charset="-128"/>
              </a:defRPr>
            </a:lvl1pPr>
            <a:lvl2pPr marL="685817" indent="-263776">
              <a:spcBef>
                <a:spcPct val="20000"/>
              </a:spcBef>
              <a:buChar char="–"/>
              <a:defRPr sz="2585">
                <a:solidFill>
                  <a:schemeClr val="tx1"/>
                </a:solidFill>
                <a:latin typeface="Times New Roman" panose="02020603050405020304" pitchFamily="18" charset="0"/>
                <a:ea typeface="ヒラギノ角ゴ Pro W3" pitchFamily="1" charset="-128"/>
              </a:defRPr>
            </a:lvl2pPr>
            <a:lvl3pPr marL="1055103" indent="-211021">
              <a:spcBef>
                <a:spcPct val="20000"/>
              </a:spcBef>
              <a:buChar char="•"/>
              <a:defRPr sz="2215">
                <a:solidFill>
                  <a:schemeClr val="tx1"/>
                </a:solidFill>
                <a:latin typeface="Times New Roman" panose="02020603050405020304" pitchFamily="18" charset="0"/>
                <a:ea typeface="ヒラギノ角ゴ Pro W3" pitchFamily="1" charset="-128"/>
              </a:defRPr>
            </a:lvl3pPr>
            <a:lvl4pPr marL="1477145" indent="-211021">
              <a:spcBef>
                <a:spcPct val="20000"/>
              </a:spcBef>
              <a:buChar char="–"/>
              <a:defRPr sz="1846">
                <a:solidFill>
                  <a:schemeClr val="tx1"/>
                </a:solidFill>
                <a:latin typeface="Times New Roman" panose="02020603050405020304" pitchFamily="18" charset="0"/>
                <a:ea typeface="ヒラギノ角ゴ Pro W3" pitchFamily="1" charset="-128"/>
              </a:defRPr>
            </a:lvl4pPr>
            <a:lvl5pPr marL="1899186" indent="-211021">
              <a:spcBef>
                <a:spcPct val="20000"/>
              </a:spcBef>
              <a:buChar char="»"/>
              <a:defRPr sz="1846">
                <a:solidFill>
                  <a:schemeClr val="tx1"/>
                </a:solidFill>
                <a:latin typeface="Times New Roman" panose="02020603050405020304" pitchFamily="18" charset="0"/>
                <a:ea typeface="ヒラギノ角ゴ Pro W3" pitchFamily="1" charset="-128"/>
              </a:defRPr>
            </a:lvl5pPr>
            <a:lvl6pPr marL="2321227"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pitchFamily="1" charset="-128"/>
              </a:defRPr>
            </a:lvl6pPr>
            <a:lvl7pPr marL="2743269"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pitchFamily="1" charset="-128"/>
              </a:defRPr>
            </a:lvl7pPr>
            <a:lvl8pPr marL="3165310"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pitchFamily="1" charset="-128"/>
              </a:defRPr>
            </a:lvl8pPr>
            <a:lvl9pPr marL="3587351"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pitchFamily="1" charset="-128"/>
              </a:defRPr>
            </a:lvl9pPr>
          </a:lstStyle>
          <a:p>
            <a:pPr algn="ctr">
              <a:spcBef>
                <a:spcPct val="0"/>
              </a:spcBef>
              <a:buFontTx/>
              <a:buNone/>
            </a:pPr>
            <a:fld id="{55802C83-81D1-481A-98EA-77A2C7F12B3E}" type="slidenum">
              <a:rPr lang="en-US" altLang="en-US" sz="1800" b="1">
                <a:latin typeface="+mn-lt"/>
              </a:rPr>
              <a:pPr algn="ctr">
                <a:spcBef>
                  <a:spcPct val="0"/>
                </a:spcBef>
                <a:buFontTx/>
                <a:buNone/>
              </a:pPr>
              <a:t>39</a:t>
            </a:fld>
            <a:endParaRPr lang="en-US" altLang="en-US" sz="1800" b="1" dirty="0">
              <a:latin typeface="+mn-l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81000" y="244518"/>
            <a:ext cx="9144000" cy="5205046"/>
          </a:xfrm>
          <a:prstGeom prst="rect">
            <a:avLst/>
          </a:prstGeom>
        </p:spPr>
      </p:pic>
    </p:spTree>
    <p:extLst>
      <p:ext uri="{BB962C8B-B14F-4D97-AF65-F5344CB8AC3E}">
        <p14:creationId xmlns:p14="http://schemas.microsoft.com/office/powerpoint/2010/main" xmlns="" val="394959382"/>
      </p:ext>
    </p:extLst>
  </p:cSld>
  <p:clrMapOvr>
    <a:overrideClrMapping bg1="lt1" tx1="dk1" bg2="lt2" tx2="dk2" accent1="accent1" accent2="accent2" accent3="accent3" accent4="accent4" accent5="accent5" accent6="accent6" hlink="hlink" folHlink="folHlink"/>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106462"/>
            <a:ext cx="8915400" cy="412187"/>
          </a:xfrm>
        </p:spPr>
        <p:txBody>
          <a:bodyPr>
            <a:normAutofit fontScale="90000"/>
          </a:bodyPr>
          <a:lstStyle/>
          <a:p>
            <a:pPr algn="ctr"/>
            <a:r>
              <a:rPr lang="en-ZA" sz="3200" dirty="0">
                <a:latin typeface="Arial Black" panose="020B0A04020102020204" pitchFamily="34" charset="0"/>
              </a:rPr>
              <a:t>Performance Overview</a:t>
            </a:r>
            <a:endParaRPr lang="en-GB" altLang="en-US" sz="3200" b="1" dirty="0">
              <a:solidFill>
                <a:srgbClr val="00000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0" y="518649"/>
            <a:ext cx="9809209" cy="6063686"/>
          </a:xfrm>
        </p:spPr>
        <p:txBody>
          <a:bodyPr>
            <a:noAutofit/>
          </a:bodyPr>
          <a:lstStyle/>
          <a:p>
            <a:pPr marL="0" indent="0" algn="just">
              <a:lnSpc>
                <a:spcPct val="100000"/>
              </a:lnSpc>
              <a:buNone/>
            </a:pPr>
            <a:r>
              <a:rPr lang="en-US" altLang="en-US" sz="1800" dirty="0" smtClean="0">
                <a:cs typeface="Arial" panose="020B0604020202020204" pitchFamily="34" charset="0"/>
              </a:rPr>
              <a:t>There has been significant progress and commitments made in meeting some of the targets that could not be met at the end of the third quarter: </a:t>
            </a:r>
          </a:p>
          <a:p>
            <a:pPr algn="just">
              <a:lnSpc>
                <a:spcPct val="100000"/>
              </a:lnSpc>
            </a:pPr>
            <a:r>
              <a:rPr lang="en-ZA" sz="1800" b="1" dirty="0" smtClean="0"/>
              <a:t>Entity Oversight: </a:t>
            </a:r>
            <a:r>
              <a:rPr lang="en-ZA" sz="1800" i="1" dirty="0" smtClean="0"/>
              <a:t>The </a:t>
            </a:r>
            <a:r>
              <a:rPr lang="en-ZA" sz="1800" b="1" i="1" dirty="0"/>
              <a:t>Entity Governance and Oversight Framework </a:t>
            </a:r>
            <a:r>
              <a:rPr lang="en-ZA" sz="1800" dirty="0"/>
              <a:t>could not be presented at governance </a:t>
            </a:r>
            <a:r>
              <a:rPr lang="en-ZA" sz="1800" dirty="0" smtClean="0"/>
              <a:t>structures as anticipated as suitable service providers could not be appointed on time. DSD Management decided that the framework be finalized using internal expertise. As a result</a:t>
            </a:r>
            <a:r>
              <a:rPr lang="en-ZA" sz="1800" b="1" dirty="0" smtClean="0"/>
              <a:t>, </a:t>
            </a:r>
            <a:r>
              <a:rPr lang="en-US" sz="1800" dirty="0" smtClean="0"/>
              <a:t>DSD is </a:t>
            </a:r>
            <a:r>
              <a:rPr lang="en-ZA" sz="1800" dirty="0" smtClean="0"/>
              <a:t>finalizing </a:t>
            </a:r>
            <a:r>
              <a:rPr lang="en-ZA" sz="1800" dirty="0"/>
              <a:t>the </a:t>
            </a:r>
            <a:r>
              <a:rPr lang="en-ZA" sz="1800" dirty="0" smtClean="0"/>
              <a:t>Framework </a:t>
            </a:r>
            <a:r>
              <a:rPr lang="en-ZA" sz="1800" dirty="0"/>
              <a:t>and </a:t>
            </a:r>
            <a:r>
              <a:rPr lang="en-ZA" sz="1800" dirty="0" smtClean="0"/>
              <a:t>will be presented to governance structures before end March. </a:t>
            </a:r>
            <a:endParaRPr lang="en-ZA" sz="1800" dirty="0"/>
          </a:p>
          <a:p>
            <a:pPr algn="just">
              <a:lnSpc>
                <a:spcPct val="100000"/>
              </a:lnSpc>
            </a:pPr>
            <a:r>
              <a:rPr lang="en-US" sz="1800" b="1" dirty="0" smtClean="0">
                <a:cs typeface="Arial" panose="020B0604020202020204" pitchFamily="34" charset="0"/>
              </a:rPr>
              <a:t>M&amp;E: </a:t>
            </a:r>
            <a:r>
              <a:rPr lang="en-US" sz="1800" dirty="0" smtClean="0"/>
              <a:t>The </a:t>
            </a:r>
            <a:r>
              <a:rPr lang="en-US" sz="1800" dirty="0"/>
              <a:t>third quarter target on </a:t>
            </a:r>
            <a:r>
              <a:rPr lang="en-ZA" sz="1800" b="1" i="1" dirty="0">
                <a:cs typeface="Arial" panose="020B0604020202020204" pitchFamily="34" charset="0"/>
              </a:rPr>
              <a:t>Analysis of existing M&amp;E tools within Social Sector Programmes</a:t>
            </a:r>
            <a:r>
              <a:rPr lang="en-ZA" sz="1800" i="1" dirty="0">
                <a:cs typeface="Arial" panose="020B0604020202020204" pitchFamily="34" charset="0"/>
              </a:rPr>
              <a:t> </a:t>
            </a:r>
            <a:r>
              <a:rPr lang="en-ZA" sz="1800" dirty="0">
                <a:cs typeface="Arial" panose="020B0604020202020204" pitchFamily="34" charset="0"/>
              </a:rPr>
              <a:t>was not </a:t>
            </a:r>
            <a:r>
              <a:rPr lang="en-ZA" sz="1800" dirty="0" smtClean="0">
                <a:cs typeface="Arial" panose="020B0604020202020204" pitchFamily="34" charset="0"/>
              </a:rPr>
              <a:t>achieved but more substantial work has been concluded including the draft “as-is report” and </a:t>
            </a:r>
            <a:r>
              <a:rPr lang="en-ZA" sz="1800" dirty="0">
                <a:cs typeface="Arial" panose="020B0604020202020204" pitchFamily="34" charset="0"/>
              </a:rPr>
              <a:t>the draft M&amp;E Framework with indicators for 5 priority programmes will be delivered on the 31</a:t>
            </a:r>
            <a:r>
              <a:rPr lang="en-ZA" sz="1800" baseline="30000" dirty="0">
                <a:cs typeface="Arial" panose="020B0604020202020204" pitchFamily="34" charset="0"/>
              </a:rPr>
              <a:t>st</a:t>
            </a:r>
            <a:r>
              <a:rPr lang="en-ZA" sz="1800" dirty="0">
                <a:cs typeface="Arial" panose="020B0604020202020204" pitchFamily="34" charset="0"/>
              </a:rPr>
              <a:t> of March </a:t>
            </a:r>
            <a:r>
              <a:rPr lang="en-ZA" sz="1800" dirty="0" smtClean="0">
                <a:cs typeface="Arial" panose="020B0604020202020204" pitchFamily="34" charset="0"/>
              </a:rPr>
              <a:t>2021.</a:t>
            </a:r>
          </a:p>
          <a:p>
            <a:pPr algn="just">
              <a:lnSpc>
                <a:spcPct val="100000"/>
              </a:lnSpc>
            </a:pPr>
            <a:r>
              <a:rPr lang="en-US" sz="1800" b="1" dirty="0">
                <a:cs typeface="Arial" panose="020B0604020202020204" pitchFamily="34" charset="0"/>
              </a:rPr>
              <a:t>HCM: </a:t>
            </a:r>
            <a:r>
              <a:rPr lang="en-ZA" sz="1800" dirty="0">
                <a:cs typeface="Arial" panose="020B0604020202020204" pitchFamily="34" charset="0"/>
              </a:rPr>
              <a:t>The Sector Human Resource Plan (SHRP) </a:t>
            </a:r>
            <a:r>
              <a:rPr lang="en-ZA" sz="1800" dirty="0" smtClean="0">
                <a:cs typeface="Arial" panose="020B0604020202020204" pitchFamily="34" charset="0"/>
              </a:rPr>
              <a:t>has </a:t>
            </a:r>
            <a:r>
              <a:rPr lang="en-ZA" sz="1800" dirty="0">
                <a:cs typeface="Arial" panose="020B0604020202020204" pitchFamily="34" charset="0"/>
              </a:rPr>
              <a:t>been finalised and has been approved by </a:t>
            </a:r>
            <a:r>
              <a:rPr lang="en-ZA" sz="1800" dirty="0" smtClean="0">
                <a:cs typeface="Arial" panose="020B0604020202020204" pitchFamily="34" charset="0"/>
              </a:rPr>
              <a:t>MANCO and a forum of all Heads of Social Development on 9 March 2021. </a:t>
            </a:r>
            <a:r>
              <a:rPr lang="en-ZA" sz="1800" dirty="0">
                <a:cs typeface="Arial" panose="020B0604020202020204" pitchFamily="34" charset="0"/>
              </a:rPr>
              <a:t>The SHR Plan was to be presented in the relevant Departmental </a:t>
            </a:r>
            <a:r>
              <a:rPr lang="en-ZA" sz="1800" dirty="0" smtClean="0">
                <a:cs typeface="Arial" panose="020B0604020202020204" pitchFamily="34" charset="0"/>
              </a:rPr>
              <a:t>management structures</a:t>
            </a:r>
            <a:r>
              <a:rPr lang="en-ZA" sz="1800" dirty="0">
                <a:cs typeface="Arial" panose="020B0604020202020204" pitchFamily="34" charset="0"/>
              </a:rPr>
              <a:t>. The Plan did not </a:t>
            </a:r>
            <a:r>
              <a:rPr lang="en-ZA" sz="1800" dirty="0" smtClean="0">
                <a:cs typeface="Arial" panose="020B0604020202020204" pitchFamily="34" charset="0"/>
              </a:rPr>
              <a:t>serve on time as planned </a:t>
            </a:r>
            <a:r>
              <a:rPr lang="en-ZA" sz="1800" dirty="0">
                <a:cs typeface="Arial" panose="020B0604020202020204" pitchFamily="34" charset="0"/>
              </a:rPr>
              <a:t>because critical inputs were being incorporated and the targets were also to be presented in the 4</a:t>
            </a:r>
            <a:r>
              <a:rPr lang="en-ZA" sz="1800" baseline="30000" dirty="0">
                <a:cs typeface="Arial" panose="020B0604020202020204" pitchFamily="34" charset="0"/>
              </a:rPr>
              <a:t>th</a:t>
            </a:r>
            <a:r>
              <a:rPr lang="en-ZA" sz="1800" dirty="0">
                <a:cs typeface="Arial" panose="020B0604020202020204" pitchFamily="34" charset="0"/>
              </a:rPr>
              <a:t> quarter. </a:t>
            </a:r>
            <a:r>
              <a:rPr lang="en-ZA" sz="1800" dirty="0" smtClean="0">
                <a:cs typeface="Arial" panose="020B0604020202020204" pitchFamily="34" charset="0"/>
              </a:rPr>
              <a:t>To date, the SHR Plan </a:t>
            </a:r>
            <a:r>
              <a:rPr lang="en-ZA" sz="1800" dirty="0">
                <a:cs typeface="Arial" panose="020B0604020202020204" pitchFamily="34" charset="0"/>
              </a:rPr>
              <a:t>has been presented to the structures and approved. </a:t>
            </a:r>
          </a:p>
          <a:p>
            <a:pPr algn="just">
              <a:lnSpc>
                <a:spcPct val="100000"/>
              </a:lnSpc>
            </a:pPr>
            <a:endParaRPr lang="en-US" sz="1800" dirty="0">
              <a:solidFill>
                <a:prstClr val="black"/>
              </a:solidFill>
            </a:endParaRPr>
          </a:p>
          <a:p>
            <a:pPr algn="just">
              <a:lnSpc>
                <a:spcPct val="100000"/>
              </a:lnSpc>
            </a:pPr>
            <a:endParaRPr lang="en-ZA" sz="1800" dirty="0">
              <a:cs typeface="Arial" panose="020B0604020202020204" pitchFamily="34" charset="0"/>
            </a:endParaRPr>
          </a:p>
          <a:p>
            <a:pPr algn="just" defTabSz="914400">
              <a:spcBef>
                <a:spcPts val="0"/>
              </a:spcBef>
              <a:defRPr/>
            </a:pPr>
            <a:endParaRPr lang="en-ZA" sz="1600" dirty="0">
              <a:ea typeface="Calibri" panose="020F0502020204030204" pitchFamily="34" charset="0"/>
            </a:endParaRPr>
          </a:p>
          <a:p>
            <a:pPr algn="just" defTabSz="914400">
              <a:spcBef>
                <a:spcPts val="0"/>
              </a:spcBef>
              <a:defRPr/>
            </a:pPr>
            <a:endParaRPr lang="en-US" sz="1600" b="1" dirty="0">
              <a:cs typeface="Arial" panose="020B0604020202020204" pitchFamily="34" charset="0"/>
            </a:endParaRPr>
          </a:p>
        </p:txBody>
      </p:sp>
      <p:sp>
        <p:nvSpPr>
          <p:cNvPr id="4" name="Slide Number Placeholder 5"/>
          <p:cNvSpPr txBox="1">
            <a:spLocks/>
          </p:cNvSpPr>
          <p:nvPr/>
        </p:nvSpPr>
        <p:spPr>
          <a:xfrm>
            <a:off x="3036751" y="5906606"/>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t>4</a:t>
            </a:r>
            <a:endParaRPr lang="en-US" b="1" dirty="0"/>
          </a:p>
        </p:txBody>
      </p:sp>
    </p:spTree>
    <p:extLst>
      <p:ext uri="{BB962C8B-B14F-4D97-AF65-F5344CB8AC3E}">
        <p14:creationId xmlns:p14="http://schemas.microsoft.com/office/powerpoint/2010/main" xmlns="" val="238702734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369" y="242217"/>
            <a:ext cx="8915400" cy="412187"/>
          </a:xfrm>
        </p:spPr>
        <p:txBody>
          <a:bodyPr>
            <a:normAutofit fontScale="90000"/>
          </a:bodyPr>
          <a:lstStyle/>
          <a:p>
            <a:pPr algn="ctr"/>
            <a:r>
              <a:rPr lang="en-ZA" sz="3200" dirty="0">
                <a:latin typeface="Arial Black" panose="020B0A04020102020204" pitchFamily="34" charset="0"/>
              </a:rPr>
              <a:t>Performance Overview</a:t>
            </a:r>
            <a:endParaRPr lang="en-GB" altLang="en-US" sz="3200" b="1" dirty="0">
              <a:solidFill>
                <a:srgbClr val="00000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26893" y="743940"/>
            <a:ext cx="9816353" cy="5146937"/>
          </a:xfrm>
        </p:spPr>
        <p:txBody>
          <a:bodyPr>
            <a:noAutofit/>
          </a:bodyPr>
          <a:lstStyle/>
          <a:p>
            <a:pPr algn="just"/>
            <a:r>
              <a:rPr lang="en-US" sz="1800" b="1" dirty="0">
                <a:cs typeface="Arial" panose="020B0604020202020204" pitchFamily="34" charset="0"/>
              </a:rPr>
              <a:t>Social Assistance: </a:t>
            </a:r>
            <a:r>
              <a:rPr lang="en-ZA" sz="1800" dirty="0">
                <a:solidFill>
                  <a:prstClr val="black"/>
                </a:solidFill>
              </a:rPr>
              <a:t>The target of </a:t>
            </a:r>
            <a:r>
              <a:rPr lang="en-ZA" sz="1800" b="1" i="1" dirty="0">
                <a:solidFill>
                  <a:prstClr val="black"/>
                </a:solidFill>
              </a:rPr>
              <a:t>Monthly transfers of funds to SASSA </a:t>
            </a:r>
            <a:r>
              <a:rPr lang="en-ZA" sz="1800" dirty="0">
                <a:solidFill>
                  <a:prstClr val="black"/>
                </a:solidFill>
              </a:rPr>
              <a:t>was not achieved, since the DSD does not “transfer’ the funds, but the funds are provided in monthly allocations to SASSA to pay social grants.  The Auditor-General has advised that the use of the word “transfer” is inaccurate, which means the target will never be achieved. DSD has revised the indicator in its 2021/22 APP to address the ambiguity.</a:t>
            </a:r>
          </a:p>
          <a:p>
            <a:pPr algn="just"/>
            <a:r>
              <a:rPr lang="en-US" sz="1800" b="1" dirty="0" smtClean="0">
                <a:cs typeface="Arial" panose="020B0604020202020204" pitchFamily="34" charset="0"/>
              </a:rPr>
              <a:t>Social </a:t>
            </a:r>
            <a:r>
              <a:rPr lang="en-US" sz="1800" b="1" dirty="0">
                <a:cs typeface="Arial" panose="020B0604020202020204" pitchFamily="34" charset="0"/>
              </a:rPr>
              <a:t>Security: </a:t>
            </a:r>
            <a:r>
              <a:rPr lang="en-ZA" sz="1800" dirty="0">
                <a:solidFill>
                  <a:prstClr val="black"/>
                </a:solidFill>
              </a:rPr>
              <a:t>The </a:t>
            </a:r>
            <a:r>
              <a:rPr lang="en-ZA" sz="1800" b="1" i="1" dirty="0">
                <a:solidFill>
                  <a:prstClr val="black"/>
                </a:solidFill>
              </a:rPr>
              <a:t>Regulations  to the Social Assistance Amendment Act were not approved for public comment </a:t>
            </a:r>
            <a:r>
              <a:rPr lang="en-ZA" sz="1800" dirty="0">
                <a:solidFill>
                  <a:prstClr val="black"/>
                </a:solidFill>
              </a:rPr>
              <a:t>until </a:t>
            </a:r>
            <a:r>
              <a:rPr lang="en-ZA" sz="1800" dirty="0">
                <a:cs typeface="Arial" panose="020B0604020202020204" pitchFamily="34" charset="0"/>
              </a:rPr>
              <a:t>early January 2021. They have since been published for public comments with the closing date of the 24 February 2021. The Regulations will be revised and completed based on public comments.</a:t>
            </a:r>
          </a:p>
          <a:p>
            <a:pPr algn="just"/>
            <a:r>
              <a:rPr lang="en-GB" sz="1800" b="1" dirty="0" smtClean="0">
                <a:latin typeface="Arial" panose="020B0604020202020204" pitchFamily="34" charset="0"/>
                <a:cs typeface="Arial" panose="020B0604020202020204" pitchFamily="34" charset="0"/>
              </a:rPr>
              <a:t>ECD: </a:t>
            </a:r>
            <a:r>
              <a:rPr lang="en-GB" sz="1800" dirty="0">
                <a:latin typeface="Arial" panose="020B0604020202020204" pitchFamily="34" charset="0"/>
                <a:cs typeface="Arial" panose="020B0604020202020204" pitchFamily="34" charset="0"/>
              </a:rPr>
              <a:t>The target to employ </a:t>
            </a:r>
            <a:r>
              <a:rPr lang="en-ZA" sz="1800" dirty="0">
                <a:latin typeface="Arial" panose="020B0604020202020204" pitchFamily="34" charset="0"/>
                <a:cs typeface="Arial" panose="020B0604020202020204" pitchFamily="34" charset="0"/>
              </a:rPr>
              <a:t>36 111 compliance monitors to monitor the norms and standards and COVID-19 compliance in DSD managed and supported facilities was not achieved. </a:t>
            </a:r>
            <a:r>
              <a:rPr lang="en-ZA" sz="1800" dirty="0" smtClean="0">
                <a:latin typeface="Arial" panose="020B0604020202020204" pitchFamily="34" charset="0"/>
                <a:cs typeface="Arial" panose="020B0604020202020204" pitchFamily="34" charset="0"/>
              </a:rPr>
              <a:t>However, many ECDs will be supported through the allocated </a:t>
            </a:r>
            <a:r>
              <a:rPr lang="en-ZA" sz="1800" dirty="0">
                <a:latin typeface="Arial" panose="020B0604020202020204" pitchFamily="34" charset="0"/>
                <a:cs typeface="Arial" panose="020B0604020202020204" pitchFamily="34" charset="0"/>
              </a:rPr>
              <a:t>R496 million for the ECD </a:t>
            </a:r>
            <a:r>
              <a:rPr lang="en-ZA" sz="1800" dirty="0" smtClean="0">
                <a:latin typeface="Arial" panose="020B0604020202020204" pitchFamily="34" charset="0"/>
                <a:cs typeface="Arial" panose="020B0604020202020204" pitchFamily="34" charset="0"/>
              </a:rPr>
              <a:t>Presidential Employment </a:t>
            </a:r>
            <a:r>
              <a:rPr lang="en-ZA" sz="1800" dirty="0">
                <a:latin typeface="Arial" panose="020B0604020202020204" pitchFamily="34" charset="0"/>
                <a:cs typeface="Arial" panose="020B0604020202020204" pitchFamily="34" charset="0"/>
              </a:rPr>
              <a:t>Stimulus Relief </a:t>
            </a:r>
            <a:r>
              <a:rPr lang="en-ZA" sz="1800" dirty="0" smtClean="0">
                <a:latin typeface="Arial" panose="020B0604020202020204" pitchFamily="34" charset="0"/>
                <a:cs typeface="Arial" panose="020B0604020202020204" pitchFamily="34" charset="0"/>
              </a:rPr>
              <a:t>Fund, which seeks to provide employment protection for an additional 80 000 employees in the ECD sector.</a:t>
            </a:r>
          </a:p>
          <a:p>
            <a:pPr algn="just"/>
            <a:r>
              <a:rPr lang="en-ZA" sz="1800" b="1" dirty="0" smtClean="0">
                <a:latin typeface="Arial" panose="020B0604020202020204" pitchFamily="34" charset="0"/>
                <a:cs typeface="Arial" panose="020B0604020202020204" pitchFamily="34" charset="0"/>
              </a:rPr>
              <a:t>Families</a:t>
            </a:r>
            <a:r>
              <a:rPr lang="en-ZA" sz="1800" dirty="0" smtClean="0">
                <a:latin typeface="Arial" panose="020B0604020202020204" pitchFamily="34" charset="0"/>
                <a:cs typeface="Arial" panose="020B0604020202020204" pitchFamily="34" charset="0"/>
              </a:rPr>
              <a:t>: The </a:t>
            </a:r>
            <a:r>
              <a:rPr lang="en-ZA" sz="1800" dirty="0">
                <a:latin typeface="Arial" panose="020B0604020202020204" pitchFamily="34" charset="0"/>
                <a:cs typeface="Arial" panose="020B0604020202020204" pitchFamily="34" charset="0"/>
              </a:rPr>
              <a:t>Framework for review of the White Paper on Families was not completed due to misalignment between the third quarter APP target and the set process to achieve the annual target.</a:t>
            </a:r>
            <a:r>
              <a:rPr lang="en-ZA" sz="1800" dirty="0">
                <a:solidFill>
                  <a:srgbClr val="FF0000"/>
                </a:solidFill>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To date, consultations </a:t>
            </a:r>
            <a:r>
              <a:rPr lang="en-ZA" sz="1800" dirty="0">
                <a:latin typeface="Arial" panose="020B0604020202020204" pitchFamily="34" charset="0"/>
                <a:cs typeface="Arial" panose="020B0604020202020204" pitchFamily="34" charset="0"/>
              </a:rPr>
              <a:t>have been completed and the White Paper is being reviewed. </a:t>
            </a:r>
            <a:r>
              <a:rPr lang="en-ZA" sz="1800" dirty="0" smtClean="0">
                <a:latin typeface="Arial" panose="020B0604020202020204" pitchFamily="34" charset="0"/>
                <a:cs typeface="Arial" panose="020B0604020202020204" pitchFamily="34" charset="0"/>
              </a:rPr>
              <a:t>Currently the framework has been developed and draft revised WP has been developed.</a:t>
            </a:r>
            <a:endParaRPr lang="en-ZA" sz="1800" dirty="0">
              <a:latin typeface="Arial" panose="020B0604020202020204" pitchFamily="34" charset="0"/>
              <a:cs typeface="Arial" panose="020B0604020202020204" pitchFamily="34" charset="0"/>
            </a:endParaRPr>
          </a:p>
          <a:p>
            <a:pPr algn="just"/>
            <a:endParaRPr lang="en-ZA" sz="1800" dirty="0" smtClean="0">
              <a:latin typeface="Arial" panose="020B0604020202020204" pitchFamily="34" charset="0"/>
              <a:cs typeface="Arial" panose="020B0604020202020204" pitchFamily="34" charset="0"/>
            </a:endParaRPr>
          </a:p>
          <a:p>
            <a:pPr algn="just"/>
            <a:endParaRPr lang="en-ZA" sz="1800" dirty="0" smtClean="0">
              <a:latin typeface="Arial" panose="020B0604020202020204" pitchFamily="34" charset="0"/>
              <a:cs typeface="Arial" panose="020B0604020202020204" pitchFamily="34" charset="0"/>
            </a:endParaRPr>
          </a:p>
          <a:p>
            <a:pPr marL="355600" indent="-173038" algn="just">
              <a:lnSpc>
                <a:spcPct val="100000"/>
              </a:lnSpc>
              <a:tabLst>
                <a:tab pos="457200" algn="l"/>
              </a:tabLst>
            </a:pPr>
            <a:endParaRPr lang="en-ZA" sz="1800" dirty="0">
              <a:cs typeface="Arial" panose="020B0604020202020204" pitchFamily="34" charset="0"/>
            </a:endParaRPr>
          </a:p>
        </p:txBody>
      </p:sp>
      <p:sp>
        <p:nvSpPr>
          <p:cNvPr id="4" name="Slide Number Placeholder 5"/>
          <p:cNvSpPr txBox="1">
            <a:spLocks/>
          </p:cNvSpPr>
          <p:nvPr/>
        </p:nvSpPr>
        <p:spPr>
          <a:xfrm>
            <a:off x="3004853" y="5890877"/>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t>5</a:t>
            </a:r>
            <a:endParaRPr lang="en-US" b="1" dirty="0"/>
          </a:p>
        </p:txBody>
      </p:sp>
    </p:spTree>
    <p:extLst>
      <p:ext uri="{BB962C8B-B14F-4D97-AF65-F5344CB8AC3E}">
        <p14:creationId xmlns:p14="http://schemas.microsoft.com/office/powerpoint/2010/main" xmlns="" val="291472615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935" y="307116"/>
            <a:ext cx="8915400" cy="412187"/>
          </a:xfrm>
        </p:spPr>
        <p:txBody>
          <a:bodyPr>
            <a:normAutofit fontScale="90000"/>
          </a:bodyPr>
          <a:lstStyle/>
          <a:p>
            <a:pPr algn="ctr"/>
            <a:r>
              <a:rPr lang="en-ZA" sz="3200" dirty="0">
                <a:latin typeface="Arial Black" panose="020B0A04020102020204" pitchFamily="34" charset="0"/>
              </a:rPr>
              <a:t>Performance Overview</a:t>
            </a:r>
            <a:endParaRPr lang="en-GB" altLang="en-US" sz="3200" b="1" dirty="0">
              <a:solidFill>
                <a:srgbClr val="000000"/>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1" y="926502"/>
            <a:ext cx="9816353" cy="5146937"/>
          </a:xfrm>
        </p:spPr>
        <p:txBody>
          <a:bodyPr>
            <a:noAutofit/>
          </a:bodyPr>
          <a:lstStyle/>
          <a:p>
            <a:pPr algn="just"/>
            <a:r>
              <a:rPr lang="en-US" sz="1800" b="1" dirty="0" smtClean="0">
                <a:latin typeface="Arial" panose="020B0604020202020204" pitchFamily="34" charset="0"/>
                <a:cs typeface="Arial" panose="020B0604020202020204" pitchFamily="34" charset="0"/>
              </a:rPr>
              <a:t>Professional </a:t>
            </a:r>
            <a:r>
              <a:rPr lang="en-US" sz="1800" b="1" dirty="0">
                <a:latin typeface="Arial" panose="020B0604020202020204" pitchFamily="34" charset="0"/>
                <a:cs typeface="Arial" panose="020B0604020202020204" pitchFamily="34" charset="0"/>
              </a:rPr>
              <a:t>Social Services</a:t>
            </a:r>
            <a:r>
              <a:rPr lang="en-US" sz="1800" dirty="0">
                <a:latin typeface="Arial" panose="020B0604020202020204" pitchFamily="34" charset="0"/>
                <a:cs typeface="Arial" panose="020B0604020202020204" pitchFamily="34" charset="0"/>
              </a:rPr>
              <a:t>:</a:t>
            </a:r>
            <a:r>
              <a:rPr lang="en-ZA" sz="1800" dirty="0">
                <a:latin typeface="Arial" panose="020B0604020202020204" pitchFamily="34" charset="0"/>
                <a:cs typeface="Arial" panose="020B0604020202020204" pitchFamily="34" charset="0"/>
              </a:rPr>
              <a:t>The Draft Social Service Practitioners Bill could not be submitted to the Office of Chief State Law Advisor (OCSLA) for precertification due to lack of capacity to support the drafting process at the National office. Provincial departments assisted with the for redrafting of the Bill. Once the drafting has been finalised, the Bill will be submitted to the office of Chief State Law Advisor for </a:t>
            </a:r>
            <a:r>
              <a:rPr lang="en-ZA" sz="1800" dirty="0" smtClean="0">
                <a:latin typeface="Arial" panose="020B0604020202020204" pitchFamily="34" charset="0"/>
                <a:cs typeface="Arial" panose="020B0604020202020204" pitchFamily="34" charset="0"/>
              </a:rPr>
              <a:t>Pre-Certification.</a:t>
            </a:r>
          </a:p>
          <a:p>
            <a:pPr algn="just"/>
            <a:r>
              <a:rPr lang="en-US" sz="1800" b="1" dirty="0" smtClean="0">
                <a:cs typeface="Arial" panose="020B0604020202020204" pitchFamily="34" charset="0"/>
              </a:rPr>
              <a:t>Population </a:t>
            </a:r>
            <a:r>
              <a:rPr lang="en-US" sz="1800" b="1" dirty="0">
                <a:cs typeface="Arial" panose="020B0604020202020204" pitchFamily="34" charset="0"/>
              </a:rPr>
              <a:t>and Development:</a:t>
            </a:r>
            <a:r>
              <a:rPr lang="en-ZA" sz="1800" dirty="0">
                <a:cs typeface="Arial" panose="020B0604020202020204" pitchFamily="34" charset="0"/>
              </a:rPr>
              <a:t> </a:t>
            </a:r>
            <a:r>
              <a:rPr lang="en-US" sz="1800" dirty="0">
                <a:solidFill>
                  <a:prstClr val="black"/>
                </a:solidFill>
              </a:rPr>
              <a:t>The annual target of </a:t>
            </a:r>
            <a:r>
              <a:rPr lang="en-US" sz="1800" b="1" i="1" dirty="0">
                <a:solidFill>
                  <a:prstClr val="black"/>
                </a:solidFill>
              </a:rPr>
              <a:t>Research report on Youth perception survey on Socio-economic, health, &amp; gender on Impact of COVID19 </a:t>
            </a:r>
            <a:r>
              <a:rPr lang="en-US" sz="1800" dirty="0">
                <a:solidFill>
                  <a:prstClr val="black"/>
                </a:solidFill>
              </a:rPr>
              <a:t>will </a:t>
            </a:r>
            <a:r>
              <a:rPr lang="en-US" sz="1800" b="1" dirty="0">
                <a:solidFill>
                  <a:prstClr val="black"/>
                </a:solidFill>
              </a:rPr>
              <a:t>NOT</a:t>
            </a:r>
            <a:r>
              <a:rPr lang="en-US" sz="1800" dirty="0">
                <a:solidFill>
                  <a:prstClr val="black"/>
                </a:solidFill>
              </a:rPr>
              <a:t> be achieved. The appointment of a Research Institution to conduct this study required approval from National Treasury, which was only granted in October 2020. Other procurement and contract management processes had to follow after receipt of National Treasury approval. The remaining time </a:t>
            </a:r>
            <a:r>
              <a:rPr lang="en-US" sz="1800" dirty="0" smtClean="0">
                <a:solidFill>
                  <a:prstClr val="black"/>
                </a:solidFill>
              </a:rPr>
              <a:t>was </a:t>
            </a:r>
            <a:r>
              <a:rPr lang="en-US" sz="1800" dirty="0">
                <a:solidFill>
                  <a:prstClr val="black"/>
                </a:solidFill>
              </a:rPr>
              <a:t>not sufficient to complete the final study reports as planned.</a:t>
            </a:r>
            <a:endParaRPr lang="en-US" sz="1800" dirty="0">
              <a:solidFill>
                <a:prstClr val="black"/>
              </a:solidFill>
              <a:cs typeface="Arial" panose="020B0604020202020204" pitchFamily="34" charset="0"/>
            </a:endParaRPr>
          </a:p>
          <a:p>
            <a:pPr algn="just"/>
            <a:endParaRPr lang="en-ZA" sz="1800" dirty="0" smtClean="0">
              <a:latin typeface="Arial" panose="020B0604020202020204" pitchFamily="34" charset="0"/>
              <a:cs typeface="Arial" panose="020B0604020202020204" pitchFamily="34" charset="0"/>
            </a:endParaRPr>
          </a:p>
          <a:p>
            <a:pPr algn="just"/>
            <a:endParaRPr lang="en-ZA" sz="1800" dirty="0" smtClean="0">
              <a:latin typeface="Arial" panose="020B0604020202020204" pitchFamily="34" charset="0"/>
              <a:cs typeface="Arial" panose="020B0604020202020204" pitchFamily="34" charset="0"/>
            </a:endParaRPr>
          </a:p>
          <a:p>
            <a:pPr marL="355600" indent="-173038" algn="just">
              <a:lnSpc>
                <a:spcPct val="100000"/>
              </a:lnSpc>
              <a:tabLst>
                <a:tab pos="457200" algn="l"/>
              </a:tabLst>
            </a:pPr>
            <a:endParaRPr lang="en-ZA" sz="1800" dirty="0">
              <a:cs typeface="Arial" panose="020B0604020202020204" pitchFamily="34" charset="0"/>
            </a:endParaRPr>
          </a:p>
        </p:txBody>
      </p:sp>
      <p:sp>
        <p:nvSpPr>
          <p:cNvPr id="4" name="Slide Number Placeholder 5"/>
          <p:cNvSpPr txBox="1">
            <a:spLocks/>
          </p:cNvSpPr>
          <p:nvPr/>
        </p:nvSpPr>
        <p:spPr>
          <a:xfrm>
            <a:off x="3004853" y="5890877"/>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t>5</a:t>
            </a:r>
            <a:endParaRPr lang="en-US" b="1" dirty="0"/>
          </a:p>
        </p:txBody>
      </p:sp>
    </p:spTree>
    <p:extLst>
      <p:ext uri="{BB962C8B-B14F-4D97-AF65-F5344CB8AC3E}">
        <p14:creationId xmlns:p14="http://schemas.microsoft.com/office/powerpoint/2010/main" xmlns="" val="3669150157"/>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97" y="254922"/>
            <a:ext cx="8543925" cy="374998"/>
          </a:xfrm>
        </p:spPr>
        <p:txBody>
          <a:bodyPr>
            <a:noAutofit/>
          </a:bodyPr>
          <a:lstStyle/>
          <a:p>
            <a:pPr algn="ctr"/>
            <a:r>
              <a:rPr lang="en-ZA" sz="2800" dirty="0" smtClean="0">
                <a:latin typeface="Arial Black" panose="020B0A04020102020204" pitchFamily="34" charset="0"/>
              </a:rPr>
              <a:t>Strategy and Change Management </a:t>
            </a:r>
            <a:endParaRPr lang="en-ZA" sz="2800"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51809504"/>
              </p:ext>
            </p:extLst>
          </p:nvPr>
        </p:nvGraphicFramePr>
        <p:xfrm>
          <a:off x="284480" y="721360"/>
          <a:ext cx="9377680" cy="4683760"/>
        </p:xfrm>
        <a:graphic>
          <a:graphicData uri="http://schemas.openxmlformats.org/drawingml/2006/table">
            <a:tbl>
              <a:tblPr firstRow="1" bandRow="1">
                <a:tableStyleId>{5C22544A-7EE6-4342-B048-85BDC9FD1C3A}</a:tableStyleId>
              </a:tblPr>
              <a:tblGrid>
                <a:gridCol w="4222224">
                  <a:extLst>
                    <a:ext uri="{9D8B030D-6E8A-4147-A177-3AD203B41FA5}">
                      <a16:colId xmlns:a16="http://schemas.microsoft.com/office/drawing/2014/main" xmlns="" val="1767784046"/>
                    </a:ext>
                  </a:extLst>
                </a:gridCol>
                <a:gridCol w="5155456">
                  <a:extLst>
                    <a:ext uri="{9D8B030D-6E8A-4147-A177-3AD203B41FA5}">
                      <a16:colId xmlns:a16="http://schemas.microsoft.com/office/drawing/2014/main" xmlns="" val="666388472"/>
                    </a:ext>
                  </a:extLst>
                </a:gridCol>
              </a:tblGrid>
              <a:tr h="516330">
                <a:tc gridSpan="2">
                  <a:txBody>
                    <a:bodyPr/>
                    <a:lstStyle/>
                    <a:p>
                      <a:pPr algn="just"/>
                      <a:r>
                        <a:rPr lang="en-ZA" sz="1600" b="1" u="none" dirty="0" smtClean="0">
                          <a:latin typeface="+mn-lt"/>
                        </a:rPr>
                        <a:t>OUTCOME: </a:t>
                      </a:r>
                      <a:r>
                        <a:rPr lang="en-US" sz="1600" b="1" u="none" kern="1200" dirty="0" smtClean="0">
                          <a:solidFill>
                            <a:schemeClr val="lt1"/>
                          </a:solidFill>
                          <a:effectLst/>
                          <a:latin typeface="+mn-lt"/>
                          <a:ea typeface="+mn-ea"/>
                          <a:cs typeface="+mn-cs"/>
                        </a:rPr>
                        <a:t>Functional, efficient and integrated sector</a:t>
                      </a:r>
                      <a:endParaRPr lang="en-ZA" sz="1600" b="1" u="none" baseline="0" dirty="0">
                        <a:latin typeface="+mn-lt"/>
                      </a:endParaRP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3826287478"/>
                  </a:ext>
                </a:extLst>
              </a:tr>
              <a:tr h="695103">
                <a:tc>
                  <a:txBody>
                    <a:bodyPr/>
                    <a:lstStyle/>
                    <a:p>
                      <a:pPr algn="just"/>
                      <a:r>
                        <a:rPr lang="en-ZA" sz="1600" b="1" dirty="0" smtClean="0">
                          <a:latin typeface="+mn-lt"/>
                        </a:rPr>
                        <a:t>ANNUAL TARGET/INTERVENTION: What</a:t>
                      </a:r>
                      <a:r>
                        <a:rPr lang="en-ZA" sz="1600" b="1" baseline="0" dirty="0" smtClean="0">
                          <a:latin typeface="+mn-lt"/>
                        </a:rPr>
                        <a:t> we plan to develop/implement/reach </a:t>
                      </a:r>
                      <a:endParaRPr lang="en-ZA" sz="1600" b="1" dirty="0">
                        <a:latin typeface="+mn-lt"/>
                      </a:endParaRPr>
                    </a:p>
                  </a:txBody>
                  <a:tcPr>
                    <a:solidFill>
                      <a:schemeClr val="accent2">
                        <a:lumMod val="40000"/>
                        <a:lumOff val="60000"/>
                      </a:schemeClr>
                    </a:solidFill>
                  </a:tcPr>
                </a:tc>
                <a:tc>
                  <a:txBody>
                    <a:bodyPr/>
                    <a:lstStyle/>
                    <a:p>
                      <a:pPr marL="0" marR="0" lvl="0" indent="0" algn="just" defTabSz="742950" rtl="0" eaLnBrk="1" fontAlgn="auto" latinLnBrk="0" hangingPunct="1">
                        <a:lnSpc>
                          <a:spcPct val="100000"/>
                        </a:lnSpc>
                        <a:spcBef>
                          <a:spcPts val="0"/>
                        </a:spcBef>
                        <a:spcAft>
                          <a:spcPts val="0"/>
                        </a:spcAft>
                        <a:buClrTx/>
                        <a:buSzTx/>
                        <a:buFontTx/>
                        <a:buNone/>
                        <a:tabLst/>
                        <a:defRPr/>
                      </a:pPr>
                      <a:r>
                        <a:rPr lang="en-ZA" sz="1600" b="1" kern="1200" dirty="0" smtClean="0">
                          <a:solidFill>
                            <a:schemeClr val="dk1"/>
                          </a:solidFill>
                          <a:effectLst/>
                          <a:latin typeface="+mn-lt"/>
                          <a:ea typeface="+mn-ea"/>
                          <a:cs typeface="+mn-cs"/>
                        </a:rPr>
                        <a:t>Implementation Plan on DSD Sector strategic plan 2020 - 2025 and APP approved </a:t>
                      </a:r>
                      <a:endParaRPr lang="en-US" sz="1600" b="1" kern="1200" dirty="0" smtClean="0">
                        <a:solidFill>
                          <a:schemeClr val="dk1"/>
                        </a:solidFill>
                        <a:effectLst/>
                        <a:latin typeface="+mn-lt"/>
                        <a:ea typeface="+mn-ea"/>
                        <a:cs typeface="+mn-cs"/>
                      </a:endParaRPr>
                    </a:p>
                  </a:txBody>
                  <a:tcPr>
                    <a:solidFill>
                      <a:schemeClr val="accent2">
                        <a:lumMod val="40000"/>
                        <a:lumOff val="60000"/>
                      </a:schemeClr>
                    </a:solidFill>
                  </a:tcPr>
                </a:tc>
                <a:extLst>
                  <a:ext uri="{0D108BD9-81ED-4DB2-BD59-A6C34878D82A}">
                    <a16:rowId xmlns:a16="http://schemas.microsoft.com/office/drawing/2014/main" xmlns="" val="313742399"/>
                  </a:ext>
                </a:extLst>
              </a:tr>
              <a:tr h="891841">
                <a:tc>
                  <a:txBody>
                    <a:bodyPr/>
                    <a:lstStyle/>
                    <a:p>
                      <a:pPr algn="just"/>
                      <a:r>
                        <a:rPr lang="en-ZA" sz="1600" b="1" dirty="0" smtClean="0">
                          <a:latin typeface="+mn-lt"/>
                        </a:rPr>
                        <a:t>Q3</a:t>
                      </a:r>
                      <a:r>
                        <a:rPr lang="en-ZA" sz="1600" b="1" baseline="0" dirty="0" smtClean="0">
                          <a:latin typeface="+mn-lt"/>
                        </a:rPr>
                        <a:t> </a:t>
                      </a:r>
                      <a:r>
                        <a:rPr lang="en-ZA" sz="1600" b="1" dirty="0" smtClean="0">
                          <a:latin typeface="+mn-lt"/>
                        </a:rPr>
                        <a:t>TARGET/INTERVENTION: What</a:t>
                      </a:r>
                      <a:r>
                        <a:rPr lang="en-ZA" sz="1600" b="1" baseline="0" dirty="0" smtClean="0">
                          <a:latin typeface="+mn-lt"/>
                        </a:rPr>
                        <a:t> we planned to develop/implement/reach </a:t>
                      </a:r>
                      <a:endParaRPr lang="en-ZA" sz="1600" b="1" dirty="0" smtClean="0">
                        <a:latin typeface="+mn-lt"/>
                      </a:endParaRPr>
                    </a:p>
                  </a:txBody>
                  <a:tcPr>
                    <a:solidFill>
                      <a:schemeClr val="accent2">
                        <a:lumMod val="20000"/>
                        <a:lumOff val="80000"/>
                      </a:schemeClr>
                    </a:solidFill>
                  </a:tcPr>
                </a:tc>
                <a:tc>
                  <a:txBody>
                    <a:bodyPr/>
                    <a:lstStyle/>
                    <a:p>
                      <a:pPr algn="just"/>
                      <a:r>
                        <a:rPr lang="en-ZA" sz="1600" b="1" dirty="0" smtClean="0">
                          <a:latin typeface="+mn-lt"/>
                        </a:rPr>
                        <a:t>ACHIEVEMENT</a:t>
                      </a:r>
                    </a:p>
                    <a:p>
                      <a:pPr algn="just"/>
                      <a:r>
                        <a:rPr lang="en-ZA" sz="1600" b="1" dirty="0" smtClean="0">
                          <a:latin typeface="+mn-lt"/>
                        </a:rPr>
                        <a:t>What</a:t>
                      </a:r>
                      <a:r>
                        <a:rPr lang="en-ZA" sz="1600" b="1" baseline="0" dirty="0" smtClean="0">
                          <a:latin typeface="+mn-lt"/>
                        </a:rPr>
                        <a:t> did we do?</a:t>
                      </a:r>
                      <a:endParaRPr lang="en-ZA" sz="1600" b="1" dirty="0" smtClean="0">
                        <a:latin typeface="+mn-lt"/>
                      </a:endParaRPr>
                    </a:p>
                  </a:txBody>
                  <a:tcPr>
                    <a:solidFill>
                      <a:schemeClr val="accent2">
                        <a:lumMod val="20000"/>
                        <a:lumOff val="80000"/>
                      </a:schemeClr>
                    </a:solidFill>
                  </a:tcPr>
                </a:tc>
                <a:extLst>
                  <a:ext uri="{0D108BD9-81ED-4DB2-BD59-A6C34878D82A}">
                    <a16:rowId xmlns:a16="http://schemas.microsoft.com/office/drawing/2014/main" xmlns="" val="1420604602"/>
                  </a:ext>
                </a:extLst>
              </a:tr>
              <a:tr h="937621">
                <a:tc>
                  <a:txBody>
                    <a:bodyPr/>
                    <a:lstStyle/>
                    <a:p>
                      <a:pPr algn="just"/>
                      <a:r>
                        <a:rPr lang="en-ZA" sz="1600" kern="1200" dirty="0" smtClean="0">
                          <a:solidFill>
                            <a:schemeClr val="dk1"/>
                          </a:solidFill>
                          <a:effectLst/>
                          <a:latin typeface="+mn-lt"/>
                          <a:ea typeface="+mn-ea"/>
                          <a:cs typeface="+mn-cs"/>
                        </a:rPr>
                        <a:t>Development of the Implementation Plan on the DSD Sector Strategic Plan and APPs</a:t>
                      </a:r>
                      <a:endParaRPr lang="en-ZA" sz="1600" b="0" dirty="0">
                        <a:latin typeface="+mn-lt"/>
                      </a:endParaRPr>
                    </a:p>
                  </a:txBody>
                  <a:tcPr>
                    <a:solidFill>
                      <a:schemeClr val="accent2">
                        <a:lumMod val="20000"/>
                        <a:lumOff val="80000"/>
                      </a:schemeClr>
                    </a:solidFill>
                  </a:tcPr>
                </a:tc>
                <a:tc>
                  <a:txBody>
                    <a:bodyPr/>
                    <a:lstStyle/>
                    <a:p>
                      <a:pPr algn="just"/>
                      <a:r>
                        <a:rPr lang="en-ZA" sz="1600" kern="1200" dirty="0" smtClean="0">
                          <a:solidFill>
                            <a:schemeClr val="dk1"/>
                          </a:solidFill>
                          <a:effectLst/>
                          <a:latin typeface="+mn-lt"/>
                          <a:ea typeface="+mn-ea"/>
                          <a:cs typeface="+mn-cs"/>
                        </a:rPr>
                        <a:t>The Implementation Plan on the DSD Sector Strategic Plan and APPs</a:t>
                      </a:r>
                      <a:r>
                        <a:rPr lang="en-ZA" sz="1600" kern="1200" baseline="0" dirty="0" smtClean="0">
                          <a:solidFill>
                            <a:schemeClr val="dk1"/>
                          </a:solidFill>
                          <a:effectLst/>
                          <a:latin typeface="+mn-lt"/>
                          <a:ea typeface="+mn-ea"/>
                          <a:cs typeface="+mn-cs"/>
                        </a:rPr>
                        <a:t> </a:t>
                      </a:r>
                      <a:r>
                        <a:rPr lang="en-ZA" sz="1600" kern="1200" dirty="0" smtClean="0">
                          <a:solidFill>
                            <a:schemeClr val="dk1"/>
                          </a:solidFill>
                          <a:effectLst/>
                          <a:latin typeface="+mn-lt"/>
                          <a:ea typeface="+mn-ea"/>
                          <a:cs typeface="+mn-cs"/>
                        </a:rPr>
                        <a:t>was developed and to be approved in the fourth quarter</a:t>
                      </a:r>
                      <a:endParaRPr lang="en-ZA" sz="1600" b="0" dirty="0" smtClean="0">
                        <a:latin typeface="+mn-lt"/>
                      </a:endParaRPr>
                    </a:p>
                  </a:txBody>
                  <a:tcPr>
                    <a:solidFill>
                      <a:schemeClr val="accent2">
                        <a:lumMod val="20000"/>
                        <a:lumOff val="80000"/>
                      </a:schemeClr>
                    </a:solidFill>
                  </a:tcPr>
                </a:tc>
                <a:extLst>
                  <a:ext uri="{0D108BD9-81ED-4DB2-BD59-A6C34878D82A}">
                    <a16:rowId xmlns:a16="http://schemas.microsoft.com/office/drawing/2014/main" xmlns="" val="10003"/>
                  </a:ext>
                </a:extLst>
              </a:tr>
              <a:tr h="1642865">
                <a:tc gridSpan="2">
                  <a:txBody>
                    <a:bodyPr/>
                    <a:lstStyle/>
                    <a:p>
                      <a:pPr algn="just"/>
                      <a:r>
                        <a:rPr lang="en-ZA" sz="1600" b="1" u="sng" dirty="0">
                          <a:latin typeface="+mn-lt"/>
                        </a:rPr>
                        <a:t>IMPACT</a:t>
                      </a:r>
                      <a:r>
                        <a:rPr lang="en-ZA" sz="1600" b="1" u="sng" baseline="0" dirty="0">
                          <a:latin typeface="+mn-lt"/>
                        </a:rPr>
                        <a:t> OF THE </a:t>
                      </a:r>
                      <a:r>
                        <a:rPr lang="en-ZA" sz="1600" b="1" u="sng" baseline="0" dirty="0" smtClean="0">
                          <a:latin typeface="+mn-lt"/>
                        </a:rPr>
                        <a:t>INTERVENTION</a:t>
                      </a:r>
                      <a:r>
                        <a:rPr lang="en-ZA" sz="1600" b="1" baseline="0" dirty="0" smtClean="0">
                          <a:latin typeface="+mn-lt"/>
                        </a:rPr>
                        <a:t>: </a:t>
                      </a:r>
                      <a:r>
                        <a:rPr lang="en-ZA" sz="1600" b="1" dirty="0" smtClean="0">
                          <a:effectLst/>
                          <a:latin typeface="+mn-lt"/>
                          <a:ea typeface="Calibri" panose="020F0502020204030204" pitchFamily="34" charset="0"/>
                        </a:rPr>
                        <a:t>The strategy implementation plan seeks to ensure that the framework for implementation of the DSD Sector Strategic Plan is clear and that there are clear roles and responsibilities, clear contributions to the sector plan by each department/entity, timelines and processes to guide the sector in aligning all the plans. </a:t>
                      </a:r>
                      <a:endParaRPr lang="en-ZA" sz="1600" b="1" baseline="0" dirty="0" smtClean="0">
                        <a:latin typeface="+mn-lt"/>
                      </a:endParaRP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499103009"/>
                  </a:ext>
                </a:extLst>
              </a:tr>
            </a:tbl>
          </a:graphicData>
        </a:graphic>
      </p:graphicFrame>
      <p:sp>
        <p:nvSpPr>
          <p:cNvPr id="4" name="Slide Number Placeholder 5"/>
          <p:cNvSpPr txBox="1">
            <a:spLocks/>
          </p:cNvSpPr>
          <p:nvPr/>
        </p:nvSpPr>
        <p:spPr>
          <a:xfrm>
            <a:off x="3105182" y="5778684"/>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t>6</a:t>
            </a:r>
            <a:endParaRPr lang="en-US" b="1" dirty="0"/>
          </a:p>
        </p:txBody>
      </p:sp>
    </p:spTree>
    <p:extLst>
      <p:ext uri="{BB962C8B-B14F-4D97-AF65-F5344CB8AC3E}">
        <p14:creationId xmlns:p14="http://schemas.microsoft.com/office/powerpoint/2010/main" xmlns="" val="420506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97" y="163794"/>
            <a:ext cx="8543925" cy="751821"/>
          </a:xfrm>
        </p:spPr>
        <p:txBody>
          <a:bodyPr>
            <a:normAutofit/>
          </a:bodyPr>
          <a:lstStyle/>
          <a:p>
            <a:pPr algn="ctr"/>
            <a:r>
              <a:rPr lang="en-ZA" sz="2800" dirty="0" smtClean="0">
                <a:latin typeface="Arial Black" panose="020B0A04020102020204" pitchFamily="34" charset="0"/>
              </a:rPr>
              <a:t>Human Capital Management </a:t>
            </a:r>
            <a:endParaRPr lang="en-ZA" sz="2800" dirty="0">
              <a:latin typeface="Arial Black" panose="020B0A040201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12942685"/>
              </p:ext>
            </p:extLst>
          </p:nvPr>
        </p:nvGraphicFramePr>
        <p:xfrm>
          <a:off x="373297" y="833120"/>
          <a:ext cx="9268544" cy="4856366"/>
        </p:xfrm>
        <a:graphic>
          <a:graphicData uri="http://schemas.openxmlformats.org/drawingml/2006/table">
            <a:tbl>
              <a:tblPr firstRow="1" bandRow="1">
                <a:tableStyleId>{5C22544A-7EE6-4342-B048-85BDC9FD1C3A}</a:tableStyleId>
              </a:tblPr>
              <a:tblGrid>
                <a:gridCol w="4462863">
                  <a:extLst>
                    <a:ext uri="{9D8B030D-6E8A-4147-A177-3AD203B41FA5}">
                      <a16:colId xmlns:a16="http://schemas.microsoft.com/office/drawing/2014/main" xmlns="" val="1767784046"/>
                    </a:ext>
                  </a:extLst>
                </a:gridCol>
                <a:gridCol w="4805681">
                  <a:extLst>
                    <a:ext uri="{9D8B030D-6E8A-4147-A177-3AD203B41FA5}">
                      <a16:colId xmlns:a16="http://schemas.microsoft.com/office/drawing/2014/main" xmlns="" val="666388472"/>
                    </a:ext>
                  </a:extLst>
                </a:gridCol>
              </a:tblGrid>
              <a:tr h="631244">
                <a:tc gridSpan="2">
                  <a:txBody>
                    <a:bodyPr/>
                    <a:lstStyle/>
                    <a:p>
                      <a:pPr algn="just"/>
                      <a:r>
                        <a:rPr lang="en-ZA" sz="1600" b="1" u="none" dirty="0" smtClean="0"/>
                        <a:t>OUTCOME</a:t>
                      </a:r>
                      <a:r>
                        <a:rPr lang="en-ZA" sz="1600" b="1" u="none" baseline="0" dirty="0" smtClean="0"/>
                        <a:t>: </a:t>
                      </a:r>
                      <a:r>
                        <a:rPr lang="en-US" sz="1800" b="1" u="none" kern="1200" dirty="0" smtClean="0">
                          <a:solidFill>
                            <a:schemeClr val="lt1"/>
                          </a:solidFill>
                          <a:effectLst/>
                          <a:latin typeface="+mn-lt"/>
                          <a:ea typeface="+mn-ea"/>
                          <a:cs typeface="+mn-cs"/>
                        </a:rPr>
                        <a:t>Functional, efficient and integrated sector</a:t>
                      </a:r>
                      <a:endParaRPr lang="en-ZA" sz="2400" b="1" u="none" baseline="0" dirty="0"/>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3826287478"/>
                  </a:ext>
                </a:extLst>
              </a:tr>
              <a:tr h="683694">
                <a:tc>
                  <a:txBody>
                    <a:bodyPr/>
                    <a:lstStyle/>
                    <a:p>
                      <a:pPr algn="just"/>
                      <a:r>
                        <a:rPr lang="en-ZA" sz="1600" b="1" dirty="0" smtClean="0"/>
                        <a:t>ANNUAL TARGET/INTERVENTION: What</a:t>
                      </a:r>
                      <a:r>
                        <a:rPr lang="en-ZA" sz="1600" b="1" baseline="0" dirty="0" smtClean="0"/>
                        <a:t> we plan to develop/implement/reach </a:t>
                      </a:r>
                      <a:endParaRPr lang="en-ZA" sz="1600" b="1" dirty="0"/>
                    </a:p>
                  </a:txBody>
                  <a:tcPr>
                    <a:solidFill>
                      <a:schemeClr val="accent2">
                        <a:lumMod val="40000"/>
                        <a:lumOff val="60000"/>
                      </a:schemeClr>
                    </a:solidFill>
                  </a:tcPr>
                </a:tc>
                <a:tc>
                  <a:txBody>
                    <a:bodyPr/>
                    <a:lstStyle/>
                    <a:p>
                      <a:pPr algn="just"/>
                      <a:r>
                        <a:rPr lang="en-ZA" sz="1463" b="1" kern="1200" dirty="0" smtClean="0">
                          <a:solidFill>
                            <a:schemeClr val="dk1"/>
                          </a:solidFill>
                          <a:effectLst/>
                          <a:latin typeface="+mn-lt"/>
                          <a:ea typeface="+mn-ea"/>
                          <a:cs typeface="+mn-cs"/>
                        </a:rPr>
                        <a:t>Integrated Service Delivery Model (ISDM) developed</a:t>
                      </a:r>
                      <a:endParaRPr lang="en-ZA" sz="1600" b="1" dirty="0"/>
                    </a:p>
                  </a:txBody>
                  <a:tcPr>
                    <a:solidFill>
                      <a:schemeClr val="accent2">
                        <a:lumMod val="40000"/>
                        <a:lumOff val="60000"/>
                      </a:schemeClr>
                    </a:solidFill>
                  </a:tcPr>
                </a:tc>
                <a:extLst>
                  <a:ext uri="{0D108BD9-81ED-4DB2-BD59-A6C34878D82A}">
                    <a16:rowId xmlns:a16="http://schemas.microsoft.com/office/drawing/2014/main" xmlns="" val="313742399"/>
                  </a:ext>
                </a:extLst>
              </a:tr>
              <a:tr h="615462">
                <a:tc>
                  <a:txBody>
                    <a:bodyPr/>
                    <a:lstStyle/>
                    <a:p>
                      <a:pPr algn="just"/>
                      <a:r>
                        <a:rPr lang="en-ZA" sz="1600" b="1" dirty="0" smtClean="0"/>
                        <a:t>Q3</a:t>
                      </a:r>
                      <a:r>
                        <a:rPr lang="en-ZA" sz="1600" b="1" baseline="0" dirty="0" smtClean="0"/>
                        <a:t> </a:t>
                      </a:r>
                      <a:r>
                        <a:rPr lang="en-ZA" sz="1600" b="1" dirty="0" smtClean="0"/>
                        <a:t>TARGET/INTERVENTION: What</a:t>
                      </a:r>
                      <a:r>
                        <a:rPr lang="en-ZA" sz="1600" b="1" baseline="0" dirty="0" smtClean="0"/>
                        <a:t> we planned to develop/implement/reach </a:t>
                      </a:r>
                      <a:endParaRPr lang="en-ZA" sz="1600" b="1" dirty="0" smtClean="0"/>
                    </a:p>
                  </a:txBody>
                  <a:tcPr>
                    <a:solidFill>
                      <a:schemeClr val="accent2">
                        <a:lumMod val="20000"/>
                        <a:lumOff val="80000"/>
                      </a:schemeClr>
                    </a:solidFill>
                  </a:tcPr>
                </a:tc>
                <a:tc>
                  <a:txBody>
                    <a:bodyPr/>
                    <a:lstStyle/>
                    <a:p>
                      <a:pPr algn="just"/>
                      <a:r>
                        <a:rPr lang="en-ZA" sz="1600" b="1" dirty="0" smtClean="0"/>
                        <a:t>ACHIEVEMENT</a:t>
                      </a:r>
                    </a:p>
                    <a:p>
                      <a:pPr algn="just"/>
                      <a:r>
                        <a:rPr lang="en-ZA" sz="1600" b="1" dirty="0" smtClean="0"/>
                        <a:t>What</a:t>
                      </a:r>
                      <a:r>
                        <a:rPr lang="en-ZA" sz="1600" b="1" baseline="0" dirty="0" smtClean="0"/>
                        <a:t> did we do?</a:t>
                      </a:r>
                      <a:endParaRPr lang="en-ZA" sz="1600" b="1" dirty="0" smtClean="0"/>
                    </a:p>
                  </a:txBody>
                  <a:tcPr>
                    <a:solidFill>
                      <a:schemeClr val="accent2">
                        <a:lumMod val="20000"/>
                        <a:lumOff val="80000"/>
                      </a:schemeClr>
                    </a:solidFill>
                  </a:tcPr>
                </a:tc>
                <a:extLst>
                  <a:ext uri="{0D108BD9-81ED-4DB2-BD59-A6C34878D82A}">
                    <a16:rowId xmlns:a16="http://schemas.microsoft.com/office/drawing/2014/main" xmlns="" val="1420604602"/>
                  </a:ext>
                </a:extLst>
              </a:tr>
              <a:tr h="1371486">
                <a:tc>
                  <a:txBody>
                    <a:bodyPr/>
                    <a:lstStyle/>
                    <a:p>
                      <a:pPr algn="just"/>
                      <a:r>
                        <a:rPr lang="en-ZA" sz="1463" kern="1200" dirty="0" smtClean="0">
                          <a:solidFill>
                            <a:schemeClr val="dk1"/>
                          </a:solidFill>
                          <a:effectLst/>
                          <a:latin typeface="+mn-lt"/>
                          <a:ea typeface="+mn-ea"/>
                          <a:cs typeface="+mn-cs"/>
                        </a:rPr>
                        <a:t>Draft Integrated Service Delivery Model (ISDM) consulted </a:t>
                      </a:r>
                      <a:endParaRPr lang="en-ZA" sz="1600" b="0" dirty="0"/>
                    </a:p>
                  </a:txBody>
                  <a:tcPr>
                    <a:solidFill>
                      <a:schemeClr val="accent2">
                        <a:lumMod val="20000"/>
                        <a:lumOff val="80000"/>
                      </a:schemeClr>
                    </a:solidFill>
                  </a:tcPr>
                </a:tc>
                <a:tc>
                  <a:txBody>
                    <a:bodyPr/>
                    <a:lstStyle/>
                    <a:p>
                      <a:pPr algn="just"/>
                      <a:r>
                        <a:rPr lang="en-ZA" sz="1463" kern="1200" dirty="0" smtClean="0">
                          <a:solidFill>
                            <a:schemeClr val="dk1"/>
                          </a:solidFill>
                          <a:effectLst/>
                          <a:latin typeface="+mn-lt"/>
                          <a:ea typeface="+mn-ea"/>
                          <a:cs typeface="+mn-cs"/>
                        </a:rPr>
                        <a:t>Consultations to validate the draft Service Delivery Model as well as the starting of Business Process Mapping were held with various Chief Directorates.</a:t>
                      </a:r>
                      <a:r>
                        <a:rPr lang="en-US" sz="1463" kern="1200" baseline="0" dirty="0" smtClean="0">
                          <a:solidFill>
                            <a:schemeClr val="dk1"/>
                          </a:solidFill>
                          <a:effectLst/>
                          <a:latin typeface="+mn-lt"/>
                          <a:ea typeface="+mn-ea"/>
                          <a:cs typeface="+mn-cs"/>
                        </a:rPr>
                        <a:t> </a:t>
                      </a:r>
                      <a:r>
                        <a:rPr lang="en-ZA" sz="1463" kern="1200" dirty="0" smtClean="0">
                          <a:solidFill>
                            <a:schemeClr val="dk1"/>
                          </a:solidFill>
                          <a:effectLst/>
                          <a:latin typeface="+mn-lt"/>
                          <a:ea typeface="+mn-ea"/>
                          <a:cs typeface="+mn-cs"/>
                        </a:rPr>
                        <a:t>Working document is developed since the process for business process mapping is still underway.</a:t>
                      </a:r>
                      <a:endParaRPr lang="en-ZA" sz="1600" b="0" dirty="0"/>
                    </a:p>
                  </a:txBody>
                  <a:tcPr>
                    <a:solidFill>
                      <a:schemeClr val="accent2">
                        <a:lumMod val="20000"/>
                        <a:lumOff val="80000"/>
                      </a:schemeClr>
                    </a:solidFill>
                  </a:tcPr>
                </a:tc>
                <a:extLst>
                  <a:ext uri="{0D108BD9-81ED-4DB2-BD59-A6C34878D82A}">
                    <a16:rowId xmlns:a16="http://schemas.microsoft.com/office/drawing/2014/main" xmlns="" val="10003"/>
                  </a:ext>
                </a:extLst>
              </a:tr>
              <a:tr h="1148329">
                <a:tc gridSpan="2">
                  <a:txBody>
                    <a:bodyPr/>
                    <a:lstStyle/>
                    <a:p>
                      <a:pPr marL="0" algn="just" defTabSz="742950" rtl="0" eaLnBrk="1" latinLnBrk="0" hangingPunct="1"/>
                      <a:r>
                        <a:rPr lang="en-ZA" sz="1600" b="1" u="sng" dirty="0"/>
                        <a:t>IMPACT</a:t>
                      </a:r>
                      <a:r>
                        <a:rPr lang="en-ZA" sz="1600" b="1" u="sng" baseline="0" dirty="0"/>
                        <a:t> OF THE INTERVENTION</a:t>
                      </a:r>
                      <a:r>
                        <a:rPr lang="en-ZA" sz="1600" b="1" baseline="0" dirty="0" smtClean="0"/>
                        <a:t>: The Integrated Service Delivery Model w</a:t>
                      </a:r>
                      <a:r>
                        <a:rPr lang="en-ZA" sz="1600" b="1" kern="1200" dirty="0" smtClean="0">
                          <a:solidFill>
                            <a:schemeClr val="dk1"/>
                          </a:solidFill>
                          <a:effectLst/>
                          <a:latin typeface="+mn-lt"/>
                          <a:ea typeface="+mn-ea"/>
                          <a:cs typeface="+mn-cs"/>
                        </a:rPr>
                        <a:t>ill facilitate the </a:t>
                      </a:r>
                      <a:r>
                        <a:rPr lang="en-ZA" sz="1600" b="1" kern="1200" baseline="0" dirty="0" smtClean="0">
                          <a:solidFill>
                            <a:schemeClr val="dk1"/>
                          </a:solidFill>
                          <a:latin typeface="+mn-lt"/>
                          <a:ea typeface="+mn-ea"/>
                          <a:cs typeface="+mn-cs"/>
                        </a:rPr>
                        <a:t>delivery of an integrated, seamless social development services, resulting in positive outcomes for citizens. The Model will provide a description of how best services provision should be operationally organised internally and through partnerships with other stakeholders. This will ensure </a:t>
                      </a:r>
                      <a:r>
                        <a:rPr lang="en-ZA" sz="1600" b="1" kern="1200" dirty="0" smtClean="0">
                          <a:solidFill>
                            <a:schemeClr val="dk1"/>
                          </a:solidFill>
                          <a:effectLst/>
                          <a:latin typeface="+mn-lt"/>
                          <a:ea typeface="+mn-ea"/>
                          <a:cs typeface="+mn-cs"/>
                        </a:rPr>
                        <a:t>the integration of services for improved efficiencies and effectiveness. </a:t>
                      </a:r>
                      <a:endParaRPr lang="en-ZA" sz="1600" b="1" kern="1200" dirty="0">
                        <a:solidFill>
                          <a:schemeClr val="dk1"/>
                        </a:solidFill>
                        <a:effectLst/>
                        <a:latin typeface="+mn-lt"/>
                        <a:ea typeface="+mn-ea"/>
                        <a:cs typeface="+mn-cs"/>
                      </a:endParaRP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499103009"/>
                  </a:ext>
                </a:extLst>
              </a:tr>
            </a:tbl>
          </a:graphicData>
        </a:graphic>
      </p:graphicFrame>
      <p:sp>
        <p:nvSpPr>
          <p:cNvPr id="4" name="Slide Number Placeholder 5"/>
          <p:cNvSpPr txBox="1">
            <a:spLocks/>
          </p:cNvSpPr>
          <p:nvPr/>
        </p:nvSpPr>
        <p:spPr>
          <a:xfrm>
            <a:off x="3014450" y="5762624"/>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smtClean="0">
                <a:solidFill>
                  <a:prstClr val="black"/>
                </a:solidFill>
              </a:rPr>
              <a:t>7</a:t>
            </a:r>
            <a:endParaRPr lang="en-US" b="1" dirty="0">
              <a:solidFill>
                <a:prstClr val="black"/>
              </a:solidFill>
            </a:endParaRPr>
          </a:p>
        </p:txBody>
      </p:sp>
    </p:spTree>
    <p:extLst>
      <p:ext uri="{BB962C8B-B14F-4D97-AF65-F5344CB8AC3E}">
        <p14:creationId xmlns:p14="http://schemas.microsoft.com/office/powerpoint/2010/main" xmlns="" val="99755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97" y="254922"/>
            <a:ext cx="8543925" cy="519600"/>
          </a:xfrm>
        </p:spPr>
        <p:txBody>
          <a:bodyPr>
            <a:normAutofit/>
          </a:bodyPr>
          <a:lstStyle/>
          <a:p>
            <a:pPr algn="ctr"/>
            <a:r>
              <a:rPr lang="en-ZA" sz="2800" dirty="0" smtClean="0">
                <a:latin typeface="Arial Black" panose="020B0A04020102020204" pitchFamily="34" charset="0"/>
              </a:rPr>
              <a:t>Social </a:t>
            </a:r>
            <a:r>
              <a:rPr lang="en-ZA" sz="2800" dirty="0">
                <a:latin typeface="Arial Black" panose="020B0A04020102020204" pitchFamily="34" charset="0"/>
              </a:rPr>
              <a:t>Assistance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80297529"/>
              </p:ext>
            </p:extLst>
          </p:nvPr>
        </p:nvGraphicFramePr>
        <p:xfrm>
          <a:off x="201800" y="774522"/>
          <a:ext cx="9585138" cy="4703811"/>
        </p:xfrm>
        <a:graphic>
          <a:graphicData uri="http://schemas.openxmlformats.org/drawingml/2006/table">
            <a:tbl>
              <a:tblPr firstRow="1" bandRow="1">
                <a:tableStyleId>{5C22544A-7EE6-4342-B048-85BDC9FD1C3A}</a:tableStyleId>
              </a:tblPr>
              <a:tblGrid>
                <a:gridCol w="4756280">
                  <a:extLst>
                    <a:ext uri="{9D8B030D-6E8A-4147-A177-3AD203B41FA5}">
                      <a16:colId xmlns:a16="http://schemas.microsoft.com/office/drawing/2014/main" xmlns="" val="1767784046"/>
                    </a:ext>
                  </a:extLst>
                </a:gridCol>
                <a:gridCol w="4828858">
                  <a:extLst>
                    <a:ext uri="{9D8B030D-6E8A-4147-A177-3AD203B41FA5}">
                      <a16:colId xmlns:a16="http://schemas.microsoft.com/office/drawing/2014/main" xmlns="" val="666388472"/>
                    </a:ext>
                  </a:extLst>
                </a:gridCol>
              </a:tblGrid>
              <a:tr h="383718">
                <a:tc gridSpan="2">
                  <a:txBody>
                    <a:bodyPr/>
                    <a:lstStyle/>
                    <a:p>
                      <a:pPr algn="just"/>
                      <a:r>
                        <a:rPr lang="en-ZA" sz="1600" b="1" u="none" dirty="0" smtClean="0"/>
                        <a:t>OUTCOME</a:t>
                      </a:r>
                      <a:r>
                        <a:rPr lang="en-ZA" sz="1600" b="1" u="none" baseline="0" dirty="0" smtClean="0"/>
                        <a:t>: </a:t>
                      </a:r>
                      <a:r>
                        <a:rPr lang="en-US" sz="1600" b="1" u="none" kern="1200" dirty="0" smtClean="0">
                          <a:solidFill>
                            <a:schemeClr val="lt1"/>
                          </a:solidFill>
                          <a:effectLst/>
                          <a:latin typeface="+mn-lt"/>
                          <a:ea typeface="+mn-ea"/>
                          <a:cs typeface="+mn-cs"/>
                        </a:rPr>
                        <a:t>Reduced levels of poverty, inequality, vulnerability and social ills </a:t>
                      </a:r>
                      <a:endParaRPr lang="en-ZA" sz="1600" b="1" u="none" dirty="0"/>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3826287478"/>
                  </a:ext>
                </a:extLst>
              </a:tr>
              <a:tr h="597078">
                <a:tc>
                  <a:txBody>
                    <a:bodyPr/>
                    <a:lstStyle/>
                    <a:p>
                      <a:pPr algn="just"/>
                      <a:r>
                        <a:rPr lang="en-ZA" sz="1600" b="1" dirty="0" smtClean="0"/>
                        <a:t>ANNUAL TARGET/INTERVENTION: What</a:t>
                      </a:r>
                      <a:r>
                        <a:rPr lang="en-ZA" sz="1600" b="1" baseline="0" dirty="0" smtClean="0"/>
                        <a:t> we plan to develop/implement/reach </a:t>
                      </a:r>
                      <a:endParaRPr lang="en-ZA" sz="1600" b="1" dirty="0"/>
                    </a:p>
                  </a:txBody>
                  <a:tcPr>
                    <a:solidFill>
                      <a:schemeClr val="accent2">
                        <a:lumMod val="40000"/>
                        <a:lumOff val="60000"/>
                      </a:schemeClr>
                    </a:solidFill>
                  </a:tcPr>
                </a:tc>
                <a:tc>
                  <a:txBody>
                    <a:bodyPr/>
                    <a:lstStyle/>
                    <a:p>
                      <a:pPr algn="just"/>
                      <a:r>
                        <a:rPr lang="en-ZA" sz="1600" b="1" dirty="0" smtClean="0"/>
                        <a:t>200 629 475 monthly transfers of funds to SASSA</a:t>
                      </a:r>
                      <a:endParaRPr lang="en-ZA" sz="1600" b="1" dirty="0"/>
                    </a:p>
                  </a:txBody>
                  <a:tcPr>
                    <a:solidFill>
                      <a:schemeClr val="accent2">
                        <a:lumMod val="40000"/>
                        <a:lumOff val="60000"/>
                      </a:schemeClr>
                    </a:solidFill>
                  </a:tcPr>
                </a:tc>
                <a:extLst>
                  <a:ext uri="{0D108BD9-81ED-4DB2-BD59-A6C34878D82A}">
                    <a16:rowId xmlns:a16="http://schemas.microsoft.com/office/drawing/2014/main" xmlns="" val="313742399"/>
                  </a:ext>
                </a:extLst>
              </a:tr>
              <a:tr h="614055">
                <a:tc>
                  <a:txBody>
                    <a:bodyPr/>
                    <a:lstStyle/>
                    <a:p>
                      <a:pPr algn="just"/>
                      <a:r>
                        <a:rPr lang="en-ZA" sz="1600" b="1" dirty="0" smtClean="0"/>
                        <a:t>Q3</a:t>
                      </a:r>
                      <a:r>
                        <a:rPr lang="en-ZA" sz="1600" b="1" baseline="0" dirty="0" smtClean="0"/>
                        <a:t> </a:t>
                      </a:r>
                      <a:r>
                        <a:rPr lang="en-ZA" sz="1600" b="1" dirty="0" smtClean="0"/>
                        <a:t>TARGET/INTERVENTION: What</a:t>
                      </a:r>
                      <a:r>
                        <a:rPr lang="en-ZA" sz="1600" b="1" baseline="0" dirty="0" smtClean="0"/>
                        <a:t> we planned to develop/implement/reach </a:t>
                      </a:r>
                      <a:endParaRPr lang="en-ZA" sz="1600" b="1" dirty="0" smtClean="0"/>
                    </a:p>
                  </a:txBody>
                  <a:tcPr>
                    <a:solidFill>
                      <a:schemeClr val="accent2">
                        <a:lumMod val="20000"/>
                        <a:lumOff val="80000"/>
                      </a:schemeClr>
                    </a:solidFill>
                  </a:tcPr>
                </a:tc>
                <a:tc>
                  <a:txBody>
                    <a:bodyPr/>
                    <a:lstStyle/>
                    <a:p>
                      <a:pPr algn="just"/>
                      <a:r>
                        <a:rPr lang="en-ZA" sz="1600" b="1" dirty="0" smtClean="0"/>
                        <a:t>ACHIEVEMENT</a:t>
                      </a:r>
                    </a:p>
                    <a:p>
                      <a:pPr algn="just"/>
                      <a:r>
                        <a:rPr lang="en-ZA" sz="1600" b="1" dirty="0" smtClean="0"/>
                        <a:t>What</a:t>
                      </a:r>
                      <a:r>
                        <a:rPr lang="en-ZA" sz="1600" b="1" baseline="0" dirty="0" smtClean="0"/>
                        <a:t> did we do?</a:t>
                      </a:r>
                      <a:endParaRPr lang="en-ZA" sz="1600" b="1" dirty="0" smtClean="0"/>
                    </a:p>
                  </a:txBody>
                  <a:tcPr>
                    <a:solidFill>
                      <a:schemeClr val="accent2">
                        <a:lumMod val="20000"/>
                        <a:lumOff val="80000"/>
                      </a:schemeClr>
                    </a:solidFill>
                  </a:tcPr>
                </a:tc>
                <a:extLst>
                  <a:ext uri="{0D108BD9-81ED-4DB2-BD59-A6C34878D82A}">
                    <a16:rowId xmlns:a16="http://schemas.microsoft.com/office/drawing/2014/main" xmlns="" val="1420604602"/>
                  </a:ext>
                </a:extLst>
              </a:tr>
              <a:tr h="696787">
                <a:tc>
                  <a:txBody>
                    <a:bodyPr/>
                    <a:lstStyle/>
                    <a:p>
                      <a:pPr algn="just"/>
                      <a:r>
                        <a:rPr lang="en-ZA" sz="1600" b="0" dirty="0" smtClean="0"/>
                        <a:t>Monthly transfers of funds to SASSA</a:t>
                      </a:r>
                      <a:endParaRPr lang="en-ZA" sz="1600" b="0" dirty="0"/>
                    </a:p>
                  </a:txBody>
                  <a:tcPr>
                    <a:solidFill>
                      <a:schemeClr val="accent2">
                        <a:lumMod val="20000"/>
                        <a:lumOff val="80000"/>
                      </a:schemeClr>
                    </a:solidFill>
                  </a:tcPr>
                </a:tc>
                <a:tc>
                  <a:txBody>
                    <a:bodyPr/>
                    <a:lstStyle/>
                    <a:p>
                      <a:pPr algn="just"/>
                      <a:r>
                        <a:rPr lang="en-ZA" sz="1600" b="0" dirty="0" smtClean="0"/>
                        <a:t>A total of R61,417 billion transferred to SASSA during the for third quarter with monthly breakdown as follows:  </a:t>
                      </a:r>
                    </a:p>
                    <a:p>
                      <a:pPr algn="just"/>
                      <a:r>
                        <a:rPr lang="en-ZA" sz="1600" b="0" dirty="0" smtClean="0"/>
                        <a:t>- Oct R26,2 billion</a:t>
                      </a:r>
                    </a:p>
                    <a:p>
                      <a:pPr algn="just"/>
                      <a:r>
                        <a:rPr lang="en-ZA" sz="1600" b="0" dirty="0" smtClean="0"/>
                        <a:t>- Nov R 17.8 billion</a:t>
                      </a:r>
                    </a:p>
                    <a:p>
                      <a:pPr algn="just"/>
                      <a:r>
                        <a:rPr lang="en-ZA" sz="1600" b="0" dirty="0" smtClean="0"/>
                        <a:t>- Dec R17,4billion</a:t>
                      </a:r>
                    </a:p>
                  </a:txBody>
                  <a:tcPr>
                    <a:solidFill>
                      <a:schemeClr val="accent2">
                        <a:lumMod val="20000"/>
                        <a:lumOff val="80000"/>
                      </a:schemeClr>
                    </a:solidFill>
                  </a:tcPr>
                </a:tc>
                <a:extLst>
                  <a:ext uri="{0D108BD9-81ED-4DB2-BD59-A6C34878D82A}">
                    <a16:rowId xmlns:a16="http://schemas.microsoft.com/office/drawing/2014/main" xmlns="" val="10003"/>
                  </a:ext>
                </a:extLst>
              </a:tr>
              <a:tr h="803450">
                <a:tc gridSpan="2">
                  <a:txBody>
                    <a:bodyPr/>
                    <a:lstStyle/>
                    <a:p>
                      <a:pPr algn="just"/>
                      <a:r>
                        <a:rPr lang="en-ZA" sz="1600" b="1" u="sng" dirty="0"/>
                        <a:t>IMPACT</a:t>
                      </a:r>
                      <a:r>
                        <a:rPr lang="en-ZA" sz="1600" b="1" u="sng" baseline="0" dirty="0"/>
                        <a:t> OF THE INTERVENTION</a:t>
                      </a:r>
                      <a:r>
                        <a:rPr lang="en-ZA" sz="1600" b="1" baseline="0" dirty="0"/>
                        <a:t>: </a:t>
                      </a:r>
                      <a:r>
                        <a:rPr lang="en-ZA" sz="1600" b="1" baseline="0" dirty="0" smtClean="0"/>
                        <a:t>Provision of social grants reduces poverty and contributes to the reduction of income inequality in the country, and empirical evidence shows that CSG contributes to improved school attendance, educational attainment and access to food. </a:t>
                      </a:r>
                    </a:p>
                    <a:p>
                      <a:pPr algn="just"/>
                      <a:r>
                        <a:rPr lang="en-ZA" sz="1600" b="1" baseline="0" dirty="0" smtClean="0"/>
                        <a:t>Social grants proved to be the most effective mechanism available to government to cushion millions of the most vulnerable individuals and households from the dire socio-economic impact of COVID-19.</a:t>
                      </a:r>
                    </a:p>
                  </a:txBody>
                  <a:tcPr>
                    <a:solidFill>
                      <a:schemeClr val="accent2"/>
                    </a:solidFill>
                  </a:tcPr>
                </a:tc>
                <a:tc hMerge="1">
                  <a:txBody>
                    <a:bodyPr/>
                    <a:lstStyle/>
                    <a:p>
                      <a:endParaRPr lang="en-ZA" dirty="0"/>
                    </a:p>
                  </a:txBody>
                  <a:tcPr/>
                </a:tc>
                <a:extLst>
                  <a:ext uri="{0D108BD9-81ED-4DB2-BD59-A6C34878D82A}">
                    <a16:rowId xmlns:a16="http://schemas.microsoft.com/office/drawing/2014/main" xmlns="" val="499103009"/>
                  </a:ext>
                </a:extLst>
              </a:tr>
            </a:tbl>
          </a:graphicData>
        </a:graphic>
      </p:graphicFrame>
      <p:sp>
        <p:nvSpPr>
          <p:cNvPr id="4" name="Slide Number Placeholder 5"/>
          <p:cNvSpPr txBox="1">
            <a:spLocks/>
          </p:cNvSpPr>
          <p:nvPr/>
        </p:nvSpPr>
        <p:spPr>
          <a:xfrm>
            <a:off x="3052019" y="5815370"/>
            <a:ext cx="2311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b="1" dirty="0"/>
              <a:t>8</a:t>
            </a:r>
          </a:p>
        </p:txBody>
      </p:sp>
    </p:spTree>
    <p:extLst>
      <p:ext uri="{BB962C8B-B14F-4D97-AF65-F5344CB8AC3E}">
        <p14:creationId xmlns:p14="http://schemas.microsoft.com/office/powerpoint/2010/main" xmlns="" val="381427881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9778</TotalTime>
  <Words>5464</Words>
  <Application>Microsoft Office PowerPoint</Application>
  <PresentationFormat>A4 Paper (210x297 mm)</PresentationFormat>
  <Paragraphs>582</Paragraphs>
  <Slides>39</Slides>
  <Notes>4</Notes>
  <HiddenSlides>0</HiddenSlides>
  <MMClips>0</MMClips>
  <ScaleCrop>false</ScaleCrop>
  <HeadingPairs>
    <vt:vector size="4" baseType="variant">
      <vt:variant>
        <vt:lpstr>Theme</vt:lpstr>
      </vt:variant>
      <vt:variant>
        <vt:i4>3</vt:i4>
      </vt:variant>
      <vt:variant>
        <vt:lpstr>Slide Titles</vt:lpstr>
      </vt:variant>
      <vt:variant>
        <vt:i4>39</vt:i4>
      </vt:variant>
    </vt:vector>
  </HeadingPairs>
  <TitlesOfParts>
    <vt:vector size="42" baseType="lpstr">
      <vt:lpstr>Custom Design</vt:lpstr>
      <vt:lpstr>1_Custom Design</vt:lpstr>
      <vt:lpstr>2_Custom Design</vt:lpstr>
      <vt:lpstr>DSD Quarter 3 Report 2020-21   (1 October 2020 to 31 December 2020)   Presentation to the Portfolio Committee on Social Development    17 March 2021</vt:lpstr>
      <vt:lpstr>CONTEXTUAL ANALYSIS  </vt:lpstr>
      <vt:lpstr>Slide 3</vt:lpstr>
      <vt:lpstr>Performance Overview</vt:lpstr>
      <vt:lpstr>Performance Overview</vt:lpstr>
      <vt:lpstr>Performance Overview</vt:lpstr>
      <vt:lpstr>Strategy and Change Management </vt:lpstr>
      <vt:lpstr>Human Capital Management </vt:lpstr>
      <vt:lpstr>Social Assistance</vt:lpstr>
      <vt:lpstr>Social Security Policy and Administration</vt:lpstr>
      <vt:lpstr>Social Security Policy and Administration</vt:lpstr>
      <vt:lpstr>Social Assistance Appeals </vt:lpstr>
      <vt:lpstr>Children, Legislation, Monitoring and Reporting </vt:lpstr>
      <vt:lpstr>Early Childhood Development</vt:lpstr>
      <vt:lpstr>Early Childhood Development</vt:lpstr>
      <vt:lpstr>HIV and AIDS</vt:lpstr>
      <vt:lpstr>CHILD PROTECTION</vt:lpstr>
      <vt:lpstr>Professional Social Services and Older Persons</vt:lpstr>
      <vt:lpstr>Families and Social Crime Prevention</vt:lpstr>
      <vt:lpstr>Families and Social Crime Prevention</vt:lpstr>
      <vt:lpstr>Special Projects and Innovation </vt:lpstr>
      <vt:lpstr>Population and Development </vt:lpstr>
      <vt:lpstr>Social Policy</vt:lpstr>
      <vt:lpstr>Poverty Alleviation, Sustainable Livelihood and Food Security </vt:lpstr>
      <vt:lpstr>Community Development Practice and Community Mobilization</vt:lpstr>
      <vt:lpstr>Youth Development</vt:lpstr>
      <vt:lpstr>Non-Profit Organisation Registration, Funding and Information Management</vt:lpstr>
      <vt:lpstr>  </vt:lpstr>
      <vt:lpstr>OUTCOME OF THE 2020 ADJUSTED ESTIMATES OF NATIONAL EXPENDITURE</vt:lpstr>
      <vt:lpstr>Slide 30</vt:lpstr>
      <vt:lpstr>SUMMARY EXPENDITURE</vt:lpstr>
      <vt:lpstr>3rd QUARTER SPENDING - MONTHLY</vt:lpstr>
      <vt:lpstr>DETAIL SPENDING ON GOODS AND SERVICES</vt:lpstr>
      <vt:lpstr>COVID -19 Related Expenditure</vt:lpstr>
      <vt:lpstr>Accelerating Preferential Public Procurement for Women-Owned Enterprises</vt:lpstr>
      <vt:lpstr>Slide 36</vt:lpstr>
      <vt:lpstr>Slide 37</vt:lpstr>
      <vt:lpstr>Slide 38</vt:lpstr>
      <vt:lpstr>Slide 39</vt:lpstr>
    </vt:vector>
  </TitlesOfParts>
  <Company>DSD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USER</cp:lastModifiedBy>
  <cp:revision>1208</cp:revision>
  <cp:lastPrinted>2019-09-25T14:38:34Z</cp:lastPrinted>
  <dcterms:created xsi:type="dcterms:W3CDTF">2017-04-24T13:16:48Z</dcterms:created>
  <dcterms:modified xsi:type="dcterms:W3CDTF">2021-03-17T11:29:56Z</dcterms:modified>
</cp:coreProperties>
</file>