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7" r:id="rId3"/>
    <p:sldId id="296" r:id="rId4"/>
    <p:sldId id="297" r:id="rId5"/>
    <p:sldId id="299" r:id="rId6"/>
    <p:sldId id="300" r:id="rId7"/>
    <p:sldId id="301" r:id="rId8"/>
    <p:sldId id="302" r:id="rId9"/>
    <p:sldId id="304" r:id="rId10"/>
    <p:sldId id="306" r:id="rId11"/>
    <p:sldId id="308" r:id="rId12"/>
    <p:sldId id="309" r:id="rId13"/>
    <p:sldId id="28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26" autoAdjust="0"/>
    <p:restoredTop sz="94343" autoAdjust="0"/>
  </p:normalViewPr>
  <p:slideViewPr>
    <p:cSldViewPr snapToGrid="0">
      <p:cViewPr varScale="1">
        <p:scale>
          <a:sx n="65" d="100"/>
          <a:sy n="65" d="100"/>
        </p:scale>
        <p:origin x="536" y="4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7DAE3-C181-41B4-8AEC-F20B4E8EF383}" type="datetimeFigureOut">
              <a:rPr lang="en-US" smtClean="0"/>
              <a:t>3/15/2021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DD2EF-CC42-4A1E-95DD-8817263A05E8}" type="slidenum">
              <a:rPr lang="en-US" smtClean="0"/>
              <a:t>‹#›</a:t>
            </a:fld>
            <a:endParaRPr lang="en-US"/>
          </a:p>
        </p:txBody>
      </p:sp>
    </p:spTree>
    <p:extLst>
      <p:ext uri="{BB962C8B-B14F-4D97-AF65-F5344CB8AC3E}">
        <p14:creationId xmlns:p14="http://schemas.microsoft.com/office/powerpoint/2010/main" val="850651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1"/>
            <a:ext cx="12192000" cy="6858000"/>
          </a:xfrm>
          <a:prstGeom prst="rect">
            <a:avLst/>
          </a:prstGeom>
        </p:spPr>
      </p:pic>
      <p:sp>
        <p:nvSpPr>
          <p:cNvPr id="2" name="Title 1"/>
          <p:cNvSpPr>
            <a:spLocks noGrp="1"/>
          </p:cNvSpPr>
          <p:nvPr>
            <p:ph type="ctrTitle"/>
          </p:nvPr>
        </p:nvSpPr>
        <p:spPr>
          <a:xfrm>
            <a:off x="5039883" y="4572516"/>
            <a:ext cx="4890592" cy="1470025"/>
          </a:xfrm>
        </p:spPr>
        <p:txBody>
          <a:bodyPr>
            <a:noAutofit/>
          </a:bodyPr>
          <a:lstStyle>
            <a:lvl1pPr>
              <a:defRPr sz="480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C2BD7DF-015F-4947-8D24-956CA6680C51}" type="datetime1">
              <a:rPr lang="en-US" smtClean="0"/>
              <a:t>3/15/2021</a:t>
            </a:fld>
            <a:endParaRPr lang="en-US"/>
          </a:p>
        </p:txBody>
      </p:sp>
    </p:spTree>
    <p:extLst>
      <p:ext uri="{BB962C8B-B14F-4D97-AF65-F5344CB8AC3E}">
        <p14:creationId xmlns:p14="http://schemas.microsoft.com/office/powerpoint/2010/main" val="338709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2"/>
            <a:ext cx="4718315" cy="384502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CAF72B-6A42-4CBE-85E8-5E8B07E1F08D}" type="datetime1">
              <a:rPr lang="en-US" smtClean="0"/>
              <a:t>3/15/2021</a:t>
            </a:fld>
            <a:endParaRPr lang="en-US"/>
          </a:p>
        </p:txBody>
      </p:sp>
      <p:sp>
        <p:nvSpPr>
          <p:cNvPr id="6" name="Content Placeholder 2"/>
          <p:cNvSpPr>
            <a:spLocks noGrp="1"/>
          </p:cNvSpPr>
          <p:nvPr>
            <p:ph sz="half" idx="11"/>
          </p:nvPr>
        </p:nvSpPr>
        <p:spPr>
          <a:xfrm>
            <a:off x="5519936" y="1600201"/>
            <a:ext cx="4704523" cy="384502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27312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40A63-2D5D-4FCB-BD58-47CE78591932}" type="datetime1">
              <a:rPr lang="en-US" smtClean="0"/>
              <a:t>3/15/2021</a:t>
            </a:fld>
            <a:endParaRPr lang="en-US"/>
          </a:p>
        </p:txBody>
      </p:sp>
    </p:spTree>
    <p:extLst>
      <p:ext uri="{BB962C8B-B14F-4D97-AF65-F5344CB8AC3E}">
        <p14:creationId xmlns:p14="http://schemas.microsoft.com/office/powerpoint/2010/main" val="341183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2"/>
            <a:ext cx="5384800" cy="384502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4EBC6B-9F5A-427F-B1AA-39B2BFC90825}" type="datetime1">
              <a:rPr lang="en-US" smtClean="0"/>
              <a:t>3/15/2021</a:t>
            </a:fld>
            <a:endParaRPr lang="en-US"/>
          </a:p>
        </p:txBody>
      </p:sp>
      <p:sp>
        <p:nvSpPr>
          <p:cNvPr id="8" name="Picture Placeholder 2"/>
          <p:cNvSpPr>
            <a:spLocks noGrp="1"/>
          </p:cNvSpPr>
          <p:nvPr>
            <p:ph type="pic" idx="13"/>
          </p:nvPr>
        </p:nvSpPr>
        <p:spPr>
          <a:xfrm>
            <a:off x="6192011" y="1600202"/>
            <a:ext cx="4032448" cy="3845023"/>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a:p>
        </p:txBody>
      </p:sp>
    </p:spTree>
    <p:extLst>
      <p:ext uri="{BB962C8B-B14F-4D97-AF65-F5344CB8AC3E}">
        <p14:creationId xmlns:p14="http://schemas.microsoft.com/office/powerpoint/2010/main" val="2722374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EBC1CD-E194-432C-9592-5BA107A58113}" type="datetime1">
              <a:rPr lang="en-US" smtClean="0"/>
              <a:t>3/15/2021</a:t>
            </a:fld>
            <a:endParaRPr lang="en-US"/>
          </a:p>
        </p:txBody>
      </p:sp>
    </p:spTree>
    <p:extLst>
      <p:ext uri="{BB962C8B-B14F-4D97-AF65-F5344CB8AC3E}">
        <p14:creationId xmlns:p14="http://schemas.microsoft.com/office/powerpoint/2010/main" val="340996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A364A1-A007-49DD-B841-56FD45A802EE}" type="datetime1">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DF54E-E6C2-47EE-8962-6461191395AB}" type="slidenum">
              <a:rPr lang="en-US" smtClean="0"/>
              <a:t>‹#›</a:t>
            </a:fld>
            <a:endParaRPr lang="en-US"/>
          </a:p>
        </p:txBody>
      </p:sp>
    </p:spTree>
    <p:extLst>
      <p:ext uri="{BB962C8B-B14F-4D97-AF65-F5344CB8AC3E}">
        <p14:creationId xmlns:p14="http://schemas.microsoft.com/office/powerpoint/2010/main" val="76965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86" y="841"/>
            <a:ext cx="12194985" cy="6859679"/>
          </a:xfrm>
          <a:prstGeom prst="rect">
            <a:avLst/>
          </a:prstGeom>
        </p:spPr>
      </p:pic>
      <p:sp>
        <p:nvSpPr>
          <p:cNvPr id="2" name="Title Placeholder 1"/>
          <p:cNvSpPr>
            <a:spLocks noGrp="1"/>
          </p:cNvSpPr>
          <p:nvPr>
            <p:ph type="title"/>
          </p:nvPr>
        </p:nvSpPr>
        <p:spPr>
          <a:xfrm>
            <a:off x="609600" y="274639"/>
            <a:ext cx="9614859"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2"/>
            <a:ext cx="9614859" cy="384502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1E9816C6-7EDE-4F36-A4E8-B9CF81153005}" type="datetime1">
              <a:rPr lang="en-US" smtClean="0"/>
              <a:t>3/15/2021</a:t>
            </a:fld>
            <a:endParaRPr lang="en-US"/>
          </a:p>
        </p:txBody>
      </p:sp>
    </p:spTree>
    <p:extLst>
      <p:ext uri="{BB962C8B-B14F-4D97-AF65-F5344CB8AC3E}">
        <p14:creationId xmlns:p14="http://schemas.microsoft.com/office/powerpoint/2010/main" val="346343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1219170" rtl="0" eaLnBrk="1" latinLnBrk="0" hangingPunct="1">
        <a:spcBef>
          <a:spcPct val="0"/>
        </a:spcBef>
        <a:buNone/>
        <a:defRPr sz="42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1548" y="1102699"/>
            <a:ext cx="9144000" cy="2387600"/>
          </a:xfrm>
        </p:spPr>
        <p:txBody>
          <a:bodyPr>
            <a:normAutofit fontScale="90000"/>
          </a:bodyPr>
          <a:lstStyle/>
          <a:p>
            <a:r>
              <a:rPr lang="en-US" b="1" dirty="0" smtClean="0">
                <a:solidFill>
                  <a:schemeClr val="accent1"/>
                </a:solidFill>
              </a:rPr>
              <a:t>SAHPRA’s </a:t>
            </a:r>
            <a:r>
              <a:rPr lang="en-US" b="1" dirty="0">
                <a:solidFill>
                  <a:schemeClr val="accent1"/>
                </a:solidFill>
              </a:rPr>
              <a:t>stand on the use of ivermectin in the management of Covid-19 infections</a:t>
            </a:r>
            <a:endParaRPr lang="en-US" dirty="0">
              <a:solidFill>
                <a:schemeClr val="accent1"/>
              </a:solidFill>
            </a:endParaRPr>
          </a:p>
        </p:txBody>
      </p:sp>
      <p:sp>
        <p:nvSpPr>
          <p:cNvPr id="3" name="Subtitle 2"/>
          <p:cNvSpPr>
            <a:spLocks noGrp="1"/>
          </p:cNvSpPr>
          <p:nvPr>
            <p:ph type="subTitle" idx="1"/>
          </p:nvPr>
        </p:nvSpPr>
        <p:spPr>
          <a:xfrm>
            <a:off x="1150374" y="3572541"/>
            <a:ext cx="9144000" cy="2503793"/>
          </a:xfrm>
        </p:spPr>
        <p:txBody>
          <a:bodyPr>
            <a:normAutofit fontScale="40000" lnSpcReduction="20000"/>
          </a:bodyPr>
          <a:lstStyle/>
          <a:p>
            <a:endParaRPr lang="en-US" dirty="0"/>
          </a:p>
          <a:p>
            <a:endParaRPr lang="en-US" dirty="0" smtClean="0"/>
          </a:p>
          <a:p>
            <a:pPr algn="l"/>
            <a:r>
              <a:rPr lang="en-US" sz="5900" dirty="0" smtClean="0"/>
              <a:t>Presentation to Portfolio committee</a:t>
            </a:r>
          </a:p>
          <a:p>
            <a:pPr algn="l"/>
            <a:endParaRPr lang="en-US" sz="5900" dirty="0" smtClean="0"/>
          </a:p>
          <a:p>
            <a:pPr algn="l"/>
            <a:r>
              <a:rPr lang="en-US" sz="5900" dirty="0" smtClean="0"/>
              <a:t> B Semete-Makokotlela</a:t>
            </a:r>
          </a:p>
          <a:p>
            <a:pPr algn="l"/>
            <a:r>
              <a:rPr lang="en-US" sz="5900" dirty="0" smtClean="0"/>
              <a:t>SHAPRA </a:t>
            </a:r>
            <a:r>
              <a:rPr lang="en-US" sz="5900" dirty="0" smtClean="0"/>
              <a:t>CEO</a:t>
            </a:r>
          </a:p>
          <a:p>
            <a:pPr algn="l"/>
            <a:r>
              <a:rPr lang="en-US" sz="5900" dirty="0" smtClean="0"/>
              <a:t>17 March 2021</a:t>
            </a:r>
            <a:endParaRPr lang="en-US" sz="5900"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110854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614859" cy="1512598"/>
          </a:xfrm>
        </p:spPr>
        <p:txBody>
          <a:bodyPr>
            <a:noAutofit/>
          </a:bodyPr>
          <a:lstStyle/>
          <a:p>
            <a:r>
              <a:rPr lang="en-US" sz="3600" b="1" dirty="0" smtClean="0">
                <a:solidFill>
                  <a:schemeClr val="accent1"/>
                </a:solidFill>
              </a:rPr>
              <a:t>Regulatory status across various countries</a:t>
            </a:r>
            <a:endParaRPr lang="en-US" sz="3600" b="1"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US" dirty="0"/>
              <a:t>T</a:t>
            </a:r>
            <a:r>
              <a:rPr lang="en-US" dirty="0" smtClean="0"/>
              <a:t>here </a:t>
            </a:r>
            <a:r>
              <a:rPr lang="en-US" dirty="0"/>
              <a:t>have been no positive recommendations for the use of ivermectin in the management of Covid-19 infections by any regulatory authority with which SAHPRA has reliance agreements, e.g. USFDA, EMA, MHRA, </a:t>
            </a:r>
            <a:r>
              <a:rPr lang="en-US" dirty="0" smtClean="0"/>
              <a:t>etc.</a:t>
            </a:r>
          </a:p>
          <a:p>
            <a:r>
              <a:rPr lang="en-US" dirty="0" smtClean="0"/>
              <a:t>The WHO </a:t>
            </a:r>
            <a:r>
              <a:rPr lang="en-US" dirty="0"/>
              <a:t>does not currently recommend the use of ivermectin for the treatment or prophylaxis of COVID-19 infections.</a:t>
            </a:r>
            <a:endParaRPr lang="en-US" dirty="0" smtClean="0"/>
          </a:p>
        </p:txBody>
      </p:sp>
    </p:spTree>
    <p:extLst>
      <p:ext uri="{BB962C8B-B14F-4D97-AF65-F5344CB8AC3E}">
        <p14:creationId xmlns:p14="http://schemas.microsoft.com/office/powerpoint/2010/main" val="3303411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614859" cy="1512598"/>
          </a:xfrm>
        </p:spPr>
        <p:txBody>
          <a:bodyPr>
            <a:noAutofit/>
          </a:bodyPr>
          <a:lstStyle/>
          <a:p>
            <a:r>
              <a:rPr lang="en-US" sz="3200" b="1" dirty="0">
                <a:solidFill>
                  <a:schemeClr val="accent1"/>
                </a:solidFill>
              </a:rPr>
              <a:t>Current status of applications to SAHPRA for clinical trial approval or for </a:t>
            </a:r>
            <a:r>
              <a:rPr lang="en-US" sz="3200" b="1" dirty="0" smtClean="0">
                <a:solidFill>
                  <a:schemeClr val="accent1"/>
                </a:solidFill>
              </a:rPr>
              <a:t>registration</a:t>
            </a:r>
            <a:endParaRPr lang="en-US" sz="3200" b="1"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Bioavailability study for </a:t>
            </a:r>
            <a:r>
              <a:rPr lang="en-US" dirty="0"/>
              <a:t>ivermectin clinical trial </a:t>
            </a:r>
            <a:r>
              <a:rPr lang="en-US" dirty="0" smtClean="0"/>
              <a:t>has been reviewed by SAHPRA. </a:t>
            </a:r>
          </a:p>
          <a:p>
            <a:r>
              <a:rPr lang="en-US" dirty="0" smtClean="0"/>
              <a:t>Current status of the compassionate access program under s21 </a:t>
            </a:r>
            <a:r>
              <a:rPr lang="en-US" dirty="0" smtClean="0"/>
              <a:t> as at 15 March 2021</a:t>
            </a:r>
            <a:endParaRPr lang="en-US" dirty="0" smtClean="0"/>
          </a:p>
          <a:p>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1205713646"/>
              </p:ext>
            </p:extLst>
          </p:nvPr>
        </p:nvGraphicFramePr>
        <p:xfrm>
          <a:off x="768257" y="3751007"/>
          <a:ext cx="8690375" cy="2374317"/>
        </p:xfrm>
        <a:graphic>
          <a:graphicData uri="http://schemas.openxmlformats.org/drawingml/2006/table">
            <a:tbl>
              <a:tblPr>
                <a:tableStyleId>{5C22544A-7EE6-4342-B048-85BDC9FD1C3A}</a:tableStyleId>
              </a:tblPr>
              <a:tblGrid>
                <a:gridCol w="3122362">
                  <a:extLst>
                    <a:ext uri="{9D8B030D-6E8A-4147-A177-3AD203B41FA5}">
                      <a16:colId xmlns:a16="http://schemas.microsoft.com/office/drawing/2014/main" val="1224011151"/>
                    </a:ext>
                  </a:extLst>
                </a:gridCol>
                <a:gridCol w="952454">
                  <a:extLst>
                    <a:ext uri="{9D8B030D-6E8A-4147-A177-3AD203B41FA5}">
                      <a16:colId xmlns:a16="http://schemas.microsoft.com/office/drawing/2014/main" val="3021204028"/>
                    </a:ext>
                  </a:extLst>
                </a:gridCol>
                <a:gridCol w="844920">
                  <a:extLst>
                    <a:ext uri="{9D8B030D-6E8A-4147-A177-3AD203B41FA5}">
                      <a16:colId xmlns:a16="http://schemas.microsoft.com/office/drawing/2014/main" val="2659308816"/>
                    </a:ext>
                  </a:extLst>
                </a:gridCol>
                <a:gridCol w="1509334">
                  <a:extLst>
                    <a:ext uri="{9D8B030D-6E8A-4147-A177-3AD203B41FA5}">
                      <a16:colId xmlns:a16="http://schemas.microsoft.com/office/drawing/2014/main" val="995635404"/>
                    </a:ext>
                  </a:extLst>
                </a:gridCol>
                <a:gridCol w="1228975">
                  <a:extLst>
                    <a:ext uri="{9D8B030D-6E8A-4147-A177-3AD203B41FA5}">
                      <a16:colId xmlns:a16="http://schemas.microsoft.com/office/drawing/2014/main" val="137136017"/>
                    </a:ext>
                  </a:extLst>
                </a:gridCol>
                <a:gridCol w="1032330">
                  <a:extLst>
                    <a:ext uri="{9D8B030D-6E8A-4147-A177-3AD203B41FA5}">
                      <a16:colId xmlns:a16="http://schemas.microsoft.com/office/drawing/2014/main" val="524404986"/>
                    </a:ext>
                  </a:extLst>
                </a:gridCol>
              </a:tblGrid>
              <a:tr h="506361">
                <a:tc>
                  <a:txBody>
                    <a:bodyPr/>
                    <a:lstStyle/>
                    <a:p>
                      <a:pPr algn="l" fontAlgn="b"/>
                      <a:endParaRPr lang="en-US" sz="2000" b="1" i="0" u="none" strike="noStrike" dirty="0">
                        <a:solidFill>
                          <a:schemeClr val="tx2">
                            <a:lumMod val="50000"/>
                          </a:schemeClr>
                        </a:solidFill>
                        <a:effectLst/>
                        <a:latin typeface="Calibri" panose="020F0502020204030204" pitchFamily="34" charset="0"/>
                      </a:endParaRPr>
                    </a:p>
                  </a:txBody>
                  <a:tcPr marL="0" marR="0" marT="0" marB="0" anchor="b"/>
                </a:tc>
                <a:tc>
                  <a:txBody>
                    <a:bodyPr/>
                    <a:lstStyle/>
                    <a:p>
                      <a:pPr algn="l" fontAlgn="b"/>
                      <a:r>
                        <a:rPr lang="en-US" sz="1600" b="1" u="none" strike="noStrike" dirty="0">
                          <a:solidFill>
                            <a:schemeClr val="tx2">
                              <a:lumMod val="50000"/>
                            </a:schemeClr>
                          </a:solidFill>
                          <a:effectLst/>
                        </a:rPr>
                        <a:t>Approved</a:t>
                      </a:r>
                      <a:endParaRPr lang="en-US" sz="1600" b="1" i="0" u="none" strike="noStrike" dirty="0">
                        <a:solidFill>
                          <a:schemeClr val="tx2">
                            <a:lumMod val="50000"/>
                          </a:schemeClr>
                        </a:solidFill>
                        <a:effectLst/>
                        <a:latin typeface="Arial" panose="020B0604020202020204" pitchFamily="34" charset="0"/>
                      </a:endParaRPr>
                    </a:p>
                  </a:txBody>
                  <a:tcPr marL="0" marR="0" marT="0" marB="0" anchor="b"/>
                </a:tc>
                <a:tc>
                  <a:txBody>
                    <a:bodyPr/>
                    <a:lstStyle/>
                    <a:p>
                      <a:pPr algn="l" fontAlgn="b"/>
                      <a:r>
                        <a:rPr lang="en-US" sz="1600" b="1" u="none" strike="noStrike" dirty="0">
                          <a:solidFill>
                            <a:schemeClr val="tx2">
                              <a:lumMod val="50000"/>
                            </a:schemeClr>
                          </a:solidFill>
                          <a:effectLst/>
                        </a:rPr>
                        <a:t>Rejected</a:t>
                      </a:r>
                      <a:endParaRPr lang="en-US" sz="1600" b="1" i="0" u="none" strike="noStrike" dirty="0">
                        <a:solidFill>
                          <a:schemeClr val="tx2">
                            <a:lumMod val="50000"/>
                          </a:schemeClr>
                        </a:solidFill>
                        <a:effectLst/>
                        <a:latin typeface="Arial" panose="020B0604020202020204" pitchFamily="34" charset="0"/>
                      </a:endParaRPr>
                    </a:p>
                  </a:txBody>
                  <a:tcPr marL="0" marR="0" marT="0" marB="0" anchor="b"/>
                </a:tc>
                <a:tc>
                  <a:txBody>
                    <a:bodyPr/>
                    <a:lstStyle/>
                    <a:p>
                      <a:pPr algn="l" fontAlgn="b"/>
                      <a:r>
                        <a:rPr lang="en-US" sz="1600" b="1" u="none" strike="noStrike" dirty="0">
                          <a:solidFill>
                            <a:schemeClr val="tx2">
                              <a:lumMod val="50000"/>
                            </a:schemeClr>
                          </a:solidFill>
                          <a:effectLst/>
                        </a:rPr>
                        <a:t>Pending</a:t>
                      </a:r>
                      <a:endParaRPr lang="en-US" sz="1600" b="1" i="0" u="none" strike="noStrike" dirty="0">
                        <a:solidFill>
                          <a:schemeClr val="tx2">
                            <a:lumMod val="50000"/>
                          </a:schemeClr>
                        </a:solidFill>
                        <a:effectLst/>
                        <a:latin typeface="Arial" panose="020B0604020202020204" pitchFamily="34" charset="0"/>
                      </a:endParaRPr>
                    </a:p>
                  </a:txBody>
                  <a:tcPr marL="0" marR="0" marT="0" marB="0" anchor="b"/>
                </a:tc>
                <a:tc>
                  <a:txBody>
                    <a:bodyPr/>
                    <a:lstStyle/>
                    <a:p>
                      <a:pPr algn="l" fontAlgn="b"/>
                      <a:r>
                        <a:rPr lang="en-US" sz="2000" b="1" u="none" strike="noStrike" dirty="0">
                          <a:solidFill>
                            <a:schemeClr val="tx2">
                              <a:lumMod val="50000"/>
                            </a:schemeClr>
                          </a:solidFill>
                          <a:effectLst/>
                        </a:rPr>
                        <a:t>Duplicate</a:t>
                      </a:r>
                      <a:endParaRPr lang="en-US" sz="2000" b="1" i="0" u="none" strike="noStrike" dirty="0">
                        <a:solidFill>
                          <a:schemeClr val="tx2">
                            <a:lumMod val="50000"/>
                          </a:schemeClr>
                        </a:solidFill>
                        <a:effectLst/>
                        <a:latin typeface="Calibri" panose="020F0502020204030204" pitchFamily="34" charset="0"/>
                      </a:endParaRPr>
                    </a:p>
                  </a:txBody>
                  <a:tcPr marL="0" marR="0" marT="0" marB="0" anchor="b"/>
                </a:tc>
                <a:tc>
                  <a:txBody>
                    <a:bodyPr/>
                    <a:lstStyle/>
                    <a:p>
                      <a:pPr algn="l" fontAlgn="b"/>
                      <a:endParaRPr lang="en-US" sz="2000" b="1" i="0" u="none" strike="noStrike" dirty="0">
                        <a:solidFill>
                          <a:schemeClr val="tx2">
                            <a:lumMod val="50000"/>
                          </a:schemeClr>
                        </a:solidFill>
                        <a:effectLst/>
                        <a:latin typeface="Calibri" panose="020F0502020204030204" pitchFamily="34" charset="0"/>
                      </a:endParaRPr>
                    </a:p>
                  </a:txBody>
                  <a:tcPr marL="0" marR="0" marT="0" marB="0" anchor="b"/>
                </a:tc>
                <a:extLst>
                  <a:ext uri="{0D108BD9-81ED-4DB2-BD59-A6C34878D82A}">
                    <a16:rowId xmlns:a16="http://schemas.microsoft.com/office/drawing/2014/main" val="194776073"/>
                  </a:ext>
                </a:extLst>
              </a:tr>
              <a:tr h="345069">
                <a:tc>
                  <a:txBody>
                    <a:bodyPr/>
                    <a:lstStyle/>
                    <a:p>
                      <a:pPr algn="l" fontAlgn="b"/>
                      <a:r>
                        <a:rPr lang="en-US" sz="1600" u="none" strike="noStrike" dirty="0">
                          <a:solidFill>
                            <a:schemeClr val="tx2">
                              <a:lumMod val="50000"/>
                            </a:schemeClr>
                          </a:solidFill>
                          <a:effectLst/>
                        </a:rPr>
                        <a:t>Tier 3: Section 22C(1)(b) - licence holder</a:t>
                      </a:r>
                      <a:endParaRPr lang="en-US" sz="1600" b="1" i="0" u="none" strike="noStrike" dirty="0">
                        <a:solidFill>
                          <a:schemeClr val="tx2">
                            <a:lumMod val="50000"/>
                          </a:schemeClr>
                        </a:solidFill>
                        <a:effectLst/>
                        <a:latin typeface="Arial" panose="020B0604020202020204" pitchFamily="34" charset="0"/>
                      </a:endParaRPr>
                    </a:p>
                  </a:txBody>
                  <a:tcPr marL="0" marR="0" marT="0" marB="0" anchor="b"/>
                </a:tc>
                <a:tc>
                  <a:txBody>
                    <a:bodyPr/>
                    <a:lstStyle/>
                    <a:p>
                      <a:pPr algn="r" fontAlgn="b"/>
                      <a:r>
                        <a:rPr lang="en-US" sz="1600" u="none" strike="noStrike" kern="1200" dirty="0">
                          <a:solidFill>
                            <a:schemeClr val="tx2">
                              <a:lumMod val="50000"/>
                            </a:schemeClr>
                          </a:solidFill>
                          <a:effectLst/>
                          <a:latin typeface="+mn-lt"/>
                          <a:ea typeface="+mn-ea"/>
                          <a:cs typeface="+mn-cs"/>
                        </a:rPr>
                        <a:t>7</a:t>
                      </a:r>
                    </a:p>
                  </a:txBody>
                  <a:tcPr marL="0" marR="0" marT="0" marB="0" anchor="b"/>
                </a:tc>
                <a:tc>
                  <a:txBody>
                    <a:bodyPr/>
                    <a:lstStyle/>
                    <a:p>
                      <a:pPr algn="r" fontAlgn="b"/>
                      <a:r>
                        <a:rPr lang="en-US" sz="1600" u="none" strike="noStrike" kern="1200" dirty="0">
                          <a:solidFill>
                            <a:schemeClr val="tx2">
                              <a:lumMod val="50000"/>
                            </a:schemeClr>
                          </a:solidFill>
                          <a:effectLst/>
                          <a:latin typeface="+mn-lt"/>
                          <a:ea typeface="+mn-ea"/>
                          <a:cs typeface="+mn-cs"/>
                        </a:rPr>
                        <a:t>2</a:t>
                      </a:r>
                    </a:p>
                  </a:txBody>
                  <a:tcPr marL="0" marR="0" marT="0" marB="0" anchor="b"/>
                </a:tc>
                <a:tc>
                  <a:txBody>
                    <a:bodyPr/>
                    <a:lstStyle/>
                    <a:p>
                      <a:pPr algn="r" fontAlgn="b"/>
                      <a:r>
                        <a:rPr lang="en-US" sz="1600" u="none" strike="noStrike" kern="1200">
                          <a:solidFill>
                            <a:schemeClr val="tx2">
                              <a:lumMod val="50000"/>
                            </a:schemeClr>
                          </a:solidFill>
                          <a:effectLst/>
                          <a:latin typeface="+mn-lt"/>
                          <a:ea typeface="+mn-ea"/>
                          <a:cs typeface="+mn-cs"/>
                        </a:rPr>
                        <a:t>1</a:t>
                      </a:r>
                    </a:p>
                  </a:txBody>
                  <a:tcPr marL="0" marR="0" marT="0" marB="0" anchor="b"/>
                </a:tc>
                <a:tc>
                  <a:txBody>
                    <a:bodyPr/>
                    <a:lstStyle/>
                    <a:p>
                      <a:pPr algn="r" fontAlgn="b"/>
                      <a:r>
                        <a:rPr lang="en-US" sz="1600" u="none" strike="noStrike" kern="1200">
                          <a:solidFill>
                            <a:schemeClr val="tx2">
                              <a:lumMod val="50000"/>
                            </a:schemeClr>
                          </a:solidFill>
                          <a:effectLst/>
                          <a:latin typeface="+mn-lt"/>
                          <a:ea typeface="+mn-ea"/>
                          <a:cs typeface="+mn-cs"/>
                        </a:rPr>
                        <a:t>0</a:t>
                      </a:r>
                    </a:p>
                  </a:txBody>
                  <a:tcPr marL="0" marR="0" marT="0" marB="0" anchor="b"/>
                </a:tc>
                <a:tc>
                  <a:txBody>
                    <a:bodyPr/>
                    <a:lstStyle/>
                    <a:p>
                      <a:pPr algn="l" fontAlgn="b"/>
                      <a:endParaRPr lang="en-US" sz="1600" u="none" strike="noStrike" kern="1200">
                        <a:solidFill>
                          <a:schemeClr val="tx2">
                            <a:lumMod val="50000"/>
                          </a:schemeClr>
                        </a:solidFill>
                        <a:effectLst/>
                        <a:latin typeface="+mn-lt"/>
                        <a:ea typeface="+mn-ea"/>
                        <a:cs typeface="+mn-cs"/>
                      </a:endParaRPr>
                    </a:p>
                  </a:txBody>
                  <a:tcPr marL="0" marR="0" marT="0" marB="0" anchor="b"/>
                </a:tc>
                <a:extLst>
                  <a:ext uri="{0D108BD9-81ED-4DB2-BD59-A6C34878D82A}">
                    <a16:rowId xmlns:a16="http://schemas.microsoft.com/office/drawing/2014/main" val="1213618338"/>
                  </a:ext>
                </a:extLst>
              </a:tr>
              <a:tr h="345069">
                <a:tc>
                  <a:txBody>
                    <a:bodyPr/>
                    <a:lstStyle/>
                    <a:p>
                      <a:pPr algn="l" fontAlgn="b"/>
                      <a:r>
                        <a:rPr lang="en-US" sz="1600" u="none" strike="noStrike" dirty="0">
                          <a:solidFill>
                            <a:schemeClr val="tx2">
                              <a:lumMod val="50000"/>
                            </a:schemeClr>
                          </a:solidFill>
                          <a:effectLst/>
                        </a:rPr>
                        <a:t>Tier 2: Healthcare Facility Stock</a:t>
                      </a:r>
                      <a:endParaRPr lang="en-US" sz="1600" b="1" i="0" u="none" strike="noStrike" dirty="0">
                        <a:solidFill>
                          <a:schemeClr val="tx2">
                            <a:lumMod val="50000"/>
                          </a:schemeClr>
                        </a:solidFill>
                        <a:effectLst/>
                        <a:latin typeface="Arial" panose="020B0604020202020204" pitchFamily="34" charset="0"/>
                      </a:endParaRPr>
                    </a:p>
                  </a:txBody>
                  <a:tcPr marL="0" marR="0" marT="0" marB="0" anchor="b"/>
                </a:tc>
                <a:tc>
                  <a:txBody>
                    <a:bodyPr/>
                    <a:lstStyle/>
                    <a:p>
                      <a:pPr algn="r" fontAlgn="b"/>
                      <a:r>
                        <a:rPr lang="en-US" sz="1600" u="none" strike="noStrike" kern="1200">
                          <a:solidFill>
                            <a:schemeClr val="tx2">
                              <a:lumMod val="50000"/>
                            </a:schemeClr>
                          </a:solidFill>
                          <a:effectLst/>
                          <a:latin typeface="+mn-lt"/>
                          <a:ea typeface="+mn-ea"/>
                          <a:cs typeface="+mn-cs"/>
                        </a:rPr>
                        <a:t>103</a:t>
                      </a:r>
                    </a:p>
                  </a:txBody>
                  <a:tcPr marL="0" marR="0" marT="0" marB="0" anchor="b"/>
                </a:tc>
                <a:tc>
                  <a:txBody>
                    <a:bodyPr/>
                    <a:lstStyle/>
                    <a:p>
                      <a:pPr algn="r" fontAlgn="b"/>
                      <a:r>
                        <a:rPr lang="en-US" sz="1600" u="none" strike="noStrike" kern="1200" dirty="0">
                          <a:solidFill>
                            <a:schemeClr val="tx2">
                              <a:lumMod val="50000"/>
                            </a:schemeClr>
                          </a:solidFill>
                          <a:effectLst/>
                          <a:latin typeface="+mn-lt"/>
                          <a:ea typeface="+mn-ea"/>
                          <a:cs typeface="+mn-cs"/>
                        </a:rPr>
                        <a:t>43</a:t>
                      </a:r>
                    </a:p>
                  </a:txBody>
                  <a:tcPr marL="0" marR="0" marT="0" marB="0" anchor="b"/>
                </a:tc>
                <a:tc>
                  <a:txBody>
                    <a:bodyPr/>
                    <a:lstStyle/>
                    <a:p>
                      <a:pPr algn="r" fontAlgn="b"/>
                      <a:r>
                        <a:rPr lang="en-US" sz="1600" u="none" strike="noStrike" kern="1200" dirty="0">
                          <a:solidFill>
                            <a:schemeClr val="tx2">
                              <a:lumMod val="50000"/>
                            </a:schemeClr>
                          </a:solidFill>
                          <a:effectLst/>
                          <a:latin typeface="+mn-lt"/>
                          <a:ea typeface="+mn-ea"/>
                          <a:cs typeface="+mn-cs"/>
                        </a:rPr>
                        <a:t>0</a:t>
                      </a:r>
                    </a:p>
                  </a:txBody>
                  <a:tcPr marL="0" marR="0" marT="0" marB="0" anchor="b"/>
                </a:tc>
                <a:tc>
                  <a:txBody>
                    <a:bodyPr/>
                    <a:lstStyle/>
                    <a:p>
                      <a:pPr algn="r" fontAlgn="b"/>
                      <a:r>
                        <a:rPr lang="en-US" sz="1600" u="none" strike="noStrike" kern="1200" dirty="0">
                          <a:solidFill>
                            <a:schemeClr val="tx2">
                              <a:lumMod val="50000"/>
                            </a:schemeClr>
                          </a:solidFill>
                          <a:effectLst/>
                          <a:latin typeface="+mn-lt"/>
                          <a:ea typeface="+mn-ea"/>
                          <a:cs typeface="+mn-cs"/>
                        </a:rPr>
                        <a:t>4</a:t>
                      </a:r>
                    </a:p>
                  </a:txBody>
                  <a:tcPr marL="0" marR="0" marT="0" marB="0" anchor="b"/>
                </a:tc>
                <a:tc>
                  <a:txBody>
                    <a:bodyPr/>
                    <a:lstStyle/>
                    <a:p>
                      <a:pPr algn="l" fontAlgn="b"/>
                      <a:endParaRPr lang="en-US" sz="1600" u="none" strike="noStrike" kern="1200">
                        <a:solidFill>
                          <a:schemeClr val="tx2">
                            <a:lumMod val="50000"/>
                          </a:schemeClr>
                        </a:solidFill>
                        <a:effectLst/>
                        <a:latin typeface="+mn-lt"/>
                        <a:ea typeface="+mn-ea"/>
                        <a:cs typeface="+mn-cs"/>
                      </a:endParaRPr>
                    </a:p>
                  </a:txBody>
                  <a:tcPr marL="0" marR="0" marT="0" marB="0" anchor="b"/>
                </a:tc>
                <a:extLst>
                  <a:ext uri="{0D108BD9-81ED-4DB2-BD59-A6C34878D82A}">
                    <a16:rowId xmlns:a16="http://schemas.microsoft.com/office/drawing/2014/main" val="62307218"/>
                  </a:ext>
                </a:extLst>
              </a:tr>
              <a:tr h="345069">
                <a:tc>
                  <a:txBody>
                    <a:bodyPr/>
                    <a:lstStyle/>
                    <a:p>
                      <a:pPr algn="l" fontAlgn="b"/>
                      <a:r>
                        <a:rPr lang="en-US" sz="1600" u="none" strike="noStrike" dirty="0">
                          <a:solidFill>
                            <a:schemeClr val="tx2">
                              <a:lumMod val="50000"/>
                            </a:schemeClr>
                          </a:solidFill>
                          <a:effectLst/>
                        </a:rPr>
                        <a:t>Tier 1: Named-patient</a:t>
                      </a:r>
                      <a:endParaRPr lang="en-US" sz="1600" b="1" i="0" u="none" strike="noStrike" dirty="0">
                        <a:solidFill>
                          <a:schemeClr val="tx2">
                            <a:lumMod val="50000"/>
                          </a:schemeClr>
                        </a:solidFill>
                        <a:effectLst/>
                        <a:latin typeface="Arial" panose="020B0604020202020204" pitchFamily="34" charset="0"/>
                      </a:endParaRPr>
                    </a:p>
                  </a:txBody>
                  <a:tcPr marL="0" marR="0" marT="0" marB="0" anchor="b"/>
                </a:tc>
                <a:tc>
                  <a:txBody>
                    <a:bodyPr/>
                    <a:lstStyle/>
                    <a:p>
                      <a:pPr algn="r" fontAlgn="b"/>
                      <a:r>
                        <a:rPr lang="en-US" sz="1600" u="none" strike="noStrike" kern="1200" dirty="0">
                          <a:solidFill>
                            <a:schemeClr val="tx2">
                              <a:lumMod val="50000"/>
                            </a:schemeClr>
                          </a:solidFill>
                          <a:effectLst/>
                          <a:latin typeface="+mn-lt"/>
                          <a:ea typeface="+mn-ea"/>
                          <a:cs typeface="+mn-cs"/>
                        </a:rPr>
                        <a:t>11</a:t>
                      </a:r>
                    </a:p>
                  </a:txBody>
                  <a:tcPr marL="0" marR="0" marT="0" marB="0" anchor="b"/>
                </a:tc>
                <a:tc>
                  <a:txBody>
                    <a:bodyPr/>
                    <a:lstStyle/>
                    <a:p>
                      <a:pPr algn="r" fontAlgn="b"/>
                      <a:r>
                        <a:rPr lang="en-US" sz="1600" u="none" strike="noStrike" kern="1200" dirty="0">
                          <a:solidFill>
                            <a:schemeClr val="tx2">
                              <a:lumMod val="50000"/>
                            </a:schemeClr>
                          </a:solidFill>
                          <a:effectLst/>
                          <a:latin typeface="+mn-lt"/>
                          <a:ea typeface="+mn-ea"/>
                          <a:cs typeface="+mn-cs"/>
                        </a:rPr>
                        <a:t>6</a:t>
                      </a:r>
                    </a:p>
                  </a:txBody>
                  <a:tcPr marL="0" marR="0" marT="0" marB="0" anchor="b"/>
                </a:tc>
                <a:tc>
                  <a:txBody>
                    <a:bodyPr/>
                    <a:lstStyle/>
                    <a:p>
                      <a:pPr algn="r" fontAlgn="b"/>
                      <a:r>
                        <a:rPr lang="en-US" sz="1600" u="none" strike="noStrike" kern="1200" dirty="0">
                          <a:solidFill>
                            <a:schemeClr val="tx2">
                              <a:lumMod val="50000"/>
                            </a:schemeClr>
                          </a:solidFill>
                          <a:effectLst/>
                          <a:latin typeface="+mn-lt"/>
                          <a:ea typeface="+mn-ea"/>
                          <a:cs typeface="+mn-cs"/>
                        </a:rPr>
                        <a:t>1</a:t>
                      </a:r>
                    </a:p>
                  </a:txBody>
                  <a:tcPr marL="0" marR="0" marT="0" marB="0" anchor="b"/>
                </a:tc>
                <a:tc>
                  <a:txBody>
                    <a:bodyPr/>
                    <a:lstStyle/>
                    <a:p>
                      <a:pPr algn="r" fontAlgn="b"/>
                      <a:r>
                        <a:rPr lang="en-US" sz="1600" u="none" strike="noStrike" kern="1200" dirty="0">
                          <a:solidFill>
                            <a:schemeClr val="tx2">
                              <a:lumMod val="50000"/>
                            </a:schemeClr>
                          </a:solidFill>
                          <a:effectLst/>
                          <a:latin typeface="+mn-lt"/>
                          <a:ea typeface="+mn-ea"/>
                          <a:cs typeface="+mn-cs"/>
                        </a:rPr>
                        <a:t>1</a:t>
                      </a:r>
                    </a:p>
                  </a:txBody>
                  <a:tcPr marL="0" marR="0" marT="0" marB="0" anchor="b"/>
                </a:tc>
                <a:tc>
                  <a:txBody>
                    <a:bodyPr/>
                    <a:lstStyle/>
                    <a:p>
                      <a:pPr algn="l" fontAlgn="b"/>
                      <a:endParaRPr lang="en-US" sz="1600" u="none" strike="noStrike" kern="1200" dirty="0">
                        <a:solidFill>
                          <a:schemeClr val="tx2">
                            <a:lumMod val="50000"/>
                          </a:schemeClr>
                        </a:solidFill>
                        <a:effectLst/>
                        <a:latin typeface="+mn-lt"/>
                        <a:ea typeface="+mn-ea"/>
                        <a:cs typeface="+mn-cs"/>
                      </a:endParaRPr>
                    </a:p>
                  </a:txBody>
                  <a:tcPr marL="0" marR="0" marT="0" marB="0" anchor="b"/>
                </a:tc>
                <a:extLst>
                  <a:ext uri="{0D108BD9-81ED-4DB2-BD59-A6C34878D82A}">
                    <a16:rowId xmlns:a16="http://schemas.microsoft.com/office/drawing/2014/main" val="4259447581"/>
                  </a:ext>
                </a:extLst>
              </a:tr>
              <a:tr h="345069">
                <a:tc>
                  <a:txBody>
                    <a:bodyPr/>
                    <a:lstStyle/>
                    <a:p>
                      <a:pPr algn="l" fontAlgn="b"/>
                      <a:r>
                        <a:rPr lang="en-US" sz="1600" u="none" strike="noStrike">
                          <a:solidFill>
                            <a:schemeClr val="tx2">
                              <a:lumMod val="50000"/>
                            </a:schemeClr>
                          </a:solidFill>
                          <a:effectLst/>
                        </a:rPr>
                        <a:t>Other</a:t>
                      </a:r>
                      <a:endParaRPr lang="en-US" sz="1600" b="1" i="0" u="none" strike="noStrike">
                        <a:solidFill>
                          <a:schemeClr val="tx2">
                            <a:lumMod val="50000"/>
                          </a:schemeClr>
                        </a:solidFill>
                        <a:effectLst/>
                        <a:latin typeface="Arial" panose="020B0604020202020204" pitchFamily="34" charset="0"/>
                      </a:endParaRPr>
                    </a:p>
                  </a:txBody>
                  <a:tcPr marL="0" marR="0" marT="0" marB="0" anchor="b"/>
                </a:tc>
                <a:tc>
                  <a:txBody>
                    <a:bodyPr/>
                    <a:lstStyle/>
                    <a:p>
                      <a:pPr algn="r" fontAlgn="b"/>
                      <a:r>
                        <a:rPr lang="en-US" sz="1600" u="none" strike="noStrike" kern="1200">
                          <a:solidFill>
                            <a:schemeClr val="tx2">
                              <a:lumMod val="50000"/>
                            </a:schemeClr>
                          </a:solidFill>
                          <a:effectLst/>
                          <a:latin typeface="+mn-lt"/>
                          <a:ea typeface="+mn-ea"/>
                          <a:cs typeface="+mn-cs"/>
                        </a:rPr>
                        <a:t>0</a:t>
                      </a:r>
                    </a:p>
                  </a:txBody>
                  <a:tcPr marL="0" marR="0" marT="0" marB="0" anchor="b"/>
                </a:tc>
                <a:tc>
                  <a:txBody>
                    <a:bodyPr/>
                    <a:lstStyle/>
                    <a:p>
                      <a:pPr algn="r" fontAlgn="b"/>
                      <a:r>
                        <a:rPr lang="en-US" sz="1600" u="none" strike="noStrike" kern="1200">
                          <a:solidFill>
                            <a:schemeClr val="tx2">
                              <a:lumMod val="50000"/>
                            </a:schemeClr>
                          </a:solidFill>
                          <a:effectLst/>
                          <a:latin typeface="+mn-lt"/>
                          <a:ea typeface="+mn-ea"/>
                          <a:cs typeface="+mn-cs"/>
                        </a:rPr>
                        <a:t>0</a:t>
                      </a:r>
                    </a:p>
                  </a:txBody>
                  <a:tcPr marL="0" marR="0" marT="0" marB="0" anchor="b"/>
                </a:tc>
                <a:tc>
                  <a:txBody>
                    <a:bodyPr/>
                    <a:lstStyle/>
                    <a:p>
                      <a:pPr algn="r" fontAlgn="b"/>
                      <a:r>
                        <a:rPr lang="en-US" sz="1600" u="none" strike="noStrike" kern="1200" dirty="0">
                          <a:solidFill>
                            <a:schemeClr val="tx2">
                              <a:lumMod val="50000"/>
                            </a:schemeClr>
                          </a:solidFill>
                          <a:effectLst/>
                          <a:latin typeface="+mn-lt"/>
                          <a:ea typeface="+mn-ea"/>
                          <a:cs typeface="+mn-cs"/>
                        </a:rPr>
                        <a:t>0</a:t>
                      </a:r>
                    </a:p>
                  </a:txBody>
                  <a:tcPr marL="0" marR="0" marT="0" marB="0" anchor="b"/>
                </a:tc>
                <a:tc>
                  <a:txBody>
                    <a:bodyPr/>
                    <a:lstStyle/>
                    <a:p>
                      <a:pPr algn="r" fontAlgn="b"/>
                      <a:r>
                        <a:rPr lang="en-US" sz="1600" u="none" strike="noStrike" kern="1200" dirty="0">
                          <a:solidFill>
                            <a:schemeClr val="tx2">
                              <a:lumMod val="50000"/>
                            </a:schemeClr>
                          </a:solidFill>
                          <a:effectLst/>
                          <a:latin typeface="+mn-lt"/>
                          <a:ea typeface="+mn-ea"/>
                          <a:cs typeface="+mn-cs"/>
                        </a:rPr>
                        <a:t>0</a:t>
                      </a:r>
                    </a:p>
                  </a:txBody>
                  <a:tcPr marL="0" marR="0" marT="0" marB="0" anchor="b"/>
                </a:tc>
                <a:tc>
                  <a:txBody>
                    <a:bodyPr/>
                    <a:lstStyle/>
                    <a:p>
                      <a:pPr algn="l" fontAlgn="b"/>
                      <a:endParaRPr lang="en-US" sz="1600" u="none" strike="noStrike" kern="1200" dirty="0">
                        <a:solidFill>
                          <a:schemeClr val="tx2">
                            <a:lumMod val="50000"/>
                          </a:schemeClr>
                        </a:solidFill>
                        <a:effectLst/>
                        <a:latin typeface="+mn-lt"/>
                        <a:ea typeface="+mn-ea"/>
                        <a:cs typeface="+mn-cs"/>
                      </a:endParaRPr>
                    </a:p>
                  </a:txBody>
                  <a:tcPr marL="0" marR="0" marT="0" marB="0" anchor="b"/>
                </a:tc>
                <a:extLst>
                  <a:ext uri="{0D108BD9-81ED-4DB2-BD59-A6C34878D82A}">
                    <a16:rowId xmlns:a16="http://schemas.microsoft.com/office/drawing/2014/main" val="858537117"/>
                  </a:ext>
                </a:extLst>
              </a:tr>
              <a:tr h="345069">
                <a:tc>
                  <a:txBody>
                    <a:bodyPr/>
                    <a:lstStyle/>
                    <a:p>
                      <a:pPr algn="l" fontAlgn="b"/>
                      <a:r>
                        <a:rPr lang="en-US" sz="1600" b="1" u="none" strike="noStrike" dirty="0">
                          <a:solidFill>
                            <a:schemeClr val="tx2">
                              <a:lumMod val="50000"/>
                            </a:schemeClr>
                          </a:solidFill>
                          <a:effectLst/>
                        </a:rPr>
                        <a:t>TOTAL</a:t>
                      </a:r>
                      <a:endParaRPr lang="en-US" sz="1600" b="1" i="0" u="none" strike="noStrike" dirty="0">
                        <a:solidFill>
                          <a:schemeClr val="tx2">
                            <a:lumMod val="50000"/>
                          </a:schemeClr>
                        </a:solidFill>
                        <a:effectLst/>
                        <a:latin typeface="Arial" panose="020B0604020202020204" pitchFamily="34" charset="0"/>
                      </a:endParaRPr>
                    </a:p>
                  </a:txBody>
                  <a:tcPr marL="0" marR="0" marT="0" marB="0" anchor="b"/>
                </a:tc>
                <a:tc>
                  <a:txBody>
                    <a:bodyPr/>
                    <a:lstStyle/>
                    <a:p>
                      <a:pPr algn="r" fontAlgn="b"/>
                      <a:r>
                        <a:rPr lang="en-US" sz="1600" b="1" u="none" strike="noStrike" kern="1200" dirty="0">
                          <a:solidFill>
                            <a:schemeClr val="tx2">
                              <a:lumMod val="50000"/>
                            </a:schemeClr>
                          </a:solidFill>
                          <a:effectLst/>
                          <a:latin typeface="+mn-lt"/>
                          <a:ea typeface="+mn-ea"/>
                          <a:cs typeface="+mn-cs"/>
                        </a:rPr>
                        <a:t>121</a:t>
                      </a:r>
                    </a:p>
                  </a:txBody>
                  <a:tcPr marL="0" marR="0" marT="0" marB="0" anchor="b"/>
                </a:tc>
                <a:tc>
                  <a:txBody>
                    <a:bodyPr/>
                    <a:lstStyle/>
                    <a:p>
                      <a:pPr algn="r" fontAlgn="b"/>
                      <a:r>
                        <a:rPr lang="en-US" sz="1600" b="1" u="none" strike="noStrike" kern="1200" dirty="0">
                          <a:solidFill>
                            <a:schemeClr val="tx2">
                              <a:lumMod val="50000"/>
                            </a:schemeClr>
                          </a:solidFill>
                          <a:effectLst/>
                          <a:latin typeface="+mn-lt"/>
                          <a:ea typeface="+mn-ea"/>
                          <a:cs typeface="+mn-cs"/>
                        </a:rPr>
                        <a:t>51</a:t>
                      </a:r>
                    </a:p>
                  </a:txBody>
                  <a:tcPr marL="0" marR="0" marT="0" marB="0" anchor="b"/>
                </a:tc>
                <a:tc>
                  <a:txBody>
                    <a:bodyPr/>
                    <a:lstStyle/>
                    <a:p>
                      <a:pPr algn="r" fontAlgn="b"/>
                      <a:r>
                        <a:rPr lang="en-US" sz="1600" b="1" u="none" strike="noStrike" kern="1200" dirty="0">
                          <a:solidFill>
                            <a:schemeClr val="tx2">
                              <a:lumMod val="50000"/>
                            </a:schemeClr>
                          </a:solidFill>
                          <a:effectLst/>
                          <a:latin typeface="+mn-lt"/>
                          <a:ea typeface="+mn-ea"/>
                          <a:cs typeface="+mn-cs"/>
                        </a:rPr>
                        <a:t>2</a:t>
                      </a:r>
                    </a:p>
                  </a:txBody>
                  <a:tcPr marL="0" marR="0" marT="0" marB="0" anchor="b"/>
                </a:tc>
                <a:tc>
                  <a:txBody>
                    <a:bodyPr/>
                    <a:lstStyle/>
                    <a:p>
                      <a:pPr algn="r" fontAlgn="b"/>
                      <a:r>
                        <a:rPr lang="en-US" sz="1600" b="1" u="none" strike="noStrike" kern="1200" dirty="0">
                          <a:solidFill>
                            <a:schemeClr val="tx2">
                              <a:lumMod val="50000"/>
                            </a:schemeClr>
                          </a:solidFill>
                          <a:effectLst/>
                          <a:latin typeface="+mn-lt"/>
                          <a:ea typeface="+mn-ea"/>
                          <a:cs typeface="+mn-cs"/>
                        </a:rPr>
                        <a:t>5</a:t>
                      </a:r>
                    </a:p>
                  </a:txBody>
                  <a:tcPr marL="0" marR="0" marT="0" marB="0" anchor="b"/>
                </a:tc>
                <a:tc>
                  <a:txBody>
                    <a:bodyPr/>
                    <a:lstStyle/>
                    <a:p>
                      <a:pPr algn="r" fontAlgn="b"/>
                      <a:r>
                        <a:rPr lang="en-US" sz="1600" b="1" u="none" strike="noStrike" kern="1200" dirty="0">
                          <a:solidFill>
                            <a:schemeClr val="tx2">
                              <a:lumMod val="50000"/>
                            </a:schemeClr>
                          </a:solidFill>
                          <a:effectLst/>
                          <a:latin typeface="+mn-lt"/>
                          <a:ea typeface="+mn-ea"/>
                          <a:cs typeface="+mn-cs"/>
                        </a:rPr>
                        <a:t>179</a:t>
                      </a:r>
                    </a:p>
                  </a:txBody>
                  <a:tcPr marL="0" marR="0" marT="0" marB="0" anchor="b"/>
                </a:tc>
                <a:extLst>
                  <a:ext uri="{0D108BD9-81ED-4DB2-BD59-A6C34878D82A}">
                    <a16:rowId xmlns:a16="http://schemas.microsoft.com/office/drawing/2014/main" val="1733567856"/>
                  </a:ext>
                </a:extLst>
              </a:tr>
            </a:tbl>
          </a:graphicData>
        </a:graphic>
      </p:graphicFrame>
    </p:spTree>
    <p:extLst>
      <p:ext uri="{BB962C8B-B14F-4D97-AF65-F5344CB8AC3E}">
        <p14:creationId xmlns:p14="http://schemas.microsoft.com/office/powerpoint/2010/main" val="3991176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614859" cy="1512598"/>
          </a:xfrm>
        </p:spPr>
        <p:txBody>
          <a:bodyPr>
            <a:noAutofit/>
          </a:bodyPr>
          <a:lstStyle/>
          <a:p>
            <a:r>
              <a:rPr lang="en-US" sz="2800" b="1" dirty="0" smtClean="0">
                <a:solidFill>
                  <a:schemeClr val="accent1"/>
                </a:solidFill>
              </a:rPr>
              <a:t>Conclusion:</a:t>
            </a:r>
            <a:endParaRPr lang="en-US" sz="2800" b="1" dirty="0">
              <a:solidFill>
                <a:schemeClr val="accent1"/>
              </a:solidFill>
            </a:endParaRPr>
          </a:p>
        </p:txBody>
      </p:sp>
      <p:sp>
        <p:nvSpPr>
          <p:cNvPr id="3" name="Content Placeholder 2"/>
          <p:cNvSpPr>
            <a:spLocks noGrp="1"/>
          </p:cNvSpPr>
          <p:nvPr>
            <p:ph idx="1"/>
          </p:nvPr>
        </p:nvSpPr>
        <p:spPr>
          <a:xfrm>
            <a:off x="609600" y="1600202"/>
            <a:ext cx="9614859" cy="4603953"/>
          </a:xfrm>
        </p:spPr>
        <p:txBody>
          <a:bodyPr>
            <a:normAutofit fontScale="92500" lnSpcReduction="10000"/>
          </a:bodyPr>
          <a:lstStyle/>
          <a:p>
            <a:r>
              <a:rPr lang="en-US" dirty="0"/>
              <a:t>SAHPRA encourages and supports all well- designed, ethically approved, scientific studies </a:t>
            </a:r>
            <a:endParaRPr lang="en-US" dirty="0" smtClean="0"/>
          </a:p>
          <a:p>
            <a:r>
              <a:rPr lang="en-US" dirty="0" smtClean="0"/>
              <a:t>SAHPRA </a:t>
            </a:r>
            <a:r>
              <a:rPr lang="en-US" dirty="0"/>
              <a:t>will continue to evaluate any emerging peer reviewed publications or data on the use of ivermectin for the treatment of </a:t>
            </a:r>
            <a:r>
              <a:rPr lang="en-US" dirty="0" smtClean="0"/>
              <a:t>COVID-19.</a:t>
            </a:r>
          </a:p>
          <a:p>
            <a:r>
              <a:rPr lang="en-US" dirty="0" smtClean="0"/>
              <a:t>SAHPRA’s view on </a:t>
            </a:r>
            <a:r>
              <a:rPr lang="en-US" dirty="0" err="1" smtClean="0"/>
              <a:t>ivermectin</a:t>
            </a:r>
            <a:r>
              <a:rPr lang="en-US" dirty="0" smtClean="0"/>
              <a:t> has not changed as there is still </a:t>
            </a:r>
            <a:r>
              <a:rPr lang="en-US" smtClean="0"/>
              <a:t>insufficient data</a:t>
            </a:r>
            <a:endParaRPr lang="en-US" dirty="0" smtClean="0"/>
          </a:p>
          <a:p>
            <a:r>
              <a:rPr lang="en-US" dirty="0"/>
              <a:t>A</a:t>
            </a:r>
            <a:r>
              <a:rPr lang="en-US" dirty="0" smtClean="0"/>
              <a:t>ccording </a:t>
            </a:r>
            <a:r>
              <a:rPr lang="en-US" dirty="0"/>
              <a:t>to the global clinical trials register, additional data should become available in the course of the next few </a:t>
            </a:r>
            <a:r>
              <a:rPr lang="en-US" dirty="0" smtClean="0"/>
              <a:t>months</a:t>
            </a:r>
            <a:endParaRPr lang="en-US" dirty="0"/>
          </a:p>
        </p:txBody>
      </p:sp>
    </p:spTree>
    <p:extLst>
      <p:ext uri="{BB962C8B-B14F-4D97-AF65-F5344CB8AC3E}">
        <p14:creationId xmlns:p14="http://schemas.microsoft.com/office/powerpoint/2010/main" val="3046432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10CDF54E-E6C2-47EE-8962-6461191395AB}" type="slidenum">
              <a:rPr lang="en-US" smtClean="0"/>
              <a:t>13</a:t>
            </a:fld>
            <a:endParaRPr lang="en-US"/>
          </a:p>
        </p:txBody>
      </p:sp>
    </p:spTree>
    <p:extLst>
      <p:ext uri="{BB962C8B-B14F-4D97-AF65-F5344CB8AC3E}">
        <p14:creationId xmlns:p14="http://schemas.microsoft.com/office/powerpoint/2010/main" val="2961337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solidFill>
              </a:rPr>
              <a:t>Ivermectin:</a:t>
            </a:r>
            <a:endParaRPr lang="en-US" sz="3600" b="1"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A </a:t>
            </a:r>
            <a:r>
              <a:rPr lang="en-US" dirty="0"/>
              <a:t>widely used drug for the treatment and control of parasites in animals and is used to treat several tropical diseases in humans not commonly seen in South Africa, as well as scabies and head lice. </a:t>
            </a:r>
            <a:endParaRPr lang="en-US" dirty="0" smtClean="0"/>
          </a:p>
          <a:p>
            <a:r>
              <a:rPr lang="en-US" dirty="0" smtClean="0"/>
              <a:t>Ivermectin </a:t>
            </a:r>
            <a:r>
              <a:rPr lang="en-US" dirty="0"/>
              <a:t>is a synthetic derivative of the </a:t>
            </a:r>
            <a:r>
              <a:rPr lang="en-US" dirty="0" err="1"/>
              <a:t>antiparasitic</a:t>
            </a:r>
            <a:r>
              <a:rPr lang="en-US" dirty="0"/>
              <a:t> </a:t>
            </a:r>
            <a:r>
              <a:rPr lang="en-US" dirty="0" smtClean="0"/>
              <a:t>class </a:t>
            </a:r>
            <a:r>
              <a:rPr lang="en-US" dirty="0"/>
              <a:t>of compounds known as </a:t>
            </a:r>
            <a:r>
              <a:rPr lang="en-US" dirty="0" err="1"/>
              <a:t>avermectins</a:t>
            </a:r>
            <a:r>
              <a:rPr lang="en-US" dirty="0" smtClean="0"/>
              <a:t>.</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655466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Regulatory status of ivermectin in South Africa:</a:t>
            </a:r>
            <a:endParaRPr lang="en-US" sz="3600" b="1" dirty="0">
              <a:solidFill>
                <a:schemeClr val="accent1"/>
              </a:solidFill>
            </a:endParaRPr>
          </a:p>
        </p:txBody>
      </p:sp>
      <p:sp>
        <p:nvSpPr>
          <p:cNvPr id="3" name="Content Placeholder 2"/>
          <p:cNvSpPr>
            <a:spLocks noGrp="1"/>
          </p:cNvSpPr>
          <p:nvPr>
            <p:ph idx="1"/>
          </p:nvPr>
        </p:nvSpPr>
        <p:spPr>
          <a:xfrm>
            <a:off x="609600" y="1600202"/>
            <a:ext cx="9614859" cy="4997243"/>
          </a:xfrm>
        </p:spPr>
        <p:txBody>
          <a:bodyPr>
            <a:normAutofit fontScale="92500" lnSpcReduction="10000"/>
          </a:bodyPr>
          <a:lstStyle/>
          <a:p>
            <a:r>
              <a:rPr lang="en-US" dirty="0" smtClean="0"/>
              <a:t>Registered </a:t>
            </a:r>
            <a:r>
              <a:rPr lang="en-US" dirty="0"/>
              <a:t>for use under Act 36 of 1947 (Department of Agriculture) for use in animals. </a:t>
            </a:r>
            <a:endParaRPr lang="en-US" dirty="0" smtClean="0"/>
          </a:p>
          <a:p>
            <a:r>
              <a:rPr lang="en-US" dirty="0" smtClean="0"/>
              <a:t>The </a:t>
            </a:r>
            <a:r>
              <a:rPr lang="en-US" dirty="0"/>
              <a:t>drug is not currently registered for human </a:t>
            </a:r>
            <a:r>
              <a:rPr lang="en-US" dirty="0" smtClean="0"/>
              <a:t>use.</a:t>
            </a:r>
          </a:p>
          <a:p>
            <a:pPr lvl="1"/>
            <a:r>
              <a:rPr lang="en-US" dirty="0" smtClean="0"/>
              <a:t> SAHPRA </a:t>
            </a:r>
            <a:r>
              <a:rPr lang="en-US" dirty="0"/>
              <a:t>occasionally grants Section 21 permits for the use of topical ivermectin as an unregistered product for the treatment of individual patients with conditions such as scabies or head lice</a:t>
            </a:r>
            <a:r>
              <a:rPr lang="en-US" dirty="0" smtClean="0"/>
              <a:t>.</a:t>
            </a:r>
          </a:p>
          <a:p>
            <a:r>
              <a:rPr lang="en-US" dirty="0"/>
              <a:t>In countries where </a:t>
            </a:r>
            <a:r>
              <a:rPr lang="en-US" dirty="0" err="1"/>
              <a:t>ivermectin</a:t>
            </a:r>
            <a:r>
              <a:rPr lang="en-US" dirty="0"/>
              <a:t> is registered for human </a:t>
            </a:r>
            <a:r>
              <a:rPr lang="en-US" dirty="0" smtClean="0"/>
              <a:t>use:</a:t>
            </a:r>
          </a:p>
          <a:p>
            <a:pPr lvl="1"/>
            <a:r>
              <a:rPr lang="en-US" dirty="0" smtClean="0"/>
              <a:t>the </a:t>
            </a:r>
            <a:r>
              <a:rPr lang="en-US" dirty="0"/>
              <a:t>human use formulation is being used off-label in the management of Covid-19 infections </a:t>
            </a:r>
            <a:r>
              <a:rPr lang="en-US" dirty="0" smtClean="0"/>
              <a:t> </a:t>
            </a:r>
          </a:p>
          <a:p>
            <a:pPr lvl="1"/>
            <a:r>
              <a:rPr lang="en-US" dirty="0" smtClean="0"/>
              <a:t>the </a:t>
            </a:r>
            <a:r>
              <a:rPr lang="en-US" dirty="0"/>
              <a:t>clinical responsibility for monitoring of safety and efficacy lies solely with the prescriber.  </a:t>
            </a:r>
          </a:p>
          <a:p>
            <a:endParaRPr lang="en-US" dirty="0" smtClean="0"/>
          </a:p>
        </p:txBody>
      </p:sp>
    </p:spTree>
    <p:extLst>
      <p:ext uri="{BB962C8B-B14F-4D97-AF65-F5344CB8AC3E}">
        <p14:creationId xmlns:p14="http://schemas.microsoft.com/office/powerpoint/2010/main" val="142742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614859" cy="1325563"/>
          </a:xfrm>
        </p:spPr>
        <p:txBody>
          <a:bodyPr>
            <a:normAutofit/>
          </a:bodyPr>
          <a:lstStyle/>
          <a:p>
            <a:r>
              <a:rPr lang="en-US" sz="3600" b="1" dirty="0" smtClean="0">
                <a:solidFill>
                  <a:schemeClr val="accent1"/>
                </a:solidFill>
              </a:rPr>
              <a:t>Emergence of ivermectin as a promising therapy in the management of COVID-19 infections:</a:t>
            </a:r>
            <a:endParaRPr lang="en-US" sz="2800" b="1" dirty="0">
              <a:solidFill>
                <a:schemeClr val="accent1"/>
              </a:solidFill>
            </a:endParaRPr>
          </a:p>
        </p:txBody>
      </p:sp>
      <p:sp>
        <p:nvSpPr>
          <p:cNvPr id="3" name="Content Placeholder 2"/>
          <p:cNvSpPr>
            <a:spLocks noGrp="1"/>
          </p:cNvSpPr>
          <p:nvPr>
            <p:ph idx="1"/>
          </p:nvPr>
        </p:nvSpPr>
        <p:spPr>
          <a:xfrm>
            <a:off x="609600" y="1600202"/>
            <a:ext cx="9614859" cy="5007075"/>
          </a:xfrm>
        </p:spPr>
        <p:txBody>
          <a:bodyPr>
            <a:normAutofit fontScale="92500" lnSpcReduction="20000"/>
          </a:bodyPr>
          <a:lstStyle/>
          <a:p>
            <a:r>
              <a:rPr lang="en-US" dirty="0" smtClean="0"/>
              <a:t>Several </a:t>
            </a:r>
            <a:r>
              <a:rPr lang="en-US" dirty="0"/>
              <a:t>investigators have reported that when tested </a:t>
            </a:r>
            <a:r>
              <a:rPr lang="en-US" i="1" dirty="0"/>
              <a:t>in </a:t>
            </a:r>
            <a:r>
              <a:rPr lang="en-US" i="1" dirty="0" smtClean="0"/>
              <a:t>vitro</a:t>
            </a:r>
            <a:r>
              <a:rPr lang="en-US" dirty="0" smtClean="0"/>
              <a:t>, </a:t>
            </a:r>
            <a:r>
              <a:rPr lang="en-US" dirty="0"/>
              <a:t>ivermectin inhibits replication of the severe acute respiratory syndrome coronavirus 2 (SARS-CoV-2</a:t>
            </a:r>
            <a:r>
              <a:rPr lang="en-US" dirty="0" smtClean="0"/>
              <a:t>)</a:t>
            </a:r>
          </a:p>
          <a:p>
            <a:pPr lvl="1"/>
            <a:r>
              <a:rPr lang="en-US" dirty="0" err="1"/>
              <a:t>Ivermectin</a:t>
            </a:r>
            <a:r>
              <a:rPr lang="en-US" dirty="0"/>
              <a:t> is a host directed agent </a:t>
            </a:r>
            <a:r>
              <a:rPr lang="en-US" dirty="0" smtClean="0"/>
              <a:t>and has </a:t>
            </a:r>
            <a:r>
              <a:rPr lang="en-US" dirty="0"/>
              <a:t>broad‐spectrum activity against many RNA viruses </a:t>
            </a:r>
            <a:r>
              <a:rPr lang="en-US" i="1" dirty="0"/>
              <a:t>in vitro</a:t>
            </a:r>
            <a:r>
              <a:rPr lang="en-US" dirty="0"/>
              <a:t>. Host directed agents could reduce viral loads </a:t>
            </a:r>
            <a:r>
              <a:rPr lang="en-US" dirty="0" smtClean="0"/>
              <a:t>by inhibiting </a:t>
            </a:r>
            <a:r>
              <a:rPr lang="en-US" dirty="0"/>
              <a:t>the key cellular process that the virus hijacks to enhance infection and suppress host response</a:t>
            </a:r>
            <a:endParaRPr lang="en-US" dirty="0" smtClean="0"/>
          </a:p>
          <a:p>
            <a:r>
              <a:rPr lang="en-US" dirty="0" smtClean="0"/>
              <a:t>Given </a:t>
            </a:r>
            <a:r>
              <a:rPr lang="en-US" dirty="0"/>
              <a:t>the current coronavirus disease-19 (COVID-19) pandemic, this has understandably received a lot of media attention.  </a:t>
            </a:r>
            <a:endParaRPr lang="en-US" dirty="0" smtClean="0"/>
          </a:p>
          <a:p>
            <a:r>
              <a:rPr lang="en-US" dirty="0" smtClean="0"/>
              <a:t>Several </a:t>
            </a:r>
            <a:r>
              <a:rPr lang="en-US" dirty="0"/>
              <a:t>clinical studies have been undertaken to evaluate ivermectin’s efficacy in treating the COVID-19 infection</a:t>
            </a:r>
            <a:r>
              <a:rPr lang="en-US" dirty="0" smtClean="0"/>
              <a:t>.</a:t>
            </a:r>
          </a:p>
          <a:p>
            <a:r>
              <a:rPr lang="en-US" dirty="0" smtClean="0"/>
              <a:t>Purported to be a low-cost treatment option.</a:t>
            </a:r>
          </a:p>
        </p:txBody>
      </p:sp>
    </p:spTree>
    <p:extLst>
      <p:ext uri="{BB962C8B-B14F-4D97-AF65-F5344CB8AC3E}">
        <p14:creationId xmlns:p14="http://schemas.microsoft.com/office/powerpoint/2010/main" val="4261883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614859" cy="1325563"/>
          </a:xfrm>
        </p:spPr>
        <p:txBody>
          <a:bodyPr>
            <a:normAutofit fontScale="90000"/>
          </a:bodyPr>
          <a:lstStyle/>
          <a:p>
            <a:r>
              <a:rPr lang="en-US" b="1" dirty="0">
                <a:solidFill>
                  <a:schemeClr val="accent1"/>
                </a:solidFill>
              </a:rPr>
              <a:t>SAHPRA’s view on the use of ivermectin communicated in December 2020</a:t>
            </a:r>
            <a:r>
              <a:rPr lang="en-US" b="1" dirty="0" smtClean="0">
                <a:solidFill>
                  <a:schemeClr val="accent1"/>
                </a:solidFill>
              </a:rPr>
              <a:t>:</a:t>
            </a:r>
            <a:endParaRPr lang="en-US" sz="3600" b="1"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US" u="sng" dirty="0"/>
              <a:t>22 December </a:t>
            </a:r>
            <a:r>
              <a:rPr lang="en-US" u="sng" dirty="0" smtClean="0"/>
              <a:t>2020:</a:t>
            </a:r>
          </a:p>
          <a:p>
            <a:pPr marL="0" indent="0">
              <a:buNone/>
            </a:pPr>
            <a:r>
              <a:rPr lang="en-US" dirty="0"/>
              <a:t>“Ivermectin is not indicated nor approved by SAHPRA for use in humans. There is no confirmatory data on ivermectin available as yet for its use in the management of COVID-19 infections. In terms of safety and efficacy there is no evidence to support the use of ivermectin and we do not have any clinical trial evidence to justify its use</a:t>
            </a:r>
            <a:r>
              <a:rPr lang="en-US" dirty="0" smtClean="0"/>
              <a:t>.”</a:t>
            </a:r>
            <a:endParaRPr lang="en-US" u="sng" dirty="0"/>
          </a:p>
        </p:txBody>
      </p:sp>
    </p:spTree>
    <p:extLst>
      <p:ext uri="{BB962C8B-B14F-4D97-AF65-F5344CB8AC3E}">
        <p14:creationId xmlns:p14="http://schemas.microsoft.com/office/powerpoint/2010/main" val="226778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614859" cy="1512598"/>
          </a:xfrm>
        </p:spPr>
        <p:txBody>
          <a:bodyPr>
            <a:noAutofit/>
          </a:bodyPr>
          <a:lstStyle/>
          <a:p>
            <a:r>
              <a:rPr lang="en-US" sz="3200" b="1" dirty="0">
                <a:solidFill>
                  <a:schemeClr val="accent1"/>
                </a:solidFill>
              </a:rPr>
              <a:t>The Essential Medicines List (EML) COVID-19 Sub-committee Rapid Review on ivermectin (21 December 2020)</a:t>
            </a:r>
            <a:r>
              <a:rPr lang="en-US" sz="3200" b="1" dirty="0" smtClean="0">
                <a:solidFill>
                  <a:schemeClr val="accent1"/>
                </a:solidFill>
              </a:rPr>
              <a:t>:</a:t>
            </a:r>
            <a:endParaRPr lang="en-US" sz="3200" b="1"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r>
              <a:rPr lang="en-US" dirty="0" smtClean="0"/>
              <a:t>The </a:t>
            </a:r>
            <a:r>
              <a:rPr lang="en-US" dirty="0"/>
              <a:t>overall quality of the randomized trials involving ivermectin in COVID‐19 patients is extremely low</a:t>
            </a:r>
            <a:r>
              <a:rPr lang="en-US" dirty="0" smtClean="0"/>
              <a:t>.</a:t>
            </a:r>
            <a:endParaRPr lang="en-US" dirty="0"/>
          </a:p>
          <a:p>
            <a:r>
              <a:rPr lang="en-US" dirty="0"/>
              <a:t>From the available randomized control trial evidence, ivermectin is not superior to placebo in terms of viral load reduction or clinical progression. There is no evidence from randomized control trials for any reduction in mortality.</a:t>
            </a:r>
          </a:p>
          <a:p>
            <a:r>
              <a:rPr lang="en-US" dirty="0"/>
              <a:t>Eligible patients with COVID‐19 in South Africa should be considered for enrolment in relevant therapeutic trials.</a:t>
            </a:r>
          </a:p>
          <a:p>
            <a:pPr marL="0" indent="0">
              <a:buNone/>
            </a:pPr>
            <a:endParaRPr lang="en-US" u="sng" dirty="0"/>
          </a:p>
        </p:txBody>
      </p:sp>
    </p:spTree>
    <p:extLst>
      <p:ext uri="{BB962C8B-B14F-4D97-AF65-F5344CB8AC3E}">
        <p14:creationId xmlns:p14="http://schemas.microsoft.com/office/powerpoint/2010/main" val="2196318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614859" cy="1512598"/>
          </a:xfrm>
        </p:spPr>
        <p:txBody>
          <a:bodyPr>
            <a:noAutofit/>
          </a:bodyPr>
          <a:lstStyle/>
          <a:p>
            <a:r>
              <a:rPr lang="en-US" sz="3200" b="1" dirty="0">
                <a:solidFill>
                  <a:schemeClr val="accent1"/>
                </a:solidFill>
              </a:rPr>
              <a:t>SAHPRA’s review of the current </a:t>
            </a:r>
            <a:r>
              <a:rPr lang="en-US" sz="3200" b="1" dirty="0" smtClean="0">
                <a:solidFill>
                  <a:schemeClr val="accent1"/>
                </a:solidFill>
              </a:rPr>
              <a:t>data</a:t>
            </a:r>
            <a:endParaRPr lang="en-US" sz="3200" b="1" dirty="0">
              <a:solidFill>
                <a:schemeClr val="accent1"/>
              </a:solidFill>
            </a:endParaRPr>
          </a:p>
        </p:txBody>
      </p:sp>
      <p:sp>
        <p:nvSpPr>
          <p:cNvPr id="3" name="Content Placeholder 2"/>
          <p:cNvSpPr>
            <a:spLocks noGrp="1"/>
          </p:cNvSpPr>
          <p:nvPr>
            <p:ph idx="1"/>
          </p:nvPr>
        </p:nvSpPr>
        <p:spPr>
          <a:xfrm>
            <a:off x="609600" y="1600202"/>
            <a:ext cx="9614859" cy="5184056"/>
          </a:xfrm>
        </p:spPr>
        <p:txBody>
          <a:bodyPr>
            <a:normAutofit/>
          </a:bodyPr>
          <a:lstStyle/>
          <a:p>
            <a:r>
              <a:rPr lang="en-US" dirty="0" smtClean="0"/>
              <a:t>The Hill meta-analysis.</a:t>
            </a:r>
            <a:endParaRPr lang="en-US" dirty="0"/>
          </a:p>
          <a:p>
            <a:pPr lvl="1"/>
            <a:r>
              <a:rPr lang="en-US" dirty="0"/>
              <a:t>N</a:t>
            </a:r>
            <a:r>
              <a:rPr lang="en-US" dirty="0" smtClean="0"/>
              <a:t>ot </a:t>
            </a:r>
            <a:r>
              <a:rPr lang="en-US" dirty="0"/>
              <a:t>yet been published in a peer-reviewed scientific </a:t>
            </a:r>
            <a:r>
              <a:rPr lang="en-US" dirty="0" smtClean="0"/>
              <a:t>journal</a:t>
            </a:r>
            <a:endParaRPr lang="en-US" dirty="0"/>
          </a:p>
          <a:p>
            <a:pPr lvl="1"/>
            <a:r>
              <a:rPr lang="en-US" dirty="0" smtClean="0"/>
              <a:t>Systematic review of  Egypt n=400, 0.4mg/kg, Iran n= 180, 0.2-0.4mg/kg, Iraq n= 140, 0.2mg/kg, Bangladesh n= 50, 0.2mg/kg </a:t>
            </a:r>
            <a:r>
              <a:rPr lang="en-US" dirty="0" err="1" smtClean="0"/>
              <a:t>etc</a:t>
            </a:r>
            <a:endParaRPr lang="en-US" dirty="0" smtClean="0"/>
          </a:p>
          <a:p>
            <a:pPr lvl="1"/>
            <a:r>
              <a:rPr lang="en-US" dirty="0" smtClean="0"/>
              <a:t>Mild; mild-moderate or </a:t>
            </a:r>
            <a:r>
              <a:rPr lang="en-US" dirty="0" err="1" smtClean="0"/>
              <a:t>severse</a:t>
            </a:r>
            <a:r>
              <a:rPr lang="en-US" dirty="0" smtClean="0"/>
              <a:t> symptom ranges</a:t>
            </a:r>
          </a:p>
          <a:p>
            <a:pPr lvl="1"/>
            <a:r>
              <a:rPr lang="en-US" dirty="0" smtClean="0"/>
              <a:t>Compared to standard of care or  HCQ + Azithromycin</a:t>
            </a:r>
          </a:p>
          <a:p>
            <a:pPr lvl="1"/>
            <a:r>
              <a:rPr lang="en-US" dirty="0" smtClean="0"/>
              <a:t>Some open label some double</a:t>
            </a:r>
            <a:endParaRPr lang="en-US" dirty="0"/>
          </a:p>
          <a:p>
            <a:pPr lvl="1"/>
            <a:r>
              <a:rPr lang="en-US" dirty="0" smtClean="0"/>
              <a:t>The use </a:t>
            </a:r>
            <a:r>
              <a:rPr lang="en-US" dirty="0"/>
              <a:t>of ivermectin in the management of COVID-19 infections </a:t>
            </a:r>
            <a:r>
              <a:rPr lang="en-US" dirty="0" smtClean="0"/>
              <a:t>shows some positive trends.</a:t>
            </a:r>
            <a:endParaRPr lang="en-US" u="sng" dirty="0"/>
          </a:p>
        </p:txBody>
      </p:sp>
    </p:spTree>
    <p:extLst>
      <p:ext uri="{BB962C8B-B14F-4D97-AF65-F5344CB8AC3E}">
        <p14:creationId xmlns:p14="http://schemas.microsoft.com/office/powerpoint/2010/main" val="1815095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614859" cy="1512598"/>
          </a:xfrm>
        </p:spPr>
        <p:txBody>
          <a:bodyPr>
            <a:noAutofit/>
          </a:bodyPr>
          <a:lstStyle/>
          <a:p>
            <a:r>
              <a:rPr lang="en-US" sz="3200" b="1" dirty="0">
                <a:solidFill>
                  <a:schemeClr val="accent1"/>
                </a:solidFill>
              </a:rPr>
              <a:t>SAHPRA’s review of the current </a:t>
            </a:r>
            <a:r>
              <a:rPr lang="en-US" sz="3200" b="1" dirty="0" smtClean="0">
                <a:solidFill>
                  <a:schemeClr val="accent1"/>
                </a:solidFill>
              </a:rPr>
              <a:t>data</a:t>
            </a:r>
            <a:endParaRPr lang="en-US" sz="3200" b="1" dirty="0">
              <a:solidFill>
                <a:schemeClr val="accent1"/>
              </a:solidFill>
            </a:endParaRPr>
          </a:p>
        </p:txBody>
      </p:sp>
      <p:sp>
        <p:nvSpPr>
          <p:cNvPr id="3" name="Content Placeholder 2"/>
          <p:cNvSpPr>
            <a:spLocks noGrp="1"/>
          </p:cNvSpPr>
          <p:nvPr>
            <p:ph idx="1"/>
          </p:nvPr>
        </p:nvSpPr>
        <p:spPr>
          <a:xfrm>
            <a:off x="353961" y="1482214"/>
            <a:ext cx="9870498" cy="5066069"/>
          </a:xfrm>
        </p:spPr>
        <p:txBody>
          <a:bodyPr>
            <a:normAutofit fontScale="85000" lnSpcReduction="20000"/>
          </a:bodyPr>
          <a:lstStyle/>
          <a:p>
            <a:r>
              <a:rPr lang="en-US" dirty="0" smtClean="0"/>
              <a:t>The meta-analysis </a:t>
            </a:r>
            <a:r>
              <a:rPr lang="en-US" dirty="0"/>
              <a:t>also concluded that additional randomized clinical trial data were needed to confirm clinical benefit in COVID-19 infections as well as define an optimized dosing regimen</a:t>
            </a:r>
            <a:r>
              <a:rPr lang="en-US" dirty="0" smtClean="0"/>
              <a:t>.</a:t>
            </a:r>
          </a:p>
          <a:p>
            <a:r>
              <a:rPr lang="en-US" dirty="0" smtClean="0"/>
              <a:t>Furthermore</a:t>
            </a:r>
            <a:r>
              <a:rPr lang="en-US" dirty="0"/>
              <a:t>, Dr Hill identified a number of limitations with the data from these clinical trials, including that:</a:t>
            </a:r>
          </a:p>
          <a:p>
            <a:pPr lvl="1"/>
            <a:r>
              <a:rPr lang="en-US" dirty="0"/>
              <a:t>Current results are based on limited </a:t>
            </a:r>
            <a:r>
              <a:rPr lang="en-US" dirty="0" smtClean="0"/>
              <a:t>randomized </a:t>
            </a:r>
            <a:r>
              <a:rPr lang="en-US" dirty="0"/>
              <a:t>trials</a:t>
            </a:r>
          </a:p>
          <a:p>
            <a:pPr lvl="1"/>
            <a:r>
              <a:rPr lang="en-US" dirty="0"/>
              <a:t>There is potential for publication bias</a:t>
            </a:r>
          </a:p>
          <a:p>
            <a:pPr lvl="1"/>
            <a:r>
              <a:rPr lang="en-US" dirty="0"/>
              <a:t>The individual trials reviewed had limited statistical power</a:t>
            </a:r>
          </a:p>
          <a:p>
            <a:pPr lvl="1"/>
            <a:r>
              <a:rPr lang="en-US" dirty="0"/>
              <a:t>Several trials were open-label presenting a potential for investigator bias</a:t>
            </a:r>
          </a:p>
          <a:p>
            <a:pPr lvl="1"/>
            <a:r>
              <a:rPr lang="en-US" dirty="0"/>
              <a:t>Range of doses and durations were not </a:t>
            </a:r>
            <a:r>
              <a:rPr lang="en-US" dirty="0" smtClean="0"/>
              <a:t>standardized</a:t>
            </a:r>
            <a:endParaRPr lang="en-US" dirty="0"/>
          </a:p>
          <a:p>
            <a:pPr lvl="1"/>
            <a:r>
              <a:rPr lang="en-US" dirty="0"/>
              <a:t>Endpoints differed between </a:t>
            </a:r>
            <a:r>
              <a:rPr lang="en-US" dirty="0" smtClean="0"/>
              <a:t>trials</a:t>
            </a:r>
          </a:p>
          <a:p>
            <a:r>
              <a:rPr lang="en-US" dirty="0"/>
              <a:t>In his conclusion, Dr Hill indicated that well designed clinical trials are required to provide sufficient scientific data for the use of </a:t>
            </a:r>
            <a:r>
              <a:rPr lang="en-US" dirty="0" err="1"/>
              <a:t>ivermectin</a:t>
            </a:r>
            <a:r>
              <a:rPr lang="en-US" dirty="0"/>
              <a:t> for the treatment of COVID-19.</a:t>
            </a:r>
          </a:p>
          <a:p>
            <a:endParaRPr lang="en-US" dirty="0"/>
          </a:p>
          <a:p>
            <a:pPr marL="0" indent="0">
              <a:buNone/>
            </a:pPr>
            <a:endParaRPr lang="en-US" dirty="0" smtClean="0"/>
          </a:p>
        </p:txBody>
      </p:sp>
    </p:spTree>
    <p:extLst>
      <p:ext uri="{BB962C8B-B14F-4D97-AF65-F5344CB8AC3E}">
        <p14:creationId xmlns:p14="http://schemas.microsoft.com/office/powerpoint/2010/main" val="3603713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0"/>
            <a:ext cx="9614859" cy="1512598"/>
          </a:xfrm>
        </p:spPr>
        <p:txBody>
          <a:bodyPr>
            <a:noAutofit/>
          </a:bodyPr>
          <a:lstStyle/>
          <a:p>
            <a:r>
              <a:rPr lang="en-US" sz="2800" b="1" dirty="0">
                <a:solidFill>
                  <a:schemeClr val="accent1"/>
                </a:solidFill>
              </a:rPr>
              <a:t>Based on the Hill meta-analysis and the Front Line COVID-19 Critical Care Alliance (FLCCC), SAHPRA notes the following</a:t>
            </a:r>
            <a:r>
              <a:rPr lang="en-US" sz="2800" b="1" dirty="0" smtClean="0">
                <a:solidFill>
                  <a:schemeClr val="accent1"/>
                </a:solidFill>
              </a:rPr>
              <a:t>:</a:t>
            </a:r>
            <a:endParaRPr lang="en-US" sz="2800" b="1" dirty="0">
              <a:solidFill>
                <a:schemeClr val="accent1"/>
              </a:solidFill>
            </a:endParaRPr>
          </a:p>
        </p:txBody>
      </p:sp>
      <p:sp>
        <p:nvSpPr>
          <p:cNvPr id="3" name="Content Placeholder 2"/>
          <p:cNvSpPr>
            <a:spLocks noGrp="1"/>
          </p:cNvSpPr>
          <p:nvPr>
            <p:ph idx="1"/>
          </p:nvPr>
        </p:nvSpPr>
        <p:spPr>
          <a:xfrm>
            <a:off x="108155" y="1383892"/>
            <a:ext cx="10224459" cy="5793656"/>
          </a:xfrm>
        </p:spPr>
        <p:txBody>
          <a:bodyPr>
            <a:normAutofit fontScale="77500" lnSpcReduction="20000"/>
          </a:bodyPr>
          <a:lstStyle/>
          <a:p>
            <a:r>
              <a:rPr lang="en-US" dirty="0" smtClean="0"/>
              <a:t>From </a:t>
            </a:r>
            <a:r>
              <a:rPr lang="en-US" dirty="0"/>
              <a:t>the available randomized control trial </a:t>
            </a:r>
            <a:r>
              <a:rPr lang="en-US" dirty="0" smtClean="0"/>
              <a:t>evidence </a:t>
            </a:r>
          </a:p>
          <a:p>
            <a:pPr lvl="1"/>
            <a:r>
              <a:rPr lang="en-US" b="1" dirty="0"/>
              <a:t>Dose-finding cannot be established </a:t>
            </a:r>
            <a:r>
              <a:rPr lang="en-US" dirty="0"/>
              <a:t>for the safe and effective management of COVID-19 infections (whether it is for treatment or prophylaxis).</a:t>
            </a:r>
          </a:p>
          <a:p>
            <a:pPr lvl="1"/>
            <a:r>
              <a:rPr lang="en-US" dirty="0" err="1"/>
              <a:t>Schmith</a:t>
            </a:r>
            <a:r>
              <a:rPr lang="en-US" dirty="0"/>
              <a:t> et al., indicated that the approved doses of </a:t>
            </a:r>
            <a:r>
              <a:rPr lang="en-US" dirty="0" err="1"/>
              <a:t>ivermectin</a:t>
            </a:r>
            <a:r>
              <a:rPr lang="en-US" dirty="0"/>
              <a:t> alone is not the ideal dose for the treatment of </a:t>
            </a:r>
            <a:r>
              <a:rPr lang="en-US" dirty="0" smtClean="0"/>
              <a:t>COVID-19</a:t>
            </a:r>
          </a:p>
          <a:p>
            <a:pPr lvl="2"/>
            <a:r>
              <a:rPr lang="en-US" dirty="0"/>
              <a:t>Furthermore, a report on the pharmacokinetics of </a:t>
            </a:r>
            <a:r>
              <a:rPr lang="en-US" dirty="0" err="1"/>
              <a:t>ivermectin</a:t>
            </a:r>
            <a:r>
              <a:rPr lang="en-US" dirty="0"/>
              <a:t> concluded that ‘</a:t>
            </a:r>
            <a:r>
              <a:rPr lang="en-US" b="1" dirty="0"/>
              <a:t>Preliminary findings suggest that standard doses of </a:t>
            </a:r>
            <a:r>
              <a:rPr lang="en-US" b="1" dirty="0" err="1"/>
              <a:t>ivermectin</a:t>
            </a:r>
            <a:r>
              <a:rPr lang="en-US" b="1" dirty="0"/>
              <a:t> would not result in efficacious concentrations,</a:t>
            </a:r>
            <a:r>
              <a:rPr lang="en-US" dirty="0"/>
              <a:t> and that extraordinary doses to achieve efficacious concentrations may result in unacceptable toxicity in COVID-19 patients.’ (Ref: </a:t>
            </a:r>
            <a:r>
              <a:rPr lang="en-US" dirty="0" err="1"/>
              <a:t>Pharmacometrics</a:t>
            </a:r>
            <a:r>
              <a:rPr lang="en-US" dirty="0"/>
              <a:t> Africa and CERTARA</a:t>
            </a:r>
            <a:endParaRPr lang="en-US" dirty="0" smtClean="0"/>
          </a:p>
          <a:p>
            <a:pPr lvl="1"/>
            <a:r>
              <a:rPr lang="en-US" dirty="0" err="1"/>
              <a:t>I</a:t>
            </a:r>
            <a:r>
              <a:rPr lang="en-US" dirty="0" err="1" smtClean="0"/>
              <a:t>vermectin</a:t>
            </a:r>
            <a:r>
              <a:rPr lang="en-US" dirty="0" smtClean="0"/>
              <a:t> </a:t>
            </a:r>
            <a:r>
              <a:rPr lang="en-US" dirty="0"/>
              <a:t>appears not to be superior to placebo in terms of viral load reduction or clinical progression. There is no evidence from randomized controlled trials for any reduction in mortality.</a:t>
            </a:r>
          </a:p>
          <a:p>
            <a:pPr lvl="1"/>
            <a:r>
              <a:rPr lang="en-US" dirty="0"/>
              <a:t>The studies </a:t>
            </a:r>
            <a:r>
              <a:rPr lang="en-US" b="1" dirty="0"/>
              <a:t>vary with respect to the population groups </a:t>
            </a:r>
            <a:r>
              <a:rPr lang="en-US" dirty="0"/>
              <a:t>included in the studies i.e. out-patients, early hospitalizations, patients with longer duration hospitalizations, patients in ICU etc</a:t>
            </a:r>
            <a:r>
              <a:rPr lang="en-US" dirty="0" smtClean="0"/>
              <a:t>.</a:t>
            </a:r>
          </a:p>
          <a:p>
            <a:r>
              <a:rPr lang="en-US" dirty="0" smtClean="0"/>
              <a:t>There will </a:t>
            </a:r>
            <a:r>
              <a:rPr lang="en-US" dirty="0"/>
              <a:t>be further clinical data available by mid-to-end January 2021. SAHPRA eagerly awaits this information in order to review its stance on the use of </a:t>
            </a:r>
            <a:r>
              <a:rPr lang="en-US" dirty="0" err="1"/>
              <a:t>ivermectin</a:t>
            </a:r>
            <a:r>
              <a:rPr lang="en-US" dirty="0"/>
              <a:t> in the management of Covid-19 infections</a:t>
            </a:r>
            <a:r>
              <a:rPr lang="en-US" dirty="0" smtClean="0"/>
              <a:t>.</a:t>
            </a:r>
            <a:endParaRPr lang="en-US" dirty="0"/>
          </a:p>
        </p:txBody>
      </p:sp>
    </p:spTree>
    <p:extLst>
      <p:ext uri="{BB962C8B-B14F-4D97-AF65-F5344CB8AC3E}">
        <p14:creationId xmlns:p14="http://schemas.microsoft.com/office/powerpoint/2010/main" val="2271123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2-Final Template">
  <a:themeElements>
    <a:clrScheme name="SAHPRA">
      <a:dk1>
        <a:srgbClr val="7B7A7B"/>
      </a:dk1>
      <a:lt1>
        <a:sysClr val="window" lastClr="FFFFFF"/>
      </a:lt1>
      <a:dk2>
        <a:srgbClr val="7B7A7B"/>
      </a:dk2>
      <a:lt2>
        <a:srgbClr val="FFFFFF"/>
      </a:lt2>
      <a:accent1>
        <a:srgbClr val="0077A0"/>
      </a:accent1>
      <a:accent2>
        <a:srgbClr val="52C2B7"/>
      </a:accent2>
      <a:accent3>
        <a:srgbClr val="C3A1CB"/>
      </a:accent3>
      <a:accent4>
        <a:srgbClr val="7B7A7B"/>
      </a:accent4>
      <a:accent5>
        <a:srgbClr val="EDC561"/>
      </a:accent5>
      <a:accent6>
        <a:srgbClr val="8FCC8B"/>
      </a:accent6>
      <a:hlink>
        <a:srgbClr val="0077A0"/>
      </a:hlink>
      <a:folHlink>
        <a:srgbClr val="C3A1C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Final Template" id="{E4469860-E9F1-4842-A604-E1508EF748DC}" vid="{4A8E6FA4-D671-49B9-9FF7-58E75269648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Presentation2-Final Template</Template>
  <TotalTime>7476</TotalTime>
  <Words>1140</Words>
  <Application>Microsoft Office PowerPoint</Application>
  <PresentationFormat>Widescreen</PresentationFormat>
  <Paragraphs>101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Presentation2-Final Template</vt:lpstr>
      <vt:lpstr>SAHPRA’s stand on the use of ivermectin in the management of Covid-19 infections</vt:lpstr>
      <vt:lpstr>Ivermectin:</vt:lpstr>
      <vt:lpstr>Regulatory status of ivermectin in South Africa:</vt:lpstr>
      <vt:lpstr>Emergence of ivermectin as a promising therapy in the management of COVID-19 infections:</vt:lpstr>
      <vt:lpstr>SAHPRA’s view on the use of ivermectin communicated in December 2020:</vt:lpstr>
      <vt:lpstr>The Essential Medicines List (EML) COVID-19 Sub-committee Rapid Review on ivermectin (21 December 2020):</vt:lpstr>
      <vt:lpstr>SAHPRA’s review of the current data</vt:lpstr>
      <vt:lpstr>SAHPRA’s review of the current data</vt:lpstr>
      <vt:lpstr>Based on the Hill meta-analysis and the Front Line COVID-19 Critical Care Alliance (FLCCC), SAHPRA notes the following:</vt:lpstr>
      <vt:lpstr>Regulatory status across various countries</vt:lpstr>
      <vt:lpstr>Current status of applications to SAHPRA for clinical trial approval or for registration</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Boitumelo B. Semete</cp:lastModifiedBy>
  <cp:revision>104</cp:revision>
  <dcterms:created xsi:type="dcterms:W3CDTF">2020-02-10T10:42:13Z</dcterms:created>
  <dcterms:modified xsi:type="dcterms:W3CDTF">2021-03-15T07:43:38Z</dcterms:modified>
</cp:coreProperties>
</file>