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7" r:id="rId2"/>
    <p:sldId id="321" r:id="rId3"/>
    <p:sldId id="329" r:id="rId4"/>
    <p:sldId id="331" r:id="rId5"/>
    <p:sldId id="337" r:id="rId6"/>
    <p:sldId id="336" r:id="rId7"/>
    <p:sldId id="327" r:id="rId8"/>
    <p:sldId id="324" r:id="rId9"/>
    <p:sldId id="333" r:id="rId10"/>
    <p:sldId id="335" r:id="rId11"/>
    <p:sldId id="334" r:id="rId12"/>
    <p:sldId id="338" r:id="rId13"/>
    <p:sldId id="339" r:id="rId14"/>
    <p:sldId id="340" r:id="rId15"/>
    <p:sldId id="343" r:id="rId16"/>
    <p:sldId id="344" r:id="rId17"/>
    <p:sldId id="345" r:id="rId18"/>
    <p:sldId id="325" r:id="rId19"/>
    <p:sldId id="330" r:id="rId20"/>
  </p:sldIdLst>
  <p:sldSz cx="9144000" cy="6858000" type="screen4x3"/>
  <p:notesSz cx="6735763" cy="9866313"/>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49" userDrawn="1">
          <p15:clr>
            <a:srgbClr val="A4A3A4"/>
          </p15:clr>
        </p15:guide>
        <p15:guide id="2" pos="2162" userDrawn="1">
          <p15:clr>
            <a:srgbClr val="A4A3A4"/>
          </p15:clr>
        </p15:guide>
        <p15:guide id="3" orient="horz" pos="3108">
          <p15:clr>
            <a:srgbClr val="A4A3A4"/>
          </p15:clr>
        </p15:guide>
        <p15:guide id="4"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5750B"/>
    <a:srgbClr val="E671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12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682"/>
    </p:cViewPr>
  </p:sorterViewPr>
  <p:notesViewPr>
    <p:cSldViewPr>
      <p:cViewPr varScale="1">
        <p:scale>
          <a:sx n="53" d="100"/>
          <a:sy n="53" d="100"/>
        </p:scale>
        <p:origin x="-2610" y="-90"/>
      </p:cViewPr>
      <p:guideLst>
        <p:guide orient="horz" pos="3149"/>
        <p:guide pos="2162"/>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4857" tIns="47429" rIns="94857" bIns="47429" rtlCol="0"/>
          <a:lstStyle>
            <a:lvl1pPr algn="l">
              <a:defRPr sz="1300"/>
            </a:lvl1pPr>
          </a:lstStyle>
          <a:p>
            <a:endParaRPr lang="en-US"/>
          </a:p>
        </p:txBody>
      </p:sp>
      <p:sp>
        <p:nvSpPr>
          <p:cNvPr id="3" name="Date Placeholder 2"/>
          <p:cNvSpPr>
            <a:spLocks noGrp="1"/>
          </p:cNvSpPr>
          <p:nvPr>
            <p:ph type="dt" sz="quarter" idx="1"/>
          </p:nvPr>
        </p:nvSpPr>
        <p:spPr>
          <a:xfrm>
            <a:off x="3815374" y="0"/>
            <a:ext cx="2918831" cy="495029"/>
          </a:xfrm>
          <a:prstGeom prst="rect">
            <a:avLst/>
          </a:prstGeom>
        </p:spPr>
        <p:txBody>
          <a:bodyPr vert="horz" lIns="94857" tIns="47429" rIns="94857" bIns="47429" rtlCol="0"/>
          <a:lstStyle>
            <a:lvl1pPr algn="r">
              <a:defRPr sz="1300"/>
            </a:lvl1pPr>
          </a:lstStyle>
          <a:p>
            <a:fld id="{915944D5-15A2-479C-920A-1F5BD549744C}" type="datetimeFigureOut">
              <a:rPr lang="en-US" smtClean="0"/>
              <a:pPr/>
              <a:t>3/15/2021</a:t>
            </a:fld>
            <a:endParaRPr lang="en-US"/>
          </a:p>
        </p:txBody>
      </p:sp>
      <p:sp>
        <p:nvSpPr>
          <p:cNvPr id="4" name="Footer Placeholder 3"/>
          <p:cNvSpPr>
            <a:spLocks noGrp="1"/>
          </p:cNvSpPr>
          <p:nvPr>
            <p:ph type="ftr" sz="quarter" idx="2"/>
          </p:nvPr>
        </p:nvSpPr>
        <p:spPr>
          <a:xfrm>
            <a:off x="0" y="9371286"/>
            <a:ext cx="2918831" cy="495028"/>
          </a:xfrm>
          <a:prstGeom prst="rect">
            <a:avLst/>
          </a:prstGeom>
        </p:spPr>
        <p:txBody>
          <a:bodyPr vert="horz" lIns="94857" tIns="47429" rIns="94857" bIns="47429" rtlCol="0" anchor="b"/>
          <a:lstStyle>
            <a:lvl1pPr algn="l">
              <a:defRPr sz="1300"/>
            </a:lvl1pPr>
          </a:lstStyle>
          <a:p>
            <a:endParaRPr lang="en-US"/>
          </a:p>
        </p:txBody>
      </p:sp>
      <p:sp>
        <p:nvSpPr>
          <p:cNvPr id="5" name="Slide Number Placeholder 4"/>
          <p:cNvSpPr>
            <a:spLocks noGrp="1"/>
          </p:cNvSpPr>
          <p:nvPr>
            <p:ph type="sldNum" sz="quarter" idx="3"/>
          </p:nvPr>
        </p:nvSpPr>
        <p:spPr>
          <a:xfrm>
            <a:off x="3815374" y="9371286"/>
            <a:ext cx="2918831" cy="495028"/>
          </a:xfrm>
          <a:prstGeom prst="rect">
            <a:avLst/>
          </a:prstGeom>
        </p:spPr>
        <p:txBody>
          <a:bodyPr vert="horz" lIns="94857" tIns="47429" rIns="94857" bIns="47429" rtlCol="0" anchor="b"/>
          <a:lstStyle>
            <a:lvl1pPr algn="r">
              <a:defRPr sz="1300"/>
            </a:lvl1pPr>
          </a:lstStyle>
          <a:p>
            <a:fld id="{DA0595A9-4651-4124-81F8-73C7B4EABE93}" type="slidenum">
              <a:rPr lang="en-US" smtClean="0"/>
              <a:pPr/>
              <a:t>‹#›</a:t>
            </a:fld>
            <a:endParaRPr lang="en-US"/>
          </a:p>
        </p:txBody>
      </p:sp>
    </p:spTree>
    <p:extLst>
      <p:ext uri="{BB962C8B-B14F-4D97-AF65-F5344CB8AC3E}">
        <p14:creationId xmlns:p14="http://schemas.microsoft.com/office/powerpoint/2010/main" val="11958749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18831" cy="493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57" tIns="47429" rIns="94857" bIns="47429" numCol="1" anchor="t" anchorCtr="0" compatLnSpc="1">
            <a:prstTxWarp prst="textNoShape">
              <a:avLst/>
            </a:prstTxWarp>
          </a:bodyPr>
          <a:lstStyle>
            <a:lvl1pPr>
              <a:defRPr sz="1300"/>
            </a:lvl1pPr>
          </a:lstStyle>
          <a:p>
            <a:endParaRPr lang="en-GB"/>
          </a:p>
        </p:txBody>
      </p:sp>
      <p:sp>
        <p:nvSpPr>
          <p:cNvPr id="10243" name="Rectangle 3"/>
          <p:cNvSpPr>
            <a:spLocks noGrp="1" noChangeArrowheads="1"/>
          </p:cNvSpPr>
          <p:nvPr>
            <p:ph type="dt" idx="1"/>
          </p:nvPr>
        </p:nvSpPr>
        <p:spPr bwMode="auto">
          <a:xfrm>
            <a:off x="3815374" y="0"/>
            <a:ext cx="2918831" cy="493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57" tIns="47429" rIns="94857" bIns="47429" numCol="1" anchor="t" anchorCtr="0" compatLnSpc="1">
            <a:prstTxWarp prst="textNoShape">
              <a:avLst/>
            </a:prstTxWarp>
          </a:bodyPr>
          <a:lstStyle>
            <a:lvl1pPr algn="r">
              <a:defRPr sz="1300"/>
            </a:lvl1pPr>
          </a:lstStyle>
          <a:p>
            <a:endParaRPr lang="en-GB"/>
          </a:p>
        </p:txBody>
      </p:sp>
      <p:sp>
        <p:nvSpPr>
          <p:cNvPr id="10244" name="Rectangle 4"/>
          <p:cNvSpPr>
            <a:spLocks noGrp="1" noRot="1" noChangeAspec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73577" y="4686499"/>
            <a:ext cx="5388610" cy="44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57" tIns="47429" rIns="94857" bIns="47429" numCol="1" anchor="t" anchorCtr="0" compatLnSpc="1">
            <a:prstTxWarp prst="textNoShape">
              <a:avLst/>
            </a:prstTxWarp>
          </a:bodyPr>
          <a:lstStyle/>
          <a:p>
            <a:pPr lvl="0"/>
            <a:endParaRPr lang="en-GB" dirty="0" smtClean="0"/>
          </a:p>
        </p:txBody>
      </p:sp>
      <p:sp>
        <p:nvSpPr>
          <p:cNvPr id="10246" name="Rectangle 6"/>
          <p:cNvSpPr>
            <a:spLocks noGrp="1" noChangeArrowheads="1"/>
          </p:cNvSpPr>
          <p:nvPr>
            <p:ph type="ftr" sz="quarter" idx="4"/>
          </p:nvPr>
        </p:nvSpPr>
        <p:spPr bwMode="auto">
          <a:xfrm>
            <a:off x="0" y="9371285"/>
            <a:ext cx="2918831" cy="493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57" tIns="47429" rIns="94857" bIns="47429" numCol="1" anchor="b" anchorCtr="0" compatLnSpc="1">
            <a:prstTxWarp prst="textNoShape">
              <a:avLst/>
            </a:prstTxWarp>
          </a:bodyPr>
          <a:lstStyle>
            <a:lvl1pPr>
              <a:defRPr sz="1300"/>
            </a:lvl1pPr>
          </a:lstStyle>
          <a:p>
            <a:endParaRPr lang="en-GB"/>
          </a:p>
        </p:txBody>
      </p:sp>
      <p:sp>
        <p:nvSpPr>
          <p:cNvPr id="10247" name="Rectangle 7"/>
          <p:cNvSpPr>
            <a:spLocks noGrp="1" noChangeArrowheads="1"/>
          </p:cNvSpPr>
          <p:nvPr>
            <p:ph type="sldNum" sz="quarter" idx="5"/>
          </p:nvPr>
        </p:nvSpPr>
        <p:spPr bwMode="auto">
          <a:xfrm>
            <a:off x="3815374" y="9371285"/>
            <a:ext cx="2918831" cy="493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57" tIns="47429" rIns="94857" bIns="47429" numCol="1" anchor="b" anchorCtr="0" compatLnSpc="1">
            <a:prstTxWarp prst="textNoShape">
              <a:avLst/>
            </a:prstTxWarp>
          </a:bodyPr>
          <a:lstStyle>
            <a:lvl1pPr algn="r">
              <a:defRPr sz="1300"/>
            </a:lvl1pPr>
          </a:lstStyle>
          <a:p>
            <a:fld id="{AAFC9DEB-CC07-44D5-A782-0EC9AF87CBC3}" type="slidenum">
              <a:rPr lang="en-GB"/>
              <a:pPr/>
              <a:t>‹#›</a:t>
            </a:fld>
            <a:endParaRPr lang="en-GB"/>
          </a:p>
        </p:txBody>
      </p:sp>
    </p:spTree>
    <p:extLst>
      <p:ext uri="{BB962C8B-B14F-4D97-AF65-F5344CB8AC3E}">
        <p14:creationId xmlns:p14="http://schemas.microsoft.com/office/powerpoint/2010/main" val="53913109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FC9DEB-CC07-44D5-A782-0EC9AF87CBC3}" type="slidenum">
              <a:rPr lang="en-GB" smtClean="0"/>
              <a:pPr/>
              <a:t>1</a:t>
            </a:fld>
            <a:endParaRPr lang="en-GB" dirty="0"/>
          </a:p>
        </p:txBody>
      </p:sp>
    </p:spTree>
    <p:extLst>
      <p:ext uri="{BB962C8B-B14F-4D97-AF65-F5344CB8AC3E}">
        <p14:creationId xmlns:p14="http://schemas.microsoft.com/office/powerpoint/2010/main" val="659118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AAFC9DEB-CC07-44D5-A782-0EC9AF87CBC3}" type="slidenum">
              <a:rPr lang="en-GB" smtClean="0"/>
              <a:pPr/>
              <a:t>9</a:t>
            </a:fld>
            <a:endParaRPr lang="en-GB" dirty="0"/>
          </a:p>
        </p:txBody>
      </p:sp>
    </p:spTree>
    <p:extLst>
      <p:ext uri="{BB962C8B-B14F-4D97-AF65-F5344CB8AC3E}">
        <p14:creationId xmlns:p14="http://schemas.microsoft.com/office/powerpoint/2010/main" val="366878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AAFC9DEB-CC07-44D5-A782-0EC9AF87CBC3}" type="slidenum">
              <a:rPr lang="en-GB" smtClean="0"/>
              <a:pPr/>
              <a:t>10</a:t>
            </a:fld>
            <a:endParaRPr lang="en-GB"/>
          </a:p>
        </p:txBody>
      </p:sp>
    </p:spTree>
    <p:extLst>
      <p:ext uri="{BB962C8B-B14F-4D97-AF65-F5344CB8AC3E}">
        <p14:creationId xmlns:p14="http://schemas.microsoft.com/office/powerpoint/2010/main" val="628029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29B1B616-AD56-4AB5-89E2-D3F6E5E56307}" type="datetime3">
              <a:rPr lang="en-US" smtClean="0"/>
              <a:t>15 March 2021</a:t>
            </a:fld>
            <a:endParaRPr lang="en-GB"/>
          </a:p>
        </p:txBody>
      </p:sp>
      <p:sp>
        <p:nvSpPr>
          <p:cNvPr id="5" name="Footer Placeholder 4"/>
          <p:cNvSpPr>
            <a:spLocks noGrp="1"/>
          </p:cNvSpPr>
          <p:nvPr>
            <p:ph type="ftr" sz="quarter" idx="11"/>
          </p:nvPr>
        </p:nvSpPr>
        <p:spPr/>
        <p:txBody>
          <a:bodyPr/>
          <a:lstStyle>
            <a:lvl1pPr>
              <a:defRPr/>
            </a:lvl1pPr>
          </a:lstStyle>
          <a:p>
            <a:r>
              <a:rPr lang="en-GB" smtClean="0"/>
              <a:t>CONFIDENTIAL</a:t>
            </a:r>
            <a:endParaRPr lang="en-GB"/>
          </a:p>
        </p:txBody>
      </p:sp>
      <p:sp>
        <p:nvSpPr>
          <p:cNvPr id="6" name="Slide Number Placeholder 5"/>
          <p:cNvSpPr>
            <a:spLocks noGrp="1"/>
          </p:cNvSpPr>
          <p:nvPr>
            <p:ph type="sldNum" sz="quarter" idx="12"/>
          </p:nvPr>
        </p:nvSpPr>
        <p:spPr/>
        <p:txBody>
          <a:bodyPr/>
          <a:lstStyle>
            <a:lvl1pPr>
              <a:defRPr/>
            </a:lvl1pPr>
          </a:lstStyle>
          <a:p>
            <a:fld id="{6AC3B83C-5EDF-4CAB-99D2-EFCA19413675}" type="slidenum">
              <a:rPr lang="en-GB"/>
              <a:pPr/>
              <a:t>‹#›</a:t>
            </a:fld>
            <a:endParaRPr lang="en-GB"/>
          </a:p>
        </p:txBody>
      </p:sp>
    </p:spTree>
    <p:extLst>
      <p:ext uri="{BB962C8B-B14F-4D97-AF65-F5344CB8AC3E}">
        <p14:creationId xmlns:p14="http://schemas.microsoft.com/office/powerpoint/2010/main" val="1063847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453DADF-699E-40CA-B67D-61DB3530EACF}" type="datetime3">
              <a:rPr lang="en-US" smtClean="0"/>
              <a:t>15 March 2021</a:t>
            </a:fld>
            <a:endParaRPr lang="en-GB"/>
          </a:p>
        </p:txBody>
      </p:sp>
      <p:sp>
        <p:nvSpPr>
          <p:cNvPr id="5" name="Footer Placeholder 4"/>
          <p:cNvSpPr>
            <a:spLocks noGrp="1"/>
          </p:cNvSpPr>
          <p:nvPr>
            <p:ph type="ftr" sz="quarter" idx="11"/>
          </p:nvPr>
        </p:nvSpPr>
        <p:spPr/>
        <p:txBody>
          <a:bodyPr/>
          <a:lstStyle>
            <a:lvl1pPr>
              <a:defRPr/>
            </a:lvl1pPr>
          </a:lstStyle>
          <a:p>
            <a:r>
              <a:rPr lang="en-GB" smtClean="0"/>
              <a:t>CONFIDENTIAL</a:t>
            </a:r>
            <a:endParaRPr lang="en-GB"/>
          </a:p>
        </p:txBody>
      </p:sp>
      <p:sp>
        <p:nvSpPr>
          <p:cNvPr id="6" name="Slide Number Placeholder 5"/>
          <p:cNvSpPr>
            <a:spLocks noGrp="1"/>
          </p:cNvSpPr>
          <p:nvPr>
            <p:ph type="sldNum" sz="quarter" idx="12"/>
          </p:nvPr>
        </p:nvSpPr>
        <p:spPr/>
        <p:txBody>
          <a:bodyPr/>
          <a:lstStyle>
            <a:lvl1pPr>
              <a:defRPr/>
            </a:lvl1pPr>
          </a:lstStyle>
          <a:p>
            <a:fld id="{99ADE0DA-614C-48C5-BCAD-5535EE821D53}" type="slidenum">
              <a:rPr lang="en-GB"/>
              <a:pPr/>
              <a:t>‹#›</a:t>
            </a:fld>
            <a:endParaRPr lang="en-GB"/>
          </a:p>
        </p:txBody>
      </p:sp>
    </p:spTree>
    <p:extLst>
      <p:ext uri="{BB962C8B-B14F-4D97-AF65-F5344CB8AC3E}">
        <p14:creationId xmlns:p14="http://schemas.microsoft.com/office/powerpoint/2010/main" val="3679095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81020D2-1EE2-40D0-9D89-8E096817B751}" type="datetime3">
              <a:rPr lang="en-US" smtClean="0"/>
              <a:t>15 March 2021</a:t>
            </a:fld>
            <a:endParaRPr lang="en-GB"/>
          </a:p>
        </p:txBody>
      </p:sp>
      <p:sp>
        <p:nvSpPr>
          <p:cNvPr id="5" name="Footer Placeholder 4"/>
          <p:cNvSpPr>
            <a:spLocks noGrp="1"/>
          </p:cNvSpPr>
          <p:nvPr>
            <p:ph type="ftr" sz="quarter" idx="11"/>
          </p:nvPr>
        </p:nvSpPr>
        <p:spPr/>
        <p:txBody>
          <a:bodyPr/>
          <a:lstStyle>
            <a:lvl1pPr>
              <a:defRPr/>
            </a:lvl1pPr>
          </a:lstStyle>
          <a:p>
            <a:r>
              <a:rPr lang="en-GB" smtClean="0"/>
              <a:t>CONFIDENTIAL</a:t>
            </a:r>
            <a:endParaRPr lang="en-GB"/>
          </a:p>
        </p:txBody>
      </p:sp>
      <p:sp>
        <p:nvSpPr>
          <p:cNvPr id="6" name="Slide Number Placeholder 5"/>
          <p:cNvSpPr>
            <a:spLocks noGrp="1"/>
          </p:cNvSpPr>
          <p:nvPr>
            <p:ph type="sldNum" sz="quarter" idx="12"/>
          </p:nvPr>
        </p:nvSpPr>
        <p:spPr/>
        <p:txBody>
          <a:bodyPr/>
          <a:lstStyle>
            <a:lvl1pPr>
              <a:defRPr/>
            </a:lvl1pPr>
          </a:lstStyle>
          <a:p>
            <a:fld id="{B330C75E-B58F-483A-9DD5-A2B4293DDE99}" type="slidenum">
              <a:rPr lang="en-GB"/>
              <a:pPr/>
              <a:t>‹#›</a:t>
            </a:fld>
            <a:endParaRPr lang="en-GB"/>
          </a:p>
        </p:txBody>
      </p:sp>
    </p:spTree>
    <p:extLst>
      <p:ext uri="{BB962C8B-B14F-4D97-AF65-F5344CB8AC3E}">
        <p14:creationId xmlns:p14="http://schemas.microsoft.com/office/powerpoint/2010/main" val="634246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D555B2A-D86B-4E76-957F-5553DA2AEEC2}" type="datetime3">
              <a:rPr lang="en-US" smtClean="0"/>
              <a:t>15 March 2021</a:t>
            </a:fld>
            <a:endParaRPr lang="en-GB"/>
          </a:p>
        </p:txBody>
      </p:sp>
      <p:sp>
        <p:nvSpPr>
          <p:cNvPr id="5" name="Footer Placeholder 4"/>
          <p:cNvSpPr>
            <a:spLocks noGrp="1"/>
          </p:cNvSpPr>
          <p:nvPr>
            <p:ph type="ftr" sz="quarter" idx="11"/>
          </p:nvPr>
        </p:nvSpPr>
        <p:spPr/>
        <p:txBody>
          <a:bodyPr/>
          <a:lstStyle>
            <a:lvl1pPr>
              <a:defRPr/>
            </a:lvl1pPr>
          </a:lstStyle>
          <a:p>
            <a:r>
              <a:rPr lang="en-GB" smtClean="0"/>
              <a:t>CONFIDENTIAL</a:t>
            </a:r>
            <a:endParaRPr lang="en-GB"/>
          </a:p>
        </p:txBody>
      </p:sp>
      <p:sp>
        <p:nvSpPr>
          <p:cNvPr id="6" name="Slide Number Placeholder 5"/>
          <p:cNvSpPr>
            <a:spLocks noGrp="1"/>
          </p:cNvSpPr>
          <p:nvPr>
            <p:ph type="sldNum" sz="quarter" idx="12"/>
          </p:nvPr>
        </p:nvSpPr>
        <p:spPr/>
        <p:txBody>
          <a:bodyPr/>
          <a:lstStyle>
            <a:lvl1pPr>
              <a:defRPr/>
            </a:lvl1pPr>
          </a:lstStyle>
          <a:p>
            <a:fld id="{74490117-694E-4C5E-9563-EB5B4C1EE3CD}" type="slidenum">
              <a:rPr lang="en-GB"/>
              <a:pPr/>
              <a:t>‹#›</a:t>
            </a:fld>
            <a:endParaRPr lang="en-GB"/>
          </a:p>
        </p:txBody>
      </p:sp>
    </p:spTree>
    <p:extLst>
      <p:ext uri="{BB962C8B-B14F-4D97-AF65-F5344CB8AC3E}">
        <p14:creationId xmlns:p14="http://schemas.microsoft.com/office/powerpoint/2010/main" val="702653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DACD6E7-868B-45F7-A1B0-C585A44C1CAF}" type="datetime3">
              <a:rPr lang="en-US" smtClean="0"/>
              <a:t>15 March 2021</a:t>
            </a:fld>
            <a:endParaRPr lang="en-GB"/>
          </a:p>
        </p:txBody>
      </p:sp>
      <p:sp>
        <p:nvSpPr>
          <p:cNvPr id="5" name="Footer Placeholder 4"/>
          <p:cNvSpPr>
            <a:spLocks noGrp="1"/>
          </p:cNvSpPr>
          <p:nvPr>
            <p:ph type="ftr" sz="quarter" idx="11"/>
          </p:nvPr>
        </p:nvSpPr>
        <p:spPr/>
        <p:txBody>
          <a:bodyPr/>
          <a:lstStyle>
            <a:lvl1pPr>
              <a:defRPr/>
            </a:lvl1pPr>
          </a:lstStyle>
          <a:p>
            <a:r>
              <a:rPr lang="en-GB" smtClean="0"/>
              <a:t>CONFIDENTIAL</a:t>
            </a:r>
            <a:endParaRPr lang="en-GB"/>
          </a:p>
        </p:txBody>
      </p:sp>
      <p:sp>
        <p:nvSpPr>
          <p:cNvPr id="6" name="Slide Number Placeholder 5"/>
          <p:cNvSpPr>
            <a:spLocks noGrp="1"/>
          </p:cNvSpPr>
          <p:nvPr>
            <p:ph type="sldNum" sz="quarter" idx="12"/>
          </p:nvPr>
        </p:nvSpPr>
        <p:spPr/>
        <p:txBody>
          <a:bodyPr/>
          <a:lstStyle>
            <a:lvl1pPr>
              <a:defRPr/>
            </a:lvl1pPr>
          </a:lstStyle>
          <a:p>
            <a:fld id="{8848F5E5-97C7-4C79-8BA5-CF3A43B922D4}" type="slidenum">
              <a:rPr lang="en-GB"/>
              <a:pPr/>
              <a:t>‹#›</a:t>
            </a:fld>
            <a:endParaRPr lang="en-GB"/>
          </a:p>
        </p:txBody>
      </p:sp>
    </p:spTree>
    <p:extLst>
      <p:ext uri="{BB962C8B-B14F-4D97-AF65-F5344CB8AC3E}">
        <p14:creationId xmlns:p14="http://schemas.microsoft.com/office/powerpoint/2010/main" val="50077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D1E25024-09C5-46B2-99F9-6ABFDAB16407}" type="datetime3">
              <a:rPr lang="en-US" smtClean="0"/>
              <a:t>15 March 2021</a:t>
            </a:fld>
            <a:endParaRPr lang="en-GB"/>
          </a:p>
        </p:txBody>
      </p:sp>
      <p:sp>
        <p:nvSpPr>
          <p:cNvPr id="6" name="Footer Placeholder 5"/>
          <p:cNvSpPr>
            <a:spLocks noGrp="1"/>
          </p:cNvSpPr>
          <p:nvPr>
            <p:ph type="ftr" sz="quarter" idx="11"/>
          </p:nvPr>
        </p:nvSpPr>
        <p:spPr/>
        <p:txBody>
          <a:bodyPr/>
          <a:lstStyle>
            <a:lvl1pPr>
              <a:defRPr/>
            </a:lvl1pPr>
          </a:lstStyle>
          <a:p>
            <a:r>
              <a:rPr lang="en-GB" smtClean="0"/>
              <a:t>CONFIDENTIAL</a:t>
            </a:r>
            <a:endParaRPr lang="en-GB"/>
          </a:p>
        </p:txBody>
      </p:sp>
      <p:sp>
        <p:nvSpPr>
          <p:cNvPr id="7" name="Slide Number Placeholder 6"/>
          <p:cNvSpPr>
            <a:spLocks noGrp="1"/>
          </p:cNvSpPr>
          <p:nvPr>
            <p:ph type="sldNum" sz="quarter" idx="12"/>
          </p:nvPr>
        </p:nvSpPr>
        <p:spPr/>
        <p:txBody>
          <a:bodyPr/>
          <a:lstStyle>
            <a:lvl1pPr>
              <a:defRPr/>
            </a:lvl1pPr>
          </a:lstStyle>
          <a:p>
            <a:fld id="{6F9AE4DD-3016-4830-8AA6-9A38D38D07E8}" type="slidenum">
              <a:rPr lang="en-GB"/>
              <a:pPr/>
              <a:t>‹#›</a:t>
            </a:fld>
            <a:endParaRPr lang="en-GB"/>
          </a:p>
        </p:txBody>
      </p:sp>
    </p:spTree>
    <p:extLst>
      <p:ext uri="{BB962C8B-B14F-4D97-AF65-F5344CB8AC3E}">
        <p14:creationId xmlns:p14="http://schemas.microsoft.com/office/powerpoint/2010/main" val="2546392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C5B64002-AD3F-4C97-93B2-392A027F53AA}" type="datetime3">
              <a:rPr lang="en-US" smtClean="0"/>
              <a:t>15 March 2021</a:t>
            </a:fld>
            <a:endParaRPr lang="en-GB"/>
          </a:p>
        </p:txBody>
      </p:sp>
      <p:sp>
        <p:nvSpPr>
          <p:cNvPr id="8" name="Footer Placeholder 7"/>
          <p:cNvSpPr>
            <a:spLocks noGrp="1"/>
          </p:cNvSpPr>
          <p:nvPr>
            <p:ph type="ftr" sz="quarter" idx="11"/>
          </p:nvPr>
        </p:nvSpPr>
        <p:spPr/>
        <p:txBody>
          <a:bodyPr/>
          <a:lstStyle>
            <a:lvl1pPr>
              <a:defRPr/>
            </a:lvl1pPr>
          </a:lstStyle>
          <a:p>
            <a:r>
              <a:rPr lang="en-GB" smtClean="0"/>
              <a:t>CONFIDENTIAL</a:t>
            </a:r>
            <a:endParaRPr lang="en-GB"/>
          </a:p>
        </p:txBody>
      </p:sp>
      <p:sp>
        <p:nvSpPr>
          <p:cNvPr id="9" name="Slide Number Placeholder 8"/>
          <p:cNvSpPr>
            <a:spLocks noGrp="1"/>
          </p:cNvSpPr>
          <p:nvPr>
            <p:ph type="sldNum" sz="quarter" idx="12"/>
          </p:nvPr>
        </p:nvSpPr>
        <p:spPr/>
        <p:txBody>
          <a:bodyPr/>
          <a:lstStyle>
            <a:lvl1pPr>
              <a:defRPr/>
            </a:lvl1pPr>
          </a:lstStyle>
          <a:p>
            <a:fld id="{A42AE6F4-0789-4005-96EF-348987C3838B}" type="slidenum">
              <a:rPr lang="en-GB"/>
              <a:pPr/>
              <a:t>‹#›</a:t>
            </a:fld>
            <a:endParaRPr lang="en-GB"/>
          </a:p>
        </p:txBody>
      </p:sp>
    </p:spTree>
    <p:extLst>
      <p:ext uri="{BB962C8B-B14F-4D97-AF65-F5344CB8AC3E}">
        <p14:creationId xmlns:p14="http://schemas.microsoft.com/office/powerpoint/2010/main" val="3141078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9C75D637-79E5-4EB4-8BCC-8B9B55B12E25}" type="datetime3">
              <a:rPr lang="en-US" smtClean="0"/>
              <a:t>15 March 2021</a:t>
            </a:fld>
            <a:endParaRPr lang="en-GB"/>
          </a:p>
        </p:txBody>
      </p:sp>
      <p:sp>
        <p:nvSpPr>
          <p:cNvPr id="4" name="Footer Placeholder 3"/>
          <p:cNvSpPr>
            <a:spLocks noGrp="1"/>
          </p:cNvSpPr>
          <p:nvPr>
            <p:ph type="ftr" sz="quarter" idx="11"/>
          </p:nvPr>
        </p:nvSpPr>
        <p:spPr/>
        <p:txBody>
          <a:bodyPr/>
          <a:lstStyle>
            <a:lvl1pPr>
              <a:defRPr/>
            </a:lvl1pPr>
          </a:lstStyle>
          <a:p>
            <a:r>
              <a:rPr lang="en-GB" smtClean="0"/>
              <a:t>CONFIDENTIAL</a:t>
            </a:r>
            <a:endParaRPr lang="en-GB"/>
          </a:p>
        </p:txBody>
      </p:sp>
      <p:sp>
        <p:nvSpPr>
          <p:cNvPr id="5" name="Slide Number Placeholder 4"/>
          <p:cNvSpPr>
            <a:spLocks noGrp="1"/>
          </p:cNvSpPr>
          <p:nvPr>
            <p:ph type="sldNum" sz="quarter" idx="12"/>
          </p:nvPr>
        </p:nvSpPr>
        <p:spPr/>
        <p:txBody>
          <a:bodyPr/>
          <a:lstStyle>
            <a:lvl1pPr>
              <a:defRPr/>
            </a:lvl1pPr>
          </a:lstStyle>
          <a:p>
            <a:fld id="{434EC11D-F540-4E73-B02E-8A22887E0E0D}" type="slidenum">
              <a:rPr lang="en-GB"/>
              <a:pPr/>
              <a:t>‹#›</a:t>
            </a:fld>
            <a:endParaRPr lang="en-GB"/>
          </a:p>
        </p:txBody>
      </p:sp>
    </p:spTree>
    <p:extLst>
      <p:ext uri="{BB962C8B-B14F-4D97-AF65-F5344CB8AC3E}">
        <p14:creationId xmlns:p14="http://schemas.microsoft.com/office/powerpoint/2010/main" val="2669581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6B26D7F3-D129-4152-BB47-B769DB3F2BF7}" type="datetime3">
              <a:rPr lang="en-US" smtClean="0"/>
              <a:t>15 March 2021</a:t>
            </a:fld>
            <a:endParaRPr lang="en-GB"/>
          </a:p>
        </p:txBody>
      </p:sp>
      <p:sp>
        <p:nvSpPr>
          <p:cNvPr id="3" name="Footer Placeholder 2"/>
          <p:cNvSpPr>
            <a:spLocks noGrp="1"/>
          </p:cNvSpPr>
          <p:nvPr>
            <p:ph type="ftr" sz="quarter" idx="11"/>
          </p:nvPr>
        </p:nvSpPr>
        <p:spPr/>
        <p:txBody>
          <a:bodyPr/>
          <a:lstStyle>
            <a:lvl1pPr>
              <a:defRPr/>
            </a:lvl1pPr>
          </a:lstStyle>
          <a:p>
            <a:r>
              <a:rPr lang="en-GB" smtClean="0"/>
              <a:t>CONFIDENTIAL</a:t>
            </a:r>
            <a:endParaRPr lang="en-GB"/>
          </a:p>
        </p:txBody>
      </p:sp>
      <p:sp>
        <p:nvSpPr>
          <p:cNvPr id="4" name="Slide Number Placeholder 3"/>
          <p:cNvSpPr>
            <a:spLocks noGrp="1"/>
          </p:cNvSpPr>
          <p:nvPr>
            <p:ph type="sldNum" sz="quarter" idx="12"/>
          </p:nvPr>
        </p:nvSpPr>
        <p:spPr/>
        <p:txBody>
          <a:bodyPr/>
          <a:lstStyle>
            <a:lvl1pPr>
              <a:defRPr/>
            </a:lvl1pPr>
          </a:lstStyle>
          <a:p>
            <a:fld id="{C1741FCC-AD11-42B9-A2D2-F0B011F877CD}" type="slidenum">
              <a:rPr lang="en-GB"/>
              <a:pPr/>
              <a:t>‹#›</a:t>
            </a:fld>
            <a:endParaRPr lang="en-GB"/>
          </a:p>
        </p:txBody>
      </p:sp>
    </p:spTree>
    <p:extLst>
      <p:ext uri="{BB962C8B-B14F-4D97-AF65-F5344CB8AC3E}">
        <p14:creationId xmlns:p14="http://schemas.microsoft.com/office/powerpoint/2010/main" val="3352029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D6917751-63ED-4549-96E1-FCE2627FE184}" type="datetime3">
              <a:rPr lang="en-US" smtClean="0"/>
              <a:t>15 March 2021</a:t>
            </a:fld>
            <a:endParaRPr lang="en-GB"/>
          </a:p>
        </p:txBody>
      </p:sp>
      <p:sp>
        <p:nvSpPr>
          <p:cNvPr id="6" name="Footer Placeholder 5"/>
          <p:cNvSpPr>
            <a:spLocks noGrp="1"/>
          </p:cNvSpPr>
          <p:nvPr>
            <p:ph type="ftr" sz="quarter" idx="11"/>
          </p:nvPr>
        </p:nvSpPr>
        <p:spPr/>
        <p:txBody>
          <a:bodyPr/>
          <a:lstStyle>
            <a:lvl1pPr>
              <a:defRPr/>
            </a:lvl1pPr>
          </a:lstStyle>
          <a:p>
            <a:r>
              <a:rPr lang="en-GB" smtClean="0"/>
              <a:t>CONFIDENTIAL</a:t>
            </a:r>
            <a:endParaRPr lang="en-GB"/>
          </a:p>
        </p:txBody>
      </p:sp>
      <p:sp>
        <p:nvSpPr>
          <p:cNvPr id="7" name="Slide Number Placeholder 6"/>
          <p:cNvSpPr>
            <a:spLocks noGrp="1"/>
          </p:cNvSpPr>
          <p:nvPr>
            <p:ph type="sldNum" sz="quarter" idx="12"/>
          </p:nvPr>
        </p:nvSpPr>
        <p:spPr/>
        <p:txBody>
          <a:bodyPr/>
          <a:lstStyle>
            <a:lvl1pPr>
              <a:defRPr/>
            </a:lvl1pPr>
          </a:lstStyle>
          <a:p>
            <a:fld id="{93705A43-D043-446F-9E38-7AFC44853ED8}" type="slidenum">
              <a:rPr lang="en-GB"/>
              <a:pPr/>
              <a:t>‹#›</a:t>
            </a:fld>
            <a:endParaRPr lang="en-GB"/>
          </a:p>
        </p:txBody>
      </p:sp>
    </p:spTree>
    <p:extLst>
      <p:ext uri="{BB962C8B-B14F-4D97-AF65-F5344CB8AC3E}">
        <p14:creationId xmlns:p14="http://schemas.microsoft.com/office/powerpoint/2010/main" val="1558040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AD97A3E-DEAB-4B08-8C7B-B0EA01FF1261}" type="datetime3">
              <a:rPr lang="en-US" smtClean="0"/>
              <a:t>15 March 2021</a:t>
            </a:fld>
            <a:endParaRPr lang="en-GB"/>
          </a:p>
        </p:txBody>
      </p:sp>
      <p:sp>
        <p:nvSpPr>
          <p:cNvPr id="6" name="Footer Placeholder 5"/>
          <p:cNvSpPr>
            <a:spLocks noGrp="1"/>
          </p:cNvSpPr>
          <p:nvPr>
            <p:ph type="ftr" sz="quarter" idx="11"/>
          </p:nvPr>
        </p:nvSpPr>
        <p:spPr/>
        <p:txBody>
          <a:bodyPr/>
          <a:lstStyle>
            <a:lvl1pPr>
              <a:defRPr/>
            </a:lvl1pPr>
          </a:lstStyle>
          <a:p>
            <a:r>
              <a:rPr lang="en-GB" smtClean="0"/>
              <a:t>CONFIDENTIAL</a:t>
            </a:r>
            <a:endParaRPr lang="en-GB"/>
          </a:p>
        </p:txBody>
      </p:sp>
      <p:sp>
        <p:nvSpPr>
          <p:cNvPr id="7" name="Slide Number Placeholder 6"/>
          <p:cNvSpPr>
            <a:spLocks noGrp="1"/>
          </p:cNvSpPr>
          <p:nvPr>
            <p:ph type="sldNum" sz="quarter" idx="12"/>
          </p:nvPr>
        </p:nvSpPr>
        <p:spPr/>
        <p:txBody>
          <a:bodyPr/>
          <a:lstStyle>
            <a:lvl1pPr>
              <a:defRPr/>
            </a:lvl1pPr>
          </a:lstStyle>
          <a:p>
            <a:fld id="{C62B6137-8EC4-4621-B528-82C589B33940}" type="slidenum">
              <a:rPr lang="en-GB"/>
              <a:pPr/>
              <a:t>‹#›</a:t>
            </a:fld>
            <a:endParaRPr lang="en-GB"/>
          </a:p>
        </p:txBody>
      </p:sp>
    </p:spTree>
    <p:extLst>
      <p:ext uri="{BB962C8B-B14F-4D97-AF65-F5344CB8AC3E}">
        <p14:creationId xmlns:p14="http://schemas.microsoft.com/office/powerpoint/2010/main" val="1874784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65ABEF88-4332-4805-A098-900BEF047A02}" type="datetime3">
              <a:rPr lang="en-US" smtClean="0"/>
              <a:t>15 March 2021</a:t>
            </a:fld>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GB" smtClean="0"/>
              <a:t>CONFIDENTIAL</a:t>
            </a: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DD317F8-2E1F-4015-85FA-4CB3B277C472}"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5"/>
          <p:cNvSpPr txBox="1">
            <a:spLocks noGrp="1"/>
          </p:cNvSpPr>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nchorCtr="1"/>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E68FE90-0C79-4471-958C-06DD66CAE542}" type="slidenum">
              <a:rPr lang="en-US" sz="2600" b="1">
                <a:solidFill>
                  <a:schemeClr val="bg1"/>
                </a:solidFill>
              </a:rPr>
              <a:pPr/>
              <a:t>1</a:t>
            </a:fld>
            <a:endParaRPr lang="en-US" sz="2600" b="1" dirty="0">
              <a:solidFill>
                <a:schemeClr val="bg1"/>
              </a:solidFill>
            </a:endParaRPr>
          </a:p>
        </p:txBody>
      </p:sp>
      <p:sp>
        <p:nvSpPr>
          <p:cNvPr id="3076" name="AutoShape 2"/>
          <p:cNvSpPr>
            <a:spLocks noGrp="1" noChangeArrowheads="1"/>
          </p:cNvSpPr>
          <p:nvPr>
            <p:ph type="title" idx="4294967295"/>
          </p:nvPr>
        </p:nvSpPr>
        <p:spPr>
          <a:xfrm>
            <a:off x="10163" y="476672"/>
            <a:ext cx="9133837" cy="2592289"/>
          </a:xfrm>
        </p:spPr>
        <p:txBody>
          <a:bodyPr anchor="ctr" anchorCtr="0"/>
          <a:lstStyle/>
          <a:p>
            <a:pPr algn="just"/>
            <a:r>
              <a:rPr lang="en-US" sz="3600" b="1" dirty="0" smtClean="0">
                <a:solidFill>
                  <a:schemeClr val="tx1"/>
                </a:solidFill>
              </a:rPr>
              <a:t>PRESENTATION TO THE PORTFOLIO COMMITTEE ON DEFENCE ON THE DEPARTMENT OF DEFENCE (DOD) MEASURES IN PLACE TO COMBAT CORRUPTION AND FRAUD. </a:t>
            </a:r>
            <a:endParaRPr lang="en-US" sz="3600" b="1" dirty="0">
              <a:solidFill>
                <a:schemeClr val="folHlink"/>
              </a:solidFill>
            </a:endParaRPr>
          </a:p>
        </p:txBody>
      </p:sp>
      <p:sp>
        <p:nvSpPr>
          <p:cNvPr id="2" name="Date Placeholder 1"/>
          <p:cNvSpPr>
            <a:spLocks noGrp="1"/>
          </p:cNvSpPr>
          <p:nvPr>
            <p:ph type="dt" sz="half" idx="10"/>
          </p:nvPr>
        </p:nvSpPr>
        <p:spPr/>
        <p:txBody>
          <a:bodyPr/>
          <a:lstStyle/>
          <a:p>
            <a:fld id="{3EACB557-527A-4770-94F4-00E5871B1D76}" type="datetime3">
              <a:rPr lang="en-US" smtClean="0"/>
              <a:t>15 March 2021</a:t>
            </a:fld>
            <a:endParaRPr lang="en-GB" dirty="0"/>
          </a:p>
        </p:txBody>
      </p:sp>
      <p:sp>
        <p:nvSpPr>
          <p:cNvPr id="3" name="Slide Number Placeholder 2"/>
          <p:cNvSpPr>
            <a:spLocks noGrp="1"/>
          </p:cNvSpPr>
          <p:nvPr>
            <p:ph type="sldNum" sz="quarter" idx="12"/>
          </p:nvPr>
        </p:nvSpPr>
        <p:spPr/>
        <p:txBody>
          <a:bodyPr/>
          <a:lstStyle/>
          <a:p>
            <a:fld id="{C1741FCC-AD11-42B9-A2D2-F0B011F877CD}" type="slidenum">
              <a:rPr lang="en-GB" smtClean="0"/>
              <a:pPr/>
              <a:t>1</a:t>
            </a:fld>
            <a:endParaRPr lang="en-GB" dirty="0"/>
          </a:p>
        </p:txBody>
      </p:sp>
      <p:sp>
        <p:nvSpPr>
          <p:cNvPr id="4" name="Footer Placeholder 3"/>
          <p:cNvSpPr>
            <a:spLocks noGrp="1"/>
          </p:cNvSpPr>
          <p:nvPr>
            <p:ph type="ftr" sz="quarter" idx="11"/>
          </p:nvPr>
        </p:nvSpPr>
        <p:spPr/>
        <p:txBody>
          <a:bodyPr/>
          <a:lstStyle/>
          <a:p>
            <a:r>
              <a:rPr lang="en-GB" dirty="0" smtClean="0"/>
              <a:t>CONFIDENTIAL</a:t>
            </a:r>
            <a:endParaRPr lang="en-GB" dirty="0"/>
          </a:p>
        </p:txBody>
      </p:sp>
      <p:sp>
        <p:nvSpPr>
          <p:cNvPr id="9" name="Footer Placeholder 3"/>
          <p:cNvSpPr txBox="1">
            <a:spLocks/>
          </p:cNvSpPr>
          <p:nvPr/>
        </p:nvSpPr>
        <p:spPr bwMode="auto">
          <a:xfrm>
            <a:off x="3108129" y="116632"/>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GB"/>
            </a:defPPr>
            <a:lvl1pPr algn="ctr"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GB" dirty="0" smtClean="0"/>
              <a:t>CONFIDENTIAL</a:t>
            </a:r>
            <a:endParaRPr lang="en-GB" dirty="0"/>
          </a:p>
        </p:txBody>
      </p:sp>
      <p:pic>
        <p:nvPicPr>
          <p:cNvPr id="3460" name="Picture 38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7711" y="3429001"/>
            <a:ext cx="2568578" cy="1835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583025"/>
            <a:ext cx="8229600" cy="496816"/>
          </a:xfrm>
        </p:spPr>
        <p:txBody>
          <a:bodyPr/>
          <a:lstStyle/>
          <a:p>
            <a:pPr marL="0" lvl="2" indent="0">
              <a:lnSpc>
                <a:spcPct val="90000"/>
              </a:lnSpc>
              <a:buNone/>
            </a:pPr>
            <a:r>
              <a:rPr lang="en-US" sz="3300" b="1" dirty="0" smtClean="0"/>
              <a:t>MULTI-DISCIPLINARY TEAM (Cont’d)</a:t>
            </a:r>
            <a:endParaRPr lang="en-US" sz="3300" b="1" dirty="0"/>
          </a:p>
        </p:txBody>
      </p:sp>
      <p:sp>
        <p:nvSpPr>
          <p:cNvPr id="70659" name="Rectangle 3"/>
          <p:cNvSpPr>
            <a:spLocks noGrp="1" noChangeArrowheads="1"/>
          </p:cNvSpPr>
          <p:nvPr>
            <p:ph type="body" idx="1"/>
          </p:nvPr>
        </p:nvSpPr>
        <p:spPr>
          <a:xfrm>
            <a:off x="348306" y="1126938"/>
            <a:ext cx="8401905" cy="5028012"/>
          </a:xfrm>
        </p:spPr>
        <p:txBody>
          <a:bodyPr/>
          <a:lstStyle/>
          <a:p>
            <a:pPr marL="457200" lvl="2" indent="-457200" algn="just">
              <a:lnSpc>
                <a:spcPct val="90000"/>
              </a:lnSpc>
            </a:pPr>
            <a:r>
              <a:rPr lang="en-GB" sz="2300" dirty="0" smtClean="0"/>
              <a:t>This approach is ongoing with a team consisting of members from the Defence Inspectorate Division,  Defence Intelligence Division, Finance Division and the Military </a:t>
            </a:r>
            <a:r>
              <a:rPr lang="en-GB" sz="2300" dirty="0"/>
              <a:t>Police </a:t>
            </a:r>
            <a:r>
              <a:rPr lang="en-GB" sz="2300" dirty="0" smtClean="0"/>
              <a:t>Division</a:t>
            </a:r>
          </a:p>
          <a:p>
            <a:pPr marL="457200" lvl="2" indent="-457200" algn="just">
              <a:lnSpc>
                <a:spcPct val="90000"/>
              </a:lnSpc>
            </a:pPr>
            <a:r>
              <a:rPr lang="en-GB" sz="2300" dirty="0"/>
              <a:t>The team is currently following up on possible corruption and fraud regarding the following companies or entities</a:t>
            </a:r>
            <a:r>
              <a:rPr lang="en-GB" sz="2300" dirty="0" smtClean="0"/>
              <a:t>:</a:t>
            </a:r>
          </a:p>
          <a:p>
            <a:pPr marL="914400" lvl="3" indent="-457200" algn="just">
              <a:lnSpc>
                <a:spcPct val="90000"/>
              </a:lnSpc>
              <a:buFont typeface="Arial" panose="020B0604020202020204" pitchFamily="34" charset="0"/>
              <a:buChar char="•"/>
            </a:pPr>
            <a:r>
              <a:rPr lang="en-GB" sz="2300" dirty="0"/>
              <a:t>Services rendered by </a:t>
            </a:r>
            <a:r>
              <a:rPr lang="en-GB" sz="2300" dirty="0" smtClean="0"/>
              <a:t>consulting company to the value of </a:t>
            </a:r>
            <a:r>
              <a:rPr lang="en-GB" sz="2300" dirty="0"/>
              <a:t>the value of </a:t>
            </a:r>
            <a:r>
              <a:rPr lang="en-GB" sz="2300" dirty="0" smtClean="0"/>
              <a:t>RM239 for a through life capability project</a:t>
            </a:r>
          </a:p>
          <a:p>
            <a:pPr marL="914400" lvl="3" indent="-457200" algn="just">
              <a:lnSpc>
                <a:spcPct val="90000"/>
              </a:lnSpc>
              <a:buFont typeface="Arial" panose="020B0604020202020204" pitchFamily="34" charset="0"/>
              <a:buChar char="•"/>
            </a:pPr>
            <a:r>
              <a:rPr lang="en-GB" sz="2300" dirty="0" smtClean="0"/>
              <a:t>Contract awarded to a company </a:t>
            </a:r>
            <a:r>
              <a:rPr lang="en-GB" sz="2300" dirty="0"/>
              <a:t>for the provision of Covid-19 related equipment to the value of </a:t>
            </a:r>
            <a:r>
              <a:rPr lang="en-GB" sz="2300" dirty="0" smtClean="0"/>
              <a:t>RM400</a:t>
            </a:r>
          </a:p>
          <a:p>
            <a:pPr marL="914400" lvl="3" indent="-457200" algn="just">
              <a:lnSpc>
                <a:spcPct val="90000"/>
              </a:lnSpc>
              <a:buFont typeface="Arial" panose="020B0604020202020204" pitchFamily="34" charset="0"/>
              <a:buChar char="•"/>
            </a:pPr>
            <a:r>
              <a:rPr lang="en-GB" sz="2300" dirty="0"/>
              <a:t>Computers (658) procured by </a:t>
            </a:r>
            <a:r>
              <a:rPr lang="en-GB" sz="2300" dirty="0" err="1"/>
              <a:t>SAMHS</a:t>
            </a:r>
            <a:r>
              <a:rPr lang="en-GB" sz="2300" dirty="0"/>
              <a:t> HQ to the value of </a:t>
            </a:r>
            <a:r>
              <a:rPr lang="en-GB" sz="2300" dirty="0" err="1" smtClean="0"/>
              <a:t>RM11</a:t>
            </a:r>
            <a:endParaRPr lang="en-GB" sz="2300" dirty="0" smtClean="0"/>
          </a:p>
          <a:p>
            <a:pPr marL="914400" lvl="3" indent="-457200" algn="just">
              <a:lnSpc>
                <a:spcPct val="90000"/>
              </a:lnSpc>
              <a:buFont typeface="Arial" panose="020B0604020202020204" pitchFamily="34" charset="0"/>
              <a:buChar char="•"/>
            </a:pPr>
            <a:r>
              <a:rPr lang="en-GB" sz="2300" dirty="0"/>
              <a:t>Server racks procured by </a:t>
            </a:r>
            <a:r>
              <a:rPr lang="en-GB" sz="2300" dirty="0" smtClean="0"/>
              <a:t>CMIS (IT Division of the DOD) </a:t>
            </a:r>
            <a:r>
              <a:rPr lang="en-GB" sz="2300" dirty="0"/>
              <a:t>to the value of </a:t>
            </a:r>
            <a:r>
              <a:rPr lang="en-GB" sz="2300" dirty="0" smtClean="0"/>
              <a:t>RM17,9</a:t>
            </a:r>
          </a:p>
        </p:txBody>
      </p:sp>
      <p:sp>
        <p:nvSpPr>
          <p:cNvPr id="2" name="Date Placeholder 1"/>
          <p:cNvSpPr>
            <a:spLocks noGrp="1"/>
          </p:cNvSpPr>
          <p:nvPr>
            <p:ph type="dt" sz="half" idx="10"/>
          </p:nvPr>
        </p:nvSpPr>
        <p:spPr/>
        <p:txBody>
          <a:bodyPr/>
          <a:lstStyle/>
          <a:p>
            <a:fld id="{3CEA844C-5348-4540-8073-34D237C35D41}" type="datetime3">
              <a:rPr lang="en-US" smtClean="0"/>
              <a:t>15 March 2021</a:t>
            </a:fld>
            <a:endParaRPr lang="en-GB" dirty="0"/>
          </a:p>
        </p:txBody>
      </p:sp>
      <p:sp>
        <p:nvSpPr>
          <p:cNvPr id="3" name="Slide Number Placeholder 2"/>
          <p:cNvSpPr>
            <a:spLocks noGrp="1"/>
          </p:cNvSpPr>
          <p:nvPr>
            <p:ph type="sldNum" sz="quarter" idx="12"/>
          </p:nvPr>
        </p:nvSpPr>
        <p:spPr/>
        <p:txBody>
          <a:bodyPr/>
          <a:lstStyle/>
          <a:p>
            <a:fld id="{74490117-694E-4C5E-9563-EB5B4C1EE3CD}" type="slidenum">
              <a:rPr lang="en-GB" smtClean="0"/>
              <a:pPr/>
              <a:t>10</a:t>
            </a:fld>
            <a:endParaRPr lang="en-GB" dirty="0"/>
          </a:p>
        </p:txBody>
      </p:sp>
      <p:grpSp>
        <p:nvGrpSpPr>
          <p:cNvPr id="50" name="Group 11"/>
          <p:cNvGrpSpPr>
            <a:grpSpLocks/>
          </p:cNvGrpSpPr>
          <p:nvPr/>
        </p:nvGrpSpPr>
        <p:grpSpPr bwMode="auto">
          <a:xfrm>
            <a:off x="76200" y="70669"/>
            <a:ext cx="576188" cy="504800"/>
            <a:chOff x="6480" y="1440"/>
            <a:chExt cx="4440" cy="4080"/>
          </a:xfrm>
        </p:grpSpPr>
        <p:grpSp>
          <p:nvGrpSpPr>
            <p:cNvPr id="51" name="Group 12"/>
            <p:cNvGrpSpPr>
              <a:grpSpLocks/>
            </p:cNvGrpSpPr>
            <p:nvPr/>
          </p:nvGrpSpPr>
          <p:grpSpPr bwMode="auto">
            <a:xfrm>
              <a:off x="6480" y="1440"/>
              <a:ext cx="4440" cy="4080"/>
              <a:chOff x="176" y="2126"/>
              <a:chExt cx="1789" cy="1751"/>
            </a:xfrm>
          </p:grpSpPr>
          <p:sp>
            <p:nvSpPr>
              <p:cNvPr id="90" name="Freeform 13"/>
              <p:cNvSpPr>
                <a:spLocks/>
              </p:cNvSpPr>
              <p:nvPr/>
            </p:nvSpPr>
            <p:spPr bwMode="auto">
              <a:xfrm>
                <a:off x="176" y="2126"/>
                <a:ext cx="1789" cy="1751"/>
              </a:xfrm>
              <a:custGeom>
                <a:avLst/>
                <a:gdLst>
                  <a:gd name="T0" fmla="*/ 1 w 3094"/>
                  <a:gd name="T1" fmla="*/ 0 h 3027"/>
                  <a:gd name="T2" fmla="*/ 1 w 3094"/>
                  <a:gd name="T3" fmla="*/ 1 h 3027"/>
                  <a:gd name="T4" fmla="*/ 1 w 3094"/>
                  <a:gd name="T5" fmla="*/ 1 h 3027"/>
                  <a:gd name="T6" fmla="*/ 1 w 3094"/>
                  <a:gd name="T7" fmla="*/ 1 h 3027"/>
                  <a:gd name="T8" fmla="*/ 1 w 3094"/>
                  <a:gd name="T9" fmla="*/ 1 h 3027"/>
                  <a:gd name="T10" fmla="*/ 1 w 3094"/>
                  <a:gd name="T11" fmla="*/ 1 h 3027"/>
                  <a:gd name="T12" fmla="*/ 1 w 3094"/>
                  <a:gd name="T13" fmla="*/ 1 h 3027"/>
                  <a:gd name="T14" fmla="*/ 0 w 3094"/>
                  <a:gd name="T15" fmla="*/ 1 h 3027"/>
                  <a:gd name="T16" fmla="*/ 1 w 3094"/>
                  <a:gd name="T17" fmla="*/ 1 h 3027"/>
                  <a:gd name="T18" fmla="*/ 1 w 3094"/>
                  <a:gd name="T19" fmla="*/ 0 h 30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94" h="3027">
                    <a:moveTo>
                      <a:pt x="1554" y="0"/>
                    </a:moveTo>
                    <a:lnTo>
                      <a:pt x="2558" y="362"/>
                    </a:lnTo>
                    <a:lnTo>
                      <a:pt x="3094" y="1299"/>
                    </a:lnTo>
                    <a:lnTo>
                      <a:pt x="2893" y="2344"/>
                    </a:lnTo>
                    <a:lnTo>
                      <a:pt x="2089" y="3027"/>
                    </a:lnTo>
                    <a:lnTo>
                      <a:pt x="1018" y="3027"/>
                    </a:lnTo>
                    <a:lnTo>
                      <a:pt x="187" y="2344"/>
                    </a:lnTo>
                    <a:lnTo>
                      <a:pt x="0" y="1299"/>
                    </a:lnTo>
                    <a:lnTo>
                      <a:pt x="549" y="362"/>
                    </a:lnTo>
                    <a:lnTo>
                      <a:pt x="1554" y="0"/>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1" name="Freeform 14"/>
              <p:cNvSpPr>
                <a:spLocks/>
              </p:cNvSpPr>
              <p:nvPr/>
            </p:nvSpPr>
            <p:spPr bwMode="auto">
              <a:xfrm>
                <a:off x="204" y="2165"/>
                <a:ext cx="1735" cy="1692"/>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FFDB4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 name="Freeform 15"/>
              <p:cNvSpPr>
                <a:spLocks/>
              </p:cNvSpPr>
              <p:nvPr/>
            </p:nvSpPr>
            <p:spPr bwMode="auto">
              <a:xfrm>
                <a:off x="293" y="2231"/>
                <a:ext cx="1552" cy="1555"/>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52" name="Group 16"/>
            <p:cNvGrpSpPr>
              <a:grpSpLocks/>
            </p:cNvGrpSpPr>
            <p:nvPr/>
          </p:nvGrpSpPr>
          <p:grpSpPr bwMode="auto">
            <a:xfrm>
              <a:off x="7436" y="2295"/>
              <a:ext cx="2464" cy="2507"/>
              <a:chOff x="2379" y="2190"/>
              <a:chExt cx="993" cy="1076"/>
            </a:xfrm>
          </p:grpSpPr>
          <p:grpSp>
            <p:nvGrpSpPr>
              <p:cNvPr id="53" name="Group 17"/>
              <p:cNvGrpSpPr>
                <a:grpSpLocks/>
              </p:cNvGrpSpPr>
              <p:nvPr/>
            </p:nvGrpSpPr>
            <p:grpSpPr bwMode="auto">
              <a:xfrm>
                <a:off x="2525" y="2980"/>
                <a:ext cx="277" cy="286"/>
                <a:chOff x="2525" y="2980"/>
                <a:chExt cx="277" cy="286"/>
              </a:xfrm>
            </p:grpSpPr>
            <p:grpSp>
              <p:nvGrpSpPr>
                <p:cNvPr id="80" name="Group 18"/>
                <p:cNvGrpSpPr>
                  <a:grpSpLocks/>
                </p:cNvGrpSpPr>
                <p:nvPr/>
              </p:nvGrpSpPr>
              <p:grpSpPr bwMode="auto">
                <a:xfrm>
                  <a:off x="2582" y="2980"/>
                  <a:ext cx="95" cy="60"/>
                  <a:chOff x="2578" y="2972"/>
                  <a:chExt cx="95" cy="60"/>
                </a:xfrm>
              </p:grpSpPr>
              <p:sp>
                <p:nvSpPr>
                  <p:cNvPr id="88" name="Oval 19"/>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89" name="Freeform 20"/>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81" name="Group 21"/>
                <p:cNvGrpSpPr>
                  <a:grpSpLocks/>
                </p:cNvGrpSpPr>
                <p:nvPr/>
              </p:nvGrpSpPr>
              <p:grpSpPr bwMode="auto">
                <a:xfrm rot="3608440" flipH="1">
                  <a:off x="2724" y="3067"/>
                  <a:ext cx="95" cy="60"/>
                  <a:chOff x="2578" y="2972"/>
                  <a:chExt cx="95" cy="60"/>
                </a:xfrm>
              </p:grpSpPr>
              <p:sp>
                <p:nvSpPr>
                  <p:cNvPr id="86" name="Oval 22"/>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87" name="Freeform 23"/>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82" name="Freeform 24"/>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3" name="Freeform 25"/>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4" name="Oval 26"/>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85" name="Freeform 27"/>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54" name="Group 28"/>
              <p:cNvGrpSpPr>
                <a:grpSpLocks/>
              </p:cNvGrpSpPr>
              <p:nvPr/>
            </p:nvGrpSpPr>
            <p:grpSpPr bwMode="auto">
              <a:xfrm flipH="1">
                <a:off x="2960" y="2975"/>
                <a:ext cx="277" cy="286"/>
                <a:chOff x="2525" y="2980"/>
                <a:chExt cx="277" cy="286"/>
              </a:xfrm>
            </p:grpSpPr>
            <p:grpSp>
              <p:nvGrpSpPr>
                <p:cNvPr id="70" name="Group 29"/>
                <p:cNvGrpSpPr>
                  <a:grpSpLocks/>
                </p:cNvGrpSpPr>
                <p:nvPr/>
              </p:nvGrpSpPr>
              <p:grpSpPr bwMode="auto">
                <a:xfrm>
                  <a:off x="2582" y="2980"/>
                  <a:ext cx="95" cy="60"/>
                  <a:chOff x="2578" y="2972"/>
                  <a:chExt cx="95" cy="60"/>
                </a:xfrm>
              </p:grpSpPr>
              <p:sp>
                <p:nvSpPr>
                  <p:cNvPr id="78" name="Oval 30"/>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79" name="Freeform 31"/>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71" name="Group 32"/>
                <p:cNvGrpSpPr>
                  <a:grpSpLocks/>
                </p:cNvGrpSpPr>
                <p:nvPr/>
              </p:nvGrpSpPr>
              <p:grpSpPr bwMode="auto">
                <a:xfrm rot="3608440" flipH="1">
                  <a:off x="2724" y="3067"/>
                  <a:ext cx="95" cy="60"/>
                  <a:chOff x="2578" y="2972"/>
                  <a:chExt cx="95" cy="60"/>
                </a:xfrm>
              </p:grpSpPr>
              <p:sp>
                <p:nvSpPr>
                  <p:cNvPr id="76" name="Oval 75"/>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77" name="Freeform 76"/>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72" name="Freeform 35"/>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3" name="Freeform 36"/>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4" name="Oval 37"/>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75" name="Freeform 38"/>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55" name="Group 39"/>
              <p:cNvGrpSpPr>
                <a:grpSpLocks/>
              </p:cNvGrpSpPr>
              <p:nvPr/>
            </p:nvGrpSpPr>
            <p:grpSpPr bwMode="auto">
              <a:xfrm>
                <a:off x="2379" y="2190"/>
                <a:ext cx="993" cy="864"/>
                <a:chOff x="2379" y="2190"/>
                <a:chExt cx="993" cy="864"/>
              </a:xfrm>
            </p:grpSpPr>
            <p:sp>
              <p:nvSpPr>
                <p:cNvPr id="56" name="Freeform 40"/>
                <p:cNvSpPr>
                  <a:spLocks/>
                </p:cNvSpPr>
                <p:nvPr/>
              </p:nvSpPr>
              <p:spPr bwMode="auto">
                <a:xfrm>
                  <a:off x="2487"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7" name="Freeform 41"/>
                <p:cNvSpPr>
                  <a:spLocks/>
                </p:cNvSpPr>
                <p:nvPr/>
              </p:nvSpPr>
              <p:spPr bwMode="auto">
                <a:xfrm flipH="1">
                  <a:off x="3045"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58" name="Group 42"/>
                <p:cNvGrpSpPr>
                  <a:grpSpLocks/>
                </p:cNvGrpSpPr>
                <p:nvPr/>
              </p:nvGrpSpPr>
              <p:grpSpPr bwMode="auto">
                <a:xfrm>
                  <a:off x="2379" y="2190"/>
                  <a:ext cx="993" cy="864"/>
                  <a:chOff x="2379" y="2190"/>
                  <a:chExt cx="993" cy="864"/>
                </a:xfrm>
              </p:grpSpPr>
              <p:sp>
                <p:nvSpPr>
                  <p:cNvPr id="59" name="Freeform 43"/>
                  <p:cNvSpPr>
                    <a:spLocks/>
                  </p:cNvSpPr>
                  <p:nvPr/>
                </p:nvSpPr>
                <p:spPr bwMode="auto">
                  <a:xfrm>
                    <a:off x="2379"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0" name="Freeform 44"/>
                  <p:cNvSpPr>
                    <a:spLocks/>
                  </p:cNvSpPr>
                  <p:nvPr/>
                </p:nvSpPr>
                <p:spPr bwMode="auto">
                  <a:xfrm flipH="1">
                    <a:off x="2982"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 name="Freeform 45"/>
                  <p:cNvSpPr>
                    <a:spLocks/>
                  </p:cNvSpPr>
                  <p:nvPr/>
                </p:nvSpPr>
                <p:spPr bwMode="auto">
                  <a:xfrm>
                    <a:off x="2697" y="2190"/>
                    <a:ext cx="177" cy="564"/>
                  </a:xfrm>
                  <a:custGeom>
                    <a:avLst/>
                    <a:gdLst>
                      <a:gd name="T0" fmla="*/ 126 w 177"/>
                      <a:gd name="T1" fmla="*/ 564 h 564"/>
                      <a:gd name="T2" fmla="*/ 0 w 177"/>
                      <a:gd name="T3" fmla="*/ 387 h 564"/>
                      <a:gd name="T4" fmla="*/ 3 w 177"/>
                      <a:gd name="T5" fmla="*/ 0 h 564"/>
                      <a:gd name="T6" fmla="*/ 177 w 177"/>
                      <a:gd name="T7" fmla="*/ 351 h 564"/>
                      <a:gd name="T8" fmla="*/ 159 w 177"/>
                      <a:gd name="T9" fmla="*/ 546 h 564"/>
                      <a:gd name="T10" fmla="*/ 126 w 177"/>
                      <a:gd name="T11" fmla="*/ 564 h 5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7" h="564">
                        <a:moveTo>
                          <a:pt x="126" y="564"/>
                        </a:moveTo>
                        <a:lnTo>
                          <a:pt x="0" y="387"/>
                        </a:lnTo>
                        <a:lnTo>
                          <a:pt x="3" y="0"/>
                        </a:lnTo>
                        <a:lnTo>
                          <a:pt x="177" y="351"/>
                        </a:lnTo>
                        <a:lnTo>
                          <a:pt x="159" y="546"/>
                        </a:lnTo>
                        <a:lnTo>
                          <a:pt x="126" y="564"/>
                        </a:lnTo>
                        <a:close/>
                      </a:path>
                    </a:pathLst>
                  </a:custGeom>
                  <a:solidFill>
                    <a:srgbClr val="57D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 name="Freeform 46"/>
                  <p:cNvSpPr>
                    <a:spLocks/>
                  </p:cNvSpPr>
                  <p:nvPr/>
                </p:nvSpPr>
                <p:spPr bwMode="auto">
                  <a:xfrm>
                    <a:off x="2871" y="2199"/>
                    <a:ext cx="183" cy="540"/>
                  </a:xfrm>
                  <a:custGeom>
                    <a:avLst/>
                    <a:gdLst>
                      <a:gd name="T0" fmla="*/ 36 w 183"/>
                      <a:gd name="T1" fmla="*/ 537 h 540"/>
                      <a:gd name="T2" fmla="*/ 0 w 183"/>
                      <a:gd name="T3" fmla="*/ 339 h 540"/>
                      <a:gd name="T4" fmla="*/ 180 w 183"/>
                      <a:gd name="T5" fmla="*/ 0 h 540"/>
                      <a:gd name="T6" fmla="*/ 183 w 183"/>
                      <a:gd name="T7" fmla="*/ 384 h 540"/>
                      <a:gd name="T8" fmla="*/ 69 w 183"/>
                      <a:gd name="T9" fmla="*/ 540 h 540"/>
                      <a:gd name="T10" fmla="*/ 36 w 183"/>
                      <a:gd name="T11" fmla="*/ 537 h 5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3" h="540">
                        <a:moveTo>
                          <a:pt x="36" y="537"/>
                        </a:moveTo>
                        <a:lnTo>
                          <a:pt x="0" y="339"/>
                        </a:lnTo>
                        <a:lnTo>
                          <a:pt x="180" y="0"/>
                        </a:lnTo>
                        <a:lnTo>
                          <a:pt x="183" y="384"/>
                        </a:lnTo>
                        <a:lnTo>
                          <a:pt x="69" y="540"/>
                        </a:lnTo>
                        <a:lnTo>
                          <a:pt x="36" y="537"/>
                        </a:lnTo>
                        <a:close/>
                      </a:path>
                    </a:pathLst>
                  </a:custGeom>
                  <a:solidFill>
                    <a:srgbClr val="6500CA"/>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63" name="Group 47"/>
                  <p:cNvGrpSpPr>
                    <a:grpSpLocks/>
                  </p:cNvGrpSpPr>
                  <p:nvPr/>
                </p:nvGrpSpPr>
                <p:grpSpPr bwMode="auto">
                  <a:xfrm>
                    <a:off x="2430" y="2439"/>
                    <a:ext cx="897" cy="615"/>
                    <a:chOff x="2430" y="2439"/>
                    <a:chExt cx="897" cy="615"/>
                  </a:xfrm>
                </p:grpSpPr>
                <p:sp>
                  <p:nvSpPr>
                    <p:cNvPr id="64" name="Freeform 48"/>
                    <p:cNvSpPr>
                      <a:spLocks/>
                    </p:cNvSpPr>
                    <p:nvPr/>
                  </p:nvSpPr>
                  <p:spPr bwMode="auto">
                    <a:xfrm>
                      <a:off x="2541" y="2439"/>
                      <a:ext cx="663" cy="444"/>
                    </a:xfrm>
                    <a:custGeom>
                      <a:avLst/>
                      <a:gdLst>
                        <a:gd name="T0" fmla="*/ 297 w 663"/>
                        <a:gd name="T1" fmla="*/ 444 h 444"/>
                        <a:gd name="T2" fmla="*/ 168 w 663"/>
                        <a:gd name="T3" fmla="*/ 321 h 444"/>
                        <a:gd name="T4" fmla="*/ 0 w 663"/>
                        <a:gd name="T5" fmla="*/ 105 h 444"/>
                        <a:gd name="T6" fmla="*/ 132 w 663"/>
                        <a:gd name="T7" fmla="*/ 216 h 444"/>
                        <a:gd name="T8" fmla="*/ 207 w 663"/>
                        <a:gd name="T9" fmla="*/ 300 h 444"/>
                        <a:gd name="T10" fmla="*/ 285 w 663"/>
                        <a:gd name="T11" fmla="*/ 390 h 444"/>
                        <a:gd name="T12" fmla="*/ 300 w 663"/>
                        <a:gd name="T13" fmla="*/ 408 h 444"/>
                        <a:gd name="T14" fmla="*/ 270 w 663"/>
                        <a:gd name="T15" fmla="*/ 276 h 444"/>
                        <a:gd name="T16" fmla="*/ 228 w 663"/>
                        <a:gd name="T17" fmla="*/ 135 h 444"/>
                        <a:gd name="T18" fmla="*/ 222 w 663"/>
                        <a:gd name="T19" fmla="*/ 0 h 444"/>
                        <a:gd name="T20" fmla="*/ 261 w 663"/>
                        <a:gd name="T21" fmla="*/ 87 h 444"/>
                        <a:gd name="T22" fmla="*/ 285 w 663"/>
                        <a:gd name="T23" fmla="*/ 183 h 444"/>
                        <a:gd name="T24" fmla="*/ 312 w 663"/>
                        <a:gd name="T25" fmla="*/ 270 h 444"/>
                        <a:gd name="T26" fmla="*/ 333 w 663"/>
                        <a:gd name="T27" fmla="*/ 414 h 444"/>
                        <a:gd name="T28" fmla="*/ 354 w 663"/>
                        <a:gd name="T29" fmla="*/ 333 h 444"/>
                        <a:gd name="T30" fmla="*/ 381 w 663"/>
                        <a:gd name="T31" fmla="*/ 219 h 444"/>
                        <a:gd name="T32" fmla="*/ 402 w 663"/>
                        <a:gd name="T33" fmla="*/ 114 h 444"/>
                        <a:gd name="T34" fmla="*/ 453 w 663"/>
                        <a:gd name="T35" fmla="*/ 0 h 444"/>
                        <a:gd name="T36" fmla="*/ 450 w 663"/>
                        <a:gd name="T37" fmla="*/ 78 h 444"/>
                        <a:gd name="T38" fmla="*/ 435 w 663"/>
                        <a:gd name="T39" fmla="*/ 168 h 444"/>
                        <a:gd name="T40" fmla="*/ 417 w 663"/>
                        <a:gd name="T41" fmla="*/ 255 h 444"/>
                        <a:gd name="T42" fmla="*/ 366 w 663"/>
                        <a:gd name="T43" fmla="*/ 408 h 444"/>
                        <a:gd name="T44" fmla="*/ 408 w 663"/>
                        <a:gd name="T45" fmla="*/ 372 h 444"/>
                        <a:gd name="T46" fmla="*/ 480 w 663"/>
                        <a:gd name="T47" fmla="*/ 291 h 444"/>
                        <a:gd name="T48" fmla="*/ 555 w 663"/>
                        <a:gd name="T49" fmla="*/ 189 h 444"/>
                        <a:gd name="T50" fmla="*/ 663 w 663"/>
                        <a:gd name="T51" fmla="*/ 108 h 444"/>
                        <a:gd name="T52" fmla="*/ 636 w 663"/>
                        <a:gd name="T53" fmla="*/ 177 h 444"/>
                        <a:gd name="T54" fmla="*/ 585 w 663"/>
                        <a:gd name="T55" fmla="*/ 240 h 444"/>
                        <a:gd name="T56" fmla="*/ 507 w 663"/>
                        <a:gd name="T57" fmla="*/ 330 h 444"/>
                        <a:gd name="T58" fmla="*/ 420 w 663"/>
                        <a:gd name="T59" fmla="*/ 408 h 444"/>
                        <a:gd name="T60" fmla="*/ 369 w 663"/>
                        <a:gd name="T61" fmla="*/ 444 h 444"/>
                        <a:gd name="T62" fmla="*/ 333 w 663"/>
                        <a:gd name="T63" fmla="*/ 417 h 444"/>
                        <a:gd name="T64" fmla="*/ 297 w 663"/>
                        <a:gd name="T65" fmla="*/ 444 h 4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63" h="444">
                          <a:moveTo>
                            <a:pt x="297" y="444"/>
                          </a:moveTo>
                          <a:lnTo>
                            <a:pt x="168" y="321"/>
                          </a:lnTo>
                          <a:lnTo>
                            <a:pt x="0" y="105"/>
                          </a:lnTo>
                          <a:lnTo>
                            <a:pt x="132" y="216"/>
                          </a:lnTo>
                          <a:lnTo>
                            <a:pt x="207" y="300"/>
                          </a:lnTo>
                          <a:lnTo>
                            <a:pt x="285" y="390"/>
                          </a:lnTo>
                          <a:lnTo>
                            <a:pt x="300" y="408"/>
                          </a:lnTo>
                          <a:lnTo>
                            <a:pt x="270" y="276"/>
                          </a:lnTo>
                          <a:lnTo>
                            <a:pt x="228" y="135"/>
                          </a:lnTo>
                          <a:lnTo>
                            <a:pt x="222" y="0"/>
                          </a:lnTo>
                          <a:lnTo>
                            <a:pt x="261" y="87"/>
                          </a:lnTo>
                          <a:lnTo>
                            <a:pt x="285" y="183"/>
                          </a:lnTo>
                          <a:lnTo>
                            <a:pt x="312" y="270"/>
                          </a:lnTo>
                          <a:lnTo>
                            <a:pt x="333" y="414"/>
                          </a:lnTo>
                          <a:lnTo>
                            <a:pt x="354" y="333"/>
                          </a:lnTo>
                          <a:lnTo>
                            <a:pt x="381" y="219"/>
                          </a:lnTo>
                          <a:lnTo>
                            <a:pt x="402" y="114"/>
                          </a:lnTo>
                          <a:lnTo>
                            <a:pt x="453" y="0"/>
                          </a:lnTo>
                          <a:lnTo>
                            <a:pt x="450" y="78"/>
                          </a:lnTo>
                          <a:lnTo>
                            <a:pt x="435" y="168"/>
                          </a:lnTo>
                          <a:lnTo>
                            <a:pt x="417" y="255"/>
                          </a:lnTo>
                          <a:lnTo>
                            <a:pt x="366" y="408"/>
                          </a:lnTo>
                          <a:lnTo>
                            <a:pt x="408" y="372"/>
                          </a:lnTo>
                          <a:lnTo>
                            <a:pt x="480" y="291"/>
                          </a:lnTo>
                          <a:lnTo>
                            <a:pt x="555" y="189"/>
                          </a:lnTo>
                          <a:lnTo>
                            <a:pt x="663" y="108"/>
                          </a:lnTo>
                          <a:lnTo>
                            <a:pt x="636" y="177"/>
                          </a:lnTo>
                          <a:lnTo>
                            <a:pt x="585" y="240"/>
                          </a:lnTo>
                          <a:lnTo>
                            <a:pt x="507" y="330"/>
                          </a:lnTo>
                          <a:lnTo>
                            <a:pt x="420" y="408"/>
                          </a:lnTo>
                          <a:lnTo>
                            <a:pt x="369" y="444"/>
                          </a:lnTo>
                          <a:lnTo>
                            <a:pt x="333" y="417"/>
                          </a:lnTo>
                          <a:lnTo>
                            <a:pt x="297" y="444"/>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5" name="Freeform 49"/>
                    <p:cNvSpPr>
                      <a:spLocks/>
                    </p:cNvSpPr>
                    <p:nvPr/>
                  </p:nvSpPr>
                  <p:spPr bwMode="auto">
                    <a:xfrm>
                      <a:off x="2430"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6" name="Freeform 50"/>
                    <p:cNvSpPr>
                      <a:spLocks/>
                    </p:cNvSpPr>
                    <p:nvPr/>
                  </p:nvSpPr>
                  <p:spPr bwMode="auto">
                    <a:xfrm flipH="1">
                      <a:off x="2943"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 name="Freeform 51"/>
                    <p:cNvSpPr>
                      <a:spLocks/>
                    </p:cNvSpPr>
                    <p:nvPr/>
                  </p:nvSpPr>
                  <p:spPr bwMode="auto">
                    <a:xfrm>
                      <a:off x="2778" y="2868"/>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 name="Freeform 52"/>
                    <p:cNvSpPr>
                      <a:spLocks/>
                    </p:cNvSpPr>
                    <p:nvPr/>
                  </p:nvSpPr>
                  <p:spPr bwMode="auto">
                    <a:xfrm flipH="1">
                      <a:off x="2916" y="2865"/>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9" name="Freeform 53"/>
                    <p:cNvSpPr>
                      <a:spLocks/>
                    </p:cNvSpPr>
                    <p:nvPr/>
                  </p:nvSpPr>
                  <p:spPr bwMode="auto">
                    <a:xfrm>
                      <a:off x="2817" y="2856"/>
                      <a:ext cx="123" cy="198"/>
                    </a:xfrm>
                    <a:custGeom>
                      <a:avLst/>
                      <a:gdLst>
                        <a:gd name="T0" fmla="*/ 57 w 123"/>
                        <a:gd name="T1" fmla="*/ 0 h 198"/>
                        <a:gd name="T2" fmla="*/ 21 w 123"/>
                        <a:gd name="T3" fmla="*/ 24 h 198"/>
                        <a:gd name="T4" fmla="*/ 24 w 123"/>
                        <a:gd name="T5" fmla="*/ 69 h 198"/>
                        <a:gd name="T6" fmla="*/ 18 w 123"/>
                        <a:gd name="T7" fmla="*/ 99 h 198"/>
                        <a:gd name="T8" fmla="*/ 6 w 123"/>
                        <a:gd name="T9" fmla="*/ 144 h 198"/>
                        <a:gd name="T10" fmla="*/ 0 w 123"/>
                        <a:gd name="T11" fmla="*/ 171 h 198"/>
                        <a:gd name="T12" fmla="*/ 21 w 123"/>
                        <a:gd name="T13" fmla="*/ 189 h 198"/>
                        <a:gd name="T14" fmla="*/ 60 w 123"/>
                        <a:gd name="T15" fmla="*/ 198 h 198"/>
                        <a:gd name="T16" fmla="*/ 93 w 123"/>
                        <a:gd name="T17" fmla="*/ 192 h 198"/>
                        <a:gd name="T18" fmla="*/ 123 w 123"/>
                        <a:gd name="T19" fmla="*/ 174 h 198"/>
                        <a:gd name="T20" fmla="*/ 108 w 123"/>
                        <a:gd name="T21" fmla="*/ 138 h 198"/>
                        <a:gd name="T22" fmla="*/ 105 w 123"/>
                        <a:gd name="T23" fmla="*/ 102 h 198"/>
                        <a:gd name="T24" fmla="*/ 102 w 123"/>
                        <a:gd name="T25" fmla="*/ 63 h 198"/>
                        <a:gd name="T26" fmla="*/ 102 w 123"/>
                        <a:gd name="T27" fmla="*/ 24 h 198"/>
                        <a:gd name="T28" fmla="*/ 57 w 123"/>
                        <a:gd name="T29" fmla="*/ 0 h 19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23" h="198">
                          <a:moveTo>
                            <a:pt x="57" y="0"/>
                          </a:moveTo>
                          <a:lnTo>
                            <a:pt x="21" y="24"/>
                          </a:lnTo>
                          <a:lnTo>
                            <a:pt x="24" y="69"/>
                          </a:lnTo>
                          <a:lnTo>
                            <a:pt x="18" y="99"/>
                          </a:lnTo>
                          <a:lnTo>
                            <a:pt x="6" y="144"/>
                          </a:lnTo>
                          <a:lnTo>
                            <a:pt x="0" y="171"/>
                          </a:lnTo>
                          <a:lnTo>
                            <a:pt x="21" y="189"/>
                          </a:lnTo>
                          <a:lnTo>
                            <a:pt x="60" y="198"/>
                          </a:lnTo>
                          <a:lnTo>
                            <a:pt x="93" y="192"/>
                          </a:lnTo>
                          <a:lnTo>
                            <a:pt x="123" y="174"/>
                          </a:lnTo>
                          <a:lnTo>
                            <a:pt x="108" y="138"/>
                          </a:lnTo>
                          <a:lnTo>
                            <a:pt x="105" y="102"/>
                          </a:lnTo>
                          <a:lnTo>
                            <a:pt x="102" y="63"/>
                          </a:lnTo>
                          <a:lnTo>
                            <a:pt x="102" y="24"/>
                          </a:lnTo>
                          <a:lnTo>
                            <a:pt x="57"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grpSp>
        </p:grpSp>
      </p:grpSp>
      <p:pic>
        <p:nvPicPr>
          <p:cNvPr id="93" name="Picture 5" descr="IGWAP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19700" y="19249"/>
            <a:ext cx="692695" cy="692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1"/>
          </p:nvPr>
        </p:nvSpPr>
        <p:spPr/>
        <p:txBody>
          <a:bodyPr/>
          <a:lstStyle/>
          <a:p>
            <a:r>
              <a:rPr lang="en-GB" dirty="0" smtClean="0"/>
              <a:t>CONFIDENTIAL</a:t>
            </a:r>
            <a:endParaRPr lang="en-GB" dirty="0"/>
          </a:p>
        </p:txBody>
      </p:sp>
      <p:sp>
        <p:nvSpPr>
          <p:cNvPr id="94" name="Footer Placeholder 3"/>
          <p:cNvSpPr txBox="1">
            <a:spLocks/>
          </p:cNvSpPr>
          <p:nvPr/>
        </p:nvSpPr>
        <p:spPr bwMode="auto">
          <a:xfrm>
            <a:off x="3132220" y="112312"/>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GB"/>
            </a:defPPr>
            <a:lvl1pPr algn="ctr"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GB" smtClean="0"/>
              <a:t>CONFIDENTIAL</a:t>
            </a:r>
            <a:endParaRPr lang="en-GB" dirty="0"/>
          </a:p>
        </p:txBody>
      </p:sp>
    </p:spTree>
    <p:extLst>
      <p:ext uri="{BB962C8B-B14F-4D97-AF65-F5344CB8AC3E}">
        <p14:creationId xmlns:p14="http://schemas.microsoft.com/office/powerpoint/2010/main" val="2037135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583029"/>
            <a:ext cx="8229600" cy="496816"/>
          </a:xfrm>
        </p:spPr>
        <p:txBody>
          <a:bodyPr/>
          <a:lstStyle/>
          <a:p>
            <a:r>
              <a:rPr lang="en-US" sz="4000" b="1" dirty="0" smtClean="0"/>
              <a:t>FORENSIC AUDITS</a:t>
            </a:r>
            <a:endParaRPr lang="en-GB" sz="4000" b="1" dirty="0">
              <a:latin typeface="+mn-lt"/>
            </a:endParaRPr>
          </a:p>
        </p:txBody>
      </p:sp>
      <p:sp>
        <p:nvSpPr>
          <p:cNvPr id="70659" name="Rectangle 3"/>
          <p:cNvSpPr>
            <a:spLocks noGrp="1" noChangeArrowheads="1"/>
          </p:cNvSpPr>
          <p:nvPr>
            <p:ph type="body" idx="1"/>
          </p:nvPr>
        </p:nvSpPr>
        <p:spPr>
          <a:xfrm>
            <a:off x="200262" y="2086908"/>
            <a:ext cx="8764226" cy="3862372"/>
          </a:xfrm>
        </p:spPr>
        <p:txBody>
          <a:bodyPr/>
          <a:lstStyle/>
          <a:p>
            <a:pPr marL="509588" lvl="2" indent="-509588" algn="just">
              <a:lnSpc>
                <a:spcPct val="90000"/>
              </a:lnSpc>
              <a:buFont typeface="Arial" panose="020B0604020202020204" pitchFamily="34" charset="0"/>
              <a:buChar char="•"/>
            </a:pPr>
            <a:r>
              <a:rPr lang="en-US" sz="2800" dirty="0" smtClean="0"/>
              <a:t>The following are the three forensic audits conducted during the FY2020/21:</a:t>
            </a:r>
          </a:p>
          <a:p>
            <a:pPr marL="0" lvl="2" indent="0" algn="just">
              <a:lnSpc>
                <a:spcPct val="90000"/>
              </a:lnSpc>
              <a:buNone/>
            </a:pPr>
            <a:endParaRPr lang="en-US" sz="2800" dirty="0" smtClean="0"/>
          </a:p>
          <a:p>
            <a:pPr marL="966788" lvl="3" indent="-509588" algn="just">
              <a:lnSpc>
                <a:spcPct val="90000"/>
              </a:lnSpc>
              <a:buFont typeface="Arial" panose="020B0604020202020204" pitchFamily="34" charset="0"/>
              <a:buChar char="•"/>
            </a:pPr>
            <a:r>
              <a:rPr lang="en-US" sz="2800" dirty="0" smtClean="0"/>
              <a:t>1 Military Hospital RAMP refurbishment – finalised</a:t>
            </a:r>
          </a:p>
          <a:p>
            <a:pPr marL="966788" lvl="3" indent="-509588" algn="just">
              <a:lnSpc>
                <a:spcPct val="90000"/>
              </a:lnSpc>
              <a:buFont typeface="Arial" panose="020B0604020202020204" pitchFamily="34" charset="0"/>
              <a:buChar char="•"/>
            </a:pPr>
            <a:r>
              <a:rPr lang="en-US" sz="2800" dirty="0" smtClean="0"/>
              <a:t>Asset Management contract, awarded in 2015 - in progress</a:t>
            </a:r>
          </a:p>
          <a:p>
            <a:pPr marL="966788" lvl="3" indent="-509588" algn="just">
              <a:lnSpc>
                <a:spcPct val="90000"/>
              </a:lnSpc>
              <a:buFont typeface="Arial" panose="020B0604020202020204" pitchFamily="34" charset="0"/>
              <a:buChar char="•"/>
            </a:pPr>
            <a:r>
              <a:rPr lang="en-US" sz="2800" dirty="0" smtClean="0"/>
              <a:t>DOD Catering School – in progress</a:t>
            </a:r>
          </a:p>
        </p:txBody>
      </p:sp>
      <p:sp>
        <p:nvSpPr>
          <p:cNvPr id="2" name="Date Placeholder 1"/>
          <p:cNvSpPr>
            <a:spLocks noGrp="1"/>
          </p:cNvSpPr>
          <p:nvPr>
            <p:ph type="dt" sz="half" idx="10"/>
          </p:nvPr>
        </p:nvSpPr>
        <p:spPr/>
        <p:txBody>
          <a:bodyPr/>
          <a:lstStyle/>
          <a:p>
            <a:fld id="{1B0B3FD8-7E6D-41A9-8FCB-A9D61031D539}" type="datetime3">
              <a:rPr lang="en-US" smtClean="0"/>
              <a:t>15 March 2021</a:t>
            </a:fld>
            <a:endParaRPr lang="en-GB" dirty="0"/>
          </a:p>
        </p:txBody>
      </p:sp>
      <p:sp>
        <p:nvSpPr>
          <p:cNvPr id="3" name="Slide Number Placeholder 2"/>
          <p:cNvSpPr>
            <a:spLocks noGrp="1"/>
          </p:cNvSpPr>
          <p:nvPr>
            <p:ph type="sldNum" sz="quarter" idx="12"/>
          </p:nvPr>
        </p:nvSpPr>
        <p:spPr/>
        <p:txBody>
          <a:bodyPr/>
          <a:lstStyle/>
          <a:p>
            <a:fld id="{74490117-694E-4C5E-9563-EB5B4C1EE3CD}" type="slidenum">
              <a:rPr lang="en-GB" smtClean="0"/>
              <a:pPr/>
              <a:t>11</a:t>
            </a:fld>
            <a:endParaRPr lang="en-GB"/>
          </a:p>
        </p:txBody>
      </p:sp>
      <p:grpSp>
        <p:nvGrpSpPr>
          <p:cNvPr id="50" name="Group 11"/>
          <p:cNvGrpSpPr>
            <a:grpSpLocks/>
          </p:cNvGrpSpPr>
          <p:nvPr/>
        </p:nvGrpSpPr>
        <p:grpSpPr bwMode="auto">
          <a:xfrm>
            <a:off x="76200" y="70669"/>
            <a:ext cx="576188" cy="504800"/>
            <a:chOff x="6480" y="1440"/>
            <a:chExt cx="4440" cy="4080"/>
          </a:xfrm>
        </p:grpSpPr>
        <p:grpSp>
          <p:nvGrpSpPr>
            <p:cNvPr id="51" name="Group 12"/>
            <p:cNvGrpSpPr>
              <a:grpSpLocks/>
            </p:cNvGrpSpPr>
            <p:nvPr/>
          </p:nvGrpSpPr>
          <p:grpSpPr bwMode="auto">
            <a:xfrm>
              <a:off x="6480" y="1440"/>
              <a:ext cx="4440" cy="4080"/>
              <a:chOff x="176" y="2126"/>
              <a:chExt cx="1789" cy="1751"/>
            </a:xfrm>
          </p:grpSpPr>
          <p:sp>
            <p:nvSpPr>
              <p:cNvPr id="90" name="Freeform 13"/>
              <p:cNvSpPr>
                <a:spLocks/>
              </p:cNvSpPr>
              <p:nvPr/>
            </p:nvSpPr>
            <p:spPr bwMode="auto">
              <a:xfrm>
                <a:off x="176" y="2126"/>
                <a:ext cx="1789" cy="1751"/>
              </a:xfrm>
              <a:custGeom>
                <a:avLst/>
                <a:gdLst>
                  <a:gd name="T0" fmla="*/ 1 w 3094"/>
                  <a:gd name="T1" fmla="*/ 0 h 3027"/>
                  <a:gd name="T2" fmla="*/ 1 w 3094"/>
                  <a:gd name="T3" fmla="*/ 1 h 3027"/>
                  <a:gd name="T4" fmla="*/ 1 w 3094"/>
                  <a:gd name="T5" fmla="*/ 1 h 3027"/>
                  <a:gd name="T6" fmla="*/ 1 w 3094"/>
                  <a:gd name="T7" fmla="*/ 1 h 3027"/>
                  <a:gd name="T8" fmla="*/ 1 w 3094"/>
                  <a:gd name="T9" fmla="*/ 1 h 3027"/>
                  <a:gd name="T10" fmla="*/ 1 w 3094"/>
                  <a:gd name="T11" fmla="*/ 1 h 3027"/>
                  <a:gd name="T12" fmla="*/ 1 w 3094"/>
                  <a:gd name="T13" fmla="*/ 1 h 3027"/>
                  <a:gd name="T14" fmla="*/ 0 w 3094"/>
                  <a:gd name="T15" fmla="*/ 1 h 3027"/>
                  <a:gd name="T16" fmla="*/ 1 w 3094"/>
                  <a:gd name="T17" fmla="*/ 1 h 3027"/>
                  <a:gd name="T18" fmla="*/ 1 w 3094"/>
                  <a:gd name="T19" fmla="*/ 0 h 30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94" h="3027">
                    <a:moveTo>
                      <a:pt x="1554" y="0"/>
                    </a:moveTo>
                    <a:lnTo>
                      <a:pt x="2558" y="362"/>
                    </a:lnTo>
                    <a:lnTo>
                      <a:pt x="3094" y="1299"/>
                    </a:lnTo>
                    <a:lnTo>
                      <a:pt x="2893" y="2344"/>
                    </a:lnTo>
                    <a:lnTo>
                      <a:pt x="2089" y="3027"/>
                    </a:lnTo>
                    <a:lnTo>
                      <a:pt x="1018" y="3027"/>
                    </a:lnTo>
                    <a:lnTo>
                      <a:pt x="187" y="2344"/>
                    </a:lnTo>
                    <a:lnTo>
                      <a:pt x="0" y="1299"/>
                    </a:lnTo>
                    <a:lnTo>
                      <a:pt x="549" y="362"/>
                    </a:lnTo>
                    <a:lnTo>
                      <a:pt x="1554" y="0"/>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1" name="Freeform 14"/>
              <p:cNvSpPr>
                <a:spLocks/>
              </p:cNvSpPr>
              <p:nvPr/>
            </p:nvSpPr>
            <p:spPr bwMode="auto">
              <a:xfrm>
                <a:off x="204" y="2165"/>
                <a:ext cx="1735" cy="1692"/>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FFDB4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 name="Freeform 15"/>
              <p:cNvSpPr>
                <a:spLocks/>
              </p:cNvSpPr>
              <p:nvPr/>
            </p:nvSpPr>
            <p:spPr bwMode="auto">
              <a:xfrm>
                <a:off x="293" y="2231"/>
                <a:ext cx="1552" cy="1555"/>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52" name="Group 16"/>
            <p:cNvGrpSpPr>
              <a:grpSpLocks/>
            </p:cNvGrpSpPr>
            <p:nvPr/>
          </p:nvGrpSpPr>
          <p:grpSpPr bwMode="auto">
            <a:xfrm>
              <a:off x="7436" y="2295"/>
              <a:ext cx="2464" cy="2507"/>
              <a:chOff x="2379" y="2190"/>
              <a:chExt cx="993" cy="1076"/>
            </a:xfrm>
          </p:grpSpPr>
          <p:grpSp>
            <p:nvGrpSpPr>
              <p:cNvPr id="53" name="Group 17"/>
              <p:cNvGrpSpPr>
                <a:grpSpLocks/>
              </p:cNvGrpSpPr>
              <p:nvPr/>
            </p:nvGrpSpPr>
            <p:grpSpPr bwMode="auto">
              <a:xfrm>
                <a:off x="2525" y="2980"/>
                <a:ext cx="277" cy="286"/>
                <a:chOff x="2525" y="2980"/>
                <a:chExt cx="277" cy="286"/>
              </a:xfrm>
            </p:grpSpPr>
            <p:grpSp>
              <p:nvGrpSpPr>
                <p:cNvPr id="80" name="Group 18"/>
                <p:cNvGrpSpPr>
                  <a:grpSpLocks/>
                </p:cNvGrpSpPr>
                <p:nvPr/>
              </p:nvGrpSpPr>
              <p:grpSpPr bwMode="auto">
                <a:xfrm>
                  <a:off x="2582" y="2980"/>
                  <a:ext cx="95" cy="60"/>
                  <a:chOff x="2578" y="2972"/>
                  <a:chExt cx="95" cy="60"/>
                </a:xfrm>
              </p:grpSpPr>
              <p:sp>
                <p:nvSpPr>
                  <p:cNvPr id="88" name="Oval 19"/>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89" name="Freeform 20"/>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81" name="Group 21"/>
                <p:cNvGrpSpPr>
                  <a:grpSpLocks/>
                </p:cNvGrpSpPr>
                <p:nvPr/>
              </p:nvGrpSpPr>
              <p:grpSpPr bwMode="auto">
                <a:xfrm rot="3608440" flipH="1">
                  <a:off x="2724" y="3067"/>
                  <a:ext cx="95" cy="60"/>
                  <a:chOff x="2578" y="2972"/>
                  <a:chExt cx="95" cy="60"/>
                </a:xfrm>
              </p:grpSpPr>
              <p:sp>
                <p:nvSpPr>
                  <p:cNvPr id="86" name="Oval 22"/>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87" name="Freeform 23"/>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82" name="Freeform 24"/>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3" name="Freeform 25"/>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4" name="Oval 26"/>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85" name="Freeform 27"/>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54" name="Group 28"/>
              <p:cNvGrpSpPr>
                <a:grpSpLocks/>
              </p:cNvGrpSpPr>
              <p:nvPr/>
            </p:nvGrpSpPr>
            <p:grpSpPr bwMode="auto">
              <a:xfrm flipH="1">
                <a:off x="2960" y="2975"/>
                <a:ext cx="277" cy="286"/>
                <a:chOff x="2525" y="2980"/>
                <a:chExt cx="277" cy="286"/>
              </a:xfrm>
            </p:grpSpPr>
            <p:grpSp>
              <p:nvGrpSpPr>
                <p:cNvPr id="70" name="Group 29"/>
                <p:cNvGrpSpPr>
                  <a:grpSpLocks/>
                </p:cNvGrpSpPr>
                <p:nvPr/>
              </p:nvGrpSpPr>
              <p:grpSpPr bwMode="auto">
                <a:xfrm>
                  <a:off x="2582" y="2980"/>
                  <a:ext cx="95" cy="60"/>
                  <a:chOff x="2578" y="2972"/>
                  <a:chExt cx="95" cy="60"/>
                </a:xfrm>
              </p:grpSpPr>
              <p:sp>
                <p:nvSpPr>
                  <p:cNvPr id="78" name="Oval 30"/>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79" name="Freeform 31"/>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71" name="Group 32"/>
                <p:cNvGrpSpPr>
                  <a:grpSpLocks/>
                </p:cNvGrpSpPr>
                <p:nvPr/>
              </p:nvGrpSpPr>
              <p:grpSpPr bwMode="auto">
                <a:xfrm rot="3608440" flipH="1">
                  <a:off x="2724" y="3067"/>
                  <a:ext cx="95" cy="60"/>
                  <a:chOff x="2578" y="2972"/>
                  <a:chExt cx="95" cy="60"/>
                </a:xfrm>
              </p:grpSpPr>
              <p:sp>
                <p:nvSpPr>
                  <p:cNvPr id="76" name="Oval 75"/>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77" name="Freeform 76"/>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72" name="Freeform 35"/>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3" name="Freeform 36"/>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4" name="Oval 37"/>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75" name="Freeform 38"/>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55" name="Group 39"/>
              <p:cNvGrpSpPr>
                <a:grpSpLocks/>
              </p:cNvGrpSpPr>
              <p:nvPr/>
            </p:nvGrpSpPr>
            <p:grpSpPr bwMode="auto">
              <a:xfrm>
                <a:off x="2379" y="2190"/>
                <a:ext cx="993" cy="864"/>
                <a:chOff x="2379" y="2190"/>
                <a:chExt cx="993" cy="864"/>
              </a:xfrm>
            </p:grpSpPr>
            <p:sp>
              <p:nvSpPr>
                <p:cNvPr id="56" name="Freeform 40"/>
                <p:cNvSpPr>
                  <a:spLocks/>
                </p:cNvSpPr>
                <p:nvPr/>
              </p:nvSpPr>
              <p:spPr bwMode="auto">
                <a:xfrm>
                  <a:off x="2487"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7" name="Freeform 41"/>
                <p:cNvSpPr>
                  <a:spLocks/>
                </p:cNvSpPr>
                <p:nvPr/>
              </p:nvSpPr>
              <p:spPr bwMode="auto">
                <a:xfrm flipH="1">
                  <a:off x="3045"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58" name="Group 42"/>
                <p:cNvGrpSpPr>
                  <a:grpSpLocks/>
                </p:cNvGrpSpPr>
                <p:nvPr/>
              </p:nvGrpSpPr>
              <p:grpSpPr bwMode="auto">
                <a:xfrm>
                  <a:off x="2379" y="2190"/>
                  <a:ext cx="993" cy="864"/>
                  <a:chOff x="2379" y="2190"/>
                  <a:chExt cx="993" cy="864"/>
                </a:xfrm>
              </p:grpSpPr>
              <p:sp>
                <p:nvSpPr>
                  <p:cNvPr id="59" name="Freeform 43"/>
                  <p:cNvSpPr>
                    <a:spLocks/>
                  </p:cNvSpPr>
                  <p:nvPr/>
                </p:nvSpPr>
                <p:spPr bwMode="auto">
                  <a:xfrm>
                    <a:off x="2379"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0" name="Freeform 44"/>
                  <p:cNvSpPr>
                    <a:spLocks/>
                  </p:cNvSpPr>
                  <p:nvPr/>
                </p:nvSpPr>
                <p:spPr bwMode="auto">
                  <a:xfrm flipH="1">
                    <a:off x="2982"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 name="Freeform 45"/>
                  <p:cNvSpPr>
                    <a:spLocks/>
                  </p:cNvSpPr>
                  <p:nvPr/>
                </p:nvSpPr>
                <p:spPr bwMode="auto">
                  <a:xfrm>
                    <a:off x="2697" y="2190"/>
                    <a:ext cx="177" cy="564"/>
                  </a:xfrm>
                  <a:custGeom>
                    <a:avLst/>
                    <a:gdLst>
                      <a:gd name="T0" fmla="*/ 126 w 177"/>
                      <a:gd name="T1" fmla="*/ 564 h 564"/>
                      <a:gd name="T2" fmla="*/ 0 w 177"/>
                      <a:gd name="T3" fmla="*/ 387 h 564"/>
                      <a:gd name="T4" fmla="*/ 3 w 177"/>
                      <a:gd name="T5" fmla="*/ 0 h 564"/>
                      <a:gd name="T6" fmla="*/ 177 w 177"/>
                      <a:gd name="T7" fmla="*/ 351 h 564"/>
                      <a:gd name="T8" fmla="*/ 159 w 177"/>
                      <a:gd name="T9" fmla="*/ 546 h 564"/>
                      <a:gd name="T10" fmla="*/ 126 w 177"/>
                      <a:gd name="T11" fmla="*/ 564 h 5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7" h="564">
                        <a:moveTo>
                          <a:pt x="126" y="564"/>
                        </a:moveTo>
                        <a:lnTo>
                          <a:pt x="0" y="387"/>
                        </a:lnTo>
                        <a:lnTo>
                          <a:pt x="3" y="0"/>
                        </a:lnTo>
                        <a:lnTo>
                          <a:pt x="177" y="351"/>
                        </a:lnTo>
                        <a:lnTo>
                          <a:pt x="159" y="546"/>
                        </a:lnTo>
                        <a:lnTo>
                          <a:pt x="126" y="564"/>
                        </a:lnTo>
                        <a:close/>
                      </a:path>
                    </a:pathLst>
                  </a:custGeom>
                  <a:solidFill>
                    <a:srgbClr val="57D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 name="Freeform 46"/>
                  <p:cNvSpPr>
                    <a:spLocks/>
                  </p:cNvSpPr>
                  <p:nvPr/>
                </p:nvSpPr>
                <p:spPr bwMode="auto">
                  <a:xfrm>
                    <a:off x="2871" y="2199"/>
                    <a:ext cx="183" cy="540"/>
                  </a:xfrm>
                  <a:custGeom>
                    <a:avLst/>
                    <a:gdLst>
                      <a:gd name="T0" fmla="*/ 36 w 183"/>
                      <a:gd name="T1" fmla="*/ 537 h 540"/>
                      <a:gd name="T2" fmla="*/ 0 w 183"/>
                      <a:gd name="T3" fmla="*/ 339 h 540"/>
                      <a:gd name="T4" fmla="*/ 180 w 183"/>
                      <a:gd name="T5" fmla="*/ 0 h 540"/>
                      <a:gd name="T6" fmla="*/ 183 w 183"/>
                      <a:gd name="T7" fmla="*/ 384 h 540"/>
                      <a:gd name="T8" fmla="*/ 69 w 183"/>
                      <a:gd name="T9" fmla="*/ 540 h 540"/>
                      <a:gd name="T10" fmla="*/ 36 w 183"/>
                      <a:gd name="T11" fmla="*/ 537 h 5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3" h="540">
                        <a:moveTo>
                          <a:pt x="36" y="537"/>
                        </a:moveTo>
                        <a:lnTo>
                          <a:pt x="0" y="339"/>
                        </a:lnTo>
                        <a:lnTo>
                          <a:pt x="180" y="0"/>
                        </a:lnTo>
                        <a:lnTo>
                          <a:pt x="183" y="384"/>
                        </a:lnTo>
                        <a:lnTo>
                          <a:pt x="69" y="540"/>
                        </a:lnTo>
                        <a:lnTo>
                          <a:pt x="36" y="537"/>
                        </a:lnTo>
                        <a:close/>
                      </a:path>
                    </a:pathLst>
                  </a:custGeom>
                  <a:solidFill>
                    <a:srgbClr val="6500CA"/>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63" name="Group 47"/>
                  <p:cNvGrpSpPr>
                    <a:grpSpLocks/>
                  </p:cNvGrpSpPr>
                  <p:nvPr/>
                </p:nvGrpSpPr>
                <p:grpSpPr bwMode="auto">
                  <a:xfrm>
                    <a:off x="2430" y="2439"/>
                    <a:ext cx="897" cy="615"/>
                    <a:chOff x="2430" y="2439"/>
                    <a:chExt cx="897" cy="615"/>
                  </a:xfrm>
                </p:grpSpPr>
                <p:sp>
                  <p:nvSpPr>
                    <p:cNvPr id="64" name="Freeform 48"/>
                    <p:cNvSpPr>
                      <a:spLocks/>
                    </p:cNvSpPr>
                    <p:nvPr/>
                  </p:nvSpPr>
                  <p:spPr bwMode="auto">
                    <a:xfrm>
                      <a:off x="2541" y="2439"/>
                      <a:ext cx="663" cy="444"/>
                    </a:xfrm>
                    <a:custGeom>
                      <a:avLst/>
                      <a:gdLst>
                        <a:gd name="T0" fmla="*/ 297 w 663"/>
                        <a:gd name="T1" fmla="*/ 444 h 444"/>
                        <a:gd name="T2" fmla="*/ 168 w 663"/>
                        <a:gd name="T3" fmla="*/ 321 h 444"/>
                        <a:gd name="T4" fmla="*/ 0 w 663"/>
                        <a:gd name="T5" fmla="*/ 105 h 444"/>
                        <a:gd name="T6" fmla="*/ 132 w 663"/>
                        <a:gd name="T7" fmla="*/ 216 h 444"/>
                        <a:gd name="T8" fmla="*/ 207 w 663"/>
                        <a:gd name="T9" fmla="*/ 300 h 444"/>
                        <a:gd name="T10" fmla="*/ 285 w 663"/>
                        <a:gd name="T11" fmla="*/ 390 h 444"/>
                        <a:gd name="T12" fmla="*/ 300 w 663"/>
                        <a:gd name="T13" fmla="*/ 408 h 444"/>
                        <a:gd name="T14" fmla="*/ 270 w 663"/>
                        <a:gd name="T15" fmla="*/ 276 h 444"/>
                        <a:gd name="T16" fmla="*/ 228 w 663"/>
                        <a:gd name="T17" fmla="*/ 135 h 444"/>
                        <a:gd name="T18" fmla="*/ 222 w 663"/>
                        <a:gd name="T19" fmla="*/ 0 h 444"/>
                        <a:gd name="T20" fmla="*/ 261 w 663"/>
                        <a:gd name="T21" fmla="*/ 87 h 444"/>
                        <a:gd name="T22" fmla="*/ 285 w 663"/>
                        <a:gd name="T23" fmla="*/ 183 h 444"/>
                        <a:gd name="T24" fmla="*/ 312 w 663"/>
                        <a:gd name="T25" fmla="*/ 270 h 444"/>
                        <a:gd name="T26" fmla="*/ 333 w 663"/>
                        <a:gd name="T27" fmla="*/ 414 h 444"/>
                        <a:gd name="T28" fmla="*/ 354 w 663"/>
                        <a:gd name="T29" fmla="*/ 333 h 444"/>
                        <a:gd name="T30" fmla="*/ 381 w 663"/>
                        <a:gd name="T31" fmla="*/ 219 h 444"/>
                        <a:gd name="T32" fmla="*/ 402 w 663"/>
                        <a:gd name="T33" fmla="*/ 114 h 444"/>
                        <a:gd name="T34" fmla="*/ 453 w 663"/>
                        <a:gd name="T35" fmla="*/ 0 h 444"/>
                        <a:gd name="T36" fmla="*/ 450 w 663"/>
                        <a:gd name="T37" fmla="*/ 78 h 444"/>
                        <a:gd name="T38" fmla="*/ 435 w 663"/>
                        <a:gd name="T39" fmla="*/ 168 h 444"/>
                        <a:gd name="T40" fmla="*/ 417 w 663"/>
                        <a:gd name="T41" fmla="*/ 255 h 444"/>
                        <a:gd name="T42" fmla="*/ 366 w 663"/>
                        <a:gd name="T43" fmla="*/ 408 h 444"/>
                        <a:gd name="T44" fmla="*/ 408 w 663"/>
                        <a:gd name="T45" fmla="*/ 372 h 444"/>
                        <a:gd name="T46" fmla="*/ 480 w 663"/>
                        <a:gd name="T47" fmla="*/ 291 h 444"/>
                        <a:gd name="T48" fmla="*/ 555 w 663"/>
                        <a:gd name="T49" fmla="*/ 189 h 444"/>
                        <a:gd name="T50" fmla="*/ 663 w 663"/>
                        <a:gd name="T51" fmla="*/ 108 h 444"/>
                        <a:gd name="T52" fmla="*/ 636 w 663"/>
                        <a:gd name="T53" fmla="*/ 177 h 444"/>
                        <a:gd name="T54" fmla="*/ 585 w 663"/>
                        <a:gd name="T55" fmla="*/ 240 h 444"/>
                        <a:gd name="T56" fmla="*/ 507 w 663"/>
                        <a:gd name="T57" fmla="*/ 330 h 444"/>
                        <a:gd name="T58" fmla="*/ 420 w 663"/>
                        <a:gd name="T59" fmla="*/ 408 h 444"/>
                        <a:gd name="T60" fmla="*/ 369 w 663"/>
                        <a:gd name="T61" fmla="*/ 444 h 444"/>
                        <a:gd name="T62" fmla="*/ 333 w 663"/>
                        <a:gd name="T63" fmla="*/ 417 h 444"/>
                        <a:gd name="T64" fmla="*/ 297 w 663"/>
                        <a:gd name="T65" fmla="*/ 444 h 4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63" h="444">
                          <a:moveTo>
                            <a:pt x="297" y="444"/>
                          </a:moveTo>
                          <a:lnTo>
                            <a:pt x="168" y="321"/>
                          </a:lnTo>
                          <a:lnTo>
                            <a:pt x="0" y="105"/>
                          </a:lnTo>
                          <a:lnTo>
                            <a:pt x="132" y="216"/>
                          </a:lnTo>
                          <a:lnTo>
                            <a:pt x="207" y="300"/>
                          </a:lnTo>
                          <a:lnTo>
                            <a:pt x="285" y="390"/>
                          </a:lnTo>
                          <a:lnTo>
                            <a:pt x="300" y="408"/>
                          </a:lnTo>
                          <a:lnTo>
                            <a:pt x="270" y="276"/>
                          </a:lnTo>
                          <a:lnTo>
                            <a:pt x="228" y="135"/>
                          </a:lnTo>
                          <a:lnTo>
                            <a:pt x="222" y="0"/>
                          </a:lnTo>
                          <a:lnTo>
                            <a:pt x="261" y="87"/>
                          </a:lnTo>
                          <a:lnTo>
                            <a:pt x="285" y="183"/>
                          </a:lnTo>
                          <a:lnTo>
                            <a:pt x="312" y="270"/>
                          </a:lnTo>
                          <a:lnTo>
                            <a:pt x="333" y="414"/>
                          </a:lnTo>
                          <a:lnTo>
                            <a:pt x="354" y="333"/>
                          </a:lnTo>
                          <a:lnTo>
                            <a:pt x="381" y="219"/>
                          </a:lnTo>
                          <a:lnTo>
                            <a:pt x="402" y="114"/>
                          </a:lnTo>
                          <a:lnTo>
                            <a:pt x="453" y="0"/>
                          </a:lnTo>
                          <a:lnTo>
                            <a:pt x="450" y="78"/>
                          </a:lnTo>
                          <a:lnTo>
                            <a:pt x="435" y="168"/>
                          </a:lnTo>
                          <a:lnTo>
                            <a:pt x="417" y="255"/>
                          </a:lnTo>
                          <a:lnTo>
                            <a:pt x="366" y="408"/>
                          </a:lnTo>
                          <a:lnTo>
                            <a:pt x="408" y="372"/>
                          </a:lnTo>
                          <a:lnTo>
                            <a:pt x="480" y="291"/>
                          </a:lnTo>
                          <a:lnTo>
                            <a:pt x="555" y="189"/>
                          </a:lnTo>
                          <a:lnTo>
                            <a:pt x="663" y="108"/>
                          </a:lnTo>
                          <a:lnTo>
                            <a:pt x="636" y="177"/>
                          </a:lnTo>
                          <a:lnTo>
                            <a:pt x="585" y="240"/>
                          </a:lnTo>
                          <a:lnTo>
                            <a:pt x="507" y="330"/>
                          </a:lnTo>
                          <a:lnTo>
                            <a:pt x="420" y="408"/>
                          </a:lnTo>
                          <a:lnTo>
                            <a:pt x="369" y="444"/>
                          </a:lnTo>
                          <a:lnTo>
                            <a:pt x="333" y="417"/>
                          </a:lnTo>
                          <a:lnTo>
                            <a:pt x="297" y="444"/>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5" name="Freeform 49"/>
                    <p:cNvSpPr>
                      <a:spLocks/>
                    </p:cNvSpPr>
                    <p:nvPr/>
                  </p:nvSpPr>
                  <p:spPr bwMode="auto">
                    <a:xfrm>
                      <a:off x="2430"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6" name="Freeform 50"/>
                    <p:cNvSpPr>
                      <a:spLocks/>
                    </p:cNvSpPr>
                    <p:nvPr/>
                  </p:nvSpPr>
                  <p:spPr bwMode="auto">
                    <a:xfrm flipH="1">
                      <a:off x="2943"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 name="Freeform 51"/>
                    <p:cNvSpPr>
                      <a:spLocks/>
                    </p:cNvSpPr>
                    <p:nvPr/>
                  </p:nvSpPr>
                  <p:spPr bwMode="auto">
                    <a:xfrm>
                      <a:off x="2778" y="2868"/>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 name="Freeform 52"/>
                    <p:cNvSpPr>
                      <a:spLocks/>
                    </p:cNvSpPr>
                    <p:nvPr/>
                  </p:nvSpPr>
                  <p:spPr bwMode="auto">
                    <a:xfrm flipH="1">
                      <a:off x="2916" y="2865"/>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9" name="Freeform 53"/>
                    <p:cNvSpPr>
                      <a:spLocks/>
                    </p:cNvSpPr>
                    <p:nvPr/>
                  </p:nvSpPr>
                  <p:spPr bwMode="auto">
                    <a:xfrm>
                      <a:off x="2817" y="2856"/>
                      <a:ext cx="123" cy="198"/>
                    </a:xfrm>
                    <a:custGeom>
                      <a:avLst/>
                      <a:gdLst>
                        <a:gd name="T0" fmla="*/ 57 w 123"/>
                        <a:gd name="T1" fmla="*/ 0 h 198"/>
                        <a:gd name="T2" fmla="*/ 21 w 123"/>
                        <a:gd name="T3" fmla="*/ 24 h 198"/>
                        <a:gd name="T4" fmla="*/ 24 w 123"/>
                        <a:gd name="T5" fmla="*/ 69 h 198"/>
                        <a:gd name="T6" fmla="*/ 18 w 123"/>
                        <a:gd name="T7" fmla="*/ 99 h 198"/>
                        <a:gd name="T8" fmla="*/ 6 w 123"/>
                        <a:gd name="T9" fmla="*/ 144 h 198"/>
                        <a:gd name="T10" fmla="*/ 0 w 123"/>
                        <a:gd name="T11" fmla="*/ 171 h 198"/>
                        <a:gd name="T12" fmla="*/ 21 w 123"/>
                        <a:gd name="T13" fmla="*/ 189 h 198"/>
                        <a:gd name="T14" fmla="*/ 60 w 123"/>
                        <a:gd name="T15" fmla="*/ 198 h 198"/>
                        <a:gd name="T16" fmla="*/ 93 w 123"/>
                        <a:gd name="T17" fmla="*/ 192 h 198"/>
                        <a:gd name="T18" fmla="*/ 123 w 123"/>
                        <a:gd name="T19" fmla="*/ 174 h 198"/>
                        <a:gd name="T20" fmla="*/ 108 w 123"/>
                        <a:gd name="T21" fmla="*/ 138 h 198"/>
                        <a:gd name="T22" fmla="*/ 105 w 123"/>
                        <a:gd name="T23" fmla="*/ 102 h 198"/>
                        <a:gd name="T24" fmla="*/ 102 w 123"/>
                        <a:gd name="T25" fmla="*/ 63 h 198"/>
                        <a:gd name="T26" fmla="*/ 102 w 123"/>
                        <a:gd name="T27" fmla="*/ 24 h 198"/>
                        <a:gd name="T28" fmla="*/ 57 w 123"/>
                        <a:gd name="T29" fmla="*/ 0 h 19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23" h="198">
                          <a:moveTo>
                            <a:pt x="57" y="0"/>
                          </a:moveTo>
                          <a:lnTo>
                            <a:pt x="21" y="24"/>
                          </a:lnTo>
                          <a:lnTo>
                            <a:pt x="24" y="69"/>
                          </a:lnTo>
                          <a:lnTo>
                            <a:pt x="18" y="99"/>
                          </a:lnTo>
                          <a:lnTo>
                            <a:pt x="6" y="144"/>
                          </a:lnTo>
                          <a:lnTo>
                            <a:pt x="0" y="171"/>
                          </a:lnTo>
                          <a:lnTo>
                            <a:pt x="21" y="189"/>
                          </a:lnTo>
                          <a:lnTo>
                            <a:pt x="60" y="198"/>
                          </a:lnTo>
                          <a:lnTo>
                            <a:pt x="93" y="192"/>
                          </a:lnTo>
                          <a:lnTo>
                            <a:pt x="123" y="174"/>
                          </a:lnTo>
                          <a:lnTo>
                            <a:pt x="108" y="138"/>
                          </a:lnTo>
                          <a:lnTo>
                            <a:pt x="105" y="102"/>
                          </a:lnTo>
                          <a:lnTo>
                            <a:pt x="102" y="63"/>
                          </a:lnTo>
                          <a:lnTo>
                            <a:pt x="102" y="24"/>
                          </a:lnTo>
                          <a:lnTo>
                            <a:pt x="57"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grpSp>
        </p:grpSp>
      </p:grpSp>
      <p:pic>
        <p:nvPicPr>
          <p:cNvPr id="93" name="Picture 5" descr="IGWAP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19700" y="19249"/>
            <a:ext cx="692695" cy="692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1"/>
          </p:nvPr>
        </p:nvSpPr>
        <p:spPr/>
        <p:txBody>
          <a:bodyPr/>
          <a:lstStyle/>
          <a:p>
            <a:r>
              <a:rPr lang="en-GB" smtClean="0"/>
              <a:t>CONFIDENTIAL</a:t>
            </a:r>
            <a:endParaRPr lang="en-GB"/>
          </a:p>
        </p:txBody>
      </p:sp>
      <p:sp>
        <p:nvSpPr>
          <p:cNvPr id="94" name="Footer Placeholder 3"/>
          <p:cNvSpPr txBox="1">
            <a:spLocks/>
          </p:cNvSpPr>
          <p:nvPr/>
        </p:nvSpPr>
        <p:spPr bwMode="auto">
          <a:xfrm>
            <a:off x="3141847" y="112308"/>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GB"/>
            </a:defPPr>
            <a:lvl1pPr algn="ctr"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GB" smtClean="0"/>
              <a:t>CONFIDENTIAL</a:t>
            </a:r>
            <a:endParaRPr lang="en-GB" dirty="0"/>
          </a:p>
        </p:txBody>
      </p:sp>
    </p:spTree>
    <p:extLst>
      <p:ext uri="{BB962C8B-B14F-4D97-AF65-F5344CB8AC3E}">
        <p14:creationId xmlns:p14="http://schemas.microsoft.com/office/powerpoint/2010/main" val="1292731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583026"/>
            <a:ext cx="8229600" cy="496816"/>
          </a:xfrm>
        </p:spPr>
        <p:txBody>
          <a:bodyPr/>
          <a:lstStyle/>
          <a:p>
            <a:pPr lvl="1">
              <a:lnSpc>
                <a:spcPct val="90000"/>
              </a:lnSpc>
            </a:pPr>
            <a:r>
              <a:rPr lang="en-US" sz="2800" b="1" dirty="0" smtClean="0"/>
              <a:t>CORRUPTION AND FRAUD REPORT LINES</a:t>
            </a:r>
            <a:endParaRPr lang="en-US" sz="2800" b="1" dirty="0"/>
          </a:p>
        </p:txBody>
      </p:sp>
      <p:sp>
        <p:nvSpPr>
          <p:cNvPr id="70659" name="Rectangle 3"/>
          <p:cNvSpPr>
            <a:spLocks noGrp="1" noChangeArrowheads="1"/>
          </p:cNvSpPr>
          <p:nvPr>
            <p:ph type="body" idx="1"/>
          </p:nvPr>
        </p:nvSpPr>
        <p:spPr>
          <a:xfrm>
            <a:off x="167843" y="1432754"/>
            <a:ext cx="8944551" cy="4032448"/>
          </a:xfrm>
        </p:spPr>
        <p:txBody>
          <a:bodyPr/>
          <a:lstStyle/>
          <a:p>
            <a:pPr marL="509588" lvl="2" indent="-509588" algn="just">
              <a:lnSpc>
                <a:spcPct val="90000"/>
              </a:lnSpc>
              <a:buFont typeface="Arial" panose="020B0604020202020204" pitchFamily="34" charset="0"/>
              <a:buChar char="•"/>
            </a:pPr>
            <a:r>
              <a:rPr lang="en-US" sz="2800" dirty="0" smtClean="0"/>
              <a:t>Statistics on C&amp;F prevention, as well as the outcome of C&amp;F investigations are reported through the Inspector General of the Department of Defence and furnished to the Top Management of the South African National Defence Force </a:t>
            </a:r>
          </a:p>
          <a:p>
            <a:pPr marL="509588" lvl="2" indent="-509588" algn="just">
              <a:lnSpc>
                <a:spcPct val="90000"/>
              </a:lnSpc>
              <a:buFont typeface="Arial" panose="020B0604020202020204" pitchFamily="34" charset="0"/>
              <a:buChar char="•"/>
            </a:pPr>
            <a:r>
              <a:rPr lang="en-US" sz="2800" dirty="0" smtClean="0"/>
              <a:t>The DOD C&amp;F Nodal Point Forum, where all Services and Divisions are represented, is established as a consultative forum to enhance the Department’s Anti-Corruption and Anti-Fraud drive and to consolidate C&amp;F statistics</a:t>
            </a:r>
            <a:endParaRPr lang="en-US" sz="2400" dirty="0" smtClean="0"/>
          </a:p>
        </p:txBody>
      </p:sp>
      <p:sp>
        <p:nvSpPr>
          <p:cNvPr id="2" name="Date Placeholder 1"/>
          <p:cNvSpPr>
            <a:spLocks noGrp="1"/>
          </p:cNvSpPr>
          <p:nvPr>
            <p:ph type="dt" sz="half" idx="10"/>
          </p:nvPr>
        </p:nvSpPr>
        <p:spPr/>
        <p:txBody>
          <a:bodyPr/>
          <a:lstStyle/>
          <a:p>
            <a:fld id="{38ADD46A-CB7A-4907-8D84-0D166877031D}" type="datetime3">
              <a:rPr lang="en-US" smtClean="0"/>
              <a:t>15 March 2021</a:t>
            </a:fld>
            <a:endParaRPr lang="en-GB" dirty="0"/>
          </a:p>
        </p:txBody>
      </p:sp>
      <p:sp>
        <p:nvSpPr>
          <p:cNvPr id="3" name="Slide Number Placeholder 2"/>
          <p:cNvSpPr>
            <a:spLocks noGrp="1"/>
          </p:cNvSpPr>
          <p:nvPr>
            <p:ph type="sldNum" sz="quarter" idx="12"/>
          </p:nvPr>
        </p:nvSpPr>
        <p:spPr/>
        <p:txBody>
          <a:bodyPr/>
          <a:lstStyle/>
          <a:p>
            <a:fld id="{74490117-694E-4C5E-9563-EB5B4C1EE3CD}" type="slidenum">
              <a:rPr lang="en-GB" smtClean="0"/>
              <a:pPr/>
              <a:t>12</a:t>
            </a:fld>
            <a:endParaRPr lang="en-GB"/>
          </a:p>
        </p:txBody>
      </p:sp>
      <p:grpSp>
        <p:nvGrpSpPr>
          <p:cNvPr id="50" name="Group 11"/>
          <p:cNvGrpSpPr>
            <a:grpSpLocks/>
          </p:cNvGrpSpPr>
          <p:nvPr/>
        </p:nvGrpSpPr>
        <p:grpSpPr bwMode="auto">
          <a:xfrm>
            <a:off x="76200" y="70669"/>
            <a:ext cx="576188" cy="504800"/>
            <a:chOff x="6480" y="1440"/>
            <a:chExt cx="4440" cy="4080"/>
          </a:xfrm>
        </p:grpSpPr>
        <p:grpSp>
          <p:nvGrpSpPr>
            <p:cNvPr id="51" name="Group 12"/>
            <p:cNvGrpSpPr>
              <a:grpSpLocks/>
            </p:cNvGrpSpPr>
            <p:nvPr/>
          </p:nvGrpSpPr>
          <p:grpSpPr bwMode="auto">
            <a:xfrm>
              <a:off x="6480" y="1440"/>
              <a:ext cx="4440" cy="4080"/>
              <a:chOff x="176" y="2126"/>
              <a:chExt cx="1789" cy="1751"/>
            </a:xfrm>
          </p:grpSpPr>
          <p:sp>
            <p:nvSpPr>
              <p:cNvPr id="90" name="Freeform 13"/>
              <p:cNvSpPr>
                <a:spLocks/>
              </p:cNvSpPr>
              <p:nvPr/>
            </p:nvSpPr>
            <p:spPr bwMode="auto">
              <a:xfrm>
                <a:off x="176" y="2126"/>
                <a:ext cx="1789" cy="1751"/>
              </a:xfrm>
              <a:custGeom>
                <a:avLst/>
                <a:gdLst>
                  <a:gd name="T0" fmla="*/ 1 w 3094"/>
                  <a:gd name="T1" fmla="*/ 0 h 3027"/>
                  <a:gd name="T2" fmla="*/ 1 w 3094"/>
                  <a:gd name="T3" fmla="*/ 1 h 3027"/>
                  <a:gd name="T4" fmla="*/ 1 w 3094"/>
                  <a:gd name="T5" fmla="*/ 1 h 3027"/>
                  <a:gd name="T6" fmla="*/ 1 w 3094"/>
                  <a:gd name="T7" fmla="*/ 1 h 3027"/>
                  <a:gd name="T8" fmla="*/ 1 w 3094"/>
                  <a:gd name="T9" fmla="*/ 1 h 3027"/>
                  <a:gd name="T10" fmla="*/ 1 w 3094"/>
                  <a:gd name="T11" fmla="*/ 1 h 3027"/>
                  <a:gd name="T12" fmla="*/ 1 w 3094"/>
                  <a:gd name="T13" fmla="*/ 1 h 3027"/>
                  <a:gd name="T14" fmla="*/ 0 w 3094"/>
                  <a:gd name="T15" fmla="*/ 1 h 3027"/>
                  <a:gd name="T16" fmla="*/ 1 w 3094"/>
                  <a:gd name="T17" fmla="*/ 1 h 3027"/>
                  <a:gd name="T18" fmla="*/ 1 w 3094"/>
                  <a:gd name="T19" fmla="*/ 0 h 30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94" h="3027">
                    <a:moveTo>
                      <a:pt x="1554" y="0"/>
                    </a:moveTo>
                    <a:lnTo>
                      <a:pt x="2558" y="362"/>
                    </a:lnTo>
                    <a:lnTo>
                      <a:pt x="3094" y="1299"/>
                    </a:lnTo>
                    <a:lnTo>
                      <a:pt x="2893" y="2344"/>
                    </a:lnTo>
                    <a:lnTo>
                      <a:pt x="2089" y="3027"/>
                    </a:lnTo>
                    <a:lnTo>
                      <a:pt x="1018" y="3027"/>
                    </a:lnTo>
                    <a:lnTo>
                      <a:pt x="187" y="2344"/>
                    </a:lnTo>
                    <a:lnTo>
                      <a:pt x="0" y="1299"/>
                    </a:lnTo>
                    <a:lnTo>
                      <a:pt x="549" y="362"/>
                    </a:lnTo>
                    <a:lnTo>
                      <a:pt x="1554" y="0"/>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1" name="Freeform 14"/>
              <p:cNvSpPr>
                <a:spLocks/>
              </p:cNvSpPr>
              <p:nvPr/>
            </p:nvSpPr>
            <p:spPr bwMode="auto">
              <a:xfrm>
                <a:off x="204" y="2165"/>
                <a:ext cx="1735" cy="1692"/>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FFDB4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 name="Freeform 15"/>
              <p:cNvSpPr>
                <a:spLocks/>
              </p:cNvSpPr>
              <p:nvPr/>
            </p:nvSpPr>
            <p:spPr bwMode="auto">
              <a:xfrm>
                <a:off x="293" y="2231"/>
                <a:ext cx="1552" cy="1555"/>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52" name="Group 16"/>
            <p:cNvGrpSpPr>
              <a:grpSpLocks/>
            </p:cNvGrpSpPr>
            <p:nvPr/>
          </p:nvGrpSpPr>
          <p:grpSpPr bwMode="auto">
            <a:xfrm>
              <a:off x="7436" y="2295"/>
              <a:ext cx="2464" cy="2507"/>
              <a:chOff x="2379" y="2190"/>
              <a:chExt cx="993" cy="1076"/>
            </a:xfrm>
          </p:grpSpPr>
          <p:grpSp>
            <p:nvGrpSpPr>
              <p:cNvPr id="53" name="Group 17"/>
              <p:cNvGrpSpPr>
                <a:grpSpLocks/>
              </p:cNvGrpSpPr>
              <p:nvPr/>
            </p:nvGrpSpPr>
            <p:grpSpPr bwMode="auto">
              <a:xfrm>
                <a:off x="2525" y="2980"/>
                <a:ext cx="277" cy="286"/>
                <a:chOff x="2525" y="2980"/>
                <a:chExt cx="277" cy="286"/>
              </a:xfrm>
            </p:grpSpPr>
            <p:grpSp>
              <p:nvGrpSpPr>
                <p:cNvPr id="80" name="Group 18"/>
                <p:cNvGrpSpPr>
                  <a:grpSpLocks/>
                </p:cNvGrpSpPr>
                <p:nvPr/>
              </p:nvGrpSpPr>
              <p:grpSpPr bwMode="auto">
                <a:xfrm>
                  <a:off x="2582" y="2980"/>
                  <a:ext cx="95" cy="60"/>
                  <a:chOff x="2578" y="2972"/>
                  <a:chExt cx="95" cy="60"/>
                </a:xfrm>
              </p:grpSpPr>
              <p:sp>
                <p:nvSpPr>
                  <p:cNvPr id="88" name="Oval 19"/>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89" name="Freeform 20"/>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81" name="Group 21"/>
                <p:cNvGrpSpPr>
                  <a:grpSpLocks/>
                </p:cNvGrpSpPr>
                <p:nvPr/>
              </p:nvGrpSpPr>
              <p:grpSpPr bwMode="auto">
                <a:xfrm rot="3608440" flipH="1">
                  <a:off x="2724" y="3067"/>
                  <a:ext cx="95" cy="60"/>
                  <a:chOff x="2578" y="2972"/>
                  <a:chExt cx="95" cy="60"/>
                </a:xfrm>
              </p:grpSpPr>
              <p:sp>
                <p:nvSpPr>
                  <p:cNvPr id="86" name="Oval 22"/>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87" name="Freeform 23"/>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82" name="Freeform 24"/>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3" name="Freeform 25"/>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4" name="Oval 26"/>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85" name="Freeform 27"/>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54" name="Group 28"/>
              <p:cNvGrpSpPr>
                <a:grpSpLocks/>
              </p:cNvGrpSpPr>
              <p:nvPr/>
            </p:nvGrpSpPr>
            <p:grpSpPr bwMode="auto">
              <a:xfrm flipH="1">
                <a:off x="2960" y="2975"/>
                <a:ext cx="277" cy="286"/>
                <a:chOff x="2525" y="2980"/>
                <a:chExt cx="277" cy="286"/>
              </a:xfrm>
            </p:grpSpPr>
            <p:grpSp>
              <p:nvGrpSpPr>
                <p:cNvPr id="70" name="Group 29"/>
                <p:cNvGrpSpPr>
                  <a:grpSpLocks/>
                </p:cNvGrpSpPr>
                <p:nvPr/>
              </p:nvGrpSpPr>
              <p:grpSpPr bwMode="auto">
                <a:xfrm>
                  <a:off x="2582" y="2980"/>
                  <a:ext cx="95" cy="60"/>
                  <a:chOff x="2578" y="2972"/>
                  <a:chExt cx="95" cy="60"/>
                </a:xfrm>
              </p:grpSpPr>
              <p:sp>
                <p:nvSpPr>
                  <p:cNvPr id="78" name="Oval 30"/>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79" name="Freeform 31"/>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71" name="Group 32"/>
                <p:cNvGrpSpPr>
                  <a:grpSpLocks/>
                </p:cNvGrpSpPr>
                <p:nvPr/>
              </p:nvGrpSpPr>
              <p:grpSpPr bwMode="auto">
                <a:xfrm rot="3608440" flipH="1">
                  <a:off x="2724" y="3067"/>
                  <a:ext cx="95" cy="60"/>
                  <a:chOff x="2578" y="2972"/>
                  <a:chExt cx="95" cy="60"/>
                </a:xfrm>
              </p:grpSpPr>
              <p:sp>
                <p:nvSpPr>
                  <p:cNvPr id="76" name="Oval 75"/>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77" name="Freeform 76"/>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72" name="Freeform 35"/>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3" name="Freeform 36"/>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4" name="Oval 37"/>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75" name="Freeform 38"/>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55" name="Group 39"/>
              <p:cNvGrpSpPr>
                <a:grpSpLocks/>
              </p:cNvGrpSpPr>
              <p:nvPr/>
            </p:nvGrpSpPr>
            <p:grpSpPr bwMode="auto">
              <a:xfrm>
                <a:off x="2379" y="2190"/>
                <a:ext cx="993" cy="864"/>
                <a:chOff x="2379" y="2190"/>
                <a:chExt cx="993" cy="864"/>
              </a:xfrm>
            </p:grpSpPr>
            <p:sp>
              <p:nvSpPr>
                <p:cNvPr id="56" name="Freeform 40"/>
                <p:cNvSpPr>
                  <a:spLocks/>
                </p:cNvSpPr>
                <p:nvPr/>
              </p:nvSpPr>
              <p:spPr bwMode="auto">
                <a:xfrm>
                  <a:off x="2487"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7" name="Freeform 41"/>
                <p:cNvSpPr>
                  <a:spLocks/>
                </p:cNvSpPr>
                <p:nvPr/>
              </p:nvSpPr>
              <p:spPr bwMode="auto">
                <a:xfrm flipH="1">
                  <a:off x="3045"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58" name="Group 42"/>
                <p:cNvGrpSpPr>
                  <a:grpSpLocks/>
                </p:cNvGrpSpPr>
                <p:nvPr/>
              </p:nvGrpSpPr>
              <p:grpSpPr bwMode="auto">
                <a:xfrm>
                  <a:off x="2379" y="2190"/>
                  <a:ext cx="993" cy="864"/>
                  <a:chOff x="2379" y="2190"/>
                  <a:chExt cx="993" cy="864"/>
                </a:xfrm>
              </p:grpSpPr>
              <p:sp>
                <p:nvSpPr>
                  <p:cNvPr id="59" name="Freeform 43"/>
                  <p:cNvSpPr>
                    <a:spLocks/>
                  </p:cNvSpPr>
                  <p:nvPr/>
                </p:nvSpPr>
                <p:spPr bwMode="auto">
                  <a:xfrm>
                    <a:off x="2379"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0" name="Freeform 44"/>
                  <p:cNvSpPr>
                    <a:spLocks/>
                  </p:cNvSpPr>
                  <p:nvPr/>
                </p:nvSpPr>
                <p:spPr bwMode="auto">
                  <a:xfrm flipH="1">
                    <a:off x="2982"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 name="Freeform 45"/>
                  <p:cNvSpPr>
                    <a:spLocks/>
                  </p:cNvSpPr>
                  <p:nvPr/>
                </p:nvSpPr>
                <p:spPr bwMode="auto">
                  <a:xfrm>
                    <a:off x="2697" y="2190"/>
                    <a:ext cx="177" cy="564"/>
                  </a:xfrm>
                  <a:custGeom>
                    <a:avLst/>
                    <a:gdLst>
                      <a:gd name="T0" fmla="*/ 126 w 177"/>
                      <a:gd name="T1" fmla="*/ 564 h 564"/>
                      <a:gd name="T2" fmla="*/ 0 w 177"/>
                      <a:gd name="T3" fmla="*/ 387 h 564"/>
                      <a:gd name="T4" fmla="*/ 3 w 177"/>
                      <a:gd name="T5" fmla="*/ 0 h 564"/>
                      <a:gd name="T6" fmla="*/ 177 w 177"/>
                      <a:gd name="T7" fmla="*/ 351 h 564"/>
                      <a:gd name="T8" fmla="*/ 159 w 177"/>
                      <a:gd name="T9" fmla="*/ 546 h 564"/>
                      <a:gd name="T10" fmla="*/ 126 w 177"/>
                      <a:gd name="T11" fmla="*/ 564 h 5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7" h="564">
                        <a:moveTo>
                          <a:pt x="126" y="564"/>
                        </a:moveTo>
                        <a:lnTo>
                          <a:pt x="0" y="387"/>
                        </a:lnTo>
                        <a:lnTo>
                          <a:pt x="3" y="0"/>
                        </a:lnTo>
                        <a:lnTo>
                          <a:pt x="177" y="351"/>
                        </a:lnTo>
                        <a:lnTo>
                          <a:pt x="159" y="546"/>
                        </a:lnTo>
                        <a:lnTo>
                          <a:pt x="126" y="564"/>
                        </a:lnTo>
                        <a:close/>
                      </a:path>
                    </a:pathLst>
                  </a:custGeom>
                  <a:solidFill>
                    <a:srgbClr val="57D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 name="Freeform 46"/>
                  <p:cNvSpPr>
                    <a:spLocks/>
                  </p:cNvSpPr>
                  <p:nvPr/>
                </p:nvSpPr>
                <p:spPr bwMode="auto">
                  <a:xfrm>
                    <a:off x="2871" y="2199"/>
                    <a:ext cx="183" cy="540"/>
                  </a:xfrm>
                  <a:custGeom>
                    <a:avLst/>
                    <a:gdLst>
                      <a:gd name="T0" fmla="*/ 36 w 183"/>
                      <a:gd name="T1" fmla="*/ 537 h 540"/>
                      <a:gd name="T2" fmla="*/ 0 w 183"/>
                      <a:gd name="T3" fmla="*/ 339 h 540"/>
                      <a:gd name="T4" fmla="*/ 180 w 183"/>
                      <a:gd name="T5" fmla="*/ 0 h 540"/>
                      <a:gd name="T6" fmla="*/ 183 w 183"/>
                      <a:gd name="T7" fmla="*/ 384 h 540"/>
                      <a:gd name="T8" fmla="*/ 69 w 183"/>
                      <a:gd name="T9" fmla="*/ 540 h 540"/>
                      <a:gd name="T10" fmla="*/ 36 w 183"/>
                      <a:gd name="T11" fmla="*/ 537 h 5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3" h="540">
                        <a:moveTo>
                          <a:pt x="36" y="537"/>
                        </a:moveTo>
                        <a:lnTo>
                          <a:pt x="0" y="339"/>
                        </a:lnTo>
                        <a:lnTo>
                          <a:pt x="180" y="0"/>
                        </a:lnTo>
                        <a:lnTo>
                          <a:pt x="183" y="384"/>
                        </a:lnTo>
                        <a:lnTo>
                          <a:pt x="69" y="540"/>
                        </a:lnTo>
                        <a:lnTo>
                          <a:pt x="36" y="537"/>
                        </a:lnTo>
                        <a:close/>
                      </a:path>
                    </a:pathLst>
                  </a:custGeom>
                  <a:solidFill>
                    <a:srgbClr val="6500CA"/>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63" name="Group 47"/>
                  <p:cNvGrpSpPr>
                    <a:grpSpLocks/>
                  </p:cNvGrpSpPr>
                  <p:nvPr/>
                </p:nvGrpSpPr>
                <p:grpSpPr bwMode="auto">
                  <a:xfrm>
                    <a:off x="2430" y="2439"/>
                    <a:ext cx="897" cy="615"/>
                    <a:chOff x="2430" y="2439"/>
                    <a:chExt cx="897" cy="615"/>
                  </a:xfrm>
                </p:grpSpPr>
                <p:sp>
                  <p:nvSpPr>
                    <p:cNvPr id="64" name="Freeform 48"/>
                    <p:cNvSpPr>
                      <a:spLocks/>
                    </p:cNvSpPr>
                    <p:nvPr/>
                  </p:nvSpPr>
                  <p:spPr bwMode="auto">
                    <a:xfrm>
                      <a:off x="2541" y="2439"/>
                      <a:ext cx="663" cy="444"/>
                    </a:xfrm>
                    <a:custGeom>
                      <a:avLst/>
                      <a:gdLst>
                        <a:gd name="T0" fmla="*/ 297 w 663"/>
                        <a:gd name="T1" fmla="*/ 444 h 444"/>
                        <a:gd name="T2" fmla="*/ 168 w 663"/>
                        <a:gd name="T3" fmla="*/ 321 h 444"/>
                        <a:gd name="T4" fmla="*/ 0 w 663"/>
                        <a:gd name="T5" fmla="*/ 105 h 444"/>
                        <a:gd name="T6" fmla="*/ 132 w 663"/>
                        <a:gd name="T7" fmla="*/ 216 h 444"/>
                        <a:gd name="T8" fmla="*/ 207 w 663"/>
                        <a:gd name="T9" fmla="*/ 300 h 444"/>
                        <a:gd name="T10" fmla="*/ 285 w 663"/>
                        <a:gd name="T11" fmla="*/ 390 h 444"/>
                        <a:gd name="T12" fmla="*/ 300 w 663"/>
                        <a:gd name="T13" fmla="*/ 408 h 444"/>
                        <a:gd name="T14" fmla="*/ 270 w 663"/>
                        <a:gd name="T15" fmla="*/ 276 h 444"/>
                        <a:gd name="T16" fmla="*/ 228 w 663"/>
                        <a:gd name="T17" fmla="*/ 135 h 444"/>
                        <a:gd name="T18" fmla="*/ 222 w 663"/>
                        <a:gd name="T19" fmla="*/ 0 h 444"/>
                        <a:gd name="T20" fmla="*/ 261 w 663"/>
                        <a:gd name="T21" fmla="*/ 87 h 444"/>
                        <a:gd name="T22" fmla="*/ 285 w 663"/>
                        <a:gd name="T23" fmla="*/ 183 h 444"/>
                        <a:gd name="T24" fmla="*/ 312 w 663"/>
                        <a:gd name="T25" fmla="*/ 270 h 444"/>
                        <a:gd name="T26" fmla="*/ 333 w 663"/>
                        <a:gd name="T27" fmla="*/ 414 h 444"/>
                        <a:gd name="T28" fmla="*/ 354 w 663"/>
                        <a:gd name="T29" fmla="*/ 333 h 444"/>
                        <a:gd name="T30" fmla="*/ 381 w 663"/>
                        <a:gd name="T31" fmla="*/ 219 h 444"/>
                        <a:gd name="T32" fmla="*/ 402 w 663"/>
                        <a:gd name="T33" fmla="*/ 114 h 444"/>
                        <a:gd name="T34" fmla="*/ 453 w 663"/>
                        <a:gd name="T35" fmla="*/ 0 h 444"/>
                        <a:gd name="T36" fmla="*/ 450 w 663"/>
                        <a:gd name="T37" fmla="*/ 78 h 444"/>
                        <a:gd name="T38" fmla="*/ 435 w 663"/>
                        <a:gd name="T39" fmla="*/ 168 h 444"/>
                        <a:gd name="T40" fmla="*/ 417 w 663"/>
                        <a:gd name="T41" fmla="*/ 255 h 444"/>
                        <a:gd name="T42" fmla="*/ 366 w 663"/>
                        <a:gd name="T43" fmla="*/ 408 h 444"/>
                        <a:gd name="T44" fmla="*/ 408 w 663"/>
                        <a:gd name="T45" fmla="*/ 372 h 444"/>
                        <a:gd name="T46" fmla="*/ 480 w 663"/>
                        <a:gd name="T47" fmla="*/ 291 h 444"/>
                        <a:gd name="T48" fmla="*/ 555 w 663"/>
                        <a:gd name="T49" fmla="*/ 189 h 444"/>
                        <a:gd name="T50" fmla="*/ 663 w 663"/>
                        <a:gd name="T51" fmla="*/ 108 h 444"/>
                        <a:gd name="T52" fmla="*/ 636 w 663"/>
                        <a:gd name="T53" fmla="*/ 177 h 444"/>
                        <a:gd name="T54" fmla="*/ 585 w 663"/>
                        <a:gd name="T55" fmla="*/ 240 h 444"/>
                        <a:gd name="T56" fmla="*/ 507 w 663"/>
                        <a:gd name="T57" fmla="*/ 330 h 444"/>
                        <a:gd name="T58" fmla="*/ 420 w 663"/>
                        <a:gd name="T59" fmla="*/ 408 h 444"/>
                        <a:gd name="T60" fmla="*/ 369 w 663"/>
                        <a:gd name="T61" fmla="*/ 444 h 444"/>
                        <a:gd name="T62" fmla="*/ 333 w 663"/>
                        <a:gd name="T63" fmla="*/ 417 h 444"/>
                        <a:gd name="T64" fmla="*/ 297 w 663"/>
                        <a:gd name="T65" fmla="*/ 444 h 4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63" h="444">
                          <a:moveTo>
                            <a:pt x="297" y="444"/>
                          </a:moveTo>
                          <a:lnTo>
                            <a:pt x="168" y="321"/>
                          </a:lnTo>
                          <a:lnTo>
                            <a:pt x="0" y="105"/>
                          </a:lnTo>
                          <a:lnTo>
                            <a:pt x="132" y="216"/>
                          </a:lnTo>
                          <a:lnTo>
                            <a:pt x="207" y="300"/>
                          </a:lnTo>
                          <a:lnTo>
                            <a:pt x="285" y="390"/>
                          </a:lnTo>
                          <a:lnTo>
                            <a:pt x="300" y="408"/>
                          </a:lnTo>
                          <a:lnTo>
                            <a:pt x="270" y="276"/>
                          </a:lnTo>
                          <a:lnTo>
                            <a:pt x="228" y="135"/>
                          </a:lnTo>
                          <a:lnTo>
                            <a:pt x="222" y="0"/>
                          </a:lnTo>
                          <a:lnTo>
                            <a:pt x="261" y="87"/>
                          </a:lnTo>
                          <a:lnTo>
                            <a:pt x="285" y="183"/>
                          </a:lnTo>
                          <a:lnTo>
                            <a:pt x="312" y="270"/>
                          </a:lnTo>
                          <a:lnTo>
                            <a:pt x="333" y="414"/>
                          </a:lnTo>
                          <a:lnTo>
                            <a:pt x="354" y="333"/>
                          </a:lnTo>
                          <a:lnTo>
                            <a:pt x="381" y="219"/>
                          </a:lnTo>
                          <a:lnTo>
                            <a:pt x="402" y="114"/>
                          </a:lnTo>
                          <a:lnTo>
                            <a:pt x="453" y="0"/>
                          </a:lnTo>
                          <a:lnTo>
                            <a:pt x="450" y="78"/>
                          </a:lnTo>
                          <a:lnTo>
                            <a:pt x="435" y="168"/>
                          </a:lnTo>
                          <a:lnTo>
                            <a:pt x="417" y="255"/>
                          </a:lnTo>
                          <a:lnTo>
                            <a:pt x="366" y="408"/>
                          </a:lnTo>
                          <a:lnTo>
                            <a:pt x="408" y="372"/>
                          </a:lnTo>
                          <a:lnTo>
                            <a:pt x="480" y="291"/>
                          </a:lnTo>
                          <a:lnTo>
                            <a:pt x="555" y="189"/>
                          </a:lnTo>
                          <a:lnTo>
                            <a:pt x="663" y="108"/>
                          </a:lnTo>
                          <a:lnTo>
                            <a:pt x="636" y="177"/>
                          </a:lnTo>
                          <a:lnTo>
                            <a:pt x="585" y="240"/>
                          </a:lnTo>
                          <a:lnTo>
                            <a:pt x="507" y="330"/>
                          </a:lnTo>
                          <a:lnTo>
                            <a:pt x="420" y="408"/>
                          </a:lnTo>
                          <a:lnTo>
                            <a:pt x="369" y="444"/>
                          </a:lnTo>
                          <a:lnTo>
                            <a:pt x="333" y="417"/>
                          </a:lnTo>
                          <a:lnTo>
                            <a:pt x="297" y="444"/>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5" name="Freeform 49"/>
                    <p:cNvSpPr>
                      <a:spLocks/>
                    </p:cNvSpPr>
                    <p:nvPr/>
                  </p:nvSpPr>
                  <p:spPr bwMode="auto">
                    <a:xfrm>
                      <a:off x="2430"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6" name="Freeform 50"/>
                    <p:cNvSpPr>
                      <a:spLocks/>
                    </p:cNvSpPr>
                    <p:nvPr/>
                  </p:nvSpPr>
                  <p:spPr bwMode="auto">
                    <a:xfrm flipH="1">
                      <a:off x="2943"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 name="Freeform 51"/>
                    <p:cNvSpPr>
                      <a:spLocks/>
                    </p:cNvSpPr>
                    <p:nvPr/>
                  </p:nvSpPr>
                  <p:spPr bwMode="auto">
                    <a:xfrm>
                      <a:off x="2778" y="2868"/>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 name="Freeform 52"/>
                    <p:cNvSpPr>
                      <a:spLocks/>
                    </p:cNvSpPr>
                    <p:nvPr/>
                  </p:nvSpPr>
                  <p:spPr bwMode="auto">
                    <a:xfrm flipH="1">
                      <a:off x="2916" y="2865"/>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9" name="Freeform 53"/>
                    <p:cNvSpPr>
                      <a:spLocks/>
                    </p:cNvSpPr>
                    <p:nvPr/>
                  </p:nvSpPr>
                  <p:spPr bwMode="auto">
                    <a:xfrm>
                      <a:off x="2817" y="2856"/>
                      <a:ext cx="123" cy="198"/>
                    </a:xfrm>
                    <a:custGeom>
                      <a:avLst/>
                      <a:gdLst>
                        <a:gd name="T0" fmla="*/ 57 w 123"/>
                        <a:gd name="T1" fmla="*/ 0 h 198"/>
                        <a:gd name="T2" fmla="*/ 21 w 123"/>
                        <a:gd name="T3" fmla="*/ 24 h 198"/>
                        <a:gd name="T4" fmla="*/ 24 w 123"/>
                        <a:gd name="T5" fmla="*/ 69 h 198"/>
                        <a:gd name="T6" fmla="*/ 18 w 123"/>
                        <a:gd name="T7" fmla="*/ 99 h 198"/>
                        <a:gd name="T8" fmla="*/ 6 w 123"/>
                        <a:gd name="T9" fmla="*/ 144 h 198"/>
                        <a:gd name="T10" fmla="*/ 0 w 123"/>
                        <a:gd name="T11" fmla="*/ 171 h 198"/>
                        <a:gd name="T12" fmla="*/ 21 w 123"/>
                        <a:gd name="T13" fmla="*/ 189 h 198"/>
                        <a:gd name="T14" fmla="*/ 60 w 123"/>
                        <a:gd name="T15" fmla="*/ 198 h 198"/>
                        <a:gd name="T16" fmla="*/ 93 w 123"/>
                        <a:gd name="T17" fmla="*/ 192 h 198"/>
                        <a:gd name="T18" fmla="*/ 123 w 123"/>
                        <a:gd name="T19" fmla="*/ 174 h 198"/>
                        <a:gd name="T20" fmla="*/ 108 w 123"/>
                        <a:gd name="T21" fmla="*/ 138 h 198"/>
                        <a:gd name="T22" fmla="*/ 105 w 123"/>
                        <a:gd name="T23" fmla="*/ 102 h 198"/>
                        <a:gd name="T24" fmla="*/ 102 w 123"/>
                        <a:gd name="T25" fmla="*/ 63 h 198"/>
                        <a:gd name="T26" fmla="*/ 102 w 123"/>
                        <a:gd name="T27" fmla="*/ 24 h 198"/>
                        <a:gd name="T28" fmla="*/ 57 w 123"/>
                        <a:gd name="T29" fmla="*/ 0 h 19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23" h="198">
                          <a:moveTo>
                            <a:pt x="57" y="0"/>
                          </a:moveTo>
                          <a:lnTo>
                            <a:pt x="21" y="24"/>
                          </a:lnTo>
                          <a:lnTo>
                            <a:pt x="24" y="69"/>
                          </a:lnTo>
                          <a:lnTo>
                            <a:pt x="18" y="99"/>
                          </a:lnTo>
                          <a:lnTo>
                            <a:pt x="6" y="144"/>
                          </a:lnTo>
                          <a:lnTo>
                            <a:pt x="0" y="171"/>
                          </a:lnTo>
                          <a:lnTo>
                            <a:pt x="21" y="189"/>
                          </a:lnTo>
                          <a:lnTo>
                            <a:pt x="60" y="198"/>
                          </a:lnTo>
                          <a:lnTo>
                            <a:pt x="93" y="192"/>
                          </a:lnTo>
                          <a:lnTo>
                            <a:pt x="123" y="174"/>
                          </a:lnTo>
                          <a:lnTo>
                            <a:pt x="108" y="138"/>
                          </a:lnTo>
                          <a:lnTo>
                            <a:pt x="105" y="102"/>
                          </a:lnTo>
                          <a:lnTo>
                            <a:pt x="102" y="63"/>
                          </a:lnTo>
                          <a:lnTo>
                            <a:pt x="102" y="24"/>
                          </a:lnTo>
                          <a:lnTo>
                            <a:pt x="57"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grpSp>
        </p:grpSp>
      </p:grpSp>
      <p:pic>
        <p:nvPicPr>
          <p:cNvPr id="93" name="Picture 5" descr="IGWAP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19700" y="19249"/>
            <a:ext cx="692695" cy="692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1"/>
          </p:nvPr>
        </p:nvSpPr>
        <p:spPr/>
        <p:txBody>
          <a:bodyPr/>
          <a:lstStyle/>
          <a:p>
            <a:r>
              <a:rPr lang="en-GB" smtClean="0"/>
              <a:t>CONFIDENTIAL</a:t>
            </a:r>
            <a:endParaRPr lang="en-GB"/>
          </a:p>
        </p:txBody>
      </p:sp>
      <p:sp>
        <p:nvSpPr>
          <p:cNvPr id="94" name="Footer Placeholder 3"/>
          <p:cNvSpPr txBox="1">
            <a:spLocks/>
          </p:cNvSpPr>
          <p:nvPr/>
        </p:nvSpPr>
        <p:spPr bwMode="auto">
          <a:xfrm>
            <a:off x="3141849" y="112313"/>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GB"/>
            </a:defPPr>
            <a:lvl1pPr algn="ctr"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GB" smtClean="0"/>
              <a:t>CONFIDENTIAL</a:t>
            </a:r>
            <a:endParaRPr lang="en-GB" dirty="0"/>
          </a:p>
        </p:txBody>
      </p:sp>
    </p:spTree>
    <p:extLst>
      <p:ext uri="{BB962C8B-B14F-4D97-AF65-F5344CB8AC3E}">
        <p14:creationId xmlns:p14="http://schemas.microsoft.com/office/powerpoint/2010/main" val="34666441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554152"/>
            <a:ext cx="8229600" cy="496816"/>
          </a:xfrm>
        </p:spPr>
        <p:txBody>
          <a:bodyPr/>
          <a:lstStyle/>
          <a:p>
            <a:pPr lvl="1">
              <a:lnSpc>
                <a:spcPct val="90000"/>
              </a:lnSpc>
            </a:pPr>
            <a:r>
              <a:rPr lang="en-US" sz="2800" b="1" dirty="0" smtClean="0"/>
              <a:t>STATUS OF C&amp;F CASES (MILITARY COURTS)</a:t>
            </a:r>
            <a:endParaRPr lang="en-US" sz="2800" b="1" dirty="0"/>
          </a:p>
        </p:txBody>
      </p:sp>
      <p:sp>
        <p:nvSpPr>
          <p:cNvPr id="70659" name="Rectangle 3"/>
          <p:cNvSpPr>
            <a:spLocks noGrp="1" noChangeArrowheads="1"/>
          </p:cNvSpPr>
          <p:nvPr>
            <p:ph type="body" idx="1"/>
          </p:nvPr>
        </p:nvSpPr>
        <p:spPr>
          <a:xfrm>
            <a:off x="189887" y="1275471"/>
            <a:ext cx="8764226" cy="5133530"/>
          </a:xfrm>
        </p:spPr>
        <p:txBody>
          <a:bodyPr/>
          <a:lstStyle/>
          <a:p>
            <a:pPr marL="509588" lvl="2" indent="-509588">
              <a:lnSpc>
                <a:spcPct val="90000"/>
              </a:lnSpc>
              <a:buFont typeface="Arial" panose="020B0604020202020204" pitchFamily="34" charset="0"/>
              <a:buChar char="•"/>
            </a:pPr>
            <a:r>
              <a:rPr lang="en-US" sz="2800" dirty="0"/>
              <a:t>Table 1: C&amp;F cases received and finalised with conviction rates from </a:t>
            </a:r>
            <a:r>
              <a:rPr lang="en-US" sz="2800" dirty="0" smtClean="0"/>
              <a:t>FY2016/17 to FY2020/21</a:t>
            </a:r>
          </a:p>
          <a:p>
            <a:pPr marL="509588" lvl="2" indent="-509588">
              <a:lnSpc>
                <a:spcPct val="90000"/>
              </a:lnSpc>
              <a:buFont typeface="Arial" panose="020B0604020202020204" pitchFamily="34" charset="0"/>
              <a:buChar char="•"/>
            </a:pPr>
            <a:endParaRPr lang="en-US" sz="2800" dirty="0"/>
          </a:p>
          <a:p>
            <a:pPr marL="509588" lvl="2" indent="-509588">
              <a:lnSpc>
                <a:spcPct val="90000"/>
              </a:lnSpc>
              <a:buFont typeface="Arial" panose="020B0604020202020204" pitchFamily="34" charset="0"/>
              <a:buChar char="•"/>
            </a:pPr>
            <a:endParaRPr lang="en-US" sz="2800" dirty="0" smtClean="0"/>
          </a:p>
          <a:p>
            <a:pPr marL="509588" lvl="2" indent="-509588">
              <a:lnSpc>
                <a:spcPct val="90000"/>
              </a:lnSpc>
              <a:buFont typeface="Arial" panose="020B0604020202020204" pitchFamily="34" charset="0"/>
              <a:buChar char="•"/>
            </a:pPr>
            <a:endParaRPr lang="en-US" sz="2800" dirty="0"/>
          </a:p>
          <a:p>
            <a:pPr marL="509588" lvl="2" indent="-509588">
              <a:lnSpc>
                <a:spcPct val="90000"/>
              </a:lnSpc>
              <a:buFont typeface="Arial" panose="020B0604020202020204" pitchFamily="34" charset="0"/>
              <a:buChar char="•"/>
            </a:pPr>
            <a:endParaRPr lang="en-US" sz="2800" dirty="0" smtClean="0"/>
          </a:p>
          <a:p>
            <a:pPr marL="509588" lvl="2" indent="-509588">
              <a:lnSpc>
                <a:spcPct val="90000"/>
              </a:lnSpc>
              <a:buFont typeface="Arial" panose="020B0604020202020204" pitchFamily="34" charset="0"/>
              <a:buChar char="•"/>
            </a:pPr>
            <a:endParaRPr lang="en-US" sz="2800" dirty="0"/>
          </a:p>
          <a:p>
            <a:pPr marL="509588" lvl="2" indent="-509588">
              <a:lnSpc>
                <a:spcPct val="90000"/>
              </a:lnSpc>
              <a:buFont typeface="Arial" panose="020B0604020202020204" pitchFamily="34" charset="0"/>
              <a:buChar char="•"/>
            </a:pPr>
            <a:endParaRPr lang="en-US" sz="2800" dirty="0" smtClean="0"/>
          </a:p>
          <a:p>
            <a:pPr marL="509588" lvl="2" indent="-509588">
              <a:lnSpc>
                <a:spcPct val="90000"/>
              </a:lnSpc>
              <a:buFont typeface="Arial" panose="020B0604020202020204" pitchFamily="34" charset="0"/>
              <a:buChar char="•"/>
            </a:pPr>
            <a:endParaRPr lang="en-US" sz="2800" dirty="0"/>
          </a:p>
          <a:p>
            <a:pPr marL="0" lvl="2" indent="0" algn="just">
              <a:lnSpc>
                <a:spcPct val="90000"/>
              </a:lnSpc>
              <a:buNone/>
            </a:pPr>
            <a:r>
              <a:rPr lang="en-US" sz="2000" dirty="0" smtClean="0"/>
              <a:t>* 12 Cases </a:t>
            </a:r>
            <a:r>
              <a:rPr lang="en-US" sz="2000" dirty="0" err="1" smtClean="0"/>
              <a:t>finalised</a:t>
            </a:r>
            <a:r>
              <a:rPr lang="en-US" sz="2000" dirty="0" smtClean="0"/>
              <a:t> by other means e.g. through joinder of accused, referral to Officer Commanding’s disciplinary hearing or referral to civilian court</a:t>
            </a:r>
            <a:endParaRPr lang="en-US" sz="2000" dirty="0"/>
          </a:p>
        </p:txBody>
      </p:sp>
      <p:sp>
        <p:nvSpPr>
          <p:cNvPr id="2" name="Date Placeholder 1"/>
          <p:cNvSpPr>
            <a:spLocks noGrp="1"/>
          </p:cNvSpPr>
          <p:nvPr>
            <p:ph type="dt" sz="half" idx="10"/>
          </p:nvPr>
        </p:nvSpPr>
        <p:spPr/>
        <p:txBody>
          <a:bodyPr/>
          <a:lstStyle/>
          <a:p>
            <a:fld id="{52BF83A9-3DE8-467E-BD22-D6156CD58E43}" type="datetime3">
              <a:rPr lang="en-US" smtClean="0"/>
              <a:t>15 March 2021</a:t>
            </a:fld>
            <a:endParaRPr lang="en-GB" dirty="0"/>
          </a:p>
        </p:txBody>
      </p:sp>
      <p:sp>
        <p:nvSpPr>
          <p:cNvPr id="3" name="Slide Number Placeholder 2"/>
          <p:cNvSpPr>
            <a:spLocks noGrp="1"/>
          </p:cNvSpPr>
          <p:nvPr>
            <p:ph type="sldNum" sz="quarter" idx="12"/>
          </p:nvPr>
        </p:nvSpPr>
        <p:spPr/>
        <p:txBody>
          <a:bodyPr/>
          <a:lstStyle/>
          <a:p>
            <a:fld id="{74490117-694E-4C5E-9563-EB5B4C1EE3CD}" type="slidenum">
              <a:rPr lang="en-GB" smtClean="0"/>
              <a:pPr/>
              <a:t>13</a:t>
            </a:fld>
            <a:endParaRPr lang="en-GB"/>
          </a:p>
        </p:txBody>
      </p:sp>
      <p:grpSp>
        <p:nvGrpSpPr>
          <p:cNvPr id="50" name="Group 11"/>
          <p:cNvGrpSpPr>
            <a:grpSpLocks/>
          </p:cNvGrpSpPr>
          <p:nvPr/>
        </p:nvGrpSpPr>
        <p:grpSpPr bwMode="auto">
          <a:xfrm>
            <a:off x="76200" y="70669"/>
            <a:ext cx="576188" cy="504800"/>
            <a:chOff x="6480" y="1440"/>
            <a:chExt cx="4440" cy="4080"/>
          </a:xfrm>
        </p:grpSpPr>
        <p:grpSp>
          <p:nvGrpSpPr>
            <p:cNvPr id="51" name="Group 12"/>
            <p:cNvGrpSpPr>
              <a:grpSpLocks/>
            </p:cNvGrpSpPr>
            <p:nvPr/>
          </p:nvGrpSpPr>
          <p:grpSpPr bwMode="auto">
            <a:xfrm>
              <a:off x="6480" y="1440"/>
              <a:ext cx="4440" cy="4080"/>
              <a:chOff x="176" y="2126"/>
              <a:chExt cx="1789" cy="1751"/>
            </a:xfrm>
          </p:grpSpPr>
          <p:sp>
            <p:nvSpPr>
              <p:cNvPr id="90" name="Freeform 13"/>
              <p:cNvSpPr>
                <a:spLocks/>
              </p:cNvSpPr>
              <p:nvPr/>
            </p:nvSpPr>
            <p:spPr bwMode="auto">
              <a:xfrm>
                <a:off x="176" y="2126"/>
                <a:ext cx="1789" cy="1751"/>
              </a:xfrm>
              <a:custGeom>
                <a:avLst/>
                <a:gdLst>
                  <a:gd name="T0" fmla="*/ 1 w 3094"/>
                  <a:gd name="T1" fmla="*/ 0 h 3027"/>
                  <a:gd name="T2" fmla="*/ 1 w 3094"/>
                  <a:gd name="T3" fmla="*/ 1 h 3027"/>
                  <a:gd name="T4" fmla="*/ 1 w 3094"/>
                  <a:gd name="T5" fmla="*/ 1 h 3027"/>
                  <a:gd name="T6" fmla="*/ 1 w 3094"/>
                  <a:gd name="T7" fmla="*/ 1 h 3027"/>
                  <a:gd name="T8" fmla="*/ 1 w 3094"/>
                  <a:gd name="T9" fmla="*/ 1 h 3027"/>
                  <a:gd name="T10" fmla="*/ 1 w 3094"/>
                  <a:gd name="T11" fmla="*/ 1 h 3027"/>
                  <a:gd name="T12" fmla="*/ 1 w 3094"/>
                  <a:gd name="T13" fmla="*/ 1 h 3027"/>
                  <a:gd name="T14" fmla="*/ 0 w 3094"/>
                  <a:gd name="T15" fmla="*/ 1 h 3027"/>
                  <a:gd name="T16" fmla="*/ 1 w 3094"/>
                  <a:gd name="T17" fmla="*/ 1 h 3027"/>
                  <a:gd name="T18" fmla="*/ 1 w 3094"/>
                  <a:gd name="T19" fmla="*/ 0 h 30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94" h="3027">
                    <a:moveTo>
                      <a:pt x="1554" y="0"/>
                    </a:moveTo>
                    <a:lnTo>
                      <a:pt x="2558" y="362"/>
                    </a:lnTo>
                    <a:lnTo>
                      <a:pt x="3094" y="1299"/>
                    </a:lnTo>
                    <a:lnTo>
                      <a:pt x="2893" y="2344"/>
                    </a:lnTo>
                    <a:lnTo>
                      <a:pt x="2089" y="3027"/>
                    </a:lnTo>
                    <a:lnTo>
                      <a:pt x="1018" y="3027"/>
                    </a:lnTo>
                    <a:lnTo>
                      <a:pt x="187" y="2344"/>
                    </a:lnTo>
                    <a:lnTo>
                      <a:pt x="0" y="1299"/>
                    </a:lnTo>
                    <a:lnTo>
                      <a:pt x="549" y="362"/>
                    </a:lnTo>
                    <a:lnTo>
                      <a:pt x="1554" y="0"/>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1" name="Freeform 14"/>
              <p:cNvSpPr>
                <a:spLocks/>
              </p:cNvSpPr>
              <p:nvPr/>
            </p:nvSpPr>
            <p:spPr bwMode="auto">
              <a:xfrm>
                <a:off x="204" y="2165"/>
                <a:ext cx="1735" cy="1692"/>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FFDB4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 name="Freeform 15"/>
              <p:cNvSpPr>
                <a:spLocks/>
              </p:cNvSpPr>
              <p:nvPr/>
            </p:nvSpPr>
            <p:spPr bwMode="auto">
              <a:xfrm>
                <a:off x="293" y="2231"/>
                <a:ext cx="1552" cy="1555"/>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52" name="Group 16"/>
            <p:cNvGrpSpPr>
              <a:grpSpLocks/>
            </p:cNvGrpSpPr>
            <p:nvPr/>
          </p:nvGrpSpPr>
          <p:grpSpPr bwMode="auto">
            <a:xfrm>
              <a:off x="7436" y="2295"/>
              <a:ext cx="2464" cy="2507"/>
              <a:chOff x="2379" y="2190"/>
              <a:chExt cx="993" cy="1076"/>
            </a:xfrm>
          </p:grpSpPr>
          <p:grpSp>
            <p:nvGrpSpPr>
              <p:cNvPr id="53" name="Group 17"/>
              <p:cNvGrpSpPr>
                <a:grpSpLocks/>
              </p:cNvGrpSpPr>
              <p:nvPr/>
            </p:nvGrpSpPr>
            <p:grpSpPr bwMode="auto">
              <a:xfrm>
                <a:off x="2525" y="2980"/>
                <a:ext cx="277" cy="286"/>
                <a:chOff x="2525" y="2980"/>
                <a:chExt cx="277" cy="286"/>
              </a:xfrm>
            </p:grpSpPr>
            <p:grpSp>
              <p:nvGrpSpPr>
                <p:cNvPr id="80" name="Group 18"/>
                <p:cNvGrpSpPr>
                  <a:grpSpLocks/>
                </p:cNvGrpSpPr>
                <p:nvPr/>
              </p:nvGrpSpPr>
              <p:grpSpPr bwMode="auto">
                <a:xfrm>
                  <a:off x="2582" y="2980"/>
                  <a:ext cx="95" cy="60"/>
                  <a:chOff x="2578" y="2972"/>
                  <a:chExt cx="95" cy="60"/>
                </a:xfrm>
              </p:grpSpPr>
              <p:sp>
                <p:nvSpPr>
                  <p:cNvPr id="88" name="Oval 19"/>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89" name="Freeform 20"/>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81" name="Group 21"/>
                <p:cNvGrpSpPr>
                  <a:grpSpLocks/>
                </p:cNvGrpSpPr>
                <p:nvPr/>
              </p:nvGrpSpPr>
              <p:grpSpPr bwMode="auto">
                <a:xfrm rot="3608440" flipH="1">
                  <a:off x="2724" y="3067"/>
                  <a:ext cx="95" cy="60"/>
                  <a:chOff x="2578" y="2972"/>
                  <a:chExt cx="95" cy="60"/>
                </a:xfrm>
              </p:grpSpPr>
              <p:sp>
                <p:nvSpPr>
                  <p:cNvPr id="86" name="Oval 22"/>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87" name="Freeform 23"/>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82" name="Freeform 24"/>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3" name="Freeform 25"/>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4" name="Oval 26"/>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85" name="Freeform 27"/>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54" name="Group 28"/>
              <p:cNvGrpSpPr>
                <a:grpSpLocks/>
              </p:cNvGrpSpPr>
              <p:nvPr/>
            </p:nvGrpSpPr>
            <p:grpSpPr bwMode="auto">
              <a:xfrm flipH="1">
                <a:off x="2960" y="2975"/>
                <a:ext cx="277" cy="286"/>
                <a:chOff x="2525" y="2980"/>
                <a:chExt cx="277" cy="286"/>
              </a:xfrm>
            </p:grpSpPr>
            <p:grpSp>
              <p:nvGrpSpPr>
                <p:cNvPr id="70" name="Group 29"/>
                <p:cNvGrpSpPr>
                  <a:grpSpLocks/>
                </p:cNvGrpSpPr>
                <p:nvPr/>
              </p:nvGrpSpPr>
              <p:grpSpPr bwMode="auto">
                <a:xfrm>
                  <a:off x="2582" y="2980"/>
                  <a:ext cx="95" cy="60"/>
                  <a:chOff x="2578" y="2972"/>
                  <a:chExt cx="95" cy="60"/>
                </a:xfrm>
              </p:grpSpPr>
              <p:sp>
                <p:nvSpPr>
                  <p:cNvPr id="78" name="Oval 30"/>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79" name="Freeform 31"/>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71" name="Group 32"/>
                <p:cNvGrpSpPr>
                  <a:grpSpLocks/>
                </p:cNvGrpSpPr>
                <p:nvPr/>
              </p:nvGrpSpPr>
              <p:grpSpPr bwMode="auto">
                <a:xfrm rot="3608440" flipH="1">
                  <a:off x="2724" y="3067"/>
                  <a:ext cx="95" cy="60"/>
                  <a:chOff x="2578" y="2972"/>
                  <a:chExt cx="95" cy="60"/>
                </a:xfrm>
              </p:grpSpPr>
              <p:sp>
                <p:nvSpPr>
                  <p:cNvPr id="76" name="Oval 75"/>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77" name="Freeform 76"/>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72" name="Freeform 35"/>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3" name="Freeform 36"/>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4" name="Oval 37"/>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75" name="Freeform 38"/>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55" name="Group 39"/>
              <p:cNvGrpSpPr>
                <a:grpSpLocks/>
              </p:cNvGrpSpPr>
              <p:nvPr/>
            </p:nvGrpSpPr>
            <p:grpSpPr bwMode="auto">
              <a:xfrm>
                <a:off x="2379" y="2190"/>
                <a:ext cx="993" cy="864"/>
                <a:chOff x="2379" y="2190"/>
                <a:chExt cx="993" cy="864"/>
              </a:xfrm>
            </p:grpSpPr>
            <p:sp>
              <p:nvSpPr>
                <p:cNvPr id="56" name="Freeform 40"/>
                <p:cNvSpPr>
                  <a:spLocks/>
                </p:cNvSpPr>
                <p:nvPr/>
              </p:nvSpPr>
              <p:spPr bwMode="auto">
                <a:xfrm>
                  <a:off x="2487"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7" name="Freeform 41"/>
                <p:cNvSpPr>
                  <a:spLocks/>
                </p:cNvSpPr>
                <p:nvPr/>
              </p:nvSpPr>
              <p:spPr bwMode="auto">
                <a:xfrm flipH="1">
                  <a:off x="3045"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58" name="Group 42"/>
                <p:cNvGrpSpPr>
                  <a:grpSpLocks/>
                </p:cNvGrpSpPr>
                <p:nvPr/>
              </p:nvGrpSpPr>
              <p:grpSpPr bwMode="auto">
                <a:xfrm>
                  <a:off x="2379" y="2190"/>
                  <a:ext cx="993" cy="864"/>
                  <a:chOff x="2379" y="2190"/>
                  <a:chExt cx="993" cy="864"/>
                </a:xfrm>
              </p:grpSpPr>
              <p:sp>
                <p:nvSpPr>
                  <p:cNvPr id="59" name="Freeform 43"/>
                  <p:cNvSpPr>
                    <a:spLocks/>
                  </p:cNvSpPr>
                  <p:nvPr/>
                </p:nvSpPr>
                <p:spPr bwMode="auto">
                  <a:xfrm>
                    <a:off x="2379"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0" name="Freeform 44"/>
                  <p:cNvSpPr>
                    <a:spLocks/>
                  </p:cNvSpPr>
                  <p:nvPr/>
                </p:nvSpPr>
                <p:spPr bwMode="auto">
                  <a:xfrm flipH="1">
                    <a:off x="2982"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 name="Freeform 45"/>
                  <p:cNvSpPr>
                    <a:spLocks/>
                  </p:cNvSpPr>
                  <p:nvPr/>
                </p:nvSpPr>
                <p:spPr bwMode="auto">
                  <a:xfrm>
                    <a:off x="2697" y="2190"/>
                    <a:ext cx="177" cy="564"/>
                  </a:xfrm>
                  <a:custGeom>
                    <a:avLst/>
                    <a:gdLst>
                      <a:gd name="T0" fmla="*/ 126 w 177"/>
                      <a:gd name="T1" fmla="*/ 564 h 564"/>
                      <a:gd name="T2" fmla="*/ 0 w 177"/>
                      <a:gd name="T3" fmla="*/ 387 h 564"/>
                      <a:gd name="T4" fmla="*/ 3 w 177"/>
                      <a:gd name="T5" fmla="*/ 0 h 564"/>
                      <a:gd name="T6" fmla="*/ 177 w 177"/>
                      <a:gd name="T7" fmla="*/ 351 h 564"/>
                      <a:gd name="T8" fmla="*/ 159 w 177"/>
                      <a:gd name="T9" fmla="*/ 546 h 564"/>
                      <a:gd name="T10" fmla="*/ 126 w 177"/>
                      <a:gd name="T11" fmla="*/ 564 h 5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7" h="564">
                        <a:moveTo>
                          <a:pt x="126" y="564"/>
                        </a:moveTo>
                        <a:lnTo>
                          <a:pt x="0" y="387"/>
                        </a:lnTo>
                        <a:lnTo>
                          <a:pt x="3" y="0"/>
                        </a:lnTo>
                        <a:lnTo>
                          <a:pt x="177" y="351"/>
                        </a:lnTo>
                        <a:lnTo>
                          <a:pt x="159" y="546"/>
                        </a:lnTo>
                        <a:lnTo>
                          <a:pt x="126" y="564"/>
                        </a:lnTo>
                        <a:close/>
                      </a:path>
                    </a:pathLst>
                  </a:custGeom>
                  <a:solidFill>
                    <a:srgbClr val="57D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 name="Freeform 46"/>
                  <p:cNvSpPr>
                    <a:spLocks/>
                  </p:cNvSpPr>
                  <p:nvPr/>
                </p:nvSpPr>
                <p:spPr bwMode="auto">
                  <a:xfrm>
                    <a:off x="2871" y="2199"/>
                    <a:ext cx="183" cy="540"/>
                  </a:xfrm>
                  <a:custGeom>
                    <a:avLst/>
                    <a:gdLst>
                      <a:gd name="T0" fmla="*/ 36 w 183"/>
                      <a:gd name="T1" fmla="*/ 537 h 540"/>
                      <a:gd name="T2" fmla="*/ 0 w 183"/>
                      <a:gd name="T3" fmla="*/ 339 h 540"/>
                      <a:gd name="T4" fmla="*/ 180 w 183"/>
                      <a:gd name="T5" fmla="*/ 0 h 540"/>
                      <a:gd name="T6" fmla="*/ 183 w 183"/>
                      <a:gd name="T7" fmla="*/ 384 h 540"/>
                      <a:gd name="T8" fmla="*/ 69 w 183"/>
                      <a:gd name="T9" fmla="*/ 540 h 540"/>
                      <a:gd name="T10" fmla="*/ 36 w 183"/>
                      <a:gd name="T11" fmla="*/ 537 h 5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3" h="540">
                        <a:moveTo>
                          <a:pt x="36" y="537"/>
                        </a:moveTo>
                        <a:lnTo>
                          <a:pt x="0" y="339"/>
                        </a:lnTo>
                        <a:lnTo>
                          <a:pt x="180" y="0"/>
                        </a:lnTo>
                        <a:lnTo>
                          <a:pt x="183" y="384"/>
                        </a:lnTo>
                        <a:lnTo>
                          <a:pt x="69" y="540"/>
                        </a:lnTo>
                        <a:lnTo>
                          <a:pt x="36" y="537"/>
                        </a:lnTo>
                        <a:close/>
                      </a:path>
                    </a:pathLst>
                  </a:custGeom>
                  <a:solidFill>
                    <a:srgbClr val="6500CA"/>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63" name="Group 47"/>
                  <p:cNvGrpSpPr>
                    <a:grpSpLocks/>
                  </p:cNvGrpSpPr>
                  <p:nvPr/>
                </p:nvGrpSpPr>
                <p:grpSpPr bwMode="auto">
                  <a:xfrm>
                    <a:off x="2430" y="2439"/>
                    <a:ext cx="897" cy="615"/>
                    <a:chOff x="2430" y="2439"/>
                    <a:chExt cx="897" cy="615"/>
                  </a:xfrm>
                </p:grpSpPr>
                <p:sp>
                  <p:nvSpPr>
                    <p:cNvPr id="64" name="Freeform 48"/>
                    <p:cNvSpPr>
                      <a:spLocks/>
                    </p:cNvSpPr>
                    <p:nvPr/>
                  </p:nvSpPr>
                  <p:spPr bwMode="auto">
                    <a:xfrm>
                      <a:off x="2541" y="2439"/>
                      <a:ext cx="663" cy="444"/>
                    </a:xfrm>
                    <a:custGeom>
                      <a:avLst/>
                      <a:gdLst>
                        <a:gd name="T0" fmla="*/ 297 w 663"/>
                        <a:gd name="T1" fmla="*/ 444 h 444"/>
                        <a:gd name="T2" fmla="*/ 168 w 663"/>
                        <a:gd name="T3" fmla="*/ 321 h 444"/>
                        <a:gd name="T4" fmla="*/ 0 w 663"/>
                        <a:gd name="T5" fmla="*/ 105 h 444"/>
                        <a:gd name="T6" fmla="*/ 132 w 663"/>
                        <a:gd name="T7" fmla="*/ 216 h 444"/>
                        <a:gd name="T8" fmla="*/ 207 w 663"/>
                        <a:gd name="T9" fmla="*/ 300 h 444"/>
                        <a:gd name="T10" fmla="*/ 285 w 663"/>
                        <a:gd name="T11" fmla="*/ 390 h 444"/>
                        <a:gd name="T12" fmla="*/ 300 w 663"/>
                        <a:gd name="T13" fmla="*/ 408 h 444"/>
                        <a:gd name="T14" fmla="*/ 270 w 663"/>
                        <a:gd name="T15" fmla="*/ 276 h 444"/>
                        <a:gd name="T16" fmla="*/ 228 w 663"/>
                        <a:gd name="T17" fmla="*/ 135 h 444"/>
                        <a:gd name="T18" fmla="*/ 222 w 663"/>
                        <a:gd name="T19" fmla="*/ 0 h 444"/>
                        <a:gd name="T20" fmla="*/ 261 w 663"/>
                        <a:gd name="T21" fmla="*/ 87 h 444"/>
                        <a:gd name="T22" fmla="*/ 285 w 663"/>
                        <a:gd name="T23" fmla="*/ 183 h 444"/>
                        <a:gd name="T24" fmla="*/ 312 w 663"/>
                        <a:gd name="T25" fmla="*/ 270 h 444"/>
                        <a:gd name="T26" fmla="*/ 333 w 663"/>
                        <a:gd name="T27" fmla="*/ 414 h 444"/>
                        <a:gd name="T28" fmla="*/ 354 w 663"/>
                        <a:gd name="T29" fmla="*/ 333 h 444"/>
                        <a:gd name="T30" fmla="*/ 381 w 663"/>
                        <a:gd name="T31" fmla="*/ 219 h 444"/>
                        <a:gd name="T32" fmla="*/ 402 w 663"/>
                        <a:gd name="T33" fmla="*/ 114 h 444"/>
                        <a:gd name="T34" fmla="*/ 453 w 663"/>
                        <a:gd name="T35" fmla="*/ 0 h 444"/>
                        <a:gd name="T36" fmla="*/ 450 w 663"/>
                        <a:gd name="T37" fmla="*/ 78 h 444"/>
                        <a:gd name="T38" fmla="*/ 435 w 663"/>
                        <a:gd name="T39" fmla="*/ 168 h 444"/>
                        <a:gd name="T40" fmla="*/ 417 w 663"/>
                        <a:gd name="T41" fmla="*/ 255 h 444"/>
                        <a:gd name="T42" fmla="*/ 366 w 663"/>
                        <a:gd name="T43" fmla="*/ 408 h 444"/>
                        <a:gd name="T44" fmla="*/ 408 w 663"/>
                        <a:gd name="T45" fmla="*/ 372 h 444"/>
                        <a:gd name="T46" fmla="*/ 480 w 663"/>
                        <a:gd name="T47" fmla="*/ 291 h 444"/>
                        <a:gd name="T48" fmla="*/ 555 w 663"/>
                        <a:gd name="T49" fmla="*/ 189 h 444"/>
                        <a:gd name="T50" fmla="*/ 663 w 663"/>
                        <a:gd name="T51" fmla="*/ 108 h 444"/>
                        <a:gd name="T52" fmla="*/ 636 w 663"/>
                        <a:gd name="T53" fmla="*/ 177 h 444"/>
                        <a:gd name="T54" fmla="*/ 585 w 663"/>
                        <a:gd name="T55" fmla="*/ 240 h 444"/>
                        <a:gd name="T56" fmla="*/ 507 w 663"/>
                        <a:gd name="T57" fmla="*/ 330 h 444"/>
                        <a:gd name="T58" fmla="*/ 420 w 663"/>
                        <a:gd name="T59" fmla="*/ 408 h 444"/>
                        <a:gd name="T60" fmla="*/ 369 w 663"/>
                        <a:gd name="T61" fmla="*/ 444 h 444"/>
                        <a:gd name="T62" fmla="*/ 333 w 663"/>
                        <a:gd name="T63" fmla="*/ 417 h 444"/>
                        <a:gd name="T64" fmla="*/ 297 w 663"/>
                        <a:gd name="T65" fmla="*/ 444 h 4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63" h="444">
                          <a:moveTo>
                            <a:pt x="297" y="444"/>
                          </a:moveTo>
                          <a:lnTo>
                            <a:pt x="168" y="321"/>
                          </a:lnTo>
                          <a:lnTo>
                            <a:pt x="0" y="105"/>
                          </a:lnTo>
                          <a:lnTo>
                            <a:pt x="132" y="216"/>
                          </a:lnTo>
                          <a:lnTo>
                            <a:pt x="207" y="300"/>
                          </a:lnTo>
                          <a:lnTo>
                            <a:pt x="285" y="390"/>
                          </a:lnTo>
                          <a:lnTo>
                            <a:pt x="300" y="408"/>
                          </a:lnTo>
                          <a:lnTo>
                            <a:pt x="270" y="276"/>
                          </a:lnTo>
                          <a:lnTo>
                            <a:pt x="228" y="135"/>
                          </a:lnTo>
                          <a:lnTo>
                            <a:pt x="222" y="0"/>
                          </a:lnTo>
                          <a:lnTo>
                            <a:pt x="261" y="87"/>
                          </a:lnTo>
                          <a:lnTo>
                            <a:pt x="285" y="183"/>
                          </a:lnTo>
                          <a:lnTo>
                            <a:pt x="312" y="270"/>
                          </a:lnTo>
                          <a:lnTo>
                            <a:pt x="333" y="414"/>
                          </a:lnTo>
                          <a:lnTo>
                            <a:pt x="354" y="333"/>
                          </a:lnTo>
                          <a:lnTo>
                            <a:pt x="381" y="219"/>
                          </a:lnTo>
                          <a:lnTo>
                            <a:pt x="402" y="114"/>
                          </a:lnTo>
                          <a:lnTo>
                            <a:pt x="453" y="0"/>
                          </a:lnTo>
                          <a:lnTo>
                            <a:pt x="450" y="78"/>
                          </a:lnTo>
                          <a:lnTo>
                            <a:pt x="435" y="168"/>
                          </a:lnTo>
                          <a:lnTo>
                            <a:pt x="417" y="255"/>
                          </a:lnTo>
                          <a:lnTo>
                            <a:pt x="366" y="408"/>
                          </a:lnTo>
                          <a:lnTo>
                            <a:pt x="408" y="372"/>
                          </a:lnTo>
                          <a:lnTo>
                            <a:pt x="480" y="291"/>
                          </a:lnTo>
                          <a:lnTo>
                            <a:pt x="555" y="189"/>
                          </a:lnTo>
                          <a:lnTo>
                            <a:pt x="663" y="108"/>
                          </a:lnTo>
                          <a:lnTo>
                            <a:pt x="636" y="177"/>
                          </a:lnTo>
                          <a:lnTo>
                            <a:pt x="585" y="240"/>
                          </a:lnTo>
                          <a:lnTo>
                            <a:pt x="507" y="330"/>
                          </a:lnTo>
                          <a:lnTo>
                            <a:pt x="420" y="408"/>
                          </a:lnTo>
                          <a:lnTo>
                            <a:pt x="369" y="444"/>
                          </a:lnTo>
                          <a:lnTo>
                            <a:pt x="333" y="417"/>
                          </a:lnTo>
                          <a:lnTo>
                            <a:pt x="297" y="444"/>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5" name="Freeform 49"/>
                    <p:cNvSpPr>
                      <a:spLocks/>
                    </p:cNvSpPr>
                    <p:nvPr/>
                  </p:nvSpPr>
                  <p:spPr bwMode="auto">
                    <a:xfrm>
                      <a:off x="2430"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6" name="Freeform 50"/>
                    <p:cNvSpPr>
                      <a:spLocks/>
                    </p:cNvSpPr>
                    <p:nvPr/>
                  </p:nvSpPr>
                  <p:spPr bwMode="auto">
                    <a:xfrm flipH="1">
                      <a:off x="2943"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 name="Freeform 51"/>
                    <p:cNvSpPr>
                      <a:spLocks/>
                    </p:cNvSpPr>
                    <p:nvPr/>
                  </p:nvSpPr>
                  <p:spPr bwMode="auto">
                    <a:xfrm>
                      <a:off x="2778" y="2868"/>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 name="Freeform 52"/>
                    <p:cNvSpPr>
                      <a:spLocks/>
                    </p:cNvSpPr>
                    <p:nvPr/>
                  </p:nvSpPr>
                  <p:spPr bwMode="auto">
                    <a:xfrm flipH="1">
                      <a:off x="2916" y="2865"/>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9" name="Freeform 53"/>
                    <p:cNvSpPr>
                      <a:spLocks/>
                    </p:cNvSpPr>
                    <p:nvPr/>
                  </p:nvSpPr>
                  <p:spPr bwMode="auto">
                    <a:xfrm>
                      <a:off x="2817" y="2856"/>
                      <a:ext cx="123" cy="198"/>
                    </a:xfrm>
                    <a:custGeom>
                      <a:avLst/>
                      <a:gdLst>
                        <a:gd name="T0" fmla="*/ 57 w 123"/>
                        <a:gd name="T1" fmla="*/ 0 h 198"/>
                        <a:gd name="T2" fmla="*/ 21 w 123"/>
                        <a:gd name="T3" fmla="*/ 24 h 198"/>
                        <a:gd name="T4" fmla="*/ 24 w 123"/>
                        <a:gd name="T5" fmla="*/ 69 h 198"/>
                        <a:gd name="T6" fmla="*/ 18 w 123"/>
                        <a:gd name="T7" fmla="*/ 99 h 198"/>
                        <a:gd name="T8" fmla="*/ 6 w 123"/>
                        <a:gd name="T9" fmla="*/ 144 h 198"/>
                        <a:gd name="T10" fmla="*/ 0 w 123"/>
                        <a:gd name="T11" fmla="*/ 171 h 198"/>
                        <a:gd name="T12" fmla="*/ 21 w 123"/>
                        <a:gd name="T13" fmla="*/ 189 h 198"/>
                        <a:gd name="T14" fmla="*/ 60 w 123"/>
                        <a:gd name="T15" fmla="*/ 198 h 198"/>
                        <a:gd name="T16" fmla="*/ 93 w 123"/>
                        <a:gd name="T17" fmla="*/ 192 h 198"/>
                        <a:gd name="T18" fmla="*/ 123 w 123"/>
                        <a:gd name="T19" fmla="*/ 174 h 198"/>
                        <a:gd name="T20" fmla="*/ 108 w 123"/>
                        <a:gd name="T21" fmla="*/ 138 h 198"/>
                        <a:gd name="T22" fmla="*/ 105 w 123"/>
                        <a:gd name="T23" fmla="*/ 102 h 198"/>
                        <a:gd name="T24" fmla="*/ 102 w 123"/>
                        <a:gd name="T25" fmla="*/ 63 h 198"/>
                        <a:gd name="T26" fmla="*/ 102 w 123"/>
                        <a:gd name="T27" fmla="*/ 24 h 198"/>
                        <a:gd name="T28" fmla="*/ 57 w 123"/>
                        <a:gd name="T29" fmla="*/ 0 h 19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23" h="198">
                          <a:moveTo>
                            <a:pt x="57" y="0"/>
                          </a:moveTo>
                          <a:lnTo>
                            <a:pt x="21" y="24"/>
                          </a:lnTo>
                          <a:lnTo>
                            <a:pt x="24" y="69"/>
                          </a:lnTo>
                          <a:lnTo>
                            <a:pt x="18" y="99"/>
                          </a:lnTo>
                          <a:lnTo>
                            <a:pt x="6" y="144"/>
                          </a:lnTo>
                          <a:lnTo>
                            <a:pt x="0" y="171"/>
                          </a:lnTo>
                          <a:lnTo>
                            <a:pt x="21" y="189"/>
                          </a:lnTo>
                          <a:lnTo>
                            <a:pt x="60" y="198"/>
                          </a:lnTo>
                          <a:lnTo>
                            <a:pt x="93" y="192"/>
                          </a:lnTo>
                          <a:lnTo>
                            <a:pt x="123" y="174"/>
                          </a:lnTo>
                          <a:lnTo>
                            <a:pt x="108" y="138"/>
                          </a:lnTo>
                          <a:lnTo>
                            <a:pt x="105" y="102"/>
                          </a:lnTo>
                          <a:lnTo>
                            <a:pt x="102" y="63"/>
                          </a:lnTo>
                          <a:lnTo>
                            <a:pt x="102" y="24"/>
                          </a:lnTo>
                          <a:lnTo>
                            <a:pt x="57"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grpSp>
        </p:grpSp>
      </p:grpSp>
      <p:pic>
        <p:nvPicPr>
          <p:cNvPr id="93" name="Picture 5" descr="IGWAP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19700" y="19249"/>
            <a:ext cx="692695" cy="692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1"/>
          </p:nvPr>
        </p:nvSpPr>
        <p:spPr/>
        <p:txBody>
          <a:bodyPr/>
          <a:lstStyle/>
          <a:p>
            <a:r>
              <a:rPr lang="en-GB" dirty="0" smtClean="0"/>
              <a:t>CONFIDENTIAL</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58957975"/>
              </p:ext>
            </p:extLst>
          </p:nvPr>
        </p:nvGraphicFramePr>
        <p:xfrm>
          <a:off x="457200" y="2198581"/>
          <a:ext cx="8229600" cy="3024336"/>
        </p:xfrm>
        <a:graphic>
          <a:graphicData uri="http://schemas.openxmlformats.org/drawingml/2006/table">
            <a:tbl>
              <a:tblPr firstRow="1" firstCol="1" bandRow="1"/>
              <a:tblGrid>
                <a:gridCol w="442392">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152128">
                  <a:extLst>
                    <a:ext uri="{9D8B030D-6E8A-4147-A177-3AD203B41FA5}">
                      <a16:colId xmlns:a16="http://schemas.microsoft.com/office/drawing/2014/main" val="20004"/>
                    </a:ext>
                  </a:extLst>
                </a:gridCol>
                <a:gridCol w="1224136">
                  <a:extLst>
                    <a:ext uri="{9D8B030D-6E8A-4147-A177-3AD203B41FA5}">
                      <a16:colId xmlns:a16="http://schemas.microsoft.com/office/drawing/2014/main" val="20005"/>
                    </a:ext>
                  </a:extLst>
                </a:gridCol>
                <a:gridCol w="1162472">
                  <a:extLst>
                    <a:ext uri="{9D8B030D-6E8A-4147-A177-3AD203B41FA5}">
                      <a16:colId xmlns:a16="http://schemas.microsoft.com/office/drawing/2014/main" val="20006"/>
                    </a:ext>
                  </a:extLst>
                </a:gridCol>
              </a:tblGrid>
              <a:tr h="432048">
                <a:tc rowSpan="2">
                  <a:txBody>
                    <a:bodyPr/>
                    <a:lstStyle/>
                    <a:p>
                      <a:pPr algn="ctr">
                        <a:spcAft>
                          <a:spcPts val="0"/>
                        </a:spcAft>
                      </a:pPr>
                      <a:r>
                        <a:rPr lang="en-US" sz="1600" dirty="0" err="1">
                          <a:effectLst/>
                          <a:latin typeface="Arial" panose="020B0604020202020204" pitchFamily="34" charset="0"/>
                          <a:ea typeface="Calibri" panose="020F0502020204030204" pitchFamily="34" charset="0"/>
                        </a:rPr>
                        <a:t>Ser</a:t>
                      </a:r>
                      <a:r>
                        <a:rPr lang="en-US" sz="1600" dirty="0">
                          <a:effectLst/>
                          <a:latin typeface="Arial" panose="020B0604020202020204" pitchFamily="34" charset="0"/>
                          <a:ea typeface="Calibri" panose="020F0502020204030204" pitchFamily="34" charset="0"/>
                        </a:rPr>
                        <a:t> No</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rPr>
                        <a:t>Description</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rPr>
                        <a:t>FY2016/17</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panose="020B0604020202020204" pitchFamily="34" charset="0"/>
                          <a:ea typeface="Calibri" panose="020F0502020204030204" pitchFamily="34" charset="0"/>
                        </a:rPr>
                        <a:t>FY2017/18</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rPr>
                        <a:t>FY2018/19</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rPr>
                        <a:t>FY2019/20</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rPr>
                        <a:t>FY2020/21</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32048">
                <a:tc vMerge="1">
                  <a:txBody>
                    <a:bodyPr/>
                    <a:lstStyle/>
                    <a:p>
                      <a:endParaRPr lang="en-US"/>
                    </a:p>
                  </a:txBody>
                  <a:tcPr/>
                </a:tc>
                <a:tc>
                  <a:txBody>
                    <a:bodyPr/>
                    <a:lstStyle/>
                    <a:p>
                      <a:pPr algn="ctr">
                        <a:spcAft>
                          <a:spcPts val="0"/>
                        </a:spcAft>
                      </a:pPr>
                      <a:r>
                        <a:rPr lang="en-US" sz="1600">
                          <a:effectLst/>
                          <a:latin typeface="Arial" panose="020B0604020202020204" pitchFamily="34" charset="0"/>
                          <a:ea typeface="Calibri" panose="020F0502020204030204" pitchFamily="34" charset="0"/>
                        </a:rPr>
                        <a:t>a</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rPr>
                        <a:t>b</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rPr>
                        <a:t>c</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rPr>
                        <a:t>d</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rPr>
                        <a:t>e</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smtClean="0">
                          <a:effectLst/>
                          <a:latin typeface="Arial" panose="020B0604020202020204" pitchFamily="34" charset="0"/>
                          <a:ea typeface="Calibri" panose="020F0502020204030204" pitchFamily="34" charset="0"/>
                        </a:rPr>
                        <a:t>f</a:t>
                      </a:r>
                      <a:endParaRPr lang="en-US" sz="1600" dirty="0">
                        <a:effectLst/>
                        <a:latin typeface="Arial" panose="020B0604020202020204" pitchFamily="34" charset="0"/>
                        <a:ea typeface="Calibri" panose="020F0502020204030204" pitchFamily="34" charset="0"/>
                      </a:endParaRP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32048">
                <a:tc>
                  <a:txBody>
                    <a:bodyPr/>
                    <a:lstStyle/>
                    <a:p>
                      <a:pPr algn="ctr">
                        <a:spcAft>
                          <a:spcPts val="0"/>
                        </a:spcAft>
                      </a:pPr>
                      <a:r>
                        <a:rPr lang="en-US" sz="1600">
                          <a:effectLst/>
                          <a:latin typeface="Arial" panose="020B0604020202020204" pitchFamily="34" charset="0"/>
                          <a:ea typeface="Calibri" panose="020F0502020204030204" pitchFamily="34" charset="0"/>
                        </a:rPr>
                        <a:t>1</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a:effectLst/>
                          <a:latin typeface="Arial" panose="020B0604020202020204" pitchFamily="34" charset="0"/>
                          <a:ea typeface="Calibri" panose="020F0502020204030204" pitchFamily="34" charset="0"/>
                        </a:rPr>
                        <a:t>Cases Received</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rPr>
                        <a:t>53</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rPr>
                        <a:t>54</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rPr>
                        <a:t>53</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rPr>
                        <a:t>74</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rPr>
                        <a:t>38</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32048">
                <a:tc>
                  <a:txBody>
                    <a:bodyPr/>
                    <a:lstStyle/>
                    <a:p>
                      <a:pPr algn="ctr">
                        <a:spcAft>
                          <a:spcPts val="0"/>
                        </a:spcAft>
                      </a:pPr>
                      <a:r>
                        <a:rPr lang="en-US" sz="1600">
                          <a:effectLst/>
                          <a:latin typeface="Arial" panose="020B0604020202020204" pitchFamily="34" charset="0"/>
                          <a:ea typeface="Calibri" panose="020F0502020204030204" pitchFamily="34" charset="0"/>
                        </a:rPr>
                        <a:t>2</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a:effectLst/>
                          <a:latin typeface="Arial" panose="020B0604020202020204" pitchFamily="34" charset="0"/>
                          <a:ea typeface="Calibri" panose="020F0502020204030204" pitchFamily="34" charset="0"/>
                        </a:rPr>
                        <a:t>Cases Finalised</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rPr>
                        <a:t>18</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rPr>
                        <a:t>43</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rPr>
                        <a:t>74</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rPr>
                        <a:t>78</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rPr>
                        <a:t>28</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32048">
                <a:tc>
                  <a:txBody>
                    <a:bodyPr/>
                    <a:lstStyle/>
                    <a:p>
                      <a:pPr algn="ctr">
                        <a:spcAft>
                          <a:spcPts val="0"/>
                        </a:spcAft>
                      </a:pPr>
                      <a:r>
                        <a:rPr lang="en-US" sz="1600">
                          <a:effectLst/>
                          <a:latin typeface="Arial" panose="020B0604020202020204" pitchFamily="34" charset="0"/>
                          <a:ea typeface="Calibri" panose="020F0502020204030204" pitchFamily="34" charset="0"/>
                        </a:rPr>
                        <a:t>3</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a:effectLst/>
                          <a:latin typeface="Arial" panose="020B0604020202020204" pitchFamily="34" charset="0"/>
                          <a:ea typeface="Calibri" panose="020F0502020204030204" pitchFamily="34" charset="0"/>
                        </a:rPr>
                        <a:t>Convictions</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rPr>
                        <a:t>13</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rPr>
                        <a:t>30</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rPr>
                        <a:t>31</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rPr>
                        <a:t>44</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rPr>
                        <a:t>18</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32048">
                <a:tc>
                  <a:txBody>
                    <a:bodyPr/>
                    <a:lstStyle/>
                    <a:p>
                      <a:pPr algn="ctr">
                        <a:spcAft>
                          <a:spcPts val="0"/>
                        </a:spcAft>
                      </a:pPr>
                      <a:r>
                        <a:rPr lang="en-US" sz="1600">
                          <a:effectLst/>
                          <a:latin typeface="Arial" panose="020B0604020202020204" pitchFamily="34" charset="0"/>
                          <a:ea typeface="Calibri" panose="020F0502020204030204" pitchFamily="34" charset="0"/>
                        </a:rPr>
                        <a:t>4</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dirty="0">
                          <a:effectLst/>
                          <a:latin typeface="Arial" panose="020B0604020202020204" pitchFamily="34" charset="0"/>
                          <a:ea typeface="Calibri" panose="020F0502020204030204" pitchFamily="34" charset="0"/>
                        </a:rPr>
                        <a:t>Acquittals</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panose="020B0604020202020204" pitchFamily="34" charset="0"/>
                          <a:ea typeface="Calibri" panose="020F0502020204030204" pitchFamily="34" charset="0"/>
                        </a:rPr>
                        <a:t>5</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panose="020B0604020202020204" pitchFamily="34" charset="0"/>
                          <a:ea typeface="Calibri" panose="020F0502020204030204" pitchFamily="34" charset="0"/>
                        </a:rPr>
                        <a:t>10</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panose="020B0604020202020204" pitchFamily="34" charset="0"/>
                          <a:ea typeface="Calibri" panose="020F0502020204030204" pitchFamily="34" charset="0"/>
                        </a:rPr>
                        <a:t>16</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panose="020B0604020202020204" pitchFamily="34" charset="0"/>
                          <a:ea typeface="Calibri" panose="020F0502020204030204" pitchFamily="34" charset="0"/>
                        </a:rPr>
                        <a:t>21</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panose="020B0604020202020204" pitchFamily="34" charset="0"/>
                          <a:ea typeface="Calibri" panose="020F0502020204030204" pitchFamily="34" charset="0"/>
                        </a:rPr>
                        <a:t>10</a:t>
                      </a: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32048">
                <a:tc>
                  <a:txBody>
                    <a:bodyPr/>
                    <a:lstStyle/>
                    <a:p>
                      <a:pPr algn="ctr">
                        <a:spcAft>
                          <a:spcPts val="0"/>
                        </a:spcAft>
                      </a:pPr>
                      <a:r>
                        <a:rPr lang="en-US" sz="1600" dirty="0" smtClean="0">
                          <a:effectLst/>
                          <a:latin typeface="Arial" panose="020B0604020202020204" pitchFamily="34" charset="0"/>
                          <a:ea typeface="Calibri" panose="020F0502020204030204" pitchFamily="34" charset="0"/>
                        </a:rPr>
                        <a:t>5</a:t>
                      </a:r>
                      <a:endParaRPr lang="en-US" sz="1600" dirty="0">
                        <a:effectLst/>
                        <a:latin typeface="Arial" panose="020B0604020202020204" pitchFamily="34" charset="0"/>
                        <a:ea typeface="Calibri" panose="020F0502020204030204" pitchFamily="34" charset="0"/>
                      </a:endParaRP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spcAft>
                          <a:spcPts val="0"/>
                        </a:spcAft>
                      </a:pPr>
                      <a:r>
                        <a:rPr lang="en-US" sz="1600" kern="1200" dirty="0" err="1" smtClean="0">
                          <a:solidFill>
                            <a:schemeClr val="tx1"/>
                          </a:solidFill>
                          <a:effectLst/>
                          <a:latin typeface="Arial" panose="020B0604020202020204" pitchFamily="34" charset="0"/>
                          <a:ea typeface="Calibri" panose="020F0502020204030204" pitchFamily="34" charset="0"/>
                          <a:cs typeface="+mn-cs"/>
                        </a:rPr>
                        <a:t>Nolle</a:t>
                      </a:r>
                      <a:r>
                        <a:rPr lang="en-US" sz="1600" kern="1200" dirty="0" smtClean="0">
                          <a:solidFill>
                            <a:schemeClr val="tx1"/>
                          </a:solidFill>
                          <a:effectLst/>
                          <a:latin typeface="Arial" panose="020B0604020202020204" pitchFamily="34" charset="0"/>
                          <a:ea typeface="Calibri" panose="020F0502020204030204" pitchFamily="34" charset="0"/>
                          <a:cs typeface="+mn-cs"/>
                        </a:rPr>
                        <a:t> </a:t>
                      </a:r>
                      <a:r>
                        <a:rPr lang="en-US" sz="1600" kern="1200" dirty="0" err="1" smtClean="0">
                          <a:solidFill>
                            <a:schemeClr val="tx1"/>
                          </a:solidFill>
                          <a:effectLst/>
                          <a:latin typeface="Arial" panose="020B0604020202020204" pitchFamily="34" charset="0"/>
                          <a:ea typeface="Calibri" panose="020F0502020204030204" pitchFamily="34" charset="0"/>
                          <a:cs typeface="+mn-cs"/>
                        </a:rPr>
                        <a:t>prosequi</a:t>
                      </a:r>
                      <a:endParaRPr lang="en-US" sz="1600" kern="1200" dirty="0">
                        <a:solidFill>
                          <a:schemeClr val="tx1"/>
                        </a:solidFill>
                        <a:effectLst/>
                        <a:latin typeface="Arial" panose="020B0604020202020204" pitchFamily="34" charset="0"/>
                        <a:ea typeface="Calibri" panose="020F0502020204030204" pitchFamily="34" charset="0"/>
                        <a:cs typeface="+mn-cs"/>
                      </a:endParaRP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smtClean="0">
                          <a:effectLst/>
                          <a:latin typeface="Arial" panose="020B0604020202020204" pitchFamily="34" charset="0"/>
                          <a:ea typeface="Calibri" panose="020F0502020204030204" pitchFamily="34" charset="0"/>
                        </a:rPr>
                        <a:t>0</a:t>
                      </a:r>
                      <a:endParaRPr lang="en-US" sz="1600" dirty="0">
                        <a:effectLst/>
                        <a:latin typeface="Arial" panose="020B0604020202020204" pitchFamily="34" charset="0"/>
                        <a:ea typeface="Calibri" panose="020F0502020204030204" pitchFamily="34" charset="0"/>
                      </a:endParaRP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smtClean="0">
                          <a:effectLst/>
                          <a:latin typeface="Arial" panose="020B0604020202020204" pitchFamily="34" charset="0"/>
                          <a:ea typeface="Calibri" panose="020F0502020204030204" pitchFamily="34" charset="0"/>
                        </a:rPr>
                        <a:t>3</a:t>
                      </a:r>
                      <a:endParaRPr lang="en-US" sz="1600" dirty="0">
                        <a:effectLst/>
                        <a:latin typeface="Arial" panose="020B0604020202020204" pitchFamily="34" charset="0"/>
                        <a:ea typeface="Calibri" panose="020F0502020204030204" pitchFamily="34" charset="0"/>
                      </a:endParaRP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smtClean="0">
                          <a:effectLst/>
                          <a:latin typeface="Arial" panose="020B0604020202020204" pitchFamily="34" charset="0"/>
                          <a:ea typeface="Calibri" panose="020F0502020204030204" pitchFamily="34" charset="0"/>
                        </a:rPr>
                        <a:t>27</a:t>
                      </a:r>
                      <a:endParaRPr lang="en-US" sz="1600" dirty="0">
                        <a:effectLst/>
                        <a:latin typeface="Arial" panose="020B0604020202020204" pitchFamily="34" charset="0"/>
                        <a:ea typeface="Calibri" panose="020F0502020204030204" pitchFamily="34" charset="0"/>
                      </a:endParaRP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smtClean="0">
                          <a:effectLst/>
                          <a:latin typeface="Arial" panose="020B0604020202020204" pitchFamily="34" charset="0"/>
                          <a:ea typeface="Calibri" panose="020F0502020204030204" pitchFamily="34" charset="0"/>
                        </a:rPr>
                        <a:t>1*</a:t>
                      </a:r>
                      <a:endParaRPr lang="en-US" sz="1600" dirty="0">
                        <a:effectLst/>
                        <a:latin typeface="Arial" panose="020B0604020202020204" pitchFamily="34" charset="0"/>
                        <a:ea typeface="Calibri" panose="020F0502020204030204" pitchFamily="34" charset="0"/>
                      </a:endParaRP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smtClean="0">
                          <a:effectLst/>
                          <a:latin typeface="Arial" panose="020B0604020202020204" pitchFamily="34" charset="0"/>
                          <a:ea typeface="Calibri" panose="020F0502020204030204" pitchFamily="34" charset="0"/>
                        </a:rPr>
                        <a:t>0</a:t>
                      </a:r>
                      <a:endParaRPr lang="en-US" sz="1600" dirty="0">
                        <a:effectLst/>
                        <a:latin typeface="Arial" panose="020B0604020202020204" pitchFamily="34" charset="0"/>
                        <a:ea typeface="Calibri" panose="020F0502020204030204" pitchFamily="34" charset="0"/>
                      </a:endParaRPr>
                    </a:p>
                  </a:txBody>
                  <a:tcPr marL="58520" marR="585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94" name="Footer Placeholder 3"/>
          <p:cNvSpPr txBox="1">
            <a:spLocks/>
          </p:cNvSpPr>
          <p:nvPr/>
        </p:nvSpPr>
        <p:spPr bwMode="auto">
          <a:xfrm>
            <a:off x="3141843" y="121936"/>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GB"/>
            </a:defPPr>
            <a:lvl1pPr algn="ctr"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GB" smtClean="0"/>
              <a:t>CONFIDENTIAL</a:t>
            </a:r>
            <a:endParaRPr lang="en-GB" dirty="0"/>
          </a:p>
        </p:txBody>
      </p:sp>
    </p:spTree>
    <p:extLst>
      <p:ext uri="{BB962C8B-B14F-4D97-AF65-F5344CB8AC3E}">
        <p14:creationId xmlns:p14="http://schemas.microsoft.com/office/powerpoint/2010/main" val="3098122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66565" y="545496"/>
            <a:ext cx="8065875" cy="717044"/>
          </a:xfrm>
        </p:spPr>
        <p:txBody>
          <a:bodyPr/>
          <a:lstStyle/>
          <a:p>
            <a:r>
              <a:rPr lang="en-GB" sz="2800" b="1" dirty="0" smtClean="0">
                <a:latin typeface="+mn-lt"/>
              </a:rPr>
              <a:t>SENTENCES IMPOSED BY MILITARY COURTS</a:t>
            </a:r>
            <a:endParaRPr lang="en-GB" sz="2800" b="1" dirty="0">
              <a:latin typeface="+mn-lt"/>
            </a:endParaRPr>
          </a:p>
        </p:txBody>
      </p:sp>
      <p:sp>
        <p:nvSpPr>
          <p:cNvPr id="70659" name="Rectangle 3"/>
          <p:cNvSpPr>
            <a:spLocks noGrp="1" noChangeArrowheads="1"/>
          </p:cNvSpPr>
          <p:nvPr>
            <p:ph type="body" idx="1"/>
          </p:nvPr>
        </p:nvSpPr>
        <p:spPr>
          <a:xfrm>
            <a:off x="76201" y="1391165"/>
            <a:ext cx="9036194" cy="4827826"/>
          </a:xfrm>
        </p:spPr>
        <p:txBody>
          <a:bodyPr/>
          <a:lstStyle/>
          <a:p>
            <a:pPr marL="0" lvl="1" indent="0">
              <a:lnSpc>
                <a:spcPct val="90000"/>
              </a:lnSpc>
              <a:buNone/>
            </a:pPr>
            <a:r>
              <a:rPr lang="en-US" sz="2400" dirty="0" smtClean="0"/>
              <a:t>Sentences imposed by Military Courts on C&amp;F offenders over the period </a:t>
            </a:r>
            <a:r>
              <a:rPr lang="en-US" sz="2400" smtClean="0"/>
              <a:t>FY2016/17 to </a:t>
            </a:r>
            <a:r>
              <a:rPr lang="en-US" sz="2400" dirty="0" smtClean="0"/>
              <a:t>FY2020/21</a:t>
            </a:r>
          </a:p>
          <a:p>
            <a:pPr marL="342900" lvl="1" indent="-342900">
              <a:lnSpc>
                <a:spcPct val="90000"/>
              </a:lnSpc>
              <a:buFont typeface="Arial" panose="020B0604020202020204" pitchFamily="34" charset="0"/>
              <a:buChar char="•"/>
            </a:pPr>
            <a:r>
              <a:rPr lang="en-US" sz="2400" dirty="0" smtClean="0"/>
              <a:t>Imprisonment (3)</a:t>
            </a:r>
          </a:p>
          <a:p>
            <a:pPr marL="342900" lvl="1" indent="-342900">
              <a:lnSpc>
                <a:spcPct val="90000"/>
              </a:lnSpc>
              <a:buFont typeface="Arial" panose="020B0604020202020204" pitchFamily="34" charset="0"/>
              <a:buChar char="•"/>
            </a:pPr>
            <a:r>
              <a:rPr lang="en-US" sz="2400" dirty="0" smtClean="0"/>
              <a:t>Suspended imprisonment (3)</a:t>
            </a:r>
          </a:p>
          <a:p>
            <a:pPr marL="342900" lvl="1" indent="-342900">
              <a:lnSpc>
                <a:spcPct val="90000"/>
              </a:lnSpc>
              <a:buFont typeface="Arial" panose="020B0604020202020204" pitchFamily="34" charset="0"/>
              <a:buChar char="•"/>
            </a:pPr>
            <a:r>
              <a:rPr lang="en-US" sz="2400" dirty="0" smtClean="0"/>
              <a:t>Dismissal (8)</a:t>
            </a:r>
          </a:p>
          <a:p>
            <a:pPr marL="342900" lvl="1" indent="-342900">
              <a:lnSpc>
                <a:spcPct val="90000"/>
              </a:lnSpc>
              <a:buFont typeface="Arial" panose="020B0604020202020204" pitchFamily="34" charset="0"/>
              <a:buChar char="•"/>
            </a:pPr>
            <a:r>
              <a:rPr lang="en-US" sz="2400" dirty="0" smtClean="0"/>
              <a:t>Discharge with ignominy (1)</a:t>
            </a:r>
          </a:p>
          <a:p>
            <a:pPr marL="342900" lvl="1" indent="-342900">
              <a:lnSpc>
                <a:spcPct val="90000"/>
              </a:lnSpc>
              <a:buFont typeface="Arial" panose="020B0604020202020204" pitchFamily="34" charset="0"/>
              <a:buChar char="•"/>
            </a:pPr>
            <a:r>
              <a:rPr lang="en-US" sz="2400" dirty="0" smtClean="0"/>
              <a:t>Discharge (13)</a:t>
            </a:r>
          </a:p>
          <a:p>
            <a:pPr marL="342900" lvl="1" indent="-342900">
              <a:lnSpc>
                <a:spcPct val="90000"/>
              </a:lnSpc>
              <a:buFont typeface="Arial" panose="020B0604020202020204" pitchFamily="34" charset="0"/>
              <a:buChar char="•"/>
            </a:pPr>
            <a:r>
              <a:rPr lang="en-US" sz="2400" dirty="0" smtClean="0"/>
              <a:t>Detention with reduction to the rank (6)</a:t>
            </a:r>
          </a:p>
          <a:p>
            <a:pPr marL="342900" lvl="1" indent="-342900">
              <a:lnSpc>
                <a:spcPct val="90000"/>
              </a:lnSpc>
              <a:buFont typeface="Arial" panose="020B0604020202020204" pitchFamily="34" charset="0"/>
              <a:buChar char="•"/>
            </a:pPr>
            <a:r>
              <a:rPr lang="en-US" sz="2400" dirty="0" smtClean="0"/>
              <a:t>Suspended detention (1)</a:t>
            </a:r>
          </a:p>
          <a:p>
            <a:pPr marL="342900" lvl="1" indent="-342900">
              <a:lnSpc>
                <a:spcPct val="90000"/>
              </a:lnSpc>
              <a:buFont typeface="Arial" panose="020B0604020202020204" pitchFamily="34" charset="0"/>
              <a:buChar char="•"/>
            </a:pPr>
            <a:r>
              <a:rPr lang="en-US" sz="2400" dirty="0" smtClean="0"/>
              <a:t>Reduction to a lower rank (4)</a:t>
            </a:r>
          </a:p>
          <a:p>
            <a:pPr marL="342900" lvl="1" indent="-342900">
              <a:lnSpc>
                <a:spcPct val="90000"/>
              </a:lnSpc>
              <a:buFont typeface="Arial" panose="020B0604020202020204" pitchFamily="34" charset="0"/>
              <a:buChar char="•"/>
            </a:pPr>
            <a:r>
              <a:rPr lang="en-US" sz="2400" dirty="0" smtClean="0"/>
              <a:t>Fines between R 1000 and R 6000 (96)</a:t>
            </a:r>
          </a:p>
          <a:p>
            <a:pPr marL="342900" lvl="1" indent="-342900">
              <a:lnSpc>
                <a:spcPct val="90000"/>
              </a:lnSpc>
              <a:buFont typeface="Arial" panose="020B0604020202020204" pitchFamily="34" charset="0"/>
              <a:buChar char="•"/>
            </a:pPr>
            <a:r>
              <a:rPr lang="en-US" sz="2400" dirty="0" smtClean="0"/>
              <a:t>Reprimand (1)</a:t>
            </a:r>
            <a:endParaRPr lang="en-ZA" sz="2400" dirty="0"/>
          </a:p>
          <a:p>
            <a:pPr marL="0" lvl="1" indent="0">
              <a:lnSpc>
                <a:spcPct val="90000"/>
              </a:lnSpc>
              <a:buNone/>
            </a:pPr>
            <a:endParaRPr lang="en-US" sz="3200" b="1" dirty="0" smtClean="0"/>
          </a:p>
        </p:txBody>
      </p:sp>
      <p:sp>
        <p:nvSpPr>
          <p:cNvPr id="2" name="Date Placeholder 1"/>
          <p:cNvSpPr>
            <a:spLocks noGrp="1"/>
          </p:cNvSpPr>
          <p:nvPr>
            <p:ph type="dt" sz="half" idx="10"/>
          </p:nvPr>
        </p:nvSpPr>
        <p:spPr/>
        <p:txBody>
          <a:bodyPr/>
          <a:lstStyle/>
          <a:p>
            <a:fld id="{4DCE3842-29F0-4292-83DA-6784D9DA3EB9}" type="datetime3">
              <a:rPr lang="en-US" smtClean="0"/>
              <a:t>15 March 2021</a:t>
            </a:fld>
            <a:endParaRPr lang="en-GB"/>
          </a:p>
        </p:txBody>
      </p:sp>
      <p:sp>
        <p:nvSpPr>
          <p:cNvPr id="3" name="Slide Number Placeholder 2"/>
          <p:cNvSpPr>
            <a:spLocks noGrp="1"/>
          </p:cNvSpPr>
          <p:nvPr>
            <p:ph type="sldNum" sz="quarter" idx="12"/>
          </p:nvPr>
        </p:nvSpPr>
        <p:spPr/>
        <p:txBody>
          <a:bodyPr/>
          <a:lstStyle/>
          <a:p>
            <a:fld id="{74490117-694E-4C5E-9563-EB5B4C1EE3CD}" type="slidenum">
              <a:rPr lang="en-GB" smtClean="0"/>
              <a:pPr/>
              <a:t>14</a:t>
            </a:fld>
            <a:endParaRPr lang="en-GB"/>
          </a:p>
        </p:txBody>
      </p:sp>
      <p:grpSp>
        <p:nvGrpSpPr>
          <p:cNvPr id="50" name="Group 11"/>
          <p:cNvGrpSpPr>
            <a:grpSpLocks/>
          </p:cNvGrpSpPr>
          <p:nvPr/>
        </p:nvGrpSpPr>
        <p:grpSpPr bwMode="auto">
          <a:xfrm>
            <a:off x="76200" y="70669"/>
            <a:ext cx="576188" cy="504800"/>
            <a:chOff x="6480" y="1440"/>
            <a:chExt cx="4440" cy="4080"/>
          </a:xfrm>
        </p:grpSpPr>
        <p:grpSp>
          <p:nvGrpSpPr>
            <p:cNvPr id="51" name="Group 12"/>
            <p:cNvGrpSpPr>
              <a:grpSpLocks/>
            </p:cNvGrpSpPr>
            <p:nvPr/>
          </p:nvGrpSpPr>
          <p:grpSpPr bwMode="auto">
            <a:xfrm>
              <a:off x="6480" y="1440"/>
              <a:ext cx="4440" cy="4080"/>
              <a:chOff x="176" y="2126"/>
              <a:chExt cx="1789" cy="1751"/>
            </a:xfrm>
          </p:grpSpPr>
          <p:sp>
            <p:nvSpPr>
              <p:cNvPr id="90" name="Freeform 13"/>
              <p:cNvSpPr>
                <a:spLocks/>
              </p:cNvSpPr>
              <p:nvPr/>
            </p:nvSpPr>
            <p:spPr bwMode="auto">
              <a:xfrm>
                <a:off x="176" y="2126"/>
                <a:ext cx="1789" cy="1751"/>
              </a:xfrm>
              <a:custGeom>
                <a:avLst/>
                <a:gdLst>
                  <a:gd name="T0" fmla="*/ 1 w 3094"/>
                  <a:gd name="T1" fmla="*/ 0 h 3027"/>
                  <a:gd name="T2" fmla="*/ 1 w 3094"/>
                  <a:gd name="T3" fmla="*/ 1 h 3027"/>
                  <a:gd name="T4" fmla="*/ 1 w 3094"/>
                  <a:gd name="T5" fmla="*/ 1 h 3027"/>
                  <a:gd name="T6" fmla="*/ 1 w 3094"/>
                  <a:gd name="T7" fmla="*/ 1 h 3027"/>
                  <a:gd name="T8" fmla="*/ 1 w 3094"/>
                  <a:gd name="T9" fmla="*/ 1 h 3027"/>
                  <a:gd name="T10" fmla="*/ 1 w 3094"/>
                  <a:gd name="T11" fmla="*/ 1 h 3027"/>
                  <a:gd name="T12" fmla="*/ 1 w 3094"/>
                  <a:gd name="T13" fmla="*/ 1 h 3027"/>
                  <a:gd name="T14" fmla="*/ 0 w 3094"/>
                  <a:gd name="T15" fmla="*/ 1 h 3027"/>
                  <a:gd name="T16" fmla="*/ 1 w 3094"/>
                  <a:gd name="T17" fmla="*/ 1 h 3027"/>
                  <a:gd name="T18" fmla="*/ 1 w 3094"/>
                  <a:gd name="T19" fmla="*/ 0 h 30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94" h="3027">
                    <a:moveTo>
                      <a:pt x="1554" y="0"/>
                    </a:moveTo>
                    <a:lnTo>
                      <a:pt x="2558" y="362"/>
                    </a:lnTo>
                    <a:lnTo>
                      <a:pt x="3094" y="1299"/>
                    </a:lnTo>
                    <a:lnTo>
                      <a:pt x="2893" y="2344"/>
                    </a:lnTo>
                    <a:lnTo>
                      <a:pt x="2089" y="3027"/>
                    </a:lnTo>
                    <a:lnTo>
                      <a:pt x="1018" y="3027"/>
                    </a:lnTo>
                    <a:lnTo>
                      <a:pt x="187" y="2344"/>
                    </a:lnTo>
                    <a:lnTo>
                      <a:pt x="0" y="1299"/>
                    </a:lnTo>
                    <a:lnTo>
                      <a:pt x="549" y="362"/>
                    </a:lnTo>
                    <a:lnTo>
                      <a:pt x="1554" y="0"/>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1" name="Freeform 14"/>
              <p:cNvSpPr>
                <a:spLocks/>
              </p:cNvSpPr>
              <p:nvPr/>
            </p:nvSpPr>
            <p:spPr bwMode="auto">
              <a:xfrm>
                <a:off x="204" y="2165"/>
                <a:ext cx="1735" cy="1692"/>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FFDB4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 name="Freeform 15"/>
              <p:cNvSpPr>
                <a:spLocks/>
              </p:cNvSpPr>
              <p:nvPr/>
            </p:nvSpPr>
            <p:spPr bwMode="auto">
              <a:xfrm>
                <a:off x="293" y="2231"/>
                <a:ext cx="1552" cy="1555"/>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52" name="Group 16"/>
            <p:cNvGrpSpPr>
              <a:grpSpLocks/>
            </p:cNvGrpSpPr>
            <p:nvPr/>
          </p:nvGrpSpPr>
          <p:grpSpPr bwMode="auto">
            <a:xfrm>
              <a:off x="7436" y="2295"/>
              <a:ext cx="2464" cy="2507"/>
              <a:chOff x="2379" y="2190"/>
              <a:chExt cx="993" cy="1076"/>
            </a:xfrm>
          </p:grpSpPr>
          <p:grpSp>
            <p:nvGrpSpPr>
              <p:cNvPr id="53" name="Group 17"/>
              <p:cNvGrpSpPr>
                <a:grpSpLocks/>
              </p:cNvGrpSpPr>
              <p:nvPr/>
            </p:nvGrpSpPr>
            <p:grpSpPr bwMode="auto">
              <a:xfrm>
                <a:off x="2525" y="2980"/>
                <a:ext cx="277" cy="286"/>
                <a:chOff x="2525" y="2980"/>
                <a:chExt cx="277" cy="286"/>
              </a:xfrm>
            </p:grpSpPr>
            <p:grpSp>
              <p:nvGrpSpPr>
                <p:cNvPr id="80" name="Group 18"/>
                <p:cNvGrpSpPr>
                  <a:grpSpLocks/>
                </p:cNvGrpSpPr>
                <p:nvPr/>
              </p:nvGrpSpPr>
              <p:grpSpPr bwMode="auto">
                <a:xfrm>
                  <a:off x="2582" y="2980"/>
                  <a:ext cx="95" cy="60"/>
                  <a:chOff x="2578" y="2972"/>
                  <a:chExt cx="95" cy="60"/>
                </a:xfrm>
              </p:grpSpPr>
              <p:sp>
                <p:nvSpPr>
                  <p:cNvPr id="88" name="Oval 19"/>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89" name="Freeform 20"/>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81" name="Group 21"/>
                <p:cNvGrpSpPr>
                  <a:grpSpLocks/>
                </p:cNvGrpSpPr>
                <p:nvPr/>
              </p:nvGrpSpPr>
              <p:grpSpPr bwMode="auto">
                <a:xfrm rot="3608440" flipH="1">
                  <a:off x="2724" y="3067"/>
                  <a:ext cx="95" cy="60"/>
                  <a:chOff x="2578" y="2972"/>
                  <a:chExt cx="95" cy="60"/>
                </a:xfrm>
              </p:grpSpPr>
              <p:sp>
                <p:nvSpPr>
                  <p:cNvPr id="86" name="Oval 22"/>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87" name="Freeform 23"/>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82" name="Freeform 24"/>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3" name="Freeform 25"/>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4" name="Oval 26"/>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85" name="Freeform 27"/>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54" name="Group 28"/>
              <p:cNvGrpSpPr>
                <a:grpSpLocks/>
              </p:cNvGrpSpPr>
              <p:nvPr/>
            </p:nvGrpSpPr>
            <p:grpSpPr bwMode="auto">
              <a:xfrm flipH="1">
                <a:off x="2960" y="2975"/>
                <a:ext cx="277" cy="286"/>
                <a:chOff x="2525" y="2980"/>
                <a:chExt cx="277" cy="286"/>
              </a:xfrm>
            </p:grpSpPr>
            <p:grpSp>
              <p:nvGrpSpPr>
                <p:cNvPr id="70" name="Group 29"/>
                <p:cNvGrpSpPr>
                  <a:grpSpLocks/>
                </p:cNvGrpSpPr>
                <p:nvPr/>
              </p:nvGrpSpPr>
              <p:grpSpPr bwMode="auto">
                <a:xfrm>
                  <a:off x="2582" y="2980"/>
                  <a:ext cx="95" cy="60"/>
                  <a:chOff x="2578" y="2972"/>
                  <a:chExt cx="95" cy="60"/>
                </a:xfrm>
              </p:grpSpPr>
              <p:sp>
                <p:nvSpPr>
                  <p:cNvPr id="78" name="Oval 30"/>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79" name="Freeform 31"/>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71" name="Group 32"/>
                <p:cNvGrpSpPr>
                  <a:grpSpLocks/>
                </p:cNvGrpSpPr>
                <p:nvPr/>
              </p:nvGrpSpPr>
              <p:grpSpPr bwMode="auto">
                <a:xfrm rot="3608440" flipH="1">
                  <a:off x="2724" y="3067"/>
                  <a:ext cx="95" cy="60"/>
                  <a:chOff x="2578" y="2972"/>
                  <a:chExt cx="95" cy="60"/>
                </a:xfrm>
              </p:grpSpPr>
              <p:sp>
                <p:nvSpPr>
                  <p:cNvPr id="76" name="Oval 75"/>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77" name="Freeform 76"/>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72" name="Freeform 35"/>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3" name="Freeform 36"/>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4" name="Oval 37"/>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75" name="Freeform 38"/>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55" name="Group 39"/>
              <p:cNvGrpSpPr>
                <a:grpSpLocks/>
              </p:cNvGrpSpPr>
              <p:nvPr/>
            </p:nvGrpSpPr>
            <p:grpSpPr bwMode="auto">
              <a:xfrm>
                <a:off x="2379" y="2190"/>
                <a:ext cx="993" cy="864"/>
                <a:chOff x="2379" y="2190"/>
                <a:chExt cx="993" cy="864"/>
              </a:xfrm>
            </p:grpSpPr>
            <p:sp>
              <p:nvSpPr>
                <p:cNvPr id="56" name="Freeform 40"/>
                <p:cNvSpPr>
                  <a:spLocks/>
                </p:cNvSpPr>
                <p:nvPr/>
              </p:nvSpPr>
              <p:spPr bwMode="auto">
                <a:xfrm>
                  <a:off x="2487"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7" name="Freeform 41"/>
                <p:cNvSpPr>
                  <a:spLocks/>
                </p:cNvSpPr>
                <p:nvPr/>
              </p:nvSpPr>
              <p:spPr bwMode="auto">
                <a:xfrm flipH="1">
                  <a:off x="3045"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58" name="Group 42"/>
                <p:cNvGrpSpPr>
                  <a:grpSpLocks/>
                </p:cNvGrpSpPr>
                <p:nvPr/>
              </p:nvGrpSpPr>
              <p:grpSpPr bwMode="auto">
                <a:xfrm>
                  <a:off x="2379" y="2190"/>
                  <a:ext cx="993" cy="864"/>
                  <a:chOff x="2379" y="2190"/>
                  <a:chExt cx="993" cy="864"/>
                </a:xfrm>
              </p:grpSpPr>
              <p:sp>
                <p:nvSpPr>
                  <p:cNvPr id="59" name="Freeform 43"/>
                  <p:cNvSpPr>
                    <a:spLocks/>
                  </p:cNvSpPr>
                  <p:nvPr/>
                </p:nvSpPr>
                <p:spPr bwMode="auto">
                  <a:xfrm>
                    <a:off x="2379"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0" name="Freeform 44"/>
                  <p:cNvSpPr>
                    <a:spLocks/>
                  </p:cNvSpPr>
                  <p:nvPr/>
                </p:nvSpPr>
                <p:spPr bwMode="auto">
                  <a:xfrm flipH="1">
                    <a:off x="2982"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 name="Freeform 45"/>
                  <p:cNvSpPr>
                    <a:spLocks/>
                  </p:cNvSpPr>
                  <p:nvPr/>
                </p:nvSpPr>
                <p:spPr bwMode="auto">
                  <a:xfrm>
                    <a:off x="2697" y="2190"/>
                    <a:ext cx="177" cy="564"/>
                  </a:xfrm>
                  <a:custGeom>
                    <a:avLst/>
                    <a:gdLst>
                      <a:gd name="T0" fmla="*/ 126 w 177"/>
                      <a:gd name="T1" fmla="*/ 564 h 564"/>
                      <a:gd name="T2" fmla="*/ 0 w 177"/>
                      <a:gd name="T3" fmla="*/ 387 h 564"/>
                      <a:gd name="T4" fmla="*/ 3 w 177"/>
                      <a:gd name="T5" fmla="*/ 0 h 564"/>
                      <a:gd name="T6" fmla="*/ 177 w 177"/>
                      <a:gd name="T7" fmla="*/ 351 h 564"/>
                      <a:gd name="T8" fmla="*/ 159 w 177"/>
                      <a:gd name="T9" fmla="*/ 546 h 564"/>
                      <a:gd name="T10" fmla="*/ 126 w 177"/>
                      <a:gd name="T11" fmla="*/ 564 h 5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7" h="564">
                        <a:moveTo>
                          <a:pt x="126" y="564"/>
                        </a:moveTo>
                        <a:lnTo>
                          <a:pt x="0" y="387"/>
                        </a:lnTo>
                        <a:lnTo>
                          <a:pt x="3" y="0"/>
                        </a:lnTo>
                        <a:lnTo>
                          <a:pt x="177" y="351"/>
                        </a:lnTo>
                        <a:lnTo>
                          <a:pt x="159" y="546"/>
                        </a:lnTo>
                        <a:lnTo>
                          <a:pt x="126" y="564"/>
                        </a:lnTo>
                        <a:close/>
                      </a:path>
                    </a:pathLst>
                  </a:custGeom>
                  <a:solidFill>
                    <a:srgbClr val="57D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 name="Freeform 46"/>
                  <p:cNvSpPr>
                    <a:spLocks/>
                  </p:cNvSpPr>
                  <p:nvPr/>
                </p:nvSpPr>
                <p:spPr bwMode="auto">
                  <a:xfrm>
                    <a:off x="2871" y="2199"/>
                    <a:ext cx="183" cy="540"/>
                  </a:xfrm>
                  <a:custGeom>
                    <a:avLst/>
                    <a:gdLst>
                      <a:gd name="T0" fmla="*/ 36 w 183"/>
                      <a:gd name="T1" fmla="*/ 537 h 540"/>
                      <a:gd name="T2" fmla="*/ 0 w 183"/>
                      <a:gd name="T3" fmla="*/ 339 h 540"/>
                      <a:gd name="T4" fmla="*/ 180 w 183"/>
                      <a:gd name="T5" fmla="*/ 0 h 540"/>
                      <a:gd name="T6" fmla="*/ 183 w 183"/>
                      <a:gd name="T7" fmla="*/ 384 h 540"/>
                      <a:gd name="T8" fmla="*/ 69 w 183"/>
                      <a:gd name="T9" fmla="*/ 540 h 540"/>
                      <a:gd name="T10" fmla="*/ 36 w 183"/>
                      <a:gd name="T11" fmla="*/ 537 h 5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3" h="540">
                        <a:moveTo>
                          <a:pt x="36" y="537"/>
                        </a:moveTo>
                        <a:lnTo>
                          <a:pt x="0" y="339"/>
                        </a:lnTo>
                        <a:lnTo>
                          <a:pt x="180" y="0"/>
                        </a:lnTo>
                        <a:lnTo>
                          <a:pt x="183" y="384"/>
                        </a:lnTo>
                        <a:lnTo>
                          <a:pt x="69" y="540"/>
                        </a:lnTo>
                        <a:lnTo>
                          <a:pt x="36" y="537"/>
                        </a:lnTo>
                        <a:close/>
                      </a:path>
                    </a:pathLst>
                  </a:custGeom>
                  <a:solidFill>
                    <a:srgbClr val="6500CA"/>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63" name="Group 47"/>
                  <p:cNvGrpSpPr>
                    <a:grpSpLocks/>
                  </p:cNvGrpSpPr>
                  <p:nvPr/>
                </p:nvGrpSpPr>
                <p:grpSpPr bwMode="auto">
                  <a:xfrm>
                    <a:off x="2430" y="2439"/>
                    <a:ext cx="897" cy="615"/>
                    <a:chOff x="2430" y="2439"/>
                    <a:chExt cx="897" cy="615"/>
                  </a:xfrm>
                </p:grpSpPr>
                <p:sp>
                  <p:nvSpPr>
                    <p:cNvPr id="64" name="Freeform 48"/>
                    <p:cNvSpPr>
                      <a:spLocks/>
                    </p:cNvSpPr>
                    <p:nvPr/>
                  </p:nvSpPr>
                  <p:spPr bwMode="auto">
                    <a:xfrm>
                      <a:off x="2541" y="2439"/>
                      <a:ext cx="663" cy="444"/>
                    </a:xfrm>
                    <a:custGeom>
                      <a:avLst/>
                      <a:gdLst>
                        <a:gd name="T0" fmla="*/ 297 w 663"/>
                        <a:gd name="T1" fmla="*/ 444 h 444"/>
                        <a:gd name="T2" fmla="*/ 168 w 663"/>
                        <a:gd name="T3" fmla="*/ 321 h 444"/>
                        <a:gd name="T4" fmla="*/ 0 w 663"/>
                        <a:gd name="T5" fmla="*/ 105 h 444"/>
                        <a:gd name="T6" fmla="*/ 132 w 663"/>
                        <a:gd name="T7" fmla="*/ 216 h 444"/>
                        <a:gd name="T8" fmla="*/ 207 w 663"/>
                        <a:gd name="T9" fmla="*/ 300 h 444"/>
                        <a:gd name="T10" fmla="*/ 285 w 663"/>
                        <a:gd name="T11" fmla="*/ 390 h 444"/>
                        <a:gd name="T12" fmla="*/ 300 w 663"/>
                        <a:gd name="T13" fmla="*/ 408 h 444"/>
                        <a:gd name="T14" fmla="*/ 270 w 663"/>
                        <a:gd name="T15" fmla="*/ 276 h 444"/>
                        <a:gd name="T16" fmla="*/ 228 w 663"/>
                        <a:gd name="T17" fmla="*/ 135 h 444"/>
                        <a:gd name="T18" fmla="*/ 222 w 663"/>
                        <a:gd name="T19" fmla="*/ 0 h 444"/>
                        <a:gd name="T20" fmla="*/ 261 w 663"/>
                        <a:gd name="T21" fmla="*/ 87 h 444"/>
                        <a:gd name="T22" fmla="*/ 285 w 663"/>
                        <a:gd name="T23" fmla="*/ 183 h 444"/>
                        <a:gd name="T24" fmla="*/ 312 w 663"/>
                        <a:gd name="T25" fmla="*/ 270 h 444"/>
                        <a:gd name="T26" fmla="*/ 333 w 663"/>
                        <a:gd name="T27" fmla="*/ 414 h 444"/>
                        <a:gd name="T28" fmla="*/ 354 w 663"/>
                        <a:gd name="T29" fmla="*/ 333 h 444"/>
                        <a:gd name="T30" fmla="*/ 381 w 663"/>
                        <a:gd name="T31" fmla="*/ 219 h 444"/>
                        <a:gd name="T32" fmla="*/ 402 w 663"/>
                        <a:gd name="T33" fmla="*/ 114 h 444"/>
                        <a:gd name="T34" fmla="*/ 453 w 663"/>
                        <a:gd name="T35" fmla="*/ 0 h 444"/>
                        <a:gd name="T36" fmla="*/ 450 w 663"/>
                        <a:gd name="T37" fmla="*/ 78 h 444"/>
                        <a:gd name="T38" fmla="*/ 435 w 663"/>
                        <a:gd name="T39" fmla="*/ 168 h 444"/>
                        <a:gd name="T40" fmla="*/ 417 w 663"/>
                        <a:gd name="T41" fmla="*/ 255 h 444"/>
                        <a:gd name="T42" fmla="*/ 366 w 663"/>
                        <a:gd name="T43" fmla="*/ 408 h 444"/>
                        <a:gd name="T44" fmla="*/ 408 w 663"/>
                        <a:gd name="T45" fmla="*/ 372 h 444"/>
                        <a:gd name="T46" fmla="*/ 480 w 663"/>
                        <a:gd name="T47" fmla="*/ 291 h 444"/>
                        <a:gd name="T48" fmla="*/ 555 w 663"/>
                        <a:gd name="T49" fmla="*/ 189 h 444"/>
                        <a:gd name="T50" fmla="*/ 663 w 663"/>
                        <a:gd name="T51" fmla="*/ 108 h 444"/>
                        <a:gd name="T52" fmla="*/ 636 w 663"/>
                        <a:gd name="T53" fmla="*/ 177 h 444"/>
                        <a:gd name="T54" fmla="*/ 585 w 663"/>
                        <a:gd name="T55" fmla="*/ 240 h 444"/>
                        <a:gd name="T56" fmla="*/ 507 w 663"/>
                        <a:gd name="T57" fmla="*/ 330 h 444"/>
                        <a:gd name="T58" fmla="*/ 420 w 663"/>
                        <a:gd name="T59" fmla="*/ 408 h 444"/>
                        <a:gd name="T60" fmla="*/ 369 w 663"/>
                        <a:gd name="T61" fmla="*/ 444 h 444"/>
                        <a:gd name="T62" fmla="*/ 333 w 663"/>
                        <a:gd name="T63" fmla="*/ 417 h 444"/>
                        <a:gd name="T64" fmla="*/ 297 w 663"/>
                        <a:gd name="T65" fmla="*/ 444 h 4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63" h="444">
                          <a:moveTo>
                            <a:pt x="297" y="444"/>
                          </a:moveTo>
                          <a:lnTo>
                            <a:pt x="168" y="321"/>
                          </a:lnTo>
                          <a:lnTo>
                            <a:pt x="0" y="105"/>
                          </a:lnTo>
                          <a:lnTo>
                            <a:pt x="132" y="216"/>
                          </a:lnTo>
                          <a:lnTo>
                            <a:pt x="207" y="300"/>
                          </a:lnTo>
                          <a:lnTo>
                            <a:pt x="285" y="390"/>
                          </a:lnTo>
                          <a:lnTo>
                            <a:pt x="300" y="408"/>
                          </a:lnTo>
                          <a:lnTo>
                            <a:pt x="270" y="276"/>
                          </a:lnTo>
                          <a:lnTo>
                            <a:pt x="228" y="135"/>
                          </a:lnTo>
                          <a:lnTo>
                            <a:pt x="222" y="0"/>
                          </a:lnTo>
                          <a:lnTo>
                            <a:pt x="261" y="87"/>
                          </a:lnTo>
                          <a:lnTo>
                            <a:pt x="285" y="183"/>
                          </a:lnTo>
                          <a:lnTo>
                            <a:pt x="312" y="270"/>
                          </a:lnTo>
                          <a:lnTo>
                            <a:pt x="333" y="414"/>
                          </a:lnTo>
                          <a:lnTo>
                            <a:pt x="354" y="333"/>
                          </a:lnTo>
                          <a:lnTo>
                            <a:pt x="381" y="219"/>
                          </a:lnTo>
                          <a:lnTo>
                            <a:pt x="402" y="114"/>
                          </a:lnTo>
                          <a:lnTo>
                            <a:pt x="453" y="0"/>
                          </a:lnTo>
                          <a:lnTo>
                            <a:pt x="450" y="78"/>
                          </a:lnTo>
                          <a:lnTo>
                            <a:pt x="435" y="168"/>
                          </a:lnTo>
                          <a:lnTo>
                            <a:pt x="417" y="255"/>
                          </a:lnTo>
                          <a:lnTo>
                            <a:pt x="366" y="408"/>
                          </a:lnTo>
                          <a:lnTo>
                            <a:pt x="408" y="372"/>
                          </a:lnTo>
                          <a:lnTo>
                            <a:pt x="480" y="291"/>
                          </a:lnTo>
                          <a:lnTo>
                            <a:pt x="555" y="189"/>
                          </a:lnTo>
                          <a:lnTo>
                            <a:pt x="663" y="108"/>
                          </a:lnTo>
                          <a:lnTo>
                            <a:pt x="636" y="177"/>
                          </a:lnTo>
                          <a:lnTo>
                            <a:pt x="585" y="240"/>
                          </a:lnTo>
                          <a:lnTo>
                            <a:pt x="507" y="330"/>
                          </a:lnTo>
                          <a:lnTo>
                            <a:pt x="420" y="408"/>
                          </a:lnTo>
                          <a:lnTo>
                            <a:pt x="369" y="444"/>
                          </a:lnTo>
                          <a:lnTo>
                            <a:pt x="333" y="417"/>
                          </a:lnTo>
                          <a:lnTo>
                            <a:pt x="297" y="444"/>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5" name="Freeform 49"/>
                    <p:cNvSpPr>
                      <a:spLocks/>
                    </p:cNvSpPr>
                    <p:nvPr/>
                  </p:nvSpPr>
                  <p:spPr bwMode="auto">
                    <a:xfrm>
                      <a:off x="2430"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6" name="Freeform 50"/>
                    <p:cNvSpPr>
                      <a:spLocks/>
                    </p:cNvSpPr>
                    <p:nvPr/>
                  </p:nvSpPr>
                  <p:spPr bwMode="auto">
                    <a:xfrm flipH="1">
                      <a:off x="2943"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 name="Freeform 51"/>
                    <p:cNvSpPr>
                      <a:spLocks/>
                    </p:cNvSpPr>
                    <p:nvPr/>
                  </p:nvSpPr>
                  <p:spPr bwMode="auto">
                    <a:xfrm>
                      <a:off x="2778" y="2868"/>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 name="Freeform 52"/>
                    <p:cNvSpPr>
                      <a:spLocks/>
                    </p:cNvSpPr>
                    <p:nvPr/>
                  </p:nvSpPr>
                  <p:spPr bwMode="auto">
                    <a:xfrm flipH="1">
                      <a:off x="2916" y="2865"/>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9" name="Freeform 53"/>
                    <p:cNvSpPr>
                      <a:spLocks/>
                    </p:cNvSpPr>
                    <p:nvPr/>
                  </p:nvSpPr>
                  <p:spPr bwMode="auto">
                    <a:xfrm>
                      <a:off x="2817" y="2856"/>
                      <a:ext cx="123" cy="198"/>
                    </a:xfrm>
                    <a:custGeom>
                      <a:avLst/>
                      <a:gdLst>
                        <a:gd name="T0" fmla="*/ 57 w 123"/>
                        <a:gd name="T1" fmla="*/ 0 h 198"/>
                        <a:gd name="T2" fmla="*/ 21 w 123"/>
                        <a:gd name="T3" fmla="*/ 24 h 198"/>
                        <a:gd name="T4" fmla="*/ 24 w 123"/>
                        <a:gd name="T5" fmla="*/ 69 h 198"/>
                        <a:gd name="T6" fmla="*/ 18 w 123"/>
                        <a:gd name="T7" fmla="*/ 99 h 198"/>
                        <a:gd name="T8" fmla="*/ 6 w 123"/>
                        <a:gd name="T9" fmla="*/ 144 h 198"/>
                        <a:gd name="T10" fmla="*/ 0 w 123"/>
                        <a:gd name="T11" fmla="*/ 171 h 198"/>
                        <a:gd name="T12" fmla="*/ 21 w 123"/>
                        <a:gd name="T13" fmla="*/ 189 h 198"/>
                        <a:gd name="T14" fmla="*/ 60 w 123"/>
                        <a:gd name="T15" fmla="*/ 198 h 198"/>
                        <a:gd name="T16" fmla="*/ 93 w 123"/>
                        <a:gd name="T17" fmla="*/ 192 h 198"/>
                        <a:gd name="T18" fmla="*/ 123 w 123"/>
                        <a:gd name="T19" fmla="*/ 174 h 198"/>
                        <a:gd name="T20" fmla="*/ 108 w 123"/>
                        <a:gd name="T21" fmla="*/ 138 h 198"/>
                        <a:gd name="T22" fmla="*/ 105 w 123"/>
                        <a:gd name="T23" fmla="*/ 102 h 198"/>
                        <a:gd name="T24" fmla="*/ 102 w 123"/>
                        <a:gd name="T25" fmla="*/ 63 h 198"/>
                        <a:gd name="T26" fmla="*/ 102 w 123"/>
                        <a:gd name="T27" fmla="*/ 24 h 198"/>
                        <a:gd name="T28" fmla="*/ 57 w 123"/>
                        <a:gd name="T29" fmla="*/ 0 h 19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23" h="198">
                          <a:moveTo>
                            <a:pt x="57" y="0"/>
                          </a:moveTo>
                          <a:lnTo>
                            <a:pt x="21" y="24"/>
                          </a:lnTo>
                          <a:lnTo>
                            <a:pt x="24" y="69"/>
                          </a:lnTo>
                          <a:lnTo>
                            <a:pt x="18" y="99"/>
                          </a:lnTo>
                          <a:lnTo>
                            <a:pt x="6" y="144"/>
                          </a:lnTo>
                          <a:lnTo>
                            <a:pt x="0" y="171"/>
                          </a:lnTo>
                          <a:lnTo>
                            <a:pt x="21" y="189"/>
                          </a:lnTo>
                          <a:lnTo>
                            <a:pt x="60" y="198"/>
                          </a:lnTo>
                          <a:lnTo>
                            <a:pt x="93" y="192"/>
                          </a:lnTo>
                          <a:lnTo>
                            <a:pt x="123" y="174"/>
                          </a:lnTo>
                          <a:lnTo>
                            <a:pt x="108" y="138"/>
                          </a:lnTo>
                          <a:lnTo>
                            <a:pt x="105" y="102"/>
                          </a:lnTo>
                          <a:lnTo>
                            <a:pt x="102" y="63"/>
                          </a:lnTo>
                          <a:lnTo>
                            <a:pt x="102" y="24"/>
                          </a:lnTo>
                          <a:lnTo>
                            <a:pt x="57"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grpSp>
        </p:grpSp>
      </p:grpSp>
      <p:pic>
        <p:nvPicPr>
          <p:cNvPr id="93" name="Picture 5" descr="IGWAP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19700" y="19249"/>
            <a:ext cx="692695" cy="692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1"/>
          </p:nvPr>
        </p:nvSpPr>
        <p:spPr/>
        <p:txBody>
          <a:bodyPr/>
          <a:lstStyle/>
          <a:p>
            <a:r>
              <a:rPr lang="en-GB" smtClean="0"/>
              <a:t>CONFIDENTIAL</a:t>
            </a:r>
            <a:endParaRPr lang="en-GB"/>
          </a:p>
        </p:txBody>
      </p:sp>
      <p:sp>
        <p:nvSpPr>
          <p:cNvPr id="94" name="Footer Placeholder 3"/>
          <p:cNvSpPr txBox="1">
            <a:spLocks/>
          </p:cNvSpPr>
          <p:nvPr/>
        </p:nvSpPr>
        <p:spPr bwMode="auto">
          <a:xfrm>
            <a:off x="3151473" y="121936"/>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GB"/>
            </a:defPPr>
            <a:lvl1pPr algn="ctr"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GB" smtClean="0"/>
              <a:t>CONFIDENTIAL</a:t>
            </a:r>
            <a:endParaRPr lang="en-GB" dirty="0"/>
          </a:p>
        </p:txBody>
      </p:sp>
    </p:spTree>
    <p:extLst>
      <p:ext uri="{BB962C8B-B14F-4D97-AF65-F5344CB8AC3E}">
        <p14:creationId xmlns:p14="http://schemas.microsoft.com/office/powerpoint/2010/main" val="3648619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66565" y="590344"/>
            <a:ext cx="8137883" cy="626745"/>
          </a:xfrm>
        </p:spPr>
        <p:txBody>
          <a:bodyPr/>
          <a:lstStyle/>
          <a:p>
            <a:r>
              <a:rPr lang="en-GB" sz="2300" b="1" dirty="0" smtClean="0">
                <a:latin typeface="+mn-lt"/>
              </a:rPr>
              <a:t>DOD STATUS REPORT ON IRREGULAR EXPENDITURE</a:t>
            </a:r>
            <a:endParaRPr lang="en-GB" sz="2300" b="1" dirty="0">
              <a:latin typeface="+mn-lt"/>
            </a:endParaRPr>
          </a:p>
        </p:txBody>
      </p:sp>
      <p:sp>
        <p:nvSpPr>
          <p:cNvPr id="70659" name="Rectangle 3"/>
          <p:cNvSpPr>
            <a:spLocks noGrp="1" noChangeArrowheads="1"/>
          </p:cNvSpPr>
          <p:nvPr>
            <p:ph type="body" idx="1"/>
          </p:nvPr>
        </p:nvSpPr>
        <p:spPr>
          <a:xfrm>
            <a:off x="76201" y="1124744"/>
            <a:ext cx="9036194" cy="5184576"/>
          </a:xfrm>
        </p:spPr>
        <p:txBody>
          <a:bodyPr/>
          <a:lstStyle/>
          <a:p>
            <a:pPr marL="0" lvl="1" indent="0">
              <a:lnSpc>
                <a:spcPct val="90000"/>
              </a:lnSpc>
              <a:buNone/>
            </a:pPr>
            <a:r>
              <a:rPr lang="en-US" sz="3200" b="1" dirty="0" smtClean="0"/>
              <a:t> </a:t>
            </a:r>
          </a:p>
        </p:txBody>
      </p:sp>
      <p:sp>
        <p:nvSpPr>
          <p:cNvPr id="2" name="Date Placeholder 1"/>
          <p:cNvSpPr>
            <a:spLocks noGrp="1"/>
          </p:cNvSpPr>
          <p:nvPr>
            <p:ph type="dt" sz="half" idx="10"/>
          </p:nvPr>
        </p:nvSpPr>
        <p:spPr/>
        <p:txBody>
          <a:bodyPr/>
          <a:lstStyle/>
          <a:p>
            <a:fld id="{7825C7B7-C12C-455F-8370-14FCB33B8927}" type="datetime3">
              <a:rPr lang="en-US" smtClean="0">
                <a:solidFill>
                  <a:srgbClr val="000000"/>
                </a:solidFill>
              </a:rPr>
              <a:t>15 March 2021</a:t>
            </a:fld>
            <a:endParaRPr lang="en-GB">
              <a:solidFill>
                <a:srgbClr val="000000"/>
              </a:solidFill>
            </a:endParaRPr>
          </a:p>
        </p:txBody>
      </p:sp>
      <p:sp>
        <p:nvSpPr>
          <p:cNvPr id="3" name="Slide Number Placeholder 2"/>
          <p:cNvSpPr>
            <a:spLocks noGrp="1"/>
          </p:cNvSpPr>
          <p:nvPr>
            <p:ph type="sldNum" sz="quarter" idx="12"/>
          </p:nvPr>
        </p:nvSpPr>
        <p:spPr/>
        <p:txBody>
          <a:bodyPr/>
          <a:lstStyle/>
          <a:p>
            <a:fld id="{74490117-694E-4C5E-9563-EB5B4C1EE3CD}" type="slidenum">
              <a:rPr lang="en-GB" smtClean="0">
                <a:solidFill>
                  <a:srgbClr val="000000"/>
                </a:solidFill>
              </a:rPr>
              <a:pPr/>
              <a:t>15</a:t>
            </a:fld>
            <a:endParaRPr lang="en-GB">
              <a:solidFill>
                <a:srgbClr val="000000"/>
              </a:solidFill>
            </a:endParaRPr>
          </a:p>
        </p:txBody>
      </p:sp>
      <p:grpSp>
        <p:nvGrpSpPr>
          <p:cNvPr id="50" name="Group 11"/>
          <p:cNvGrpSpPr>
            <a:grpSpLocks/>
          </p:cNvGrpSpPr>
          <p:nvPr/>
        </p:nvGrpSpPr>
        <p:grpSpPr bwMode="auto">
          <a:xfrm>
            <a:off x="76200" y="70669"/>
            <a:ext cx="576188" cy="504800"/>
            <a:chOff x="6480" y="1440"/>
            <a:chExt cx="4440" cy="4080"/>
          </a:xfrm>
        </p:grpSpPr>
        <p:grpSp>
          <p:nvGrpSpPr>
            <p:cNvPr id="51" name="Group 12"/>
            <p:cNvGrpSpPr>
              <a:grpSpLocks/>
            </p:cNvGrpSpPr>
            <p:nvPr/>
          </p:nvGrpSpPr>
          <p:grpSpPr bwMode="auto">
            <a:xfrm>
              <a:off x="6480" y="1440"/>
              <a:ext cx="4440" cy="4080"/>
              <a:chOff x="176" y="2126"/>
              <a:chExt cx="1789" cy="1751"/>
            </a:xfrm>
          </p:grpSpPr>
          <p:sp>
            <p:nvSpPr>
              <p:cNvPr id="90" name="Freeform 13"/>
              <p:cNvSpPr>
                <a:spLocks/>
              </p:cNvSpPr>
              <p:nvPr/>
            </p:nvSpPr>
            <p:spPr bwMode="auto">
              <a:xfrm>
                <a:off x="176" y="2126"/>
                <a:ext cx="1789" cy="1751"/>
              </a:xfrm>
              <a:custGeom>
                <a:avLst/>
                <a:gdLst>
                  <a:gd name="T0" fmla="*/ 1 w 3094"/>
                  <a:gd name="T1" fmla="*/ 0 h 3027"/>
                  <a:gd name="T2" fmla="*/ 1 w 3094"/>
                  <a:gd name="T3" fmla="*/ 1 h 3027"/>
                  <a:gd name="T4" fmla="*/ 1 w 3094"/>
                  <a:gd name="T5" fmla="*/ 1 h 3027"/>
                  <a:gd name="T6" fmla="*/ 1 w 3094"/>
                  <a:gd name="T7" fmla="*/ 1 h 3027"/>
                  <a:gd name="T8" fmla="*/ 1 w 3094"/>
                  <a:gd name="T9" fmla="*/ 1 h 3027"/>
                  <a:gd name="T10" fmla="*/ 1 w 3094"/>
                  <a:gd name="T11" fmla="*/ 1 h 3027"/>
                  <a:gd name="T12" fmla="*/ 1 w 3094"/>
                  <a:gd name="T13" fmla="*/ 1 h 3027"/>
                  <a:gd name="T14" fmla="*/ 0 w 3094"/>
                  <a:gd name="T15" fmla="*/ 1 h 3027"/>
                  <a:gd name="T16" fmla="*/ 1 w 3094"/>
                  <a:gd name="T17" fmla="*/ 1 h 3027"/>
                  <a:gd name="T18" fmla="*/ 1 w 3094"/>
                  <a:gd name="T19" fmla="*/ 0 h 30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94" h="3027">
                    <a:moveTo>
                      <a:pt x="1554" y="0"/>
                    </a:moveTo>
                    <a:lnTo>
                      <a:pt x="2558" y="362"/>
                    </a:lnTo>
                    <a:lnTo>
                      <a:pt x="3094" y="1299"/>
                    </a:lnTo>
                    <a:lnTo>
                      <a:pt x="2893" y="2344"/>
                    </a:lnTo>
                    <a:lnTo>
                      <a:pt x="2089" y="3027"/>
                    </a:lnTo>
                    <a:lnTo>
                      <a:pt x="1018" y="3027"/>
                    </a:lnTo>
                    <a:lnTo>
                      <a:pt x="187" y="2344"/>
                    </a:lnTo>
                    <a:lnTo>
                      <a:pt x="0" y="1299"/>
                    </a:lnTo>
                    <a:lnTo>
                      <a:pt x="549" y="362"/>
                    </a:lnTo>
                    <a:lnTo>
                      <a:pt x="1554" y="0"/>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91" name="Freeform 14"/>
              <p:cNvSpPr>
                <a:spLocks/>
              </p:cNvSpPr>
              <p:nvPr/>
            </p:nvSpPr>
            <p:spPr bwMode="auto">
              <a:xfrm>
                <a:off x="204" y="2165"/>
                <a:ext cx="1735" cy="1692"/>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FFDB4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92" name="Freeform 15"/>
              <p:cNvSpPr>
                <a:spLocks/>
              </p:cNvSpPr>
              <p:nvPr/>
            </p:nvSpPr>
            <p:spPr bwMode="auto">
              <a:xfrm>
                <a:off x="293" y="2231"/>
                <a:ext cx="1552" cy="1555"/>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grpSp>
          <p:nvGrpSpPr>
            <p:cNvPr id="52" name="Group 16"/>
            <p:cNvGrpSpPr>
              <a:grpSpLocks/>
            </p:cNvGrpSpPr>
            <p:nvPr/>
          </p:nvGrpSpPr>
          <p:grpSpPr bwMode="auto">
            <a:xfrm>
              <a:off x="7436" y="2295"/>
              <a:ext cx="2464" cy="2507"/>
              <a:chOff x="2379" y="2190"/>
              <a:chExt cx="993" cy="1076"/>
            </a:xfrm>
          </p:grpSpPr>
          <p:grpSp>
            <p:nvGrpSpPr>
              <p:cNvPr id="53" name="Group 17"/>
              <p:cNvGrpSpPr>
                <a:grpSpLocks/>
              </p:cNvGrpSpPr>
              <p:nvPr/>
            </p:nvGrpSpPr>
            <p:grpSpPr bwMode="auto">
              <a:xfrm>
                <a:off x="2525" y="2980"/>
                <a:ext cx="277" cy="286"/>
                <a:chOff x="2525" y="2980"/>
                <a:chExt cx="277" cy="286"/>
              </a:xfrm>
            </p:grpSpPr>
            <p:grpSp>
              <p:nvGrpSpPr>
                <p:cNvPr id="80" name="Group 18"/>
                <p:cNvGrpSpPr>
                  <a:grpSpLocks/>
                </p:cNvGrpSpPr>
                <p:nvPr/>
              </p:nvGrpSpPr>
              <p:grpSpPr bwMode="auto">
                <a:xfrm>
                  <a:off x="2582" y="2980"/>
                  <a:ext cx="95" cy="60"/>
                  <a:chOff x="2578" y="2972"/>
                  <a:chExt cx="95" cy="60"/>
                </a:xfrm>
              </p:grpSpPr>
              <p:sp>
                <p:nvSpPr>
                  <p:cNvPr id="88" name="Oval 19"/>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a:buFontTx/>
                      <a:buNone/>
                    </a:pPr>
                    <a:endParaRPr lang="en-US" altLang="en-US" sz="2400">
                      <a:solidFill>
                        <a:srgbClr val="000000"/>
                      </a:solidFill>
                      <a:latin typeface="Arial" charset="0"/>
                    </a:endParaRPr>
                  </a:p>
                </p:txBody>
              </p:sp>
              <p:sp>
                <p:nvSpPr>
                  <p:cNvPr id="89" name="Freeform 20"/>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grpSp>
              <p:nvGrpSpPr>
                <p:cNvPr id="81" name="Group 21"/>
                <p:cNvGrpSpPr>
                  <a:grpSpLocks/>
                </p:cNvGrpSpPr>
                <p:nvPr/>
              </p:nvGrpSpPr>
              <p:grpSpPr bwMode="auto">
                <a:xfrm rot="3608440" flipH="1">
                  <a:off x="2724" y="3067"/>
                  <a:ext cx="95" cy="60"/>
                  <a:chOff x="2578" y="2972"/>
                  <a:chExt cx="95" cy="60"/>
                </a:xfrm>
              </p:grpSpPr>
              <p:sp>
                <p:nvSpPr>
                  <p:cNvPr id="86" name="Oval 22"/>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a:buFontTx/>
                      <a:buNone/>
                    </a:pPr>
                    <a:endParaRPr lang="en-US" altLang="en-US" sz="2400">
                      <a:solidFill>
                        <a:srgbClr val="000000"/>
                      </a:solidFill>
                      <a:latin typeface="Arial" charset="0"/>
                    </a:endParaRPr>
                  </a:p>
                </p:txBody>
              </p:sp>
              <p:sp>
                <p:nvSpPr>
                  <p:cNvPr id="87" name="Freeform 23"/>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sp>
              <p:nvSpPr>
                <p:cNvPr id="82" name="Freeform 24"/>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83" name="Freeform 25"/>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84" name="Oval 26"/>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a:buFontTx/>
                    <a:buNone/>
                  </a:pPr>
                  <a:endParaRPr lang="en-US" altLang="en-US" sz="2400">
                    <a:solidFill>
                      <a:srgbClr val="000000"/>
                    </a:solidFill>
                    <a:latin typeface="Arial" charset="0"/>
                  </a:endParaRPr>
                </a:p>
              </p:txBody>
            </p:sp>
            <p:sp>
              <p:nvSpPr>
                <p:cNvPr id="85" name="Freeform 27"/>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grpSp>
            <p:nvGrpSpPr>
              <p:cNvPr id="54" name="Group 28"/>
              <p:cNvGrpSpPr>
                <a:grpSpLocks/>
              </p:cNvGrpSpPr>
              <p:nvPr/>
            </p:nvGrpSpPr>
            <p:grpSpPr bwMode="auto">
              <a:xfrm flipH="1">
                <a:off x="2960" y="2975"/>
                <a:ext cx="277" cy="286"/>
                <a:chOff x="2525" y="2980"/>
                <a:chExt cx="277" cy="286"/>
              </a:xfrm>
            </p:grpSpPr>
            <p:grpSp>
              <p:nvGrpSpPr>
                <p:cNvPr id="70" name="Group 29"/>
                <p:cNvGrpSpPr>
                  <a:grpSpLocks/>
                </p:cNvGrpSpPr>
                <p:nvPr/>
              </p:nvGrpSpPr>
              <p:grpSpPr bwMode="auto">
                <a:xfrm>
                  <a:off x="2582" y="2980"/>
                  <a:ext cx="95" cy="60"/>
                  <a:chOff x="2578" y="2972"/>
                  <a:chExt cx="95" cy="60"/>
                </a:xfrm>
              </p:grpSpPr>
              <p:sp>
                <p:nvSpPr>
                  <p:cNvPr id="78" name="Oval 30"/>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a:buFontTx/>
                      <a:buNone/>
                    </a:pPr>
                    <a:endParaRPr lang="en-US" altLang="en-US" sz="2400">
                      <a:solidFill>
                        <a:srgbClr val="000000"/>
                      </a:solidFill>
                      <a:latin typeface="Arial" charset="0"/>
                    </a:endParaRPr>
                  </a:p>
                </p:txBody>
              </p:sp>
              <p:sp>
                <p:nvSpPr>
                  <p:cNvPr id="79" name="Freeform 31"/>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grpSp>
              <p:nvGrpSpPr>
                <p:cNvPr id="71" name="Group 32"/>
                <p:cNvGrpSpPr>
                  <a:grpSpLocks/>
                </p:cNvGrpSpPr>
                <p:nvPr/>
              </p:nvGrpSpPr>
              <p:grpSpPr bwMode="auto">
                <a:xfrm rot="3608440" flipH="1">
                  <a:off x="2724" y="3067"/>
                  <a:ext cx="95" cy="60"/>
                  <a:chOff x="2578" y="2972"/>
                  <a:chExt cx="95" cy="60"/>
                </a:xfrm>
              </p:grpSpPr>
              <p:sp>
                <p:nvSpPr>
                  <p:cNvPr id="76" name="Oval 75"/>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a:buFontTx/>
                      <a:buNone/>
                    </a:pPr>
                    <a:endParaRPr lang="en-US" altLang="en-US" sz="2400">
                      <a:solidFill>
                        <a:srgbClr val="000000"/>
                      </a:solidFill>
                      <a:latin typeface="Arial" charset="0"/>
                    </a:endParaRPr>
                  </a:p>
                </p:txBody>
              </p:sp>
              <p:sp>
                <p:nvSpPr>
                  <p:cNvPr id="77" name="Freeform 76"/>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sp>
              <p:nvSpPr>
                <p:cNvPr id="72" name="Freeform 35"/>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73" name="Freeform 36"/>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74" name="Oval 37"/>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a:buFontTx/>
                    <a:buNone/>
                  </a:pPr>
                  <a:endParaRPr lang="en-US" altLang="en-US" sz="2400">
                    <a:solidFill>
                      <a:srgbClr val="000000"/>
                    </a:solidFill>
                    <a:latin typeface="Arial" charset="0"/>
                  </a:endParaRPr>
                </a:p>
              </p:txBody>
            </p:sp>
            <p:sp>
              <p:nvSpPr>
                <p:cNvPr id="75" name="Freeform 38"/>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grpSp>
            <p:nvGrpSpPr>
              <p:cNvPr id="55" name="Group 39"/>
              <p:cNvGrpSpPr>
                <a:grpSpLocks/>
              </p:cNvGrpSpPr>
              <p:nvPr/>
            </p:nvGrpSpPr>
            <p:grpSpPr bwMode="auto">
              <a:xfrm>
                <a:off x="2379" y="2190"/>
                <a:ext cx="993" cy="864"/>
                <a:chOff x="2379" y="2190"/>
                <a:chExt cx="993" cy="864"/>
              </a:xfrm>
            </p:grpSpPr>
            <p:sp>
              <p:nvSpPr>
                <p:cNvPr id="56" name="Freeform 40"/>
                <p:cNvSpPr>
                  <a:spLocks/>
                </p:cNvSpPr>
                <p:nvPr/>
              </p:nvSpPr>
              <p:spPr bwMode="auto">
                <a:xfrm>
                  <a:off x="2487"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57" name="Freeform 41"/>
                <p:cNvSpPr>
                  <a:spLocks/>
                </p:cNvSpPr>
                <p:nvPr/>
              </p:nvSpPr>
              <p:spPr bwMode="auto">
                <a:xfrm flipH="1">
                  <a:off x="3045"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nvGrpSpPr>
                <p:cNvPr id="58" name="Group 42"/>
                <p:cNvGrpSpPr>
                  <a:grpSpLocks/>
                </p:cNvGrpSpPr>
                <p:nvPr/>
              </p:nvGrpSpPr>
              <p:grpSpPr bwMode="auto">
                <a:xfrm>
                  <a:off x="2379" y="2190"/>
                  <a:ext cx="993" cy="864"/>
                  <a:chOff x="2379" y="2190"/>
                  <a:chExt cx="993" cy="864"/>
                </a:xfrm>
              </p:grpSpPr>
              <p:sp>
                <p:nvSpPr>
                  <p:cNvPr id="59" name="Freeform 43"/>
                  <p:cNvSpPr>
                    <a:spLocks/>
                  </p:cNvSpPr>
                  <p:nvPr/>
                </p:nvSpPr>
                <p:spPr bwMode="auto">
                  <a:xfrm>
                    <a:off x="2379"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60" name="Freeform 44"/>
                  <p:cNvSpPr>
                    <a:spLocks/>
                  </p:cNvSpPr>
                  <p:nvPr/>
                </p:nvSpPr>
                <p:spPr bwMode="auto">
                  <a:xfrm flipH="1">
                    <a:off x="2982"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61" name="Freeform 45"/>
                  <p:cNvSpPr>
                    <a:spLocks/>
                  </p:cNvSpPr>
                  <p:nvPr/>
                </p:nvSpPr>
                <p:spPr bwMode="auto">
                  <a:xfrm>
                    <a:off x="2697" y="2190"/>
                    <a:ext cx="177" cy="564"/>
                  </a:xfrm>
                  <a:custGeom>
                    <a:avLst/>
                    <a:gdLst>
                      <a:gd name="T0" fmla="*/ 126 w 177"/>
                      <a:gd name="T1" fmla="*/ 564 h 564"/>
                      <a:gd name="T2" fmla="*/ 0 w 177"/>
                      <a:gd name="T3" fmla="*/ 387 h 564"/>
                      <a:gd name="T4" fmla="*/ 3 w 177"/>
                      <a:gd name="T5" fmla="*/ 0 h 564"/>
                      <a:gd name="T6" fmla="*/ 177 w 177"/>
                      <a:gd name="T7" fmla="*/ 351 h 564"/>
                      <a:gd name="T8" fmla="*/ 159 w 177"/>
                      <a:gd name="T9" fmla="*/ 546 h 564"/>
                      <a:gd name="T10" fmla="*/ 126 w 177"/>
                      <a:gd name="T11" fmla="*/ 564 h 5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7" h="564">
                        <a:moveTo>
                          <a:pt x="126" y="564"/>
                        </a:moveTo>
                        <a:lnTo>
                          <a:pt x="0" y="387"/>
                        </a:lnTo>
                        <a:lnTo>
                          <a:pt x="3" y="0"/>
                        </a:lnTo>
                        <a:lnTo>
                          <a:pt x="177" y="351"/>
                        </a:lnTo>
                        <a:lnTo>
                          <a:pt x="159" y="546"/>
                        </a:lnTo>
                        <a:lnTo>
                          <a:pt x="126" y="564"/>
                        </a:lnTo>
                        <a:close/>
                      </a:path>
                    </a:pathLst>
                  </a:custGeom>
                  <a:solidFill>
                    <a:srgbClr val="57D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62" name="Freeform 46"/>
                  <p:cNvSpPr>
                    <a:spLocks/>
                  </p:cNvSpPr>
                  <p:nvPr/>
                </p:nvSpPr>
                <p:spPr bwMode="auto">
                  <a:xfrm>
                    <a:off x="2871" y="2199"/>
                    <a:ext cx="183" cy="540"/>
                  </a:xfrm>
                  <a:custGeom>
                    <a:avLst/>
                    <a:gdLst>
                      <a:gd name="T0" fmla="*/ 36 w 183"/>
                      <a:gd name="T1" fmla="*/ 537 h 540"/>
                      <a:gd name="T2" fmla="*/ 0 w 183"/>
                      <a:gd name="T3" fmla="*/ 339 h 540"/>
                      <a:gd name="T4" fmla="*/ 180 w 183"/>
                      <a:gd name="T5" fmla="*/ 0 h 540"/>
                      <a:gd name="T6" fmla="*/ 183 w 183"/>
                      <a:gd name="T7" fmla="*/ 384 h 540"/>
                      <a:gd name="T8" fmla="*/ 69 w 183"/>
                      <a:gd name="T9" fmla="*/ 540 h 540"/>
                      <a:gd name="T10" fmla="*/ 36 w 183"/>
                      <a:gd name="T11" fmla="*/ 537 h 5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3" h="540">
                        <a:moveTo>
                          <a:pt x="36" y="537"/>
                        </a:moveTo>
                        <a:lnTo>
                          <a:pt x="0" y="339"/>
                        </a:lnTo>
                        <a:lnTo>
                          <a:pt x="180" y="0"/>
                        </a:lnTo>
                        <a:lnTo>
                          <a:pt x="183" y="384"/>
                        </a:lnTo>
                        <a:lnTo>
                          <a:pt x="69" y="540"/>
                        </a:lnTo>
                        <a:lnTo>
                          <a:pt x="36" y="537"/>
                        </a:lnTo>
                        <a:close/>
                      </a:path>
                    </a:pathLst>
                  </a:custGeom>
                  <a:solidFill>
                    <a:srgbClr val="6500CA"/>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nvGrpSpPr>
                  <p:cNvPr id="63" name="Group 47"/>
                  <p:cNvGrpSpPr>
                    <a:grpSpLocks/>
                  </p:cNvGrpSpPr>
                  <p:nvPr/>
                </p:nvGrpSpPr>
                <p:grpSpPr bwMode="auto">
                  <a:xfrm>
                    <a:off x="2430" y="2439"/>
                    <a:ext cx="897" cy="615"/>
                    <a:chOff x="2430" y="2439"/>
                    <a:chExt cx="897" cy="615"/>
                  </a:xfrm>
                </p:grpSpPr>
                <p:sp>
                  <p:nvSpPr>
                    <p:cNvPr id="64" name="Freeform 48"/>
                    <p:cNvSpPr>
                      <a:spLocks/>
                    </p:cNvSpPr>
                    <p:nvPr/>
                  </p:nvSpPr>
                  <p:spPr bwMode="auto">
                    <a:xfrm>
                      <a:off x="2541" y="2439"/>
                      <a:ext cx="663" cy="444"/>
                    </a:xfrm>
                    <a:custGeom>
                      <a:avLst/>
                      <a:gdLst>
                        <a:gd name="T0" fmla="*/ 297 w 663"/>
                        <a:gd name="T1" fmla="*/ 444 h 444"/>
                        <a:gd name="T2" fmla="*/ 168 w 663"/>
                        <a:gd name="T3" fmla="*/ 321 h 444"/>
                        <a:gd name="T4" fmla="*/ 0 w 663"/>
                        <a:gd name="T5" fmla="*/ 105 h 444"/>
                        <a:gd name="T6" fmla="*/ 132 w 663"/>
                        <a:gd name="T7" fmla="*/ 216 h 444"/>
                        <a:gd name="T8" fmla="*/ 207 w 663"/>
                        <a:gd name="T9" fmla="*/ 300 h 444"/>
                        <a:gd name="T10" fmla="*/ 285 w 663"/>
                        <a:gd name="T11" fmla="*/ 390 h 444"/>
                        <a:gd name="T12" fmla="*/ 300 w 663"/>
                        <a:gd name="T13" fmla="*/ 408 h 444"/>
                        <a:gd name="T14" fmla="*/ 270 w 663"/>
                        <a:gd name="T15" fmla="*/ 276 h 444"/>
                        <a:gd name="T16" fmla="*/ 228 w 663"/>
                        <a:gd name="T17" fmla="*/ 135 h 444"/>
                        <a:gd name="T18" fmla="*/ 222 w 663"/>
                        <a:gd name="T19" fmla="*/ 0 h 444"/>
                        <a:gd name="T20" fmla="*/ 261 w 663"/>
                        <a:gd name="T21" fmla="*/ 87 h 444"/>
                        <a:gd name="T22" fmla="*/ 285 w 663"/>
                        <a:gd name="T23" fmla="*/ 183 h 444"/>
                        <a:gd name="T24" fmla="*/ 312 w 663"/>
                        <a:gd name="T25" fmla="*/ 270 h 444"/>
                        <a:gd name="T26" fmla="*/ 333 w 663"/>
                        <a:gd name="T27" fmla="*/ 414 h 444"/>
                        <a:gd name="T28" fmla="*/ 354 w 663"/>
                        <a:gd name="T29" fmla="*/ 333 h 444"/>
                        <a:gd name="T30" fmla="*/ 381 w 663"/>
                        <a:gd name="T31" fmla="*/ 219 h 444"/>
                        <a:gd name="T32" fmla="*/ 402 w 663"/>
                        <a:gd name="T33" fmla="*/ 114 h 444"/>
                        <a:gd name="T34" fmla="*/ 453 w 663"/>
                        <a:gd name="T35" fmla="*/ 0 h 444"/>
                        <a:gd name="T36" fmla="*/ 450 w 663"/>
                        <a:gd name="T37" fmla="*/ 78 h 444"/>
                        <a:gd name="T38" fmla="*/ 435 w 663"/>
                        <a:gd name="T39" fmla="*/ 168 h 444"/>
                        <a:gd name="T40" fmla="*/ 417 w 663"/>
                        <a:gd name="T41" fmla="*/ 255 h 444"/>
                        <a:gd name="T42" fmla="*/ 366 w 663"/>
                        <a:gd name="T43" fmla="*/ 408 h 444"/>
                        <a:gd name="T44" fmla="*/ 408 w 663"/>
                        <a:gd name="T45" fmla="*/ 372 h 444"/>
                        <a:gd name="T46" fmla="*/ 480 w 663"/>
                        <a:gd name="T47" fmla="*/ 291 h 444"/>
                        <a:gd name="T48" fmla="*/ 555 w 663"/>
                        <a:gd name="T49" fmla="*/ 189 h 444"/>
                        <a:gd name="T50" fmla="*/ 663 w 663"/>
                        <a:gd name="T51" fmla="*/ 108 h 444"/>
                        <a:gd name="T52" fmla="*/ 636 w 663"/>
                        <a:gd name="T53" fmla="*/ 177 h 444"/>
                        <a:gd name="T54" fmla="*/ 585 w 663"/>
                        <a:gd name="T55" fmla="*/ 240 h 444"/>
                        <a:gd name="T56" fmla="*/ 507 w 663"/>
                        <a:gd name="T57" fmla="*/ 330 h 444"/>
                        <a:gd name="T58" fmla="*/ 420 w 663"/>
                        <a:gd name="T59" fmla="*/ 408 h 444"/>
                        <a:gd name="T60" fmla="*/ 369 w 663"/>
                        <a:gd name="T61" fmla="*/ 444 h 444"/>
                        <a:gd name="T62" fmla="*/ 333 w 663"/>
                        <a:gd name="T63" fmla="*/ 417 h 444"/>
                        <a:gd name="T64" fmla="*/ 297 w 663"/>
                        <a:gd name="T65" fmla="*/ 444 h 4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63" h="444">
                          <a:moveTo>
                            <a:pt x="297" y="444"/>
                          </a:moveTo>
                          <a:lnTo>
                            <a:pt x="168" y="321"/>
                          </a:lnTo>
                          <a:lnTo>
                            <a:pt x="0" y="105"/>
                          </a:lnTo>
                          <a:lnTo>
                            <a:pt x="132" y="216"/>
                          </a:lnTo>
                          <a:lnTo>
                            <a:pt x="207" y="300"/>
                          </a:lnTo>
                          <a:lnTo>
                            <a:pt x="285" y="390"/>
                          </a:lnTo>
                          <a:lnTo>
                            <a:pt x="300" y="408"/>
                          </a:lnTo>
                          <a:lnTo>
                            <a:pt x="270" y="276"/>
                          </a:lnTo>
                          <a:lnTo>
                            <a:pt x="228" y="135"/>
                          </a:lnTo>
                          <a:lnTo>
                            <a:pt x="222" y="0"/>
                          </a:lnTo>
                          <a:lnTo>
                            <a:pt x="261" y="87"/>
                          </a:lnTo>
                          <a:lnTo>
                            <a:pt x="285" y="183"/>
                          </a:lnTo>
                          <a:lnTo>
                            <a:pt x="312" y="270"/>
                          </a:lnTo>
                          <a:lnTo>
                            <a:pt x="333" y="414"/>
                          </a:lnTo>
                          <a:lnTo>
                            <a:pt x="354" y="333"/>
                          </a:lnTo>
                          <a:lnTo>
                            <a:pt x="381" y="219"/>
                          </a:lnTo>
                          <a:lnTo>
                            <a:pt x="402" y="114"/>
                          </a:lnTo>
                          <a:lnTo>
                            <a:pt x="453" y="0"/>
                          </a:lnTo>
                          <a:lnTo>
                            <a:pt x="450" y="78"/>
                          </a:lnTo>
                          <a:lnTo>
                            <a:pt x="435" y="168"/>
                          </a:lnTo>
                          <a:lnTo>
                            <a:pt x="417" y="255"/>
                          </a:lnTo>
                          <a:lnTo>
                            <a:pt x="366" y="408"/>
                          </a:lnTo>
                          <a:lnTo>
                            <a:pt x="408" y="372"/>
                          </a:lnTo>
                          <a:lnTo>
                            <a:pt x="480" y="291"/>
                          </a:lnTo>
                          <a:lnTo>
                            <a:pt x="555" y="189"/>
                          </a:lnTo>
                          <a:lnTo>
                            <a:pt x="663" y="108"/>
                          </a:lnTo>
                          <a:lnTo>
                            <a:pt x="636" y="177"/>
                          </a:lnTo>
                          <a:lnTo>
                            <a:pt x="585" y="240"/>
                          </a:lnTo>
                          <a:lnTo>
                            <a:pt x="507" y="330"/>
                          </a:lnTo>
                          <a:lnTo>
                            <a:pt x="420" y="408"/>
                          </a:lnTo>
                          <a:lnTo>
                            <a:pt x="369" y="444"/>
                          </a:lnTo>
                          <a:lnTo>
                            <a:pt x="333" y="417"/>
                          </a:lnTo>
                          <a:lnTo>
                            <a:pt x="297" y="444"/>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65" name="Freeform 49"/>
                    <p:cNvSpPr>
                      <a:spLocks/>
                    </p:cNvSpPr>
                    <p:nvPr/>
                  </p:nvSpPr>
                  <p:spPr bwMode="auto">
                    <a:xfrm>
                      <a:off x="2430"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66" name="Freeform 50"/>
                    <p:cNvSpPr>
                      <a:spLocks/>
                    </p:cNvSpPr>
                    <p:nvPr/>
                  </p:nvSpPr>
                  <p:spPr bwMode="auto">
                    <a:xfrm flipH="1">
                      <a:off x="2943"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67" name="Freeform 51"/>
                    <p:cNvSpPr>
                      <a:spLocks/>
                    </p:cNvSpPr>
                    <p:nvPr/>
                  </p:nvSpPr>
                  <p:spPr bwMode="auto">
                    <a:xfrm>
                      <a:off x="2778" y="2868"/>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68" name="Freeform 52"/>
                    <p:cNvSpPr>
                      <a:spLocks/>
                    </p:cNvSpPr>
                    <p:nvPr/>
                  </p:nvSpPr>
                  <p:spPr bwMode="auto">
                    <a:xfrm flipH="1">
                      <a:off x="2916" y="2865"/>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69" name="Freeform 53"/>
                    <p:cNvSpPr>
                      <a:spLocks/>
                    </p:cNvSpPr>
                    <p:nvPr/>
                  </p:nvSpPr>
                  <p:spPr bwMode="auto">
                    <a:xfrm>
                      <a:off x="2817" y="2856"/>
                      <a:ext cx="123" cy="198"/>
                    </a:xfrm>
                    <a:custGeom>
                      <a:avLst/>
                      <a:gdLst>
                        <a:gd name="T0" fmla="*/ 57 w 123"/>
                        <a:gd name="T1" fmla="*/ 0 h 198"/>
                        <a:gd name="T2" fmla="*/ 21 w 123"/>
                        <a:gd name="T3" fmla="*/ 24 h 198"/>
                        <a:gd name="T4" fmla="*/ 24 w 123"/>
                        <a:gd name="T5" fmla="*/ 69 h 198"/>
                        <a:gd name="T6" fmla="*/ 18 w 123"/>
                        <a:gd name="T7" fmla="*/ 99 h 198"/>
                        <a:gd name="T8" fmla="*/ 6 w 123"/>
                        <a:gd name="T9" fmla="*/ 144 h 198"/>
                        <a:gd name="T10" fmla="*/ 0 w 123"/>
                        <a:gd name="T11" fmla="*/ 171 h 198"/>
                        <a:gd name="T12" fmla="*/ 21 w 123"/>
                        <a:gd name="T13" fmla="*/ 189 h 198"/>
                        <a:gd name="T14" fmla="*/ 60 w 123"/>
                        <a:gd name="T15" fmla="*/ 198 h 198"/>
                        <a:gd name="T16" fmla="*/ 93 w 123"/>
                        <a:gd name="T17" fmla="*/ 192 h 198"/>
                        <a:gd name="T18" fmla="*/ 123 w 123"/>
                        <a:gd name="T19" fmla="*/ 174 h 198"/>
                        <a:gd name="T20" fmla="*/ 108 w 123"/>
                        <a:gd name="T21" fmla="*/ 138 h 198"/>
                        <a:gd name="T22" fmla="*/ 105 w 123"/>
                        <a:gd name="T23" fmla="*/ 102 h 198"/>
                        <a:gd name="T24" fmla="*/ 102 w 123"/>
                        <a:gd name="T25" fmla="*/ 63 h 198"/>
                        <a:gd name="T26" fmla="*/ 102 w 123"/>
                        <a:gd name="T27" fmla="*/ 24 h 198"/>
                        <a:gd name="T28" fmla="*/ 57 w 123"/>
                        <a:gd name="T29" fmla="*/ 0 h 19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23" h="198">
                          <a:moveTo>
                            <a:pt x="57" y="0"/>
                          </a:moveTo>
                          <a:lnTo>
                            <a:pt x="21" y="24"/>
                          </a:lnTo>
                          <a:lnTo>
                            <a:pt x="24" y="69"/>
                          </a:lnTo>
                          <a:lnTo>
                            <a:pt x="18" y="99"/>
                          </a:lnTo>
                          <a:lnTo>
                            <a:pt x="6" y="144"/>
                          </a:lnTo>
                          <a:lnTo>
                            <a:pt x="0" y="171"/>
                          </a:lnTo>
                          <a:lnTo>
                            <a:pt x="21" y="189"/>
                          </a:lnTo>
                          <a:lnTo>
                            <a:pt x="60" y="198"/>
                          </a:lnTo>
                          <a:lnTo>
                            <a:pt x="93" y="192"/>
                          </a:lnTo>
                          <a:lnTo>
                            <a:pt x="123" y="174"/>
                          </a:lnTo>
                          <a:lnTo>
                            <a:pt x="108" y="138"/>
                          </a:lnTo>
                          <a:lnTo>
                            <a:pt x="105" y="102"/>
                          </a:lnTo>
                          <a:lnTo>
                            <a:pt x="102" y="63"/>
                          </a:lnTo>
                          <a:lnTo>
                            <a:pt x="102" y="24"/>
                          </a:lnTo>
                          <a:lnTo>
                            <a:pt x="57"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grpSp>
          </p:grpSp>
        </p:grpSp>
      </p:grpSp>
      <p:pic>
        <p:nvPicPr>
          <p:cNvPr id="93" name="Picture 5" descr="IGWAP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19700" y="19249"/>
            <a:ext cx="692695" cy="692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1"/>
          </p:nvPr>
        </p:nvSpPr>
        <p:spPr/>
        <p:txBody>
          <a:bodyPr/>
          <a:lstStyle/>
          <a:p>
            <a:r>
              <a:rPr lang="en-GB" dirty="0" smtClean="0">
                <a:solidFill>
                  <a:srgbClr val="000000"/>
                </a:solidFill>
              </a:rPr>
              <a:t>CONFIDENTIAL</a:t>
            </a:r>
            <a:endParaRPr lang="en-GB" dirty="0">
              <a:solidFill>
                <a:srgbClr val="0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385871380"/>
              </p:ext>
            </p:extLst>
          </p:nvPr>
        </p:nvGraphicFramePr>
        <p:xfrm>
          <a:off x="457200" y="1519864"/>
          <a:ext cx="8229601" cy="4399585"/>
        </p:xfrm>
        <a:graphic>
          <a:graphicData uri="http://schemas.openxmlformats.org/drawingml/2006/table">
            <a:tbl>
              <a:tblPr firstRow="1" firstCol="1" bandRow="1"/>
              <a:tblGrid>
                <a:gridCol w="298376">
                  <a:extLst>
                    <a:ext uri="{9D8B030D-6E8A-4147-A177-3AD203B41FA5}">
                      <a16:colId xmlns:a16="http://schemas.microsoft.com/office/drawing/2014/main" val="20000"/>
                    </a:ext>
                  </a:extLst>
                </a:gridCol>
                <a:gridCol w="2592518">
                  <a:extLst>
                    <a:ext uri="{9D8B030D-6E8A-4147-A177-3AD203B41FA5}">
                      <a16:colId xmlns:a16="http://schemas.microsoft.com/office/drawing/2014/main" val="20001"/>
                    </a:ext>
                  </a:extLst>
                </a:gridCol>
                <a:gridCol w="935874">
                  <a:extLst>
                    <a:ext uri="{9D8B030D-6E8A-4147-A177-3AD203B41FA5}">
                      <a16:colId xmlns:a16="http://schemas.microsoft.com/office/drawing/2014/main" val="20002"/>
                    </a:ext>
                  </a:extLst>
                </a:gridCol>
                <a:gridCol w="1224136">
                  <a:extLst>
                    <a:ext uri="{9D8B030D-6E8A-4147-A177-3AD203B41FA5}">
                      <a16:colId xmlns:a16="http://schemas.microsoft.com/office/drawing/2014/main" val="20003"/>
                    </a:ext>
                  </a:extLst>
                </a:gridCol>
                <a:gridCol w="3178697">
                  <a:extLst>
                    <a:ext uri="{9D8B030D-6E8A-4147-A177-3AD203B41FA5}">
                      <a16:colId xmlns:a16="http://schemas.microsoft.com/office/drawing/2014/main" val="20004"/>
                    </a:ext>
                  </a:extLst>
                </a:gridCol>
              </a:tblGrid>
              <a:tr h="254453">
                <a:tc rowSpan="2">
                  <a:txBody>
                    <a:bodyPr/>
                    <a:lstStyle/>
                    <a:p>
                      <a:pPr algn="ctr">
                        <a:spcAft>
                          <a:spcPts val="0"/>
                        </a:spcAft>
                      </a:pPr>
                      <a:r>
                        <a:rPr lang="en-ZA" sz="1200" dirty="0">
                          <a:effectLst/>
                          <a:latin typeface="Arial" panose="020B0604020202020204" pitchFamily="34" charset="0"/>
                          <a:ea typeface="Calibri" panose="020F0502020204030204" pitchFamily="34" charset="0"/>
                        </a:rPr>
                        <a:t>Ser No</a:t>
                      </a:r>
                      <a:endParaRPr lang="en-US" sz="12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200" dirty="0">
                          <a:effectLst/>
                          <a:latin typeface="Arial" panose="020B0604020202020204" pitchFamily="34" charset="0"/>
                          <a:ea typeface="Calibri" panose="020F0502020204030204" pitchFamily="34" charset="0"/>
                        </a:rPr>
                        <a:t>Description</a:t>
                      </a:r>
                      <a:endParaRPr lang="en-US" sz="12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200" dirty="0" smtClean="0">
                          <a:effectLst/>
                          <a:latin typeface="Arial" panose="020B0604020202020204" pitchFamily="34" charset="0"/>
                          <a:ea typeface="Calibri" panose="020F0502020204030204" pitchFamily="34" charset="0"/>
                        </a:rPr>
                        <a:t>Fin Year</a:t>
                      </a:r>
                      <a:endParaRPr lang="en-US" sz="12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200" dirty="0" smtClean="0">
                          <a:effectLst/>
                          <a:latin typeface="Arial" panose="020B0604020202020204" pitchFamily="34" charset="0"/>
                          <a:ea typeface="Calibri" panose="020F0502020204030204" pitchFamily="34" charset="0"/>
                        </a:rPr>
                        <a:t>Amount</a:t>
                      </a:r>
                    </a:p>
                    <a:p>
                      <a:pPr algn="ctr">
                        <a:spcAft>
                          <a:spcPts val="0"/>
                        </a:spcAft>
                      </a:pPr>
                      <a:r>
                        <a:rPr lang="en-ZA" sz="1200" dirty="0" err="1" smtClean="0">
                          <a:effectLst/>
                          <a:latin typeface="Arial" panose="020B0604020202020204" pitchFamily="34" charset="0"/>
                          <a:ea typeface="Calibri" panose="020F0502020204030204" pitchFamily="34" charset="0"/>
                        </a:rPr>
                        <a:t>R’000</a:t>
                      </a:r>
                      <a:endParaRPr lang="en-US" sz="12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200">
                          <a:effectLst/>
                          <a:latin typeface="Arial" panose="020B0604020202020204" pitchFamily="34" charset="0"/>
                          <a:ea typeface="Calibri" panose="020F0502020204030204" pitchFamily="34" charset="0"/>
                        </a:rPr>
                        <a:t>Status</a:t>
                      </a:r>
                      <a:endParaRPr lang="en-US" sz="120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3481">
                <a:tc vMerge="1">
                  <a:txBody>
                    <a:bodyPr/>
                    <a:lstStyle/>
                    <a:p>
                      <a:endParaRPr lang="en-US"/>
                    </a:p>
                  </a:txBody>
                  <a:tcPr/>
                </a:tc>
                <a:tc>
                  <a:txBody>
                    <a:bodyPr/>
                    <a:lstStyle/>
                    <a:p>
                      <a:pPr algn="ctr">
                        <a:spcAft>
                          <a:spcPts val="0"/>
                        </a:spcAft>
                      </a:pPr>
                      <a:r>
                        <a:rPr lang="en-ZA" sz="1200">
                          <a:effectLst/>
                          <a:latin typeface="Arial" panose="020B0604020202020204" pitchFamily="34" charset="0"/>
                          <a:ea typeface="Calibri" panose="020F0502020204030204" pitchFamily="34" charset="0"/>
                        </a:rPr>
                        <a:t>a</a:t>
                      </a:r>
                      <a:endParaRPr lang="en-US" sz="120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200">
                          <a:effectLst/>
                          <a:latin typeface="Arial" panose="020B0604020202020204" pitchFamily="34" charset="0"/>
                          <a:ea typeface="Calibri" panose="020F0502020204030204" pitchFamily="34" charset="0"/>
                        </a:rPr>
                        <a:t>b</a:t>
                      </a:r>
                      <a:endParaRPr lang="en-US" sz="120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200">
                          <a:effectLst/>
                          <a:latin typeface="Arial" panose="020B0604020202020204" pitchFamily="34" charset="0"/>
                          <a:ea typeface="Calibri" panose="020F0502020204030204" pitchFamily="34" charset="0"/>
                        </a:rPr>
                        <a:t>c</a:t>
                      </a:r>
                      <a:endParaRPr lang="en-US" sz="120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200">
                          <a:effectLst/>
                          <a:latin typeface="Arial" panose="020B0604020202020204" pitchFamily="34" charset="0"/>
                          <a:ea typeface="Calibri" panose="020F0502020204030204" pitchFamily="34" charset="0"/>
                        </a:rPr>
                        <a:t>d</a:t>
                      </a:r>
                      <a:endParaRPr lang="en-US" sz="120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1189">
                <a:tc>
                  <a:txBody>
                    <a:bodyPr/>
                    <a:lstStyle/>
                    <a:p>
                      <a:pPr algn="ctr">
                        <a:spcAft>
                          <a:spcPts val="0"/>
                        </a:spcAft>
                      </a:pPr>
                      <a:r>
                        <a:rPr lang="en-ZA" sz="1200">
                          <a:effectLst/>
                          <a:latin typeface="Arial" panose="020B0604020202020204" pitchFamily="34" charset="0"/>
                          <a:ea typeface="Calibri" panose="020F0502020204030204" pitchFamily="34" charset="0"/>
                        </a:rPr>
                        <a:t>1</a:t>
                      </a:r>
                      <a:endParaRPr lang="en-US" sz="120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ZA" sz="1200" dirty="0">
                          <a:effectLst/>
                          <a:latin typeface="Arial" panose="020B0604020202020204" pitchFamily="34" charset="0"/>
                          <a:ea typeface="Calibri" panose="020F0502020204030204" pitchFamily="34" charset="0"/>
                        </a:rPr>
                        <a:t>Asset Management Contract </a:t>
                      </a:r>
                      <a:endParaRPr lang="en-US" sz="12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200">
                          <a:effectLst/>
                          <a:latin typeface="Arial" panose="020B0604020202020204" pitchFamily="34" charset="0"/>
                          <a:ea typeface="Calibri" panose="020F0502020204030204" pitchFamily="34" charset="0"/>
                        </a:rPr>
                        <a:t>Prior Years</a:t>
                      </a:r>
                      <a:endParaRPr lang="en-US" sz="120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200" dirty="0" smtClean="0">
                          <a:effectLst/>
                          <a:latin typeface="Arial" panose="020B0604020202020204" pitchFamily="34" charset="0"/>
                          <a:ea typeface="Calibri" panose="020F0502020204030204" pitchFamily="34" charset="0"/>
                        </a:rPr>
                        <a:t>604 </a:t>
                      </a:r>
                      <a:r>
                        <a:rPr lang="en-ZA" sz="1200" dirty="0">
                          <a:effectLst/>
                          <a:latin typeface="Arial" panose="020B0604020202020204" pitchFamily="34" charset="0"/>
                          <a:ea typeface="Calibri" panose="020F0502020204030204" pitchFamily="34" charset="0"/>
                        </a:rPr>
                        <a:t>531</a:t>
                      </a:r>
                      <a:endParaRPr lang="en-US" sz="12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ZA" sz="1200" dirty="0">
                          <a:effectLst/>
                          <a:latin typeface="Arial" panose="020B0604020202020204" pitchFamily="34" charset="0"/>
                          <a:ea typeface="Calibri" panose="020F0502020204030204" pitchFamily="34" charset="0"/>
                        </a:rPr>
                        <a:t>Investigation is in Process by IG DOD.</a:t>
                      </a:r>
                      <a:endParaRPr lang="en-US" sz="12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24295">
                <a:tc>
                  <a:txBody>
                    <a:bodyPr/>
                    <a:lstStyle/>
                    <a:p>
                      <a:pPr algn="ctr">
                        <a:spcAft>
                          <a:spcPts val="0"/>
                        </a:spcAft>
                      </a:pPr>
                      <a:r>
                        <a:rPr lang="en-ZA" sz="1200">
                          <a:effectLst/>
                          <a:latin typeface="Arial" panose="020B0604020202020204" pitchFamily="34" charset="0"/>
                          <a:ea typeface="Calibri" panose="020F0502020204030204" pitchFamily="34" charset="0"/>
                        </a:rPr>
                        <a:t>2</a:t>
                      </a:r>
                      <a:endParaRPr lang="en-US" sz="120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ZA" sz="1200" dirty="0">
                          <a:effectLst/>
                          <a:latin typeface="Arial" panose="020B0604020202020204" pitchFamily="34" charset="0"/>
                          <a:ea typeface="Calibri" panose="020F0502020204030204" pitchFamily="34" charset="0"/>
                        </a:rPr>
                        <a:t>Asset Management </a:t>
                      </a:r>
                      <a:r>
                        <a:rPr lang="en-ZA" sz="1200" dirty="0" smtClean="0">
                          <a:effectLst/>
                          <a:latin typeface="Arial" panose="020B0604020202020204" pitchFamily="34" charset="0"/>
                          <a:ea typeface="Calibri" panose="020F0502020204030204" pitchFamily="34" charset="0"/>
                        </a:rPr>
                        <a:t>Contract</a:t>
                      </a:r>
                      <a:endParaRPr lang="en-US" sz="12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200">
                          <a:effectLst/>
                          <a:latin typeface="Arial" panose="020B0604020202020204" pitchFamily="34" charset="0"/>
                          <a:ea typeface="Calibri" panose="020F0502020204030204" pitchFamily="34" charset="0"/>
                        </a:rPr>
                        <a:t>2017/2018</a:t>
                      </a:r>
                      <a:endParaRPr lang="en-US" sz="1200">
                        <a:effectLst/>
                        <a:latin typeface="Arial" panose="020B0604020202020204" pitchFamily="34" charset="0"/>
                        <a:ea typeface="Calibri" panose="020F0502020204030204" pitchFamily="34" charset="0"/>
                      </a:endParaRPr>
                    </a:p>
                    <a:p>
                      <a:pPr algn="ctr">
                        <a:spcAft>
                          <a:spcPts val="0"/>
                        </a:spcAft>
                      </a:pPr>
                      <a:r>
                        <a:rPr lang="en-ZA" sz="1200">
                          <a:effectLst/>
                          <a:latin typeface="Arial" panose="020B0604020202020204" pitchFamily="34" charset="0"/>
                          <a:ea typeface="Calibri" panose="020F0502020204030204" pitchFamily="34" charset="0"/>
                        </a:rPr>
                        <a:t>2018/2019</a:t>
                      </a:r>
                      <a:endParaRPr lang="en-US" sz="1200">
                        <a:effectLst/>
                        <a:latin typeface="Arial" panose="020B0604020202020204" pitchFamily="34" charset="0"/>
                        <a:ea typeface="Calibri" panose="020F0502020204030204" pitchFamily="34" charset="0"/>
                      </a:endParaRPr>
                    </a:p>
                    <a:p>
                      <a:pPr algn="ctr">
                        <a:spcAft>
                          <a:spcPts val="0"/>
                        </a:spcAft>
                      </a:pPr>
                      <a:r>
                        <a:rPr lang="en-ZA" sz="1200">
                          <a:effectLst/>
                          <a:latin typeface="Arial" panose="020B0604020202020204" pitchFamily="34" charset="0"/>
                          <a:ea typeface="Calibri" panose="020F0502020204030204" pitchFamily="34" charset="0"/>
                        </a:rPr>
                        <a:t>2019/2020</a:t>
                      </a:r>
                      <a:endParaRPr lang="en-US" sz="120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200" dirty="0" smtClean="0">
                          <a:effectLst/>
                          <a:latin typeface="Arial" panose="020B0604020202020204" pitchFamily="34" charset="0"/>
                          <a:ea typeface="Calibri" panose="020F0502020204030204" pitchFamily="34" charset="0"/>
                        </a:rPr>
                        <a:t>168 </a:t>
                      </a:r>
                      <a:r>
                        <a:rPr lang="en-ZA" sz="1200" dirty="0">
                          <a:effectLst/>
                          <a:latin typeface="Arial" panose="020B0604020202020204" pitchFamily="34" charset="0"/>
                          <a:ea typeface="Calibri" panose="020F0502020204030204" pitchFamily="34" charset="0"/>
                        </a:rPr>
                        <a:t>910</a:t>
                      </a:r>
                      <a:endParaRPr lang="en-US" sz="1200" dirty="0">
                        <a:effectLst/>
                        <a:latin typeface="Arial" panose="020B0604020202020204" pitchFamily="34" charset="0"/>
                        <a:ea typeface="Calibri" panose="020F0502020204030204" pitchFamily="34" charset="0"/>
                      </a:endParaRPr>
                    </a:p>
                    <a:p>
                      <a:pPr algn="ctr">
                        <a:spcAft>
                          <a:spcPts val="0"/>
                        </a:spcAft>
                      </a:pPr>
                      <a:r>
                        <a:rPr lang="en-ZA" sz="1200" dirty="0" smtClean="0">
                          <a:effectLst/>
                          <a:latin typeface="Arial" panose="020B0604020202020204" pitchFamily="34" charset="0"/>
                          <a:ea typeface="Calibri" panose="020F0502020204030204" pitchFamily="34" charset="0"/>
                        </a:rPr>
                        <a:t>134 </a:t>
                      </a:r>
                      <a:r>
                        <a:rPr lang="en-ZA" sz="1200" dirty="0">
                          <a:effectLst/>
                          <a:latin typeface="Arial" panose="020B0604020202020204" pitchFamily="34" charset="0"/>
                          <a:ea typeface="Calibri" panose="020F0502020204030204" pitchFamily="34" charset="0"/>
                        </a:rPr>
                        <a:t>914</a:t>
                      </a:r>
                      <a:endParaRPr lang="en-US" sz="1200" dirty="0">
                        <a:effectLst/>
                        <a:latin typeface="Arial" panose="020B0604020202020204" pitchFamily="34" charset="0"/>
                        <a:ea typeface="Calibri" panose="020F0502020204030204" pitchFamily="34" charset="0"/>
                      </a:endParaRPr>
                    </a:p>
                    <a:p>
                      <a:pPr algn="ctr">
                        <a:spcAft>
                          <a:spcPts val="0"/>
                        </a:spcAft>
                      </a:pPr>
                      <a:r>
                        <a:rPr lang="en-ZA" sz="1200" dirty="0" smtClean="0">
                          <a:effectLst/>
                          <a:latin typeface="Arial" panose="020B0604020202020204" pitchFamily="34" charset="0"/>
                          <a:ea typeface="Calibri" panose="020F0502020204030204" pitchFamily="34" charset="0"/>
                        </a:rPr>
                        <a:t>143 </a:t>
                      </a:r>
                      <a:r>
                        <a:rPr lang="en-ZA" sz="1200" dirty="0">
                          <a:effectLst/>
                          <a:latin typeface="Arial" panose="020B0604020202020204" pitchFamily="34" charset="0"/>
                          <a:ea typeface="Calibri" panose="020F0502020204030204" pitchFamily="34" charset="0"/>
                        </a:rPr>
                        <a:t>466</a:t>
                      </a:r>
                      <a:endParaRPr lang="en-US" sz="12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ZA" sz="1200" dirty="0" smtClean="0">
                          <a:effectLst/>
                          <a:latin typeface="Arial" panose="020B0604020202020204" pitchFamily="34" charset="0"/>
                          <a:ea typeface="Calibri" panose="020F0502020204030204" pitchFamily="34" charset="0"/>
                        </a:rPr>
                        <a:t>The investigation finalised, ratified by the principals  and due process are been followed.</a:t>
                      </a:r>
                      <a:endParaRPr lang="en-US" sz="12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8032">
                <a:tc>
                  <a:txBody>
                    <a:bodyPr/>
                    <a:lstStyle/>
                    <a:p>
                      <a:pPr algn="ctr">
                        <a:spcAft>
                          <a:spcPts val="0"/>
                        </a:spcAft>
                      </a:pPr>
                      <a:r>
                        <a:rPr lang="en-ZA" sz="1200">
                          <a:effectLst/>
                          <a:latin typeface="Arial" panose="020B0604020202020204" pitchFamily="34" charset="0"/>
                          <a:ea typeface="Calibri" panose="020F0502020204030204" pitchFamily="34" charset="0"/>
                        </a:rPr>
                        <a:t>3</a:t>
                      </a:r>
                      <a:endParaRPr lang="en-US" sz="120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ZA" sz="1200" dirty="0">
                          <a:effectLst/>
                          <a:latin typeface="Arial" panose="020B0604020202020204" pitchFamily="34" charset="0"/>
                          <a:ea typeface="Calibri" panose="020F0502020204030204" pitchFamily="34" charset="0"/>
                        </a:rPr>
                        <a:t>TLCM Contract </a:t>
                      </a:r>
                      <a:endParaRPr lang="en-US" sz="12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200">
                          <a:effectLst/>
                          <a:latin typeface="Arial" panose="020B0604020202020204" pitchFamily="34" charset="0"/>
                          <a:ea typeface="Calibri" panose="020F0502020204030204" pitchFamily="34" charset="0"/>
                        </a:rPr>
                        <a:t>2015 - 2019</a:t>
                      </a:r>
                      <a:endParaRPr lang="en-US" sz="120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200" dirty="0" smtClean="0">
                          <a:effectLst/>
                          <a:latin typeface="Arial" panose="020B0604020202020204" pitchFamily="34" charset="0"/>
                          <a:ea typeface="Calibri" panose="020F0502020204030204" pitchFamily="34" charset="0"/>
                        </a:rPr>
                        <a:t>239 </a:t>
                      </a:r>
                      <a:r>
                        <a:rPr lang="en-ZA" sz="1200" dirty="0">
                          <a:effectLst/>
                          <a:latin typeface="Arial" panose="020B0604020202020204" pitchFamily="34" charset="0"/>
                          <a:ea typeface="Calibri" panose="020F0502020204030204" pitchFamily="34" charset="0"/>
                        </a:rPr>
                        <a:t>040</a:t>
                      </a:r>
                      <a:endParaRPr lang="en-US" sz="12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ZA" sz="1200" dirty="0">
                          <a:effectLst/>
                          <a:latin typeface="Arial" panose="020B0604020202020204" pitchFamily="34" charset="0"/>
                          <a:ea typeface="Calibri" panose="020F0502020204030204" pitchFamily="34" charset="0"/>
                        </a:rPr>
                        <a:t>Investigation is in process by IG DOD.</a:t>
                      </a:r>
                      <a:endParaRPr lang="en-US" sz="12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88232">
                <a:tc>
                  <a:txBody>
                    <a:bodyPr/>
                    <a:lstStyle/>
                    <a:p>
                      <a:pPr algn="ctr">
                        <a:spcAft>
                          <a:spcPts val="0"/>
                        </a:spcAft>
                      </a:pPr>
                      <a:r>
                        <a:rPr lang="en-ZA" sz="1200" dirty="0">
                          <a:effectLst/>
                          <a:latin typeface="Arial" panose="020B0604020202020204" pitchFamily="34" charset="0"/>
                          <a:ea typeface="Calibri" panose="020F0502020204030204" pitchFamily="34" charset="0"/>
                        </a:rPr>
                        <a:t>4</a:t>
                      </a:r>
                      <a:endParaRPr lang="en-US" sz="12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ZA" sz="1200" dirty="0">
                          <a:effectLst/>
                          <a:latin typeface="Arial" panose="020B0604020202020204" pitchFamily="34" charset="0"/>
                          <a:ea typeface="Calibri" panose="020F0502020204030204" pitchFamily="34" charset="0"/>
                        </a:rPr>
                        <a:t>2X ICT Service and licenses, Bids were not evaluated according to the criteria stipulated in the bid documentation </a:t>
                      </a:r>
                      <a:endParaRPr lang="en-US" sz="12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200" dirty="0">
                          <a:effectLst/>
                          <a:latin typeface="Arial" panose="020B0604020202020204" pitchFamily="34" charset="0"/>
                          <a:ea typeface="Calibri" panose="020F0502020204030204" pitchFamily="34" charset="0"/>
                        </a:rPr>
                        <a:t>Prior Years 2018/2019</a:t>
                      </a:r>
                      <a:endParaRPr lang="en-US" sz="12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200" dirty="0" smtClean="0">
                          <a:effectLst/>
                          <a:latin typeface="Arial" panose="020B0604020202020204" pitchFamily="34" charset="0"/>
                          <a:ea typeface="Calibri" panose="020F0502020204030204" pitchFamily="34" charset="0"/>
                        </a:rPr>
                        <a:t>216 </a:t>
                      </a:r>
                      <a:r>
                        <a:rPr lang="en-ZA" sz="1200" dirty="0">
                          <a:effectLst/>
                          <a:latin typeface="Arial" panose="020B0604020202020204" pitchFamily="34" charset="0"/>
                          <a:ea typeface="Calibri" panose="020F0502020204030204" pitchFamily="34" charset="0"/>
                        </a:rPr>
                        <a:t>714</a:t>
                      </a:r>
                      <a:endParaRPr lang="en-US" sz="12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ZA" sz="1200" dirty="0">
                          <a:effectLst/>
                          <a:latin typeface="Arial" panose="020B0604020202020204" pitchFamily="34" charset="0"/>
                          <a:ea typeface="Calibri" panose="020F0502020204030204" pitchFamily="34" charset="0"/>
                        </a:rPr>
                        <a:t>Cases are registered with the Military Police (</a:t>
                      </a:r>
                      <a:r>
                        <a:rPr lang="en-ZA" sz="1200" b="1" dirty="0">
                          <a:effectLst/>
                          <a:latin typeface="Arial" panose="020B0604020202020204" pitchFamily="34" charset="0"/>
                          <a:ea typeface="Calibri" panose="020F0502020204030204" pitchFamily="34" charset="0"/>
                        </a:rPr>
                        <a:t>CAS 09/07/2019</a:t>
                      </a:r>
                      <a:r>
                        <a:rPr lang="en-ZA" sz="1200" dirty="0">
                          <a:effectLst/>
                          <a:latin typeface="Arial" panose="020B0604020202020204" pitchFamily="34" charset="0"/>
                          <a:ea typeface="Calibri" panose="020F0502020204030204" pitchFamily="34" charset="0"/>
                        </a:rPr>
                        <a:t>) and SIU and the HAWKS are currently busy with the investigations.</a:t>
                      </a:r>
                      <a:r>
                        <a:rPr lang="en-ZA" sz="1200" b="1" dirty="0">
                          <a:effectLst/>
                          <a:latin typeface="Arial" panose="020B0604020202020204" pitchFamily="34" charset="0"/>
                          <a:ea typeface="Calibri" panose="020F0502020204030204" pitchFamily="34" charset="0"/>
                        </a:rPr>
                        <a:t>  </a:t>
                      </a:r>
                      <a:r>
                        <a:rPr lang="en-ZA" sz="1200" dirty="0">
                          <a:effectLst/>
                          <a:latin typeface="Arial" panose="020B0604020202020204" pitchFamily="34" charset="0"/>
                          <a:ea typeface="Calibri" panose="020F0502020204030204" pitchFamily="34" charset="0"/>
                        </a:rPr>
                        <a:t>The service provider conceded that they over charged the Department with </a:t>
                      </a:r>
                      <a:r>
                        <a:rPr lang="en-ZA" sz="1200" dirty="0" err="1">
                          <a:effectLst/>
                          <a:latin typeface="Arial" panose="020B0604020202020204" pitchFamily="34" charset="0"/>
                          <a:ea typeface="Calibri" panose="020F0502020204030204" pitchFamily="34" charset="0"/>
                        </a:rPr>
                        <a:t>RM41</a:t>
                      </a:r>
                      <a:r>
                        <a:rPr lang="en-ZA" sz="1200" dirty="0">
                          <a:effectLst/>
                          <a:latin typeface="Arial" panose="020B0604020202020204" pitchFamily="34" charset="0"/>
                          <a:ea typeface="Calibri" panose="020F0502020204030204" pitchFamily="34" charset="0"/>
                        </a:rPr>
                        <a:t> and entered into a mutual agreement with SIU to pay back the </a:t>
                      </a:r>
                      <a:r>
                        <a:rPr lang="en-ZA" sz="1200" dirty="0" err="1">
                          <a:effectLst/>
                          <a:latin typeface="Arial" panose="020B0604020202020204" pitchFamily="34" charset="0"/>
                          <a:ea typeface="Calibri" panose="020F0502020204030204" pitchFamily="34" charset="0"/>
                        </a:rPr>
                        <a:t>RM41</a:t>
                      </a:r>
                      <a:r>
                        <a:rPr lang="en-ZA" sz="1200" dirty="0">
                          <a:effectLst/>
                          <a:latin typeface="Arial" panose="020B0604020202020204" pitchFamily="34" charset="0"/>
                          <a:ea typeface="Calibri" panose="020F0502020204030204" pitchFamily="34" charset="0"/>
                        </a:rPr>
                        <a:t> and an acknowledgement of debt was issued.  SIU is in the process of collecting the </a:t>
                      </a:r>
                      <a:r>
                        <a:rPr lang="en-ZA" sz="1200" dirty="0" err="1">
                          <a:effectLst/>
                          <a:latin typeface="Arial" panose="020B0604020202020204" pitchFamily="34" charset="0"/>
                          <a:ea typeface="Calibri" panose="020F0502020204030204" pitchFamily="34" charset="0"/>
                        </a:rPr>
                        <a:t>RM41</a:t>
                      </a:r>
                      <a:r>
                        <a:rPr lang="en-ZA" sz="1200" dirty="0">
                          <a:effectLst/>
                          <a:latin typeface="Arial" panose="020B0604020202020204" pitchFamily="34" charset="0"/>
                          <a:ea typeface="Calibri" panose="020F0502020204030204" pitchFamily="34" charset="0"/>
                        </a:rPr>
                        <a:t> with interest.  Investigation is in process against the relevant role players.</a:t>
                      </a:r>
                      <a:endParaRPr lang="en-US" sz="12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94" name="Footer Placeholder 3"/>
          <p:cNvSpPr txBox="1">
            <a:spLocks/>
          </p:cNvSpPr>
          <p:nvPr/>
        </p:nvSpPr>
        <p:spPr bwMode="auto">
          <a:xfrm>
            <a:off x="3151474" y="112312"/>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GB"/>
            </a:defPPr>
            <a:lvl1pPr algn="ctr"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GB" smtClean="0">
                <a:solidFill>
                  <a:srgbClr val="000000"/>
                </a:solidFill>
              </a:rPr>
              <a:t>CONFIDENTIAL</a:t>
            </a:r>
            <a:endParaRPr lang="en-GB" dirty="0">
              <a:solidFill>
                <a:srgbClr val="000000"/>
              </a:solidFill>
            </a:endParaRPr>
          </a:p>
        </p:txBody>
      </p:sp>
    </p:spTree>
    <p:extLst>
      <p:ext uri="{BB962C8B-B14F-4D97-AF65-F5344CB8AC3E}">
        <p14:creationId xmlns:p14="http://schemas.microsoft.com/office/powerpoint/2010/main" val="21585966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235039" y="600059"/>
            <a:ext cx="8585433" cy="639058"/>
          </a:xfrm>
        </p:spPr>
        <p:txBody>
          <a:bodyPr/>
          <a:lstStyle/>
          <a:p>
            <a:r>
              <a:rPr lang="en-GB" sz="2100" b="1" dirty="0">
                <a:solidFill>
                  <a:srgbClr val="000000"/>
                </a:solidFill>
              </a:rPr>
              <a:t>DOD STATUS REPORT ON IRREGULAR </a:t>
            </a:r>
            <a:r>
              <a:rPr lang="en-GB" sz="2100" b="1" dirty="0" smtClean="0">
                <a:solidFill>
                  <a:srgbClr val="000000"/>
                </a:solidFill>
              </a:rPr>
              <a:t>EXPENDITURE (Cont’d)</a:t>
            </a:r>
            <a:endParaRPr lang="en-GB" sz="2100" b="1" dirty="0">
              <a:latin typeface="+mn-lt"/>
            </a:endParaRPr>
          </a:p>
        </p:txBody>
      </p:sp>
      <p:sp>
        <p:nvSpPr>
          <p:cNvPr id="70659" name="Rectangle 3"/>
          <p:cNvSpPr>
            <a:spLocks noGrp="1" noChangeArrowheads="1"/>
          </p:cNvSpPr>
          <p:nvPr>
            <p:ph type="body" idx="1"/>
          </p:nvPr>
        </p:nvSpPr>
        <p:spPr>
          <a:xfrm>
            <a:off x="76201" y="2060848"/>
            <a:ext cx="9036194" cy="4248472"/>
          </a:xfrm>
        </p:spPr>
        <p:txBody>
          <a:bodyPr/>
          <a:lstStyle/>
          <a:p>
            <a:pPr marL="0" lvl="1" indent="0">
              <a:lnSpc>
                <a:spcPct val="90000"/>
              </a:lnSpc>
              <a:buNone/>
            </a:pPr>
            <a:r>
              <a:rPr lang="en-US" sz="3200" b="1" dirty="0" smtClean="0"/>
              <a:t> </a:t>
            </a:r>
          </a:p>
        </p:txBody>
      </p:sp>
      <p:sp>
        <p:nvSpPr>
          <p:cNvPr id="2" name="Date Placeholder 1"/>
          <p:cNvSpPr>
            <a:spLocks noGrp="1"/>
          </p:cNvSpPr>
          <p:nvPr>
            <p:ph type="dt" sz="half" idx="10"/>
          </p:nvPr>
        </p:nvSpPr>
        <p:spPr/>
        <p:txBody>
          <a:bodyPr/>
          <a:lstStyle/>
          <a:p>
            <a:fld id="{9A365942-85BB-427D-B9F9-07495ED261FC}" type="datetime3">
              <a:rPr lang="en-US" smtClean="0">
                <a:solidFill>
                  <a:srgbClr val="000000"/>
                </a:solidFill>
              </a:rPr>
              <a:t>15 March 2021</a:t>
            </a:fld>
            <a:endParaRPr lang="en-GB">
              <a:solidFill>
                <a:srgbClr val="000000"/>
              </a:solidFill>
            </a:endParaRPr>
          </a:p>
        </p:txBody>
      </p:sp>
      <p:sp>
        <p:nvSpPr>
          <p:cNvPr id="3" name="Slide Number Placeholder 2"/>
          <p:cNvSpPr>
            <a:spLocks noGrp="1"/>
          </p:cNvSpPr>
          <p:nvPr>
            <p:ph type="sldNum" sz="quarter" idx="12"/>
          </p:nvPr>
        </p:nvSpPr>
        <p:spPr/>
        <p:txBody>
          <a:bodyPr/>
          <a:lstStyle/>
          <a:p>
            <a:fld id="{74490117-694E-4C5E-9563-EB5B4C1EE3CD}" type="slidenum">
              <a:rPr lang="en-GB" smtClean="0">
                <a:solidFill>
                  <a:srgbClr val="000000"/>
                </a:solidFill>
              </a:rPr>
              <a:pPr/>
              <a:t>16</a:t>
            </a:fld>
            <a:endParaRPr lang="en-GB" dirty="0">
              <a:solidFill>
                <a:srgbClr val="000000"/>
              </a:solidFill>
            </a:endParaRPr>
          </a:p>
        </p:txBody>
      </p:sp>
      <p:grpSp>
        <p:nvGrpSpPr>
          <p:cNvPr id="50" name="Group 11"/>
          <p:cNvGrpSpPr>
            <a:grpSpLocks/>
          </p:cNvGrpSpPr>
          <p:nvPr/>
        </p:nvGrpSpPr>
        <p:grpSpPr bwMode="auto">
          <a:xfrm>
            <a:off x="76200" y="70669"/>
            <a:ext cx="576188" cy="504800"/>
            <a:chOff x="6480" y="1440"/>
            <a:chExt cx="4440" cy="4080"/>
          </a:xfrm>
        </p:grpSpPr>
        <p:grpSp>
          <p:nvGrpSpPr>
            <p:cNvPr id="51" name="Group 12"/>
            <p:cNvGrpSpPr>
              <a:grpSpLocks/>
            </p:cNvGrpSpPr>
            <p:nvPr/>
          </p:nvGrpSpPr>
          <p:grpSpPr bwMode="auto">
            <a:xfrm>
              <a:off x="6480" y="1440"/>
              <a:ext cx="4440" cy="4080"/>
              <a:chOff x="176" y="2126"/>
              <a:chExt cx="1789" cy="1751"/>
            </a:xfrm>
          </p:grpSpPr>
          <p:sp>
            <p:nvSpPr>
              <p:cNvPr id="90" name="Freeform 13"/>
              <p:cNvSpPr>
                <a:spLocks/>
              </p:cNvSpPr>
              <p:nvPr/>
            </p:nvSpPr>
            <p:spPr bwMode="auto">
              <a:xfrm>
                <a:off x="176" y="2126"/>
                <a:ext cx="1789" cy="1751"/>
              </a:xfrm>
              <a:custGeom>
                <a:avLst/>
                <a:gdLst>
                  <a:gd name="T0" fmla="*/ 1 w 3094"/>
                  <a:gd name="T1" fmla="*/ 0 h 3027"/>
                  <a:gd name="T2" fmla="*/ 1 w 3094"/>
                  <a:gd name="T3" fmla="*/ 1 h 3027"/>
                  <a:gd name="T4" fmla="*/ 1 w 3094"/>
                  <a:gd name="T5" fmla="*/ 1 h 3027"/>
                  <a:gd name="T6" fmla="*/ 1 w 3094"/>
                  <a:gd name="T7" fmla="*/ 1 h 3027"/>
                  <a:gd name="T8" fmla="*/ 1 w 3094"/>
                  <a:gd name="T9" fmla="*/ 1 h 3027"/>
                  <a:gd name="T10" fmla="*/ 1 w 3094"/>
                  <a:gd name="T11" fmla="*/ 1 h 3027"/>
                  <a:gd name="T12" fmla="*/ 1 w 3094"/>
                  <a:gd name="T13" fmla="*/ 1 h 3027"/>
                  <a:gd name="T14" fmla="*/ 0 w 3094"/>
                  <a:gd name="T15" fmla="*/ 1 h 3027"/>
                  <a:gd name="T16" fmla="*/ 1 w 3094"/>
                  <a:gd name="T17" fmla="*/ 1 h 3027"/>
                  <a:gd name="T18" fmla="*/ 1 w 3094"/>
                  <a:gd name="T19" fmla="*/ 0 h 30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94" h="3027">
                    <a:moveTo>
                      <a:pt x="1554" y="0"/>
                    </a:moveTo>
                    <a:lnTo>
                      <a:pt x="2558" y="362"/>
                    </a:lnTo>
                    <a:lnTo>
                      <a:pt x="3094" y="1299"/>
                    </a:lnTo>
                    <a:lnTo>
                      <a:pt x="2893" y="2344"/>
                    </a:lnTo>
                    <a:lnTo>
                      <a:pt x="2089" y="3027"/>
                    </a:lnTo>
                    <a:lnTo>
                      <a:pt x="1018" y="3027"/>
                    </a:lnTo>
                    <a:lnTo>
                      <a:pt x="187" y="2344"/>
                    </a:lnTo>
                    <a:lnTo>
                      <a:pt x="0" y="1299"/>
                    </a:lnTo>
                    <a:lnTo>
                      <a:pt x="549" y="362"/>
                    </a:lnTo>
                    <a:lnTo>
                      <a:pt x="1554" y="0"/>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91" name="Freeform 14"/>
              <p:cNvSpPr>
                <a:spLocks/>
              </p:cNvSpPr>
              <p:nvPr/>
            </p:nvSpPr>
            <p:spPr bwMode="auto">
              <a:xfrm>
                <a:off x="204" y="2165"/>
                <a:ext cx="1735" cy="1692"/>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FFDB4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92" name="Freeform 15"/>
              <p:cNvSpPr>
                <a:spLocks/>
              </p:cNvSpPr>
              <p:nvPr/>
            </p:nvSpPr>
            <p:spPr bwMode="auto">
              <a:xfrm>
                <a:off x="293" y="2231"/>
                <a:ext cx="1552" cy="1555"/>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grpSp>
          <p:nvGrpSpPr>
            <p:cNvPr id="52" name="Group 16"/>
            <p:cNvGrpSpPr>
              <a:grpSpLocks/>
            </p:cNvGrpSpPr>
            <p:nvPr/>
          </p:nvGrpSpPr>
          <p:grpSpPr bwMode="auto">
            <a:xfrm>
              <a:off x="7436" y="2295"/>
              <a:ext cx="2464" cy="2507"/>
              <a:chOff x="2379" y="2190"/>
              <a:chExt cx="993" cy="1076"/>
            </a:xfrm>
          </p:grpSpPr>
          <p:grpSp>
            <p:nvGrpSpPr>
              <p:cNvPr id="53" name="Group 17"/>
              <p:cNvGrpSpPr>
                <a:grpSpLocks/>
              </p:cNvGrpSpPr>
              <p:nvPr/>
            </p:nvGrpSpPr>
            <p:grpSpPr bwMode="auto">
              <a:xfrm>
                <a:off x="2525" y="2980"/>
                <a:ext cx="277" cy="286"/>
                <a:chOff x="2525" y="2980"/>
                <a:chExt cx="277" cy="286"/>
              </a:xfrm>
            </p:grpSpPr>
            <p:grpSp>
              <p:nvGrpSpPr>
                <p:cNvPr id="80" name="Group 18"/>
                <p:cNvGrpSpPr>
                  <a:grpSpLocks/>
                </p:cNvGrpSpPr>
                <p:nvPr/>
              </p:nvGrpSpPr>
              <p:grpSpPr bwMode="auto">
                <a:xfrm>
                  <a:off x="2582" y="2980"/>
                  <a:ext cx="95" cy="60"/>
                  <a:chOff x="2578" y="2972"/>
                  <a:chExt cx="95" cy="60"/>
                </a:xfrm>
              </p:grpSpPr>
              <p:sp>
                <p:nvSpPr>
                  <p:cNvPr id="88" name="Oval 19"/>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a:buFontTx/>
                      <a:buNone/>
                    </a:pPr>
                    <a:endParaRPr lang="en-US" altLang="en-US" sz="2400">
                      <a:solidFill>
                        <a:srgbClr val="000000"/>
                      </a:solidFill>
                      <a:latin typeface="Arial" charset="0"/>
                    </a:endParaRPr>
                  </a:p>
                </p:txBody>
              </p:sp>
              <p:sp>
                <p:nvSpPr>
                  <p:cNvPr id="89" name="Freeform 20"/>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grpSp>
              <p:nvGrpSpPr>
                <p:cNvPr id="81" name="Group 21"/>
                <p:cNvGrpSpPr>
                  <a:grpSpLocks/>
                </p:cNvGrpSpPr>
                <p:nvPr/>
              </p:nvGrpSpPr>
              <p:grpSpPr bwMode="auto">
                <a:xfrm rot="3608440" flipH="1">
                  <a:off x="2724" y="3067"/>
                  <a:ext cx="95" cy="60"/>
                  <a:chOff x="2578" y="2972"/>
                  <a:chExt cx="95" cy="60"/>
                </a:xfrm>
              </p:grpSpPr>
              <p:sp>
                <p:nvSpPr>
                  <p:cNvPr id="86" name="Oval 22"/>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a:buFontTx/>
                      <a:buNone/>
                    </a:pPr>
                    <a:endParaRPr lang="en-US" altLang="en-US" sz="2400">
                      <a:solidFill>
                        <a:srgbClr val="000000"/>
                      </a:solidFill>
                      <a:latin typeface="Arial" charset="0"/>
                    </a:endParaRPr>
                  </a:p>
                </p:txBody>
              </p:sp>
              <p:sp>
                <p:nvSpPr>
                  <p:cNvPr id="87" name="Freeform 23"/>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sp>
              <p:nvSpPr>
                <p:cNvPr id="82" name="Freeform 24"/>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83" name="Freeform 25"/>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84" name="Oval 26"/>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a:buFontTx/>
                    <a:buNone/>
                  </a:pPr>
                  <a:endParaRPr lang="en-US" altLang="en-US" sz="2400">
                    <a:solidFill>
                      <a:srgbClr val="000000"/>
                    </a:solidFill>
                    <a:latin typeface="Arial" charset="0"/>
                  </a:endParaRPr>
                </a:p>
              </p:txBody>
            </p:sp>
            <p:sp>
              <p:nvSpPr>
                <p:cNvPr id="85" name="Freeform 27"/>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grpSp>
            <p:nvGrpSpPr>
              <p:cNvPr id="54" name="Group 28"/>
              <p:cNvGrpSpPr>
                <a:grpSpLocks/>
              </p:cNvGrpSpPr>
              <p:nvPr/>
            </p:nvGrpSpPr>
            <p:grpSpPr bwMode="auto">
              <a:xfrm flipH="1">
                <a:off x="2960" y="2975"/>
                <a:ext cx="277" cy="286"/>
                <a:chOff x="2525" y="2980"/>
                <a:chExt cx="277" cy="286"/>
              </a:xfrm>
            </p:grpSpPr>
            <p:grpSp>
              <p:nvGrpSpPr>
                <p:cNvPr id="70" name="Group 29"/>
                <p:cNvGrpSpPr>
                  <a:grpSpLocks/>
                </p:cNvGrpSpPr>
                <p:nvPr/>
              </p:nvGrpSpPr>
              <p:grpSpPr bwMode="auto">
                <a:xfrm>
                  <a:off x="2582" y="2980"/>
                  <a:ext cx="95" cy="60"/>
                  <a:chOff x="2578" y="2972"/>
                  <a:chExt cx="95" cy="60"/>
                </a:xfrm>
              </p:grpSpPr>
              <p:sp>
                <p:nvSpPr>
                  <p:cNvPr id="78" name="Oval 30"/>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a:buFontTx/>
                      <a:buNone/>
                    </a:pPr>
                    <a:endParaRPr lang="en-US" altLang="en-US" sz="2400">
                      <a:solidFill>
                        <a:srgbClr val="000000"/>
                      </a:solidFill>
                      <a:latin typeface="Arial" charset="0"/>
                    </a:endParaRPr>
                  </a:p>
                </p:txBody>
              </p:sp>
              <p:sp>
                <p:nvSpPr>
                  <p:cNvPr id="79" name="Freeform 31"/>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grpSp>
              <p:nvGrpSpPr>
                <p:cNvPr id="71" name="Group 32"/>
                <p:cNvGrpSpPr>
                  <a:grpSpLocks/>
                </p:cNvGrpSpPr>
                <p:nvPr/>
              </p:nvGrpSpPr>
              <p:grpSpPr bwMode="auto">
                <a:xfrm rot="3608440" flipH="1">
                  <a:off x="2724" y="3067"/>
                  <a:ext cx="95" cy="60"/>
                  <a:chOff x="2578" y="2972"/>
                  <a:chExt cx="95" cy="60"/>
                </a:xfrm>
              </p:grpSpPr>
              <p:sp>
                <p:nvSpPr>
                  <p:cNvPr id="76" name="Oval 75"/>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a:buFontTx/>
                      <a:buNone/>
                    </a:pPr>
                    <a:endParaRPr lang="en-US" altLang="en-US" sz="2400">
                      <a:solidFill>
                        <a:srgbClr val="000000"/>
                      </a:solidFill>
                      <a:latin typeface="Arial" charset="0"/>
                    </a:endParaRPr>
                  </a:p>
                </p:txBody>
              </p:sp>
              <p:sp>
                <p:nvSpPr>
                  <p:cNvPr id="77" name="Freeform 76"/>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sp>
              <p:nvSpPr>
                <p:cNvPr id="72" name="Freeform 35"/>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73" name="Freeform 36"/>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74" name="Oval 37"/>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a:buFontTx/>
                    <a:buNone/>
                  </a:pPr>
                  <a:endParaRPr lang="en-US" altLang="en-US" sz="2400">
                    <a:solidFill>
                      <a:srgbClr val="000000"/>
                    </a:solidFill>
                    <a:latin typeface="Arial" charset="0"/>
                  </a:endParaRPr>
                </a:p>
              </p:txBody>
            </p:sp>
            <p:sp>
              <p:nvSpPr>
                <p:cNvPr id="75" name="Freeform 38"/>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grpSp>
            <p:nvGrpSpPr>
              <p:cNvPr id="55" name="Group 39"/>
              <p:cNvGrpSpPr>
                <a:grpSpLocks/>
              </p:cNvGrpSpPr>
              <p:nvPr/>
            </p:nvGrpSpPr>
            <p:grpSpPr bwMode="auto">
              <a:xfrm>
                <a:off x="2379" y="2190"/>
                <a:ext cx="993" cy="864"/>
                <a:chOff x="2379" y="2190"/>
                <a:chExt cx="993" cy="864"/>
              </a:xfrm>
            </p:grpSpPr>
            <p:sp>
              <p:nvSpPr>
                <p:cNvPr id="56" name="Freeform 40"/>
                <p:cNvSpPr>
                  <a:spLocks/>
                </p:cNvSpPr>
                <p:nvPr/>
              </p:nvSpPr>
              <p:spPr bwMode="auto">
                <a:xfrm>
                  <a:off x="2487"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57" name="Freeform 41"/>
                <p:cNvSpPr>
                  <a:spLocks/>
                </p:cNvSpPr>
                <p:nvPr/>
              </p:nvSpPr>
              <p:spPr bwMode="auto">
                <a:xfrm flipH="1">
                  <a:off x="3045"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nvGrpSpPr>
                <p:cNvPr id="58" name="Group 42"/>
                <p:cNvGrpSpPr>
                  <a:grpSpLocks/>
                </p:cNvGrpSpPr>
                <p:nvPr/>
              </p:nvGrpSpPr>
              <p:grpSpPr bwMode="auto">
                <a:xfrm>
                  <a:off x="2379" y="2190"/>
                  <a:ext cx="993" cy="864"/>
                  <a:chOff x="2379" y="2190"/>
                  <a:chExt cx="993" cy="864"/>
                </a:xfrm>
              </p:grpSpPr>
              <p:sp>
                <p:nvSpPr>
                  <p:cNvPr id="59" name="Freeform 43"/>
                  <p:cNvSpPr>
                    <a:spLocks/>
                  </p:cNvSpPr>
                  <p:nvPr/>
                </p:nvSpPr>
                <p:spPr bwMode="auto">
                  <a:xfrm>
                    <a:off x="2379"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60" name="Freeform 44"/>
                  <p:cNvSpPr>
                    <a:spLocks/>
                  </p:cNvSpPr>
                  <p:nvPr/>
                </p:nvSpPr>
                <p:spPr bwMode="auto">
                  <a:xfrm flipH="1">
                    <a:off x="2982"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61" name="Freeform 45"/>
                  <p:cNvSpPr>
                    <a:spLocks/>
                  </p:cNvSpPr>
                  <p:nvPr/>
                </p:nvSpPr>
                <p:spPr bwMode="auto">
                  <a:xfrm>
                    <a:off x="2697" y="2190"/>
                    <a:ext cx="177" cy="564"/>
                  </a:xfrm>
                  <a:custGeom>
                    <a:avLst/>
                    <a:gdLst>
                      <a:gd name="T0" fmla="*/ 126 w 177"/>
                      <a:gd name="T1" fmla="*/ 564 h 564"/>
                      <a:gd name="T2" fmla="*/ 0 w 177"/>
                      <a:gd name="T3" fmla="*/ 387 h 564"/>
                      <a:gd name="T4" fmla="*/ 3 w 177"/>
                      <a:gd name="T5" fmla="*/ 0 h 564"/>
                      <a:gd name="T6" fmla="*/ 177 w 177"/>
                      <a:gd name="T7" fmla="*/ 351 h 564"/>
                      <a:gd name="T8" fmla="*/ 159 w 177"/>
                      <a:gd name="T9" fmla="*/ 546 h 564"/>
                      <a:gd name="T10" fmla="*/ 126 w 177"/>
                      <a:gd name="T11" fmla="*/ 564 h 5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7" h="564">
                        <a:moveTo>
                          <a:pt x="126" y="564"/>
                        </a:moveTo>
                        <a:lnTo>
                          <a:pt x="0" y="387"/>
                        </a:lnTo>
                        <a:lnTo>
                          <a:pt x="3" y="0"/>
                        </a:lnTo>
                        <a:lnTo>
                          <a:pt x="177" y="351"/>
                        </a:lnTo>
                        <a:lnTo>
                          <a:pt x="159" y="546"/>
                        </a:lnTo>
                        <a:lnTo>
                          <a:pt x="126" y="564"/>
                        </a:lnTo>
                        <a:close/>
                      </a:path>
                    </a:pathLst>
                  </a:custGeom>
                  <a:solidFill>
                    <a:srgbClr val="57D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62" name="Freeform 46"/>
                  <p:cNvSpPr>
                    <a:spLocks/>
                  </p:cNvSpPr>
                  <p:nvPr/>
                </p:nvSpPr>
                <p:spPr bwMode="auto">
                  <a:xfrm>
                    <a:off x="2871" y="2199"/>
                    <a:ext cx="183" cy="540"/>
                  </a:xfrm>
                  <a:custGeom>
                    <a:avLst/>
                    <a:gdLst>
                      <a:gd name="T0" fmla="*/ 36 w 183"/>
                      <a:gd name="T1" fmla="*/ 537 h 540"/>
                      <a:gd name="T2" fmla="*/ 0 w 183"/>
                      <a:gd name="T3" fmla="*/ 339 h 540"/>
                      <a:gd name="T4" fmla="*/ 180 w 183"/>
                      <a:gd name="T5" fmla="*/ 0 h 540"/>
                      <a:gd name="T6" fmla="*/ 183 w 183"/>
                      <a:gd name="T7" fmla="*/ 384 h 540"/>
                      <a:gd name="T8" fmla="*/ 69 w 183"/>
                      <a:gd name="T9" fmla="*/ 540 h 540"/>
                      <a:gd name="T10" fmla="*/ 36 w 183"/>
                      <a:gd name="T11" fmla="*/ 537 h 5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3" h="540">
                        <a:moveTo>
                          <a:pt x="36" y="537"/>
                        </a:moveTo>
                        <a:lnTo>
                          <a:pt x="0" y="339"/>
                        </a:lnTo>
                        <a:lnTo>
                          <a:pt x="180" y="0"/>
                        </a:lnTo>
                        <a:lnTo>
                          <a:pt x="183" y="384"/>
                        </a:lnTo>
                        <a:lnTo>
                          <a:pt x="69" y="540"/>
                        </a:lnTo>
                        <a:lnTo>
                          <a:pt x="36" y="537"/>
                        </a:lnTo>
                        <a:close/>
                      </a:path>
                    </a:pathLst>
                  </a:custGeom>
                  <a:solidFill>
                    <a:srgbClr val="6500CA"/>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nvGrpSpPr>
                  <p:cNvPr id="63" name="Group 47"/>
                  <p:cNvGrpSpPr>
                    <a:grpSpLocks/>
                  </p:cNvGrpSpPr>
                  <p:nvPr/>
                </p:nvGrpSpPr>
                <p:grpSpPr bwMode="auto">
                  <a:xfrm>
                    <a:off x="2430" y="2439"/>
                    <a:ext cx="897" cy="615"/>
                    <a:chOff x="2430" y="2439"/>
                    <a:chExt cx="897" cy="615"/>
                  </a:xfrm>
                </p:grpSpPr>
                <p:sp>
                  <p:nvSpPr>
                    <p:cNvPr id="64" name="Freeform 48"/>
                    <p:cNvSpPr>
                      <a:spLocks/>
                    </p:cNvSpPr>
                    <p:nvPr/>
                  </p:nvSpPr>
                  <p:spPr bwMode="auto">
                    <a:xfrm>
                      <a:off x="2541" y="2439"/>
                      <a:ext cx="663" cy="444"/>
                    </a:xfrm>
                    <a:custGeom>
                      <a:avLst/>
                      <a:gdLst>
                        <a:gd name="T0" fmla="*/ 297 w 663"/>
                        <a:gd name="T1" fmla="*/ 444 h 444"/>
                        <a:gd name="T2" fmla="*/ 168 w 663"/>
                        <a:gd name="T3" fmla="*/ 321 h 444"/>
                        <a:gd name="T4" fmla="*/ 0 w 663"/>
                        <a:gd name="T5" fmla="*/ 105 h 444"/>
                        <a:gd name="T6" fmla="*/ 132 w 663"/>
                        <a:gd name="T7" fmla="*/ 216 h 444"/>
                        <a:gd name="T8" fmla="*/ 207 w 663"/>
                        <a:gd name="T9" fmla="*/ 300 h 444"/>
                        <a:gd name="T10" fmla="*/ 285 w 663"/>
                        <a:gd name="T11" fmla="*/ 390 h 444"/>
                        <a:gd name="T12" fmla="*/ 300 w 663"/>
                        <a:gd name="T13" fmla="*/ 408 h 444"/>
                        <a:gd name="T14" fmla="*/ 270 w 663"/>
                        <a:gd name="T15" fmla="*/ 276 h 444"/>
                        <a:gd name="T16" fmla="*/ 228 w 663"/>
                        <a:gd name="T17" fmla="*/ 135 h 444"/>
                        <a:gd name="T18" fmla="*/ 222 w 663"/>
                        <a:gd name="T19" fmla="*/ 0 h 444"/>
                        <a:gd name="T20" fmla="*/ 261 w 663"/>
                        <a:gd name="T21" fmla="*/ 87 h 444"/>
                        <a:gd name="T22" fmla="*/ 285 w 663"/>
                        <a:gd name="T23" fmla="*/ 183 h 444"/>
                        <a:gd name="T24" fmla="*/ 312 w 663"/>
                        <a:gd name="T25" fmla="*/ 270 h 444"/>
                        <a:gd name="T26" fmla="*/ 333 w 663"/>
                        <a:gd name="T27" fmla="*/ 414 h 444"/>
                        <a:gd name="T28" fmla="*/ 354 w 663"/>
                        <a:gd name="T29" fmla="*/ 333 h 444"/>
                        <a:gd name="T30" fmla="*/ 381 w 663"/>
                        <a:gd name="T31" fmla="*/ 219 h 444"/>
                        <a:gd name="T32" fmla="*/ 402 w 663"/>
                        <a:gd name="T33" fmla="*/ 114 h 444"/>
                        <a:gd name="T34" fmla="*/ 453 w 663"/>
                        <a:gd name="T35" fmla="*/ 0 h 444"/>
                        <a:gd name="T36" fmla="*/ 450 w 663"/>
                        <a:gd name="T37" fmla="*/ 78 h 444"/>
                        <a:gd name="T38" fmla="*/ 435 w 663"/>
                        <a:gd name="T39" fmla="*/ 168 h 444"/>
                        <a:gd name="T40" fmla="*/ 417 w 663"/>
                        <a:gd name="T41" fmla="*/ 255 h 444"/>
                        <a:gd name="T42" fmla="*/ 366 w 663"/>
                        <a:gd name="T43" fmla="*/ 408 h 444"/>
                        <a:gd name="T44" fmla="*/ 408 w 663"/>
                        <a:gd name="T45" fmla="*/ 372 h 444"/>
                        <a:gd name="T46" fmla="*/ 480 w 663"/>
                        <a:gd name="T47" fmla="*/ 291 h 444"/>
                        <a:gd name="T48" fmla="*/ 555 w 663"/>
                        <a:gd name="T49" fmla="*/ 189 h 444"/>
                        <a:gd name="T50" fmla="*/ 663 w 663"/>
                        <a:gd name="T51" fmla="*/ 108 h 444"/>
                        <a:gd name="T52" fmla="*/ 636 w 663"/>
                        <a:gd name="T53" fmla="*/ 177 h 444"/>
                        <a:gd name="T54" fmla="*/ 585 w 663"/>
                        <a:gd name="T55" fmla="*/ 240 h 444"/>
                        <a:gd name="T56" fmla="*/ 507 w 663"/>
                        <a:gd name="T57" fmla="*/ 330 h 444"/>
                        <a:gd name="T58" fmla="*/ 420 w 663"/>
                        <a:gd name="T59" fmla="*/ 408 h 444"/>
                        <a:gd name="T60" fmla="*/ 369 w 663"/>
                        <a:gd name="T61" fmla="*/ 444 h 444"/>
                        <a:gd name="T62" fmla="*/ 333 w 663"/>
                        <a:gd name="T63" fmla="*/ 417 h 444"/>
                        <a:gd name="T64" fmla="*/ 297 w 663"/>
                        <a:gd name="T65" fmla="*/ 444 h 4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63" h="444">
                          <a:moveTo>
                            <a:pt x="297" y="444"/>
                          </a:moveTo>
                          <a:lnTo>
                            <a:pt x="168" y="321"/>
                          </a:lnTo>
                          <a:lnTo>
                            <a:pt x="0" y="105"/>
                          </a:lnTo>
                          <a:lnTo>
                            <a:pt x="132" y="216"/>
                          </a:lnTo>
                          <a:lnTo>
                            <a:pt x="207" y="300"/>
                          </a:lnTo>
                          <a:lnTo>
                            <a:pt x="285" y="390"/>
                          </a:lnTo>
                          <a:lnTo>
                            <a:pt x="300" y="408"/>
                          </a:lnTo>
                          <a:lnTo>
                            <a:pt x="270" y="276"/>
                          </a:lnTo>
                          <a:lnTo>
                            <a:pt x="228" y="135"/>
                          </a:lnTo>
                          <a:lnTo>
                            <a:pt x="222" y="0"/>
                          </a:lnTo>
                          <a:lnTo>
                            <a:pt x="261" y="87"/>
                          </a:lnTo>
                          <a:lnTo>
                            <a:pt x="285" y="183"/>
                          </a:lnTo>
                          <a:lnTo>
                            <a:pt x="312" y="270"/>
                          </a:lnTo>
                          <a:lnTo>
                            <a:pt x="333" y="414"/>
                          </a:lnTo>
                          <a:lnTo>
                            <a:pt x="354" y="333"/>
                          </a:lnTo>
                          <a:lnTo>
                            <a:pt x="381" y="219"/>
                          </a:lnTo>
                          <a:lnTo>
                            <a:pt x="402" y="114"/>
                          </a:lnTo>
                          <a:lnTo>
                            <a:pt x="453" y="0"/>
                          </a:lnTo>
                          <a:lnTo>
                            <a:pt x="450" y="78"/>
                          </a:lnTo>
                          <a:lnTo>
                            <a:pt x="435" y="168"/>
                          </a:lnTo>
                          <a:lnTo>
                            <a:pt x="417" y="255"/>
                          </a:lnTo>
                          <a:lnTo>
                            <a:pt x="366" y="408"/>
                          </a:lnTo>
                          <a:lnTo>
                            <a:pt x="408" y="372"/>
                          </a:lnTo>
                          <a:lnTo>
                            <a:pt x="480" y="291"/>
                          </a:lnTo>
                          <a:lnTo>
                            <a:pt x="555" y="189"/>
                          </a:lnTo>
                          <a:lnTo>
                            <a:pt x="663" y="108"/>
                          </a:lnTo>
                          <a:lnTo>
                            <a:pt x="636" y="177"/>
                          </a:lnTo>
                          <a:lnTo>
                            <a:pt x="585" y="240"/>
                          </a:lnTo>
                          <a:lnTo>
                            <a:pt x="507" y="330"/>
                          </a:lnTo>
                          <a:lnTo>
                            <a:pt x="420" y="408"/>
                          </a:lnTo>
                          <a:lnTo>
                            <a:pt x="369" y="444"/>
                          </a:lnTo>
                          <a:lnTo>
                            <a:pt x="333" y="417"/>
                          </a:lnTo>
                          <a:lnTo>
                            <a:pt x="297" y="444"/>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65" name="Freeform 49"/>
                    <p:cNvSpPr>
                      <a:spLocks/>
                    </p:cNvSpPr>
                    <p:nvPr/>
                  </p:nvSpPr>
                  <p:spPr bwMode="auto">
                    <a:xfrm>
                      <a:off x="2430"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66" name="Freeform 50"/>
                    <p:cNvSpPr>
                      <a:spLocks/>
                    </p:cNvSpPr>
                    <p:nvPr/>
                  </p:nvSpPr>
                  <p:spPr bwMode="auto">
                    <a:xfrm flipH="1">
                      <a:off x="2943"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67" name="Freeform 51"/>
                    <p:cNvSpPr>
                      <a:spLocks/>
                    </p:cNvSpPr>
                    <p:nvPr/>
                  </p:nvSpPr>
                  <p:spPr bwMode="auto">
                    <a:xfrm>
                      <a:off x="2778" y="2868"/>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68" name="Freeform 52"/>
                    <p:cNvSpPr>
                      <a:spLocks/>
                    </p:cNvSpPr>
                    <p:nvPr/>
                  </p:nvSpPr>
                  <p:spPr bwMode="auto">
                    <a:xfrm flipH="1">
                      <a:off x="2916" y="2865"/>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69" name="Freeform 53"/>
                    <p:cNvSpPr>
                      <a:spLocks/>
                    </p:cNvSpPr>
                    <p:nvPr/>
                  </p:nvSpPr>
                  <p:spPr bwMode="auto">
                    <a:xfrm>
                      <a:off x="2817" y="2856"/>
                      <a:ext cx="123" cy="198"/>
                    </a:xfrm>
                    <a:custGeom>
                      <a:avLst/>
                      <a:gdLst>
                        <a:gd name="T0" fmla="*/ 57 w 123"/>
                        <a:gd name="T1" fmla="*/ 0 h 198"/>
                        <a:gd name="T2" fmla="*/ 21 w 123"/>
                        <a:gd name="T3" fmla="*/ 24 h 198"/>
                        <a:gd name="T4" fmla="*/ 24 w 123"/>
                        <a:gd name="T5" fmla="*/ 69 h 198"/>
                        <a:gd name="T6" fmla="*/ 18 w 123"/>
                        <a:gd name="T7" fmla="*/ 99 h 198"/>
                        <a:gd name="T8" fmla="*/ 6 w 123"/>
                        <a:gd name="T9" fmla="*/ 144 h 198"/>
                        <a:gd name="T10" fmla="*/ 0 w 123"/>
                        <a:gd name="T11" fmla="*/ 171 h 198"/>
                        <a:gd name="T12" fmla="*/ 21 w 123"/>
                        <a:gd name="T13" fmla="*/ 189 h 198"/>
                        <a:gd name="T14" fmla="*/ 60 w 123"/>
                        <a:gd name="T15" fmla="*/ 198 h 198"/>
                        <a:gd name="T16" fmla="*/ 93 w 123"/>
                        <a:gd name="T17" fmla="*/ 192 h 198"/>
                        <a:gd name="T18" fmla="*/ 123 w 123"/>
                        <a:gd name="T19" fmla="*/ 174 h 198"/>
                        <a:gd name="T20" fmla="*/ 108 w 123"/>
                        <a:gd name="T21" fmla="*/ 138 h 198"/>
                        <a:gd name="T22" fmla="*/ 105 w 123"/>
                        <a:gd name="T23" fmla="*/ 102 h 198"/>
                        <a:gd name="T24" fmla="*/ 102 w 123"/>
                        <a:gd name="T25" fmla="*/ 63 h 198"/>
                        <a:gd name="T26" fmla="*/ 102 w 123"/>
                        <a:gd name="T27" fmla="*/ 24 h 198"/>
                        <a:gd name="T28" fmla="*/ 57 w 123"/>
                        <a:gd name="T29" fmla="*/ 0 h 19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23" h="198">
                          <a:moveTo>
                            <a:pt x="57" y="0"/>
                          </a:moveTo>
                          <a:lnTo>
                            <a:pt x="21" y="24"/>
                          </a:lnTo>
                          <a:lnTo>
                            <a:pt x="24" y="69"/>
                          </a:lnTo>
                          <a:lnTo>
                            <a:pt x="18" y="99"/>
                          </a:lnTo>
                          <a:lnTo>
                            <a:pt x="6" y="144"/>
                          </a:lnTo>
                          <a:lnTo>
                            <a:pt x="0" y="171"/>
                          </a:lnTo>
                          <a:lnTo>
                            <a:pt x="21" y="189"/>
                          </a:lnTo>
                          <a:lnTo>
                            <a:pt x="60" y="198"/>
                          </a:lnTo>
                          <a:lnTo>
                            <a:pt x="93" y="192"/>
                          </a:lnTo>
                          <a:lnTo>
                            <a:pt x="123" y="174"/>
                          </a:lnTo>
                          <a:lnTo>
                            <a:pt x="108" y="138"/>
                          </a:lnTo>
                          <a:lnTo>
                            <a:pt x="105" y="102"/>
                          </a:lnTo>
                          <a:lnTo>
                            <a:pt x="102" y="63"/>
                          </a:lnTo>
                          <a:lnTo>
                            <a:pt x="102" y="24"/>
                          </a:lnTo>
                          <a:lnTo>
                            <a:pt x="57"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grpSp>
          </p:grpSp>
        </p:grpSp>
      </p:grpSp>
      <p:pic>
        <p:nvPicPr>
          <p:cNvPr id="93" name="Picture 5" descr="IGWAP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19700" y="19249"/>
            <a:ext cx="692695" cy="692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1"/>
          </p:nvPr>
        </p:nvSpPr>
        <p:spPr/>
        <p:txBody>
          <a:bodyPr/>
          <a:lstStyle/>
          <a:p>
            <a:r>
              <a:rPr lang="en-GB" dirty="0" smtClean="0">
                <a:solidFill>
                  <a:srgbClr val="000000"/>
                </a:solidFill>
              </a:rPr>
              <a:t>CONFIDENTIAL</a:t>
            </a:r>
            <a:endParaRPr lang="en-GB" dirty="0">
              <a:solidFill>
                <a:srgbClr val="000000"/>
              </a:solidFill>
            </a:endParaRPr>
          </a:p>
        </p:txBody>
      </p:sp>
      <p:sp>
        <p:nvSpPr>
          <p:cNvPr id="94" name="Footer Placeholder 3"/>
          <p:cNvSpPr txBox="1">
            <a:spLocks/>
          </p:cNvSpPr>
          <p:nvPr/>
        </p:nvSpPr>
        <p:spPr bwMode="auto">
          <a:xfrm>
            <a:off x="3151474" y="112308"/>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GB"/>
            </a:defPPr>
            <a:lvl1pPr algn="ctr"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GB" smtClean="0">
                <a:solidFill>
                  <a:srgbClr val="000000"/>
                </a:solidFill>
              </a:rPr>
              <a:t>CONFIDENTIAL</a:t>
            </a:r>
            <a:endParaRPr lang="en-GB" dirty="0">
              <a:solidFill>
                <a:srgbClr val="0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93167826"/>
              </p:ext>
            </p:extLst>
          </p:nvPr>
        </p:nvGraphicFramePr>
        <p:xfrm>
          <a:off x="457200" y="1700914"/>
          <a:ext cx="8229601" cy="3807152"/>
        </p:xfrm>
        <a:graphic>
          <a:graphicData uri="http://schemas.openxmlformats.org/drawingml/2006/table">
            <a:tbl>
              <a:tblPr firstRow="1" firstCol="1" bandRow="1"/>
              <a:tblGrid>
                <a:gridCol w="370384">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gridCol w="3970785">
                  <a:extLst>
                    <a:ext uri="{9D8B030D-6E8A-4147-A177-3AD203B41FA5}">
                      <a16:colId xmlns:a16="http://schemas.microsoft.com/office/drawing/2014/main" val="20004"/>
                    </a:ext>
                  </a:extLst>
                </a:gridCol>
              </a:tblGrid>
              <a:tr h="300466">
                <a:tc rowSpan="2">
                  <a:txBody>
                    <a:bodyPr/>
                    <a:lstStyle/>
                    <a:p>
                      <a:pPr algn="ctr">
                        <a:spcAft>
                          <a:spcPts val="0"/>
                        </a:spcAft>
                      </a:pPr>
                      <a:r>
                        <a:rPr lang="en-ZA" sz="1400" dirty="0">
                          <a:effectLst/>
                          <a:latin typeface="Arial" panose="020B0604020202020204" pitchFamily="34" charset="0"/>
                          <a:ea typeface="Calibri" panose="020F0502020204030204" pitchFamily="34" charset="0"/>
                        </a:rPr>
                        <a:t>Ser No</a:t>
                      </a:r>
                      <a:endParaRPr lang="en-US" sz="14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effectLst/>
                          <a:latin typeface="Arial" panose="020B0604020202020204" pitchFamily="34" charset="0"/>
                          <a:ea typeface="Calibri" panose="020F0502020204030204" pitchFamily="34" charset="0"/>
                        </a:rPr>
                        <a:t>Description</a:t>
                      </a:r>
                      <a:endParaRPr lang="en-US" sz="140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dirty="0" smtClean="0">
                          <a:effectLst/>
                          <a:latin typeface="Arial" panose="020B0604020202020204" pitchFamily="34" charset="0"/>
                          <a:ea typeface="Calibri" panose="020F0502020204030204" pitchFamily="34" charset="0"/>
                        </a:rPr>
                        <a:t>Fin Year</a:t>
                      </a:r>
                      <a:endParaRPr lang="en-US" sz="14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dirty="0" smtClean="0">
                          <a:effectLst/>
                          <a:latin typeface="Arial" panose="020B0604020202020204" pitchFamily="34" charset="0"/>
                          <a:ea typeface="Calibri" panose="020F0502020204030204" pitchFamily="34" charset="0"/>
                        </a:rPr>
                        <a:t>Amount</a:t>
                      </a:r>
                    </a:p>
                    <a:p>
                      <a:pPr algn="ctr">
                        <a:spcAft>
                          <a:spcPts val="0"/>
                        </a:spcAft>
                      </a:pPr>
                      <a:r>
                        <a:rPr lang="en-ZA" sz="1400" dirty="0" err="1" smtClean="0">
                          <a:effectLst/>
                          <a:latin typeface="Arial" panose="020B0604020202020204" pitchFamily="34" charset="0"/>
                          <a:ea typeface="Calibri" panose="020F0502020204030204" pitchFamily="34" charset="0"/>
                        </a:rPr>
                        <a:t>R’000</a:t>
                      </a:r>
                      <a:endParaRPr lang="en-US" sz="14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dirty="0">
                          <a:effectLst/>
                          <a:latin typeface="Arial" panose="020B0604020202020204" pitchFamily="34" charset="0"/>
                          <a:ea typeface="Calibri" panose="020F0502020204030204" pitchFamily="34" charset="0"/>
                        </a:rPr>
                        <a:t>Status</a:t>
                      </a:r>
                      <a:endParaRPr lang="en-US" sz="14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70168">
                <a:tc vMerge="1">
                  <a:txBody>
                    <a:bodyPr/>
                    <a:lstStyle/>
                    <a:p>
                      <a:endParaRPr lang="en-US"/>
                    </a:p>
                  </a:txBody>
                  <a:tcPr/>
                </a:tc>
                <a:tc>
                  <a:txBody>
                    <a:bodyPr/>
                    <a:lstStyle/>
                    <a:p>
                      <a:pPr algn="ctr">
                        <a:spcAft>
                          <a:spcPts val="0"/>
                        </a:spcAft>
                      </a:pPr>
                      <a:r>
                        <a:rPr lang="en-ZA" sz="1400" dirty="0">
                          <a:effectLst/>
                          <a:latin typeface="Arial" panose="020B0604020202020204" pitchFamily="34" charset="0"/>
                          <a:ea typeface="Calibri" panose="020F0502020204030204" pitchFamily="34" charset="0"/>
                        </a:rPr>
                        <a:t>a</a:t>
                      </a:r>
                      <a:endParaRPr lang="en-US" sz="14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dirty="0" smtClean="0">
                          <a:effectLst/>
                          <a:latin typeface="Arial" panose="020B0604020202020204" pitchFamily="34" charset="0"/>
                          <a:ea typeface="Calibri" panose="020F0502020204030204" pitchFamily="34" charset="0"/>
                        </a:rPr>
                        <a:t>b</a:t>
                      </a:r>
                      <a:endParaRPr lang="en-US" sz="14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effectLst/>
                          <a:latin typeface="Arial" panose="020B0604020202020204" pitchFamily="34" charset="0"/>
                          <a:ea typeface="Calibri" panose="020F0502020204030204" pitchFamily="34" charset="0"/>
                        </a:rPr>
                        <a:t>c</a:t>
                      </a:r>
                      <a:endParaRPr lang="en-US" sz="140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effectLst/>
                          <a:latin typeface="Arial" panose="020B0604020202020204" pitchFamily="34" charset="0"/>
                          <a:ea typeface="Calibri" panose="020F0502020204030204" pitchFamily="34" charset="0"/>
                        </a:rPr>
                        <a:t>d</a:t>
                      </a:r>
                      <a:endParaRPr lang="en-US" sz="140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09736">
                <a:tc>
                  <a:txBody>
                    <a:bodyPr/>
                    <a:lstStyle/>
                    <a:p>
                      <a:pPr algn="ctr">
                        <a:spcAft>
                          <a:spcPts val="0"/>
                        </a:spcAft>
                      </a:pPr>
                      <a:r>
                        <a:rPr lang="en-US" sz="1400">
                          <a:effectLst/>
                          <a:latin typeface="Arial" panose="020B0604020202020204" pitchFamily="34" charset="0"/>
                          <a:ea typeface="Calibri" panose="020F0502020204030204" pitchFamily="34" charset="0"/>
                        </a:rPr>
                        <a:t>5</a:t>
                      </a: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ZA" sz="1400" dirty="0">
                          <a:effectLst/>
                          <a:latin typeface="Arial" panose="020B0604020202020204" pitchFamily="34" charset="0"/>
                          <a:ea typeface="Calibri" panose="020F0502020204030204" pitchFamily="34" charset="0"/>
                        </a:rPr>
                        <a:t>None Compliance with the mandatory pre-qualifying criteria </a:t>
                      </a:r>
                      <a:endParaRPr lang="en-US" sz="14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effectLst/>
                          <a:latin typeface="Arial" panose="020B0604020202020204" pitchFamily="34" charset="0"/>
                          <a:ea typeface="Calibri" panose="020F0502020204030204" pitchFamily="34" charset="0"/>
                        </a:rPr>
                        <a:t>2018/2019</a:t>
                      </a:r>
                      <a:endParaRPr lang="en-US" sz="140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dirty="0" smtClean="0">
                          <a:effectLst/>
                          <a:latin typeface="Arial" panose="020B0604020202020204" pitchFamily="34" charset="0"/>
                          <a:ea typeface="Calibri" panose="020F0502020204030204" pitchFamily="34" charset="0"/>
                        </a:rPr>
                        <a:t>105 </a:t>
                      </a:r>
                      <a:r>
                        <a:rPr lang="en-ZA" sz="1400" dirty="0">
                          <a:effectLst/>
                          <a:latin typeface="Arial" panose="020B0604020202020204" pitchFamily="34" charset="0"/>
                          <a:ea typeface="Calibri" panose="020F0502020204030204" pitchFamily="34" charset="0"/>
                        </a:rPr>
                        <a:t>000</a:t>
                      </a:r>
                      <a:endParaRPr lang="en-US" sz="14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ZA" sz="1400" dirty="0" err="1">
                          <a:effectLst/>
                          <a:latin typeface="Arial" panose="020B0604020202020204" pitchFamily="34" charset="0"/>
                          <a:ea typeface="Calibri" panose="020F0502020204030204" pitchFamily="34" charset="0"/>
                        </a:rPr>
                        <a:t>Dequar</a:t>
                      </a:r>
                      <a:r>
                        <a:rPr lang="en-ZA" sz="1400" dirty="0">
                          <a:effectLst/>
                          <a:latin typeface="Arial" panose="020B0604020202020204" pitchFamily="34" charset="0"/>
                          <a:ea typeface="Calibri" panose="020F0502020204030204" pitchFamily="34" charset="0"/>
                        </a:rPr>
                        <a:t> MP</a:t>
                      </a:r>
                      <a:r>
                        <a:rPr lang="en-ZA" sz="1400" b="1" dirty="0">
                          <a:effectLst/>
                          <a:latin typeface="Arial" panose="020B0604020202020204" pitchFamily="34" charset="0"/>
                          <a:ea typeface="Calibri" panose="020F0502020204030204" pitchFamily="34" charset="0"/>
                        </a:rPr>
                        <a:t> CAS 07/11/2017</a:t>
                      </a:r>
                      <a:r>
                        <a:rPr lang="en-ZA" sz="1400" dirty="0">
                          <a:effectLst/>
                          <a:latin typeface="Arial" panose="020B0604020202020204" pitchFamily="34" charset="0"/>
                          <a:ea typeface="Calibri" panose="020F0502020204030204" pitchFamily="34" charset="0"/>
                        </a:rPr>
                        <a:t>. On 14 October the Director of </a:t>
                      </a:r>
                      <a:r>
                        <a:rPr lang="en-ZA" sz="1400" dirty="0" smtClean="0">
                          <a:effectLst/>
                          <a:latin typeface="Arial" panose="020B0604020202020204" pitchFamily="34" charset="0"/>
                          <a:ea typeface="Calibri" panose="020F0502020204030204" pitchFamily="34" charset="0"/>
                        </a:rPr>
                        <a:t>the company was </a:t>
                      </a:r>
                      <a:r>
                        <a:rPr lang="en-ZA" sz="1400" dirty="0">
                          <a:effectLst/>
                          <a:latin typeface="Arial" panose="020B0604020202020204" pitchFamily="34" charset="0"/>
                          <a:ea typeface="Calibri" panose="020F0502020204030204" pitchFamily="34" charset="0"/>
                        </a:rPr>
                        <a:t>arrested after a Warrant of Arrest was issued. The accused appeared in the Special Commercial Crime Court and was released on </a:t>
                      </a:r>
                      <a:r>
                        <a:rPr lang="en-ZA" sz="1400" dirty="0" err="1">
                          <a:effectLst/>
                          <a:latin typeface="Arial" panose="020B0604020202020204" pitchFamily="34" charset="0"/>
                          <a:ea typeface="Calibri" panose="020F0502020204030204" pitchFamily="34" charset="0"/>
                        </a:rPr>
                        <a:t>R80</a:t>
                      </a:r>
                      <a:r>
                        <a:rPr lang="en-ZA" sz="1400" dirty="0">
                          <a:effectLst/>
                          <a:latin typeface="Arial" panose="020B0604020202020204" pitchFamily="34" charset="0"/>
                          <a:ea typeface="Calibri" panose="020F0502020204030204" pitchFamily="34" charset="0"/>
                        </a:rPr>
                        <a:t> 000 bail. The case was postponed to 09 December 2020 for disclosure and again postponed to 12 April 2021.</a:t>
                      </a:r>
                      <a:endParaRPr lang="en-US" sz="14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91932">
                <a:tc>
                  <a:txBody>
                    <a:bodyPr/>
                    <a:lstStyle/>
                    <a:p>
                      <a:pPr algn="ctr">
                        <a:spcAft>
                          <a:spcPts val="0"/>
                        </a:spcAft>
                      </a:pPr>
                      <a:r>
                        <a:rPr lang="en-US" sz="1400" dirty="0">
                          <a:effectLst/>
                          <a:latin typeface="Arial" panose="020B0604020202020204" pitchFamily="34" charset="0"/>
                          <a:ea typeface="Calibri" panose="020F0502020204030204" pitchFamily="34" charset="0"/>
                        </a:rPr>
                        <a:t>6</a:t>
                      </a: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ZA" sz="1400" dirty="0">
                          <a:effectLst/>
                          <a:latin typeface="Arial" panose="020B0604020202020204" pitchFamily="34" charset="0"/>
                          <a:ea typeface="Calibri" panose="020F0502020204030204" pitchFamily="34" charset="0"/>
                        </a:rPr>
                        <a:t>Incorrect bid evaluation process </a:t>
                      </a:r>
                      <a:endParaRPr lang="en-US" sz="14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dirty="0" smtClean="0">
                          <a:effectLst/>
                          <a:latin typeface="Arial" panose="020B0604020202020204" pitchFamily="34" charset="0"/>
                          <a:ea typeface="Calibri" panose="020F0502020204030204" pitchFamily="34" charset="0"/>
                        </a:rPr>
                        <a:t>2018 - 2020</a:t>
                      </a:r>
                      <a:endParaRPr lang="en-US" sz="14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dirty="0" smtClean="0">
                          <a:effectLst/>
                          <a:latin typeface="Arial" panose="020B0604020202020204" pitchFamily="34" charset="0"/>
                          <a:ea typeface="Calibri" panose="020F0502020204030204" pitchFamily="34" charset="0"/>
                        </a:rPr>
                        <a:t>59 007</a:t>
                      </a:r>
                      <a:endParaRPr lang="en-US" sz="14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ZA" sz="1400" dirty="0">
                          <a:effectLst/>
                          <a:latin typeface="Arial" panose="020B0604020202020204" pitchFamily="34" charset="0"/>
                          <a:ea typeface="Calibri" panose="020F0502020204030204" pitchFamily="34" charset="0"/>
                        </a:rPr>
                        <a:t>Simon’s Town MP</a:t>
                      </a:r>
                      <a:r>
                        <a:rPr lang="en-ZA" sz="1400" b="1" dirty="0">
                          <a:effectLst/>
                          <a:latin typeface="Arial" panose="020B0604020202020204" pitchFamily="34" charset="0"/>
                          <a:ea typeface="Calibri" panose="020F0502020204030204" pitchFamily="34" charset="0"/>
                        </a:rPr>
                        <a:t> CAS 04/10/2018</a:t>
                      </a:r>
                      <a:r>
                        <a:rPr lang="en-ZA" sz="1400" dirty="0">
                          <a:effectLst/>
                          <a:latin typeface="Arial" panose="020B0604020202020204" pitchFamily="34" charset="0"/>
                          <a:ea typeface="Calibri" panose="020F0502020204030204" pitchFamily="34" charset="0"/>
                        </a:rPr>
                        <a:t>. Investigation is finalised. Case docket was referred to the Commercial Crime Court Bellville for decision. The last consultation date was 04 March 2021. Prosecutor postponed again to 15 April 2021.</a:t>
                      </a:r>
                      <a:endParaRPr lang="en-US" sz="14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313816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235039" y="600059"/>
            <a:ext cx="8585433" cy="639058"/>
          </a:xfrm>
        </p:spPr>
        <p:txBody>
          <a:bodyPr/>
          <a:lstStyle/>
          <a:p>
            <a:r>
              <a:rPr lang="en-GB" sz="2100" b="1" dirty="0">
                <a:solidFill>
                  <a:srgbClr val="000000"/>
                </a:solidFill>
              </a:rPr>
              <a:t>DOD STATUS REPORT ON IRREGULAR </a:t>
            </a:r>
            <a:r>
              <a:rPr lang="en-GB" sz="2100" b="1" dirty="0" smtClean="0">
                <a:solidFill>
                  <a:srgbClr val="000000"/>
                </a:solidFill>
              </a:rPr>
              <a:t>EXPENDITURE (Cont’d)</a:t>
            </a:r>
            <a:endParaRPr lang="en-GB" sz="2100" b="1" dirty="0">
              <a:latin typeface="+mn-lt"/>
            </a:endParaRPr>
          </a:p>
        </p:txBody>
      </p:sp>
      <p:sp>
        <p:nvSpPr>
          <p:cNvPr id="70659" name="Rectangle 3"/>
          <p:cNvSpPr>
            <a:spLocks noGrp="1" noChangeArrowheads="1"/>
          </p:cNvSpPr>
          <p:nvPr>
            <p:ph type="body" idx="1"/>
          </p:nvPr>
        </p:nvSpPr>
        <p:spPr>
          <a:xfrm>
            <a:off x="76201" y="2060848"/>
            <a:ext cx="9036194" cy="4248472"/>
          </a:xfrm>
        </p:spPr>
        <p:txBody>
          <a:bodyPr/>
          <a:lstStyle/>
          <a:p>
            <a:pPr marL="0" lvl="1" indent="0">
              <a:lnSpc>
                <a:spcPct val="90000"/>
              </a:lnSpc>
              <a:buNone/>
            </a:pPr>
            <a:r>
              <a:rPr lang="en-US" sz="3200" b="1" dirty="0" smtClean="0"/>
              <a:t> </a:t>
            </a:r>
          </a:p>
        </p:txBody>
      </p:sp>
      <p:sp>
        <p:nvSpPr>
          <p:cNvPr id="2" name="Date Placeholder 1"/>
          <p:cNvSpPr>
            <a:spLocks noGrp="1"/>
          </p:cNvSpPr>
          <p:nvPr>
            <p:ph type="dt" sz="half" idx="10"/>
          </p:nvPr>
        </p:nvSpPr>
        <p:spPr/>
        <p:txBody>
          <a:bodyPr/>
          <a:lstStyle/>
          <a:p>
            <a:fld id="{9A365942-85BB-427D-B9F9-07495ED261FC}" type="datetime3">
              <a:rPr lang="en-US" smtClean="0">
                <a:solidFill>
                  <a:srgbClr val="000000"/>
                </a:solidFill>
              </a:rPr>
              <a:pPr/>
              <a:t>15 March 2021</a:t>
            </a:fld>
            <a:endParaRPr lang="en-GB">
              <a:solidFill>
                <a:srgbClr val="000000"/>
              </a:solidFill>
            </a:endParaRPr>
          </a:p>
        </p:txBody>
      </p:sp>
      <p:sp>
        <p:nvSpPr>
          <p:cNvPr id="3" name="Slide Number Placeholder 2"/>
          <p:cNvSpPr>
            <a:spLocks noGrp="1"/>
          </p:cNvSpPr>
          <p:nvPr>
            <p:ph type="sldNum" sz="quarter" idx="12"/>
          </p:nvPr>
        </p:nvSpPr>
        <p:spPr/>
        <p:txBody>
          <a:bodyPr/>
          <a:lstStyle/>
          <a:p>
            <a:fld id="{74490117-694E-4C5E-9563-EB5B4C1EE3CD}" type="slidenum">
              <a:rPr lang="en-GB" smtClean="0">
                <a:solidFill>
                  <a:srgbClr val="000000"/>
                </a:solidFill>
              </a:rPr>
              <a:pPr/>
              <a:t>17</a:t>
            </a:fld>
            <a:endParaRPr lang="en-GB" dirty="0">
              <a:solidFill>
                <a:srgbClr val="000000"/>
              </a:solidFill>
            </a:endParaRPr>
          </a:p>
        </p:txBody>
      </p:sp>
      <p:grpSp>
        <p:nvGrpSpPr>
          <p:cNvPr id="50" name="Group 11"/>
          <p:cNvGrpSpPr>
            <a:grpSpLocks/>
          </p:cNvGrpSpPr>
          <p:nvPr/>
        </p:nvGrpSpPr>
        <p:grpSpPr bwMode="auto">
          <a:xfrm>
            <a:off x="76200" y="70669"/>
            <a:ext cx="576188" cy="504800"/>
            <a:chOff x="6480" y="1440"/>
            <a:chExt cx="4440" cy="4080"/>
          </a:xfrm>
        </p:grpSpPr>
        <p:grpSp>
          <p:nvGrpSpPr>
            <p:cNvPr id="51" name="Group 12"/>
            <p:cNvGrpSpPr>
              <a:grpSpLocks/>
            </p:cNvGrpSpPr>
            <p:nvPr/>
          </p:nvGrpSpPr>
          <p:grpSpPr bwMode="auto">
            <a:xfrm>
              <a:off x="6480" y="1440"/>
              <a:ext cx="4440" cy="4080"/>
              <a:chOff x="176" y="2126"/>
              <a:chExt cx="1789" cy="1751"/>
            </a:xfrm>
          </p:grpSpPr>
          <p:sp>
            <p:nvSpPr>
              <p:cNvPr id="90" name="Freeform 13"/>
              <p:cNvSpPr>
                <a:spLocks/>
              </p:cNvSpPr>
              <p:nvPr/>
            </p:nvSpPr>
            <p:spPr bwMode="auto">
              <a:xfrm>
                <a:off x="176" y="2126"/>
                <a:ext cx="1789" cy="1751"/>
              </a:xfrm>
              <a:custGeom>
                <a:avLst/>
                <a:gdLst>
                  <a:gd name="T0" fmla="*/ 1 w 3094"/>
                  <a:gd name="T1" fmla="*/ 0 h 3027"/>
                  <a:gd name="T2" fmla="*/ 1 w 3094"/>
                  <a:gd name="T3" fmla="*/ 1 h 3027"/>
                  <a:gd name="T4" fmla="*/ 1 w 3094"/>
                  <a:gd name="T5" fmla="*/ 1 h 3027"/>
                  <a:gd name="T6" fmla="*/ 1 w 3094"/>
                  <a:gd name="T7" fmla="*/ 1 h 3027"/>
                  <a:gd name="T8" fmla="*/ 1 w 3094"/>
                  <a:gd name="T9" fmla="*/ 1 h 3027"/>
                  <a:gd name="T10" fmla="*/ 1 w 3094"/>
                  <a:gd name="T11" fmla="*/ 1 h 3027"/>
                  <a:gd name="T12" fmla="*/ 1 w 3094"/>
                  <a:gd name="T13" fmla="*/ 1 h 3027"/>
                  <a:gd name="T14" fmla="*/ 0 w 3094"/>
                  <a:gd name="T15" fmla="*/ 1 h 3027"/>
                  <a:gd name="T16" fmla="*/ 1 w 3094"/>
                  <a:gd name="T17" fmla="*/ 1 h 3027"/>
                  <a:gd name="T18" fmla="*/ 1 w 3094"/>
                  <a:gd name="T19" fmla="*/ 0 h 30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94" h="3027">
                    <a:moveTo>
                      <a:pt x="1554" y="0"/>
                    </a:moveTo>
                    <a:lnTo>
                      <a:pt x="2558" y="362"/>
                    </a:lnTo>
                    <a:lnTo>
                      <a:pt x="3094" y="1299"/>
                    </a:lnTo>
                    <a:lnTo>
                      <a:pt x="2893" y="2344"/>
                    </a:lnTo>
                    <a:lnTo>
                      <a:pt x="2089" y="3027"/>
                    </a:lnTo>
                    <a:lnTo>
                      <a:pt x="1018" y="3027"/>
                    </a:lnTo>
                    <a:lnTo>
                      <a:pt x="187" y="2344"/>
                    </a:lnTo>
                    <a:lnTo>
                      <a:pt x="0" y="1299"/>
                    </a:lnTo>
                    <a:lnTo>
                      <a:pt x="549" y="362"/>
                    </a:lnTo>
                    <a:lnTo>
                      <a:pt x="1554" y="0"/>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91" name="Freeform 14"/>
              <p:cNvSpPr>
                <a:spLocks/>
              </p:cNvSpPr>
              <p:nvPr/>
            </p:nvSpPr>
            <p:spPr bwMode="auto">
              <a:xfrm>
                <a:off x="204" y="2165"/>
                <a:ext cx="1735" cy="1692"/>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FFDB4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92" name="Freeform 15"/>
              <p:cNvSpPr>
                <a:spLocks/>
              </p:cNvSpPr>
              <p:nvPr/>
            </p:nvSpPr>
            <p:spPr bwMode="auto">
              <a:xfrm>
                <a:off x="293" y="2231"/>
                <a:ext cx="1552" cy="1555"/>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grpSp>
          <p:nvGrpSpPr>
            <p:cNvPr id="52" name="Group 16"/>
            <p:cNvGrpSpPr>
              <a:grpSpLocks/>
            </p:cNvGrpSpPr>
            <p:nvPr/>
          </p:nvGrpSpPr>
          <p:grpSpPr bwMode="auto">
            <a:xfrm>
              <a:off x="7436" y="2295"/>
              <a:ext cx="2464" cy="2507"/>
              <a:chOff x="2379" y="2190"/>
              <a:chExt cx="993" cy="1076"/>
            </a:xfrm>
          </p:grpSpPr>
          <p:grpSp>
            <p:nvGrpSpPr>
              <p:cNvPr id="53" name="Group 17"/>
              <p:cNvGrpSpPr>
                <a:grpSpLocks/>
              </p:cNvGrpSpPr>
              <p:nvPr/>
            </p:nvGrpSpPr>
            <p:grpSpPr bwMode="auto">
              <a:xfrm>
                <a:off x="2525" y="2980"/>
                <a:ext cx="277" cy="286"/>
                <a:chOff x="2525" y="2980"/>
                <a:chExt cx="277" cy="286"/>
              </a:xfrm>
            </p:grpSpPr>
            <p:grpSp>
              <p:nvGrpSpPr>
                <p:cNvPr id="80" name="Group 18"/>
                <p:cNvGrpSpPr>
                  <a:grpSpLocks/>
                </p:cNvGrpSpPr>
                <p:nvPr/>
              </p:nvGrpSpPr>
              <p:grpSpPr bwMode="auto">
                <a:xfrm>
                  <a:off x="2582" y="2980"/>
                  <a:ext cx="95" cy="60"/>
                  <a:chOff x="2578" y="2972"/>
                  <a:chExt cx="95" cy="60"/>
                </a:xfrm>
              </p:grpSpPr>
              <p:sp>
                <p:nvSpPr>
                  <p:cNvPr id="88" name="Oval 19"/>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a:buFontTx/>
                      <a:buNone/>
                    </a:pPr>
                    <a:endParaRPr lang="en-US" altLang="en-US" sz="2400">
                      <a:solidFill>
                        <a:srgbClr val="000000"/>
                      </a:solidFill>
                      <a:latin typeface="Arial" charset="0"/>
                    </a:endParaRPr>
                  </a:p>
                </p:txBody>
              </p:sp>
              <p:sp>
                <p:nvSpPr>
                  <p:cNvPr id="89" name="Freeform 20"/>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grpSp>
              <p:nvGrpSpPr>
                <p:cNvPr id="81" name="Group 21"/>
                <p:cNvGrpSpPr>
                  <a:grpSpLocks/>
                </p:cNvGrpSpPr>
                <p:nvPr/>
              </p:nvGrpSpPr>
              <p:grpSpPr bwMode="auto">
                <a:xfrm rot="3608440" flipH="1">
                  <a:off x="2724" y="3067"/>
                  <a:ext cx="95" cy="60"/>
                  <a:chOff x="2578" y="2972"/>
                  <a:chExt cx="95" cy="60"/>
                </a:xfrm>
              </p:grpSpPr>
              <p:sp>
                <p:nvSpPr>
                  <p:cNvPr id="86" name="Oval 22"/>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a:buFontTx/>
                      <a:buNone/>
                    </a:pPr>
                    <a:endParaRPr lang="en-US" altLang="en-US" sz="2400">
                      <a:solidFill>
                        <a:srgbClr val="000000"/>
                      </a:solidFill>
                      <a:latin typeface="Arial" charset="0"/>
                    </a:endParaRPr>
                  </a:p>
                </p:txBody>
              </p:sp>
              <p:sp>
                <p:nvSpPr>
                  <p:cNvPr id="87" name="Freeform 23"/>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sp>
              <p:nvSpPr>
                <p:cNvPr id="82" name="Freeform 24"/>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83" name="Freeform 25"/>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84" name="Oval 26"/>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a:buFontTx/>
                    <a:buNone/>
                  </a:pPr>
                  <a:endParaRPr lang="en-US" altLang="en-US" sz="2400">
                    <a:solidFill>
                      <a:srgbClr val="000000"/>
                    </a:solidFill>
                    <a:latin typeface="Arial" charset="0"/>
                  </a:endParaRPr>
                </a:p>
              </p:txBody>
            </p:sp>
            <p:sp>
              <p:nvSpPr>
                <p:cNvPr id="85" name="Freeform 27"/>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grpSp>
            <p:nvGrpSpPr>
              <p:cNvPr id="54" name="Group 28"/>
              <p:cNvGrpSpPr>
                <a:grpSpLocks/>
              </p:cNvGrpSpPr>
              <p:nvPr/>
            </p:nvGrpSpPr>
            <p:grpSpPr bwMode="auto">
              <a:xfrm flipH="1">
                <a:off x="2960" y="2975"/>
                <a:ext cx="277" cy="286"/>
                <a:chOff x="2525" y="2980"/>
                <a:chExt cx="277" cy="286"/>
              </a:xfrm>
            </p:grpSpPr>
            <p:grpSp>
              <p:nvGrpSpPr>
                <p:cNvPr id="70" name="Group 29"/>
                <p:cNvGrpSpPr>
                  <a:grpSpLocks/>
                </p:cNvGrpSpPr>
                <p:nvPr/>
              </p:nvGrpSpPr>
              <p:grpSpPr bwMode="auto">
                <a:xfrm>
                  <a:off x="2582" y="2980"/>
                  <a:ext cx="95" cy="60"/>
                  <a:chOff x="2578" y="2972"/>
                  <a:chExt cx="95" cy="60"/>
                </a:xfrm>
              </p:grpSpPr>
              <p:sp>
                <p:nvSpPr>
                  <p:cNvPr id="78" name="Oval 30"/>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a:buFontTx/>
                      <a:buNone/>
                    </a:pPr>
                    <a:endParaRPr lang="en-US" altLang="en-US" sz="2400">
                      <a:solidFill>
                        <a:srgbClr val="000000"/>
                      </a:solidFill>
                      <a:latin typeface="Arial" charset="0"/>
                    </a:endParaRPr>
                  </a:p>
                </p:txBody>
              </p:sp>
              <p:sp>
                <p:nvSpPr>
                  <p:cNvPr id="79" name="Freeform 31"/>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grpSp>
              <p:nvGrpSpPr>
                <p:cNvPr id="71" name="Group 32"/>
                <p:cNvGrpSpPr>
                  <a:grpSpLocks/>
                </p:cNvGrpSpPr>
                <p:nvPr/>
              </p:nvGrpSpPr>
              <p:grpSpPr bwMode="auto">
                <a:xfrm rot="3608440" flipH="1">
                  <a:off x="2724" y="3067"/>
                  <a:ext cx="95" cy="60"/>
                  <a:chOff x="2578" y="2972"/>
                  <a:chExt cx="95" cy="60"/>
                </a:xfrm>
              </p:grpSpPr>
              <p:sp>
                <p:nvSpPr>
                  <p:cNvPr id="76" name="Oval 75"/>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a:buFontTx/>
                      <a:buNone/>
                    </a:pPr>
                    <a:endParaRPr lang="en-US" altLang="en-US" sz="2400">
                      <a:solidFill>
                        <a:srgbClr val="000000"/>
                      </a:solidFill>
                      <a:latin typeface="Arial" charset="0"/>
                    </a:endParaRPr>
                  </a:p>
                </p:txBody>
              </p:sp>
              <p:sp>
                <p:nvSpPr>
                  <p:cNvPr id="77" name="Freeform 76"/>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sp>
              <p:nvSpPr>
                <p:cNvPr id="72" name="Freeform 35"/>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73" name="Freeform 36"/>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74" name="Oval 37"/>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a:buFontTx/>
                    <a:buNone/>
                  </a:pPr>
                  <a:endParaRPr lang="en-US" altLang="en-US" sz="2400">
                    <a:solidFill>
                      <a:srgbClr val="000000"/>
                    </a:solidFill>
                    <a:latin typeface="Arial" charset="0"/>
                  </a:endParaRPr>
                </a:p>
              </p:txBody>
            </p:sp>
            <p:sp>
              <p:nvSpPr>
                <p:cNvPr id="75" name="Freeform 38"/>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grpSp>
            <p:nvGrpSpPr>
              <p:cNvPr id="55" name="Group 39"/>
              <p:cNvGrpSpPr>
                <a:grpSpLocks/>
              </p:cNvGrpSpPr>
              <p:nvPr/>
            </p:nvGrpSpPr>
            <p:grpSpPr bwMode="auto">
              <a:xfrm>
                <a:off x="2379" y="2190"/>
                <a:ext cx="993" cy="864"/>
                <a:chOff x="2379" y="2190"/>
                <a:chExt cx="993" cy="864"/>
              </a:xfrm>
            </p:grpSpPr>
            <p:sp>
              <p:nvSpPr>
                <p:cNvPr id="56" name="Freeform 40"/>
                <p:cNvSpPr>
                  <a:spLocks/>
                </p:cNvSpPr>
                <p:nvPr/>
              </p:nvSpPr>
              <p:spPr bwMode="auto">
                <a:xfrm>
                  <a:off x="2487"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57" name="Freeform 41"/>
                <p:cNvSpPr>
                  <a:spLocks/>
                </p:cNvSpPr>
                <p:nvPr/>
              </p:nvSpPr>
              <p:spPr bwMode="auto">
                <a:xfrm flipH="1">
                  <a:off x="3045"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nvGrpSpPr>
                <p:cNvPr id="58" name="Group 42"/>
                <p:cNvGrpSpPr>
                  <a:grpSpLocks/>
                </p:cNvGrpSpPr>
                <p:nvPr/>
              </p:nvGrpSpPr>
              <p:grpSpPr bwMode="auto">
                <a:xfrm>
                  <a:off x="2379" y="2190"/>
                  <a:ext cx="993" cy="864"/>
                  <a:chOff x="2379" y="2190"/>
                  <a:chExt cx="993" cy="864"/>
                </a:xfrm>
              </p:grpSpPr>
              <p:sp>
                <p:nvSpPr>
                  <p:cNvPr id="59" name="Freeform 43"/>
                  <p:cNvSpPr>
                    <a:spLocks/>
                  </p:cNvSpPr>
                  <p:nvPr/>
                </p:nvSpPr>
                <p:spPr bwMode="auto">
                  <a:xfrm>
                    <a:off x="2379"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60" name="Freeform 44"/>
                  <p:cNvSpPr>
                    <a:spLocks/>
                  </p:cNvSpPr>
                  <p:nvPr/>
                </p:nvSpPr>
                <p:spPr bwMode="auto">
                  <a:xfrm flipH="1">
                    <a:off x="2982"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61" name="Freeform 45"/>
                  <p:cNvSpPr>
                    <a:spLocks/>
                  </p:cNvSpPr>
                  <p:nvPr/>
                </p:nvSpPr>
                <p:spPr bwMode="auto">
                  <a:xfrm>
                    <a:off x="2697" y="2190"/>
                    <a:ext cx="177" cy="564"/>
                  </a:xfrm>
                  <a:custGeom>
                    <a:avLst/>
                    <a:gdLst>
                      <a:gd name="T0" fmla="*/ 126 w 177"/>
                      <a:gd name="T1" fmla="*/ 564 h 564"/>
                      <a:gd name="T2" fmla="*/ 0 w 177"/>
                      <a:gd name="T3" fmla="*/ 387 h 564"/>
                      <a:gd name="T4" fmla="*/ 3 w 177"/>
                      <a:gd name="T5" fmla="*/ 0 h 564"/>
                      <a:gd name="T6" fmla="*/ 177 w 177"/>
                      <a:gd name="T7" fmla="*/ 351 h 564"/>
                      <a:gd name="T8" fmla="*/ 159 w 177"/>
                      <a:gd name="T9" fmla="*/ 546 h 564"/>
                      <a:gd name="T10" fmla="*/ 126 w 177"/>
                      <a:gd name="T11" fmla="*/ 564 h 5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7" h="564">
                        <a:moveTo>
                          <a:pt x="126" y="564"/>
                        </a:moveTo>
                        <a:lnTo>
                          <a:pt x="0" y="387"/>
                        </a:lnTo>
                        <a:lnTo>
                          <a:pt x="3" y="0"/>
                        </a:lnTo>
                        <a:lnTo>
                          <a:pt x="177" y="351"/>
                        </a:lnTo>
                        <a:lnTo>
                          <a:pt x="159" y="546"/>
                        </a:lnTo>
                        <a:lnTo>
                          <a:pt x="126" y="564"/>
                        </a:lnTo>
                        <a:close/>
                      </a:path>
                    </a:pathLst>
                  </a:custGeom>
                  <a:solidFill>
                    <a:srgbClr val="57D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62" name="Freeform 46"/>
                  <p:cNvSpPr>
                    <a:spLocks/>
                  </p:cNvSpPr>
                  <p:nvPr/>
                </p:nvSpPr>
                <p:spPr bwMode="auto">
                  <a:xfrm>
                    <a:off x="2871" y="2199"/>
                    <a:ext cx="183" cy="540"/>
                  </a:xfrm>
                  <a:custGeom>
                    <a:avLst/>
                    <a:gdLst>
                      <a:gd name="T0" fmla="*/ 36 w 183"/>
                      <a:gd name="T1" fmla="*/ 537 h 540"/>
                      <a:gd name="T2" fmla="*/ 0 w 183"/>
                      <a:gd name="T3" fmla="*/ 339 h 540"/>
                      <a:gd name="T4" fmla="*/ 180 w 183"/>
                      <a:gd name="T5" fmla="*/ 0 h 540"/>
                      <a:gd name="T6" fmla="*/ 183 w 183"/>
                      <a:gd name="T7" fmla="*/ 384 h 540"/>
                      <a:gd name="T8" fmla="*/ 69 w 183"/>
                      <a:gd name="T9" fmla="*/ 540 h 540"/>
                      <a:gd name="T10" fmla="*/ 36 w 183"/>
                      <a:gd name="T11" fmla="*/ 537 h 5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3" h="540">
                        <a:moveTo>
                          <a:pt x="36" y="537"/>
                        </a:moveTo>
                        <a:lnTo>
                          <a:pt x="0" y="339"/>
                        </a:lnTo>
                        <a:lnTo>
                          <a:pt x="180" y="0"/>
                        </a:lnTo>
                        <a:lnTo>
                          <a:pt x="183" y="384"/>
                        </a:lnTo>
                        <a:lnTo>
                          <a:pt x="69" y="540"/>
                        </a:lnTo>
                        <a:lnTo>
                          <a:pt x="36" y="537"/>
                        </a:lnTo>
                        <a:close/>
                      </a:path>
                    </a:pathLst>
                  </a:custGeom>
                  <a:solidFill>
                    <a:srgbClr val="6500CA"/>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nvGrpSpPr>
                  <p:cNvPr id="63" name="Group 47"/>
                  <p:cNvGrpSpPr>
                    <a:grpSpLocks/>
                  </p:cNvGrpSpPr>
                  <p:nvPr/>
                </p:nvGrpSpPr>
                <p:grpSpPr bwMode="auto">
                  <a:xfrm>
                    <a:off x="2430" y="2439"/>
                    <a:ext cx="897" cy="615"/>
                    <a:chOff x="2430" y="2439"/>
                    <a:chExt cx="897" cy="615"/>
                  </a:xfrm>
                </p:grpSpPr>
                <p:sp>
                  <p:nvSpPr>
                    <p:cNvPr id="64" name="Freeform 48"/>
                    <p:cNvSpPr>
                      <a:spLocks/>
                    </p:cNvSpPr>
                    <p:nvPr/>
                  </p:nvSpPr>
                  <p:spPr bwMode="auto">
                    <a:xfrm>
                      <a:off x="2541" y="2439"/>
                      <a:ext cx="663" cy="444"/>
                    </a:xfrm>
                    <a:custGeom>
                      <a:avLst/>
                      <a:gdLst>
                        <a:gd name="T0" fmla="*/ 297 w 663"/>
                        <a:gd name="T1" fmla="*/ 444 h 444"/>
                        <a:gd name="T2" fmla="*/ 168 w 663"/>
                        <a:gd name="T3" fmla="*/ 321 h 444"/>
                        <a:gd name="T4" fmla="*/ 0 w 663"/>
                        <a:gd name="T5" fmla="*/ 105 h 444"/>
                        <a:gd name="T6" fmla="*/ 132 w 663"/>
                        <a:gd name="T7" fmla="*/ 216 h 444"/>
                        <a:gd name="T8" fmla="*/ 207 w 663"/>
                        <a:gd name="T9" fmla="*/ 300 h 444"/>
                        <a:gd name="T10" fmla="*/ 285 w 663"/>
                        <a:gd name="T11" fmla="*/ 390 h 444"/>
                        <a:gd name="T12" fmla="*/ 300 w 663"/>
                        <a:gd name="T13" fmla="*/ 408 h 444"/>
                        <a:gd name="T14" fmla="*/ 270 w 663"/>
                        <a:gd name="T15" fmla="*/ 276 h 444"/>
                        <a:gd name="T16" fmla="*/ 228 w 663"/>
                        <a:gd name="T17" fmla="*/ 135 h 444"/>
                        <a:gd name="T18" fmla="*/ 222 w 663"/>
                        <a:gd name="T19" fmla="*/ 0 h 444"/>
                        <a:gd name="T20" fmla="*/ 261 w 663"/>
                        <a:gd name="T21" fmla="*/ 87 h 444"/>
                        <a:gd name="T22" fmla="*/ 285 w 663"/>
                        <a:gd name="T23" fmla="*/ 183 h 444"/>
                        <a:gd name="T24" fmla="*/ 312 w 663"/>
                        <a:gd name="T25" fmla="*/ 270 h 444"/>
                        <a:gd name="T26" fmla="*/ 333 w 663"/>
                        <a:gd name="T27" fmla="*/ 414 h 444"/>
                        <a:gd name="T28" fmla="*/ 354 w 663"/>
                        <a:gd name="T29" fmla="*/ 333 h 444"/>
                        <a:gd name="T30" fmla="*/ 381 w 663"/>
                        <a:gd name="T31" fmla="*/ 219 h 444"/>
                        <a:gd name="T32" fmla="*/ 402 w 663"/>
                        <a:gd name="T33" fmla="*/ 114 h 444"/>
                        <a:gd name="T34" fmla="*/ 453 w 663"/>
                        <a:gd name="T35" fmla="*/ 0 h 444"/>
                        <a:gd name="T36" fmla="*/ 450 w 663"/>
                        <a:gd name="T37" fmla="*/ 78 h 444"/>
                        <a:gd name="T38" fmla="*/ 435 w 663"/>
                        <a:gd name="T39" fmla="*/ 168 h 444"/>
                        <a:gd name="T40" fmla="*/ 417 w 663"/>
                        <a:gd name="T41" fmla="*/ 255 h 444"/>
                        <a:gd name="T42" fmla="*/ 366 w 663"/>
                        <a:gd name="T43" fmla="*/ 408 h 444"/>
                        <a:gd name="T44" fmla="*/ 408 w 663"/>
                        <a:gd name="T45" fmla="*/ 372 h 444"/>
                        <a:gd name="T46" fmla="*/ 480 w 663"/>
                        <a:gd name="T47" fmla="*/ 291 h 444"/>
                        <a:gd name="T48" fmla="*/ 555 w 663"/>
                        <a:gd name="T49" fmla="*/ 189 h 444"/>
                        <a:gd name="T50" fmla="*/ 663 w 663"/>
                        <a:gd name="T51" fmla="*/ 108 h 444"/>
                        <a:gd name="T52" fmla="*/ 636 w 663"/>
                        <a:gd name="T53" fmla="*/ 177 h 444"/>
                        <a:gd name="T54" fmla="*/ 585 w 663"/>
                        <a:gd name="T55" fmla="*/ 240 h 444"/>
                        <a:gd name="T56" fmla="*/ 507 w 663"/>
                        <a:gd name="T57" fmla="*/ 330 h 444"/>
                        <a:gd name="T58" fmla="*/ 420 w 663"/>
                        <a:gd name="T59" fmla="*/ 408 h 444"/>
                        <a:gd name="T60" fmla="*/ 369 w 663"/>
                        <a:gd name="T61" fmla="*/ 444 h 444"/>
                        <a:gd name="T62" fmla="*/ 333 w 663"/>
                        <a:gd name="T63" fmla="*/ 417 h 444"/>
                        <a:gd name="T64" fmla="*/ 297 w 663"/>
                        <a:gd name="T65" fmla="*/ 444 h 4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63" h="444">
                          <a:moveTo>
                            <a:pt x="297" y="444"/>
                          </a:moveTo>
                          <a:lnTo>
                            <a:pt x="168" y="321"/>
                          </a:lnTo>
                          <a:lnTo>
                            <a:pt x="0" y="105"/>
                          </a:lnTo>
                          <a:lnTo>
                            <a:pt x="132" y="216"/>
                          </a:lnTo>
                          <a:lnTo>
                            <a:pt x="207" y="300"/>
                          </a:lnTo>
                          <a:lnTo>
                            <a:pt x="285" y="390"/>
                          </a:lnTo>
                          <a:lnTo>
                            <a:pt x="300" y="408"/>
                          </a:lnTo>
                          <a:lnTo>
                            <a:pt x="270" y="276"/>
                          </a:lnTo>
                          <a:lnTo>
                            <a:pt x="228" y="135"/>
                          </a:lnTo>
                          <a:lnTo>
                            <a:pt x="222" y="0"/>
                          </a:lnTo>
                          <a:lnTo>
                            <a:pt x="261" y="87"/>
                          </a:lnTo>
                          <a:lnTo>
                            <a:pt x="285" y="183"/>
                          </a:lnTo>
                          <a:lnTo>
                            <a:pt x="312" y="270"/>
                          </a:lnTo>
                          <a:lnTo>
                            <a:pt x="333" y="414"/>
                          </a:lnTo>
                          <a:lnTo>
                            <a:pt x="354" y="333"/>
                          </a:lnTo>
                          <a:lnTo>
                            <a:pt x="381" y="219"/>
                          </a:lnTo>
                          <a:lnTo>
                            <a:pt x="402" y="114"/>
                          </a:lnTo>
                          <a:lnTo>
                            <a:pt x="453" y="0"/>
                          </a:lnTo>
                          <a:lnTo>
                            <a:pt x="450" y="78"/>
                          </a:lnTo>
                          <a:lnTo>
                            <a:pt x="435" y="168"/>
                          </a:lnTo>
                          <a:lnTo>
                            <a:pt x="417" y="255"/>
                          </a:lnTo>
                          <a:lnTo>
                            <a:pt x="366" y="408"/>
                          </a:lnTo>
                          <a:lnTo>
                            <a:pt x="408" y="372"/>
                          </a:lnTo>
                          <a:lnTo>
                            <a:pt x="480" y="291"/>
                          </a:lnTo>
                          <a:lnTo>
                            <a:pt x="555" y="189"/>
                          </a:lnTo>
                          <a:lnTo>
                            <a:pt x="663" y="108"/>
                          </a:lnTo>
                          <a:lnTo>
                            <a:pt x="636" y="177"/>
                          </a:lnTo>
                          <a:lnTo>
                            <a:pt x="585" y="240"/>
                          </a:lnTo>
                          <a:lnTo>
                            <a:pt x="507" y="330"/>
                          </a:lnTo>
                          <a:lnTo>
                            <a:pt x="420" y="408"/>
                          </a:lnTo>
                          <a:lnTo>
                            <a:pt x="369" y="444"/>
                          </a:lnTo>
                          <a:lnTo>
                            <a:pt x="333" y="417"/>
                          </a:lnTo>
                          <a:lnTo>
                            <a:pt x="297" y="444"/>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65" name="Freeform 49"/>
                    <p:cNvSpPr>
                      <a:spLocks/>
                    </p:cNvSpPr>
                    <p:nvPr/>
                  </p:nvSpPr>
                  <p:spPr bwMode="auto">
                    <a:xfrm>
                      <a:off x="2430"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66" name="Freeform 50"/>
                    <p:cNvSpPr>
                      <a:spLocks/>
                    </p:cNvSpPr>
                    <p:nvPr/>
                  </p:nvSpPr>
                  <p:spPr bwMode="auto">
                    <a:xfrm flipH="1">
                      <a:off x="2943"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67" name="Freeform 51"/>
                    <p:cNvSpPr>
                      <a:spLocks/>
                    </p:cNvSpPr>
                    <p:nvPr/>
                  </p:nvSpPr>
                  <p:spPr bwMode="auto">
                    <a:xfrm>
                      <a:off x="2778" y="2868"/>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68" name="Freeform 52"/>
                    <p:cNvSpPr>
                      <a:spLocks/>
                    </p:cNvSpPr>
                    <p:nvPr/>
                  </p:nvSpPr>
                  <p:spPr bwMode="auto">
                    <a:xfrm flipH="1">
                      <a:off x="2916" y="2865"/>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69" name="Freeform 53"/>
                    <p:cNvSpPr>
                      <a:spLocks/>
                    </p:cNvSpPr>
                    <p:nvPr/>
                  </p:nvSpPr>
                  <p:spPr bwMode="auto">
                    <a:xfrm>
                      <a:off x="2817" y="2856"/>
                      <a:ext cx="123" cy="198"/>
                    </a:xfrm>
                    <a:custGeom>
                      <a:avLst/>
                      <a:gdLst>
                        <a:gd name="T0" fmla="*/ 57 w 123"/>
                        <a:gd name="T1" fmla="*/ 0 h 198"/>
                        <a:gd name="T2" fmla="*/ 21 w 123"/>
                        <a:gd name="T3" fmla="*/ 24 h 198"/>
                        <a:gd name="T4" fmla="*/ 24 w 123"/>
                        <a:gd name="T5" fmla="*/ 69 h 198"/>
                        <a:gd name="T6" fmla="*/ 18 w 123"/>
                        <a:gd name="T7" fmla="*/ 99 h 198"/>
                        <a:gd name="T8" fmla="*/ 6 w 123"/>
                        <a:gd name="T9" fmla="*/ 144 h 198"/>
                        <a:gd name="T10" fmla="*/ 0 w 123"/>
                        <a:gd name="T11" fmla="*/ 171 h 198"/>
                        <a:gd name="T12" fmla="*/ 21 w 123"/>
                        <a:gd name="T13" fmla="*/ 189 h 198"/>
                        <a:gd name="T14" fmla="*/ 60 w 123"/>
                        <a:gd name="T15" fmla="*/ 198 h 198"/>
                        <a:gd name="T16" fmla="*/ 93 w 123"/>
                        <a:gd name="T17" fmla="*/ 192 h 198"/>
                        <a:gd name="T18" fmla="*/ 123 w 123"/>
                        <a:gd name="T19" fmla="*/ 174 h 198"/>
                        <a:gd name="T20" fmla="*/ 108 w 123"/>
                        <a:gd name="T21" fmla="*/ 138 h 198"/>
                        <a:gd name="T22" fmla="*/ 105 w 123"/>
                        <a:gd name="T23" fmla="*/ 102 h 198"/>
                        <a:gd name="T24" fmla="*/ 102 w 123"/>
                        <a:gd name="T25" fmla="*/ 63 h 198"/>
                        <a:gd name="T26" fmla="*/ 102 w 123"/>
                        <a:gd name="T27" fmla="*/ 24 h 198"/>
                        <a:gd name="T28" fmla="*/ 57 w 123"/>
                        <a:gd name="T29" fmla="*/ 0 h 19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23" h="198">
                          <a:moveTo>
                            <a:pt x="57" y="0"/>
                          </a:moveTo>
                          <a:lnTo>
                            <a:pt x="21" y="24"/>
                          </a:lnTo>
                          <a:lnTo>
                            <a:pt x="24" y="69"/>
                          </a:lnTo>
                          <a:lnTo>
                            <a:pt x="18" y="99"/>
                          </a:lnTo>
                          <a:lnTo>
                            <a:pt x="6" y="144"/>
                          </a:lnTo>
                          <a:lnTo>
                            <a:pt x="0" y="171"/>
                          </a:lnTo>
                          <a:lnTo>
                            <a:pt x="21" y="189"/>
                          </a:lnTo>
                          <a:lnTo>
                            <a:pt x="60" y="198"/>
                          </a:lnTo>
                          <a:lnTo>
                            <a:pt x="93" y="192"/>
                          </a:lnTo>
                          <a:lnTo>
                            <a:pt x="123" y="174"/>
                          </a:lnTo>
                          <a:lnTo>
                            <a:pt x="108" y="138"/>
                          </a:lnTo>
                          <a:lnTo>
                            <a:pt x="105" y="102"/>
                          </a:lnTo>
                          <a:lnTo>
                            <a:pt x="102" y="63"/>
                          </a:lnTo>
                          <a:lnTo>
                            <a:pt x="102" y="24"/>
                          </a:lnTo>
                          <a:lnTo>
                            <a:pt x="57"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grpSp>
          </p:grpSp>
        </p:grpSp>
      </p:grpSp>
      <p:pic>
        <p:nvPicPr>
          <p:cNvPr id="93" name="Picture 5" descr="IGWAP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19700" y="19249"/>
            <a:ext cx="692695" cy="692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1"/>
          </p:nvPr>
        </p:nvSpPr>
        <p:spPr/>
        <p:txBody>
          <a:bodyPr/>
          <a:lstStyle/>
          <a:p>
            <a:r>
              <a:rPr lang="en-GB" dirty="0" smtClean="0">
                <a:solidFill>
                  <a:srgbClr val="000000"/>
                </a:solidFill>
              </a:rPr>
              <a:t>CONFIDENTIAL</a:t>
            </a:r>
            <a:endParaRPr lang="en-GB" dirty="0">
              <a:solidFill>
                <a:srgbClr val="000000"/>
              </a:solidFill>
            </a:endParaRPr>
          </a:p>
        </p:txBody>
      </p:sp>
      <p:sp>
        <p:nvSpPr>
          <p:cNvPr id="94" name="Footer Placeholder 3"/>
          <p:cNvSpPr txBox="1">
            <a:spLocks/>
          </p:cNvSpPr>
          <p:nvPr/>
        </p:nvSpPr>
        <p:spPr bwMode="auto">
          <a:xfrm>
            <a:off x="3151474" y="112308"/>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GB"/>
            </a:defPPr>
            <a:lvl1pPr algn="ctr"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GB" smtClean="0">
                <a:solidFill>
                  <a:srgbClr val="000000"/>
                </a:solidFill>
              </a:rPr>
              <a:t>CONFIDENTIAL</a:t>
            </a:r>
            <a:endParaRPr lang="en-GB" dirty="0">
              <a:solidFill>
                <a:srgbClr val="0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996258739"/>
              </p:ext>
            </p:extLst>
          </p:nvPr>
        </p:nvGraphicFramePr>
        <p:xfrm>
          <a:off x="457200" y="1700914"/>
          <a:ext cx="8229601" cy="1997416"/>
        </p:xfrm>
        <a:graphic>
          <a:graphicData uri="http://schemas.openxmlformats.org/drawingml/2006/table">
            <a:tbl>
              <a:tblPr firstRow="1" firstCol="1" bandRow="1"/>
              <a:tblGrid>
                <a:gridCol w="370384">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gridCol w="3970785">
                  <a:extLst>
                    <a:ext uri="{9D8B030D-6E8A-4147-A177-3AD203B41FA5}">
                      <a16:colId xmlns:a16="http://schemas.microsoft.com/office/drawing/2014/main" val="20004"/>
                    </a:ext>
                  </a:extLst>
                </a:gridCol>
              </a:tblGrid>
              <a:tr h="300466">
                <a:tc rowSpan="2">
                  <a:txBody>
                    <a:bodyPr/>
                    <a:lstStyle/>
                    <a:p>
                      <a:pPr algn="ctr">
                        <a:spcAft>
                          <a:spcPts val="0"/>
                        </a:spcAft>
                      </a:pPr>
                      <a:r>
                        <a:rPr lang="en-ZA" sz="1400" dirty="0">
                          <a:effectLst/>
                          <a:latin typeface="Arial" panose="020B0604020202020204" pitchFamily="34" charset="0"/>
                          <a:ea typeface="Calibri" panose="020F0502020204030204" pitchFamily="34" charset="0"/>
                        </a:rPr>
                        <a:t>Ser No</a:t>
                      </a:r>
                      <a:endParaRPr lang="en-US" sz="14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effectLst/>
                          <a:latin typeface="Arial" panose="020B0604020202020204" pitchFamily="34" charset="0"/>
                          <a:ea typeface="Calibri" panose="020F0502020204030204" pitchFamily="34" charset="0"/>
                        </a:rPr>
                        <a:t>Description</a:t>
                      </a:r>
                      <a:endParaRPr lang="en-US" sz="140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dirty="0" smtClean="0">
                          <a:effectLst/>
                          <a:latin typeface="Arial" panose="020B0604020202020204" pitchFamily="34" charset="0"/>
                          <a:ea typeface="Calibri" panose="020F0502020204030204" pitchFamily="34" charset="0"/>
                        </a:rPr>
                        <a:t>Fin Year</a:t>
                      </a:r>
                      <a:endParaRPr lang="en-US" sz="14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dirty="0" smtClean="0">
                          <a:effectLst/>
                          <a:latin typeface="Arial" panose="020B0604020202020204" pitchFamily="34" charset="0"/>
                          <a:ea typeface="Calibri" panose="020F0502020204030204" pitchFamily="34" charset="0"/>
                        </a:rPr>
                        <a:t>Amount</a:t>
                      </a:r>
                    </a:p>
                    <a:p>
                      <a:pPr algn="ctr">
                        <a:spcAft>
                          <a:spcPts val="0"/>
                        </a:spcAft>
                      </a:pPr>
                      <a:r>
                        <a:rPr lang="en-ZA" sz="1400" dirty="0" err="1" smtClean="0">
                          <a:effectLst/>
                          <a:latin typeface="Arial" panose="020B0604020202020204" pitchFamily="34" charset="0"/>
                          <a:ea typeface="Calibri" panose="020F0502020204030204" pitchFamily="34" charset="0"/>
                        </a:rPr>
                        <a:t>R’000</a:t>
                      </a:r>
                      <a:endParaRPr lang="en-US" sz="14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dirty="0">
                          <a:effectLst/>
                          <a:latin typeface="Arial" panose="020B0604020202020204" pitchFamily="34" charset="0"/>
                          <a:ea typeface="Calibri" panose="020F0502020204030204" pitchFamily="34" charset="0"/>
                        </a:rPr>
                        <a:t>Status</a:t>
                      </a:r>
                      <a:endParaRPr lang="en-US" sz="14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70168">
                <a:tc vMerge="1">
                  <a:txBody>
                    <a:bodyPr/>
                    <a:lstStyle/>
                    <a:p>
                      <a:endParaRPr lang="en-US"/>
                    </a:p>
                  </a:txBody>
                  <a:tcPr/>
                </a:tc>
                <a:tc>
                  <a:txBody>
                    <a:bodyPr/>
                    <a:lstStyle/>
                    <a:p>
                      <a:pPr algn="ctr">
                        <a:spcAft>
                          <a:spcPts val="0"/>
                        </a:spcAft>
                      </a:pPr>
                      <a:r>
                        <a:rPr lang="en-ZA" sz="1400" dirty="0">
                          <a:effectLst/>
                          <a:latin typeface="Arial" panose="020B0604020202020204" pitchFamily="34" charset="0"/>
                          <a:ea typeface="Calibri" panose="020F0502020204030204" pitchFamily="34" charset="0"/>
                        </a:rPr>
                        <a:t>a</a:t>
                      </a:r>
                      <a:endParaRPr lang="en-US" sz="14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dirty="0" smtClean="0">
                          <a:effectLst/>
                          <a:latin typeface="Arial" panose="020B0604020202020204" pitchFamily="34" charset="0"/>
                          <a:ea typeface="Calibri" panose="020F0502020204030204" pitchFamily="34" charset="0"/>
                        </a:rPr>
                        <a:t>b</a:t>
                      </a:r>
                      <a:endParaRPr lang="en-US" sz="14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effectLst/>
                          <a:latin typeface="Arial" panose="020B0604020202020204" pitchFamily="34" charset="0"/>
                          <a:ea typeface="Calibri" panose="020F0502020204030204" pitchFamily="34" charset="0"/>
                        </a:rPr>
                        <a:t>c</a:t>
                      </a:r>
                      <a:endParaRPr lang="en-US" sz="140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a:effectLst/>
                          <a:latin typeface="Arial" panose="020B0604020202020204" pitchFamily="34" charset="0"/>
                          <a:ea typeface="Calibri" panose="020F0502020204030204" pitchFamily="34" charset="0"/>
                        </a:rPr>
                        <a:t>d</a:t>
                      </a:r>
                      <a:endParaRPr lang="en-US" sz="140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91932">
                <a:tc>
                  <a:txBody>
                    <a:bodyPr/>
                    <a:lstStyle/>
                    <a:p>
                      <a:pPr algn="ctr">
                        <a:spcAft>
                          <a:spcPts val="0"/>
                        </a:spcAft>
                      </a:pPr>
                      <a:r>
                        <a:rPr lang="en-US" sz="1400" dirty="0" smtClean="0">
                          <a:effectLst/>
                          <a:latin typeface="Arial" panose="020B0604020202020204" pitchFamily="34" charset="0"/>
                          <a:ea typeface="Calibri" panose="020F0502020204030204" pitchFamily="34" charset="0"/>
                        </a:rPr>
                        <a:t>7</a:t>
                      </a:r>
                      <a:endParaRPr lang="en-US" sz="14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ZA" sz="1400" dirty="0" smtClean="0">
                          <a:effectLst/>
                          <a:latin typeface="Arial" panose="020B0604020202020204" pitchFamily="34" charset="0"/>
                          <a:ea typeface="Calibri" panose="020F0502020204030204" pitchFamily="34" charset="0"/>
                        </a:rPr>
                        <a:t>ECO Park</a:t>
                      </a:r>
                    </a:p>
                    <a:p>
                      <a:pPr algn="l">
                        <a:spcAft>
                          <a:spcPts val="0"/>
                        </a:spcAft>
                      </a:pPr>
                      <a:r>
                        <a:rPr lang="en-ZA" sz="1400" dirty="0" smtClean="0">
                          <a:effectLst/>
                          <a:latin typeface="Arial" panose="020B0604020202020204" pitchFamily="34" charset="0"/>
                          <a:ea typeface="Calibri" panose="020F0502020204030204" pitchFamily="34" charset="0"/>
                        </a:rPr>
                        <a:t>Properties unutilised</a:t>
                      </a:r>
                      <a:endParaRPr lang="en-US" sz="14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dirty="0" smtClean="0">
                          <a:effectLst/>
                          <a:latin typeface="Arial" panose="020B0604020202020204" pitchFamily="34" charset="0"/>
                          <a:ea typeface="Calibri" panose="020F0502020204030204" pitchFamily="34" charset="0"/>
                        </a:rPr>
                        <a:t>2015 - 2019</a:t>
                      </a:r>
                      <a:endParaRPr lang="en-US" sz="14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400" dirty="0" smtClean="0">
                          <a:effectLst/>
                          <a:latin typeface="Arial" panose="020B0604020202020204" pitchFamily="34" charset="0"/>
                          <a:ea typeface="Calibri" panose="020F0502020204030204" pitchFamily="34" charset="0"/>
                        </a:rPr>
                        <a:t>108 000</a:t>
                      </a:r>
                      <a:endParaRPr lang="en-US" sz="14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kumimoji="0" lang="en-ZA" sz="1200" b="0" i="0" u="none" strike="noStrike" kern="120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mn-cs"/>
                        </a:rPr>
                        <a:t>The investigation finalised, ratified by the principals  and due process are been followed</a:t>
                      </a:r>
                      <a:endParaRPr lang="en-US" sz="1400" dirty="0">
                        <a:effectLst/>
                        <a:latin typeface="Arial" panose="020B0604020202020204" pitchFamily="34" charset="0"/>
                        <a:ea typeface="Calibri" panose="020F0502020204030204" pitchFamily="34" charset="0"/>
                      </a:endParaRPr>
                    </a:p>
                  </a:txBody>
                  <a:tcPr marL="17766" marR="17766" marT="85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6497258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66565" y="600061"/>
            <a:ext cx="8229600" cy="639058"/>
          </a:xfrm>
        </p:spPr>
        <p:txBody>
          <a:bodyPr/>
          <a:lstStyle/>
          <a:p>
            <a:r>
              <a:rPr lang="en-US" sz="4000" b="1" dirty="0" smtClean="0"/>
              <a:t>CONCLUSION</a:t>
            </a:r>
            <a:endParaRPr lang="en-GB" sz="4000" b="1" dirty="0">
              <a:latin typeface="+mn-lt"/>
            </a:endParaRPr>
          </a:p>
        </p:txBody>
      </p:sp>
      <p:sp>
        <p:nvSpPr>
          <p:cNvPr id="70659" name="Rectangle 3"/>
          <p:cNvSpPr>
            <a:spLocks noGrp="1" noChangeArrowheads="1"/>
          </p:cNvSpPr>
          <p:nvPr>
            <p:ph type="body" idx="1"/>
          </p:nvPr>
        </p:nvSpPr>
        <p:spPr>
          <a:xfrm>
            <a:off x="329836" y="1860896"/>
            <a:ext cx="8510726" cy="3240360"/>
          </a:xfrm>
        </p:spPr>
        <p:txBody>
          <a:bodyPr/>
          <a:lstStyle/>
          <a:p>
            <a:pPr marL="0" lvl="1" indent="0" algn="just">
              <a:lnSpc>
                <a:spcPct val="90000"/>
              </a:lnSpc>
              <a:buNone/>
            </a:pPr>
            <a:r>
              <a:rPr lang="en-US" sz="3200" dirty="0" smtClean="0">
                <a:latin typeface="+mj-lt"/>
              </a:rPr>
              <a:t>The Department of </a:t>
            </a:r>
            <a:r>
              <a:rPr lang="en-US" sz="3200" dirty="0" err="1" smtClean="0">
                <a:latin typeface="+mj-lt"/>
              </a:rPr>
              <a:t>Defence</a:t>
            </a:r>
            <a:r>
              <a:rPr lang="en-US" sz="3200" dirty="0" smtClean="0">
                <a:latin typeface="+mj-lt"/>
              </a:rPr>
              <a:t> remains committed to the fight against corruption and believes that through proper </a:t>
            </a:r>
            <a:r>
              <a:rPr lang="en-US" sz="3200" dirty="0">
                <a:latin typeface="+mj-lt"/>
              </a:rPr>
              <a:t>stakeholder </a:t>
            </a:r>
            <a:r>
              <a:rPr lang="en-GB" sz="3200" dirty="0" smtClean="0">
                <a:latin typeface="+mj-lt"/>
              </a:rPr>
              <a:t>co-operation </a:t>
            </a:r>
            <a:r>
              <a:rPr lang="en-GB" sz="3200" dirty="0">
                <a:latin typeface="+mj-lt"/>
              </a:rPr>
              <a:t>and </a:t>
            </a:r>
            <a:r>
              <a:rPr lang="en-GB" sz="3200" dirty="0" smtClean="0">
                <a:latin typeface="+mj-lt"/>
              </a:rPr>
              <a:t>the introduction of multi-disciplinary </a:t>
            </a:r>
            <a:r>
              <a:rPr lang="en-GB" sz="3200" dirty="0">
                <a:latin typeface="+mj-lt"/>
              </a:rPr>
              <a:t>teams </a:t>
            </a:r>
            <a:r>
              <a:rPr lang="en-GB" sz="3200" dirty="0" smtClean="0">
                <a:latin typeface="+mj-lt"/>
              </a:rPr>
              <a:t>to pro-actively address C&amp;F within the procurement environment, the </a:t>
            </a:r>
            <a:r>
              <a:rPr lang="en-GB" sz="3200" dirty="0">
                <a:latin typeface="+mj-lt"/>
              </a:rPr>
              <a:t>DOD can be successful in combatting </a:t>
            </a:r>
            <a:r>
              <a:rPr lang="en-GB" sz="3200" dirty="0" smtClean="0">
                <a:latin typeface="+mj-lt"/>
              </a:rPr>
              <a:t>C&amp;F</a:t>
            </a:r>
            <a:endParaRPr lang="en-ZA" sz="3200" dirty="0">
              <a:latin typeface="+mj-lt"/>
            </a:endParaRPr>
          </a:p>
          <a:p>
            <a:pPr marL="0" lvl="1" indent="0" algn="just">
              <a:lnSpc>
                <a:spcPct val="90000"/>
              </a:lnSpc>
              <a:buNone/>
            </a:pPr>
            <a:endParaRPr lang="en-US" sz="3200" dirty="0" smtClean="0"/>
          </a:p>
        </p:txBody>
      </p:sp>
      <p:sp>
        <p:nvSpPr>
          <p:cNvPr id="2" name="Date Placeholder 1"/>
          <p:cNvSpPr>
            <a:spLocks noGrp="1"/>
          </p:cNvSpPr>
          <p:nvPr>
            <p:ph type="dt" sz="half" idx="10"/>
          </p:nvPr>
        </p:nvSpPr>
        <p:spPr/>
        <p:txBody>
          <a:bodyPr/>
          <a:lstStyle/>
          <a:p>
            <a:fld id="{201FC47D-8CC0-444E-9900-C72B1BBF94FF}" type="datetime3">
              <a:rPr lang="en-US" smtClean="0"/>
              <a:t>15 March 2021</a:t>
            </a:fld>
            <a:endParaRPr lang="en-GB"/>
          </a:p>
        </p:txBody>
      </p:sp>
      <p:sp>
        <p:nvSpPr>
          <p:cNvPr id="3" name="Slide Number Placeholder 2"/>
          <p:cNvSpPr>
            <a:spLocks noGrp="1"/>
          </p:cNvSpPr>
          <p:nvPr>
            <p:ph type="sldNum" sz="quarter" idx="12"/>
          </p:nvPr>
        </p:nvSpPr>
        <p:spPr/>
        <p:txBody>
          <a:bodyPr/>
          <a:lstStyle/>
          <a:p>
            <a:fld id="{74490117-694E-4C5E-9563-EB5B4C1EE3CD}" type="slidenum">
              <a:rPr lang="en-GB" smtClean="0"/>
              <a:pPr/>
              <a:t>18</a:t>
            </a:fld>
            <a:endParaRPr lang="en-GB"/>
          </a:p>
        </p:txBody>
      </p:sp>
      <p:grpSp>
        <p:nvGrpSpPr>
          <p:cNvPr id="50" name="Group 11"/>
          <p:cNvGrpSpPr>
            <a:grpSpLocks/>
          </p:cNvGrpSpPr>
          <p:nvPr/>
        </p:nvGrpSpPr>
        <p:grpSpPr bwMode="auto">
          <a:xfrm>
            <a:off x="76200" y="70669"/>
            <a:ext cx="576188" cy="504800"/>
            <a:chOff x="6480" y="1440"/>
            <a:chExt cx="4440" cy="4080"/>
          </a:xfrm>
        </p:grpSpPr>
        <p:grpSp>
          <p:nvGrpSpPr>
            <p:cNvPr id="51" name="Group 12"/>
            <p:cNvGrpSpPr>
              <a:grpSpLocks/>
            </p:cNvGrpSpPr>
            <p:nvPr/>
          </p:nvGrpSpPr>
          <p:grpSpPr bwMode="auto">
            <a:xfrm>
              <a:off x="6480" y="1440"/>
              <a:ext cx="4440" cy="4080"/>
              <a:chOff x="176" y="2126"/>
              <a:chExt cx="1789" cy="1751"/>
            </a:xfrm>
          </p:grpSpPr>
          <p:sp>
            <p:nvSpPr>
              <p:cNvPr id="90" name="Freeform 13"/>
              <p:cNvSpPr>
                <a:spLocks/>
              </p:cNvSpPr>
              <p:nvPr/>
            </p:nvSpPr>
            <p:spPr bwMode="auto">
              <a:xfrm>
                <a:off x="176" y="2126"/>
                <a:ext cx="1789" cy="1751"/>
              </a:xfrm>
              <a:custGeom>
                <a:avLst/>
                <a:gdLst>
                  <a:gd name="T0" fmla="*/ 1 w 3094"/>
                  <a:gd name="T1" fmla="*/ 0 h 3027"/>
                  <a:gd name="T2" fmla="*/ 1 w 3094"/>
                  <a:gd name="T3" fmla="*/ 1 h 3027"/>
                  <a:gd name="T4" fmla="*/ 1 w 3094"/>
                  <a:gd name="T5" fmla="*/ 1 h 3027"/>
                  <a:gd name="T6" fmla="*/ 1 w 3094"/>
                  <a:gd name="T7" fmla="*/ 1 h 3027"/>
                  <a:gd name="T8" fmla="*/ 1 w 3094"/>
                  <a:gd name="T9" fmla="*/ 1 h 3027"/>
                  <a:gd name="T10" fmla="*/ 1 w 3094"/>
                  <a:gd name="T11" fmla="*/ 1 h 3027"/>
                  <a:gd name="T12" fmla="*/ 1 w 3094"/>
                  <a:gd name="T13" fmla="*/ 1 h 3027"/>
                  <a:gd name="T14" fmla="*/ 0 w 3094"/>
                  <a:gd name="T15" fmla="*/ 1 h 3027"/>
                  <a:gd name="T16" fmla="*/ 1 w 3094"/>
                  <a:gd name="T17" fmla="*/ 1 h 3027"/>
                  <a:gd name="T18" fmla="*/ 1 w 3094"/>
                  <a:gd name="T19" fmla="*/ 0 h 30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94" h="3027">
                    <a:moveTo>
                      <a:pt x="1554" y="0"/>
                    </a:moveTo>
                    <a:lnTo>
                      <a:pt x="2558" y="362"/>
                    </a:lnTo>
                    <a:lnTo>
                      <a:pt x="3094" y="1299"/>
                    </a:lnTo>
                    <a:lnTo>
                      <a:pt x="2893" y="2344"/>
                    </a:lnTo>
                    <a:lnTo>
                      <a:pt x="2089" y="3027"/>
                    </a:lnTo>
                    <a:lnTo>
                      <a:pt x="1018" y="3027"/>
                    </a:lnTo>
                    <a:lnTo>
                      <a:pt x="187" y="2344"/>
                    </a:lnTo>
                    <a:lnTo>
                      <a:pt x="0" y="1299"/>
                    </a:lnTo>
                    <a:lnTo>
                      <a:pt x="549" y="362"/>
                    </a:lnTo>
                    <a:lnTo>
                      <a:pt x="1554" y="0"/>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1" name="Freeform 14"/>
              <p:cNvSpPr>
                <a:spLocks/>
              </p:cNvSpPr>
              <p:nvPr/>
            </p:nvSpPr>
            <p:spPr bwMode="auto">
              <a:xfrm>
                <a:off x="204" y="2165"/>
                <a:ext cx="1735" cy="1692"/>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FFDB4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 name="Freeform 15"/>
              <p:cNvSpPr>
                <a:spLocks/>
              </p:cNvSpPr>
              <p:nvPr/>
            </p:nvSpPr>
            <p:spPr bwMode="auto">
              <a:xfrm>
                <a:off x="293" y="2231"/>
                <a:ext cx="1552" cy="1555"/>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52" name="Group 16"/>
            <p:cNvGrpSpPr>
              <a:grpSpLocks/>
            </p:cNvGrpSpPr>
            <p:nvPr/>
          </p:nvGrpSpPr>
          <p:grpSpPr bwMode="auto">
            <a:xfrm>
              <a:off x="7436" y="2295"/>
              <a:ext cx="2464" cy="2507"/>
              <a:chOff x="2379" y="2190"/>
              <a:chExt cx="993" cy="1076"/>
            </a:xfrm>
          </p:grpSpPr>
          <p:grpSp>
            <p:nvGrpSpPr>
              <p:cNvPr id="53" name="Group 17"/>
              <p:cNvGrpSpPr>
                <a:grpSpLocks/>
              </p:cNvGrpSpPr>
              <p:nvPr/>
            </p:nvGrpSpPr>
            <p:grpSpPr bwMode="auto">
              <a:xfrm>
                <a:off x="2525" y="2980"/>
                <a:ext cx="277" cy="286"/>
                <a:chOff x="2525" y="2980"/>
                <a:chExt cx="277" cy="286"/>
              </a:xfrm>
            </p:grpSpPr>
            <p:grpSp>
              <p:nvGrpSpPr>
                <p:cNvPr id="80" name="Group 18"/>
                <p:cNvGrpSpPr>
                  <a:grpSpLocks/>
                </p:cNvGrpSpPr>
                <p:nvPr/>
              </p:nvGrpSpPr>
              <p:grpSpPr bwMode="auto">
                <a:xfrm>
                  <a:off x="2582" y="2980"/>
                  <a:ext cx="95" cy="60"/>
                  <a:chOff x="2578" y="2972"/>
                  <a:chExt cx="95" cy="60"/>
                </a:xfrm>
              </p:grpSpPr>
              <p:sp>
                <p:nvSpPr>
                  <p:cNvPr id="88" name="Oval 19"/>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89" name="Freeform 20"/>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81" name="Group 21"/>
                <p:cNvGrpSpPr>
                  <a:grpSpLocks/>
                </p:cNvGrpSpPr>
                <p:nvPr/>
              </p:nvGrpSpPr>
              <p:grpSpPr bwMode="auto">
                <a:xfrm rot="3608440" flipH="1">
                  <a:off x="2724" y="3067"/>
                  <a:ext cx="95" cy="60"/>
                  <a:chOff x="2578" y="2972"/>
                  <a:chExt cx="95" cy="60"/>
                </a:xfrm>
              </p:grpSpPr>
              <p:sp>
                <p:nvSpPr>
                  <p:cNvPr id="86" name="Oval 22"/>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87" name="Freeform 23"/>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82" name="Freeform 24"/>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3" name="Freeform 25"/>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4" name="Oval 26"/>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85" name="Freeform 27"/>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54" name="Group 28"/>
              <p:cNvGrpSpPr>
                <a:grpSpLocks/>
              </p:cNvGrpSpPr>
              <p:nvPr/>
            </p:nvGrpSpPr>
            <p:grpSpPr bwMode="auto">
              <a:xfrm flipH="1">
                <a:off x="2960" y="2975"/>
                <a:ext cx="277" cy="286"/>
                <a:chOff x="2525" y="2980"/>
                <a:chExt cx="277" cy="286"/>
              </a:xfrm>
            </p:grpSpPr>
            <p:grpSp>
              <p:nvGrpSpPr>
                <p:cNvPr id="70" name="Group 29"/>
                <p:cNvGrpSpPr>
                  <a:grpSpLocks/>
                </p:cNvGrpSpPr>
                <p:nvPr/>
              </p:nvGrpSpPr>
              <p:grpSpPr bwMode="auto">
                <a:xfrm>
                  <a:off x="2582" y="2980"/>
                  <a:ext cx="95" cy="60"/>
                  <a:chOff x="2578" y="2972"/>
                  <a:chExt cx="95" cy="60"/>
                </a:xfrm>
              </p:grpSpPr>
              <p:sp>
                <p:nvSpPr>
                  <p:cNvPr id="78" name="Oval 30"/>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79" name="Freeform 31"/>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71" name="Group 32"/>
                <p:cNvGrpSpPr>
                  <a:grpSpLocks/>
                </p:cNvGrpSpPr>
                <p:nvPr/>
              </p:nvGrpSpPr>
              <p:grpSpPr bwMode="auto">
                <a:xfrm rot="3608440" flipH="1">
                  <a:off x="2724" y="3067"/>
                  <a:ext cx="95" cy="60"/>
                  <a:chOff x="2578" y="2972"/>
                  <a:chExt cx="95" cy="60"/>
                </a:xfrm>
              </p:grpSpPr>
              <p:sp>
                <p:nvSpPr>
                  <p:cNvPr id="76" name="Oval 75"/>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77" name="Freeform 76"/>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72" name="Freeform 35"/>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3" name="Freeform 36"/>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4" name="Oval 37"/>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75" name="Freeform 38"/>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55" name="Group 39"/>
              <p:cNvGrpSpPr>
                <a:grpSpLocks/>
              </p:cNvGrpSpPr>
              <p:nvPr/>
            </p:nvGrpSpPr>
            <p:grpSpPr bwMode="auto">
              <a:xfrm>
                <a:off x="2379" y="2190"/>
                <a:ext cx="993" cy="864"/>
                <a:chOff x="2379" y="2190"/>
                <a:chExt cx="993" cy="864"/>
              </a:xfrm>
            </p:grpSpPr>
            <p:sp>
              <p:nvSpPr>
                <p:cNvPr id="56" name="Freeform 40"/>
                <p:cNvSpPr>
                  <a:spLocks/>
                </p:cNvSpPr>
                <p:nvPr/>
              </p:nvSpPr>
              <p:spPr bwMode="auto">
                <a:xfrm>
                  <a:off x="2487"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7" name="Freeform 41"/>
                <p:cNvSpPr>
                  <a:spLocks/>
                </p:cNvSpPr>
                <p:nvPr/>
              </p:nvSpPr>
              <p:spPr bwMode="auto">
                <a:xfrm flipH="1">
                  <a:off x="3045"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58" name="Group 42"/>
                <p:cNvGrpSpPr>
                  <a:grpSpLocks/>
                </p:cNvGrpSpPr>
                <p:nvPr/>
              </p:nvGrpSpPr>
              <p:grpSpPr bwMode="auto">
                <a:xfrm>
                  <a:off x="2379" y="2190"/>
                  <a:ext cx="993" cy="864"/>
                  <a:chOff x="2379" y="2190"/>
                  <a:chExt cx="993" cy="864"/>
                </a:xfrm>
              </p:grpSpPr>
              <p:sp>
                <p:nvSpPr>
                  <p:cNvPr id="59" name="Freeform 43"/>
                  <p:cNvSpPr>
                    <a:spLocks/>
                  </p:cNvSpPr>
                  <p:nvPr/>
                </p:nvSpPr>
                <p:spPr bwMode="auto">
                  <a:xfrm>
                    <a:off x="2379"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0" name="Freeform 44"/>
                  <p:cNvSpPr>
                    <a:spLocks/>
                  </p:cNvSpPr>
                  <p:nvPr/>
                </p:nvSpPr>
                <p:spPr bwMode="auto">
                  <a:xfrm flipH="1">
                    <a:off x="2982"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 name="Freeform 45"/>
                  <p:cNvSpPr>
                    <a:spLocks/>
                  </p:cNvSpPr>
                  <p:nvPr/>
                </p:nvSpPr>
                <p:spPr bwMode="auto">
                  <a:xfrm>
                    <a:off x="2697" y="2190"/>
                    <a:ext cx="177" cy="564"/>
                  </a:xfrm>
                  <a:custGeom>
                    <a:avLst/>
                    <a:gdLst>
                      <a:gd name="T0" fmla="*/ 126 w 177"/>
                      <a:gd name="T1" fmla="*/ 564 h 564"/>
                      <a:gd name="T2" fmla="*/ 0 w 177"/>
                      <a:gd name="T3" fmla="*/ 387 h 564"/>
                      <a:gd name="T4" fmla="*/ 3 w 177"/>
                      <a:gd name="T5" fmla="*/ 0 h 564"/>
                      <a:gd name="T6" fmla="*/ 177 w 177"/>
                      <a:gd name="T7" fmla="*/ 351 h 564"/>
                      <a:gd name="T8" fmla="*/ 159 w 177"/>
                      <a:gd name="T9" fmla="*/ 546 h 564"/>
                      <a:gd name="T10" fmla="*/ 126 w 177"/>
                      <a:gd name="T11" fmla="*/ 564 h 5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7" h="564">
                        <a:moveTo>
                          <a:pt x="126" y="564"/>
                        </a:moveTo>
                        <a:lnTo>
                          <a:pt x="0" y="387"/>
                        </a:lnTo>
                        <a:lnTo>
                          <a:pt x="3" y="0"/>
                        </a:lnTo>
                        <a:lnTo>
                          <a:pt x="177" y="351"/>
                        </a:lnTo>
                        <a:lnTo>
                          <a:pt x="159" y="546"/>
                        </a:lnTo>
                        <a:lnTo>
                          <a:pt x="126" y="564"/>
                        </a:lnTo>
                        <a:close/>
                      </a:path>
                    </a:pathLst>
                  </a:custGeom>
                  <a:solidFill>
                    <a:srgbClr val="57D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 name="Freeform 46"/>
                  <p:cNvSpPr>
                    <a:spLocks/>
                  </p:cNvSpPr>
                  <p:nvPr/>
                </p:nvSpPr>
                <p:spPr bwMode="auto">
                  <a:xfrm>
                    <a:off x="2871" y="2199"/>
                    <a:ext cx="183" cy="540"/>
                  </a:xfrm>
                  <a:custGeom>
                    <a:avLst/>
                    <a:gdLst>
                      <a:gd name="T0" fmla="*/ 36 w 183"/>
                      <a:gd name="T1" fmla="*/ 537 h 540"/>
                      <a:gd name="T2" fmla="*/ 0 w 183"/>
                      <a:gd name="T3" fmla="*/ 339 h 540"/>
                      <a:gd name="T4" fmla="*/ 180 w 183"/>
                      <a:gd name="T5" fmla="*/ 0 h 540"/>
                      <a:gd name="T6" fmla="*/ 183 w 183"/>
                      <a:gd name="T7" fmla="*/ 384 h 540"/>
                      <a:gd name="T8" fmla="*/ 69 w 183"/>
                      <a:gd name="T9" fmla="*/ 540 h 540"/>
                      <a:gd name="T10" fmla="*/ 36 w 183"/>
                      <a:gd name="T11" fmla="*/ 537 h 5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3" h="540">
                        <a:moveTo>
                          <a:pt x="36" y="537"/>
                        </a:moveTo>
                        <a:lnTo>
                          <a:pt x="0" y="339"/>
                        </a:lnTo>
                        <a:lnTo>
                          <a:pt x="180" y="0"/>
                        </a:lnTo>
                        <a:lnTo>
                          <a:pt x="183" y="384"/>
                        </a:lnTo>
                        <a:lnTo>
                          <a:pt x="69" y="540"/>
                        </a:lnTo>
                        <a:lnTo>
                          <a:pt x="36" y="537"/>
                        </a:lnTo>
                        <a:close/>
                      </a:path>
                    </a:pathLst>
                  </a:custGeom>
                  <a:solidFill>
                    <a:srgbClr val="6500CA"/>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63" name="Group 47"/>
                  <p:cNvGrpSpPr>
                    <a:grpSpLocks/>
                  </p:cNvGrpSpPr>
                  <p:nvPr/>
                </p:nvGrpSpPr>
                <p:grpSpPr bwMode="auto">
                  <a:xfrm>
                    <a:off x="2430" y="2439"/>
                    <a:ext cx="897" cy="615"/>
                    <a:chOff x="2430" y="2439"/>
                    <a:chExt cx="897" cy="615"/>
                  </a:xfrm>
                </p:grpSpPr>
                <p:sp>
                  <p:nvSpPr>
                    <p:cNvPr id="64" name="Freeform 48"/>
                    <p:cNvSpPr>
                      <a:spLocks/>
                    </p:cNvSpPr>
                    <p:nvPr/>
                  </p:nvSpPr>
                  <p:spPr bwMode="auto">
                    <a:xfrm>
                      <a:off x="2541" y="2439"/>
                      <a:ext cx="663" cy="444"/>
                    </a:xfrm>
                    <a:custGeom>
                      <a:avLst/>
                      <a:gdLst>
                        <a:gd name="T0" fmla="*/ 297 w 663"/>
                        <a:gd name="T1" fmla="*/ 444 h 444"/>
                        <a:gd name="T2" fmla="*/ 168 w 663"/>
                        <a:gd name="T3" fmla="*/ 321 h 444"/>
                        <a:gd name="T4" fmla="*/ 0 w 663"/>
                        <a:gd name="T5" fmla="*/ 105 h 444"/>
                        <a:gd name="T6" fmla="*/ 132 w 663"/>
                        <a:gd name="T7" fmla="*/ 216 h 444"/>
                        <a:gd name="T8" fmla="*/ 207 w 663"/>
                        <a:gd name="T9" fmla="*/ 300 h 444"/>
                        <a:gd name="T10" fmla="*/ 285 w 663"/>
                        <a:gd name="T11" fmla="*/ 390 h 444"/>
                        <a:gd name="T12" fmla="*/ 300 w 663"/>
                        <a:gd name="T13" fmla="*/ 408 h 444"/>
                        <a:gd name="T14" fmla="*/ 270 w 663"/>
                        <a:gd name="T15" fmla="*/ 276 h 444"/>
                        <a:gd name="T16" fmla="*/ 228 w 663"/>
                        <a:gd name="T17" fmla="*/ 135 h 444"/>
                        <a:gd name="T18" fmla="*/ 222 w 663"/>
                        <a:gd name="T19" fmla="*/ 0 h 444"/>
                        <a:gd name="T20" fmla="*/ 261 w 663"/>
                        <a:gd name="T21" fmla="*/ 87 h 444"/>
                        <a:gd name="T22" fmla="*/ 285 w 663"/>
                        <a:gd name="T23" fmla="*/ 183 h 444"/>
                        <a:gd name="T24" fmla="*/ 312 w 663"/>
                        <a:gd name="T25" fmla="*/ 270 h 444"/>
                        <a:gd name="T26" fmla="*/ 333 w 663"/>
                        <a:gd name="T27" fmla="*/ 414 h 444"/>
                        <a:gd name="T28" fmla="*/ 354 w 663"/>
                        <a:gd name="T29" fmla="*/ 333 h 444"/>
                        <a:gd name="T30" fmla="*/ 381 w 663"/>
                        <a:gd name="T31" fmla="*/ 219 h 444"/>
                        <a:gd name="T32" fmla="*/ 402 w 663"/>
                        <a:gd name="T33" fmla="*/ 114 h 444"/>
                        <a:gd name="T34" fmla="*/ 453 w 663"/>
                        <a:gd name="T35" fmla="*/ 0 h 444"/>
                        <a:gd name="T36" fmla="*/ 450 w 663"/>
                        <a:gd name="T37" fmla="*/ 78 h 444"/>
                        <a:gd name="T38" fmla="*/ 435 w 663"/>
                        <a:gd name="T39" fmla="*/ 168 h 444"/>
                        <a:gd name="T40" fmla="*/ 417 w 663"/>
                        <a:gd name="T41" fmla="*/ 255 h 444"/>
                        <a:gd name="T42" fmla="*/ 366 w 663"/>
                        <a:gd name="T43" fmla="*/ 408 h 444"/>
                        <a:gd name="T44" fmla="*/ 408 w 663"/>
                        <a:gd name="T45" fmla="*/ 372 h 444"/>
                        <a:gd name="T46" fmla="*/ 480 w 663"/>
                        <a:gd name="T47" fmla="*/ 291 h 444"/>
                        <a:gd name="T48" fmla="*/ 555 w 663"/>
                        <a:gd name="T49" fmla="*/ 189 h 444"/>
                        <a:gd name="T50" fmla="*/ 663 w 663"/>
                        <a:gd name="T51" fmla="*/ 108 h 444"/>
                        <a:gd name="T52" fmla="*/ 636 w 663"/>
                        <a:gd name="T53" fmla="*/ 177 h 444"/>
                        <a:gd name="T54" fmla="*/ 585 w 663"/>
                        <a:gd name="T55" fmla="*/ 240 h 444"/>
                        <a:gd name="T56" fmla="*/ 507 w 663"/>
                        <a:gd name="T57" fmla="*/ 330 h 444"/>
                        <a:gd name="T58" fmla="*/ 420 w 663"/>
                        <a:gd name="T59" fmla="*/ 408 h 444"/>
                        <a:gd name="T60" fmla="*/ 369 w 663"/>
                        <a:gd name="T61" fmla="*/ 444 h 444"/>
                        <a:gd name="T62" fmla="*/ 333 w 663"/>
                        <a:gd name="T63" fmla="*/ 417 h 444"/>
                        <a:gd name="T64" fmla="*/ 297 w 663"/>
                        <a:gd name="T65" fmla="*/ 444 h 4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63" h="444">
                          <a:moveTo>
                            <a:pt x="297" y="444"/>
                          </a:moveTo>
                          <a:lnTo>
                            <a:pt x="168" y="321"/>
                          </a:lnTo>
                          <a:lnTo>
                            <a:pt x="0" y="105"/>
                          </a:lnTo>
                          <a:lnTo>
                            <a:pt x="132" y="216"/>
                          </a:lnTo>
                          <a:lnTo>
                            <a:pt x="207" y="300"/>
                          </a:lnTo>
                          <a:lnTo>
                            <a:pt x="285" y="390"/>
                          </a:lnTo>
                          <a:lnTo>
                            <a:pt x="300" y="408"/>
                          </a:lnTo>
                          <a:lnTo>
                            <a:pt x="270" y="276"/>
                          </a:lnTo>
                          <a:lnTo>
                            <a:pt x="228" y="135"/>
                          </a:lnTo>
                          <a:lnTo>
                            <a:pt x="222" y="0"/>
                          </a:lnTo>
                          <a:lnTo>
                            <a:pt x="261" y="87"/>
                          </a:lnTo>
                          <a:lnTo>
                            <a:pt x="285" y="183"/>
                          </a:lnTo>
                          <a:lnTo>
                            <a:pt x="312" y="270"/>
                          </a:lnTo>
                          <a:lnTo>
                            <a:pt x="333" y="414"/>
                          </a:lnTo>
                          <a:lnTo>
                            <a:pt x="354" y="333"/>
                          </a:lnTo>
                          <a:lnTo>
                            <a:pt x="381" y="219"/>
                          </a:lnTo>
                          <a:lnTo>
                            <a:pt x="402" y="114"/>
                          </a:lnTo>
                          <a:lnTo>
                            <a:pt x="453" y="0"/>
                          </a:lnTo>
                          <a:lnTo>
                            <a:pt x="450" y="78"/>
                          </a:lnTo>
                          <a:lnTo>
                            <a:pt x="435" y="168"/>
                          </a:lnTo>
                          <a:lnTo>
                            <a:pt x="417" y="255"/>
                          </a:lnTo>
                          <a:lnTo>
                            <a:pt x="366" y="408"/>
                          </a:lnTo>
                          <a:lnTo>
                            <a:pt x="408" y="372"/>
                          </a:lnTo>
                          <a:lnTo>
                            <a:pt x="480" y="291"/>
                          </a:lnTo>
                          <a:lnTo>
                            <a:pt x="555" y="189"/>
                          </a:lnTo>
                          <a:lnTo>
                            <a:pt x="663" y="108"/>
                          </a:lnTo>
                          <a:lnTo>
                            <a:pt x="636" y="177"/>
                          </a:lnTo>
                          <a:lnTo>
                            <a:pt x="585" y="240"/>
                          </a:lnTo>
                          <a:lnTo>
                            <a:pt x="507" y="330"/>
                          </a:lnTo>
                          <a:lnTo>
                            <a:pt x="420" y="408"/>
                          </a:lnTo>
                          <a:lnTo>
                            <a:pt x="369" y="444"/>
                          </a:lnTo>
                          <a:lnTo>
                            <a:pt x="333" y="417"/>
                          </a:lnTo>
                          <a:lnTo>
                            <a:pt x="297" y="444"/>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5" name="Freeform 49"/>
                    <p:cNvSpPr>
                      <a:spLocks/>
                    </p:cNvSpPr>
                    <p:nvPr/>
                  </p:nvSpPr>
                  <p:spPr bwMode="auto">
                    <a:xfrm>
                      <a:off x="2430"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6" name="Freeform 50"/>
                    <p:cNvSpPr>
                      <a:spLocks/>
                    </p:cNvSpPr>
                    <p:nvPr/>
                  </p:nvSpPr>
                  <p:spPr bwMode="auto">
                    <a:xfrm flipH="1">
                      <a:off x="2943"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 name="Freeform 51"/>
                    <p:cNvSpPr>
                      <a:spLocks/>
                    </p:cNvSpPr>
                    <p:nvPr/>
                  </p:nvSpPr>
                  <p:spPr bwMode="auto">
                    <a:xfrm>
                      <a:off x="2778" y="2868"/>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 name="Freeform 52"/>
                    <p:cNvSpPr>
                      <a:spLocks/>
                    </p:cNvSpPr>
                    <p:nvPr/>
                  </p:nvSpPr>
                  <p:spPr bwMode="auto">
                    <a:xfrm flipH="1">
                      <a:off x="2916" y="2865"/>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9" name="Freeform 53"/>
                    <p:cNvSpPr>
                      <a:spLocks/>
                    </p:cNvSpPr>
                    <p:nvPr/>
                  </p:nvSpPr>
                  <p:spPr bwMode="auto">
                    <a:xfrm>
                      <a:off x="2817" y="2856"/>
                      <a:ext cx="123" cy="198"/>
                    </a:xfrm>
                    <a:custGeom>
                      <a:avLst/>
                      <a:gdLst>
                        <a:gd name="T0" fmla="*/ 57 w 123"/>
                        <a:gd name="T1" fmla="*/ 0 h 198"/>
                        <a:gd name="T2" fmla="*/ 21 w 123"/>
                        <a:gd name="T3" fmla="*/ 24 h 198"/>
                        <a:gd name="T4" fmla="*/ 24 w 123"/>
                        <a:gd name="T5" fmla="*/ 69 h 198"/>
                        <a:gd name="T6" fmla="*/ 18 w 123"/>
                        <a:gd name="T7" fmla="*/ 99 h 198"/>
                        <a:gd name="T8" fmla="*/ 6 w 123"/>
                        <a:gd name="T9" fmla="*/ 144 h 198"/>
                        <a:gd name="T10" fmla="*/ 0 w 123"/>
                        <a:gd name="T11" fmla="*/ 171 h 198"/>
                        <a:gd name="T12" fmla="*/ 21 w 123"/>
                        <a:gd name="T13" fmla="*/ 189 h 198"/>
                        <a:gd name="T14" fmla="*/ 60 w 123"/>
                        <a:gd name="T15" fmla="*/ 198 h 198"/>
                        <a:gd name="T16" fmla="*/ 93 w 123"/>
                        <a:gd name="T17" fmla="*/ 192 h 198"/>
                        <a:gd name="T18" fmla="*/ 123 w 123"/>
                        <a:gd name="T19" fmla="*/ 174 h 198"/>
                        <a:gd name="T20" fmla="*/ 108 w 123"/>
                        <a:gd name="T21" fmla="*/ 138 h 198"/>
                        <a:gd name="T22" fmla="*/ 105 w 123"/>
                        <a:gd name="T23" fmla="*/ 102 h 198"/>
                        <a:gd name="T24" fmla="*/ 102 w 123"/>
                        <a:gd name="T25" fmla="*/ 63 h 198"/>
                        <a:gd name="T26" fmla="*/ 102 w 123"/>
                        <a:gd name="T27" fmla="*/ 24 h 198"/>
                        <a:gd name="T28" fmla="*/ 57 w 123"/>
                        <a:gd name="T29" fmla="*/ 0 h 19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23" h="198">
                          <a:moveTo>
                            <a:pt x="57" y="0"/>
                          </a:moveTo>
                          <a:lnTo>
                            <a:pt x="21" y="24"/>
                          </a:lnTo>
                          <a:lnTo>
                            <a:pt x="24" y="69"/>
                          </a:lnTo>
                          <a:lnTo>
                            <a:pt x="18" y="99"/>
                          </a:lnTo>
                          <a:lnTo>
                            <a:pt x="6" y="144"/>
                          </a:lnTo>
                          <a:lnTo>
                            <a:pt x="0" y="171"/>
                          </a:lnTo>
                          <a:lnTo>
                            <a:pt x="21" y="189"/>
                          </a:lnTo>
                          <a:lnTo>
                            <a:pt x="60" y="198"/>
                          </a:lnTo>
                          <a:lnTo>
                            <a:pt x="93" y="192"/>
                          </a:lnTo>
                          <a:lnTo>
                            <a:pt x="123" y="174"/>
                          </a:lnTo>
                          <a:lnTo>
                            <a:pt x="108" y="138"/>
                          </a:lnTo>
                          <a:lnTo>
                            <a:pt x="105" y="102"/>
                          </a:lnTo>
                          <a:lnTo>
                            <a:pt x="102" y="63"/>
                          </a:lnTo>
                          <a:lnTo>
                            <a:pt x="102" y="24"/>
                          </a:lnTo>
                          <a:lnTo>
                            <a:pt x="57"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grpSp>
        </p:grpSp>
      </p:grpSp>
      <p:pic>
        <p:nvPicPr>
          <p:cNvPr id="93" name="Picture 5" descr="IGWAP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19700" y="19249"/>
            <a:ext cx="692695" cy="692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1"/>
          </p:nvPr>
        </p:nvSpPr>
        <p:spPr/>
        <p:txBody>
          <a:bodyPr/>
          <a:lstStyle/>
          <a:p>
            <a:r>
              <a:rPr lang="en-GB" dirty="0" smtClean="0"/>
              <a:t>CONFIDENTIAL</a:t>
            </a:r>
            <a:endParaRPr lang="en-GB" dirty="0"/>
          </a:p>
        </p:txBody>
      </p:sp>
      <p:sp>
        <p:nvSpPr>
          <p:cNvPr id="94" name="Footer Placeholder 3"/>
          <p:cNvSpPr txBox="1">
            <a:spLocks/>
          </p:cNvSpPr>
          <p:nvPr/>
        </p:nvSpPr>
        <p:spPr bwMode="auto">
          <a:xfrm>
            <a:off x="3141845" y="112316"/>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GB"/>
            </a:defPPr>
            <a:lvl1pPr algn="ctr"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GB" smtClean="0"/>
              <a:t>CONFIDENTIAL</a:t>
            </a:r>
            <a:endParaRPr lang="en-GB" dirty="0"/>
          </a:p>
        </p:txBody>
      </p:sp>
    </p:spTree>
    <p:extLst>
      <p:ext uri="{BB962C8B-B14F-4D97-AF65-F5344CB8AC3E}">
        <p14:creationId xmlns:p14="http://schemas.microsoft.com/office/powerpoint/2010/main" val="4101412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66565" y="22541"/>
            <a:ext cx="8229600" cy="639058"/>
          </a:xfrm>
        </p:spPr>
        <p:txBody>
          <a:bodyPr/>
          <a:lstStyle/>
          <a:p>
            <a:endParaRPr lang="en-GB" sz="4000" b="1" dirty="0">
              <a:latin typeface="+mn-lt"/>
            </a:endParaRPr>
          </a:p>
        </p:txBody>
      </p:sp>
      <p:sp>
        <p:nvSpPr>
          <p:cNvPr id="70659" name="Rectangle 3"/>
          <p:cNvSpPr>
            <a:spLocks noGrp="1" noChangeArrowheads="1"/>
          </p:cNvSpPr>
          <p:nvPr>
            <p:ph type="body" idx="1"/>
          </p:nvPr>
        </p:nvSpPr>
        <p:spPr>
          <a:xfrm>
            <a:off x="329836" y="2348880"/>
            <a:ext cx="8510726" cy="3018983"/>
          </a:xfrm>
        </p:spPr>
        <p:txBody>
          <a:bodyPr/>
          <a:lstStyle/>
          <a:p>
            <a:pPr marL="0" lvl="1" indent="0" algn="ctr">
              <a:lnSpc>
                <a:spcPct val="90000"/>
              </a:lnSpc>
              <a:buNone/>
            </a:pPr>
            <a:r>
              <a:rPr lang="en-US" sz="10200" b="1" dirty="0" smtClean="0"/>
              <a:t>QUESTIONS</a:t>
            </a:r>
          </a:p>
        </p:txBody>
      </p:sp>
      <p:sp>
        <p:nvSpPr>
          <p:cNvPr id="2" name="Date Placeholder 1"/>
          <p:cNvSpPr>
            <a:spLocks noGrp="1"/>
          </p:cNvSpPr>
          <p:nvPr>
            <p:ph type="dt" sz="half" idx="10"/>
          </p:nvPr>
        </p:nvSpPr>
        <p:spPr/>
        <p:txBody>
          <a:bodyPr/>
          <a:lstStyle/>
          <a:p>
            <a:fld id="{C6AC7E72-154F-45A6-B4A1-9C74BAAD761B}" type="datetime3">
              <a:rPr lang="en-US" smtClean="0"/>
              <a:t>15 March 2021</a:t>
            </a:fld>
            <a:endParaRPr lang="en-GB"/>
          </a:p>
        </p:txBody>
      </p:sp>
      <p:sp>
        <p:nvSpPr>
          <p:cNvPr id="3" name="Slide Number Placeholder 2"/>
          <p:cNvSpPr>
            <a:spLocks noGrp="1"/>
          </p:cNvSpPr>
          <p:nvPr>
            <p:ph type="sldNum" sz="quarter" idx="12"/>
          </p:nvPr>
        </p:nvSpPr>
        <p:spPr/>
        <p:txBody>
          <a:bodyPr/>
          <a:lstStyle/>
          <a:p>
            <a:fld id="{74490117-694E-4C5E-9563-EB5B4C1EE3CD}" type="slidenum">
              <a:rPr lang="en-GB" smtClean="0"/>
              <a:pPr/>
              <a:t>19</a:t>
            </a:fld>
            <a:endParaRPr lang="en-GB"/>
          </a:p>
        </p:txBody>
      </p:sp>
      <p:grpSp>
        <p:nvGrpSpPr>
          <p:cNvPr id="50" name="Group 11"/>
          <p:cNvGrpSpPr>
            <a:grpSpLocks/>
          </p:cNvGrpSpPr>
          <p:nvPr/>
        </p:nvGrpSpPr>
        <p:grpSpPr bwMode="auto">
          <a:xfrm>
            <a:off x="76200" y="70669"/>
            <a:ext cx="576188" cy="504800"/>
            <a:chOff x="6480" y="1440"/>
            <a:chExt cx="4440" cy="4080"/>
          </a:xfrm>
        </p:grpSpPr>
        <p:grpSp>
          <p:nvGrpSpPr>
            <p:cNvPr id="51" name="Group 12"/>
            <p:cNvGrpSpPr>
              <a:grpSpLocks/>
            </p:cNvGrpSpPr>
            <p:nvPr/>
          </p:nvGrpSpPr>
          <p:grpSpPr bwMode="auto">
            <a:xfrm>
              <a:off x="6480" y="1440"/>
              <a:ext cx="4440" cy="4080"/>
              <a:chOff x="176" y="2126"/>
              <a:chExt cx="1789" cy="1751"/>
            </a:xfrm>
          </p:grpSpPr>
          <p:sp>
            <p:nvSpPr>
              <p:cNvPr id="90" name="Freeform 13"/>
              <p:cNvSpPr>
                <a:spLocks/>
              </p:cNvSpPr>
              <p:nvPr/>
            </p:nvSpPr>
            <p:spPr bwMode="auto">
              <a:xfrm>
                <a:off x="176" y="2126"/>
                <a:ext cx="1789" cy="1751"/>
              </a:xfrm>
              <a:custGeom>
                <a:avLst/>
                <a:gdLst>
                  <a:gd name="T0" fmla="*/ 1 w 3094"/>
                  <a:gd name="T1" fmla="*/ 0 h 3027"/>
                  <a:gd name="T2" fmla="*/ 1 w 3094"/>
                  <a:gd name="T3" fmla="*/ 1 h 3027"/>
                  <a:gd name="T4" fmla="*/ 1 w 3094"/>
                  <a:gd name="T5" fmla="*/ 1 h 3027"/>
                  <a:gd name="T6" fmla="*/ 1 w 3094"/>
                  <a:gd name="T7" fmla="*/ 1 h 3027"/>
                  <a:gd name="T8" fmla="*/ 1 w 3094"/>
                  <a:gd name="T9" fmla="*/ 1 h 3027"/>
                  <a:gd name="T10" fmla="*/ 1 w 3094"/>
                  <a:gd name="T11" fmla="*/ 1 h 3027"/>
                  <a:gd name="T12" fmla="*/ 1 w 3094"/>
                  <a:gd name="T13" fmla="*/ 1 h 3027"/>
                  <a:gd name="T14" fmla="*/ 0 w 3094"/>
                  <a:gd name="T15" fmla="*/ 1 h 3027"/>
                  <a:gd name="T16" fmla="*/ 1 w 3094"/>
                  <a:gd name="T17" fmla="*/ 1 h 3027"/>
                  <a:gd name="T18" fmla="*/ 1 w 3094"/>
                  <a:gd name="T19" fmla="*/ 0 h 30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94" h="3027">
                    <a:moveTo>
                      <a:pt x="1554" y="0"/>
                    </a:moveTo>
                    <a:lnTo>
                      <a:pt x="2558" y="362"/>
                    </a:lnTo>
                    <a:lnTo>
                      <a:pt x="3094" y="1299"/>
                    </a:lnTo>
                    <a:lnTo>
                      <a:pt x="2893" y="2344"/>
                    </a:lnTo>
                    <a:lnTo>
                      <a:pt x="2089" y="3027"/>
                    </a:lnTo>
                    <a:lnTo>
                      <a:pt x="1018" y="3027"/>
                    </a:lnTo>
                    <a:lnTo>
                      <a:pt x="187" y="2344"/>
                    </a:lnTo>
                    <a:lnTo>
                      <a:pt x="0" y="1299"/>
                    </a:lnTo>
                    <a:lnTo>
                      <a:pt x="549" y="362"/>
                    </a:lnTo>
                    <a:lnTo>
                      <a:pt x="1554" y="0"/>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1" name="Freeform 14"/>
              <p:cNvSpPr>
                <a:spLocks/>
              </p:cNvSpPr>
              <p:nvPr/>
            </p:nvSpPr>
            <p:spPr bwMode="auto">
              <a:xfrm>
                <a:off x="204" y="2165"/>
                <a:ext cx="1735" cy="1692"/>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FFDB4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 name="Freeform 15"/>
              <p:cNvSpPr>
                <a:spLocks/>
              </p:cNvSpPr>
              <p:nvPr/>
            </p:nvSpPr>
            <p:spPr bwMode="auto">
              <a:xfrm>
                <a:off x="293" y="2231"/>
                <a:ext cx="1552" cy="1555"/>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52" name="Group 16"/>
            <p:cNvGrpSpPr>
              <a:grpSpLocks/>
            </p:cNvGrpSpPr>
            <p:nvPr/>
          </p:nvGrpSpPr>
          <p:grpSpPr bwMode="auto">
            <a:xfrm>
              <a:off x="7436" y="2295"/>
              <a:ext cx="2464" cy="2507"/>
              <a:chOff x="2379" y="2190"/>
              <a:chExt cx="993" cy="1076"/>
            </a:xfrm>
          </p:grpSpPr>
          <p:grpSp>
            <p:nvGrpSpPr>
              <p:cNvPr id="53" name="Group 17"/>
              <p:cNvGrpSpPr>
                <a:grpSpLocks/>
              </p:cNvGrpSpPr>
              <p:nvPr/>
            </p:nvGrpSpPr>
            <p:grpSpPr bwMode="auto">
              <a:xfrm>
                <a:off x="2525" y="2980"/>
                <a:ext cx="277" cy="286"/>
                <a:chOff x="2525" y="2980"/>
                <a:chExt cx="277" cy="286"/>
              </a:xfrm>
            </p:grpSpPr>
            <p:grpSp>
              <p:nvGrpSpPr>
                <p:cNvPr id="80" name="Group 18"/>
                <p:cNvGrpSpPr>
                  <a:grpSpLocks/>
                </p:cNvGrpSpPr>
                <p:nvPr/>
              </p:nvGrpSpPr>
              <p:grpSpPr bwMode="auto">
                <a:xfrm>
                  <a:off x="2582" y="2980"/>
                  <a:ext cx="95" cy="60"/>
                  <a:chOff x="2578" y="2972"/>
                  <a:chExt cx="95" cy="60"/>
                </a:xfrm>
              </p:grpSpPr>
              <p:sp>
                <p:nvSpPr>
                  <p:cNvPr id="88" name="Oval 19"/>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89" name="Freeform 20"/>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81" name="Group 21"/>
                <p:cNvGrpSpPr>
                  <a:grpSpLocks/>
                </p:cNvGrpSpPr>
                <p:nvPr/>
              </p:nvGrpSpPr>
              <p:grpSpPr bwMode="auto">
                <a:xfrm rot="3608440" flipH="1">
                  <a:off x="2724" y="3067"/>
                  <a:ext cx="95" cy="60"/>
                  <a:chOff x="2578" y="2972"/>
                  <a:chExt cx="95" cy="60"/>
                </a:xfrm>
              </p:grpSpPr>
              <p:sp>
                <p:nvSpPr>
                  <p:cNvPr id="86" name="Oval 22"/>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87" name="Freeform 23"/>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82" name="Freeform 24"/>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3" name="Freeform 25"/>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4" name="Oval 26"/>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85" name="Freeform 27"/>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54" name="Group 28"/>
              <p:cNvGrpSpPr>
                <a:grpSpLocks/>
              </p:cNvGrpSpPr>
              <p:nvPr/>
            </p:nvGrpSpPr>
            <p:grpSpPr bwMode="auto">
              <a:xfrm flipH="1">
                <a:off x="2960" y="2975"/>
                <a:ext cx="277" cy="286"/>
                <a:chOff x="2525" y="2980"/>
                <a:chExt cx="277" cy="286"/>
              </a:xfrm>
            </p:grpSpPr>
            <p:grpSp>
              <p:nvGrpSpPr>
                <p:cNvPr id="70" name="Group 29"/>
                <p:cNvGrpSpPr>
                  <a:grpSpLocks/>
                </p:cNvGrpSpPr>
                <p:nvPr/>
              </p:nvGrpSpPr>
              <p:grpSpPr bwMode="auto">
                <a:xfrm>
                  <a:off x="2582" y="2980"/>
                  <a:ext cx="95" cy="60"/>
                  <a:chOff x="2578" y="2972"/>
                  <a:chExt cx="95" cy="60"/>
                </a:xfrm>
              </p:grpSpPr>
              <p:sp>
                <p:nvSpPr>
                  <p:cNvPr id="78" name="Oval 30"/>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79" name="Freeform 31"/>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71" name="Group 32"/>
                <p:cNvGrpSpPr>
                  <a:grpSpLocks/>
                </p:cNvGrpSpPr>
                <p:nvPr/>
              </p:nvGrpSpPr>
              <p:grpSpPr bwMode="auto">
                <a:xfrm rot="3608440" flipH="1">
                  <a:off x="2724" y="3067"/>
                  <a:ext cx="95" cy="60"/>
                  <a:chOff x="2578" y="2972"/>
                  <a:chExt cx="95" cy="60"/>
                </a:xfrm>
              </p:grpSpPr>
              <p:sp>
                <p:nvSpPr>
                  <p:cNvPr id="76" name="Oval 75"/>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77" name="Freeform 76"/>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72" name="Freeform 35"/>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3" name="Freeform 36"/>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4" name="Oval 37"/>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75" name="Freeform 38"/>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55" name="Group 39"/>
              <p:cNvGrpSpPr>
                <a:grpSpLocks/>
              </p:cNvGrpSpPr>
              <p:nvPr/>
            </p:nvGrpSpPr>
            <p:grpSpPr bwMode="auto">
              <a:xfrm>
                <a:off x="2379" y="2190"/>
                <a:ext cx="993" cy="864"/>
                <a:chOff x="2379" y="2190"/>
                <a:chExt cx="993" cy="864"/>
              </a:xfrm>
            </p:grpSpPr>
            <p:sp>
              <p:nvSpPr>
                <p:cNvPr id="56" name="Freeform 40"/>
                <p:cNvSpPr>
                  <a:spLocks/>
                </p:cNvSpPr>
                <p:nvPr/>
              </p:nvSpPr>
              <p:spPr bwMode="auto">
                <a:xfrm>
                  <a:off x="2487"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7" name="Freeform 41"/>
                <p:cNvSpPr>
                  <a:spLocks/>
                </p:cNvSpPr>
                <p:nvPr/>
              </p:nvSpPr>
              <p:spPr bwMode="auto">
                <a:xfrm flipH="1">
                  <a:off x="3045"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58" name="Group 42"/>
                <p:cNvGrpSpPr>
                  <a:grpSpLocks/>
                </p:cNvGrpSpPr>
                <p:nvPr/>
              </p:nvGrpSpPr>
              <p:grpSpPr bwMode="auto">
                <a:xfrm>
                  <a:off x="2379" y="2190"/>
                  <a:ext cx="993" cy="864"/>
                  <a:chOff x="2379" y="2190"/>
                  <a:chExt cx="993" cy="864"/>
                </a:xfrm>
              </p:grpSpPr>
              <p:sp>
                <p:nvSpPr>
                  <p:cNvPr id="59" name="Freeform 43"/>
                  <p:cNvSpPr>
                    <a:spLocks/>
                  </p:cNvSpPr>
                  <p:nvPr/>
                </p:nvSpPr>
                <p:spPr bwMode="auto">
                  <a:xfrm>
                    <a:off x="2379"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0" name="Freeform 44"/>
                  <p:cNvSpPr>
                    <a:spLocks/>
                  </p:cNvSpPr>
                  <p:nvPr/>
                </p:nvSpPr>
                <p:spPr bwMode="auto">
                  <a:xfrm flipH="1">
                    <a:off x="2982"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 name="Freeform 45"/>
                  <p:cNvSpPr>
                    <a:spLocks/>
                  </p:cNvSpPr>
                  <p:nvPr/>
                </p:nvSpPr>
                <p:spPr bwMode="auto">
                  <a:xfrm>
                    <a:off x="2697" y="2190"/>
                    <a:ext cx="177" cy="564"/>
                  </a:xfrm>
                  <a:custGeom>
                    <a:avLst/>
                    <a:gdLst>
                      <a:gd name="T0" fmla="*/ 126 w 177"/>
                      <a:gd name="T1" fmla="*/ 564 h 564"/>
                      <a:gd name="T2" fmla="*/ 0 w 177"/>
                      <a:gd name="T3" fmla="*/ 387 h 564"/>
                      <a:gd name="T4" fmla="*/ 3 w 177"/>
                      <a:gd name="T5" fmla="*/ 0 h 564"/>
                      <a:gd name="T6" fmla="*/ 177 w 177"/>
                      <a:gd name="T7" fmla="*/ 351 h 564"/>
                      <a:gd name="T8" fmla="*/ 159 w 177"/>
                      <a:gd name="T9" fmla="*/ 546 h 564"/>
                      <a:gd name="T10" fmla="*/ 126 w 177"/>
                      <a:gd name="T11" fmla="*/ 564 h 5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7" h="564">
                        <a:moveTo>
                          <a:pt x="126" y="564"/>
                        </a:moveTo>
                        <a:lnTo>
                          <a:pt x="0" y="387"/>
                        </a:lnTo>
                        <a:lnTo>
                          <a:pt x="3" y="0"/>
                        </a:lnTo>
                        <a:lnTo>
                          <a:pt x="177" y="351"/>
                        </a:lnTo>
                        <a:lnTo>
                          <a:pt x="159" y="546"/>
                        </a:lnTo>
                        <a:lnTo>
                          <a:pt x="126" y="564"/>
                        </a:lnTo>
                        <a:close/>
                      </a:path>
                    </a:pathLst>
                  </a:custGeom>
                  <a:solidFill>
                    <a:srgbClr val="57D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 name="Freeform 46"/>
                  <p:cNvSpPr>
                    <a:spLocks/>
                  </p:cNvSpPr>
                  <p:nvPr/>
                </p:nvSpPr>
                <p:spPr bwMode="auto">
                  <a:xfrm>
                    <a:off x="2871" y="2199"/>
                    <a:ext cx="183" cy="540"/>
                  </a:xfrm>
                  <a:custGeom>
                    <a:avLst/>
                    <a:gdLst>
                      <a:gd name="T0" fmla="*/ 36 w 183"/>
                      <a:gd name="T1" fmla="*/ 537 h 540"/>
                      <a:gd name="T2" fmla="*/ 0 w 183"/>
                      <a:gd name="T3" fmla="*/ 339 h 540"/>
                      <a:gd name="T4" fmla="*/ 180 w 183"/>
                      <a:gd name="T5" fmla="*/ 0 h 540"/>
                      <a:gd name="T6" fmla="*/ 183 w 183"/>
                      <a:gd name="T7" fmla="*/ 384 h 540"/>
                      <a:gd name="T8" fmla="*/ 69 w 183"/>
                      <a:gd name="T9" fmla="*/ 540 h 540"/>
                      <a:gd name="T10" fmla="*/ 36 w 183"/>
                      <a:gd name="T11" fmla="*/ 537 h 5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3" h="540">
                        <a:moveTo>
                          <a:pt x="36" y="537"/>
                        </a:moveTo>
                        <a:lnTo>
                          <a:pt x="0" y="339"/>
                        </a:lnTo>
                        <a:lnTo>
                          <a:pt x="180" y="0"/>
                        </a:lnTo>
                        <a:lnTo>
                          <a:pt x="183" y="384"/>
                        </a:lnTo>
                        <a:lnTo>
                          <a:pt x="69" y="540"/>
                        </a:lnTo>
                        <a:lnTo>
                          <a:pt x="36" y="537"/>
                        </a:lnTo>
                        <a:close/>
                      </a:path>
                    </a:pathLst>
                  </a:custGeom>
                  <a:solidFill>
                    <a:srgbClr val="6500CA"/>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63" name="Group 47"/>
                  <p:cNvGrpSpPr>
                    <a:grpSpLocks/>
                  </p:cNvGrpSpPr>
                  <p:nvPr/>
                </p:nvGrpSpPr>
                <p:grpSpPr bwMode="auto">
                  <a:xfrm>
                    <a:off x="2430" y="2439"/>
                    <a:ext cx="897" cy="615"/>
                    <a:chOff x="2430" y="2439"/>
                    <a:chExt cx="897" cy="615"/>
                  </a:xfrm>
                </p:grpSpPr>
                <p:sp>
                  <p:nvSpPr>
                    <p:cNvPr id="64" name="Freeform 48"/>
                    <p:cNvSpPr>
                      <a:spLocks/>
                    </p:cNvSpPr>
                    <p:nvPr/>
                  </p:nvSpPr>
                  <p:spPr bwMode="auto">
                    <a:xfrm>
                      <a:off x="2541" y="2439"/>
                      <a:ext cx="663" cy="444"/>
                    </a:xfrm>
                    <a:custGeom>
                      <a:avLst/>
                      <a:gdLst>
                        <a:gd name="T0" fmla="*/ 297 w 663"/>
                        <a:gd name="T1" fmla="*/ 444 h 444"/>
                        <a:gd name="T2" fmla="*/ 168 w 663"/>
                        <a:gd name="T3" fmla="*/ 321 h 444"/>
                        <a:gd name="T4" fmla="*/ 0 w 663"/>
                        <a:gd name="T5" fmla="*/ 105 h 444"/>
                        <a:gd name="T6" fmla="*/ 132 w 663"/>
                        <a:gd name="T7" fmla="*/ 216 h 444"/>
                        <a:gd name="T8" fmla="*/ 207 w 663"/>
                        <a:gd name="T9" fmla="*/ 300 h 444"/>
                        <a:gd name="T10" fmla="*/ 285 w 663"/>
                        <a:gd name="T11" fmla="*/ 390 h 444"/>
                        <a:gd name="T12" fmla="*/ 300 w 663"/>
                        <a:gd name="T13" fmla="*/ 408 h 444"/>
                        <a:gd name="T14" fmla="*/ 270 w 663"/>
                        <a:gd name="T15" fmla="*/ 276 h 444"/>
                        <a:gd name="T16" fmla="*/ 228 w 663"/>
                        <a:gd name="T17" fmla="*/ 135 h 444"/>
                        <a:gd name="T18" fmla="*/ 222 w 663"/>
                        <a:gd name="T19" fmla="*/ 0 h 444"/>
                        <a:gd name="T20" fmla="*/ 261 w 663"/>
                        <a:gd name="T21" fmla="*/ 87 h 444"/>
                        <a:gd name="T22" fmla="*/ 285 w 663"/>
                        <a:gd name="T23" fmla="*/ 183 h 444"/>
                        <a:gd name="T24" fmla="*/ 312 w 663"/>
                        <a:gd name="T25" fmla="*/ 270 h 444"/>
                        <a:gd name="T26" fmla="*/ 333 w 663"/>
                        <a:gd name="T27" fmla="*/ 414 h 444"/>
                        <a:gd name="T28" fmla="*/ 354 w 663"/>
                        <a:gd name="T29" fmla="*/ 333 h 444"/>
                        <a:gd name="T30" fmla="*/ 381 w 663"/>
                        <a:gd name="T31" fmla="*/ 219 h 444"/>
                        <a:gd name="T32" fmla="*/ 402 w 663"/>
                        <a:gd name="T33" fmla="*/ 114 h 444"/>
                        <a:gd name="T34" fmla="*/ 453 w 663"/>
                        <a:gd name="T35" fmla="*/ 0 h 444"/>
                        <a:gd name="T36" fmla="*/ 450 w 663"/>
                        <a:gd name="T37" fmla="*/ 78 h 444"/>
                        <a:gd name="T38" fmla="*/ 435 w 663"/>
                        <a:gd name="T39" fmla="*/ 168 h 444"/>
                        <a:gd name="T40" fmla="*/ 417 w 663"/>
                        <a:gd name="T41" fmla="*/ 255 h 444"/>
                        <a:gd name="T42" fmla="*/ 366 w 663"/>
                        <a:gd name="T43" fmla="*/ 408 h 444"/>
                        <a:gd name="T44" fmla="*/ 408 w 663"/>
                        <a:gd name="T45" fmla="*/ 372 h 444"/>
                        <a:gd name="T46" fmla="*/ 480 w 663"/>
                        <a:gd name="T47" fmla="*/ 291 h 444"/>
                        <a:gd name="T48" fmla="*/ 555 w 663"/>
                        <a:gd name="T49" fmla="*/ 189 h 444"/>
                        <a:gd name="T50" fmla="*/ 663 w 663"/>
                        <a:gd name="T51" fmla="*/ 108 h 444"/>
                        <a:gd name="T52" fmla="*/ 636 w 663"/>
                        <a:gd name="T53" fmla="*/ 177 h 444"/>
                        <a:gd name="T54" fmla="*/ 585 w 663"/>
                        <a:gd name="T55" fmla="*/ 240 h 444"/>
                        <a:gd name="T56" fmla="*/ 507 w 663"/>
                        <a:gd name="T57" fmla="*/ 330 h 444"/>
                        <a:gd name="T58" fmla="*/ 420 w 663"/>
                        <a:gd name="T59" fmla="*/ 408 h 444"/>
                        <a:gd name="T60" fmla="*/ 369 w 663"/>
                        <a:gd name="T61" fmla="*/ 444 h 444"/>
                        <a:gd name="T62" fmla="*/ 333 w 663"/>
                        <a:gd name="T63" fmla="*/ 417 h 444"/>
                        <a:gd name="T64" fmla="*/ 297 w 663"/>
                        <a:gd name="T65" fmla="*/ 444 h 4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63" h="444">
                          <a:moveTo>
                            <a:pt x="297" y="444"/>
                          </a:moveTo>
                          <a:lnTo>
                            <a:pt x="168" y="321"/>
                          </a:lnTo>
                          <a:lnTo>
                            <a:pt x="0" y="105"/>
                          </a:lnTo>
                          <a:lnTo>
                            <a:pt x="132" y="216"/>
                          </a:lnTo>
                          <a:lnTo>
                            <a:pt x="207" y="300"/>
                          </a:lnTo>
                          <a:lnTo>
                            <a:pt x="285" y="390"/>
                          </a:lnTo>
                          <a:lnTo>
                            <a:pt x="300" y="408"/>
                          </a:lnTo>
                          <a:lnTo>
                            <a:pt x="270" y="276"/>
                          </a:lnTo>
                          <a:lnTo>
                            <a:pt x="228" y="135"/>
                          </a:lnTo>
                          <a:lnTo>
                            <a:pt x="222" y="0"/>
                          </a:lnTo>
                          <a:lnTo>
                            <a:pt x="261" y="87"/>
                          </a:lnTo>
                          <a:lnTo>
                            <a:pt x="285" y="183"/>
                          </a:lnTo>
                          <a:lnTo>
                            <a:pt x="312" y="270"/>
                          </a:lnTo>
                          <a:lnTo>
                            <a:pt x="333" y="414"/>
                          </a:lnTo>
                          <a:lnTo>
                            <a:pt x="354" y="333"/>
                          </a:lnTo>
                          <a:lnTo>
                            <a:pt x="381" y="219"/>
                          </a:lnTo>
                          <a:lnTo>
                            <a:pt x="402" y="114"/>
                          </a:lnTo>
                          <a:lnTo>
                            <a:pt x="453" y="0"/>
                          </a:lnTo>
                          <a:lnTo>
                            <a:pt x="450" y="78"/>
                          </a:lnTo>
                          <a:lnTo>
                            <a:pt x="435" y="168"/>
                          </a:lnTo>
                          <a:lnTo>
                            <a:pt x="417" y="255"/>
                          </a:lnTo>
                          <a:lnTo>
                            <a:pt x="366" y="408"/>
                          </a:lnTo>
                          <a:lnTo>
                            <a:pt x="408" y="372"/>
                          </a:lnTo>
                          <a:lnTo>
                            <a:pt x="480" y="291"/>
                          </a:lnTo>
                          <a:lnTo>
                            <a:pt x="555" y="189"/>
                          </a:lnTo>
                          <a:lnTo>
                            <a:pt x="663" y="108"/>
                          </a:lnTo>
                          <a:lnTo>
                            <a:pt x="636" y="177"/>
                          </a:lnTo>
                          <a:lnTo>
                            <a:pt x="585" y="240"/>
                          </a:lnTo>
                          <a:lnTo>
                            <a:pt x="507" y="330"/>
                          </a:lnTo>
                          <a:lnTo>
                            <a:pt x="420" y="408"/>
                          </a:lnTo>
                          <a:lnTo>
                            <a:pt x="369" y="444"/>
                          </a:lnTo>
                          <a:lnTo>
                            <a:pt x="333" y="417"/>
                          </a:lnTo>
                          <a:lnTo>
                            <a:pt x="297" y="444"/>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5" name="Freeform 49"/>
                    <p:cNvSpPr>
                      <a:spLocks/>
                    </p:cNvSpPr>
                    <p:nvPr/>
                  </p:nvSpPr>
                  <p:spPr bwMode="auto">
                    <a:xfrm>
                      <a:off x="2430"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6" name="Freeform 50"/>
                    <p:cNvSpPr>
                      <a:spLocks/>
                    </p:cNvSpPr>
                    <p:nvPr/>
                  </p:nvSpPr>
                  <p:spPr bwMode="auto">
                    <a:xfrm flipH="1">
                      <a:off x="2943"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 name="Freeform 51"/>
                    <p:cNvSpPr>
                      <a:spLocks/>
                    </p:cNvSpPr>
                    <p:nvPr/>
                  </p:nvSpPr>
                  <p:spPr bwMode="auto">
                    <a:xfrm>
                      <a:off x="2778" y="2868"/>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 name="Freeform 52"/>
                    <p:cNvSpPr>
                      <a:spLocks/>
                    </p:cNvSpPr>
                    <p:nvPr/>
                  </p:nvSpPr>
                  <p:spPr bwMode="auto">
                    <a:xfrm flipH="1">
                      <a:off x="2916" y="2865"/>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9" name="Freeform 53"/>
                    <p:cNvSpPr>
                      <a:spLocks/>
                    </p:cNvSpPr>
                    <p:nvPr/>
                  </p:nvSpPr>
                  <p:spPr bwMode="auto">
                    <a:xfrm>
                      <a:off x="2817" y="2856"/>
                      <a:ext cx="123" cy="198"/>
                    </a:xfrm>
                    <a:custGeom>
                      <a:avLst/>
                      <a:gdLst>
                        <a:gd name="T0" fmla="*/ 57 w 123"/>
                        <a:gd name="T1" fmla="*/ 0 h 198"/>
                        <a:gd name="T2" fmla="*/ 21 w 123"/>
                        <a:gd name="T3" fmla="*/ 24 h 198"/>
                        <a:gd name="T4" fmla="*/ 24 w 123"/>
                        <a:gd name="T5" fmla="*/ 69 h 198"/>
                        <a:gd name="T6" fmla="*/ 18 w 123"/>
                        <a:gd name="T7" fmla="*/ 99 h 198"/>
                        <a:gd name="T8" fmla="*/ 6 w 123"/>
                        <a:gd name="T9" fmla="*/ 144 h 198"/>
                        <a:gd name="T10" fmla="*/ 0 w 123"/>
                        <a:gd name="T11" fmla="*/ 171 h 198"/>
                        <a:gd name="T12" fmla="*/ 21 w 123"/>
                        <a:gd name="T13" fmla="*/ 189 h 198"/>
                        <a:gd name="T14" fmla="*/ 60 w 123"/>
                        <a:gd name="T15" fmla="*/ 198 h 198"/>
                        <a:gd name="T16" fmla="*/ 93 w 123"/>
                        <a:gd name="T17" fmla="*/ 192 h 198"/>
                        <a:gd name="T18" fmla="*/ 123 w 123"/>
                        <a:gd name="T19" fmla="*/ 174 h 198"/>
                        <a:gd name="T20" fmla="*/ 108 w 123"/>
                        <a:gd name="T21" fmla="*/ 138 h 198"/>
                        <a:gd name="T22" fmla="*/ 105 w 123"/>
                        <a:gd name="T23" fmla="*/ 102 h 198"/>
                        <a:gd name="T24" fmla="*/ 102 w 123"/>
                        <a:gd name="T25" fmla="*/ 63 h 198"/>
                        <a:gd name="T26" fmla="*/ 102 w 123"/>
                        <a:gd name="T27" fmla="*/ 24 h 198"/>
                        <a:gd name="T28" fmla="*/ 57 w 123"/>
                        <a:gd name="T29" fmla="*/ 0 h 19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23" h="198">
                          <a:moveTo>
                            <a:pt x="57" y="0"/>
                          </a:moveTo>
                          <a:lnTo>
                            <a:pt x="21" y="24"/>
                          </a:lnTo>
                          <a:lnTo>
                            <a:pt x="24" y="69"/>
                          </a:lnTo>
                          <a:lnTo>
                            <a:pt x="18" y="99"/>
                          </a:lnTo>
                          <a:lnTo>
                            <a:pt x="6" y="144"/>
                          </a:lnTo>
                          <a:lnTo>
                            <a:pt x="0" y="171"/>
                          </a:lnTo>
                          <a:lnTo>
                            <a:pt x="21" y="189"/>
                          </a:lnTo>
                          <a:lnTo>
                            <a:pt x="60" y="198"/>
                          </a:lnTo>
                          <a:lnTo>
                            <a:pt x="93" y="192"/>
                          </a:lnTo>
                          <a:lnTo>
                            <a:pt x="123" y="174"/>
                          </a:lnTo>
                          <a:lnTo>
                            <a:pt x="108" y="138"/>
                          </a:lnTo>
                          <a:lnTo>
                            <a:pt x="105" y="102"/>
                          </a:lnTo>
                          <a:lnTo>
                            <a:pt x="102" y="63"/>
                          </a:lnTo>
                          <a:lnTo>
                            <a:pt x="102" y="24"/>
                          </a:lnTo>
                          <a:lnTo>
                            <a:pt x="57"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grpSp>
        </p:grpSp>
      </p:grpSp>
      <p:pic>
        <p:nvPicPr>
          <p:cNvPr id="93" name="Picture 5" descr="IGWAP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19700" y="19249"/>
            <a:ext cx="692695" cy="692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1"/>
          </p:nvPr>
        </p:nvSpPr>
        <p:spPr/>
        <p:txBody>
          <a:bodyPr/>
          <a:lstStyle/>
          <a:p>
            <a:r>
              <a:rPr lang="en-GB" dirty="0" smtClean="0"/>
              <a:t>CONFIDENTIAL</a:t>
            </a:r>
            <a:endParaRPr lang="en-GB" dirty="0"/>
          </a:p>
        </p:txBody>
      </p:sp>
      <p:sp>
        <p:nvSpPr>
          <p:cNvPr id="94" name="Footer Placeholder 3"/>
          <p:cNvSpPr txBox="1">
            <a:spLocks/>
          </p:cNvSpPr>
          <p:nvPr/>
        </p:nvSpPr>
        <p:spPr bwMode="auto">
          <a:xfrm>
            <a:off x="3141845" y="11231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GB"/>
            </a:defPPr>
            <a:lvl1pPr algn="ctr"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GB" smtClean="0"/>
              <a:t>CONFIDENTIAL</a:t>
            </a:r>
            <a:endParaRPr lang="en-GB" dirty="0"/>
          </a:p>
        </p:txBody>
      </p:sp>
    </p:spTree>
    <p:extLst>
      <p:ext uri="{BB962C8B-B14F-4D97-AF65-F5344CB8AC3E}">
        <p14:creationId xmlns:p14="http://schemas.microsoft.com/office/powerpoint/2010/main" val="2098246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18700" y="572349"/>
            <a:ext cx="8229600" cy="476348"/>
          </a:xfrm>
        </p:spPr>
        <p:txBody>
          <a:bodyPr/>
          <a:lstStyle/>
          <a:p>
            <a:r>
              <a:rPr lang="en-ZA" sz="4000" b="1" dirty="0" smtClean="0">
                <a:latin typeface="+mn-lt"/>
              </a:rPr>
              <a:t>AIM</a:t>
            </a:r>
            <a:endParaRPr lang="en-GB" sz="4000" b="1" dirty="0">
              <a:latin typeface="+mn-lt"/>
            </a:endParaRPr>
          </a:p>
        </p:txBody>
      </p:sp>
      <p:sp>
        <p:nvSpPr>
          <p:cNvPr id="70659" name="Rectangle 3"/>
          <p:cNvSpPr>
            <a:spLocks noGrp="1" noChangeArrowheads="1"/>
          </p:cNvSpPr>
          <p:nvPr>
            <p:ph type="body" idx="1"/>
          </p:nvPr>
        </p:nvSpPr>
        <p:spPr>
          <a:xfrm>
            <a:off x="200262" y="1534369"/>
            <a:ext cx="8836233" cy="3888432"/>
          </a:xfrm>
        </p:spPr>
        <p:txBody>
          <a:bodyPr/>
          <a:lstStyle/>
          <a:p>
            <a:pPr marL="0" lvl="1" indent="0" algn="just">
              <a:lnSpc>
                <a:spcPct val="90000"/>
              </a:lnSpc>
              <a:buNone/>
            </a:pPr>
            <a:r>
              <a:rPr lang="en-US" sz="3200" dirty="0" smtClean="0"/>
              <a:t>To provide the Portfolio Committee on Defence on the measures applied in combating corruption and fraud and to provide an overview of the status of corruption and fraud in the DOD</a:t>
            </a:r>
          </a:p>
        </p:txBody>
      </p:sp>
      <p:sp>
        <p:nvSpPr>
          <p:cNvPr id="2" name="Date Placeholder 1"/>
          <p:cNvSpPr>
            <a:spLocks noGrp="1"/>
          </p:cNvSpPr>
          <p:nvPr>
            <p:ph type="dt" sz="half" idx="10"/>
          </p:nvPr>
        </p:nvSpPr>
        <p:spPr/>
        <p:txBody>
          <a:bodyPr/>
          <a:lstStyle/>
          <a:p>
            <a:fld id="{9A18E209-8B70-4D28-89A3-3CC9ECF5AC16}" type="datetime3">
              <a:rPr lang="en-US" smtClean="0"/>
              <a:t>15 March 2021</a:t>
            </a:fld>
            <a:endParaRPr lang="en-GB" dirty="0"/>
          </a:p>
        </p:txBody>
      </p:sp>
      <p:sp>
        <p:nvSpPr>
          <p:cNvPr id="3" name="Slide Number Placeholder 2"/>
          <p:cNvSpPr>
            <a:spLocks noGrp="1"/>
          </p:cNvSpPr>
          <p:nvPr>
            <p:ph type="sldNum" sz="quarter" idx="12"/>
          </p:nvPr>
        </p:nvSpPr>
        <p:spPr/>
        <p:txBody>
          <a:bodyPr/>
          <a:lstStyle/>
          <a:p>
            <a:fld id="{74490117-694E-4C5E-9563-EB5B4C1EE3CD}" type="slidenum">
              <a:rPr lang="en-GB" smtClean="0"/>
              <a:pPr/>
              <a:t>2</a:t>
            </a:fld>
            <a:endParaRPr lang="en-GB" dirty="0"/>
          </a:p>
        </p:txBody>
      </p:sp>
      <p:grpSp>
        <p:nvGrpSpPr>
          <p:cNvPr id="50" name="Group 11"/>
          <p:cNvGrpSpPr>
            <a:grpSpLocks/>
          </p:cNvGrpSpPr>
          <p:nvPr/>
        </p:nvGrpSpPr>
        <p:grpSpPr bwMode="auto">
          <a:xfrm>
            <a:off x="76200" y="70669"/>
            <a:ext cx="576188" cy="504800"/>
            <a:chOff x="6480" y="1440"/>
            <a:chExt cx="4440" cy="4080"/>
          </a:xfrm>
        </p:grpSpPr>
        <p:grpSp>
          <p:nvGrpSpPr>
            <p:cNvPr id="51" name="Group 12"/>
            <p:cNvGrpSpPr>
              <a:grpSpLocks/>
            </p:cNvGrpSpPr>
            <p:nvPr/>
          </p:nvGrpSpPr>
          <p:grpSpPr bwMode="auto">
            <a:xfrm>
              <a:off x="6480" y="1440"/>
              <a:ext cx="4440" cy="4080"/>
              <a:chOff x="176" y="2126"/>
              <a:chExt cx="1789" cy="1751"/>
            </a:xfrm>
          </p:grpSpPr>
          <p:sp>
            <p:nvSpPr>
              <p:cNvPr id="90" name="Freeform 13"/>
              <p:cNvSpPr>
                <a:spLocks/>
              </p:cNvSpPr>
              <p:nvPr/>
            </p:nvSpPr>
            <p:spPr bwMode="auto">
              <a:xfrm>
                <a:off x="176" y="2126"/>
                <a:ext cx="1789" cy="1751"/>
              </a:xfrm>
              <a:custGeom>
                <a:avLst/>
                <a:gdLst>
                  <a:gd name="T0" fmla="*/ 1 w 3094"/>
                  <a:gd name="T1" fmla="*/ 0 h 3027"/>
                  <a:gd name="T2" fmla="*/ 1 w 3094"/>
                  <a:gd name="T3" fmla="*/ 1 h 3027"/>
                  <a:gd name="T4" fmla="*/ 1 w 3094"/>
                  <a:gd name="T5" fmla="*/ 1 h 3027"/>
                  <a:gd name="T6" fmla="*/ 1 w 3094"/>
                  <a:gd name="T7" fmla="*/ 1 h 3027"/>
                  <a:gd name="T8" fmla="*/ 1 w 3094"/>
                  <a:gd name="T9" fmla="*/ 1 h 3027"/>
                  <a:gd name="T10" fmla="*/ 1 w 3094"/>
                  <a:gd name="T11" fmla="*/ 1 h 3027"/>
                  <a:gd name="T12" fmla="*/ 1 w 3094"/>
                  <a:gd name="T13" fmla="*/ 1 h 3027"/>
                  <a:gd name="T14" fmla="*/ 0 w 3094"/>
                  <a:gd name="T15" fmla="*/ 1 h 3027"/>
                  <a:gd name="T16" fmla="*/ 1 w 3094"/>
                  <a:gd name="T17" fmla="*/ 1 h 3027"/>
                  <a:gd name="T18" fmla="*/ 1 w 3094"/>
                  <a:gd name="T19" fmla="*/ 0 h 30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94" h="3027">
                    <a:moveTo>
                      <a:pt x="1554" y="0"/>
                    </a:moveTo>
                    <a:lnTo>
                      <a:pt x="2558" y="362"/>
                    </a:lnTo>
                    <a:lnTo>
                      <a:pt x="3094" y="1299"/>
                    </a:lnTo>
                    <a:lnTo>
                      <a:pt x="2893" y="2344"/>
                    </a:lnTo>
                    <a:lnTo>
                      <a:pt x="2089" y="3027"/>
                    </a:lnTo>
                    <a:lnTo>
                      <a:pt x="1018" y="3027"/>
                    </a:lnTo>
                    <a:lnTo>
                      <a:pt x="187" y="2344"/>
                    </a:lnTo>
                    <a:lnTo>
                      <a:pt x="0" y="1299"/>
                    </a:lnTo>
                    <a:lnTo>
                      <a:pt x="549" y="362"/>
                    </a:lnTo>
                    <a:lnTo>
                      <a:pt x="1554" y="0"/>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91" name="Freeform 14"/>
              <p:cNvSpPr>
                <a:spLocks/>
              </p:cNvSpPr>
              <p:nvPr/>
            </p:nvSpPr>
            <p:spPr bwMode="auto">
              <a:xfrm>
                <a:off x="204" y="2165"/>
                <a:ext cx="1735" cy="1692"/>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FFDB4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92" name="Freeform 15"/>
              <p:cNvSpPr>
                <a:spLocks/>
              </p:cNvSpPr>
              <p:nvPr/>
            </p:nvSpPr>
            <p:spPr bwMode="auto">
              <a:xfrm>
                <a:off x="293" y="2231"/>
                <a:ext cx="1552" cy="1555"/>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grpSp>
          <p:nvGrpSpPr>
            <p:cNvPr id="52" name="Group 16"/>
            <p:cNvGrpSpPr>
              <a:grpSpLocks/>
            </p:cNvGrpSpPr>
            <p:nvPr/>
          </p:nvGrpSpPr>
          <p:grpSpPr bwMode="auto">
            <a:xfrm>
              <a:off x="7436" y="2295"/>
              <a:ext cx="2464" cy="2507"/>
              <a:chOff x="2379" y="2190"/>
              <a:chExt cx="993" cy="1076"/>
            </a:xfrm>
          </p:grpSpPr>
          <p:grpSp>
            <p:nvGrpSpPr>
              <p:cNvPr id="53" name="Group 17"/>
              <p:cNvGrpSpPr>
                <a:grpSpLocks/>
              </p:cNvGrpSpPr>
              <p:nvPr/>
            </p:nvGrpSpPr>
            <p:grpSpPr bwMode="auto">
              <a:xfrm>
                <a:off x="2525" y="2980"/>
                <a:ext cx="277" cy="286"/>
                <a:chOff x="2525" y="2980"/>
                <a:chExt cx="277" cy="286"/>
              </a:xfrm>
            </p:grpSpPr>
            <p:grpSp>
              <p:nvGrpSpPr>
                <p:cNvPr id="80" name="Group 18"/>
                <p:cNvGrpSpPr>
                  <a:grpSpLocks/>
                </p:cNvGrpSpPr>
                <p:nvPr/>
              </p:nvGrpSpPr>
              <p:grpSpPr bwMode="auto">
                <a:xfrm>
                  <a:off x="2582" y="2980"/>
                  <a:ext cx="95" cy="60"/>
                  <a:chOff x="2578" y="2972"/>
                  <a:chExt cx="95" cy="60"/>
                </a:xfrm>
              </p:grpSpPr>
              <p:sp>
                <p:nvSpPr>
                  <p:cNvPr id="88" name="Oval 19"/>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dirty="0">
                      <a:latin typeface="Arial" charset="0"/>
                    </a:endParaRPr>
                  </a:p>
                </p:txBody>
              </p:sp>
              <p:sp>
                <p:nvSpPr>
                  <p:cNvPr id="89" name="Freeform 20"/>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grpSp>
              <p:nvGrpSpPr>
                <p:cNvPr id="81" name="Group 21"/>
                <p:cNvGrpSpPr>
                  <a:grpSpLocks/>
                </p:cNvGrpSpPr>
                <p:nvPr/>
              </p:nvGrpSpPr>
              <p:grpSpPr bwMode="auto">
                <a:xfrm rot="3608440" flipH="1">
                  <a:off x="2724" y="3067"/>
                  <a:ext cx="95" cy="60"/>
                  <a:chOff x="2578" y="2972"/>
                  <a:chExt cx="95" cy="60"/>
                </a:xfrm>
              </p:grpSpPr>
              <p:sp>
                <p:nvSpPr>
                  <p:cNvPr id="86" name="Oval 22"/>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dirty="0">
                      <a:latin typeface="Arial" charset="0"/>
                    </a:endParaRPr>
                  </a:p>
                </p:txBody>
              </p:sp>
              <p:sp>
                <p:nvSpPr>
                  <p:cNvPr id="87" name="Freeform 23"/>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sp>
              <p:nvSpPr>
                <p:cNvPr id="82" name="Freeform 24"/>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83" name="Freeform 25"/>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84" name="Oval 26"/>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dirty="0">
                    <a:latin typeface="Arial" charset="0"/>
                  </a:endParaRPr>
                </a:p>
              </p:txBody>
            </p:sp>
            <p:sp>
              <p:nvSpPr>
                <p:cNvPr id="85" name="Freeform 27"/>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grpSp>
            <p:nvGrpSpPr>
              <p:cNvPr id="54" name="Group 28"/>
              <p:cNvGrpSpPr>
                <a:grpSpLocks/>
              </p:cNvGrpSpPr>
              <p:nvPr/>
            </p:nvGrpSpPr>
            <p:grpSpPr bwMode="auto">
              <a:xfrm flipH="1">
                <a:off x="2960" y="2975"/>
                <a:ext cx="277" cy="286"/>
                <a:chOff x="2525" y="2980"/>
                <a:chExt cx="277" cy="286"/>
              </a:xfrm>
            </p:grpSpPr>
            <p:grpSp>
              <p:nvGrpSpPr>
                <p:cNvPr id="70" name="Group 29"/>
                <p:cNvGrpSpPr>
                  <a:grpSpLocks/>
                </p:cNvGrpSpPr>
                <p:nvPr/>
              </p:nvGrpSpPr>
              <p:grpSpPr bwMode="auto">
                <a:xfrm>
                  <a:off x="2582" y="2980"/>
                  <a:ext cx="95" cy="60"/>
                  <a:chOff x="2578" y="2972"/>
                  <a:chExt cx="95" cy="60"/>
                </a:xfrm>
              </p:grpSpPr>
              <p:sp>
                <p:nvSpPr>
                  <p:cNvPr id="78" name="Oval 30"/>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dirty="0">
                      <a:latin typeface="Arial" charset="0"/>
                    </a:endParaRPr>
                  </a:p>
                </p:txBody>
              </p:sp>
              <p:sp>
                <p:nvSpPr>
                  <p:cNvPr id="79" name="Freeform 31"/>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grpSp>
              <p:nvGrpSpPr>
                <p:cNvPr id="71" name="Group 32"/>
                <p:cNvGrpSpPr>
                  <a:grpSpLocks/>
                </p:cNvGrpSpPr>
                <p:nvPr/>
              </p:nvGrpSpPr>
              <p:grpSpPr bwMode="auto">
                <a:xfrm rot="3608440" flipH="1">
                  <a:off x="2724" y="3067"/>
                  <a:ext cx="95" cy="60"/>
                  <a:chOff x="2578" y="2972"/>
                  <a:chExt cx="95" cy="60"/>
                </a:xfrm>
              </p:grpSpPr>
              <p:sp>
                <p:nvSpPr>
                  <p:cNvPr id="76" name="Oval 75"/>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dirty="0">
                      <a:latin typeface="Arial" charset="0"/>
                    </a:endParaRPr>
                  </a:p>
                </p:txBody>
              </p:sp>
              <p:sp>
                <p:nvSpPr>
                  <p:cNvPr id="77" name="Freeform 76"/>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sp>
              <p:nvSpPr>
                <p:cNvPr id="72" name="Freeform 35"/>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73" name="Freeform 36"/>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74" name="Oval 37"/>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dirty="0">
                    <a:latin typeface="Arial" charset="0"/>
                  </a:endParaRPr>
                </a:p>
              </p:txBody>
            </p:sp>
            <p:sp>
              <p:nvSpPr>
                <p:cNvPr id="75" name="Freeform 38"/>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grpSp>
            <p:nvGrpSpPr>
              <p:cNvPr id="55" name="Group 39"/>
              <p:cNvGrpSpPr>
                <a:grpSpLocks/>
              </p:cNvGrpSpPr>
              <p:nvPr/>
            </p:nvGrpSpPr>
            <p:grpSpPr bwMode="auto">
              <a:xfrm>
                <a:off x="2379" y="2190"/>
                <a:ext cx="993" cy="864"/>
                <a:chOff x="2379" y="2190"/>
                <a:chExt cx="993" cy="864"/>
              </a:xfrm>
            </p:grpSpPr>
            <p:sp>
              <p:nvSpPr>
                <p:cNvPr id="56" name="Freeform 40"/>
                <p:cNvSpPr>
                  <a:spLocks/>
                </p:cNvSpPr>
                <p:nvPr/>
              </p:nvSpPr>
              <p:spPr bwMode="auto">
                <a:xfrm>
                  <a:off x="2487"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7" name="Freeform 41"/>
                <p:cNvSpPr>
                  <a:spLocks/>
                </p:cNvSpPr>
                <p:nvPr/>
              </p:nvSpPr>
              <p:spPr bwMode="auto">
                <a:xfrm flipH="1">
                  <a:off x="3045"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nvGrpSpPr>
                <p:cNvPr id="58" name="Group 42"/>
                <p:cNvGrpSpPr>
                  <a:grpSpLocks/>
                </p:cNvGrpSpPr>
                <p:nvPr/>
              </p:nvGrpSpPr>
              <p:grpSpPr bwMode="auto">
                <a:xfrm>
                  <a:off x="2379" y="2190"/>
                  <a:ext cx="993" cy="864"/>
                  <a:chOff x="2379" y="2190"/>
                  <a:chExt cx="993" cy="864"/>
                </a:xfrm>
              </p:grpSpPr>
              <p:sp>
                <p:nvSpPr>
                  <p:cNvPr id="59" name="Freeform 43"/>
                  <p:cNvSpPr>
                    <a:spLocks/>
                  </p:cNvSpPr>
                  <p:nvPr/>
                </p:nvSpPr>
                <p:spPr bwMode="auto">
                  <a:xfrm>
                    <a:off x="2379"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0" name="Freeform 44"/>
                  <p:cNvSpPr>
                    <a:spLocks/>
                  </p:cNvSpPr>
                  <p:nvPr/>
                </p:nvSpPr>
                <p:spPr bwMode="auto">
                  <a:xfrm flipH="1">
                    <a:off x="2982"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1" name="Freeform 45"/>
                  <p:cNvSpPr>
                    <a:spLocks/>
                  </p:cNvSpPr>
                  <p:nvPr/>
                </p:nvSpPr>
                <p:spPr bwMode="auto">
                  <a:xfrm>
                    <a:off x="2697" y="2190"/>
                    <a:ext cx="177" cy="564"/>
                  </a:xfrm>
                  <a:custGeom>
                    <a:avLst/>
                    <a:gdLst>
                      <a:gd name="T0" fmla="*/ 126 w 177"/>
                      <a:gd name="T1" fmla="*/ 564 h 564"/>
                      <a:gd name="T2" fmla="*/ 0 w 177"/>
                      <a:gd name="T3" fmla="*/ 387 h 564"/>
                      <a:gd name="T4" fmla="*/ 3 w 177"/>
                      <a:gd name="T5" fmla="*/ 0 h 564"/>
                      <a:gd name="T6" fmla="*/ 177 w 177"/>
                      <a:gd name="T7" fmla="*/ 351 h 564"/>
                      <a:gd name="T8" fmla="*/ 159 w 177"/>
                      <a:gd name="T9" fmla="*/ 546 h 564"/>
                      <a:gd name="T10" fmla="*/ 126 w 177"/>
                      <a:gd name="T11" fmla="*/ 564 h 5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7" h="564">
                        <a:moveTo>
                          <a:pt x="126" y="564"/>
                        </a:moveTo>
                        <a:lnTo>
                          <a:pt x="0" y="387"/>
                        </a:lnTo>
                        <a:lnTo>
                          <a:pt x="3" y="0"/>
                        </a:lnTo>
                        <a:lnTo>
                          <a:pt x="177" y="351"/>
                        </a:lnTo>
                        <a:lnTo>
                          <a:pt x="159" y="546"/>
                        </a:lnTo>
                        <a:lnTo>
                          <a:pt x="126" y="564"/>
                        </a:lnTo>
                        <a:close/>
                      </a:path>
                    </a:pathLst>
                  </a:custGeom>
                  <a:solidFill>
                    <a:srgbClr val="57D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2" name="Freeform 46"/>
                  <p:cNvSpPr>
                    <a:spLocks/>
                  </p:cNvSpPr>
                  <p:nvPr/>
                </p:nvSpPr>
                <p:spPr bwMode="auto">
                  <a:xfrm>
                    <a:off x="2871" y="2199"/>
                    <a:ext cx="183" cy="540"/>
                  </a:xfrm>
                  <a:custGeom>
                    <a:avLst/>
                    <a:gdLst>
                      <a:gd name="T0" fmla="*/ 36 w 183"/>
                      <a:gd name="T1" fmla="*/ 537 h 540"/>
                      <a:gd name="T2" fmla="*/ 0 w 183"/>
                      <a:gd name="T3" fmla="*/ 339 h 540"/>
                      <a:gd name="T4" fmla="*/ 180 w 183"/>
                      <a:gd name="T5" fmla="*/ 0 h 540"/>
                      <a:gd name="T6" fmla="*/ 183 w 183"/>
                      <a:gd name="T7" fmla="*/ 384 h 540"/>
                      <a:gd name="T8" fmla="*/ 69 w 183"/>
                      <a:gd name="T9" fmla="*/ 540 h 540"/>
                      <a:gd name="T10" fmla="*/ 36 w 183"/>
                      <a:gd name="T11" fmla="*/ 537 h 5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3" h="540">
                        <a:moveTo>
                          <a:pt x="36" y="537"/>
                        </a:moveTo>
                        <a:lnTo>
                          <a:pt x="0" y="339"/>
                        </a:lnTo>
                        <a:lnTo>
                          <a:pt x="180" y="0"/>
                        </a:lnTo>
                        <a:lnTo>
                          <a:pt x="183" y="384"/>
                        </a:lnTo>
                        <a:lnTo>
                          <a:pt x="69" y="540"/>
                        </a:lnTo>
                        <a:lnTo>
                          <a:pt x="36" y="537"/>
                        </a:lnTo>
                        <a:close/>
                      </a:path>
                    </a:pathLst>
                  </a:custGeom>
                  <a:solidFill>
                    <a:srgbClr val="6500CA"/>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nvGrpSpPr>
                  <p:cNvPr id="63" name="Group 47"/>
                  <p:cNvGrpSpPr>
                    <a:grpSpLocks/>
                  </p:cNvGrpSpPr>
                  <p:nvPr/>
                </p:nvGrpSpPr>
                <p:grpSpPr bwMode="auto">
                  <a:xfrm>
                    <a:off x="2430" y="2439"/>
                    <a:ext cx="897" cy="615"/>
                    <a:chOff x="2430" y="2439"/>
                    <a:chExt cx="897" cy="615"/>
                  </a:xfrm>
                </p:grpSpPr>
                <p:sp>
                  <p:nvSpPr>
                    <p:cNvPr id="64" name="Freeform 48"/>
                    <p:cNvSpPr>
                      <a:spLocks/>
                    </p:cNvSpPr>
                    <p:nvPr/>
                  </p:nvSpPr>
                  <p:spPr bwMode="auto">
                    <a:xfrm>
                      <a:off x="2541" y="2439"/>
                      <a:ext cx="663" cy="444"/>
                    </a:xfrm>
                    <a:custGeom>
                      <a:avLst/>
                      <a:gdLst>
                        <a:gd name="T0" fmla="*/ 297 w 663"/>
                        <a:gd name="T1" fmla="*/ 444 h 444"/>
                        <a:gd name="T2" fmla="*/ 168 w 663"/>
                        <a:gd name="T3" fmla="*/ 321 h 444"/>
                        <a:gd name="T4" fmla="*/ 0 w 663"/>
                        <a:gd name="T5" fmla="*/ 105 h 444"/>
                        <a:gd name="T6" fmla="*/ 132 w 663"/>
                        <a:gd name="T7" fmla="*/ 216 h 444"/>
                        <a:gd name="T8" fmla="*/ 207 w 663"/>
                        <a:gd name="T9" fmla="*/ 300 h 444"/>
                        <a:gd name="T10" fmla="*/ 285 w 663"/>
                        <a:gd name="T11" fmla="*/ 390 h 444"/>
                        <a:gd name="T12" fmla="*/ 300 w 663"/>
                        <a:gd name="T13" fmla="*/ 408 h 444"/>
                        <a:gd name="T14" fmla="*/ 270 w 663"/>
                        <a:gd name="T15" fmla="*/ 276 h 444"/>
                        <a:gd name="T16" fmla="*/ 228 w 663"/>
                        <a:gd name="T17" fmla="*/ 135 h 444"/>
                        <a:gd name="T18" fmla="*/ 222 w 663"/>
                        <a:gd name="T19" fmla="*/ 0 h 444"/>
                        <a:gd name="T20" fmla="*/ 261 w 663"/>
                        <a:gd name="T21" fmla="*/ 87 h 444"/>
                        <a:gd name="T22" fmla="*/ 285 w 663"/>
                        <a:gd name="T23" fmla="*/ 183 h 444"/>
                        <a:gd name="T24" fmla="*/ 312 w 663"/>
                        <a:gd name="T25" fmla="*/ 270 h 444"/>
                        <a:gd name="T26" fmla="*/ 333 w 663"/>
                        <a:gd name="T27" fmla="*/ 414 h 444"/>
                        <a:gd name="T28" fmla="*/ 354 w 663"/>
                        <a:gd name="T29" fmla="*/ 333 h 444"/>
                        <a:gd name="T30" fmla="*/ 381 w 663"/>
                        <a:gd name="T31" fmla="*/ 219 h 444"/>
                        <a:gd name="T32" fmla="*/ 402 w 663"/>
                        <a:gd name="T33" fmla="*/ 114 h 444"/>
                        <a:gd name="T34" fmla="*/ 453 w 663"/>
                        <a:gd name="T35" fmla="*/ 0 h 444"/>
                        <a:gd name="T36" fmla="*/ 450 w 663"/>
                        <a:gd name="T37" fmla="*/ 78 h 444"/>
                        <a:gd name="T38" fmla="*/ 435 w 663"/>
                        <a:gd name="T39" fmla="*/ 168 h 444"/>
                        <a:gd name="T40" fmla="*/ 417 w 663"/>
                        <a:gd name="T41" fmla="*/ 255 h 444"/>
                        <a:gd name="T42" fmla="*/ 366 w 663"/>
                        <a:gd name="T43" fmla="*/ 408 h 444"/>
                        <a:gd name="T44" fmla="*/ 408 w 663"/>
                        <a:gd name="T45" fmla="*/ 372 h 444"/>
                        <a:gd name="T46" fmla="*/ 480 w 663"/>
                        <a:gd name="T47" fmla="*/ 291 h 444"/>
                        <a:gd name="T48" fmla="*/ 555 w 663"/>
                        <a:gd name="T49" fmla="*/ 189 h 444"/>
                        <a:gd name="T50" fmla="*/ 663 w 663"/>
                        <a:gd name="T51" fmla="*/ 108 h 444"/>
                        <a:gd name="T52" fmla="*/ 636 w 663"/>
                        <a:gd name="T53" fmla="*/ 177 h 444"/>
                        <a:gd name="T54" fmla="*/ 585 w 663"/>
                        <a:gd name="T55" fmla="*/ 240 h 444"/>
                        <a:gd name="T56" fmla="*/ 507 w 663"/>
                        <a:gd name="T57" fmla="*/ 330 h 444"/>
                        <a:gd name="T58" fmla="*/ 420 w 663"/>
                        <a:gd name="T59" fmla="*/ 408 h 444"/>
                        <a:gd name="T60" fmla="*/ 369 w 663"/>
                        <a:gd name="T61" fmla="*/ 444 h 444"/>
                        <a:gd name="T62" fmla="*/ 333 w 663"/>
                        <a:gd name="T63" fmla="*/ 417 h 444"/>
                        <a:gd name="T64" fmla="*/ 297 w 663"/>
                        <a:gd name="T65" fmla="*/ 444 h 4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63" h="444">
                          <a:moveTo>
                            <a:pt x="297" y="444"/>
                          </a:moveTo>
                          <a:lnTo>
                            <a:pt x="168" y="321"/>
                          </a:lnTo>
                          <a:lnTo>
                            <a:pt x="0" y="105"/>
                          </a:lnTo>
                          <a:lnTo>
                            <a:pt x="132" y="216"/>
                          </a:lnTo>
                          <a:lnTo>
                            <a:pt x="207" y="300"/>
                          </a:lnTo>
                          <a:lnTo>
                            <a:pt x="285" y="390"/>
                          </a:lnTo>
                          <a:lnTo>
                            <a:pt x="300" y="408"/>
                          </a:lnTo>
                          <a:lnTo>
                            <a:pt x="270" y="276"/>
                          </a:lnTo>
                          <a:lnTo>
                            <a:pt x="228" y="135"/>
                          </a:lnTo>
                          <a:lnTo>
                            <a:pt x="222" y="0"/>
                          </a:lnTo>
                          <a:lnTo>
                            <a:pt x="261" y="87"/>
                          </a:lnTo>
                          <a:lnTo>
                            <a:pt x="285" y="183"/>
                          </a:lnTo>
                          <a:lnTo>
                            <a:pt x="312" y="270"/>
                          </a:lnTo>
                          <a:lnTo>
                            <a:pt x="333" y="414"/>
                          </a:lnTo>
                          <a:lnTo>
                            <a:pt x="354" y="333"/>
                          </a:lnTo>
                          <a:lnTo>
                            <a:pt x="381" y="219"/>
                          </a:lnTo>
                          <a:lnTo>
                            <a:pt x="402" y="114"/>
                          </a:lnTo>
                          <a:lnTo>
                            <a:pt x="453" y="0"/>
                          </a:lnTo>
                          <a:lnTo>
                            <a:pt x="450" y="78"/>
                          </a:lnTo>
                          <a:lnTo>
                            <a:pt x="435" y="168"/>
                          </a:lnTo>
                          <a:lnTo>
                            <a:pt x="417" y="255"/>
                          </a:lnTo>
                          <a:lnTo>
                            <a:pt x="366" y="408"/>
                          </a:lnTo>
                          <a:lnTo>
                            <a:pt x="408" y="372"/>
                          </a:lnTo>
                          <a:lnTo>
                            <a:pt x="480" y="291"/>
                          </a:lnTo>
                          <a:lnTo>
                            <a:pt x="555" y="189"/>
                          </a:lnTo>
                          <a:lnTo>
                            <a:pt x="663" y="108"/>
                          </a:lnTo>
                          <a:lnTo>
                            <a:pt x="636" y="177"/>
                          </a:lnTo>
                          <a:lnTo>
                            <a:pt x="585" y="240"/>
                          </a:lnTo>
                          <a:lnTo>
                            <a:pt x="507" y="330"/>
                          </a:lnTo>
                          <a:lnTo>
                            <a:pt x="420" y="408"/>
                          </a:lnTo>
                          <a:lnTo>
                            <a:pt x="369" y="444"/>
                          </a:lnTo>
                          <a:lnTo>
                            <a:pt x="333" y="417"/>
                          </a:lnTo>
                          <a:lnTo>
                            <a:pt x="297" y="444"/>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5" name="Freeform 49"/>
                    <p:cNvSpPr>
                      <a:spLocks/>
                    </p:cNvSpPr>
                    <p:nvPr/>
                  </p:nvSpPr>
                  <p:spPr bwMode="auto">
                    <a:xfrm>
                      <a:off x="2430"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6" name="Freeform 50"/>
                    <p:cNvSpPr>
                      <a:spLocks/>
                    </p:cNvSpPr>
                    <p:nvPr/>
                  </p:nvSpPr>
                  <p:spPr bwMode="auto">
                    <a:xfrm flipH="1">
                      <a:off x="2943"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7" name="Freeform 51"/>
                    <p:cNvSpPr>
                      <a:spLocks/>
                    </p:cNvSpPr>
                    <p:nvPr/>
                  </p:nvSpPr>
                  <p:spPr bwMode="auto">
                    <a:xfrm>
                      <a:off x="2778" y="2868"/>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8" name="Freeform 52"/>
                    <p:cNvSpPr>
                      <a:spLocks/>
                    </p:cNvSpPr>
                    <p:nvPr/>
                  </p:nvSpPr>
                  <p:spPr bwMode="auto">
                    <a:xfrm flipH="1">
                      <a:off x="2916" y="2865"/>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9" name="Freeform 53"/>
                    <p:cNvSpPr>
                      <a:spLocks/>
                    </p:cNvSpPr>
                    <p:nvPr/>
                  </p:nvSpPr>
                  <p:spPr bwMode="auto">
                    <a:xfrm>
                      <a:off x="2817" y="2856"/>
                      <a:ext cx="123" cy="198"/>
                    </a:xfrm>
                    <a:custGeom>
                      <a:avLst/>
                      <a:gdLst>
                        <a:gd name="T0" fmla="*/ 57 w 123"/>
                        <a:gd name="T1" fmla="*/ 0 h 198"/>
                        <a:gd name="T2" fmla="*/ 21 w 123"/>
                        <a:gd name="T3" fmla="*/ 24 h 198"/>
                        <a:gd name="T4" fmla="*/ 24 w 123"/>
                        <a:gd name="T5" fmla="*/ 69 h 198"/>
                        <a:gd name="T6" fmla="*/ 18 w 123"/>
                        <a:gd name="T7" fmla="*/ 99 h 198"/>
                        <a:gd name="T8" fmla="*/ 6 w 123"/>
                        <a:gd name="T9" fmla="*/ 144 h 198"/>
                        <a:gd name="T10" fmla="*/ 0 w 123"/>
                        <a:gd name="T11" fmla="*/ 171 h 198"/>
                        <a:gd name="T12" fmla="*/ 21 w 123"/>
                        <a:gd name="T13" fmla="*/ 189 h 198"/>
                        <a:gd name="T14" fmla="*/ 60 w 123"/>
                        <a:gd name="T15" fmla="*/ 198 h 198"/>
                        <a:gd name="T16" fmla="*/ 93 w 123"/>
                        <a:gd name="T17" fmla="*/ 192 h 198"/>
                        <a:gd name="T18" fmla="*/ 123 w 123"/>
                        <a:gd name="T19" fmla="*/ 174 h 198"/>
                        <a:gd name="T20" fmla="*/ 108 w 123"/>
                        <a:gd name="T21" fmla="*/ 138 h 198"/>
                        <a:gd name="T22" fmla="*/ 105 w 123"/>
                        <a:gd name="T23" fmla="*/ 102 h 198"/>
                        <a:gd name="T24" fmla="*/ 102 w 123"/>
                        <a:gd name="T25" fmla="*/ 63 h 198"/>
                        <a:gd name="T26" fmla="*/ 102 w 123"/>
                        <a:gd name="T27" fmla="*/ 24 h 198"/>
                        <a:gd name="T28" fmla="*/ 57 w 123"/>
                        <a:gd name="T29" fmla="*/ 0 h 19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23" h="198">
                          <a:moveTo>
                            <a:pt x="57" y="0"/>
                          </a:moveTo>
                          <a:lnTo>
                            <a:pt x="21" y="24"/>
                          </a:lnTo>
                          <a:lnTo>
                            <a:pt x="24" y="69"/>
                          </a:lnTo>
                          <a:lnTo>
                            <a:pt x="18" y="99"/>
                          </a:lnTo>
                          <a:lnTo>
                            <a:pt x="6" y="144"/>
                          </a:lnTo>
                          <a:lnTo>
                            <a:pt x="0" y="171"/>
                          </a:lnTo>
                          <a:lnTo>
                            <a:pt x="21" y="189"/>
                          </a:lnTo>
                          <a:lnTo>
                            <a:pt x="60" y="198"/>
                          </a:lnTo>
                          <a:lnTo>
                            <a:pt x="93" y="192"/>
                          </a:lnTo>
                          <a:lnTo>
                            <a:pt x="123" y="174"/>
                          </a:lnTo>
                          <a:lnTo>
                            <a:pt x="108" y="138"/>
                          </a:lnTo>
                          <a:lnTo>
                            <a:pt x="105" y="102"/>
                          </a:lnTo>
                          <a:lnTo>
                            <a:pt x="102" y="63"/>
                          </a:lnTo>
                          <a:lnTo>
                            <a:pt x="102" y="24"/>
                          </a:lnTo>
                          <a:lnTo>
                            <a:pt x="57"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grpSp>
          </p:grpSp>
        </p:grpSp>
      </p:grpSp>
      <p:pic>
        <p:nvPicPr>
          <p:cNvPr id="93" name="Picture 5" descr="IGWAP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19700" y="19249"/>
            <a:ext cx="692695" cy="692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1"/>
          </p:nvPr>
        </p:nvSpPr>
        <p:spPr/>
        <p:txBody>
          <a:bodyPr/>
          <a:lstStyle/>
          <a:p>
            <a:r>
              <a:rPr lang="en-GB" dirty="0" smtClean="0"/>
              <a:t>CONFIDENTIAL</a:t>
            </a:r>
            <a:endParaRPr lang="en-GB" dirty="0"/>
          </a:p>
        </p:txBody>
      </p:sp>
      <p:sp>
        <p:nvSpPr>
          <p:cNvPr id="94" name="Footer Placeholder 3"/>
          <p:cNvSpPr txBox="1">
            <a:spLocks/>
          </p:cNvSpPr>
          <p:nvPr/>
        </p:nvSpPr>
        <p:spPr bwMode="auto">
          <a:xfrm>
            <a:off x="3131009" y="93453"/>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GB"/>
            </a:defPPr>
            <a:lvl1pPr algn="ctr"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GB" smtClean="0"/>
              <a:t>CONFIDENTIAL</a:t>
            </a:r>
            <a:endParaRPr lang="en-GB" dirty="0"/>
          </a:p>
        </p:txBody>
      </p:sp>
    </p:spTree>
    <p:extLst>
      <p:ext uri="{BB962C8B-B14F-4D97-AF65-F5344CB8AC3E}">
        <p14:creationId xmlns:p14="http://schemas.microsoft.com/office/powerpoint/2010/main" val="1937314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477148"/>
            <a:ext cx="8229600" cy="476348"/>
          </a:xfrm>
        </p:spPr>
        <p:txBody>
          <a:bodyPr/>
          <a:lstStyle/>
          <a:p>
            <a:r>
              <a:rPr lang="en-ZA" sz="4000" b="1" dirty="0" smtClean="0">
                <a:latin typeface="+mn-lt"/>
              </a:rPr>
              <a:t>SCOPE</a:t>
            </a:r>
            <a:endParaRPr lang="en-GB" sz="4000" b="1" dirty="0">
              <a:latin typeface="+mn-lt"/>
            </a:endParaRPr>
          </a:p>
        </p:txBody>
      </p:sp>
      <p:sp>
        <p:nvSpPr>
          <p:cNvPr id="70659" name="Rectangle 3"/>
          <p:cNvSpPr>
            <a:spLocks noGrp="1" noChangeArrowheads="1"/>
          </p:cNvSpPr>
          <p:nvPr>
            <p:ph type="body" idx="1"/>
          </p:nvPr>
        </p:nvSpPr>
        <p:spPr>
          <a:xfrm>
            <a:off x="76200" y="1088430"/>
            <a:ext cx="9027177" cy="5272463"/>
          </a:xfrm>
        </p:spPr>
        <p:txBody>
          <a:bodyPr/>
          <a:lstStyle/>
          <a:p>
            <a:pPr marL="457200" lvl="1" indent="-457200" algn="just">
              <a:lnSpc>
                <a:spcPct val="90000"/>
              </a:lnSpc>
              <a:buFont typeface="Arial" panose="020B0604020202020204" pitchFamily="34" charset="0"/>
              <a:buChar char="•"/>
            </a:pPr>
            <a:r>
              <a:rPr lang="en-US" sz="2400" dirty="0" smtClean="0"/>
              <a:t>Introduction</a:t>
            </a:r>
          </a:p>
          <a:p>
            <a:pPr marL="457200" lvl="1" indent="-457200" algn="just">
              <a:lnSpc>
                <a:spcPct val="90000"/>
              </a:lnSpc>
              <a:buFont typeface="Arial" panose="020B0604020202020204" pitchFamily="34" charset="0"/>
              <a:buChar char="•"/>
            </a:pPr>
            <a:r>
              <a:rPr lang="en-US" sz="2400" dirty="0" smtClean="0"/>
              <a:t>Corruption and Fraud Prevention Plan</a:t>
            </a:r>
          </a:p>
          <a:p>
            <a:pPr marL="457200" lvl="1" indent="-457200" algn="just">
              <a:lnSpc>
                <a:spcPct val="90000"/>
              </a:lnSpc>
              <a:buFont typeface="Arial" panose="020B0604020202020204" pitchFamily="34" charset="0"/>
              <a:buChar char="•"/>
            </a:pPr>
            <a:r>
              <a:rPr lang="en-US" sz="2400" dirty="0" smtClean="0"/>
              <a:t>Whistle blowing</a:t>
            </a:r>
          </a:p>
          <a:p>
            <a:pPr marL="457200" lvl="1" indent="-457200" algn="just">
              <a:lnSpc>
                <a:spcPct val="90000"/>
              </a:lnSpc>
              <a:buFont typeface="Arial" panose="020B0604020202020204" pitchFamily="34" charset="0"/>
              <a:buChar char="•"/>
            </a:pPr>
            <a:r>
              <a:rPr lang="en-US" sz="2400" dirty="0" smtClean="0"/>
              <a:t>Detection investigation</a:t>
            </a:r>
          </a:p>
          <a:p>
            <a:pPr marL="457200" lvl="1" indent="-457200" algn="just">
              <a:lnSpc>
                <a:spcPct val="90000"/>
              </a:lnSpc>
              <a:buFont typeface="Arial" panose="020B0604020202020204" pitchFamily="34" charset="0"/>
              <a:buChar char="•"/>
            </a:pPr>
            <a:r>
              <a:rPr lang="en-US" sz="2400" dirty="0" smtClean="0"/>
              <a:t>Awareness education</a:t>
            </a:r>
          </a:p>
          <a:p>
            <a:pPr marL="457200" lvl="1" indent="-457200" algn="just">
              <a:lnSpc>
                <a:spcPct val="90000"/>
              </a:lnSpc>
              <a:buFont typeface="Arial" panose="020B0604020202020204" pitchFamily="34" charset="0"/>
              <a:buChar char="•"/>
            </a:pPr>
            <a:r>
              <a:rPr lang="en-US" sz="2400" dirty="0"/>
              <a:t>Multi-disciplinary </a:t>
            </a:r>
            <a:r>
              <a:rPr lang="en-US" sz="2400" dirty="0" smtClean="0"/>
              <a:t>team</a:t>
            </a:r>
            <a:endParaRPr lang="en-US" sz="2400" dirty="0"/>
          </a:p>
          <a:p>
            <a:pPr marL="457200" lvl="1" indent="-457200" algn="just">
              <a:lnSpc>
                <a:spcPct val="90000"/>
              </a:lnSpc>
              <a:buFont typeface="Arial" panose="020B0604020202020204" pitchFamily="34" charset="0"/>
              <a:buChar char="•"/>
            </a:pPr>
            <a:r>
              <a:rPr lang="en-US" sz="2400" dirty="0" smtClean="0"/>
              <a:t>Forensic audits</a:t>
            </a:r>
          </a:p>
          <a:p>
            <a:pPr marL="457200" lvl="1" indent="-457200" algn="just">
              <a:lnSpc>
                <a:spcPct val="90000"/>
              </a:lnSpc>
              <a:buFont typeface="Arial" panose="020B0604020202020204" pitchFamily="34" charset="0"/>
              <a:buChar char="•"/>
            </a:pPr>
            <a:r>
              <a:rPr lang="en-US" sz="2400" dirty="0" smtClean="0"/>
              <a:t>Corruption and Fraud report lines</a:t>
            </a:r>
          </a:p>
          <a:p>
            <a:pPr marL="457200" lvl="1" indent="-457200" algn="just">
              <a:lnSpc>
                <a:spcPct val="90000"/>
              </a:lnSpc>
              <a:buFont typeface="Arial" panose="020B0604020202020204" pitchFamily="34" charset="0"/>
              <a:buChar char="•"/>
            </a:pPr>
            <a:r>
              <a:rPr lang="en-US" sz="2400" dirty="0" smtClean="0"/>
              <a:t>Status of Corruption and Fraud Cases (Military Courts)</a:t>
            </a:r>
          </a:p>
          <a:p>
            <a:pPr marL="457200" lvl="1" indent="-457200" algn="just">
              <a:lnSpc>
                <a:spcPct val="90000"/>
              </a:lnSpc>
              <a:buFont typeface="Arial" panose="020B0604020202020204" pitchFamily="34" charset="0"/>
              <a:buChar char="•"/>
            </a:pPr>
            <a:r>
              <a:rPr lang="en-GB" sz="2400" dirty="0"/>
              <a:t>S</a:t>
            </a:r>
            <a:r>
              <a:rPr lang="en-GB" sz="2400" dirty="0" smtClean="0"/>
              <a:t>entences imposed by Military Courts</a:t>
            </a:r>
            <a:endParaRPr lang="en-US" sz="2400" dirty="0" smtClean="0"/>
          </a:p>
          <a:p>
            <a:pPr marL="457200" lvl="1" indent="-457200" algn="just">
              <a:lnSpc>
                <a:spcPct val="90000"/>
              </a:lnSpc>
              <a:buFont typeface="Arial" panose="020B0604020202020204" pitchFamily="34" charset="0"/>
              <a:buChar char="•"/>
            </a:pPr>
            <a:r>
              <a:rPr lang="en-US" sz="2400" dirty="0" smtClean="0"/>
              <a:t>DOD Status report on irregular expenditure</a:t>
            </a:r>
          </a:p>
          <a:p>
            <a:pPr marL="457200" lvl="1" indent="-457200" algn="just">
              <a:lnSpc>
                <a:spcPct val="90000"/>
              </a:lnSpc>
              <a:buFont typeface="Arial" panose="020B0604020202020204" pitchFamily="34" charset="0"/>
              <a:buChar char="•"/>
            </a:pPr>
            <a:r>
              <a:rPr lang="en-US" sz="2400" dirty="0" smtClean="0"/>
              <a:t>Conclusion</a:t>
            </a:r>
          </a:p>
        </p:txBody>
      </p:sp>
      <p:sp>
        <p:nvSpPr>
          <p:cNvPr id="2" name="Date Placeholder 1"/>
          <p:cNvSpPr>
            <a:spLocks noGrp="1"/>
          </p:cNvSpPr>
          <p:nvPr>
            <p:ph type="dt" sz="half" idx="10"/>
          </p:nvPr>
        </p:nvSpPr>
        <p:spPr/>
        <p:txBody>
          <a:bodyPr/>
          <a:lstStyle/>
          <a:p>
            <a:fld id="{2B22C2E0-3DCD-4B7E-88CA-254E3C9AFB4F}" type="datetime3">
              <a:rPr lang="en-US" smtClean="0"/>
              <a:t>15 March 2021</a:t>
            </a:fld>
            <a:endParaRPr lang="en-GB" dirty="0"/>
          </a:p>
        </p:txBody>
      </p:sp>
      <p:sp>
        <p:nvSpPr>
          <p:cNvPr id="3" name="Slide Number Placeholder 2"/>
          <p:cNvSpPr>
            <a:spLocks noGrp="1"/>
          </p:cNvSpPr>
          <p:nvPr>
            <p:ph type="sldNum" sz="quarter" idx="12"/>
          </p:nvPr>
        </p:nvSpPr>
        <p:spPr/>
        <p:txBody>
          <a:bodyPr/>
          <a:lstStyle/>
          <a:p>
            <a:fld id="{74490117-694E-4C5E-9563-EB5B4C1EE3CD}" type="slidenum">
              <a:rPr lang="en-GB" smtClean="0"/>
              <a:pPr/>
              <a:t>3</a:t>
            </a:fld>
            <a:endParaRPr lang="en-GB" dirty="0"/>
          </a:p>
        </p:txBody>
      </p:sp>
      <p:grpSp>
        <p:nvGrpSpPr>
          <p:cNvPr id="50" name="Group 11"/>
          <p:cNvGrpSpPr>
            <a:grpSpLocks/>
          </p:cNvGrpSpPr>
          <p:nvPr/>
        </p:nvGrpSpPr>
        <p:grpSpPr bwMode="auto">
          <a:xfrm>
            <a:off x="76200" y="70669"/>
            <a:ext cx="576188" cy="504800"/>
            <a:chOff x="6480" y="1440"/>
            <a:chExt cx="4440" cy="4080"/>
          </a:xfrm>
        </p:grpSpPr>
        <p:grpSp>
          <p:nvGrpSpPr>
            <p:cNvPr id="51" name="Group 12"/>
            <p:cNvGrpSpPr>
              <a:grpSpLocks/>
            </p:cNvGrpSpPr>
            <p:nvPr/>
          </p:nvGrpSpPr>
          <p:grpSpPr bwMode="auto">
            <a:xfrm>
              <a:off x="6480" y="1440"/>
              <a:ext cx="4440" cy="4080"/>
              <a:chOff x="176" y="2126"/>
              <a:chExt cx="1789" cy="1751"/>
            </a:xfrm>
          </p:grpSpPr>
          <p:sp>
            <p:nvSpPr>
              <p:cNvPr id="90" name="Freeform 13"/>
              <p:cNvSpPr>
                <a:spLocks/>
              </p:cNvSpPr>
              <p:nvPr/>
            </p:nvSpPr>
            <p:spPr bwMode="auto">
              <a:xfrm>
                <a:off x="176" y="2126"/>
                <a:ext cx="1789" cy="1751"/>
              </a:xfrm>
              <a:custGeom>
                <a:avLst/>
                <a:gdLst>
                  <a:gd name="T0" fmla="*/ 1 w 3094"/>
                  <a:gd name="T1" fmla="*/ 0 h 3027"/>
                  <a:gd name="T2" fmla="*/ 1 w 3094"/>
                  <a:gd name="T3" fmla="*/ 1 h 3027"/>
                  <a:gd name="T4" fmla="*/ 1 w 3094"/>
                  <a:gd name="T5" fmla="*/ 1 h 3027"/>
                  <a:gd name="T6" fmla="*/ 1 w 3094"/>
                  <a:gd name="T7" fmla="*/ 1 h 3027"/>
                  <a:gd name="T8" fmla="*/ 1 w 3094"/>
                  <a:gd name="T9" fmla="*/ 1 h 3027"/>
                  <a:gd name="T10" fmla="*/ 1 w 3094"/>
                  <a:gd name="T11" fmla="*/ 1 h 3027"/>
                  <a:gd name="T12" fmla="*/ 1 w 3094"/>
                  <a:gd name="T13" fmla="*/ 1 h 3027"/>
                  <a:gd name="T14" fmla="*/ 0 w 3094"/>
                  <a:gd name="T15" fmla="*/ 1 h 3027"/>
                  <a:gd name="T16" fmla="*/ 1 w 3094"/>
                  <a:gd name="T17" fmla="*/ 1 h 3027"/>
                  <a:gd name="T18" fmla="*/ 1 w 3094"/>
                  <a:gd name="T19" fmla="*/ 0 h 30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94" h="3027">
                    <a:moveTo>
                      <a:pt x="1554" y="0"/>
                    </a:moveTo>
                    <a:lnTo>
                      <a:pt x="2558" y="362"/>
                    </a:lnTo>
                    <a:lnTo>
                      <a:pt x="3094" y="1299"/>
                    </a:lnTo>
                    <a:lnTo>
                      <a:pt x="2893" y="2344"/>
                    </a:lnTo>
                    <a:lnTo>
                      <a:pt x="2089" y="3027"/>
                    </a:lnTo>
                    <a:lnTo>
                      <a:pt x="1018" y="3027"/>
                    </a:lnTo>
                    <a:lnTo>
                      <a:pt x="187" y="2344"/>
                    </a:lnTo>
                    <a:lnTo>
                      <a:pt x="0" y="1299"/>
                    </a:lnTo>
                    <a:lnTo>
                      <a:pt x="549" y="362"/>
                    </a:lnTo>
                    <a:lnTo>
                      <a:pt x="1554" y="0"/>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91" name="Freeform 14"/>
              <p:cNvSpPr>
                <a:spLocks/>
              </p:cNvSpPr>
              <p:nvPr/>
            </p:nvSpPr>
            <p:spPr bwMode="auto">
              <a:xfrm>
                <a:off x="204" y="2165"/>
                <a:ext cx="1735" cy="1692"/>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FFDB4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92" name="Freeform 15"/>
              <p:cNvSpPr>
                <a:spLocks/>
              </p:cNvSpPr>
              <p:nvPr/>
            </p:nvSpPr>
            <p:spPr bwMode="auto">
              <a:xfrm>
                <a:off x="293" y="2231"/>
                <a:ext cx="1552" cy="1555"/>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grpSp>
          <p:nvGrpSpPr>
            <p:cNvPr id="52" name="Group 16"/>
            <p:cNvGrpSpPr>
              <a:grpSpLocks/>
            </p:cNvGrpSpPr>
            <p:nvPr/>
          </p:nvGrpSpPr>
          <p:grpSpPr bwMode="auto">
            <a:xfrm>
              <a:off x="7436" y="2295"/>
              <a:ext cx="2464" cy="2507"/>
              <a:chOff x="2379" y="2190"/>
              <a:chExt cx="993" cy="1076"/>
            </a:xfrm>
          </p:grpSpPr>
          <p:grpSp>
            <p:nvGrpSpPr>
              <p:cNvPr id="53" name="Group 17"/>
              <p:cNvGrpSpPr>
                <a:grpSpLocks/>
              </p:cNvGrpSpPr>
              <p:nvPr/>
            </p:nvGrpSpPr>
            <p:grpSpPr bwMode="auto">
              <a:xfrm>
                <a:off x="2525" y="2980"/>
                <a:ext cx="277" cy="286"/>
                <a:chOff x="2525" y="2980"/>
                <a:chExt cx="277" cy="286"/>
              </a:xfrm>
            </p:grpSpPr>
            <p:grpSp>
              <p:nvGrpSpPr>
                <p:cNvPr id="80" name="Group 18"/>
                <p:cNvGrpSpPr>
                  <a:grpSpLocks/>
                </p:cNvGrpSpPr>
                <p:nvPr/>
              </p:nvGrpSpPr>
              <p:grpSpPr bwMode="auto">
                <a:xfrm>
                  <a:off x="2582" y="2980"/>
                  <a:ext cx="95" cy="60"/>
                  <a:chOff x="2578" y="2972"/>
                  <a:chExt cx="95" cy="60"/>
                </a:xfrm>
              </p:grpSpPr>
              <p:sp>
                <p:nvSpPr>
                  <p:cNvPr id="88" name="Oval 19"/>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dirty="0">
                      <a:latin typeface="Arial" charset="0"/>
                    </a:endParaRPr>
                  </a:p>
                </p:txBody>
              </p:sp>
              <p:sp>
                <p:nvSpPr>
                  <p:cNvPr id="89" name="Freeform 20"/>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grpSp>
              <p:nvGrpSpPr>
                <p:cNvPr id="81" name="Group 21"/>
                <p:cNvGrpSpPr>
                  <a:grpSpLocks/>
                </p:cNvGrpSpPr>
                <p:nvPr/>
              </p:nvGrpSpPr>
              <p:grpSpPr bwMode="auto">
                <a:xfrm rot="3608440" flipH="1">
                  <a:off x="2724" y="3067"/>
                  <a:ext cx="95" cy="60"/>
                  <a:chOff x="2578" y="2972"/>
                  <a:chExt cx="95" cy="60"/>
                </a:xfrm>
              </p:grpSpPr>
              <p:sp>
                <p:nvSpPr>
                  <p:cNvPr id="86" name="Oval 22"/>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dirty="0">
                      <a:latin typeface="Arial" charset="0"/>
                    </a:endParaRPr>
                  </a:p>
                </p:txBody>
              </p:sp>
              <p:sp>
                <p:nvSpPr>
                  <p:cNvPr id="87" name="Freeform 23"/>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sp>
              <p:nvSpPr>
                <p:cNvPr id="82" name="Freeform 24"/>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83" name="Freeform 25"/>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84" name="Oval 26"/>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dirty="0">
                    <a:latin typeface="Arial" charset="0"/>
                  </a:endParaRPr>
                </a:p>
              </p:txBody>
            </p:sp>
            <p:sp>
              <p:nvSpPr>
                <p:cNvPr id="85" name="Freeform 27"/>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grpSp>
            <p:nvGrpSpPr>
              <p:cNvPr id="54" name="Group 28"/>
              <p:cNvGrpSpPr>
                <a:grpSpLocks/>
              </p:cNvGrpSpPr>
              <p:nvPr/>
            </p:nvGrpSpPr>
            <p:grpSpPr bwMode="auto">
              <a:xfrm flipH="1">
                <a:off x="2960" y="2975"/>
                <a:ext cx="277" cy="286"/>
                <a:chOff x="2525" y="2980"/>
                <a:chExt cx="277" cy="286"/>
              </a:xfrm>
            </p:grpSpPr>
            <p:grpSp>
              <p:nvGrpSpPr>
                <p:cNvPr id="70" name="Group 29"/>
                <p:cNvGrpSpPr>
                  <a:grpSpLocks/>
                </p:cNvGrpSpPr>
                <p:nvPr/>
              </p:nvGrpSpPr>
              <p:grpSpPr bwMode="auto">
                <a:xfrm>
                  <a:off x="2582" y="2980"/>
                  <a:ext cx="95" cy="60"/>
                  <a:chOff x="2578" y="2972"/>
                  <a:chExt cx="95" cy="60"/>
                </a:xfrm>
              </p:grpSpPr>
              <p:sp>
                <p:nvSpPr>
                  <p:cNvPr id="78" name="Oval 30"/>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dirty="0">
                      <a:latin typeface="Arial" charset="0"/>
                    </a:endParaRPr>
                  </a:p>
                </p:txBody>
              </p:sp>
              <p:sp>
                <p:nvSpPr>
                  <p:cNvPr id="79" name="Freeform 31"/>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grpSp>
              <p:nvGrpSpPr>
                <p:cNvPr id="71" name="Group 32"/>
                <p:cNvGrpSpPr>
                  <a:grpSpLocks/>
                </p:cNvGrpSpPr>
                <p:nvPr/>
              </p:nvGrpSpPr>
              <p:grpSpPr bwMode="auto">
                <a:xfrm rot="3608440" flipH="1">
                  <a:off x="2724" y="3067"/>
                  <a:ext cx="95" cy="60"/>
                  <a:chOff x="2578" y="2972"/>
                  <a:chExt cx="95" cy="60"/>
                </a:xfrm>
              </p:grpSpPr>
              <p:sp>
                <p:nvSpPr>
                  <p:cNvPr id="76" name="Oval 75"/>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dirty="0">
                      <a:latin typeface="Arial" charset="0"/>
                    </a:endParaRPr>
                  </a:p>
                </p:txBody>
              </p:sp>
              <p:sp>
                <p:nvSpPr>
                  <p:cNvPr id="77" name="Freeform 76"/>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sp>
              <p:nvSpPr>
                <p:cNvPr id="72" name="Freeform 35"/>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73" name="Freeform 36"/>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74" name="Oval 37"/>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dirty="0">
                    <a:latin typeface="Arial" charset="0"/>
                  </a:endParaRPr>
                </a:p>
              </p:txBody>
            </p:sp>
            <p:sp>
              <p:nvSpPr>
                <p:cNvPr id="75" name="Freeform 38"/>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grpSp>
            <p:nvGrpSpPr>
              <p:cNvPr id="55" name="Group 39"/>
              <p:cNvGrpSpPr>
                <a:grpSpLocks/>
              </p:cNvGrpSpPr>
              <p:nvPr/>
            </p:nvGrpSpPr>
            <p:grpSpPr bwMode="auto">
              <a:xfrm>
                <a:off x="2379" y="2190"/>
                <a:ext cx="993" cy="864"/>
                <a:chOff x="2379" y="2190"/>
                <a:chExt cx="993" cy="864"/>
              </a:xfrm>
            </p:grpSpPr>
            <p:sp>
              <p:nvSpPr>
                <p:cNvPr id="56" name="Freeform 40"/>
                <p:cNvSpPr>
                  <a:spLocks/>
                </p:cNvSpPr>
                <p:nvPr/>
              </p:nvSpPr>
              <p:spPr bwMode="auto">
                <a:xfrm>
                  <a:off x="2487"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7" name="Freeform 41"/>
                <p:cNvSpPr>
                  <a:spLocks/>
                </p:cNvSpPr>
                <p:nvPr/>
              </p:nvSpPr>
              <p:spPr bwMode="auto">
                <a:xfrm flipH="1">
                  <a:off x="3045"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nvGrpSpPr>
                <p:cNvPr id="58" name="Group 42"/>
                <p:cNvGrpSpPr>
                  <a:grpSpLocks/>
                </p:cNvGrpSpPr>
                <p:nvPr/>
              </p:nvGrpSpPr>
              <p:grpSpPr bwMode="auto">
                <a:xfrm>
                  <a:off x="2379" y="2190"/>
                  <a:ext cx="993" cy="864"/>
                  <a:chOff x="2379" y="2190"/>
                  <a:chExt cx="993" cy="864"/>
                </a:xfrm>
              </p:grpSpPr>
              <p:sp>
                <p:nvSpPr>
                  <p:cNvPr id="59" name="Freeform 43"/>
                  <p:cNvSpPr>
                    <a:spLocks/>
                  </p:cNvSpPr>
                  <p:nvPr/>
                </p:nvSpPr>
                <p:spPr bwMode="auto">
                  <a:xfrm>
                    <a:off x="2379"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0" name="Freeform 44"/>
                  <p:cNvSpPr>
                    <a:spLocks/>
                  </p:cNvSpPr>
                  <p:nvPr/>
                </p:nvSpPr>
                <p:spPr bwMode="auto">
                  <a:xfrm flipH="1">
                    <a:off x="2982"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1" name="Freeform 45"/>
                  <p:cNvSpPr>
                    <a:spLocks/>
                  </p:cNvSpPr>
                  <p:nvPr/>
                </p:nvSpPr>
                <p:spPr bwMode="auto">
                  <a:xfrm>
                    <a:off x="2697" y="2190"/>
                    <a:ext cx="177" cy="564"/>
                  </a:xfrm>
                  <a:custGeom>
                    <a:avLst/>
                    <a:gdLst>
                      <a:gd name="T0" fmla="*/ 126 w 177"/>
                      <a:gd name="T1" fmla="*/ 564 h 564"/>
                      <a:gd name="T2" fmla="*/ 0 w 177"/>
                      <a:gd name="T3" fmla="*/ 387 h 564"/>
                      <a:gd name="T4" fmla="*/ 3 w 177"/>
                      <a:gd name="T5" fmla="*/ 0 h 564"/>
                      <a:gd name="T6" fmla="*/ 177 w 177"/>
                      <a:gd name="T7" fmla="*/ 351 h 564"/>
                      <a:gd name="T8" fmla="*/ 159 w 177"/>
                      <a:gd name="T9" fmla="*/ 546 h 564"/>
                      <a:gd name="T10" fmla="*/ 126 w 177"/>
                      <a:gd name="T11" fmla="*/ 564 h 5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7" h="564">
                        <a:moveTo>
                          <a:pt x="126" y="564"/>
                        </a:moveTo>
                        <a:lnTo>
                          <a:pt x="0" y="387"/>
                        </a:lnTo>
                        <a:lnTo>
                          <a:pt x="3" y="0"/>
                        </a:lnTo>
                        <a:lnTo>
                          <a:pt x="177" y="351"/>
                        </a:lnTo>
                        <a:lnTo>
                          <a:pt x="159" y="546"/>
                        </a:lnTo>
                        <a:lnTo>
                          <a:pt x="126" y="564"/>
                        </a:lnTo>
                        <a:close/>
                      </a:path>
                    </a:pathLst>
                  </a:custGeom>
                  <a:solidFill>
                    <a:srgbClr val="57D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2" name="Freeform 46"/>
                  <p:cNvSpPr>
                    <a:spLocks/>
                  </p:cNvSpPr>
                  <p:nvPr/>
                </p:nvSpPr>
                <p:spPr bwMode="auto">
                  <a:xfrm>
                    <a:off x="2871" y="2199"/>
                    <a:ext cx="183" cy="540"/>
                  </a:xfrm>
                  <a:custGeom>
                    <a:avLst/>
                    <a:gdLst>
                      <a:gd name="T0" fmla="*/ 36 w 183"/>
                      <a:gd name="T1" fmla="*/ 537 h 540"/>
                      <a:gd name="T2" fmla="*/ 0 w 183"/>
                      <a:gd name="T3" fmla="*/ 339 h 540"/>
                      <a:gd name="T4" fmla="*/ 180 w 183"/>
                      <a:gd name="T5" fmla="*/ 0 h 540"/>
                      <a:gd name="T6" fmla="*/ 183 w 183"/>
                      <a:gd name="T7" fmla="*/ 384 h 540"/>
                      <a:gd name="T8" fmla="*/ 69 w 183"/>
                      <a:gd name="T9" fmla="*/ 540 h 540"/>
                      <a:gd name="T10" fmla="*/ 36 w 183"/>
                      <a:gd name="T11" fmla="*/ 537 h 5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3" h="540">
                        <a:moveTo>
                          <a:pt x="36" y="537"/>
                        </a:moveTo>
                        <a:lnTo>
                          <a:pt x="0" y="339"/>
                        </a:lnTo>
                        <a:lnTo>
                          <a:pt x="180" y="0"/>
                        </a:lnTo>
                        <a:lnTo>
                          <a:pt x="183" y="384"/>
                        </a:lnTo>
                        <a:lnTo>
                          <a:pt x="69" y="540"/>
                        </a:lnTo>
                        <a:lnTo>
                          <a:pt x="36" y="537"/>
                        </a:lnTo>
                        <a:close/>
                      </a:path>
                    </a:pathLst>
                  </a:custGeom>
                  <a:solidFill>
                    <a:srgbClr val="6500CA"/>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nvGrpSpPr>
                  <p:cNvPr id="63" name="Group 47"/>
                  <p:cNvGrpSpPr>
                    <a:grpSpLocks/>
                  </p:cNvGrpSpPr>
                  <p:nvPr/>
                </p:nvGrpSpPr>
                <p:grpSpPr bwMode="auto">
                  <a:xfrm>
                    <a:off x="2430" y="2439"/>
                    <a:ext cx="897" cy="615"/>
                    <a:chOff x="2430" y="2439"/>
                    <a:chExt cx="897" cy="615"/>
                  </a:xfrm>
                </p:grpSpPr>
                <p:sp>
                  <p:nvSpPr>
                    <p:cNvPr id="64" name="Freeform 48"/>
                    <p:cNvSpPr>
                      <a:spLocks/>
                    </p:cNvSpPr>
                    <p:nvPr/>
                  </p:nvSpPr>
                  <p:spPr bwMode="auto">
                    <a:xfrm>
                      <a:off x="2541" y="2439"/>
                      <a:ext cx="663" cy="444"/>
                    </a:xfrm>
                    <a:custGeom>
                      <a:avLst/>
                      <a:gdLst>
                        <a:gd name="T0" fmla="*/ 297 w 663"/>
                        <a:gd name="T1" fmla="*/ 444 h 444"/>
                        <a:gd name="T2" fmla="*/ 168 w 663"/>
                        <a:gd name="T3" fmla="*/ 321 h 444"/>
                        <a:gd name="T4" fmla="*/ 0 w 663"/>
                        <a:gd name="T5" fmla="*/ 105 h 444"/>
                        <a:gd name="T6" fmla="*/ 132 w 663"/>
                        <a:gd name="T7" fmla="*/ 216 h 444"/>
                        <a:gd name="T8" fmla="*/ 207 w 663"/>
                        <a:gd name="T9" fmla="*/ 300 h 444"/>
                        <a:gd name="T10" fmla="*/ 285 w 663"/>
                        <a:gd name="T11" fmla="*/ 390 h 444"/>
                        <a:gd name="T12" fmla="*/ 300 w 663"/>
                        <a:gd name="T13" fmla="*/ 408 h 444"/>
                        <a:gd name="T14" fmla="*/ 270 w 663"/>
                        <a:gd name="T15" fmla="*/ 276 h 444"/>
                        <a:gd name="T16" fmla="*/ 228 w 663"/>
                        <a:gd name="T17" fmla="*/ 135 h 444"/>
                        <a:gd name="T18" fmla="*/ 222 w 663"/>
                        <a:gd name="T19" fmla="*/ 0 h 444"/>
                        <a:gd name="T20" fmla="*/ 261 w 663"/>
                        <a:gd name="T21" fmla="*/ 87 h 444"/>
                        <a:gd name="T22" fmla="*/ 285 w 663"/>
                        <a:gd name="T23" fmla="*/ 183 h 444"/>
                        <a:gd name="T24" fmla="*/ 312 w 663"/>
                        <a:gd name="T25" fmla="*/ 270 h 444"/>
                        <a:gd name="T26" fmla="*/ 333 w 663"/>
                        <a:gd name="T27" fmla="*/ 414 h 444"/>
                        <a:gd name="T28" fmla="*/ 354 w 663"/>
                        <a:gd name="T29" fmla="*/ 333 h 444"/>
                        <a:gd name="T30" fmla="*/ 381 w 663"/>
                        <a:gd name="T31" fmla="*/ 219 h 444"/>
                        <a:gd name="T32" fmla="*/ 402 w 663"/>
                        <a:gd name="T33" fmla="*/ 114 h 444"/>
                        <a:gd name="T34" fmla="*/ 453 w 663"/>
                        <a:gd name="T35" fmla="*/ 0 h 444"/>
                        <a:gd name="T36" fmla="*/ 450 w 663"/>
                        <a:gd name="T37" fmla="*/ 78 h 444"/>
                        <a:gd name="T38" fmla="*/ 435 w 663"/>
                        <a:gd name="T39" fmla="*/ 168 h 444"/>
                        <a:gd name="T40" fmla="*/ 417 w 663"/>
                        <a:gd name="T41" fmla="*/ 255 h 444"/>
                        <a:gd name="T42" fmla="*/ 366 w 663"/>
                        <a:gd name="T43" fmla="*/ 408 h 444"/>
                        <a:gd name="T44" fmla="*/ 408 w 663"/>
                        <a:gd name="T45" fmla="*/ 372 h 444"/>
                        <a:gd name="T46" fmla="*/ 480 w 663"/>
                        <a:gd name="T47" fmla="*/ 291 h 444"/>
                        <a:gd name="T48" fmla="*/ 555 w 663"/>
                        <a:gd name="T49" fmla="*/ 189 h 444"/>
                        <a:gd name="T50" fmla="*/ 663 w 663"/>
                        <a:gd name="T51" fmla="*/ 108 h 444"/>
                        <a:gd name="T52" fmla="*/ 636 w 663"/>
                        <a:gd name="T53" fmla="*/ 177 h 444"/>
                        <a:gd name="T54" fmla="*/ 585 w 663"/>
                        <a:gd name="T55" fmla="*/ 240 h 444"/>
                        <a:gd name="T56" fmla="*/ 507 w 663"/>
                        <a:gd name="T57" fmla="*/ 330 h 444"/>
                        <a:gd name="T58" fmla="*/ 420 w 663"/>
                        <a:gd name="T59" fmla="*/ 408 h 444"/>
                        <a:gd name="T60" fmla="*/ 369 w 663"/>
                        <a:gd name="T61" fmla="*/ 444 h 444"/>
                        <a:gd name="T62" fmla="*/ 333 w 663"/>
                        <a:gd name="T63" fmla="*/ 417 h 444"/>
                        <a:gd name="T64" fmla="*/ 297 w 663"/>
                        <a:gd name="T65" fmla="*/ 444 h 4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63" h="444">
                          <a:moveTo>
                            <a:pt x="297" y="444"/>
                          </a:moveTo>
                          <a:lnTo>
                            <a:pt x="168" y="321"/>
                          </a:lnTo>
                          <a:lnTo>
                            <a:pt x="0" y="105"/>
                          </a:lnTo>
                          <a:lnTo>
                            <a:pt x="132" y="216"/>
                          </a:lnTo>
                          <a:lnTo>
                            <a:pt x="207" y="300"/>
                          </a:lnTo>
                          <a:lnTo>
                            <a:pt x="285" y="390"/>
                          </a:lnTo>
                          <a:lnTo>
                            <a:pt x="300" y="408"/>
                          </a:lnTo>
                          <a:lnTo>
                            <a:pt x="270" y="276"/>
                          </a:lnTo>
                          <a:lnTo>
                            <a:pt x="228" y="135"/>
                          </a:lnTo>
                          <a:lnTo>
                            <a:pt x="222" y="0"/>
                          </a:lnTo>
                          <a:lnTo>
                            <a:pt x="261" y="87"/>
                          </a:lnTo>
                          <a:lnTo>
                            <a:pt x="285" y="183"/>
                          </a:lnTo>
                          <a:lnTo>
                            <a:pt x="312" y="270"/>
                          </a:lnTo>
                          <a:lnTo>
                            <a:pt x="333" y="414"/>
                          </a:lnTo>
                          <a:lnTo>
                            <a:pt x="354" y="333"/>
                          </a:lnTo>
                          <a:lnTo>
                            <a:pt x="381" y="219"/>
                          </a:lnTo>
                          <a:lnTo>
                            <a:pt x="402" y="114"/>
                          </a:lnTo>
                          <a:lnTo>
                            <a:pt x="453" y="0"/>
                          </a:lnTo>
                          <a:lnTo>
                            <a:pt x="450" y="78"/>
                          </a:lnTo>
                          <a:lnTo>
                            <a:pt x="435" y="168"/>
                          </a:lnTo>
                          <a:lnTo>
                            <a:pt x="417" y="255"/>
                          </a:lnTo>
                          <a:lnTo>
                            <a:pt x="366" y="408"/>
                          </a:lnTo>
                          <a:lnTo>
                            <a:pt x="408" y="372"/>
                          </a:lnTo>
                          <a:lnTo>
                            <a:pt x="480" y="291"/>
                          </a:lnTo>
                          <a:lnTo>
                            <a:pt x="555" y="189"/>
                          </a:lnTo>
                          <a:lnTo>
                            <a:pt x="663" y="108"/>
                          </a:lnTo>
                          <a:lnTo>
                            <a:pt x="636" y="177"/>
                          </a:lnTo>
                          <a:lnTo>
                            <a:pt x="585" y="240"/>
                          </a:lnTo>
                          <a:lnTo>
                            <a:pt x="507" y="330"/>
                          </a:lnTo>
                          <a:lnTo>
                            <a:pt x="420" y="408"/>
                          </a:lnTo>
                          <a:lnTo>
                            <a:pt x="369" y="444"/>
                          </a:lnTo>
                          <a:lnTo>
                            <a:pt x="333" y="417"/>
                          </a:lnTo>
                          <a:lnTo>
                            <a:pt x="297" y="444"/>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5" name="Freeform 49"/>
                    <p:cNvSpPr>
                      <a:spLocks/>
                    </p:cNvSpPr>
                    <p:nvPr/>
                  </p:nvSpPr>
                  <p:spPr bwMode="auto">
                    <a:xfrm>
                      <a:off x="2430"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6" name="Freeform 50"/>
                    <p:cNvSpPr>
                      <a:spLocks/>
                    </p:cNvSpPr>
                    <p:nvPr/>
                  </p:nvSpPr>
                  <p:spPr bwMode="auto">
                    <a:xfrm flipH="1">
                      <a:off x="2943"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7" name="Freeform 51"/>
                    <p:cNvSpPr>
                      <a:spLocks/>
                    </p:cNvSpPr>
                    <p:nvPr/>
                  </p:nvSpPr>
                  <p:spPr bwMode="auto">
                    <a:xfrm>
                      <a:off x="2778" y="2868"/>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8" name="Freeform 52"/>
                    <p:cNvSpPr>
                      <a:spLocks/>
                    </p:cNvSpPr>
                    <p:nvPr/>
                  </p:nvSpPr>
                  <p:spPr bwMode="auto">
                    <a:xfrm flipH="1">
                      <a:off x="2916" y="2865"/>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9" name="Freeform 53"/>
                    <p:cNvSpPr>
                      <a:spLocks/>
                    </p:cNvSpPr>
                    <p:nvPr/>
                  </p:nvSpPr>
                  <p:spPr bwMode="auto">
                    <a:xfrm>
                      <a:off x="2817" y="2856"/>
                      <a:ext cx="123" cy="198"/>
                    </a:xfrm>
                    <a:custGeom>
                      <a:avLst/>
                      <a:gdLst>
                        <a:gd name="T0" fmla="*/ 57 w 123"/>
                        <a:gd name="T1" fmla="*/ 0 h 198"/>
                        <a:gd name="T2" fmla="*/ 21 w 123"/>
                        <a:gd name="T3" fmla="*/ 24 h 198"/>
                        <a:gd name="T4" fmla="*/ 24 w 123"/>
                        <a:gd name="T5" fmla="*/ 69 h 198"/>
                        <a:gd name="T6" fmla="*/ 18 w 123"/>
                        <a:gd name="T7" fmla="*/ 99 h 198"/>
                        <a:gd name="T8" fmla="*/ 6 w 123"/>
                        <a:gd name="T9" fmla="*/ 144 h 198"/>
                        <a:gd name="T10" fmla="*/ 0 w 123"/>
                        <a:gd name="T11" fmla="*/ 171 h 198"/>
                        <a:gd name="T12" fmla="*/ 21 w 123"/>
                        <a:gd name="T13" fmla="*/ 189 h 198"/>
                        <a:gd name="T14" fmla="*/ 60 w 123"/>
                        <a:gd name="T15" fmla="*/ 198 h 198"/>
                        <a:gd name="T16" fmla="*/ 93 w 123"/>
                        <a:gd name="T17" fmla="*/ 192 h 198"/>
                        <a:gd name="T18" fmla="*/ 123 w 123"/>
                        <a:gd name="T19" fmla="*/ 174 h 198"/>
                        <a:gd name="T20" fmla="*/ 108 w 123"/>
                        <a:gd name="T21" fmla="*/ 138 h 198"/>
                        <a:gd name="T22" fmla="*/ 105 w 123"/>
                        <a:gd name="T23" fmla="*/ 102 h 198"/>
                        <a:gd name="T24" fmla="*/ 102 w 123"/>
                        <a:gd name="T25" fmla="*/ 63 h 198"/>
                        <a:gd name="T26" fmla="*/ 102 w 123"/>
                        <a:gd name="T27" fmla="*/ 24 h 198"/>
                        <a:gd name="T28" fmla="*/ 57 w 123"/>
                        <a:gd name="T29" fmla="*/ 0 h 19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23" h="198">
                          <a:moveTo>
                            <a:pt x="57" y="0"/>
                          </a:moveTo>
                          <a:lnTo>
                            <a:pt x="21" y="24"/>
                          </a:lnTo>
                          <a:lnTo>
                            <a:pt x="24" y="69"/>
                          </a:lnTo>
                          <a:lnTo>
                            <a:pt x="18" y="99"/>
                          </a:lnTo>
                          <a:lnTo>
                            <a:pt x="6" y="144"/>
                          </a:lnTo>
                          <a:lnTo>
                            <a:pt x="0" y="171"/>
                          </a:lnTo>
                          <a:lnTo>
                            <a:pt x="21" y="189"/>
                          </a:lnTo>
                          <a:lnTo>
                            <a:pt x="60" y="198"/>
                          </a:lnTo>
                          <a:lnTo>
                            <a:pt x="93" y="192"/>
                          </a:lnTo>
                          <a:lnTo>
                            <a:pt x="123" y="174"/>
                          </a:lnTo>
                          <a:lnTo>
                            <a:pt x="108" y="138"/>
                          </a:lnTo>
                          <a:lnTo>
                            <a:pt x="105" y="102"/>
                          </a:lnTo>
                          <a:lnTo>
                            <a:pt x="102" y="63"/>
                          </a:lnTo>
                          <a:lnTo>
                            <a:pt x="102" y="24"/>
                          </a:lnTo>
                          <a:lnTo>
                            <a:pt x="57"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grpSp>
          </p:grpSp>
        </p:grpSp>
      </p:grpSp>
      <p:pic>
        <p:nvPicPr>
          <p:cNvPr id="93" name="Picture 5" descr="IGWAP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19700" y="19249"/>
            <a:ext cx="692695" cy="692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1"/>
          </p:nvPr>
        </p:nvSpPr>
        <p:spPr/>
        <p:txBody>
          <a:bodyPr/>
          <a:lstStyle/>
          <a:p>
            <a:r>
              <a:rPr lang="en-GB" dirty="0" smtClean="0"/>
              <a:t>CONFIDENTIAL</a:t>
            </a:r>
            <a:endParaRPr lang="en-GB" dirty="0"/>
          </a:p>
        </p:txBody>
      </p:sp>
      <p:sp>
        <p:nvSpPr>
          <p:cNvPr id="94" name="Footer Placeholder 3"/>
          <p:cNvSpPr txBox="1">
            <a:spLocks/>
          </p:cNvSpPr>
          <p:nvPr/>
        </p:nvSpPr>
        <p:spPr bwMode="auto">
          <a:xfrm>
            <a:off x="3141988" y="84944"/>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GB"/>
            </a:defPPr>
            <a:lvl1pPr algn="ctr"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GB" dirty="0" smtClean="0"/>
              <a:t>CONFIDENTIAL</a:t>
            </a:r>
            <a:endParaRPr lang="en-GB" dirty="0"/>
          </a:p>
        </p:txBody>
      </p:sp>
    </p:spTree>
    <p:extLst>
      <p:ext uri="{BB962C8B-B14F-4D97-AF65-F5344CB8AC3E}">
        <p14:creationId xmlns:p14="http://schemas.microsoft.com/office/powerpoint/2010/main" val="2596029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582693"/>
            <a:ext cx="8229600" cy="476348"/>
          </a:xfrm>
        </p:spPr>
        <p:txBody>
          <a:bodyPr/>
          <a:lstStyle/>
          <a:p>
            <a:r>
              <a:rPr lang="en-ZA" sz="4000" b="1" dirty="0" smtClean="0">
                <a:latin typeface="+mn-lt"/>
              </a:rPr>
              <a:t>INTRODUCTION</a:t>
            </a:r>
            <a:endParaRPr lang="en-GB" sz="4000" b="1" dirty="0">
              <a:latin typeface="+mn-lt"/>
            </a:endParaRPr>
          </a:p>
        </p:txBody>
      </p:sp>
      <p:sp>
        <p:nvSpPr>
          <p:cNvPr id="70659" name="Rectangle 3"/>
          <p:cNvSpPr>
            <a:spLocks noGrp="1" noChangeArrowheads="1"/>
          </p:cNvSpPr>
          <p:nvPr>
            <p:ph type="body" idx="1"/>
          </p:nvPr>
        </p:nvSpPr>
        <p:spPr>
          <a:xfrm>
            <a:off x="113883" y="1500237"/>
            <a:ext cx="8912132" cy="4608512"/>
          </a:xfrm>
        </p:spPr>
        <p:txBody>
          <a:bodyPr/>
          <a:lstStyle/>
          <a:p>
            <a:pPr marL="457200" lvl="1" indent="-457200" algn="just">
              <a:lnSpc>
                <a:spcPct val="90000"/>
              </a:lnSpc>
              <a:buFont typeface="Arial" panose="020B0604020202020204" pitchFamily="34" charset="0"/>
              <a:buChar char="•"/>
            </a:pPr>
            <a:r>
              <a:rPr lang="en-US" dirty="0" smtClean="0"/>
              <a:t>The DOD through the </a:t>
            </a:r>
            <a:r>
              <a:rPr lang="en-US" dirty="0" err="1" smtClean="0"/>
              <a:t>Defence</a:t>
            </a:r>
            <a:r>
              <a:rPr lang="en-US" dirty="0" smtClean="0"/>
              <a:t> Inspector General (IG DOD) [Directorate Anti-Corruption and Anti-Fraud (DACAF)] is mandated to provide corruption and fraud (C&amp;F) prevention services to the DOD</a:t>
            </a:r>
          </a:p>
          <a:p>
            <a:pPr marL="457200" lvl="1" indent="-457200" algn="just">
              <a:lnSpc>
                <a:spcPct val="90000"/>
              </a:lnSpc>
              <a:buFont typeface="Arial" panose="020B0604020202020204" pitchFamily="34" charset="0"/>
              <a:buChar char="•"/>
            </a:pPr>
            <a:r>
              <a:rPr lang="en-ZA" dirty="0" smtClean="0"/>
              <a:t>In order to execute its mandate, Inspectorate Division (DACAF) is structured to provide awareness education, detect Corruption and Fraud (C&amp;F), provide a whistle blowing capacity, analise C&amp;F trends, as well as serve as the nodal point for forensic audits into C&amp;F</a:t>
            </a:r>
            <a:endParaRPr lang="en-US" dirty="0" smtClean="0">
              <a:solidFill>
                <a:srgbClr val="FF0000"/>
              </a:solidFill>
            </a:endParaRPr>
          </a:p>
        </p:txBody>
      </p:sp>
      <p:sp>
        <p:nvSpPr>
          <p:cNvPr id="2" name="Date Placeholder 1"/>
          <p:cNvSpPr>
            <a:spLocks noGrp="1"/>
          </p:cNvSpPr>
          <p:nvPr>
            <p:ph type="dt" sz="half" idx="10"/>
          </p:nvPr>
        </p:nvSpPr>
        <p:spPr/>
        <p:txBody>
          <a:bodyPr/>
          <a:lstStyle/>
          <a:p>
            <a:fld id="{EC52E889-3751-48E7-97DA-FA6656B3B941}" type="datetime3">
              <a:rPr lang="en-US" smtClean="0"/>
              <a:t>15 March 2021</a:t>
            </a:fld>
            <a:endParaRPr lang="en-GB"/>
          </a:p>
        </p:txBody>
      </p:sp>
      <p:sp>
        <p:nvSpPr>
          <p:cNvPr id="3" name="Slide Number Placeholder 2"/>
          <p:cNvSpPr>
            <a:spLocks noGrp="1"/>
          </p:cNvSpPr>
          <p:nvPr>
            <p:ph type="sldNum" sz="quarter" idx="12"/>
          </p:nvPr>
        </p:nvSpPr>
        <p:spPr/>
        <p:txBody>
          <a:bodyPr/>
          <a:lstStyle/>
          <a:p>
            <a:fld id="{74490117-694E-4C5E-9563-EB5B4C1EE3CD}" type="slidenum">
              <a:rPr lang="en-GB" smtClean="0"/>
              <a:pPr/>
              <a:t>4</a:t>
            </a:fld>
            <a:endParaRPr lang="en-GB" dirty="0"/>
          </a:p>
        </p:txBody>
      </p:sp>
      <p:grpSp>
        <p:nvGrpSpPr>
          <p:cNvPr id="50" name="Group 11"/>
          <p:cNvGrpSpPr>
            <a:grpSpLocks/>
          </p:cNvGrpSpPr>
          <p:nvPr/>
        </p:nvGrpSpPr>
        <p:grpSpPr bwMode="auto">
          <a:xfrm>
            <a:off x="76200" y="70669"/>
            <a:ext cx="576188" cy="504800"/>
            <a:chOff x="6480" y="1440"/>
            <a:chExt cx="4440" cy="4080"/>
          </a:xfrm>
        </p:grpSpPr>
        <p:grpSp>
          <p:nvGrpSpPr>
            <p:cNvPr id="51" name="Group 12"/>
            <p:cNvGrpSpPr>
              <a:grpSpLocks/>
            </p:cNvGrpSpPr>
            <p:nvPr/>
          </p:nvGrpSpPr>
          <p:grpSpPr bwMode="auto">
            <a:xfrm>
              <a:off x="6480" y="1440"/>
              <a:ext cx="4440" cy="4080"/>
              <a:chOff x="176" y="2126"/>
              <a:chExt cx="1789" cy="1751"/>
            </a:xfrm>
          </p:grpSpPr>
          <p:sp>
            <p:nvSpPr>
              <p:cNvPr id="90" name="Freeform 13"/>
              <p:cNvSpPr>
                <a:spLocks/>
              </p:cNvSpPr>
              <p:nvPr/>
            </p:nvSpPr>
            <p:spPr bwMode="auto">
              <a:xfrm>
                <a:off x="176" y="2126"/>
                <a:ext cx="1789" cy="1751"/>
              </a:xfrm>
              <a:custGeom>
                <a:avLst/>
                <a:gdLst>
                  <a:gd name="T0" fmla="*/ 1 w 3094"/>
                  <a:gd name="T1" fmla="*/ 0 h 3027"/>
                  <a:gd name="T2" fmla="*/ 1 w 3094"/>
                  <a:gd name="T3" fmla="*/ 1 h 3027"/>
                  <a:gd name="T4" fmla="*/ 1 w 3094"/>
                  <a:gd name="T5" fmla="*/ 1 h 3027"/>
                  <a:gd name="T6" fmla="*/ 1 w 3094"/>
                  <a:gd name="T7" fmla="*/ 1 h 3027"/>
                  <a:gd name="T8" fmla="*/ 1 w 3094"/>
                  <a:gd name="T9" fmla="*/ 1 h 3027"/>
                  <a:gd name="T10" fmla="*/ 1 w 3094"/>
                  <a:gd name="T11" fmla="*/ 1 h 3027"/>
                  <a:gd name="T12" fmla="*/ 1 w 3094"/>
                  <a:gd name="T13" fmla="*/ 1 h 3027"/>
                  <a:gd name="T14" fmla="*/ 0 w 3094"/>
                  <a:gd name="T15" fmla="*/ 1 h 3027"/>
                  <a:gd name="T16" fmla="*/ 1 w 3094"/>
                  <a:gd name="T17" fmla="*/ 1 h 3027"/>
                  <a:gd name="T18" fmla="*/ 1 w 3094"/>
                  <a:gd name="T19" fmla="*/ 0 h 30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94" h="3027">
                    <a:moveTo>
                      <a:pt x="1554" y="0"/>
                    </a:moveTo>
                    <a:lnTo>
                      <a:pt x="2558" y="362"/>
                    </a:lnTo>
                    <a:lnTo>
                      <a:pt x="3094" y="1299"/>
                    </a:lnTo>
                    <a:lnTo>
                      <a:pt x="2893" y="2344"/>
                    </a:lnTo>
                    <a:lnTo>
                      <a:pt x="2089" y="3027"/>
                    </a:lnTo>
                    <a:lnTo>
                      <a:pt x="1018" y="3027"/>
                    </a:lnTo>
                    <a:lnTo>
                      <a:pt x="187" y="2344"/>
                    </a:lnTo>
                    <a:lnTo>
                      <a:pt x="0" y="1299"/>
                    </a:lnTo>
                    <a:lnTo>
                      <a:pt x="549" y="362"/>
                    </a:lnTo>
                    <a:lnTo>
                      <a:pt x="1554" y="0"/>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1" name="Freeform 14"/>
              <p:cNvSpPr>
                <a:spLocks/>
              </p:cNvSpPr>
              <p:nvPr/>
            </p:nvSpPr>
            <p:spPr bwMode="auto">
              <a:xfrm>
                <a:off x="204" y="2165"/>
                <a:ext cx="1735" cy="1692"/>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FFDB4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 name="Freeform 15"/>
              <p:cNvSpPr>
                <a:spLocks/>
              </p:cNvSpPr>
              <p:nvPr/>
            </p:nvSpPr>
            <p:spPr bwMode="auto">
              <a:xfrm>
                <a:off x="293" y="2231"/>
                <a:ext cx="1552" cy="1555"/>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52" name="Group 16"/>
            <p:cNvGrpSpPr>
              <a:grpSpLocks/>
            </p:cNvGrpSpPr>
            <p:nvPr/>
          </p:nvGrpSpPr>
          <p:grpSpPr bwMode="auto">
            <a:xfrm>
              <a:off x="7436" y="2295"/>
              <a:ext cx="2464" cy="2507"/>
              <a:chOff x="2379" y="2190"/>
              <a:chExt cx="993" cy="1076"/>
            </a:xfrm>
          </p:grpSpPr>
          <p:grpSp>
            <p:nvGrpSpPr>
              <p:cNvPr id="53" name="Group 17"/>
              <p:cNvGrpSpPr>
                <a:grpSpLocks/>
              </p:cNvGrpSpPr>
              <p:nvPr/>
            </p:nvGrpSpPr>
            <p:grpSpPr bwMode="auto">
              <a:xfrm>
                <a:off x="2525" y="2980"/>
                <a:ext cx="277" cy="286"/>
                <a:chOff x="2525" y="2980"/>
                <a:chExt cx="277" cy="286"/>
              </a:xfrm>
            </p:grpSpPr>
            <p:grpSp>
              <p:nvGrpSpPr>
                <p:cNvPr id="80" name="Group 18"/>
                <p:cNvGrpSpPr>
                  <a:grpSpLocks/>
                </p:cNvGrpSpPr>
                <p:nvPr/>
              </p:nvGrpSpPr>
              <p:grpSpPr bwMode="auto">
                <a:xfrm>
                  <a:off x="2582" y="2980"/>
                  <a:ext cx="95" cy="60"/>
                  <a:chOff x="2578" y="2972"/>
                  <a:chExt cx="95" cy="60"/>
                </a:xfrm>
              </p:grpSpPr>
              <p:sp>
                <p:nvSpPr>
                  <p:cNvPr id="88" name="Oval 19"/>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89" name="Freeform 20"/>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81" name="Group 21"/>
                <p:cNvGrpSpPr>
                  <a:grpSpLocks/>
                </p:cNvGrpSpPr>
                <p:nvPr/>
              </p:nvGrpSpPr>
              <p:grpSpPr bwMode="auto">
                <a:xfrm rot="3608440" flipH="1">
                  <a:off x="2724" y="3067"/>
                  <a:ext cx="95" cy="60"/>
                  <a:chOff x="2578" y="2972"/>
                  <a:chExt cx="95" cy="60"/>
                </a:xfrm>
              </p:grpSpPr>
              <p:sp>
                <p:nvSpPr>
                  <p:cNvPr id="86" name="Oval 22"/>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87" name="Freeform 23"/>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82" name="Freeform 24"/>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3" name="Freeform 25"/>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4" name="Oval 26"/>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85" name="Freeform 27"/>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54" name="Group 28"/>
              <p:cNvGrpSpPr>
                <a:grpSpLocks/>
              </p:cNvGrpSpPr>
              <p:nvPr/>
            </p:nvGrpSpPr>
            <p:grpSpPr bwMode="auto">
              <a:xfrm flipH="1">
                <a:off x="2960" y="2975"/>
                <a:ext cx="277" cy="286"/>
                <a:chOff x="2525" y="2980"/>
                <a:chExt cx="277" cy="286"/>
              </a:xfrm>
            </p:grpSpPr>
            <p:grpSp>
              <p:nvGrpSpPr>
                <p:cNvPr id="70" name="Group 29"/>
                <p:cNvGrpSpPr>
                  <a:grpSpLocks/>
                </p:cNvGrpSpPr>
                <p:nvPr/>
              </p:nvGrpSpPr>
              <p:grpSpPr bwMode="auto">
                <a:xfrm>
                  <a:off x="2582" y="2980"/>
                  <a:ext cx="95" cy="60"/>
                  <a:chOff x="2578" y="2972"/>
                  <a:chExt cx="95" cy="60"/>
                </a:xfrm>
              </p:grpSpPr>
              <p:sp>
                <p:nvSpPr>
                  <p:cNvPr id="78" name="Oval 30"/>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79" name="Freeform 31"/>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71" name="Group 32"/>
                <p:cNvGrpSpPr>
                  <a:grpSpLocks/>
                </p:cNvGrpSpPr>
                <p:nvPr/>
              </p:nvGrpSpPr>
              <p:grpSpPr bwMode="auto">
                <a:xfrm rot="3608440" flipH="1">
                  <a:off x="2724" y="3067"/>
                  <a:ext cx="95" cy="60"/>
                  <a:chOff x="2578" y="2972"/>
                  <a:chExt cx="95" cy="60"/>
                </a:xfrm>
              </p:grpSpPr>
              <p:sp>
                <p:nvSpPr>
                  <p:cNvPr id="76" name="Oval 75"/>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77" name="Freeform 76"/>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72" name="Freeform 35"/>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3" name="Freeform 36"/>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4" name="Oval 37"/>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75" name="Freeform 38"/>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55" name="Group 39"/>
              <p:cNvGrpSpPr>
                <a:grpSpLocks/>
              </p:cNvGrpSpPr>
              <p:nvPr/>
            </p:nvGrpSpPr>
            <p:grpSpPr bwMode="auto">
              <a:xfrm>
                <a:off x="2379" y="2190"/>
                <a:ext cx="993" cy="864"/>
                <a:chOff x="2379" y="2190"/>
                <a:chExt cx="993" cy="864"/>
              </a:xfrm>
            </p:grpSpPr>
            <p:sp>
              <p:nvSpPr>
                <p:cNvPr id="56" name="Freeform 40"/>
                <p:cNvSpPr>
                  <a:spLocks/>
                </p:cNvSpPr>
                <p:nvPr/>
              </p:nvSpPr>
              <p:spPr bwMode="auto">
                <a:xfrm>
                  <a:off x="2487"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7" name="Freeform 41"/>
                <p:cNvSpPr>
                  <a:spLocks/>
                </p:cNvSpPr>
                <p:nvPr/>
              </p:nvSpPr>
              <p:spPr bwMode="auto">
                <a:xfrm flipH="1">
                  <a:off x="3045"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58" name="Group 42"/>
                <p:cNvGrpSpPr>
                  <a:grpSpLocks/>
                </p:cNvGrpSpPr>
                <p:nvPr/>
              </p:nvGrpSpPr>
              <p:grpSpPr bwMode="auto">
                <a:xfrm>
                  <a:off x="2379" y="2190"/>
                  <a:ext cx="993" cy="864"/>
                  <a:chOff x="2379" y="2190"/>
                  <a:chExt cx="993" cy="864"/>
                </a:xfrm>
              </p:grpSpPr>
              <p:sp>
                <p:nvSpPr>
                  <p:cNvPr id="59" name="Freeform 43"/>
                  <p:cNvSpPr>
                    <a:spLocks/>
                  </p:cNvSpPr>
                  <p:nvPr/>
                </p:nvSpPr>
                <p:spPr bwMode="auto">
                  <a:xfrm>
                    <a:off x="2379"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0" name="Freeform 44"/>
                  <p:cNvSpPr>
                    <a:spLocks/>
                  </p:cNvSpPr>
                  <p:nvPr/>
                </p:nvSpPr>
                <p:spPr bwMode="auto">
                  <a:xfrm flipH="1">
                    <a:off x="2982"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 name="Freeform 45"/>
                  <p:cNvSpPr>
                    <a:spLocks/>
                  </p:cNvSpPr>
                  <p:nvPr/>
                </p:nvSpPr>
                <p:spPr bwMode="auto">
                  <a:xfrm>
                    <a:off x="2697" y="2190"/>
                    <a:ext cx="177" cy="564"/>
                  </a:xfrm>
                  <a:custGeom>
                    <a:avLst/>
                    <a:gdLst>
                      <a:gd name="T0" fmla="*/ 126 w 177"/>
                      <a:gd name="T1" fmla="*/ 564 h 564"/>
                      <a:gd name="T2" fmla="*/ 0 w 177"/>
                      <a:gd name="T3" fmla="*/ 387 h 564"/>
                      <a:gd name="T4" fmla="*/ 3 w 177"/>
                      <a:gd name="T5" fmla="*/ 0 h 564"/>
                      <a:gd name="T6" fmla="*/ 177 w 177"/>
                      <a:gd name="T7" fmla="*/ 351 h 564"/>
                      <a:gd name="T8" fmla="*/ 159 w 177"/>
                      <a:gd name="T9" fmla="*/ 546 h 564"/>
                      <a:gd name="T10" fmla="*/ 126 w 177"/>
                      <a:gd name="T11" fmla="*/ 564 h 5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7" h="564">
                        <a:moveTo>
                          <a:pt x="126" y="564"/>
                        </a:moveTo>
                        <a:lnTo>
                          <a:pt x="0" y="387"/>
                        </a:lnTo>
                        <a:lnTo>
                          <a:pt x="3" y="0"/>
                        </a:lnTo>
                        <a:lnTo>
                          <a:pt x="177" y="351"/>
                        </a:lnTo>
                        <a:lnTo>
                          <a:pt x="159" y="546"/>
                        </a:lnTo>
                        <a:lnTo>
                          <a:pt x="126" y="564"/>
                        </a:lnTo>
                        <a:close/>
                      </a:path>
                    </a:pathLst>
                  </a:custGeom>
                  <a:solidFill>
                    <a:srgbClr val="57D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 name="Freeform 46"/>
                  <p:cNvSpPr>
                    <a:spLocks/>
                  </p:cNvSpPr>
                  <p:nvPr/>
                </p:nvSpPr>
                <p:spPr bwMode="auto">
                  <a:xfrm>
                    <a:off x="2871" y="2199"/>
                    <a:ext cx="183" cy="540"/>
                  </a:xfrm>
                  <a:custGeom>
                    <a:avLst/>
                    <a:gdLst>
                      <a:gd name="T0" fmla="*/ 36 w 183"/>
                      <a:gd name="T1" fmla="*/ 537 h 540"/>
                      <a:gd name="T2" fmla="*/ 0 w 183"/>
                      <a:gd name="T3" fmla="*/ 339 h 540"/>
                      <a:gd name="T4" fmla="*/ 180 w 183"/>
                      <a:gd name="T5" fmla="*/ 0 h 540"/>
                      <a:gd name="T6" fmla="*/ 183 w 183"/>
                      <a:gd name="T7" fmla="*/ 384 h 540"/>
                      <a:gd name="T8" fmla="*/ 69 w 183"/>
                      <a:gd name="T9" fmla="*/ 540 h 540"/>
                      <a:gd name="T10" fmla="*/ 36 w 183"/>
                      <a:gd name="T11" fmla="*/ 537 h 5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3" h="540">
                        <a:moveTo>
                          <a:pt x="36" y="537"/>
                        </a:moveTo>
                        <a:lnTo>
                          <a:pt x="0" y="339"/>
                        </a:lnTo>
                        <a:lnTo>
                          <a:pt x="180" y="0"/>
                        </a:lnTo>
                        <a:lnTo>
                          <a:pt x="183" y="384"/>
                        </a:lnTo>
                        <a:lnTo>
                          <a:pt x="69" y="540"/>
                        </a:lnTo>
                        <a:lnTo>
                          <a:pt x="36" y="537"/>
                        </a:lnTo>
                        <a:close/>
                      </a:path>
                    </a:pathLst>
                  </a:custGeom>
                  <a:solidFill>
                    <a:srgbClr val="6500CA"/>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63" name="Group 47"/>
                  <p:cNvGrpSpPr>
                    <a:grpSpLocks/>
                  </p:cNvGrpSpPr>
                  <p:nvPr/>
                </p:nvGrpSpPr>
                <p:grpSpPr bwMode="auto">
                  <a:xfrm>
                    <a:off x="2430" y="2439"/>
                    <a:ext cx="897" cy="615"/>
                    <a:chOff x="2430" y="2439"/>
                    <a:chExt cx="897" cy="615"/>
                  </a:xfrm>
                </p:grpSpPr>
                <p:sp>
                  <p:nvSpPr>
                    <p:cNvPr id="64" name="Freeform 48"/>
                    <p:cNvSpPr>
                      <a:spLocks/>
                    </p:cNvSpPr>
                    <p:nvPr/>
                  </p:nvSpPr>
                  <p:spPr bwMode="auto">
                    <a:xfrm>
                      <a:off x="2541" y="2439"/>
                      <a:ext cx="663" cy="444"/>
                    </a:xfrm>
                    <a:custGeom>
                      <a:avLst/>
                      <a:gdLst>
                        <a:gd name="T0" fmla="*/ 297 w 663"/>
                        <a:gd name="T1" fmla="*/ 444 h 444"/>
                        <a:gd name="T2" fmla="*/ 168 w 663"/>
                        <a:gd name="T3" fmla="*/ 321 h 444"/>
                        <a:gd name="T4" fmla="*/ 0 w 663"/>
                        <a:gd name="T5" fmla="*/ 105 h 444"/>
                        <a:gd name="T6" fmla="*/ 132 w 663"/>
                        <a:gd name="T7" fmla="*/ 216 h 444"/>
                        <a:gd name="T8" fmla="*/ 207 w 663"/>
                        <a:gd name="T9" fmla="*/ 300 h 444"/>
                        <a:gd name="T10" fmla="*/ 285 w 663"/>
                        <a:gd name="T11" fmla="*/ 390 h 444"/>
                        <a:gd name="T12" fmla="*/ 300 w 663"/>
                        <a:gd name="T13" fmla="*/ 408 h 444"/>
                        <a:gd name="T14" fmla="*/ 270 w 663"/>
                        <a:gd name="T15" fmla="*/ 276 h 444"/>
                        <a:gd name="T16" fmla="*/ 228 w 663"/>
                        <a:gd name="T17" fmla="*/ 135 h 444"/>
                        <a:gd name="T18" fmla="*/ 222 w 663"/>
                        <a:gd name="T19" fmla="*/ 0 h 444"/>
                        <a:gd name="T20" fmla="*/ 261 w 663"/>
                        <a:gd name="T21" fmla="*/ 87 h 444"/>
                        <a:gd name="T22" fmla="*/ 285 w 663"/>
                        <a:gd name="T23" fmla="*/ 183 h 444"/>
                        <a:gd name="T24" fmla="*/ 312 w 663"/>
                        <a:gd name="T25" fmla="*/ 270 h 444"/>
                        <a:gd name="T26" fmla="*/ 333 w 663"/>
                        <a:gd name="T27" fmla="*/ 414 h 444"/>
                        <a:gd name="T28" fmla="*/ 354 w 663"/>
                        <a:gd name="T29" fmla="*/ 333 h 444"/>
                        <a:gd name="T30" fmla="*/ 381 w 663"/>
                        <a:gd name="T31" fmla="*/ 219 h 444"/>
                        <a:gd name="T32" fmla="*/ 402 w 663"/>
                        <a:gd name="T33" fmla="*/ 114 h 444"/>
                        <a:gd name="T34" fmla="*/ 453 w 663"/>
                        <a:gd name="T35" fmla="*/ 0 h 444"/>
                        <a:gd name="T36" fmla="*/ 450 w 663"/>
                        <a:gd name="T37" fmla="*/ 78 h 444"/>
                        <a:gd name="T38" fmla="*/ 435 w 663"/>
                        <a:gd name="T39" fmla="*/ 168 h 444"/>
                        <a:gd name="T40" fmla="*/ 417 w 663"/>
                        <a:gd name="T41" fmla="*/ 255 h 444"/>
                        <a:gd name="T42" fmla="*/ 366 w 663"/>
                        <a:gd name="T43" fmla="*/ 408 h 444"/>
                        <a:gd name="T44" fmla="*/ 408 w 663"/>
                        <a:gd name="T45" fmla="*/ 372 h 444"/>
                        <a:gd name="T46" fmla="*/ 480 w 663"/>
                        <a:gd name="T47" fmla="*/ 291 h 444"/>
                        <a:gd name="T48" fmla="*/ 555 w 663"/>
                        <a:gd name="T49" fmla="*/ 189 h 444"/>
                        <a:gd name="T50" fmla="*/ 663 w 663"/>
                        <a:gd name="T51" fmla="*/ 108 h 444"/>
                        <a:gd name="T52" fmla="*/ 636 w 663"/>
                        <a:gd name="T53" fmla="*/ 177 h 444"/>
                        <a:gd name="T54" fmla="*/ 585 w 663"/>
                        <a:gd name="T55" fmla="*/ 240 h 444"/>
                        <a:gd name="T56" fmla="*/ 507 w 663"/>
                        <a:gd name="T57" fmla="*/ 330 h 444"/>
                        <a:gd name="T58" fmla="*/ 420 w 663"/>
                        <a:gd name="T59" fmla="*/ 408 h 444"/>
                        <a:gd name="T60" fmla="*/ 369 w 663"/>
                        <a:gd name="T61" fmla="*/ 444 h 444"/>
                        <a:gd name="T62" fmla="*/ 333 w 663"/>
                        <a:gd name="T63" fmla="*/ 417 h 444"/>
                        <a:gd name="T64" fmla="*/ 297 w 663"/>
                        <a:gd name="T65" fmla="*/ 444 h 4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63" h="444">
                          <a:moveTo>
                            <a:pt x="297" y="444"/>
                          </a:moveTo>
                          <a:lnTo>
                            <a:pt x="168" y="321"/>
                          </a:lnTo>
                          <a:lnTo>
                            <a:pt x="0" y="105"/>
                          </a:lnTo>
                          <a:lnTo>
                            <a:pt x="132" y="216"/>
                          </a:lnTo>
                          <a:lnTo>
                            <a:pt x="207" y="300"/>
                          </a:lnTo>
                          <a:lnTo>
                            <a:pt x="285" y="390"/>
                          </a:lnTo>
                          <a:lnTo>
                            <a:pt x="300" y="408"/>
                          </a:lnTo>
                          <a:lnTo>
                            <a:pt x="270" y="276"/>
                          </a:lnTo>
                          <a:lnTo>
                            <a:pt x="228" y="135"/>
                          </a:lnTo>
                          <a:lnTo>
                            <a:pt x="222" y="0"/>
                          </a:lnTo>
                          <a:lnTo>
                            <a:pt x="261" y="87"/>
                          </a:lnTo>
                          <a:lnTo>
                            <a:pt x="285" y="183"/>
                          </a:lnTo>
                          <a:lnTo>
                            <a:pt x="312" y="270"/>
                          </a:lnTo>
                          <a:lnTo>
                            <a:pt x="333" y="414"/>
                          </a:lnTo>
                          <a:lnTo>
                            <a:pt x="354" y="333"/>
                          </a:lnTo>
                          <a:lnTo>
                            <a:pt x="381" y="219"/>
                          </a:lnTo>
                          <a:lnTo>
                            <a:pt x="402" y="114"/>
                          </a:lnTo>
                          <a:lnTo>
                            <a:pt x="453" y="0"/>
                          </a:lnTo>
                          <a:lnTo>
                            <a:pt x="450" y="78"/>
                          </a:lnTo>
                          <a:lnTo>
                            <a:pt x="435" y="168"/>
                          </a:lnTo>
                          <a:lnTo>
                            <a:pt x="417" y="255"/>
                          </a:lnTo>
                          <a:lnTo>
                            <a:pt x="366" y="408"/>
                          </a:lnTo>
                          <a:lnTo>
                            <a:pt x="408" y="372"/>
                          </a:lnTo>
                          <a:lnTo>
                            <a:pt x="480" y="291"/>
                          </a:lnTo>
                          <a:lnTo>
                            <a:pt x="555" y="189"/>
                          </a:lnTo>
                          <a:lnTo>
                            <a:pt x="663" y="108"/>
                          </a:lnTo>
                          <a:lnTo>
                            <a:pt x="636" y="177"/>
                          </a:lnTo>
                          <a:lnTo>
                            <a:pt x="585" y="240"/>
                          </a:lnTo>
                          <a:lnTo>
                            <a:pt x="507" y="330"/>
                          </a:lnTo>
                          <a:lnTo>
                            <a:pt x="420" y="408"/>
                          </a:lnTo>
                          <a:lnTo>
                            <a:pt x="369" y="444"/>
                          </a:lnTo>
                          <a:lnTo>
                            <a:pt x="333" y="417"/>
                          </a:lnTo>
                          <a:lnTo>
                            <a:pt x="297" y="444"/>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5" name="Freeform 49"/>
                    <p:cNvSpPr>
                      <a:spLocks/>
                    </p:cNvSpPr>
                    <p:nvPr/>
                  </p:nvSpPr>
                  <p:spPr bwMode="auto">
                    <a:xfrm>
                      <a:off x="2430"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6" name="Freeform 50"/>
                    <p:cNvSpPr>
                      <a:spLocks/>
                    </p:cNvSpPr>
                    <p:nvPr/>
                  </p:nvSpPr>
                  <p:spPr bwMode="auto">
                    <a:xfrm flipH="1">
                      <a:off x="2943"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 name="Freeform 51"/>
                    <p:cNvSpPr>
                      <a:spLocks/>
                    </p:cNvSpPr>
                    <p:nvPr/>
                  </p:nvSpPr>
                  <p:spPr bwMode="auto">
                    <a:xfrm>
                      <a:off x="2778" y="2868"/>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 name="Freeform 52"/>
                    <p:cNvSpPr>
                      <a:spLocks/>
                    </p:cNvSpPr>
                    <p:nvPr/>
                  </p:nvSpPr>
                  <p:spPr bwMode="auto">
                    <a:xfrm flipH="1">
                      <a:off x="2916" y="2865"/>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9" name="Freeform 53"/>
                    <p:cNvSpPr>
                      <a:spLocks/>
                    </p:cNvSpPr>
                    <p:nvPr/>
                  </p:nvSpPr>
                  <p:spPr bwMode="auto">
                    <a:xfrm>
                      <a:off x="2817" y="2856"/>
                      <a:ext cx="123" cy="198"/>
                    </a:xfrm>
                    <a:custGeom>
                      <a:avLst/>
                      <a:gdLst>
                        <a:gd name="T0" fmla="*/ 57 w 123"/>
                        <a:gd name="T1" fmla="*/ 0 h 198"/>
                        <a:gd name="T2" fmla="*/ 21 w 123"/>
                        <a:gd name="T3" fmla="*/ 24 h 198"/>
                        <a:gd name="T4" fmla="*/ 24 w 123"/>
                        <a:gd name="T5" fmla="*/ 69 h 198"/>
                        <a:gd name="T6" fmla="*/ 18 w 123"/>
                        <a:gd name="T7" fmla="*/ 99 h 198"/>
                        <a:gd name="T8" fmla="*/ 6 w 123"/>
                        <a:gd name="T9" fmla="*/ 144 h 198"/>
                        <a:gd name="T10" fmla="*/ 0 w 123"/>
                        <a:gd name="T11" fmla="*/ 171 h 198"/>
                        <a:gd name="T12" fmla="*/ 21 w 123"/>
                        <a:gd name="T13" fmla="*/ 189 h 198"/>
                        <a:gd name="T14" fmla="*/ 60 w 123"/>
                        <a:gd name="T15" fmla="*/ 198 h 198"/>
                        <a:gd name="T16" fmla="*/ 93 w 123"/>
                        <a:gd name="T17" fmla="*/ 192 h 198"/>
                        <a:gd name="T18" fmla="*/ 123 w 123"/>
                        <a:gd name="T19" fmla="*/ 174 h 198"/>
                        <a:gd name="T20" fmla="*/ 108 w 123"/>
                        <a:gd name="T21" fmla="*/ 138 h 198"/>
                        <a:gd name="T22" fmla="*/ 105 w 123"/>
                        <a:gd name="T23" fmla="*/ 102 h 198"/>
                        <a:gd name="T24" fmla="*/ 102 w 123"/>
                        <a:gd name="T25" fmla="*/ 63 h 198"/>
                        <a:gd name="T26" fmla="*/ 102 w 123"/>
                        <a:gd name="T27" fmla="*/ 24 h 198"/>
                        <a:gd name="T28" fmla="*/ 57 w 123"/>
                        <a:gd name="T29" fmla="*/ 0 h 19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23" h="198">
                          <a:moveTo>
                            <a:pt x="57" y="0"/>
                          </a:moveTo>
                          <a:lnTo>
                            <a:pt x="21" y="24"/>
                          </a:lnTo>
                          <a:lnTo>
                            <a:pt x="24" y="69"/>
                          </a:lnTo>
                          <a:lnTo>
                            <a:pt x="18" y="99"/>
                          </a:lnTo>
                          <a:lnTo>
                            <a:pt x="6" y="144"/>
                          </a:lnTo>
                          <a:lnTo>
                            <a:pt x="0" y="171"/>
                          </a:lnTo>
                          <a:lnTo>
                            <a:pt x="21" y="189"/>
                          </a:lnTo>
                          <a:lnTo>
                            <a:pt x="60" y="198"/>
                          </a:lnTo>
                          <a:lnTo>
                            <a:pt x="93" y="192"/>
                          </a:lnTo>
                          <a:lnTo>
                            <a:pt x="123" y="174"/>
                          </a:lnTo>
                          <a:lnTo>
                            <a:pt x="108" y="138"/>
                          </a:lnTo>
                          <a:lnTo>
                            <a:pt x="105" y="102"/>
                          </a:lnTo>
                          <a:lnTo>
                            <a:pt x="102" y="63"/>
                          </a:lnTo>
                          <a:lnTo>
                            <a:pt x="102" y="24"/>
                          </a:lnTo>
                          <a:lnTo>
                            <a:pt x="57"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grpSp>
        </p:grpSp>
      </p:grpSp>
      <p:pic>
        <p:nvPicPr>
          <p:cNvPr id="93" name="Picture 5" descr="IGWAP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19700" y="19249"/>
            <a:ext cx="692695" cy="692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1"/>
          </p:nvPr>
        </p:nvSpPr>
        <p:spPr/>
        <p:txBody>
          <a:bodyPr/>
          <a:lstStyle/>
          <a:p>
            <a:r>
              <a:rPr lang="en-GB" dirty="0" smtClean="0"/>
              <a:t>CONFIDENTIAL</a:t>
            </a:r>
            <a:endParaRPr lang="en-GB" dirty="0"/>
          </a:p>
        </p:txBody>
      </p:sp>
      <p:sp>
        <p:nvSpPr>
          <p:cNvPr id="94" name="Footer Placeholder 3"/>
          <p:cNvSpPr txBox="1">
            <a:spLocks/>
          </p:cNvSpPr>
          <p:nvPr/>
        </p:nvSpPr>
        <p:spPr bwMode="auto">
          <a:xfrm>
            <a:off x="3139629" y="10094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GB"/>
            </a:defPPr>
            <a:lvl1pPr algn="ctr"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GB" dirty="0" smtClean="0"/>
              <a:t>CONFIDENTIAL</a:t>
            </a:r>
            <a:endParaRPr lang="en-GB" dirty="0"/>
          </a:p>
        </p:txBody>
      </p:sp>
    </p:spTree>
    <p:extLst>
      <p:ext uri="{BB962C8B-B14F-4D97-AF65-F5344CB8AC3E}">
        <p14:creationId xmlns:p14="http://schemas.microsoft.com/office/powerpoint/2010/main" val="2815412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341849" y="515647"/>
            <a:ext cx="8344952" cy="476348"/>
          </a:xfrm>
        </p:spPr>
        <p:txBody>
          <a:bodyPr/>
          <a:lstStyle/>
          <a:p>
            <a:pPr lvl="1">
              <a:lnSpc>
                <a:spcPct val="90000"/>
              </a:lnSpc>
            </a:pPr>
            <a:r>
              <a:rPr lang="en-US" sz="2600" b="1" dirty="0" smtClean="0"/>
              <a:t>CORRUPTION AND FRAUD PREVENTION PLAN</a:t>
            </a:r>
            <a:endParaRPr lang="en-US" sz="2600" b="1" dirty="0"/>
          </a:p>
        </p:txBody>
      </p:sp>
      <p:sp>
        <p:nvSpPr>
          <p:cNvPr id="70659" name="Rectangle 3"/>
          <p:cNvSpPr>
            <a:spLocks noGrp="1" noChangeArrowheads="1"/>
          </p:cNvSpPr>
          <p:nvPr>
            <p:ph type="body" idx="1"/>
          </p:nvPr>
        </p:nvSpPr>
        <p:spPr>
          <a:xfrm>
            <a:off x="113883" y="1556792"/>
            <a:ext cx="8998512" cy="4430672"/>
          </a:xfrm>
        </p:spPr>
        <p:txBody>
          <a:bodyPr/>
          <a:lstStyle/>
          <a:p>
            <a:pPr marL="457200" lvl="1" indent="-457200" algn="just">
              <a:lnSpc>
                <a:spcPct val="90000"/>
              </a:lnSpc>
              <a:buFont typeface="Arial" panose="020B0604020202020204" pitchFamily="34" charset="0"/>
              <a:buChar char="•"/>
            </a:pPr>
            <a:r>
              <a:rPr lang="en-US" sz="3200" dirty="0" smtClean="0"/>
              <a:t>The Department of </a:t>
            </a:r>
            <a:r>
              <a:rPr lang="en-US" sz="3200" dirty="0" err="1" smtClean="0"/>
              <a:t>Defence</a:t>
            </a:r>
            <a:r>
              <a:rPr lang="en-US" sz="3200" dirty="0" smtClean="0"/>
              <a:t> has a Corruption and Fraud Prevention Plan effective from 01 April 2012</a:t>
            </a:r>
          </a:p>
          <a:p>
            <a:pPr marL="457200" lvl="1" indent="-457200" algn="just">
              <a:lnSpc>
                <a:spcPct val="90000"/>
              </a:lnSpc>
              <a:buFont typeface="Arial" panose="020B0604020202020204" pitchFamily="34" charset="0"/>
              <a:buChar char="•"/>
            </a:pPr>
            <a:r>
              <a:rPr lang="en-ZA" sz="3200" dirty="0" smtClean="0"/>
              <a:t>The plan is currently under review</a:t>
            </a:r>
            <a:endParaRPr lang="en-US" sz="3200" dirty="0" smtClean="0">
              <a:solidFill>
                <a:srgbClr val="FF0000"/>
              </a:solidFill>
            </a:endParaRPr>
          </a:p>
        </p:txBody>
      </p:sp>
      <p:sp>
        <p:nvSpPr>
          <p:cNvPr id="2" name="Date Placeholder 1"/>
          <p:cNvSpPr>
            <a:spLocks noGrp="1"/>
          </p:cNvSpPr>
          <p:nvPr>
            <p:ph type="dt" sz="half" idx="10"/>
          </p:nvPr>
        </p:nvSpPr>
        <p:spPr/>
        <p:txBody>
          <a:bodyPr/>
          <a:lstStyle/>
          <a:p>
            <a:fld id="{895A6435-526B-4F29-8BFC-D548EDA180AF}" type="datetime3">
              <a:rPr lang="en-US" smtClean="0"/>
              <a:t>15 March 2021</a:t>
            </a:fld>
            <a:endParaRPr lang="en-GB"/>
          </a:p>
        </p:txBody>
      </p:sp>
      <p:sp>
        <p:nvSpPr>
          <p:cNvPr id="3" name="Slide Number Placeholder 2"/>
          <p:cNvSpPr>
            <a:spLocks noGrp="1"/>
          </p:cNvSpPr>
          <p:nvPr>
            <p:ph type="sldNum" sz="quarter" idx="12"/>
          </p:nvPr>
        </p:nvSpPr>
        <p:spPr/>
        <p:txBody>
          <a:bodyPr/>
          <a:lstStyle/>
          <a:p>
            <a:fld id="{74490117-694E-4C5E-9563-EB5B4C1EE3CD}" type="slidenum">
              <a:rPr lang="en-GB" smtClean="0"/>
              <a:pPr/>
              <a:t>5</a:t>
            </a:fld>
            <a:endParaRPr lang="en-GB"/>
          </a:p>
        </p:txBody>
      </p:sp>
      <p:grpSp>
        <p:nvGrpSpPr>
          <p:cNvPr id="50" name="Group 11"/>
          <p:cNvGrpSpPr>
            <a:grpSpLocks/>
          </p:cNvGrpSpPr>
          <p:nvPr/>
        </p:nvGrpSpPr>
        <p:grpSpPr bwMode="auto">
          <a:xfrm>
            <a:off x="76200" y="70669"/>
            <a:ext cx="576188" cy="504800"/>
            <a:chOff x="6480" y="1440"/>
            <a:chExt cx="4440" cy="4080"/>
          </a:xfrm>
        </p:grpSpPr>
        <p:grpSp>
          <p:nvGrpSpPr>
            <p:cNvPr id="51" name="Group 12"/>
            <p:cNvGrpSpPr>
              <a:grpSpLocks/>
            </p:cNvGrpSpPr>
            <p:nvPr/>
          </p:nvGrpSpPr>
          <p:grpSpPr bwMode="auto">
            <a:xfrm>
              <a:off x="6480" y="1440"/>
              <a:ext cx="4440" cy="4080"/>
              <a:chOff x="176" y="2126"/>
              <a:chExt cx="1789" cy="1751"/>
            </a:xfrm>
          </p:grpSpPr>
          <p:sp>
            <p:nvSpPr>
              <p:cNvPr id="90" name="Freeform 13"/>
              <p:cNvSpPr>
                <a:spLocks/>
              </p:cNvSpPr>
              <p:nvPr/>
            </p:nvSpPr>
            <p:spPr bwMode="auto">
              <a:xfrm>
                <a:off x="176" y="2126"/>
                <a:ext cx="1789" cy="1751"/>
              </a:xfrm>
              <a:custGeom>
                <a:avLst/>
                <a:gdLst>
                  <a:gd name="T0" fmla="*/ 1 w 3094"/>
                  <a:gd name="T1" fmla="*/ 0 h 3027"/>
                  <a:gd name="T2" fmla="*/ 1 w 3094"/>
                  <a:gd name="T3" fmla="*/ 1 h 3027"/>
                  <a:gd name="T4" fmla="*/ 1 w 3094"/>
                  <a:gd name="T5" fmla="*/ 1 h 3027"/>
                  <a:gd name="T6" fmla="*/ 1 w 3094"/>
                  <a:gd name="T7" fmla="*/ 1 h 3027"/>
                  <a:gd name="T8" fmla="*/ 1 w 3094"/>
                  <a:gd name="T9" fmla="*/ 1 h 3027"/>
                  <a:gd name="T10" fmla="*/ 1 w 3094"/>
                  <a:gd name="T11" fmla="*/ 1 h 3027"/>
                  <a:gd name="T12" fmla="*/ 1 w 3094"/>
                  <a:gd name="T13" fmla="*/ 1 h 3027"/>
                  <a:gd name="T14" fmla="*/ 0 w 3094"/>
                  <a:gd name="T15" fmla="*/ 1 h 3027"/>
                  <a:gd name="T16" fmla="*/ 1 w 3094"/>
                  <a:gd name="T17" fmla="*/ 1 h 3027"/>
                  <a:gd name="T18" fmla="*/ 1 w 3094"/>
                  <a:gd name="T19" fmla="*/ 0 h 30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94" h="3027">
                    <a:moveTo>
                      <a:pt x="1554" y="0"/>
                    </a:moveTo>
                    <a:lnTo>
                      <a:pt x="2558" y="362"/>
                    </a:lnTo>
                    <a:lnTo>
                      <a:pt x="3094" y="1299"/>
                    </a:lnTo>
                    <a:lnTo>
                      <a:pt x="2893" y="2344"/>
                    </a:lnTo>
                    <a:lnTo>
                      <a:pt x="2089" y="3027"/>
                    </a:lnTo>
                    <a:lnTo>
                      <a:pt x="1018" y="3027"/>
                    </a:lnTo>
                    <a:lnTo>
                      <a:pt x="187" y="2344"/>
                    </a:lnTo>
                    <a:lnTo>
                      <a:pt x="0" y="1299"/>
                    </a:lnTo>
                    <a:lnTo>
                      <a:pt x="549" y="362"/>
                    </a:lnTo>
                    <a:lnTo>
                      <a:pt x="1554" y="0"/>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1" name="Freeform 14"/>
              <p:cNvSpPr>
                <a:spLocks/>
              </p:cNvSpPr>
              <p:nvPr/>
            </p:nvSpPr>
            <p:spPr bwMode="auto">
              <a:xfrm>
                <a:off x="204" y="2165"/>
                <a:ext cx="1735" cy="1692"/>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FFDB4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 name="Freeform 15"/>
              <p:cNvSpPr>
                <a:spLocks/>
              </p:cNvSpPr>
              <p:nvPr/>
            </p:nvSpPr>
            <p:spPr bwMode="auto">
              <a:xfrm>
                <a:off x="293" y="2231"/>
                <a:ext cx="1552" cy="1555"/>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52" name="Group 16"/>
            <p:cNvGrpSpPr>
              <a:grpSpLocks/>
            </p:cNvGrpSpPr>
            <p:nvPr/>
          </p:nvGrpSpPr>
          <p:grpSpPr bwMode="auto">
            <a:xfrm>
              <a:off x="7436" y="2295"/>
              <a:ext cx="2464" cy="2507"/>
              <a:chOff x="2379" y="2190"/>
              <a:chExt cx="993" cy="1076"/>
            </a:xfrm>
          </p:grpSpPr>
          <p:grpSp>
            <p:nvGrpSpPr>
              <p:cNvPr id="53" name="Group 17"/>
              <p:cNvGrpSpPr>
                <a:grpSpLocks/>
              </p:cNvGrpSpPr>
              <p:nvPr/>
            </p:nvGrpSpPr>
            <p:grpSpPr bwMode="auto">
              <a:xfrm>
                <a:off x="2525" y="2980"/>
                <a:ext cx="277" cy="286"/>
                <a:chOff x="2525" y="2980"/>
                <a:chExt cx="277" cy="286"/>
              </a:xfrm>
            </p:grpSpPr>
            <p:grpSp>
              <p:nvGrpSpPr>
                <p:cNvPr id="80" name="Group 18"/>
                <p:cNvGrpSpPr>
                  <a:grpSpLocks/>
                </p:cNvGrpSpPr>
                <p:nvPr/>
              </p:nvGrpSpPr>
              <p:grpSpPr bwMode="auto">
                <a:xfrm>
                  <a:off x="2582" y="2980"/>
                  <a:ext cx="95" cy="60"/>
                  <a:chOff x="2578" y="2972"/>
                  <a:chExt cx="95" cy="60"/>
                </a:xfrm>
              </p:grpSpPr>
              <p:sp>
                <p:nvSpPr>
                  <p:cNvPr id="88" name="Oval 19"/>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89" name="Freeform 20"/>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81" name="Group 21"/>
                <p:cNvGrpSpPr>
                  <a:grpSpLocks/>
                </p:cNvGrpSpPr>
                <p:nvPr/>
              </p:nvGrpSpPr>
              <p:grpSpPr bwMode="auto">
                <a:xfrm rot="3608440" flipH="1">
                  <a:off x="2724" y="3067"/>
                  <a:ext cx="95" cy="60"/>
                  <a:chOff x="2578" y="2972"/>
                  <a:chExt cx="95" cy="60"/>
                </a:xfrm>
              </p:grpSpPr>
              <p:sp>
                <p:nvSpPr>
                  <p:cNvPr id="86" name="Oval 22"/>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87" name="Freeform 23"/>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82" name="Freeform 24"/>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3" name="Freeform 25"/>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4" name="Oval 26"/>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85" name="Freeform 27"/>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54" name="Group 28"/>
              <p:cNvGrpSpPr>
                <a:grpSpLocks/>
              </p:cNvGrpSpPr>
              <p:nvPr/>
            </p:nvGrpSpPr>
            <p:grpSpPr bwMode="auto">
              <a:xfrm flipH="1">
                <a:off x="2960" y="2975"/>
                <a:ext cx="277" cy="286"/>
                <a:chOff x="2525" y="2980"/>
                <a:chExt cx="277" cy="286"/>
              </a:xfrm>
            </p:grpSpPr>
            <p:grpSp>
              <p:nvGrpSpPr>
                <p:cNvPr id="70" name="Group 29"/>
                <p:cNvGrpSpPr>
                  <a:grpSpLocks/>
                </p:cNvGrpSpPr>
                <p:nvPr/>
              </p:nvGrpSpPr>
              <p:grpSpPr bwMode="auto">
                <a:xfrm>
                  <a:off x="2582" y="2980"/>
                  <a:ext cx="95" cy="60"/>
                  <a:chOff x="2578" y="2972"/>
                  <a:chExt cx="95" cy="60"/>
                </a:xfrm>
              </p:grpSpPr>
              <p:sp>
                <p:nvSpPr>
                  <p:cNvPr id="78" name="Oval 30"/>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79" name="Freeform 31"/>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71" name="Group 32"/>
                <p:cNvGrpSpPr>
                  <a:grpSpLocks/>
                </p:cNvGrpSpPr>
                <p:nvPr/>
              </p:nvGrpSpPr>
              <p:grpSpPr bwMode="auto">
                <a:xfrm rot="3608440" flipH="1">
                  <a:off x="2724" y="3067"/>
                  <a:ext cx="95" cy="60"/>
                  <a:chOff x="2578" y="2972"/>
                  <a:chExt cx="95" cy="60"/>
                </a:xfrm>
              </p:grpSpPr>
              <p:sp>
                <p:nvSpPr>
                  <p:cNvPr id="76" name="Oval 75"/>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77" name="Freeform 76"/>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72" name="Freeform 35"/>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3" name="Freeform 36"/>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4" name="Oval 37"/>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a:latin typeface="Arial" charset="0"/>
                  </a:endParaRPr>
                </a:p>
              </p:txBody>
            </p:sp>
            <p:sp>
              <p:nvSpPr>
                <p:cNvPr id="75" name="Freeform 38"/>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55" name="Group 39"/>
              <p:cNvGrpSpPr>
                <a:grpSpLocks/>
              </p:cNvGrpSpPr>
              <p:nvPr/>
            </p:nvGrpSpPr>
            <p:grpSpPr bwMode="auto">
              <a:xfrm>
                <a:off x="2379" y="2190"/>
                <a:ext cx="993" cy="864"/>
                <a:chOff x="2379" y="2190"/>
                <a:chExt cx="993" cy="864"/>
              </a:xfrm>
            </p:grpSpPr>
            <p:sp>
              <p:nvSpPr>
                <p:cNvPr id="56" name="Freeform 40"/>
                <p:cNvSpPr>
                  <a:spLocks/>
                </p:cNvSpPr>
                <p:nvPr/>
              </p:nvSpPr>
              <p:spPr bwMode="auto">
                <a:xfrm>
                  <a:off x="2487"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7" name="Freeform 41"/>
                <p:cNvSpPr>
                  <a:spLocks/>
                </p:cNvSpPr>
                <p:nvPr/>
              </p:nvSpPr>
              <p:spPr bwMode="auto">
                <a:xfrm flipH="1">
                  <a:off x="3045"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58" name="Group 42"/>
                <p:cNvGrpSpPr>
                  <a:grpSpLocks/>
                </p:cNvGrpSpPr>
                <p:nvPr/>
              </p:nvGrpSpPr>
              <p:grpSpPr bwMode="auto">
                <a:xfrm>
                  <a:off x="2379" y="2190"/>
                  <a:ext cx="993" cy="864"/>
                  <a:chOff x="2379" y="2190"/>
                  <a:chExt cx="993" cy="864"/>
                </a:xfrm>
              </p:grpSpPr>
              <p:sp>
                <p:nvSpPr>
                  <p:cNvPr id="59" name="Freeform 43"/>
                  <p:cNvSpPr>
                    <a:spLocks/>
                  </p:cNvSpPr>
                  <p:nvPr/>
                </p:nvSpPr>
                <p:spPr bwMode="auto">
                  <a:xfrm>
                    <a:off x="2379"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0" name="Freeform 44"/>
                  <p:cNvSpPr>
                    <a:spLocks/>
                  </p:cNvSpPr>
                  <p:nvPr/>
                </p:nvSpPr>
                <p:spPr bwMode="auto">
                  <a:xfrm flipH="1">
                    <a:off x="2982"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 name="Freeform 45"/>
                  <p:cNvSpPr>
                    <a:spLocks/>
                  </p:cNvSpPr>
                  <p:nvPr/>
                </p:nvSpPr>
                <p:spPr bwMode="auto">
                  <a:xfrm>
                    <a:off x="2697" y="2190"/>
                    <a:ext cx="177" cy="564"/>
                  </a:xfrm>
                  <a:custGeom>
                    <a:avLst/>
                    <a:gdLst>
                      <a:gd name="T0" fmla="*/ 126 w 177"/>
                      <a:gd name="T1" fmla="*/ 564 h 564"/>
                      <a:gd name="T2" fmla="*/ 0 w 177"/>
                      <a:gd name="T3" fmla="*/ 387 h 564"/>
                      <a:gd name="T4" fmla="*/ 3 w 177"/>
                      <a:gd name="T5" fmla="*/ 0 h 564"/>
                      <a:gd name="T6" fmla="*/ 177 w 177"/>
                      <a:gd name="T7" fmla="*/ 351 h 564"/>
                      <a:gd name="T8" fmla="*/ 159 w 177"/>
                      <a:gd name="T9" fmla="*/ 546 h 564"/>
                      <a:gd name="T10" fmla="*/ 126 w 177"/>
                      <a:gd name="T11" fmla="*/ 564 h 5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7" h="564">
                        <a:moveTo>
                          <a:pt x="126" y="564"/>
                        </a:moveTo>
                        <a:lnTo>
                          <a:pt x="0" y="387"/>
                        </a:lnTo>
                        <a:lnTo>
                          <a:pt x="3" y="0"/>
                        </a:lnTo>
                        <a:lnTo>
                          <a:pt x="177" y="351"/>
                        </a:lnTo>
                        <a:lnTo>
                          <a:pt x="159" y="546"/>
                        </a:lnTo>
                        <a:lnTo>
                          <a:pt x="126" y="564"/>
                        </a:lnTo>
                        <a:close/>
                      </a:path>
                    </a:pathLst>
                  </a:custGeom>
                  <a:solidFill>
                    <a:srgbClr val="57D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 name="Freeform 46"/>
                  <p:cNvSpPr>
                    <a:spLocks/>
                  </p:cNvSpPr>
                  <p:nvPr/>
                </p:nvSpPr>
                <p:spPr bwMode="auto">
                  <a:xfrm>
                    <a:off x="2871" y="2199"/>
                    <a:ext cx="183" cy="540"/>
                  </a:xfrm>
                  <a:custGeom>
                    <a:avLst/>
                    <a:gdLst>
                      <a:gd name="T0" fmla="*/ 36 w 183"/>
                      <a:gd name="T1" fmla="*/ 537 h 540"/>
                      <a:gd name="T2" fmla="*/ 0 w 183"/>
                      <a:gd name="T3" fmla="*/ 339 h 540"/>
                      <a:gd name="T4" fmla="*/ 180 w 183"/>
                      <a:gd name="T5" fmla="*/ 0 h 540"/>
                      <a:gd name="T6" fmla="*/ 183 w 183"/>
                      <a:gd name="T7" fmla="*/ 384 h 540"/>
                      <a:gd name="T8" fmla="*/ 69 w 183"/>
                      <a:gd name="T9" fmla="*/ 540 h 540"/>
                      <a:gd name="T10" fmla="*/ 36 w 183"/>
                      <a:gd name="T11" fmla="*/ 537 h 5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3" h="540">
                        <a:moveTo>
                          <a:pt x="36" y="537"/>
                        </a:moveTo>
                        <a:lnTo>
                          <a:pt x="0" y="339"/>
                        </a:lnTo>
                        <a:lnTo>
                          <a:pt x="180" y="0"/>
                        </a:lnTo>
                        <a:lnTo>
                          <a:pt x="183" y="384"/>
                        </a:lnTo>
                        <a:lnTo>
                          <a:pt x="69" y="540"/>
                        </a:lnTo>
                        <a:lnTo>
                          <a:pt x="36" y="537"/>
                        </a:lnTo>
                        <a:close/>
                      </a:path>
                    </a:pathLst>
                  </a:custGeom>
                  <a:solidFill>
                    <a:srgbClr val="6500CA"/>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63" name="Group 47"/>
                  <p:cNvGrpSpPr>
                    <a:grpSpLocks/>
                  </p:cNvGrpSpPr>
                  <p:nvPr/>
                </p:nvGrpSpPr>
                <p:grpSpPr bwMode="auto">
                  <a:xfrm>
                    <a:off x="2430" y="2439"/>
                    <a:ext cx="897" cy="615"/>
                    <a:chOff x="2430" y="2439"/>
                    <a:chExt cx="897" cy="615"/>
                  </a:xfrm>
                </p:grpSpPr>
                <p:sp>
                  <p:nvSpPr>
                    <p:cNvPr id="64" name="Freeform 48"/>
                    <p:cNvSpPr>
                      <a:spLocks/>
                    </p:cNvSpPr>
                    <p:nvPr/>
                  </p:nvSpPr>
                  <p:spPr bwMode="auto">
                    <a:xfrm>
                      <a:off x="2541" y="2439"/>
                      <a:ext cx="663" cy="444"/>
                    </a:xfrm>
                    <a:custGeom>
                      <a:avLst/>
                      <a:gdLst>
                        <a:gd name="T0" fmla="*/ 297 w 663"/>
                        <a:gd name="T1" fmla="*/ 444 h 444"/>
                        <a:gd name="T2" fmla="*/ 168 w 663"/>
                        <a:gd name="T3" fmla="*/ 321 h 444"/>
                        <a:gd name="T4" fmla="*/ 0 w 663"/>
                        <a:gd name="T5" fmla="*/ 105 h 444"/>
                        <a:gd name="T6" fmla="*/ 132 w 663"/>
                        <a:gd name="T7" fmla="*/ 216 h 444"/>
                        <a:gd name="T8" fmla="*/ 207 w 663"/>
                        <a:gd name="T9" fmla="*/ 300 h 444"/>
                        <a:gd name="T10" fmla="*/ 285 w 663"/>
                        <a:gd name="T11" fmla="*/ 390 h 444"/>
                        <a:gd name="T12" fmla="*/ 300 w 663"/>
                        <a:gd name="T13" fmla="*/ 408 h 444"/>
                        <a:gd name="T14" fmla="*/ 270 w 663"/>
                        <a:gd name="T15" fmla="*/ 276 h 444"/>
                        <a:gd name="T16" fmla="*/ 228 w 663"/>
                        <a:gd name="T17" fmla="*/ 135 h 444"/>
                        <a:gd name="T18" fmla="*/ 222 w 663"/>
                        <a:gd name="T19" fmla="*/ 0 h 444"/>
                        <a:gd name="T20" fmla="*/ 261 w 663"/>
                        <a:gd name="T21" fmla="*/ 87 h 444"/>
                        <a:gd name="T22" fmla="*/ 285 w 663"/>
                        <a:gd name="T23" fmla="*/ 183 h 444"/>
                        <a:gd name="T24" fmla="*/ 312 w 663"/>
                        <a:gd name="T25" fmla="*/ 270 h 444"/>
                        <a:gd name="T26" fmla="*/ 333 w 663"/>
                        <a:gd name="T27" fmla="*/ 414 h 444"/>
                        <a:gd name="T28" fmla="*/ 354 w 663"/>
                        <a:gd name="T29" fmla="*/ 333 h 444"/>
                        <a:gd name="T30" fmla="*/ 381 w 663"/>
                        <a:gd name="T31" fmla="*/ 219 h 444"/>
                        <a:gd name="T32" fmla="*/ 402 w 663"/>
                        <a:gd name="T33" fmla="*/ 114 h 444"/>
                        <a:gd name="T34" fmla="*/ 453 w 663"/>
                        <a:gd name="T35" fmla="*/ 0 h 444"/>
                        <a:gd name="T36" fmla="*/ 450 w 663"/>
                        <a:gd name="T37" fmla="*/ 78 h 444"/>
                        <a:gd name="T38" fmla="*/ 435 w 663"/>
                        <a:gd name="T39" fmla="*/ 168 h 444"/>
                        <a:gd name="T40" fmla="*/ 417 w 663"/>
                        <a:gd name="T41" fmla="*/ 255 h 444"/>
                        <a:gd name="T42" fmla="*/ 366 w 663"/>
                        <a:gd name="T43" fmla="*/ 408 h 444"/>
                        <a:gd name="T44" fmla="*/ 408 w 663"/>
                        <a:gd name="T45" fmla="*/ 372 h 444"/>
                        <a:gd name="T46" fmla="*/ 480 w 663"/>
                        <a:gd name="T47" fmla="*/ 291 h 444"/>
                        <a:gd name="T48" fmla="*/ 555 w 663"/>
                        <a:gd name="T49" fmla="*/ 189 h 444"/>
                        <a:gd name="T50" fmla="*/ 663 w 663"/>
                        <a:gd name="T51" fmla="*/ 108 h 444"/>
                        <a:gd name="T52" fmla="*/ 636 w 663"/>
                        <a:gd name="T53" fmla="*/ 177 h 444"/>
                        <a:gd name="T54" fmla="*/ 585 w 663"/>
                        <a:gd name="T55" fmla="*/ 240 h 444"/>
                        <a:gd name="T56" fmla="*/ 507 w 663"/>
                        <a:gd name="T57" fmla="*/ 330 h 444"/>
                        <a:gd name="T58" fmla="*/ 420 w 663"/>
                        <a:gd name="T59" fmla="*/ 408 h 444"/>
                        <a:gd name="T60" fmla="*/ 369 w 663"/>
                        <a:gd name="T61" fmla="*/ 444 h 444"/>
                        <a:gd name="T62" fmla="*/ 333 w 663"/>
                        <a:gd name="T63" fmla="*/ 417 h 444"/>
                        <a:gd name="T64" fmla="*/ 297 w 663"/>
                        <a:gd name="T65" fmla="*/ 444 h 4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63" h="444">
                          <a:moveTo>
                            <a:pt x="297" y="444"/>
                          </a:moveTo>
                          <a:lnTo>
                            <a:pt x="168" y="321"/>
                          </a:lnTo>
                          <a:lnTo>
                            <a:pt x="0" y="105"/>
                          </a:lnTo>
                          <a:lnTo>
                            <a:pt x="132" y="216"/>
                          </a:lnTo>
                          <a:lnTo>
                            <a:pt x="207" y="300"/>
                          </a:lnTo>
                          <a:lnTo>
                            <a:pt x="285" y="390"/>
                          </a:lnTo>
                          <a:lnTo>
                            <a:pt x="300" y="408"/>
                          </a:lnTo>
                          <a:lnTo>
                            <a:pt x="270" y="276"/>
                          </a:lnTo>
                          <a:lnTo>
                            <a:pt x="228" y="135"/>
                          </a:lnTo>
                          <a:lnTo>
                            <a:pt x="222" y="0"/>
                          </a:lnTo>
                          <a:lnTo>
                            <a:pt x="261" y="87"/>
                          </a:lnTo>
                          <a:lnTo>
                            <a:pt x="285" y="183"/>
                          </a:lnTo>
                          <a:lnTo>
                            <a:pt x="312" y="270"/>
                          </a:lnTo>
                          <a:lnTo>
                            <a:pt x="333" y="414"/>
                          </a:lnTo>
                          <a:lnTo>
                            <a:pt x="354" y="333"/>
                          </a:lnTo>
                          <a:lnTo>
                            <a:pt x="381" y="219"/>
                          </a:lnTo>
                          <a:lnTo>
                            <a:pt x="402" y="114"/>
                          </a:lnTo>
                          <a:lnTo>
                            <a:pt x="453" y="0"/>
                          </a:lnTo>
                          <a:lnTo>
                            <a:pt x="450" y="78"/>
                          </a:lnTo>
                          <a:lnTo>
                            <a:pt x="435" y="168"/>
                          </a:lnTo>
                          <a:lnTo>
                            <a:pt x="417" y="255"/>
                          </a:lnTo>
                          <a:lnTo>
                            <a:pt x="366" y="408"/>
                          </a:lnTo>
                          <a:lnTo>
                            <a:pt x="408" y="372"/>
                          </a:lnTo>
                          <a:lnTo>
                            <a:pt x="480" y="291"/>
                          </a:lnTo>
                          <a:lnTo>
                            <a:pt x="555" y="189"/>
                          </a:lnTo>
                          <a:lnTo>
                            <a:pt x="663" y="108"/>
                          </a:lnTo>
                          <a:lnTo>
                            <a:pt x="636" y="177"/>
                          </a:lnTo>
                          <a:lnTo>
                            <a:pt x="585" y="240"/>
                          </a:lnTo>
                          <a:lnTo>
                            <a:pt x="507" y="330"/>
                          </a:lnTo>
                          <a:lnTo>
                            <a:pt x="420" y="408"/>
                          </a:lnTo>
                          <a:lnTo>
                            <a:pt x="369" y="444"/>
                          </a:lnTo>
                          <a:lnTo>
                            <a:pt x="333" y="417"/>
                          </a:lnTo>
                          <a:lnTo>
                            <a:pt x="297" y="444"/>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5" name="Freeform 49"/>
                    <p:cNvSpPr>
                      <a:spLocks/>
                    </p:cNvSpPr>
                    <p:nvPr/>
                  </p:nvSpPr>
                  <p:spPr bwMode="auto">
                    <a:xfrm>
                      <a:off x="2430"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6" name="Freeform 50"/>
                    <p:cNvSpPr>
                      <a:spLocks/>
                    </p:cNvSpPr>
                    <p:nvPr/>
                  </p:nvSpPr>
                  <p:spPr bwMode="auto">
                    <a:xfrm flipH="1">
                      <a:off x="2943"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 name="Freeform 51"/>
                    <p:cNvSpPr>
                      <a:spLocks/>
                    </p:cNvSpPr>
                    <p:nvPr/>
                  </p:nvSpPr>
                  <p:spPr bwMode="auto">
                    <a:xfrm>
                      <a:off x="2778" y="2868"/>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 name="Freeform 52"/>
                    <p:cNvSpPr>
                      <a:spLocks/>
                    </p:cNvSpPr>
                    <p:nvPr/>
                  </p:nvSpPr>
                  <p:spPr bwMode="auto">
                    <a:xfrm flipH="1">
                      <a:off x="2916" y="2865"/>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9" name="Freeform 53"/>
                    <p:cNvSpPr>
                      <a:spLocks/>
                    </p:cNvSpPr>
                    <p:nvPr/>
                  </p:nvSpPr>
                  <p:spPr bwMode="auto">
                    <a:xfrm>
                      <a:off x="2817" y="2856"/>
                      <a:ext cx="123" cy="198"/>
                    </a:xfrm>
                    <a:custGeom>
                      <a:avLst/>
                      <a:gdLst>
                        <a:gd name="T0" fmla="*/ 57 w 123"/>
                        <a:gd name="T1" fmla="*/ 0 h 198"/>
                        <a:gd name="T2" fmla="*/ 21 w 123"/>
                        <a:gd name="T3" fmla="*/ 24 h 198"/>
                        <a:gd name="T4" fmla="*/ 24 w 123"/>
                        <a:gd name="T5" fmla="*/ 69 h 198"/>
                        <a:gd name="T6" fmla="*/ 18 w 123"/>
                        <a:gd name="T7" fmla="*/ 99 h 198"/>
                        <a:gd name="T8" fmla="*/ 6 w 123"/>
                        <a:gd name="T9" fmla="*/ 144 h 198"/>
                        <a:gd name="T10" fmla="*/ 0 w 123"/>
                        <a:gd name="T11" fmla="*/ 171 h 198"/>
                        <a:gd name="T12" fmla="*/ 21 w 123"/>
                        <a:gd name="T13" fmla="*/ 189 h 198"/>
                        <a:gd name="T14" fmla="*/ 60 w 123"/>
                        <a:gd name="T15" fmla="*/ 198 h 198"/>
                        <a:gd name="T16" fmla="*/ 93 w 123"/>
                        <a:gd name="T17" fmla="*/ 192 h 198"/>
                        <a:gd name="T18" fmla="*/ 123 w 123"/>
                        <a:gd name="T19" fmla="*/ 174 h 198"/>
                        <a:gd name="T20" fmla="*/ 108 w 123"/>
                        <a:gd name="T21" fmla="*/ 138 h 198"/>
                        <a:gd name="T22" fmla="*/ 105 w 123"/>
                        <a:gd name="T23" fmla="*/ 102 h 198"/>
                        <a:gd name="T24" fmla="*/ 102 w 123"/>
                        <a:gd name="T25" fmla="*/ 63 h 198"/>
                        <a:gd name="T26" fmla="*/ 102 w 123"/>
                        <a:gd name="T27" fmla="*/ 24 h 198"/>
                        <a:gd name="T28" fmla="*/ 57 w 123"/>
                        <a:gd name="T29" fmla="*/ 0 h 19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23" h="198">
                          <a:moveTo>
                            <a:pt x="57" y="0"/>
                          </a:moveTo>
                          <a:lnTo>
                            <a:pt x="21" y="24"/>
                          </a:lnTo>
                          <a:lnTo>
                            <a:pt x="24" y="69"/>
                          </a:lnTo>
                          <a:lnTo>
                            <a:pt x="18" y="99"/>
                          </a:lnTo>
                          <a:lnTo>
                            <a:pt x="6" y="144"/>
                          </a:lnTo>
                          <a:lnTo>
                            <a:pt x="0" y="171"/>
                          </a:lnTo>
                          <a:lnTo>
                            <a:pt x="21" y="189"/>
                          </a:lnTo>
                          <a:lnTo>
                            <a:pt x="60" y="198"/>
                          </a:lnTo>
                          <a:lnTo>
                            <a:pt x="93" y="192"/>
                          </a:lnTo>
                          <a:lnTo>
                            <a:pt x="123" y="174"/>
                          </a:lnTo>
                          <a:lnTo>
                            <a:pt x="108" y="138"/>
                          </a:lnTo>
                          <a:lnTo>
                            <a:pt x="105" y="102"/>
                          </a:lnTo>
                          <a:lnTo>
                            <a:pt x="102" y="63"/>
                          </a:lnTo>
                          <a:lnTo>
                            <a:pt x="102" y="24"/>
                          </a:lnTo>
                          <a:lnTo>
                            <a:pt x="57"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grpSp>
        </p:grpSp>
      </p:grpSp>
      <p:pic>
        <p:nvPicPr>
          <p:cNvPr id="93" name="Picture 5" descr="IGWAP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19700" y="19249"/>
            <a:ext cx="692695" cy="692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1"/>
          </p:nvPr>
        </p:nvSpPr>
        <p:spPr/>
        <p:txBody>
          <a:bodyPr/>
          <a:lstStyle/>
          <a:p>
            <a:r>
              <a:rPr lang="en-GB" smtClean="0"/>
              <a:t>CONFIDENTIAL</a:t>
            </a:r>
            <a:endParaRPr lang="en-GB"/>
          </a:p>
        </p:txBody>
      </p:sp>
      <p:sp>
        <p:nvSpPr>
          <p:cNvPr id="94" name="Footer Placeholder 3"/>
          <p:cNvSpPr txBox="1">
            <a:spLocks/>
          </p:cNvSpPr>
          <p:nvPr/>
        </p:nvSpPr>
        <p:spPr bwMode="auto">
          <a:xfrm>
            <a:off x="3132182" y="10094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GB"/>
            </a:defPPr>
            <a:lvl1pPr algn="ctr"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GB" dirty="0" smtClean="0"/>
              <a:t>CONFIDENTIAL</a:t>
            </a:r>
            <a:endParaRPr lang="en-GB" dirty="0"/>
          </a:p>
        </p:txBody>
      </p:sp>
    </p:spTree>
    <p:extLst>
      <p:ext uri="{BB962C8B-B14F-4D97-AF65-F5344CB8AC3E}">
        <p14:creationId xmlns:p14="http://schemas.microsoft.com/office/powerpoint/2010/main" val="528483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592654"/>
            <a:ext cx="8229600" cy="476348"/>
          </a:xfrm>
        </p:spPr>
        <p:txBody>
          <a:bodyPr/>
          <a:lstStyle/>
          <a:p>
            <a:r>
              <a:rPr lang="en-ZA" sz="4000" b="1" dirty="0" smtClean="0">
                <a:latin typeface="+mn-lt"/>
              </a:rPr>
              <a:t>WHISTLE BLOWING (WB)</a:t>
            </a:r>
            <a:endParaRPr lang="en-GB" sz="4000" b="1" dirty="0">
              <a:latin typeface="+mn-lt"/>
            </a:endParaRPr>
          </a:p>
        </p:txBody>
      </p:sp>
      <p:sp>
        <p:nvSpPr>
          <p:cNvPr id="70659" name="Rectangle 3"/>
          <p:cNvSpPr>
            <a:spLocks noGrp="1" noChangeArrowheads="1"/>
          </p:cNvSpPr>
          <p:nvPr>
            <p:ph type="body" idx="1"/>
          </p:nvPr>
        </p:nvSpPr>
        <p:spPr>
          <a:xfrm>
            <a:off x="85218" y="1182662"/>
            <a:ext cx="8998511" cy="5126658"/>
          </a:xfrm>
        </p:spPr>
        <p:txBody>
          <a:bodyPr/>
          <a:lstStyle/>
          <a:p>
            <a:pPr marL="457200" lvl="1" indent="-457200" algn="just">
              <a:lnSpc>
                <a:spcPct val="90000"/>
              </a:lnSpc>
              <a:buFont typeface="Arial" panose="020B0604020202020204" pitchFamily="34" charset="0"/>
              <a:buChar char="•"/>
            </a:pPr>
            <a:r>
              <a:rPr lang="en-US" sz="2200" dirty="0"/>
              <a:t>Incidents of </a:t>
            </a:r>
            <a:r>
              <a:rPr lang="en-US" sz="2200" dirty="0" smtClean="0"/>
              <a:t>C&amp;F </a:t>
            </a:r>
            <a:r>
              <a:rPr lang="en-US" sz="2200" dirty="0"/>
              <a:t>are reported from all level functions of the department (FSE)</a:t>
            </a:r>
          </a:p>
          <a:p>
            <a:pPr marL="457200" lvl="1" indent="-457200" algn="just">
              <a:lnSpc>
                <a:spcPct val="90000"/>
              </a:lnSpc>
              <a:buFont typeface="Arial" panose="020B0604020202020204" pitchFamily="34" charset="0"/>
              <a:buChar char="•"/>
            </a:pPr>
            <a:r>
              <a:rPr lang="en-ZA" sz="2200" dirty="0" smtClean="0"/>
              <a:t>The DOD administers an anonymous toll free whistle blowing hotlines in order for members to make protected disclosures on perceived C&amp;F, through the following:</a:t>
            </a:r>
          </a:p>
          <a:p>
            <a:pPr marL="0" lvl="1" indent="0" algn="just">
              <a:lnSpc>
                <a:spcPct val="90000"/>
              </a:lnSpc>
              <a:buNone/>
            </a:pPr>
            <a:r>
              <a:rPr lang="en-ZA" sz="2200" dirty="0" smtClean="0"/>
              <a:t>       </a:t>
            </a:r>
          </a:p>
          <a:p>
            <a:pPr marL="0" lvl="1" indent="0" algn="just">
              <a:lnSpc>
                <a:spcPct val="90000"/>
              </a:lnSpc>
              <a:buNone/>
            </a:pPr>
            <a:r>
              <a:rPr lang="en-ZA" sz="2200" dirty="0"/>
              <a:t>	</a:t>
            </a:r>
            <a:r>
              <a:rPr lang="en-ZA" sz="2200" dirty="0" smtClean="0"/>
              <a:t>. Inspectorate Division: 0800 767 323.</a:t>
            </a:r>
          </a:p>
          <a:p>
            <a:pPr marL="0" lvl="1" indent="0" algn="just">
              <a:lnSpc>
                <a:spcPct val="90000"/>
              </a:lnSpc>
              <a:buNone/>
            </a:pPr>
            <a:endParaRPr lang="en-ZA" sz="2200" dirty="0" smtClean="0"/>
          </a:p>
          <a:p>
            <a:pPr marL="0" lvl="1" indent="0" algn="just">
              <a:lnSpc>
                <a:spcPct val="90000"/>
              </a:lnSpc>
              <a:buNone/>
            </a:pPr>
            <a:r>
              <a:rPr lang="en-ZA" sz="2200" dirty="0" smtClean="0"/>
              <a:t>       	. Military Police Division: 0800 222 091.</a:t>
            </a:r>
          </a:p>
          <a:p>
            <a:pPr marL="0" lvl="1" indent="0" algn="just">
              <a:lnSpc>
                <a:spcPct val="90000"/>
              </a:lnSpc>
              <a:buNone/>
            </a:pPr>
            <a:endParaRPr lang="en-ZA" sz="2200" dirty="0"/>
          </a:p>
          <a:p>
            <a:pPr marL="457200" lvl="1" indent="-457200" algn="just">
              <a:lnSpc>
                <a:spcPct val="90000"/>
              </a:lnSpc>
              <a:buFont typeface="Arial" panose="020B0604020202020204" pitchFamily="34" charset="0"/>
              <a:buChar char="•"/>
            </a:pPr>
            <a:r>
              <a:rPr lang="en-ZA" sz="2200" dirty="0" smtClean="0"/>
              <a:t>Reported incidents of C&amp;F are discussed at the DOD Corruption and Fraud Nodal Point Forum </a:t>
            </a:r>
            <a:r>
              <a:rPr lang="en-ZA" sz="2200" dirty="0" err="1" smtClean="0"/>
              <a:t>ito</a:t>
            </a:r>
            <a:r>
              <a:rPr lang="en-ZA" sz="2200" dirty="0" smtClean="0"/>
              <a:t> progress and consequence management</a:t>
            </a:r>
            <a:endParaRPr lang="en-US" sz="2200" dirty="0"/>
          </a:p>
        </p:txBody>
      </p:sp>
      <p:sp>
        <p:nvSpPr>
          <p:cNvPr id="2" name="Date Placeholder 1"/>
          <p:cNvSpPr>
            <a:spLocks noGrp="1"/>
          </p:cNvSpPr>
          <p:nvPr>
            <p:ph type="dt" sz="half" idx="10"/>
          </p:nvPr>
        </p:nvSpPr>
        <p:spPr/>
        <p:txBody>
          <a:bodyPr/>
          <a:lstStyle/>
          <a:p>
            <a:fld id="{B332A403-78B1-4AC6-9CFE-E060E331A908}" type="datetime3">
              <a:rPr lang="en-US" smtClean="0">
                <a:solidFill>
                  <a:srgbClr val="000000"/>
                </a:solidFill>
              </a:rPr>
              <a:t>15 March 2021</a:t>
            </a:fld>
            <a:endParaRPr lang="en-GB">
              <a:solidFill>
                <a:srgbClr val="000000"/>
              </a:solidFill>
            </a:endParaRPr>
          </a:p>
        </p:txBody>
      </p:sp>
      <p:sp>
        <p:nvSpPr>
          <p:cNvPr id="3" name="Slide Number Placeholder 2"/>
          <p:cNvSpPr>
            <a:spLocks noGrp="1"/>
          </p:cNvSpPr>
          <p:nvPr>
            <p:ph type="sldNum" sz="quarter" idx="12"/>
          </p:nvPr>
        </p:nvSpPr>
        <p:spPr/>
        <p:txBody>
          <a:bodyPr/>
          <a:lstStyle/>
          <a:p>
            <a:fld id="{74490117-694E-4C5E-9563-EB5B4C1EE3CD}" type="slidenum">
              <a:rPr lang="en-GB" smtClean="0">
                <a:solidFill>
                  <a:srgbClr val="000000"/>
                </a:solidFill>
              </a:rPr>
              <a:pPr/>
              <a:t>6</a:t>
            </a:fld>
            <a:endParaRPr lang="en-GB">
              <a:solidFill>
                <a:srgbClr val="000000"/>
              </a:solidFill>
            </a:endParaRPr>
          </a:p>
        </p:txBody>
      </p:sp>
      <p:grpSp>
        <p:nvGrpSpPr>
          <p:cNvPr id="50" name="Group 11"/>
          <p:cNvGrpSpPr>
            <a:grpSpLocks/>
          </p:cNvGrpSpPr>
          <p:nvPr/>
        </p:nvGrpSpPr>
        <p:grpSpPr bwMode="auto">
          <a:xfrm>
            <a:off x="76200" y="70669"/>
            <a:ext cx="576188" cy="504800"/>
            <a:chOff x="6480" y="1440"/>
            <a:chExt cx="4440" cy="4080"/>
          </a:xfrm>
        </p:grpSpPr>
        <p:grpSp>
          <p:nvGrpSpPr>
            <p:cNvPr id="51" name="Group 12"/>
            <p:cNvGrpSpPr>
              <a:grpSpLocks/>
            </p:cNvGrpSpPr>
            <p:nvPr/>
          </p:nvGrpSpPr>
          <p:grpSpPr bwMode="auto">
            <a:xfrm>
              <a:off x="6480" y="1440"/>
              <a:ext cx="4440" cy="4080"/>
              <a:chOff x="176" y="2126"/>
              <a:chExt cx="1789" cy="1751"/>
            </a:xfrm>
          </p:grpSpPr>
          <p:sp>
            <p:nvSpPr>
              <p:cNvPr id="90" name="Freeform 13"/>
              <p:cNvSpPr>
                <a:spLocks/>
              </p:cNvSpPr>
              <p:nvPr/>
            </p:nvSpPr>
            <p:spPr bwMode="auto">
              <a:xfrm>
                <a:off x="176" y="2126"/>
                <a:ext cx="1789" cy="1751"/>
              </a:xfrm>
              <a:custGeom>
                <a:avLst/>
                <a:gdLst>
                  <a:gd name="T0" fmla="*/ 1 w 3094"/>
                  <a:gd name="T1" fmla="*/ 0 h 3027"/>
                  <a:gd name="T2" fmla="*/ 1 w 3094"/>
                  <a:gd name="T3" fmla="*/ 1 h 3027"/>
                  <a:gd name="T4" fmla="*/ 1 w 3094"/>
                  <a:gd name="T5" fmla="*/ 1 h 3027"/>
                  <a:gd name="T6" fmla="*/ 1 w 3094"/>
                  <a:gd name="T7" fmla="*/ 1 h 3027"/>
                  <a:gd name="T8" fmla="*/ 1 w 3094"/>
                  <a:gd name="T9" fmla="*/ 1 h 3027"/>
                  <a:gd name="T10" fmla="*/ 1 w 3094"/>
                  <a:gd name="T11" fmla="*/ 1 h 3027"/>
                  <a:gd name="T12" fmla="*/ 1 w 3094"/>
                  <a:gd name="T13" fmla="*/ 1 h 3027"/>
                  <a:gd name="T14" fmla="*/ 0 w 3094"/>
                  <a:gd name="T15" fmla="*/ 1 h 3027"/>
                  <a:gd name="T16" fmla="*/ 1 w 3094"/>
                  <a:gd name="T17" fmla="*/ 1 h 3027"/>
                  <a:gd name="T18" fmla="*/ 1 w 3094"/>
                  <a:gd name="T19" fmla="*/ 0 h 30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94" h="3027">
                    <a:moveTo>
                      <a:pt x="1554" y="0"/>
                    </a:moveTo>
                    <a:lnTo>
                      <a:pt x="2558" y="362"/>
                    </a:lnTo>
                    <a:lnTo>
                      <a:pt x="3094" y="1299"/>
                    </a:lnTo>
                    <a:lnTo>
                      <a:pt x="2893" y="2344"/>
                    </a:lnTo>
                    <a:lnTo>
                      <a:pt x="2089" y="3027"/>
                    </a:lnTo>
                    <a:lnTo>
                      <a:pt x="1018" y="3027"/>
                    </a:lnTo>
                    <a:lnTo>
                      <a:pt x="187" y="2344"/>
                    </a:lnTo>
                    <a:lnTo>
                      <a:pt x="0" y="1299"/>
                    </a:lnTo>
                    <a:lnTo>
                      <a:pt x="549" y="362"/>
                    </a:lnTo>
                    <a:lnTo>
                      <a:pt x="1554" y="0"/>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91" name="Freeform 14"/>
              <p:cNvSpPr>
                <a:spLocks/>
              </p:cNvSpPr>
              <p:nvPr/>
            </p:nvSpPr>
            <p:spPr bwMode="auto">
              <a:xfrm>
                <a:off x="204" y="2165"/>
                <a:ext cx="1735" cy="1692"/>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FFDB4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92" name="Freeform 15"/>
              <p:cNvSpPr>
                <a:spLocks/>
              </p:cNvSpPr>
              <p:nvPr/>
            </p:nvSpPr>
            <p:spPr bwMode="auto">
              <a:xfrm>
                <a:off x="293" y="2231"/>
                <a:ext cx="1552" cy="1555"/>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grpSp>
          <p:nvGrpSpPr>
            <p:cNvPr id="52" name="Group 16"/>
            <p:cNvGrpSpPr>
              <a:grpSpLocks/>
            </p:cNvGrpSpPr>
            <p:nvPr/>
          </p:nvGrpSpPr>
          <p:grpSpPr bwMode="auto">
            <a:xfrm>
              <a:off x="7436" y="2295"/>
              <a:ext cx="2464" cy="2507"/>
              <a:chOff x="2379" y="2190"/>
              <a:chExt cx="993" cy="1076"/>
            </a:xfrm>
          </p:grpSpPr>
          <p:grpSp>
            <p:nvGrpSpPr>
              <p:cNvPr id="53" name="Group 17"/>
              <p:cNvGrpSpPr>
                <a:grpSpLocks/>
              </p:cNvGrpSpPr>
              <p:nvPr/>
            </p:nvGrpSpPr>
            <p:grpSpPr bwMode="auto">
              <a:xfrm>
                <a:off x="2525" y="2980"/>
                <a:ext cx="277" cy="286"/>
                <a:chOff x="2525" y="2980"/>
                <a:chExt cx="277" cy="286"/>
              </a:xfrm>
            </p:grpSpPr>
            <p:grpSp>
              <p:nvGrpSpPr>
                <p:cNvPr id="80" name="Group 18"/>
                <p:cNvGrpSpPr>
                  <a:grpSpLocks/>
                </p:cNvGrpSpPr>
                <p:nvPr/>
              </p:nvGrpSpPr>
              <p:grpSpPr bwMode="auto">
                <a:xfrm>
                  <a:off x="2582" y="2980"/>
                  <a:ext cx="95" cy="60"/>
                  <a:chOff x="2578" y="2972"/>
                  <a:chExt cx="95" cy="60"/>
                </a:xfrm>
              </p:grpSpPr>
              <p:sp>
                <p:nvSpPr>
                  <p:cNvPr id="88" name="Oval 19"/>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a:buFontTx/>
                      <a:buNone/>
                    </a:pPr>
                    <a:endParaRPr lang="en-US" altLang="en-US" sz="2400">
                      <a:solidFill>
                        <a:srgbClr val="000000"/>
                      </a:solidFill>
                      <a:latin typeface="Arial" charset="0"/>
                    </a:endParaRPr>
                  </a:p>
                </p:txBody>
              </p:sp>
              <p:sp>
                <p:nvSpPr>
                  <p:cNvPr id="89" name="Freeform 20"/>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grpSp>
              <p:nvGrpSpPr>
                <p:cNvPr id="81" name="Group 21"/>
                <p:cNvGrpSpPr>
                  <a:grpSpLocks/>
                </p:cNvGrpSpPr>
                <p:nvPr/>
              </p:nvGrpSpPr>
              <p:grpSpPr bwMode="auto">
                <a:xfrm rot="3608440" flipH="1">
                  <a:off x="2724" y="3067"/>
                  <a:ext cx="95" cy="60"/>
                  <a:chOff x="2578" y="2972"/>
                  <a:chExt cx="95" cy="60"/>
                </a:xfrm>
              </p:grpSpPr>
              <p:sp>
                <p:nvSpPr>
                  <p:cNvPr id="86" name="Oval 22"/>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a:buFontTx/>
                      <a:buNone/>
                    </a:pPr>
                    <a:endParaRPr lang="en-US" altLang="en-US" sz="2400">
                      <a:solidFill>
                        <a:srgbClr val="000000"/>
                      </a:solidFill>
                      <a:latin typeface="Arial" charset="0"/>
                    </a:endParaRPr>
                  </a:p>
                </p:txBody>
              </p:sp>
              <p:sp>
                <p:nvSpPr>
                  <p:cNvPr id="87" name="Freeform 23"/>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sp>
              <p:nvSpPr>
                <p:cNvPr id="82" name="Freeform 24"/>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83" name="Freeform 25"/>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84" name="Oval 26"/>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a:buFontTx/>
                    <a:buNone/>
                  </a:pPr>
                  <a:endParaRPr lang="en-US" altLang="en-US" sz="2400">
                    <a:solidFill>
                      <a:srgbClr val="000000"/>
                    </a:solidFill>
                    <a:latin typeface="Arial" charset="0"/>
                  </a:endParaRPr>
                </a:p>
              </p:txBody>
            </p:sp>
            <p:sp>
              <p:nvSpPr>
                <p:cNvPr id="85" name="Freeform 27"/>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grpSp>
            <p:nvGrpSpPr>
              <p:cNvPr id="54" name="Group 28"/>
              <p:cNvGrpSpPr>
                <a:grpSpLocks/>
              </p:cNvGrpSpPr>
              <p:nvPr/>
            </p:nvGrpSpPr>
            <p:grpSpPr bwMode="auto">
              <a:xfrm flipH="1">
                <a:off x="2960" y="2975"/>
                <a:ext cx="277" cy="286"/>
                <a:chOff x="2525" y="2980"/>
                <a:chExt cx="277" cy="286"/>
              </a:xfrm>
            </p:grpSpPr>
            <p:grpSp>
              <p:nvGrpSpPr>
                <p:cNvPr id="70" name="Group 29"/>
                <p:cNvGrpSpPr>
                  <a:grpSpLocks/>
                </p:cNvGrpSpPr>
                <p:nvPr/>
              </p:nvGrpSpPr>
              <p:grpSpPr bwMode="auto">
                <a:xfrm>
                  <a:off x="2582" y="2980"/>
                  <a:ext cx="95" cy="60"/>
                  <a:chOff x="2578" y="2972"/>
                  <a:chExt cx="95" cy="60"/>
                </a:xfrm>
              </p:grpSpPr>
              <p:sp>
                <p:nvSpPr>
                  <p:cNvPr id="78" name="Oval 30"/>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a:buFontTx/>
                      <a:buNone/>
                    </a:pPr>
                    <a:endParaRPr lang="en-US" altLang="en-US" sz="2400">
                      <a:solidFill>
                        <a:srgbClr val="000000"/>
                      </a:solidFill>
                      <a:latin typeface="Arial" charset="0"/>
                    </a:endParaRPr>
                  </a:p>
                </p:txBody>
              </p:sp>
              <p:sp>
                <p:nvSpPr>
                  <p:cNvPr id="79" name="Freeform 31"/>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grpSp>
              <p:nvGrpSpPr>
                <p:cNvPr id="71" name="Group 32"/>
                <p:cNvGrpSpPr>
                  <a:grpSpLocks/>
                </p:cNvGrpSpPr>
                <p:nvPr/>
              </p:nvGrpSpPr>
              <p:grpSpPr bwMode="auto">
                <a:xfrm rot="3608440" flipH="1">
                  <a:off x="2724" y="3067"/>
                  <a:ext cx="95" cy="60"/>
                  <a:chOff x="2578" y="2972"/>
                  <a:chExt cx="95" cy="60"/>
                </a:xfrm>
              </p:grpSpPr>
              <p:sp>
                <p:nvSpPr>
                  <p:cNvPr id="76" name="Oval 75"/>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a:buFontTx/>
                      <a:buNone/>
                    </a:pPr>
                    <a:endParaRPr lang="en-US" altLang="en-US" sz="2400">
                      <a:solidFill>
                        <a:srgbClr val="000000"/>
                      </a:solidFill>
                      <a:latin typeface="Arial" charset="0"/>
                    </a:endParaRPr>
                  </a:p>
                </p:txBody>
              </p:sp>
              <p:sp>
                <p:nvSpPr>
                  <p:cNvPr id="77" name="Freeform 76"/>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sp>
              <p:nvSpPr>
                <p:cNvPr id="72" name="Freeform 35"/>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73" name="Freeform 36"/>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74" name="Oval 37"/>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a:buFontTx/>
                    <a:buNone/>
                  </a:pPr>
                  <a:endParaRPr lang="en-US" altLang="en-US" sz="2400">
                    <a:solidFill>
                      <a:srgbClr val="000000"/>
                    </a:solidFill>
                    <a:latin typeface="Arial" charset="0"/>
                  </a:endParaRPr>
                </a:p>
              </p:txBody>
            </p:sp>
            <p:sp>
              <p:nvSpPr>
                <p:cNvPr id="75" name="Freeform 38"/>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grpSp>
            <p:nvGrpSpPr>
              <p:cNvPr id="55" name="Group 39"/>
              <p:cNvGrpSpPr>
                <a:grpSpLocks/>
              </p:cNvGrpSpPr>
              <p:nvPr/>
            </p:nvGrpSpPr>
            <p:grpSpPr bwMode="auto">
              <a:xfrm>
                <a:off x="2379" y="2190"/>
                <a:ext cx="993" cy="864"/>
                <a:chOff x="2379" y="2190"/>
                <a:chExt cx="993" cy="864"/>
              </a:xfrm>
            </p:grpSpPr>
            <p:sp>
              <p:nvSpPr>
                <p:cNvPr id="56" name="Freeform 40"/>
                <p:cNvSpPr>
                  <a:spLocks/>
                </p:cNvSpPr>
                <p:nvPr/>
              </p:nvSpPr>
              <p:spPr bwMode="auto">
                <a:xfrm>
                  <a:off x="2487"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57" name="Freeform 41"/>
                <p:cNvSpPr>
                  <a:spLocks/>
                </p:cNvSpPr>
                <p:nvPr/>
              </p:nvSpPr>
              <p:spPr bwMode="auto">
                <a:xfrm flipH="1">
                  <a:off x="3045"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nvGrpSpPr>
                <p:cNvPr id="58" name="Group 42"/>
                <p:cNvGrpSpPr>
                  <a:grpSpLocks/>
                </p:cNvGrpSpPr>
                <p:nvPr/>
              </p:nvGrpSpPr>
              <p:grpSpPr bwMode="auto">
                <a:xfrm>
                  <a:off x="2379" y="2190"/>
                  <a:ext cx="993" cy="864"/>
                  <a:chOff x="2379" y="2190"/>
                  <a:chExt cx="993" cy="864"/>
                </a:xfrm>
              </p:grpSpPr>
              <p:sp>
                <p:nvSpPr>
                  <p:cNvPr id="59" name="Freeform 43"/>
                  <p:cNvSpPr>
                    <a:spLocks/>
                  </p:cNvSpPr>
                  <p:nvPr/>
                </p:nvSpPr>
                <p:spPr bwMode="auto">
                  <a:xfrm>
                    <a:off x="2379"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60" name="Freeform 44"/>
                  <p:cNvSpPr>
                    <a:spLocks/>
                  </p:cNvSpPr>
                  <p:nvPr/>
                </p:nvSpPr>
                <p:spPr bwMode="auto">
                  <a:xfrm flipH="1">
                    <a:off x="2982"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61" name="Freeform 45"/>
                  <p:cNvSpPr>
                    <a:spLocks/>
                  </p:cNvSpPr>
                  <p:nvPr/>
                </p:nvSpPr>
                <p:spPr bwMode="auto">
                  <a:xfrm>
                    <a:off x="2697" y="2190"/>
                    <a:ext cx="177" cy="564"/>
                  </a:xfrm>
                  <a:custGeom>
                    <a:avLst/>
                    <a:gdLst>
                      <a:gd name="T0" fmla="*/ 126 w 177"/>
                      <a:gd name="T1" fmla="*/ 564 h 564"/>
                      <a:gd name="T2" fmla="*/ 0 w 177"/>
                      <a:gd name="T3" fmla="*/ 387 h 564"/>
                      <a:gd name="T4" fmla="*/ 3 w 177"/>
                      <a:gd name="T5" fmla="*/ 0 h 564"/>
                      <a:gd name="T6" fmla="*/ 177 w 177"/>
                      <a:gd name="T7" fmla="*/ 351 h 564"/>
                      <a:gd name="T8" fmla="*/ 159 w 177"/>
                      <a:gd name="T9" fmla="*/ 546 h 564"/>
                      <a:gd name="T10" fmla="*/ 126 w 177"/>
                      <a:gd name="T11" fmla="*/ 564 h 5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7" h="564">
                        <a:moveTo>
                          <a:pt x="126" y="564"/>
                        </a:moveTo>
                        <a:lnTo>
                          <a:pt x="0" y="387"/>
                        </a:lnTo>
                        <a:lnTo>
                          <a:pt x="3" y="0"/>
                        </a:lnTo>
                        <a:lnTo>
                          <a:pt x="177" y="351"/>
                        </a:lnTo>
                        <a:lnTo>
                          <a:pt x="159" y="546"/>
                        </a:lnTo>
                        <a:lnTo>
                          <a:pt x="126" y="564"/>
                        </a:lnTo>
                        <a:close/>
                      </a:path>
                    </a:pathLst>
                  </a:custGeom>
                  <a:solidFill>
                    <a:srgbClr val="57D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62" name="Freeform 46"/>
                  <p:cNvSpPr>
                    <a:spLocks/>
                  </p:cNvSpPr>
                  <p:nvPr/>
                </p:nvSpPr>
                <p:spPr bwMode="auto">
                  <a:xfrm>
                    <a:off x="2871" y="2199"/>
                    <a:ext cx="183" cy="540"/>
                  </a:xfrm>
                  <a:custGeom>
                    <a:avLst/>
                    <a:gdLst>
                      <a:gd name="T0" fmla="*/ 36 w 183"/>
                      <a:gd name="T1" fmla="*/ 537 h 540"/>
                      <a:gd name="T2" fmla="*/ 0 w 183"/>
                      <a:gd name="T3" fmla="*/ 339 h 540"/>
                      <a:gd name="T4" fmla="*/ 180 w 183"/>
                      <a:gd name="T5" fmla="*/ 0 h 540"/>
                      <a:gd name="T6" fmla="*/ 183 w 183"/>
                      <a:gd name="T7" fmla="*/ 384 h 540"/>
                      <a:gd name="T8" fmla="*/ 69 w 183"/>
                      <a:gd name="T9" fmla="*/ 540 h 540"/>
                      <a:gd name="T10" fmla="*/ 36 w 183"/>
                      <a:gd name="T11" fmla="*/ 537 h 5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3" h="540">
                        <a:moveTo>
                          <a:pt x="36" y="537"/>
                        </a:moveTo>
                        <a:lnTo>
                          <a:pt x="0" y="339"/>
                        </a:lnTo>
                        <a:lnTo>
                          <a:pt x="180" y="0"/>
                        </a:lnTo>
                        <a:lnTo>
                          <a:pt x="183" y="384"/>
                        </a:lnTo>
                        <a:lnTo>
                          <a:pt x="69" y="540"/>
                        </a:lnTo>
                        <a:lnTo>
                          <a:pt x="36" y="537"/>
                        </a:lnTo>
                        <a:close/>
                      </a:path>
                    </a:pathLst>
                  </a:custGeom>
                  <a:solidFill>
                    <a:srgbClr val="6500CA"/>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nvGrpSpPr>
                  <p:cNvPr id="63" name="Group 47"/>
                  <p:cNvGrpSpPr>
                    <a:grpSpLocks/>
                  </p:cNvGrpSpPr>
                  <p:nvPr/>
                </p:nvGrpSpPr>
                <p:grpSpPr bwMode="auto">
                  <a:xfrm>
                    <a:off x="2430" y="2439"/>
                    <a:ext cx="897" cy="615"/>
                    <a:chOff x="2430" y="2439"/>
                    <a:chExt cx="897" cy="615"/>
                  </a:xfrm>
                </p:grpSpPr>
                <p:sp>
                  <p:nvSpPr>
                    <p:cNvPr id="64" name="Freeform 48"/>
                    <p:cNvSpPr>
                      <a:spLocks/>
                    </p:cNvSpPr>
                    <p:nvPr/>
                  </p:nvSpPr>
                  <p:spPr bwMode="auto">
                    <a:xfrm>
                      <a:off x="2541" y="2439"/>
                      <a:ext cx="663" cy="444"/>
                    </a:xfrm>
                    <a:custGeom>
                      <a:avLst/>
                      <a:gdLst>
                        <a:gd name="T0" fmla="*/ 297 w 663"/>
                        <a:gd name="T1" fmla="*/ 444 h 444"/>
                        <a:gd name="T2" fmla="*/ 168 w 663"/>
                        <a:gd name="T3" fmla="*/ 321 h 444"/>
                        <a:gd name="T4" fmla="*/ 0 w 663"/>
                        <a:gd name="T5" fmla="*/ 105 h 444"/>
                        <a:gd name="T6" fmla="*/ 132 w 663"/>
                        <a:gd name="T7" fmla="*/ 216 h 444"/>
                        <a:gd name="T8" fmla="*/ 207 w 663"/>
                        <a:gd name="T9" fmla="*/ 300 h 444"/>
                        <a:gd name="T10" fmla="*/ 285 w 663"/>
                        <a:gd name="T11" fmla="*/ 390 h 444"/>
                        <a:gd name="T12" fmla="*/ 300 w 663"/>
                        <a:gd name="T13" fmla="*/ 408 h 444"/>
                        <a:gd name="T14" fmla="*/ 270 w 663"/>
                        <a:gd name="T15" fmla="*/ 276 h 444"/>
                        <a:gd name="T16" fmla="*/ 228 w 663"/>
                        <a:gd name="T17" fmla="*/ 135 h 444"/>
                        <a:gd name="T18" fmla="*/ 222 w 663"/>
                        <a:gd name="T19" fmla="*/ 0 h 444"/>
                        <a:gd name="T20" fmla="*/ 261 w 663"/>
                        <a:gd name="T21" fmla="*/ 87 h 444"/>
                        <a:gd name="T22" fmla="*/ 285 w 663"/>
                        <a:gd name="T23" fmla="*/ 183 h 444"/>
                        <a:gd name="T24" fmla="*/ 312 w 663"/>
                        <a:gd name="T25" fmla="*/ 270 h 444"/>
                        <a:gd name="T26" fmla="*/ 333 w 663"/>
                        <a:gd name="T27" fmla="*/ 414 h 444"/>
                        <a:gd name="T28" fmla="*/ 354 w 663"/>
                        <a:gd name="T29" fmla="*/ 333 h 444"/>
                        <a:gd name="T30" fmla="*/ 381 w 663"/>
                        <a:gd name="T31" fmla="*/ 219 h 444"/>
                        <a:gd name="T32" fmla="*/ 402 w 663"/>
                        <a:gd name="T33" fmla="*/ 114 h 444"/>
                        <a:gd name="T34" fmla="*/ 453 w 663"/>
                        <a:gd name="T35" fmla="*/ 0 h 444"/>
                        <a:gd name="T36" fmla="*/ 450 w 663"/>
                        <a:gd name="T37" fmla="*/ 78 h 444"/>
                        <a:gd name="T38" fmla="*/ 435 w 663"/>
                        <a:gd name="T39" fmla="*/ 168 h 444"/>
                        <a:gd name="T40" fmla="*/ 417 w 663"/>
                        <a:gd name="T41" fmla="*/ 255 h 444"/>
                        <a:gd name="T42" fmla="*/ 366 w 663"/>
                        <a:gd name="T43" fmla="*/ 408 h 444"/>
                        <a:gd name="T44" fmla="*/ 408 w 663"/>
                        <a:gd name="T45" fmla="*/ 372 h 444"/>
                        <a:gd name="T46" fmla="*/ 480 w 663"/>
                        <a:gd name="T47" fmla="*/ 291 h 444"/>
                        <a:gd name="T48" fmla="*/ 555 w 663"/>
                        <a:gd name="T49" fmla="*/ 189 h 444"/>
                        <a:gd name="T50" fmla="*/ 663 w 663"/>
                        <a:gd name="T51" fmla="*/ 108 h 444"/>
                        <a:gd name="T52" fmla="*/ 636 w 663"/>
                        <a:gd name="T53" fmla="*/ 177 h 444"/>
                        <a:gd name="T54" fmla="*/ 585 w 663"/>
                        <a:gd name="T55" fmla="*/ 240 h 444"/>
                        <a:gd name="T56" fmla="*/ 507 w 663"/>
                        <a:gd name="T57" fmla="*/ 330 h 444"/>
                        <a:gd name="T58" fmla="*/ 420 w 663"/>
                        <a:gd name="T59" fmla="*/ 408 h 444"/>
                        <a:gd name="T60" fmla="*/ 369 w 663"/>
                        <a:gd name="T61" fmla="*/ 444 h 444"/>
                        <a:gd name="T62" fmla="*/ 333 w 663"/>
                        <a:gd name="T63" fmla="*/ 417 h 444"/>
                        <a:gd name="T64" fmla="*/ 297 w 663"/>
                        <a:gd name="T65" fmla="*/ 444 h 4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63" h="444">
                          <a:moveTo>
                            <a:pt x="297" y="444"/>
                          </a:moveTo>
                          <a:lnTo>
                            <a:pt x="168" y="321"/>
                          </a:lnTo>
                          <a:lnTo>
                            <a:pt x="0" y="105"/>
                          </a:lnTo>
                          <a:lnTo>
                            <a:pt x="132" y="216"/>
                          </a:lnTo>
                          <a:lnTo>
                            <a:pt x="207" y="300"/>
                          </a:lnTo>
                          <a:lnTo>
                            <a:pt x="285" y="390"/>
                          </a:lnTo>
                          <a:lnTo>
                            <a:pt x="300" y="408"/>
                          </a:lnTo>
                          <a:lnTo>
                            <a:pt x="270" y="276"/>
                          </a:lnTo>
                          <a:lnTo>
                            <a:pt x="228" y="135"/>
                          </a:lnTo>
                          <a:lnTo>
                            <a:pt x="222" y="0"/>
                          </a:lnTo>
                          <a:lnTo>
                            <a:pt x="261" y="87"/>
                          </a:lnTo>
                          <a:lnTo>
                            <a:pt x="285" y="183"/>
                          </a:lnTo>
                          <a:lnTo>
                            <a:pt x="312" y="270"/>
                          </a:lnTo>
                          <a:lnTo>
                            <a:pt x="333" y="414"/>
                          </a:lnTo>
                          <a:lnTo>
                            <a:pt x="354" y="333"/>
                          </a:lnTo>
                          <a:lnTo>
                            <a:pt x="381" y="219"/>
                          </a:lnTo>
                          <a:lnTo>
                            <a:pt x="402" y="114"/>
                          </a:lnTo>
                          <a:lnTo>
                            <a:pt x="453" y="0"/>
                          </a:lnTo>
                          <a:lnTo>
                            <a:pt x="450" y="78"/>
                          </a:lnTo>
                          <a:lnTo>
                            <a:pt x="435" y="168"/>
                          </a:lnTo>
                          <a:lnTo>
                            <a:pt x="417" y="255"/>
                          </a:lnTo>
                          <a:lnTo>
                            <a:pt x="366" y="408"/>
                          </a:lnTo>
                          <a:lnTo>
                            <a:pt x="408" y="372"/>
                          </a:lnTo>
                          <a:lnTo>
                            <a:pt x="480" y="291"/>
                          </a:lnTo>
                          <a:lnTo>
                            <a:pt x="555" y="189"/>
                          </a:lnTo>
                          <a:lnTo>
                            <a:pt x="663" y="108"/>
                          </a:lnTo>
                          <a:lnTo>
                            <a:pt x="636" y="177"/>
                          </a:lnTo>
                          <a:lnTo>
                            <a:pt x="585" y="240"/>
                          </a:lnTo>
                          <a:lnTo>
                            <a:pt x="507" y="330"/>
                          </a:lnTo>
                          <a:lnTo>
                            <a:pt x="420" y="408"/>
                          </a:lnTo>
                          <a:lnTo>
                            <a:pt x="369" y="444"/>
                          </a:lnTo>
                          <a:lnTo>
                            <a:pt x="333" y="417"/>
                          </a:lnTo>
                          <a:lnTo>
                            <a:pt x="297" y="444"/>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65" name="Freeform 49"/>
                    <p:cNvSpPr>
                      <a:spLocks/>
                    </p:cNvSpPr>
                    <p:nvPr/>
                  </p:nvSpPr>
                  <p:spPr bwMode="auto">
                    <a:xfrm>
                      <a:off x="2430"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66" name="Freeform 50"/>
                    <p:cNvSpPr>
                      <a:spLocks/>
                    </p:cNvSpPr>
                    <p:nvPr/>
                  </p:nvSpPr>
                  <p:spPr bwMode="auto">
                    <a:xfrm flipH="1">
                      <a:off x="2943"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67" name="Freeform 51"/>
                    <p:cNvSpPr>
                      <a:spLocks/>
                    </p:cNvSpPr>
                    <p:nvPr/>
                  </p:nvSpPr>
                  <p:spPr bwMode="auto">
                    <a:xfrm>
                      <a:off x="2778" y="2868"/>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68" name="Freeform 52"/>
                    <p:cNvSpPr>
                      <a:spLocks/>
                    </p:cNvSpPr>
                    <p:nvPr/>
                  </p:nvSpPr>
                  <p:spPr bwMode="auto">
                    <a:xfrm flipH="1">
                      <a:off x="2916" y="2865"/>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sp>
                  <p:nvSpPr>
                    <p:cNvPr id="69" name="Freeform 53"/>
                    <p:cNvSpPr>
                      <a:spLocks/>
                    </p:cNvSpPr>
                    <p:nvPr/>
                  </p:nvSpPr>
                  <p:spPr bwMode="auto">
                    <a:xfrm>
                      <a:off x="2817" y="2856"/>
                      <a:ext cx="123" cy="198"/>
                    </a:xfrm>
                    <a:custGeom>
                      <a:avLst/>
                      <a:gdLst>
                        <a:gd name="T0" fmla="*/ 57 w 123"/>
                        <a:gd name="T1" fmla="*/ 0 h 198"/>
                        <a:gd name="T2" fmla="*/ 21 w 123"/>
                        <a:gd name="T3" fmla="*/ 24 h 198"/>
                        <a:gd name="T4" fmla="*/ 24 w 123"/>
                        <a:gd name="T5" fmla="*/ 69 h 198"/>
                        <a:gd name="T6" fmla="*/ 18 w 123"/>
                        <a:gd name="T7" fmla="*/ 99 h 198"/>
                        <a:gd name="T8" fmla="*/ 6 w 123"/>
                        <a:gd name="T9" fmla="*/ 144 h 198"/>
                        <a:gd name="T10" fmla="*/ 0 w 123"/>
                        <a:gd name="T11" fmla="*/ 171 h 198"/>
                        <a:gd name="T12" fmla="*/ 21 w 123"/>
                        <a:gd name="T13" fmla="*/ 189 h 198"/>
                        <a:gd name="T14" fmla="*/ 60 w 123"/>
                        <a:gd name="T15" fmla="*/ 198 h 198"/>
                        <a:gd name="T16" fmla="*/ 93 w 123"/>
                        <a:gd name="T17" fmla="*/ 192 h 198"/>
                        <a:gd name="T18" fmla="*/ 123 w 123"/>
                        <a:gd name="T19" fmla="*/ 174 h 198"/>
                        <a:gd name="T20" fmla="*/ 108 w 123"/>
                        <a:gd name="T21" fmla="*/ 138 h 198"/>
                        <a:gd name="T22" fmla="*/ 105 w 123"/>
                        <a:gd name="T23" fmla="*/ 102 h 198"/>
                        <a:gd name="T24" fmla="*/ 102 w 123"/>
                        <a:gd name="T25" fmla="*/ 63 h 198"/>
                        <a:gd name="T26" fmla="*/ 102 w 123"/>
                        <a:gd name="T27" fmla="*/ 24 h 198"/>
                        <a:gd name="T28" fmla="*/ 57 w 123"/>
                        <a:gd name="T29" fmla="*/ 0 h 19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23" h="198">
                          <a:moveTo>
                            <a:pt x="57" y="0"/>
                          </a:moveTo>
                          <a:lnTo>
                            <a:pt x="21" y="24"/>
                          </a:lnTo>
                          <a:lnTo>
                            <a:pt x="24" y="69"/>
                          </a:lnTo>
                          <a:lnTo>
                            <a:pt x="18" y="99"/>
                          </a:lnTo>
                          <a:lnTo>
                            <a:pt x="6" y="144"/>
                          </a:lnTo>
                          <a:lnTo>
                            <a:pt x="0" y="171"/>
                          </a:lnTo>
                          <a:lnTo>
                            <a:pt x="21" y="189"/>
                          </a:lnTo>
                          <a:lnTo>
                            <a:pt x="60" y="198"/>
                          </a:lnTo>
                          <a:lnTo>
                            <a:pt x="93" y="192"/>
                          </a:lnTo>
                          <a:lnTo>
                            <a:pt x="123" y="174"/>
                          </a:lnTo>
                          <a:lnTo>
                            <a:pt x="108" y="138"/>
                          </a:lnTo>
                          <a:lnTo>
                            <a:pt x="105" y="102"/>
                          </a:lnTo>
                          <a:lnTo>
                            <a:pt x="102" y="63"/>
                          </a:lnTo>
                          <a:lnTo>
                            <a:pt x="102" y="24"/>
                          </a:lnTo>
                          <a:lnTo>
                            <a:pt x="57"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000000"/>
                        </a:solidFill>
                      </a:endParaRPr>
                    </a:p>
                  </p:txBody>
                </p:sp>
              </p:grpSp>
            </p:grpSp>
          </p:grpSp>
        </p:grpSp>
      </p:grpSp>
      <p:pic>
        <p:nvPicPr>
          <p:cNvPr id="93" name="Picture 5" descr="IGWAP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19700" y="19249"/>
            <a:ext cx="692695" cy="692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1"/>
          </p:nvPr>
        </p:nvSpPr>
        <p:spPr/>
        <p:txBody>
          <a:bodyPr/>
          <a:lstStyle/>
          <a:p>
            <a:r>
              <a:rPr lang="en-GB" smtClean="0">
                <a:solidFill>
                  <a:srgbClr val="000000"/>
                </a:solidFill>
              </a:rPr>
              <a:t>CONFIDENTIAL</a:t>
            </a:r>
            <a:endParaRPr lang="en-GB">
              <a:solidFill>
                <a:srgbClr val="000000"/>
              </a:solidFill>
            </a:endParaRPr>
          </a:p>
        </p:txBody>
      </p:sp>
      <p:sp>
        <p:nvSpPr>
          <p:cNvPr id="94" name="Footer Placeholder 3"/>
          <p:cNvSpPr txBox="1">
            <a:spLocks/>
          </p:cNvSpPr>
          <p:nvPr/>
        </p:nvSpPr>
        <p:spPr bwMode="auto">
          <a:xfrm>
            <a:off x="3141847" y="121937"/>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GB"/>
            </a:defPPr>
            <a:lvl1pPr algn="ctr"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GB" dirty="0" smtClean="0"/>
              <a:t>CONFIDENTIAL</a:t>
            </a:r>
            <a:endParaRPr lang="en-GB" dirty="0"/>
          </a:p>
        </p:txBody>
      </p:sp>
    </p:spTree>
    <p:extLst>
      <p:ext uri="{BB962C8B-B14F-4D97-AF65-F5344CB8AC3E}">
        <p14:creationId xmlns:p14="http://schemas.microsoft.com/office/powerpoint/2010/main" val="4081200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583029"/>
            <a:ext cx="8229600" cy="496816"/>
          </a:xfrm>
        </p:spPr>
        <p:txBody>
          <a:bodyPr/>
          <a:lstStyle/>
          <a:p>
            <a:r>
              <a:rPr lang="en-ZA" sz="4000" b="1" dirty="0" smtClean="0">
                <a:latin typeface="+mn-lt"/>
              </a:rPr>
              <a:t>DETECTION INVESTIGATION</a:t>
            </a:r>
            <a:endParaRPr lang="en-GB" sz="4000" b="1" dirty="0">
              <a:latin typeface="+mn-lt"/>
            </a:endParaRPr>
          </a:p>
        </p:txBody>
      </p:sp>
      <p:sp>
        <p:nvSpPr>
          <p:cNvPr id="70659" name="Rectangle 3"/>
          <p:cNvSpPr>
            <a:spLocks noGrp="1" noChangeArrowheads="1"/>
          </p:cNvSpPr>
          <p:nvPr>
            <p:ph type="body" idx="1"/>
          </p:nvPr>
        </p:nvSpPr>
        <p:spPr>
          <a:xfrm>
            <a:off x="265631" y="1854475"/>
            <a:ext cx="8859966" cy="2880320"/>
          </a:xfrm>
        </p:spPr>
        <p:txBody>
          <a:bodyPr/>
          <a:lstStyle/>
          <a:p>
            <a:pPr marL="457200" lvl="2" indent="-457200" algn="just">
              <a:lnSpc>
                <a:spcPct val="90000"/>
              </a:lnSpc>
            </a:pPr>
            <a:r>
              <a:rPr lang="en-US" sz="3200" dirty="0" smtClean="0"/>
              <a:t>DOD through Inspector General does detection investigations on reported incidents of C&amp;F with the provision that positively identified cases are handed over to the Military Police Division (MPD) for further investigation and prosecution.</a:t>
            </a:r>
          </a:p>
        </p:txBody>
      </p:sp>
      <p:sp>
        <p:nvSpPr>
          <p:cNvPr id="2" name="Date Placeholder 1"/>
          <p:cNvSpPr>
            <a:spLocks noGrp="1"/>
          </p:cNvSpPr>
          <p:nvPr>
            <p:ph type="dt" sz="half" idx="10"/>
          </p:nvPr>
        </p:nvSpPr>
        <p:spPr/>
        <p:txBody>
          <a:bodyPr/>
          <a:lstStyle/>
          <a:p>
            <a:fld id="{B510F45D-D200-440D-AB3F-E27B65446013}" type="datetime3">
              <a:rPr lang="en-US" smtClean="0"/>
              <a:t>15 March 2021</a:t>
            </a:fld>
            <a:endParaRPr lang="en-GB" dirty="0"/>
          </a:p>
        </p:txBody>
      </p:sp>
      <p:sp>
        <p:nvSpPr>
          <p:cNvPr id="3" name="Slide Number Placeholder 2"/>
          <p:cNvSpPr>
            <a:spLocks noGrp="1"/>
          </p:cNvSpPr>
          <p:nvPr>
            <p:ph type="sldNum" sz="quarter" idx="12"/>
          </p:nvPr>
        </p:nvSpPr>
        <p:spPr/>
        <p:txBody>
          <a:bodyPr/>
          <a:lstStyle/>
          <a:p>
            <a:fld id="{74490117-694E-4C5E-9563-EB5B4C1EE3CD}" type="slidenum">
              <a:rPr lang="en-GB" smtClean="0"/>
              <a:pPr/>
              <a:t>7</a:t>
            </a:fld>
            <a:endParaRPr lang="en-GB" dirty="0"/>
          </a:p>
        </p:txBody>
      </p:sp>
      <p:grpSp>
        <p:nvGrpSpPr>
          <p:cNvPr id="50" name="Group 11"/>
          <p:cNvGrpSpPr>
            <a:grpSpLocks/>
          </p:cNvGrpSpPr>
          <p:nvPr/>
        </p:nvGrpSpPr>
        <p:grpSpPr bwMode="auto">
          <a:xfrm>
            <a:off x="76200" y="70669"/>
            <a:ext cx="576188" cy="504800"/>
            <a:chOff x="6480" y="1440"/>
            <a:chExt cx="4440" cy="4080"/>
          </a:xfrm>
        </p:grpSpPr>
        <p:grpSp>
          <p:nvGrpSpPr>
            <p:cNvPr id="51" name="Group 12"/>
            <p:cNvGrpSpPr>
              <a:grpSpLocks/>
            </p:cNvGrpSpPr>
            <p:nvPr/>
          </p:nvGrpSpPr>
          <p:grpSpPr bwMode="auto">
            <a:xfrm>
              <a:off x="6480" y="1440"/>
              <a:ext cx="4440" cy="4080"/>
              <a:chOff x="176" y="2126"/>
              <a:chExt cx="1789" cy="1751"/>
            </a:xfrm>
          </p:grpSpPr>
          <p:sp>
            <p:nvSpPr>
              <p:cNvPr id="90" name="Freeform 13"/>
              <p:cNvSpPr>
                <a:spLocks/>
              </p:cNvSpPr>
              <p:nvPr/>
            </p:nvSpPr>
            <p:spPr bwMode="auto">
              <a:xfrm>
                <a:off x="176" y="2126"/>
                <a:ext cx="1789" cy="1751"/>
              </a:xfrm>
              <a:custGeom>
                <a:avLst/>
                <a:gdLst>
                  <a:gd name="T0" fmla="*/ 1 w 3094"/>
                  <a:gd name="T1" fmla="*/ 0 h 3027"/>
                  <a:gd name="T2" fmla="*/ 1 w 3094"/>
                  <a:gd name="T3" fmla="*/ 1 h 3027"/>
                  <a:gd name="T4" fmla="*/ 1 w 3094"/>
                  <a:gd name="T5" fmla="*/ 1 h 3027"/>
                  <a:gd name="T6" fmla="*/ 1 w 3094"/>
                  <a:gd name="T7" fmla="*/ 1 h 3027"/>
                  <a:gd name="T8" fmla="*/ 1 w 3094"/>
                  <a:gd name="T9" fmla="*/ 1 h 3027"/>
                  <a:gd name="T10" fmla="*/ 1 w 3094"/>
                  <a:gd name="T11" fmla="*/ 1 h 3027"/>
                  <a:gd name="T12" fmla="*/ 1 w 3094"/>
                  <a:gd name="T13" fmla="*/ 1 h 3027"/>
                  <a:gd name="T14" fmla="*/ 0 w 3094"/>
                  <a:gd name="T15" fmla="*/ 1 h 3027"/>
                  <a:gd name="T16" fmla="*/ 1 w 3094"/>
                  <a:gd name="T17" fmla="*/ 1 h 3027"/>
                  <a:gd name="T18" fmla="*/ 1 w 3094"/>
                  <a:gd name="T19" fmla="*/ 0 h 30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94" h="3027">
                    <a:moveTo>
                      <a:pt x="1554" y="0"/>
                    </a:moveTo>
                    <a:lnTo>
                      <a:pt x="2558" y="362"/>
                    </a:lnTo>
                    <a:lnTo>
                      <a:pt x="3094" y="1299"/>
                    </a:lnTo>
                    <a:lnTo>
                      <a:pt x="2893" y="2344"/>
                    </a:lnTo>
                    <a:lnTo>
                      <a:pt x="2089" y="3027"/>
                    </a:lnTo>
                    <a:lnTo>
                      <a:pt x="1018" y="3027"/>
                    </a:lnTo>
                    <a:lnTo>
                      <a:pt x="187" y="2344"/>
                    </a:lnTo>
                    <a:lnTo>
                      <a:pt x="0" y="1299"/>
                    </a:lnTo>
                    <a:lnTo>
                      <a:pt x="549" y="362"/>
                    </a:lnTo>
                    <a:lnTo>
                      <a:pt x="1554" y="0"/>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91" name="Freeform 14"/>
              <p:cNvSpPr>
                <a:spLocks/>
              </p:cNvSpPr>
              <p:nvPr/>
            </p:nvSpPr>
            <p:spPr bwMode="auto">
              <a:xfrm>
                <a:off x="204" y="2165"/>
                <a:ext cx="1735" cy="1692"/>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FFDB4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92" name="Freeform 15"/>
              <p:cNvSpPr>
                <a:spLocks/>
              </p:cNvSpPr>
              <p:nvPr/>
            </p:nvSpPr>
            <p:spPr bwMode="auto">
              <a:xfrm>
                <a:off x="293" y="2231"/>
                <a:ext cx="1552" cy="1555"/>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grpSp>
          <p:nvGrpSpPr>
            <p:cNvPr id="52" name="Group 16"/>
            <p:cNvGrpSpPr>
              <a:grpSpLocks/>
            </p:cNvGrpSpPr>
            <p:nvPr/>
          </p:nvGrpSpPr>
          <p:grpSpPr bwMode="auto">
            <a:xfrm>
              <a:off x="7436" y="2295"/>
              <a:ext cx="2464" cy="2507"/>
              <a:chOff x="2379" y="2190"/>
              <a:chExt cx="993" cy="1076"/>
            </a:xfrm>
          </p:grpSpPr>
          <p:grpSp>
            <p:nvGrpSpPr>
              <p:cNvPr id="53" name="Group 17"/>
              <p:cNvGrpSpPr>
                <a:grpSpLocks/>
              </p:cNvGrpSpPr>
              <p:nvPr/>
            </p:nvGrpSpPr>
            <p:grpSpPr bwMode="auto">
              <a:xfrm>
                <a:off x="2525" y="2980"/>
                <a:ext cx="277" cy="286"/>
                <a:chOff x="2525" y="2980"/>
                <a:chExt cx="277" cy="286"/>
              </a:xfrm>
            </p:grpSpPr>
            <p:grpSp>
              <p:nvGrpSpPr>
                <p:cNvPr id="80" name="Group 18"/>
                <p:cNvGrpSpPr>
                  <a:grpSpLocks/>
                </p:cNvGrpSpPr>
                <p:nvPr/>
              </p:nvGrpSpPr>
              <p:grpSpPr bwMode="auto">
                <a:xfrm>
                  <a:off x="2582" y="2980"/>
                  <a:ext cx="95" cy="60"/>
                  <a:chOff x="2578" y="2972"/>
                  <a:chExt cx="95" cy="60"/>
                </a:xfrm>
              </p:grpSpPr>
              <p:sp>
                <p:nvSpPr>
                  <p:cNvPr id="88" name="Oval 19"/>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dirty="0">
                      <a:latin typeface="Arial" charset="0"/>
                    </a:endParaRPr>
                  </a:p>
                </p:txBody>
              </p:sp>
              <p:sp>
                <p:nvSpPr>
                  <p:cNvPr id="89" name="Freeform 20"/>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grpSp>
              <p:nvGrpSpPr>
                <p:cNvPr id="81" name="Group 21"/>
                <p:cNvGrpSpPr>
                  <a:grpSpLocks/>
                </p:cNvGrpSpPr>
                <p:nvPr/>
              </p:nvGrpSpPr>
              <p:grpSpPr bwMode="auto">
                <a:xfrm rot="3608440" flipH="1">
                  <a:off x="2724" y="3067"/>
                  <a:ext cx="95" cy="60"/>
                  <a:chOff x="2578" y="2972"/>
                  <a:chExt cx="95" cy="60"/>
                </a:xfrm>
              </p:grpSpPr>
              <p:sp>
                <p:nvSpPr>
                  <p:cNvPr id="86" name="Oval 22"/>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dirty="0">
                      <a:latin typeface="Arial" charset="0"/>
                    </a:endParaRPr>
                  </a:p>
                </p:txBody>
              </p:sp>
              <p:sp>
                <p:nvSpPr>
                  <p:cNvPr id="87" name="Freeform 23"/>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sp>
              <p:nvSpPr>
                <p:cNvPr id="82" name="Freeform 24"/>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83" name="Freeform 25"/>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84" name="Oval 26"/>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dirty="0">
                    <a:latin typeface="Arial" charset="0"/>
                  </a:endParaRPr>
                </a:p>
              </p:txBody>
            </p:sp>
            <p:sp>
              <p:nvSpPr>
                <p:cNvPr id="85" name="Freeform 27"/>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grpSp>
            <p:nvGrpSpPr>
              <p:cNvPr id="54" name="Group 28"/>
              <p:cNvGrpSpPr>
                <a:grpSpLocks/>
              </p:cNvGrpSpPr>
              <p:nvPr/>
            </p:nvGrpSpPr>
            <p:grpSpPr bwMode="auto">
              <a:xfrm flipH="1">
                <a:off x="2960" y="2975"/>
                <a:ext cx="277" cy="286"/>
                <a:chOff x="2525" y="2980"/>
                <a:chExt cx="277" cy="286"/>
              </a:xfrm>
            </p:grpSpPr>
            <p:grpSp>
              <p:nvGrpSpPr>
                <p:cNvPr id="70" name="Group 29"/>
                <p:cNvGrpSpPr>
                  <a:grpSpLocks/>
                </p:cNvGrpSpPr>
                <p:nvPr/>
              </p:nvGrpSpPr>
              <p:grpSpPr bwMode="auto">
                <a:xfrm>
                  <a:off x="2582" y="2980"/>
                  <a:ext cx="95" cy="60"/>
                  <a:chOff x="2578" y="2972"/>
                  <a:chExt cx="95" cy="60"/>
                </a:xfrm>
              </p:grpSpPr>
              <p:sp>
                <p:nvSpPr>
                  <p:cNvPr id="78" name="Oval 30"/>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dirty="0">
                      <a:latin typeface="Arial" charset="0"/>
                    </a:endParaRPr>
                  </a:p>
                </p:txBody>
              </p:sp>
              <p:sp>
                <p:nvSpPr>
                  <p:cNvPr id="79" name="Freeform 31"/>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grpSp>
              <p:nvGrpSpPr>
                <p:cNvPr id="71" name="Group 32"/>
                <p:cNvGrpSpPr>
                  <a:grpSpLocks/>
                </p:cNvGrpSpPr>
                <p:nvPr/>
              </p:nvGrpSpPr>
              <p:grpSpPr bwMode="auto">
                <a:xfrm rot="3608440" flipH="1">
                  <a:off x="2724" y="3067"/>
                  <a:ext cx="95" cy="60"/>
                  <a:chOff x="2578" y="2972"/>
                  <a:chExt cx="95" cy="60"/>
                </a:xfrm>
              </p:grpSpPr>
              <p:sp>
                <p:nvSpPr>
                  <p:cNvPr id="76" name="Oval 75"/>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dirty="0">
                      <a:latin typeface="Arial" charset="0"/>
                    </a:endParaRPr>
                  </a:p>
                </p:txBody>
              </p:sp>
              <p:sp>
                <p:nvSpPr>
                  <p:cNvPr id="77" name="Freeform 76"/>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sp>
              <p:nvSpPr>
                <p:cNvPr id="72" name="Freeform 35"/>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73" name="Freeform 36"/>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74" name="Oval 37"/>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dirty="0">
                    <a:latin typeface="Arial" charset="0"/>
                  </a:endParaRPr>
                </a:p>
              </p:txBody>
            </p:sp>
            <p:sp>
              <p:nvSpPr>
                <p:cNvPr id="75" name="Freeform 38"/>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grpSp>
            <p:nvGrpSpPr>
              <p:cNvPr id="55" name="Group 39"/>
              <p:cNvGrpSpPr>
                <a:grpSpLocks/>
              </p:cNvGrpSpPr>
              <p:nvPr/>
            </p:nvGrpSpPr>
            <p:grpSpPr bwMode="auto">
              <a:xfrm>
                <a:off x="2379" y="2190"/>
                <a:ext cx="993" cy="864"/>
                <a:chOff x="2379" y="2190"/>
                <a:chExt cx="993" cy="864"/>
              </a:xfrm>
            </p:grpSpPr>
            <p:sp>
              <p:nvSpPr>
                <p:cNvPr id="56" name="Freeform 40"/>
                <p:cNvSpPr>
                  <a:spLocks/>
                </p:cNvSpPr>
                <p:nvPr/>
              </p:nvSpPr>
              <p:spPr bwMode="auto">
                <a:xfrm>
                  <a:off x="2487"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7" name="Freeform 41"/>
                <p:cNvSpPr>
                  <a:spLocks/>
                </p:cNvSpPr>
                <p:nvPr/>
              </p:nvSpPr>
              <p:spPr bwMode="auto">
                <a:xfrm flipH="1">
                  <a:off x="3045"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nvGrpSpPr>
                <p:cNvPr id="58" name="Group 42"/>
                <p:cNvGrpSpPr>
                  <a:grpSpLocks/>
                </p:cNvGrpSpPr>
                <p:nvPr/>
              </p:nvGrpSpPr>
              <p:grpSpPr bwMode="auto">
                <a:xfrm>
                  <a:off x="2379" y="2190"/>
                  <a:ext cx="993" cy="864"/>
                  <a:chOff x="2379" y="2190"/>
                  <a:chExt cx="993" cy="864"/>
                </a:xfrm>
              </p:grpSpPr>
              <p:sp>
                <p:nvSpPr>
                  <p:cNvPr id="59" name="Freeform 43"/>
                  <p:cNvSpPr>
                    <a:spLocks/>
                  </p:cNvSpPr>
                  <p:nvPr/>
                </p:nvSpPr>
                <p:spPr bwMode="auto">
                  <a:xfrm>
                    <a:off x="2379"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0" name="Freeform 44"/>
                  <p:cNvSpPr>
                    <a:spLocks/>
                  </p:cNvSpPr>
                  <p:nvPr/>
                </p:nvSpPr>
                <p:spPr bwMode="auto">
                  <a:xfrm flipH="1">
                    <a:off x="2982"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1" name="Freeform 45"/>
                  <p:cNvSpPr>
                    <a:spLocks/>
                  </p:cNvSpPr>
                  <p:nvPr/>
                </p:nvSpPr>
                <p:spPr bwMode="auto">
                  <a:xfrm>
                    <a:off x="2697" y="2190"/>
                    <a:ext cx="177" cy="564"/>
                  </a:xfrm>
                  <a:custGeom>
                    <a:avLst/>
                    <a:gdLst>
                      <a:gd name="T0" fmla="*/ 126 w 177"/>
                      <a:gd name="T1" fmla="*/ 564 h 564"/>
                      <a:gd name="T2" fmla="*/ 0 w 177"/>
                      <a:gd name="T3" fmla="*/ 387 h 564"/>
                      <a:gd name="T4" fmla="*/ 3 w 177"/>
                      <a:gd name="T5" fmla="*/ 0 h 564"/>
                      <a:gd name="T6" fmla="*/ 177 w 177"/>
                      <a:gd name="T7" fmla="*/ 351 h 564"/>
                      <a:gd name="T8" fmla="*/ 159 w 177"/>
                      <a:gd name="T9" fmla="*/ 546 h 564"/>
                      <a:gd name="T10" fmla="*/ 126 w 177"/>
                      <a:gd name="T11" fmla="*/ 564 h 5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7" h="564">
                        <a:moveTo>
                          <a:pt x="126" y="564"/>
                        </a:moveTo>
                        <a:lnTo>
                          <a:pt x="0" y="387"/>
                        </a:lnTo>
                        <a:lnTo>
                          <a:pt x="3" y="0"/>
                        </a:lnTo>
                        <a:lnTo>
                          <a:pt x="177" y="351"/>
                        </a:lnTo>
                        <a:lnTo>
                          <a:pt x="159" y="546"/>
                        </a:lnTo>
                        <a:lnTo>
                          <a:pt x="126" y="564"/>
                        </a:lnTo>
                        <a:close/>
                      </a:path>
                    </a:pathLst>
                  </a:custGeom>
                  <a:solidFill>
                    <a:srgbClr val="57D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2" name="Freeform 46"/>
                  <p:cNvSpPr>
                    <a:spLocks/>
                  </p:cNvSpPr>
                  <p:nvPr/>
                </p:nvSpPr>
                <p:spPr bwMode="auto">
                  <a:xfrm>
                    <a:off x="2871" y="2199"/>
                    <a:ext cx="183" cy="540"/>
                  </a:xfrm>
                  <a:custGeom>
                    <a:avLst/>
                    <a:gdLst>
                      <a:gd name="T0" fmla="*/ 36 w 183"/>
                      <a:gd name="T1" fmla="*/ 537 h 540"/>
                      <a:gd name="T2" fmla="*/ 0 w 183"/>
                      <a:gd name="T3" fmla="*/ 339 h 540"/>
                      <a:gd name="T4" fmla="*/ 180 w 183"/>
                      <a:gd name="T5" fmla="*/ 0 h 540"/>
                      <a:gd name="T6" fmla="*/ 183 w 183"/>
                      <a:gd name="T7" fmla="*/ 384 h 540"/>
                      <a:gd name="T8" fmla="*/ 69 w 183"/>
                      <a:gd name="T9" fmla="*/ 540 h 540"/>
                      <a:gd name="T10" fmla="*/ 36 w 183"/>
                      <a:gd name="T11" fmla="*/ 537 h 5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3" h="540">
                        <a:moveTo>
                          <a:pt x="36" y="537"/>
                        </a:moveTo>
                        <a:lnTo>
                          <a:pt x="0" y="339"/>
                        </a:lnTo>
                        <a:lnTo>
                          <a:pt x="180" y="0"/>
                        </a:lnTo>
                        <a:lnTo>
                          <a:pt x="183" y="384"/>
                        </a:lnTo>
                        <a:lnTo>
                          <a:pt x="69" y="540"/>
                        </a:lnTo>
                        <a:lnTo>
                          <a:pt x="36" y="537"/>
                        </a:lnTo>
                        <a:close/>
                      </a:path>
                    </a:pathLst>
                  </a:custGeom>
                  <a:solidFill>
                    <a:srgbClr val="6500CA"/>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nvGrpSpPr>
                  <p:cNvPr id="63" name="Group 47"/>
                  <p:cNvGrpSpPr>
                    <a:grpSpLocks/>
                  </p:cNvGrpSpPr>
                  <p:nvPr/>
                </p:nvGrpSpPr>
                <p:grpSpPr bwMode="auto">
                  <a:xfrm>
                    <a:off x="2430" y="2439"/>
                    <a:ext cx="897" cy="615"/>
                    <a:chOff x="2430" y="2439"/>
                    <a:chExt cx="897" cy="615"/>
                  </a:xfrm>
                </p:grpSpPr>
                <p:sp>
                  <p:nvSpPr>
                    <p:cNvPr id="64" name="Freeform 48"/>
                    <p:cNvSpPr>
                      <a:spLocks/>
                    </p:cNvSpPr>
                    <p:nvPr/>
                  </p:nvSpPr>
                  <p:spPr bwMode="auto">
                    <a:xfrm>
                      <a:off x="2541" y="2439"/>
                      <a:ext cx="663" cy="444"/>
                    </a:xfrm>
                    <a:custGeom>
                      <a:avLst/>
                      <a:gdLst>
                        <a:gd name="T0" fmla="*/ 297 w 663"/>
                        <a:gd name="T1" fmla="*/ 444 h 444"/>
                        <a:gd name="T2" fmla="*/ 168 w 663"/>
                        <a:gd name="T3" fmla="*/ 321 h 444"/>
                        <a:gd name="T4" fmla="*/ 0 w 663"/>
                        <a:gd name="T5" fmla="*/ 105 h 444"/>
                        <a:gd name="T6" fmla="*/ 132 w 663"/>
                        <a:gd name="T7" fmla="*/ 216 h 444"/>
                        <a:gd name="T8" fmla="*/ 207 w 663"/>
                        <a:gd name="T9" fmla="*/ 300 h 444"/>
                        <a:gd name="T10" fmla="*/ 285 w 663"/>
                        <a:gd name="T11" fmla="*/ 390 h 444"/>
                        <a:gd name="T12" fmla="*/ 300 w 663"/>
                        <a:gd name="T13" fmla="*/ 408 h 444"/>
                        <a:gd name="T14" fmla="*/ 270 w 663"/>
                        <a:gd name="T15" fmla="*/ 276 h 444"/>
                        <a:gd name="T16" fmla="*/ 228 w 663"/>
                        <a:gd name="T17" fmla="*/ 135 h 444"/>
                        <a:gd name="T18" fmla="*/ 222 w 663"/>
                        <a:gd name="T19" fmla="*/ 0 h 444"/>
                        <a:gd name="T20" fmla="*/ 261 w 663"/>
                        <a:gd name="T21" fmla="*/ 87 h 444"/>
                        <a:gd name="T22" fmla="*/ 285 w 663"/>
                        <a:gd name="T23" fmla="*/ 183 h 444"/>
                        <a:gd name="T24" fmla="*/ 312 w 663"/>
                        <a:gd name="T25" fmla="*/ 270 h 444"/>
                        <a:gd name="T26" fmla="*/ 333 w 663"/>
                        <a:gd name="T27" fmla="*/ 414 h 444"/>
                        <a:gd name="T28" fmla="*/ 354 w 663"/>
                        <a:gd name="T29" fmla="*/ 333 h 444"/>
                        <a:gd name="T30" fmla="*/ 381 w 663"/>
                        <a:gd name="T31" fmla="*/ 219 h 444"/>
                        <a:gd name="T32" fmla="*/ 402 w 663"/>
                        <a:gd name="T33" fmla="*/ 114 h 444"/>
                        <a:gd name="T34" fmla="*/ 453 w 663"/>
                        <a:gd name="T35" fmla="*/ 0 h 444"/>
                        <a:gd name="T36" fmla="*/ 450 w 663"/>
                        <a:gd name="T37" fmla="*/ 78 h 444"/>
                        <a:gd name="T38" fmla="*/ 435 w 663"/>
                        <a:gd name="T39" fmla="*/ 168 h 444"/>
                        <a:gd name="T40" fmla="*/ 417 w 663"/>
                        <a:gd name="T41" fmla="*/ 255 h 444"/>
                        <a:gd name="T42" fmla="*/ 366 w 663"/>
                        <a:gd name="T43" fmla="*/ 408 h 444"/>
                        <a:gd name="T44" fmla="*/ 408 w 663"/>
                        <a:gd name="T45" fmla="*/ 372 h 444"/>
                        <a:gd name="T46" fmla="*/ 480 w 663"/>
                        <a:gd name="T47" fmla="*/ 291 h 444"/>
                        <a:gd name="T48" fmla="*/ 555 w 663"/>
                        <a:gd name="T49" fmla="*/ 189 h 444"/>
                        <a:gd name="T50" fmla="*/ 663 w 663"/>
                        <a:gd name="T51" fmla="*/ 108 h 444"/>
                        <a:gd name="T52" fmla="*/ 636 w 663"/>
                        <a:gd name="T53" fmla="*/ 177 h 444"/>
                        <a:gd name="T54" fmla="*/ 585 w 663"/>
                        <a:gd name="T55" fmla="*/ 240 h 444"/>
                        <a:gd name="T56" fmla="*/ 507 w 663"/>
                        <a:gd name="T57" fmla="*/ 330 h 444"/>
                        <a:gd name="T58" fmla="*/ 420 w 663"/>
                        <a:gd name="T59" fmla="*/ 408 h 444"/>
                        <a:gd name="T60" fmla="*/ 369 w 663"/>
                        <a:gd name="T61" fmla="*/ 444 h 444"/>
                        <a:gd name="T62" fmla="*/ 333 w 663"/>
                        <a:gd name="T63" fmla="*/ 417 h 444"/>
                        <a:gd name="T64" fmla="*/ 297 w 663"/>
                        <a:gd name="T65" fmla="*/ 444 h 4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63" h="444">
                          <a:moveTo>
                            <a:pt x="297" y="444"/>
                          </a:moveTo>
                          <a:lnTo>
                            <a:pt x="168" y="321"/>
                          </a:lnTo>
                          <a:lnTo>
                            <a:pt x="0" y="105"/>
                          </a:lnTo>
                          <a:lnTo>
                            <a:pt x="132" y="216"/>
                          </a:lnTo>
                          <a:lnTo>
                            <a:pt x="207" y="300"/>
                          </a:lnTo>
                          <a:lnTo>
                            <a:pt x="285" y="390"/>
                          </a:lnTo>
                          <a:lnTo>
                            <a:pt x="300" y="408"/>
                          </a:lnTo>
                          <a:lnTo>
                            <a:pt x="270" y="276"/>
                          </a:lnTo>
                          <a:lnTo>
                            <a:pt x="228" y="135"/>
                          </a:lnTo>
                          <a:lnTo>
                            <a:pt x="222" y="0"/>
                          </a:lnTo>
                          <a:lnTo>
                            <a:pt x="261" y="87"/>
                          </a:lnTo>
                          <a:lnTo>
                            <a:pt x="285" y="183"/>
                          </a:lnTo>
                          <a:lnTo>
                            <a:pt x="312" y="270"/>
                          </a:lnTo>
                          <a:lnTo>
                            <a:pt x="333" y="414"/>
                          </a:lnTo>
                          <a:lnTo>
                            <a:pt x="354" y="333"/>
                          </a:lnTo>
                          <a:lnTo>
                            <a:pt x="381" y="219"/>
                          </a:lnTo>
                          <a:lnTo>
                            <a:pt x="402" y="114"/>
                          </a:lnTo>
                          <a:lnTo>
                            <a:pt x="453" y="0"/>
                          </a:lnTo>
                          <a:lnTo>
                            <a:pt x="450" y="78"/>
                          </a:lnTo>
                          <a:lnTo>
                            <a:pt x="435" y="168"/>
                          </a:lnTo>
                          <a:lnTo>
                            <a:pt x="417" y="255"/>
                          </a:lnTo>
                          <a:lnTo>
                            <a:pt x="366" y="408"/>
                          </a:lnTo>
                          <a:lnTo>
                            <a:pt x="408" y="372"/>
                          </a:lnTo>
                          <a:lnTo>
                            <a:pt x="480" y="291"/>
                          </a:lnTo>
                          <a:lnTo>
                            <a:pt x="555" y="189"/>
                          </a:lnTo>
                          <a:lnTo>
                            <a:pt x="663" y="108"/>
                          </a:lnTo>
                          <a:lnTo>
                            <a:pt x="636" y="177"/>
                          </a:lnTo>
                          <a:lnTo>
                            <a:pt x="585" y="240"/>
                          </a:lnTo>
                          <a:lnTo>
                            <a:pt x="507" y="330"/>
                          </a:lnTo>
                          <a:lnTo>
                            <a:pt x="420" y="408"/>
                          </a:lnTo>
                          <a:lnTo>
                            <a:pt x="369" y="444"/>
                          </a:lnTo>
                          <a:lnTo>
                            <a:pt x="333" y="417"/>
                          </a:lnTo>
                          <a:lnTo>
                            <a:pt x="297" y="444"/>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5" name="Freeform 49"/>
                    <p:cNvSpPr>
                      <a:spLocks/>
                    </p:cNvSpPr>
                    <p:nvPr/>
                  </p:nvSpPr>
                  <p:spPr bwMode="auto">
                    <a:xfrm>
                      <a:off x="2430"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6" name="Freeform 50"/>
                    <p:cNvSpPr>
                      <a:spLocks/>
                    </p:cNvSpPr>
                    <p:nvPr/>
                  </p:nvSpPr>
                  <p:spPr bwMode="auto">
                    <a:xfrm flipH="1">
                      <a:off x="2943"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7" name="Freeform 51"/>
                    <p:cNvSpPr>
                      <a:spLocks/>
                    </p:cNvSpPr>
                    <p:nvPr/>
                  </p:nvSpPr>
                  <p:spPr bwMode="auto">
                    <a:xfrm>
                      <a:off x="2778" y="2868"/>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8" name="Freeform 52"/>
                    <p:cNvSpPr>
                      <a:spLocks/>
                    </p:cNvSpPr>
                    <p:nvPr/>
                  </p:nvSpPr>
                  <p:spPr bwMode="auto">
                    <a:xfrm flipH="1">
                      <a:off x="2916" y="2865"/>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9" name="Freeform 53"/>
                    <p:cNvSpPr>
                      <a:spLocks/>
                    </p:cNvSpPr>
                    <p:nvPr/>
                  </p:nvSpPr>
                  <p:spPr bwMode="auto">
                    <a:xfrm>
                      <a:off x="2817" y="2856"/>
                      <a:ext cx="123" cy="198"/>
                    </a:xfrm>
                    <a:custGeom>
                      <a:avLst/>
                      <a:gdLst>
                        <a:gd name="T0" fmla="*/ 57 w 123"/>
                        <a:gd name="T1" fmla="*/ 0 h 198"/>
                        <a:gd name="T2" fmla="*/ 21 w 123"/>
                        <a:gd name="T3" fmla="*/ 24 h 198"/>
                        <a:gd name="T4" fmla="*/ 24 w 123"/>
                        <a:gd name="T5" fmla="*/ 69 h 198"/>
                        <a:gd name="T6" fmla="*/ 18 w 123"/>
                        <a:gd name="T7" fmla="*/ 99 h 198"/>
                        <a:gd name="T8" fmla="*/ 6 w 123"/>
                        <a:gd name="T9" fmla="*/ 144 h 198"/>
                        <a:gd name="T10" fmla="*/ 0 w 123"/>
                        <a:gd name="T11" fmla="*/ 171 h 198"/>
                        <a:gd name="T12" fmla="*/ 21 w 123"/>
                        <a:gd name="T13" fmla="*/ 189 h 198"/>
                        <a:gd name="T14" fmla="*/ 60 w 123"/>
                        <a:gd name="T15" fmla="*/ 198 h 198"/>
                        <a:gd name="T16" fmla="*/ 93 w 123"/>
                        <a:gd name="T17" fmla="*/ 192 h 198"/>
                        <a:gd name="T18" fmla="*/ 123 w 123"/>
                        <a:gd name="T19" fmla="*/ 174 h 198"/>
                        <a:gd name="T20" fmla="*/ 108 w 123"/>
                        <a:gd name="T21" fmla="*/ 138 h 198"/>
                        <a:gd name="T22" fmla="*/ 105 w 123"/>
                        <a:gd name="T23" fmla="*/ 102 h 198"/>
                        <a:gd name="T24" fmla="*/ 102 w 123"/>
                        <a:gd name="T25" fmla="*/ 63 h 198"/>
                        <a:gd name="T26" fmla="*/ 102 w 123"/>
                        <a:gd name="T27" fmla="*/ 24 h 198"/>
                        <a:gd name="T28" fmla="*/ 57 w 123"/>
                        <a:gd name="T29" fmla="*/ 0 h 19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23" h="198">
                          <a:moveTo>
                            <a:pt x="57" y="0"/>
                          </a:moveTo>
                          <a:lnTo>
                            <a:pt x="21" y="24"/>
                          </a:lnTo>
                          <a:lnTo>
                            <a:pt x="24" y="69"/>
                          </a:lnTo>
                          <a:lnTo>
                            <a:pt x="18" y="99"/>
                          </a:lnTo>
                          <a:lnTo>
                            <a:pt x="6" y="144"/>
                          </a:lnTo>
                          <a:lnTo>
                            <a:pt x="0" y="171"/>
                          </a:lnTo>
                          <a:lnTo>
                            <a:pt x="21" y="189"/>
                          </a:lnTo>
                          <a:lnTo>
                            <a:pt x="60" y="198"/>
                          </a:lnTo>
                          <a:lnTo>
                            <a:pt x="93" y="192"/>
                          </a:lnTo>
                          <a:lnTo>
                            <a:pt x="123" y="174"/>
                          </a:lnTo>
                          <a:lnTo>
                            <a:pt x="108" y="138"/>
                          </a:lnTo>
                          <a:lnTo>
                            <a:pt x="105" y="102"/>
                          </a:lnTo>
                          <a:lnTo>
                            <a:pt x="102" y="63"/>
                          </a:lnTo>
                          <a:lnTo>
                            <a:pt x="102" y="24"/>
                          </a:lnTo>
                          <a:lnTo>
                            <a:pt x="57"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grpSp>
          </p:grpSp>
        </p:grpSp>
      </p:grpSp>
      <p:pic>
        <p:nvPicPr>
          <p:cNvPr id="93" name="Picture 5" descr="IGWAP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19700" y="19249"/>
            <a:ext cx="692695" cy="692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1"/>
          </p:nvPr>
        </p:nvSpPr>
        <p:spPr/>
        <p:txBody>
          <a:bodyPr/>
          <a:lstStyle/>
          <a:p>
            <a:r>
              <a:rPr lang="en-GB" smtClean="0"/>
              <a:t>CONFIDENTIAL</a:t>
            </a:r>
            <a:endParaRPr lang="en-GB" dirty="0"/>
          </a:p>
        </p:txBody>
      </p:sp>
      <p:sp>
        <p:nvSpPr>
          <p:cNvPr id="94" name="Footer Placeholder 3"/>
          <p:cNvSpPr txBox="1">
            <a:spLocks/>
          </p:cNvSpPr>
          <p:nvPr/>
        </p:nvSpPr>
        <p:spPr bwMode="auto">
          <a:xfrm>
            <a:off x="3132221" y="121937"/>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GB"/>
            </a:defPPr>
            <a:lvl1pPr algn="ctr"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GB" dirty="0" smtClean="0"/>
              <a:t>CONFIDENTIAL</a:t>
            </a:r>
            <a:endParaRPr lang="en-GB" dirty="0"/>
          </a:p>
        </p:txBody>
      </p:sp>
    </p:spTree>
    <p:extLst>
      <p:ext uri="{BB962C8B-B14F-4D97-AF65-F5344CB8AC3E}">
        <p14:creationId xmlns:p14="http://schemas.microsoft.com/office/powerpoint/2010/main" val="3446083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583027"/>
            <a:ext cx="8229600" cy="496816"/>
          </a:xfrm>
        </p:spPr>
        <p:txBody>
          <a:bodyPr/>
          <a:lstStyle/>
          <a:p>
            <a:r>
              <a:rPr lang="en-US" sz="4000" b="1" dirty="0" smtClean="0"/>
              <a:t>AWARENESS EDUCATION</a:t>
            </a:r>
            <a:endParaRPr lang="en-GB" sz="4000" b="1" dirty="0">
              <a:latin typeface="+mn-lt"/>
            </a:endParaRPr>
          </a:p>
        </p:txBody>
      </p:sp>
      <p:sp>
        <p:nvSpPr>
          <p:cNvPr id="70659" name="Rectangle 3"/>
          <p:cNvSpPr>
            <a:spLocks noGrp="1" noChangeArrowheads="1"/>
          </p:cNvSpPr>
          <p:nvPr>
            <p:ph type="body" idx="1"/>
          </p:nvPr>
        </p:nvSpPr>
        <p:spPr>
          <a:xfrm>
            <a:off x="200262" y="1435252"/>
            <a:ext cx="8764226" cy="4678749"/>
          </a:xfrm>
        </p:spPr>
        <p:txBody>
          <a:bodyPr/>
          <a:lstStyle/>
          <a:p>
            <a:pPr marL="509588" lvl="2" indent="-509588" algn="just">
              <a:lnSpc>
                <a:spcPct val="90000"/>
              </a:lnSpc>
              <a:buFont typeface="Arial" panose="020B0604020202020204" pitchFamily="34" charset="0"/>
              <a:buChar char="•"/>
            </a:pPr>
            <a:r>
              <a:rPr lang="en-ZA" sz="2600" dirty="0" smtClean="0"/>
              <a:t>DOD (IG) through </a:t>
            </a:r>
            <a:r>
              <a:rPr lang="en-ZA" sz="2600" dirty="0"/>
              <a:t>its awareness programme, educates DOD members </a:t>
            </a:r>
            <a:r>
              <a:rPr lang="en-ZA" sz="2600" dirty="0" smtClean="0"/>
              <a:t>on the following:</a:t>
            </a:r>
          </a:p>
          <a:p>
            <a:pPr marL="0" lvl="2" indent="0" algn="just">
              <a:lnSpc>
                <a:spcPct val="90000"/>
              </a:lnSpc>
              <a:buNone/>
            </a:pPr>
            <a:r>
              <a:rPr lang="en-ZA" sz="2600" dirty="0" smtClean="0"/>
              <a:t>     	 .  the C&amp;F Prevention </a:t>
            </a:r>
            <a:r>
              <a:rPr lang="en-ZA" sz="2600" dirty="0"/>
              <a:t>Plan</a:t>
            </a:r>
            <a:r>
              <a:rPr lang="en-ZA" sz="2600" dirty="0" smtClean="0"/>
              <a:t>,</a:t>
            </a:r>
          </a:p>
          <a:p>
            <a:pPr marL="0" lvl="2" indent="0" algn="just">
              <a:lnSpc>
                <a:spcPct val="90000"/>
              </a:lnSpc>
              <a:buNone/>
            </a:pPr>
            <a:r>
              <a:rPr lang="en-ZA" sz="2600" dirty="0" smtClean="0"/>
              <a:t>     	 .  the manifestations </a:t>
            </a:r>
            <a:r>
              <a:rPr lang="en-ZA" sz="2600" dirty="0"/>
              <a:t>of </a:t>
            </a:r>
            <a:r>
              <a:rPr lang="en-ZA" sz="2600" dirty="0" smtClean="0"/>
              <a:t>C&amp;F </a:t>
            </a:r>
            <a:r>
              <a:rPr lang="en-ZA" sz="2600" dirty="0"/>
              <a:t>in the workplace</a:t>
            </a:r>
            <a:r>
              <a:rPr lang="en-ZA" sz="2600" dirty="0" smtClean="0"/>
              <a:t>,</a:t>
            </a:r>
          </a:p>
          <a:p>
            <a:pPr marL="0" lvl="2" indent="0" algn="just">
              <a:lnSpc>
                <a:spcPct val="90000"/>
              </a:lnSpc>
              <a:buNone/>
            </a:pPr>
            <a:r>
              <a:rPr lang="en-ZA" sz="2600" dirty="0"/>
              <a:t> </a:t>
            </a:r>
            <a:r>
              <a:rPr lang="en-ZA" sz="2600" dirty="0" smtClean="0"/>
              <a:t>    	 .  the </a:t>
            </a:r>
            <a:r>
              <a:rPr lang="en-ZA" sz="2600" dirty="0"/>
              <a:t>DOD </a:t>
            </a:r>
            <a:r>
              <a:rPr lang="en-GB" sz="2600" dirty="0" smtClean="0"/>
              <a:t>whistle blowing </a:t>
            </a:r>
            <a:r>
              <a:rPr lang="en-GB" sz="2600" dirty="0"/>
              <a:t>policy</a:t>
            </a:r>
            <a:r>
              <a:rPr lang="en-GB" sz="2600" dirty="0" smtClean="0"/>
              <a:t>,</a:t>
            </a:r>
          </a:p>
          <a:p>
            <a:pPr marL="0" lvl="2" indent="0" algn="just">
              <a:lnSpc>
                <a:spcPct val="90000"/>
              </a:lnSpc>
              <a:buNone/>
            </a:pPr>
            <a:r>
              <a:rPr lang="en-GB" sz="2600" dirty="0"/>
              <a:t> </a:t>
            </a:r>
            <a:r>
              <a:rPr lang="en-GB" sz="2600" dirty="0" smtClean="0"/>
              <a:t>    	 .  ethics and C&amp;F risk management.</a:t>
            </a:r>
          </a:p>
          <a:p>
            <a:pPr marL="0" lvl="2" indent="0" algn="just">
              <a:lnSpc>
                <a:spcPct val="90000"/>
              </a:lnSpc>
              <a:buNone/>
            </a:pPr>
            <a:endParaRPr lang="en-US" sz="2600" dirty="0"/>
          </a:p>
          <a:p>
            <a:pPr marL="509588" lvl="2" indent="-509588" algn="just">
              <a:lnSpc>
                <a:spcPct val="90000"/>
              </a:lnSpc>
              <a:buFont typeface="Arial" panose="020B0604020202020204" pitchFamily="34" charset="0"/>
              <a:buChar char="•"/>
            </a:pPr>
            <a:r>
              <a:rPr lang="en-US" sz="2600" dirty="0" smtClean="0"/>
              <a:t>In 2016 a roadshow was conducted to communicate the C&amp;F Prevention Plan to all Level 4 units</a:t>
            </a:r>
            <a:endParaRPr lang="en-US" sz="2600" dirty="0"/>
          </a:p>
        </p:txBody>
      </p:sp>
      <p:sp>
        <p:nvSpPr>
          <p:cNvPr id="2" name="Date Placeholder 1"/>
          <p:cNvSpPr>
            <a:spLocks noGrp="1"/>
          </p:cNvSpPr>
          <p:nvPr>
            <p:ph type="dt" sz="half" idx="10"/>
          </p:nvPr>
        </p:nvSpPr>
        <p:spPr/>
        <p:txBody>
          <a:bodyPr/>
          <a:lstStyle/>
          <a:p>
            <a:fld id="{9D00A989-3BCC-468A-9000-FC0D9099700F}" type="datetime3">
              <a:rPr lang="en-US" smtClean="0"/>
              <a:t>15 March 2021</a:t>
            </a:fld>
            <a:endParaRPr lang="en-GB" dirty="0"/>
          </a:p>
        </p:txBody>
      </p:sp>
      <p:sp>
        <p:nvSpPr>
          <p:cNvPr id="3" name="Slide Number Placeholder 2"/>
          <p:cNvSpPr>
            <a:spLocks noGrp="1"/>
          </p:cNvSpPr>
          <p:nvPr>
            <p:ph type="sldNum" sz="quarter" idx="12"/>
          </p:nvPr>
        </p:nvSpPr>
        <p:spPr/>
        <p:txBody>
          <a:bodyPr/>
          <a:lstStyle/>
          <a:p>
            <a:fld id="{74490117-694E-4C5E-9563-EB5B4C1EE3CD}" type="slidenum">
              <a:rPr lang="en-GB" smtClean="0"/>
              <a:pPr/>
              <a:t>8</a:t>
            </a:fld>
            <a:endParaRPr lang="en-GB" dirty="0"/>
          </a:p>
        </p:txBody>
      </p:sp>
      <p:grpSp>
        <p:nvGrpSpPr>
          <p:cNvPr id="50" name="Group 11"/>
          <p:cNvGrpSpPr>
            <a:grpSpLocks/>
          </p:cNvGrpSpPr>
          <p:nvPr/>
        </p:nvGrpSpPr>
        <p:grpSpPr bwMode="auto">
          <a:xfrm>
            <a:off x="76200" y="70669"/>
            <a:ext cx="576188" cy="504800"/>
            <a:chOff x="6480" y="1440"/>
            <a:chExt cx="4440" cy="4080"/>
          </a:xfrm>
        </p:grpSpPr>
        <p:grpSp>
          <p:nvGrpSpPr>
            <p:cNvPr id="51" name="Group 12"/>
            <p:cNvGrpSpPr>
              <a:grpSpLocks/>
            </p:cNvGrpSpPr>
            <p:nvPr/>
          </p:nvGrpSpPr>
          <p:grpSpPr bwMode="auto">
            <a:xfrm>
              <a:off x="6480" y="1440"/>
              <a:ext cx="4440" cy="4080"/>
              <a:chOff x="176" y="2126"/>
              <a:chExt cx="1789" cy="1751"/>
            </a:xfrm>
          </p:grpSpPr>
          <p:sp>
            <p:nvSpPr>
              <p:cNvPr id="90" name="Freeform 13"/>
              <p:cNvSpPr>
                <a:spLocks/>
              </p:cNvSpPr>
              <p:nvPr/>
            </p:nvSpPr>
            <p:spPr bwMode="auto">
              <a:xfrm>
                <a:off x="176" y="2126"/>
                <a:ext cx="1789" cy="1751"/>
              </a:xfrm>
              <a:custGeom>
                <a:avLst/>
                <a:gdLst>
                  <a:gd name="T0" fmla="*/ 1 w 3094"/>
                  <a:gd name="T1" fmla="*/ 0 h 3027"/>
                  <a:gd name="T2" fmla="*/ 1 w 3094"/>
                  <a:gd name="T3" fmla="*/ 1 h 3027"/>
                  <a:gd name="T4" fmla="*/ 1 w 3094"/>
                  <a:gd name="T5" fmla="*/ 1 h 3027"/>
                  <a:gd name="T6" fmla="*/ 1 w 3094"/>
                  <a:gd name="T7" fmla="*/ 1 h 3027"/>
                  <a:gd name="T8" fmla="*/ 1 w 3094"/>
                  <a:gd name="T9" fmla="*/ 1 h 3027"/>
                  <a:gd name="T10" fmla="*/ 1 w 3094"/>
                  <a:gd name="T11" fmla="*/ 1 h 3027"/>
                  <a:gd name="T12" fmla="*/ 1 w 3094"/>
                  <a:gd name="T13" fmla="*/ 1 h 3027"/>
                  <a:gd name="T14" fmla="*/ 0 w 3094"/>
                  <a:gd name="T15" fmla="*/ 1 h 3027"/>
                  <a:gd name="T16" fmla="*/ 1 w 3094"/>
                  <a:gd name="T17" fmla="*/ 1 h 3027"/>
                  <a:gd name="T18" fmla="*/ 1 w 3094"/>
                  <a:gd name="T19" fmla="*/ 0 h 30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94" h="3027">
                    <a:moveTo>
                      <a:pt x="1554" y="0"/>
                    </a:moveTo>
                    <a:lnTo>
                      <a:pt x="2558" y="362"/>
                    </a:lnTo>
                    <a:lnTo>
                      <a:pt x="3094" y="1299"/>
                    </a:lnTo>
                    <a:lnTo>
                      <a:pt x="2893" y="2344"/>
                    </a:lnTo>
                    <a:lnTo>
                      <a:pt x="2089" y="3027"/>
                    </a:lnTo>
                    <a:lnTo>
                      <a:pt x="1018" y="3027"/>
                    </a:lnTo>
                    <a:lnTo>
                      <a:pt x="187" y="2344"/>
                    </a:lnTo>
                    <a:lnTo>
                      <a:pt x="0" y="1299"/>
                    </a:lnTo>
                    <a:lnTo>
                      <a:pt x="549" y="362"/>
                    </a:lnTo>
                    <a:lnTo>
                      <a:pt x="1554" y="0"/>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91" name="Freeform 14"/>
              <p:cNvSpPr>
                <a:spLocks/>
              </p:cNvSpPr>
              <p:nvPr/>
            </p:nvSpPr>
            <p:spPr bwMode="auto">
              <a:xfrm>
                <a:off x="204" y="2165"/>
                <a:ext cx="1735" cy="1692"/>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FFDB4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92" name="Freeform 15"/>
              <p:cNvSpPr>
                <a:spLocks/>
              </p:cNvSpPr>
              <p:nvPr/>
            </p:nvSpPr>
            <p:spPr bwMode="auto">
              <a:xfrm>
                <a:off x="293" y="2231"/>
                <a:ext cx="1552" cy="1555"/>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grpSp>
          <p:nvGrpSpPr>
            <p:cNvPr id="52" name="Group 16"/>
            <p:cNvGrpSpPr>
              <a:grpSpLocks/>
            </p:cNvGrpSpPr>
            <p:nvPr/>
          </p:nvGrpSpPr>
          <p:grpSpPr bwMode="auto">
            <a:xfrm>
              <a:off x="7436" y="2295"/>
              <a:ext cx="2464" cy="2507"/>
              <a:chOff x="2379" y="2190"/>
              <a:chExt cx="993" cy="1076"/>
            </a:xfrm>
          </p:grpSpPr>
          <p:grpSp>
            <p:nvGrpSpPr>
              <p:cNvPr id="53" name="Group 17"/>
              <p:cNvGrpSpPr>
                <a:grpSpLocks/>
              </p:cNvGrpSpPr>
              <p:nvPr/>
            </p:nvGrpSpPr>
            <p:grpSpPr bwMode="auto">
              <a:xfrm>
                <a:off x="2525" y="2980"/>
                <a:ext cx="277" cy="286"/>
                <a:chOff x="2525" y="2980"/>
                <a:chExt cx="277" cy="286"/>
              </a:xfrm>
            </p:grpSpPr>
            <p:grpSp>
              <p:nvGrpSpPr>
                <p:cNvPr id="80" name="Group 18"/>
                <p:cNvGrpSpPr>
                  <a:grpSpLocks/>
                </p:cNvGrpSpPr>
                <p:nvPr/>
              </p:nvGrpSpPr>
              <p:grpSpPr bwMode="auto">
                <a:xfrm>
                  <a:off x="2582" y="2980"/>
                  <a:ext cx="95" cy="60"/>
                  <a:chOff x="2578" y="2972"/>
                  <a:chExt cx="95" cy="60"/>
                </a:xfrm>
              </p:grpSpPr>
              <p:sp>
                <p:nvSpPr>
                  <p:cNvPr id="88" name="Oval 19"/>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dirty="0">
                      <a:latin typeface="Arial" charset="0"/>
                    </a:endParaRPr>
                  </a:p>
                </p:txBody>
              </p:sp>
              <p:sp>
                <p:nvSpPr>
                  <p:cNvPr id="89" name="Freeform 20"/>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grpSp>
              <p:nvGrpSpPr>
                <p:cNvPr id="81" name="Group 21"/>
                <p:cNvGrpSpPr>
                  <a:grpSpLocks/>
                </p:cNvGrpSpPr>
                <p:nvPr/>
              </p:nvGrpSpPr>
              <p:grpSpPr bwMode="auto">
                <a:xfrm rot="3608440" flipH="1">
                  <a:off x="2724" y="3067"/>
                  <a:ext cx="95" cy="60"/>
                  <a:chOff x="2578" y="2972"/>
                  <a:chExt cx="95" cy="60"/>
                </a:xfrm>
              </p:grpSpPr>
              <p:sp>
                <p:nvSpPr>
                  <p:cNvPr id="86" name="Oval 22"/>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dirty="0">
                      <a:latin typeface="Arial" charset="0"/>
                    </a:endParaRPr>
                  </a:p>
                </p:txBody>
              </p:sp>
              <p:sp>
                <p:nvSpPr>
                  <p:cNvPr id="87" name="Freeform 23"/>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sp>
              <p:nvSpPr>
                <p:cNvPr id="82" name="Freeform 24"/>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83" name="Freeform 25"/>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84" name="Oval 26"/>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dirty="0">
                    <a:latin typeface="Arial" charset="0"/>
                  </a:endParaRPr>
                </a:p>
              </p:txBody>
            </p:sp>
            <p:sp>
              <p:nvSpPr>
                <p:cNvPr id="85" name="Freeform 27"/>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grpSp>
            <p:nvGrpSpPr>
              <p:cNvPr id="54" name="Group 28"/>
              <p:cNvGrpSpPr>
                <a:grpSpLocks/>
              </p:cNvGrpSpPr>
              <p:nvPr/>
            </p:nvGrpSpPr>
            <p:grpSpPr bwMode="auto">
              <a:xfrm flipH="1">
                <a:off x="2960" y="2975"/>
                <a:ext cx="277" cy="286"/>
                <a:chOff x="2525" y="2980"/>
                <a:chExt cx="277" cy="286"/>
              </a:xfrm>
            </p:grpSpPr>
            <p:grpSp>
              <p:nvGrpSpPr>
                <p:cNvPr id="70" name="Group 29"/>
                <p:cNvGrpSpPr>
                  <a:grpSpLocks/>
                </p:cNvGrpSpPr>
                <p:nvPr/>
              </p:nvGrpSpPr>
              <p:grpSpPr bwMode="auto">
                <a:xfrm>
                  <a:off x="2582" y="2980"/>
                  <a:ext cx="95" cy="60"/>
                  <a:chOff x="2578" y="2972"/>
                  <a:chExt cx="95" cy="60"/>
                </a:xfrm>
              </p:grpSpPr>
              <p:sp>
                <p:nvSpPr>
                  <p:cNvPr id="78" name="Oval 30"/>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dirty="0">
                      <a:latin typeface="Arial" charset="0"/>
                    </a:endParaRPr>
                  </a:p>
                </p:txBody>
              </p:sp>
              <p:sp>
                <p:nvSpPr>
                  <p:cNvPr id="79" name="Freeform 31"/>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grpSp>
              <p:nvGrpSpPr>
                <p:cNvPr id="71" name="Group 32"/>
                <p:cNvGrpSpPr>
                  <a:grpSpLocks/>
                </p:cNvGrpSpPr>
                <p:nvPr/>
              </p:nvGrpSpPr>
              <p:grpSpPr bwMode="auto">
                <a:xfrm rot="3608440" flipH="1">
                  <a:off x="2724" y="3067"/>
                  <a:ext cx="95" cy="60"/>
                  <a:chOff x="2578" y="2972"/>
                  <a:chExt cx="95" cy="60"/>
                </a:xfrm>
              </p:grpSpPr>
              <p:sp>
                <p:nvSpPr>
                  <p:cNvPr id="76" name="Oval 75"/>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dirty="0">
                      <a:latin typeface="Arial" charset="0"/>
                    </a:endParaRPr>
                  </a:p>
                </p:txBody>
              </p:sp>
              <p:sp>
                <p:nvSpPr>
                  <p:cNvPr id="77" name="Freeform 76"/>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sp>
              <p:nvSpPr>
                <p:cNvPr id="72" name="Freeform 35"/>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73" name="Freeform 36"/>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74" name="Oval 37"/>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dirty="0">
                    <a:latin typeface="Arial" charset="0"/>
                  </a:endParaRPr>
                </a:p>
              </p:txBody>
            </p:sp>
            <p:sp>
              <p:nvSpPr>
                <p:cNvPr id="75" name="Freeform 38"/>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grpSp>
            <p:nvGrpSpPr>
              <p:cNvPr id="55" name="Group 39"/>
              <p:cNvGrpSpPr>
                <a:grpSpLocks/>
              </p:cNvGrpSpPr>
              <p:nvPr/>
            </p:nvGrpSpPr>
            <p:grpSpPr bwMode="auto">
              <a:xfrm>
                <a:off x="2379" y="2190"/>
                <a:ext cx="993" cy="864"/>
                <a:chOff x="2379" y="2190"/>
                <a:chExt cx="993" cy="864"/>
              </a:xfrm>
            </p:grpSpPr>
            <p:sp>
              <p:nvSpPr>
                <p:cNvPr id="56" name="Freeform 40"/>
                <p:cNvSpPr>
                  <a:spLocks/>
                </p:cNvSpPr>
                <p:nvPr/>
              </p:nvSpPr>
              <p:spPr bwMode="auto">
                <a:xfrm>
                  <a:off x="2487"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7" name="Freeform 41"/>
                <p:cNvSpPr>
                  <a:spLocks/>
                </p:cNvSpPr>
                <p:nvPr/>
              </p:nvSpPr>
              <p:spPr bwMode="auto">
                <a:xfrm flipH="1">
                  <a:off x="3045"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nvGrpSpPr>
                <p:cNvPr id="58" name="Group 42"/>
                <p:cNvGrpSpPr>
                  <a:grpSpLocks/>
                </p:cNvGrpSpPr>
                <p:nvPr/>
              </p:nvGrpSpPr>
              <p:grpSpPr bwMode="auto">
                <a:xfrm>
                  <a:off x="2379" y="2190"/>
                  <a:ext cx="993" cy="864"/>
                  <a:chOff x="2379" y="2190"/>
                  <a:chExt cx="993" cy="864"/>
                </a:xfrm>
              </p:grpSpPr>
              <p:sp>
                <p:nvSpPr>
                  <p:cNvPr id="59" name="Freeform 43"/>
                  <p:cNvSpPr>
                    <a:spLocks/>
                  </p:cNvSpPr>
                  <p:nvPr/>
                </p:nvSpPr>
                <p:spPr bwMode="auto">
                  <a:xfrm>
                    <a:off x="2379"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0" name="Freeform 44"/>
                  <p:cNvSpPr>
                    <a:spLocks/>
                  </p:cNvSpPr>
                  <p:nvPr/>
                </p:nvSpPr>
                <p:spPr bwMode="auto">
                  <a:xfrm flipH="1">
                    <a:off x="2982"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1" name="Freeform 45"/>
                  <p:cNvSpPr>
                    <a:spLocks/>
                  </p:cNvSpPr>
                  <p:nvPr/>
                </p:nvSpPr>
                <p:spPr bwMode="auto">
                  <a:xfrm>
                    <a:off x="2697" y="2190"/>
                    <a:ext cx="177" cy="564"/>
                  </a:xfrm>
                  <a:custGeom>
                    <a:avLst/>
                    <a:gdLst>
                      <a:gd name="T0" fmla="*/ 126 w 177"/>
                      <a:gd name="T1" fmla="*/ 564 h 564"/>
                      <a:gd name="T2" fmla="*/ 0 w 177"/>
                      <a:gd name="T3" fmla="*/ 387 h 564"/>
                      <a:gd name="T4" fmla="*/ 3 w 177"/>
                      <a:gd name="T5" fmla="*/ 0 h 564"/>
                      <a:gd name="T6" fmla="*/ 177 w 177"/>
                      <a:gd name="T7" fmla="*/ 351 h 564"/>
                      <a:gd name="T8" fmla="*/ 159 w 177"/>
                      <a:gd name="T9" fmla="*/ 546 h 564"/>
                      <a:gd name="T10" fmla="*/ 126 w 177"/>
                      <a:gd name="T11" fmla="*/ 564 h 5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7" h="564">
                        <a:moveTo>
                          <a:pt x="126" y="564"/>
                        </a:moveTo>
                        <a:lnTo>
                          <a:pt x="0" y="387"/>
                        </a:lnTo>
                        <a:lnTo>
                          <a:pt x="3" y="0"/>
                        </a:lnTo>
                        <a:lnTo>
                          <a:pt x="177" y="351"/>
                        </a:lnTo>
                        <a:lnTo>
                          <a:pt x="159" y="546"/>
                        </a:lnTo>
                        <a:lnTo>
                          <a:pt x="126" y="564"/>
                        </a:lnTo>
                        <a:close/>
                      </a:path>
                    </a:pathLst>
                  </a:custGeom>
                  <a:solidFill>
                    <a:srgbClr val="57D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2" name="Freeform 46"/>
                  <p:cNvSpPr>
                    <a:spLocks/>
                  </p:cNvSpPr>
                  <p:nvPr/>
                </p:nvSpPr>
                <p:spPr bwMode="auto">
                  <a:xfrm>
                    <a:off x="2871" y="2199"/>
                    <a:ext cx="183" cy="540"/>
                  </a:xfrm>
                  <a:custGeom>
                    <a:avLst/>
                    <a:gdLst>
                      <a:gd name="T0" fmla="*/ 36 w 183"/>
                      <a:gd name="T1" fmla="*/ 537 h 540"/>
                      <a:gd name="T2" fmla="*/ 0 w 183"/>
                      <a:gd name="T3" fmla="*/ 339 h 540"/>
                      <a:gd name="T4" fmla="*/ 180 w 183"/>
                      <a:gd name="T5" fmla="*/ 0 h 540"/>
                      <a:gd name="T6" fmla="*/ 183 w 183"/>
                      <a:gd name="T7" fmla="*/ 384 h 540"/>
                      <a:gd name="T8" fmla="*/ 69 w 183"/>
                      <a:gd name="T9" fmla="*/ 540 h 540"/>
                      <a:gd name="T10" fmla="*/ 36 w 183"/>
                      <a:gd name="T11" fmla="*/ 537 h 5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3" h="540">
                        <a:moveTo>
                          <a:pt x="36" y="537"/>
                        </a:moveTo>
                        <a:lnTo>
                          <a:pt x="0" y="339"/>
                        </a:lnTo>
                        <a:lnTo>
                          <a:pt x="180" y="0"/>
                        </a:lnTo>
                        <a:lnTo>
                          <a:pt x="183" y="384"/>
                        </a:lnTo>
                        <a:lnTo>
                          <a:pt x="69" y="540"/>
                        </a:lnTo>
                        <a:lnTo>
                          <a:pt x="36" y="537"/>
                        </a:lnTo>
                        <a:close/>
                      </a:path>
                    </a:pathLst>
                  </a:custGeom>
                  <a:solidFill>
                    <a:srgbClr val="6500CA"/>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nvGrpSpPr>
                  <p:cNvPr id="63" name="Group 47"/>
                  <p:cNvGrpSpPr>
                    <a:grpSpLocks/>
                  </p:cNvGrpSpPr>
                  <p:nvPr/>
                </p:nvGrpSpPr>
                <p:grpSpPr bwMode="auto">
                  <a:xfrm>
                    <a:off x="2430" y="2439"/>
                    <a:ext cx="897" cy="615"/>
                    <a:chOff x="2430" y="2439"/>
                    <a:chExt cx="897" cy="615"/>
                  </a:xfrm>
                </p:grpSpPr>
                <p:sp>
                  <p:nvSpPr>
                    <p:cNvPr id="64" name="Freeform 48"/>
                    <p:cNvSpPr>
                      <a:spLocks/>
                    </p:cNvSpPr>
                    <p:nvPr/>
                  </p:nvSpPr>
                  <p:spPr bwMode="auto">
                    <a:xfrm>
                      <a:off x="2541" y="2439"/>
                      <a:ext cx="663" cy="444"/>
                    </a:xfrm>
                    <a:custGeom>
                      <a:avLst/>
                      <a:gdLst>
                        <a:gd name="T0" fmla="*/ 297 w 663"/>
                        <a:gd name="T1" fmla="*/ 444 h 444"/>
                        <a:gd name="T2" fmla="*/ 168 w 663"/>
                        <a:gd name="T3" fmla="*/ 321 h 444"/>
                        <a:gd name="T4" fmla="*/ 0 w 663"/>
                        <a:gd name="T5" fmla="*/ 105 h 444"/>
                        <a:gd name="T6" fmla="*/ 132 w 663"/>
                        <a:gd name="T7" fmla="*/ 216 h 444"/>
                        <a:gd name="T8" fmla="*/ 207 w 663"/>
                        <a:gd name="T9" fmla="*/ 300 h 444"/>
                        <a:gd name="T10" fmla="*/ 285 w 663"/>
                        <a:gd name="T11" fmla="*/ 390 h 444"/>
                        <a:gd name="T12" fmla="*/ 300 w 663"/>
                        <a:gd name="T13" fmla="*/ 408 h 444"/>
                        <a:gd name="T14" fmla="*/ 270 w 663"/>
                        <a:gd name="T15" fmla="*/ 276 h 444"/>
                        <a:gd name="T16" fmla="*/ 228 w 663"/>
                        <a:gd name="T17" fmla="*/ 135 h 444"/>
                        <a:gd name="T18" fmla="*/ 222 w 663"/>
                        <a:gd name="T19" fmla="*/ 0 h 444"/>
                        <a:gd name="T20" fmla="*/ 261 w 663"/>
                        <a:gd name="T21" fmla="*/ 87 h 444"/>
                        <a:gd name="T22" fmla="*/ 285 w 663"/>
                        <a:gd name="T23" fmla="*/ 183 h 444"/>
                        <a:gd name="T24" fmla="*/ 312 w 663"/>
                        <a:gd name="T25" fmla="*/ 270 h 444"/>
                        <a:gd name="T26" fmla="*/ 333 w 663"/>
                        <a:gd name="T27" fmla="*/ 414 h 444"/>
                        <a:gd name="T28" fmla="*/ 354 w 663"/>
                        <a:gd name="T29" fmla="*/ 333 h 444"/>
                        <a:gd name="T30" fmla="*/ 381 w 663"/>
                        <a:gd name="T31" fmla="*/ 219 h 444"/>
                        <a:gd name="T32" fmla="*/ 402 w 663"/>
                        <a:gd name="T33" fmla="*/ 114 h 444"/>
                        <a:gd name="T34" fmla="*/ 453 w 663"/>
                        <a:gd name="T35" fmla="*/ 0 h 444"/>
                        <a:gd name="T36" fmla="*/ 450 w 663"/>
                        <a:gd name="T37" fmla="*/ 78 h 444"/>
                        <a:gd name="T38" fmla="*/ 435 w 663"/>
                        <a:gd name="T39" fmla="*/ 168 h 444"/>
                        <a:gd name="T40" fmla="*/ 417 w 663"/>
                        <a:gd name="T41" fmla="*/ 255 h 444"/>
                        <a:gd name="T42" fmla="*/ 366 w 663"/>
                        <a:gd name="T43" fmla="*/ 408 h 444"/>
                        <a:gd name="T44" fmla="*/ 408 w 663"/>
                        <a:gd name="T45" fmla="*/ 372 h 444"/>
                        <a:gd name="T46" fmla="*/ 480 w 663"/>
                        <a:gd name="T47" fmla="*/ 291 h 444"/>
                        <a:gd name="T48" fmla="*/ 555 w 663"/>
                        <a:gd name="T49" fmla="*/ 189 h 444"/>
                        <a:gd name="T50" fmla="*/ 663 w 663"/>
                        <a:gd name="T51" fmla="*/ 108 h 444"/>
                        <a:gd name="T52" fmla="*/ 636 w 663"/>
                        <a:gd name="T53" fmla="*/ 177 h 444"/>
                        <a:gd name="T54" fmla="*/ 585 w 663"/>
                        <a:gd name="T55" fmla="*/ 240 h 444"/>
                        <a:gd name="T56" fmla="*/ 507 w 663"/>
                        <a:gd name="T57" fmla="*/ 330 h 444"/>
                        <a:gd name="T58" fmla="*/ 420 w 663"/>
                        <a:gd name="T59" fmla="*/ 408 h 444"/>
                        <a:gd name="T60" fmla="*/ 369 w 663"/>
                        <a:gd name="T61" fmla="*/ 444 h 444"/>
                        <a:gd name="T62" fmla="*/ 333 w 663"/>
                        <a:gd name="T63" fmla="*/ 417 h 444"/>
                        <a:gd name="T64" fmla="*/ 297 w 663"/>
                        <a:gd name="T65" fmla="*/ 444 h 4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63" h="444">
                          <a:moveTo>
                            <a:pt x="297" y="444"/>
                          </a:moveTo>
                          <a:lnTo>
                            <a:pt x="168" y="321"/>
                          </a:lnTo>
                          <a:lnTo>
                            <a:pt x="0" y="105"/>
                          </a:lnTo>
                          <a:lnTo>
                            <a:pt x="132" y="216"/>
                          </a:lnTo>
                          <a:lnTo>
                            <a:pt x="207" y="300"/>
                          </a:lnTo>
                          <a:lnTo>
                            <a:pt x="285" y="390"/>
                          </a:lnTo>
                          <a:lnTo>
                            <a:pt x="300" y="408"/>
                          </a:lnTo>
                          <a:lnTo>
                            <a:pt x="270" y="276"/>
                          </a:lnTo>
                          <a:lnTo>
                            <a:pt x="228" y="135"/>
                          </a:lnTo>
                          <a:lnTo>
                            <a:pt x="222" y="0"/>
                          </a:lnTo>
                          <a:lnTo>
                            <a:pt x="261" y="87"/>
                          </a:lnTo>
                          <a:lnTo>
                            <a:pt x="285" y="183"/>
                          </a:lnTo>
                          <a:lnTo>
                            <a:pt x="312" y="270"/>
                          </a:lnTo>
                          <a:lnTo>
                            <a:pt x="333" y="414"/>
                          </a:lnTo>
                          <a:lnTo>
                            <a:pt x="354" y="333"/>
                          </a:lnTo>
                          <a:lnTo>
                            <a:pt x="381" y="219"/>
                          </a:lnTo>
                          <a:lnTo>
                            <a:pt x="402" y="114"/>
                          </a:lnTo>
                          <a:lnTo>
                            <a:pt x="453" y="0"/>
                          </a:lnTo>
                          <a:lnTo>
                            <a:pt x="450" y="78"/>
                          </a:lnTo>
                          <a:lnTo>
                            <a:pt x="435" y="168"/>
                          </a:lnTo>
                          <a:lnTo>
                            <a:pt x="417" y="255"/>
                          </a:lnTo>
                          <a:lnTo>
                            <a:pt x="366" y="408"/>
                          </a:lnTo>
                          <a:lnTo>
                            <a:pt x="408" y="372"/>
                          </a:lnTo>
                          <a:lnTo>
                            <a:pt x="480" y="291"/>
                          </a:lnTo>
                          <a:lnTo>
                            <a:pt x="555" y="189"/>
                          </a:lnTo>
                          <a:lnTo>
                            <a:pt x="663" y="108"/>
                          </a:lnTo>
                          <a:lnTo>
                            <a:pt x="636" y="177"/>
                          </a:lnTo>
                          <a:lnTo>
                            <a:pt x="585" y="240"/>
                          </a:lnTo>
                          <a:lnTo>
                            <a:pt x="507" y="330"/>
                          </a:lnTo>
                          <a:lnTo>
                            <a:pt x="420" y="408"/>
                          </a:lnTo>
                          <a:lnTo>
                            <a:pt x="369" y="444"/>
                          </a:lnTo>
                          <a:lnTo>
                            <a:pt x="333" y="417"/>
                          </a:lnTo>
                          <a:lnTo>
                            <a:pt x="297" y="444"/>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5" name="Freeform 49"/>
                    <p:cNvSpPr>
                      <a:spLocks/>
                    </p:cNvSpPr>
                    <p:nvPr/>
                  </p:nvSpPr>
                  <p:spPr bwMode="auto">
                    <a:xfrm>
                      <a:off x="2430"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6" name="Freeform 50"/>
                    <p:cNvSpPr>
                      <a:spLocks/>
                    </p:cNvSpPr>
                    <p:nvPr/>
                  </p:nvSpPr>
                  <p:spPr bwMode="auto">
                    <a:xfrm flipH="1">
                      <a:off x="2943"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7" name="Freeform 51"/>
                    <p:cNvSpPr>
                      <a:spLocks/>
                    </p:cNvSpPr>
                    <p:nvPr/>
                  </p:nvSpPr>
                  <p:spPr bwMode="auto">
                    <a:xfrm>
                      <a:off x="2778" y="2868"/>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8" name="Freeform 52"/>
                    <p:cNvSpPr>
                      <a:spLocks/>
                    </p:cNvSpPr>
                    <p:nvPr/>
                  </p:nvSpPr>
                  <p:spPr bwMode="auto">
                    <a:xfrm flipH="1">
                      <a:off x="2916" y="2865"/>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9" name="Freeform 53"/>
                    <p:cNvSpPr>
                      <a:spLocks/>
                    </p:cNvSpPr>
                    <p:nvPr/>
                  </p:nvSpPr>
                  <p:spPr bwMode="auto">
                    <a:xfrm>
                      <a:off x="2817" y="2856"/>
                      <a:ext cx="123" cy="198"/>
                    </a:xfrm>
                    <a:custGeom>
                      <a:avLst/>
                      <a:gdLst>
                        <a:gd name="T0" fmla="*/ 57 w 123"/>
                        <a:gd name="T1" fmla="*/ 0 h 198"/>
                        <a:gd name="T2" fmla="*/ 21 w 123"/>
                        <a:gd name="T3" fmla="*/ 24 h 198"/>
                        <a:gd name="T4" fmla="*/ 24 w 123"/>
                        <a:gd name="T5" fmla="*/ 69 h 198"/>
                        <a:gd name="T6" fmla="*/ 18 w 123"/>
                        <a:gd name="T7" fmla="*/ 99 h 198"/>
                        <a:gd name="T8" fmla="*/ 6 w 123"/>
                        <a:gd name="T9" fmla="*/ 144 h 198"/>
                        <a:gd name="T10" fmla="*/ 0 w 123"/>
                        <a:gd name="T11" fmla="*/ 171 h 198"/>
                        <a:gd name="T12" fmla="*/ 21 w 123"/>
                        <a:gd name="T13" fmla="*/ 189 h 198"/>
                        <a:gd name="T14" fmla="*/ 60 w 123"/>
                        <a:gd name="T15" fmla="*/ 198 h 198"/>
                        <a:gd name="T16" fmla="*/ 93 w 123"/>
                        <a:gd name="T17" fmla="*/ 192 h 198"/>
                        <a:gd name="T18" fmla="*/ 123 w 123"/>
                        <a:gd name="T19" fmla="*/ 174 h 198"/>
                        <a:gd name="T20" fmla="*/ 108 w 123"/>
                        <a:gd name="T21" fmla="*/ 138 h 198"/>
                        <a:gd name="T22" fmla="*/ 105 w 123"/>
                        <a:gd name="T23" fmla="*/ 102 h 198"/>
                        <a:gd name="T24" fmla="*/ 102 w 123"/>
                        <a:gd name="T25" fmla="*/ 63 h 198"/>
                        <a:gd name="T26" fmla="*/ 102 w 123"/>
                        <a:gd name="T27" fmla="*/ 24 h 198"/>
                        <a:gd name="T28" fmla="*/ 57 w 123"/>
                        <a:gd name="T29" fmla="*/ 0 h 19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23" h="198">
                          <a:moveTo>
                            <a:pt x="57" y="0"/>
                          </a:moveTo>
                          <a:lnTo>
                            <a:pt x="21" y="24"/>
                          </a:lnTo>
                          <a:lnTo>
                            <a:pt x="24" y="69"/>
                          </a:lnTo>
                          <a:lnTo>
                            <a:pt x="18" y="99"/>
                          </a:lnTo>
                          <a:lnTo>
                            <a:pt x="6" y="144"/>
                          </a:lnTo>
                          <a:lnTo>
                            <a:pt x="0" y="171"/>
                          </a:lnTo>
                          <a:lnTo>
                            <a:pt x="21" y="189"/>
                          </a:lnTo>
                          <a:lnTo>
                            <a:pt x="60" y="198"/>
                          </a:lnTo>
                          <a:lnTo>
                            <a:pt x="93" y="192"/>
                          </a:lnTo>
                          <a:lnTo>
                            <a:pt x="123" y="174"/>
                          </a:lnTo>
                          <a:lnTo>
                            <a:pt x="108" y="138"/>
                          </a:lnTo>
                          <a:lnTo>
                            <a:pt x="105" y="102"/>
                          </a:lnTo>
                          <a:lnTo>
                            <a:pt x="102" y="63"/>
                          </a:lnTo>
                          <a:lnTo>
                            <a:pt x="102" y="24"/>
                          </a:lnTo>
                          <a:lnTo>
                            <a:pt x="57"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grpSp>
          </p:grpSp>
        </p:grpSp>
      </p:grpSp>
      <p:pic>
        <p:nvPicPr>
          <p:cNvPr id="93" name="Picture 5" descr="IGWAP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19700" y="19249"/>
            <a:ext cx="692695" cy="692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1"/>
          </p:nvPr>
        </p:nvSpPr>
        <p:spPr/>
        <p:txBody>
          <a:bodyPr/>
          <a:lstStyle/>
          <a:p>
            <a:r>
              <a:rPr lang="en-GB" smtClean="0"/>
              <a:t>CONFIDENTIAL</a:t>
            </a:r>
            <a:endParaRPr lang="en-GB" dirty="0"/>
          </a:p>
        </p:txBody>
      </p:sp>
      <p:sp>
        <p:nvSpPr>
          <p:cNvPr id="94" name="Footer Placeholder 3"/>
          <p:cNvSpPr txBox="1">
            <a:spLocks/>
          </p:cNvSpPr>
          <p:nvPr/>
        </p:nvSpPr>
        <p:spPr bwMode="auto">
          <a:xfrm>
            <a:off x="3141844" y="112311"/>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GB"/>
            </a:defPPr>
            <a:lvl1pPr algn="ctr"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GB" smtClean="0"/>
              <a:t>CONFIDENTIAL</a:t>
            </a:r>
            <a:endParaRPr lang="en-GB" dirty="0"/>
          </a:p>
        </p:txBody>
      </p:sp>
    </p:spTree>
    <p:extLst>
      <p:ext uri="{BB962C8B-B14F-4D97-AF65-F5344CB8AC3E}">
        <p14:creationId xmlns:p14="http://schemas.microsoft.com/office/powerpoint/2010/main" val="23319985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583029"/>
            <a:ext cx="8229600" cy="496816"/>
          </a:xfrm>
        </p:spPr>
        <p:txBody>
          <a:bodyPr/>
          <a:lstStyle/>
          <a:p>
            <a:pPr marL="0" lvl="2" indent="0">
              <a:lnSpc>
                <a:spcPct val="90000"/>
              </a:lnSpc>
              <a:buNone/>
            </a:pPr>
            <a:r>
              <a:rPr lang="en-US" sz="4000" b="1" dirty="0" smtClean="0"/>
              <a:t>MULTI-DISCIPLINARY TEAM</a:t>
            </a:r>
            <a:endParaRPr lang="en-US" sz="4000" b="1" dirty="0"/>
          </a:p>
        </p:txBody>
      </p:sp>
      <p:sp>
        <p:nvSpPr>
          <p:cNvPr id="70659" name="Rectangle 3"/>
          <p:cNvSpPr>
            <a:spLocks noGrp="1" noChangeArrowheads="1"/>
          </p:cNvSpPr>
          <p:nvPr>
            <p:ph type="body" idx="1"/>
          </p:nvPr>
        </p:nvSpPr>
        <p:spPr>
          <a:xfrm>
            <a:off x="113884" y="1346489"/>
            <a:ext cx="8998512" cy="4392488"/>
          </a:xfrm>
        </p:spPr>
        <p:txBody>
          <a:bodyPr/>
          <a:lstStyle/>
          <a:p>
            <a:pPr marL="457200" lvl="2" indent="-457200" algn="just">
              <a:lnSpc>
                <a:spcPct val="90000"/>
              </a:lnSpc>
            </a:pPr>
            <a:r>
              <a:rPr lang="en-US" dirty="0" smtClean="0"/>
              <a:t>As </a:t>
            </a:r>
            <a:r>
              <a:rPr lang="en-US" dirty="0"/>
              <a:t>agreed by the DOD Security </a:t>
            </a:r>
            <a:r>
              <a:rPr lang="en-US" dirty="0" smtClean="0"/>
              <a:t>Cluster and the Accountability Management Committee of the DOD, which is made up of all Chiefs of Services and Divisions, IG (DACAF) was to </a:t>
            </a:r>
            <a:r>
              <a:rPr lang="en-US" dirty="0"/>
              <a:t>co-ordinate the</a:t>
            </a:r>
            <a:r>
              <a:rPr lang="en-GB" dirty="0"/>
              <a:t> introduction of multi-disciplinary </a:t>
            </a:r>
            <a:r>
              <a:rPr lang="en-GB" dirty="0" smtClean="0"/>
              <a:t>team </a:t>
            </a:r>
            <a:r>
              <a:rPr lang="en-GB" dirty="0"/>
              <a:t>to pro-actively focus on identifying C&amp;F within the procurement environment and </a:t>
            </a:r>
            <a:r>
              <a:rPr lang="en-GB" dirty="0" smtClean="0"/>
              <a:t> MPD continue with witness statements for the finalisation of the investigation</a:t>
            </a:r>
          </a:p>
          <a:p>
            <a:pPr marL="457200" lvl="2" indent="-457200" algn="just">
              <a:lnSpc>
                <a:spcPct val="90000"/>
              </a:lnSpc>
            </a:pPr>
            <a:r>
              <a:rPr lang="en-GB" dirty="0" smtClean="0"/>
              <a:t>The first multi-disciplinary team detection investigation was conducted in Simon’s Town from 02 to 20 March 2020 which led to the opening of 22 criminal cases with the Military Police Division and the Commercial Crimes Court (Value ± RM87)</a:t>
            </a:r>
          </a:p>
        </p:txBody>
      </p:sp>
      <p:sp>
        <p:nvSpPr>
          <p:cNvPr id="2" name="Date Placeholder 1"/>
          <p:cNvSpPr>
            <a:spLocks noGrp="1"/>
          </p:cNvSpPr>
          <p:nvPr>
            <p:ph type="dt" sz="half" idx="10"/>
          </p:nvPr>
        </p:nvSpPr>
        <p:spPr/>
        <p:txBody>
          <a:bodyPr/>
          <a:lstStyle/>
          <a:p>
            <a:fld id="{8BCDD22F-33E5-4FAF-8DE8-90FD6C3044EA}" type="datetime3">
              <a:rPr lang="en-US" smtClean="0"/>
              <a:t>15 March 2021</a:t>
            </a:fld>
            <a:endParaRPr lang="en-GB" dirty="0"/>
          </a:p>
        </p:txBody>
      </p:sp>
      <p:sp>
        <p:nvSpPr>
          <p:cNvPr id="3" name="Slide Number Placeholder 2"/>
          <p:cNvSpPr>
            <a:spLocks noGrp="1"/>
          </p:cNvSpPr>
          <p:nvPr>
            <p:ph type="sldNum" sz="quarter" idx="12"/>
          </p:nvPr>
        </p:nvSpPr>
        <p:spPr/>
        <p:txBody>
          <a:bodyPr/>
          <a:lstStyle/>
          <a:p>
            <a:fld id="{74490117-694E-4C5E-9563-EB5B4C1EE3CD}" type="slidenum">
              <a:rPr lang="en-GB" smtClean="0"/>
              <a:pPr/>
              <a:t>9</a:t>
            </a:fld>
            <a:endParaRPr lang="en-GB" dirty="0"/>
          </a:p>
        </p:txBody>
      </p:sp>
      <p:grpSp>
        <p:nvGrpSpPr>
          <p:cNvPr id="50" name="Group 11"/>
          <p:cNvGrpSpPr>
            <a:grpSpLocks/>
          </p:cNvGrpSpPr>
          <p:nvPr/>
        </p:nvGrpSpPr>
        <p:grpSpPr bwMode="auto">
          <a:xfrm>
            <a:off x="76200" y="70669"/>
            <a:ext cx="576188" cy="504800"/>
            <a:chOff x="6480" y="1440"/>
            <a:chExt cx="4440" cy="4080"/>
          </a:xfrm>
        </p:grpSpPr>
        <p:grpSp>
          <p:nvGrpSpPr>
            <p:cNvPr id="51" name="Group 12"/>
            <p:cNvGrpSpPr>
              <a:grpSpLocks/>
            </p:cNvGrpSpPr>
            <p:nvPr/>
          </p:nvGrpSpPr>
          <p:grpSpPr bwMode="auto">
            <a:xfrm>
              <a:off x="6480" y="1440"/>
              <a:ext cx="4440" cy="4080"/>
              <a:chOff x="176" y="2126"/>
              <a:chExt cx="1789" cy="1751"/>
            </a:xfrm>
          </p:grpSpPr>
          <p:sp>
            <p:nvSpPr>
              <p:cNvPr id="90" name="Freeform 13"/>
              <p:cNvSpPr>
                <a:spLocks/>
              </p:cNvSpPr>
              <p:nvPr/>
            </p:nvSpPr>
            <p:spPr bwMode="auto">
              <a:xfrm>
                <a:off x="176" y="2126"/>
                <a:ext cx="1789" cy="1751"/>
              </a:xfrm>
              <a:custGeom>
                <a:avLst/>
                <a:gdLst>
                  <a:gd name="T0" fmla="*/ 1 w 3094"/>
                  <a:gd name="T1" fmla="*/ 0 h 3027"/>
                  <a:gd name="T2" fmla="*/ 1 w 3094"/>
                  <a:gd name="T3" fmla="*/ 1 h 3027"/>
                  <a:gd name="T4" fmla="*/ 1 w 3094"/>
                  <a:gd name="T5" fmla="*/ 1 h 3027"/>
                  <a:gd name="T6" fmla="*/ 1 w 3094"/>
                  <a:gd name="T7" fmla="*/ 1 h 3027"/>
                  <a:gd name="T8" fmla="*/ 1 w 3094"/>
                  <a:gd name="T9" fmla="*/ 1 h 3027"/>
                  <a:gd name="T10" fmla="*/ 1 w 3094"/>
                  <a:gd name="T11" fmla="*/ 1 h 3027"/>
                  <a:gd name="T12" fmla="*/ 1 w 3094"/>
                  <a:gd name="T13" fmla="*/ 1 h 3027"/>
                  <a:gd name="T14" fmla="*/ 0 w 3094"/>
                  <a:gd name="T15" fmla="*/ 1 h 3027"/>
                  <a:gd name="T16" fmla="*/ 1 w 3094"/>
                  <a:gd name="T17" fmla="*/ 1 h 3027"/>
                  <a:gd name="T18" fmla="*/ 1 w 3094"/>
                  <a:gd name="T19" fmla="*/ 0 h 30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94" h="3027">
                    <a:moveTo>
                      <a:pt x="1554" y="0"/>
                    </a:moveTo>
                    <a:lnTo>
                      <a:pt x="2558" y="362"/>
                    </a:lnTo>
                    <a:lnTo>
                      <a:pt x="3094" y="1299"/>
                    </a:lnTo>
                    <a:lnTo>
                      <a:pt x="2893" y="2344"/>
                    </a:lnTo>
                    <a:lnTo>
                      <a:pt x="2089" y="3027"/>
                    </a:lnTo>
                    <a:lnTo>
                      <a:pt x="1018" y="3027"/>
                    </a:lnTo>
                    <a:lnTo>
                      <a:pt x="187" y="2344"/>
                    </a:lnTo>
                    <a:lnTo>
                      <a:pt x="0" y="1299"/>
                    </a:lnTo>
                    <a:lnTo>
                      <a:pt x="549" y="362"/>
                    </a:lnTo>
                    <a:lnTo>
                      <a:pt x="1554" y="0"/>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91" name="Freeform 14"/>
              <p:cNvSpPr>
                <a:spLocks/>
              </p:cNvSpPr>
              <p:nvPr/>
            </p:nvSpPr>
            <p:spPr bwMode="auto">
              <a:xfrm>
                <a:off x="204" y="2165"/>
                <a:ext cx="1735" cy="1692"/>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FFDB4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92" name="Freeform 15"/>
              <p:cNvSpPr>
                <a:spLocks/>
              </p:cNvSpPr>
              <p:nvPr/>
            </p:nvSpPr>
            <p:spPr bwMode="auto">
              <a:xfrm>
                <a:off x="293" y="2231"/>
                <a:ext cx="1552" cy="1555"/>
              </a:xfrm>
              <a:custGeom>
                <a:avLst/>
                <a:gdLst>
                  <a:gd name="T0" fmla="*/ 1 w 2999"/>
                  <a:gd name="T1" fmla="*/ 1 h 2926"/>
                  <a:gd name="T2" fmla="*/ 1 w 2999"/>
                  <a:gd name="T3" fmla="*/ 1 h 2926"/>
                  <a:gd name="T4" fmla="*/ 1 w 2999"/>
                  <a:gd name="T5" fmla="*/ 1 h 2926"/>
                  <a:gd name="T6" fmla="*/ 1 w 2999"/>
                  <a:gd name="T7" fmla="*/ 0 h 2926"/>
                  <a:gd name="T8" fmla="*/ 1 w 2999"/>
                  <a:gd name="T9" fmla="*/ 1 h 2926"/>
                  <a:gd name="T10" fmla="*/ 1 w 2999"/>
                  <a:gd name="T11" fmla="*/ 1 h 2926"/>
                  <a:gd name="T12" fmla="*/ 1 w 2999"/>
                  <a:gd name="T13" fmla="*/ 1 h 2926"/>
                  <a:gd name="T14" fmla="*/ 1 w 2999"/>
                  <a:gd name="T15" fmla="*/ 1 h 2926"/>
                  <a:gd name="T16" fmla="*/ 1 w 2999"/>
                  <a:gd name="T17" fmla="*/ 1 h 2926"/>
                  <a:gd name="T18" fmla="*/ 1 w 2999"/>
                  <a:gd name="T19" fmla="*/ 1 h 2926"/>
                  <a:gd name="T20" fmla="*/ 1 w 2999"/>
                  <a:gd name="T21" fmla="*/ 1 h 2926"/>
                  <a:gd name="T22" fmla="*/ 1 w 2999"/>
                  <a:gd name="T23" fmla="*/ 1 h 2926"/>
                  <a:gd name="T24" fmla="*/ 1 w 2999"/>
                  <a:gd name="T25" fmla="*/ 1 h 2926"/>
                  <a:gd name="T26" fmla="*/ 1 w 2999"/>
                  <a:gd name="T27" fmla="*/ 1 h 2926"/>
                  <a:gd name="T28" fmla="*/ 1 w 2999"/>
                  <a:gd name="T29" fmla="*/ 1 h 2926"/>
                  <a:gd name="T30" fmla="*/ 1 w 2999"/>
                  <a:gd name="T31" fmla="*/ 1 h 2926"/>
                  <a:gd name="T32" fmla="*/ 1 w 2999"/>
                  <a:gd name="T33" fmla="*/ 1 h 2926"/>
                  <a:gd name="T34" fmla="*/ 1 w 2999"/>
                  <a:gd name="T35" fmla="*/ 1 h 2926"/>
                  <a:gd name="T36" fmla="*/ 1 w 2999"/>
                  <a:gd name="T37" fmla="*/ 1 h 2926"/>
                  <a:gd name="T38" fmla="*/ 1 w 2999"/>
                  <a:gd name="T39" fmla="*/ 1 h 2926"/>
                  <a:gd name="T40" fmla="*/ 1 w 2999"/>
                  <a:gd name="T41" fmla="*/ 1 h 2926"/>
                  <a:gd name="T42" fmla="*/ 1 w 2999"/>
                  <a:gd name="T43" fmla="*/ 1 h 2926"/>
                  <a:gd name="T44" fmla="*/ 1 w 2999"/>
                  <a:gd name="T45" fmla="*/ 1 h 2926"/>
                  <a:gd name="T46" fmla="*/ 1 w 2999"/>
                  <a:gd name="T47" fmla="*/ 1 h 2926"/>
                  <a:gd name="T48" fmla="*/ 1 w 2999"/>
                  <a:gd name="T49" fmla="*/ 1 h 2926"/>
                  <a:gd name="T50" fmla="*/ 1 w 2999"/>
                  <a:gd name="T51" fmla="*/ 1 h 2926"/>
                  <a:gd name="T52" fmla="*/ 1 w 2999"/>
                  <a:gd name="T53" fmla="*/ 1 h 2926"/>
                  <a:gd name="T54" fmla="*/ 1 w 2999"/>
                  <a:gd name="T55" fmla="*/ 1 h 2926"/>
                  <a:gd name="T56" fmla="*/ 0 w 2999"/>
                  <a:gd name="T57" fmla="*/ 1 h 2926"/>
                  <a:gd name="T58" fmla="*/ 1 w 2999"/>
                  <a:gd name="T59" fmla="*/ 1 h 2926"/>
                  <a:gd name="T60" fmla="*/ 1 w 2999"/>
                  <a:gd name="T61" fmla="*/ 1 h 2926"/>
                  <a:gd name="T62" fmla="*/ 1 w 2999"/>
                  <a:gd name="T63" fmla="*/ 1 h 29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999" h="2926">
                    <a:moveTo>
                      <a:pt x="531" y="348"/>
                    </a:moveTo>
                    <a:lnTo>
                      <a:pt x="659" y="375"/>
                    </a:lnTo>
                    <a:lnTo>
                      <a:pt x="832" y="393"/>
                    </a:lnTo>
                    <a:lnTo>
                      <a:pt x="1024" y="357"/>
                    </a:lnTo>
                    <a:lnTo>
                      <a:pt x="1180" y="293"/>
                    </a:lnTo>
                    <a:lnTo>
                      <a:pt x="1344" y="192"/>
                    </a:lnTo>
                    <a:lnTo>
                      <a:pt x="1408" y="92"/>
                    </a:lnTo>
                    <a:lnTo>
                      <a:pt x="1491" y="0"/>
                    </a:lnTo>
                    <a:lnTo>
                      <a:pt x="1582" y="55"/>
                    </a:lnTo>
                    <a:lnTo>
                      <a:pt x="1655" y="156"/>
                    </a:lnTo>
                    <a:lnTo>
                      <a:pt x="1747" y="220"/>
                    </a:lnTo>
                    <a:lnTo>
                      <a:pt x="1893" y="302"/>
                    </a:lnTo>
                    <a:lnTo>
                      <a:pt x="2039" y="348"/>
                    </a:lnTo>
                    <a:lnTo>
                      <a:pt x="2167" y="366"/>
                    </a:lnTo>
                    <a:lnTo>
                      <a:pt x="2332" y="357"/>
                    </a:lnTo>
                    <a:lnTo>
                      <a:pt x="2487" y="329"/>
                    </a:lnTo>
                    <a:lnTo>
                      <a:pt x="2460" y="393"/>
                    </a:lnTo>
                    <a:lnTo>
                      <a:pt x="2460" y="540"/>
                    </a:lnTo>
                    <a:lnTo>
                      <a:pt x="2505" y="732"/>
                    </a:lnTo>
                    <a:lnTo>
                      <a:pt x="2588" y="887"/>
                    </a:lnTo>
                    <a:lnTo>
                      <a:pt x="2670" y="1006"/>
                    </a:lnTo>
                    <a:lnTo>
                      <a:pt x="2780" y="1116"/>
                    </a:lnTo>
                    <a:lnTo>
                      <a:pt x="2917" y="1189"/>
                    </a:lnTo>
                    <a:lnTo>
                      <a:pt x="2999" y="1216"/>
                    </a:lnTo>
                    <a:lnTo>
                      <a:pt x="2917" y="1298"/>
                    </a:lnTo>
                    <a:lnTo>
                      <a:pt x="2807" y="1436"/>
                    </a:lnTo>
                    <a:lnTo>
                      <a:pt x="2725" y="1637"/>
                    </a:lnTo>
                    <a:lnTo>
                      <a:pt x="2707" y="1856"/>
                    </a:lnTo>
                    <a:lnTo>
                      <a:pt x="2734" y="2039"/>
                    </a:lnTo>
                    <a:lnTo>
                      <a:pt x="2780" y="2185"/>
                    </a:lnTo>
                    <a:lnTo>
                      <a:pt x="2807" y="2258"/>
                    </a:lnTo>
                    <a:lnTo>
                      <a:pt x="2716" y="2268"/>
                    </a:lnTo>
                    <a:lnTo>
                      <a:pt x="2542" y="2304"/>
                    </a:lnTo>
                    <a:lnTo>
                      <a:pt x="2405" y="2359"/>
                    </a:lnTo>
                    <a:lnTo>
                      <a:pt x="2304" y="2450"/>
                    </a:lnTo>
                    <a:lnTo>
                      <a:pt x="2167" y="2578"/>
                    </a:lnTo>
                    <a:lnTo>
                      <a:pt x="2076" y="2734"/>
                    </a:lnTo>
                    <a:lnTo>
                      <a:pt x="2030" y="2862"/>
                    </a:lnTo>
                    <a:lnTo>
                      <a:pt x="2012" y="2926"/>
                    </a:lnTo>
                    <a:lnTo>
                      <a:pt x="1939" y="2844"/>
                    </a:lnTo>
                    <a:lnTo>
                      <a:pt x="1737" y="2780"/>
                    </a:lnTo>
                    <a:lnTo>
                      <a:pt x="1564" y="2743"/>
                    </a:lnTo>
                    <a:lnTo>
                      <a:pt x="1381" y="2743"/>
                    </a:lnTo>
                    <a:lnTo>
                      <a:pt x="1225" y="2789"/>
                    </a:lnTo>
                    <a:lnTo>
                      <a:pt x="1043" y="2871"/>
                    </a:lnTo>
                    <a:lnTo>
                      <a:pt x="988" y="2917"/>
                    </a:lnTo>
                    <a:lnTo>
                      <a:pt x="933" y="2798"/>
                    </a:lnTo>
                    <a:lnTo>
                      <a:pt x="860" y="2652"/>
                    </a:lnTo>
                    <a:lnTo>
                      <a:pt x="741" y="2487"/>
                    </a:lnTo>
                    <a:lnTo>
                      <a:pt x="613" y="2386"/>
                    </a:lnTo>
                    <a:lnTo>
                      <a:pt x="421" y="2286"/>
                    </a:lnTo>
                    <a:lnTo>
                      <a:pt x="174" y="2249"/>
                    </a:lnTo>
                    <a:lnTo>
                      <a:pt x="229" y="2140"/>
                    </a:lnTo>
                    <a:lnTo>
                      <a:pt x="265" y="1993"/>
                    </a:lnTo>
                    <a:lnTo>
                      <a:pt x="293" y="1801"/>
                    </a:lnTo>
                    <a:lnTo>
                      <a:pt x="247" y="1600"/>
                    </a:lnTo>
                    <a:lnTo>
                      <a:pt x="128" y="1372"/>
                    </a:lnTo>
                    <a:lnTo>
                      <a:pt x="0" y="1216"/>
                    </a:lnTo>
                    <a:lnTo>
                      <a:pt x="101" y="1180"/>
                    </a:lnTo>
                    <a:lnTo>
                      <a:pt x="265" y="1052"/>
                    </a:lnTo>
                    <a:cubicBezTo>
                      <a:pt x="320" y="988"/>
                      <a:pt x="377" y="925"/>
                      <a:pt x="430" y="860"/>
                    </a:cubicBezTo>
                    <a:cubicBezTo>
                      <a:pt x="444" y="843"/>
                      <a:pt x="452" y="821"/>
                      <a:pt x="467" y="805"/>
                    </a:cubicBezTo>
                    <a:cubicBezTo>
                      <a:pt x="487" y="784"/>
                      <a:pt x="485" y="795"/>
                      <a:pt x="485" y="777"/>
                    </a:cubicBezTo>
                    <a:lnTo>
                      <a:pt x="521" y="549"/>
                    </a:lnTo>
                    <a:lnTo>
                      <a:pt x="531" y="348"/>
                    </a:lnTo>
                    <a:close/>
                  </a:path>
                </a:pathLst>
              </a:custGeom>
              <a:solidFill>
                <a:srgbClr val="004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grpSp>
          <p:nvGrpSpPr>
            <p:cNvPr id="52" name="Group 16"/>
            <p:cNvGrpSpPr>
              <a:grpSpLocks/>
            </p:cNvGrpSpPr>
            <p:nvPr/>
          </p:nvGrpSpPr>
          <p:grpSpPr bwMode="auto">
            <a:xfrm>
              <a:off x="7436" y="2295"/>
              <a:ext cx="2464" cy="2507"/>
              <a:chOff x="2379" y="2190"/>
              <a:chExt cx="993" cy="1076"/>
            </a:xfrm>
          </p:grpSpPr>
          <p:grpSp>
            <p:nvGrpSpPr>
              <p:cNvPr id="53" name="Group 17"/>
              <p:cNvGrpSpPr>
                <a:grpSpLocks/>
              </p:cNvGrpSpPr>
              <p:nvPr/>
            </p:nvGrpSpPr>
            <p:grpSpPr bwMode="auto">
              <a:xfrm>
                <a:off x="2525" y="2980"/>
                <a:ext cx="277" cy="286"/>
                <a:chOff x="2525" y="2980"/>
                <a:chExt cx="277" cy="286"/>
              </a:xfrm>
            </p:grpSpPr>
            <p:grpSp>
              <p:nvGrpSpPr>
                <p:cNvPr id="80" name="Group 18"/>
                <p:cNvGrpSpPr>
                  <a:grpSpLocks/>
                </p:cNvGrpSpPr>
                <p:nvPr/>
              </p:nvGrpSpPr>
              <p:grpSpPr bwMode="auto">
                <a:xfrm>
                  <a:off x="2582" y="2980"/>
                  <a:ext cx="95" cy="60"/>
                  <a:chOff x="2578" y="2972"/>
                  <a:chExt cx="95" cy="60"/>
                </a:xfrm>
              </p:grpSpPr>
              <p:sp>
                <p:nvSpPr>
                  <p:cNvPr id="88" name="Oval 19"/>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dirty="0">
                      <a:latin typeface="Arial" charset="0"/>
                    </a:endParaRPr>
                  </a:p>
                </p:txBody>
              </p:sp>
              <p:sp>
                <p:nvSpPr>
                  <p:cNvPr id="89" name="Freeform 20"/>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grpSp>
              <p:nvGrpSpPr>
                <p:cNvPr id="81" name="Group 21"/>
                <p:cNvGrpSpPr>
                  <a:grpSpLocks/>
                </p:cNvGrpSpPr>
                <p:nvPr/>
              </p:nvGrpSpPr>
              <p:grpSpPr bwMode="auto">
                <a:xfrm rot="3608440" flipH="1">
                  <a:off x="2724" y="3067"/>
                  <a:ext cx="95" cy="60"/>
                  <a:chOff x="2578" y="2972"/>
                  <a:chExt cx="95" cy="60"/>
                </a:xfrm>
              </p:grpSpPr>
              <p:sp>
                <p:nvSpPr>
                  <p:cNvPr id="86" name="Oval 22"/>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dirty="0">
                      <a:latin typeface="Arial" charset="0"/>
                    </a:endParaRPr>
                  </a:p>
                </p:txBody>
              </p:sp>
              <p:sp>
                <p:nvSpPr>
                  <p:cNvPr id="87" name="Freeform 23"/>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sp>
              <p:nvSpPr>
                <p:cNvPr id="82" name="Freeform 24"/>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83" name="Freeform 25"/>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84" name="Oval 26"/>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dirty="0">
                    <a:latin typeface="Arial" charset="0"/>
                  </a:endParaRPr>
                </a:p>
              </p:txBody>
            </p:sp>
            <p:sp>
              <p:nvSpPr>
                <p:cNvPr id="85" name="Freeform 27"/>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grpSp>
            <p:nvGrpSpPr>
              <p:cNvPr id="54" name="Group 28"/>
              <p:cNvGrpSpPr>
                <a:grpSpLocks/>
              </p:cNvGrpSpPr>
              <p:nvPr/>
            </p:nvGrpSpPr>
            <p:grpSpPr bwMode="auto">
              <a:xfrm flipH="1">
                <a:off x="2960" y="2975"/>
                <a:ext cx="277" cy="286"/>
                <a:chOff x="2525" y="2980"/>
                <a:chExt cx="277" cy="286"/>
              </a:xfrm>
            </p:grpSpPr>
            <p:grpSp>
              <p:nvGrpSpPr>
                <p:cNvPr id="70" name="Group 29"/>
                <p:cNvGrpSpPr>
                  <a:grpSpLocks/>
                </p:cNvGrpSpPr>
                <p:nvPr/>
              </p:nvGrpSpPr>
              <p:grpSpPr bwMode="auto">
                <a:xfrm>
                  <a:off x="2582" y="2980"/>
                  <a:ext cx="95" cy="60"/>
                  <a:chOff x="2578" y="2972"/>
                  <a:chExt cx="95" cy="60"/>
                </a:xfrm>
              </p:grpSpPr>
              <p:sp>
                <p:nvSpPr>
                  <p:cNvPr id="78" name="Oval 30"/>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dirty="0">
                      <a:latin typeface="Arial" charset="0"/>
                    </a:endParaRPr>
                  </a:p>
                </p:txBody>
              </p:sp>
              <p:sp>
                <p:nvSpPr>
                  <p:cNvPr id="79" name="Freeform 31"/>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grpSp>
              <p:nvGrpSpPr>
                <p:cNvPr id="71" name="Group 32"/>
                <p:cNvGrpSpPr>
                  <a:grpSpLocks/>
                </p:cNvGrpSpPr>
                <p:nvPr/>
              </p:nvGrpSpPr>
              <p:grpSpPr bwMode="auto">
                <a:xfrm rot="3608440" flipH="1">
                  <a:off x="2724" y="3067"/>
                  <a:ext cx="95" cy="60"/>
                  <a:chOff x="2578" y="2972"/>
                  <a:chExt cx="95" cy="60"/>
                </a:xfrm>
              </p:grpSpPr>
              <p:sp>
                <p:nvSpPr>
                  <p:cNvPr id="76" name="Oval 75"/>
                  <p:cNvSpPr>
                    <a:spLocks noChangeArrowheads="1"/>
                  </p:cNvSpPr>
                  <p:nvPr/>
                </p:nvSpPr>
                <p:spPr bwMode="auto">
                  <a:xfrm>
                    <a:off x="2578" y="2972"/>
                    <a:ext cx="62" cy="60"/>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dirty="0">
                      <a:latin typeface="Arial" charset="0"/>
                    </a:endParaRPr>
                  </a:p>
                </p:txBody>
              </p:sp>
              <p:sp>
                <p:nvSpPr>
                  <p:cNvPr id="77" name="Freeform 76"/>
                  <p:cNvSpPr>
                    <a:spLocks/>
                  </p:cNvSpPr>
                  <p:nvPr/>
                </p:nvSpPr>
                <p:spPr bwMode="auto">
                  <a:xfrm>
                    <a:off x="2618" y="2975"/>
                    <a:ext cx="55" cy="49"/>
                  </a:xfrm>
                  <a:custGeom>
                    <a:avLst/>
                    <a:gdLst>
                      <a:gd name="T0" fmla="*/ 0 w 55"/>
                      <a:gd name="T1" fmla="*/ 0 h 49"/>
                      <a:gd name="T2" fmla="*/ 55 w 55"/>
                      <a:gd name="T3" fmla="*/ 28 h 49"/>
                      <a:gd name="T4" fmla="*/ 43 w 55"/>
                      <a:gd name="T5" fmla="*/ 49 h 49"/>
                      <a:gd name="T6" fmla="*/ 13 w 55"/>
                      <a:gd name="T7" fmla="*/ 34 h 49"/>
                      <a:gd name="T8" fmla="*/ 0 w 55"/>
                      <a:gd name="T9" fmla="*/ 0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49">
                        <a:moveTo>
                          <a:pt x="0" y="0"/>
                        </a:moveTo>
                        <a:lnTo>
                          <a:pt x="55" y="28"/>
                        </a:lnTo>
                        <a:lnTo>
                          <a:pt x="43" y="49"/>
                        </a:lnTo>
                        <a:lnTo>
                          <a:pt x="13" y="34"/>
                        </a:lnTo>
                        <a:lnTo>
                          <a:pt x="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sp>
              <p:nvSpPr>
                <p:cNvPr id="72" name="Freeform 35"/>
                <p:cNvSpPr>
                  <a:spLocks/>
                </p:cNvSpPr>
                <p:nvPr/>
              </p:nvSpPr>
              <p:spPr bwMode="auto">
                <a:xfrm>
                  <a:off x="2671" y="3014"/>
                  <a:ext cx="72" cy="55"/>
                </a:xfrm>
                <a:custGeom>
                  <a:avLst/>
                  <a:gdLst>
                    <a:gd name="T0" fmla="*/ 12 w 72"/>
                    <a:gd name="T1" fmla="*/ 0 h 55"/>
                    <a:gd name="T2" fmla="*/ 72 w 72"/>
                    <a:gd name="T3" fmla="*/ 36 h 55"/>
                    <a:gd name="T4" fmla="*/ 57 w 72"/>
                    <a:gd name="T5" fmla="*/ 55 h 55"/>
                    <a:gd name="T6" fmla="*/ 0 w 72"/>
                    <a:gd name="T7" fmla="*/ 22 h 55"/>
                    <a:gd name="T8" fmla="*/ 12 w 72"/>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55">
                      <a:moveTo>
                        <a:pt x="12" y="0"/>
                      </a:moveTo>
                      <a:lnTo>
                        <a:pt x="72" y="36"/>
                      </a:lnTo>
                      <a:lnTo>
                        <a:pt x="57" y="55"/>
                      </a:lnTo>
                      <a:lnTo>
                        <a:pt x="0" y="22"/>
                      </a:lnTo>
                      <a:lnTo>
                        <a:pt x="12"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73" name="Freeform 36"/>
                <p:cNvSpPr>
                  <a:spLocks/>
                </p:cNvSpPr>
                <p:nvPr/>
              </p:nvSpPr>
              <p:spPr bwMode="auto">
                <a:xfrm>
                  <a:off x="2555" y="3041"/>
                  <a:ext cx="164" cy="181"/>
                </a:xfrm>
                <a:custGeom>
                  <a:avLst/>
                  <a:gdLst>
                    <a:gd name="T0" fmla="*/ 110 w 164"/>
                    <a:gd name="T1" fmla="*/ 0 h 181"/>
                    <a:gd name="T2" fmla="*/ 164 w 164"/>
                    <a:gd name="T3" fmla="*/ 33 h 181"/>
                    <a:gd name="T4" fmla="*/ 150 w 164"/>
                    <a:gd name="T5" fmla="*/ 66 h 181"/>
                    <a:gd name="T6" fmla="*/ 132 w 164"/>
                    <a:gd name="T7" fmla="*/ 90 h 181"/>
                    <a:gd name="T8" fmla="*/ 108 w 164"/>
                    <a:gd name="T9" fmla="*/ 121 h 181"/>
                    <a:gd name="T10" fmla="*/ 80 w 164"/>
                    <a:gd name="T11" fmla="*/ 154 h 181"/>
                    <a:gd name="T12" fmla="*/ 42 w 164"/>
                    <a:gd name="T13" fmla="*/ 181 h 181"/>
                    <a:gd name="T14" fmla="*/ 33 w 164"/>
                    <a:gd name="T15" fmla="*/ 171 h 181"/>
                    <a:gd name="T16" fmla="*/ 20 w 164"/>
                    <a:gd name="T17" fmla="*/ 159 h 181"/>
                    <a:gd name="T18" fmla="*/ 0 w 164"/>
                    <a:gd name="T19" fmla="*/ 151 h 181"/>
                    <a:gd name="T20" fmla="*/ 11 w 164"/>
                    <a:gd name="T21" fmla="*/ 129 h 181"/>
                    <a:gd name="T22" fmla="*/ 27 w 164"/>
                    <a:gd name="T23" fmla="*/ 99 h 181"/>
                    <a:gd name="T24" fmla="*/ 47 w 164"/>
                    <a:gd name="T25" fmla="*/ 72 h 181"/>
                    <a:gd name="T26" fmla="*/ 74 w 164"/>
                    <a:gd name="T27" fmla="*/ 36 h 181"/>
                    <a:gd name="T28" fmla="*/ 93 w 164"/>
                    <a:gd name="T29" fmla="*/ 10 h 181"/>
                    <a:gd name="T30" fmla="*/ 110 w 164"/>
                    <a:gd name="T31" fmla="*/ 0 h 1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4" h="181">
                      <a:moveTo>
                        <a:pt x="110" y="0"/>
                      </a:moveTo>
                      <a:lnTo>
                        <a:pt x="164" y="33"/>
                      </a:lnTo>
                      <a:lnTo>
                        <a:pt x="150" y="66"/>
                      </a:lnTo>
                      <a:lnTo>
                        <a:pt x="132" y="90"/>
                      </a:lnTo>
                      <a:lnTo>
                        <a:pt x="108" y="121"/>
                      </a:lnTo>
                      <a:cubicBezTo>
                        <a:pt x="94" y="142"/>
                        <a:pt x="91" y="143"/>
                        <a:pt x="80" y="154"/>
                      </a:cubicBezTo>
                      <a:lnTo>
                        <a:pt x="42" y="181"/>
                      </a:lnTo>
                      <a:lnTo>
                        <a:pt x="33" y="171"/>
                      </a:lnTo>
                      <a:lnTo>
                        <a:pt x="20" y="159"/>
                      </a:lnTo>
                      <a:lnTo>
                        <a:pt x="0" y="151"/>
                      </a:lnTo>
                      <a:lnTo>
                        <a:pt x="11" y="129"/>
                      </a:lnTo>
                      <a:lnTo>
                        <a:pt x="27" y="99"/>
                      </a:lnTo>
                      <a:lnTo>
                        <a:pt x="47" y="72"/>
                      </a:lnTo>
                      <a:lnTo>
                        <a:pt x="74" y="36"/>
                      </a:lnTo>
                      <a:lnTo>
                        <a:pt x="93" y="10"/>
                      </a:lnTo>
                      <a:lnTo>
                        <a:pt x="110" y="0"/>
                      </a:lnTo>
                      <a:close/>
                    </a:path>
                  </a:pathLst>
                </a:custGeom>
                <a:solidFill>
                  <a:srgbClr val="FF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74" name="Oval 37"/>
                <p:cNvSpPr>
                  <a:spLocks noChangeArrowheads="1"/>
                </p:cNvSpPr>
                <p:nvPr/>
              </p:nvSpPr>
              <p:spPr bwMode="auto">
                <a:xfrm>
                  <a:off x="2525" y="3208"/>
                  <a:ext cx="60" cy="58"/>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buFontTx/>
                    <a:buNone/>
                  </a:pPr>
                  <a:endParaRPr lang="en-US" altLang="en-US" sz="2400" dirty="0">
                    <a:latin typeface="Arial" charset="0"/>
                  </a:endParaRPr>
                </a:p>
              </p:txBody>
            </p:sp>
            <p:sp>
              <p:nvSpPr>
                <p:cNvPr id="75" name="Freeform 38"/>
                <p:cNvSpPr>
                  <a:spLocks/>
                </p:cNvSpPr>
                <p:nvPr/>
              </p:nvSpPr>
              <p:spPr bwMode="auto">
                <a:xfrm>
                  <a:off x="2690" y="2982"/>
                  <a:ext cx="83" cy="63"/>
                </a:xfrm>
                <a:custGeom>
                  <a:avLst/>
                  <a:gdLst>
                    <a:gd name="T0" fmla="*/ 6 w 83"/>
                    <a:gd name="T1" fmla="*/ 0 h 63"/>
                    <a:gd name="T2" fmla="*/ 0 w 83"/>
                    <a:gd name="T3" fmla="*/ 26 h 63"/>
                    <a:gd name="T4" fmla="*/ 59 w 83"/>
                    <a:gd name="T5" fmla="*/ 63 h 63"/>
                    <a:gd name="T6" fmla="*/ 83 w 83"/>
                    <a:gd name="T7" fmla="*/ 36 h 63"/>
                    <a:gd name="T8" fmla="*/ 6 w 83"/>
                    <a:gd name="T9" fmla="*/ 0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63">
                      <a:moveTo>
                        <a:pt x="6" y="0"/>
                      </a:moveTo>
                      <a:lnTo>
                        <a:pt x="0" y="26"/>
                      </a:lnTo>
                      <a:lnTo>
                        <a:pt x="59" y="63"/>
                      </a:lnTo>
                      <a:lnTo>
                        <a:pt x="83" y="36"/>
                      </a:lnTo>
                      <a:lnTo>
                        <a:pt x="6" y="0"/>
                      </a:lnTo>
                      <a:close/>
                    </a:path>
                  </a:pathLst>
                </a:cu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grpSp>
            <p:nvGrpSpPr>
              <p:cNvPr id="55" name="Group 39"/>
              <p:cNvGrpSpPr>
                <a:grpSpLocks/>
              </p:cNvGrpSpPr>
              <p:nvPr/>
            </p:nvGrpSpPr>
            <p:grpSpPr bwMode="auto">
              <a:xfrm>
                <a:off x="2379" y="2190"/>
                <a:ext cx="993" cy="864"/>
                <a:chOff x="2379" y="2190"/>
                <a:chExt cx="993" cy="864"/>
              </a:xfrm>
            </p:grpSpPr>
            <p:sp>
              <p:nvSpPr>
                <p:cNvPr id="56" name="Freeform 40"/>
                <p:cNvSpPr>
                  <a:spLocks/>
                </p:cNvSpPr>
                <p:nvPr/>
              </p:nvSpPr>
              <p:spPr bwMode="auto">
                <a:xfrm>
                  <a:off x="2487"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7" name="Freeform 41"/>
                <p:cNvSpPr>
                  <a:spLocks/>
                </p:cNvSpPr>
                <p:nvPr/>
              </p:nvSpPr>
              <p:spPr bwMode="auto">
                <a:xfrm flipH="1">
                  <a:off x="3045" y="2214"/>
                  <a:ext cx="228" cy="375"/>
                </a:xfrm>
                <a:custGeom>
                  <a:avLst/>
                  <a:gdLst>
                    <a:gd name="T0" fmla="*/ 210 w 228"/>
                    <a:gd name="T1" fmla="*/ 375 h 375"/>
                    <a:gd name="T2" fmla="*/ 0 w 228"/>
                    <a:gd name="T3" fmla="*/ 72 h 375"/>
                    <a:gd name="T4" fmla="*/ 9 w 228"/>
                    <a:gd name="T5" fmla="*/ 0 h 375"/>
                    <a:gd name="T6" fmla="*/ 63 w 228"/>
                    <a:gd name="T7" fmla="*/ 33 h 375"/>
                    <a:gd name="T8" fmla="*/ 228 w 228"/>
                    <a:gd name="T9" fmla="*/ 267 h 375"/>
                    <a:gd name="T10" fmla="*/ 210 w 228"/>
                    <a:gd name="T11" fmla="*/ 375 h 37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8" h="375">
                      <a:moveTo>
                        <a:pt x="210" y="375"/>
                      </a:moveTo>
                      <a:lnTo>
                        <a:pt x="0" y="72"/>
                      </a:lnTo>
                      <a:lnTo>
                        <a:pt x="9" y="0"/>
                      </a:lnTo>
                      <a:lnTo>
                        <a:pt x="63" y="33"/>
                      </a:lnTo>
                      <a:lnTo>
                        <a:pt x="228" y="267"/>
                      </a:lnTo>
                      <a:lnTo>
                        <a:pt x="210" y="375"/>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nvGrpSpPr>
                <p:cNvPr id="58" name="Group 42"/>
                <p:cNvGrpSpPr>
                  <a:grpSpLocks/>
                </p:cNvGrpSpPr>
                <p:nvPr/>
              </p:nvGrpSpPr>
              <p:grpSpPr bwMode="auto">
                <a:xfrm>
                  <a:off x="2379" y="2190"/>
                  <a:ext cx="993" cy="864"/>
                  <a:chOff x="2379" y="2190"/>
                  <a:chExt cx="993" cy="864"/>
                </a:xfrm>
              </p:grpSpPr>
              <p:sp>
                <p:nvSpPr>
                  <p:cNvPr id="59" name="Freeform 43"/>
                  <p:cNvSpPr>
                    <a:spLocks/>
                  </p:cNvSpPr>
                  <p:nvPr/>
                </p:nvSpPr>
                <p:spPr bwMode="auto">
                  <a:xfrm>
                    <a:off x="2379"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0" name="Freeform 44"/>
                  <p:cNvSpPr>
                    <a:spLocks/>
                  </p:cNvSpPr>
                  <p:nvPr/>
                </p:nvSpPr>
                <p:spPr bwMode="auto">
                  <a:xfrm flipH="1">
                    <a:off x="2982" y="2367"/>
                    <a:ext cx="390" cy="432"/>
                  </a:xfrm>
                  <a:custGeom>
                    <a:avLst/>
                    <a:gdLst>
                      <a:gd name="T0" fmla="*/ 369 w 390"/>
                      <a:gd name="T1" fmla="*/ 432 h 432"/>
                      <a:gd name="T2" fmla="*/ 171 w 390"/>
                      <a:gd name="T3" fmla="*/ 333 h 432"/>
                      <a:gd name="T4" fmla="*/ 0 w 390"/>
                      <a:gd name="T5" fmla="*/ 0 h 432"/>
                      <a:gd name="T6" fmla="*/ 318 w 390"/>
                      <a:gd name="T7" fmla="*/ 216 h 432"/>
                      <a:gd name="T8" fmla="*/ 390 w 390"/>
                      <a:gd name="T9" fmla="*/ 396 h 432"/>
                      <a:gd name="T10" fmla="*/ 369 w 390"/>
                      <a:gd name="T11" fmla="*/ 432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0" h="432">
                        <a:moveTo>
                          <a:pt x="369" y="432"/>
                        </a:moveTo>
                        <a:lnTo>
                          <a:pt x="171" y="333"/>
                        </a:lnTo>
                        <a:lnTo>
                          <a:pt x="0" y="0"/>
                        </a:lnTo>
                        <a:lnTo>
                          <a:pt x="318" y="216"/>
                        </a:lnTo>
                        <a:lnTo>
                          <a:pt x="390" y="396"/>
                        </a:lnTo>
                        <a:lnTo>
                          <a:pt x="369" y="432"/>
                        </a:lnTo>
                        <a:close/>
                      </a:path>
                    </a:pathLst>
                  </a:custGeom>
                  <a:solidFill>
                    <a:srgbClr val="E837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1" name="Freeform 45"/>
                  <p:cNvSpPr>
                    <a:spLocks/>
                  </p:cNvSpPr>
                  <p:nvPr/>
                </p:nvSpPr>
                <p:spPr bwMode="auto">
                  <a:xfrm>
                    <a:off x="2697" y="2190"/>
                    <a:ext cx="177" cy="564"/>
                  </a:xfrm>
                  <a:custGeom>
                    <a:avLst/>
                    <a:gdLst>
                      <a:gd name="T0" fmla="*/ 126 w 177"/>
                      <a:gd name="T1" fmla="*/ 564 h 564"/>
                      <a:gd name="T2" fmla="*/ 0 w 177"/>
                      <a:gd name="T3" fmla="*/ 387 h 564"/>
                      <a:gd name="T4" fmla="*/ 3 w 177"/>
                      <a:gd name="T5" fmla="*/ 0 h 564"/>
                      <a:gd name="T6" fmla="*/ 177 w 177"/>
                      <a:gd name="T7" fmla="*/ 351 h 564"/>
                      <a:gd name="T8" fmla="*/ 159 w 177"/>
                      <a:gd name="T9" fmla="*/ 546 h 564"/>
                      <a:gd name="T10" fmla="*/ 126 w 177"/>
                      <a:gd name="T11" fmla="*/ 564 h 5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7" h="564">
                        <a:moveTo>
                          <a:pt x="126" y="564"/>
                        </a:moveTo>
                        <a:lnTo>
                          <a:pt x="0" y="387"/>
                        </a:lnTo>
                        <a:lnTo>
                          <a:pt x="3" y="0"/>
                        </a:lnTo>
                        <a:lnTo>
                          <a:pt x="177" y="351"/>
                        </a:lnTo>
                        <a:lnTo>
                          <a:pt x="159" y="546"/>
                        </a:lnTo>
                        <a:lnTo>
                          <a:pt x="126" y="564"/>
                        </a:lnTo>
                        <a:close/>
                      </a:path>
                    </a:pathLst>
                  </a:custGeom>
                  <a:solidFill>
                    <a:srgbClr val="57D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2" name="Freeform 46"/>
                  <p:cNvSpPr>
                    <a:spLocks/>
                  </p:cNvSpPr>
                  <p:nvPr/>
                </p:nvSpPr>
                <p:spPr bwMode="auto">
                  <a:xfrm>
                    <a:off x="2871" y="2199"/>
                    <a:ext cx="183" cy="540"/>
                  </a:xfrm>
                  <a:custGeom>
                    <a:avLst/>
                    <a:gdLst>
                      <a:gd name="T0" fmla="*/ 36 w 183"/>
                      <a:gd name="T1" fmla="*/ 537 h 540"/>
                      <a:gd name="T2" fmla="*/ 0 w 183"/>
                      <a:gd name="T3" fmla="*/ 339 h 540"/>
                      <a:gd name="T4" fmla="*/ 180 w 183"/>
                      <a:gd name="T5" fmla="*/ 0 h 540"/>
                      <a:gd name="T6" fmla="*/ 183 w 183"/>
                      <a:gd name="T7" fmla="*/ 384 h 540"/>
                      <a:gd name="T8" fmla="*/ 69 w 183"/>
                      <a:gd name="T9" fmla="*/ 540 h 540"/>
                      <a:gd name="T10" fmla="*/ 36 w 183"/>
                      <a:gd name="T11" fmla="*/ 537 h 5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3" h="540">
                        <a:moveTo>
                          <a:pt x="36" y="537"/>
                        </a:moveTo>
                        <a:lnTo>
                          <a:pt x="0" y="339"/>
                        </a:lnTo>
                        <a:lnTo>
                          <a:pt x="180" y="0"/>
                        </a:lnTo>
                        <a:lnTo>
                          <a:pt x="183" y="384"/>
                        </a:lnTo>
                        <a:lnTo>
                          <a:pt x="69" y="540"/>
                        </a:lnTo>
                        <a:lnTo>
                          <a:pt x="36" y="537"/>
                        </a:lnTo>
                        <a:close/>
                      </a:path>
                    </a:pathLst>
                  </a:custGeom>
                  <a:solidFill>
                    <a:srgbClr val="6500CA"/>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nvGrpSpPr>
                  <p:cNvPr id="63" name="Group 47"/>
                  <p:cNvGrpSpPr>
                    <a:grpSpLocks/>
                  </p:cNvGrpSpPr>
                  <p:nvPr/>
                </p:nvGrpSpPr>
                <p:grpSpPr bwMode="auto">
                  <a:xfrm>
                    <a:off x="2430" y="2439"/>
                    <a:ext cx="897" cy="615"/>
                    <a:chOff x="2430" y="2439"/>
                    <a:chExt cx="897" cy="615"/>
                  </a:xfrm>
                </p:grpSpPr>
                <p:sp>
                  <p:nvSpPr>
                    <p:cNvPr id="64" name="Freeform 48"/>
                    <p:cNvSpPr>
                      <a:spLocks/>
                    </p:cNvSpPr>
                    <p:nvPr/>
                  </p:nvSpPr>
                  <p:spPr bwMode="auto">
                    <a:xfrm>
                      <a:off x="2541" y="2439"/>
                      <a:ext cx="663" cy="444"/>
                    </a:xfrm>
                    <a:custGeom>
                      <a:avLst/>
                      <a:gdLst>
                        <a:gd name="T0" fmla="*/ 297 w 663"/>
                        <a:gd name="T1" fmla="*/ 444 h 444"/>
                        <a:gd name="T2" fmla="*/ 168 w 663"/>
                        <a:gd name="T3" fmla="*/ 321 h 444"/>
                        <a:gd name="T4" fmla="*/ 0 w 663"/>
                        <a:gd name="T5" fmla="*/ 105 h 444"/>
                        <a:gd name="T6" fmla="*/ 132 w 663"/>
                        <a:gd name="T7" fmla="*/ 216 h 444"/>
                        <a:gd name="T8" fmla="*/ 207 w 663"/>
                        <a:gd name="T9" fmla="*/ 300 h 444"/>
                        <a:gd name="T10" fmla="*/ 285 w 663"/>
                        <a:gd name="T11" fmla="*/ 390 h 444"/>
                        <a:gd name="T12" fmla="*/ 300 w 663"/>
                        <a:gd name="T13" fmla="*/ 408 h 444"/>
                        <a:gd name="T14" fmla="*/ 270 w 663"/>
                        <a:gd name="T15" fmla="*/ 276 h 444"/>
                        <a:gd name="T16" fmla="*/ 228 w 663"/>
                        <a:gd name="T17" fmla="*/ 135 h 444"/>
                        <a:gd name="T18" fmla="*/ 222 w 663"/>
                        <a:gd name="T19" fmla="*/ 0 h 444"/>
                        <a:gd name="T20" fmla="*/ 261 w 663"/>
                        <a:gd name="T21" fmla="*/ 87 h 444"/>
                        <a:gd name="T22" fmla="*/ 285 w 663"/>
                        <a:gd name="T23" fmla="*/ 183 h 444"/>
                        <a:gd name="T24" fmla="*/ 312 w 663"/>
                        <a:gd name="T25" fmla="*/ 270 h 444"/>
                        <a:gd name="T26" fmla="*/ 333 w 663"/>
                        <a:gd name="T27" fmla="*/ 414 h 444"/>
                        <a:gd name="T28" fmla="*/ 354 w 663"/>
                        <a:gd name="T29" fmla="*/ 333 h 444"/>
                        <a:gd name="T30" fmla="*/ 381 w 663"/>
                        <a:gd name="T31" fmla="*/ 219 h 444"/>
                        <a:gd name="T32" fmla="*/ 402 w 663"/>
                        <a:gd name="T33" fmla="*/ 114 h 444"/>
                        <a:gd name="T34" fmla="*/ 453 w 663"/>
                        <a:gd name="T35" fmla="*/ 0 h 444"/>
                        <a:gd name="T36" fmla="*/ 450 w 663"/>
                        <a:gd name="T37" fmla="*/ 78 h 444"/>
                        <a:gd name="T38" fmla="*/ 435 w 663"/>
                        <a:gd name="T39" fmla="*/ 168 h 444"/>
                        <a:gd name="T40" fmla="*/ 417 w 663"/>
                        <a:gd name="T41" fmla="*/ 255 h 444"/>
                        <a:gd name="T42" fmla="*/ 366 w 663"/>
                        <a:gd name="T43" fmla="*/ 408 h 444"/>
                        <a:gd name="T44" fmla="*/ 408 w 663"/>
                        <a:gd name="T45" fmla="*/ 372 h 444"/>
                        <a:gd name="T46" fmla="*/ 480 w 663"/>
                        <a:gd name="T47" fmla="*/ 291 h 444"/>
                        <a:gd name="T48" fmla="*/ 555 w 663"/>
                        <a:gd name="T49" fmla="*/ 189 h 444"/>
                        <a:gd name="T50" fmla="*/ 663 w 663"/>
                        <a:gd name="T51" fmla="*/ 108 h 444"/>
                        <a:gd name="T52" fmla="*/ 636 w 663"/>
                        <a:gd name="T53" fmla="*/ 177 h 444"/>
                        <a:gd name="T54" fmla="*/ 585 w 663"/>
                        <a:gd name="T55" fmla="*/ 240 h 444"/>
                        <a:gd name="T56" fmla="*/ 507 w 663"/>
                        <a:gd name="T57" fmla="*/ 330 h 444"/>
                        <a:gd name="T58" fmla="*/ 420 w 663"/>
                        <a:gd name="T59" fmla="*/ 408 h 444"/>
                        <a:gd name="T60" fmla="*/ 369 w 663"/>
                        <a:gd name="T61" fmla="*/ 444 h 444"/>
                        <a:gd name="T62" fmla="*/ 333 w 663"/>
                        <a:gd name="T63" fmla="*/ 417 h 444"/>
                        <a:gd name="T64" fmla="*/ 297 w 663"/>
                        <a:gd name="T65" fmla="*/ 444 h 4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63" h="444">
                          <a:moveTo>
                            <a:pt x="297" y="444"/>
                          </a:moveTo>
                          <a:lnTo>
                            <a:pt x="168" y="321"/>
                          </a:lnTo>
                          <a:lnTo>
                            <a:pt x="0" y="105"/>
                          </a:lnTo>
                          <a:lnTo>
                            <a:pt x="132" y="216"/>
                          </a:lnTo>
                          <a:lnTo>
                            <a:pt x="207" y="300"/>
                          </a:lnTo>
                          <a:lnTo>
                            <a:pt x="285" y="390"/>
                          </a:lnTo>
                          <a:lnTo>
                            <a:pt x="300" y="408"/>
                          </a:lnTo>
                          <a:lnTo>
                            <a:pt x="270" y="276"/>
                          </a:lnTo>
                          <a:lnTo>
                            <a:pt x="228" y="135"/>
                          </a:lnTo>
                          <a:lnTo>
                            <a:pt x="222" y="0"/>
                          </a:lnTo>
                          <a:lnTo>
                            <a:pt x="261" y="87"/>
                          </a:lnTo>
                          <a:lnTo>
                            <a:pt x="285" y="183"/>
                          </a:lnTo>
                          <a:lnTo>
                            <a:pt x="312" y="270"/>
                          </a:lnTo>
                          <a:lnTo>
                            <a:pt x="333" y="414"/>
                          </a:lnTo>
                          <a:lnTo>
                            <a:pt x="354" y="333"/>
                          </a:lnTo>
                          <a:lnTo>
                            <a:pt x="381" y="219"/>
                          </a:lnTo>
                          <a:lnTo>
                            <a:pt x="402" y="114"/>
                          </a:lnTo>
                          <a:lnTo>
                            <a:pt x="453" y="0"/>
                          </a:lnTo>
                          <a:lnTo>
                            <a:pt x="450" y="78"/>
                          </a:lnTo>
                          <a:lnTo>
                            <a:pt x="435" y="168"/>
                          </a:lnTo>
                          <a:lnTo>
                            <a:pt x="417" y="255"/>
                          </a:lnTo>
                          <a:lnTo>
                            <a:pt x="366" y="408"/>
                          </a:lnTo>
                          <a:lnTo>
                            <a:pt x="408" y="372"/>
                          </a:lnTo>
                          <a:lnTo>
                            <a:pt x="480" y="291"/>
                          </a:lnTo>
                          <a:lnTo>
                            <a:pt x="555" y="189"/>
                          </a:lnTo>
                          <a:lnTo>
                            <a:pt x="663" y="108"/>
                          </a:lnTo>
                          <a:lnTo>
                            <a:pt x="636" y="177"/>
                          </a:lnTo>
                          <a:lnTo>
                            <a:pt x="585" y="240"/>
                          </a:lnTo>
                          <a:lnTo>
                            <a:pt x="507" y="330"/>
                          </a:lnTo>
                          <a:lnTo>
                            <a:pt x="420" y="408"/>
                          </a:lnTo>
                          <a:lnTo>
                            <a:pt x="369" y="444"/>
                          </a:lnTo>
                          <a:lnTo>
                            <a:pt x="333" y="417"/>
                          </a:lnTo>
                          <a:lnTo>
                            <a:pt x="297" y="444"/>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5" name="Freeform 49"/>
                    <p:cNvSpPr>
                      <a:spLocks/>
                    </p:cNvSpPr>
                    <p:nvPr/>
                  </p:nvSpPr>
                  <p:spPr bwMode="auto">
                    <a:xfrm>
                      <a:off x="2430"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6" name="Freeform 50"/>
                    <p:cNvSpPr>
                      <a:spLocks/>
                    </p:cNvSpPr>
                    <p:nvPr/>
                  </p:nvSpPr>
                  <p:spPr bwMode="auto">
                    <a:xfrm flipH="1">
                      <a:off x="2943" y="2553"/>
                      <a:ext cx="384" cy="471"/>
                    </a:xfrm>
                    <a:custGeom>
                      <a:avLst/>
                      <a:gdLst>
                        <a:gd name="T0" fmla="*/ 21 w 384"/>
                        <a:gd name="T1" fmla="*/ 0 h 471"/>
                        <a:gd name="T2" fmla="*/ 30 w 384"/>
                        <a:gd name="T3" fmla="*/ 60 h 471"/>
                        <a:gd name="T4" fmla="*/ 60 w 384"/>
                        <a:gd name="T5" fmla="*/ 141 h 471"/>
                        <a:gd name="T6" fmla="*/ 99 w 384"/>
                        <a:gd name="T7" fmla="*/ 195 h 471"/>
                        <a:gd name="T8" fmla="*/ 147 w 384"/>
                        <a:gd name="T9" fmla="*/ 243 h 471"/>
                        <a:gd name="T10" fmla="*/ 189 w 384"/>
                        <a:gd name="T11" fmla="*/ 282 h 471"/>
                        <a:gd name="T12" fmla="*/ 252 w 384"/>
                        <a:gd name="T13" fmla="*/ 312 h 471"/>
                        <a:gd name="T14" fmla="*/ 315 w 384"/>
                        <a:gd name="T15" fmla="*/ 333 h 471"/>
                        <a:gd name="T16" fmla="*/ 333 w 384"/>
                        <a:gd name="T17" fmla="*/ 336 h 471"/>
                        <a:gd name="T18" fmla="*/ 366 w 384"/>
                        <a:gd name="T19" fmla="*/ 291 h 471"/>
                        <a:gd name="T20" fmla="*/ 384 w 384"/>
                        <a:gd name="T21" fmla="*/ 318 h 471"/>
                        <a:gd name="T22" fmla="*/ 357 w 384"/>
                        <a:gd name="T23" fmla="*/ 342 h 471"/>
                        <a:gd name="T24" fmla="*/ 348 w 384"/>
                        <a:gd name="T25" fmla="*/ 381 h 471"/>
                        <a:gd name="T26" fmla="*/ 345 w 384"/>
                        <a:gd name="T27" fmla="*/ 423 h 471"/>
                        <a:gd name="T28" fmla="*/ 339 w 384"/>
                        <a:gd name="T29" fmla="*/ 471 h 471"/>
                        <a:gd name="T30" fmla="*/ 267 w 384"/>
                        <a:gd name="T31" fmla="*/ 435 h 471"/>
                        <a:gd name="T32" fmla="*/ 177 w 384"/>
                        <a:gd name="T33" fmla="*/ 381 h 471"/>
                        <a:gd name="T34" fmla="*/ 105 w 384"/>
                        <a:gd name="T35" fmla="*/ 321 h 471"/>
                        <a:gd name="T36" fmla="*/ 51 w 384"/>
                        <a:gd name="T37" fmla="*/ 249 h 471"/>
                        <a:gd name="T38" fmla="*/ 9 w 384"/>
                        <a:gd name="T39" fmla="*/ 141 h 471"/>
                        <a:gd name="T40" fmla="*/ 0 w 384"/>
                        <a:gd name="T41" fmla="*/ 57 h 471"/>
                        <a:gd name="T42" fmla="*/ 21 w 384"/>
                        <a:gd name="T43" fmla="*/ 0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1">
                          <a:moveTo>
                            <a:pt x="21" y="0"/>
                          </a:moveTo>
                          <a:lnTo>
                            <a:pt x="30" y="60"/>
                          </a:lnTo>
                          <a:lnTo>
                            <a:pt x="60" y="141"/>
                          </a:lnTo>
                          <a:lnTo>
                            <a:pt x="99" y="195"/>
                          </a:lnTo>
                          <a:lnTo>
                            <a:pt x="147" y="243"/>
                          </a:lnTo>
                          <a:lnTo>
                            <a:pt x="189" y="282"/>
                          </a:lnTo>
                          <a:lnTo>
                            <a:pt x="252" y="312"/>
                          </a:lnTo>
                          <a:lnTo>
                            <a:pt x="315" y="333"/>
                          </a:lnTo>
                          <a:lnTo>
                            <a:pt x="333" y="336"/>
                          </a:lnTo>
                          <a:lnTo>
                            <a:pt x="366" y="291"/>
                          </a:lnTo>
                          <a:lnTo>
                            <a:pt x="384" y="318"/>
                          </a:lnTo>
                          <a:lnTo>
                            <a:pt x="357" y="342"/>
                          </a:lnTo>
                          <a:lnTo>
                            <a:pt x="348" y="381"/>
                          </a:lnTo>
                          <a:lnTo>
                            <a:pt x="345" y="423"/>
                          </a:lnTo>
                          <a:lnTo>
                            <a:pt x="339" y="471"/>
                          </a:lnTo>
                          <a:lnTo>
                            <a:pt x="267" y="435"/>
                          </a:lnTo>
                          <a:lnTo>
                            <a:pt x="177" y="381"/>
                          </a:lnTo>
                          <a:lnTo>
                            <a:pt x="105" y="321"/>
                          </a:lnTo>
                          <a:lnTo>
                            <a:pt x="51" y="249"/>
                          </a:lnTo>
                          <a:lnTo>
                            <a:pt x="9" y="141"/>
                          </a:lnTo>
                          <a:lnTo>
                            <a:pt x="0" y="57"/>
                          </a:lnTo>
                          <a:lnTo>
                            <a:pt x="21"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7" name="Freeform 51"/>
                    <p:cNvSpPr>
                      <a:spLocks/>
                    </p:cNvSpPr>
                    <p:nvPr/>
                  </p:nvSpPr>
                  <p:spPr bwMode="auto">
                    <a:xfrm>
                      <a:off x="2778" y="2868"/>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8" name="Freeform 52"/>
                    <p:cNvSpPr>
                      <a:spLocks/>
                    </p:cNvSpPr>
                    <p:nvPr/>
                  </p:nvSpPr>
                  <p:spPr bwMode="auto">
                    <a:xfrm flipH="1">
                      <a:off x="2916" y="2865"/>
                      <a:ext cx="63" cy="171"/>
                    </a:xfrm>
                    <a:custGeom>
                      <a:avLst/>
                      <a:gdLst>
                        <a:gd name="T0" fmla="*/ 39 w 63"/>
                        <a:gd name="T1" fmla="*/ 0 h 171"/>
                        <a:gd name="T2" fmla="*/ 12 w 63"/>
                        <a:gd name="T3" fmla="*/ 27 h 171"/>
                        <a:gd name="T4" fmla="*/ 3 w 63"/>
                        <a:gd name="T5" fmla="*/ 60 h 171"/>
                        <a:gd name="T6" fmla="*/ 0 w 63"/>
                        <a:gd name="T7" fmla="*/ 117 h 171"/>
                        <a:gd name="T8" fmla="*/ 0 w 63"/>
                        <a:gd name="T9" fmla="*/ 159 h 171"/>
                        <a:gd name="T10" fmla="*/ 30 w 63"/>
                        <a:gd name="T11" fmla="*/ 171 h 171"/>
                        <a:gd name="T12" fmla="*/ 48 w 63"/>
                        <a:gd name="T13" fmla="*/ 144 h 171"/>
                        <a:gd name="T14" fmla="*/ 63 w 63"/>
                        <a:gd name="T15" fmla="*/ 66 h 171"/>
                        <a:gd name="T16" fmla="*/ 57 w 63"/>
                        <a:gd name="T17" fmla="*/ 9 h 171"/>
                        <a:gd name="T18" fmla="*/ 39 w 63"/>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171">
                          <a:moveTo>
                            <a:pt x="39" y="0"/>
                          </a:moveTo>
                          <a:lnTo>
                            <a:pt x="12" y="27"/>
                          </a:lnTo>
                          <a:lnTo>
                            <a:pt x="3" y="60"/>
                          </a:lnTo>
                          <a:lnTo>
                            <a:pt x="0" y="117"/>
                          </a:lnTo>
                          <a:lnTo>
                            <a:pt x="0" y="159"/>
                          </a:lnTo>
                          <a:lnTo>
                            <a:pt x="30" y="171"/>
                          </a:lnTo>
                          <a:lnTo>
                            <a:pt x="48" y="144"/>
                          </a:lnTo>
                          <a:lnTo>
                            <a:pt x="63" y="66"/>
                          </a:lnTo>
                          <a:lnTo>
                            <a:pt x="57" y="9"/>
                          </a:lnTo>
                          <a:lnTo>
                            <a:pt x="39"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69" name="Freeform 53"/>
                    <p:cNvSpPr>
                      <a:spLocks/>
                    </p:cNvSpPr>
                    <p:nvPr/>
                  </p:nvSpPr>
                  <p:spPr bwMode="auto">
                    <a:xfrm>
                      <a:off x="2817" y="2856"/>
                      <a:ext cx="123" cy="198"/>
                    </a:xfrm>
                    <a:custGeom>
                      <a:avLst/>
                      <a:gdLst>
                        <a:gd name="T0" fmla="*/ 57 w 123"/>
                        <a:gd name="T1" fmla="*/ 0 h 198"/>
                        <a:gd name="T2" fmla="*/ 21 w 123"/>
                        <a:gd name="T3" fmla="*/ 24 h 198"/>
                        <a:gd name="T4" fmla="*/ 24 w 123"/>
                        <a:gd name="T5" fmla="*/ 69 h 198"/>
                        <a:gd name="T6" fmla="*/ 18 w 123"/>
                        <a:gd name="T7" fmla="*/ 99 h 198"/>
                        <a:gd name="T8" fmla="*/ 6 w 123"/>
                        <a:gd name="T9" fmla="*/ 144 h 198"/>
                        <a:gd name="T10" fmla="*/ 0 w 123"/>
                        <a:gd name="T11" fmla="*/ 171 h 198"/>
                        <a:gd name="T12" fmla="*/ 21 w 123"/>
                        <a:gd name="T13" fmla="*/ 189 h 198"/>
                        <a:gd name="T14" fmla="*/ 60 w 123"/>
                        <a:gd name="T15" fmla="*/ 198 h 198"/>
                        <a:gd name="T16" fmla="*/ 93 w 123"/>
                        <a:gd name="T17" fmla="*/ 192 h 198"/>
                        <a:gd name="T18" fmla="*/ 123 w 123"/>
                        <a:gd name="T19" fmla="*/ 174 h 198"/>
                        <a:gd name="T20" fmla="*/ 108 w 123"/>
                        <a:gd name="T21" fmla="*/ 138 h 198"/>
                        <a:gd name="T22" fmla="*/ 105 w 123"/>
                        <a:gd name="T23" fmla="*/ 102 h 198"/>
                        <a:gd name="T24" fmla="*/ 102 w 123"/>
                        <a:gd name="T25" fmla="*/ 63 h 198"/>
                        <a:gd name="T26" fmla="*/ 102 w 123"/>
                        <a:gd name="T27" fmla="*/ 24 h 198"/>
                        <a:gd name="T28" fmla="*/ 57 w 123"/>
                        <a:gd name="T29" fmla="*/ 0 h 19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23" h="198">
                          <a:moveTo>
                            <a:pt x="57" y="0"/>
                          </a:moveTo>
                          <a:lnTo>
                            <a:pt x="21" y="24"/>
                          </a:lnTo>
                          <a:lnTo>
                            <a:pt x="24" y="69"/>
                          </a:lnTo>
                          <a:lnTo>
                            <a:pt x="18" y="99"/>
                          </a:lnTo>
                          <a:lnTo>
                            <a:pt x="6" y="144"/>
                          </a:lnTo>
                          <a:lnTo>
                            <a:pt x="0" y="171"/>
                          </a:lnTo>
                          <a:lnTo>
                            <a:pt x="21" y="189"/>
                          </a:lnTo>
                          <a:lnTo>
                            <a:pt x="60" y="198"/>
                          </a:lnTo>
                          <a:lnTo>
                            <a:pt x="93" y="192"/>
                          </a:lnTo>
                          <a:lnTo>
                            <a:pt x="123" y="174"/>
                          </a:lnTo>
                          <a:lnTo>
                            <a:pt x="108" y="138"/>
                          </a:lnTo>
                          <a:lnTo>
                            <a:pt x="105" y="102"/>
                          </a:lnTo>
                          <a:lnTo>
                            <a:pt x="102" y="63"/>
                          </a:lnTo>
                          <a:lnTo>
                            <a:pt x="102" y="24"/>
                          </a:lnTo>
                          <a:lnTo>
                            <a:pt x="57" y="0"/>
                          </a:lnTo>
                          <a:close/>
                        </a:path>
                      </a:pathLst>
                    </a:custGeom>
                    <a:solidFill>
                      <a:srgbClr val="FFFFCC"/>
                    </a:solidFill>
                    <a:ln w="9525">
                      <a:solidFill>
                        <a:srgbClr val="DBB79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grpSp>
          </p:grpSp>
        </p:grpSp>
      </p:grpSp>
      <p:pic>
        <p:nvPicPr>
          <p:cNvPr id="93" name="Picture 5" descr="IGWAP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19700" y="19249"/>
            <a:ext cx="692695" cy="692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1"/>
          </p:nvPr>
        </p:nvSpPr>
        <p:spPr/>
        <p:txBody>
          <a:bodyPr/>
          <a:lstStyle/>
          <a:p>
            <a:r>
              <a:rPr lang="en-GB" dirty="0" smtClean="0"/>
              <a:t>CONFIDENTIAL</a:t>
            </a:r>
            <a:endParaRPr lang="en-GB" dirty="0"/>
          </a:p>
        </p:txBody>
      </p:sp>
      <p:sp>
        <p:nvSpPr>
          <p:cNvPr id="95" name="Footer Placeholder 3"/>
          <p:cNvSpPr txBox="1">
            <a:spLocks/>
          </p:cNvSpPr>
          <p:nvPr/>
        </p:nvSpPr>
        <p:spPr bwMode="auto">
          <a:xfrm>
            <a:off x="3141847" y="112308"/>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GB"/>
            </a:defPPr>
            <a:lvl1pPr algn="ctr"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GB" smtClean="0"/>
              <a:t>CONFIDENTIAL</a:t>
            </a:r>
            <a:endParaRPr lang="en-GB" dirty="0"/>
          </a:p>
        </p:txBody>
      </p:sp>
    </p:spTree>
    <p:extLst>
      <p:ext uri="{BB962C8B-B14F-4D97-AF65-F5344CB8AC3E}">
        <p14:creationId xmlns:p14="http://schemas.microsoft.com/office/powerpoint/2010/main" val="2052194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8878</TotalTime>
  <Words>1320</Words>
  <Application>Microsoft Office PowerPoint</Application>
  <PresentationFormat>On-screen Show (4:3)</PresentationFormat>
  <Paragraphs>289</Paragraphs>
  <Slides>19</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Default Design</vt:lpstr>
      <vt:lpstr>PRESENTATION TO THE PORTFOLIO COMMITTEE ON DEFENCE ON THE DEPARTMENT OF DEFENCE (DOD) MEASURES IN PLACE TO COMBAT CORRUPTION AND FRAUD. </vt:lpstr>
      <vt:lpstr>AIM</vt:lpstr>
      <vt:lpstr>SCOPE</vt:lpstr>
      <vt:lpstr>INTRODUCTION</vt:lpstr>
      <vt:lpstr>CORRUPTION AND FRAUD PREVENTION PLAN</vt:lpstr>
      <vt:lpstr>WHISTLE BLOWING (WB)</vt:lpstr>
      <vt:lpstr>DETECTION INVESTIGATION</vt:lpstr>
      <vt:lpstr>AWARENESS EDUCATION</vt:lpstr>
      <vt:lpstr>MULTI-DISCIPLINARY TEAM</vt:lpstr>
      <vt:lpstr>MULTI-DISCIPLINARY TEAM (Cont’d)</vt:lpstr>
      <vt:lpstr>FORENSIC AUDITS</vt:lpstr>
      <vt:lpstr>CORRUPTION AND FRAUD REPORT LINES</vt:lpstr>
      <vt:lpstr>STATUS OF C&amp;F CASES (MILITARY COURTS)</vt:lpstr>
      <vt:lpstr>SENTENCES IMPOSED BY MILITARY COURTS</vt:lpstr>
      <vt:lpstr>DOD STATUS REPORT ON IRREGULAR EXPENDITURE</vt:lpstr>
      <vt:lpstr>DOD STATUS REPORT ON IRREGULAR EXPENDITURE (Cont’d)</vt:lpstr>
      <vt:lpstr>DOD STATUS REPORT ON IRREGULAR EXPENDITURE (Cont’d)</vt:lpstr>
      <vt:lpstr>CONCLUSION</vt:lpstr>
      <vt:lpstr>PowerPoint Presentation</vt:lpstr>
    </vt:vector>
  </TitlesOfParts>
  <Company>DOD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70240676</dc:creator>
  <cp:lastModifiedBy>Bryan Mantyi</cp:lastModifiedBy>
  <cp:revision>415</cp:revision>
  <cp:lastPrinted>2021-03-12T17:07:06Z</cp:lastPrinted>
  <dcterms:created xsi:type="dcterms:W3CDTF">2013-03-12T10:05:02Z</dcterms:created>
  <dcterms:modified xsi:type="dcterms:W3CDTF">2021-03-15T07:01:47Z</dcterms:modified>
</cp:coreProperties>
</file>