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Montserrat ExtraBold" charset="0"/>
      <p:bold r:id="rId38"/>
      <p:boldItalic r:id="rId39"/>
    </p:embeddedFont>
    <p:embeddedFont>
      <p:font typeface="Montserrat" charset="0"/>
      <p:regular r:id="rId40"/>
      <p:bold r:id="rId41"/>
      <p:italic r:id="rId42"/>
      <p:boldItalic r:id="rId43"/>
    </p:embeddedFont>
    <p:embeddedFont>
      <p:font typeface="Montserrat SemiBold" charset="0"/>
      <p:regular r:id="rId44"/>
      <p:bold r:id="rId45"/>
      <p:italic r:id="rId46"/>
      <p:boldItalic r:id="rId47"/>
    </p:embeddedFont>
    <p:embeddedFont>
      <p:font typeface="Montserrat Black" charset="0"/>
      <p:bold r:id="rId48"/>
      <p:boldItalic r:id="rId49"/>
    </p:embeddedFont>
    <p:embeddedFont>
      <p:font typeface="Calibri"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80c598715_1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80c598715_1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80c598715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80c598715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80c598715_1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80c598715_1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c80c598715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c80c598715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80c598715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c80c598715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80c598715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80c598715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c80c598715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c80c598715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80c598715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80c598715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80c598715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c80c598715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80c598715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c80c598715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9b522de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9b522de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80c598715_1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80c598715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c80c59871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c80c59871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c80c598715_1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c80c598715_1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80c598715_1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c80c598715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80c598715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80c598715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c80c598715_1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c80c598715_1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80c598715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80c598715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c80c598715_1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c80c598715_1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c80c598715_1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c80c598715_1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80c598715_1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c80c598715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80c598715_1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80c598715_1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80c598715_1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80c598715_1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80c598715_1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80c598715_1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c80c598715_1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c80c598715_1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c80c598715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c80c598715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c80c598715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c80c598715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c643c41ca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c643c41ca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c80c59871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c80c59871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c80c59871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c80c59871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c80c598715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c80c598715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80c598715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80c598715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80c598715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80c598715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80c59871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80c59871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88000"/>
          </a:blip>
          <a:srcRect t="1569" b="1559"/>
          <a:stretch/>
        </p:blipFill>
        <p:spPr>
          <a:xfrm rot="1">
            <a:off x="0" y="1"/>
            <a:ext cx="9144000" cy="5143500"/>
          </a:xfrm>
          <a:prstGeom prst="rect">
            <a:avLst/>
          </a:prstGeom>
          <a:noFill/>
          <a:ln>
            <a:noFill/>
          </a:ln>
        </p:spPr>
      </p:pic>
      <p:sp>
        <p:nvSpPr>
          <p:cNvPr id="55" name="Google Shape;55;p13"/>
          <p:cNvSpPr/>
          <p:nvPr/>
        </p:nvSpPr>
        <p:spPr>
          <a:xfrm>
            <a:off x="0" y="0"/>
            <a:ext cx="9144000" cy="5143500"/>
          </a:xfrm>
          <a:prstGeom prst="rect">
            <a:avLst/>
          </a:prstGeom>
          <a:solidFill>
            <a:srgbClr val="000000">
              <a:alpha val="4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 name="Google Shape;56;p13"/>
          <p:cNvPicPr preferRelativeResize="0"/>
          <p:nvPr/>
        </p:nvPicPr>
        <p:blipFill>
          <a:blip r:embed="rId4">
            <a:alphaModFix/>
          </a:blip>
          <a:stretch>
            <a:fillRect/>
          </a:stretch>
        </p:blipFill>
        <p:spPr>
          <a:xfrm>
            <a:off x="6858000" y="4399475"/>
            <a:ext cx="1924050" cy="429700"/>
          </a:xfrm>
          <a:prstGeom prst="rect">
            <a:avLst/>
          </a:prstGeom>
          <a:noFill/>
          <a:ln>
            <a:noFill/>
          </a:ln>
        </p:spPr>
      </p:pic>
      <p:sp>
        <p:nvSpPr>
          <p:cNvPr id="57" name="Google Shape;57;p13"/>
          <p:cNvSpPr txBox="1">
            <a:spLocks noGrp="1"/>
          </p:cNvSpPr>
          <p:nvPr>
            <p:ph type="ctrTitle"/>
          </p:nvPr>
        </p:nvSpPr>
        <p:spPr>
          <a:xfrm>
            <a:off x="283075" y="183925"/>
            <a:ext cx="8734200" cy="10959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3200">
                <a:solidFill>
                  <a:srgbClr val="FFFFFF"/>
                </a:solidFill>
                <a:latin typeface="Montserrat ExtraBold"/>
                <a:ea typeface="Montserrat ExtraBold"/>
                <a:cs typeface="Montserrat ExtraBold"/>
                <a:sym typeface="Montserrat ExtraBold"/>
              </a:rPr>
              <a:t>INDEPENDENT MEDIA </a:t>
            </a:r>
            <a:endParaRPr sz="3200">
              <a:solidFill>
                <a:srgbClr val="FFFFFF"/>
              </a:solidFill>
              <a:latin typeface="Montserrat ExtraBold"/>
              <a:ea typeface="Montserrat ExtraBold"/>
              <a:cs typeface="Montserrat ExtraBold"/>
              <a:sym typeface="Montserrat ExtraBold"/>
            </a:endParaRPr>
          </a:p>
        </p:txBody>
      </p:sp>
      <p:cxnSp>
        <p:nvCxnSpPr>
          <p:cNvPr id="58" name="Google Shape;58;p13"/>
          <p:cNvCxnSpPr/>
          <p:nvPr/>
        </p:nvCxnSpPr>
        <p:spPr>
          <a:xfrm rot="10800000" flipH="1">
            <a:off x="384200" y="1262150"/>
            <a:ext cx="4713600" cy="31500"/>
          </a:xfrm>
          <a:prstGeom prst="straightConnector1">
            <a:avLst/>
          </a:prstGeom>
          <a:noFill/>
          <a:ln w="76200" cap="flat" cmpd="sng">
            <a:solidFill>
              <a:srgbClr val="FF0000"/>
            </a:solidFill>
            <a:prstDash val="solid"/>
            <a:round/>
            <a:headEnd type="none" w="med" len="med"/>
            <a:tailEnd type="none" w="med" len="med"/>
          </a:ln>
        </p:spPr>
      </p:cxnSp>
      <p:sp>
        <p:nvSpPr>
          <p:cNvPr id="59" name="Google Shape;59;p13"/>
          <p:cNvSpPr txBox="1">
            <a:spLocks noGrp="1"/>
          </p:cNvSpPr>
          <p:nvPr>
            <p:ph type="ctrTitle"/>
          </p:nvPr>
        </p:nvSpPr>
        <p:spPr>
          <a:xfrm>
            <a:off x="283075" y="3063200"/>
            <a:ext cx="5894700" cy="1933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SzPts val="990"/>
              <a:buNone/>
            </a:pPr>
            <a:r>
              <a:rPr lang="en-GB" sz="1200">
                <a:solidFill>
                  <a:srgbClr val="FFFFFF"/>
                </a:solidFill>
                <a:latin typeface="Montserrat ExtraBold"/>
                <a:ea typeface="Montserrat ExtraBold"/>
                <a:cs typeface="Montserrat ExtraBold"/>
                <a:sym typeface="Montserrat ExtraBold"/>
              </a:rPr>
              <a:t>WEDNESDAY 17 MARCH 2021</a:t>
            </a:r>
            <a:endParaRPr sz="12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SzPts val="990"/>
              <a:buNone/>
            </a:pPr>
            <a:endParaRPr sz="12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SzPts val="990"/>
              <a:buNone/>
            </a:pPr>
            <a:r>
              <a:rPr lang="en-GB" sz="1200">
                <a:solidFill>
                  <a:srgbClr val="FFFFFF"/>
                </a:solidFill>
                <a:latin typeface="Montserrat ExtraBold"/>
                <a:ea typeface="Montserrat ExtraBold"/>
                <a:cs typeface="Montserrat ExtraBold"/>
                <a:sym typeface="Montserrat ExtraBold"/>
              </a:rPr>
              <a:t>PRESENTED BY:</a:t>
            </a:r>
            <a:endParaRPr sz="12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SzPts val="990"/>
              <a:buNone/>
            </a:pPr>
            <a:r>
              <a:rPr lang="en-GB" sz="1200">
                <a:solidFill>
                  <a:srgbClr val="FFFFFF"/>
                </a:solidFill>
                <a:latin typeface="Montserrat ExtraBold"/>
                <a:ea typeface="Montserrat ExtraBold"/>
                <a:cs typeface="Montserrat ExtraBold"/>
                <a:sym typeface="Montserrat ExtraBold"/>
              </a:rPr>
              <a:t>DR IQBAL SURVE (EXECUTIVE CHAIRMAN)</a:t>
            </a:r>
            <a:endParaRPr sz="12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SzPts val="990"/>
              <a:buNone/>
            </a:pPr>
            <a:r>
              <a:rPr lang="en-GB" sz="1200">
                <a:solidFill>
                  <a:srgbClr val="FFFFFF"/>
                </a:solidFill>
                <a:latin typeface="Montserrat ExtraBold"/>
                <a:ea typeface="Montserrat ExtraBold"/>
                <a:cs typeface="Montserrat ExtraBold"/>
                <a:sym typeface="Montserrat ExtraBold"/>
              </a:rPr>
              <a:t>TAKUDZWA HOVE (CHIEF OPERATING OFFICER)</a:t>
            </a:r>
            <a:endParaRPr sz="12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Clr>
                <a:schemeClr val="dk1"/>
              </a:buClr>
              <a:buSzPts val="990"/>
              <a:buFont typeface="Arial"/>
              <a:buNone/>
            </a:pPr>
            <a:r>
              <a:rPr lang="en-GB" sz="1200">
                <a:solidFill>
                  <a:schemeClr val="lt1"/>
                </a:solidFill>
                <a:latin typeface="Montserrat ExtraBold"/>
                <a:ea typeface="Montserrat ExtraBold"/>
                <a:cs typeface="Montserrat ExtraBold"/>
                <a:sym typeface="Montserrat ExtraBold"/>
              </a:rPr>
              <a:t>ANEEZ SALIE (EDITOR IN CHIEF)</a:t>
            </a:r>
            <a:endParaRPr sz="12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SzPts val="990"/>
              <a:buNone/>
            </a:pPr>
            <a:r>
              <a:rPr lang="en-GB" sz="1200">
                <a:solidFill>
                  <a:srgbClr val="FFFFFF"/>
                </a:solidFill>
                <a:latin typeface="Montserrat ExtraBold"/>
                <a:ea typeface="Montserrat ExtraBold"/>
                <a:cs typeface="Montserrat ExtraBold"/>
                <a:sym typeface="Montserrat ExtraBold"/>
              </a:rPr>
              <a:t>SIFISO MAHLANGU (EDITOR, THE STAR)</a:t>
            </a:r>
            <a:endParaRPr sz="12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SzPts val="990"/>
              <a:buNone/>
            </a:pPr>
            <a:endParaRPr sz="1600">
              <a:solidFill>
                <a:srgbClr val="FFFFFF"/>
              </a:solidFill>
              <a:latin typeface="Montserrat ExtraBold"/>
              <a:ea typeface="Montserrat ExtraBold"/>
              <a:cs typeface="Montserrat ExtraBold"/>
              <a:sym typeface="Montserrat ExtraBold"/>
            </a:endParaRPr>
          </a:p>
        </p:txBody>
      </p:sp>
      <p:sp>
        <p:nvSpPr>
          <p:cNvPr id="60" name="Google Shape;60;p13"/>
          <p:cNvSpPr txBox="1">
            <a:spLocks noGrp="1"/>
          </p:cNvSpPr>
          <p:nvPr>
            <p:ph type="ctrTitle"/>
          </p:nvPr>
        </p:nvSpPr>
        <p:spPr>
          <a:xfrm>
            <a:off x="283075" y="1556425"/>
            <a:ext cx="8734200" cy="1095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sz="3200">
                <a:solidFill>
                  <a:schemeClr val="lt1"/>
                </a:solidFill>
                <a:latin typeface="Montserrat ExtraBold"/>
                <a:ea typeface="Montserrat ExtraBold"/>
                <a:cs typeface="Montserrat ExtraBold"/>
                <a:sym typeface="Montserrat ExtraBold"/>
              </a:rPr>
              <a:t>PRESENTATION  TO </a:t>
            </a:r>
            <a:r>
              <a:rPr lang="en-GB" sz="3200">
                <a:solidFill>
                  <a:srgbClr val="FFFFFF"/>
                </a:solidFill>
                <a:latin typeface="Montserrat ExtraBold"/>
                <a:ea typeface="Montserrat ExtraBold"/>
                <a:cs typeface="Montserrat ExtraBold"/>
                <a:sym typeface="Montserrat ExtraBold"/>
              </a:rPr>
              <a:t>PARLIAMENT </a:t>
            </a:r>
            <a:endParaRPr sz="32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GB" sz="3200">
                <a:solidFill>
                  <a:srgbClr val="FFFFFF"/>
                </a:solidFill>
                <a:latin typeface="Montserrat ExtraBold"/>
                <a:ea typeface="Montserrat ExtraBold"/>
                <a:cs typeface="Montserrat ExtraBold"/>
                <a:sym typeface="Montserrat ExtraBold"/>
              </a:rPr>
              <a:t>STANDING COMMITTEE ON FINANCE (SCOF)</a:t>
            </a:r>
            <a:endParaRPr sz="320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47152" y="496275"/>
            <a:ext cx="8811099" cy="4429148"/>
          </a:xfrm>
          <a:prstGeom prst="rect">
            <a:avLst/>
          </a:prstGeom>
          <a:noFill/>
          <a:ln>
            <a:noFill/>
          </a:ln>
        </p:spPr>
      </p:pic>
      <p:sp>
        <p:nvSpPr>
          <p:cNvPr id="129" name="Google Shape;129;p22"/>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txBox="1"/>
          <p:nvPr/>
        </p:nvSpPr>
        <p:spPr>
          <a:xfrm>
            <a:off x="304800" y="408975"/>
            <a:ext cx="8222700" cy="4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SemiBold"/>
                <a:ea typeface="Montserrat SemiBold"/>
                <a:cs typeface="Montserrat SemiBold"/>
                <a:sym typeface="Montserrat SemiBold"/>
              </a:rPr>
              <a:t>SEKUNJALO INDEPENDENT MEDIA CONSORTIUM</a:t>
            </a:r>
            <a:endParaRPr sz="2000">
              <a:solidFill>
                <a:srgbClr val="FFFFFF"/>
              </a:solidFill>
              <a:latin typeface="Montserrat SemiBold"/>
              <a:ea typeface="Montserrat SemiBold"/>
              <a:cs typeface="Montserrat SemiBold"/>
              <a:sym typeface="Montserrat SemiBold"/>
            </a:endParaRPr>
          </a:p>
        </p:txBody>
      </p:sp>
      <p:pic>
        <p:nvPicPr>
          <p:cNvPr id="131" name="Google Shape;131;p22"/>
          <p:cNvPicPr preferRelativeResize="0"/>
          <p:nvPr/>
        </p:nvPicPr>
        <p:blipFill>
          <a:blip r:embed="rId4">
            <a:alphaModFix/>
          </a:blip>
          <a:stretch>
            <a:fillRect/>
          </a:stretch>
        </p:blipFill>
        <p:spPr>
          <a:xfrm>
            <a:off x="7391400" y="4545500"/>
            <a:ext cx="1440900" cy="321800"/>
          </a:xfrm>
          <a:prstGeom prst="rect">
            <a:avLst/>
          </a:prstGeom>
          <a:noFill/>
          <a:ln>
            <a:noFill/>
          </a:ln>
        </p:spPr>
      </p:pic>
      <p:sp>
        <p:nvSpPr>
          <p:cNvPr id="132" name="Google Shape;132;p22"/>
          <p:cNvSpPr txBox="1"/>
          <p:nvPr/>
        </p:nvSpPr>
        <p:spPr>
          <a:xfrm>
            <a:off x="3556513" y="1554500"/>
            <a:ext cx="1562100" cy="131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solidFill>
                  <a:srgbClr val="FFFFFF"/>
                </a:solidFill>
                <a:latin typeface="Montserrat"/>
                <a:ea typeface="Montserrat"/>
                <a:cs typeface="Montserrat"/>
                <a:sym typeface="Montserrat"/>
              </a:rPr>
              <a:t>Anchor Shareholder</a:t>
            </a:r>
            <a:endParaRPr sz="1200" b="1">
              <a:solidFill>
                <a:srgbClr val="FFFFFF"/>
              </a:solidFill>
              <a:latin typeface="Montserrat"/>
              <a:ea typeface="Montserrat"/>
              <a:cs typeface="Montserrat"/>
              <a:sym typeface="Montserrat"/>
            </a:endParaRPr>
          </a:p>
          <a:p>
            <a:pPr marL="0" lvl="0" indent="0" algn="ctr"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GB" sz="1200" b="1">
                <a:solidFill>
                  <a:srgbClr val="FFFFFF"/>
                </a:solidFill>
                <a:latin typeface="Montserrat"/>
                <a:ea typeface="Montserrat"/>
                <a:cs typeface="Montserrat"/>
                <a:sym typeface="Montserrat"/>
              </a:rPr>
              <a:t>Sekunjalo Investment Holdings (SIH)</a:t>
            </a:r>
            <a:endParaRPr sz="1200" b="1">
              <a:solidFill>
                <a:srgbClr val="FFFFFF"/>
              </a:solidFill>
              <a:latin typeface="Montserrat"/>
              <a:ea typeface="Montserrat"/>
              <a:cs typeface="Montserrat"/>
              <a:sym typeface="Montserrat"/>
            </a:endParaRPr>
          </a:p>
        </p:txBody>
      </p:sp>
      <p:sp>
        <p:nvSpPr>
          <p:cNvPr id="133" name="Google Shape;133;p22"/>
          <p:cNvSpPr txBox="1"/>
          <p:nvPr/>
        </p:nvSpPr>
        <p:spPr>
          <a:xfrm>
            <a:off x="522950" y="2282088"/>
            <a:ext cx="2266800" cy="3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990000"/>
                </a:solidFill>
                <a:latin typeface="Montserrat"/>
                <a:ea typeface="Montserrat"/>
                <a:cs typeface="Montserrat"/>
                <a:sym typeface="Montserrat"/>
              </a:rPr>
              <a:t>LABOUR FEDERATIONS</a:t>
            </a:r>
            <a:endParaRPr sz="1200" b="1">
              <a:solidFill>
                <a:srgbClr val="990000"/>
              </a:solidFill>
              <a:latin typeface="Montserrat"/>
              <a:ea typeface="Montserrat"/>
              <a:cs typeface="Montserrat"/>
              <a:sym typeface="Montserrat"/>
            </a:endParaRPr>
          </a:p>
        </p:txBody>
      </p:sp>
      <p:sp>
        <p:nvSpPr>
          <p:cNvPr id="134" name="Google Shape;134;p22"/>
          <p:cNvSpPr txBox="1"/>
          <p:nvPr/>
        </p:nvSpPr>
        <p:spPr>
          <a:xfrm>
            <a:off x="2135725" y="3374938"/>
            <a:ext cx="1367100" cy="3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990000"/>
                </a:solidFill>
                <a:latin typeface="Montserrat"/>
                <a:ea typeface="Montserrat"/>
                <a:cs typeface="Montserrat"/>
                <a:sym typeface="Montserrat"/>
              </a:rPr>
              <a:t>EMPLOYEES</a:t>
            </a:r>
            <a:endParaRPr sz="1200" b="1">
              <a:solidFill>
                <a:srgbClr val="990000"/>
              </a:solidFill>
              <a:latin typeface="Montserrat"/>
              <a:ea typeface="Montserrat"/>
              <a:cs typeface="Montserrat"/>
              <a:sym typeface="Montserrat"/>
            </a:endParaRPr>
          </a:p>
        </p:txBody>
      </p:sp>
      <p:sp>
        <p:nvSpPr>
          <p:cNvPr id="135" name="Google Shape;135;p22"/>
          <p:cNvSpPr txBox="1"/>
          <p:nvPr/>
        </p:nvSpPr>
        <p:spPr>
          <a:xfrm>
            <a:off x="2633100" y="3902000"/>
            <a:ext cx="3566100" cy="48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solidFill>
                  <a:srgbClr val="990000"/>
                </a:solidFill>
                <a:latin typeface="Montserrat"/>
                <a:ea typeface="Montserrat"/>
                <a:cs typeface="Montserrat"/>
                <a:sym typeface="Montserrat"/>
              </a:rPr>
              <a:t>RURAL &amp; WOMEN </a:t>
            </a:r>
            <a:endParaRPr sz="1200" b="1">
              <a:solidFill>
                <a:srgbClr val="990000"/>
              </a:solidFill>
              <a:latin typeface="Montserrat"/>
              <a:ea typeface="Montserrat"/>
              <a:cs typeface="Montserrat"/>
              <a:sym typeface="Montserrat"/>
            </a:endParaRPr>
          </a:p>
          <a:p>
            <a:pPr marL="0" lvl="0" indent="0" algn="ctr" rtl="0">
              <a:spcBef>
                <a:spcPts val="0"/>
              </a:spcBef>
              <a:spcAft>
                <a:spcPts val="0"/>
              </a:spcAft>
              <a:buNone/>
            </a:pPr>
            <a:r>
              <a:rPr lang="en-GB" sz="1200" b="1">
                <a:solidFill>
                  <a:srgbClr val="990000"/>
                </a:solidFill>
                <a:latin typeface="Montserrat"/>
                <a:ea typeface="Montserrat"/>
                <a:cs typeface="Montserrat"/>
                <a:sym typeface="Montserrat"/>
              </a:rPr>
              <a:t>GROUPINGS</a:t>
            </a:r>
            <a:endParaRPr sz="1200" b="1">
              <a:solidFill>
                <a:srgbClr val="990000"/>
              </a:solidFill>
              <a:latin typeface="Montserrat"/>
              <a:ea typeface="Montserrat"/>
              <a:cs typeface="Montserrat"/>
              <a:sym typeface="Montserrat"/>
            </a:endParaRPr>
          </a:p>
        </p:txBody>
      </p:sp>
      <p:sp>
        <p:nvSpPr>
          <p:cNvPr id="136" name="Google Shape;136;p22"/>
          <p:cNvSpPr txBox="1"/>
          <p:nvPr/>
        </p:nvSpPr>
        <p:spPr>
          <a:xfrm>
            <a:off x="5421900" y="3374950"/>
            <a:ext cx="3410400" cy="3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990000"/>
                </a:solidFill>
                <a:latin typeface="Montserrat"/>
                <a:ea typeface="Montserrat"/>
                <a:cs typeface="Montserrat"/>
                <a:sym typeface="Montserrat"/>
              </a:rPr>
              <a:t>VALUE ADD STRATEGIC PARTNERS</a:t>
            </a:r>
            <a:endParaRPr sz="1200" b="1">
              <a:solidFill>
                <a:srgbClr val="990000"/>
              </a:solidFill>
              <a:latin typeface="Montserrat"/>
              <a:ea typeface="Montserrat"/>
              <a:cs typeface="Montserrat"/>
              <a:sym typeface="Montserrat"/>
            </a:endParaRPr>
          </a:p>
        </p:txBody>
      </p:sp>
      <p:sp>
        <p:nvSpPr>
          <p:cNvPr id="137" name="Google Shape;137;p22"/>
          <p:cNvSpPr txBox="1"/>
          <p:nvPr/>
        </p:nvSpPr>
        <p:spPr>
          <a:xfrm>
            <a:off x="6140700" y="2200800"/>
            <a:ext cx="3003300" cy="4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990000"/>
                </a:solidFill>
                <a:latin typeface="Montserrat"/>
                <a:ea typeface="Montserrat"/>
                <a:cs typeface="Montserrat"/>
                <a:sym typeface="Montserrat"/>
              </a:rPr>
              <a:t>BEE BUSINESSES &amp; COMMUNITY GROUPINGS</a:t>
            </a:r>
            <a:endParaRPr sz="1200" b="1">
              <a:solidFill>
                <a:srgbClr val="990000"/>
              </a:solidFill>
              <a:latin typeface="Montserrat"/>
              <a:ea typeface="Montserrat"/>
              <a:cs typeface="Montserrat"/>
              <a:sym typeface="Montserrat"/>
            </a:endParaRPr>
          </a:p>
        </p:txBody>
      </p:sp>
      <p:sp>
        <p:nvSpPr>
          <p:cNvPr id="138" name="Google Shape;138;p22"/>
          <p:cNvSpPr txBox="1">
            <a:spLocks noGrp="1"/>
          </p:cNvSpPr>
          <p:nvPr>
            <p:ph type="body" idx="1"/>
          </p:nvPr>
        </p:nvSpPr>
        <p:spPr>
          <a:xfrm>
            <a:off x="47150" y="2500250"/>
            <a:ext cx="3218400" cy="8256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000000"/>
              </a:buClr>
              <a:buSzPts val="800"/>
              <a:buFont typeface="Montserrat"/>
              <a:buChar char="●"/>
            </a:pPr>
            <a:r>
              <a:rPr lang="en-GB" sz="800">
                <a:solidFill>
                  <a:srgbClr val="000000"/>
                </a:solidFill>
                <a:latin typeface="Montserrat"/>
                <a:ea typeface="Montserrat"/>
                <a:cs typeface="Montserrat"/>
                <a:sym typeface="Montserrat"/>
              </a:rPr>
              <a:t>The South Africa Clothing and Textile Workers’ Union (SACTWU)</a:t>
            </a:r>
            <a:endParaRPr sz="800">
              <a:solidFill>
                <a:srgbClr val="00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000000"/>
              </a:buClr>
              <a:buSzPts val="800"/>
              <a:buFont typeface="Montserrat"/>
              <a:buChar char="●"/>
            </a:pPr>
            <a:r>
              <a:rPr lang="en-GB" sz="800">
                <a:solidFill>
                  <a:srgbClr val="000000"/>
                </a:solidFill>
                <a:latin typeface="Montserrat"/>
                <a:ea typeface="Montserrat"/>
                <a:cs typeface="Montserrat"/>
                <a:sym typeface="Montserrat"/>
              </a:rPr>
              <a:t>Food Allied Workers Union (FAWU)</a:t>
            </a:r>
            <a:endParaRPr sz="800">
              <a:solidFill>
                <a:srgbClr val="00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000000"/>
              </a:buClr>
              <a:buSzPts val="800"/>
              <a:buFont typeface="Montserrat"/>
              <a:buChar char="●"/>
            </a:pPr>
            <a:r>
              <a:rPr lang="en-GB" sz="800">
                <a:solidFill>
                  <a:srgbClr val="000000"/>
                </a:solidFill>
                <a:latin typeface="Montserrat"/>
                <a:ea typeface="Montserrat"/>
                <a:cs typeface="Montserrat"/>
                <a:sym typeface="Montserrat"/>
              </a:rPr>
              <a:t>Kopano Ke Matla Investment Company (Pty)Ltd. </a:t>
            </a:r>
            <a:endParaRPr sz="800">
              <a:solidFill>
                <a:srgbClr val="000000"/>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44" name="Google Shape;144;p23"/>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145" name="Google Shape;145;p23"/>
          <p:cNvSpPr txBox="1">
            <a:spLocks noGrp="1"/>
          </p:cNvSpPr>
          <p:nvPr>
            <p:ph type="title"/>
          </p:nvPr>
        </p:nvSpPr>
        <p:spPr>
          <a:xfrm>
            <a:off x="311700" y="445025"/>
            <a:ext cx="8520600" cy="137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PIC INVESTMENT IN INDEPENDENT MEDIA: RATIONALE</a:t>
            </a:r>
            <a:endParaRPr sz="2000">
              <a:solidFill>
                <a:srgbClr val="FFFFFF"/>
              </a:solidFill>
              <a:latin typeface="Montserrat"/>
              <a:ea typeface="Montserrat"/>
              <a:cs typeface="Montserrat"/>
              <a:sym typeface="Montserrat"/>
            </a:endParaRPr>
          </a:p>
        </p:txBody>
      </p:sp>
      <p:sp>
        <p:nvSpPr>
          <p:cNvPr id="146" name="Google Shape;146;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PIC was already a significant investor in media. </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It had invested in Naspers (when it was almost bankrupt before it changed to a technology/internet company - very successful);</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It had invested in Times Media/Tiso Black Star/Avusa/Arena and Caxton CTP where it has lost billions in equity value of its investment.</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Many of the above investments of the PIC where there was massive loss in value are a result of the structural shifts in media caused by the rapid shift of audiences to digital and social media platforms. </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PIC supported the Independent Media transaction because:</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Firstly, on a purely commercial basis in that the EBITDA based valuation of 7,5 X was in line with global valuations.</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Secondly, the PIC saw an opportunity to create a new Naspers or as its then CEO when presenting to Parliament comment - “a black Naspers”. </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Thirdly, it was important to bring this important media asset back in South African hands.</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Lastly it was an opportunity to enable media diversity in terms of ownership and to transform the media landscape in South Africa by having one of the largest print media groupings owned by black people.  </a:t>
            </a:r>
            <a:endParaRPr sz="1100">
              <a:solidFill>
                <a:srgbClr val="000000"/>
              </a:solidFill>
              <a:highlight>
                <a:srgbClr val="E06666"/>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4"/>
          <p:cNvSpPr txBox="1"/>
          <p:nvPr/>
        </p:nvSpPr>
        <p:spPr>
          <a:xfrm>
            <a:off x="304800" y="408975"/>
            <a:ext cx="82227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SemiBold"/>
                <a:ea typeface="Montserrat SemiBold"/>
                <a:cs typeface="Montserrat SemiBold"/>
                <a:sym typeface="Montserrat SemiBold"/>
              </a:rPr>
              <a:t>VISION FOR INDEPENDENT MEDIA</a:t>
            </a:r>
            <a:endParaRPr sz="2000">
              <a:solidFill>
                <a:srgbClr val="FFFFFF"/>
              </a:solidFill>
              <a:latin typeface="Montserrat SemiBold"/>
              <a:ea typeface="Montserrat SemiBold"/>
              <a:cs typeface="Montserrat SemiBold"/>
              <a:sym typeface="Montserrat SemiBold"/>
            </a:endParaRPr>
          </a:p>
        </p:txBody>
      </p:sp>
      <p:pic>
        <p:nvPicPr>
          <p:cNvPr id="153" name="Google Shape;153;p24"/>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154" name="Google Shape;154;p24"/>
          <p:cNvSpPr txBox="1">
            <a:spLocks noGrp="1"/>
          </p:cNvSpPr>
          <p:nvPr>
            <p:ph type="body" idx="1"/>
          </p:nvPr>
        </p:nvSpPr>
        <p:spPr>
          <a:xfrm>
            <a:off x="255150" y="1371000"/>
            <a:ext cx="7668600" cy="34569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Lead the transformation agenda in the media landscape;</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Give a voice to previously marginalised communities through ownership and representation (Trade unions, Women, Rural communities, Black investors);</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Drive a new media agenda centred on transformation;</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Present duality of storytelling (two sides of the same story);</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Tell stories about the lived reality of black South Africans with nuance ;</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Use media to power growth and development;</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Grow vernacular media to ensure access for ALL South Africans;</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Transform the decision-making structures to ensure inclusivity and representation for all South Africans; and</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Do Media for Social Good and have a meaningful impact on society.</a:t>
            </a:r>
            <a:endParaRPr sz="1100">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 name="Google Shape;160;p25"/>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161" name="Google Shape;161;p25"/>
          <p:cNvSpPr txBox="1">
            <a:spLocks noGrp="1"/>
          </p:cNvSpPr>
          <p:nvPr>
            <p:ph type="title"/>
          </p:nvPr>
        </p:nvSpPr>
        <p:spPr>
          <a:xfrm>
            <a:off x="311700" y="220350"/>
            <a:ext cx="8520600" cy="85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THE PIC INVESTMENT TRANSACTION WITH INDEPENDENT MEDIA: MYTH V REALITY </a:t>
            </a: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000">
              <a:latin typeface="Montserrat"/>
              <a:ea typeface="Montserrat"/>
              <a:cs typeface="Montserrat"/>
              <a:sym typeface="Montserrat"/>
            </a:endParaRPr>
          </a:p>
        </p:txBody>
      </p:sp>
      <p:sp>
        <p:nvSpPr>
          <p:cNvPr id="162" name="Google Shape;162;p25"/>
          <p:cNvSpPr txBox="1">
            <a:spLocks noGrp="1"/>
          </p:cNvSpPr>
          <p:nvPr>
            <p:ph type="body" idx="1"/>
          </p:nvPr>
        </p:nvSpPr>
        <p:spPr>
          <a:xfrm>
            <a:off x="132050" y="1075050"/>
            <a:ext cx="8700300" cy="36690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GB" sz="1000" b="1">
                <a:solidFill>
                  <a:srgbClr val="B41419"/>
                </a:solidFill>
                <a:latin typeface="Montserrat"/>
                <a:ea typeface="Montserrat"/>
                <a:cs typeface="Montserrat"/>
                <a:sym typeface="Montserrat"/>
              </a:rPr>
              <a:t>The Myth</a:t>
            </a:r>
            <a:endParaRPr sz="1000" b="1">
              <a:solidFill>
                <a:srgbClr val="B41419"/>
              </a:solidFill>
              <a:latin typeface="Montserrat"/>
              <a:ea typeface="Montserrat"/>
              <a:cs typeface="Montserrat"/>
              <a:sym typeface="Montserrat"/>
            </a:endParaRPr>
          </a:p>
          <a:p>
            <a:pPr marL="457200" lvl="0" indent="-292100" algn="l" rtl="0">
              <a:lnSpc>
                <a:spcPct val="95000"/>
              </a:lnSpc>
              <a:spcBef>
                <a:spcPts val="120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The urban myth is that the PIC has invested R2 billion in Independent Media. </a:t>
            </a:r>
            <a:endParaRPr sz="1000">
              <a:solidFill>
                <a:srgbClr val="000000"/>
              </a:solidFill>
              <a:latin typeface="Montserrat"/>
              <a:ea typeface="Montserrat"/>
              <a:cs typeface="Montserrat"/>
              <a:sym typeface="Montserrat"/>
            </a:endParaRPr>
          </a:p>
          <a:p>
            <a:pPr marL="457200" lvl="0"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Deliberately propagated by detractors of Independent Media. </a:t>
            </a:r>
            <a:endParaRPr sz="1000">
              <a:solidFill>
                <a:srgbClr val="000000"/>
              </a:solidFill>
              <a:latin typeface="Montserrat"/>
              <a:ea typeface="Montserrat"/>
              <a:cs typeface="Montserrat"/>
              <a:sym typeface="Montserrat"/>
            </a:endParaRPr>
          </a:p>
          <a:p>
            <a:pPr marL="457200" lvl="0"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Create impression that only the PIC funded the transaction. </a:t>
            </a:r>
            <a:endParaRPr sz="1000">
              <a:solidFill>
                <a:srgbClr val="000000"/>
              </a:solidFill>
              <a:latin typeface="Montserrat"/>
              <a:ea typeface="Montserrat"/>
              <a:cs typeface="Montserrat"/>
              <a:sym typeface="Montserrat"/>
            </a:endParaRPr>
          </a:p>
          <a:p>
            <a:pPr marL="0" lvl="0" indent="0" algn="l" rtl="0">
              <a:lnSpc>
                <a:spcPct val="95000"/>
              </a:lnSpc>
              <a:spcBef>
                <a:spcPts val="1200"/>
              </a:spcBef>
              <a:spcAft>
                <a:spcPts val="0"/>
              </a:spcAft>
              <a:buSzPts val="852"/>
              <a:buNone/>
            </a:pPr>
            <a:r>
              <a:rPr lang="en-GB" sz="1000" b="1">
                <a:solidFill>
                  <a:srgbClr val="B41419"/>
                </a:solidFill>
                <a:latin typeface="Montserrat"/>
                <a:ea typeface="Montserrat"/>
                <a:cs typeface="Montserrat"/>
                <a:sym typeface="Montserrat"/>
              </a:rPr>
              <a:t>The reality</a:t>
            </a:r>
            <a:r>
              <a:rPr lang="en-GB" sz="1000">
                <a:solidFill>
                  <a:srgbClr val="000000"/>
                </a:solidFill>
                <a:latin typeface="Montserrat"/>
                <a:ea typeface="Montserrat"/>
                <a:cs typeface="Montserrat"/>
                <a:sym typeface="Montserrat"/>
              </a:rPr>
              <a:t> </a:t>
            </a:r>
            <a:endParaRPr sz="1000">
              <a:solidFill>
                <a:srgbClr val="000000"/>
              </a:solidFill>
              <a:latin typeface="Montserrat"/>
              <a:ea typeface="Montserrat"/>
              <a:cs typeface="Montserrat"/>
              <a:sym typeface="Montserrat"/>
            </a:endParaRPr>
          </a:p>
          <a:p>
            <a:pPr marL="457200" lvl="0" indent="-292100" algn="l" rtl="0">
              <a:lnSpc>
                <a:spcPct val="95000"/>
              </a:lnSpc>
              <a:spcBef>
                <a:spcPts val="120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The PIC has invested, for its own account, in Independent Media an amount of </a:t>
            </a:r>
            <a:endParaRPr sz="1000">
              <a:solidFill>
                <a:srgbClr val="000000"/>
              </a:solidFill>
              <a:latin typeface="Montserrat"/>
              <a:ea typeface="Montserrat"/>
              <a:cs typeface="Montserrat"/>
              <a:sym typeface="Montserrat"/>
            </a:endParaRPr>
          </a:p>
          <a:p>
            <a:pPr marL="914400" lvl="1"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R167 million for an equity stake of 25%</a:t>
            </a:r>
            <a:endParaRPr sz="1000">
              <a:solidFill>
                <a:srgbClr val="000000"/>
              </a:solidFill>
              <a:latin typeface="Montserrat"/>
              <a:ea typeface="Montserrat"/>
              <a:cs typeface="Montserrat"/>
              <a:sym typeface="Montserrat"/>
            </a:endParaRPr>
          </a:p>
          <a:p>
            <a:pPr marL="914400" lvl="1" indent="-292100" algn="l" rtl="0">
              <a:lnSpc>
                <a:spcPct val="95000"/>
              </a:lnSpc>
              <a:spcBef>
                <a:spcPts val="0"/>
              </a:spcBef>
              <a:spcAft>
                <a:spcPts val="0"/>
              </a:spcAft>
              <a:buClr>
                <a:srgbClr val="000000"/>
              </a:buClr>
              <a:buSzPts val="1000"/>
              <a:buFont typeface="Montserrat"/>
              <a:buChar char="○"/>
            </a:pPr>
            <a:r>
              <a:rPr lang="en-GB" sz="1000">
                <a:solidFill>
                  <a:schemeClr val="dk1"/>
                </a:solidFill>
                <a:latin typeface="Montserrat"/>
                <a:ea typeface="Montserrat"/>
                <a:cs typeface="Montserrat"/>
                <a:sym typeface="Montserrat"/>
              </a:rPr>
              <a:t>R133 million to acquire an existing portion of a shareholders loan</a:t>
            </a:r>
            <a:endParaRPr sz="1000">
              <a:solidFill>
                <a:schemeClr val="dk1"/>
              </a:solidFill>
              <a:latin typeface="Montserrat"/>
              <a:ea typeface="Montserrat"/>
              <a:cs typeface="Montserrat"/>
              <a:sym typeface="Montserrat"/>
            </a:endParaRPr>
          </a:p>
          <a:p>
            <a:pPr marL="914400" lvl="1" indent="-292100" algn="l" rtl="0">
              <a:lnSpc>
                <a:spcPct val="95000"/>
              </a:lnSpc>
              <a:spcBef>
                <a:spcPts val="0"/>
              </a:spcBef>
              <a:spcAft>
                <a:spcPts val="0"/>
              </a:spcAft>
              <a:buClr>
                <a:schemeClr val="dk1"/>
              </a:buClr>
              <a:buSzPts val="1000"/>
              <a:buFont typeface="Montserrat"/>
              <a:buChar char="○"/>
            </a:pPr>
            <a:r>
              <a:rPr lang="en-GB" sz="1000">
                <a:solidFill>
                  <a:schemeClr val="dk1"/>
                </a:solidFill>
                <a:latin typeface="Montserrat"/>
                <a:ea typeface="Montserrat"/>
                <a:cs typeface="Montserrat"/>
                <a:sym typeface="Montserrat"/>
              </a:rPr>
              <a:t>R285m Bridging loan (prior to preference shares conversation) as part of the leveraged buyout (funds all to the seller)</a:t>
            </a:r>
            <a:endParaRPr sz="1000">
              <a:solidFill>
                <a:schemeClr val="dk1"/>
              </a:solidFill>
              <a:latin typeface="Montserrat"/>
              <a:ea typeface="Montserrat"/>
              <a:cs typeface="Montserrat"/>
              <a:sym typeface="Montserrat"/>
            </a:endParaRPr>
          </a:p>
          <a:p>
            <a:pPr marL="457200" lvl="0"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It provided R215m of the R365m required to fund Independent Media Consortium (SIM) 55% equity into Independent Media </a:t>
            </a:r>
            <a:endParaRPr sz="1000">
              <a:solidFill>
                <a:srgbClr val="000000"/>
              </a:solidFill>
              <a:latin typeface="Montserrat"/>
              <a:ea typeface="Montserrat"/>
              <a:cs typeface="Montserrat"/>
              <a:sym typeface="Montserrat"/>
            </a:endParaRPr>
          </a:p>
          <a:p>
            <a:pPr marL="457200" lvl="0"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The total PIC exposure across to Independent Media and SIM at the time was R850 million in total, all of which was paid over to the Irish as part of the purchase consideration. (Initial commitment was R2 billion)</a:t>
            </a:r>
            <a:endParaRPr sz="1000">
              <a:solidFill>
                <a:srgbClr val="000000"/>
              </a:solidFill>
              <a:latin typeface="Montserrat"/>
              <a:ea typeface="Montserrat"/>
              <a:cs typeface="Montserrat"/>
              <a:sym typeface="Montserrat"/>
            </a:endParaRPr>
          </a:p>
          <a:p>
            <a:pPr marL="457200" lvl="0"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Sekunjalo invited other investors to co invest in Independent Media which provided the remaining capital with approximately R1,15 billion. </a:t>
            </a:r>
            <a:endParaRPr sz="1000">
              <a:solidFill>
                <a:srgbClr val="000000"/>
              </a:solidFill>
              <a:latin typeface="Montserrat"/>
              <a:ea typeface="Montserrat"/>
              <a:cs typeface="Montserrat"/>
              <a:sym typeface="Montserrat"/>
            </a:endParaRPr>
          </a:p>
          <a:p>
            <a:pPr marL="457200" lvl="0"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Since 2013, the PIC has not supported Independent Media with a single cent. </a:t>
            </a:r>
            <a:endParaRPr sz="1000">
              <a:solidFill>
                <a:srgbClr val="000000"/>
              </a:solidFill>
              <a:latin typeface="Montserrat"/>
              <a:ea typeface="Montserrat"/>
              <a:cs typeface="Montserrat"/>
              <a:sym typeface="Montserrat"/>
            </a:endParaRPr>
          </a:p>
          <a:p>
            <a:pPr marL="457200" lvl="0"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Only the Sekunjalo Group is providing Independent Media financial support to grow its business and compete in the marketplace. To date, directly and indirectly from the Sekunjalo Group, almost R500 million has been provided, allowing the PIC to benefit as a shareholder without providing any additional funds. </a:t>
            </a:r>
            <a:endParaRPr sz="1000">
              <a:solidFill>
                <a:srgbClr val="000000"/>
              </a:solidFill>
              <a:latin typeface="Montserrat"/>
              <a:ea typeface="Montserrat"/>
              <a:cs typeface="Montserrat"/>
              <a:sym typeface="Montserrat"/>
            </a:endParaRPr>
          </a:p>
          <a:p>
            <a:pPr marL="457200" lvl="0" indent="-292100" algn="l" rtl="0">
              <a:lnSpc>
                <a:spcPct val="95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It is important to note that the Sekunjalo Group negotiated the Irish down from R2,6 billion to just over R2 billion, saving hundreds of millions in value for its shareholders including the PIC.</a:t>
            </a:r>
            <a:endParaRPr sz="1000">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6"/>
          <p:cNvPicPr preferRelativeResize="0"/>
          <p:nvPr/>
        </p:nvPicPr>
        <p:blipFill>
          <a:blip r:embed="rId3">
            <a:alphaModFix/>
          </a:blip>
          <a:stretch>
            <a:fillRect/>
          </a:stretch>
        </p:blipFill>
        <p:spPr>
          <a:xfrm>
            <a:off x="7391400" y="4657450"/>
            <a:ext cx="1440900" cy="321800"/>
          </a:xfrm>
          <a:prstGeom prst="rect">
            <a:avLst/>
          </a:prstGeom>
          <a:noFill/>
          <a:ln>
            <a:noFill/>
          </a:ln>
        </p:spPr>
      </p:pic>
      <p:sp>
        <p:nvSpPr>
          <p:cNvPr id="169" name="Google Shape;169;p26"/>
          <p:cNvSpPr txBox="1">
            <a:spLocks noGrp="1"/>
          </p:cNvSpPr>
          <p:nvPr>
            <p:ph type="title"/>
          </p:nvPr>
        </p:nvSpPr>
        <p:spPr>
          <a:xfrm>
            <a:off x="311700" y="445025"/>
            <a:ext cx="8520600" cy="10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000">
                <a:solidFill>
                  <a:srgbClr val="FFFFFF"/>
                </a:solidFill>
                <a:latin typeface="Montserrat"/>
                <a:ea typeface="Montserrat"/>
                <a:cs typeface="Montserrat"/>
                <a:sym typeface="Montserrat"/>
              </a:rPr>
              <a:t>THE ATTEMPTS TO DERAIL THE TRANSACTION</a:t>
            </a:r>
            <a:endParaRPr sz="2000">
              <a:solidFill>
                <a:srgbClr val="FFFFFF"/>
              </a:solidFill>
              <a:latin typeface="Montserrat"/>
              <a:ea typeface="Montserrat"/>
              <a:cs typeface="Montserrat"/>
              <a:sym typeface="Montserrat"/>
            </a:endParaRPr>
          </a:p>
        </p:txBody>
      </p:sp>
      <p:sp>
        <p:nvSpPr>
          <p:cNvPr id="170" name="Google Shape;170;p26"/>
          <p:cNvSpPr txBox="1">
            <a:spLocks noGrp="1"/>
          </p:cNvSpPr>
          <p:nvPr>
            <p:ph type="body" idx="1"/>
          </p:nvPr>
        </p:nvSpPr>
        <p:spPr>
          <a:xfrm>
            <a:off x="196225" y="1105200"/>
            <a:ext cx="8636100" cy="3588600"/>
          </a:xfrm>
          <a:prstGeom prst="rect">
            <a:avLst/>
          </a:prstGeom>
        </p:spPr>
        <p:txBody>
          <a:bodyPr spcFirstLastPara="1" wrap="square" lIns="91425" tIns="91425" rIns="91425" bIns="91425" anchor="t" anchorCtr="0">
            <a:noAutofit/>
          </a:bodyPr>
          <a:lstStyle/>
          <a:p>
            <a:pPr marL="457200" lvl="0"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At the beginning of 2013, Independent Media Consortium (SIM) </a:t>
            </a:r>
            <a:r>
              <a:rPr lang="en-GB" sz="1110">
                <a:solidFill>
                  <a:schemeClr val="dk1"/>
                </a:solidFill>
                <a:latin typeface="Montserrat"/>
                <a:ea typeface="Montserrat"/>
                <a:cs typeface="Montserrat"/>
                <a:sym typeface="Montserrat"/>
              </a:rPr>
              <a:t>announced as the preferred bidder. </a:t>
            </a:r>
            <a:endParaRPr sz="1110">
              <a:solidFill>
                <a:srgbClr val="000000"/>
              </a:solidFill>
              <a:latin typeface="Montserrat"/>
              <a:ea typeface="Montserrat"/>
              <a:cs typeface="Montserrat"/>
              <a:sym typeface="Montserrat"/>
            </a:endParaRPr>
          </a:p>
          <a:p>
            <a:pPr marL="457200" lvl="0"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Immediately vigorous attempts was made by SANEF Chair Nic Dawes, to stop the transaction by threatening that:</a:t>
            </a:r>
            <a:endParaRPr sz="1110">
              <a:solidFill>
                <a:srgbClr val="000000"/>
              </a:solidFill>
              <a:latin typeface="Montserrat"/>
              <a:ea typeface="Montserrat"/>
              <a:cs typeface="Montserrat"/>
              <a:sym typeface="Montserrat"/>
            </a:endParaRPr>
          </a:p>
          <a:p>
            <a:pPr marL="914400" lvl="1"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competition commission intervene to break up the Independent Media Group’s 18 regional and national titles (the hypocrisy was that whilst Independent Media was under the Argus Group and the Irish, there was no call to break up the group). </a:t>
            </a:r>
            <a:endParaRPr sz="1110">
              <a:solidFill>
                <a:srgbClr val="000000"/>
              </a:solidFill>
              <a:latin typeface="Montserrat"/>
              <a:ea typeface="Montserrat"/>
              <a:cs typeface="Montserrat"/>
              <a:sym typeface="Montserrat"/>
            </a:endParaRPr>
          </a:p>
          <a:p>
            <a:pPr marL="457200" lvl="0"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It is important to note that this attempt happened before Sekunjalo even owned Independent Media.</a:t>
            </a:r>
            <a:endParaRPr sz="1110">
              <a:solidFill>
                <a:srgbClr val="000000"/>
              </a:solidFill>
              <a:latin typeface="Montserrat"/>
              <a:ea typeface="Montserrat"/>
              <a:cs typeface="Montserrat"/>
              <a:sym typeface="Montserrat"/>
            </a:endParaRPr>
          </a:p>
          <a:p>
            <a:pPr marL="457200" lvl="0"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Simultaneously, a consortium led  by Mail and Guardian funders, USA based Media Investment Fund at the time, approached Sekunjalo to acquire 3 major titles, The Pretoria News, The Cape Times and the Natal Mercury as a condition for SANEF dropping its objection to the sale of Independent Media to SIM.</a:t>
            </a:r>
            <a:endParaRPr sz="1110">
              <a:solidFill>
                <a:srgbClr val="000000"/>
              </a:solidFill>
              <a:latin typeface="Montserrat"/>
              <a:ea typeface="Montserrat"/>
              <a:cs typeface="Montserrat"/>
              <a:sym typeface="Montserrat"/>
            </a:endParaRPr>
          </a:p>
          <a:p>
            <a:pPr marL="457200" lvl="0"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SIM refused to be threatened and in the end Dawes had to apologise. SANEF continues to play a partisan role against Independent Media as seen by its most recent conduct.</a:t>
            </a:r>
            <a:endParaRPr sz="1110">
              <a:solidFill>
                <a:srgbClr val="000000"/>
              </a:solidFill>
              <a:latin typeface="Montserrat"/>
              <a:ea typeface="Montserrat"/>
              <a:cs typeface="Montserrat"/>
              <a:sym typeface="Montserrat"/>
            </a:endParaRPr>
          </a:p>
          <a:p>
            <a:pPr marL="457200" lvl="0"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On the eve of the transaction, Sekunjalo was approached to walk away from the Independent Media transaction for a payment of R500 million to a consortium that was linked to a Democratic Alliance (DA) funder.</a:t>
            </a:r>
            <a:endParaRPr sz="1110">
              <a:solidFill>
                <a:srgbClr val="000000"/>
              </a:solidFill>
              <a:latin typeface="Montserrat"/>
              <a:ea typeface="Montserrat"/>
              <a:cs typeface="Montserrat"/>
              <a:sym typeface="Montserrat"/>
            </a:endParaRPr>
          </a:p>
          <a:p>
            <a:pPr marL="457200" lvl="0"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This informal offer was made on the basis that Sekunjalo would be R500 million richer without any costs and cede its acquisition to the corporate entity that would acquire the transaction that was aligned to the DA. </a:t>
            </a:r>
            <a:endParaRPr sz="1110">
              <a:solidFill>
                <a:srgbClr val="000000"/>
              </a:solidFill>
              <a:latin typeface="Montserrat"/>
              <a:ea typeface="Montserrat"/>
              <a:cs typeface="Montserrat"/>
              <a:sym typeface="Montserrat"/>
            </a:endParaRPr>
          </a:p>
          <a:p>
            <a:pPr marL="457200" lvl="0" indent="-299085" algn="l" rtl="0">
              <a:lnSpc>
                <a:spcPct val="115000"/>
              </a:lnSpc>
              <a:spcBef>
                <a:spcPts val="0"/>
              </a:spcBef>
              <a:spcAft>
                <a:spcPts val="0"/>
              </a:spcAft>
              <a:buClr>
                <a:srgbClr val="000000"/>
              </a:buClr>
              <a:buSzPts val="1110"/>
              <a:buFont typeface="Montserrat"/>
              <a:buChar char="●"/>
            </a:pPr>
            <a:r>
              <a:rPr lang="en-GB" sz="1110">
                <a:solidFill>
                  <a:srgbClr val="000000"/>
                </a:solidFill>
                <a:latin typeface="Montserrat"/>
                <a:ea typeface="Montserrat"/>
                <a:cs typeface="Montserrat"/>
                <a:sym typeface="Montserrat"/>
              </a:rPr>
              <a:t>This was not unusual as Independent Media under the Irish was fully influenced by the DA and its leadership who would often dictate to senior editors what they wanted to have written in the newspapers.</a:t>
            </a:r>
            <a:endParaRPr sz="1110">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 name="Google Shape;176;p27"/>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177" name="Google Shape;17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ALL ATTEMPTS TO STOP THE TRANSACTION FAILED</a:t>
            </a:r>
            <a:endParaRPr sz="2000">
              <a:latin typeface="Montserrat"/>
              <a:ea typeface="Montserrat"/>
              <a:cs typeface="Montserrat"/>
              <a:sym typeface="Montserrat"/>
            </a:endParaRPr>
          </a:p>
        </p:txBody>
      </p:sp>
      <p:sp>
        <p:nvSpPr>
          <p:cNvPr id="178" name="Google Shape;178;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Notwithstanding all of the challenges that the SIM consortium encountered, it was successfully able to acquire the Independent Media group from the Irish</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In summary the financial constraints included:</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PIC reneged on its support for the transaction by reducing its support from R2 billion to R850 million</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Aggressive and public posturing by Sanef and its Chair Nic Dawes to stop the transaction</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Intensive smear campaign by competitive media such as the Times Media Group and Naspers who feared the commercial competition of a black owned enterprise as well as a competitor and diverse narrative now in the public space. </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Attempts to influence the Irish by some senior privileged editorial staff  at Independent Media who also attempted to put in a their own bid and retain editorial control.</a:t>
            </a:r>
            <a:endParaRPr sz="1100">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p:nvPr/>
        </p:nvSpPr>
        <p:spPr>
          <a:xfrm>
            <a:off x="0" y="-9525"/>
            <a:ext cx="9144000" cy="5153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oogle Shape;184;p28"/>
          <p:cNvPicPr preferRelativeResize="0"/>
          <p:nvPr/>
        </p:nvPicPr>
        <p:blipFill>
          <a:blip r:embed="rId3">
            <a:alphaModFix/>
          </a:blip>
          <a:stretch>
            <a:fillRect/>
          </a:stretch>
        </p:blipFill>
        <p:spPr>
          <a:xfrm>
            <a:off x="7134225" y="4461150"/>
            <a:ext cx="1647825" cy="368025"/>
          </a:xfrm>
          <a:prstGeom prst="rect">
            <a:avLst/>
          </a:prstGeom>
          <a:noFill/>
          <a:ln>
            <a:noFill/>
          </a:ln>
        </p:spPr>
      </p:pic>
      <p:sp>
        <p:nvSpPr>
          <p:cNvPr id="185" name="Google Shape;185;p28"/>
          <p:cNvSpPr txBox="1"/>
          <p:nvPr/>
        </p:nvSpPr>
        <p:spPr>
          <a:xfrm>
            <a:off x="2859150" y="2054400"/>
            <a:ext cx="3425700" cy="128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200">
                <a:solidFill>
                  <a:srgbClr val="CC0000"/>
                </a:solidFill>
                <a:latin typeface="Montserrat Black"/>
                <a:ea typeface="Montserrat Black"/>
                <a:cs typeface="Montserrat Black"/>
                <a:sym typeface="Montserrat Black"/>
              </a:rPr>
              <a:t>SECTION 2:</a:t>
            </a:r>
            <a:endParaRPr sz="3200">
              <a:solidFill>
                <a:srgbClr val="CC0000"/>
              </a:solidFill>
              <a:latin typeface="Montserrat Black"/>
              <a:ea typeface="Montserrat Black"/>
              <a:cs typeface="Montserrat Black"/>
              <a:sym typeface="Montserrat Black"/>
            </a:endParaRPr>
          </a:p>
          <a:p>
            <a:pPr marL="0" lvl="0" indent="0" algn="ctr" rtl="0">
              <a:spcBef>
                <a:spcPts val="0"/>
              </a:spcBef>
              <a:spcAft>
                <a:spcPts val="0"/>
              </a:spcAft>
              <a:buNone/>
            </a:pPr>
            <a:r>
              <a:rPr lang="en-GB" sz="2000">
                <a:solidFill>
                  <a:srgbClr val="FFFFFF"/>
                </a:solidFill>
                <a:latin typeface="Montserrat"/>
                <a:ea typeface="Montserrat"/>
                <a:cs typeface="Montserrat"/>
                <a:sym typeface="Montserrat"/>
              </a:rPr>
              <a:t>POST ACQUISITION</a:t>
            </a:r>
            <a:endParaRPr>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 name="Google Shape;191;p29"/>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192" name="Google Shape;192;p29"/>
          <p:cNvSpPr txBox="1">
            <a:spLocks noGrp="1"/>
          </p:cNvSpPr>
          <p:nvPr>
            <p:ph type="title"/>
          </p:nvPr>
        </p:nvSpPr>
        <p:spPr>
          <a:xfrm>
            <a:off x="311700" y="445025"/>
            <a:ext cx="8520600" cy="49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THE EARLY YEARS : RESISTANCE TO A BLACK COMPETITOR</a:t>
            </a:r>
            <a:endParaRPr sz="2000">
              <a:solidFill>
                <a:srgbClr val="FFFFFF"/>
              </a:solidFill>
              <a:latin typeface="Montserrat"/>
              <a:ea typeface="Montserrat"/>
              <a:cs typeface="Montserrat"/>
              <a:sym typeface="Montserrat"/>
            </a:endParaRPr>
          </a:p>
        </p:txBody>
      </p:sp>
      <p:sp>
        <p:nvSpPr>
          <p:cNvPr id="193" name="Google Shape;193;p29"/>
          <p:cNvSpPr txBox="1">
            <a:spLocks noGrp="1"/>
          </p:cNvSpPr>
          <p:nvPr>
            <p:ph type="body" idx="1"/>
          </p:nvPr>
        </p:nvSpPr>
        <p:spPr>
          <a:xfrm>
            <a:off x="155850" y="1083725"/>
            <a:ext cx="8676600" cy="3893100"/>
          </a:xfrm>
          <a:prstGeom prst="rect">
            <a:avLst/>
          </a:prstGeom>
        </p:spPr>
        <p:txBody>
          <a:bodyPr spcFirstLastPara="1" wrap="square" lIns="91425" tIns="91425" rIns="91425" bIns="91425" anchor="t" anchorCtr="0">
            <a:normAutofit fontScale="92500" lnSpcReduction="20000"/>
          </a:bodyPr>
          <a:lstStyle/>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The first few years Independent Media was faced with a hostile media environment.</a:t>
            </a:r>
            <a:endParaRPr sz="1200">
              <a:solidFill>
                <a:srgbClr val="000000"/>
              </a:solidFill>
              <a:latin typeface="Montserrat"/>
              <a:ea typeface="Montserrat"/>
              <a:cs typeface="Montserrat"/>
              <a:sym typeface="Montserrat"/>
            </a:endParaRPr>
          </a:p>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The detractors especially competitor media houses (and former Indy journalist) launched an aggressive campaign to undermine Independent Media and its public reputation by targeting the Executive Chairman. </a:t>
            </a:r>
            <a:endParaRPr sz="1200">
              <a:solidFill>
                <a:srgbClr val="000000"/>
              </a:solidFill>
              <a:latin typeface="Montserrat"/>
              <a:ea typeface="Montserrat"/>
              <a:cs typeface="Montserrat"/>
              <a:sym typeface="Montserrat"/>
            </a:endParaRPr>
          </a:p>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One of the media groups had a project which was well funded  and intended to deliver maximum damage on Independent Media and its chairman in order to reduce its influence in the media landscape.</a:t>
            </a:r>
            <a:endParaRPr sz="1200">
              <a:solidFill>
                <a:srgbClr val="000000"/>
              </a:solidFill>
              <a:latin typeface="Montserrat"/>
              <a:ea typeface="Montserrat"/>
              <a:cs typeface="Montserrat"/>
              <a:sym typeface="Montserrat"/>
            </a:endParaRPr>
          </a:p>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Privileged positions held by executives were changed to a merit based system which resulted in huge internal resistance to transformation and change to the extent that many of the privileged left to join other media houses.</a:t>
            </a:r>
            <a:endParaRPr sz="1200">
              <a:solidFill>
                <a:srgbClr val="000000"/>
              </a:solidFill>
              <a:latin typeface="Montserrat"/>
              <a:ea typeface="Montserrat"/>
              <a:cs typeface="Montserrat"/>
              <a:sym typeface="Montserrat"/>
            </a:endParaRPr>
          </a:p>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No bank facilities were made available to Independent Media and up to today Independent Media has zero banking facilities and has to pay mostly cash for its working capital needs which includes purchasing paper, printing and logistics costs of more than R700 million annually.</a:t>
            </a:r>
            <a:endParaRPr sz="1200">
              <a:solidFill>
                <a:srgbClr val="000000"/>
              </a:solidFill>
              <a:latin typeface="Montserrat"/>
              <a:ea typeface="Montserrat"/>
              <a:cs typeface="Montserrat"/>
              <a:sym typeface="Montserrat"/>
            </a:endParaRPr>
          </a:p>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Other media houses decided to withdraw from partners which included SAPA as well as distribution JVs.</a:t>
            </a:r>
            <a:endParaRPr sz="1200">
              <a:solidFill>
                <a:srgbClr val="000000"/>
              </a:solidFill>
              <a:latin typeface="Montserrat"/>
              <a:ea typeface="Montserrat"/>
              <a:cs typeface="Montserrat"/>
              <a:sym typeface="Montserrat"/>
            </a:endParaRPr>
          </a:p>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The Irish had locked Independent Media into long term onerous printing, distribution and lease agreements. Some still remain and continue to affect our sustainability.</a:t>
            </a:r>
            <a:endParaRPr sz="1200">
              <a:solidFill>
                <a:srgbClr val="000000"/>
              </a:solidFill>
              <a:latin typeface="Montserrat"/>
              <a:ea typeface="Montserrat"/>
              <a:cs typeface="Montserrat"/>
              <a:sym typeface="Montserrat"/>
            </a:endParaRPr>
          </a:p>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The perfect storm arose almost over night rapid shift globally of revenue from print to digital with Google and Facebook now dominating the advertising revenue landscape.</a:t>
            </a:r>
            <a:endParaRPr sz="1200">
              <a:solidFill>
                <a:srgbClr val="000000"/>
              </a:solidFill>
              <a:latin typeface="Montserrat"/>
              <a:ea typeface="Montserrat"/>
              <a:cs typeface="Montserrat"/>
              <a:sym typeface="Montserrat"/>
            </a:endParaRPr>
          </a:p>
          <a:p>
            <a:pPr marL="457200" lvl="0" indent="-299085" algn="l" rtl="0">
              <a:lnSpc>
                <a:spcPct val="150000"/>
              </a:lnSpc>
              <a:spcBef>
                <a:spcPts val="0"/>
              </a:spcBef>
              <a:spcAft>
                <a:spcPts val="0"/>
              </a:spcAft>
              <a:buClr>
                <a:srgbClr val="000000"/>
              </a:buClr>
              <a:buSzPct val="100000"/>
              <a:buFont typeface="Montserrat"/>
              <a:buChar char="●"/>
            </a:pPr>
            <a:r>
              <a:rPr lang="en-GB" sz="1200">
                <a:solidFill>
                  <a:srgbClr val="000000"/>
                </a:solidFill>
                <a:latin typeface="Montserrat"/>
                <a:ea typeface="Montserrat"/>
                <a:cs typeface="Montserrat"/>
                <a:sym typeface="Montserrat"/>
              </a:rPr>
              <a:t>Real GDP growth during this period was also negative.</a:t>
            </a:r>
            <a:endParaRPr sz="1200">
              <a:solidFill>
                <a:srgbClr val="00000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30"/>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200" name="Google Shape;20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b="1">
                <a:solidFill>
                  <a:schemeClr val="lt1"/>
                </a:solidFill>
                <a:latin typeface="Montserrat"/>
                <a:ea typeface="Montserrat"/>
                <a:cs typeface="Montserrat"/>
                <a:sym typeface="Montserrat"/>
              </a:rPr>
              <a:t>THE LATER YEARS: TRANSFORMATIVE DRIVE</a:t>
            </a:r>
            <a:endParaRPr sz="2000" b="1">
              <a:solidFill>
                <a:schemeClr val="lt1"/>
              </a:solidFill>
              <a:latin typeface="Montserrat"/>
              <a:ea typeface="Montserrat"/>
              <a:cs typeface="Montserrat"/>
              <a:sym typeface="Montserrat"/>
            </a:endParaRPr>
          </a:p>
        </p:txBody>
      </p:sp>
      <p:sp>
        <p:nvSpPr>
          <p:cNvPr id="201" name="Google Shape;201;p30"/>
          <p:cNvSpPr txBox="1">
            <a:spLocks noGrp="1"/>
          </p:cNvSpPr>
          <p:nvPr>
            <p:ph type="body" idx="1"/>
          </p:nvPr>
        </p:nvSpPr>
        <p:spPr>
          <a:xfrm>
            <a:off x="311700" y="1152475"/>
            <a:ext cx="8520600" cy="3755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30">
                <a:solidFill>
                  <a:srgbClr val="000000"/>
                </a:solidFill>
                <a:latin typeface="Montserrat"/>
                <a:ea typeface="Montserrat"/>
                <a:cs typeface="Montserrat"/>
                <a:sym typeface="Montserrat"/>
              </a:rPr>
              <a:t>Notwithstanding the challenging environment which was sketched earlier, SIM was committed to the success of Independent Media and its transformation. </a:t>
            </a:r>
            <a:endParaRPr sz="1030">
              <a:solidFill>
                <a:srgbClr val="000000"/>
              </a:solidFill>
              <a:latin typeface="Montserrat"/>
              <a:ea typeface="Montserrat"/>
              <a:cs typeface="Montserrat"/>
              <a:sym typeface="Montserrat"/>
            </a:endParaRPr>
          </a:p>
          <a:p>
            <a:pPr marL="914400" lvl="1" indent="-294005" algn="l" rtl="0">
              <a:spcBef>
                <a:spcPts val="1200"/>
              </a:spcBef>
              <a:spcAft>
                <a:spcPts val="0"/>
              </a:spcAft>
              <a:buClr>
                <a:srgbClr val="000000"/>
              </a:buClr>
              <a:buSzPts val="1030"/>
              <a:buFont typeface="Montserrat"/>
              <a:buChar char="○"/>
            </a:pPr>
            <a:r>
              <a:rPr lang="en-GB" sz="1030">
                <a:solidFill>
                  <a:schemeClr val="dk1"/>
                </a:solidFill>
                <a:latin typeface="Montserrat"/>
                <a:ea typeface="Montserrat"/>
                <a:cs typeface="Montserrat"/>
                <a:sym typeface="Montserrat"/>
              </a:rPr>
              <a:t>Employees: The first point of transformation was to ensure our 1,500 employees  are selected on merit and there is no special privilege based on race. </a:t>
            </a:r>
            <a:br>
              <a:rPr lang="en-GB" sz="1030">
                <a:solidFill>
                  <a:schemeClr val="dk1"/>
                </a:solidFill>
                <a:latin typeface="Montserrat"/>
                <a:ea typeface="Montserrat"/>
                <a:cs typeface="Montserrat"/>
                <a:sym typeface="Montserrat"/>
              </a:rPr>
            </a:br>
            <a:endParaRPr sz="1030">
              <a:solidFill>
                <a:srgbClr val="000000"/>
              </a:solidFill>
              <a:latin typeface="Montserrat"/>
              <a:ea typeface="Montserrat"/>
              <a:cs typeface="Montserrat"/>
              <a:sym typeface="Montserrat"/>
            </a:endParaRPr>
          </a:p>
          <a:p>
            <a:pPr marL="914400" lvl="1" indent="-294005" algn="l" rtl="0">
              <a:lnSpc>
                <a:spcPct val="115000"/>
              </a:lnSpc>
              <a:spcBef>
                <a:spcPts val="0"/>
              </a:spcBef>
              <a:spcAft>
                <a:spcPts val="0"/>
              </a:spcAft>
              <a:buClr>
                <a:srgbClr val="000000"/>
              </a:buClr>
              <a:buSzPts val="1030"/>
              <a:buFont typeface="Montserrat"/>
              <a:buChar char="○"/>
            </a:pPr>
            <a:r>
              <a:rPr lang="en-GB" sz="1030">
                <a:solidFill>
                  <a:srgbClr val="000000"/>
                </a:solidFill>
                <a:latin typeface="Montserrat"/>
                <a:ea typeface="Montserrat"/>
                <a:cs typeface="Montserrat"/>
                <a:sym typeface="Montserrat"/>
              </a:rPr>
              <a:t>Development of young executives and editorial staff : </a:t>
            </a:r>
            <a:endParaRPr sz="1030">
              <a:solidFill>
                <a:srgbClr val="000000"/>
              </a:solidFill>
              <a:latin typeface="Montserrat"/>
              <a:ea typeface="Montserrat"/>
              <a:cs typeface="Montserrat"/>
              <a:sym typeface="Montserrat"/>
            </a:endParaRPr>
          </a:p>
          <a:p>
            <a:pPr marL="1371600" lvl="2" indent="-294005" algn="l" rtl="0">
              <a:lnSpc>
                <a:spcPct val="115000"/>
              </a:lnSpc>
              <a:spcBef>
                <a:spcPts val="0"/>
              </a:spcBef>
              <a:spcAft>
                <a:spcPts val="0"/>
              </a:spcAft>
              <a:buClr>
                <a:srgbClr val="000000"/>
              </a:buClr>
              <a:buSzPts val="1030"/>
              <a:buFont typeface="Montserrat"/>
              <a:buChar char="■"/>
            </a:pPr>
            <a:r>
              <a:rPr lang="en-GB" sz="1030">
                <a:solidFill>
                  <a:srgbClr val="000000"/>
                </a:solidFill>
                <a:latin typeface="Montserrat"/>
                <a:ea typeface="Montserrat"/>
                <a:cs typeface="Montserrat"/>
                <a:sym typeface="Montserrat"/>
              </a:rPr>
              <a:t>For example: in the 150 year history of the Cape Times it has its first African editor in Siyavuya Mzantsi, age 28. As much of his appointment was criticised by our detractors he has recently been awarded the INMA Rising Star Award validating his appointment. Similarly we have young editors such as Sifiso Mahlangu at The Star, Ayanda Mdluli at the Daily News and Philani Makhanya at the Mercury.</a:t>
            </a:r>
            <a:br>
              <a:rPr lang="en-GB" sz="1030">
                <a:solidFill>
                  <a:srgbClr val="000000"/>
                </a:solidFill>
                <a:latin typeface="Montserrat"/>
                <a:ea typeface="Montserrat"/>
                <a:cs typeface="Montserrat"/>
                <a:sym typeface="Montserrat"/>
              </a:rPr>
            </a:br>
            <a:endParaRPr sz="1030">
              <a:solidFill>
                <a:srgbClr val="000000"/>
              </a:solidFill>
              <a:latin typeface="Montserrat"/>
              <a:ea typeface="Montserrat"/>
              <a:cs typeface="Montserrat"/>
              <a:sym typeface="Montserrat"/>
            </a:endParaRPr>
          </a:p>
          <a:p>
            <a:pPr marL="914400" lvl="1" indent="-294005" algn="l" rtl="0">
              <a:lnSpc>
                <a:spcPct val="115000"/>
              </a:lnSpc>
              <a:spcBef>
                <a:spcPts val="0"/>
              </a:spcBef>
              <a:spcAft>
                <a:spcPts val="0"/>
              </a:spcAft>
              <a:buClr>
                <a:srgbClr val="000000"/>
              </a:buClr>
              <a:buSzPts val="1030"/>
              <a:buFont typeface="Montserrat"/>
              <a:buChar char="○"/>
            </a:pPr>
            <a:r>
              <a:rPr lang="en-GB" sz="1030">
                <a:solidFill>
                  <a:srgbClr val="000000"/>
                </a:solidFill>
                <a:latin typeface="Montserrat"/>
                <a:ea typeface="Montserrat"/>
                <a:cs typeface="Montserrat"/>
                <a:sym typeface="Montserrat"/>
              </a:rPr>
              <a:t>The transformation is not only at editorial level but at executive and management level:</a:t>
            </a:r>
            <a:endParaRPr sz="1030">
              <a:solidFill>
                <a:srgbClr val="000000"/>
              </a:solidFill>
              <a:latin typeface="Montserrat"/>
              <a:ea typeface="Montserrat"/>
              <a:cs typeface="Montserrat"/>
              <a:sym typeface="Montserrat"/>
            </a:endParaRPr>
          </a:p>
          <a:p>
            <a:pPr marL="1371600" lvl="2" indent="-294005" algn="l" rtl="0">
              <a:lnSpc>
                <a:spcPct val="115000"/>
              </a:lnSpc>
              <a:spcBef>
                <a:spcPts val="0"/>
              </a:spcBef>
              <a:spcAft>
                <a:spcPts val="0"/>
              </a:spcAft>
              <a:buClr>
                <a:srgbClr val="000000"/>
              </a:buClr>
              <a:buSzPts val="1030"/>
              <a:buFont typeface="Montserrat"/>
              <a:buChar char="■"/>
            </a:pPr>
            <a:r>
              <a:rPr lang="en-GB" sz="1030">
                <a:solidFill>
                  <a:srgbClr val="000000"/>
                </a:solidFill>
                <a:latin typeface="Montserrat"/>
                <a:ea typeface="Montserrat"/>
                <a:cs typeface="Montserrat"/>
                <a:sym typeface="Montserrat"/>
              </a:rPr>
              <a:t>Independent Media can claim that it is the only fully transformed Media company in South Africa. This is a far cry from the Independent Media of the past which was rooted in privilege where the senior editorial and executive base did not reflect the diversity of the country.</a:t>
            </a:r>
            <a:endParaRPr sz="1030">
              <a:solidFill>
                <a:srgbClr val="000000"/>
              </a:solidFill>
              <a:latin typeface="Montserrat"/>
              <a:ea typeface="Montserrat"/>
              <a:cs typeface="Montserrat"/>
              <a:sym typeface="Montserrat"/>
            </a:endParaRPr>
          </a:p>
          <a:p>
            <a:pPr marL="1371600" lvl="2" indent="-294005" algn="l" rtl="0">
              <a:lnSpc>
                <a:spcPct val="115000"/>
              </a:lnSpc>
              <a:spcBef>
                <a:spcPts val="0"/>
              </a:spcBef>
              <a:spcAft>
                <a:spcPts val="0"/>
              </a:spcAft>
              <a:buClr>
                <a:srgbClr val="000000"/>
              </a:buClr>
              <a:buSzPts val="1030"/>
              <a:buFont typeface="Montserrat"/>
              <a:buChar char="■"/>
            </a:pPr>
            <a:r>
              <a:rPr lang="en-GB" sz="1030">
                <a:solidFill>
                  <a:srgbClr val="000000"/>
                </a:solidFill>
                <a:latin typeface="Montserrat"/>
                <a:ea typeface="Montserrat"/>
                <a:cs typeface="Montserrat"/>
                <a:sym typeface="Montserrat"/>
              </a:rPr>
              <a:t>Independent Media is a non racial organization and mirrors the diversity of the country in its leadership.</a:t>
            </a:r>
            <a:endParaRPr sz="1030">
              <a:solidFill>
                <a:srgbClr val="000000"/>
              </a:solidFill>
              <a:latin typeface="Montserrat"/>
              <a:ea typeface="Montserrat"/>
              <a:cs typeface="Montserrat"/>
              <a:sym typeface="Montserrat"/>
            </a:endParaRPr>
          </a:p>
          <a:p>
            <a:pPr marL="1371600" lvl="2" indent="-294005" algn="l" rtl="0">
              <a:lnSpc>
                <a:spcPct val="115000"/>
              </a:lnSpc>
              <a:spcBef>
                <a:spcPts val="0"/>
              </a:spcBef>
              <a:spcAft>
                <a:spcPts val="0"/>
              </a:spcAft>
              <a:buClr>
                <a:srgbClr val="000000"/>
              </a:buClr>
              <a:buSzPts val="1030"/>
              <a:buFont typeface="Montserrat"/>
              <a:buChar char="■"/>
            </a:pPr>
            <a:r>
              <a:rPr lang="en-GB" sz="1030">
                <a:solidFill>
                  <a:srgbClr val="000000"/>
                </a:solidFill>
                <a:latin typeface="Montserrat"/>
                <a:ea typeface="Montserrat"/>
                <a:cs typeface="Montserrat"/>
                <a:sym typeface="Montserrat"/>
              </a:rPr>
              <a:t>Independent Media has one of the highest representation of women in its leadership positions.</a:t>
            </a:r>
            <a:endParaRPr sz="1030">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p:nvPr/>
        </p:nvSpPr>
        <p:spPr>
          <a:xfrm>
            <a:off x="0" y="-150"/>
            <a:ext cx="2724000" cy="51435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txBox="1"/>
          <p:nvPr/>
        </p:nvSpPr>
        <p:spPr>
          <a:xfrm>
            <a:off x="178250" y="256575"/>
            <a:ext cx="2545800" cy="7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FFFFFF"/>
                </a:solidFill>
                <a:latin typeface="Montserrat SemiBold"/>
                <a:ea typeface="Montserrat SemiBold"/>
                <a:cs typeface="Montserrat SemiBold"/>
                <a:sym typeface="Montserrat SemiBold"/>
              </a:rPr>
              <a:t>WE GIVE MEDIA FREEDOM A VOICE</a:t>
            </a: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p:txBody>
      </p:sp>
      <p:pic>
        <p:nvPicPr>
          <p:cNvPr id="208" name="Google Shape;208;p31"/>
          <p:cNvPicPr preferRelativeResize="0"/>
          <p:nvPr/>
        </p:nvPicPr>
        <p:blipFill>
          <a:blip r:embed="rId3">
            <a:alphaModFix/>
          </a:blip>
          <a:stretch>
            <a:fillRect/>
          </a:stretch>
        </p:blipFill>
        <p:spPr>
          <a:xfrm>
            <a:off x="399975" y="4541325"/>
            <a:ext cx="1428825" cy="319100"/>
          </a:xfrm>
          <a:prstGeom prst="rect">
            <a:avLst/>
          </a:prstGeom>
          <a:noFill/>
          <a:ln>
            <a:noFill/>
          </a:ln>
        </p:spPr>
      </p:pic>
      <p:pic>
        <p:nvPicPr>
          <p:cNvPr id="209" name="Google Shape;209;p31"/>
          <p:cNvPicPr preferRelativeResize="0"/>
          <p:nvPr/>
        </p:nvPicPr>
        <p:blipFill>
          <a:blip r:embed="rId4">
            <a:alphaModFix/>
          </a:blip>
          <a:stretch>
            <a:fillRect/>
          </a:stretch>
        </p:blipFill>
        <p:spPr>
          <a:xfrm>
            <a:off x="3012863" y="1670925"/>
            <a:ext cx="1027375" cy="1392075"/>
          </a:xfrm>
          <a:prstGeom prst="rect">
            <a:avLst/>
          </a:prstGeom>
          <a:noFill/>
          <a:ln>
            <a:noFill/>
          </a:ln>
        </p:spPr>
      </p:pic>
      <p:pic>
        <p:nvPicPr>
          <p:cNvPr id="210" name="Google Shape;210;p31"/>
          <p:cNvPicPr preferRelativeResize="0"/>
          <p:nvPr/>
        </p:nvPicPr>
        <p:blipFill>
          <a:blip r:embed="rId5">
            <a:alphaModFix/>
          </a:blip>
          <a:stretch>
            <a:fillRect/>
          </a:stretch>
        </p:blipFill>
        <p:spPr>
          <a:xfrm>
            <a:off x="4292950" y="44600"/>
            <a:ext cx="3991277" cy="1134660"/>
          </a:xfrm>
          <a:prstGeom prst="rect">
            <a:avLst/>
          </a:prstGeom>
          <a:noFill/>
          <a:ln>
            <a:noFill/>
          </a:ln>
        </p:spPr>
      </p:pic>
      <p:pic>
        <p:nvPicPr>
          <p:cNvPr id="211" name="Google Shape;211;p31"/>
          <p:cNvPicPr preferRelativeResize="0"/>
          <p:nvPr/>
        </p:nvPicPr>
        <p:blipFill>
          <a:blip r:embed="rId6">
            <a:alphaModFix/>
          </a:blip>
          <a:stretch>
            <a:fillRect/>
          </a:stretch>
        </p:blipFill>
        <p:spPr>
          <a:xfrm>
            <a:off x="4329093" y="1217513"/>
            <a:ext cx="3918990" cy="930041"/>
          </a:xfrm>
          <a:prstGeom prst="rect">
            <a:avLst/>
          </a:prstGeom>
          <a:noFill/>
          <a:ln>
            <a:noFill/>
          </a:ln>
        </p:spPr>
      </p:pic>
      <p:pic>
        <p:nvPicPr>
          <p:cNvPr id="212" name="Google Shape;212;p31"/>
          <p:cNvPicPr preferRelativeResize="0"/>
          <p:nvPr/>
        </p:nvPicPr>
        <p:blipFill>
          <a:blip r:embed="rId7">
            <a:alphaModFix/>
          </a:blip>
          <a:stretch>
            <a:fillRect/>
          </a:stretch>
        </p:blipFill>
        <p:spPr>
          <a:xfrm>
            <a:off x="4348747" y="4168858"/>
            <a:ext cx="3879680" cy="930042"/>
          </a:xfrm>
          <a:prstGeom prst="rect">
            <a:avLst/>
          </a:prstGeom>
          <a:noFill/>
          <a:ln>
            <a:noFill/>
          </a:ln>
        </p:spPr>
      </p:pic>
      <p:pic>
        <p:nvPicPr>
          <p:cNvPr id="213" name="Google Shape;213;p31"/>
          <p:cNvPicPr preferRelativeResize="0"/>
          <p:nvPr/>
        </p:nvPicPr>
        <p:blipFill>
          <a:blip r:embed="rId8">
            <a:alphaModFix/>
          </a:blip>
          <a:stretch>
            <a:fillRect/>
          </a:stretch>
        </p:blipFill>
        <p:spPr>
          <a:xfrm>
            <a:off x="4330796" y="3208511"/>
            <a:ext cx="3915592" cy="930045"/>
          </a:xfrm>
          <a:prstGeom prst="rect">
            <a:avLst/>
          </a:prstGeom>
          <a:noFill/>
          <a:ln>
            <a:noFill/>
          </a:ln>
        </p:spPr>
      </p:pic>
      <p:pic>
        <p:nvPicPr>
          <p:cNvPr id="214" name="Google Shape;214;p31"/>
          <p:cNvPicPr preferRelativeResize="0"/>
          <p:nvPr/>
        </p:nvPicPr>
        <p:blipFill>
          <a:blip r:embed="rId9">
            <a:alphaModFix/>
          </a:blip>
          <a:stretch>
            <a:fillRect/>
          </a:stretch>
        </p:blipFill>
        <p:spPr>
          <a:xfrm>
            <a:off x="4330784" y="2207099"/>
            <a:ext cx="3915592" cy="9926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p:nvPr/>
        </p:nvSpPr>
        <p:spPr>
          <a:xfrm>
            <a:off x="333000" y="1266075"/>
            <a:ext cx="8478000" cy="3468000"/>
          </a:xfrm>
          <a:prstGeom prst="rect">
            <a:avLst/>
          </a:prstGeom>
          <a:noFill/>
          <a:ln>
            <a:noFill/>
          </a:ln>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rgbClr val="000000"/>
              </a:buClr>
              <a:buSzPts val="1100"/>
              <a:buFont typeface="Montserrat"/>
              <a:buChar char="●"/>
            </a:pPr>
            <a:r>
              <a:rPr lang="en-GB" sz="1100">
                <a:latin typeface="Montserrat"/>
                <a:ea typeface="Montserrat"/>
                <a:cs typeface="Montserrat"/>
                <a:sym typeface="Montserrat"/>
              </a:rPr>
              <a:t>Honourable Minister of Finance Tito Mboweni suggested that Independent Media and the PIC/ GEPF present the status of the company to Parliament. </a:t>
            </a:r>
            <a:endParaRPr sz="1100">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latin typeface="Montserrat"/>
                <a:ea typeface="Montserrat"/>
                <a:cs typeface="Montserrat"/>
                <a:sym typeface="Montserrat"/>
              </a:rPr>
              <a:t>Independent Media and SIM (Sekunjalo Independent Media) together with their 1,500 employees welcome this opportunity to present to SCOF. </a:t>
            </a:r>
            <a:endParaRPr sz="1100">
              <a:latin typeface="Montserrat"/>
              <a:ea typeface="Montserrat"/>
              <a:cs typeface="Montserrat"/>
              <a:sym typeface="Montserrat"/>
            </a:endParaRPr>
          </a:p>
          <a:p>
            <a:pPr marL="0" lvl="0" indent="0" algn="l" rtl="0">
              <a:lnSpc>
                <a:spcPct val="150000"/>
              </a:lnSpc>
              <a:spcBef>
                <a:spcPts val="1200"/>
              </a:spcBef>
              <a:spcAft>
                <a:spcPts val="0"/>
              </a:spcAft>
              <a:buNone/>
            </a:pPr>
            <a:r>
              <a:rPr lang="en-GB" sz="1100">
                <a:latin typeface="Montserrat"/>
                <a:ea typeface="Montserrat"/>
                <a:cs typeface="Montserrat"/>
                <a:sym typeface="Montserrat"/>
              </a:rPr>
              <a:t>* Point of clarification for SCOF:</a:t>
            </a:r>
            <a:endParaRPr sz="1100">
              <a:latin typeface="Montserrat"/>
              <a:ea typeface="Montserrat"/>
              <a:cs typeface="Montserrat"/>
              <a:sym typeface="Montserrat"/>
            </a:endParaRPr>
          </a:p>
          <a:p>
            <a:pPr marL="914400" lvl="1" indent="-298450" algn="l" rtl="0">
              <a:lnSpc>
                <a:spcPct val="150000"/>
              </a:lnSpc>
              <a:spcBef>
                <a:spcPts val="1200"/>
              </a:spcBef>
              <a:spcAft>
                <a:spcPts val="0"/>
              </a:spcAft>
              <a:buClr>
                <a:srgbClr val="000000"/>
              </a:buClr>
              <a:buSzPts val="1100"/>
              <a:buFont typeface="Montserrat"/>
              <a:buChar char="○"/>
            </a:pPr>
            <a:r>
              <a:rPr lang="en-GB" sz="1100">
                <a:latin typeface="Montserrat"/>
                <a:ea typeface="Montserrat"/>
                <a:cs typeface="Montserrat"/>
                <a:sym typeface="Montserrat"/>
              </a:rPr>
              <a:t>The Minister referred to Sekunjalo whereas he meant the Special Purpose Vehicle called Sekunjalo Independent Media Consortium (SIM) currently renamed Independent Media Consortium;</a:t>
            </a:r>
            <a:endParaRPr sz="1100">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latin typeface="Montserrat"/>
                <a:ea typeface="Montserrat"/>
                <a:cs typeface="Montserrat"/>
                <a:sym typeface="Montserrat"/>
              </a:rPr>
              <a:t>This reference to Sekunjalo was something which arose from the PIC presentation to SCOF where they kept referring to Sekunjalo as opposed to the Consortium. </a:t>
            </a:r>
            <a:endParaRPr sz="1100">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latin typeface="Montserrat"/>
                <a:ea typeface="Montserrat"/>
                <a:cs typeface="Montserrat"/>
                <a:sym typeface="Montserrat"/>
              </a:rPr>
              <a:t>Sekunjalo has written numerous times to the PIC to stop referring to the SIM consortium as Sekunjalo as the PIC has at no stage advanced any funding to Sekunjalo Investment Holdings.</a:t>
            </a:r>
            <a:endParaRPr sz="1100">
              <a:latin typeface="Montserrat"/>
              <a:ea typeface="Montserrat"/>
              <a:cs typeface="Montserrat"/>
              <a:sym typeface="Montserrat"/>
            </a:endParaRPr>
          </a:p>
          <a:p>
            <a:pPr marL="0" lvl="0" indent="0" algn="l" rtl="0">
              <a:lnSpc>
                <a:spcPct val="150000"/>
              </a:lnSpc>
              <a:spcBef>
                <a:spcPts val="1200"/>
              </a:spcBef>
              <a:spcAft>
                <a:spcPts val="0"/>
              </a:spcAft>
              <a:buNone/>
            </a:pPr>
            <a:endParaRPr sz="1100">
              <a:latin typeface="Montserrat"/>
              <a:ea typeface="Montserrat"/>
              <a:cs typeface="Montserrat"/>
              <a:sym typeface="Montserrat"/>
            </a:endParaRPr>
          </a:p>
          <a:p>
            <a:pPr marL="914400" lvl="0" indent="0" algn="l" rtl="0">
              <a:lnSpc>
                <a:spcPct val="150000"/>
              </a:lnSpc>
              <a:spcBef>
                <a:spcPts val="1200"/>
              </a:spcBef>
              <a:spcAft>
                <a:spcPts val="1200"/>
              </a:spcAft>
              <a:buNone/>
            </a:pPr>
            <a:endParaRPr sz="1100">
              <a:solidFill>
                <a:srgbClr val="595959"/>
              </a:solidFill>
              <a:latin typeface="Montserrat"/>
              <a:ea typeface="Montserrat"/>
              <a:cs typeface="Montserrat"/>
              <a:sym typeface="Montserrat"/>
            </a:endParaRPr>
          </a:p>
        </p:txBody>
      </p:sp>
      <p:sp>
        <p:nvSpPr>
          <p:cNvPr id="67" name="Google Shape;67;p14"/>
          <p:cNvSpPr txBox="1"/>
          <p:nvPr/>
        </p:nvSpPr>
        <p:spPr>
          <a:xfrm>
            <a:off x="191275" y="400200"/>
            <a:ext cx="6182700" cy="49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852"/>
              <a:buNone/>
            </a:pPr>
            <a:r>
              <a:rPr lang="en-GB" sz="2027">
                <a:solidFill>
                  <a:srgbClr val="FFFFFF"/>
                </a:solidFill>
                <a:latin typeface="Montserrat SemiBold"/>
                <a:ea typeface="Montserrat SemiBold"/>
                <a:cs typeface="Montserrat SemiBold"/>
                <a:sym typeface="Montserrat SemiBold"/>
              </a:rPr>
              <a:t>BACKGROUND TO PRESENTATION</a:t>
            </a:r>
            <a:endParaRPr sz="2027">
              <a:solidFill>
                <a:srgbClr val="FFFFFF"/>
              </a:solidFill>
              <a:latin typeface="Montserrat SemiBold"/>
              <a:ea typeface="Montserrat SemiBold"/>
              <a:cs typeface="Montserrat SemiBold"/>
              <a:sym typeface="Montserrat SemiBold"/>
            </a:endParaRPr>
          </a:p>
        </p:txBody>
      </p:sp>
      <p:pic>
        <p:nvPicPr>
          <p:cNvPr id="68" name="Google Shape;68;p14"/>
          <p:cNvPicPr preferRelativeResize="0"/>
          <p:nvPr/>
        </p:nvPicPr>
        <p:blipFill>
          <a:blip r:embed="rId3">
            <a:alphaModFix/>
          </a:blip>
          <a:stretch>
            <a:fillRect/>
          </a:stretch>
        </p:blipFill>
        <p:spPr>
          <a:xfrm>
            <a:off x="7391400" y="4545500"/>
            <a:ext cx="1440900" cy="321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txBox="1"/>
          <p:nvPr/>
        </p:nvSpPr>
        <p:spPr>
          <a:xfrm>
            <a:off x="304800" y="408975"/>
            <a:ext cx="82227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SemiBold"/>
                <a:ea typeface="Montserrat SemiBold"/>
                <a:cs typeface="Montserrat SemiBold"/>
                <a:sym typeface="Montserrat SemiBold"/>
              </a:rPr>
              <a:t>EXCELLENCE IN DIVERSITY</a:t>
            </a:r>
            <a:endParaRPr sz="2000">
              <a:solidFill>
                <a:srgbClr val="FFFFFF"/>
              </a:solidFill>
              <a:latin typeface="Montserrat SemiBold"/>
              <a:ea typeface="Montserrat SemiBold"/>
              <a:cs typeface="Montserrat SemiBold"/>
              <a:sym typeface="Montserrat SemiBold"/>
            </a:endParaRPr>
          </a:p>
        </p:txBody>
      </p:sp>
      <p:pic>
        <p:nvPicPr>
          <p:cNvPr id="221" name="Google Shape;221;p32"/>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222" name="Google Shape;222;p32"/>
          <p:cNvSpPr txBox="1"/>
          <p:nvPr/>
        </p:nvSpPr>
        <p:spPr>
          <a:xfrm>
            <a:off x="304800" y="1397950"/>
            <a:ext cx="8557500" cy="2724300"/>
          </a:xfrm>
          <a:prstGeom prst="rect">
            <a:avLst/>
          </a:prstGeom>
          <a:noFill/>
          <a:ln>
            <a:noFill/>
          </a:ln>
        </p:spPr>
        <p:txBody>
          <a:bodyPr spcFirstLastPara="1" wrap="square" lIns="91425" tIns="91425" rIns="91425" bIns="91425" anchor="t" anchorCtr="0">
            <a:spAutoFit/>
          </a:bodyPr>
          <a:lstStyle/>
          <a:p>
            <a:pPr marL="457200" lvl="0" indent="-298450" algn="l" rtl="0">
              <a:lnSpc>
                <a:spcPct val="20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Independent Media diversity of its editorial and executive, since the ownership of SIM has made it the most awarded media company on the African continent. </a:t>
            </a:r>
            <a:endParaRPr sz="1100">
              <a:solidFill>
                <a:schemeClr val="dk1"/>
              </a:solidFill>
              <a:latin typeface="Montserrat"/>
              <a:ea typeface="Montserrat"/>
              <a:cs typeface="Montserrat"/>
              <a:sym typeface="Montserrat"/>
            </a:endParaRPr>
          </a:p>
          <a:p>
            <a:pPr marL="457200" lvl="0" indent="-298450" algn="l" rtl="0">
              <a:lnSpc>
                <a:spcPct val="20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It has been the top media company in Africa despite its limited resources by winning the global awards in video, in digital, community media, in social justice media, in innovation and mobile. </a:t>
            </a:r>
            <a:endParaRPr sz="1100">
              <a:solidFill>
                <a:schemeClr val="dk1"/>
              </a:solidFill>
              <a:latin typeface="Montserrat"/>
              <a:ea typeface="Montserrat"/>
              <a:cs typeface="Montserrat"/>
              <a:sym typeface="Montserrat"/>
            </a:endParaRPr>
          </a:p>
          <a:p>
            <a:pPr marL="457200" lvl="0" indent="-298450" algn="l" rtl="0">
              <a:lnSpc>
                <a:spcPct val="20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It is regarded as a highly innovative media company with its innovation sought after by global media partners </a:t>
            </a:r>
            <a:endParaRPr sz="1100">
              <a:solidFill>
                <a:schemeClr val="dk1"/>
              </a:solidFill>
              <a:latin typeface="Montserrat"/>
              <a:ea typeface="Montserrat"/>
              <a:cs typeface="Montserrat"/>
              <a:sym typeface="Montserrat"/>
            </a:endParaRPr>
          </a:p>
          <a:p>
            <a:pPr marL="457200" lvl="0" indent="-298450" algn="l" rtl="0">
              <a:lnSpc>
                <a:spcPct val="20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The next slide is an indication of the awards given to Independent Media since 2015</a:t>
            </a:r>
            <a:endParaRPr sz="1100">
              <a:solidFill>
                <a:schemeClr val="dk1"/>
              </a:solidFill>
              <a:latin typeface="Montserrat"/>
              <a:ea typeface="Montserrat"/>
              <a:cs typeface="Montserrat"/>
              <a:sym typeface="Montserrat"/>
            </a:endParaRPr>
          </a:p>
          <a:p>
            <a:pPr marL="457200" lvl="0" indent="-298450" algn="l" rtl="0">
              <a:lnSpc>
                <a:spcPct val="20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Campaigns launched by Independent Media “Media for Social Change” reflect the demographic reality and diversity of the communities that we serve and our editorial narrative.</a:t>
            </a:r>
            <a:endParaRPr sz="1100">
              <a:solidFill>
                <a:schemeClr val="dk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p:nvPr/>
        </p:nvSpPr>
        <p:spPr>
          <a:xfrm>
            <a:off x="0" y="-150"/>
            <a:ext cx="2724000" cy="51435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3"/>
          <p:cNvSpPr txBox="1"/>
          <p:nvPr/>
        </p:nvSpPr>
        <p:spPr>
          <a:xfrm>
            <a:off x="178250" y="256575"/>
            <a:ext cx="2545800" cy="7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FFFFFF"/>
                </a:solidFill>
                <a:latin typeface="Montserrat SemiBold"/>
                <a:ea typeface="Montserrat SemiBold"/>
                <a:cs typeface="Montserrat SemiBold"/>
                <a:sym typeface="Montserrat SemiBold"/>
              </a:rPr>
              <a:t>THE POWER TO BRING CHANGE</a:t>
            </a: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p:txBody>
      </p:sp>
      <p:pic>
        <p:nvPicPr>
          <p:cNvPr id="229" name="Google Shape;229;p33"/>
          <p:cNvPicPr preferRelativeResize="0"/>
          <p:nvPr/>
        </p:nvPicPr>
        <p:blipFill>
          <a:blip r:embed="rId3">
            <a:alphaModFix/>
          </a:blip>
          <a:stretch>
            <a:fillRect/>
          </a:stretch>
        </p:blipFill>
        <p:spPr>
          <a:xfrm>
            <a:off x="399975" y="4541325"/>
            <a:ext cx="1428825" cy="319100"/>
          </a:xfrm>
          <a:prstGeom prst="rect">
            <a:avLst/>
          </a:prstGeom>
          <a:noFill/>
          <a:ln>
            <a:noFill/>
          </a:ln>
        </p:spPr>
      </p:pic>
      <p:pic>
        <p:nvPicPr>
          <p:cNvPr id="230" name="Google Shape;230;p33"/>
          <p:cNvPicPr preferRelativeResize="0"/>
          <p:nvPr/>
        </p:nvPicPr>
        <p:blipFill>
          <a:blip r:embed="rId4">
            <a:alphaModFix/>
          </a:blip>
          <a:stretch>
            <a:fillRect/>
          </a:stretch>
        </p:blipFill>
        <p:spPr>
          <a:xfrm>
            <a:off x="7381147" y="152403"/>
            <a:ext cx="1620254" cy="1388210"/>
          </a:xfrm>
          <a:prstGeom prst="rect">
            <a:avLst/>
          </a:prstGeom>
          <a:noFill/>
          <a:ln>
            <a:noFill/>
          </a:ln>
        </p:spPr>
      </p:pic>
      <p:pic>
        <p:nvPicPr>
          <p:cNvPr id="231" name="Google Shape;231;p33"/>
          <p:cNvPicPr preferRelativeResize="0"/>
          <p:nvPr/>
        </p:nvPicPr>
        <p:blipFill>
          <a:blip r:embed="rId5">
            <a:alphaModFix/>
          </a:blip>
          <a:stretch>
            <a:fillRect/>
          </a:stretch>
        </p:blipFill>
        <p:spPr>
          <a:xfrm>
            <a:off x="7388402" y="3798351"/>
            <a:ext cx="1605744" cy="1234825"/>
          </a:xfrm>
          <a:prstGeom prst="rect">
            <a:avLst/>
          </a:prstGeom>
          <a:noFill/>
          <a:ln>
            <a:noFill/>
          </a:ln>
        </p:spPr>
      </p:pic>
      <p:pic>
        <p:nvPicPr>
          <p:cNvPr id="232" name="Google Shape;232;p33"/>
          <p:cNvPicPr preferRelativeResize="0"/>
          <p:nvPr/>
        </p:nvPicPr>
        <p:blipFill>
          <a:blip r:embed="rId6">
            <a:alphaModFix/>
          </a:blip>
          <a:stretch>
            <a:fillRect/>
          </a:stretch>
        </p:blipFill>
        <p:spPr>
          <a:xfrm>
            <a:off x="5111025" y="3847872"/>
            <a:ext cx="1839950" cy="1185278"/>
          </a:xfrm>
          <a:prstGeom prst="rect">
            <a:avLst/>
          </a:prstGeom>
          <a:noFill/>
          <a:ln>
            <a:noFill/>
          </a:ln>
        </p:spPr>
      </p:pic>
      <p:pic>
        <p:nvPicPr>
          <p:cNvPr id="233" name="Google Shape;233;p33"/>
          <p:cNvPicPr preferRelativeResize="0"/>
          <p:nvPr/>
        </p:nvPicPr>
        <p:blipFill>
          <a:blip r:embed="rId7">
            <a:alphaModFix/>
          </a:blip>
          <a:stretch>
            <a:fillRect/>
          </a:stretch>
        </p:blipFill>
        <p:spPr>
          <a:xfrm>
            <a:off x="2845943" y="152399"/>
            <a:ext cx="1750768" cy="1081552"/>
          </a:xfrm>
          <a:prstGeom prst="rect">
            <a:avLst/>
          </a:prstGeom>
          <a:noFill/>
          <a:ln>
            <a:noFill/>
          </a:ln>
        </p:spPr>
      </p:pic>
      <p:pic>
        <p:nvPicPr>
          <p:cNvPr id="234" name="Google Shape;234;p33"/>
          <p:cNvPicPr preferRelativeResize="0"/>
          <p:nvPr/>
        </p:nvPicPr>
        <p:blipFill>
          <a:blip r:embed="rId8">
            <a:alphaModFix/>
          </a:blip>
          <a:stretch>
            <a:fillRect/>
          </a:stretch>
        </p:blipFill>
        <p:spPr>
          <a:xfrm>
            <a:off x="5110878" y="2595382"/>
            <a:ext cx="1760859" cy="1081552"/>
          </a:xfrm>
          <a:prstGeom prst="rect">
            <a:avLst/>
          </a:prstGeom>
          <a:noFill/>
          <a:ln>
            <a:noFill/>
          </a:ln>
        </p:spPr>
      </p:pic>
      <p:pic>
        <p:nvPicPr>
          <p:cNvPr id="235" name="Google Shape;235;p33"/>
          <p:cNvPicPr preferRelativeResize="0"/>
          <p:nvPr/>
        </p:nvPicPr>
        <p:blipFill>
          <a:blip r:embed="rId9">
            <a:alphaModFix/>
          </a:blip>
          <a:stretch>
            <a:fillRect/>
          </a:stretch>
        </p:blipFill>
        <p:spPr>
          <a:xfrm>
            <a:off x="2845947" y="3925826"/>
            <a:ext cx="1750768" cy="1090102"/>
          </a:xfrm>
          <a:prstGeom prst="rect">
            <a:avLst/>
          </a:prstGeom>
          <a:noFill/>
          <a:ln>
            <a:noFill/>
          </a:ln>
        </p:spPr>
      </p:pic>
      <p:pic>
        <p:nvPicPr>
          <p:cNvPr id="236" name="Google Shape;236;p33"/>
          <p:cNvPicPr preferRelativeResize="0"/>
          <p:nvPr/>
        </p:nvPicPr>
        <p:blipFill>
          <a:blip r:embed="rId10">
            <a:alphaModFix/>
          </a:blip>
          <a:stretch>
            <a:fillRect/>
          </a:stretch>
        </p:blipFill>
        <p:spPr>
          <a:xfrm>
            <a:off x="2848473" y="2627113"/>
            <a:ext cx="1745722" cy="1085827"/>
          </a:xfrm>
          <a:prstGeom prst="rect">
            <a:avLst/>
          </a:prstGeom>
          <a:noFill/>
          <a:ln>
            <a:noFill/>
          </a:ln>
        </p:spPr>
      </p:pic>
      <p:pic>
        <p:nvPicPr>
          <p:cNvPr id="237" name="Google Shape;237;p33"/>
          <p:cNvPicPr preferRelativeResize="0"/>
          <p:nvPr/>
        </p:nvPicPr>
        <p:blipFill>
          <a:blip r:embed="rId11">
            <a:alphaModFix/>
          </a:blip>
          <a:stretch>
            <a:fillRect/>
          </a:stretch>
        </p:blipFill>
        <p:spPr>
          <a:xfrm>
            <a:off x="5111018" y="1383842"/>
            <a:ext cx="1760859" cy="1090102"/>
          </a:xfrm>
          <a:prstGeom prst="rect">
            <a:avLst/>
          </a:prstGeom>
          <a:noFill/>
          <a:ln>
            <a:noFill/>
          </a:ln>
        </p:spPr>
      </p:pic>
      <p:pic>
        <p:nvPicPr>
          <p:cNvPr id="238" name="Google Shape;238;p33"/>
          <p:cNvPicPr preferRelativeResize="0"/>
          <p:nvPr/>
        </p:nvPicPr>
        <p:blipFill>
          <a:blip r:embed="rId12">
            <a:alphaModFix/>
          </a:blip>
          <a:stretch>
            <a:fillRect/>
          </a:stretch>
        </p:blipFill>
        <p:spPr>
          <a:xfrm>
            <a:off x="2840900" y="1319870"/>
            <a:ext cx="1760859" cy="1094377"/>
          </a:xfrm>
          <a:prstGeom prst="rect">
            <a:avLst/>
          </a:prstGeom>
          <a:noFill/>
          <a:ln>
            <a:noFill/>
          </a:ln>
        </p:spPr>
      </p:pic>
      <p:pic>
        <p:nvPicPr>
          <p:cNvPr id="239" name="Google Shape;239;p33"/>
          <p:cNvPicPr preferRelativeResize="0"/>
          <p:nvPr/>
        </p:nvPicPr>
        <p:blipFill>
          <a:blip r:embed="rId13">
            <a:alphaModFix/>
          </a:blip>
          <a:stretch>
            <a:fillRect/>
          </a:stretch>
        </p:blipFill>
        <p:spPr>
          <a:xfrm>
            <a:off x="5105968" y="148125"/>
            <a:ext cx="1765904" cy="1090102"/>
          </a:xfrm>
          <a:prstGeom prst="rect">
            <a:avLst/>
          </a:prstGeom>
          <a:noFill/>
          <a:ln>
            <a:noFill/>
          </a:ln>
        </p:spPr>
      </p:pic>
      <p:pic>
        <p:nvPicPr>
          <p:cNvPr id="240" name="Google Shape;240;p33"/>
          <p:cNvPicPr preferRelativeResize="0"/>
          <p:nvPr/>
        </p:nvPicPr>
        <p:blipFill rotWithShape="1">
          <a:blip r:embed="rId14">
            <a:alphaModFix/>
          </a:blip>
          <a:srcRect t="11746"/>
          <a:stretch/>
        </p:blipFill>
        <p:spPr>
          <a:xfrm>
            <a:off x="7381145" y="2052077"/>
            <a:ext cx="1605736" cy="12348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txBox="1"/>
          <p:nvPr/>
        </p:nvSpPr>
        <p:spPr>
          <a:xfrm>
            <a:off x="304800" y="408975"/>
            <a:ext cx="82227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FFFFFF"/>
                </a:solidFill>
                <a:latin typeface="Montserrat SemiBold"/>
                <a:ea typeface="Montserrat SemiBold"/>
                <a:cs typeface="Montserrat SemiBold"/>
                <a:sym typeface="Montserrat SemiBold"/>
              </a:rPr>
              <a:t>DIGITAL MEDIA &amp; JOURNALISM AWARDS 2015-2021</a:t>
            </a:r>
            <a:endParaRPr sz="2100">
              <a:solidFill>
                <a:srgbClr val="FFFFFF"/>
              </a:solidFill>
              <a:latin typeface="Montserrat SemiBold"/>
              <a:ea typeface="Montserrat SemiBold"/>
              <a:cs typeface="Montserrat SemiBold"/>
              <a:sym typeface="Montserrat SemiBold"/>
            </a:endParaRPr>
          </a:p>
        </p:txBody>
      </p:sp>
      <p:pic>
        <p:nvPicPr>
          <p:cNvPr id="247" name="Google Shape;247;p34"/>
          <p:cNvPicPr preferRelativeResize="0"/>
          <p:nvPr/>
        </p:nvPicPr>
        <p:blipFill>
          <a:blip r:embed="rId3">
            <a:alphaModFix/>
          </a:blip>
          <a:stretch>
            <a:fillRect/>
          </a:stretch>
        </p:blipFill>
        <p:spPr>
          <a:xfrm>
            <a:off x="304800" y="4514875"/>
            <a:ext cx="1440900" cy="321800"/>
          </a:xfrm>
          <a:prstGeom prst="rect">
            <a:avLst/>
          </a:prstGeom>
          <a:noFill/>
          <a:ln>
            <a:noFill/>
          </a:ln>
        </p:spPr>
      </p:pic>
      <p:sp>
        <p:nvSpPr>
          <p:cNvPr id="248" name="Google Shape;248;p34"/>
          <p:cNvSpPr txBox="1"/>
          <p:nvPr/>
        </p:nvSpPr>
        <p:spPr>
          <a:xfrm>
            <a:off x="4334400" y="1057275"/>
            <a:ext cx="44397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solidFill>
                  <a:srgbClr val="B41419"/>
                </a:solidFill>
                <a:latin typeface="Montserrat"/>
                <a:ea typeface="Montserrat"/>
                <a:cs typeface="Montserrat"/>
                <a:sym typeface="Montserrat"/>
              </a:rPr>
              <a:t>2017</a:t>
            </a:r>
            <a:r>
              <a:rPr lang="en-GB" sz="900">
                <a:latin typeface="Montserrat"/>
                <a:ea typeface="Montserrat"/>
                <a:cs typeface="Montserrat"/>
                <a:sym typeface="Montserrat"/>
              </a:rPr>
              <a:t> </a:t>
            </a:r>
            <a:endParaRPr sz="900">
              <a:latin typeface="Montserrat"/>
              <a:ea typeface="Montserrat"/>
              <a:cs typeface="Montserrat"/>
              <a:sym typeface="Montserrat"/>
            </a:endParaRPr>
          </a:p>
          <a:p>
            <a:pPr marL="0" lvl="0" indent="0" algn="l" rtl="0">
              <a:spcBef>
                <a:spcPts val="0"/>
              </a:spcBef>
              <a:spcAft>
                <a:spcPts val="0"/>
              </a:spcAft>
              <a:buNone/>
            </a:pPr>
            <a:r>
              <a:rPr lang="en-GB" sz="900">
                <a:latin typeface="Montserrat"/>
                <a:ea typeface="Montserrat"/>
                <a:cs typeface="Montserrat"/>
                <a:sym typeface="Montserrat"/>
              </a:rPr>
              <a:t>INMA GLOBAL MEDIA AWARDS </a:t>
            </a:r>
            <a:endParaRPr sz="900">
              <a:latin typeface="Montserrat"/>
              <a:ea typeface="Montserrat"/>
              <a:cs typeface="Montserrat"/>
              <a:sym typeface="Montserrat"/>
            </a:endParaRPr>
          </a:p>
          <a:p>
            <a:pPr marL="457200" lvl="0" indent="-285750" algn="l" rtl="0">
              <a:spcBef>
                <a:spcPts val="0"/>
              </a:spcBef>
              <a:spcAft>
                <a:spcPts val="0"/>
              </a:spcAft>
              <a:buSzPts val="900"/>
              <a:buFont typeface="Montserrat"/>
              <a:buChar char="●"/>
            </a:pPr>
            <a:r>
              <a:rPr lang="en-GB" sz="900">
                <a:latin typeface="Montserrat"/>
                <a:ea typeface="Montserrat"/>
                <a:cs typeface="Montserrat"/>
                <a:sym typeface="Montserrat"/>
              </a:rPr>
              <a:t>Best in Africa-Racism Stops with me</a:t>
            </a:r>
            <a:endParaRPr sz="900">
              <a:latin typeface="Montserrat"/>
              <a:ea typeface="Montserrat"/>
              <a:cs typeface="Montserrat"/>
              <a:sym typeface="Montserrat"/>
            </a:endParaRPr>
          </a:p>
          <a:p>
            <a:pPr marL="457200" lvl="0" indent="-285750" algn="l" rtl="0">
              <a:spcBef>
                <a:spcPts val="0"/>
              </a:spcBef>
              <a:spcAft>
                <a:spcPts val="0"/>
              </a:spcAft>
              <a:buSzPts val="900"/>
              <a:buFont typeface="Montserrat"/>
              <a:buChar char="●"/>
            </a:pPr>
            <a:r>
              <a:rPr lang="en-GB" sz="900">
                <a:latin typeface="Montserrat"/>
                <a:ea typeface="Montserrat"/>
                <a:cs typeface="Montserrat"/>
                <a:sym typeface="Montserrat"/>
              </a:rPr>
              <a:t>Best Community Service Campaign-Racism Stops with me</a:t>
            </a:r>
            <a:endParaRPr sz="900">
              <a:latin typeface="Montserrat"/>
              <a:ea typeface="Montserrat"/>
              <a:cs typeface="Montserrat"/>
              <a:sym typeface="Montserrat"/>
            </a:endParaRPr>
          </a:p>
          <a:p>
            <a:pPr marL="457200" lvl="0" indent="-285750" algn="l" rtl="0">
              <a:spcBef>
                <a:spcPts val="0"/>
              </a:spcBef>
              <a:spcAft>
                <a:spcPts val="0"/>
              </a:spcAft>
              <a:buSzPts val="900"/>
              <a:buFont typeface="Montserrat"/>
              <a:buChar char="●"/>
            </a:pPr>
            <a:r>
              <a:rPr lang="en-GB" sz="900">
                <a:latin typeface="Montserrat"/>
                <a:ea typeface="Montserrat"/>
                <a:cs typeface="Montserrat"/>
                <a:sym typeface="Montserrat"/>
              </a:rPr>
              <a:t>Best Use of Video-2nd place-Don’t Look Away</a:t>
            </a:r>
            <a:endParaRPr sz="900">
              <a:latin typeface="Montserrat"/>
              <a:ea typeface="Montserrat"/>
              <a:cs typeface="Montserrat"/>
              <a:sym typeface="Montserrat"/>
            </a:endParaRPr>
          </a:p>
          <a:p>
            <a:pPr marL="457200" lvl="0" indent="-285750" algn="l" rtl="0">
              <a:spcBef>
                <a:spcPts val="0"/>
              </a:spcBef>
              <a:spcAft>
                <a:spcPts val="0"/>
              </a:spcAft>
              <a:buSzPts val="900"/>
              <a:buFont typeface="Montserrat"/>
              <a:buChar char="●"/>
            </a:pPr>
            <a:r>
              <a:rPr lang="en-GB" sz="900">
                <a:latin typeface="Montserrat"/>
                <a:ea typeface="Montserrat"/>
                <a:cs typeface="Montserrat"/>
                <a:sym typeface="Montserrat"/>
              </a:rPr>
              <a:t>Best New Print Product-2nd place-Independent Home Magazine</a:t>
            </a:r>
            <a:endParaRPr sz="900">
              <a:latin typeface="Montserrat"/>
              <a:ea typeface="Montserrat"/>
              <a:cs typeface="Montserrat"/>
              <a:sym typeface="Montserrat"/>
            </a:endParaRPr>
          </a:p>
          <a:p>
            <a:pPr marL="0" lvl="0" indent="0" algn="l" rtl="0">
              <a:spcBef>
                <a:spcPts val="0"/>
              </a:spcBef>
              <a:spcAft>
                <a:spcPts val="0"/>
              </a:spcAft>
              <a:buNone/>
            </a:pPr>
            <a:endParaRPr sz="900">
              <a:latin typeface="Montserrat"/>
              <a:ea typeface="Montserrat"/>
              <a:cs typeface="Montserrat"/>
              <a:sym typeface="Montserrat"/>
            </a:endParaRPr>
          </a:p>
          <a:p>
            <a:pPr marL="0" lvl="0" indent="0" algn="l" rtl="0">
              <a:spcBef>
                <a:spcPts val="0"/>
              </a:spcBef>
              <a:spcAft>
                <a:spcPts val="0"/>
              </a:spcAft>
              <a:buNone/>
            </a:pPr>
            <a:r>
              <a:rPr lang="en-GB" sz="900" b="1">
                <a:solidFill>
                  <a:srgbClr val="B41419"/>
                </a:solidFill>
                <a:latin typeface="Montserrat"/>
                <a:ea typeface="Montserrat"/>
                <a:cs typeface="Montserrat"/>
                <a:sym typeface="Montserrat"/>
              </a:rPr>
              <a:t>2016</a:t>
            </a:r>
            <a:r>
              <a:rPr lang="en-GB" sz="900">
                <a:latin typeface="Montserrat"/>
                <a:ea typeface="Montserrat"/>
                <a:cs typeface="Montserrat"/>
                <a:sym typeface="Montserrat"/>
              </a:rPr>
              <a:t> </a:t>
            </a:r>
            <a:endParaRPr sz="900">
              <a:latin typeface="Montserrat"/>
              <a:ea typeface="Montserrat"/>
              <a:cs typeface="Montserrat"/>
              <a:sym typeface="Montserrat"/>
            </a:endParaRPr>
          </a:p>
          <a:p>
            <a:pPr marL="0" lvl="0" indent="0" algn="l" rtl="0">
              <a:spcBef>
                <a:spcPts val="0"/>
              </a:spcBef>
              <a:spcAft>
                <a:spcPts val="0"/>
              </a:spcAft>
              <a:buNone/>
            </a:pPr>
            <a:r>
              <a:rPr lang="en-GB" sz="900">
                <a:latin typeface="Montserrat"/>
                <a:ea typeface="Montserrat"/>
                <a:cs typeface="Montserrat"/>
                <a:sym typeface="Montserrat"/>
              </a:rPr>
              <a:t>WAN-IFRA DIGITAL MEDIA AFRICA AWARDS</a:t>
            </a:r>
            <a:endParaRPr sz="900">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Use of Online Video-What would you take a bullet for?</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Tablet Publishing-IOL Tablet App</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News Website-2nd place-IOL</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Entertainment Lifestyle Website-2nd place Condé Nast House &amp; Garden</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Entertainment Lifestyle Mobile Service-2nd place-Condé Nast House &amp; Garden App</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New Product-2nd place-Loot/Isolezwe</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900" b="1">
                <a:solidFill>
                  <a:srgbClr val="B41419"/>
                </a:solidFill>
                <a:latin typeface="Montserrat"/>
                <a:ea typeface="Montserrat"/>
                <a:cs typeface="Montserrat"/>
                <a:sym typeface="Montserrat"/>
              </a:rPr>
              <a:t>2015</a:t>
            </a:r>
            <a:r>
              <a:rPr lang="en-GB" sz="900">
                <a:solidFill>
                  <a:schemeClr val="dk1"/>
                </a:solidFill>
                <a:latin typeface="Montserrat"/>
                <a:ea typeface="Montserrat"/>
                <a:cs typeface="Montserrat"/>
                <a:sym typeface="Montserrat"/>
              </a:rPr>
              <a:t> </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900">
                <a:solidFill>
                  <a:schemeClr val="dk1"/>
                </a:solidFill>
                <a:latin typeface="Montserrat"/>
                <a:ea typeface="Montserrat"/>
                <a:cs typeface="Montserrat"/>
                <a:sym typeface="Montserrat"/>
              </a:rPr>
              <a:t>INMA GLOBAL MEDIA AWARDS</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Global Innovation Award for Africa-Independent Media</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Global Innovation Award-2nd place #FeesMustFall</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Idea Encourage Print Readership-3rd Place -Isolezwe</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Use of Mobile-3rd Place-Asidlale</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Use of Social Media-3rd place-MOJO (Mobile Journalism)</a:t>
            </a:r>
            <a:endParaRPr sz="900">
              <a:solidFill>
                <a:schemeClr val="dk1"/>
              </a:solidFill>
              <a:latin typeface="Montserrat"/>
              <a:ea typeface="Montserrat"/>
              <a:cs typeface="Montserrat"/>
              <a:sym typeface="Montserrat"/>
            </a:endParaRPr>
          </a:p>
          <a:p>
            <a:pPr marL="457200" lvl="0" indent="-285750" algn="l" rtl="0">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Newspaper Category-2nd place-Independent Media</a:t>
            </a:r>
            <a:endParaRPr sz="900">
              <a:solidFill>
                <a:schemeClr val="dk1"/>
              </a:solidFill>
              <a:latin typeface="Montserrat"/>
              <a:ea typeface="Montserrat"/>
              <a:cs typeface="Montserrat"/>
              <a:sym typeface="Montserrat"/>
            </a:endParaRPr>
          </a:p>
        </p:txBody>
      </p:sp>
      <p:sp>
        <p:nvSpPr>
          <p:cNvPr id="249" name="Google Shape;249;p34"/>
          <p:cNvSpPr txBox="1"/>
          <p:nvPr/>
        </p:nvSpPr>
        <p:spPr>
          <a:xfrm>
            <a:off x="210225" y="1126425"/>
            <a:ext cx="4047600" cy="3879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900" b="1">
                <a:solidFill>
                  <a:srgbClr val="B41419"/>
                </a:solidFill>
                <a:latin typeface="Montserrat"/>
                <a:ea typeface="Montserrat"/>
                <a:cs typeface="Montserrat"/>
                <a:sym typeface="Montserrat"/>
              </a:rPr>
              <a:t>2021</a:t>
            </a:r>
            <a:r>
              <a:rPr lang="en-GB" sz="900">
                <a:solidFill>
                  <a:schemeClr val="dk1"/>
                </a:solidFill>
                <a:latin typeface="Montserrat"/>
                <a:ea typeface="Montserrat"/>
                <a:cs typeface="Montserrat"/>
                <a:sym typeface="Montserrat"/>
              </a:rPr>
              <a:t> </a:t>
            </a:r>
            <a:endParaRPr sz="900">
              <a:solidFill>
                <a:schemeClr val="dk1"/>
              </a:solidFill>
              <a:latin typeface="Montserrat"/>
              <a:ea typeface="Montserrat"/>
              <a:cs typeface="Montserrat"/>
              <a:sym typeface="Montserrat"/>
            </a:endParaRPr>
          </a:p>
          <a:p>
            <a:pPr marL="457200" lvl="0" indent="-285750" algn="l" rtl="0">
              <a:lnSpc>
                <a:spcPct val="100000"/>
              </a:lnSpc>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Independent Media finalists in INMA 2021 Global Media Awards for Best Brand Awareness Campaign and Best Idea to Encourage Reader Engagement.</a:t>
            </a:r>
            <a:endParaRPr sz="900">
              <a:solidFill>
                <a:schemeClr val="dk1"/>
              </a:solidFill>
              <a:latin typeface="Montserrat"/>
              <a:ea typeface="Montserrat"/>
              <a:cs typeface="Montserrat"/>
              <a:sym typeface="Montserrat"/>
            </a:endParaRPr>
          </a:p>
          <a:p>
            <a:pPr marL="457200" lvl="0" indent="-285750" algn="l" rtl="0">
              <a:lnSpc>
                <a:spcPct val="100000"/>
              </a:lnSpc>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Several journalists have received top SA journalism awards such as Standard Bank Sikuvile Journalism Awards and Vodacom </a:t>
            </a:r>
            <a:endParaRPr sz="9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900">
                <a:solidFill>
                  <a:schemeClr val="dk1"/>
                </a:solidFill>
                <a:latin typeface="Montserrat"/>
                <a:ea typeface="Montserrat"/>
                <a:cs typeface="Montserrat"/>
                <a:sym typeface="Montserrat"/>
              </a:rPr>
              <a:t> </a:t>
            </a:r>
            <a:endParaRPr sz="9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sz="900" b="1">
                <a:solidFill>
                  <a:srgbClr val="B41419"/>
                </a:solidFill>
                <a:latin typeface="Montserrat"/>
                <a:ea typeface="Montserrat"/>
                <a:cs typeface="Montserrat"/>
                <a:sym typeface="Montserrat"/>
              </a:rPr>
              <a:t>2020</a:t>
            </a:r>
            <a:endParaRPr sz="900" b="1">
              <a:solidFill>
                <a:srgbClr val="B41419"/>
              </a:solidFill>
              <a:latin typeface="Montserrat"/>
              <a:ea typeface="Montserrat"/>
              <a:cs typeface="Montserrat"/>
              <a:sym typeface="Montserrat"/>
            </a:endParaRPr>
          </a:p>
          <a:p>
            <a:pPr marL="457200" lvl="0" indent="-285750" algn="l" rtl="0">
              <a:lnSpc>
                <a:spcPct val="100000"/>
              </a:lnSpc>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Siyavuya Mzansi received the INMA 30 Under 30’s award for rising stars in the global news media industry. </a:t>
            </a:r>
            <a:endParaRPr sz="900">
              <a:solidFill>
                <a:schemeClr val="dk1"/>
              </a:solidFill>
              <a:latin typeface="Montserrat"/>
              <a:ea typeface="Montserrat"/>
              <a:cs typeface="Montserrat"/>
              <a:sym typeface="Montserrat"/>
            </a:endParaRPr>
          </a:p>
          <a:p>
            <a:pPr marL="457200" lvl="0" indent="0" algn="l" rtl="0">
              <a:lnSpc>
                <a:spcPct val="100000"/>
              </a:lnSpc>
              <a:spcBef>
                <a:spcPts val="0"/>
              </a:spcBef>
              <a:spcAft>
                <a:spcPts val="0"/>
              </a:spcAft>
              <a:buNone/>
            </a:pPr>
            <a:endParaRPr sz="9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sz="900" b="1">
                <a:solidFill>
                  <a:srgbClr val="B41419"/>
                </a:solidFill>
                <a:latin typeface="Montserrat"/>
                <a:ea typeface="Montserrat"/>
                <a:cs typeface="Montserrat"/>
                <a:sym typeface="Montserrat"/>
              </a:rPr>
              <a:t>2019 </a:t>
            </a:r>
            <a:endParaRPr sz="900" b="1">
              <a:solidFill>
                <a:srgbClr val="B41419"/>
              </a:solidFill>
              <a:latin typeface="Montserrat"/>
              <a:ea typeface="Montserrat"/>
              <a:cs typeface="Montserrat"/>
              <a:sym typeface="Montserrat"/>
            </a:endParaRPr>
          </a:p>
          <a:p>
            <a:pPr marL="457200" lvl="0" indent="-285750" algn="l" rtl="0">
              <a:lnSpc>
                <a:spcPct val="100000"/>
              </a:lnSpc>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Best Use Of An Event To Build A News Brand' for its Regional and National High School Quiz which involved creating a platform for teenagers across the country to compete against one another.</a:t>
            </a:r>
            <a:endParaRPr sz="900">
              <a:solidFill>
                <a:schemeClr val="dk1"/>
              </a:solidFill>
              <a:latin typeface="Montserrat"/>
              <a:ea typeface="Montserrat"/>
              <a:cs typeface="Montserrat"/>
              <a:sym typeface="Montserrat"/>
            </a:endParaRPr>
          </a:p>
          <a:p>
            <a:pPr marL="457200" lvl="0" indent="-285750" algn="l" rtl="0">
              <a:lnSpc>
                <a:spcPct val="100000"/>
              </a:lnSpc>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Global Media Award for 'Best In Africa' where judges selected the best of six world regions from the finalists.</a:t>
            </a:r>
            <a:endParaRPr sz="900">
              <a:solidFill>
                <a:schemeClr val="dk1"/>
              </a:solidFill>
              <a:latin typeface="Montserrat"/>
              <a:ea typeface="Montserrat"/>
              <a:cs typeface="Montserrat"/>
              <a:sym typeface="Montserrat"/>
            </a:endParaRPr>
          </a:p>
          <a:p>
            <a:pPr marL="457200" lvl="0" indent="-285750" algn="l" rtl="0">
              <a:lnSpc>
                <a:spcPct val="100000"/>
              </a:lnSpc>
              <a:spcBef>
                <a:spcPts val="0"/>
              </a:spcBef>
              <a:spcAft>
                <a:spcPts val="0"/>
              </a:spcAft>
              <a:buClr>
                <a:schemeClr val="dk1"/>
              </a:buClr>
              <a:buSzPts val="900"/>
              <a:buFont typeface="Montserrat"/>
              <a:buChar char="●"/>
            </a:pPr>
            <a:r>
              <a:rPr lang="en-GB" sz="900">
                <a:solidFill>
                  <a:schemeClr val="dk1"/>
                </a:solidFill>
                <a:latin typeface="Montserrat"/>
                <a:ea typeface="Montserrat"/>
                <a:cs typeface="Montserrat"/>
                <a:sym typeface="Montserrat"/>
              </a:rPr>
              <a:t>Senior executive, Sandy Naudé scooped the Silver Shovel Award alongside Pit Gottschalk of Fever Pit’ch in Germany for their lifetime service to the news industry and to INMA events.</a:t>
            </a:r>
            <a:endParaRPr sz="9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0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0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5"/>
          <p:cNvSpPr/>
          <p:nvPr/>
        </p:nvSpPr>
        <p:spPr>
          <a:xfrm>
            <a:off x="0" y="-9525"/>
            <a:ext cx="9144000" cy="5153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35"/>
          <p:cNvPicPr preferRelativeResize="0"/>
          <p:nvPr/>
        </p:nvPicPr>
        <p:blipFill>
          <a:blip r:embed="rId3">
            <a:alphaModFix/>
          </a:blip>
          <a:stretch>
            <a:fillRect/>
          </a:stretch>
        </p:blipFill>
        <p:spPr>
          <a:xfrm>
            <a:off x="7134225" y="4461150"/>
            <a:ext cx="1647825" cy="368025"/>
          </a:xfrm>
          <a:prstGeom prst="rect">
            <a:avLst/>
          </a:prstGeom>
          <a:noFill/>
          <a:ln>
            <a:noFill/>
          </a:ln>
        </p:spPr>
      </p:pic>
      <p:sp>
        <p:nvSpPr>
          <p:cNvPr id="256" name="Google Shape;256;p35"/>
          <p:cNvSpPr txBox="1"/>
          <p:nvPr/>
        </p:nvSpPr>
        <p:spPr>
          <a:xfrm>
            <a:off x="2859150" y="2054400"/>
            <a:ext cx="3425700" cy="12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200">
                <a:solidFill>
                  <a:srgbClr val="CC0000"/>
                </a:solidFill>
                <a:latin typeface="Montserrat Black"/>
                <a:ea typeface="Montserrat Black"/>
                <a:cs typeface="Montserrat Black"/>
                <a:sym typeface="Montserrat Black"/>
              </a:rPr>
              <a:t>SECTION 3:</a:t>
            </a:r>
            <a:endParaRPr sz="3200">
              <a:solidFill>
                <a:srgbClr val="CC0000"/>
              </a:solidFill>
              <a:latin typeface="Montserrat Black"/>
              <a:ea typeface="Montserrat Black"/>
              <a:cs typeface="Montserrat Black"/>
              <a:sym typeface="Montserrat Black"/>
            </a:endParaRPr>
          </a:p>
          <a:p>
            <a:pPr marL="0" lvl="0" indent="0" algn="ctr" rtl="0">
              <a:spcBef>
                <a:spcPts val="0"/>
              </a:spcBef>
              <a:spcAft>
                <a:spcPts val="0"/>
              </a:spcAft>
              <a:buNone/>
            </a:pPr>
            <a:r>
              <a:rPr lang="en-GB" sz="2000">
                <a:solidFill>
                  <a:srgbClr val="FFFFFF"/>
                </a:solidFill>
                <a:latin typeface="Montserrat"/>
                <a:ea typeface="Montserrat"/>
                <a:cs typeface="Montserrat"/>
                <a:sym typeface="Montserrat"/>
              </a:rPr>
              <a:t>UNLOCKING VALUE FOR THE PIC-SAGARMATHA</a:t>
            </a:r>
            <a:endParaRPr>
              <a:solidFill>
                <a:srgbClr val="FFFFFF"/>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6"/>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 name="Google Shape;262;p36"/>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263" name="Google Shape;26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UNLOCKING THE VALUE FOR PIC: NASPERS SUCCESS STORY</a:t>
            </a:r>
            <a:endParaRPr sz="2000">
              <a:solidFill>
                <a:srgbClr val="FFFFFF"/>
              </a:solidFill>
              <a:latin typeface="Montserrat"/>
              <a:ea typeface="Montserrat"/>
              <a:cs typeface="Montserrat"/>
              <a:sym typeface="Montserrat"/>
            </a:endParaRPr>
          </a:p>
        </p:txBody>
      </p:sp>
      <p:sp>
        <p:nvSpPr>
          <p:cNvPr id="264" name="Google Shape;264;p36"/>
          <p:cNvSpPr txBox="1">
            <a:spLocks noGrp="1"/>
          </p:cNvSpPr>
          <p:nvPr>
            <p:ph type="body" idx="1"/>
          </p:nvPr>
        </p:nvSpPr>
        <p:spPr>
          <a:xfrm>
            <a:off x="311700" y="1110750"/>
            <a:ext cx="8520600" cy="3731100"/>
          </a:xfrm>
          <a:prstGeom prst="rect">
            <a:avLst/>
          </a:prstGeom>
        </p:spPr>
        <p:txBody>
          <a:bodyPr spcFirstLastPara="1" wrap="square" lIns="91425" tIns="91425" rIns="91425" bIns="91425" anchor="t" anchorCtr="0">
            <a:normAutofit/>
          </a:bodyPr>
          <a:lstStyle/>
          <a:p>
            <a:pPr marL="457200" lvl="0" indent="-292100" algn="l" rtl="0">
              <a:lnSpc>
                <a:spcPct val="13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The former CEO of the PIC informed parliament that due to the success with Naspers, they want to replicate that effort and create a new “ black Naspers”. </a:t>
            </a:r>
            <a:endParaRPr sz="1000">
              <a:solidFill>
                <a:srgbClr val="000000"/>
              </a:solidFill>
              <a:latin typeface="Montserrat"/>
              <a:ea typeface="Montserrat"/>
              <a:cs typeface="Montserrat"/>
              <a:sym typeface="Montserrat"/>
            </a:endParaRPr>
          </a:p>
          <a:p>
            <a:pPr marL="457200" lvl="0" indent="-292100" algn="l" rtl="0">
              <a:lnSpc>
                <a:spcPct val="13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Naspers which was financially struggling in 2001, was saved by it’s investment in Tencent in China and became one of the most successful PIC investments of all time.</a:t>
            </a:r>
            <a:endParaRPr sz="1000">
              <a:solidFill>
                <a:srgbClr val="000000"/>
              </a:solidFill>
              <a:latin typeface="Montserrat"/>
              <a:ea typeface="Montserrat"/>
              <a:cs typeface="Montserrat"/>
              <a:sym typeface="Montserrat"/>
            </a:endParaRPr>
          </a:p>
          <a:p>
            <a:pPr marL="457200" lvl="0" indent="-292100" algn="l" rtl="0">
              <a:lnSpc>
                <a:spcPct val="13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Simultaneous to this the Sekunjalo Group had invested significantly in eCommerce, digital media, syndication services, application software and various other tech/media investments and aggregated these separate investments into a company called Sagarmatha Technologies.</a:t>
            </a:r>
            <a:endParaRPr sz="1000">
              <a:solidFill>
                <a:srgbClr val="000000"/>
              </a:solidFill>
              <a:latin typeface="Montserrat"/>
              <a:ea typeface="Montserrat"/>
              <a:cs typeface="Montserrat"/>
              <a:sym typeface="Montserrat"/>
            </a:endParaRPr>
          </a:p>
          <a:p>
            <a:pPr marL="457200" lvl="0" indent="-292100" algn="l" rtl="0">
              <a:lnSpc>
                <a:spcPct val="13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Sagarmatha Technologies has applied to SARB to list on an International Stock Exchange as a primary listing. </a:t>
            </a:r>
            <a:endParaRPr sz="1000">
              <a:solidFill>
                <a:srgbClr val="000000"/>
              </a:solidFill>
              <a:latin typeface="Montserrat"/>
              <a:ea typeface="Montserrat"/>
              <a:cs typeface="Montserrat"/>
              <a:sym typeface="Montserrat"/>
            </a:endParaRPr>
          </a:p>
          <a:p>
            <a:pPr marL="457200" lvl="0" indent="-292100" algn="l" rtl="0">
              <a:lnSpc>
                <a:spcPct val="13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Sagarmatha applied to the Reserve Bank in November 2018 for a primary listing for New York and Hong Kong which would result in more than R4 billion coming back to South Africa and the development of  young black software engineers who would grow the ecommerce and digital media footprint on the African continent. </a:t>
            </a:r>
            <a:endParaRPr sz="1000">
              <a:solidFill>
                <a:srgbClr val="000000"/>
              </a:solidFill>
              <a:latin typeface="Montserrat"/>
              <a:ea typeface="Montserrat"/>
              <a:cs typeface="Montserrat"/>
              <a:sym typeface="Montserrat"/>
            </a:endParaRPr>
          </a:p>
          <a:p>
            <a:pPr marL="457200" lvl="0" indent="-292100" algn="l" rtl="0">
              <a:lnSpc>
                <a:spcPct val="13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Despite the SARB having initially indicating that approval would take at most a few months, Sagarmatha still awaits approval two years later. </a:t>
            </a:r>
            <a:endParaRPr sz="1000">
              <a:solidFill>
                <a:srgbClr val="000000"/>
              </a:solidFill>
              <a:latin typeface="Montserrat"/>
              <a:ea typeface="Montserrat"/>
              <a:cs typeface="Montserrat"/>
              <a:sym typeface="Montserrat"/>
            </a:endParaRPr>
          </a:p>
          <a:p>
            <a:pPr marL="457200" lvl="0" indent="-292100" algn="l" rtl="0">
              <a:lnSpc>
                <a:spcPct val="13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SARB has now indicated that a new application has to be made which will be forwarded to Treasury for approval.</a:t>
            </a:r>
            <a:endParaRPr sz="1000">
              <a:solidFill>
                <a:srgbClr val="000000"/>
              </a:solidFill>
              <a:latin typeface="Montserrat"/>
              <a:ea typeface="Montserrat"/>
              <a:cs typeface="Montserrat"/>
              <a:sym typeface="Montserrat"/>
            </a:endParaRPr>
          </a:p>
          <a:p>
            <a:pPr marL="457200" lvl="0" indent="-292100" algn="l" rtl="0">
              <a:lnSpc>
                <a:spcPct val="13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This delay has prejudiced Sagarmatha, Independent Media and the PIC and is indicative of a hidden hand stopping the progress of the listing and the unlocking of value for the PIC. </a:t>
            </a:r>
            <a:endParaRPr sz="1000">
              <a:solidFill>
                <a:srgbClr val="000000"/>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0" name="Google Shape;270;p37"/>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271" name="Google Shape;27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SAGARMATHA: A MSP TECH MEDIA COMPANY</a:t>
            </a:r>
            <a:endParaRPr sz="2000">
              <a:solidFill>
                <a:srgbClr val="FFFFFF"/>
              </a:solidFill>
              <a:latin typeface="Montserrat"/>
              <a:ea typeface="Montserrat"/>
              <a:cs typeface="Montserrat"/>
              <a:sym typeface="Montserrat"/>
            </a:endParaRPr>
          </a:p>
        </p:txBody>
      </p:sp>
      <p:sp>
        <p:nvSpPr>
          <p:cNvPr id="272" name="Google Shape;272;p37"/>
          <p:cNvSpPr txBox="1">
            <a:spLocks noGrp="1"/>
          </p:cNvSpPr>
          <p:nvPr>
            <p:ph type="body" idx="1"/>
          </p:nvPr>
        </p:nvSpPr>
        <p:spPr>
          <a:xfrm>
            <a:off x="311700" y="1110750"/>
            <a:ext cx="8520600" cy="37311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endParaRPr sz="1100">
              <a:solidFill>
                <a:srgbClr val="000000"/>
              </a:solidFill>
              <a:latin typeface="Montserrat"/>
              <a:ea typeface="Montserrat"/>
              <a:cs typeface="Montserrat"/>
              <a:sym typeface="Montserrat"/>
            </a:endParaRPr>
          </a:p>
          <a:p>
            <a:pPr marL="457200" lvl="0" indent="-298450" algn="l" rtl="0">
              <a:lnSpc>
                <a:spcPct val="150000"/>
              </a:lnSpc>
              <a:spcBef>
                <a:spcPts val="120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Sagarmatha is a multi sided platform company with ecommerce and digital content.</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Sagarmatha listing is important:</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 for the development of internet and technology industry to compete with Naspers ( which dominates the market) </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PIC should be working with Sagarmatha and Independent Media to ensure the success of an international listing and unlocking value for its pensioners. </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Perhaps SCOF can assist in understanding why SARB hasn’t given Sagarmatha the go ahead to list overseas when it qualifies for media/technology companies to be allowed to have primary listing overseas in terms of the new SARB policy. </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chemeClr val="dk1"/>
                </a:solidFill>
                <a:latin typeface="Montserrat"/>
                <a:ea typeface="Montserrat"/>
                <a:cs typeface="Montserrat"/>
                <a:sym typeface="Montserrat"/>
              </a:rPr>
              <a:t>The SARB changed their primary listing policy to accommodate the Naspers subsidiary Prosus on the Dax exchange in Amsterdam and we still don't know why Sagarmatha is still not able to list/havent got approval for the listing. </a:t>
            </a:r>
            <a:endParaRPr sz="1100">
              <a:solidFill>
                <a:srgbClr val="00000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8"/>
          <p:cNvSpPr txBox="1">
            <a:spLocks noGrp="1"/>
          </p:cNvSpPr>
          <p:nvPr>
            <p:ph type="body" idx="1"/>
          </p:nvPr>
        </p:nvSpPr>
        <p:spPr>
          <a:xfrm>
            <a:off x="257250" y="1057275"/>
            <a:ext cx="8574900" cy="3919500"/>
          </a:xfrm>
          <a:prstGeom prst="rect">
            <a:avLst/>
          </a:prstGeom>
        </p:spPr>
        <p:txBody>
          <a:bodyPr spcFirstLastPara="1" wrap="square" lIns="91425" tIns="91425" rIns="91425" bIns="91425" anchor="t" anchorCtr="0">
            <a:normAutofit lnSpcReduction="20000"/>
          </a:bodyPr>
          <a:lstStyle/>
          <a:p>
            <a:pPr marL="0" lvl="0" indent="0" algn="l" rtl="0">
              <a:lnSpc>
                <a:spcPct val="150000"/>
              </a:lnSpc>
              <a:spcBef>
                <a:spcPts val="0"/>
              </a:spcBef>
              <a:spcAft>
                <a:spcPts val="0"/>
              </a:spcAft>
              <a:buNone/>
            </a:pPr>
            <a:r>
              <a:rPr lang="en-GB" sz="1100" b="1">
                <a:solidFill>
                  <a:srgbClr val="CC0000"/>
                </a:solidFill>
                <a:latin typeface="Montserrat"/>
                <a:ea typeface="Montserrat"/>
                <a:cs typeface="Montserrat"/>
                <a:sym typeface="Montserrat"/>
              </a:rPr>
              <a:t>Africa:</a:t>
            </a:r>
            <a:endParaRPr sz="1100" b="1">
              <a:solidFill>
                <a:srgbClr val="CC0000"/>
              </a:solidFill>
              <a:latin typeface="Montserrat"/>
              <a:ea typeface="Montserrat"/>
              <a:cs typeface="Montserrat"/>
              <a:sym typeface="Montserrat"/>
            </a:endParaRPr>
          </a:p>
          <a:p>
            <a:pPr marL="457200" lvl="0" indent="-298450" algn="l" rtl="0">
              <a:lnSpc>
                <a:spcPct val="150000"/>
              </a:lnSpc>
              <a:spcBef>
                <a:spcPts val="120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400 Million Middle class African by 2030, 50% under 35 years </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eCommerce sector in Africa generated $16,5 billion in revenue in 2017 and forecasts of $29 million by 2022</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435 million Africans accessed the internet in 2018, 191 million are active social media users and just over 1 BILLION have mobile connections</a:t>
            </a:r>
            <a:endParaRPr sz="1100">
              <a:solidFill>
                <a:srgbClr val="000000"/>
              </a:solidFill>
              <a:latin typeface="Montserrat"/>
              <a:ea typeface="Montserrat"/>
              <a:cs typeface="Montserrat"/>
              <a:sym typeface="Montserrat"/>
            </a:endParaRPr>
          </a:p>
          <a:p>
            <a:pPr marL="0" lvl="0" indent="0" algn="l" rtl="0">
              <a:lnSpc>
                <a:spcPct val="150000"/>
              </a:lnSpc>
              <a:spcBef>
                <a:spcPts val="1200"/>
              </a:spcBef>
              <a:spcAft>
                <a:spcPts val="0"/>
              </a:spcAft>
              <a:buNone/>
            </a:pPr>
            <a:r>
              <a:rPr lang="en-GB" sz="1100" b="1">
                <a:solidFill>
                  <a:srgbClr val="CC0000"/>
                </a:solidFill>
                <a:latin typeface="Montserrat"/>
                <a:ea typeface="Montserrat"/>
                <a:cs typeface="Montserrat"/>
                <a:sym typeface="Montserrat"/>
              </a:rPr>
              <a:t>Sagarmatha:</a:t>
            </a:r>
            <a:endParaRPr sz="1100" b="1">
              <a:solidFill>
                <a:srgbClr val="CC0000"/>
              </a:solidFill>
              <a:latin typeface="Montserrat"/>
              <a:ea typeface="Montserrat"/>
              <a:cs typeface="Montserrat"/>
              <a:sym typeface="Montserrat"/>
            </a:endParaRPr>
          </a:p>
          <a:p>
            <a:pPr marL="457200" lvl="0" indent="-298450" algn="l" rtl="0">
              <a:lnSpc>
                <a:spcPct val="150000"/>
              </a:lnSpc>
              <a:spcBef>
                <a:spcPts val="120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Experience and specialisation in content, commerce and technology</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Strong African footprint and partnerships on the continent</a:t>
            </a:r>
            <a:endParaRPr sz="1100">
              <a:solidFill>
                <a:schemeClr val="dk1"/>
              </a:solidFill>
              <a:latin typeface="Montserrat"/>
              <a:ea typeface="Montserrat"/>
              <a:cs typeface="Montserrat"/>
              <a:sym typeface="Montserrat"/>
            </a:endParaRPr>
          </a:p>
          <a:p>
            <a:pPr marL="457200" lvl="0" indent="-298450" algn="l" rtl="0">
              <a:lnSpc>
                <a:spcPct val="150000"/>
              </a:lnSpc>
              <a:spcBef>
                <a:spcPts val="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Use technology to drive African ambitions</a:t>
            </a:r>
            <a:endParaRPr sz="1100">
              <a:solidFill>
                <a:schemeClr val="dk1"/>
              </a:solidFill>
              <a:latin typeface="Montserrat"/>
              <a:ea typeface="Montserrat"/>
              <a:cs typeface="Montserrat"/>
              <a:sym typeface="Montserrat"/>
            </a:endParaRPr>
          </a:p>
          <a:p>
            <a:pPr marL="0" lvl="0" indent="0" algn="l" rtl="0">
              <a:lnSpc>
                <a:spcPct val="150000"/>
              </a:lnSpc>
              <a:spcBef>
                <a:spcPts val="1200"/>
              </a:spcBef>
              <a:spcAft>
                <a:spcPts val="0"/>
              </a:spcAft>
              <a:buNone/>
            </a:pPr>
            <a:r>
              <a:rPr lang="en-GB" sz="1100" b="1">
                <a:solidFill>
                  <a:srgbClr val="CC0000"/>
                </a:solidFill>
                <a:latin typeface="Montserrat"/>
                <a:ea typeface="Montserrat"/>
                <a:cs typeface="Montserrat"/>
                <a:sym typeface="Montserrat"/>
              </a:rPr>
              <a:t>Content and Tech:</a:t>
            </a:r>
            <a:endParaRPr sz="1100" b="1">
              <a:solidFill>
                <a:srgbClr val="CC0000"/>
              </a:solidFill>
              <a:latin typeface="Montserrat"/>
              <a:ea typeface="Montserrat"/>
              <a:cs typeface="Montserrat"/>
              <a:sym typeface="Montserrat"/>
            </a:endParaRPr>
          </a:p>
          <a:p>
            <a:pPr marL="457200" lvl="0" indent="-298450" algn="l" rtl="0">
              <a:lnSpc>
                <a:spcPct val="150000"/>
              </a:lnSpc>
              <a:spcBef>
                <a:spcPts val="1200"/>
              </a:spcBef>
              <a:spcAft>
                <a:spcPts val="0"/>
              </a:spcAft>
              <a:buClr>
                <a:schemeClr val="dk1"/>
              </a:buClr>
              <a:buSzPts val="1100"/>
              <a:buFont typeface="Montserrat"/>
              <a:buChar char="●"/>
            </a:pPr>
            <a:r>
              <a:rPr lang="en-GB" sz="1100">
                <a:solidFill>
                  <a:schemeClr val="dk1"/>
                </a:solidFill>
                <a:latin typeface="Montserrat"/>
                <a:ea typeface="Montserrat"/>
                <a:cs typeface="Montserrat"/>
                <a:sym typeface="Montserrat"/>
              </a:rPr>
              <a:t>Reach 350 million middle class African via our content and commerce businesses, driving 100 million towards the Sagarmatha Peak membership program</a:t>
            </a:r>
            <a:endParaRPr sz="1100">
              <a:solidFill>
                <a:schemeClr val="dk1"/>
              </a:solidFill>
              <a:latin typeface="Montserrat"/>
              <a:ea typeface="Montserrat"/>
              <a:cs typeface="Montserrat"/>
              <a:sym typeface="Montserrat"/>
            </a:endParaRPr>
          </a:p>
          <a:p>
            <a:pPr marL="0" lvl="0" indent="0" algn="l" rtl="0">
              <a:lnSpc>
                <a:spcPct val="150000"/>
              </a:lnSpc>
              <a:spcBef>
                <a:spcPts val="1200"/>
              </a:spcBef>
              <a:spcAft>
                <a:spcPts val="1200"/>
              </a:spcAft>
              <a:buNone/>
            </a:pPr>
            <a:endParaRPr sz="1100">
              <a:latin typeface="Montserrat"/>
              <a:ea typeface="Montserrat"/>
              <a:cs typeface="Montserrat"/>
              <a:sym typeface="Montserrat"/>
            </a:endParaRPr>
          </a:p>
        </p:txBody>
      </p:sp>
      <p:sp>
        <p:nvSpPr>
          <p:cNvPr id="278" name="Google Shape;278;p38"/>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8"/>
          <p:cNvSpPr txBox="1"/>
          <p:nvPr/>
        </p:nvSpPr>
        <p:spPr>
          <a:xfrm>
            <a:off x="257250" y="408975"/>
            <a:ext cx="86295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SemiBold"/>
                <a:ea typeface="Montserrat SemiBold"/>
                <a:cs typeface="Montserrat SemiBold"/>
                <a:sym typeface="Montserrat SemiBold"/>
              </a:rPr>
              <a:t>THE SAGARMATHA OPPORTUNITY: A QUICK OVERVIEW</a:t>
            </a:r>
            <a:endParaRPr sz="2000">
              <a:solidFill>
                <a:srgbClr val="FFFFFF"/>
              </a:solidFill>
              <a:latin typeface="Montserrat SemiBold"/>
              <a:ea typeface="Montserrat SemiBold"/>
              <a:cs typeface="Montserrat SemiBold"/>
              <a:sym typeface="Montserrat SemiBold"/>
            </a:endParaRPr>
          </a:p>
        </p:txBody>
      </p:sp>
      <p:pic>
        <p:nvPicPr>
          <p:cNvPr id="280" name="Google Shape;280;p38"/>
          <p:cNvPicPr preferRelativeResize="0"/>
          <p:nvPr/>
        </p:nvPicPr>
        <p:blipFill>
          <a:blip r:embed="rId3">
            <a:alphaModFix/>
          </a:blip>
          <a:stretch>
            <a:fillRect/>
          </a:stretch>
        </p:blipFill>
        <p:spPr>
          <a:xfrm>
            <a:off x="7391400" y="4654975"/>
            <a:ext cx="1440900" cy="321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p:nvPr/>
        </p:nvSpPr>
        <p:spPr>
          <a:xfrm>
            <a:off x="3521277" y="1281202"/>
            <a:ext cx="1791900" cy="1085700"/>
          </a:xfrm>
          <a:prstGeom prst="triangle">
            <a:avLst>
              <a:gd name="adj" fmla="val 48274"/>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19">
              <a:solidFill>
                <a:srgbClr val="FFFFFF"/>
              </a:solidFill>
              <a:latin typeface="Calibri"/>
              <a:ea typeface="Calibri"/>
              <a:cs typeface="Calibri"/>
              <a:sym typeface="Calibri"/>
            </a:endParaRPr>
          </a:p>
        </p:txBody>
      </p:sp>
      <p:sp>
        <p:nvSpPr>
          <p:cNvPr id="286" name="Google Shape;286;p39"/>
          <p:cNvSpPr/>
          <p:nvPr/>
        </p:nvSpPr>
        <p:spPr>
          <a:xfrm>
            <a:off x="2625373" y="2366967"/>
            <a:ext cx="1791900" cy="1085700"/>
          </a:xfrm>
          <a:prstGeom prst="triangle">
            <a:avLst>
              <a:gd name="adj" fmla="val 50000"/>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19">
              <a:solidFill>
                <a:srgbClr val="FFFFFF"/>
              </a:solidFill>
              <a:latin typeface="Calibri"/>
              <a:ea typeface="Calibri"/>
              <a:cs typeface="Calibri"/>
              <a:sym typeface="Calibri"/>
            </a:endParaRPr>
          </a:p>
        </p:txBody>
      </p:sp>
      <p:sp>
        <p:nvSpPr>
          <p:cNvPr id="287" name="Google Shape;287;p39"/>
          <p:cNvSpPr/>
          <p:nvPr/>
        </p:nvSpPr>
        <p:spPr>
          <a:xfrm>
            <a:off x="4417181" y="2366967"/>
            <a:ext cx="1791900" cy="1085700"/>
          </a:xfrm>
          <a:prstGeom prst="triangle">
            <a:avLst>
              <a:gd name="adj" fmla="val 50000"/>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19">
              <a:solidFill>
                <a:srgbClr val="FFFFFF"/>
              </a:solidFill>
              <a:latin typeface="Calibri"/>
              <a:ea typeface="Calibri"/>
              <a:cs typeface="Calibri"/>
              <a:sym typeface="Calibri"/>
            </a:endParaRPr>
          </a:p>
        </p:txBody>
      </p:sp>
      <p:sp>
        <p:nvSpPr>
          <p:cNvPr id="288" name="Google Shape;288;p39"/>
          <p:cNvSpPr/>
          <p:nvPr/>
        </p:nvSpPr>
        <p:spPr>
          <a:xfrm>
            <a:off x="3521277" y="3461933"/>
            <a:ext cx="1791900" cy="1085700"/>
          </a:xfrm>
          <a:prstGeom prst="triangle">
            <a:avLst>
              <a:gd name="adj" fmla="val 50000"/>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19">
              <a:solidFill>
                <a:srgbClr val="FFFFFF"/>
              </a:solidFill>
              <a:latin typeface="Calibri"/>
              <a:ea typeface="Calibri"/>
              <a:cs typeface="Calibri"/>
              <a:sym typeface="Calibri"/>
            </a:endParaRPr>
          </a:p>
        </p:txBody>
      </p:sp>
      <p:sp>
        <p:nvSpPr>
          <p:cNvPr id="289" name="Google Shape;289;p39"/>
          <p:cNvSpPr/>
          <p:nvPr/>
        </p:nvSpPr>
        <p:spPr>
          <a:xfrm>
            <a:off x="5303259" y="3464563"/>
            <a:ext cx="1791900" cy="1085700"/>
          </a:xfrm>
          <a:prstGeom prst="triangle">
            <a:avLst>
              <a:gd name="adj" fmla="val 50255"/>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19">
              <a:solidFill>
                <a:srgbClr val="FFFFFF"/>
              </a:solidFill>
              <a:latin typeface="Calibri"/>
              <a:ea typeface="Calibri"/>
              <a:cs typeface="Calibri"/>
              <a:sym typeface="Calibri"/>
            </a:endParaRPr>
          </a:p>
        </p:txBody>
      </p:sp>
      <p:sp>
        <p:nvSpPr>
          <p:cNvPr id="290" name="Google Shape;290;p39"/>
          <p:cNvSpPr/>
          <p:nvPr/>
        </p:nvSpPr>
        <p:spPr>
          <a:xfrm>
            <a:off x="1729469" y="3461933"/>
            <a:ext cx="1791900" cy="1085700"/>
          </a:xfrm>
          <a:prstGeom prst="triangle">
            <a:avLst>
              <a:gd name="adj" fmla="val 50000"/>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81">
              <a:solidFill>
                <a:srgbClr val="FFFFFF"/>
              </a:solidFill>
              <a:latin typeface="Calibri"/>
              <a:ea typeface="Calibri"/>
              <a:cs typeface="Calibri"/>
              <a:sym typeface="Calibri"/>
            </a:endParaRPr>
          </a:p>
        </p:txBody>
      </p:sp>
      <p:sp>
        <p:nvSpPr>
          <p:cNvPr id="291" name="Google Shape;291;p39"/>
          <p:cNvSpPr/>
          <p:nvPr/>
        </p:nvSpPr>
        <p:spPr>
          <a:xfrm rot="10800000">
            <a:off x="3521185" y="2357832"/>
            <a:ext cx="1791900" cy="1085700"/>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19">
              <a:solidFill>
                <a:srgbClr val="FFFFFF"/>
              </a:solidFill>
              <a:latin typeface="Calibri"/>
              <a:ea typeface="Calibri"/>
              <a:cs typeface="Calibri"/>
              <a:sym typeface="Calibri"/>
            </a:endParaRPr>
          </a:p>
        </p:txBody>
      </p:sp>
      <p:sp>
        <p:nvSpPr>
          <p:cNvPr id="292" name="Google Shape;292;p39"/>
          <p:cNvSpPr/>
          <p:nvPr/>
        </p:nvSpPr>
        <p:spPr>
          <a:xfrm rot="10800000">
            <a:off x="2615973" y="3461987"/>
            <a:ext cx="1801200" cy="1085700"/>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19">
              <a:solidFill>
                <a:srgbClr val="FFFFFF"/>
              </a:solidFill>
              <a:latin typeface="Calibri"/>
              <a:ea typeface="Calibri"/>
              <a:cs typeface="Calibri"/>
              <a:sym typeface="Calibri"/>
            </a:endParaRPr>
          </a:p>
        </p:txBody>
      </p:sp>
      <p:sp>
        <p:nvSpPr>
          <p:cNvPr id="293" name="Google Shape;293;p39"/>
          <p:cNvSpPr/>
          <p:nvPr/>
        </p:nvSpPr>
        <p:spPr>
          <a:xfrm rot="10800000">
            <a:off x="4417089" y="3452796"/>
            <a:ext cx="1791900" cy="1085700"/>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19">
              <a:solidFill>
                <a:srgbClr val="FFFFFF"/>
              </a:solidFill>
              <a:latin typeface="Calibri"/>
              <a:ea typeface="Calibri"/>
              <a:cs typeface="Calibri"/>
              <a:sym typeface="Calibri"/>
            </a:endParaRPr>
          </a:p>
        </p:txBody>
      </p:sp>
      <p:sp>
        <p:nvSpPr>
          <p:cNvPr id="294" name="Google Shape;294;p39"/>
          <p:cNvSpPr txBox="1"/>
          <p:nvPr/>
        </p:nvSpPr>
        <p:spPr>
          <a:xfrm>
            <a:off x="5529575" y="3986234"/>
            <a:ext cx="1387500" cy="49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850" b="1">
                <a:solidFill>
                  <a:srgbClr val="FFFFFF"/>
                </a:solidFill>
                <a:latin typeface="Montserrat"/>
                <a:ea typeface="Montserrat"/>
                <a:cs typeface="Montserrat"/>
                <a:sym typeface="Montserrat"/>
              </a:rPr>
              <a:t>CLASSIFIEDS</a:t>
            </a:r>
            <a:br>
              <a:rPr lang="en-GB" sz="850" b="1">
                <a:solidFill>
                  <a:srgbClr val="FFFFFF"/>
                </a:solidFill>
                <a:latin typeface="Montserrat"/>
                <a:ea typeface="Montserrat"/>
                <a:cs typeface="Montserrat"/>
                <a:sym typeface="Montserrat"/>
              </a:rPr>
            </a:br>
            <a:r>
              <a:rPr lang="en-GB" sz="850" b="1">
                <a:solidFill>
                  <a:srgbClr val="FFFFFF"/>
                </a:solidFill>
                <a:latin typeface="Montserrat"/>
                <a:ea typeface="Montserrat"/>
                <a:cs typeface="Montserrat"/>
                <a:sym typeface="Montserrat"/>
              </a:rPr>
              <a:t>MARKETPLACE</a:t>
            </a:r>
            <a:endParaRPr sz="850" b="1">
              <a:solidFill>
                <a:srgbClr val="FFFFFF"/>
              </a:solidFill>
              <a:latin typeface="Montserrat"/>
              <a:ea typeface="Montserrat"/>
              <a:cs typeface="Montserrat"/>
              <a:sym typeface="Montserrat"/>
            </a:endParaRPr>
          </a:p>
        </p:txBody>
      </p:sp>
      <p:sp>
        <p:nvSpPr>
          <p:cNvPr id="295" name="Google Shape;295;p39"/>
          <p:cNvSpPr txBox="1"/>
          <p:nvPr/>
        </p:nvSpPr>
        <p:spPr>
          <a:xfrm>
            <a:off x="2786566" y="2859215"/>
            <a:ext cx="1518000" cy="49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850" b="1">
                <a:solidFill>
                  <a:srgbClr val="FFFFFF"/>
                </a:solidFill>
                <a:latin typeface="Montserrat"/>
                <a:ea typeface="Montserrat"/>
                <a:cs typeface="Montserrat"/>
                <a:sym typeface="Montserrat"/>
              </a:rPr>
              <a:t>CONTENT SYNDICATION</a:t>
            </a:r>
            <a:endParaRPr sz="850" b="1">
              <a:solidFill>
                <a:srgbClr val="FFFFFF"/>
              </a:solidFill>
              <a:latin typeface="Montserrat"/>
              <a:ea typeface="Montserrat"/>
              <a:cs typeface="Montserrat"/>
              <a:sym typeface="Montserrat"/>
            </a:endParaRPr>
          </a:p>
        </p:txBody>
      </p:sp>
      <p:sp>
        <p:nvSpPr>
          <p:cNvPr id="296" name="Google Shape;296;p39"/>
          <p:cNvSpPr txBox="1"/>
          <p:nvPr/>
        </p:nvSpPr>
        <p:spPr>
          <a:xfrm>
            <a:off x="3585388" y="1700250"/>
            <a:ext cx="1620000" cy="648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850" b="1">
                <a:solidFill>
                  <a:srgbClr val="FFFFFF"/>
                </a:solidFill>
                <a:latin typeface="Montserrat"/>
                <a:ea typeface="Montserrat"/>
                <a:cs typeface="Montserrat"/>
                <a:sym typeface="Montserrat"/>
              </a:rPr>
              <a:t>DATA &amp; </a:t>
            </a:r>
            <a:br>
              <a:rPr lang="en-GB" sz="850" b="1">
                <a:solidFill>
                  <a:srgbClr val="FFFFFF"/>
                </a:solidFill>
                <a:latin typeface="Montserrat"/>
                <a:ea typeface="Montserrat"/>
                <a:cs typeface="Montserrat"/>
                <a:sym typeface="Montserrat"/>
              </a:rPr>
            </a:br>
            <a:r>
              <a:rPr lang="en-GB" sz="850" b="1">
                <a:solidFill>
                  <a:srgbClr val="FFFFFF"/>
                </a:solidFill>
                <a:latin typeface="Montserrat"/>
                <a:ea typeface="Montserrat"/>
                <a:cs typeface="Montserrat"/>
                <a:sym typeface="Montserrat"/>
              </a:rPr>
              <a:t>ARTIFICIAL INTELLIGENCE</a:t>
            </a:r>
            <a:endParaRPr sz="850" b="1">
              <a:solidFill>
                <a:srgbClr val="FFFFFF"/>
              </a:solidFill>
              <a:latin typeface="Montserrat"/>
              <a:ea typeface="Montserrat"/>
              <a:cs typeface="Montserrat"/>
              <a:sym typeface="Montserrat"/>
            </a:endParaRPr>
          </a:p>
        </p:txBody>
      </p:sp>
      <p:sp>
        <p:nvSpPr>
          <p:cNvPr id="297" name="Google Shape;297;p39"/>
          <p:cNvSpPr txBox="1"/>
          <p:nvPr/>
        </p:nvSpPr>
        <p:spPr>
          <a:xfrm>
            <a:off x="3684718" y="3888256"/>
            <a:ext cx="1431300" cy="552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850" b="1">
                <a:solidFill>
                  <a:srgbClr val="FFFFFF"/>
                </a:solidFill>
                <a:latin typeface="Montserrat"/>
                <a:ea typeface="Montserrat"/>
                <a:cs typeface="Montserrat"/>
                <a:sym typeface="Montserrat"/>
              </a:rPr>
              <a:t>B2C, B2B </a:t>
            </a:r>
            <a:br>
              <a:rPr lang="en-GB" sz="850" b="1">
                <a:solidFill>
                  <a:srgbClr val="FFFFFF"/>
                </a:solidFill>
                <a:latin typeface="Montserrat"/>
                <a:ea typeface="Montserrat"/>
                <a:cs typeface="Montserrat"/>
                <a:sym typeface="Montserrat"/>
              </a:rPr>
            </a:br>
            <a:r>
              <a:rPr lang="en-GB" sz="850" b="1">
                <a:solidFill>
                  <a:srgbClr val="FFFFFF"/>
                </a:solidFill>
                <a:latin typeface="Montserrat"/>
                <a:ea typeface="Montserrat"/>
                <a:cs typeface="Montserrat"/>
                <a:sym typeface="Montserrat"/>
              </a:rPr>
              <a:t>and SCB2B </a:t>
            </a:r>
            <a:br>
              <a:rPr lang="en-GB" sz="850" b="1">
                <a:solidFill>
                  <a:srgbClr val="FFFFFF"/>
                </a:solidFill>
                <a:latin typeface="Montserrat"/>
                <a:ea typeface="Montserrat"/>
                <a:cs typeface="Montserrat"/>
                <a:sym typeface="Montserrat"/>
              </a:rPr>
            </a:br>
            <a:r>
              <a:rPr lang="en-GB" sz="850" b="1">
                <a:solidFill>
                  <a:srgbClr val="FFFFFF"/>
                </a:solidFill>
                <a:latin typeface="Montserrat"/>
                <a:ea typeface="Montserrat"/>
                <a:cs typeface="Montserrat"/>
                <a:sym typeface="Montserrat"/>
              </a:rPr>
              <a:t>ECOMMERCE</a:t>
            </a:r>
            <a:endParaRPr sz="850" b="1">
              <a:solidFill>
                <a:srgbClr val="FFFFFF"/>
              </a:solidFill>
              <a:latin typeface="Montserrat"/>
              <a:ea typeface="Montserrat"/>
              <a:cs typeface="Montserrat"/>
              <a:sym typeface="Montserrat"/>
            </a:endParaRPr>
          </a:p>
        </p:txBody>
      </p:sp>
      <p:sp>
        <p:nvSpPr>
          <p:cNvPr id="298" name="Google Shape;298;p39"/>
          <p:cNvSpPr txBox="1"/>
          <p:nvPr/>
        </p:nvSpPr>
        <p:spPr>
          <a:xfrm>
            <a:off x="4417177" y="2837897"/>
            <a:ext cx="1791900" cy="49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850" b="1">
                <a:solidFill>
                  <a:srgbClr val="FFFFFF"/>
                </a:solidFill>
                <a:latin typeface="Montserrat"/>
                <a:ea typeface="Montserrat"/>
                <a:cs typeface="Montserrat"/>
                <a:sym typeface="Montserrat"/>
              </a:rPr>
              <a:t>VIDEO &amp; </a:t>
            </a:r>
            <a:br>
              <a:rPr lang="en-GB" sz="850" b="1">
                <a:solidFill>
                  <a:srgbClr val="FFFFFF"/>
                </a:solidFill>
                <a:latin typeface="Montserrat"/>
                <a:ea typeface="Montserrat"/>
                <a:cs typeface="Montserrat"/>
                <a:sym typeface="Montserrat"/>
              </a:rPr>
            </a:br>
            <a:r>
              <a:rPr lang="en-GB" sz="850" b="1">
                <a:solidFill>
                  <a:srgbClr val="FFFFFF"/>
                </a:solidFill>
                <a:latin typeface="Montserrat"/>
                <a:ea typeface="Montserrat"/>
                <a:cs typeface="Montserrat"/>
                <a:sym typeface="Montserrat"/>
              </a:rPr>
              <a:t>ENTERTAINMENT</a:t>
            </a:r>
            <a:endParaRPr sz="850" b="1">
              <a:solidFill>
                <a:srgbClr val="FFFFFF"/>
              </a:solidFill>
              <a:latin typeface="Montserrat"/>
              <a:ea typeface="Montserrat"/>
              <a:cs typeface="Montserrat"/>
              <a:sym typeface="Montserrat"/>
            </a:endParaRPr>
          </a:p>
        </p:txBody>
      </p:sp>
      <p:sp>
        <p:nvSpPr>
          <p:cNvPr id="299" name="Google Shape;299;p39"/>
          <p:cNvSpPr txBox="1"/>
          <p:nvPr/>
        </p:nvSpPr>
        <p:spPr>
          <a:xfrm>
            <a:off x="1705575" y="3993087"/>
            <a:ext cx="1791900" cy="49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850" b="1">
                <a:solidFill>
                  <a:srgbClr val="FFFFFF"/>
                </a:solidFill>
                <a:latin typeface="Montserrat"/>
                <a:ea typeface="Montserrat"/>
                <a:cs typeface="Montserrat"/>
                <a:sym typeface="Montserrat"/>
              </a:rPr>
              <a:t>DIGITAL </a:t>
            </a:r>
            <a:br>
              <a:rPr lang="en-GB" sz="850" b="1">
                <a:solidFill>
                  <a:srgbClr val="FFFFFF"/>
                </a:solidFill>
                <a:latin typeface="Montserrat"/>
                <a:ea typeface="Montserrat"/>
                <a:cs typeface="Montserrat"/>
                <a:sym typeface="Montserrat"/>
              </a:rPr>
            </a:br>
            <a:r>
              <a:rPr lang="en-GB" sz="850" b="1">
                <a:solidFill>
                  <a:srgbClr val="FFFFFF"/>
                </a:solidFill>
                <a:latin typeface="Montserrat"/>
                <a:ea typeface="Montserrat"/>
                <a:cs typeface="Montserrat"/>
                <a:sym typeface="Montserrat"/>
              </a:rPr>
              <a:t>MEDIA</a:t>
            </a:r>
            <a:endParaRPr sz="850" b="1">
              <a:solidFill>
                <a:srgbClr val="FFFFFF"/>
              </a:solidFill>
              <a:latin typeface="Montserrat"/>
              <a:ea typeface="Montserrat"/>
              <a:cs typeface="Montserrat"/>
              <a:sym typeface="Montserrat"/>
            </a:endParaRPr>
          </a:p>
        </p:txBody>
      </p:sp>
      <p:sp>
        <p:nvSpPr>
          <p:cNvPr id="300" name="Google Shape;300;p39"/>
          <p:cNvSpPr txBox="1"/>
          <p:nvPr/>
        </p:nvSpPr>
        <p:spPr>
          <a:xfrm>
            <a:off x="3744842" y="2674088"/>
            <a:ext cx="1301100" cy="315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18" b="1" cap="none">
                <a:solidFill>
                  <a:srgbClr val="980000"/>
                </a:solidFill>
                <a:latin typeface="Montserrat"/>
                <a:ea typeface="Montserrat"/>
                <a:cs typeface="Montserrat"/>
                <a:sym typeface="Montserrat"/>
              </a:rPr>
              <a:t>COMMERCE</a:t>
            </a:r>
            <a:endParaRPr sz="900" b="1">
              <a:solidFill>
                <a:srgbClr val="980000"/>
              </a:solidFill>
              <a:latin typeface="Montserrat"/>
              <a:ea typeface="Montserrat"/>
              <a:cs typeface="Montserrat"/>
              <a:sym typeface="Montserrat"/>
            </a:endParaRPr>
          </a:p>
        </p:txBody>
      </p:sp>
      <p:sp>
        <p:nvSpPr>
          <p:cNvPr id="301" name="Google Shape;301;p39"/>
          <p:cNvSpPr txBox="1"/>
          <p:nvPr/>
        </p:nvSpPr>
        <p:spPr>
          <a:xfrm>
            <a:off x="3088040" y="3775923"/>
            <a:ext cx="882300" cy="315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18" b="1">
                <a:solidFill>
                  <a:srgbClr val="980000"/>
                </a:solidFill>
                <a:latin typeface="Montserrat"/>
                <a:ea typeface="Montserrat"/>
                <a:cs typeface="Montserrat"/>
                <a:sym typeface="Montserrat"/>
              </a:rPr>
              <a:t>CONTENT</a:t>
            </a:r>
            <a:endParaRPr sz="900" b="1">
              <a:solidFill>
                <a:srgbClr val="980000"/>
              </a:solidFill>
              <a:latin typeface="Montserrat"/>
              <a:ea typeface="Montserrat"/>
              <a:cs typeface="Montserrat"/>
              <a:sym typeface="Montserrat"/>
            </a:endParaRPr>
          </a:p>
        </p:txBody>
      </p:sp>
      <p:sp>
        <p:nvSpPr>
          <p:cNvPr id="302" name="Google Shape;302;p39"/>
          <p:cNvSpPr txBox="1"/>
          <p:nvPr/>
        </p:nvSpPr>
        <p:spPr>
          <a:xfrm>
            <a:off x="4671370" y="3660976"/>
            <a:ext cx="1299300" cy="540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18" b="1" cap="none">
                <a:solidFill>
                  <a:srgbClr val="980000"/>
                </a:solidFill>
                <a:latin typeface="Montserrat"/>
                <a:ea typeface="Montserrat"/>
                <a:cs typeface="Montserrat"/>
                <a:sym typeface="Montserrat"/>
              </a:rPr>
              <a:t>PRIME AUDIENCES</a:t>
            </a:r>
            <a:endParaRPr sz="900" b="1">
              <a:solidFill>
                <a:srgbClr val="980000"/>
              </a:solidFill>
              <a:latin typeface="Montserrat"/>
              <a:ea typeface="Montserrat"/>
              <a:cs typeface="Montserrat"/>
              <a:sym typeface="Montserrat"/>
            </a:endParaRPr>
          </a:p>
        </p:txBody>
      </p:sp>
      <p:sp>
        <p:nvSpPr>
          <p:cNvPr id="303" name="Google Shape;303;p39"/>
          <p:cNvSpPr txBox="1"/>
          <p:nvPr/>
        </p:nvSpPr>
        <p:spPr>
          <a:xfrm>
            <a:off x="4733137" y="1282425"/>
            <a:ext cx="3089700" cy="75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1">
                <a:solidFill>
                  <a:srgbClr val="CC0000"/>
                </a:solidFill>
                <a:latin typeface="Montserrat"/>
                <a:ea typeface="Montserrat"/>
                <a:cs typeface="Montserrat"/>
                <a:sym typeface="Montserrat"/>
              </a:rPr>
              <a:t>DATA PLATFORMS</a:t>
            </a:r>
            <a:endParaRPr sz="700" b="1">
              <a:solidFill>
                <a:srgbClr val="CC0000"/>
              </a:solidFill>
              <a:latin typeface="Montserrat"/>
              <a:ea typeface="Montserrat"/>
              <a:cs typeface="Montserrat"/>
              <a:sym typeface="Montserrat"/>
            </a:endParaRPr>
          </a:p>
          <a:p>
            <a:pPr marL="0" marR="0" lvl="0" indent="0" algn="l" rtl="0">
              <a:spcBef>
                <a:spcPts val="0"/>
              </a:spcBef>
              <a:spcAft>
                <a:spcPts val="0"/>
              </a:spcAft>
              <a:buNone/>
            </a:pPr>
            <a:r>
              <a:rPr lang="en-GB" sz="700">
                <a:solidFill>
                  <a:srgbClr val="000000"/>
                </a:solidFill>
                <a:latin typeface="Montserrat"/>
                <a:ea typeface="Montserrat"/>
                <a:cs typeface="Montserrat"/>
                <a:sym typeface="Montserrat"/>
              </a:rPr>
              <a:t>DATA SETS/DATA SYSTEMS/DATA ANALYSIS </a:t>
            </a:r>
            <a:endParaRPr sz="700">
              <a:latin typeface="Montserrat"/>
              <a:ea typeface="Montserrat"/>
              <a:cs typeface="Montserrat"/>
              <a:sym typeface="Montserrat"/>
            </a:endParaRPr>
          </a:p>
          <a:p>
            <a:pPr marL="0" marR="0" lvl="0" indent="0" algn="l" rtl="0">
              <a:spcBef>
                <a:spcPts val="0"/>
              </a:spcBef>
              <a:spcAft>
                <a:spcPts val="0"/>
              </a:spcAft>
              <a:buNone/>
            </a:pPr>
            <a:r>
              <a:rPr lang="en-GB" sz="700">
                <a:solidFill>
                  <a:srgbClr val="000000"/>
                </a:solidFill>
                <a:latin typeface="Montserrat"/>
                <a:ea typeface="Montserrat"/>
                <a:cs typeface="Montserrat"/>
                <a:sym typeface="Montserrat"/>
              </a:rPr>
              <a:t>INVESTMENT REPORTS/MARKET INTELLIGENCE</a:t>
            </a:r>
            <a:endParaRPr sz="700">
              <a:latin typeface="Montserrat"/>
              <a:ea typeface="Montserrat"/>
              <a:cs typeface="Montserrat"/>
              <a:sym typeface="Montserrat"/>
            </a:endParaRPr>
          </a:p>
          <a:p>
            <a:pPr marL="0" marR="0" lvl="0" indent="0" algn="l" rtl="0">
              <a:spcBef>
                <a:spcPts val="0"/>
              </a:spcBef>
              <a:spcAft>
                <a:spcPts val="0"/>
              </a:spcAft>
              <a:buNone/>
            </a:pPr>
            <a:r>
              <a:rPr lang="en-GB" sz="700">
                <a:solidFill>
                  <a:srgbClr val="000000"/>
                </a:solidFill>
                <a:latin typeface="Montserrat"/>
                <a:ea typeface="Montserrat"/>
                <a:cs typeface="Montserrat"/>
                <a:sym typeface="Montserrat"/>
              </a:rPr>
              <a:t>DATA JOURNALISM VIA ANA TO AFRICAN AND GLOBAL MARKETS</a:t>
            </a:r>
            <a:endParaRPr sz="700">
              <a:latin typeface="Montserrat"/>
              <a:ea typeface="Montserrat"/>
              <a:cs typeface="Montserrat"/>
              <a:sym typeface="Montserrat"/>
            </a:endParaRPr>
          </a:p>
          <a:p>
            <a:pPr marL="0" marR="0" lvl="0" indent="0" algn="l" rtl="0">
              <a:spcBef>
                <a:spcPts val="0"/>
              </a:spcBef>
              <a:spcAft>
                <a:spcPts val="0"/>
              </a:spcAft>
              <a:buNone/>
            </a:pPr>
            <a:endParaRPr sz="700">
              <a:solidFill>
                <a:srgbClr val="000000"/>
              </a:solidFill>
              <a:latin typeface="Montserrat"/>
              <a:ea typeface="Montserrat"/>
              <a:cs typeface="Montserrat"/>
              <a:sym typeface="Montserrat"/>
            </a:endParaRPr>
          </a:p>
        </p:txBody>
      </p:sp>
      <p:sp>
        <p:nvSpPr>
          <p:cNvPr id="304" name="Google Shape;304;p39"/>
          <p:cNvSpPr txBox="1"/>
          <p:nvPr/>
        </p:nvSpPr>
        <p:spPr>
          <a:xfrm>
            <a:off x="3282988" y="4610255"/>
            <a:ext cx="2224800" cy="96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700" b="1">
                <a:solidFill>
                  <a:srgbClr val="CC0000"/>
                </a:solidFill>
                <a:latin typeface="Montserrat"/>
                <a:ea typeface="Montserrat"/>
                <a:cs typeface="Montserrat"/>
                <a:sym typeface="Montserrat"/>
              </a:rPr>
              <a:t>ECOMMERCE PLATFORMS</a:t>
            </a:r>
            <a:endParaRPr sz="700" b="1">
              <a:solidFill>
                <a:srgbClr val="CC0000"/>
              </a:solidFill>
              <a:latin typeface="Montserrat"/>
              <a:ea typeface="Montserrat"/>
              <a:cs typeface="Montserrat"/>
              <a:sym typeface="Montserrat"/>
            </a:endParaRPr>
          </a:p>
          <a:p>
            <a:pPr marL="0" marR="0" lvl="0" indent="0" algn="ctr" rtl="0">
              <a:spcBef>
                <a:spcPts val="0"/>
              </a:spcBef>
              <a:spcAft>
                <a:spcPts val="0"/>
              </a:spcAft>
              <a:buNone/>
            </a:pPr>
            <a:r>
              <a:rPr lang="en-GB" sz="700">
                <a:solidFill>
                  <a:srgbClr val="000000"/>
                </a:solidFill>
                <a:latin typeface="Montserrat"/>
                <a:ea typeface="Montserrat"/>
                <a:cs typeface="Montserrat"/>
                <a:sym typeface="Montserrat"/>
              </a:rPr>
              <a:t>B2B2C MARKETPLACE</a:t>
            </a:r>
            <a:endParaRPr sz="700">
              <a:latin typeface="Montserrat"/>
              <a:ea typeface="Montserrat"/>
              <a:cs typeface="Montserrat"/>
              <a:sym typeface="Montserrat"/>
            </a:endParaRPr>
          </a:p>
          <a:p>
            <a:pPr marL="0" marR="0" lvl="0" indent="0" algn="ctr" rtl="0">
              <a:spcBef>
                <a:spcPts val="0"/>
              </a:spcBef>
              <a:spcAft>
                <a:spcPts val="0"/>
              </a:spcAft>
              <a:buNone/>
            </a:pPr>
            <a:r>
              <a:rPr lang="en-GB" sz="700">
                <a:solidFill>
                  <a:srgbClr val="000000"/>
                </a:solidFill>
                <a:latin typeface="Montserrat"/>
                <a:ea typeface="Montserrat"/>
                <a:cs typeface="Montserrat"/>
                <a:sym typeface="Montserrat"/>
              </a:rPr>
              <a:t>DAILY DEALS</a:t>
            </a:r>
            <a:endParaRPr sz="700">
              <a:latin typeface="Montserrat"/>
              <a:ea typeface="Montserrat"/>
              <a:cs typeface="Montserrat"/>
              <a:sym typeface="Montserrat"/>
            </a:endParaRPr>
          </a:p>
          <a:p>
            <a:pPr marL="0" marR="0" lvl="0" indent="0" algn="ctr" rtl="0">
              <a:spcBef>
                <a:spcPts val="0"/>
              </a:spcBef>
              <a:spcAft>
                <a:spcPts val="0"/>
              </a:spcAft>
              <a:buNone/>
            </a:pPr>
            <a:r>
              <a:rPr lang="en-GB" sz="700">
                <a:solidFill>
                  <a:srgbClr val="000000"/>
                </a:solidFill>
                <a:latin typeface="Montserrat"/>
                <a:ea typeface="Montserrat"/>
                <a:cs typeface="Montserrat"/>
                <a:sym typeface="Montserrat"/>
              </a:rPr>
              <a:t>GENERAL MERCHANDISE</a:t>
            </a:r>
            <a:endParaRPr sz="700">
              <a:latin typeface="Montserrat"/>
              <a:ea typeface="Montserrat"/>
              <a:cs typeface="Montserrat"/>
              <a:sym typeface="Montserrat"/>
            </a:endParaRPr>
          </a:p>
        </p:txBody>
      </p:sp>
      <p:sp>
        <p:nvSpPr>
          <p:cNvPr id="305" name="Google Shape;305;p39"/>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9"/>
          <p:cNvSpPr txBox="1"/>
          <p:nvPr/>
        </p:nvSpPr>
        <p:spPr>
          <a:xfrm>
            <a:off x="304800" y="408975"/>
            <a:ext cx="86295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FFFFFF"/>
                </a:solidFill>
                <a:latin typeface="Montserrat SemiBold"/>
                <a:ea typeface="Montserrat SemiBold"/>
                <a:cs typeface="Montserrat SemiBold"/>
                <a:sym typeface="Montserrat SemiBold"/>
              </a:rPr>
              <a:t>SAGARMATHA PLATFORM ECOSYSTEM</a:t>
            </a: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p:txBody>
      </p:sp>
      <p:pic>
        <p:nvPicPr>
          <p:cNvPr id="307" name="Google Shape;307;p39"/>
          <p:cNvPicPr preferRelativeResize="0"/>
          <p:nvPr/>
        </p:nvPicPr>
        <p:blipFill>
          <a:blip r:embed="rId3">
            <a:alphaModFix/>
          </a:blip>
          <a:stretch>
            <a:fillRect/>
          </a:stretch>
        </p:blipFill>
        <p:spPr>
          <a:xfrm>
            <a:off x="7464413" y="4576722"/>
            <a:ext cx="1301100" cy="290578"/>
          </a:xfrm>
          <a:prstGeom prst="rect">
            <a:avLst/>
          </a:prstGeom>
          <a:noFill/>
          <a:ln>
            <a:noFill/>
          </a:ln>
        </p:spPr>
      </p:pic>
      <p:sp>
        <p:nvSpPr>
          <p:cNvPr id="308" name="Google Shape;308;p39"/>
          <p:cNvSpPr txBox="1"/>
          <p:nvPr/>
        </p:nvSpPr>
        <p:spPr>
          <a:xfrm>
            <a:off x="603888" y="2266875"/>
            <a:ext cx="2298000" cy="1046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Font typeface="Arial"/>
              <a:buNone/>
            </a:pPr>
            <a:r>
              <a:rPr lang="en-GB" sz="700" b="1">
                <a:solidFill>
                  <a:srgbClr val="CC0000"/>
                </a:solidFill>
                <a:latin typeface="Montserrat"/>
                <a:ea typeface="Montserrat"/>
                <a:cs typeface="Montserrat"/>
                <a:sym typeface="Montserrat"/>
              </a:rPr>
              <a:t>CONTENT SYNDICATION PLATFORMS</a:t>
            </a:r>
            <a:r>
              <a:rPr lang="en-GB" sz="700">
                <a:solidFill>
                  <a:srgbClr val="385623"/>
                </a:solidFill>
                <a:latin typeface="Montserrat"/>
                <a:ea typeface="Montserrat"/>
                <a:cs typeface="Montserrat"/>
                <a:sym typeface="Montserrat"/>
              </a:rPr>
              <a:t/>
            </a:r>
            <a:br>
              <a:rPr lang="en-GB" sz="700">
                <a:solidFill>
                  <a:srgbClr val="385623"/>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 NEWS WIRE</a:t>
            </a:r>
            <a:endParaRPr sz="700">
              <a:solidFill>
                <a:schemeClr val="dk1"/>
              </a:solidFill>
              <a:latin typeface="Montserrat"/>
              <a:ea typeface="Montserrat"/>
              <a:cs typeface="Montserrat"/>
              <a:sym typeface="Montserrat"/>
            </a:endParaRPr>
          </a:p>
          <a:p>
            <a:pPr marL="0" lvl="0" indent="0" algn="r" rtl="0">
              <a:spcBef>
                <a:spcPts val="0"/>
              </a:spcBef>
              <a:spcAft>
                <a:spcPts val="0"/>
              </a:spcAft>
              <a:buClr>
                <a:schemeClr val="dk1"/>
              </a:buClr>
              <a:buFont typeface="Arial"/>
              <a:buNone/>
            </a:pPr>
            <a:r>
              <a:rPr lang="en-GB" sz="700">
                <a:solidFill>
                  <a:schemeClr val="dk1"/>
                </a:solidFill>
                <a:latin typeface="Montserrat"/>
                <a:ea typeface="Montserrat"/>
                <a:cs typeface="Montserrat"/>
                <a:sym typeface="Montserrat"/>
              </a:rPr>
              <a:t>PR WIRE</a:t>
            </a:r>
            <a:endParaRPr sz="700">
              <a:solidFill>
                <a:schemeClr val="dk1"/>
              </a:solidFill>
              <a:latin typeface="Montserrat"/>
              <a:ea typeface="Montserrat"/>
              <a:cs typeface="Montserrat"/>
              <a:sym typeface="Montserrat"/>
            </a:endParaRPr>
          </a:p>
          <a:p>
            <a:pPr marL="0" lvl="0" indent="0" algn="r" rtl="0">
              <a:spcBef>
                <a:spcPts val="0"/>
              </a:spcBef>
              <a:spcAft>
                <a:spcPts val="0"/>
              </a:spcAft>
              <a:buClr>
                <a:schemeClr val="dk1"/>
              </a:buClr>
              <a:buFont typeface="Arial"/>
              <a:buNone/>
            </a:pPr>
            <a:r>
              <a:rPr lang="en-GB" sz="700">
                <a:solidFill>
                  <a:schemeClr val="dk1"/>
                </a:solidFill>
                <a:latin typeface="Montserrat"/>
                <a:ea typeface="Montserrat"/>
                <a:cs typeface="Montserrat"/>
                <a:sym typeface="Montserrat"/>
              </a:rPr>
              <a:t>INVESTOR REPORTS</a:t>
            </a:r>
            <a:br>
              <a:rPr lang="en-GB" sz="700">
                <a:solidFill>
                  <a:schemeClr val="dk1"/>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CUSTOM PUBLISHING</a:t>
            </a:r>
            <a:endParaRPr sz="700">
              <a:solidFill>
                <a:schemeClr val="dk1"/>
              </a:solidFill>
              <a:latin typeface="Montserrat"/>
              <a:ea typeface="Montserrat"/>
              <a:cs typeface="Montserrat"/>
              <a:sym typeface="Montserrat"/>
            </a:endParaRPr>
          </a:p>
          <a:p>
            <a:pPr marL="0" lvl="0" indent="0" algn="r" rtl="0">
              <a:spcBef>
                <a:spcPts val="0"/>
              </a:spcBef>
              <a:spcAft>
                <a:spcPts val="0"/>
              </a:spcAft>
              <a:buClr>
                <a:schemeClr val="dk1"/>
              </a:buClr>
              <a:buFont typeface="Arial"/>
              <a:buNone/>
            </a:pPr>
            <a:r>
              <a:rPr lang="en-GB" sz="700">
                <a:solidFill>
                  <a:schemeClr val="dk1"/>
                </a:solidFill>
                <a:latin typeface="Montserrat"/>
                <a:ea typeface="Montserrat"/>
                <a:cs typeface="Montserrat"/>
                <a:sym typeface="Montserrat"/>
              </a:rPr>
              <a:t>NICHE CONTENT PLUG-INS</a:t>
            </a:r>
            <a:br>
              <a:rPr lang="en-GB" sz="700">
                <a:solidFill>
                  <a:schemeClr val="dk1"/>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MEDIA PARTNERSHIPS ACROSS AFRICA</a:t>
            </a:r>
            <a:br>
              <a:rPr lang="en-GB" sz="700">
                <a:solidFill>
                  <a:schemeClr val="dk1"/>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HYPERLOCAL SOCIAL MEDIA PLATFORM</a:t>
            </a:r>
            <a:endParaRPr sz="700">
              <a:solidFill>
                <a:schemeClr val="dk1"/>
              </a:solidFill>
              <a:latin typeface="Montserrat"/>
              <a:ea typeface="Montserrat"/>
              <a:cs typeface="Montserrat"/>
              <a:sym typeface="Montserrat"/>
            </a:endParaRPr>
          </a:p>
        </p:txBody>
      </p:sp>
      <p:sp>
        <p:nvSpPr>
          <p:cNvPr id="309" name="Google Shape;309;p39"/>
          <p:cNvSpPr txBox="1"/>
          <p:nvPr/>
        </p:nvSpPr>
        <p:spPr>
          <a:xfrm>
            <a:off x="5777812" y="2437350"/>
            <a:ext cx="3089700" cy="75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700" b="1">
                <a:solidFill>
                  <a:srgbClr val="CC0000"/>
                </a:solidFill>
                <a:latin typeface="Montserrat"/>
                <a:ea typeface="Montserrat"/>
                <a:cs typeface="Montserrat"/>
                <a:sym typeface="Montserrat"/>
              </a:rPr>
              <a:t>VIDEO PLATFORMS </a:t>
            </a:r>
            <a:endParaRPr sz="700" b="1">
              <a:solidFill>
                <a:srgbClr val="CC0000"/>
              </a:solidFill>
              <a:latin typeface="Montserrat"/>
              <a:ea typeface="Montserrat"/>
              <a:cs typeface="Montserrat"/>
              <a:sym typeface="Montserrat"/>
            </a:endParaRPr>
          </a:p>
          <a:p>
            <a:pPr marL="0" lvl="0" indent="0" algn="l" rtl="0">
              <a:spcBef>
                <a:spcPts val="0"/>
              </a:spcBef>
              <a:spcAft>
                <a:spcPts val="0"/>
              </a:spcAft>
              <a:buNone/>
            </a:pPr>
            <a:r>
              <a:rPr lang="en-GB" sz="700">
                <a:solidFill>
                  <a:schemeClr val="dk1"/>
                </a:solidFill>
                <a:latin typeface="Montserrat"/>
                <a:ea typeface="Montserrat"/>
                <a:cs typeface="Montserrat"/>
                <a:sym typeface="Montserrat"/>
              </a:rPr>
              <a:t>VIDEO CONTENT SYNDICATION</a:t>
            </a:r>
            <a:br>
              <a:rPr lang="en-GB" sz="700">
                <a:solidFill>
                  <a:schemeClr val="dk1"/>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VIDEO PRODUCTION</a:t>
            </a: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700">
                <a:solidFill>
                  <a:schemeClr val="dk1"/>
                </a:solidFill>
                <a:latin typeface="Montserrat"/>
                <a:ea typeface="Montserrat"/>
                <a:cs typeface="Montserrat"/>
                <a:sym typeface="Montserrat"/>
              </a:rPr>
              <a:t>DIGITAL VIDEO PLAYER</a:t>
            </a: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700">
                <a:solidFill>
                  <a:schemeClr val="dk1"/>
                </a:solidFill>
                <a:latin typeface="Montserrat"/>
                <a:ea typeface="Montserrat"/>
                <a:cs typeface="Montserrat"/>
                <a:sym typeface="Montserrat"/>
              </a:rPr>
              <a:t>VIDEO AD INVENTORY</a:t>
            </a: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endParaRPr sz="700">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700" b="1">
              <a:solidFill>
                <a:srgbClr val="CC0000"/>
              </a:solidFill>
              <a:latin typeface="Montserrat"/>
              <a:ea typeface="Montserrat"/>
              <a:cs typeface="Montserrat"/>
              <a:sym typeface="Montserrat"/>
            </a:endParaRPr>
          </a:p>
          <a:p>
            <a:pPr marL="0" marR="0" lvl="0" indent="0" algn="l" rtl="0">
              <a:spcBef>
                <a:spcPts val="0"/>
              </a:spcBef>
              <a:spcAft>
                <a:spcPts val="0"/>
              </a:spcAft>
              <a:buNone/>
            </a:pPr>
            <a:endParaRPr sz="700">
              <a:solidFill>
                <a:srgbClr val="000000"/>
              </a:solidFill>
              <a:latin typeface="Montserrat"/>
              <a:ea typeface="Montserrat"/>
              <a:cs typeface="Montserrat"/>
              <a:sym typeface="Montserrat"/>
            </a:endParaRPr>
          </a:p>
        </p:txBody>
      </p:sp>
      <p:sp>
        <p:nvSpPr>
          <p:cNvPr id="310" name="Google Shape;310;p39"/>
          <p:cNvSpPr txBox="1"/>
          <p:nvPr/>
        </p:nvSpPr>
        <p:spPr>
          <a:xfrm>
            <a:off x="6854937" y="3592275"/>
            <a:ext cx="3089700" cy="75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700" b="1">
                <a:solidFill>
                  <a:srgbClr val="CC0000"/>
                </a:solidFill>
                <a:latin typeface="Montserrat"/>
                <a:ea typeface="Montserrat"/>
                <a:cs typeface="Montserrat"/>
                <a:sym typeface="Montserrat"/>
              </a:rPr>
              <a:t>CLASSIFIED PLATFORMS</a:t>
            </a:r>
            <a:r>
              <a:rPr lang="en-GB" sz="700">
                <a:solidFill>
                  <a:schemeClr val="dk1"/>
                </a:solidFill>
                <a:latin typeface="Montserrat"/>
                <a:ea typeface="Montserrat"/>
                <a:cs typeface="Montserrat"/>
                <a:sym typeface="Montserrat"/>
              </a:rPr>
              <a:t/>
            </a:r>
            <a:br>
              <a:rPr lang="en-GB" sz="700">
                <a:solidFill>
                  <a:schemeClr val="dk1"/>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MOTORING, PROPERTY, SERVICES LISTINGS</a:t>
            </a:r>
            <a:br>
              <a:rPr lang="en-GB" sz="700">
                <a:solidFill>
                  <a:schemeClr val="dk1"/>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REPUTATION MANAGEMENT</a:t>
            </a:r>
            <a:br>
              <a:rPr lang="en-GB" sz="700">
                <a:solidFill>
                  <a:schemeClr val="dk1"/>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SOCIAL MEDIA REACH &amp; ENGAGEMENT</a:t>
            </a: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700">
                <a:solidFill>
                  <a:schemeClr val="dk1"/>
                </a:solidFill>
                <a:latin typeface="Montserrat"/>
                <a:ea typeface="Montserrat"/>
                <a:cs typeface="Montserrat"/>
                <a:sym typeface="Montserrat"/>
              </a:rPr>
              <a:t>LEAD GENERATION</a:t>
            </a: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700">
                <a:solidFill>
                  <a:schemeClr val="dk1"/>
                </a:solidFill>
                <a:latin typeface="Montserrat"/>
                <a:ea typeface="Montserrat"/>
                <a:cs typeface="Montserrat"/>
                <a:sym typeface="Montserrat"/>
              </a:rPr>
              <a:t>CUSTOM CONTENT</a:t>
            </a: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700">
                <a:solidFill>
                  <a:schemeClr val="dk1"/>
                </a:solidFill>
                <a:latin typeface="Montserrat"/>
                <a:ea typeface="Montserrat"/>
                <a:cs typeface="Montserrat"/>
                <a:sym typeface="Montserrat"/>
              </a:rPr>
              <a:t>SECTOR SALES/ SPECIALISED SALES</a:t>
            </a: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endParaRPr sz="700" b="1">
              <a:solidFill>
                <a:srgbClr val="CC0000"/>
              </a:solidFill>
              <a:latin typeface="Montserrat"/>
              <a:ea typeface="Montserrat"/>
              <a:cs typeface="Montserrat"/>
              <a:sym typeface="Montserrat"/>
            </a:endParaRPr>
          </a:p>
          <a:p>
            <a:pPr marL="0" lvl="0" indent="0" algn="l" rtl="0">
              <a:spcBef>
                <a:spcPts val="0"/>
              </a:spcBef>
              <a:spcAft>
                <a:spcPts val="0"/>
              </a:spcAft>
              <a:buNone/>
            </a:pPr>
            <a:endParaRPr sz="700">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700" b="1">
              <a:solidFill>
                <a:srgbClr val="CC0000"/>
              </a:solidFill>
              <a:latin typeface="Montserrat"/>
              <a:ea typeface="Montserrat"/>
              <a:cs typeface="Montserrat"/>
              <a:sym typeface="Montserrat"/>
            </a:endParaRPr>
          </a:p>
          <a:p>
            <a:pPr marL="0" marR="0" lvl="0" indent="0" algn="l" rtl="0">
              <a:spcBef>
                <a:spcPts val="0"/>
              </a:spcBef>
              <a:spcAft>
                <a:spcPts val="0"/>
              </a:spcAft>
              <a:buNone/>
            </a:pPr>
            <a:endParaRPr sz="700">
              <a:solidFill>
                <a:srgbClr val="000000"/>
              </a:solidFill>
              <a:latin typeface="Montserrat"/>
              <a:ea typeface="Montserrat"/>
              <a:cs typeface="Montserrat"/>
              <a:sym typeface="Montserrat"/>
            </a:endParaRPr>
          </a:p>
        </p:txBody>
      </p:sp>
      <p:sp>
        <p:nvSpPr>
          <p:cNvPr id="311" name="Google Shape;311;p39"/>
          <p:cNvSpPr txBox="1"/>
          <p:nvPr/>
        </p:nvSpPr>
        <p:spPr>
          <a:xfrm>
            <a:off x="-800638" y="3551775"/>
            <a:ext cx="3089700" cy="759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700" b="1">
                <a:solidFill>
                  <a:srgbClr val="CC0000"/>
                </a:solidFill>
                <a:latin typeface="Montserrat"/>
                <a:ea typeface="Montserrat"/>
                <a:cs typeface="Montserrat"/>
                <a:sym typeface="Montserrat"/>
              </a:rPr>
              <a:t>PREMIUM DIGITAL CONTENT PLATFORMS</a:t>
            </a:r>
            <a:endParaRPr sz="700" b="1">
              <a:solidFill>
                <a:srgbClr val="CC0000"/>
              </a:solidFill>
              <a:latin typeface="Montserrat"/>
              <a:ea typeface="Montserrat"/>
              <a:cs typeface="Montserrat"/>
              <a:sym typeface="Montserrat"/>
            </a:endParaRPr>
          </a:p>
          <a:p>
            <a:pPr marL="0" lvl="0" indent="0" algn="r" rtl="0">
              <a:spcBef>
                <a:spcPts val="0"/>
              </a:spcBef>
              <a:spcAft>
                <a:spcPts val="0"/>
              </a:spcAft>
              <a:buNone/>
            </a:pPr>
            <a:r>
              <a:rPr lang="en-GB" sz="700">
                <a:solidFill>
                  <a:schemeClr val="dk1"/>
                </a:solidFill>
                <a:latin typeface="Montserrat"/>
                <a:ea typeface="Montserrat"/>
                <a:cs typeface="Montserrat"/>
                <a:sym typeface="Montserrat"/>
              </a:rPr>
              <a:t> BRANDED MEDIA</a:t>
            </a:r>
            <a:endParaRPr sz="700">
              <a:solidFill>
                <a:schemeClr val="dk1"/>
              </a:solidFill>
              <a:latin typeface="Montserrat"/>
              <a:ea typeface="Montserrat"/>
              <a:cs typeface="Montserrat"/>
              <a:sym typeface="Montserrat"/>
            </a:endParaRPr>
          </a:p>
          <a:p>
            <a:pPr marL="0" lvl="0" indent="0" algn="r" rtl="0">
              <a:spcBef>
                <a:spcPts val="0"/>
              </a:spcBef>
              <a:spcAft>
                <a:spcPts val="0"/>
              </a:spcAft>
              <a:buNone/>
            </a:pPr>
            <a:r>
              <a:rPr lang="en-GB" sz="700">
                <a:solidFill>
                  <a:schemeClr val="dk1"/>
                </a:solidFill>
                <a:latin typeface="Montserrat"/>
                <a:ea typeface="Montserrat"/>
                <a:cs typeface="Montserrat"/>
                <a:sym typeface="Montserrat"/>
              </a:rPr>
              <a:t>COMMUNITY MEDIA</a:t>
            </a:r>
            <a:br>
              <a:rPr lang="en-GB" sz="700">
                <a:solidFill>
                  <a:schemeClr val="dk1"/>
                </a:solidFill>
                <a:latin typeface="Montserrat"/>
                <a:ea typeface="Montserrat"/>
                <a:cs typeface="Montserrat"/>
                <a:sym typeface="Montserrat"/>
              </a:rPr>
            </a:br>
            <a:r>
              <a:rPr lang="en-GB" sz="700">
                <a:solidFill>
                  <a:schemeClr val="dk1"/>
                </a:solidFill>
                <a:latin typeface="Montserrat"/>
                <a:ea typeface="Montserrat"/>
                <a:cs typeface="Montserrat"/>
                <a:sym typeface="Montserrat"/>
              </a:rPr>
              <a:t>SPECIALISED CONTENT</a:t>
            </a:r>
            <a:endParaRPr sz="700">
              <a:solidFill>
                <a:schemeClr val="dk1"/>
              </a:solidFill>
              <a:latin typeface="Montserrat"/>
              <a:ea typeface="Montserrat"/>
              <a:cs typeface="Montserrat"/>
              <a:sym typeface="Montserrat"/>
            </a:endParaRPr>
          </a:p>
          <a:p>
            <a:pPr marL="0" lvl="0" indent="0" algn="l" rtl="0">
              <a:spcBef>
                <a:spcPts val="0"/>
              </a:spcBef>
              <a:spcAft>
                <a:spcPts val="0"/>
              </a:spcAft>
              <a:buNone/>
            </a:pPr>
            <a:endParaRPr sz="700" b="1">
              <a:solidFill>
                <a:srgbClr val="CC0000"/>
              </a:solidFill>
              <a:latin typeface="Montserrat"/>
              <a:ea typeface="Montserrat"/>
              <a:cs typeface="Montserrat"/>
              <a:sym typeface="Montserrat"/>
            </a:endParaRPr>
          </a:p>
          <a:p>
            <a:pPr marL="0" lvl="0" indent="0" algn="l" rtl="0">
              <a:spcBef>
                <a:spcPts val="0"/>
              </a:spcBef>
              <a:spcAft>
                <a:spcPts val="0"/>
              </a:spcAft>
              <a:buNone/>
            </a:pPr>
            <a:endParaRPr sz="700">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700" b="1">
              <a:solidFill>
                <a:srgbClr val="CC0000"/>
              </a:solidFill>
              <a:latin typeface="Montserrat"/>
              <a:ea typeface="Montserrat"/>
              <a:cs typeface="Montserrat"/>
              <a:sym typeface="Montserrat"/>
            </a:endParaRPr>
          </a:p>
          <a:p>
            <a:pPr marL="0" marR="0" lvl="0" indent="0" algn="l" rtl="0">
              <a:spcBef>
                <a:spcPts val="0"/>
              </a:spcBef>
              <a:spcAft>
                <a:spcPts val="0"/>
              </a:spcAft>
              <a:buNone/>
            </a:pPr>
            <a:endParaRPr sz="700">
              <a:solidFill>
                <a:srgbClr val="00000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0"/>
          <p:cNvSpPr/>
          <p:nvPr/>
        </p:nvSpPr>
        <p:spPr>
          <a:xfrm>
            <a:off x="-12" y="2101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txBox="1"/>
          <p:nvPr/>
        </p:nvSpPr>
        <p:spPr>
          <a:xfrm>
            <a:off x="101400" y="210150"/>
            <a:ext cx="86295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FFFFFF"/>
                </a:solidFill>
                <a:latin typeface="Montserrat SemiBold"/>
                <a:ea typeface="Montserrat SemiBold"/>
                <a:cs typeface="Montserrat SemiBold"/>
                <a:sym typeface="Montserrat SemiBold"/>
              </a:rPr>
              <a:t>SAGARMATHA PEAK - 100 MILLION</a:t>
            </a: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GB" sz="1100">
                <a:solidFill>
                  <a:srgbClr val="FFFFFF"/>
                </a:solidFill>
                <a:latin typeface="Montserrat SemiBold"/>
                <a:ea typeface="Montserrat SemiBold"/>
                <a:cs typeface="Montserrat SemiBold"/>
                <a:sym typeface="Montserrat SemiBold"/>
              </a:rPr>
              <a:t>ANNUITY INCOME THIRD PARTY ACCESS</a:t>
            </a:r>
            <a:endParaRPr sz="1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1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p:txBody>
      </p:sp>
      <p:pic>
        <p:nvPicPr>
          <p:cNvPr id="318" name="Google Shape;318;p40"/>
          <p:cNvPicPr preferRelativeResize="0"/>
          <p:nvPr/>
        </p:nvPicPr>
        <p:blipFill rotWithShape="1">
          <a:blip r:embed="rId3">
            <a:alphaModFix/>
          </a:blip>
          <a:srcRect l="4104" t="6881" r="4488" b="3744"/>
          <a:stretch/>
        </p:blipFill>
        <p:spPr>
          <a:xfrm>
            <a:off x="601025" y="1018825"/>
            <a:ext cx="7794800" cy="4055924"/>
          </a:xfrm>
          <a:prstGeom prst="rect">
            <a:avLst/>
          </a:prstGeom>
          <a:noFill/>
          <a:ln>
            <a:noFill/>
          </a:ln>
        </p:spPr>
      </p:pic>
      <p:pic>
        <p:nvPicPr>
          <p:cNvPr id="319" name="Google Shape;319;p40"/>
          <p:cNvPicPr preferRelativeResize="0"/>
          <p:nvPr/>
        </p:nvPicPr>
        <p:blipFill>
          <a:blip r:embed="rId4">
            <a:alphaModFix/>
          </a:blip>
          <a:stretch>
            <a:fillRect/>
          </a:stretch>
        </p:blipFill>
        <p:spPr>
          <a:xfrm>
            <a:off x="7531200" y="4784172"/>
            <a:ext cx="1301100" cy="29057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1"/>
          <p:cNvSpPr txBox="1">
            <a:spLocks noGrp="1"/>
          </p:cNvSpPr>
          <p:nvPr>
            <p:ph type="body" idx="1"/>
          </p:nvPr>
        </p:nvSpPr>
        <p:spPr>
          <a:xfrm>
            <a:off x="311700" y="1342975"/>
            <a:ext cx="8520600" cy="3615000"/>
          </a:xfrm>
          <a:prstGeom prst="rect">
            <a:avLst/>
          </a:prstGeom>
        </p:spPr>
        <p:txBody>
          <a:bodyPr spcFirstLastPara="1" wrap="square" lIns="91425" tIns="91425" rIns="91425" bIns="91425" anchor="t" anchorCtr="0">
            <a:noAutofit/>
          </a:bodyPr>
          <a:lstStyle/>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AI-enabled digital media application footprint with an audience base of 350 million consumers and monthly usage of 100 million consumers </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Multiple ecommerce sites in Africa, 17 hubs over 5 years</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Continent-wide classifieds business in high growth sectors – property, motoring, education and SMEs</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Scale African News Agency (ANA), only African syndication content business</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Africa’s first integrated social media application, Junxion, to reach 400M Africans in 5 years and 1BN Africans within a decade</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Niche Content verticals in business, lifestyle, food, motoring and travel</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B2B2C and SCB2B marketplaces</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African video streaming platform to scale up the current Video360 business and the Studio360 business (branded content) </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Africa’s premier membership program, Sagarmatha Peak, with </a:t>
            </a:r>
            <a:br>
              <a:rPr lang="en-GB" sz="1100">
                <a:solidFill>
                  <a:schemeClr val="dk1"/>
                </a:solidFill>
                <a:latin typeface="Montserrat"/>
                <a:ea typeface="Montserrat"/>
                <a:cs typeface="Montserrat"/>
                <a:sym typeface="Montserrat"/>
              </a:rPr>
            </a:br>
            <a:r>
              <a:rPr lang="en-GB" sz="1100">
                <a:solidFill>
                  <a:schemeClr val="dk1"/>
                </a:solidFill>
                <a:latin typeface="Montserrat"/>
                <a:ea typeface="Montserrat"/>
                <a:cs typeface="Montserrat"/>
                <a:sym typeface="Montserrat"/>
              </a:rPr>
              <a:t>100 MILLION members in 5 years</a:t>
            </a:r>
            <a:endParaRPr sz="1100">
              <a:solidFill>
                <a:schemeClr val="dk1"/>
              </a:solidFill>
              <a:latin typeface="Montserrat"/>
              <a:ea typeface="Montserrat"/>
              <a:cs typeface="Montserrat"/>
              <a:sym typeface="Montserrat"/>
            </a:endParaRPr>
          </a:p>
          <a:p>
            <a:pPr marL="342900" lvl="0" indent="-298450" algn="just" rtl="0">
              <a:lnSpc>
                <a:spcPct val="150000"/>
              </a:lnSpc>
              <a:spcBef>
                <a:spcPts val="0"/>
              </a:spcBef>
              <a:spcAft>
                <a:spcPts val="0"/>
              </a:spcAft>
              <a:buClr>
                <a:schemeClr val="dk1"/>
              </a:buClr>
              <a:buSzPts val="1100"/>
              <a:buFont typeface="Montserrat"/>
              <a:buAutoNum type="arabicPeriod"/>
            </a:pPr>
            <a:r>
              <a:rPr lang="en-GB" sz="1100">
                <a:solidFill>
                  <a:schemeClr val="dk1"/>
                </a:solidFill>
                <a:latin typeface="Montserrat"/>
                <a:ea typeface="Montserrat"/>
                <a:cs typeface="Montserrat"/>
                <a:sym typeface="Montserrat"/>
              </a:rPr>
              <a:t>Become the technology content group most needed in Africa</a:t>
            </a:r>
            <a:endParaRPr sz="1100">
              <a:solidFill>
                <a:schemeClr val="dk1"/>
              </a:solidFill>
              <a:latin typeface="Montserrat"/>
              <a:ea typeface="Montserrat"/>
              <a:cs typeface="Montserrat"/>
              <a:sym typeface="Montserrat"/>
            </a:endParaRPr>
          </a:p>
          <a:p>
            <a:pPr marL="342900" lvl="0" indent="-228600" algn="l" rtl="0">
              <a:lnSpc>
                <a:spcPct val="150000"/>
              </a:lnSpc>
              <a:spcBef>
                <a:spcPts val="0"/>
              </a:spcBef>
              <a:spcAft>
                <a:spcPts val="0"/>
              </a:spcAft>
              <a:buClr>
                <a:schemeClr val="dk1"/>
              </a:buClr>
              <a:buSzPts val="1800"/>
              <a:buFont typeface="Calibri"/>
              <a:buNone/>
            </a:pPr>
            <a:endParaRPr sz="1100">
              <a:solidFill>
                <a:schemeClr val="dk1"/>
              </a:solidFill>
              <a:latin typeface="Montserrat"/>
              <a:ea typeface="Montserrat"/>
              <a:cs typeface="Montserrat"/>
              <a:sym typeface="Montserrat"/>
            </a:endParaRPr>
          </a:p>
          <a:p>
            <a:pPr marL="0" lvl="0" indent="0" algn="l" rtl="0">
              <a:lnSpc>
                <a:spcPct val="150000"/>
              </a:lnSpc>
              <a:spcBef>
                <a:spcPts val="0"/>
              </a:spcBef>
              <a:spcAft>
                <a:spcPts val="1200"/>
              </a:spcAft>
              <a:buNone/>
            </a:pPr>
            <a:endParaRPr sz="1100">
              <a:latin typeface="Montserrat"/>
              <a:ea typeface="Montserrat"/>
              <a:cs typeface="Montserrat"/>
              <a:sym typeface="Montserrat"/>
            </a:endParaRPr>
          </a:p>
        </p:txBody>
      </p:sp>
      <p:pic>
        <p:nvPicPr>
          <p:cNvPr id="325" name="Google Shape;325;p41"/>
          <p:cNvPicPr preferRelativeResize="0"/>
          <p:nvPr/>
        </p:nvPicPr>
        <p:blipFill>
          <a:blip r:embed="rId3">
            <a:alphaModFix/>
          </a:blip>
          <a:stretch>
            <a:fillRect/>
          </a:stretch>
        </p:blipFill>
        <p:spPr>
          <a:xfrm>
            <a:off x="7391400" y="4636175"/>
            <a:ext cx="1440900" cy="321800"/>
          </a:xfrm>
          <a:prstGeom prst="rect">
            <a:avLst/>
          </a:prstGeom>
          <a:noFill/>
          <a:ln>
            <a:noFill/>
          </a:ln>
        </p:spPr>
      </p:pic>
      <p:sp>
        <p:nvSpPr>
          <p:cNvPr id="326" name="Google Shape;326;p41"/>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txBox="1"/>
          <p:nvPr/>
        </p:nvSpPr>
        <p:spPr>
          <a:xfrm>
            <a:off x="304800" y="408975"/>
            <a:ext cx="86295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FFFFFF"/>
                </a:solidFill>
                <a:latin typeface="Montserrat SemiBold"/>
                <a:ea typeface="Montserrat SemiBold"/>
                <a:cs typeface="Montserrat SemiBold"/>
                <a:sym typeface="Montserrat SemiBold"/>
              </a:rPr>
              <a:t>10 POINT PLAN</a:t>
            </a: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p:nvPr/>
        </p:nvSpPr>
        <p:spPr>
          <a:xfrm>
            <a:off x="0" y="-150"/>
            <a:ext cx="2724000" cy="51435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txBox="1"/>
          <p:nvPr/>
        </p:nvSpPr>
        <p:spPr>
          <a:xfrm>
            <a:off x="304800" y="256575"/>
            <a:ext cx="24192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FFFFFF"/>
                </a:solidFill>
                <a:latin typeface="Montserrat SemiBold"/>
                <a:ea typeface="Montserrat SemiBold"/>
                <a:cs typeface="Montserrat SemiBold"/>
                <a:sym typeface="Montserrat SemiBold"/>
              </a:rPr>
              <a:t>OUR TITLES</a:t>
            </a: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p:txBody>
      </p:sp>
      <p:pic>
        <p:nvPicPr>
          <p:cNvPr id="75" name="Google Shape;75;p15"/>
          <p:cNvPicPr preferRelativeResize="0"/>
          <p:nvPr/>
        </p:nvPicPr>
        <p:blipFill>
          <a:blip r:embed="rId3">
            <a:alphaModFix/>
          </a:blip>
          <a:stretch>
            <a:fillRect/>
          </a:stretch>
        </p:blipFill>
        <p:spPr>
          <a:xfrm>
            <a:off x="399975" y="4541325"/>
            <a:ext cx="1428825" cy="319100"/>
          </a:xfrm>
          <a:prstGeom prst="rect">
            <a:avLst/>
          </a:prstGeom>
          <a:noFill/>
          <a:ln>
            <a:noFill/>
          </a:ln>
        </p:spPr>
      </p:pic>
      <p:pic>
        <p:nvPicPr>
          <p:cNvPr id="76" name="Google Shape;76;p15"/>
          <p:cNvPicPr preferRelativeResize="0"/>
          <p:nvPr/>
        </p:nvPicPr>
        <p:blipFill>
          <a:blip r:embed="rId4">
            <a:alphaModFix/>
          </a:blip>
          <a:stretch>
            <a:fillRect/>
          </a:stretch>
        </p:blipFill>
        <p:spPr>
          <a:xfrm>
            <a:off x="2878126" y="76050"/>
            <a:ext cx="6265874" cy="4991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body" idx="1"/>
          </p:nvPr>
        </p:nvSpPr>
        <p:spPr>
          <a:xfrm>
            <a:off x="235500" y="1206650"/>
            <a:ext cx="8596800" cy="3209700"/>
          </a:xfrm>
          <a:prstGeom prst="rect">
            <a:avLst/>
          </a:prstGeom>
        </p:spPr>
        <p:txBody>
          <a:bodyPr spcFirstLastPara="1" wrap="square" lIns="91425" tIns="91425" rIns="91425" bIns="91425" anchor="t" anchorCtr="0">
            <a:normAutofit/>
          </a:bodyPr>
          <a:lstStyle/>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African logistics partner in 35 countries</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ANA Syndication with 20 African media partners</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ANA Publishing</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African Community Media with 22 SA titles</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Sekunjalo Group of companies in Africa</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Condé Nast SA magazine business</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Independent Media online and print 10 million reach</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Young Independent Youth Content platform</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Loot.co.za eCommerce platform with 2,2 Million users</a:t>
            </a:r>
            <a:endParaRPr sz="1100">
              <a:solidFill>
                <a:srgbClr val="000000"/>
              </a:solidFill>
              <a:latin typeface="Montserrat"/>
              <a:ea typeface="Montserrat"/>
              <a:cs typeface="Montserrat"/>
              <a:sym typeface="Montserrat"/>
            </a:endParaRPr>
          </a:p>
          <a:p>
            <a:pPr marL="457200" lvl="0" indent="-298450" algn="just"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Successful Vernacular newspapers in SA</a:t>
            </a:r>
            <a:endParaRPr sz="1100">
              <a:solidFill>
                <a:srgbClr val="000000"/>
              </a:solidFill>
              <a:latin typeface="Montserrat"/>
              <a:ea typeface="Montserrat"/>
              <a:cs typeface="Montserrat"/>
              <a:sym typeface="Montserrat"/>
            </a:endParaRPr>
          </a:p>
        </p:txBody>
      </p:sp>
      <p:sp>
        <p:nvSpPr>
          <p:cNvPr id="333" name="Google Shape;333;p42"/>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2"/>
          <p:cNvSpPr txBox="1"/>
          <p:nvPr/>
        </p:nvSpPr>
        <p:spPr>
          <a:xfrm>
            <a:off x="304800" y="408975"/>
            <a:ext cx="86295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FFFFFF"/>
                </a:solidFill>
                <a:latin typeface="Montserrat SemiBold"/>
                <a:ea typeface="Montserrat SemiBold"/>
                <a:cs typeface="Montserrat SemiBold"/>
                <a:sym typeface="Montserrat SemiBold"/>
              </a:rPr>
              <a:t>SAGARMATHA AFRICAN FOOTPRINT</a:t>
            </a: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p:txBody>
      </p:sp>
      <p:pic>
        <p:nvPicPr>
          <p:cNvPr id="335" name="Google Shape;335;p42"/>
          <p:cNvPicPr preferRelativeResize="0"/>
          <p:nvPr/>
        </p:nvPicPr>
        <p:blipFill>
          <a:blip r:embed="rId3">
            <a:alphaModFix/>
          </a:blip>
          <a:stretch>
            <a:fillRect/>
          </a:stretch>
        </p:blipFill>
        <p:spPr>
          <a:xfrm>
            <a:off x="304800" y="4545500"/>
            <a:ext cx="1440900" cy="321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p:nvPr/>
        </p:nvSpPr>
        <p:spPr>
          <a:xfrm>
            <a:off x="0" y="-9525"/>
            <a:ext cx="9144000" cy="5153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1" name="Google Shape;341;p43"/>
          <p:cNvPicPr preferRelativeResize="0"/>
          <p:nvPr/>
        </p:nvPicPr>
        <p:blipFill>
          <a:blip r:embed="rId3">
            <a:alphaModFix/>
          </a:blip>
          <a:stretch>
            <a:fillRect/>
          </a:stretch>
        </p:blipFill>
        <p:spPr>
          <a:xfrm>
            <a:off x="7134225" y="4461150"/>
            <a:ext cx="1647825" cy="368025"/>
          </a:xfrm>
          <a:prstGeom prst="rect">
            <a:avLst/>
          </a:prstGeom>
          <a:noFill/>
          <a:ln>
            <a:noFill/>
          </a:ln>
        </p:spPr>
      </p:pic>
      <p:sp>
        <p:nvSpPr>
          <p:cNvPr id="342" name="Google Shape;342;p43"/>
          <p:cNvSpPr txBox="1"/>
          <p:nvPr/>
        </p:nvSpPr>
        <p:spPr>
          <a:xfrm>
            <a:off x="2859150" y="2054400"/>
            <a:ext cx="3425700" cy="12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200">
                <a:solidFill>
                  <a:srgbClr val="CC0000"/>
                </a:solidFill>
                <a:latin typeface="Montserrat Black"/>
                <a:ea typeface="Montserrat Black"/>
                <a:cs typeface="Montserrat Black"/>
                <a:sym typeface="Montserrat Black"/>
              </a:rPr>
              <a:t>SECTION 4:</a:t>
            </a:r>
            <a:endParaRPr sz="3200">
              <a:solidFill>
                <a:srgbClr val="CC0000"/>
              </a:solidFill>
              <a:latin typeface="Montserrat Black"/>
              <a:ea typeface="Montserrat Black"/>
              <a:cs typeface="Montserrat Black"/>
              <a:sym typeface="Montserrat Black"/>
            </a:endParaRPr>
          </a:p>
          <a:p>
            <a:pPr marL="0" lvl="0" indent="0" algn="ctr" rtl="0">
              <a:spcBef>
                <a:spcPts val="0"/>
              </a:spcBef>
              <a:spcAft>
                <a:spcPts val="0"/>
              </a:spcAft>
              <a:buNone/>
            </a:pPr>
            <a:r>
              <a:rPr lang="en-GB" sz="2000">
                <a:solidFill>
                  <a:srgbClr val="FFFFFF"/>
                </a:solidFill>
                <a:latin typeface="Montserrat"/>
                <a:ea typeface="Montserrat"/>
                <a:cs typeface="Montserrat"/>
                <a:sym typeface="Montserrat"/>
              </a:rPr>
              <a:t>CONCLUSION: MEDIA FREEDOM &amp; OUR FUTURE</a:t>
            </a:r>
            <a:endParaRPr>
              <a:solidFill>
                <a:srgbClr val="FFFFFF"/>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4"/>
          <p:cNvSpPr txBox="1">
            <a:spLocks noGrp="1"/>
          </p:cNvSpPr>
          <p:nvPr>
            <p:ph type="body" idx="1"/>
          </p:nvPr>
        </p:nvSpPr>
        <p:spPr>
          <a:xfrm>
            <a:off x="155700" y="1171550"/>
            <a:ext cx="8676600" cy="3571200"/>
          </a:xfrm>
          <a:prstGeom prst="rect">
            <a:avLst/>
          </a:prstGeom>
        </p:spPr>
        <p:txBody>
          <a:bodyPr spcFirstLastPara="1" wrap="square" lIns="91425" tIns="91425" rIns="91425" bIns="91425" anchor="t" anchorCtr="0">
            <a:noAutofit/>
          </a:bodyPr>
          <a:lstStyle/>
          <a:p>
            <a:pPr marL="457200" lvl="0" indent="-292100" algn="l" rtl="0">
              <a:lnSpc>
                <a:spcPct val="15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The PIC under new leadership has taken a hostile approach to Independent Media and Sagarmatha.</a:t>
            </a:r>
            <a:endParaRPr sz="1000">
              <a:solidFill>
                <a:srgbClr val="000000"/>
              </a:solidFill>
              <a:latin typeface="Montserrat"/>
              <a:ea typeface="Montserrat"/>
              <a:cs typeface="Montserrat"/>
              <a:sym typeface="Montserrat"/>
            </a:endParaRPr>
          </a:p>
          <a:p>
            <a:pPr marL="457200" lvl="0" indent="-292100" algn="l" rtl="0">
              <a:lnSpc>
                <a:spcPct val="15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It is clear that Independent Media is an important voice in media diversity and its narrative of factual based news, truth and diversity has ruffled many feathers.</a:t>
            </a:r>
            <a:endParaRPr sz="1000">
              <a:solidFill>
                <a:srgbClr val="000000"/>
              </a:solidFill>
              <a:latin typeface="Montserrat"/>
              <a:ea typeface="Montserrat"/>
              <a:cs typeface="Montserrat"/>
              <a:sym typeface="Montserrat"/>
            </a:endParaRPr>
          </a:p>
          <a:p>
            <a:pPr marL="457200" lvl="0" indent="-292100" algn="l" rtl="0">
              <a:lnSpc>
                <a:spcPct val="15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There is now a desperate attempt to either launch a hostile assault on Independent Media for a takeover of the business or failing that destroy the business completely so that there is no competitor narrative to the other mainstream media. </a:t>
            </a:r>
            <a:endParaRPr sz="1000">
              <a:solidFill>
                <a:srgbClr val="000000"/>
              </a:solidFill>
              <a:latin typeface="Montserrat"/>
              <a:ea typeface="Montserrat"/>
              <a:cs typeface="Montserrat"/>
              <a:sym typeface="Montserrat"/>
            </a:endParaRPr>
          </a:p>
          <a:p>
            <a:pPr marL="457200" lvl="0" indent="-292100" algn="l" rtl="0">
              <a:lnSpc>
                <a:spcPct val="15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This is a direct attack on media freedom and undermines our constitution and it is not fathomable how the PIC has targeted Independent Media and has left all other media alone in its public utterances and legal inquisitions.</a:t>
            </a:r>
            <a:endParaRPr sz="1000">
              <a:solidFill>
                <a:srgbClr val="000000"/>
              </a:solidFill>
              <a:latin typeface="Montserrat"/>
              <a:ea typeface="Montserrat"/>
              <a:cs typeface="Montserrat"/>
              <a:sym typeface="Montserrat"/>
            </a:endParaRPr>
          </a:p>
          <a:p>
            <a:pPr marL="457200" lvl="0" indent="-292100" algn="l" rtl="0">
              <a:lnSpc>
                <a:spcPct val="15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It is odd that the PIC claiming to act for pensioners has instituted summons against SIM, Independent Media and has not offered any support to defend media freedom and journalisms and seems to be operating with an NGO like Sanef (which does not does represent the media) in undermining Independent Media. Not a single Independent Media editor is a member of Sanef and yet we are the largest print media group in the country.</a:t>
            </a:r>
            <a:endParaRPr sz="1000">
              <a:solidFill>
                <a:srgbClr val="000000"/>
              </a:solidFill>
              <a:latin typeface="Montserrat"/>
              <a:ea typeface="Montserrat"/>
              <a:cs typeface="Montserrat"/>
              <a:sym typeface="Montserrat"/>
            </a:endParaRPr>
          </a:p>
          <a:p>
            <a:pPr marL="457200" lvl="0" indent="-292100" algn="l" rtl="0">
              <a:lnSpc>
                <a:spcPct val="150000"/>
              </a:lnSpc>
              <a:spcBef>
                <a:spcPts val="0"/>
              </a:spcBef>
              <a:spcAft>
                <a:spcPts val="0"/>
              </a:spcAft>
              <a:buClr>
                <a:srgbClr val="000000"/>
              </a:buClr>
              <a:buSzPts val="1000"/>
              <a:buFont typeface="Montserrat"/>
              <a:buChar char="●"/>
            </a:pPr>
            <a:r>
              <a:rPr lang="en-GB" sz="1000">
                <a:solidFill>
                  <a:srgbClr val="000000"/>
                </a:solidFill>
                <a:latin typeface="Montserrat"/>
                <a:ea typeface="Montserrat"/>
                <a:cs typeface="Montserrat"/>
                <a:sym typeface="Montserrat"/>
              </a:rPr>
              <a:t>SCOF can be provided with all of the relevant letters received by Independent Media SIM from the PIC and the gross misrepresentation of Independent Media position. </a:t>
            </a:r>
            <a:endParaRPr sz="1000">
              <a:solidFill>
                <a:srgbClr val="000000"/>
              </a:solidFill>
              <a:latin typeface="Montserrat"/>
              <a:ea typeface="Montserrat"/>
              <a:cs typeface="Montserrat"/>
              <a:sym typeface="Montserrat"/>
            </a:endParaRPr>
          </a:p>
          <a:p>
            <a:pPr marL="0" lvl="0" indent="0" algn="l" rtl="0">
              <a:lnSpc>
                <a:spcPct val="150000"/>
              </a:lnSpc>
              <a:spcBef>
                <a:spcPts val="1200"/>
              </a:spcBef>
              <a:spcAft>
                <a:spcPts val="1200"/>
              </a:spcAft>
              <a:buNone/>
            </a:pPr>
            <a:endParaRPr sz="1000">
              <a:solidFill>
                <a:srgbClr val="000000"/>
              </a:solidFill>
              <a:latin typeface="Montserrat"/>
              <a:ea typeface="Montserrat"/>
              <a:cs typeface="Montserrat"/>
              <a:sym typeface="Montserrat"/>
            </a:endParaRPr>
          </a:p>
        </p:txBody>
      </p:sp>
      <p:pic>
        <p:nvPicPr>
          <p:cNvPr id="348" name="Google Shape;348;p44"/>
          <p:cNvPicPr preferRelativeResize="0"/>
          <p:nvPr/>
        </p:nvPicPr>
        <p:blipFill>
          <a:blip r:embed="rId3">
            <a:alphaModFix/>
          </a:blip>
          <a:stretch>
            <a:fillRect/>
          </a:stretch>
        </p:blipFill>
        <p:spPr>
          <a:xfrm>
            <a:off x="7391400" y="4679725"/>
            <a:ext cx="1440900" cy="321801"/>
          </a:xfrm>
          <a:prstGeom prst="rect">
            <a:avLst/>
          </a:prstGeom>
          <a:noFill/>
          <a:ln>
            <a:noFill/>
          </a:ln>
        </p:spPr>
      </p:pic>
      <p:sp>
        <p:nvSpPr>
          <p:cNvPr id="349" name="Google Shape;349;p44"/>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4"/>
          <p:cNvSpPr txBox="1"/>
          <p:nvPr/>
        </p:nvSpPr>
        <p:spPr>
          <a:xfrm>
            <a:off x="179250" y="361350"/>
            <a:ext cx="86295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SemiBold"/>
                <a:ea typeface="Montserrat SemiBold"/>
                <a:cs typeface="Montserrat SemiBold"/>
                <a:sym typeface="Montserrat SemiBold"/>
              </a:rPr>
              <a:t>THE PIC, INDEPENDENT MEDIA &amp; MEDIA FREEDOM</a:t>
            </a:r>
            <a:endParaRPr sz="20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000">
              <a:solidFill>
                <a:srgbClr val="FFFFFF"/>
              </a:solidFill>
              <a:latin typeface="Montserrat SemiBold"/>
              <a:ea typeface="Montserrat SemiBold"/>
              <a:cs typeface="Montserrat SemiBold"/>
              <a:sym typeface="Montserrat Semi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6" name="Google Shape;356;p45"/>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357" name="Google Shape;357;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500">
                <a:solidFill>
                  <a:srgbClr val="FFFFFF"/>
                </a:solidFill>
                <a:latin typeface="Montserrat"/>
                <a:ea typeface="Montserrat"/>
                <a:cs typeface="Montserrat"/>
                <a:sym typeface="Montserrat"/>
              </a:rPr>
              <a:t>MEDIA FREEDOM &amp; OUR FUTURE</a:t>
            </a:r>
            <a:endParaRPr sz="2500">
              <a:solidFill>
                <a:srgbClr val="FFFFFF"/>
              </a:solidFill>
              <a:latin typeface="Montserrat"/>
              <a:ea typeface="Montserrat"/>
              <a:cs typeface="Montserrat"/>
              <a:sym typeface="Montserrat"/>
            </a:endParaRPr>
          </a:p>
        </p:txBody>
      </p:sp>
      <p:sp>
        <p:nvSpPr>
          <p:cNvPr id="358" name="Google Shape;358;p45"/>
          <p:cNvSpPr txBox="1">
            <a:spLocks noGrp="1"/>
          </p:cNvSpPr>
          <p:nvPr>
            <p:ph type="body" idx="1"/>
          </p:nvPr>
        </p:nvSpPr>
        <p:spPr>
          <a:xfrm>
            <a:off x="129150" y="1152475"/>
            <a:ext cx="8703300" cy="3893100"/>
          </a:xfrm>
          <a:prstGeom prst="rect">
            <a:avLst/>
          </a:prstGeom>
        </p:spPr>
        <p:txBody>
          <a:bodyPr spcFirstLastPara="1" wrap="square" lIns="91425" tIns="91425" rIns="91425" bIns="91425" anchor="t" anchorCtr="0">
            <a:normAutofit lnSpcReduction="20000"/>
          </a:bodyPr>
          <a:lstStyle/>
          <a:p>
            <a:pPr marL="457200" lvl="0" indent="-304800" algn="l" rtl="0">
              <a:lnSpc>
                <a:spcPct val="150000"/>
              </a:lnSpc>
              <a:spcBef>
                <a:spcPts val="0"/>
              </a:spcBef>
              <a:spcAft>
                <a:spcPts val="0"/>
              </a:spcAft>
              <a:buClr>
                <a:srgbClr val="000000"/>
              </a:buClr>
              <a:buSzPts val="1200"/>
              <a:buFont typeface="Montserrat"/>
              <a:buChar char="●"/>
            </a:pPr>
            <a:r>
              <a:rPr lang="en-GB" sz="1200">
                <a:solidFill>
                  <a:srgbClr val="000000"/>
                </a:solidFill>
                <a:latin typeface="Montserrat"/>
                <a:ea typeface="Montserrat"/>
                <a:cs typeface="Montserrat"/>
                <a:sym typeface="Montserrat"/>
              </a:rPr>
              <a:t>We are thankful to Minister Tito Mboweni that we present to SCOF our side of the story.</a:t>
            </a:r>
            <a:endParaRPr sz="1200">
              <a:solidFill>
                <a:srgbClr val="000000"/>
              </a:solidFill>
              <a:latin typeface="Montserrat"/>
              <a:ea typeface="Montserrat"/>
              <a:cs typeface="Montserrat"/>
              <a:sym typeface="Montserrat"/>
            </a:endParaRPr>
          </a:p>
          <a:p>
            <a:pPr marL="457200" lvl="0" indent="-304800" algn="l" rtl="0">
              <a:lnSpc>
                <a:spcPct val="150000"/>
              </a:lnSpc>
              <a:spcBef>
                <a:spcPts val="0"/>
              </a:spcBef>
              <a:spcAft>
                <a:spcPts val="0"/>
              </a:spcAft>
              <a:buClr>
                <a:srgbClr val="000000"/>
              </a:buClr>
              <a:buSzPts val="1200"/>
              <a:buFont typeface="Montserrat"/>
              <a:buChar char="●"/>
            </a:pPr>
            <a:r>
              <a:rPr lang="en-GB" sz="1200">
                <a:solidFill>
                  <a:srgbClr val="000000"/>
                </a:solidFill>
                <a:latin typeface="Montserrat"/>
                <a:ea typeface="Montserrat"/>
                <a:cs typeface="Montserrat"/>
                <a:sym typeface="Montserrat"/>
              </a:rPr>
              <a:t>Our country needs media diversity and media freedom and we should together with parliament resist all attempts to hinder the diversity of media ownership and transformation.</a:t>
            </a:r>
            <a:endParaRPr sz="1200">
              <a:solidFill>
                <a:srgbClr val="000000"/>
              </a:solidFill>
              <a:latin typeface="Montserrat"/>
              <a:ea typeface="Montserrat"/>
              <a:cs typeface="Montserrat"/>
              <a:sym typeface="Montserrat"/>
            </a:endParaRPr>
          </a:p>
          <a:p>
            <a:pPr marL="457200" lvl="0" indent="-304800" algn="l" rtl="0">
              <a:lnSpc>
                <a:spcPct val="150000"/>
              </a:lnSpc>
              <a:spcBef>
                <a:spcPts val="0"/>
              </a:spcBef>
              <a:spcAft>
                <a:spcPts val="0"/>
              </a:spcAft>
              <a:buClr>
                <a:srgbClr val="000000"/>
              </a:buClr>
              <a:buSzPts val="1200"/>
              <a:buFont typeface="Montserrat"/>
              <a:buChar char="●"/>
            </a:pPr>
            <a:r>
              <a:rPr lang="en-GB" sz="1200">
                <a:solidFill>
                  <a:srgbClr val="000000"/>
                </a:solidFill>
                <a:latin typeface="Montserrat"/>
                <a:ea typeface="Montserrat"/>
                <a:cs typeface="Montserrat"/>
                <a:sym typeface="Montserrat"/>
              </a:rPr>
              <a:t>We should work together for the future of our stakeholders which includes the GEPF pensioners and our 1,500 employees, journalists and others to ensure that media is sustainable and journalism continues in our country.</a:t>
            </a:r>
            <a:endParaRPr sz="1200">
              <a:solidFill>
                <a:srgbClr val="000000"/>
              </a:solidFill>
              <a:latin typeface="Montserrat"/>
              <a:ea typeface="Montserrat"/>
              <a:cs typeface="Montserrat"/>
              <a:sym typeface="Montserrat"/>
            </a:endParaRPr>
          </a:p>
          <a:p>
            <a:pPr marL="457200" lvl="0" indent="-304800" algn="l" rtl="0">
              <a:lnSpc>
                <a:spcPct val="150000"/>
              </a:lnSpc>
              <a:spcBef>
                <a:spcPts val="0"/>
              </a:spcBef>
              <a:spcAft>
                <a:spcPts val="0"/>
              </a:spcAft>
              <a:buClr>
                <a:srgbClr val="000000"/>
              </a:buClr>
              <a:buSzPts val="1200"/>
              <a:buFont typeface="Montserrat"/>
              <a:buChar char="●"/>
            </a:pPr>
            <a:r>
              <a:rPr lang="en-GB" sz="1200">
                <a:solidFill>
                  <a:srgbClr val="000000"/>
                </a:solidFill>
                <a:latin typeface="Montserrat"/>
                <a:ea typeface="Montserrat"/>
                <a:cs typeface="Montserrat"/>
                <a:sym typeface="Montserrat"/>
              </a:rPr>
              <a:t>We know that we have exposed uncomfortable truths including most recently PPE corruption which robbed our health care workers of valuable equipment. We know in doing so and in exposing powerful individuals and their associates we anger powerful people to shut us down and use the PIC as a blunt instrument against us. </a:t>
            </a:r>
            <a:endParaRPr sz="1200">
              <a:solidFill>
                <a:srgbClr val="000000"/>
              </a:solidFill>
              <a:latin typeface="Montserrat"/>
              <a:ea typeface="Montserrat"/>
              <a:cs typeface="Montserrat"/>
              <a:sym typeface="Montserrat"/>
            </a:endParaRPr>
          </a:p>
          <a:p>
            <a:pPr marL="457200" lvl="0" indent="-304800" algn="l" rtl="0">
              <a:lnSpc>
                <a:spcPct val="150000"/>
              </a:lnSpc>
              <a:spcBef>
                <a:spcPts val="0"/>
              </a:spcBef>
              <a:spcAft>
                <a:spcPts val="0"/>
              </a:spcAft>
              <a:buClr>
                <a:srgbClr val="000000"/>
              </a:buClr>
              <a:buSzPts val="1200"/>
              <a:buFont typeface="Montserrat"/>
              <a:buChar char="●"/>
            </a:pPr>
            <a:r>
              <a:rPr lang="en-GB" sz="1200">
                <a:solidFill>
                  <a:srgbClr val="000000"/>
                </a:solidFill>
                <a:latin typeface="Montserrat"/>
                <a:ea typeface="Montserrat"/>
                <a:cs typeface="Montserrat"/>
                <a:sym typeface="Montserrat"/>
              </a:rPr>
              <a:t>The country will be poorer if all media has a singular narrative and if there is no diversity. We have to prevent our country and those in power from exercising authoritarianism since the consequence of that can be seen by many countries around the world, including north of our border, where media freedom is a rare commodity. </a:t>
            </a:r>
            <a:endParaRPr sz="1200">
              <a:solidFill>
                <a:srgbClr val="000000"/>
              </a:solidFill>
              <a:latin typeface="Montserrat"/>
              <a:ea typeface="Montserrat"/>
              <a:cs typeface="Montserrat"/>
              <a:sym typeface="Montserrat"/>
            </a:endParaRPr>
          </a:p>
          <a:p>
            <a:pPr marL="0" lvl="0" indent="0" algn="l" rtl="0">
              <a:lnSpc>
                <a:spcPct val="150000"/>
              </a:lnSpc>
              <a:spcBef>
                <a:spcPts val="1200"/>
              </a:spcBef>
              <a:spcAft>
                <a:spcPts val="1200"/>
              </a:spcAft>
              <a:buNone/>
            </a:pPr>
            <a:endParaRPr sz="12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6"/>
          <p:cNvSpPr txBox="1">
            <a:spLocks noGrp="1"/>
          </p:cNvSpPr>
          <p:nvPr>
            <p:ph type="body" idx="1"/>
          </p:nvPr>
        </p:nvSpPr>
        <p:spPr>
          <a:xfrm>
            <a:off x="155850" y="1285825"/>
            <a:ext cx="8718600" cy="3393900"/>
          </a:xfrm>
          <a:prstGeom prst="rect">
            <a:avLst/>
          </a:prstGeom>
        </p:spPr>
        <p:txBody>
          <a:bodyPr spcFirstLastPara="1" wrap="square" lIns="91425" tIns="91425" rIns="91425" bIns="91425" anchor="t" anchorCtr="0">
            <a:normAutofit/>
          </a:bodyPr>
          <a:lstStyle/>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We have explained the media landscape from before 1994 to current </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acquisition of Independent Media from the Irish and the resistance to change of media ownership and diversity.</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We have explained the transformation journey of Independent Media and its excellence in awards</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We have shown that the PIC did not invest R2 billion. The Sekunjalo Consortium and its partners had invested more than R1,15 billion. </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We have shown that it is only Sekunjalo through the Sekunjalo group companies that have funded Independent Media since the acquisition for the benefit of the PIC.</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We have shown that the PIC conversion of its shares and loans into Sagarmatha is a positive exit strategy which unlocks value for the PIC and its pensioners.</a:t>
            </a:r>
            <a:endParaRPr sz="1100">
              <a:solidFill>
                <a:srgbClr val="000000"/>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We await the SARB permission to list Sagarmatha on an International Stock Exchange in line with the content to commerce strategy and unlock value for the PIC.</a:t>
            </a:r>
            <a:endParaRPr sz="1100">
              <a:solidFill>
                <a:srgbClr val="000000"/>
              </a:solidFill>
              <a:latin typeface="Montserrat"/>
              <a:ea typeface="Montserrat"/>
              <a:cs typeface="Montserrat"/>
              <a:sym typeface="Montserrat"/>
            </a:endParaRPr>
          </a:p>
        </p:txBody>
      </p:sp>
      <p:pic>
        <p:nvPicPr>
          <p:cNvPr id="364" name="Google Shape;364;p46"/>
          <p:cNvPicPr preferRelativeResize="0"/>
          <p:nvPr/>
        </p:nvPicPr>
        <p:blipFill>
          <a:blip r:embed="rId3">
            <a:alphaModFix/>
          </a:blip>
          <a:stretch>
            <a:fillRect/>
          </a:stretch>
        </p:blipFill>
        <p:spPr>
          <a:xfrm>
            <a:off x="304800" y="4564550"/>
            <a:ext cx="1440900" cy="321801"/>
          </a:xfrm>
          <a:prstGeom prst="rect">
            <a:avLst/>
          </a:prstGeom>
          <a:noFill/>
          <a:ln>
            <a:noFill/>
          </a:ln>
        </p:spPr>
      </p:pic>
      <p:sp>
        <p:nvSpPr>
          <p:cNvPr id="365" name="Google Shape;365;p46"/>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6"/>
          <p:cNvSpPr txBox="1"/>
          <p:nvPr/>
        </p:nvSpPr>
        <p:spPr>
          <a:xfrm>
            <a:off x="304800" y="408975"/>
            <a:ext cx="86295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SemiBold"/>
                <a:ea typeface="Montserrat SemiBold"/>
                <a:cs typeface="Montserrat SemiBold"/>
                <a:sym typeface="Montserrat SemiBold"/>
              </a:rPr>
              <a:t>IN SUMMARY</a:t>
            </a:r>
            <a:endParaRPr sz="20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100">
              <a:solidFill>
                <a:srgbClr val="FFFFFF"/>
              </a:solidFill>
              <a:latin typeface="Montserrat SemiBold"/>
              <a:ea typeface="Montserrat SemiBold"/>
              <a:cs typeface="Montserrat SemiBold"/>
              <a:sym typeface="Montserrat Semi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72" name="Google Shape;372;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GB" sz="1200" b="1">
                <a:solidFill>
                  <a:srgbClr val="000000"/>
                </a:solidFill>
                <a:latin typeface="Montserrat"/>
                <a:ea typeface="Montserrat"/>
                <a:cs typeface="Montserrat"/>
                <a:sym typeface="Montserrat"/>
              </a:rPr>
              <a:t>LET’S WORK TOGETHER TO HAVE A DIVERSITY OF VIEWS</a:t>
            </a:r>
            <a:endParaRPr sz="1200" b="1">
              <a:solidFill>
                <a:srgbClr val="000000"/>
              </a:solidFill>
              <a:latin typeface="Montserrat"/>
              <a:ea typeface="Montserrat"/>
              <a:cs typeface="Montserrat"/>
              <a:sym typeface="Montserrat"/>
            </a:endParaRPr>
          </a:p>
          <a:p>
            <a:pPr marL="0" lvl="0" indent="0" algn="l" rtl="0">
              <a:lnSpc>
                <a:spcPct val="150000"/>
              </a:lnSpc>
              <a:spcBef>
                <a:spcPts val="0"/>
              </a:spcBef>
              <a:spcAft>
                <a:spcPts val="0"/>
              </a:spcAft>
              <a:buNone/>
            </a:pPr>
            <a:endParaRPr sz="1200">
              <a:solidFill>
                <a:srgbClr val="000000"/>
              </a:solidFill>
              <a:latin typeface="Montserrat"/>
              <a:ea typeface="Montserrat"/>
              <a:cs typeface="Montserrat"/>
              <a:sym typeface="Montserrat"/>
            </a:endParaRPr>
          </a:p>
          <a:p>
            <a:pPr marL="0" lvl="0" indent="457200" algn="l" rtl="0">
              <a:lnSpc>
                <a:spcPct val="150000"/>
              </a:lnSpc>
              <a:spcBef>
                <a:spcPts val="1200"/>
              </a:spcBef>
              <a:spcAft>
                <a:spcPts val="0"/>
              </a:spcAft>
              <a:buNone/>
            </a:pPr>
            <a:r>
              <a:rPr lang="en-GB" sz="1200" i="1">
                <a:solidFill>
                  <a:srgbClr val="000000"/>
                </a:solidFill>
                <a:latin typeface="Montserrat"/>
                <a:ea typeface="Montserrat"/>
                <a:cs typeface="Montserrat"/>
                <a:sym typeface="Montserrat"/>
              </a:rPr>
              <a:t>“Let a hundred flowers bloom and let a hundred schools of thought contend” (Mao Zedong)</a:t>
            </a:r>
            <a:endParaRPr sz="1200" i="1">
              <a:solidFill>
                <a:srgbClr val="000000"/>
              </a:solidFill>
              <a:latin typeface="Montserrat"/>
              <a:ea typeface="Montserrat"/>
              <a:cs typeface="Montserrat"/>
              <a:sym typeface="Montserrat"/>
            </a:endParaRPr>
          </a:p>
          <a:p>
            <a:pPr marL="0" lvl="0" indent="457200" algn="l" rtl="0">
              <a:lnSpc>
                <a:spcPct val="150000"/>
              </a:lnSpc>
              <a:spcBef>
                <a:spcPts val="1200"/>
              </a:spcBef>
              <a:spcAft>
                <a:spcPts val="0"/>
              </a:spcAft>
              <a:buNone/>
            </a:pPr>
            <a:endParaRPr sz="1200" i="1">
              <a:solidFill>
                <a:srgbClr val="000000"/>
              </a:solidFill>
              <a:latin typeface="Montserrat"/>
              <a:ea typeface="Montserrat"/>
              <a:cs typeface="Montserrat"/>
              <a:sym typeface="Montserrat"/>
            </a:endParaRPr>
          </a:p>
          <a:p>
            <a:pPr marL="0" lvl="0" indent="457200" algn="l" rtl="0">
              <a:lnSpc>
                <a:spcPct val="150000"/>
              </a:lnSpc>
              <a:spcBef>
                <a:spcPts val="1200"/>
              </a:spcBef>
              <a:spcAft>
                <a:spcPts val="0"/>
              </a:spcAft>
              <a:buNone/>
            </a:pPr>
            <a:r>
              <a:rPr lang="en-GB" sz="1200" i="1">
                <a:solidFill>
                  <a:srgbClr val="000000"/>
                </a:solidFill>
                <a:latin typeface="Montserrat"/>
                <a:ea typeface="Montserrat"/>
                <a:cs typeface="Montserrat"/>
                <a:sym typeface="Montserrat"/>
              </a:rPr>
              <a:t>“Tell no lies, claim no easy victories.</a:t>
            </a:r>
            <a:r>
              <a:rPr lang="en-GB" sz="1200" i="1">
                <a:solidFill>
                  <a:srgbClr val="000000"/>
                </a:solidFill>
              </a:rPr>
              <a:t>” (</a:t>
            </a:r>
            <a:r>
              <a:rPr lang="en-GB" sz="1200" i="1">
                <a:solidFill>
                  <a:srgbClr val="000000"/>
                </a:solidFill>
                <a:latin typeface="Montserrat"/>
                <a:ea typeface="Montserrat"/>
                <a:cs typeface="Montserrat"/>
                <a:sym typeface="Montserrat"/>
              </a:rPr>
              <a:t>Amilcar Cabral)</a:t>
            </a:r>
            <a:endParaRPr sz="1200" i="1">
              <a:solidFill>
                <a:srgbClr val="000000"/>
              </a:solidFill>
              <a:latin typeface="Montserrat"/>
              <a:ea typeface="Montserrat"/>
              <a:cs typeface="Montserrat"/>
              <a:sym typeface="Montserrat"/>
            </a:endParaRPr>
          </a:p>
          <a:p>
            <a:pPr marL="0" lvl="0" indent="457200" algn="l" rtl="0">
              <a:lnSpc>
                <a:spcPct val="150000"/>
              </a:lnSpc>
              <a:spcBef>
                <a:spcPts val="1200"/>
              </a:spcBef>
              <a:spcAft>
                <a:spcPts val="0"/>
              </a:spcAft>
              <a:buNone/>
            </a:pPr>
            <a:endParaRPr sz="1200">
              <a:solidFill>
                <a:srgbClr val="000000"/>
              </a:solidFill>
              <a:latin typeface="Montserrat"/>
              <a:ea typeface="Montserrat"/>
              <a:cs typeface="Montserrat"/>
              <a:sym typeface="Montserrat"/>
            </a:endParaRPr>
          </a:p>
          <a:p>
            <a:pPr marL="0" lvl="0" indent="0" algn="l" rtl="0">
              <a:lnSpc>
                <a:spcPct val="150000"/>
              </a:lnSpc>
              <a:spcBef>
                <a:spcPts val="1200"/>
              </a:spcBef>
              <a:spcAft>
                <a:spcPts val="0"/>
              </a:spcAft>
              <a:buNone/>
            </a:pPr>
            <a:r>
              <a:rPr lang="en-GB" sz="1200" b="1">
                <a:solidFill>
                  <a:srgbClr val="000000"/>
                </a:solidFill>
                <a:latin typeface="Montserrat"/>
                <a:ea typeface="Montserrat"/>
                <a:cs typeface="Montserrat"/>
                <a:sym typeface="Montserrat"/>
              </a:rPr>
              <a:t>We thank you. </a:t>
            </a:r>
            <a:endParaRPr sz="1200" b="1">
              <a:solidFill>
                <a:srgbClr val="000000"/>
              </a:solidFill>
              <a:latin typeface="Montserrat"/>
              <a:ea typeface="Montserrat"/>
              <a:cs typeface="Montserrat"/>
              <a:sym typeface="Montserrat"/>
            </a:endParaRPr>
          </a:p>
          <a:p>
            <a:pPr marL="0" lvl="0" indent="0" algn="l" rtl="0">
              <a:spcBef>
                <a:spcPts val="1200"/>
              </a:spcBef>
              <a:spcAft>
                <a:spcPts val="1200"/>
              </a:spcAft>
              <a:buNone/>
            </a:pPr>
            <a:endParaRPr>
              <a:solidFill>
                <a:srgbClr val="000000"/>
              </a:solidFill>
            </a:endParaRPr>
          </a:p>
        </p:txBody>
      </p:sp>
      <p:sp>
        <p:nvSpPr>
          <p:cNvPr id="373" name="Google Shape;373;p47"/>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2000">
                <a:solidFill>
                  <a:schemeClr val="lt1"/>
                </a:solidFill>
                <a:latin typeface="Montserrat"/>
                <a:ea typeface="Montserrat"/>
                <a:cs typeface="Montserrat"/>
                <a:sym typeface="Montserrat"/>
              </a:rPr>
              <a:t>CONCLUSION</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6"/>
          <p:cNvSpPr txBox="1"/>
          <p:nvPr/>
        </p:nvSpPr>
        <p:spPr>
          <a:xfrm>
            <a:off x="191275" y="1009650"/>
            <a:ext cx="8081700" cy="40557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CC0000"/>
              </a:buClr>
              <a:buSzPts val="1200"/>
              <a:buFont typeface="Montserrat"/>
              <a:buChar char="●"/>
            </a:pPr>
            <a:r>
              <a:rPr lang="en-GB" sz="1200" b="1">
                <a:solidFill>
                  <a:srgbClr val="CC0000"/>
                </a:solidFill>
                <a:latin typeface="Montserrat"/>
                <a:ea typeface="Montserrat"/>
                <a:cs typeface="Montserrat"/>
                <a:sym typeface="Montserrat"/>
              </a:rPr>
              <a:t>Section 1 - MEDIA BEFORE 1994 &amp; SIM ACQUISITION</a:t>
            </a:r>
            <a:endParaRPr sz="1200" b="1">
              <a:solidFill>
                <a:srgbClr val="CC0000"/>
              </a:solidFill>
              <a:latin typeface="Montserrat"/>
              <a:ea typeface="Montserrat"/>
              <a:cs typeface="Montserrat"/>
              <a:sym typeface="Montserrat"/>
            </a:endParaRPr>
          </a:p>
          <a:p>
            <a:pPr marL="914400" lvl="1" indent="-292100" algn="l" rtl="0">
              <a:lnSpc>
                <a:spcPct val="150000"/>
              </a:lnSpc>
              <a:spcBef>
                <a:spcPts val="0"/>
              </a:spcBef>
              <a:spcAft>
                <a:spcPts val="0"/>
              </a:spcAft>
              <a:buClr>
                <a:srgbClr val="000000"/>
              </a:buClr>
              <a:buSzPts val="1000"/>
              <a:buFont typeface="Montserrat"/>
              <a:buChar char="○"/>
            </a:pPr>
            <a:r>
              <a:rPr lang="en-GB" sz="1000">
                <a:latin typeface="Montserrat"/>
                <a:ea typeface="Montserrat"/>
                <a:cs typeface="Montserrat"/>
                <a:sym typeface="Montserrat"/>
              </a:rPr>
              <a:t>Media before 1994 &amp; Independent Media Consortium (SIM) Sale</a:t>
            </a:r>
            <a:endParaRPr sz="1000">
              <a:latin typeface="Montserrat"/>
              <a:ea typeface="Montserrat"/>
              <a:cs typeface="Montserrat"/>
              <a:sym typeface="Montserrat"/>
            </a:endParaRPr>
          </a:p>
          <a:p>
            <a:pPr marL="914400" lvl="1" indent="-292100" algn="l" rtl="0">
              <a:lnSpc>
                <a:spcPct val="150000"/>
              </a:lnSpc>
              <a:spcBef>
                <a:spcPts val="0"/>
              </a:spcBef>
              <a:spcAft>
                <a:spcPts val="0"/>
              </a:spcAft>
              <a:buClr>
                <a:srgbClr val="000000"/>
              </a:buClr>
              <a:buSzPts val="1000"/>
              <a:buFont typeface="Montserrat"/>
              <a:buChar char="○"/>
            </a:pPr>
            <a:r>
              <a:rPr lang="en-GB" sz="1000">
                <a:latin typeface="Montserrat"/>
                <a:ea typeface="Montserrat"/>
                <a:cs typeface="Montserrat"/>
                <a:sym typeface="Montserrat"/>
              </a:rPr>
              <a:t>PIC’s investment in Independent Media - Rationale </a:t>
            </a:r>
            <a:endParaRPr sz="1000">
              <a:latin typeface="Montserrat"/>
              <a:ea typeface="Montserrat"/>
              <a:cs typeface="Montserrat"/>
              <a:sym typeface="Montserrat"/>
            </a:endParaRPr>
          </a:p>
          <a:p>
            <a:pPr marL="914400" lvl="1" indent="-292100" algn="l" rtl="0">
              <a:lnSpc>
                <a:spcPct val="150000"/>
              </a:lnSpc>
              <a:spcBef>
                <a:spcPts val="0"/>
              </a:spcBef>
              <a:spcAft>
                <a:spcPts val="0"/>
              </a:spcAft>
              <a:buClr>
                <a:srgbClr val="000000"/>
              </a:buClr>
              <a:buSzPts val="1000"/>
              <a:buFont typeface="Montserrat"/>
              <a:buChar char="○"/>
            </a:pPr>
            <a:r>
              <a:rPr lang="en-GB" sz="1000">
                <a:latin typeface="Montserrat"/>
                <a:ea typeface="Montserrat"/>
                <a:cs typeface="Montserrat"/>
                <a:sym typeface="Montserrat"/>
              </a:rPr>
              <a:t>Transformation of the media industry</a:t>
            </a:r>
            <a:endParaRPr sz="1000">
              <a:latin typeface="Montserrat"/>
              <a:ea typeface="Montserrat"/>
              <a:cs typeface="Montserrat"/>
              <a:sym typeface="Montserrat"/>
            </a:endParaRPr>
          </a:p>
          <a:p>
            <a:pPr marL="914400" lvl="1" indent="-292100" algn="l" rtl="0">
              <a:lnSpc>
                <a:spcPct val="150000"/>
              </a:lnSpc>
              <a:spcBef>
                <a:spcPts val="0"/>
              </a:spcBef>
              <a:spcAft>
                <a:spcPts val="0"/>
              </a:spcAft>
              <a:buClr>
                <a:srgbClr val="000000"/>
              </a:buClr>
              <a:buSzPts val="1000"/>
              <a:buFont typeface="Montserrat"/>
              <a:buChar char="○"/>
            </a:pPr>
            <a:r>
              <a:rPr lang="en-GB" sz="1000">
                <a:latin typeface="Montserrat"/>
                <a:ea typeface="Montserrat"/>
                <a:cs typeface="Montserrat"/>
                <a:sym typeface="Montserrat"/>
              </a:rPr>
              <a:t>The PIC investment: Facts as opposed to misinformation</a:t>
            </a:r>
            <a:endParaRPr sz="1000">
              <a:latin typeface="Montserrat"/>
              <a:ea typeface="Montserrat"/>
              <a:cs typeface="Montserrat"/>
              <a:sym typeface="Montserrat"/>
            </a:endParaRPr>
          </a:p>
          <a:p>
            <a:pPr marL="914400" lvl="1" indent="-292100" algn="l" rtl="0">
              <a:lnSpc>
                <a:spcPct val="150000"/>
              </a:lnSpc>
              <a:spcBef>
                <a:spcPts val="0"/>
              </a:spcBef>
              <a:spcAft>
                <a:spcPts val="0"/>
              </a:spcAft>
              <a:buClr>
                <a:srgbClr val="595959"/>
              </a:buClr>
              <a:buSzPts val="1000"/>
              <a:buFont typeface="Montserrat"/>
              <a:buChar char="○"/>
            </a:pPr>
            <a:r>
              <a:rPr lang="en-GB" sz="1000">
                <a:latin typeface="Montserrat"/>
                <a:ea typeface="Montserrat"/>
                <a:cs typeface="Montserrat"/>
                <a:sym typeface="Montserrat"/>
              </a:rPr>
              <a:t>Attempts to derail the transaction before acquisition</a:t>
            </a:r>
            <a:endParaRPr sz="1000">
              <a:latin typeface="Montserrat"/>
              <a:ea typeface="Montserrat"/>
              <a:cs typeface="Montserrat"/>
              <a:sym typeface="Montserrat"/>
            </a:endParaRPr>
          </a:p>
          <a:p>
            <a:pPr marL="457200" lvl="0" indent="-304800" algn="l" rtl="0">
              <a:lnSpc>
                <a:spcPct val="150000"/>
              </a:lnSpc>
              <a:spcBef>
                <a:spcPts val="0"/>
              </a:spcBef>
              <a:spcAft>
                <a:spcPts val="0"/>
              </a:spcAft>
              <a:buClr>
                <a:srgbClr val="CC0000"/>
              </a:buClr>
              <a:buSzPts val="1200"/>
              <a:buFont typeface="Montserrat"/>
              <a:buChar char="●"/>
            </a:pPr>
            <a:r>
              <a:rPr lang="en-GB" sz="1200" b="1">
                <a:solidFill>
                  <a:srgbClr val="CC0000"/>
                </a:solidFill>
                <a:latin typeface="Montserrat"/>
                <a:ea typeface="Montserrat"/>
                <a:cs typeface="Montserrat"/>
                <a:sym typeface="Montserrat"/>
              </a:rPr>
              <a:t>Section 2 - POST ACQUISITION</a:t>
            </a:r>
            <a:endParaRPr sz="1200" b="1">
              <a:solidFill>
                <a:srgbClr val="CC0000"/>
              </a:solidFill>
              <a:latin typeface="Montserrat"/>
              <a:ea typeface="Montserrat"/>
              <a:cs typeface="Montserrat"/>
              <a:sym typeface="Montserrat"/>
            </a:endParaRPr>
          </a:p>
          <a:p>
            <a:pPr marL="914400" lvl="1" indent="-292100" algn="l" rtl="0">
              <a:lnSpc>
                <a:spcPct val="150000"/>
              </a:lnSpc>
              <a:spcBef>
                <a:spcPts val="0"/>
              </a:spcBef>
              <a:spcAft>
                <a:spcPts val="0"/>
              </a:spcAft>
              <a:buClr>
                <a:srgbClr val="CC0000"/>
              </a:buClr>
              <a:buSzPts val="1000"/>
              <a:buFont typeface="Montserrat"/>
              <a:buChar char="○"/>
            </a:pPr>
            <a:r>
              <a:rPr lang="en-GB" sz="1000">
                <a:latin typeface="Montserrat"/>
                <a:ea typeface="Montserrat"/>
                <a:cs typeface="Montserrat"/>
                <a:sym typeface="Montserrat"/>
              </a:rPr>
              <a:t>The Early Years : Resistance to a black competitor</a:t>
            </a:r>
            <a:endParaRPr sz="1000">
              <a:latin typeface="Montserrat"/>
              <a:ea typeface="Montserrat"/>
              <a:cs typeface="Montserrat"/>
              <a:sym typeface="Montserrat"/>
            </a:endParaRPr>
          </a:p>
          <a:p>
            <a:pPr marL="914400" lvl="1" indent="-292100" algn="l" rtl="0">
              <a:lnSpc>
                <a:spcPct val="150000"/>
              </a:lnSpc>
              <a:spcBef>
                <a:spcPts val="0"/>
              </a:spcBef>
              <a:spcAft>
                <a:spcPts val="0"/>
              </a:spcAft>
              <a:buClr>
                <a:srgbClr val="595959"/>
              </a:buClr>
              <a:buSzPts val="1000"/>
              <a:buFont typeface="Montserrat"/>
              <a:buChar char="○"/>
            </a:pPr>
            <a:r>
              <a:rPr lang="en-GB" sz="1000">
                <a:latin typeface="Montserrat"/>
                <a:ea typeface="Montserrat"/>
                <a:cs typeface="Montserrat"/>
                <a:sym typeface="Montserrat"/>
              </a:rPr>
              <a:t>The later years: Transformation drive &amp; Excellence in diversity</a:t>
            </a:r>
            <a:endParaRPr sz="1000">
              <a:latin typeface="Montserrat"/>
              <a:ea typeface="Montserrat"/>
              <a:cs typeface="Montserrat"/>
              <a:sym typeface="Montserrat"/>
            </a:endParaRPr>
          </a:p>
          <a:p>
            <a:pPr marL="457200" lvl="0" indent="-304800" algn="l" rtl="0">
              <a:lnSpc>
                <a:spcPct val="150000"/>
              </a:lnSpc>
              <a:spcBef>
                <a:spcPts val="0"/>
              </a:spcBef>
              <a:spcAft>
                <a:spcPts val="0"/>
              </a:spcAft>
              <a:buClr>
                <a:srgbClr val="CC0000"/>
              </a:buClr>
              <a:buSzPts val="1200"/>
              <a:buFont typeface="Montserrat"/>
              <a:buChar char="●"/>
            </a:pPr>
            <a:r>
              <a:rPr lang="en-GB" sz="1200" b="1">
                <a:solidFill>
                  <a:srgbClr val="CC0000"/>
                </a:solidFill>
                <a:latin typeface="Montserrat"/>
                <a:ea typeface="Montserrat"/>
                <a:cs typeface="Montserrat"/>
                <a:sym typeface="Montserrat"/>
              </a:rPr>
              <a:t>Section 3 - UNLOCKING VALUE FOR THE PIC</a:t>
            </a:r>
            <a:endParaRPr sz="1200" b="1">
              <a:solidFill>
                <a:srgbClr val="CC0000"/>
              </a:solidFill>
              <a:latin typeface="Montserrat"/>
              <a:ea typeface="Montserrat"/>
              <a:cs typeface="Montserrat"/>
              <a:sym typeface="Montserrat"/>
            </a:endParaRPr>
          </a:p>
          <a:p>
            <a:pPr marL="914400" lvl="1" indent="-292100" algn="l" rtl="0">
              <a:lnSpc>
                <a:spcPct val="150000"/>
              </a:lnSpc>
              <a:spcBef>
                <a:spcPts val="0"/>
              </a:spcBef>
              <a:spcAft>
                <a:spcPts val="0"/>
              </a:spcAft>
              <a:buClr>
                <a:srgbClr val="000000"/>
              </a:buClr>
              <a:buSzPts val="1000"/>
              <a:buFont typeface="Montserrat"/>
              <a:buChar char="○"/>
            </a:pPr>
            <a:r>
              <a:rPr lang="en-GB" sz="1000">
                <a:latin typeface="Montserrat"/>
                <a:ea typeface="Montserrat"/>
                <a:cs typeface="Montserrat"/>
                <a:sym typeface="Montserrat"/>
              </a:rPr>
              <a:t>Unlocking value for the PIC</a:t>
            </a:r>
            <a:endParaRPr sz="1000">
              <a:latin typeface="Montserrat"/>
              <a:ea typeface="Montserrat"/>
              <a:cs typeface="Montserrat"/>
              <a:sym typeface="Montserrat"/>
            </a:endParaRPr>
          </a:p>
          <a:p>
            <a:pPr marL="914400" lvl="1" indent="-292100" algn="l" rtl="0">
              <a:lnSpc>
                <a:spcPct val="150000"/>
              </a:lnSpc>
              <a:spcBef>
                <a:spcPts val="0"/>
              </a:spcBef>
              <a:spcAft>
                <a:spcPts val="0"/>
              </a:spcAft>
              <a:buClr>
                <a:srgbClr val="595959"/>
              </a:buClr>
              <a:buSzPts val="1000"/>
              <a:buFont typeface="Montserrat"/>
              <a:buChar char="○"/>
            </a:pPr>
            <a:r>
              <a:rPr lang="en-GB" sz="1000">
                <a:latin typeface="Montserrat"/>
                <a:ea typeface="Montserrat"/>
                <a:cs typeface="Montserrat"/>
                <a:sym typeface="Montserrat"/>
              </a:rPr>
              <a:t>2019 Post Sagarmatha conversation</a:t>
            </a:r>
            <a:endParaRPr sz="1000">
              <a:latin typeface="Montserrat"/>
              <a:ea typeface="Montserrat"/>
              <a:cs typeface="Montserrat"/>
              <a:sym typeface="Montserrat"/>
            </a:endParaRPr>
          </a:p>
          <a:p>
            <a:pPr marL="457200" lvl="0" indent="-304800" algn="l" rtl="0">
              <a:lnSpc>
                <a:spcPct val="150000"/>
              </a:lnSpc>
              <a:spcBef>
                <a:spcPts val="0"/>
              </a:spcBef>
              <a:spcAft>
                <a:spcPts val="0"/>
              </a:spcAft>
              <a:buClr>
                <a:srgbClr val="CC0000"/>
              </a:buClr>
              <a:buSzPts val="1200"/>
              <a:buFont typeface="Montserrat"/>
              <a:buChar char="●"/>
            </a:pPr>
            <a:r>
              <a:rPr lang="en-GB" sz="1200" b="1">
                <a:solidFill>
                  <a:srgbClr val="CC0000"/>
                </a:solidFill>
                <a:latin typeface="Montserrat"/>
                <a:ea typeface="Montserrat"/>
                <a:cs typeface="Montserrat"/>
                <a:sym typeface="Montserrat"/>
              </a:rPr>
              <a:t>Section 4 - CONCLUSION &amp; OUR FUTURE</a:t>
            </a:r>
            <a:endParaRPr sz="1200" b="1">
              <a:solidFill>
                <a:srgbClr val="CC0000"/>
              </a:solidFill>
              <a:latin typeface="Montserrat"/>
              <a:ea typeface="Montserrat"/>
              <a:cs typeface="Montserrat"/>
              <a:sym typeface="Montserrat"/>
            </a:endParaRPr>
          </a:p>
          <a:p>
            <a:pPr marL="914400" lvl="1" indent="-292100" algn="l" rtl="0">
              <a:lnSpc>
                <a:spcPct val="150000"/>
              </a:lnSpc>
              <a:spcBef>
                <a:spcPts val="0"/>
              </a:spcBef>
              <a:spcAft>
                <a:spcPts val="0"/>
              </a:spcAft>
              <a:buClr>
                <a:schemeClr val="dk2"/>
              </a:buClr>
              <a:buSzPts val="1000"/>
              <a:buFont typeface="Montserrat"/>
              <a:buChar char="○"/>
            </a:pPr>
            <a:r>
              <a:rPr lang="en-GB" sz="1000">
                <a:solidFill>
                  <a:schemeClr val="dk1"/>
                </a:solidFill>
                <a:latin typeface="Montserrat"/>
                <a:ea typeface="Montserrat"/>
                <a:cs typeface="Montserrat"/>
                <a:sym typeface="Montserrat"/>
              </a:rPr>
              <a:t>Conclusion</a:t>
            </a:r>
            <a:endParaRPr sz="1000">
              <a:solidFill>
                <a:schemeClr val="dk1"/>
              </a:solidFill>
              <a:latin typeface="Montserrat"/>
              <a:ea typeface="Montserrat"/>
              <a:cs typeface="Montserrat"/>
              <a:sym typeface="Montserrat"/>
            </a:endParaRPr>
          </a:p>
          <a:p>
            <a:pPr marL="914400" lvl="1" indent="-292100" algn="l" rtl="0">
              <a:lnSpc>
                <a:spcPct val="150000"/>
              </a:lnSpc>
              <a:spcBef>
                <a:spcPts val="0"/>
              </a:spcBef>
              <a:spcAft>
                <a:spcPts val="0"/>
              </a:spcAft>
              <a:buClr>
                <a:schemeClr val="dk2"/>
              </a:buClr>
              <a:buSzPts val="1000"/>
              <a:buFont typeface="Montserrat"/>
              <a:buChar char="○"/>
            </a:pPr>
            <a:r>
              <a:rPr lang="en-GB" sz="1000">
                <a:solidFill>
                  <a:schemeClr val="dk1"/>
                </a:solidFill>
                <a:latin typeface="Montserrat"/>
                <a:ea typeface="Montserrat"/>
                <a:cs typeface="Montserrat"/>
                <a:sym typeface="Montserrat"/>
              </a:rPr>
              <a:t>Our Future: Media Freedom &amp; Diversity</a:t>
            </a:r>
            <a:endParaRPr sz="1000" b="1">
              <a:solidFill>
                <a:srgbClr val="B41419"/>
              </a:solidFill>
              <a:latin typeface="Montserrat"/>
              <a:ea typeface="Montserrat"/>
              <a:cs typeface="Montserrat"/>
              <a:sym typeface="Montserrat"/>
            </a:endParaRPr>
          </a:p>
          <a:p>
            <a:pPr marL="914400" lvl="0" indent="0" algn="l" rtl="0">
              <a:lnSpc>
                <a:spcPct val="115000"/>
              </a:lnSpc>
              <a:spcBef>
                <a:spcPts val="1200"/>
              </a:spcBef>
              <a:spcAft>
                <a:spcPts val="1200"/>
              </a:spcAft>
              <a:buNone/>
            </a:pPr>
            <a:endParaRPr sz="1200">
              <a:solidFill>
                <a:srgbClr val="595959"/>
              </a:solidFill>
              <a:latin typeface="Montserrat"/>
              <a:ea typeface="Montserrat"/>
              <a:cs typeface="Montserrat"/>
              <a:sym typeface="Montserrat"/>
            </a:endParaRPr>
          </a:p>
        </p:txBody>
      </p:sp>
      <p:sp>
        <p:nvSpPr>
          <p:cNvPr id="83" name="Google Shape;83;p16"/>
          <p:cNvSpPr txBox="1"/>
          <p:nvPr/>
        </p:nvSpPr>
        <p:spPr>
          <a:xfrm>
            <a:off x="191275" y="400200"/>
            <a:ext cx="7899300" cy="495000"/>
          </a:xfrm>
          <a:prstGeom prst="rect">
            <a:avLst/>
          </a:prstGeom>
          <a:noFill/>
          <a:ln>
            <a:noFill/>
          </a:ln>
        </p:spPr>
        <p:txBody>
          <a:bodyPr spcFirstLastPara="1" wrap="square" lIns="91425" tIns="91425" rIns="91425" bIns="91425" anchor="b" anchorCtr="0">
            <a:normAutofit/>
          </a:bodyPr>
          <a:lstStyle/>
          <a:p>
            <a:pPr marL="0" lvl="0" indent="0" algn="l" rtl="0">
              <a:spcBef>
                <a:spcPts val="0"/>
              </a:spcBef>
              <a:spcAft>
                <a:spcPts val="0"/>
              </a:spcAft>
              <a:buNone/>
            </a:pPr>
            <a:r>
              <a:rPr lang="en-GB" sz="2000">
                <a:solidFill>
                  <a:srgbClr val="FFFFFF"/>
                </a:solidFill>
                <a:latin typeface="Montserrat SemiBold"/>
                <a:ea typeface="Montserrat SemiBold"/>
                <a:cs typeface="Montserrat SemiBold"/>
                <a:sym typeface="Montserrat SemiBold"/>
              </a:rPr>
              <a:t>OUTLINE OF THE INDEPENDENT MEDIA PRESENTATION</a:t>
            </a:r>
            <a:endParaRPr sz="2000">
              <a:solidFill>
                <a:srgbClr val="FFFFFF"/>
              </a:solidFill>
              <a:latin typeface="Montserrat SemiBold"/>
              <a:ea typeface="Montserrat SemiBold"/>
              <a:cs typeface="Montserrat SemiBold"/>
              <a:sym typeface="Montserrat SemiBold"/>
            </a:endParaRPr>
          </a:p>
        </p:txBody>
      </p:sp>
      <p:pic>
        <p:nvPicPr>
          <p:cNvPr id="84" name="Google Shape;84;p16"/>
          <p:cNvPicPr preferRelativeResize="0"/>
          <p:nvPr/>
        </p:nvPicPr>
        <p:blipFill>
          <a:blip r:embed="rId3">
            <a:alphaModFix/>
          </a:blip>
          <a:stretch>
            <a:fillRect/>
          </a:stretch>
        </p:blipFill>
        <p:spPr>
          <a:xfrm>
            <a:off x="7391400" y="4545500"/>
            <a:ext cx="1440900" cy="321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p:nvPr/>
        </p:nvSpPr>
        <p:spPr>
          <a:xfrm>
            <a:off x="0" y="-4800"/>
            <a:ext cx="9144000" cy="5153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7134225" y="4461150"/>
            <a:ext cx="1647825" cy="368025"/>
          </a:xfrm>
          <a:prstGeom prst="rect">
            <a:avLst/>
          </a:prstGeom>
          <a:noFill/>
          <a:ln>
            <a:noFill/>
          </a:ln>
        </p:spPr>
      </p:pic>
      <p:sp>
        <p:nvSpPr>
          <p:cNvPr id="91" name="Google Shape;91;p17"/>
          <p:cNvSpPr txBox="1"/>
          <p:nvPr/>
        </p:nvSpPr>
        <p:spPr>
          <a:xfrm>
            <a:off x="2820150" y="1828800"/>
            <a:ext cx="3503700" cy="148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200">
                <a:solidFill>
                  <a:srgbClr val="CC0000"/>
                </a:solidFill>
                <a:latin typeface="Montserrat Black"/>
                <a:ea typeface="Montserrat Black"/>
                <a:cs typeface="Montserrat Black"/>
                <a:sym typeface="Montserrat Black"/>
              </a:rPr>
              <a:t>SECTION 1:</a:t>
            </a:r>
            <a:endParaRPr sz="3200">
              <a:solidFill>
                <a:srgbClr val="CC0000"/>
              </a:solidFill>
              <a:latin typeface="Montserrat Black"/>
              <a:ea typeface="Montserrat Black"/>
              <a:cs typeface="Montserrat Black"/>
              <a:sym typeface="Montserrat Black"/>
            </a:endParaRPr>
          </a:p>
          <a:p>
            <a:pPr marL="0" lvl="0" indent="0" algn="ctr" rtl="0">
              <a:lnSpc>
                <a:spcPct val="115000"/>
              </a:lnSpc>
              <a:spcBef>
                <a:spcPts val="0"/>
              </a:spcBef>
              <a:spcAft>
                <a:spcPts val="0"/>
              </a:spcAft>
              <a:buClr>
                <a:schemeClr val="dk1"/>
              </a:buClr>
              <a:buSzPts val="1100"/>
              <a:buFont typeface="Arial"/>
              <a:buNone/>
            </a:pPr>
            <a:endParaRPr sz="1200">
              <a:solidFill>
                <a:srgbClr val="FFFFFF"/>
              </a:solidFill>
              <a:latin typeface="Montserrat"/>
              <a:ea typeface="Montserrat"/>
              <a:cs typeface="Montserrat"/>
              <a:sym typeface="Montserrat"/>
            </a:endParaRPr>
          </a:p>
          <a:p>
            <a:pPr marL="0" lvl="0" indent="0" algn="ctr" rtl="0">
              <a:lnSpc>
                <a:spcPct val="115000"/>
              </a:lnSpc>
              <a:spcBef>
                <a:spcPts val="1200"/>
              </a:spcBef>
              <a:spcAft>
                <a:spcPts val="0"/>
              </a:spcAft>
              <a:buClr>
                <a:schemeClr val="dk1"/>
              </a:buClr>
              <a:buSzPts val="1100"/>
              <a:buFont typeface="Arial"/>
              <a:buNone/>
            </a:pPr>
            <a:r>
              <a:rPr lang="en-GB" sz="1200">
                <a:solidFill>
                  <a:srgbClr val="FFFFFF"/>
                </a:solidFill>
                <a:latin typeface="Montserrat"/>
                <a:ea typeface="Montserrat"/>
                <a:cs typeface="Montserrat"/>
                <a:sym typeface="Montserrat"/>
              </a:rPr>
              <a:t>MEDIA BEFORE 1994</a:t>
            </a:r>
            <a:endParaRPr sz="1200">
              <a:solidFill>
                <a:srgbClr val="FFFFFF"/>
              </a:solidFill>
              <a:latin typeface="Montserrat"/>
              <a:ea typeface="Montserrat"/>
              <a:cs typeface="Montserrat"/>
              <a:sym typeface="Montserrat"/>
            </a:endParaRPr>
          </a:p>
          <a:p>
            <a:pPr marL="0" lvl="0" indent="0" algn="ctr" rtl="0">
              <a:lnSpc>
                <a:spcPct val="115000"/>
              </a:lnSpc>
              <a:spcBef>
                <a:spcPts val="1200"/>
              </a:spcBef>
              <a:spcAft>
                <a:spcPts val="0"/>
              </a:spcAft>
              <a:buClr>
                <a:schemeClr val="dk1"/>
              </a:buClr>
              <a:buSzPts val="1100"/>
              <a:buFont typeface="Arial"/>
              <a:buNone/>
            </a:pPr>
            <a:r>
              <a:rPr lang="en-GB" sz="1200">
                <a:solidFill>
                  <a:srgbClr val="FFFFFF"/>
                </a:solidFill>
                <a:latin typeface="Montserrat"/>
                <a:ea typeface="Montserrat"/>
                <a:cs typeface="Montserrat"/>
                <a:sym typeface="Montserrat"/>
              </a:rPr>
              <a:t>&amp;</a:t>
            </a:r>
            <a:endParaRPr sz="1200">
              <a:solidFill>
                <a:srgbClr val="FFFFFF"/>
              </a:solidFill>
              <a:latin typeface="Montserrat"/>
              <a:ea typeface="Montserrat"/>
              <a:cs typeface="Montserrat"/>
              <a:sym typeface="Montserrat"/>
            </a:endParaRPr>
          </a:p>
          <a:p>
            <a:pPr marL="0" lvl="0" indent="0" algn="ctr" rtl="0">
              <a:lnSpc>
                <a:spcPct val="115000"/>
              </a:lnSpc>
              <a:spcBef>
                <a:spcPts val="1200"/>
              </a:spcBef>
              <a:spcAft>
                <a:spcPts val="1200"/>
              </a:spcAft>
              <a:buClr>
                <a:schemeClr val="dk1"/>
              </a:buClr>
              <a:buSzPts val="1100"/>
              <a:buFont typeface="Arial"/>
              <a:buNone/>
            </a:pPr>
            <a:r>
              <a:rPr lang="en-GB" sz="1200">
                <a:solidFill>
                  <a:srgbClr val="FFFFFF"/>
                </a:solidFill>
                <a:latin typeface="Montserrat"/>
                <a:ea typeface="Montserrat"/>
                <a:cs typeface="Montserrat"/>
                <a:sym typeface="Montserrat"/>
              </a:rPr>
              <a:t>SIM ACQUISITION</a:t>
            </a:r>
            <a:endParaRPr sz="1200">
              <a:solidFill>
                <a:srgbClr val="FFFFF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18"/>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98" name="Google Shape;98;p18"/>
          <p:cNvSpPr txBox="1">
            <a:spLocks noGrp="1"/>
          </p:cNvSpPr>
          <p:nvPr>
            <p:ph type="title"/>
          </p:nvPr>
        </p:nvSpPr>
        <p:spPr>
          <a:xfrm>
            <a:off x="234725" y="3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MEDIA BEFORE 1994: THE AFRIKAANS MEDIA</a:t>
            </a: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500">
              <a:latin typeface="Montserrat"/>
              <a:ea typeface="Montserrat"/>
              <a:cs typeface="Montserrat"/>
              <a:sym typeface="Montserrat"/>
            </a:endParaRPr>
          </a:p>
        </p:txBody>
      </p:sp>
      <p:sp>
        <p:nvSpPr>
          <p:cNvPr id="99" name="Google Shape;99;p18"/>
          <p:cNvSpPr txBox="1">
            <a:spLocks noGrp="1"/>
          </p:cNvSpPr>
          <p:nvPr>
            <p:ph type="body" idx="1"/>
          </p:nvPr>
        </p:nvSpPr>
        <p:spPr>
          <a:xfrm>
            <a:off x="311700" y="1152475"/>
            <a:ext cx="8520600" cy="35004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Prior to 1994 the print media landscape was largely controlled by four major media groupings</a:t>
            </a:r>
            <a:endParaRPr sz="1100">
              <a:solidFill>
                <a:srgbClr val="000000"/>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Afrikaans media which today includes Naspers/Media24, Caxton CTP arose directly from the belly of two major Afrikaans aligned political parties and businesses.</a:t>
            </a:r>
            <a:endParaRPr sz="1100">
              <a:solidFill>
                <a:srgbClr val="000000"/>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Nasionale pers (Naspers) arose from the ruling National Party :</a:t>
            </a:r>
            <a:endParaRPr sz="1100">
              <a:solidFill>
                <a:srgbClr val="000000"/>
              </a:solidFill>
              <a:latin typeface="Montserrat"/>
              <a:ea typeface="Montserrat"/>
              <a:cs typeface="Montserrat"/>
              <a:sym typeface="Montserrat"/>
            </a:endParaRPr>
          </a:p>
          <a:p>
            <a:pPr marL="914400" lvl="1"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Naspers/Media24 was dominated from the Western Cape and was close to PW Botha and their editors sat in on the cabinet meetings</a:t>
            </a:r>
            <a:endParaRPr sz="1100">
              <a:solidFill>
                <a:srgbClr val="000000"/>
              </a:solidFill>
              <a:latin typeface="Montserrat"/>
              <a:ea typeface="Montserrat"/>
              <a:cs typeface="Montserrat"/>
              <a:sym typeface="Montserrat"/>
            </a:endParaRPr>
          </a:p>
          <a:p>
            <a:pPr marL="914400" lvl="1" indent="-298450" algn="l" rtl="0">
              <a:lnSpc>
                <a:spcPct val="115000"/>
              </a:lnSpc>
              <a:spcBef>
                <a:spcPts val="0"/>
              </a:spcBef>
              <a:spcAft>
                <a:spcPts val="0"/>
              </a:spcAft>
              <a:buClr>
                <a:srgbClr val="000000"/>
              </a:buClr>
              <a:buSzPts val="1100"/>
              <a:buFont typeface="Montserrat"/>
              <a:buChar char="○"/>
            </a:pPr>
            <a:r>
              <a:rPr lang="en-GB" sz="1100">
                <a:solidFill>
                  <a:schemeClr val="dk1"/>
                </a:solidFill>
                <a:latin typeface="Montserrat"/>
                <a:ea typeface="Montserrat"/>
                <a:cs typeface="Montserrat"/>
                <a:sym typeface="Montserrat"/>
              </a:rPr>
              <a:t>Hendrik Verwoed, the architect of apartheid, was the editor of the Transvaaler incorporated into Naspers</a:t>
            </a:r>
            <a:endParaRPr sz="1100">
              <a:solidFill>
                <a:srgbClr val="000000"/>
              </a:solidFill>
              <a:latin typeface="Montserrat"/>
              <a:ea typeface="Montserrat"/>
              <a:cs typeface="Montserrat"/>
              <a:sym typeface="Montserrat"/>
            </a:endParaRPr>
          </a:p>
          <a:p>
            <a:pPr marL="914400" lvl="1"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Naspers’ major publications include Die Burger, Die Beeld and Rapport and City Press which was launched for the black market</a:t>
            </a:r>
            <a:endParaRPr sz="1100">
              <a:solidFill>
                <a:srgbClr val="000000"/>
              </a:solidFill>
              <a:latin typeface="Montserrat"/>
              <a:ea typeface="Montserrat"/>
              <a:cs typeface="Montserrat"/>
              <a:sym typeface="Montserrat"/>
            </a:endParaRPr>
          </a:p>
          <a:p>
            <a:pPr marL="914400" lvl="1"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They also have the largest online site in South Africa-News24 </a:t>
            </a:r>
            <a:endParaRPr sz="1100">
              <a:solidFill>
                <a:srgbClr val="000000"/>
              </a:solidFill>
              <a:latin typeface="Montserrat"/>
              <a:ea typeface="Montserrat"/>
              <a:cs typeface="Montserrat"/>
              <a:sym typeface="Montserrat"/>
            </a:endParaRPr>
          </a:p>
          <a:p>
            <a:pPr marL="914400" lvl="1"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A Chairman of Naspers famously wrote to PW Botha and vice versa pledging support for the National Party in exchange for printing textbooks contract </a:t>
            </a:r>
            <a:endParaRPr sz="1100">
              <a:solidFill>
                <a:srgbClr val="000000"/>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Caxton funding and support arose from another Afrikaner media group based in Transvaal (Gauteng) funded by the government.  Established The Citizen which still exists today. </a:t>
            </a:r>
            <a:endParaRPr sz="1100">
              <a:solidFill>
                <a:srgbClr val="000000"/>
              </a:solidFill>
              <a:latin typeface="Montserrat"/>
              <a:ea typeface="Montserrat"/>
              <a:cs typeface="Montserrat"/>
              <a:sym typeface="Montserrat"/>
            </a:endParaRPr>
          </a:p>
          <a:p>
            <a:pPr marL="914400" lvl="1" indent="-298450" algn="l" rtl="0">
              <a:lnSpc>
                <a:spcPct val="115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Rembrandt controlled by Johan Rupert and the Rupert family is a significant shareholder in Caxton as well as other media in South Africa such as eTV, ENCA and provides support for the Daily Maverick.</a:t>
            </a:r>
            <a:endParaRPr sz="1100">
              <a:solidFill>
                <a:srgbClr val="000000"/>
              </a:solidFill>
              <a:latin typeface="Montserrat"/>
              <a:ea typeface="Montserrat"/>
              <a:cs typeface="Montserrat"/>
              <a:sym typeface="Montserrat"/>
            </a:endParaRPr>
          </a:p>
          <a:p>
            <a:pPr marL="0" lvl="0" indent="0" algn="l" rtl="0">
              <a:lnSpc>
                <a:spcPct val="95000"/>
              </a:lnSpc>
              <a:spcBef>
                <a:spcPts val="1200"/>
              </a:spcBef>
              <a:spcAft>
                <a:spcPts val="1200"/>
              </a:spcAft>
              <a:buSzPts val="852"/>
              <a:buNone/>
            </a:pPr>
            <a:endParaRPr sz="1100">
              <a:solidFill>
                <a:srgbClr val="00000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 name="Google Shape;105;p19"/>
          <p:cNvPicPr preferRelativeResize="0"/>
          <p:nvPr/>
        </p:nvPicPr>
        <p:blipFill>
          <a:blip r:embed="rId3">
            <a:alphaModFix/>
          </a:blip>
          <a:stretch>
            <a:fillRect/>
          </a:stretch>
        </p:blipFill>
        <p:spPr>
          <a:xfrm>
            <a:off x="7391400" y="4661900"/>
            <a:ext cx="1440900" cy="321800"/>
          </a:xfrm>
          <a:prstGeom prst="rect">
            <a:avLst/>
          </a:prstGeom>
          <a:noFill/>
          <a:ln>
            <a:noFill/>
          </a:ln>
        </p:spPr>
      </p:pic>
      <p:sp>
        <p:nvSpPr>
          <p:cNvPr id="106" name="Google Shape;106;p19"/>
          <p:cNvSpPr txBox="1">
            <a:spLocks noGrp="1"/>
          </p:cNvSpPr>
          <p:nvPr>
            <p:ph type="title"/>
          </p:nvPr>
        </p:nvSpPr>
        <p:spPr>
          <a:xfrm>
            <a:off x="311700" y="403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MEDIA BEFORE 1994: THE ENGLISH MEDIA</a:t>
            </a: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000"/>
          </a:p>
        </p:txBody>
      </p:sp>
      <p:sp>
        <p:nvSpPr>
          <p:cNvPr id="107" name="Google Shape;107;p19"/>
          <p:cNvSpPr txBox="1">
            <a:spLocks noGrp="1"/>
          </p:cNvSpPr>
          <p:nvPr>
            <p:ph type="body" idx="1"/>
          </p:nvPr>
        </p:nvSpPr>
        <p:spPr>
          <a:xfrm>
            <a:off x="311700" y="1152475"/>
            <a:ext cx="8520600" cy="37512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Prior to 1994 the English media was for all intents and purposes controlled by the Oppenheimer family through Anglo American and its subsidiaries</a:t>
            </a:r>
            <a:endParaRPr sz="1100">
              <a:solidFill>
                <a:srgbClr val="000000"/>
              </a:solidFill>
              <a:latin typeface="Montserrat"/>
              <a:ea typeface="Montserrat"/>
              <a:cs typeface="Montserrat"/>
              <a:sym typeface="Montserrat"/>
            </a:endParaRPr>
          </a:p>
          <a:p>
            <a:pPr marL="457200" lvl="0" indent="-298450" algn="l" rtl="0">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This eventually resulted in two major media groupings, - The Times Media Group (Arena-Sunday Times &amp; Business Day) and The Argus Group (Independent Media)</a:t>
            </a:r>
            <a:endParaRPr sz="1100">
              <a:solidFill>
                <a:srgbClr val="000000"/>
              </a:solidFill>
              <a:latin typeface="Montserrat"/>
              <a:ea typeface="Montserrat"/>
              <a:cs typeface="Montserrat"/>
              <a:sym typeface="Montserrat"/>
            </a:endParaRPr>
          </a:p>
          <a:p>
            <a:pPr marL="457200" lvl="0" indent="-298450" algn="l" rtl="0">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Oppenheimer family decided to sell their shares in the Times Media business, which was listed, to a consortium led by President Cyril Ramaphosa through the NEC, which eventually became the Johnnic Consortium. </a:t>
            </a:r>
            <a:endParaRPr sz="1100">
              <a:solidFill>
                <a:srgbClr val="000000"/>
              </a:solidFill>
              <a:latin typeface="Montserrat"/>
              <a:ea typeface="Montserrat"/>
              <a:cs typeface="Montserrat"/>
              <a:sym typeface="Montserrat"/>
            </a:endParaRPr>
          </a:p>
          <a:p>
            <a:pPr marL="914400" lvl="1" indent="-298450" algn="l" rtl="0">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This changed over time to be known as Johnnic Holdings and Avusa which had a shareholder from Tokyo Sexwale’s Mvelaphanda Group.</a:t>
            </a:r>
            <a:endParaRPr sz="1100">
              <a:solidFill>
                <a:srgbClr val="000000"/>
              </a:solidFill>
              <a:latin typeface="Montserrat"/>
              <a:ea typeface="Montserrat"/>
              <a:cs typeface="Montserrat"/>
              <a:sym typeface="Montserrat"/>
            </a:endParaRPr>
          </a:p>
          <a:p>
            <a:pPr marL="914400" lvl="1" indent="-298450" algn="l" rtl="0">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In both above cases because it was a listed company, they were never able to have control and shape the transformation and narrative of these  titles. The management and editorial remained  largely untransformed. </a:t>
            </a:r>
            <a:endParaRPr sz="1100">
              <a:solidFill>
                <a:srgbClr val="000000"/>
              </a:solidFill>
              <a:latin typeface="Montserrat"/>
              <a:ea typeface="Montserrat"/>
              <a:cs typeface="Montserrat"/>
              <a:sym typeface="Montserrat"/>
            </a:endParaRPr>
          </a:p>
          <a:p>
            <a:pPr marL="457200" lvl="0" indent="-298450" algn="l" rtl="0">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Just prior to 1994 Oppenheimer did not want The Argus Group to fall into the hands of the ANC and sold this group to Tony O’Reilly’s Independent Media from Ireland. Hence  the name changed from The Argus Group to Independent News and Media now being owned by the Irish</a:t>
            </a:r>
            <a:endParaRPr sz="1100">
              <a:solidFill>
                <a:srgbClr val="000000"/>
              </a:solidFill>
              <a:latin typeface="Montserrat"/>
              <a:ea typeface="Montserrat"/>
              <a:cs typeface="Montserrat"/>
              <a:sym typeface="Montserrat"/>
            </a:endParaRPr>
          </a:p>
          <a:p>
            <a:pPr marL="457200" lvl="0" indent="-298450" algn="l" rtl="0">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From 1993 to 2013, Independent Media was owned by the listed Irish Independent Media Group in which control had changed from Tony O’Reilly to Dennis O’Brien, the telecoms entrepreneur. The Irish Independent was in serious financial difficulty having made acquisitions globally and was forced to sell its businesses overseas in South Africa and Australia</a:t>
            </a:r>
            <a:endParaRPr sz="1100">
              <a:solidFill>
                <a:srgbClr val="00000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p20"/>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114" name="Google Shape;11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020">
                <a:solidFill>
                  <a:srgbClr val="FFFFFF"/>
                </a:solidFill>
                <a:latin typeface="Montserrat"/>
                <a:ea typeface="Montserrat"/>
                <a:cs typeface="Montserrat"/>
                <a:sym typeface="Montserrat"/>
              </a:rPr>
              <a:t>THE SALE OF INDEPENDENT MEDIA</a:t>
            </a:r>
            <a:endParaRPr sz="2020">
              <a:solidFill>
                <a:srgbClr val="FFFFFF"/>
              </a:solidFill>
              <a:latin typeface="Montserrat"/>
              <a:ea typeface="Montserrat"/>
              <a:cs typeface="Montserrat"/>
              <a:sym typeface="Montserrat"/>
            </a:endParaRPr>
          </a:p>
        </p:txBody>
      </p:sp>
      <p:sp>
        <p:nvSpPr>
          <p:cNvPr id="115" name="Google Shape;11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In 2012 the Irish announced that they would be selling their SA  media assets and appointed corporate advisors to effect the sale.</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There was a bid process with 30 bidders and eventually a short list of 5 bidders</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Dennis O’Brien, the major shareholder of the Irish Independent indicated publicly that they would accept nothing less than 280 million Euros for the South African assets, roughly translating into R3,2 billion. </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However, as time went on a number of factors forced the Irish to sell Independent for a lower amount. These factors included: the debt which the Irish had to Banks in Ireland, the impact of the rand/dollar exchange rate and most importantly the Marikana massacre which created a confidence crisis in the South African economy</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5 shortlisted bidders included prominent South African businessman from prominent families and some holding political positions.</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Gupta Family also tried to bid but failed to make the short list.</a:t>
            </a:r>
            <a:endParaRPr sz="1100">
              <a:solidFill>
                <a:srgbClr val="000000"/>
              </a:solidFill>
              <a:latin typeface="Montserrat"/>
              <a:ea typeface="Montserrat"/>
              <a:cs typeface="Montserrat"/>
              <a:sym typeface="Montserrat"/>
            </a:endParaRPr>
          </a:p>
          <a:p>
            <a:pPr marL="457200" lvl="0" indent="-298450" algn="l" rtl="0">
              <a:lnSpc>
                <a:spcPct val="150000"/>
              </a:lnSpc>
              <a:spcBef>
                <a:spcPts val="0"/>
              </a:spcBef>
              <a:spcAft>
                <a:spcPts val="0"/>
              </a:spcAft>
              <a:buClr>
                <a:srgbClr val="000000"/>
              </a:buClr>
              <a:buSzPts val="1100"/>
              <a:buFont typeface="Montserrat"/>
              <a:buChar char="●"/>
            </a:pPr>
            <a:r>
              <a:rPr lang="en-GB" sz="1100">
                <a:solidFill>
                  <a:srgbClr val="000000"/>
                </a:solidFill>
                <a:latin typeface="Montserrat"/>
                <a:ea typeface="Montserrat"/>
                <a:cs typeface="Montserrat"/>
                <a:sym typeface="Montserrat"/>
              </a:rPr>
              <a:t>The Sekunjalo Consortium was the successful bidder with a bid just over R2 billion which was negotiated down from an original R2,6 billion to just over R2 billion. </a:t>
            </a:r>
            <a:endParaRPr sz="1100">
              <a:solidFill>
                <a:srgbClr val="000000"/>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p:nvPr/>
        </p:nvSpPr>
        <p:spPr>
          <a:xfrm>
            <a:off x="0" y="285750"/>
            <a:ext cx="8832300" cy="723900"/>
          </a:xfrm>
          <a:prstGeom prst="rect">
            <a:avLst/>
          </a:prstGeom>
          <a:solidFill>
            <a:srgbClr val="B4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p21"/>
          <p:cNvPicPr preferRelativeResize="0"/>
          <p:nvPr/>
        </p:nvPicPr>
        <p:blipFill>
          <a:blip r:embed="rId3">
            <a:alphaModFix/>
          </a:blip>
          <a:stretch>
            <a:fillRect/>
          </a:stretch>
        </p:blipFill>
        <p:spPr>
          <a:xfrm>
            <a:off x="7391400" y="4545500"/>
            <a:ext cx="1440900" cy="321800"/>
          </a:xfrm>
          <a:prstGeom prst="rect">
            <a:avLst/>
          </a:prstGeom>
          <a:noFill/>
          <a:ln>
            <a:noFill/>
          </a:ln>
        </p:spPr>
      </p:pic>
      <p:sp>
        <p:nvSpPr>
          <p:cNvPr id="122" name="Google Shape;12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a:solidFill>
                  <a:srgbClr val="FFFFFF"/>
                </a:solidFill>
                <a:latin typeface="Montserrat"/>
                <a:ea typeface="Montserrat"/>
                <a:cs typeface="Montserrat"/>
                <a:sym typeface="Montserrat"/>
              </a:rPr>
              <a:t>INDEPENDENT MEDIA CONSORTIUM (SIM)</a:t>
            </a:r>
            <a:endParaRPr sz="2000">
              <a:solidFill>
                <a:srgbClr val="FFFFFF"/>
              </a:solidFill>
              <a:latin typeface="Montserrat"/>
              <a:ea typeface="Montserrat"/>
              <a:cs typeface="Montserrat"/>
              <a:sym typeface="Montserrat"/>
            </a:endParaRPr>
          </a:p>
        </p:txBody>
      </p:sp>
      <p:sp>
        <p:nvSpPr>
          <p:cNvPr id="123" name="Google Shape;123;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a:bodyPr>
          <a:lstStyle/>
          <a:p>
            <a:pPr marL="457200" lvl="0" indent="-293211" algn="l" rtl="0">
              <a:lnSpc>
                <a:spcPct val="150000"/>
              </a:lnSpc>
              <a:spcBef>
                <a:spcPts val="0"/>
              </a:spcBef>
              <a:spcAft>
                <a:spcPts val="0"/>
              </a:spcAft>
              <a:buClr>
                <a:srgbClr val="000000"/>
              </a:buClr>
              <a:buSzPct val="100000"/>
              <a:buFont typeface="Montserrat"/>
              <a:buChar char="●"/>
            </a:pPr>
            <a:r>
              <a:rPr lang="en-GB" sz="1100">
                <a:solidFill>
                  <a:srgbClr val="000000"/>
                </a:solidFill>
                <a:latin typeface="Montserrat"/>
                <a:ea typeface="Montserrat"/>
                <a:cs typeface="Montserrat"/>
                <a:sym typeface="Montserrat"/>
              </a:rPr>
              <a:t>The Sekunjalo Independent Media Consortium (SIM) was set up with Sekunjalo Investment Holdings being the anchor shareholder to provide the necessary capital support, technical and corporate transaction experience. </a:t>
            </a:r>
            <a:endParaRPr sz="1100">
              <a:solidFill>
                <a:srgbClr val="000000"/>
              </a:solidFill>
              <a:latin typeface="Montserrat"/>
              <a:ea typeface="Montserrat"/>
              <a:cs typeface="Montserrat"/>
              <a:sym typeface="Montserrat"/>
            </a:endParaRPr>
          </a:p>
          <a:p>
            <a:pPr marL="457200" lvl="0" indent="-293211" algn="l" rtl="0">
              <a:lnSpc>
                <a:spcPct val="150000"/>
              </a:lnSpc>
              <a:spcBef>
                <a:spcPts val="0"/>
              </a:spcBef>
              <a:spcAft>
                <a:spcPts val="0"/>
              </a:spcAft>
              <a:buClr>
                <a:srgbClr val="000000"/>
              </a:buClr>
              <a:buSzPct val="100000"/>
              <a:buFont typeface="Montserrat"/>
              <a:buChar char="●"/>
            </a:pPr>
            <a:r>
              <a:rPr lang="en-GB" sz="1100">
                <a:solidFill>
                  <a:srgbClr val="000000"/>
                </a:solidFill>
                <a:latin typeface="Montserrat"/>
                <a:ea typeface="Montserrat"/>
                <a:cs typeface="Montserrat"/>
                <a:sym typeface="Montserrat"/>
              </a:rPr>
              <a:t>The broad-based consortium which was negotiated with the PIC included labour union investment companies, women’s groupings, community groupings, representatives of the Black Business Council and various NGO’s.</a:t>
            </a:r>
            <a:endParaRPr sz="1100">
              <a:solidFill>
                <a:srgbClr val="000000"/>
              </a:solidFill>
              <a:latin typeface="Montserrat"/>
              <a:ea typeface="Montserrat"/>
              <a:cs typeface="Montserrat"/>
              <a:sym typeface="Montserrat"/>
            </a:endParaRPr>
          </a:p>
          <a:p>
            <a:pPr marL="457200" lvl="0" indent="-293211" algn="l" rtl="0">
              <a:lnSpc>
                <a:spcPct val="150000"/>
              </a:lnSpc>
              <a:spcBef>
                <a:spcPts val="0"/>
              </a:spcBef>
              <a:spcAft>
                <a:spcPts val="0"/>
              </a:spcAft>
              <a:buClr>
                <a:srgbClr val="000000"/>
              </a:buClr>
              <a:buSzPct val="100000"/>
              <a:buFont typeface="Montserrat"/>
              <a:buChar char="●"/>
            </a:pPr>
            <a:r>
              <a:rPr lang="en-GB" sz="1100">
                <a:solidFill>
                  <a:srgbClr val="000000"/>
                </a:solidFill>
                <a:latin typeface="Montserrat"/>
                <a:ea typeface="Montserrat"/>
                <a:cs typeface="Montserrat"/>
                <a:sym typeface="Montserrat"/>
              </a:rPr>
              <a:t>Importantly employees of Independent Media through an employee trust were given an opportunity to become shareholders and remain shareholders today.</a:t>
            </a:r>
            <a:endParaRPr sz="1100">
              <a:solidFill>
                <a:srgbClr val="000000"/>
              </a:solidFill>
              <a:latin typeface="Montserrat"/>
              <a:ea typeface="Montserrat"/>
              <a:cs typeface="Montserrat"/>
              <a:sym typeface="Montserrat"/>
            </a:endParaRPr>
          </a:p>
          <a:p>
            <a:pPr marL="457200" lvl="0" indent="-293211" algn="l" rtl="0">
              <a:lnSpc>
                <a:spcPct val="150000"/>
              </a:lnSpc>
              <a:spcBef>
                <a:spcPts val="0"/>
              </a:spcBef>
              <a:spcAft>
                <a:spcPts val="0"/>
              </a:spcAft>
              <a:buClr>
                <a:srgbClr val="000000"/>
              </a:buClr>
              <a:buSzPct val="100000"/>
              <a:buFont typeface="Montserrat"/>
              <a:buChar char="●"/>
            </a:pPr>
            <a:r>
              <a:rPr lang="en-GB" sz="1100">
                <a:solidFill>
                  <a:srgbClr val="000000"/>
                </a:solidFill>
                <a:latin typeface="Montserrat"/>
                <a:ea typeface="Montserrat"/>
                <a:cs typeface="Montserrat"/>
                <a:sym typeface="Montserrat"/>
              </a:rPr>
              <a:t>Initially the PIC had made a non binding commitment of over R2 billion when the Irish were demanding close to R3.2 billion.</a:t>
            </a:r>
            <a:endParaRPr sz="1100">
              <a:solidFill>
                <a:srgbClr val="000000"/>
              </a:solidFill>
              <a:latin typeface="Montserrat"/>
              <a:ea typeface="Montserrat"/>
              <a:cs typeface="Montserrat"/>
              <a:sym typeface="Montserrat"/>
            </a:endParaRPr>
          </a:p>
          <a:p>
            <a:pPr marL="457200" lvl="0" indent="-293211" algn="l" rtl="0">
              <a:lnSpc>
                <a:spcPct val="150000"/>
              </a:lnSpc>
              <a:spcBef>
                <a:spcPts val="0"/>
              </a:spcBef>
              <a:spcAft>
                <a:spcPts val="0"/>
              </a:spcAft>
              <a:buClr>
                <a:srgbClr val="000000"/>
              </a:buClr>
              <a:buSzPct val="100000"/>
              <a:buFont typeface="Montserrat"/>
              <a:buChar char="●"/>
            </a:pPr>
            <a:r>
              <a:rPr lang="en-GB" sz="1100">
                <a:solidFill>
                  <a:srgbClr val="000000"/>
                </a:solidFill>
                <a:latin typeface="Montserrat"/>
                <a:ea typeface="Montserrat"/>
                <a:cs typeface="Montserrat"/>
                <a:sym typeface="Montserrat"/>
              </a:rPr>
              <a:t>Sekunjalo appointed the London division of global investment bank CitiBank as its corporate advisor to the transaction. This unit had strong media M&amp;A experience.</a:t>
            </a:r>
            <a:endParaRPr sz="1100">
              <a:solidFill>
                <a:srgbClr val="000000"/>
              </a:solidFill>
              <a:latin typeface="Montserrat"/>
              <a:ea typeface="Montserrat"/>
              <a:cs typeface="Montserrat"/>
              <a:sym typeface="Montserrat"/>
            </a:endParaRPr>
          </a:p>
          <a:p>
            <a:pPr marL="457200" lvl="0" indent="-293211" algn="l" rtl="0">
              <a:lnSpc>
                <a:spcPct val="150000"/>
              </a:lnSpc>
              <a:spcBef>
                <a:spcPts val="0"/>
              </a:spcBef>
              <a:spcAft>
                <a:spcPts val="0"/>
              </a:spcAft>
              <a:buClr>
                <a:srgbClr val="000000"/>
              </a:buClr>
              <a:buSzPct val="100000"/>
              <a:buFont typeface="Montserrat"/>
              <a:buChar char="●"/>
            </a:pPr>
            <a:r>
              <a:rPr lang="en-GB" sz="1100">
                <a:solidFill>
                  <a:srgbClr val="000000"/>
                </a:solidFill>
                <a:latin typeface="Montserrat"/>
                <a:ea typeface="Montserrat"/>
                <a:cs typeface="Montserrat"/>
                <a:sym typeface="Montserrat"/>
              </a:rPr>
              <a:t>CitiBank was retained by Sekunjalo (at its own risk) as its advisor even though the transaction might not be successful</a:t>
            </a:r>
            <a:endParaRPr sz="1100">
              <a:solidFill>
                <a:srgbClr val="000000"/>
              </a:solidFill>
              <a:latin typeface="Montserrat"/>
              <a:ea typeface="Montserrat"/>
              <a:cs typeface="Montserrat"/>
              <a:sym typeface="Montserrat"/>
            </a:endParaRPr>
          </a:p>
          <a:p>
            <a:pPr marL="457200" lvl="0" indent="-293211" algn="l" rtl="0">
              <a:lnSpc>
                <a:spcPct val="150000"/>
              </a:lnSpc>
              <a:spcBef>
                <a:spcPts val="0"/>
              </a:spcBef>
              <a:spcAft>
                <a:spcPts val="0"/>
              </a:spcAft>
              <a:buClr>
                <a:srgbClr val="000000"/>
              </a:buClr>
              <a:buSzPct val="100000"/>
              <a:buFont typeface="Montserrat"/>
              <a:buChar char="●"/>
            </a:pPr>
            <a:r>
              <a:rPr lang="en-GB" sz="1100">
                <a:solidFill>
                  <a:srgbClr val="000000"/>
                </a:solidFill>
                <a:latin typeface="Montserrat"/>
                <a:ea typeface="Montserrat"/>
                <a:cs typeface="Montserrat"/>
                <a:sym typeface="Montserrat"/>
              </a:rPr>
              <a:t>The SIM consortium also engaged with former senior black editors to advise on the purchase of Independent Media.</a:t>
            </a:r>
            <a:endParaRPr sz="1100">
              <a:solidFill>
                <a:srgbClr val="000000"/>
              </a:solidFill>
              <a:latin typeface="Montserrat"/>
              <a:ea typeface="Montserrat"/>
              <a:cs typeface="Montserrat"/>
              <a:sym typeface="Montserrat"/>
            </a:endParaRPr>
          </a:p>
          <a:p>
            <a:pPr marL="0" lvl="0" indent="0" algn="l" rtl="0">
              <a:lnSpc>
                <a:spcPct val="150000"/>
              </a:lnSpc>
              <a:spcBef>
                <a:spcPts val="1200"/>
              </a:spcBef>
              <a:spcAft>
                <a:spcPts val="1200"/>
              </a:spcAft>
              <a:buNone/>
            </a:pPr>
            <a:endParaRPr sz="1100">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4363</Words>
  <Application>Microsoft Office PowerPoint</Application>
  <PresentationFormat>On-screen Show (16:9)</PresentationFormat>
  <Paragraphs>336</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Montserrat ExtraBold</vt:lpstr>
      <vt:lpstr>Montserrat</vt:lpstr>
      <vt:lpstr>Montserrat SemiBold</vt:lpstr>
      <vt:lpstr>Montserrat Black</vt:lpstr>
      <vt:lpstr>Calibri</vt:lpstr>
      <vt:lpstr>Simple Light</vt:lpstr>
      <vt:lpstr>INDEPENDENT MEDIA </vt:lpstr>
      <vt:lpstr>Slide 2</vt:lpstr>
      <vt:lpstr>Slide 3</vt:lpstr>
      <vt:lpstr>Slide 4</vt:lpstr>
      <vt:lpstr>Slide 5</vt:lpstr>
      <vt:lpstr>MEDIA BEFORE 1994: THE AFRIKAANS MEDIA </vt:lpstr>
      <vt:lpstr>MEDIA BEFORE 1994: THE ENGLISH MEDIA </vt:lpstr>
      <vt:lpstr>THE SALE OF INDEPENDENT MEDIA</vt:lpstr>
      <vt:lpstr>INDEPENDENT MEDIA CONSORTIUM (SIM)</vt:lpstr>
      <vt:lpstr>Slide 10</vt:lpstr>
      <vt:lpstr>PIC INVESTMENT IN INDEPENDENT MEDIA: RATIONALE</vt:lpstr>
      <vt:lpstr>Slide 12</vt:lpstr>
      <vt:lpstr>THE PIC INVESTMENT TRANSACTION WITH INDEPENDENT MEDIA: MYTH V REALITY  </vt:lpstr>
      <vt:lpstr>THE ATTEMPTS TO DERAIL THE TRANSACTION</vt:lpstr>
      <vt:lpstr>ALL ATTEMPTS TO STOP THE TRANSACTION FAILED</vt:lpstr>
      <vt:lpstr>Slide 16</vt:lpstr>
      <vt:lpstr>THE EARLY YEARS : RESISTANCE TO A BLACK COMPETITOR</vt:lpstr>
      <vt:lpstr>THE LATER YEARS: TRANSFORMATIVE DRIVE</vt:lpstr>
      <vt:lpstr>Slide 19</vt:lpstr>
      <vt:lpstr>Slide 20</vt:lpstr>
      <vt:lpstr>Slide 21</vt:lpstr>
      <vt:lpstr>Slide 22</vt:lpstr>
      <vt:lpstr>Slide 23</vt:lpstr>
      <vt:lpstr>UNLOCKING THE VALUE FOR PIC: NASPERS SUCCESS STORY</vt:lpstr>
      <vt:lpstr>SAGARMATHA: A MSP TECH MEDIA COMPANY</vt:lpstr>
      <vt:lpstr>Slide 26</vt:lpstr>
      <vt:lpstr>Slide 27</vt:lpstr>
      <vt:lpstr>Slide 28</vt:lpstr>
      <vt:lpstr>Slide 29</vt:lpstr>
      <vt:lpstr>Slide 30</vt:lpstr>
      <vt:lpstr>Slide 31</vt:lpstr>
      <vt:lpstr>Slide 32</vt:lpstr>
      <vt:lpstr>MEDIA FREEDOM &amp; OUR FUTURE</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INDEPENDENT MEDIA</dc:title>
  <dc:creator>Justice Molafo</dc:creator>
  <cp:lastModifiedBy>Monique</cp:lastModifiedBy>
  <cp:revision>1</cp:revision>
  <dcterms:modified xsi:type="dcterms:W3CDTF">2021-03-17T08:51:33Z</dcterms:modified>
</cp:coreProperties>
</file>