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8"/>
  </p:notesMasterIdLst>
  <p:sldIdLst>
    <p:sldId id="257" r:id="rId5"/>
    <p:sldId id="258" r:id="rId6"/>
    <p:sldId id="502" r:id="rId7"/>
    <p:sldId id="260" r:id="rId8"/>
    <p:sldId id="347" r:id="rId9"/>
    <p:sldId id="483" r:id="rId10"/>
    <p:sldId id="446" r:id="rId11"/>
    <p:sldId id="495" r:id="rId12"/>
    <p:sldId id="415" r:id="rId13"/>
    <p:sldId id="379" r:id="rId14"/>
    <p:sldId id="416" r:id="rId15"/>
    <p:sldId id="362" r:id="rId16"/>
    <p:sldId id="266" r:id="rId17"/>
    <p:sldId id="470" r:id="rId18"/>
    <p:sldId id="270" r:id="rId19"/>
    <p:sldId id="272" r:id="rId20"/>
    <p:sldId id="273" r:id="rId21"/>
    <p:sldId id="353" r:id="rId22"/>
    <p:sldId id="263" r:id="rId23"/>
    <p:sldId id="413" r:id="rId24"/>
    <p:sldId id="317" r:id="rId25"/>
    <p:sldId id="498" r:id="rId26"/>
    <p:sldId id="499" r:id="rId27"/>
    <p:sldId id="500" r:id="rId28"/>
    <p:sldId id="331" r:id="rId29"/>
    <p:sldId id="501" r:id="rId30"/>
    <p:sldId id="478" r:id="rId31"/>
    <p:sldId id="313" r:id="rId32"/>
    <p:sldId id="509" r:id="rId33"/>
    <p:sldId id="314" r:id="rId34"/>
    <p:sldId id="485" r:id="rId35"/>
    <p:sldId id="288" r:id="rId36"/>
    <p:sldId id="486" r:id="rId37"/>
    <p:sldId id="292" r:id="rId38"/>
    <p:sldId id="488" r:id="rId39"/>
    <p:sldId id="497" r:id="rId40"/>
    <p:sldId id="374" r:id="rId41"/>
    <p:sldId id="489" r:id="rId42"/>
    <p:sldId id="505" r:id="rId43"/>
    <p:sldId id="491" r:id="rId44"/>
    <p:sldId id="492" r:id="rId45"/>
    <p:sldId id="493" r:id="rId46"/>
    <p:sldId id="504" r:id="rId47"/>
    <p:sldId id="506" r:id="rId48"/>
    <p:sldId id="455" r:id="rId49"/>
    <p:sldId id="456" r:id="rId50"/>
    <p:sldId id="419" r:id="rId51"/>
    <p:sldId id="315" r:id="rId52"/>
    <p:sldId id="487" r:id="rId53"/>
    <p:sldId id="494" r:id="rId54"/>
    <p:sldId id="490" r:id="rId55"/>
    <p:sldId id="477" r:id="rId56"/>
    <p:sldId id="324" r:id="rId5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9" autoAdjust="0"/>
    <p:restoredTop sz="94434" autoAdjust="0"/>
  </p:normalViewPr>
  <p:slideViewPr>
    <p:cSldViewPr snapToGrid="0">
      <p:cViewPr varScale="1">
        <p:scale>
          <a:sx n="73" d="100"/>
          <a:sy n="73" d="100"/>
        </p:scale>
        <p:origin x="696" y="5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99E84B2-807D-4389-9DF7-0C55AA090B2E}" type="datetimeFigureOut">
              <a:rPr lang="en-ZA" smtClean="0"/>
              <a:t>2021/03/15</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5D6C1C-83C5-406C-B602-5CF68601BCAD}" type="slidenum">
              <a:rPr lang="en-ZA" smtClean="0"/>
              <a:t>‹#›</a:t>
            </a:fld>
            <a:endParaRPr lang="en-ZA"/>
          </a:p>
        </p:txBody>
      </p:sp>
    </p:spTree>
    <p:extLst>
      <p:ext uri="{BB962C8B-B14F-4D97-AF65-F5344CB8AC3E}">
        <p14:creationId xmlns:p14="http://schemas.microsoft.com/office/powerpoint/2010/main" val="9214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EF0D602-3601-4F5D-9224-580A7175508B}"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54047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82823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ヒラギノ角ゴ Pro W3" pitchFamily="112" charset="-128"/>
              <a:cs typeface="+mn-cs"/>
            </a:endParaRPr>
          </a:p>
        </p:txBody>
      </p:sp>
    </p:spTree>
    <p:extLst>
      <p:ext uri="{BB962C8B-B14F-4D97-AF65-F5344CB8AC3E}">
        <p14:creationId xmlns:p14="http://schemas.microsoft.com/office/powerpoint/2010/main" val="236283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406744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257572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409561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413649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8397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ZA"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01968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8397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ZA"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39080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8397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ZA"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1336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74630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F0D602-3601-4F5D-9224-580A7175508B}"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100814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F0D602-3601-4F5D-9224-580A7175508B}"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168188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endParaRPr lang="en-ZA"/>
          </a:p>
        </p:txBody>
      </p:sp>
    </p:spTree>
    <p:extLst>
      <p:ext uri="{BB962C8B-B14F-4D97-AF65-F5344CB8AC3E}">
        <p14:creationId xmlns:p14="http://schemas.microsoft.com/office/powerpoint/2010/main" val="98265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415679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09629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364749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127465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315046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195550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371020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36710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188680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267583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100249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78632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234327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3590978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59EDDE0-0BA2-E448-A525-7BD79AAECF71}" type="datetimeFigureOut">
              <a:rPr lang="en-US" smtClean="0"/>
              <a:t>3/15/2021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9A1E8DC-A2A7-9E4F-8C62-FAE402F7C9C8}" type="slidenum">
              <a:rPr lang="en-US" smtClean="0"/>
              <a:t>‹#›</a:t>
            </a:fld>
            <a:endParaRPr lang="en-US"/>
          </a:p>
        </p:txBody>
      </p:sp>
    </p:spTree>
    <p:extLst>
      <p:ext uri="{BB962C8B-B14F-4D97-AF65-F5344CB8AC3E}">
        <p14:creationId xmlns:p14="http://schemas.microsoft.com/office/powerpoint/2010/main" val="29602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1C60E70-B14A-4C83-9529-23CEDDCB3845}"/>
              </a:ext>
            </a:extLst>
          </p:cNvPr>
          <p:cNvSpPr>
            <a:spLocks noGrp="1"/>
          </p:cNvSpPr>
          <p:nvPr>
            <p:ph type="dt" sz="half" idx="10"/>
          </p:nvPr>
        </p:nvSpPr>
        <p:spPr/>
        <p:txBody>
          <a:bodyPr/>
          <a:lstStyle>
            <a:lvl1pPr>
              <a:defRPr/>
            </a:lvl1pPr>
          </a:lstStyle>
          <a:p>
            <a:pPr>
              <a:defRPr/>
            </a:pPr>
            <a:fld id="{116C6746-BE1A-4EBD-9E24-582EFDF37DCD}" type="datetime1">
              <a:rPr lang="en-ZA"/>
              <a:pPr>
                <a:defRPr/>
              </a:pPr>
              <a:t>2021/03/15</a:t>
            </a:fld>
            <a:endParaRPr lang="en-ZA" dirty="0"/>
          </a:p>
        </p:txBody>
      </p:sp>
      <p:sp>
        <p:nvSpPr>
          <p:cNvPr id="5" name="Footer Placeholder 4">
            <a:extLst>
              <a:ext uri="{FF2B5EF4-FFF2-40B4-BE49-F238E27FC236}">
                <a16:creationId xmlns:a16="http://schemas.microsoft.com/office/drawing/2014/main" id="{F09BD926-F5E3-401F-9265-E5FFBDB2E76E}"/>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7F1B2DEF-08F4-4511-A682-CFAE437F2D70}"/>
              </a:ext>
            </a:extLst>
          </p:cNvPr>
          <p:cNvSpPr>
            <a:spLocks noGrp="1"/>
          </p:cNvSpPr>
          <p:nvPr>
            <p:ph type="sldNum" sz="quarter" idx="12"/>
          </p:nvPr>
        </p:nvSpPr>
        <p:spPr/>
        <p:txBody>
          <a:bodyPr/>
          <a:lstStyle>
            <a:lvl1pPr>
              <a:defRPr/>
            </a:lvl1pPr>
          </a:lstStyle>
          <a:p>
            <a:fld id="{3B4517F9-FBD0-4864-AAD0-966FBFE00F7E}" type="slidenum">
              <a:rPr lang="en-ZA" altLang="en-US"/>
              <a:pPr/>
              <a:t>‹#›</a:t>
            </a:fld>
            <a:endParaRPr lang="en-ZA" altLang="en-US"/>
          </a:p>
        </p:txBody>
      </p:sp>
    </p:spTree>
    <p:extLst>
      <p:ext uri="{BB962C8B-B14F-4D97-AF65-F5344CB8AC3E}">
        <p14:creationId xmlns:p14="http://schemas.microsoft.com/office/powerpoint/2010/main" val="3995524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71CA946-10ED-4EC5-BD24-CC9AD10E7796}"/>
              </a:ext>
            </a:extLst>
          </p:cNvPr>
          <p:cNvSpPr>
            <a:spLocks noGrp="1"/>
          </p:cNvSpPr>
          <p:nvPr>
            <p:ph type="dt" sz="half" idx="10"/>
          </p:nvPr>
        </p:nvSpPr>
        <p:spPr/>
        <p:txBody>
          <a:bodyPr/>
          <a:lstStyle>
            <a:lvl1pPr>
              <a:defRPr/>
            </a:lvl1pPr>
          </a:lstStyle>
          <a:p>
            <a:pPr>
              <a:defRPr/>
            </a:pPr>
            <a:fld id="{BC765A1D-EC7E-4578-8130-02AACAA1A4EE}" type="datetime1">
              <a:rPr lang="en-ZA"/>
              <a:pPr>
                <a:defRPr/>
              </a:pPr>
              <a:t>2021/03/15</a:t>
            </a:fld>
            <a:endParaRPr lang="en-ZA" dirty="0"/>
          </a:p>
        </p:txBody>
      </p:sp>
      <p:sp>
        <p:nvSpPr>
          <p:cNvPr id="5" name="Footer Placeholder 4">
            <a:extLst>
              <a:ext uri="{FF2B5EF4-FFF2-40B4-BE49-F238E27FC236}">
                <a16:creationId xmlns:a16="http://schemas.microsoft.com/office/drawing/2014/main" id="{3532B239-EA06-4A94-B1C9-03242444550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D178648A-F55E-4B98-B13D-F453B21FB399}"/>
              </a:ext>
            </a:extLst>
          </p:cNvPr>
          <p:cNvSpPr>
            <a:spLocks noGrp="1"/>
          </p:cNvSpPr>
          <p:nvPr>
            <p:ph type="sldNum" sz="quarter" idx="12"/>
          </p:nvPr>
        </p:nvSpPr>
        <p:spPr/>
        <p:txBody>
          <a:bodyPr/>
          <a:lstStyle>
            <a:lvl1pPr>
              <a:defRPr/>
            </a:lvl1pPr>
          </a:lstStyle>
          <a:p>
            <a:fld id="{D677CF8F-210C-49C4-BB33-0E45AB2C6DED}" type="slidenum">
              <a:rPr lang="en-ZA" altLang="en-US"/>
              <a:pPr/>
              <a:t>‹#›</a:t>
            </a:fld>
            <a:endParaRPr lang="en-ZA" altLang="en-US"/>
          </a:p>
        </p:txBody>
      </p:sp>
    </p:spTree>
    <p:extLst>
      <p:ext uri="{BB962C8B-B14F-4D97-AF65-F5344CB8AC3E}">
        <p14:creationId xmlns:p14="http://schemas.microsoft.com/office/powerpoint/2010/main" val="2876417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98D91-D6ED-4026-948F-E50DDF75F622}"/>
              </a:ext>
            </a:extLst>
          </p:cNvPr>
          <p:cNvSpPr>
            <a:spLocks noGrp="1"/>
          </p:cNvSpPr>
          <p:nvPr>
            <p:ph type="dt" sz="half" idx="10"/>
          </p:nvPr>
        </p:nvSpPr>
        <p:spPr/>
        <p:txBody>
          <a:bodyPr/>
          <a:lstStyle>
            <a:lvl1pPr>
              <a:defRPr/>
            </a:lvl1pPr>
          </a:lstStyle>
          <a:p>
            <a:pPr>
              <a:defRPr/>
            </a:pPr>
            <a:fld id="{14E58EA1-DFDA-4475-99A5-F0CDD31B5FBA}" type="datetime1">
              <a:rPr lang="en-ZA"/>
              <a:pPr>
                <a:defRPr/>
              </a:pPr>
              <a:t>2021/03/15</a:t>
            </a:fld>
            <a:endParaRPr lang="en-ZA" dirty="0"/>
          </a:p>
        </p:txBody>
      </p:sp>
      <p:sp>
        <p:nvSpPr>
          <p:cNvPr id="5" name="Footer Placeholder 4">
            <a:extLst>
              <a:ext uri="{FF2B5EF4-FFF2-40B4-BE49-F238E27FC236}">
                <a16:creationId xmlns:a16="http://schemas.microsoft.com/office/drawing/2014/main" id="{99E791C2-4EB0-4AC0-B8B0-12F2F9E656CB}"/>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90619E5E-15A1-4014-964B-9474C2A9B095}"/>
              </a:ext>
            </a:extLst>
          </p:cNvPr>
          <p:cNvSpPr>
            <a:spLocks noGrp="1"/>
          </p:cNvSpPr>
          <p:nvPr>
            <p:ph type="sldNum" sz="quarter" idx="12"/>
          </p:nvPr>
        </p:nvSpPr>
        <p:spPr/>
        <p:txBody>
          <a:bodyPr/>
          <a:lstStyle>
            <a:lvl1pPr>
              <a:defRPr/>
            </a:lvl1pPr>
          </a:lstStyle>
          <a:p>
            <a:fld id="{3CF656B3-2778-4F4E-BDDE-F0993871BE31}" type="slidenum">
              <a:rPr lang="en-ZA" altLang="en-US"/>
              <a:pPr/>
              <a:t>‹#›</a:t>
            </a:fld>
            <a:endParaRPr lang="en-ZA" altLang="en-US"/>
          </a:p>
        </p:txBody>
      </p:sp>
    </p:spTree>
    <p:extLst>
      <p:ext uri="{BB962C8B-B14F-4D97-AF65-F5344CB8AC3E}">
        <p14:creationId xmlns:p14="http://schemas.microsoft.com/office/powerpoint/2010/main" val="238741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666DF2FF-9106-4F24-B118-794541AAB76C}"/>
              </a:ext>
            </a:extLst>
          </p:cNvPr>
          <p:cNvSpPr>
            <a:spLocks noGrp="1"/>
          </p:cNvSpPr>
          <p:nvPr>
            <p:ph type="dt" sz="half" idx="10"/>
          </p:nvPr>
        </p:nvSpPr>
        <p:spPr/>
        <p:txBody>
          <a:bodyPr/>
          <a:lstStyle>
            <a:lvl1pPr>
              <a:defRPr/>
            </a:lvl1pPr>
          </a:lstStyle>
          <a:p>
            <a:pPr>
              <a:defRPr/>
            </a:pPr>
            <a:fld id="{366B4817-57BB-4549-9CC0-1BF05DE8E48F}" type="datetime1">
              <a:rPr lang="en-ZA"/>
              <a:pPr>
                <a:defRPr/>
              </a:pPr>
              <a:t>2021/03/15</a:t>
            </a:fld>
            <a:endParaRPr lang="en-ZA" dirty="0"/>
          </a:p>
        </p:txBody>
      </p:sp>
      <p:sp>
        <p:nvSpPr>
          <p:cNvPr id="6" name="Footer Placeholder 4">
            <a:extLst>
              <a:ext uri="{FF2B5EF4-FFF2-40B4-BE49-F238E27FC236}">
                <a16:creationId xmlns:a16="http://schemas.microsoft.com/office/drawing/2014/main" id="{0E74EE9B-034F-4C2E-953E-832B82ADB9AA}"/>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32E131E9-A9D0-4F5E-A72E-DFBEA5548490}"/>
              </a:ext>
            </a:extLst>
          </p:cNvPr>
          <p:cNvSpPr>
            <a:spLocks noGrp="1"/>
          </p:cNvSpPr>
          <p:nvPr>
            <p:ph type="sldNum" sz="quarter" idx="12"/>
          </p:nvPr>
        </p:nvSpPr>
        <p:spPr/>
        <p:txBody>
          <a:bodyPr/>
          <a:lstStyle>
            <a:lvl1pPr>
              <a:defRPr/>
            </a:lvl1pPr>
          </a:lstStyle>
          <a:p>
            <a:fld id="{57D30690-3A77-4E53-B829-17C179A90129}" type="slidenum">
              <a:rPr lang="en-ZA" altLang="en-US"/>
              <a:pPr/>
              <a:t>‹#›</a:t>
            </a:fld>
            <a:endParaRPr lang="en-ZA" altLang="en-US"/>
          </a:p>
        </p:txBody>
      </p:sp>
    </p:spTree>
    <p:extLst>
      <p:ext uri="{BB962C8B-B14F-4D97-AF65-F5344CB8AC3E}">
        <p14:creationId xmlns:p14="http://schemas.microsoft.com/office/powerpoint/2010/main" val="1691831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78276585-8AD5-456D-8615-D36F17B45600}"/>
              </a:ext>
            </a:extLst>
          </p:cNvPr>
          <p:cNvSpPr>
            <a:spLocks noGrp="1"/>
          </p:cNvSpPr>
          <p:nvPr>
            <p:ph type="dt" sz="half" idx="10"/>
          </p:nvPr>
        </p:nvSpPr>
        <p:spPr/>
        <p:txBody>
          <a:bodyPr/>
          <a:lstStyle>
            <a:lvl1pPr>
              <a:defRPr/>
            </a:lvl1pPr>
          </a:lstStyle>
          <a:p>
            <a:pPr>
              <a:defRPr/>
            </a:pPr>
            <a:fld id="{7B336F72-FBDF-45FE-9C7D-38C63C9166FE}" type="datetime1">
              <a:rPr lang="en-ZA"/>
              <a:pPr>
                <a:defRPr/>
              </a:pPr>
              <a:t>2021/03/15</a:t>
            </a:fld>
            <a:endParaRPr lang="en-ZA" dirty="0"/>
          </a:p>
        </p:txBody>
      </p:sp>
      <p:sp>
        <p:nvSpPr>
          <p:cNvPr id="8" name="Footer Placeholder 4">
            <a:extLst>
              <a:ext uri="{FF2B5EF4-FFF2-40B4-BE49-F238E27FC236}">
                <a16:creationId xmlns:a16="http://schemas.microsoft.com/office/drawing/2014/main" id="{593E5C10-8BC1-408C-B053-A305E1D4FA8E}"/>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4B6D7E95-C67F-4010-8E71-B38154041427}"/>
              </a:ext>
            </a:extLst>
          </p:cNvPr>
          <p:cNvSpPr>
            <a:spLocks noGrp="1"/>
          </p:cNvSpPr>
          <p:nvPr>
            <p:ph type="sldNum" sz="quarter" idx="12"/>
          </p:nvPr>
        </p:nvSpPr>
        <p:spPr/>
        <p:txBody>
          <a:bodyPr/>
          <a:lstStyle>
            <a:lvl1pPr>
              <a:defRPr/>
            </a:lvl1pPr>
          </a:lstStyle>
          <a:p>
            <a:fld id="{50B66183-3E8D-4082-A12B-55B478BEFFFC}" type="slidenum">
              <a:rPr lang="en-ZA" altLang="en-US"/>
              <a:pPr/>
              <a:t>‹#›</a:t>
            </a:fld>
            <a:endParaRPr lang="en-ZA" altLang="en-US"/>
          </a:p>
        </p:txBody>
      </p:sp>
    </p:spTree>
    <p:extLst>
      <p:ext uri="{BB962C8B-B14F-4D97-AF65-F5344CB8AC3E}">
        <p14:creationId xmlns:p14="http://schemas.microsoft.com/office/powerpoint/2010/main" val="2275993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906030F6-64BD-4CFD-BC88-3A85DD4E2542}"/>
              </a:ext>
            </a:extLst>
          </p:cNvPr>
          <p:cNvSpPr>
            <a:spLocks noGrp="1"/>
          </p:cNvSpPr>
          <p:nvPr>
            <p:ph type="dt" sz="half" idx="10"/>
          </p:nvPr>
        </p:nvSpPr>
        <p:spPr/>
        <p:txBody>
          <a:bodyPr/>
          <a:lstStyle>
            <a:lvl1pPr>
              <a:defRPr/>
            </a:lvl1pPr>
          </a:lstStyle>
          <a:p>
            <a:pPr>
              <a:defRPr/>
            </a:pPr>
            <a:fld id="{A3B6D932-BD1F-4909-B844-847C32A8EABC}" type="datetime1">
              <a:rPr lang="en-ZA"/>
              <a:pPr>
                <a:defRPr/>
              </a:pPr>
              <a:t>2021/03/15</a:t>
            </a:fld>
            <a:endParaRPr lang="en-ZA" dirty="0"/>
          </a:p>
        </p:txBody>
      </p:sp>
      <p:sp>
        <p:nvSpPr>
          <p:cNvPr id="4" name="Footer Placeholder 4">
            <a:extLst>
              <a:ext uri="{FF2B5EF4-FFF2-40B4-BE49-F238E27FC236}">
                <a16:creationId xmlns:a16="http://schemas.microsoft.com/office/drawing/2014/main" id="{63571C17-BCA5-4E70-AB63-F144F0BC145B}"/>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14C1CC68-198F-4FEC-8FA6-77A9456E33BE}"/>
              </a:ext>
            </a:extLst>
          </p:cNvPr>
          <p:cNvSpPr>
            <a:spLocks noGrp="1"/>
          </p:cNvSpPr>
          <p:nvPr>
            <p:ph type="sldNum" sz="quarter" idx="12"/>
          </p:nvPr>
        </p:nvSpPr>
        <p:spPr/>
        <p:txBody>
          <a:bodyPr/>
          <a:lstStyle>
            <a:lvl1pPr>
              <a:defRPr/>
            </a:lvl1pPr>
          </a:lstStyle>
          <a:p>
            <a:fld id="{F9B1EA71-47C9-4008-8B72-2E45F7AB6386}" type="slidenum">
              <a:rPr lang="en-ZA" altLang="en-US"/>
              <a:pPr/>
              <a:t>‹#›</a:t>
            </a:fld>
            <a:endParaRPr lang="en-ZA" altLang="en-US"/>
          </a:p>
        </p:txBody>
      </p:sp>
    </p:spTree>
    <p:extLst>
      <p:ext uri="{BB962C8B-B14F-4D97-AF65-F5344CB8AC3E}">
        <p14:creationId xmlns:p14="http://schemas.microsoft.com/office/powerpoint/2010/main" val="1553705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08CD49-BD4B-4969-832B-E8B85343807C}"/>
              </a:ext>
            </a:extLst>
          </p:cNvPr>
          <p:cNvSpPr>
            <a:spLocks noGrp="1"/>
          </p:cNvSpPr>
          <p:nvPr>
            <p:ph type="dt" sz="half" idx="10"/>
          </p:nvPr>
        </p:nvSpPr>
        <p:spPr/>
        <p:txBody>
          <a:bodyPr/>
          <a:lstStyle>
            <a:lvl1pPr>
              <a:defRPr/>
            </a:lvl1pPr>
          </a:lstStyle>
          <a:p>
            <a:pPr>
              <a:defRPr/>
            </a:pPr>
            <a:fld id="{F54223D8-2D62-4012-803A-A161405F6321}" type="datetime1">
              <a:rPr lang="en-ZA"/>
              <a:pPr>
                <a:defRPr/>
              </a:pPr>
              <a:t>2021/03/15</a:t>
            </a:fld>
            <a:endParaRPr lang="en-ZA" dirty="0"/>
          </a:p>
        </p:txBody>
      </p:sp>
      <p:sp>
        <p:nvSpPr>
          <p:cNvPr id="3" name="Footer Placeholder 4">
            <a:extLst>
              <a:ext uri="{FF2B5EF4-FFF2-40B4-BE49-F238E27FC236}">
                <a16:creationId xmlns:a16="http://schemas.microsoft.com/office/drawing/2014/main" id="{67851F9F-3AA7-4B4D-ABBC-BF173D73C262}"/>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A29F94FC-0806-4DCA-B0F6-C1B78BBCE962}"/>
              </a:ext>
            </a:extLst>
          </p:cNvPr>
          <p:cNvSpPr>
            <a:spLocks noGrp="1"/>
          </p:cNvSpPr>
          <p:nvPr>
            <p:ph type="sldNum" sz="quarter" idx="12"/>
          </p:nvPr>
        </p:nvSpPr>
        <p:spPr/>
        <p:txBody>
          <a:bodyPr/>
          <a:lstStyle>
            <a:lvl1pPr>
              <a:defRPr/>
            </a:lvl1pPr>
          </a:lstStyle>
          <a:p>
            <a:fld id="{F94EFE1F-E0A1-4BEE-B7DA-07A3F7AE66BC}" type="slidenum">
              <a:rPr lang="en-ZA" altLang="en-US"/>
              <a:pPr/>
              <a:t>‹#›</a:t>
            </a:fld>
            <a:endParaRPr lang="en-ZA" altLang="en-US"/>
          </a:p>
        </p:txBody>
      </p:sp>
    </p:spTree>
    <p:extLst>
      <p:ext uri="{BB962C8B-B14F-4D97-AF65-F5344CB8AC3E}">
        <p14:creationId xmlns:p14="http://schemas.microsoft.com/office/powerpoint/2010/main" val="240102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1176003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985F63-CE7A-43E2-B3FC-8416D89F7750}"/>
              </a:ext>
            </a:extLst>
          </p:cNvPr>
          <p:cNvSpPr>
            <a:spLocks noGrp="1"/>
          </p:cNvSpPr>
          <p:nvPr>
            <p:ph type="dt" sz="half" idx="10"/>
          </p:nvPr>
        </p:nvSpPr>
        <p:spPr/>
        <p:txBody>
          <a:bodyPr/>
          <a:lstStyle>
            <a:lvl1pPr>
              <a:defRPr/>
            </a:lvl1pPr>
          </a:lstStyle>
          <a:p>
            <a:pPr>
              <a:defRPr/>
            </a:pPr>
            <a:fld id="{B507135A-30C3-42EE-B322-9C88082DF997}" type="datetime1">
              <a:rPr lang="en-ZA"/>
              <a:pPr>
                <a:defRPr/>
              </a:pPr>
              <a:t>2021/03/15</a:t>
            </a:fld>
            <a:endParaRPr lang="en-ZA" dirty="0"/>
          </a:p>
        </p:txBody>
      </p:sp>
      <p:sp>
        <p:nvSpPr>
          <p:cNvPr id="6" name="Footer Placeholder 4">
            <a:extLst>
              <a:ext uri="{FF2B5EF4-FFF2-40B4-BE49-F238E27FC236}">
                <a16:creationId xmlns:a16="http://schemas.microsoft.com/office/drawing/2014/main" id="{DD91FF60-0664-486F-A495-81E12192FD1D}"/>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CC56A9DD-09BF-4A12-A81A-7308B5E93F09}"/>
              </a:ext>
            </a:extLst>
          </p:cNvPr>
          <p:cNvSpPr>
            <a:spLocks noGrp="1"/>
          </p:cNvSpPr>
          <p:nvPr>
            <p:ph type="sldNum" sz="quarter" idx="12"/>
          </p:nvPr>
        </p:nvSpPr>
        <p:spPr/>
        <p:txBody>
          <a:bodyPr/>
          <a:lstStyle>
            <a:lvl1pPr>
              <a:defRPr/>
            </a:lvl1pPr>
          </a:lstStyle>
          <a:p>
            <a:fld id="{16053CEC-0D60-42DC-9CF7-7EAD7932DA70}" type="slidenum">
              <a:rPr lang="en-ZA" altLang="en-US"/>
              <a:pPr/>
              <a:t>‹#›</a:t>
            </a:fld>
            <a:endParaRPr lang="en-ZA" altLang="en-US"/>
          </a:p>
        </p:txBody>
      </p:sp>
    </p:spTree>
    <p:extLst>
      <p:ext uri="{BB962C8B-B14F-4D97-AF65-F5344CB8AC3E}">
        <p14:creationId xmlns:p14="http://schemas.microsoft.com/office/powerpoint/2010/main" val="217577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518F67-FDD3-446D-8D9F-2F2840AAF474}"/>
              </a:ext>
            </a:extLst>
          </p:cNvPr>
          <p:cNvSpPr>
            <a:spLocks noGrp="1"/>
          </p:cNvSpPr>
          <p:nvPr>
            <p:ph type="dt" sz="half" idx="10"/>
          </p:nvPr>
        </p:nvSpPr>
        <p:spPr/>
        <p:txBody>
          <a:bodyPr/>
          <a:lstStyle>
            <a:lvl1pPr>
              <a:defRPr/>
            </a:lvl1pPr>
          </a:lstStyle>
          <a:p>
            <a:pPr>
              <a:defRPr/>
            </a:pPr>
            <a:fld id="{F757859D-5F72-4D34-A725-47EB26C34B21}" type="datetime1">
              <a:rPr lang="en-ZA"/>
              <a:pPr>
                <a:defRPr/>
              </a:pPr>
              <a:t>2021/03/15</a:t>
            </a:fld>
            <a:endParaRPr lang="en-ZA" dirty="0"/>
          </a:p>
        </p:txBody>
      </p:sp>
      <p:sp>
        <p:nvSpPr>
          <p:cNvPr id="6" name="Footer Placeholder 4">
            <a:extLst>
              <a:ext uri="{FF2B5EF4-FFF2-40B4-BE49-F238E27FC236}">
                <a16:creationId xmlns:a16="http://schemas.microsoft.com/office/drawing/2014/main" id="{F3B69566-DCF7-4050-B778-86F9B94AF24C}"/>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88AAE3F0-C9A1-4251-936B-77EF14703DF9}"/>
              </a:ext>
            </a:extLst>
          </p:cNvPr>
          <p:cNvSpPr>
            <a:spLocks noGrp="1"/>
          </p:cNvSpPr>
          <p:nvPr>
            <p:ph type="sldNum" sz="quarter" idx="12"/>
          </p:nvPr>
        </p:nvSpPr>
        <p:spPr/>
        <p:txBody>
          <a:bodyPr/>
          <a:lstStyle>
            <a:lvl1pPr>
              <a:defRPr/>
            </a:lvl1pPr>
          </a:lstStyle>
          <a:p>
            <a:fld id="{05FD83C7-8198-464C-9B83-0A2FA93CA807}" type="slidenum">
              <a:rPr lang="en-ZA" altLang="en-US"/>
              <a:pPr/>
              <a:t>‹#›</a:t>
            </a:fld>
            <a:endParaRPr lang="en-ZA" altLang="en-US"/>
          </a:p>
        </p:txBody>
      </p:sp>
    </p:spTree>
    <p:extLst>
      <p:ext uri="{BB962C8B-B14F-4D97-AF65-F5344CB8AC3E}">
        <p14:creationId xmlns:p14="http://schemas.microsoft.com/office/powerpoint/2010/main" val="3093163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C4B2C74-DF3B-4E14-B0D6-8EE506C3730D}"/>
              </a:ext>
            </a:extLst>
          </p:cNvPr>
          <p:cNvSpPr>
            <a:spLocks noGrp="1"/>
          </p:cNvSpPr>
          <p:nvPr>
            <p:ph type="dt" sz="half" idx="10"/>
          </p:nvPr>
        </p:nvSpPr>
        <p:spPr/>
        <p:txBody>
          <a:bodyPr/>
          <a:lstStyle>
            <a:lvl1pPr>
              <a:defRPr/>
            </a:lvl1pPr>
          </a:lstStyle>
          <a:p>
            <a:pPr>
              <a:defRPr/>
            </a:pPr>
            <a:fld id="{3C2D6890-A6E9-4BAB-96C8-D6C822B88DF4}" type="datetime1">
              <a:rPr lang="en-ZA"/>
              <a:pPr>
                <a:defRPr/>
              </a:pPr>
              <a:t>2021/03/15</a:t>
            </a:fld>
            <a:endParaRPr lang="en-ZA" dirty="0"/>
          </a:p>
        </p:txBody>
      </p:sp>
      <p:sp>
        <p:nvSpPr>
          <p:cNvPr id="5" name="Footer Placeholder 4">
            <a:extLst>
              <a:ext uri="{FF2B5EF4-FFF2-40B4-BE49-F238E27FC236}">
                <a16:creationId xmlns:a16="http://schemas.microsoft.com/office/drawing/2014/main" id="{B1B4FD3C-A37C-41FC-B01A-D51568AAD4DB}"/>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D2431A71-D2A5-4D3B-A15A-A60E68CA7F00}"/>
              </a:ext>
            </a:extLst>
          </p:cNvPr>
          <p:cNvSpPr>
            <a:spLocks noGrp="1"/>
          </p:cNvSpPr>
          <p:nvPr>
            <p:ph type="sldNum" sz="quarter" idx="12"/>
          </p:nvPr>
        </p:nvSpPr>
        <p:spPr/>
        <p:txBody>
          <a:bodyPr/>
          <a:lstStyle>
            <a:lvl1pPr>
              <a:defRPr/>
            </a:lvl1pPr>
          </a:lstStyle>
          <a:p>
            <a:fld id="{0FFBE27E-F9D8-4596-B933-D6022C84F494}" type="slidenum">
              <a:rPr lang="en-ZA" altLang="en-US"/>
              <a:pPr/>
              <a:t>‹#›</a:t>
            </a:fld>
            <a:endParaRPr lang="en-ZA" altLang="en-US"/>
          </a:p>
        </p:txBody>
      </p:sp>
    </p:spTree>
    <p:extLst>
      <p:ext uri="{BB962C8B-B14F-4D97-AF65-F5344CB8AC3E}">
        <p14:creationId xmlns:p14="http://schemas.microsoft.com/office/powerpoint/2010/main" val="185755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1364E0A-13C9-4C33-B3F3-ED7C19FCCF08}"/>
              </a:ext>
            </a:extLst>
          </p:cNvPr>
          <p:cNvSpPr>
            <a:spLocks noGrp="1"/>
          </p:cNvSpPr>
          <p:nvPr>
            <p:ph type="dt" sz="half" idx="10"/>
          </p:nvPr>
        </p:nvSpPr>
        <p:spPr/>
        <p:txBody>
          <a:bodyPr/>
          <a:lstStyle>
            <a:lvl1pPr>
              <a:defRPr/>
            </a:lvl1pPr>
          </a:lstStyle>
          <a:p>
            <a:pPr>
              <a:defRPr/>
            </a:pPr>
            <a:fld id="{0A6A87E2-7BFF-497C-870E-647227A1F954}" type="datetime1">
              <a:rPr lang="en-ZA"/>
              <a:pPr>
                <a:defRPr/>
              </a:pPr>
              <a:t>2021/03/15</a:t>
            </a:fld>
            <a:endParaRPr lang="en-ZA" dirty="0"/>
          </a:p>
        </p:txBody>
      </p:sp>
      <p:sp>
        <p:nvSpPr>
          <p:cNvPr id="5" name="Footer Placeholder 4">
            <a:extLst>
              <a:ext uri="{FF2B5EF4-FFF2-40B4-BE49-F238E27FC236}">
                <a16:creationId xmlns:a16="http://schemas.microsoft.com/office/drawing/2014/main" id="{89C6A782-C6F7-4F5E-ABE2-AFC52310129C}"/>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1FD6C24B-9D62-4AE0-97F8-908E84BE3E9B}"/>
              </a:ext>
            </a:extLst>
          </p:cNvPr>
          <p:cNvSpPr>
            <a:spLocks noGrp="1"/>
          </p:cNvSpPr>
          <p:nvPr>
            <p:ph type="sldNum" sz="quarter" idx="12"/>
          </p:nvPr>
        </p:nvSpPr>
        <p:spPr/>
        <p:txBody>
          <a:bodyPr/>
          <a:lstStyle>
            <a:lvl1pPr>
              <a:defRPr/>
            </a:lvl1pPr>
          </a:lstStyle>
          <a:p>
            <a:fld id="{DEEAB2C6-A0ED-45F0-922B-D2A4AA249BF8}" type="slidenum">
              <a:rPr lang="en-ZA" altLang="en-US"/>
              <a:pPr/>
              <a:t>‹#›</a:t>
            </a:fld>
            <a:endParaRPr lang="en-ZA" altLang="en-US"/>
          </a:p>
        </p:txBody>
      </p:sp>
    </p:spTree>
    <p:extLst>
      <p:ext uri="{BB962C8B-B14F-4D97-AF65-F5344CB8AC3E}">
        <p14:creationId xmlns:p14="http://schemas.microsoft.com/office/powerpoint/2010/main" val="2962211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682257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3482179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00697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5E11613-79D8-4461-A543-D636018B8FA8}" type="datetimeFigureOut">
              <a:rPr lang="en-ZA" smtClean="0"/>
              <a:t>2021/03/15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1136075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5E11613-79D8-4461-A543-D636018B8FA8}" type="datetimeFigureOut">
              <a:rPr lang="en-ZA" smtClean="0"/>
              <a:t>2021/03/15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3546589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5E11613-79D8-4461-A543-D636018B8FA8}" type="datetimeFigureOut">
              <a:rPr lang="en-ZA" smtClean="0"/>
              <a:t>2021/03/15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402400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5E11613-79D8-4461-A543-D636018B8FA8}" type="datetimeFigureOut">
              <a:rPr lang="en-ZA" smtClean="0"/>
              <a:t>2021/03/15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430603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11613-79D8-4461-A543-D636018B8FA8}" type="datetimeFigureOut">
              <a:rPr lang="en-ZA" smtClean="0"/>
              <a:t>2021/03/15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444897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5E11613-79D8-4461-A543-D636018B8FA8}" type="datetimeFigureOut">
              <a:rPr lang="en-ZA" smtClean="0"/>
              <a:t>2021/03/15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1120734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5E11613-79D8-4461-A543-D636018B8FA8}" type="datetimeFigureOut">
              <a:rPr lang="en-ZA" smtClean="0"/>
              <a:t>2021/03/15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1914329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3509080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5E11613-79D8-4461-A543-D636018B8FA8}" type="datetimeFigureOut">
              <a:rPr lang="en-ZA" smtClean="0"/>
              <a:t>2021/03/15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378814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5E11613-79D8-4461-A543-D636018B8FA8}" type="datetimeFigureOut">
              <a:rPr lang="en-ZA" smtClean="0"/>
              <a:t>2021/03/15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176833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5E11613-79D8-4461-A543-D636018B8FA8}" type="datetimeFigureOut">
              <a:rPr lang="en-ZA" smtClean="0"/>
              <a:t>2021/03/15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3383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11613-79D8-4461-A543-D636018B8FA8}" type="datetimeFigureOut">
              <a:rPr lang="en-ZA" smtClean="0"/>
              <a:t>2021/03/15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424362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11613-79D8-4461-A543-D636018B8FA8}" type="datetimeFigureOut">
              <a:rPr lang="en-ZA" smtClean="0"/>
              <a:t>2021/03/15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00391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11613-79D8-4461-A543-D636018B8FA8}" type="datetimeFigureOut">
              <a:rPr lang="en-ZA" smtClean="0"/>
              <a:t>2021/03/15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12FCD0-E56A-4CB0-8A94-B51CE8C747B2}" type="slidenum">
              <a:rPr lang="en-ZA" smtClean="0"/>
              <a:t>‹#›</a:t>
            </a:fld>
            <a:endParaRPr lang="en-ZA"/>
          </a:p>
        </p:txBody>
      </p:sp>
    </p:spTree>
    <p:extLst>
      <p:ext uri="{BB962C8B-B14F-4D97-AF65-F5344CB8AC3E}">
        <p14:creationId xmlns:p14="http://schemas.microsoft.com/office/powerpoint/2010/main" val="225581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11613-79D8-4461-A543-D636018B8FA8}" type="datetimeFigureOut">
              <a:rPr lang="en-ZA" smtClean="0"/>
              <a:t>2021/03/15</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2FCD0-E56A-4CB0-8A94-B51CE8C747B2}" type="slidenum">
              <a:rPr lang="en-ZA" smtClean="0"/>
              <a:t>‹#›</a:t>
            </a:fld>
            <a:endParaRPr lang="en-ZA"/>
          </a:p>
        </p:txBody>
      </p:sp>
    </p:spTree>
    <p:extLst>
      <p:ext uri="{BB962C8B-B14F-4D97-AF65-F5344CB8AC3E}">
        <p14:creationId xmlns:p14="http://schemas.microsoft.com/office/powerpoint/2010/main" val="287373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DM-Presentation-202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91200"/>
            <a:ext cx="12192000" cy="1054100"/>
          </a:xfrm>
          <a:prstGeom prst="rect">
            <a:avLst/>
          </a:prstGeom>
        </p:spPr>
      </p:pic>
      <p:sp>
        <p:nvSpPr>
          <p:cNvPr id="8" name="Slide Number Placeholder 7"/>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2</a:t>
            </a:r>
          </a:p>
        </p:txBody>
      </p:sp>
    </p:spTree>
    <p:extLst>
      <p:ext uri="{BB962C8B-B14F-4D97-AF65-F5344CB8AC3E}">
        <p14:creationId xmlns:p14="http://schemas.microsoft.com/office/powerpoint/2010/main" val="365476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A23FE3C-A795-4983-B49E-1D953D56C81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D899C62D-4863-4B0E-B46D-6FCA61516C2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074E24D8-4B8A-4EBD-9BED-FF1D86D273A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E126902-705A-438C-A83C-253AE2159182}" type="datetime1">
              <a:rPr lang="en-ZA"/>
              <a:pPr>
                <a:defRPr/>
              </a:pPr>
              <a:t>2021/03/15</a:t>
            </a:fld>
            <a:endParaRPr lang="en-ZA" dirty="0"/>
          </a:p>
        </p:txBody>
      </p:sp>
      <p:sp>
        <p:nvSpPr>
          <p:cNvPr id="5" name="Footer Placeholder 4">
            <a:extLst>
              <a:ext uri="{FF2B5EF4-FFF2-40B4-BE49-F238E27FC236}">
                <a16:creationId xmlns:a16="http://schemas.microsoft.com/office/drawing/2014/main" id="{EAA2F3BB-53FD-4BEC-9D28-3FAAC497B1A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a:extLst>
              <a:ext uri="{FF2B5EF4-FFF2-40B4-BE49-F238E27FC236}">
                <a16:creationId xmlns:a16="http://schemas.microsoft.com/office/drawing/2014/main" id="{D73C3F83-F00E-4A3A-A4BF-E36F0DE13D1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507762B-55F5-40DB-82AD-067F3E9A9F4E}" type="slidenum">
              <a:rPr lang="en-ZA" altLang="en-US"/>
              <a:pPr/>
              <a:t>‹#›</a:t>
            </a:fld>
            <a:endParaRPr lang="en-ZA" altLang="en-US"/>
          </a:p>
        </p:txBody>
      </p:sp>
    </p:spTree>
    <p:extLst>
      <p:ext uri="{BB962C8B-B14F-4D97-AF65-F5344CB8AC3E}">
        <p14:creationId xmlns:p14="http://schemas.microsoft.com/office/powerpoint/2010/main" val="2831804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E11613-79D8-4461-A543-D636018B8FA8}" type="datetimeFigureOut">
              <a:rPr lang="en-ZA" smtClean="0"/>
              <a:t>2021/03/15</a:t>
            </a:fld>
            <a:endParaRPr lang="en-Z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12FCD0-E56A-4CB0-8A94-B51CE8C747B2}" type="slidenum">
              <a:rPr lang="en-ZA" smtClean="0"/>
              <a:t>‹#›</a:t>
            </a:fld>
            <a:endParaRPr lang="en-ZA"/>
          </a:p>
        </p:txBody>
      </p:sp>
    </p:spTree>
    <p:extLst>
      <p:ext uri="{BB962C8B-B14F-4D97-AF65-F5344CB8AC3E}">
        <p14:creationId xmlns:p14="http://schemas.microsoft.com/office/powerpoint/2010/main" val="3794590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sp>
        <p:nvSpPr>
          <p:cNvPr id="3" name="Subtitle 2"/>
          <p:cNvSpPr>
            <a:spLocks noGrp="1"/>
          </p:cNvSpPr>
          <p:nvPr>
            <p:ph type="subTitle" idx="1"/>
          </p:nvPr>
        </p:nvSpPr>
        <p:spPr/>
        <p:txBody>
          <a:bodyPr/>
          <a:lstStyle/>
          <a:p>
            <a:endParaRPr lang="en-ZA"/>
          </a:p>
        </p:txBody>
      </p:sp>
      <p:pic>
        <p:nvPicPr>
          <p:cNvPr id="4" name="Picture 3" descr="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4062" cy="695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8395" y="1997839"/>
            <a:ext cx="11570304" cy="230832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altLang="en-US" sz="3600" b="1" kern="0" dirty="0">
                <a:solidFill>
                  <a:prstClr val="black"/>
                </a:solidFill>
                <a:latin typeface="Arial" panose="020B0604020202020204" pitchFamily="34" charset="0"/>
                <a:ea typeface="+mj-ea"/>
                <a:cs typeface="Arial" panose="020B0604020202020204" pitchFamily="34" charset="0"/>
              </a:rPr>
              <a:t>The State of the Municipality presentation to Portfolio Committee on COGTA</a:t>
            </a:r>
            <a:r>
              <a:rPr kumimoji="0" lang="en-ZA" altLang="en-US" sz="36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altLang="en-US" sz="36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r>
            <a:br>
              <a:rPr kumimoji="0" lang="en-ZA" altLang="en-US" sz="36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ZA" altLang="en-US" sz="36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Sekhukhune District Municipality</a:t>
            </a: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5407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50874" y="96073"/>
            <a:ext cx="11695814" cy="604837"/>
          </a:xfrm>
        </p:spPr>
        <p:txBody>
          <a:bodyPr/>
          <a:lstStyle/>
          <a:p>
            <a:pPr algn="ctr" eaLnBrk="1" hangingPunct="1"/>
            <a:r>
              <a:rPr lang="en-ZA" altLang="en-US" sz="2400" b="1" dirty="0">
                <a:latin typeface="Arial" panose="020B0604020202020204" pitchFamily="34" charset="0"/>
                <a:cs typeface="Arial" panose="020B0604020202020204" pitchFamily="34" charset="0"/>
              </a:rPr>
              <a:t>Conditional Grants Performance 2020/21</a:t>
            </a:r>
          </a:p>
        </p:txBody>
      </p:sp>
      <p:pic>
        <p:nvPicPr>
          <p:cNvPr id="82947" name="Picture 2" descr="C:\Users\Public\Documents\SEKHUKHUNE DISTRICT MUNICIPALITY\2014\PRESENTATION BACKGROUND\INSIDE P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98744"/>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ZA">
              <a:solidFill>
                <a:prstClr val="black">
                  <a:tint val="75000"/>
                </a:prstClr>
              </a:solidFill>
            </a:endParaRPr>
          </a:p>
        </p:txBody>
      </p:sp>
      <p:sp>
        <p:nvSpPr>
          <p:cNvPr id="829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20E727-C795-426A-B225-9FE13C608A13}" type="slidenum">
              <a:rPr lang="en-ZA" altLang="en-US" sz="1200">
                <a:solidFill>
                  <a:srgbClr val="898989"/>
                </a:solidFill>
              </a:rPr>
              <a:pPr>
                <a:spcBef>
                  <a:spcPct val="0"/>
                </a:spcBef>
                <a:buFontTx/>
                <a:buNone/>
              </a:pPr>
              <a:t>10</a:t>
            </a:fld>
            <a:endParaRPr lang="en-ZA" altLang="en-US" sz="1200">
              <a:solidFill>
                <a:srgbClr val="898989"/>
              </a:solidFill>
            </a:endParaRPr>
          </a:p>
        </p:txBody>
      </p:sp>
      <p:sp>
        <p:nvSpPr>
          <p:cNvPr id="78854" name="Content Placeholder 3"/>
          <p:cNvSpPr>
            <a:spLocks noGrp="1"/>
          </p:cNvSpPr>
          <p:nvPr>
            <p:ph idx="1"/>
          </p:nvPr>
        </p:nvSpPr>
        <p:spPr>
          <a:xfrm>
            <a:off x="1981200" y="733708"/>
            <a:ext cx="8229600" cy="4525963"/>
          </a:xfrm>
        </p:spPr>
        <p:txBody>
          <a:bodyPr/>
          <a:lstStyle/>
          <a:p>
            <a:pPr marL="0" indent="0">
              <a:buNone/>
              <a:defRPr/>
            </a:pPr>
            <a:endParaRPr lang="en-ZA" dirty="0"/>
          </a:p>
          <a:p>
            <a:pPr>
              <a:defRPr/>
            </a:pPr>
            <a:endParaRPr lang="en-ZA" sz="2000" dirty="0"/>
          </a:p>
          <a:p>
            <a:pPr>
              <a:defRPr/>
            </a:pPr>
            <a:endParaRPr lang="en-ZA" sz="2000" dirty="0"/>
          </a:p>
          <a:p>
            <a:pPr marL="0" indent="0">
              <a:buNone/>
              <a:defRPr/>
            </a:pPr>
            <a:endParaRPr lang="en-ZA" sz="2000" dirty="0"/>
          </a:p>
        </p:txBody>
      </p:sp>
      <p:sp>
        <p:nvSpPr>
          <p:cNvPr id="4" name="Rectangle 3"/>
          <p:cNvSpPr/>
          <p:nvPr/>
        </p:nvSpPr>
        <p:spPr>
          <a:xfrm>
            <a:off x="5907390" y="3244334"/>
            <a:ext cx="377219" cy="369332"/>
          </a:xfrm>
          <a:prstGeom prst="rect">
            <a:avLst/>
          </a:prstGeom>
        </p:spPr>
        <p:txBody>
          <a:bodyPr wrap="none">
            <a:spAutoFit/>
          </a:bodyPr>
          <a:lstStyle/>
          <a:p>
            <a:r>
              <a:rPr lang="en-GB" dirty="0"/>
              <a:t>re</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475394253"/>
              </p:ext>
            </p:extLst>
          </p:nvPr>
        </p:nvGraphicFramePr>
        <p:xfrm>
          <a:off x="1" y="1435396"/>
          <a:ext cx="12165498" cy="6013650"/>
        </p:xfrm>
        <a:graphic>
          <a:graphicData uri="http://schemas.openxmlformats.org/drawingml/2006/table">
            <a:tbl>
              <a:tblPr firstRow="1" bandRow="1">
                <a:tableStyleId>{5C22544A-7EE6-4342-B048-85BDC9FD1C3A}</a:tableStyleId>
              </a:tblPr>
              <a:tblGrid>
                <a:gridCol w="2409116">
                  <a:extLst>
                    <a:ext uri="{9D8B030D-6E8A-4147-A177-3AD203B41FA5}">
                      <a16:colId xmlns:a16="http://schemas.microsoft.com/office/drawing/2014/main" val="20000"/>
                    </a:ext>
                  </a:extLst>
                </a:gridCol>
                <a:gridCol w="2409116">
                  <a:extLst>
                    <a:ext uri="{9D8B030D-6E8A-4147-A177-3AD203B41FA5}">
                      <a16:colId xmlns:a16="http://schemas.microsoft.com/office/drawing/2014/main" val="20001"/>
                    </a:ext>
                  </a:extLst>
                </a:gridCol>
                <a:gridCol w="2409116">
                  <a:extLst>
                    <a:ext uri="{9D8B030D-6E8A-4147-A177-3AD203B41FA5}">
                      <a16:colId xmlns:a16="http://schemas.microsoft.com/office/drawing/2014/main" val="20002"/>
                    </a:ext>
                  </a:extLst>
                </a:gridCol>
                <a:gridCol w="2409116">
                  <a:extLst>
                    <a:ext uri="{9D8B030D-6E8A-4147-A177-3AD203B41FA5}">
                      <a16:colId xmlns:a16="http://schemas.microsoft.com/office/drawing/2014/main" val="20003"/>
                    </a:ext>
                  </a:extLst>
                </a:gridCol>
                <a:gridCol w="2529034">
                  <a:extLst>
                    <a:ext uri="{9D8B030D-6E8A-4147-A177-3AD203B41FA5}">
                      <a16:colId xmlns:a16="http://schemas.microsoft.com/office/drawing/2014/main" val="20004"/>
                    </a:ext>
                  </a:extLst>
                </a:gridCol>
              </a:tblGrid>
              <a:tr h="958674">
                <a:tc>
                  <a:txBody>
                    <a:bodyPr/>
                    <a:lstStyle/>
                    <a:p>
                      <a:r>
                        <a:rPr lang="en-ZA" sz="1800" dirty="0"/>
                        <a:t>GRANT</a:t>
                      </a:r>
                    </a:p>
                  </a:txBody>
                  <a:tcPr>
                    <a:solidFill>
                      <a:schemeClr val="accent6">
                        <a:lumMod val="60000"/>
                        <a:lumOff val="40000"/>
                      </a:schemeClr>
                    </a:solidFill>
                  </a:tcPr>
                </a:tc>
                <a:tc>
                  <a:txBody>
                    <a:bodyPr/>
                    <a:lstStyle/>
                    <a:p>
                      <a:r>
                        <a:rPr lang="en-ZA" sz="1800" dirty="0"/>
                        <a:t> COVID</a:t>
                      </a:r>
                      <a:r>
                        <a:rPr lang="en-ZA" sz="1800" baseline="0" dirty="0"/>
                        <a:t> </a:t>
                      </a:r>
                      <a:r>
                        <a:rPr lang="en-ZA" sz="1800" dirty="0"/>
                        <a:t>ALLOCATION</a:t>
                      </a:r>
                    </a:p>
                  </a:txBody>
                  <a:tcPr>
                    <a:solidFill>
                      <a:schemeClr val="accent6">
                        <a:lumMod val="60000"/>
                        <a:lumOff val="40000"/>
                      </a:schemeClr>
                    </a:solidFill>
                  </a:tcPr>
                </a:tc>
                <a:tc>
                  <a:txBody>
                    <a:bodyPr/>
                    <a:lstStyle/>
                    <a:p>
                      <a:r>
                        <a:rPr lang="en-ZA" sz="1800" dirty="0"/>
                        <a:t>EXPENDITURE </a:t>
                      </a:r>
                    </a:p>
                  </a:txBody>
                  <a:tcPr>
                    <a:solidFill>
                      <a:schemeClr val="accent6">
                        <a:lumMod val="60000"/>
                        <a:lumOff val="40000"/>
                      </a:schemeClr>
                    </a:solidFill>
                  </a:tcPr>
                </a:tc>
                <a:tc>
                  <a:txBody>
                    <a:bodyPr/>
                    <a:lstStyle/>
                    <a:p>
                      <a:r>
                        <a:rPr lang="en-ZA" sz="1800" dirty="0"/>
                        <a:t>REMARKS</a:t>
                      </a:r>
                    </a:p>
                  </a:txBody>
                  <a:tcPr>
                    <a:solidFill>
                      <a:schemeClr val="accent6">
                        <a:lumMod val="60000"/>
                        <a:lumOff val="40000"/>
                      </a:schemeClr>
                    </a:solidFill>
                  </a:tcPr>
                </a:tc>
                <a:tc>
                  <a:txBody>
                    <a:bodyPr/>
                    <a:lstStyle/>
                    <a:p>
                      <a:r>
                        <a:rPr lang="en-ZA" sz="1800" dirty="0"/>
                        <a:t>REMEDIAL</a:t>
                      </a:r>
                      <a:r>
                        <a:rPr lang="en-ZA" sz="1800" baseline="0" dirty="0"/>
                        <a:t> ACTION</a:t>
                      </a:r>
                      <a:endParaRPr lang="en-ZA" sz="1800" dirty="0"/>
                    </a:p>
                  </a:txBody>
                  <a:tcPr>
                    <a:solidFill>
                      <a:schemeClr val="accent6">
                        <a:lumMod val="60000"/>
                        <a:lumOff val="40000"/>
                      </a:schemeClr>
                    </a:solidFill>
                  </a:tcPr>
                </a:tc>
                <a:extLst>
                  <a:ext uri="{0D108BD9-81ED-4DB2-BD59-A6C34878D82A}">
                    <a16:rowId xmlns:a16="http://schemas.microsoft.com/office/drawing/2014/main" val="10000"/>
                  </a:ext>
                </a:extLst>
              </a:tr>
              <a:tr h="1111186">
                <a:tc>
                  <a:txBody>
                    <a:bodyPr/>
                    <a:lstStyle/>
                    <a:p>
                      <a:r>
                        <a:rPr lang="en-ZA" sz="1800" dirty="0"/>
                        <a:t>MIG</a:t>
                      </a:r>
                    </a:p>
                  </a:txBody>
                  <a:tcPr>
                    <a:solidFill>
                      <a:schemeClr val="accent6">
                        <a:lumMod val="60000"/>
                        <a:lumOff val="40000"/>
                      </a:schemeClr>
                    </a:solidFill>
                  </a:tcPr>
                </a:tc>
                <a:tc>
                  <a:txBody>
                    <a:bodyPr/>
                    <a:lstStyle/>
                    <a:p>
                      <a:r>
                        <a:rPr lang="en-ZA" sz="1800" dirty="0"/>
                        <a:t>R29 204 595.71</a:t>
                      </a:r>
                    </a:p>
                  </a:txBody>
                  <a:tcPr>
                    <a:solidFill>
                      <a:schemeClr val="accent6">
                        <a:lumMod val="60000"/>
                        <a:lumOff val="40000"/>
                      </a:schemeClr>
                    </a:solidFill>
                  </a:tcPr>
                </a:tc>
                <a:tc>
                  <a:txBody>
                    <a:bodyPr/>
                    <a:lstStyle/>
                    <a:p>
                      <a:r>
                        <a:rPr lang="en-ZA" sz="1800" dirty="0"/>
                        <a:t>R1 995 748.65</a:t>
                      </a:r>
                    </a:p>
                  </a:txBody>
                  <a:tcPr>
                    <a:solidFill>
                      <a:schemeClr val="accent6">
                        <a:lumMod val="60000"/>
                        <a:lumOff val="40000"/>
                      </a:schemeClr>
                    </a:solidFill>
                  </a:tcPr>
                </a:tc>
                <a:tc>
                  <a:txBody>
                    <a:bodyPr/>
                    <a:lstStyle/>
                    <a:p>
                      <a:r>
                        <a:rPr lang="en-ZA" sz="1800" dirty="0"/>
                        <a:t>Delay</a:t>
                      </a:r>
                      <a:r>
                        <a:rPr lang="en-ZA" sz="1800" baseline="0" dirty="0"/>
                        <a:t> due to supply chain irregularities in procurement of service providers</a:t>
                      </a:r>
                      <a:endParaRPr lang="en-ZA" sz="1800" dirty="0"/>
                    </a:p>
                  </a:txBody>
                  <a:tcPr>
                    <a:solidFill>
                      <a:schemeClr val="accent6">
                        <a:lumMod val="60000"/>
                        <a:lumOff val="40000"/>
                      </a:schemeClr>
                    </a:solidFill>
                  </a:tcPr>
                </a:tc>
                <a:tc>
                  <a:txBody>
                    <a:bodyPr/>
                    <a:lstStyle/>
                    <a:p>
                      <a:r>
                        <a:rPr lang="en-ZA" sz="1800" dirty="0"/>
                        <a:t>Secured court order to set aside irregular appointments. Acceleration plan in place</a:t>
                      </a:r>
                    </a:p>
                  </a:txBody>
                  <a:tcPr>
                    <a:solidFill>
                      <a:schemeClr val="accent6">
                        <a:lumMod val="60000"/>
                        <a:lumOff val="40000"/>
                      </a:schemeClr>
                    </a:solidFill>
                  </a:tcPr>
                </a:tc>
                <a:extLst>
                  <a:ext uri="{0D108BD9-81ED-4DB2-BD59-A6C34878D82A}">
                    <a16:rowId xmlns:a16="http://schemas.microsoft.com/office/drawing/2014/main" val="10001"/>
                  </a:ext>
                </a:extLst>
              </a:tr>
              <a:tr h="958674">
                <a:tc>
                  <a:txBody>
                    <a:bodyPr/>
                    <a:lstStyle/>
                    <a:p>
                      <a:r>
                        <a:rPr lang="en-ZA" sz="1800" dirty="0"/>
                        <a:t>WSIG</a:t>
                      </a:r>
                    </a:p>
                  </a:txBody>
                  <a:tcPr>
                    <a:solidFill>
                      <a:schemeClr val="accent6">
                        <a:lumMod val="60000"/>
                        <a:lumOff val="40000"/>
                      </a:schemeClr>
                    </a:solidFill>
                  </a:tcPr>
                </a:tc>
                <a:tc>
                  <a:txBody>
                    <a:bodyPr/>
                    <a:lstStyle/>
                    <a:p>
                      <a:r>
                        <a:rPr lang="en-ZA" sz="1800" dirty="0"/>
                        <a:t>No allocation</a:t>
                      </a:r>
                    </a:p>
                  </a:txBody>
                  <a:tcPr>
                    <a:solidFill>
                      <a:schemeClr val="accent6">
                        <a:lumMod val="60000"/>
                        <a:lumOff val="40000"/>
                      </a:schemeClr>
                    </a:solidFill>
                  </a:tcPr>
                </a:tc>
                <a:tc>
                  <a:txBody>
                    <a:bodyPr/>
                    <a:lstStyle/>
                    <a:p>
                      <a:r>
                        <a:rPr lang="en-ZA" sz="1800" dirty="0"/>
                        <a:t>0</a:t>
                      </a:r>
                    </a:p>
                  </a:txBody>
                  <a:tcPr>
                    <a:solidFill>
                      <a:schemeClr val="accent6">
                        <a:lumMod val="60000"/>
                        <a:lumOff val="40000"/>
                      </a:schemeClr>
                    </a:solidFill>
                  </a:tcPr>
                </a:tc>
                <a:tc>
                  <a:txBody>
                    <a:bodyPr/>
                    <a:lstStyle/>
                    <a:p>
                      <a:r>
                        <a:rPr lang="en-ZA" sz="1800" dirty="0"/>
                        <a:t>None</a:t>
                      </a:r>
                    </a:p>
                  </a:txBody>
                  <a:tcPr>
                    <a:solidFill>
                      <a:schemeClr val="accent6">
                        <a:lumMod val="60000"/>
                        <a:lumOff val="40000"/>
                      </a:schemeClr>
                    </a:solidFill>
                  </a:tcPr>
                </a:tc>
                <a:tc>
                  <a:txBody>
                    <a:bodyPr/>
                    <a:lstStyle/>
                    <a:p>
                      <a:r>
                        <a:rPr lang="en-ZA" sz="1800" dirty="0"/>
                        <a:t>None</a:t>
                      </a:r>
                    </a:p>
                  </a:txBody>
                  <a:tcPr>
                    <a:solidFill>
                      <a:schemeClr val="accent6">
                        <a:lumMod val="60000"/>
                        <a:lumOff val="40000"/>
                      </a:schemeClr>
                    </a:solidFill>
                  </a:tcPr>
                </a:tc>
                <a:extLst>
                  <a:ext uri="{0D108BD9-81ED-4DB2-BD59-A6C34878D82A}">
                    <a16:rowId xmlns:a16="http://schemas.microsoft.com/office/drawing/2014/main" val="10002"/>
                  </a:ext>
                </a:extLst>
              </a:tr>
              <a:tr h="958674">
                <a:tc>
                  <a:txBody>
                    <a:bodyPr/>
                    <a:lstStyle/>
                    <a:p>
                      <a:r>
                        <a:rPr lang="en-ZA" sz="1800" dirty="0"/>
                        <a:t>RBIG</a:t>
                      </a:r>
                    </a:p>
                  </a:txBody>
                  <a:tcPr>
                    <a:solidFill>
                      <a:schemeClr val="accent6">
                        <a:lumMod val="60000"/>
                        <a:lumOff val="40000"/>
                      </a:schemeClr>
                    </a:solidFill>
                  </a:tcPr>
                </a:tc>
                <a:tc>
                  <a:txBody>
                    <a:bodyPr/>
                    <a:lstStyle/>
                    <a:p>
                      <a:r>
                        <a:rPr lang="en-ZA" sz="1800" dirty="0"/>
                        <a:t>R40 221 000</a:t>
                      </a:r>
                    </a:p>
                  </a:txBody>
                  <a:tcPr>
                    <a:solidFill>
                      <a:schemeClr val="accent6">
                        <a:lumMod val="60000"/>
                        <a:lumOff val="40000"/>
                      </a:schemeClr>
                    </a:solidFill>
                  </a:tcPr>
                </a:tc>
                <a:tc>
                  <a:txBody>
                    <a:bodyPr/>
                    <a:lstStyle/>
                    <a:p>
                      <a:r>
                        <a:rPr lang="en-ZA" sz="1800" dirty="0"/>
                        <a:t>0</a:t>
                      </a:r>
                    </a:p>
                  </a:txBody>
                  <a:tcPr>
                    <a:solidFill>
                      <a:schemeClr val="accent6">
                        <a:lumMod val="60000"/>
                        <a:lumOff val="40000"/>
                      </a:schemeClr>
                    </a:solidFill>
                  </a:tcPr>
                </a:tc>
                <a:tc>
                  <a:txBody>
                    <a:bodyPr/>
                    <a:lstStyle/>
                    <a:p>
                      <a:r>
                        <a:rPr lang="en-ZA" sz="1800" dirty="0"/>
                        <a:t>Funds are with DWS. DWS appointed Rand Water as implementing agent </a:t>
                      </a:r>
                    </a:p>
                  </a:txBody>
                  <a:tcPr>
                    <a:solidFill>
                      <a:schemeClr val="accent6">
                        <a:lumMod val="60000"/>
                        <a:lumOff val="40000"/>
                      </a:schemeClr>
                    </a:solidFill>
                  </a:tcPr>
                </a:tc>
                <a:tc>
                  <a:txBody>
                    <a:bodyPr/>
                    <a:lstStyle/>
                    <a:p>
                      <a:r>
                        <a:rPr lang="en-ZA" sz="1800" dirty="0"/>
                        <a:t>Clarity is still being sought from DWS as to whether funding is schedule 5 or 6</a:t>
                      </a:r>
                    </a:p>
                  </a:txBody>
                  <a:tcPr>
                    <a:solidFill>
                      <a:schemeClr val="accent6">
                        <a:lumMod val="60000"/>
                        <a:lumOff val="40000"/>
                      </a:schemeClr>
                    </a:solidFill>
                  </a:tcPr>
                </a:tc>
                <a:extLst>
                  <a:ext uri="{0D108BD9-81ED-4DB2-BD59-A6C34878D82A}">
                    <a16:rowId xmlns:a16="http://schemas.microsoft.com/office/drawing/2014/main" val="10003"/>
                  </a:ext>
                </a:extLst>
              </a:tr>
              <a:tr h="1444542">
                <a:tc>
                  <a:txBody>
                    <a:bodyPr/>
                    <a:lstStyle/>
                    <a:p>
                      <a:r>
                        <a:rPr lang="en-ZA" sz="1800" dirty="0"/>
                        <a:t>Equitable</a:t>
                      </a:r>
                      <a:r>
                        <a:rPr lang="en-ZA" sz="1800" baseline="0" dirty="0"/>
                        <a:t> share</a:t>
                      </a:r>
                      <a:endParaRPr lang="en-ZA" sz="1800" dirty="0"/>
                    </a:p>
                  </a:txBody>
                  <a:tcPr>
                    <a:solidFill>
                      <a:schemeClr val="accent6">
                        <a:lumMod val="60000"/>
                        <a:lumOff val="40000"/>
                      </a:schemeClr>
                    </a:solidFill>
                  </a:tcPr>
                </a:tc>
                <a:tc>
                  <a:txBody>
                    <a:bodyPr/>
                    <a:lstStyle/>
                    <a:p>
                      <a:r>
                        <a:rPr lang="en-ZA" sz="1800" baseline="0" dirty="0"/>
                        <a:t>28 250 000.00</a:t>
                      </a:r>
                      <a:endParaRPr lang="en-ZA" sz="1800" dirty="0"/>
                    </a:p>
                  </a:txBody>
                  <a:tcPr>
                    <a:solidFill>
                      <a:schemeClr val="accent6">
                        <a:lumMod val="60000"/>
                        <a:lumOff val="40000"/>
                      </a:schemeClr>
                    </a:solidFill>
                  </a:tcPr>
                </a:tc>
                <a:tc>
                  <a:txBody>
                    <a:bodyPr/>
                    <a:lstStyle/>
                    <a:p>
                      <a:r>
                        <a:rPr lang="en-ZA" sz="1800" dirty="0"/>
                        <a:t>970</a:t>
                      </a:r>
                      <a:r>
                        <a:rPr lang="en-ZA" sz="1800" baseline="0" dirty="0"/>
                        <a:t> 000.00</a:t>
                      </a:r>
                      <a:endParaRPr lang="en-ZA" sz="180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Delay</a:t>
                      </a:r>
                      <a:r>
                        <a:rPr lang="en-ZA" sz="1800" baseline="0" dirty="0"/>
                        <a:t> due to procurement of service providers</a:t>
                      </a:r>
                      <a:endParaRPr lang="en-ZA" sz="1800" dirty="0"/>
                    </a:p>
                    <a:p>
                      <a:endParaRPr lang="en-ZA" sz="180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Acceleration plan developed and is being implemented</a:t>
                      </a:r>
                    </a:p>
                    <a:p>
                      <a:endParaRPr lang="en-ZA" sz="1800" dirty="0"/>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446568" y="588039"/>
            <a:ext cx="10907232" cy="819455"/>
          </a:xfrm>
          <a:prstGeom prst="rect">
            <a:avLst/>
          </a:prstGeom>
        </p:spPr>
        <p:txBody>
          <a:bodyPr wrap="square">
            <a:spAutoFit/>
          </a:bodyPr>
          <a:lstStyle/>
          <a:p>
            <a:pPr marL="342900" lvl="1" indent="0">
              <a:lnSpc>
                <a:spcPct val="150000"/>
              </a:lnSpc>
              <a:buNone/>
            </a:pPr>
            <a:r>
              <a:rPr lang="en-US" sz="1575" b="1" dirty="0">
                <a:latin typeface="Arial" panose="020B0604020202020204" pitchFamily="34" charset="0"/>
                <a:cs typeface="Arial" panose="020B0604020202020204" pitchFamily="34" charset="0"/>
              </a:rPr>
              <a:t>FOR 2020/21 FINANCIAL YEAR (all conditional grants)</a:t>
            </a:r>
            <a:endParaRPr lang="en-US" sz="1575" dirty="0">
              <a:latin typeface="Arial" panose="020B0604020202020204" pitchFamily="34" charset="0"/>
              <a:cs typeface="Arial" panose="020B0604020202020204" pitchFamily="34" charset="0"/>
            </a:endParaRPr>
          </a:p>
          <a:p>
            <a:pPr lvl="0">
              <a:lnSpc>
                <a:spcPct val="150000"/>
              </a:lnSpc>
            </a:pPr>
            <a:r>
              <a:rPr lang="en-US" sz="1575" dirty="0">
                <a:latin typeface="Arial" panose="020B0604020202020204" pitchFamily="34" charset="0"/>
                <a:cs typeface="Arial" panose="020B0604020202020204" pitchFamily="34" charset="0"/>
              </a:rPr>
              <a:t>      Allocation to COVID projects and expenditure trends to date.</a:t>
            </a:r>
          </a:p>
        </p:txBody>
      </p:sp>
    </p:spTree>
    <p:extLst>
      <p:ext uri="{BB962C8B-B14F-4D97-AF65-F5344CB8AC3E}">
        <p14:creationId xmlns:p14="http://schemas.microsoft.com/office/powerpoint/2010/main" val="45916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847528" y="159868"/>
            <a:ext cx="8229600" cy="604837"/>
          </a:xfrm>
        </p:spPr>
        <p:txBody>
          <a:bodyPr/>
          <a:lstStyle/>
          <a:p>
            <a:pPr eaLnBrk="1" hangingPunct="1"/>
            <a:r>
              <a:rPr lang="en-ZA" altLang="en-US" sz="2400" b="1" dirty="0">
                <a:latin typeface="Arial" panose="020B0604020202020204" pitchFamily="34" charset="0"/>
                <a:cs typeface="Arial" panose="020B0604020202020204" pitchFamily="34" charset="0"/>
              </a:rPr>
              <a:t>Conditional Grants Performance 2020/21</a:t>
            </a:r>
          </a:p>
        </p:txBody>
      </p:sp>
      <p:pic>
        <p:nvPicPr>
          <p:cNvPr id="82947" name="Picture 2" descr="C:\Users\Public\Documents\SEKHUKHUNE DISTRICT MUNICIPALITY\2014\PRESENTATION BACKGROUND\INSIDE P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98744"/>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ZA">
              <a:solidFill>
                <a:prstClr val="black">
                  <a:tint val="75000"/>
                </a:prstClr>
              </a:solidFill>
            </a:endParaRPr>
          </a:p>
        </p:txBody>
      </p:sp>
      <p:sp>
        <p:nvSpPr>
          <p:cNvPr id="829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20E727-C795-426A-B225-9FE13C608A13}" type="slidenum">
              <a:rPr lang="en-ZA" altLang="en-US" sz="1200">
                <a:solidFill>
                  <a:srgbClr val="898989"/>
                </a:solidFill>
              </a:rPr>
              <a:pPr>
                <a:spcBef>
                  <a:spcPct val="0"/>
                </a:spcBef>
                <a:buFontTx/>
                <a:buNone/>
              </a:pPr>
              <a:t>11</a:t>
            </a:fld>
            <a:endParaRPr lang="en-ZA" altLang="en-US" sz="1200">
              <a:solidFill>
                <a:srgbClr val="898989"/>
              </a:solidFill>
            </a:endParaRPr>
          </a:p>
        </p:txBody>
      </p:sp>
      <p:sp>
        <p:nvSpPr>
          <p:cNvPr id="78854" name="Content Placeholder 3"/>
          <p:cNvSpPr>
            <a:spLocks noGrp="1"/>
          </p:cNvSpPr>
          <p:nvPr>
            <p:ph idx="1"/>
          </p:nvPr>
        </p:nvSpPr>
        <p:spPr>
          <a:xfrm>
            <a:off x="1981200" y="733708"/>
            <a:ext cx="8229600" cy="4525963"/>
          </a:xfrm>
        </p:spPr>
        <p:txBody>
          <a:bodyPr/>
          <a:lstStyle/>
          <a:p>
            <a:pPr>
              <a:defRPr/>
            </a:pPr>
            <a:r>
              <a:rPr lang="en-ZA" sz="2400" dirty="0"/>
              <a:t>Grants performance table is tabled as per below: </a:t>
            </a:r>
          </a:p>
          <a:p>
            <a:pPr marL="0" indent="0">
              <a:buNone/>
              <a:defRPr/>
            </a:pPr>
            <a:endParaRPr lang="en-ZA" sz="2000" dirty="0"/>
          </a:p>
        </p:txBody>
      </p:sp>
      <p:sp>
        <p:nvSpPr>
          <p:cNvPr id="4" name="Rectangle 3"/>
          <p:cNvSpPr/>
          <p:nvPr/>
        </p:nvSpPr>
        <p:spPr>
          <a:xfrm>
            <a:off x="5907390" y="3244334"/>
            <a:ext cx="377219" cy="369332"/>
          </a:xfrm>
          <a:prstGeom prst="rect">
            <a:avLst/>
          </a:prstGeom>
        </p:spPr>
        <p:txBody>
          <a:bodyPr wrap="none">
            <a:spAutoFit/>
          </a:bodyPr>
          <a:lstStyle/>
          <a:p>
            <a:r>
              <a:rPr lang="en-GB" dirty="0"/>
              <a:t>re</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4018791524"/>
              </p:ext>
            </p:extLst>
          </p:nvPr>
        </p:nvGraphicFramePr>
        <p:xfrm>
          <a:off x="0" y="1338545"/>
          <a:ext cx="12191998" cy="5528599"/>
        </p:xfrm>
        <a:graphic>
          <a:graphicData uri="http://schemas.openxmlformats.org/drawingml/2006/table">
            <a:tbl>
              <a:tblPr firstRow="1" bandRow="1">
                <a:tableStyleId>{5C22544A-7EE6-4342-B048-85BDC9FD1C3A}</a:tableStyleId>
              </a:tblPr>
              <a:tblGrid>
                <a:gridCol w="814372">
                  <a:extLst>
                    <a:ext uri="{9D8B030D-6E8A-4147-A177-3AD203B41FA5}">
                      <a16:colId xmlns:a16="http://schemas.microsoft.com/office/drawing/2014/main" val="20000"/>
                    </a:ext>
                  </a:extLst>
                </a:gridCol>
                <a:gridCol w="1621705">
                  <a:extLst>
                    <a:ext uri="{9D8B030D-6E8A-4147-A177-3AD203B41FA5}">
                      <a16:colId xmlns:a16="http://schemas.microsoft.com/office/drawing/2014/main" val="20001"/>
                    </a:ext>
                  </a:extLst>
                </a:gridCol>
                <a:gridCol w="1092874">
                  <a:extLst>
                    <a:ext uri="{9D8B030D-6E8A-4147-A177-3AD203B41FA5}">
                      <a16:colId xmlns:a16="http://schemas.microsoft.com/office/drawing/2014/main" val="20002"/>
                    </a:ext>
                  </a:extLst>
                </a:gridCol>
                <a:gridCol w="1889716">
                  <a:extLst>
                    <a:ext uri="{9D8B030D-6E8A-4147-A177-3AD203B41FA5}">
                      <a16:colId xmlns:a16="http://schemas.microsoft.com/office/drawing/2014/main" val="20003"/>
                    </a:ext>
                  </a:extLst>
                </a:gridCol>
                <a:gridCol w="1354666">
                  <a:extLst>
                    <a:ext uri="{9D8B030D-6E8A-4147-A177-3AD203B41FA5}">
                      <a16:colId xmlns:a16="http://schemas.microsoft.com/office/drawing/2014/main" val="20004"/>
                    </a:ext>
                  </a:extLst>
                </a:gridCol>
                <a:gridCol w="1354666">
                  <a:extLst>
                    <a:ext uri="{9D8B030D-6E8A-4147-A177-3AD203B41FA5}">
                      <a16:colId xmlns:a16="http://schemas.microsoft.com/office/drawing/2014/main" val="20005"/>
                    </a:ext>
                  </a:extLst>
                </a:gridCol>
                <a:gridCol w="1354666">
                  <a:extLst>
                    <a:ext uri="{9D8B030D-6E8A-4147-A177-3AD203B41FA5}">
                      <a16:colId xmlns:a16="http://schemas.microsoft.com/office/drawing/2014/main" val="20006"/>
                    </a:ext>
                  </a:extLst>
                </a:gridCol>
                <a:gridCol w="1894961">
                  <a:extLst>
                    <a:ext uri="{9D8B030D-6E8A-4147-A177-3AD203B41FA5}">
                      <a16:colId xmlns:a16="http://schemas.microsoft.com/office/drawing/2014/main" val="20007"/>
                    </a:ext>
                  </a:extLst>
                </a:gridCol>
                <a:gridCol w="814372">
                  <a:extLst>
                    <a:ext uri="{9D8B030D-6E8A-4147-A177-3AD203B41FA5}">
                      <a16:colId xmlns:a16="http://schemas.microsoft.com/office/drawing/2014/main" val="20008"/>
                    </a:ext>
                  </a:extLst>
                </a:gridCol>
              </a:tblGrid>
              <a:tr h="720049">
                <a:tc rowSpan="3">
                  <a:txBody>
                    <a:bodyPr/>
                    <a:lstStyle/>
                    <a:p>
                      <a:r>
                        <a:rPr lang="en-ZA" sz="1600" dirty="0"/>
                        <a:t>Grant</a:t>
                      </a:r>
                    </a:p>
                  </a:txBody>
                  <a:tcPr>
                    <a:solidFill>
                      <a:schemeClr val="accent6">
                        <a:lumMod val="60000"/>
                        <a:lumOff val="40000"/>
                      </a:schemeClr>
                    </a:solidFill>
                  </a:tcPr>
                </a:tc>
                <a:tc rowSpan="3">
                  <a:txBody>
                    <a:bodyPr/>
                    <a:lstStyle/>
                    <a:p>
                      <a:r>
                        <a:rPr lang="en-ZA" sz="1600" dirty="0"/>
                        <a:t>Allocation</a:t>
                      </a:r>
                    </a:p>
                  </a:txBody>
                  <a:tcPr>
                    <a:solidFill>
                      <a:schemeClr val="accent6">
                        <a:lumMod val="60000"/>
                        <a:lumOff val="40000"/>
                      </a:schemeClr>
                    </a:solidFill>
                  </a:tcPr>
                </a:tc>
                <a:tc rowSpan="3">
                  <a:txBody>
                    <a:bodyPr/>
                    <a:lstStyle/>
                    <a:p>
                      <a:r>
                        <a:rPr lang="en-ZA" sz="1600" dirty="0"/>
                        <a:t>No .of projects</a:t>
                      </a:r>
                    </a:p>
                  </a:txBody>
                  <a:tcPr>
                    <a:solidFill>
                      <a:schemeClr val="accent6">
                        <a:lumMod val="60000"/>
                        <a:lumOff val="40000"/>
                      </a:schemeClr>
                    </a:solidFill>
                  </a:tcPr>
                </a:tc>
                <a:tc gridSpan="3">
                  <a:txBody>
                    <a:bodyPr/>
                    <a:lstStyle/>
                    <a:p>
                      <a:pPr algn="ctr"/>
                      <a:r>
                        <a:rPr lang="en-ZA" sz="1600" dirty="0"/>
                        <a:t>Construction</a:t>
                      </a:r>
                    </a:p>
                  </a:txBody>
                  <a:tcPr>
                    <a:solidFill>
                      <a:schemeClr val="accent6">
                        <a:lumMod val="60000"/>
                        <a:lumOff val="40000"/>
                      </a:schemeClr>
                    </a:solidFill>
                  </a:tcPr>
                </a:tc>
                <a:tc hMerge="1">
                  <a:txBody>
                    <a:bodyPr/>
                    <a:lstStyle/>
                    <a:p>
                      <a:endParaRPr lang="en-ZA" sz="1200" dirty="0"/>
                    </a:p>
                  </a:txBody>
                  <a:tcPr/>
                </a:tc>
                <a:tc hMerge="1">
                  <a:txBody>
                    <a:bodyPr/>
                    <a:lstStyle/>
                    <a:p>
                      <a:endParaRPr lang="en-ZA" sz="1200" dirty="0"/>
                    </a:p>
                  </a:txBody>
                  <a:tcPr/>
                </a:tc>
                <a:tc rowSpan="2" gridSpan="3">
                  <a:txBody>
                    <a:bodyPr/>
                    <a:lstStyle/>
                    <a:p>
                      <a:r>
                        <a:rPr lang="en-ZA" sz="1600" dirty="0"/>
                        <a:t>Other (design, tender, registered &amp; not registered)</a:t>
                      </a:r>
                    </a:p>
                    <a:p>
                      <a:endParaRPr lang="en-ZA" sz="1600" dirty="0"/>
                    </a:p>
                    <a:p>
                      <a:endParaRPr lang="en-ZA" sz="1600" dirty="0"/>
                    </a:p>
                  </a:txBody>
                  <a:tcPr>
                    <a:solidFill>
                      <a:schemeClr val="accent6">
                        <a:lumMod val="60000"/>
                        <a:lumOff val="40000"/>
                      </a:schemeClr>
                    </a:solidFill>
                  </a:tcPr>
                </a:tc>
                <a:tc rowSpan="2" hMerge="1">
                  <a:txBody>
                    <a:bodyPr/>
                    <a:lstStyle/>
                    <a:p>
                      <a:endParaRPr lang="en-ZA" sz="1200" dirty="0"/>
                    </a:p>
                  </a:txBody>
                  <a:tcPr/>
                </a:tc>
                <a:tc rowSpan="2" hMerge="1">
                  <a:txBody>
                    <a:bodyPr/>
                    <a:lstStyle/>
                    <a:p>
                      <a:endParaRPr lang="en-ZA" sz="1200" dirty="0"/>
                    </a:p>
                  </a:txBody>
                  <a:tcPr/>
                </a:tc>
                <a:extLst>
                  <a:ext uri="{0D108BD9-81ED-4DB2-BD59-A6C34878D82A}">
                    <a16:rowId xmlns:a16="http://schemas.microsoft.com/office/drawing/2014/main" val="10000"/>
                  </a:ext>
                </a:extLst>
              </a:tr>
              <a:tr h="574208">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Amount committed</a:t>
                      </a:r>
                    </a:p>
                    <a:p>
                      <a:endParaRPr lang="en-ZA" sz="1600" dirty="0"/>
                    </a:p>
                  </a:txBody>
                  <a:tcPr>
                    <a:solidFill>
                      <a:schemeClr val="accent6">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 allocation</a:t>
                      </a:r>
                    </a:p>
                    <a:p>
                      <a:endParaRPr lang="en-ZA" sz="1600" dirty="0"/>
                    </a:p>
                  </a:txBody>
                  <a:tcPr>
                    <a:solidFill>
                      <a:schemeClr val="accent6">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No. of projects</a:t>
                      </a:r>
                    </a:p>
                    <a:p>
                      <a:endParaRPr lang="en-ZA" sz="1600" dirty="0"/>
                    </a:p>
                  </a:txBody>
                  <a:tcPr>
                    <a:solidFill>
                      <a:schemeClr val="accent6">
                        <a:lumMod val="60000"/>
                        <a:lumOff val="40000"/>
                      </a:schemeClr>
                    </a:solidFill>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10001"/>
                  </a:ext>
                </a:extLst>
              </a:tr>
              <a:tr h="159008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No.</a:t>
                      </a:r>
                      <a:r>
                        <a:rPr lang="en-ZA" sz="1600" baseline="0" dirty="0"/>
                        <a:t> of projects</a:t>
                      </a:r>
                      <a:endParaRPr lang="en-ZA" sz="1600" dirty="0"/>
                    </a:p>
                    <a:p>
                      <a:endParaRPr lang="en-ZA" sz="160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Amount committed</a:t>
                      </a:r>
                    </a:p>
                    <a:p>
                      <a:endParaRPr lang="en-ZA" sz="1600" dirty="0"/>
                    </a:p>
                    <a:p>
                      <a:endParaRPr lang="en-ZA" sz="160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 allocation</a:t>
                      </a:r>
                    </a:p>
                    <a:p>
                      <a:endParaRPr lang="en-ZA" sz="1600" dirty="0"/>
                    </a:p>
                    <a:p>
                      <a:endParaRPr lang="en-ZA" sz="1600" dirty="0"/>
                    </a:p>
                  </a:txBody>
                  <a:tcPr>
                    <a:solidFill>
                      <a:schemeClr val="accent6">
                        <a:lumMod val="60000"/>
                        <a:lumOff val="40000"/>
                      </a:schemeClr>
                    </a:solidFill>
                  </a:tcPr>
                </a:tc>
                <a:extLst>
                  <a:ext uri="{0D108BD9-81ED-4DB2-BD59-A6C34878D82A}">
                    <a16:rowId xmlns:a16="http://schemas.microsoft.com/office/drawing/2014/main" val="10002"/>
                  </a:ext>
                </a:extLst>
              </a:tr>
              <a:tr h="998428">
                <a:tc>
                  <a:txBody>
                    <a:bodyPr/>
                    <a:lstStyle/>
                    <a:p>
                      <a:r>
                        <a:rPr lang="en-ZA" sz="1600" dirty="0"/>
                        <a:t>MIG</a:t>
                      </a:r>
                    </a:p>
                  </a:txBody>
                  <a:tcPr>
                    <a:solidFill>
                      <a:schemeClr val="accent6">
                        <a:lumMod val="60000"/>
                        <a:lumOff val="40000"/>
                      </a:schemeClr>
                    </a:solidFill>
                  </a:tcPr>
                </a:tc>
                <a:tc>
                  <a:txBody>
                    <a:bodyPr/>
                    <a:lstStyle/>
                    <a:p>
                      <a:r>
                        <a:rPr lang="en-US" sz="1600" kern="1200" dirty="0">
                          <a:solidFill>
                            <a:schemeClr val="dk1"/>
                          </a:solidFill>
                          <a:effectLst/>
                          <a:latin typeface="+mn-lt"/>
                          <a:ea typeface="+mn-ea"/>
                          <a:cs typeface="+mn-cs"/>
                        </a:rPr>
                        <a:t>R471 805 000</a:t>
                      </a:r>
                      <a:endParaRPr lang="en-ZA" sz="1600" dirty="0"/>
                    </a:p>
                  </a:txBody>
                  <a:tcPr>
                    <a:solidFill>
                      <a:schemeClr val="accent6">
                        <a:lumMod val="60000"/>
                        <a:lumOff val="40000"/>
                      </a:schemeClr>
                    </a:solidFill>
                  </a:tcPr>
                </a:tc>
                <a:tc>
                  <a:txBody>
                    <a:bodyPr/>
                    <a:lstStyle/>
                    <a:p>
                      <a:r>
                        <a:rPr lang="en-ZA" sz="1600" dirty="0"/>
                        <a:t>13</a:t>
                      </a:r>
                    </a:p>
                  </a:txBody>
                  <a:tcPr>
                    <a:solidFill>
                      <a:schemeClr val="accent6">
                        <a:lumMod val="60000"/>
                        <a:lumOff val="40000"/>
                      </a:schemeClr>
                    </a:solidFill>
                  </a:tcPr>
                </a:tc>
                <a:tc>
                  <a:txBody>
                    <a:bodyPr/>
                    <a:lstStyle/>
                    <a:p>
                      <a:r>
                        <a:rPr lang="en-ZA" sz="1600" dirty="0"/>
                        <a:t>R471 805 000</a:t>
                      </a:r>
                    </a:p>
                  </a:txBody>
                  <a:tcPr>
                    <a:solidFill>
                      <a:schemeClr val="accent6">
                        <a:lumMod val="60000"/>
                        <a:lumOff val="40000"/>
                      </a:schemeClr>
                    </a:solidFill>
                  </a:tcPr>
                </a:tc>
                <a:tc>
                  <a:txBody>
                    <a:bodyPr/>
                    <a:lstStyle/>
                    <a:p>
                      <a:r>
                        <a:rPr lang="en-ZA" sz="1600" dirty="0"/>
                        <a:t>100</a:t>
                      </a:r>
                    </a:p>
                  </a:txBody>
                  <a:tcPr>
                    <a:solidFill>
                      <a:schemeClr val="accent6">
                        <a:lumMod val="60000"/>
                        <a:lumOff val="40000"/>
                      </a:schemeClr>
                    </a:solidFill>
                  </a:tcPr>
                </a:tc>
                <a:tc>
                  <a:txBody>
                    <a:bodyPr/>
                    <a:lstStyle/>
                    <a:p>
                      <a:r>
                        <a:rPr lang="en-ZA" sz="1600" dirty="0"/>
                        <a:t>06</a:t>
                      </a:r>
                    </a:p>
                  </a:txBody>
                  <a:tcPr>
                    <a:solidFill>
                      <a:schemeClr val="accent6">
                        <a:lumMod val="60000"/>
                        <a:lumOff val="40000"/>
                      </a:schemeClr>
                    </a:solidFill>
                  </a:tcPr>
                </a:tc>
                <a:tc>
                  <a:txBody>
                    <a:bodyPr/>
                    <a:lstStyle/>
                    <a:p>
                      <a:r>
                        <a:rPr lang="en-ZA" sz="1600" dirty="0"/>
                        <a:t>02-Design</a:t>
                      </a:r>
                    </a:p>
                    <a:p>
                      <a:r>
                        <a:rPr lang="en-ZA" sz="1600" dirty="0"/>
                        <a:t>05- Not yet registered</a:t>
                      </a:r>
                    </a:p>
                  </a:txBody>
                  <a:tcPr>
                    <a:solidFill>
                      <a:schemeClr val="accent6">
                        <a:lumMod val="60000"/>
                        <a:lumOff val="40000"/>
                      </a:schemeClr>
                    </a:solidFill>
                  </a:tcPr>
                </a:tc>
                <a:tc>
                  <a:txBody>
                    <a:bodyPr/>
                    <a:lstStyle/>
                    <a:p>
                      <a:r>
                        <a:rPr lang="en-ZA" sz="1600" dirty="0"/>
                        <a:t>R139 683 975.06</a:t>
                      </a:r>
                    </a:p>
                  </a:txBody>
                  <a:tcPr>
                    <a:solidFill>
                      <a:schemeClr val="accent6">
                        <a:lumMod val="60000"/>
                        <a:lumOff val="40000"/>
                      </a:schemeClr>
                    </a:solidFill>
                  </a:tcPr>
                </a:tc>
                <a:tc>
                  <a:txBody>
                    <a:bodyPr/>
                    <a:lstStyle/>
                    <a:p>
                      <a:r>
                        <a:rPr lang="en-ZA" sz="1600" dirty="0"/>
                        <a:t>27.09</a:t>
                      </a:r>
                    </a:p>
                  </a:txBody>
                  <a:tcPr>
                    <a:solidFill>
                      <a:schemeClr val="accent6">
                        <a:lumMod val="60000"/>
                        <a:lumOff val="40000"/>
                      </a:schemeClr>
                    </a:solidFill>
                  </a:tcPr>
                </a:tc>
                <a:extLst>
                  <a:ext uri="{0D108BD9-81ED-4DB2-BD59-A6C34878D82A}">
                    <a16:rowId xmlns:a16="http://schemas.microsoft.com/office/drawing/2014/main" val="10003"/>
                  </a:ext>
                </a:extLst>
              </a:tr>
              <a:tr h="822913">
                <a:tc>
                  <a:txBody>
                    <a:bodyPr/>
                    <a:lstStyle/>
                    <a:p>
                      <a:r>
                        <a:rPr lang="en-ZA" sz="1600" dirty="0"/>
                        <a:t>WSIG</a:t>
                      </a:r>
                    </a:p>
                  </a:txBody>
                  <a:tcPr>
                    <a:solidFill>
                      <a:schemeClr val="accent6">
                        <a:lumMod val="60000"/>
                        <a:lumOff val="40000"/>
                      </a:schemeClr>
                    </a:solidFill>
                  </a:tcPr>
                </a:tc>
                <a:tc>
                  <a:txBody>
                    <a:bodyPr/>
                    <a:lstStyle/>
                    <a:p>
                      <a:r>
                        <a:rPr lang="en-ZA" sz="1600" dirty="0"/>
                        <a:t>R53 471 000</a:t>
                      </a:r>
                    </a:p>
                  </a:txBody>
                  <a:tcPr>
                    <a:solidFill>
                      <a:schemeClr val="accent6">
                        <a:lumMod val="60000"/>
                        <a:lumOff val="40000"/>
                      </a:schemeClr>
                    </a:solidFill>
                  </a:tcPr>
                </a:tc>
                <a:tc>
                  <a:txBody>
                    <a:bodyPr/>
                    <a:lstStyle/>
                    <a:p>
                      <a:r>
                        <a:rPr lang="en-ZA" sz="1600" dirty="0"/>
                        <a:t>09</a:t>
                      </a:r>
                    </a:p>
                  </a:txBody>
                  <a:tcPr>
                    <a:solidFill>
                      <a:schemeClr val="accent6">
                        <a:lumMod val="60000"/>
                        <a:lumOff val="40000"/>
                      </a:schemeClr>
                    </a:solidFill>
                  </a:tcPr>
                </a:tc>
                <a:tc>
                  <a:txBody>
                    <a:bodyPr/>
                    <a:lstStyle/>
                    <a:p>
                      <a:endParaRPr lang="en-ZA" sz="1600" dirty="0"/>
                    </a:p>
                  </a:txBody>
                  <a:tcPr>
                    <a:solidFill>
                      <a:schemeClr val="accent6">
                        <a:lumMod val="60000"/>
                        <a:lumOff val="40000"/>
                      </a:schemeClr>
                    </a:solidFill>
                  </a:tcPr>
                </a:tc>
                <a:tc>
                  <a:txBody>
                    <a:bodyPr/>
                    <a:lstStyle/>
                    <a:p>
                      <a:r>
                        <a:rPr lang="en-ZA" sz="1600" dirty="0"/>
                        <a:t>0%</a:t>
                      </a:r>
                    </a:p>
                  </a:txBody>
                  <a:tcPr>
                    <a:solidFill>
                      <a:schemeClr val="accent6">
                        <a:lumMod val="60000"/>
                        <a:lumOff val="40000"/>
                      </a:schemeClr>
                    </a:solidFill>
                  </a:tcPr>
                </a:tc>
                <a:tc>
                  <a:txBody>
                    <a:bodyPr/>
                    <a:lstStyle/>
                    <a:p>
                      <a:r>
                        <a:rPr lang="en-ZA" sz="1600" dirty="0"/>
                        <a:t>0</a:t>
                      </a:r>
                    </a:p>
                  </a:txBody>
                  <a:tcPr>
                    <a:solidFill>
                      <a:schemeClr val="accent6">
                        <a:lumMod val="60000"/>
                        <a:lumOff val="40000"/>
                      </a:schemeClr>
                    </a:solidFill>
                  </a:tcPr>
                </a:tc>
                <a:tc>
                  <a:txBody>
                    <a:bodyPr/>
                    <a:lstStyle/>
                    <a:p>
                      <a:r>
                        <a:rPr lang="en-ZA" sz="1600" dirty="0"/>
                        <a:t>05-registration</a:t>
                      </a:r>
                    </a:p>
                  </a:txBody>
                  <a:tcPr>
                    <a:solidFill>
                      <a:schemeClr val="accent6">
                        <a:lumMod val="60000"/>
                        <a:lumOff val="40000"/>
                      </a:schemeClr>
                    </a:solidFill>
                  </a:tcPr>
                </a:tc>
                <a:tc>
                  <a:txBody>
                    <a:bodyPr/>
                    <a:lstStyle/>
                    <a:p>
                      <a:r>
                        <a:rPr lang="en-ZA" sz="1600" dirty="0"/>
                        <a:t>R30 000 000.00</a:t>
                      </a:r>
                    </a:p>
                  </a:txBody>
                  <a:tcPr>
                    <a:solidFill>
                      <a:schemeClr val="accent6">
                        <a:lumMod val="60000"/>
                        <a:lumOff val="40000"/>
                      </a:schemeClr>
                    </a:solidFill>
                  </a:tcPr>
                </a:tc>
                <a:tc>
                  <a:txBody>
                    <a:bodyPr/>
                    <a:lstStyle/>
                    <a:p>
                      <a:r>
                        <a:rPr lang="en-ZA" sz="1600" dirty="0"/>
                        <a:t>60</a:t>
                      </a:r>
                    </a:p>
                  </a:txBody>
                  <a:tcPr>
                    <a:solidFill>
                      <a:schemeClr val="accent6">
                        <a:lumMod val="60000"/>
                        <a:lumOff val="40000"/>
                      </a:schemeClr>
                    </a:solidFill>
                  </a:tcPr>
                </a:tc>
                <a:extLst>
                  <a:ext uri="{0D108BD9-81ED-4DB2-BD59-A6C34878D82A}">
                    <a16:rowId xmlns:a16="http://schemas.microsoft.com/office/drawing/2014/main" val="10004"/>
                  </a:ext>
                </a:extLst>
              </a:tr>
              <a:tr h="822913">
                <a:tc>
                  <a:txBody>
                    <a:bodyPr/>
                    <a:lstStyle/>
                    <a:p>
                      <a:r>
                        <a:rPr lang="en-ZA" sz="1600" dirty="0"/>
                        <a:t>RRAMS</a:t>
                      </a:r>
                    </a:p>
                  </a:txBody>
                  <a:tcPr>
                    <a:solidFill>
                      <a:schemeClr val="accent6">
                        <a:lumMod val="60000"/>
                        <a:lumOff val="40000"/>
                      </a:schemeClr>
                    </a:solidFill>
                  </a:tcPr>
                </a:tc>
                <a:tc>
                  <a:txBody>
                    <a:bodyPr/>
                    <a:lstStyle/>
                    <a:p>
                      <a:r>
                        <a:rPr lang="en-ZA" sz="1600" dirty="0"/>
                        <a:t>R2 567 000</a:t>
                      </a:r>
                    </a:p>
                  </a:txBody>
                  <a:tcPr>
                    <a:solidFill>
                      <a:schemeClr val="accent6">
                        <a:lumMod val="60000"/>
                        <a:lumOff val="40000"/>
                      </a:schemeClr>
                    </a:solidFill>
                  </a:tcPr>
                </a:tc>
                <a:tc>
                  <a:txBody>
                    <a:bodyPr/>
                    <a:lstStyle/>
                    <a:p>
                      <a:r>
                        <a:rPr lang="en-ZA" sz="1600" dirty="0"/>
                        <a:t>01</a:t>
                      </a:r>
                    </a:p>
                  </a:txBody>
                  <a:tcPr>
                    <a:solidFill>
                      <a:schemeClr val="accent6">
                        <a:lumMod val="60000"/>
                        <a:lumOff val="40000"/>
                      </a:schemeClr>
                    </a:solidFill>
                  </a:tcPr>
                </a:tc>
                <a:tc>
                  <a:txBody>
                    <a:bodyPr/>
                    <a:lstStyle/>
                    <a:p>
                      <a:r>
                        <a:rPr lang="en-ZA" sz="1600" dirty="0"/>
                        <a:t>R2 567 000</a:t>
                      </a:r>
                    </a:p>
                  </a:txBody>
                  <a:tcPr>
                    <a:solidFill>
                      <a:schemeClr val="accent6">
                        <a:lumMod val="60000"/>
                        <a:lumOff val="40000"/>
                      </a:schemeClr>
                    </a:solidFill>
                  </a:tcPr>
                </a:tc>
                <a:tc>
                  <a:txBody>
                    <a:bodyPr/>
                    <a:lstStyle/>
                    <a:p>
                      <a:r>
                        <a:rPr lang="en-ZA" sz="1600" dirty="0"/>
                        <a:t>100%</a:t>
                      </a:r>
                    </a:p>
                  </a:txBody>
                  <a:tcPr>
                    <a:solidFill>
                      <a:schemeClr val="accent6">
                        <a:lumMod val="60000"/>
                        <a:lumOff val="40000"/>
                      </a:schemeClr>
                    </a:solidFill>
                  </a:tcPr>
                </a:tc>
                <a:tc>
                  <a:txBody>
                    <a:bodyPr/>
                    <a:lstStyle/>
                    <a:p>
                      <a:r>
                        <a:rPr lang="en-ZA" sz="1600" dirty="0"/>
                        <a:t>01</a:t>
                      </a:r>
                    </a:p>
                  </a:txBody>
                  <a:tcPr>
                    <a:solidFill>
                      <a:schemeClr val="accent6">
                        <a:lumMod val="60000"/>
                        <a:lumOff val="40000"/>
                      </a:schemeClr>
                    </a:solidFill>
                  </a:tcPr>
                </a:tc>
                <a:tc>
                  <a:txBody>
                    <a:bodyPr/>
                    <a:lstStyle/>
                    <a:p>
                      <a:r>
                        <a:rPr lang="en-ZA" sz="1600" dirty="0"/>
                        <a:t>N/A</a:t>
                      </a:r>
                    </a:p>
                  </a:txBody>
                  <a:tcPr>
                    <a:solidFill>
                      <a:schemeClr val="accent6">
                        <a:lumMod val="60000"/>
                        <a:lumOff val="40000"/>
                      </a:schemeClr>
                    </a:solidFill>
                  </a:tcPr>
                </a:tc>
                <a:tc>
                  <a:txBody>
                    <a:bodyPr/>
                    <a:lstStyle/>
                    <a:p>
                      <a:r>
                        <a:rPr lang="en-ZA" sz="1600" dirty="0"/>
                        <a:t>N/A</a:t>
                      </a:r>
                    </a:p>
                  </a:txBody>
                  <a:tcPr>
                    <a:solidFill>
                      <a:schemeClr val="accent6">
                        <a:lumMod val="60000"/>
                        <a:lumOff val="40000"/>
                      </a:schemeClr>
                    </a:solidFill>
                  </a:tcPr>
                </a:tc>
                <a:tc>
                  <a:txBody>
                    <a:bodyPr/>
                    <a:lstStyle/>
                    <a:p>
                      <a:r>
                        <a:rPr lang="en-ZA" sz="1600" dirty="0"/>
                        <a:t>N/A</a:t>
                      </a:r>
                    </a:p>
                  </a:txBody>
                  <a:tcP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443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33916" y="159868"/>
            <a:ext cx="9843212" cy="802222"/>
          </a:xfrm>
        </p:spPr>
        <p:txBody>
          <a:bodyPr>
            <a:normAutofit/>
          </a:bodyPr>
          <a:lstStyle/>
          <a:p>
            <a:pPr eaLnBrk="1" hangingPunct="1"/>
            <a:r>
              <a:rPr lang="en-ZA" altLang="en-US" sz="2400" b="1" dirty="0">
                <a:latin typeface="Arial" panose="020B0604020202020204" pitchFamily="34" charset="0"/>
                <a:cs typeface="Arial" panose="020B0604020202020204" pitchFamily="34" charset="0"/>
              </a:rPr>
              <a:t>Conditional Grants Performance -2016/17, 2017/18,2018/19, 2019/20 and 2020/21</a:t>
            </a:r>
          </a:p>
        </p:txBody>
      </p:sp>
      <p:pic>
        <p:nvPicPr>
          <p:cNvPr id="82947" name="Picture 2" descr="C:\Users\Public\Documents\SEKHUKHUNE DISTRICT MUNICIPALITY\2014\PRESENTATION BACKGROUND\INSIDE P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98744"/>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ZA">
              <a:solidFill>
                <a:prstClr val="black">
                  <a:tint val="75000"/>
                </a:prstClr>
              </a:solidFill>
            </a:endParaRPr>
          </a:p>
        </p:txBody>
      </p:sp>
      <p:sp>
        <p:nvSpPr>
          <p:cNvPr id="829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20E727-C795-426A-B225-9FE13C608A13}" type="slidenum">
              <a:rPr lang="en-ZA" altLang="en-US" sz="1200">
                <a:solidFill>
                  <a:srgbClr val="898989"/>
                </a:solidFill>
              </a:rPr>
              <a:pPr>
                <a:spcBef>
                  <a:spcPct val="0"/>
                </a:spcBef>
                <a:buFontTx/>
                <a:buNone/>
              </a:pPr>
              <a:t>12</a:t>
            </a:fld>
            <a:endParaRPr lang="en-ZA" altLang="en-US" sz="1200">
              <a:solidFill>
                <a:srgbClr val="898989"/>
              </a:solidFill>
            </a:endParaRPr>
          </a:p>
        </p:txBody>
      </p:sp>
      <p:sp>
        <p:nvSpPr>
          <p:cNvPr id="4" name="Rectangle 3"/>
          <p:cNvSpPr/>
          <p:nvPr/>
        </p:nvSpPr>
        <p:spPr>
          <a:xfrm>
            <a:off x="5907390" y="3244334"/>
            <a:ext cx="377219" cy="369332"/>
          </a:xfrm>
          <a:prstGeom prst="rect">
            <a:avLst/>
          </a:prstGeom>
        </p:spPr>
        <p:txBody>
          <a:bodyPr wrap="none">
            <a:spAutoFit/>
          </a:bodyPr>
          <a:lstStyle/>
          <a:p>
            <a:r>
              <a:rPr lang="en-GB" dirty="0"/>
              <a:t>re</a:t>
            </a:r>
            <a:endParaRPr lang="en-ZA" dirty="0"/>
          </a:p>
        </p:txBody>
      </p:sp>
      <p:graphicFrame>
        <p:nvGraphicFramePr>
          <p:cNvPr id="12" name="Table 11"/>
          <p:cNvGraphicFramePr>
            <a:graphicFrameLocks noGrp="1"/>
          </p:cNvGraphicFramePr>
          <p:nvPr>
            <p:extLst>
              <p:ext uri="{D42A27DB-BD31-4B8C-83A1-F6EECF244321}">
                <p14:modId xmlns:p14="http://schemas.microsoft.com/office/powerpoint/2010/main" val="3482828035"/>
              </p:ext>
            </p:extLst>
          </p:nvPr>
        </p:nvGraphicFramePr>
        <p:xfrm>
          <a:off x="0" y="2090116"/>
          <a:ext cx="12191998" cy="4777028"/>
        </p:xfrm>
        <a:graphic>
          <a:graphicData uri="http://schemas.openxmlformats.org/drawingml/2006/table">
            <a:tbl>
              <a:tblPr firstRow="1" bandRow="1">
                <a:tableStyleId>{5C22544A-7EE6-4342-B048-85BDC9FD1C3A}</a:tableStyleId>
              </a:tblPr>
              <a:tblGrid>
                <a:gridCol w="1860440">
                  <a:extLst>
                    <a:ext uri="{9D8B030D-6E8A-4147-A177-3AD203B41FA5}">
                      <a16:colId xmlns:a16="http://schemas.microsoft.com/office/drawing/2014/main" val="20000"/>
                    </a:ext>
                  </a:extLst>
                </a:gridCol>
                <a:gridCol w="3446920">
                  <a:extLst>
                    <a:ext uri="{9D8B030D-6E8A-4147-A177-3AD203B41FA5}">
                      <a16:colId xmlns:a16="http://schemas.microsoft.com/office/drawing/2014/main" val="20001"/>
                    </a:ext>
                  </a:extLst>
                </a:gridCol>
                <a:gridCol w="2000982">
                  <a:extLst>
                    <a:ext uri="{9D8B030D-6E8A-4147-A177-3AD203B41FA5}">
                      <a16:colId xmlns:a16="http://schemas.microsoft.com/office/drawing/2014/main" val="20002"/>
                    </a:ext>
                  </a:extLst>
                </a:gridCol>
                <a:gridCol w="2575248">
                  <a:extLst>
                    <a:ext uri="{9D8B030D-6E8A-4147-A177-3AD203B41FA5}">
                      <a16:colId xmlns:a16="http://schemas.microsoft.com/office/drawing/2014/main" val="20003"/>
                    </a:ext>
                  </a:extLst>
                </a:gridCol>
                <a:gridCol w="2308408">
                  <a:extLst>
                    <a:ext uri="{9D8B030D-6E8A-4147-A177-3AD203B41FA5}">
                      <a16:colId xmlns:a16="http://schemas.microsoft.com/office/drawing/2014/main" val="20004"/>
                    </a:ext>
                  </a:extLst>
                </a:gridCol>
              </a:tblGrid>
              <a:tr h="1612628">
                <a:tc>
                  <a:txBody>
                    <a:bodyPr/>
                    <a:lstStyle/>
                    <a:p>
                      <a:r>
                        <a:rPr lang="en-ZA" sz="1600" dirty="0"/>
                        <a:t>FY</a:t>
                      </a:r>
                    </a:p>
                  </a:txBody>
                  <a:tcPr>
                    <a:solidFill>
                      <a:schemeClr val="accent6">
                        <a:lumMod val="60000"/>
                        <a:lumOff val="40000"/>
                      </a:schemeClr>
                    </a:solidFill>
                  </a:tcPr>
                </a:tc>
                <a:tc>
                  <a:txBody>
                    <a:bodyPr/>
                    <a:lstStyle/>
                    <a:p>
                      <a:r>
                        <a:rPr lang="en-ZA" sz="1600" dirty="0"/>
                        <a:t>Rollover request</a:t>
                      </a:r>
                    </a:p>
                  </a:txBody>
                  <a:tcPr>
                    <a:solidFill>
                      <a:schemeClr val="accent6">
                        <a:lumMod val="60000"/>
                        <a:lumOff val="40000"/>
                      </a:schemeClr>
                    </a:solidFill>
                  </a:tcPr>
                </a:tc>
                <a:tc>
                  <a:txBody>
                    <a:bodyPr/>
                    <a:lstStyle/>
                    <a:p>
                      <a:r>
                        <a:rPr lang="en-ZA" sz="1600" dirty="0"/>
                        <a:t>Rollover</a:t>
                      </a:r>
                      <a:r>
                        <a:rPr lang="en-ZA" sz="1600" baseline="0" dirty="0"/>
                        <a:t> approval</a:t>
                      </a:r>
                      <a:endParaRPr lang="en-ZA" sz="1600" dirty="0"/>
                    </a:p>
                  </a:txBody>
                  <a:tcPr>
                    <a:solidFill>
                      <a:schemeClr val="accent6">
                        <a:lumMod val="60000"/>
                        <a:lumOff val="40000"/>
                      </a:schemeClr>
                    </a:solidFill>
                  </a:tcPr>
                </a:tc>
                <a:tc>
                  <a:txBody>
                    <a:bodyPr/>
                    <a:lstStyle/>
                    <a:p>
                      <a:r>
                        <a:rPr lang="en-ZA" sz="1600" dirty="0"/>
                        <a:t>Roll over rejected</a:t>
                      </a:r>
                    </a:p>
                  </a:txBody>
                  <a:tcPr>
                    <a:solidFill>
                      <a:schemeClr val="accent6">
                        <a:lumMod val="60000"/>
                        <a:lumOff val="40000"/>
                      </a:schemeClr>
                    </a:solidFill>
                  </a:tcPr>
                </a:tc>
                <a:tc>
                  <a:txBody>
                    <a:bodyPr/>
                    <a:lstStyle/>
                    <a:p>
                      <a:r>
                        <a:rPr lang="en-ZA" sz="1600" dirty="0"/>
                        <a:t>Reasons for rejection</a:t>
                      </a:r>
                    </a:p>
                  </a:txBody>
                  <a:tcPr>
                    <a:solidFill>
                      <a:schemeClr val="accent6">
                        <a:lumMod val="60000"/>
                        <a:lumOff val="40000"/>
                      </a:schemeClr>
                    </a:solidFill>
                  </a:tcPr>
                </a:tc>
                <a:extLst>
                  <a:ext uri="{0D108BD9-81ED-4DB2-BD59-A6C34878D82A}">
                    <a16:rowId xmlns:a16="http://schemas.microsoft.com/office/drawing/2014/main" val="10000"/>
                  </a:ext>
                </a:extLst>
              </a:tr>
              <a:tr h="1289892">
                <a:tc>
                  <a:txBody>
                    <a:bodyPr/>
                    <a:lstStyle/>
                    <a:p>
                      <a:r>
                        <a:rPr lang="en-ZA" sz="1600" dirty="0">
                          <a:latin typeface="+mj-lt"/>
                        </a:rPr>
                        <a:t>2016/17</a:t>
                      </a:r>
                    </a:p>
                  </a:txBody>
                  <a:tcPr>
                    <a:solidFill>
                      <a:schemeClr val="accent6">
                        <a:lumMod val="60000"/>
                        <a:lumOff val="40000"/>
                      </a:schemeClr>
                    </a:solidFill>
                  </a:tcPr>
                </a:tc>
                <a:tc>
                  <a:txBody>
                    <a:bodyPr/>
                    <a:lstStyle/>
                    <a:p>
                      <a:pPr algn="l"/>
                      <a:r>
                        <a:rPr lang="en-ZA" sz="1600" dirty="0">
                          <a:latin typeface="+mj-lt"/>
                        </a:rPr>
                        <a:t>0</a:t>
                      </a:r>
                    </a:p>
                  </a:txBody>
                  <a:tcPr>
                    <a:solidFill>
                      <a:schemeClr val="accent6">
                        <a:lumMod val="60000"/>
                        <a:lumOff val="40000"/>
                      </a:schemeClr>
                    </a:solidFill>
                  </a:tcPr>
                </a:tc>
                <a:tc>
                  <a:txBody>
                    <a:bodyPr/>
                    <a:lstStyle/>
                    <a:p>
                      <a:pPr algn="l"/>
                      <a:r>
                        <a:rPr lang="en-ZA" sz="1600" dirty="0">
                          <a:latin typeface="+mj-lt"/>
                        </a:rPr>
                        <a:t>N/A</a:t>
                      </a:r>
                    </a:p>
                  </a:txBody>
                  <a:tcPr>
                    <a:solidFill>
                      <a:schemeClr val="accent6">
                        <a:lumMod val="60000"/>
                        <a:lumOff val="40000"/>
                      </a:schemeClr>
                    </a:solidFill>
                  </a:tcPr>
                </a:tc>
                <a:tc>
                  <a:txBody>
                    <a:bodyPr/>
                    <a:lstStyle/>
                    <a:p>
                      <a:pPr algn="l"/>
                      <a:r>
                        <a:rPr lang="en-ZA" sz="1600" dirty="0">
                          <a:latin typeface="+mj-lt"/>
                        </a:rPr>
                        <a:t>N/A</a:t>
                      </a:r>
                    </a:p>
                  </a:txBody>
                  <a:tcPr>
                    <a:solidFill>
                      <a:schemeClr val="accent6">
                        <a:lumMod val="60000"/>
                        <a:lumOff val="40000"/>
                      </a:schemeClr>
                    </a:solidFill>
                  </a:tcPr>
                </a:tc>
                <a:tc>
                  <a:txBody>
                    <a:bodyPr/>
                    <a:lstStyle/>
                    <a:p>
                      <a:r>
                        <a:rPr lang="en-ZA" sz="1600" dirty="0">
                          <a:latin typeface="+mj-lt"/>
                        </a:rPr>
                        <a:t>The allocation for the municipality was re-gazetted and reduced by 27%</a:t>
                      </a:r>
                    </a:p>
                  </a:txBody>
                  <a:tcPr>
                    <a:solidFill>
                      <a:schemeClr val="accent6">
                        <a:lumMod val="60000"/>
                        <a:lumOff val="40000"/>
                      </a:schemeClr>
                    </a:solidFill>
                  </a:tcPr>
                </a:tc>
                <a:extLst>
                  <a:ext uri="{0D108BD9-81ED-4DB2-BD59-A6C34878D82A}">
                    <a16:rowId xmlns:a16="http://schemas.microsoft.com/office/drawing/2014/main" val="10001"/>
                  </a:ext>
                </a:extLst>
              </a:tr>
              <a:tr h="503085">
                <a:tc>
                  <a:txBody>
                    <a:bodyPr/>
                    <a:lstStyle/>
                    <a:p>
                      <a:r>
                        <a:rPr lang="en-ZA" sz="1600" dirty="0">
                          <a:latin typeface="+mj-lt"/>
                        </a:rPr>
                        <a:t>2017/18</a:t>
                      </a:r>
                    </a:p>
                  </a:txBody>
                  <a:tcPr>
                    <a:solidFill>
                      <a:schemeClr val="accent6">
                        <a:lumMod val="60000"/>
                        <a:lumOff val="40000"/>
                      </a:schemeClr>
                    </a:solidFill>
                  </a:tcPr>
                </a:tc>
                <a:tc>
                  <a:txBody>
                    <a:bodyPr/>
                    <a:lstStyle/>
                    <a:p>
                      <a:pPr algn="l" fontAlgn="b"/>
                      <a:r>
                        <a:rPr lang="en-ZA" sz="1600" b="0" i="0" u="none" strike="noStrike" dirty="0">
                          <a:solidFill>
                            <a:srgbClr val="000000"/>
                          </a:solidFill>
                          <a:effectLst/>
                          <a:latin typeface="+mj-lt"/>
                        </a:rPr>
                        <a:t>R34,634,558.14</a:t>
                      </a:r>
                    </a:p>
                  </a:txBody>
                  <a:tcPr marL="7620" marR="7620" marT="7620" marB="0" anchor="b">
                    <a:solidFill>
                      <a:schemeClr val="accent6">
                        <a:lumMod val="60000"/>
                        <a:lumOff val="40000"/>
                      </a:schemeClr>
                    </a:solidFill>
                  </a:tcPr>
                </a:tc>
                <a:tc>
                  <a:txBody>
                    <a:bodyPr/>
                    <a:lstStyle/>
                    <a:p>
                      <a:pPr algn="l" fontAlgn="b"/>
                      <a:r>
                        <a:rPr lang="en-ZA" sz="1600" b="0" i="0" u="none" strike="noStrike" dirty="0">
                          <a:solidFill>
                            <a:srgbClr val="000000"/>
                          </a:solidFill>
                          <a:effectLst/>
                          <a:latin typeface="+mj-lt"/>
                        </a:rPr>
                        <a:t>R31,300,000.00</a:t>
                      </a:r>
                    </a:p>
                  </a:txBody>
                  <a:tcPr marL="7620" marR="7620" marT="7620" marB="0" anchor="b">
                    <a:solidFill>
                      <a:schemeClr val="accent6">
                        <a:lumMod val="60000"/>
                        <a:lumOff val="40000"/>
                      </a:schemeClr>
                    </a:solidFill>
                  </a:tcPr>
                </a:tc>
                <a:tc>
                  <a:txBody>
                    <a:bodyPr/>
                    <a:lstStyle/>
                    <a:p>
                      <a:pPr algn="l"/>
                      <a:r>
                        <a:rPr lang="en-ZA" sz="1600" dirty="0">
                          <a:latin typeface="+mj-lt"/>
                        </a:rPr>
                        <a:t>R3 334 558.14</a:t>
                      </a:r>
                    </a:p>
                  </a:txBody>
                  <a:tcPr>
                    <a:solidFill>
                      <a:schemeClr val="accent6">
                        <a:lumMod val="60000"/>
                        <a:lumOff val="40000"/>
                      </a:schemeClr>
                    </a:solidFill>
                  </a:tcPr>
                </a:tc>
                <a:tc>
                  <a:txBody>
                    <a:bodyPr/>
                    <a:lstStyle/>
                    <a:p>
                      <a:endParaRPr lang="en-ZA" sz="1600" dirty="0">
                        <a:latin typeface="+mj-lt"/>
                      </a:endParaRPr>
                    </a:p>
                  </a:txBody>
                  <a:tcPr>
                    <a:solidFill>
                      <a:schemeClr val="accent6">
                        <a:lumMod val="60000"/>
                        <a:lumOff val="40000"/>
                      </a:schemeClr>
                    </a:solidFill>
                  </a:tcPr>
                </a:tc>
                <a:extLst>
                  <a:ext uri="{0D108BD9-81ED-4DB2-BD59-A6C34878D82A}">
                    <a16:rowId xmlns:a16="http://schemas.microsoft.com/office/drawing/2014/main" val="10002"/>
                  </a:ext>
                </a:extLst>
              </a:tr>
              <a:tr h="503085">
                <a:tc>
                  <a:txBody>
                    <a:bodyPr/>
                    <a:lstStyle/>
                    <a:p>
                      <a:r>
                        <a:rPr lang="en-ZA" sz="1600" dirty="0">
                          <a:latin typeface="+mj-lt"/>
                        </a:rPr>
                        <a:t>2018/19</a:t>
                      </a:r>
                    </a:p>
                  </a:txBody>
                  <a:tcPr>
                    <a:solidFill>
                      <a:schemeClr val="accent6">
                        <a:lumMod val="60000"/>
                        <a:lumOff val="40000"/>
                      </a:schemeClr>
                    </a:solidFill>
                  </a:tcPr>
                </a:tc>
                <a:tc>
                  <a:txBody>
                    <a:bodyPr/>
                    <a:lstStyle/>
                    <a:p>
                      <a:pPr algn="l" fontAlgn="b"/>
                      <a:r>
                        <a:rPr lang="en-ZA" sz="1600" b="0" i="0" u="none" strike="noStrike" dirty="0">
                          <a:solidFill>
                            <a:srgbClr val="000000"/>
                          </a:solidFill>
                          <a:effectLst/>
                          <a:latin typeface="+mj-lt"/>
                        </a:rPr>
                        <a:t>R13,917,771.45</a:t>
                      </a:r>
                    </a:p>
                  </a:txBody>
                  <a:tcPr marL="7620" marR="7620" marT="7620" marB="0" anchor="b">
                    <a:solidFill>
                      <a:schemeClr val="accent6">
                        <a:lumMod val="60000"/>
                        <a:lumOff val="40000"/>
                      </a:schemeClr>
                    </a:solidFill>
                  </a:tcPr>
                </a:tc>
                <a:tc>
                  <a:txBody>
                    <a:bodyPr/>
                    <a:lstStyle/>
                    <a:p>
                      <a:pPr algn="l" fontAlgn="b"/>
                      <a:r>
                        <a:rPr lang="en-ZA" sz="1600" b="0" i="0" u="none" strike="noStrike" dirty="0">
                          <a:solidFill>
                            <a:srgbClr val="000000"/>
                          </a:solidFill>
                          <a:effectLst/>
                          <a:latin typeface="+mj-lt"/>
                        </a:rPr>
                        <a:t>R0.00</a:t>
                      </a:r>
                    </a:p>
                  </a:txBody>
                  <a:tcPr marL="7620" marR="7620" marT="7620" marB="0" anchor="b">
                    <a:solidFill>
                      <a:schemeClr val="accent6">
                        <a:lumMod val="60000"/>
                        <a:lumOff val="40000"/>
                      </a:schemeClr>
                    </a:solidFill>
                  </a:tcPr>
                </a:tc>
                <a:tc>
                  <a:txBody>
                    <a:bodyPr/>
                    <a:lstStyle/>
                    <a:p>
                      <a:pPr algn="l"/>
                      <a:endParaRPr lang="en-ZA" sz="1600" dirty="0">
                        <a:latin typeface="+mj-lt"/>
                      </a:endParaRPr>
                    </a:p>
                  </a:txBody>
                  <a:tcPr>
                    <a:solidFill>
                      <a:schemeClr val="accent6">
                        <a:lumMod val="60000"/>
                        <a:lumOff val="40000"/>
                      </a:schemeClr>
                    </a:solidFill>
                  </a:tcPr>
                </a:tc>
                <a:tc>
                  <a:txBody>
                    <a:bodyPr/>
                    <a:lstStyle/>
                    <a:p>
                      <a:r>
                        <a:rPr lang="en-ZA" sz="1600" dirty="0">
                          <a:latin typeface="+mj-lt"/>
                        </a:rPr>
                        <a:t>Not cash backed</a:t>
                      </a:r>
                    </a:p>
                  </a:txBody>
                  <a:tcPr>
                    <a:solidFill>
                      <a:schemeClr val="accent6">
                        <a:lumMod val="60000"/>
                        <a:lumOff val="40000"/>
                      </a:schemeClr>
                    </a:solidFill>
                  </a:tcPr>
                </a:tc>
                <a:extLst>
                  <a:ext uri="{0D108BD9-81ED-4DB2-BD59-A6C34878D82A}">
                    <a16:rowId xmlns:a16="http://schemas.microsoft.com/office/drawing/2014/main" val="10003"/>
                  </a:ext>
                </a:extLst>
              </a:tr>
              <a:tr h="868338">
                <a:tc>
                  <a:txBody>
                    <a:bodyPr/>
                    <a:lstStyle/>
                    <a:p>
                      <a:pPr marL="0" algn="l" defTabSz="914400" rtl="0" eaLnBrk="1" fontAlgn="b" latinLnBrk="0" hangingPunct="1"/>
                      <a:r>
                        <a:rPr lang="en-ZA" sz="1600" b="0" i="0" u="none" strike="noStrike" kern="1200" dirty="0">
                          <a:solidFill>
                            <a:srgbClr val="000000"/>
                          </a:solidFill>
                          <a:effectLst/>
                          <a:latin typeface="+mj-lt"/>
                          <a:ea typeface="+mn-ea"/>
                          <a:cs typeface="+mn-cs"/>
                        </a:rPr>
                        <a:t>2019/20</a:t>
                      </a:r>
                    </a:p>
                  </a:txBody>
                  <a:tcPr>
                    <a:solidFill>
                      <a:schemeClr val="accent6">
                        <a:lumMod val="60000"/>
                        <a:lumOff val="40000"/>
                      </a:schemeClr>
                    </a:solidFill>
                  </a:tcPr>
                </a:tc>
                <a:tc>
                  <a:txBody>
                    <a:bodyPr/>
                    <a:lstStyle/>
                    <a:p>
                      <a:pPr marL="0" algn="l" defTabSz="914400" rtl="0" eaLnBrk="1" fontAlgn="b" latinLnBrk="0" hangingPunct="1"/>
                      <a:r>
                        <a:rPr lang="en-ZA" sz="1600" b="0" i="0" u="none" strike="noStrike" kern="1200" dirty="0">
                          <a:solidFill>
                            <a:srgbClr val="000000"/>
                          </a:solidFill>
                          <a:effectLst/>
                          <a:latin typeface="+mj-lt"/>
                          <a:ea typeface="+mn-ea"/>
                          <a:cs typeface="+mn-cs"/>
                        </a:rPr>
                        <a:t>R66 741 277.01</a:t>
                      </a:r>
                    </a:p>
                  </a:txBody>
                  <a:tcPr>
                    <a:solidFill>
                      <a:schemeClr val="accent6">
                        <a:lumMod val="60000"/>
                        <a:lumOff val="40000"/>
                      </a:schemeClr>
                    </a:solidFill>
                  </a:tcPr>
                </a:tc>
                <a:tc>
                  <a:txBody>
                    <a:bodyPr/>
                    <a:lstStyle/>
                    <a:p>
                      <a:pPr algn="l"/>
                      <a:r>
                        <a:rPr lang="en-ZA" sz="1600" dirty="0">
                          <a:latin typeface="+mj-lt"/>
                        </a:rPr>
                        <a:t>R0.00</a:t>
                      </a:r>
                    </a:p>
                  </a:txBody>
                  <a:tcPr>
                    <a:solidFill>
                      <a:schemeClr val="accent6">
                        <a:lumMod val="60000"/>
                        <a:lumOff val="40000"/>
                      </a:schemeClr>
                    </a:solidFill>
                  </a:tcPr>
                </a:tc>
                <a:tc>
                  <a:txBody>
                    <a:bodyPr/>
                    <a:lstStyle/>
                    <a:p>
                      <a:pPr algn="l"/>
                      <a:r>
                        <a:rPr lang="en-ZA" sz="1600" dirty="0">
                          <a:latin typeface="+mj-lt"/>
                        </a:rPr>
                        <a:t>R66 741 277.01</a:t>
                      </a:r>
                    </a:p>
                  </a:txBody>
                  <a:tcPr>
                    <a:solidFill>
                      <a:schemeClr val="accent6">
                        <a:lumMod val="60000"/>
                        <a:lumOff val="40000"/>
                      </a:schemeClr>
                    </a:solidFill>
                  </a:tcPr>
                </a:tc>
                <a:tc>
                  <a:txBody>
                    <a:bodyPr/>
                    <a:lstStyle/>
                    <a:p>
                      <a:r>
                        <a:rPr lang="en-ZA" sz="1600" dirty="0">
                          <a:latin typeface="+mj-lt"/>
                        </a:rPr>
                        <a:t>Not</a:t>
                      </a:r>
                      <a:r>
                        <a:rPr lang="en-ZA" sz="1600" baseline="0" dirty="0">
                          <a:latin typeface="+mj-lt"/>
                        </a:rPr>
                        <a:t> cash backed. Motivation submitted and awaiting final response</a:t>
                      </a:r>
                      <a:endParaRPr lang="en-ZA" sz="1600" dirty="0">
                        <a:latin typeface="+mj-lt"/>
                      </a:endParaRP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382772" y="1125994"/>
            <a:ext cx="11238613" cy="800219"/>
          </a:xfrm>
          <a:prstGeom prst="rect">
            <a:avLst/>
          </a:prstGeom>
        </p:spPr>
        <p:txBody>
          <a:bodyPr wrap="square">
            <a:spAutoFit/>
          </a:bodyPr>
          <a:lstStyle/>
          <a:p>
            <a:pPr marL="57150" indent="0">
              <a:spcBef>
                <a:spcPts val="600"/>
              </a:spcBef>
              <a:spcAft>
                <a:spcPts val="600"/>
              </a:spcAft>
              <a:buNone/>
            </a:pPr>
            <a:r>
              <a:rPr lang="en-ZA" dirty="0"/>
              <a:t>Unspent conditional grants:</a:t>
            </a:r>
          </a:p>
          <a:p>
            <a:pPr marL="57150" indent="0">
              <a:spcBef>
                <a:spcPts val="600"/>
              </a:spcBef>
              <a:spcAft>
                <a:spcPts val="600"/>
              </a:spcAft>
              <a:buNone/>
            </a:pPr>
            <a:r>
              <a:rPr lang="en-ZA" dirty="0"/>
              <a:t>Unspent conditional grants decreased from R200.57 million in 2019/20 to R47.20 million in the 2020/21.</a:t>
            </a:r>
          </a:p>
        </p:txBody>
      </p:sp>
    </p:spTree>
    <p:extLst>
      <p:ext uri="{BB962C8B-B14F-4D97-AF65-F5344CB8AC3E}">
        <p14:creationId xmlns:p14="http://schemas.microsoft.com/office/powerpoint/2010/main" val="159112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latin typeface="Arial Bold" pitchFamily="1" charset="0"/>
              <a:ea typeface="Osaka" pitchFamily="1" charset="-128"/>
            </a:endParaRPr>
          </a:p>
          <a:p>
            <a:pPr marL="0" indent="0" algn="ctr">
              <a:buNone/>
            </a:pPr>
            <a:endParaRPr lang="en-US" dirty="0">
              <a:latin typeface="Arial Bold" pitchFamily="1" charset="0"/>
              <a:ea typeface="Osaka" pitchFamily="1" charset="-128"/>
            </a:endParaRPr>
          </a:p>
          <a:p>
            <a:pPr marL="0" indent="0" algn="ctr">
              <a:buNone/>
            </a:pPr>
            <a:r>
              <a:rPr lang="en-US" sz="4400" dirty="0">
                <a:latin typeface="Arial Bold" pitchFamily="1" charset="0"/>
                <a:ea typeface="Osaka" pitchFamily="1" charset="-128"/>
              </a:rPr>
              <a:t>2.2: Financial Viability and Management</a:t>
            </a:r>
            <a:endParaRPr lang="en-ZA" sz="4400"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62918"/>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7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463"/>
            <a:ext cx="10515600" cy="1010653"/>
          </a:xfrm>
        </p:spPr>
        <p:txBody>
          <a:bodyPr/>
          <a:lstStyle/>
          <a:p>
            <a:r>
              <a:rPr lang="en-ZA" b="1" dirty="0"/>
              <a:t>2020/2021 Budget</a:t>
            </a:r>
            <a:endParaRPr lang="en-ZA" dirty="0"/>
          </a:p>
        </p:txBody>
      </p:sp>
      <p:sp>
        <p:nvSpPr>
          <p:cNvPr id="3" name="Content Placeholder 2"/>
          <p:cNvSpPr>
            <a:spLocks noGrp="1"/>
          </p:cNvSpPr>
          <p:nvPr>
            <p:ph idx="1"/>
          </p:nvPr>
        </p:nvSpPr>
        <p:spPr>
          <a:xfrm>
            <a:off x="895351" y="1187116"/>
            <a:ext cx="10515600" cy="4684295"/>
          </a:xfrm>
        </p:spPr>
        <p:txBody>
          <a:bodyPr>
            <a:normAutofit fontScale="92500"/>
          </a:bodyPr>
          <a:lstStyle/>
          <a:p>
            <a:pPr>
              <a:lnSpc>
                <a:spcPct val="150000"/>
              </a:lnSpc>
            </a:pPr>
            <a:r>
              <a:rPr lang="en-GB" sz="2000" dirty="0">
                <a:latin typeface="Arial" panose="020B0604020202020204" pitchFamily="34" charset="0"/>
                <a:cs typeface="Arial" panose="020B0604020202020204" pitchFamily="34" charset="0"/>
              </a:rPr>
              <a:t>2020/2021 budget was adopted in may 2020. The budget was funded as per Section 118 of the MFMA and in terms of Provincial Treasury’s assessment</a:t>
            </a:r>
          </a:p>
          <a:p>
            <a:pPr>
              <a:lnSpc>
                <a:spcPct val="150000"/>
              </a:lnSpc>
            </a:pPr>
            <a:r>
              <a:rPr lang="en-GB" sz="2000" dirty="0">
                <a:latin typeface="Arial" panose="020B0604020202020204" pitchFamily="34" charset="0"/>
                <a:cs typeface="Arial" panose="020B0604020202020204" pitchFamily="34" charset="0"/>
              </a:rPr>
              <a:t>2020/2021 special budget adjustment to make provision for  budget to address COVID 19  Pandemic was adopted in September 2020. This budget was not funded in terns if Section 118 of the MFMA as assessed by Provincial Treasury due to exposure to historical creditors.</a:t>
            </a:r>
          </a:p>
          <a:p>
            <a:pPr>
              <a:lnSpc>
                <a:spcPct val="150000"/>
              </a:lnSpc>
            </a:pPr>
            <a:r>
              <a:rPr lang="en-GB" sz="2000" dirty="0">
                <a:latin typeface="Arial" panose="020B0604020202020204" pitchFamily="34" charset="0"/>
                <a:cs typeface="Arial" panose="020B0604020202020204" pitchFamily="34" charset="0"/>
              </a:rPr>
              <a:t>A budget funding plan was however developed in line with Limpopo Treasury recommendations to support the unfunded budget.</a:t>
            </a:r>
          </a:p>
          <a:p>
            <a:pPr>
              <a:lnSpc>
                <a:spcPct val="150000"/>
              </a:lnSpc>
            </a:pPr>
            <a:r>
              <a:rPr lang="en-GB" sz="2000" dirty="0">
                <a:latin typeface="Arial" panose="020B0604020202020204" pitchFamily="34" charset="0"/>
                <a:cs typeface="Arial" panose="020B0604020202020204" pitchFamily="34" charset="0"/>
              </a:rPr>
              <a:t>February 2021 Budget adjustment was adopted on the 28</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February 2021 and funded as per National Treasury Budget adjustment tool.</a:t>
            </a:r>
          </a:p>
          <a:p>
            <a:endParaRPr lang="en-ZA" dirty="0"/>
          </a:p>
        </p:txBody>
      </p:sp>
      <p:pic>
        <p:nvPicPr>
          <p:cNvPr id="4" name="Picture 3"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2" y="5670884"/>
            <a:ext cx="11951368" cy="82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57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Operating Revenue Performance – 2019/2020 &amp; 2020/21</a:t>
            </a:r>
            <a:endParaRPr lang="en-ZA" dirty="0"/>
          </a:p>
        </p:txBody>
      </p:sp>
      <p:pic>
        <p:nvPicPr>
          <p:cNvPr id="8"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76963"/>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082076040"/>
              </p:ext>
            </p:extLst>
          </p:nvPr>
        </p:nvGraphicFramePr>
        <p:xfrm>
          <a:off x="274318" y="1591052"/>
          <a:ext cx="11695176" cy="4491668"/>
        </p:xfrm>
        <a:graphic>
          <a:graphicData uri="http://schemas.openxmlformats.org/drawingml/2006/table">
            <a:tbl>
              <a:tblPr/>
              <a:tblGrid>
                <a:gridCol w="3616875">
                  <a:extLst>
                    <a:ext uri="{9D8B030D-6E8A-4147-A177-3AD203B41FA5}">
                      <a16:colId xmlns:a16="http://schemas.microsoft.com/office/drawing/2014/main" val="20000"/>
                    </a:ext>
                  </a:extLst>
                </a:gridCol>
                <a:gridCol w="881269">
                  <a:extLst>
                    <a:ext uri="{9D8B030D-6E8A-4147-A177-3AD203B41FA5}">
                      <a16:colId xmlns:a16="http://schemas.microsoft.com/office/drawing/2014/main" val="20001"/>
                    </a:ext>
                  </a:extLst>
                </a:gridCol>
                <a:gridCol w="881269">
                  <a:extLst>
                    <a:ext uri="{9D8B030D-6E8A-4147-A177-3AD203B41FA5}">
                      <a16:colId xmlns:a16="http://schemas.microsoft.com/office/drawing/2014/main" val="20002"/>
                    </a:ext>
                  </a:extLst>
                </a:gridCol>
                <a:gridCol w="881269">
                  <a:extLst>
                    <a:ext uri="{9D8B030D-6E8A-4147-A177-3AD203B41FA5}">
                      <a16:colId xmlns:a16="http://schemas.microsoft.com/office/drawing/2014/main" val="20003"/>
                    </a:ext>
                  </a:extLst>
                </a:gridCol>
                <a:gridCol w="881269">
                  <a:extLst>
                    <a:ext uri="{9D8B030D-6E8A-4147-A177-3AD203B41FA5}">
                      <a16:colId xmlns:a16="http://schemas.microsoft.com/office/drawing/2014/main" val="20004"/>
                    </a:ext>
                  </a:extLst>
                </a:gridCol>
                <a:gridCol w="587513">
                  <a:extLst>
                    <a:ext uri="{9D8B030D-6E8A-4147-A177-3AD203B41FA5}">
                      <a16:colId xmlns:a16="http://schemas.microsoft.com/office/drawing/2014/main" val="20005"/>
                    </a:ext>
                  </a:extLst>
                </a:gridCol>
                <a:gridCol w="991428">
                  <a:extLst>
                    <a:ext uri="{9D8B030D-6E8A-4147-A177-3AD203B41FA5}">
                      <a16:colId xmlns:a16="http://schemas.microsoft.com/office/drawing/2014/main" val="20006"/>
                    </a:ext>
                  </a:extLst>
                </a:gridCol>
                <a:gridCol w="991428">
                  <a:extLst>
                    <a:ext uri="{9D8B030D-6E8A-4147-A177-3AD203B41FA5}">
                      <a16:colId xmlns:a16="http://schemas.microsoft.com/office/drawing/2014/main" val="20007"/>
                    </a:ext>
                  </a:extLst>
                </a:gridCol>
                <a:gridCol w="991428">
                  <a:extLst>
                    <a:ext uri="{9D8B030D-6E8A-4147-A177-3AD203B41FA5}">
                      <a16:colId xmlns:a16="http://schemas.microsoft.com/office/drawing/2014/main" val="20008"/>
                    </a:ext>
                  </a:extLst>
                </a:gridCol>
                <a:gridCol w="991428">
                  <a:extLst>
                    <a:ext uri="{9D8B030D-6E8A-4147-A177-3AD203B41FA5}">
                      <a16:colId xmlns:a16="http://schemas.microsoft.com/office/drawing/2014/main" val="20009"/>
                    </a:ext>
                  </a:extLst>
                </a:gridCol>
              </a:tblGrid>
              <a:tr h="184320">
                <a:tc rowSpan="2">
                  <a:txBody>
                    <a:bodyPr/>
                    <a:lstStyle/>
                    <a:p>
                      <a:pPr algn="l" fontAlgn="ctr"/>
                      <a:r>
                        <a:rPr lang="en-ZA" sz="1200" b="1" i="0" u="none" strike="noStrike" dirty="0">
                          <a:solidFill>
                            <a:srgbClr val="000000"/>
                          </a:solidFill>
                          <a:effectLst/>
                          <a:latin typeface="Arial Narrow" panose="020B0606020202030204" pitchFamily="34" charset="0"/>
                        </a:rPr>
                        <a:t>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ZA" sz="1200" b="1" i="0" u="none" strike="noStrike">
                          <a:solidFill>
                            <a:srgbClr val="000000"/>
                          </a:solidFill>
                          <a:effectLst/>
                          <a:latin typeface="Arial Narrow" panose="020B0606020202030204" pitchFamily="34" charset="0"/>
                        </a:rPr>
                        <a:t>BUDGET YEAR 2019/20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ctr"/>
                      <a:r>
                        <a:rPr lang="en-ZA" sz="1200" b="1" i="0" u="none" strike="noStrike">
                          <a:solidFill>
                            <a:srgbClr val="000000"/>
                          </a:solidFill>
                          <a:effectLst/>
                          <a:latin typeface="Arial Narrow" panose="020B0606020202030204" pitchFamily="34" charset="0"/>
                        </a:rPr>
                        <a:t>BUDGET YEAR 2020/21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52960">
                <a:tc vMerge="1">
                  <a:txBody>
                    <a:bodyPr/>
                    <a:lstStyle/>
                    <a:p>
                      <a:endParaRPr lang="en-ZA"/>
                    </a:p>
                  </a:txBody>
                  <a:tcPr/>
                </a:tc>
                <a:tc>
                  <a:txBody>
                    <a:bodyPr/>
                    <a:lstStyle/>
                    <a:p>
                      <a:pPr algn="ctr" fontAlgn="ctr"/>
                      <a:r>
                        <a:rPr lang="en-ZA" sz="1200" b="1" i="0" u="none" strike="noStrike" dirty="0">
                          <a:solidFill>
                            <a:srgbClr val="000000"/>
                          </a:solidFill>
                          <a:effectLst/>
                          <a:latin typeface="Arial Narrow" panose="020B0606020202030204" pitchFamily="34" charset="0"/>
                        </a:rPr>
                        <a:t>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Adjusted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Pre-Audited outcome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Over/(Under) 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Outcome as % Original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Outcome as % Original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YTD actual (December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Narrow" panose="020B0606020202030204" pitchFamily="34" charset="0"/>
                        </a:rPr>
                        <a:t>% of 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320">
                <a:tc>
                  <a:txBody>
                    <a:bodyPr/>
                    <a:lstStyle/>
                    <a:p>
                      <a:pPr algn="l" fontAlgn="ctr"/>
                      <a:r>
                        <a:rPr lang="en-ZA" sz="1200" b="1" i="0" u="none" strike="noStrike">
                          <a:solidFill>
                            <a:srgbClr val="000000"/>
                          </a:solidFill>
                          <a:effectLst/>
                          <a:latin typeface="Arial Narrow" panose="020B0606020202030204" pitchFamily="34" charset="0"/>
                        </a:rPr>
                        <a:t>R thousands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Arial Narrow" panose="020B0606020202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Arial Narrow" panose="020B0606020202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Arial Narrow" panose="020B0606020202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Arial Narrow" panose="020B0606020202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Arial Narrow" panose="020B0606020202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Arial Narrow" panose="020B0606020202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818">
                <a:tc>
                  <a:txBody>
                    <a:bodyPr/>
                    <a:lstStyle/>
                    <a:p>
                      <a:pPr algn="l" fontAlgn="b"/>
                      <a:r>
                        <a:rPr lang="en-ZA" sz="1200" b="1" i="0" u="sng" strike="noStrike">
                          <a:solidFill>
                            <a:srgbClr val="000000"/>
                          </a:solidFill>
                          <a:effectLst/>
                          <a:latin typeface="Arial Narrow" panose="020B0606020202030204" pitchFamily="34" charset="0"/>
                        </a:rPr>
                        <a:t>Revenue By Source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7486">
                <a:tc>
                  <a:txBody>
                    <a:bodyPr/>
                    <a:lstStyle/>
                    <a:p>
                      <a:pPr algn="l" fontAlgn="b"/>
                      <a:r>
                        <a:rPr lang="en-ZA" sz="1200" b="1" i="0" u="none" strike="noStrike">
                          <a:solidFill>
                            <a:srgbClr val="000000"/>
                          </a:solidFill>
                          <a:effectLst/>
                          <a:latin typeface="Arial Narrow" panose="020B0606020202030204" pitchFamily="34" charset="0"/>
                        </a:rPr>
                        <a:t>Property rates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7486">
                <a:tc>
                  <a:txBody>
                    <a:bodyPr/>
                    <a:lstStyle/>
                    <a:p>
                      <a:pPr algn="l" fontAlgn="b"/>
                      <a:r>
                        <a:rPr lang="en-ZA" sz="1200" b="1" i="0" u="none" strike="noStrike">
                          <a:solidFill>
                            <a:srgbClr val="000000"/>
                          </a:solidFill>
                          <a:effectLst/>
                          <a:latin typeface="Arial Narrow" panose="020B0606020202030204" pitchFamily="34" charset="0"/>
                        </a:rPr>
                        <a:t>Service charges - electricity revenue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Narrow" panose="020B060602020203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7486">
                <a:tc>
                  <a:txBody>
                    <a:bodyPr/>
                    <a:lstStyle/>
                    <a:p>
                      <a:pPr algn="l" fontAlgn="b"/>
                      <a:r>
                        <a:rPr lang="en-ZA" sz="1200" b="1" i="0" u="none" strike="noStrike">
                          <a:solidFill>
                            <a:srgbClr val="000000"/>
                          </a:solidFill>
                          <a:effectLst/>
                          <a:latin typeface="Arial Narrow" panose="020B0606020202030204" pitchFamily="34" charset="0"/>
                        </a:rPr>
                        <a:t>Service charges - water revenue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93 393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93 393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81 909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41 621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36 752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7486">
                <a:tc>
                  <a:txBody>
                    <a:bodyPr/>
                    <a:lstStyle/>
                    <a:p>
                      <a:pPr algn="l" fontAlgn="b"/>
                      <a:r>
                        <a:rPr lang="en-ZA" sz="1200" b="1" i="0" u="none" strike="noStrike">
                          <a:solidFill>
                            <a:srgbClr val="000000"/>
                          </a:solidFill>
                          <a:effectLst/>
                          <a:latin typeface="Arial Narrow" panose="020B0606020202030204" pitchFamily="34" charset="0"/>
                        </a:rPr>
                        <a:t>Service charges - sanitation revenue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17 325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17 325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12 932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8 565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6 038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7486">
                <a:tc>
                  <a:txBody>
                    <a:bodyPr/>
                    <a:lstStyle/>
                    <a:p>
                      <a:pPr algn="l" fontAlgn="b"/>
                      <a:r>
                        <a:rPr lang="en-ZA" sz="1200" b="1" i="0" u="none" strike="noStrike">
                          <a:solidFill>
                            <a:srgbClr val="000000"/>
                          </a:solidFill>
                          <a:effectLst/>
                          <a:latin typeface="Arial Narrow" panose="020B0606020202030204" pitchFamily="34" charset="0"/>
                        </a:rPr>
                        <a:t>Service charges - refuse revenue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7486">
                <a:tc>
                  <a:txBody>
                    <a:bodyPr/>
                    <a:lstStyle/>
                    <a:p>
                      <a:pPr algn="l" fontAlgn="b"/>
                      <a:r>
                        <a:rPr lang="en-ZA" sz="1200" b="1" i="0" u="none" strike="noStrike">
                          <a:solidFill>
                            <a:srgbClr val="000000"/>
                          </a:solidFill>
                          <a:effectLst/>
                          <a:latin typeface="Arial Narrow" panose="020B0606020202030204" pitchFamily="34" charset="0"/>
                        </a:rPr>
                        <a:t>Rental of facilities and equipment</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7486">
                <a:tc>
                  <a:txBody>
                    <a:bodyPr/>
                    <a:lstStyle/>
                    <a:p>
                      <a:pPr algn="l" fontAlgn="b"/>
                      <a:r>
                        <a:rPr lang="en-ZA" sz="1200" b="1" i="0" u="none" strike="noStrike" dirty="0">
                          <a:solidFill>
                            <a:srgbClr val="000000"/>
                          </a:solidFill>
                          <a:effectLst/>
                          <a:latin typeface="Arial Narrow" panose="020B0606020202030204" pitchFamily="34" charset="0"/>
                        </a:rPr>
                        <a:t>Interest earned - external investments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2 699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14 534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16 007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(11 834)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-438%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6 580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7486">
                <a:tc>
                  <a:txBody>
                    <a:bodyPr/>
                    <a:lstStyle/>
                    <a:p>
                      <a:pPr algn="l" fontAlgn="b"/>
                      <a:r>
                        <a:rPr lang="en-ZA" sz="1200" b="1" i="0" u="none" strike="noStrike">
                          <a:solidFill>
                            <a:srgbClr val="000000"/>
                          </a:solidFill>
                          <a:effectLst/>
                          <a:latin typeface="Arial Narrow" panose="020B0606020202030204" pitchFamily="34" charset="0"/>
                        </a:rPr>
                        <a:t>Interest earned - outstanding debtors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19 095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101 146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10 878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8 949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4 862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7 020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7486">
                <a:tc>
                  <a:txBody>
                    <a:bodyPr/>
                    <a:lstStyle/>
                    <a:p>
                      <a:pPr algn="l" fontAlgn="b"/>
                      <a:r>
                        <a:rPr lang="en-ZA" sz="1200" b="1" i="0" u="none" strike="noStrike">
                          <a:solidFill>
                            <a:srgbClr val="000000"/>
                          </a:solidFill>
                          <a:effectLst/>
                          <a:latin typeface="Arial Narrow" panose="020B0606020202030204" pitchFamily="34" charset="0"/>
                        </a:rPr>
                        <a:t>Dividends received</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6 147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7486">
                <a:tc>
                  <a:txBody>
                    <a:bodyPr/>
                    <a:lstStyle/>
                    <a:p>
                      <a:pPr algn="l" fontAlgn="b"/>
                      <a:r>
                        <a:rPr lang="en-ZA" sz="1200" b="1" i="0" u="none" strike="noStrike">
                          <a:solidFill>
                            <a:srgbClr val="000000"/>
                          </a:solidFill>
                          <a:effectLst/>
                          <a:latin typeface="Arial Narrow" panose="020B0606020202030204" pitchFamily="34" charset="0"/>
                        </a:rPr>
                        <a:t>Fines, penalties and forfeits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7486">
                <a:tc>
                  <a:txBody>
                    <a:bodyPr/>
                    <a:lstStyle/>
                    <a:p>
                      <a:pPr algn="l" fontAlgn="b"/>
                      <a:r>
                        <a:rPr lang="en-ZA" sz="1200" b="1" i="0" u="none" strike="noStrike">
                          <a:solidFill>
                            <a:srgbClr val="000000"/>
                          </a:solidFill>
                          <a:effectLst/>
                          <a:latin typeface="Arial Narrow" panose="020B0606020202030204" pitchFamily="34" charset="0"/>
                        </a:rPr>
                        <a:t>Licences and permits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7486">
                <a:tc>
                  <a:txBody>
                    <a:bodyPr/>
                    <a:lstStyle/>
                    <a:p>
                      <a:pPr algn="l" fontAlgn="b"/>
                      <a:r>
                        <a:rPr lang="en-ZA" sz="1200" b="1" i="0" u="none" strike="noStrike">
                          <a:solidFill>
                            <a:srgbClr val="000000"/>
                          </a:solidFill>
                          <a:effectLst/>
                          <a:latin typeface="Arial Narrow" panose="020B0606020202030204" pitchFamily="34" charset="0"/>
                        </a:rPr>
                        <a:t>Agency services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7486">
                <a:tc>
                  <a:txBody>
                    <a:bodyPr/>
                    <a:lstStyle/>
                    <a:p>
                      <a:pPr algn="l" fontAlgn="b"/>
                      <a:r>
                        <a:rPr lang="en-ZA" sz="1200" b="1" i="0" u="none" strike="noStrike">
                          <a:solidFill>
                            <a:srgbClr val="000000"/>
                          </a:solidFill>
                          <a:effectLst/>
                          <a:latin typeface="Arial Narrow" panose="020B0606020202030204" pitchFamily="34" charset="0"/>
                        </a:rPr>
                        <a:t>Transfers and subsidies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1 249 703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891 189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1 303 814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358 514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457 145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7486">
                <a:tc>
                  <a:txBody>
                    <a:bodyPr/>
                    <a:lstStyle/>
                    <a:p>
                      <a:pPr algn="l" fontAlgn="b"/>
                      <a:r>
                        <a:rPr lang="en-ZA" sz="1200" b="1" i="0" u="none" strike="noStrike">
                          <a:solidFill>
                            <a:srgbClr val="000000"/>
                          </a:solidFill>
                          <a:effectLst/>
                          <a:latin typeface="Arial Narrow" panose="020B0606020202030204" pitchFamily="34" charset="0"/>
                        </a:rPr>
                        <a:t>Other revenue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1 889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1 902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1 712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998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738 980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-73924%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7486">
                <a:tc>
                  <a:txBody>
                    <a:bodyPr/>
                    <a:lstStyle/>
                    <a:p>
                      <a:pPr algn="l" fontAlgn="b"/>
                      <a:r>
                        <a:rPr lang="en-ZA" sz="1200" b="1" i="0" u="none" strike="noStrike">
                          <a:solidFill>
                            <a:srgbClr val="000000"/>
                          </a:solidFill>
                          <a:effectLst/>
                          <a:latin typeface="Arial Narrow" panose="020B0606020202030204" pitchFamily="34" charset="0"/>
                        </a:rPr>
                        <a:t>Gains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355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355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3 413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186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80 421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-43101%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45819">
                <a:tc>
                  <a:txBody>
                    <a:bodyPr/>
                    <a:lstStyle/>
                    <a:p>
                      <a:pPr algn="l" fontAlgn="b"/>
                      <a:r>
                        <a:rPr lang="en-ZA" sz="1200" b="1" i="0" u="none" strike="noStrike">
                          <a:solidFill>
                            <a:srgbClr val="000000"/>
                          </a:solidFill>
                          <a:effectLst/>
                          <a:latin typeface="Arial Narrow" panose="020B0606020202030204" pitchFamily="34" charset="0"/>
                        </a:rPr>
                        <a:t>Total Revenue (excluding capital transfers and contributions)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Arial Narrow" panose="020B0606020202030204" pitchFamily="34" charset="0"/>
                        </a:rPr>
                        <a:t>       1 384 613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Arial Narrow" panose="020B0606020202030204" pitchFamily="34" charset="0"/>
                        </a:rPr>
                        <a:t>       1 119 997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1 430 665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355 616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          1 040 056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ZA" sz="1200" b="1" i="0" u="none" strike="noStrike" kern="1200" dirty="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74588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776"/>
            <a:ext cx="10664952" cy="498728"/>
          </a:xfrm>
        </p:spPr>
        <p:txBody>
          <a:bodyPr>
            <a:noAutofit/>
          </a:bodyPr>
          <a:lstStyle/>
          <a:p>
            <a:r>
              <a:rPr lang="en-US" sz="3200" b="1" dirty="0"/>
              <a:t>Operating Revenue Performance – 2019/2020 &amp; 2020/21 cont….</a:t>
            </a:r>
            <a:endParaRPr lang="en-ZA" sz="3200" b="1" dirty="0"/>
          </a:p>
        </p:txBody>
      </p:sp>
      <p:sp>
        <p:nvSpPr>
          <p:cNvPr id="3" name="Content Placeholder 2"/>
          <p:cNvSpPr>
            <a:spLocks noGrp="1"/>
          </p:cNvSpPr>
          <p:nvPr>
            <p:ph idx="1"/>
          </p:nvPr>
        </p:nvSpPr>
        <p:spPr>
          <a:xfrm>
            <a:off x="838199" y="603504"/>
            <a:ext cx="10515600" cy="5438523"/>
          </a:xfrm>
        </p:spPr>
        <p:txBody>
          <a:bodyPr>
            <a:normAutofit fontScale="55000" lnSpcReduction="20000"/>
          </a:bodyPr>
          <a:lstStyle/>
          <a:p>
            <a:pPr marL="0" lvl="0" indent="0">
              <a:buNone/>
            </a:pPr>
            <a:r>
              <a:rPr lang="en-ZA" b="1" dirty="0"/>
              <a:t>Reasons for variance: </a:t>
            </a:r>
            <a:endParaRPr lang="en-ZA" dirty="0"/>
          </a:p>
          <a:p>
            <a:pPr marL="0" lvl="0" indent="0">
              <a:buNone/>
            </a:pPr>
            <a:r>
              <a:rPr lang="en-ZA" b="1" dirty="0"/>
              <a:t>Services charges – water revenue</a:t>
            </a:r>
          </a:p>
          <a:p>
            <a:pPr lvl="0">
              <a:buFont typeface="Wingdings" panose="05000000000000000000" pitchFamily="2" charset="2"/>
              <a:buChar char="v"/>
            </a:pPr>
            <a:r>
              <a:rPr lang="en-ZA" dirty="0"/>
              <a:t>2019/20 and 2020/21 FY had a negative variance, due to COVID 19 regulations. The meter readers were restricted to take reading especially during lock down level 5 and 4. As a result estimates were billed in that period.</a:t>
            </a:r>
          </a:p>
          <a:p>
            <a:pPr lvl="0">
              <a:buFont typeface="Wingdings" panose="05000000000000000000" pitchFamily="2" charset="2"/>
              <a:buChar char="v"/>
            </a:pPr>
            <a:r>
              <a:rPr lang="en-ZA" dirty="0"/>
              <a:t>there were new areas that were anticipated to be billed in 2019/2020 financial year, as a result of COVID 19 regulations such areas were not consulted consequently were not read. </a:t>
            </a:r>
          </a:p>
          <a:p>
            <a:pPr marL="0" lvl="0" indent="0">
              <a:buNone/>
            </a:pPr>
            <a:r>
              <a:rPr lang="en-ZA" b="1" dirty="0"/>
              <a:t>Services charges – water sanitation </a:t>
            </a:r>
          </a:p>
          <a:p>
            <a:pPr lvl="0">
              <a:buFont typeface="Wingdings" panose="05000000000000000000" pitchFamily="2" charset="2"/>
              <a:buChar char="v"/>
            </a:pPr>
            <a:r>
              <a:rPr lang="en-ZA" dirty="0"/>
              <a:t>2019/20 and 2020/21 FY had a negative variance also as inspections were not made due to COVID 19 regulations. </a:t>
            </a:r>
          </a:p>
          <a:p>
            <a:pPr marL="0" lvl="0" indent="0">
              <a:buNone/>
            </a:pPr>
            <a:r>
              <a:rPr lang="en-ZA" b="1" dirty="0"/>
              <a:t>Interest on investment</a:t>
            </a:r>
          </a:p>
          <a:p>
            <a:pPr lvl="0">
              <a:buFont typeface="Wingdings" panose="05000000000000000000" pitchFamily="2" charset="2"/>
              <a:buChar char="v"/>
            </a:pPr>
            <a:r>
              <a:rPr lang="en-ZA" dirty="0"/>
              <a:t>2019/20 FY shows a positive variance. The grants received (e.g. MIG, Equitable </a:t>
            </a:r>
            <a:r>
              <a:rPr lang="en-ZA" dirty="0" err="1"/>
              <a:t>etc</a:t>
            </a:r>
            <a:r>
              <a:rPr lang="en-ZA" dirty="0"/>
              <a:t>) from National Treasury was invested on favourable terms.</a:t>
            </a:r>
          </a:p>
          <a:p>
            <a:pPr lvl="0">
              <a:buFont typeface="Wingdings" panose="05000000000000000000" pitchFamily="2" charset="2"/>
              <a:buChar char="v"/>
            </a:pPr>
            <a:r>
              <a:rPr lang="en-ZA" dirty="0"/>
              <a:t>2020/21 FY funds invested for a relatively shorter period and thus not bearing high interest return as the municipality has cash flow challenges</a:t>
            </a:r>
          </a:p>
          <a:p>
            <a:pPr marL="0" lvl="0" indent="0">
              <a:buNone/>
            </a:pPr>
            <a:r>
              <a:rPr lang="en-ZA" b="1" dirty="0"/>
              <a:t>Interest earned on outstanding debtors</a:t>
            </a:r>
          </a:p>
          <a:p>
            <a:pPr lvl="0">
              <a:buFont typeface="Wingdings" panose="05000000000000000000" pitchFamily="2" charset="2"/>
              <a:buChar char="v"/>
            </a:pPr>
            <a:r>
              <a:rPr lang="en-ZA" dirty="0"/>
              <a:t>2019/20 FY negative variance was due to the replacement of estimate billing with actual result in reversal of interest and interest write-off when customers settles the account.</a:t>
            </a:r>
          </a:p>
          <a:p>
            <a:pPr lvl="0">
              <a:buFont typeface="Wingdings" panose="05000000000000000000" pitchFamily="2" charset="2"/>
              <a:buChar char="v"/>
            </a:pPr>
            <a:r>
              <a:rPr lang="en-ZA" dirty="0"/>
              <a:t>2020/21 FY positive variance due increase in debt book as customers not paying for services and water restrictions not made as a result of COVID 19 restrictions.</a:t>
            </a:r>
          </a:p>
          <a:p>
            <a:pPr marL="0" lvl="0" indent="0">
              <a:buNone/>
            </a:pPr>
            <a:r>
              <a:rPr lang="en-ZA" b="1" dirty="0"/>
              <a:t>Other income </a:t>
            </a:r>
          </a:p>
          <a:p>
            <a:pPr lvl="0">
              <a:buFont typeface="Wingdings" panose="05000000000000000000" pitchFamily="2" charset="2"/>
              <a:buChar char="v"/>
            </a:pPr>
            <a:r>
              <a:rPr lang="en-ZA" dirty="0"/>
              <a:t>2019/20 FY indicates negative variance which is due less income was received than anticipated.</a:t>
            </a:r>
          </a:p>
          <a:p>
            <a:pPr lvl="0">
              <a:buFont typeface="Wingdings" panose="05000000000000000000" pitchFamily="2" charset="2"/>
              <a:buChar char="v"/>
            </a:pPr>
            <a:r>
              <a:rPr lang="en-ZA" dirty="0"/>
              <a:t>2020/21 FY indicates positive variance which is due to increase sale of tender documents (e.g. term contractors).</a:t>
            </a:r>
          </a:p>
          <a:p>
            <a:endParaRPr lang="en-ZA"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61053"/>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53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0474"/>
          </a:xfrm>
        </p:spPr>
        <p:txBody>
          <a:bodyPr>
            <a:normAutofit fontScale="90000"/>
          </a:bodyPr>
          <a:lstStyle/>
          <a:p>
            <a:r>
              <a:rPr lang="en-US" b="1" dirty="0"/>
              <a:t>Operating Expenditure Performance – 2019/20 &amp; 2020/21 </a:t>
            </a:r>
            <a:r>
              <a:rPr lang="en-US" dirty="0"/>
              <a:t>cont….</a:t>
            </a:r>
            <a:endParaRPr lang="en-ZA" dirty="0"/>
          </a:p>
        </p:txBody>
      </p:sp>
      <p:pic>
        <p:nvPicPr>
          <p:cNvPr id="5"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67115"/>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286649145"/>
              </p:ext>
            </p:extLst>
          </p:nvPr>
        </p:nvGraphicFramePr>
        <p:xfrm>
          <a:off x="347472" y="1490470"/>
          <a:ext cx="11365989" cy="4590287"/>
        </p:xfrm>
        <a:graphic>
          <a:graphicData uri="http://schemas.openxmlformats.org/drawingml/2006/table">
            <a:tbl>
              <a:tblPr/>
              <a:tblGrid>
                <a:gridCol w="3623140">
                  <a:extLst>
                    <a:ext uri="{9D8B030D-6E8A-4147-A177-3AD203B41FA5}">
                      <a16:colId xmlns:a16="http://schemas.microsoft.com/office/drawing/2014/main" val="20000"/>
                    </a:ext>
                  </a:extLst>
                </a:gridCol>
                <a:gridCol w="882794">
                  <a:extLst>
                    <a:ext uri="{9D8B030D-6E8A-4147-A177-3AD203B41FA5}">
                      <a16:colId xmlns:a16="http://schemas.microsoft.com/office/drawing/2014/main" val="20001"/>
                    </a:ext>
                  </a:extLst>
                </a:gridCol>
                <a:gridCol w="882794">
                  <a:extLst>
                    <a:ext uri="{9D8B030D-6E8A-4147-A177-3AD203B41FA5}">
                      <a16:colId xmlns:a16="http://schemas.microsoft.com/office/drawing/2014/main" val="20002"/>
                    </a:ext>
                  </a:extLst>
                </a:gridCol>
                <a:gridCol w="882794">
                  <a:extLst>
                    <a:ext uri="{9D8B030D-6E8A-4147-A177-3AD203B41FA5}">
                      <a16:colId xmlns:a16="http://schemas.microsoft.com/office/drawing/2014/main" val="20003"/>
                    </a:ext>
                  </a:extLst>
                </a:gridCol>
                <a:gridCol w="882794">
                  <a:extLst>
                    <a:ext uri="{9D8B030D-6E8A-4147-A177-3AD203B41FA5}">
                      <a16:colId xmlns:a16="http://schemas.microsoft.com/office/drawing/2014/main" val="20004"/>
                    </a:ext>
                  </a:extLst>
                </a:gridCol>
                <a:gridCol w="588530">
                  <a:extLst>
                    <a:ext uri="{9D8B030D-6E8A-4147-A177-3AD203B41FA5}">
                      <a16:colId xmlns:a16="http://schemas.microsoft.com/office/drawing/2014/main" val="20005"/>
                    </a:ext>
                  </a:extLst>
                </a:gridCol>
                <a:gridCol w="993146">
                  <a:extLst>
                    <a:ext uri="{9D8B030D-6E8A-4147-A177-3AD203B41FA5}">
                      <a16:colId xmlns:a16="http://schemas.microsoft.com/office/drawing/2014/main" val="20006"/>
                    </a:ext>
                  </a:extLst>
                </a:gridCol>
                <a:gridCol w="974755">
                  <a:extLst>
                    <a:ext uri="{9D8B030D-6E8A-4147-A177-3AD203B41FA5}">
                      <a16:colId xmlns:a16="http://schemas.microsoft.com/office/drawing/2014/main" val="20007"/>
                    </a:ext>
                  </a:extLst>
                </a:gridCol>
                <a:gridCol w="993146">
                  <a:extLst>
                    <a:ext uri="{9D8B030D-6E8A-4147-A177-3AD203B41FA5}">
                      <a16:colId xmlns:a16="http://schemas.microsoft.com/office/drawing/2014/main" val="20008"/>
                    </a:ext>
                  </a:extLst>
                </a:gridCol>
                <a:gridCol w="662096">
                  <a:extLst>
                    <a:ext uri="{9D8B030D-6E8A-4147-A177-3AD203B41FA5}">
                      <a16:colId xmlns:a16="http://schemas.microsoft.com/office/drawing/2014/main" val="20009"/>
                    </a:ext>
                  </a:extLst>
                </a:gridCol>
              </a:tblGrid>
              <a:tr h="221600">
                <a:tc rowSpan="2">
                  <a:txBody>
                    <a:bodyPr/>
                    <a:lstStyle/>
                    <a:p>
                      <a:pPr algn="ctr" fontAlgn="ctr"/>
                      <a:r>
                        <a:rPr lang="en-ZA" sz="1200" b="1" i="0" u="none" strike="noStrike" dirty="0">
                          <a:solidFill>
                            <a:srgbClr val="000000"/>
                          </a:solidFill>
                          <a:effectLst/>
                          <a:latin typeface="Arial Narrow" panose="020B0606020202030204" pitchFamily="34" charset="0"/>
                        </a:rPr>
                        <a:t>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6">
                  <a:txBody>
                    <a:bodyPr/>
                    <a:lstStyle/>
                    <a:p>
                      <a:pPr algn="ctr" fontAlgn="ctr"/>
                      <a:r>
                        <a:rPr lang="en-ZA" sz="1200" b="1" i="0" u="none" strike="noStrike" dirty="0">
                          <a:solidFill>
                            <a:srgbClr val="000000"/>
                          </a:solidFill>
                          <a:effectLst/>
                          <a:latin typeface="Arial Narrow" panose="020B0606020202030204" pitchFamily="34" charset="0"/>
                        </a:rPr>
                        <a:t>BUDGET YEAR 2019/20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ctr"/>
                      <a:r>
                        <a:rPr lang="en-ZA" sz="1200" b="1" i="0" u="none" strike="noStrike">
                          <a:solidFill>
                            <a:srgbClr val="000000"/>
                          </a:solidFill>
                          <a:effectLst/>
                          <a:latin typeface="Arial Narrow" panose="020B0606020202030204" pitchFamily="34" charset="0"/>
                        </a:rPr>
                        <a:t>BUDGET YEAR 2020/21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64799">
                <a:tc vMerge="1">
                  <a:txBody>
                    <a:bodyPr/>
                    <a:lstStyle/>
                    <a:p>
                      <a:endParaRPr lang="en-ZA"/>
                    </a:p>
                  </a:txBody>
                  <a:tcPr/>
                </a:tc>
                <a:tc>
                  <a:txBody>
                    <a:bodyPr/>
                    <a:lstStyle/>
                    <a:p>
                      <a:pPr algn="ctr" fontAlgn="ctr"/>
                      <a:r>
                        <a:rPr lang="en-ZA" sz="1200" b="1" i="0" u="none" strike="noStrike" dirty="0">
                          <a:solidFill>
                            <a:srgbClr val="000000"/>
                          </a:solidFill>
                          <a:effectLst/>
                          <a:latin typeface="Arial Narrow" panose="020B0606020202030204" pitchFamily="34" charset="0"/>
                        </a:rPr>
                        <a:t>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Adjusted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Pre-Audited outcome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Over/(Under) 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Outcome as % Original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Outcome as % Adjusted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YTD actual (December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200" b="1" i="0" u="none" strike="noStrike" dirty="0">
                          <a:solidFill>
                            <a:srgbClr val="000000"/>
                          </a:solidFill>
                          <a:effectLst/>
                          <a:latin typeface="Arial Narrow" panose="020B0606020202030204" pitchFamily="34" charset="0"/>
                        </a:rPr>
                        <a:t>% of Original Budget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676">
                <a:tc>
                  <a:txBody>
                    <a:bodyPr/>
                    <a:lstStyle/>
                    <a:p>
                      <a:pPr algn="l" fontAlgn="b"/>
                      <a:r>
                        <a:rPr lang="en-ZA" sz="1200" b="1" i="0" u="sng" strike="noStrike" dirty="0">
                          <a:solidFill>
                            <a:srgbClr val="000000"/>
                          </a:solidFill>
                          <a:effectLst/>
                          <a:latin typeface="Arial Narrow" panose="020B0606020202030204" pitchFamily="34" charset="0"/>
                        </a:rPr>
                        <a:t>Expenditure By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37676">
                <a:tc>
                  <a:txBody>
                    <a:bodyPr/>
                    <a:lstStyle/>
                    <a:p>
                      <a:pPr algn="l" fontAlgn="b"/>
                      <a:r>
                        <a:rPr lang="en-ZA" sz="1200" b="1" i="0" u="none" strike="noStrike" dirty="0">
                          <a:solidFill>
                            <a:srgbClr val="000000"/>
                          </a:solidFill>
                          <a:effectLst/>
                          <a:latin typeface="Arial Narrow" panose="020B0606020202030204" pitchFamily="34" charset="0"/>
                        </a:rPr>
                        <a:t>Employee related costs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351 868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369 014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391 644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(17 146)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200 041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203 003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a:solidFill>
                            <a:srgbClr val="000000"/>
                          </a:solidFill>
                          <a:effectLst/>
                          <a:latin typeface="Arial Narrow" panose="020B0606020202030204" pitchFamily="34" charset="0"/>
                          <a:ea typeface="+mn-ea"/>
                          <a:cs typeface="+mn-cs"/>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676">
                <a:tc>
                  <a:txBody>
                    <a:bodyPr/>
                    <a:lstStyle/>
                    <a:p>
                      <a:pPr algn="l" fontAlgn="b"/>
                      <a:r>
                        <a:rPr lang="en-ZA" sz="1200" b="1" i="0" u="none" strike="noStrike" dirty="0">
                          <a:solidFill>
                            <a:srgbClr val="000000"/>
                          </a:solidFill>
                          <a:effectLst/>
                          <a:latin typeface="Arial Narrow" panose="020B0606020202030204" pitchFamily="34" charset="0"/>
                        </a:rPr>
                        <a:t>Remuneration of councillors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16 746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16 746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15 467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8 646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7 236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a:solidFill>
                            <a:srgbClr val="000000"/>
                          </a:solidFill>
                          <a:effectLst/>
                          <a:latin typeface="Arial Narrow" panose="020B0606020202030204" pitchFamily="34" charset="0"/>
                          <a:ea typeface="+mn-ea"/>
                          <a:cs typeface="+mn-cs"/>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9086">
                <a:tc>
                  <a:txBody>
                    <a:bodyPr/>
                    <a:lstStyle/>
                    <a:p>
                      <a:pPr algn="l" fontAlgn="b"/>
                      <a:r>
                        <a:rPr lang="en-ZA" sz="1200" b="1" i="0" u="none" strike="noStrike" dirty="0">
                          <a:solidFill>
                            <a:srgbClr val="000000"/>
                          </a:solidFill>
                          <a:effectLst/>
                          <a:latin typeface="Arial Narrow" panose="020B0606020202030204" pitchFamily="34" charset="0"/>
                        </a:rPr>
                        <a:t>Debt impairment</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21 631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(10 000)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7 500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9086">
                <a:tc>
                  <a:txBody>
                    <a:bodyPr/>
                    <a:lstStyle/>
                    <a:p>
                      <a:pPr algn="l" fontAlgn="b"/>
                      <a:r>
                        <a:rPr lang="en-ZA" sz="1200" b="1" i="0" u="none" strike="noStrike" dirty="0">
                          <a:solidFill>
                            <a:srgbClr val="000000"/>
                          </a:solidFill>
                          <a:effectLst/>
                          <a:latin typeface="Arial Narrow" panose="020B0606020202030204" pitchFamily="34" charset="0"/>
                        </a:rPr>
                        <a:t>Depreciation &amp; asset impairment</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74 127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80 430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100 599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(6 303)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45 170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9086">
                <a:tc>
                  <a:txBody>
                    <a:bodyPr/>
                    <a:lstStyle/>
                    <a:p>
                      <a:pPr algn="l" fontAlgn="b"/>
                      <a:r>
                        <a:rPr lang="en-ZA" sz="1200" b="1" i="0" u="none" strike="noStrike" dirty="0">
                          <a:solidFill>
                            <a:srgbClr val="000000"/>
                          </a:solidFill>
                          <a:effectLst/>
                          <a:latin typeface="Arial Narrow" panose="020B0606020202030204" pitchFamily="34" charset="0"/>
                        </a:rPr>
                        <a:t>Finance charges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500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500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3 534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235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9086">
                <a:tc>
                  <a:txBody>
                    <a:bodyPr/>
                    <a:lstStyle/>
                    <a:p>
                      <a:pPr algn="l" fontAlgn="b"/>
                      <a:r>
                        <a:rPr lang="en-ZA" sz="1200" b="1" i="0" u="none" strike="noStrike">
                          <a:solidFill>
                            <a:srgbClr val="000000"/>
                          </a:solidFill>
                          <a:effectLst/>
                          <a:latin typeface="Arial Narrow" panose="020B0606020202030204" pitchFamily="34" charset="0"/>
                        </a:rPr>
                        <a:t>Bulk purchases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109 590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111 140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108 870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(1 551)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65 000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92 179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9086">
                <a:tc>
                  <a:txBody>
                    <a:bodyPr/>
                    <a:lstStyle/>
                    <a:p>
                      <a:pPr algn="l" fontAlgn="b"/>
                      <a:r>
                        <a:rPr lang="en-ZA" sz="1200" b="1" i="0" u="none" strike="noStrike" dirty="0">
                          <a:solidFill>
                            <a:srgbClr val="000000"/>
                          </a:solidFill>
                          <a:effectLst/>
                          <a:latin typeface="Arial Narrow" panose="020B0606020202030204" pitchFamily="34" charset="0"/>
                        </a:rPr>
                        <a:t>Other materials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34 944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32 464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150 943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2 480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11 263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17 293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9086">
                <a:tc>
                  <a:txBody>
                    <a:bodyPr/>
                    <a:lstStyle/>
                    <a:p>
                      <a:pPr algn="l" fontAlgn="b"/>
                      <a:r>
                        <a:rPr lang="en-ZA" sz="1200" b="1" i="0" u="none" strike="noStrike" dirty="0">
                          <a:solidFill>
                            <a:srgbClr val="000000"/>
                          </a:solidFill>
                          <a:effectLst/>
                          <a:latin typeface="Arial Narrow" panose="020B0606020202030204" pitchFamily="34" charset="0"/>
                        </a:rPr>
                        <a:t>Contracted services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175 158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218 617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58 983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(43 459)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68 880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119 667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9086">
                <a:tc>
                  <a:txBody>
                    <a:bodyPr/>
                    <a:lstStyle/>
                    <a:p>
                      <a:pPr algn="l" fontAlgn="b"/>
                      <a:r>
                        <a:rPr lang="en-ZA" sz="1200" b="1" i="0" u="none" strike="noStrike" dirty="0">
                          <a:solidFill>
                            <a:srgbClr val="000000"/>
                          </a:solidFill>
                          <a:effectLst/>
                          <a:latin typeface="Arial Narrow" panose="020B0606020202030204" pitchFamily="34" charset="0"/>
                        </a:rPr>
                        <a:t>Transfers and subsidies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8 245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4 233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3 622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4 012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4 300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1 189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9086">
                <a:tc>
                  <a:txBody>
                    <a:bodyPr/>
                    <a:lstStyle/>
                    <a:p>
                      <a:pPr algn="l" fontAlgn="b"/>
                      <a:r>
                        <a:rPr lang="en-ZA" sz="1200" b="1" i="0" u="none" strike="noStrike">
                          <a:solidFill>
                            <a:srgbClr val="000000"/>
                          </a:solidFill>
                          <a:effectLst/>
                          <a:latin typeface="Arial Narrow" panose="020B0606020202030204" pitchFamily="34" charset="0"/>
                        </a:rPr>
                        <a:t>Other expenditure</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153 875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144 003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197 792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9 872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a:solidFill>
                            <a:srgbClr val="000000"/>
                          </a:solidFill>
                          <a:effectLst/>
                          <a:latin typeface="Arial Narrow" panose="020B0606020202030204" pitchFamily="34" charset="0"/>
                          <a:ea typeface="+mn-ea"/>
                          <a:cs typeface="+mn-cs"/>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kern="1200" dirty="0">
                          <a:solidFill>
                            <a:srgbClr val="000000"/>
                          </a:solidFill>
                          <a:effectLst/>
                          <a:latin typeface="Arial Narrow" panose="020B0606020202030204" pitchFamily="34" charset="0"/>
                          <a:ea typeface="+mn-ea"/>
                          <a:cs typeface="+mn-cs"/>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60 429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67 833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kern="1200" dirty="0">
                          <a:solidFill>
                            <a:srgbClr val="000000"/>
                          </a:solidFill>
                          <a:effectLst/>
                          <a:latin typeface="Arial Narrow" panose="020B0606020202030204" pitchFamily="34" charset="0"/>
                          <a:ea typeface="+mn-ea"/>
                          <a:cs typeface="+mn-cs"/>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9086">
                <a:tc>
                  <a:txBody>
                    <a:bodyPr/>
                    <a:lstStyle/>
                    <a:p>
                      <a:pPr algn="l" fontAlgn="b"/>
                      <a:r>
                        <a:rPr lang="en-ZA" sz="1200" b="1" i="0" u="none" strike="noStrike">
                          <a:solidFill>
                            <a:srgbClr val="000000"/>
                          </a:solidFill>
                          <a:effectLst/>
                          <a:latin typeface="Arial Narrow" panose="020B0606020202030204" pitchFamily="34" charset="0"/>
                        </a:rPr>
                        <a:t>Losses</a:t>
                      </a:r>
                    </a:p>
                  </a:txBody>
                  <a:tcPr marL="952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kern="1200" dirty="0">
                          <a:solidFill>
                            <a:srgbClr val="000000"/>
                          </a:solidFill>
                          <a:effectLst/>
                          <a:latin typeface="Arial Narrow" panose="020B0606020202030204" pitchFamily="34" charset="0"/>
                          <a:ea typeface="+mn-ea"/>
                          <a:cs typeface="+mn-cs"/>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9086">
                <a:tc>
                  <a:txBody>
                    <a:bodyPr/>
                    <a:lstStyle/>
                    <a:p>
                      <a:pPr algn="l" fontAlgn="b"/>
                      <a:r>
                        <a:rPr lang="en-ZA" sz="1200" b="1" i="0" u="none" strike="noStrike" dirty="0">
                          <a:solidFill>
                            <a:srgbClr val="000000"/>
                          </a:solidFill>
                          <a:effectLst/>
                          <a:latin typeface="Arial Narrow" panose="020B0606020202030204" pitchFamily="34" charset="0"/>
                        </a:rPr>
                        <a:t>Total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925 053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987 148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1 053 085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kern="1200">
                          <a:solidFill>
                            <a:srgbClr val="000000"/>
                          </a:solidFill>
                          <a:effectLst/>
                          <a:latin typeface="Arial Narrow" panose="020B0606020202030204" pitchFamily="34" charset="0"/>
                          <a:ea typeface="+mn-ea"/>
                          <a:cs typeface="+mn-cs"/>
                        </a:rPr>
                        <a:t>           (62 095)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endParaRPr lang="en-ZA" sz="1200" b="1" i="0" u="none" strike="noStrike" kern="1200" dirty="0">
                        <a:solidFill>
                          <a:srgbClr val="000000"/>
                        </a:solidFill>
                        <a:effectLst/>
                        <a:latin typeface="Arial Narrow" panose="020B060602020203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200" b="1" i="0" u="none" strike="noStrike" kern="1200" dirty="0">
                        <a:solidFill>
                          <a:srgbClr val="000000"/>
                        </a:solidFill>
                        <a:effectLst/>
                        <a:latin typeface="Arial Narrow" panose="020B060602020203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938 629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Narrow" panose="020B0606020202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endParaRPr lang="en-ZA" sz="1200" b="1" i="0" u="none" strike="noStrike" dirty="0">
                        <a:solidFill>
                          <a:srgbClr val="000000"/>
                        </a:solidFill>
                        <a:effectLst/>
                        <a:latin typeface="Arial Narrow" panose="020B0606020202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4040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Audited Financial Performance – (2015/16 - 2019/20) </a:t>
            </a:r>
            <a:endParaRPr lang="en-ZA" dirty="0"/>
          </a:p>
        </p:txBody>
      </p:sp>
      <p:sp>
        <p:nvSpPr>
          <p:cNvPr id="3" name="Content Placeholder 2"/>
          <p:cNvSpPr>
            <a:spLocks noGrp="1"/>
          </p:cNvSpPr>
          <p:nvPr>
            <p:ph idx="1"/>
          </p:nvPr>
        </p:nvSpPr>
        <p:spPr/>
        <p:txBody>
          <a:bodyPr>
            <a:normAutofit/>
          </a:bodyPr>
          <a:lstStyle/>
          <a:p>
            <a:r>
              <a:rPr lang="en-ZA" dirty="0"/>
              <a:t>The municipality has appointed debt collectors to implement the Credit control policy which will assist in reducing the debt book.</a:t>
            </a:r>
          </a:p>
          <a:p>
            <a:r>
              <a:rPr lang="en-ZA" dirty="0"/>
              <a:t>The current ratio for 2019/2020 financial had improved as compared to the previous year (2019: 0.51:1), current ratio 1.42</a:t>
            </a:r>
            <a:endParaRPr lang="en-ZA" dirty="0">
              <a:solidFill>
                <a:srgbClr val="FF0000"/>
              </a:solidFill>
            </a:endParaRPr>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9841"/>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65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ZA" b="1" dirty="0"/>
              <a:t>Institutional gaps impeding performance cont..</a:t>
            </a:r>
          </a:p>
        </p:txBody>
      </p:sp>
      <p:sp>
        <p:nvSpPr>
          <p:cNvPr id="3" name="Content Placeholder 2"/>
          <p:cNvSpPr>
            <a:spLocks noGrp="1"/>
          </p:cNvSpPr>
          <p:nvPr>
            <p:ph idx="1"/>
          </p:nvPr>
        </p:nvSpPr>
        <p:spPr>
          <a:xfrm>
            <a:off x="838200" y="1371601"/>
            <a:ext cx="10701528" cy="4736592"/>
          </a:xfrm>
        </p:spPr>
        <p:txBody>
          <a:bodyPr/>
          <a:lstStyle/>
          <a:p>
            <a:pPr marL="0" indent="0">
              <a:buNone/>
            </a:pPr>
            <a:endParaRPr lang="en-GB" dirty="0">
              <a:solidFill>
                <a:srgbClr val="FF0000"/>
              </a:solidFill>
            </a:endParaRPr>
          </a:p>
          <a:p>
            <a:pPr marL="0" indent="0">
              <a:buNone/>
            </a:pPr>
            <a:endParaRPr lang="en-ZA"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62918"/>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86914579"/>
              </p:ext>
            </p:extLst>
          </p:nvPr>
        </p:nvGraphicFramePr>
        <p:xfrm>
          <a:off x="185927" y="1124710"/>
          <a:ext cx="11682984" cy="5439639"/>
        </p:xfrm>
        <a:graphic>
          <a:graphicData uri="http://schemas.openxmlformats.org/drawingml/2006/table">
            <a:tbl>
              <a:tblPr/>
              <a:tblGrid>
                <a:gridCol w="1816609">
                  <a:extLst>
                    <a:ext uri="{9D8B030D-6E8A-4147-A177-3AD203B41FA5}">
                      <a16:colId xmlns:a16="http://schemas.microsoft.com/office/drawing/2014/main" val="20000"/>
                    </a:ext>
                  </a:extLst>
                </a:gridCol>
                <a:gridCol w="996696">
                  <a:extLst>
                    <a:ext uri="{9D8B030D-6E8A-4147-A177-3AD203B41FA5}">
                      <a16:colId xmlns:a16="http://schemas.microsoft.com/office/drawing/2014/main" val="20001"/>
                    </a:ext>
                  </a:extLst>
                </a:gridCol>
                <a:gridCol w="621792">
                  <a:extLst>
                    <a:ext uri="{9D8B030D-6E8A-4147-A177-3AD203B41FA5}">
                      <a16:colId xmlns:a16="http://schemas.microsoft.com/office/drawing/2014/main" val="20002"/>
                    </a:ext>
                  </a:extLst>
                </a:gridCol>
                <a:gridCol w="3001506">
                  <a:extLst>
                    <a:ext uri="{9D8B030D-6E8A-4147-A177-3AD203B41FA5}">
                      <a16:colId xmlns:a16="http://schemas.microsoft.com/office/drawing/2014/main" val="20003"/>
                    </a:ext>
                  </a:extLst>
                </a:gridCol>
                <a:gridCol w="1190223">
                  <a:extLst>
                    <a:ext uri="{9D8B030D-6E8A-4147-A177-3AD203B41FA5}">
                      <a16:colId xmlns:a16="http://schemas.microsoft.com/office/drawing/2014/main" val="20004"/>
                    </a:ext>
                  </a:extLst>
                </a:gridCol>
                <a:gridCol w="1440798">
                  <a:extLst>
                    <a:ext uri="{9D8B030D-6E8A-4147-A177-3AD203B41FA5}">
                      <a16:colId xmlns:a16="http://schemas.microsoft.com/office/drawing/2014/main" val="20005"/>
                    </a:ext>
                  </a:extLst>
                </a:gridCol>
                <a:gridCol w="1440798">
                  <a:extLst>
                    <a:ext uri="{9D8B030D-6E8A-4147-A177-3AD203B41FA5}">
                      <a16:colId xmlns:a16="http://schemas.microsoft.com/office/drawing/2014/main" val="20006"/>
                    </a:ext>
                  </a:extLst>
                </a:gridCol>
                <a:gridCol w="1174562">
                  <a:extLst>
                    <a:ext uri="{9D8B030D-6E8A-4147-A177-3AD203B41FA5}">
                      <a16:colId xmlns:a16="http://schemas.microsoft.com/office/drawing/2014/main" val="20007"/>
                    </a:ext>
                  </a:extLst>
                </a:gridCol>
              </a:tblGrid>
              <a:tr h="128797">
                <a:tc rowSpan="2">
                  <a:txBody>
                    <a:bodyPr/>
                    <a:lstStyle/>
                    <a:p>
                      <a:pPr algn="l" fontAlgn="b"/>
                      <a:r>
                        <a:rPr lang="en-ZA" sz="1000" b="1" i="0" u="none" strike="noStrike" dirty="0">
                          <a:solidFill>
                            <a:srgbClr val="000000"/>
                          </a:solidFill>
                          <a:effectLst/>
                          <a:latin typeface="Calibri" panose="020F0502020204030204" pitchFamily="34" charset="0"/>
                        </a:rPr>
                        <a:t>NAME</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b"/>
                      <a:r>
                        <a:rPr lang="en-ZA" sz="1000" b="1" i="0" u="none" strike="noStrike">
                          <a:solidFill>
                            <a:srgbClr val="000000"/>
                          </a:solidFill>
                          <a:effectLst/>
                          <a:latin typeface="Calibri" panose="020F0502020204030204" pitchFamily="34" charset="0"/>
                        </a:rPr>
                        <a:t>CONTRACT ACTIVE</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b"/>
                      <a:r>
                        <a:rPr lang="en-ZA" sz="1000" b="1" i="0" u="none" strike="noStrike">
                          <a:solidFill>
                            <a:srgbClr val="000000"/>
                          </a:solidFill>
                          <a:effectLst/>
                          <a:latin typeface="Calibri" panose="020F0502020204030204" pitchFamily="34" charset="0"/>
                        </a:rPr>
                        <a:t>SKILL TRANSFER PLAN</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b"/>
                      <a:r>
                        <a:rPr lang="en-ZA" sz="1000" b="1" i="0" u="none" strike="noStrike">
                          <a:solidFill>
                            <a:srgbClr val="000000"/>
                          </a:solidFill>
                          <a:effectLst/>
                          <a:latin typeface="Calibri" panose="020F0502020204030204" pitchFamily="34" charset="0"/>
                        </a:rPr>
                        <a:t>REASONS FOR DEPLOYMENTS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2020/2021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2020/2021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2019/2020</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2018/2019</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8269">
                <a:tc vMerge="1">
                  <a:txBody>
                    <a:bodyPr/>
                    <a:lstStyle/>
                    <a:p>
                      <a:pPr algn="l" fontAlgn="b"/>
                      <a:endParaRPr lang="en-ZA" sz="1000" b="1" i="0" u="none" strike="noStrike">
                        <a:solidFill>
                          <a:srgbClr val="000000"/>
                        </a:solidFill>
                        <a:effectLst/>
                        <a:latin typeface="Calibri" panose="020F0502020204030204" pitchFamily="34" charset="0"/>
                      </a:endParaRP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rtl="0" fontAlgn="b"/>
                      <a:r>
                        <a:rPr lang="en-ZA" sz="1000" b="1" i="0" u="none" strike="noStrike">
                          <a:solidFill>
                            <a:srgbClr val="000000"/>
                          </a:solidFill>
                          <a:effectLst/>
                          <a:latin typeface="Calibri" panose="020F0502020204030204" pitchFamily="34" charset="0"/>
                        </a:rPr>
                        <a:t>Projection (Jan- Jun)</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July - Dec</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0">
                <a:tc>
                  <a:txBody>
                    <a:bodyPr/>
                    <a:lstStyle/>
                    <a:p>
                      <a:pPr algn="l" fontAlgn="b"/>
                      <a:r>
                        <a:rPr lang="en-ZA" sz="1000" b="1" i="0" u="none" strike="noStrike">
                          <a:solidFill>
                            <a:srgbClr val="000000"/>
                          </a:solidFill>
                          <a:effectLst/>
                          <a:latin typeface="Calibri" panose="020F0502020204030204" pitchFamily="34" charset="0"/>
                        </a:rPr>
                        <a:t>BUDGET AND TREASURY OFFICE</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410264">
                <a:tc>
                  <a:txBody>
                    <a:bodyPr/>
                    <a:lstStyle/>
                    <a:p>
                      <a:pPr algn="l" rtl="0" fontAlgn="b"/>
                      <a:r>
                        <a:rPr lang="en-ZA" sz="1000" b="0" i="0" u="none" strike="noStrike">
                          <a:solidFill>
                            <a:srgbClr val="000000"/>
                          </a:solidFill>
                          <a:effectLst/>
                          <a:latin typeface="Calibri" panose="020F0502020204030204" pitchFamily="34" charset="0"/>
                        </a:rPr>
                        <a:t>CROSS CHECK</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NO</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service is specialised service to verify data for validity for instance ID/Physical address etc</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4 079 985,90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913 910,75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4675">
                <a:tc>
                  <a:txBody>
                    <a:bodyPr/>
                    <a:lstStyle/>
                    <a:p>
                      <a:pPr algn="l" rtl="0" fontAlgn="b"/>
                      <a:r>
                        <a:rPr lang="en-ZA" sz="1000" b="0" i="0" u="none" strike="noStrike">
                          <a:solidFill>
                            <a:srgbClr val="000000"/>
                          </a:solidFill>
                          <a:effectLst/>
                          <a:latin typeface="Calibri" panose="020F0502020204030204" pitchFamily="34" charset="0"/>
                        </a:rPr>
                        <a:t>BCX</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financial system is also a specialised service.</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2700000,00 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2 552 342,76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1 526 645,98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3 359 718,24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8797">
                <a:tc>
                  <a:txBody>
                    <a:bodyPr/>
                    <a:lstStyle/>
                    <a:p>
                      <a:pPr algn="l" rtl="0" fontAlgn="b"/>
                      <a:r>
                        <a:rPr lang="en-ZA" sz="1000" b="0" i="0" u="none" strike="noStrike">
                          <a:solidFill>
                            <a:srgbClr val="000000"/>
                          </a:solidFill>
                          <a:effectLst/>
                          <a:latin typeface="Calibri" panose="020F0502020204030204" pitchFamily="34" charset="0"/>
                        </a:rPr>
                        <a:t>NTIYISO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METER READING</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5 000 000,00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4812980,00  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4 815 337,00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0553">
                <a:tc>
                  <a:txBody>
                    <a:bodyPr/>
                    <a:lstStyle/>
                    <a:p>
                      <a:pPr algn="l" rtl="0" fontAlgn="b"/>
                      <a:r>
                        <a:rPr lang="en-ZA" sz="1000" b="0" i="0" u="none" strike="noStrike">
                          <a:solidFill>
                            <a:srgbClr val="000000"/>
                          </a:solidFill>
                          <a:effectLst/>
                          <a:latin typeface="Calibri" panose="020F0502020204030204" pitchFamily="34" charset="0"/>
                        </a:rPr>
                        <a:t>MAXPROF</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company specialises with VAT recovery on behalf of the organisations.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9 519 621,05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8 078 578,49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0553">
                <a:tc>
                  <a:txBody>
                    <a:bodyPr/>
                    <a:lstStyle/>
                    <a:p>
                      <a:pPr algn="l" rtl="0" fontAlgn="b"/>
                      <a:r>
                        <a:rPr lang="en-ZA" sz="1000" b="0" i="0" u="none" strike="noStrike">
                          <a:solidFill>
                            <a:srgbClr val="000000"/>
                          </a:solidFill>
                          <a:effectLst/>
                          <a:latin typeface="Calibri" panose="020F0502020204030204" pitchFamily="34" charset="0"/>
                        </a:rPr>
                        <a:t>PK</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NO</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company specialises with VAT recovery on behalf of the organisations.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18 088 852,80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8 949 277,25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0264">
                <a:tc>
                  <a:txBody>
                    <a:bodyPr/>
                    <a:lstStyle/>
                    <a:p>
                      <a:pPr algn="l" rtl="0" fontAlgn="b"/>
                      <a:r>
                        <a:rPr lang="en-ZA" sz="1000" b="0" i="0" u="none" strike="noStrike">
                          <a:solidFill>
                            <a:srgbClr val="000000"/>
                          </a:solidFill>
                          <a:effectLst/>
                          <a:latin typeface="Calibri" panose="020F0502020204030204" pitchFamily="34" charset="0"/>
                        </a:rPr>
                        <a:t>INQUEST</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service is specialised service to verify data for validity for instance ID/Physical address etc</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300000,00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549 571,70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326 905,37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6431">
                <a:tc>
                  <a:txBody>
                    <a:bodyPr/>
                    <a:lstStyle/>
                    <a:p>
                      <a:pPr algn="l" rtl="0" fontAlgn="b"/>
                      <a:r>
                        <a:rPr lang="en-ZA" sz="1000" b="0" i="0" u="none" strike="noStrike">
                          <a:solidFill>
                            <a:srgbClr val="000000"/>
                          </a:solidFill>
                          <a:effectLst/>
                          <a:latin typeface="Calibri" panose="020F0502020204030204" pitchFamily="34" charset="0"/>
                        </a:rPr>
                        <a:t>SMEC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NO</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dirty="0">
                          <a:solidFill>
                            <a:srgbClr val="000000"/>
                          </a:solidFill>
                          <a:effectLst/>
                          <a:latin typeface="Calibri" panose="020F0502020204030204" pitchFamily="34" charset="0"/>
                        </a:rPr>
                        <a:t>The asset unbundling and life span of assets requires service of engineers. Therefore, it is the company speciality.</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8 949 277,25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18 088 852,80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0553">
                <a:tc>
                  <a:txBody>
                    <a:bodyPr/>
                    <a:lstStyle/>
                    <a:p>
                      <a:pPr algn="l" rtl="0" fontAlgn="b"/>
                      <a:r>
                        <a:rPr lang="en-ZA" sz="1000" b="0" i="0" u="none" strike="noStrike">
                          <a:solidFill>
                            <a:srgbClr val="000000"/>
                          </a:solidFill>
                          <a:effectLst/>
                          <a:latin typeface="Calibri" panose="020F0502020204030204" pitchFamily="34" charset="0"/>
                        </a:rPr>
                        <a:t>REVCON</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company specialises with long outstanding and non paying customers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700 000,00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577 410,21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4675">
                <a:tc>
                  <a:txBody>
                    <a:bodyPr/>
                    <a:lstStyle/>
                    <a:p>
                      <a:pPr algn="l" rtl="0" fontAlgn="b"/>
                      <a:r>
                        <a:rPr lang="en-ZA" sz="1000" b="0" i="0" u="none" strike="noStrike">
                          <a:solidFill>
                            <a:srgbClr val="000000"/>
                          </a:solidFill>
                          <a:effectLst/>
                          <a:latin typeface="Calibri" panose="020F0502020204030204" pitchFamily="34" charset="0"/>
                        </a:rPr>
                        <a:t>EASYPAY</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YES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service relates to pay for services at specific superstores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9 490,75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45 883,03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0553">
                <a:tc>
                  <a:txBody>
                    <a:bodyPr/>
                    <a:lstStyle/>
                    <a:p>
                      <a:pPr algn="l" rtl="0" fontAlgn="b"/>
                      <a:r>
                        <a:rPr lang="en-ZA" sz="1000" b="0" i="0" u="none" strike="noStrike">
                          <a:solidFill>
                            <a:srgbClr val="000000"/>
                          </a:solidFill>
                          <a:effectLst/>
                          <a:latin typeface="Calibri" panose="020F0502020204030204" pitchFamily="34" charset="0"/>
                        </a:rPr>
                        <a:t>ICHAIN</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NO</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The specialises with assets tagging and verification using electonic scanners.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panose="020B060402020202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1 973 644,94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1 157 733,75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8797">
                <a:tc>
                  <a:txBody>
                    <a:bodyPr/>
                    <a:lstStyle/>
                    <a:p>
                      <a:pPr algn="l" rtl="0" fontAlgn="b"/>
                      <a:r>
                        <a:rPr lang="en-ZA" sz="1000" b="0" i="0" u="none" strike="noStrike">
                          <a:solidFill>
                            <a:srgbClr val="000000"/>
                          </a:solidFill>
                          <a:effectLst/>
                          <a:latin typeface="Calibri" panose="020F0502020204030204" pitchFamily="34" charset="0"/>
                        </a:rPr>
                        <a:t>AMR</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NO</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METER READING</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2 159 867,22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6 594 201,13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8797">
                <a:tc>
                  <a:txBody>
                    <a:bodyPr/>
                    <a:lstStyle/>
                    <a:p>
                      <a:pPr algn="l" fontAlgn="b"/>
                      <a:r>
                        <a:rPr lang="en-ZA" sz="1000" b="1" i="0" u="none" strike="noStrike">
                          <a:solidFill>
                            <a:srgbClr val="000000"/>
                          </a:solidFill>
                          <a:effectLst/>
                          <a:latin typeface="Calibri" panose="020F0502020204030204" pitchFamily="34" charset="0"/>
                        </a:rPr>
                        <a:t>INTERNAL AUDIT</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8797">
                <a:tc>
                  <a:txBody>
                    <a:bodyPr/>
                    <a:lstStyle/>
                    <a:p>
                      <a:pPr algn="l" rtl="0" fontAlgn="b"/>
                      <a:r>
                        <a:rPr lang="en-ZA" sz="1000" b="0" i="0" u="none" strike="noStrike">
                          <a:solidFill>
                            <a:srgbClr val="000000"/>
                          </a:solidFill>
                          <a:effectLst/>
                          <a:latin typeface="Calibri" panose="020F0502020204030204" pitchFamily="34" charset="0"/>
                        </a:rPr>
                        <a:t>MNB Chartered Accountants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168 259 640,00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28797">
                <a:tc>
                  <a:txBody>
                    <a:bodyPr/>
                    <a:lstStyle/>
                    <a:p>
                      <a:pPr algn="l" rtl="0" fontAlgn="b"/>
                      <a:r>
                        <a:rPr lang="en-ZA" sz="1000" b="0" i="0" u="none" strike="noStrike">
                          <a:solidFill>
                            <a:srgbClr val="000000"/>
                          </a:solidFill>
                          <a:effectLst/>
                          <a:latin typeface="Calibri" panose="020F0502020204030204" pitchFamily="34" charset="0"/>
                        </a:rPr>
                        <a:t>R Kalidaas and Associates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775 073,00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28797">
                <a:tc>
                  <a:txBody>
                    <a:bodyPr/>
                    <a:lstStyle/>
                    <a:p>
                      <a:pPr algn="l" rtl="0" fontAlgn="b"/>
                      <a:r>
                        <a:rPr lang="en-ZA" sz="1000" b="0" i="0" u="none" strike="noStrike">
                          <a:solidFill>
                            <a:srgbClr val="000000"/>
                          </a:solidFill>
                          <a:effectLst/>
                          <a:latin typeface="Calibri" panose="020F0502020204030204" pitchFamily="34" charset="0"/>
                        </a:rPr>
                        <a:t>Reliable Accountants jv Consortium</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1 709 928,00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28797">
                <a:tc>
                  <a:txBody>
                    <a:bodyPr/>
                    <a:lstStyle/>
                    <a:p>
                      <a:pPr algn="l" rtl="0" fontAlgn="b"/>
                      <a:r>
                        <a:rPr lang="en-ZA" sz="1000" b="0" i="0" u="none" strike="noStrike">
                          <a:solidFill>
                            <a:srgbClr val="000000"/>
                          </a:solidFill>
                          <a:effectLst/>
                          <a:latin typeface="Calibri" panose="020F0502020204030204" pitchFamily="34" charset="0"/>
                        </a:rPr>
                        <a:t>KT Mogano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28797">
                <a:tc>
                  <a:txBody>
                    <a:bodyPr/>
                    <a:lstStyle/>
                    <a:p>
                      <a:pPr algn="l" rtl="0" fontAlgn="b"/>
                      <a:r>
                        <a:rPr lang="en-ZA" sz="1000" b="0" i="0" u="none" strike="noStrike">
                          <a:solidFill>
                            <a:srgbClr val="000000"/>
                          </a:solidFill>
                          <a:effectLst/>
                          <a:latin typeface="Calibri" panose="020F0502020204030204" pitchFamily="34" charset="0"/>
                        </a:rPr>
                        <a:t>Tladi and Associates</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a:solidFill>
                            <a:srgbClr val="000000"/>
                          </a:solidFill>
                          <a:effectLst/>
                          <a:latin typeface="Calibri" panose="020F0502020204030204" pitchFamily="34" charset="0"/>
                        </a:rPr>
                        <a:t>           2 227 187,09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1" i="0" u="none" strike="noStrike" dirty="0">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28797">
                <a:tc>
                  <a:txBody>
                    <a:bodyPr/>
                    <a:lstStyle/>
                    <a:p>
                      <a:pPr algn="l" rtl="0" fontAlgn="b"/>
                      <a:r>
                        <a:rPr lang="en-ZA" sz="1000" b="0" i="0" u="none" strike="noStrike">
                          <a:solidFill>
                            <a:srgbClr val="000000"/>
                          </a:solidFill>
                          <a:effectLst/>
                          <a:latin typeface="Calibri" panose="020F0502020204030204" pitchFamily="34" charset="0"/>
                        </a:rPr>
                        <a:t>GRAND TOTAL</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00" b="1" i="0" u="none" strike="noStrike">
                          <a:solidFill>
                            <a:srgbClr val="000000"/>
                          </a:solidFill>
                          <a:effectLst/>
                          <a:latin typeface="Calibri" panose="020F0502020204030204" pitchFamily="34" charset="0"/>
                        </a:rPr>
                        <a:t>  5 700 000,00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00" b="1" i="0" u="none" strike="noStrike">
                          <a:solidFill>
                            <a:srgbClr val="000000"/>
                          </a:solidFill>
                          <a:effectLst/>
                          <a:latin typeface="Calibri" panose="020F0502020204030204" pitchFamily="34" charset="0"/>
                        </a:rPr>
                        <a:t>  13 198 945,72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00" b="1" i="0" u="none" strike="noStrike" dirty="0">
                          <a:solidFill>
                            <a:srgbClr val="000000"/>
                          </a:solidFill>
                          <a:effectLst/>
                          <a:latin typeface="Calibri" panose="020F0502020204030204" pitchFamily="34" charset="0"/>
                        </a:rPr>
                        <a:t>    54 176 181,90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00" b="1" i="0" u="none" strike="noStrike" dirty="0">
                          <a:solidFill>
                            <a:srgbClr val="000000"/>
                          </a:solidFill>
                          <a:effectLst/>
                          <a:latin typeface="Calibri" panose="020F0502020204030204" pitchFamily="34" charset="0"/>
                        </a:rPr>
                        <a:t>  39 109 576,95 </a:t>
                      </a:r>
                    </a:p>
                  </a:txBody>
                  <a:tcPr marL="2827" marR="2827" marT="2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46502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3588"/>
          </a:xfrm>
        </p:spPr>
        <p:txBody>
          <a:bodyPr/>
          <a:lstStyle/>
          <a:p>
            <a:pPr algn="ctr"/>
            <a:r>
              <a:rPr lang="en-ZA" b="1" dirty="0"/>
              <a:t>Presentation Outline</a:t>
            </a:r>
            <a:endParaRPr lang="en-ZA" dirty="0"/>
          </a:p>
        </p:txBody>
      </p:sp>
      <p:pic>
        <p:nvPicPr>
          <p:cNvPr id="4" name="Picture 2" descr="C:\Users\Public\Documents\SEKHUKHUNE DISTRICT MUNICIPALITY\2014\PRESENTATION BACKGROUND\INSIDE P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705341"/>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B58A89B-A7FC-491D-86C4-34866B0E9BEF}"/>
              </a:ext>
            </a:extLst>
          </p:cNvPr>
          <p:cNvSpPr txBox="1"/>
          <p:nvPr/>
        </p:nvSpPr>
        <p:spPr>
          <a:xfrm>
            <a:off x="225287" y="927652"/>
            <a:ext cx="11661914" cy="5963427"/>
          </a:xfrm>
          <a:prstGeom prst="rect">
            <a:avLst/>
          </a:prstGeom>
          <a:noFill/>
        </p:spPr>
        <p:txBody>
          <a:bodyPr wrap="square" rtlCol="0">
            <a:spAutoFit/>
          </a:bodyPr>
          <a:lstStyle/>
          <a:p>
            <a:pPr>
              <a:lnSpc>
                <a:spcPct val="150000"/>
              </a:lnSpc>
            </a:pPr>
            <a:r>
              <a:rPr lang="en-ZA" sz="2400" dirty="0"/>
              <a:t>1.  Purpose</a:t>
            </a:r>
          </a:p>
          <a:p>
            <a:pPr>
              <a:lnSpc>
                <a:spcPct val="150000"/>
              </a:lnSpc>
            </a:pPr>
            <a:r>
              <a:rPr lang="en-ZA" sz="2400" dirty="0"/>
              <a:t>2. Overall Performance per KPA (Mid-term)</a:t>
            </a:r>
          </a:p>
          <a:p>
            <a:pPr>
              <a:lnSpc>
                <a:spcPct val="150000"/>
              </a:lnSpc>
            </a:pPr>
            <a:r>
              <a:rPr lang="en-ZA" sz="2400" dirty="0"/>
              <a:t>2.1. Basic Services</a:t>
            </a:r>
          </a:p>
          <a:p>
            <a:pPr>
              <a:lnSpc>
                <a:spcPct val="150000"/>
              </a:lnSpc>
            </a:pPr>
            <a:r>
              <a:rPr lang="en-ZA" sz="2400" dirty="0"/>
              <a:t>2.2. Financial Viability and Management</a:t>
            </a:r>
          </a:p>
          <a:p>
            <a:pPr>
              <a:lnSpc>
                <a:spcPct val="150000"/>
              </a:lnSpc>
            </a:pPr>
            <a:r>
              <a:rPr lang="en-ZA" sz="2400" dirty="0"/>
              <a:t>2.3. Municipal Administration</a:t>
            </a:r>
          </a:p>
          <a:p>
            <a:pPr>
              <a:lnSpc>
                <a:spcPct val="150000"/>
              </a:lnSpc>
            </a:pPr>
            <a:r>
              <a:rPr lang="en-ZA" sz="2400" dirty="0"/>
              <a:t>2.4. Governance and Public Participation</a:t>
            </a:r>
          </a:p>
          <a:p>
            <a:pPr>
              <a:lnSpc>
                <a:spcPct val="150000"/>
              </a:lnSpc>
            </a:pPr>
            <a:r>
              <a:rPr lang="en-ZA" sz="2400" dirty="0"/>
              <a:t>2.5. Planning and LED</a:t>
            </a:r>
          </a:p>
          <a:p>
            <a:pPr>
              <a:lnSpc>
                <a:spcPct val="150000"/>
              </a:lnSpc>
            </a:pPr>
            <a:r>
              <a:rPr lang="en-ZA" sz="2400" dirty="0"/>
              <a:t>3. Consequence Management </a:t>
            </a:r>
          </a:p>
          <a:p>
            <a:pPr>
              <a:lnSpc>
                <a:spcPct val="150000"/>
              </a:lnSpc>
            </a:pPr>
            <a:r>
              <a:rPr lang="en-ZA" sz="2400" dirty="0"/>
              <a:t>4. Support to Local Municipalities</a:t>
            </a:r>
          </a:p>
          <a:p>
            <a:pPr marL="285750" indent="-285750">
              <a:lnSpc>
                <a:spcPct val="150000"/>
              </a:lnSpc>
              <a:buFont typeface="Arial" panose="020B0604020202020204" pitchFamily="34" charset="0"/>
              <a:buChar char="•"/>
            </a:pPr>
            <a:endParaRPr lang="en-ZA" sz="2400" dirty="0"/>
          </a:p>
          <a:p>
            <a:pPr marL="285750" indent="-285750">
              <a:lnSpc>
                <a:spcPct val="150000"/>
              </a:lnSpc>
              <a:buFont typeface="Arial" panose="020B0604020202020204" pitchFamily="34" charset="0"/>
              <a:buChar char="•"/>
            </a:pPr>
            <a:endParaRPr lang="en-ZA" sz="1600" dirty="0"/>
          </a:p>
        </p:txBody>
      </p:sp>
    </p:spTree>
    <p:extLst>
      <p:ext uri="{BB962C8B-B14F-4D97-AF65-F5344CB8AC3E}">
        <p14:creationId xmlns:p14="http://schemas.microsoft.com/office/powerpoint/2010/main" val="399040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variances</a:t>
            </a:r>
            <a:endParaRPr lang="en-ZA" dirty="0"/>
          </a:p>
        </p:txBody>
      </p:sp>
      <p:sp>
        <p:nvSpPr>
          <p:cNvPr id="3" name="Content Placeholder 2"/>
          <p:cNvSpPr>
            <a:spLocks noGrp="1"/>
          </p:cNvSpPr>
          <p:nvPr>
            <p:ph idx="1"/>
          </p:nvPr>
        </p:nvSpPr>
        <p:spPr>
          <a:xfrm>
            <a:off x="838200" y="1463040"/>
            <a:ext cx="10515600" cy="4713923"/>
          </a:xfrm>
        </p:spPr>
        <p:txBody>
          <a:bodyPr>
            <a:normAutofit fontScale="70000" lnSpcReduction="20000"/>
          </a:bodyPr>
          <a:lstStyle/>
          <a:p>
            <a:pPr marL="0" lvl="0" indent="0">
              <a:buNone/>
            </a:pPr>
            <a:r>
              <a:rPr lang="en-ZA" b="1" dirty="0"/>
              <a:t>Services charges </a:t>
            </a:r>
          </a:p>
          <a:p>
            <a:pPr lvl="0">
              <a:buFont typeface="Wingdings" panose="05000000000000000000" pitchFamily="2" charset="2"/>
              <a:buChar char="v"/>
            </a:pPr>
            <a:r>
              <a:rPr lang="en-ZA" dirty="0"/>
              <a:t>2019/20 and 2020/21 FY had a negative variance, due to COVID 19 regulations. The meter readers were restricted to take reading especially during lock down level 5 and 4. As a result estimates were billed in that period.</a:t>
            </a:r>
          </a:p>
          <a:p>
            <a:pPr lvl="0">
              <a:buFont typeface="Wingdings" panose="05000000000000000000" pitchFamily="2" charset="2"/>
              <a:buChar char="v"/>
            </a:pPr>
            <a:r>
              <a:rPr lang="en-ZA" dirty="0"/>
              <a:t>there were new areas that were anticipated to be billed in 2019/2020 financial year, as a result of COVID 19 regulations such areas were not consulted consequently were not read. </a:t>
            </a:r>
          </a:p>
          <a:p>
            <a:pPr marL="0" lvl="0" indent="0">
              <a:buNone/>
            </a:pPr>
            <a:r>
              <a:rPr lang="en-ZA" b="1" dirty="0"/>
              <a:t>Other income </a:t>
            </a:r>
          </a:p>
          <a:p>
            <a:pPr lvl="0">
              <a:buFont typeface="Wingdings" panose="05000000000000000000" pitchFamily="2" charset="2"/>
              <a:buChar char="v"/>
            </a:pPr>
            <a:r>
              <a:rPr lang="en-ZA" dirty="0"/>
              <a:t>2019/20 FY indicates negative variance which is due less income was received than anticipated.</a:t>
            </a:r>
          </a:p>
          <a:p>
            <a:pPr lvl="0">
              <a:buFont typeface="Wingdings" panose="05000000000000000000" pitchFamily="2" charset="2"/>
              <a:buChar char="v"/>
            </a:pPr>
            <a:r>
              <a:rPr lang="en-ZA" dirty="0"/>
              <a:t>2020/21 FY indicates positive variance which is due to increase sale of tender documents (e.g. term contractors).</a:t>
            </a:r>
          </a:p>
          <a:p>
            <a:pPr marL="0" lvl="0" indent="0">
              <a:buNone/>
            </a:pPr>
            <a:r>
              <a:rPr lang="en-ZA" b="1" dirty="0"/>
              <a:t>Interest on investment</a:t>
            </a:r>
          </a:p>
          <a:p>
            <a:pPr lvl="0">
              <a:buFont typeface="Wingdings" panose="05000000000000000000" pitchFamily="2" charset="2"/>
              <a:buChar char="v"/>
            </a:pPr>
            <a:r>
              <a:rPr lang="en-ZA" dirty="0"/>
              <a:t>2019/20 FY shows a positive variance. The grants received (e.g. MIG, Equitable </a:t>
            </a:r>
            <a:r>
              <a:rPr lang="en-ZA" dirty="0" err="1"/>
              <a:t>etc</a:t>
            </a:r>
            <a:r>
              <a:rPr lang="en-ZA" dirty="0"/>
              <a:t>) from National Treasury was invested on favourable terms.</a:t>
            </a:r>
          </a:p>
          <a:p>
            <a:pPr lvl="0">
              <a:buFont typeface="Wingdings" panose="05000000000000000000" pitchFamily="2" charset="2"/>
              <a:buChar char="v"/>
            </a:pPr>
            <a:r>
              <a:rPr lang="en-ZA" dirty="0"/>
              <a:t>2020/21 FY funds invested for a relatively shorter period and thus not bearing high interest return as the municipality has cash flow challenges</a:t>
            </a:r>
          </a:p>
          <a:p>
            <a:pPr lvl="0">
              <a:buFont typeface="Wingdings" panose="05000000000000000000" pitchFamily="2" charset="2"/>
              <a:buChar char="v"/>
            </a:pPr>
            <a:endParaRPr lang="en-ZA" dirty="0"/>
          </a:p>
          <a:p>
            <a:pPr marL="0" lvl="0" indent="0">
              <a:buNone/>
            </a:pPr>
            <a:endParaRPr lang="en-ZA"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9841"/>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912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4440" y="1378039"/>
            <a:ext cx="10524744" cy="1723549"/>
          </a:xfrm>
          <a:prstGeom prst="rect">
            <a:avLst/>
          </a:prstGeom>
        </p:spPr>
        <p:txBody>
          <a:bodyPr wrap="square">
            <a:spAutoFit/>
          </a:bodyPr>
          <a:lstStyle/>
          <a:p>
            <a:pPr algn="ctr"/>
            <a:r>
              <a:rPr lang="en-GB" sz="4400" dirty="0">
                <a:latin typeface="Arial Bold" panose="020B0704020202020204" pitchFamily="34" charset="0"/>
                <a:cs typeface="Arial Bold" panose="020B0704020202020204" pitchFamily="34" charset="0"/>
              </a:rPr>
              <a:t>Unauthorised, Irregular, Fruitless and Wasteful</a:t>
            </a:r>
            <a:r>
              <a:rPr lang="en-GB" dirty="0"/>
              <a:t/>
            </a:r>
            <a:br>
              <a:rPr lang="en-GB" dirty="0"/>
            </a:br>
            <a:endParaRPr lang="en-ZA" dirty="0"/>
          </a:p>
        </p:txBody>
      </p:sp>
      <p:pic>
        <p:nvPicPr>
          <p:cNvPr id="3"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2"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6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Breakdown of UIF: Irregular Expenditure</a:t>
            </a:r>
            <a:endParaRPr lang="en-ZA" dirty="0"/>
          </a:p>
        </p:txBody>
      </p:sp>
      <p:sp>
        <p:nvSpPr>
          <p:cNvPr id="3" name="Content Placeholder 2"/>
          <p:cNvSpPr>
            <a:spLocks noGrp="1"/>
          </p:cNvSpPr>
          <p:nvPr>
            <p:ph idx="1"/>
          </p:nvPr>
        </p:nvSpPr>
        <p:spPr>
          <a:xfrm>
            <a:off x="838200" y="1463040"/>
            <a:ext cx="10515600" cy="4713923"/>
          </a:xfrm>
        </p:spPr>
        <p:txBody>
          <a:bodyPr>
            <a:normAutofit/>
          </a:bodyPr>
          <a:lstStyle/>
          <a:p>
            <a:pPr marL="0" lvl="0" indent="0">
              <a:buNone/>
            </a:pPr>
            <a:endParaRPr lang="en-ZA" dirty="0"/>
          </a:p>
          <a:p>
            <a:pPr marL="0" lvl="0" indent="0">
              <a:buNone/>
            </a:pPr>
            <a:endParaRPr lang="en-ZA"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9841"/>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9AA6839C-31AE-4FE6-B2C2-81D9159A6716}"/>
              </a:ext>
            </a:extLst>
          </p:cNvPr>
          <p:cNvGraphicFramePr>
            <a:graphicFrameLocks noGrp="1"/>
          </p:cNvGraphicFramePr>
          <p:nvPr>
            <p:extLst>
              <p:ext uri="{D42A27DB-BD31-4B8C-83A1-F6EECF244321}">
                <p14:modId xmlns:p14="http://schemas.microsoft.com/office/powerpoint/2010/main" val="2775442224"/>
              </p:ext>
            </p:extLst>
          </p:nvPr>
        </p:nvGraphicFramePr>
        <p:xfrm>
          <a:off x="0" y="1476291"/>
          <a:ext cx="12192000" cy="566541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60654417"/>
                    </a:ext>
                  </a:extLst>
                </a:gridCol>
                <a:gridCol w="3048000">
                  <a:extLst>
                    <a:ext uri="{9D8B030D-6E8A-4147-A177-3AD203B41FA5}">
                      <a16:colId xmlns:a16="http://schemas.microsoft.com/office/drawing/2014/main" val="1144858261"/>
                    </a:ext>
                  </a:extLst>
                </a:gridCol>
                <a:gridCol w="3048000">
                  <a:extLst>
                    <a:ext uri="{9D8B030D-6E8A-4147-A177-3AD203B41FA5}">
                      <a16:colId xmlns:a16="http://schemas.microsoft.com/office/drawing/2014/main" val="1859489304"/>
                    </a:ext>
                  </a:extLst>
                </a:gridCol>
                <a:gridCol w="3048000">
                  <a:extLst>
                    <a:ext uri="{9D8B030D-6E8A-4147-A177-3AD203B41FA5}">
                      <a16:colId xmlns:a16="http://schemas.microsoft.com/office/drawing/2014/main" val="1713348073"/>
                    </a:ext>
                  </a:extLst>
                </a:gridCol>
              </a:tblGrid>
              <a:tr h="1034073">
                <a:tc>
                  <a:txBody>
                    <a:bodyPr/>
                    <a:lstStyle/>
                    <a:p>
                      <a:pPr algn="l" fontAlgn="b"/>
                      <a:r>
                        <a:rPr lang="en-ZA" sz="2800" b="1" i="0" u="none" strike="noStrike" dirty="0">
                          <a:solidFill>
                            <a:srgbClr val="000000"/>
                          </a:solidFill>
                          <a:effectLst/>
                          <a:latin typeface="Calibri" panose="020F0502020204030204" pitchFamily="34" charset="0"/>
                        </a:rPr>
                        <a:t> Irregular expenditure </a:t>
                      </a:r>
                    </a:p>
                  </a:txBody>
                  <a:tcPr marL="9525" marR="9525" marT="9525" marB="0" anchor="b">
                    <a:solidFill>
                      <a:schemeClr val="accent6">
                        <a:lumMod val="60000"/>
                        <a:lumOff val="40000"/>
                      </a:schemeClr>
                    </a:solidFill>
                  </a:tcPr>
                </a:tc>
                <a:tc>
                  <a:txBody>
                    <a:bodyPr/>
                    <a:lstStyle/>
                    <a:p>
                      <a:r>
                        <a:rPr lang="en-ZA" sz="2800" dirty="0"/>
                        <a:t>2020</a:t>
                      </a:r>
                    </a:p>
                  </a:txBody>
                  <a:tcPr>
                    <a:solidFill>
                      <a:schemeClr val="accent6">
                        <a:lumMod val="60000"/>
                        <a:lumOff val="40000"/>
                      </a:schemeClr>
                    </a:solidFill>
                  </a:tcPr>
                </a:tc>
                <a:tc>
                  <a:txBody>
                    <a:bodyPr/>
                    <a:lstStyle/>
                    <a:p>
                      <a:r>
                        <a:rPr lang="en-ZA" sz="2800" dirty="0"/>
                        <a:t>2019</a:t>
                      </a:r>
                    </a:p>
                  </a:txBody>
                  <a:tcPr>
                    <a:solidFill>
                      <a:schemeClr val="accent6">
                        <a:lumMod val="60000"/>
                        <a:lumOff val="40000"/>
                      </a:schemeClr>
                    </a:solidFill>
                  </a:tcPr>
                </a:tc>
                <a:tc>
                  <a:txBody>
                    <a:bodyPr/>
                    <a:lstStyle/>
                    <a:p>
                      <a:r>
                        <a:rPr lang="en-ZA" sz="2800" dirty="0"/>
                        <a:t>2018</a:t>
                      </a:r>
                    </a:p>
                  </a:txBody>
                  <a:tcPr>
                    <a:solidFill>
                      <a:schemeClr val="accent6">
                        <a:lumMod val="60000"/>
                        <a:lumOff val="40000"/>
                      </a:schemeClr>
                    </a:solidFill>
                  </a:tcPr>
                </a:tc>
                <a:extLst>
                  <a:ext uri="{0D108BD9-81ED-4DB2-BD59-A6C34878D82A}">
                    <a16:rowId xmlns:a16="http://schemas.microsoft.com/office/drawing/2014/main" val="4256981656"/>
                  </a:ext>
                </a:extLst>
              </a:tr>
              <a:tr h="1034073">
                <a:tc>
                  <a:txBody>
                    <a:bodyPr/>
                    <a:lstStyle/>
                    <a:p>
                      <a:pPr algn="l" fontAlgn="b"/>
                      <a:r>
                        <a:rPr lang="en-GB" sz="2800" b="0" i="0" u="none" strike="noStrike">
                          <a:solidFill>
                            <a:srgbClr val="000000"/>
                          </a:solidFill>
                          <a:effectLst/>
                          <a:latin typeface="Calibri" panose="020F0502020204030204" pitchFamily="34" charset="0"/>
                        </a:rPr>
                        <a:t> Opening balance as previouly reported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772 181 375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1 217 747 432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1 098 892 614 </a:t>
                      </a:r>
                    </a:p>
                  </a:txBody>
                  <a:tcPr marL="9525" marR="9525" marT="9525" marB="0" anchor="b">
                    <a:solidFill>
                      <a:schemeClr val="accent6">
                        <a:lumMod val="60000"/>
                        <a:lumOff val="40000"/>
                      </a:schemeClr>
                    </a:solidFill>
                  </a:tcPr>
                </a:tc>
                <a:extLst>
                  <a:ext uri="{0D108BD9-81ED-4DB2-BD59-A6C34878D82A}">
                    <a16:rowId xmlns:a16="http://schemas.microsoft.com/office/drawing/2014/main" val="3605802819"/>
                  </a:ext>
                </a:extLst>
              </a:tr>
              <a:tr h="1529124">
                <a:tc>
                  <a:txBody>
                    <a:bodyPr/>
                    <a:lstStyle/>
                    <a:p>
                      <a:pPr algn="l" fontAlgn="b"/>
                      <a:r>
                        <a:rPr lang="en-GB" sz="2800" b="0" i="0" u="none" strike="noStrike">
                          <a:solidFill>
                            <a:srgbClr val="000000"/>
                          </a:solidFill>
                          <a:effectLst/>
                          <a:latin typeface="Calibri" panose="020F0502020204030204" pitchFamily="34" charset="0"/>
                        </a:rPr>
                        <a:t> Add: Irregular expenditure -current year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116 733 040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27 080 974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118 854 818 </a:t>
                      </a:r>
                    </a:p>
                  </a:txBody>
                  <a:tcPr marL="9525" marR="9525" marT="9525" marB="0" anchor="b">
                    <a:solidFill>
                      <a:schemeClr val="accent6">
                        <a:lumMod val="60000"/>
                        <a:lumOff val="40000"/>
                      </a:schemeClr>
                    </a:solidFill>
                  </a:tcPr>
                </a:tc>
                <a:extLst>
                  <a:ext uri="{0D108BD9-81ED-4DB2-BD59-A6C34878D82A}">
                    <a16:rowId xmlns:a16="http://schemas.microsoft.com/office/drawing/2014/main" val="1272067656"/>
                  </a:ext>
                </a:extLst>
              </a:tr>
              <a:tr h="1034073">
                <a:tc>
                  <a:txBody>
                    <a:bodyPr/>
                    <a:lstStyle/>
                    <a:p>
                      <a:pPr algn="l" fontAlgn="b"/>
                      <a:r>
                        <a:rPr lang="en-GB" sz="2800" b="0" i="0" u="none" strike="noStrike">
                          <a:solidFill>
                            <a:srgbClr val="000000"/>
                          </a:solidFill>
                          <a:effectLst/>
                          <a:latin typeface="Calibri" panose="020F0502020204030204" pitchFamily="34" charset="0"/>
                        </a:rPr>
                        <a:t> Less: Amount written off - current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472 647 031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   </a:t>
                      </a:r>
                    </a:p>
                  </a:txBody>
                  <a:tcPr marL="9525" marR="9525" marT="9525" marB="0" anchor="b">
                    <a:solidFill>
                      <a:schemeClr val="accent6">
                        <a:lumMod val="60000"/>
                        <a:lumOff val="40000"/>
                      </a:schemeClr>
                    </a:solidFill>
                  </a:tcPr>
                </a:tc>
                <a:extLst>
                  <a:ext uri="{0D108BD9-81ED-4DB2-BD59-A6C34878D82A}">
                    <a16:rowId xmlns:a16="http://schemas.microsoft.com/office/drawing/2014/main" val="2309396665"/>
                  </a:ext>
                </a:extLst>
              </a:tr>
              <a:tr h="1034073">
                <a:tc>
                  <a:txBody>
                    <a:bodyPr/>
                    <a:lstStyle/>
                    <a:p>
                      <a:pPr algn="l" fontAlgn="b"/>
                      <a:r>
                        <a:rPr lang="en-ZA" sz="2800" b="1"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2800" b="1"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2800" b="1"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2800" b="1"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extLst>
                  <a:ext uri="{0D108BD9-81ED-4DB2-BD59-A6C34878D82A}">
                    <a16:rowId xmlns:a16="http://schemas.microsoft.com/office/drawing/2014/main" val="570149643"/>
                  </a:ext>
                </a:extLst>
              </a:tr>
            </a:tbl>
          </a:graphicData>
        </a:graphic>
      </p:graphicFrame>
    </p:spTree>
    <p:extLst>
      <p:ext uri="{BB962C8B-B14F-4D97-AF65-F5344CB8AC3E}">
        <p14:creationId xmlns:p14="http://schemas.microsoft.com/office/powerpoint/2010/main" val="285159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Breakdown of UIF: Irregular Expenditure</a:t>
            </a:r>
            <a:endParaRPr lang="en-ZA" dirty="0"/>
          </a:p>
        </p:txBody>
      </p:sp>
      <p:sp>
        <p:nvSpPr>
          <p:cNvPr id="3" name="Content Placeholder 2"/>
          <p:cNvSpPr>
            <a:spLocks noGrp="1"/>
          </p:cNvSpPr>
          <p:nvPr>
            <p:ph idx="1"/>
          </p:nvPr>
        </p:nvSpPr>
        <p:spPr>
          <a:xfrm>
            <a:off x="838200" y="1463040"/>
            <a:ext cx="10515600" cy="4713923"/>
          </a:xfrm>
        </p:spPr>
        <p:txBody>
          <a:bodyPr>
            <a:normAutofit/>
          </a:bodyPr>
          <a:lstStyle/>
          <a:p>
            <a:pPr marL="0" lvl="0" indent="0">
              <a:buNone/>
            </a:pPr>
            <a:endParaRPr lang="en-ZA" dirty="0"/>
          </a:p>
          <a:p>
            <a:pPr marL="0" lvl="0" indent="0">
              <a:buNone/>
            </a:pPr>
            <a:endParaRPr lang="en-ZA"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9841"/>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9AA6839C-31AE-4FE6-B2C2-81D9159A6716}"/>
              </a:ext>
            </a:extLst>
          </p:cNvPr>
          <p:cNvGraphicFramePr>
            <a:graphicFrameLocks noGrp="1"/>
          </p:cNvGraphicFramePr>
          <p:nvPr>
            <p:extLst>
              <p:ext uri="{D42A27DB-BD31-4B8C-83A1-F6EECF244321}">
                <p14:modId xmlns:p14="http://schemas.microsoft.com/office/powerpoint/2010/main" val="487989936"/>
              </p:ext>
            </p:extLst>
          </p:nvPr>
        </p:nvGraphicFramePr>
        <p:xfrm>
          <a:off x="0" y="1463039"/>
          <a:ext cx="12192000" cy="566541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60654417"/>
                    </a:ext>
                  </a:extLst>
                </a:gridCol>
                <a:gridCol w="3048000">
                  <a:extLst>
                    <a:ext uri="{9D8B030D-6E8A-4147-A177-3AD203B41FA5}">
                      <a16:colId xmlns:a16="http://schemas.microsoft.com/office/drawing/2014/main" val="1144858261"/>
                    </a:ext>
                  </a:extLst>
                </a:gridCol>
                <a:gridCol w="3048000">
                  <a:extLst>
                    <a:ext uri="{9D8B030D-6E8A-4147-A177-3AD203B41FA5}">
                      <a16:colId xmlns:a16="http://schemas.microsoft.com/office/drawing/2014/main" val="1859489304"/>
                    </a:ext>
                  </a:extLst>
                </a:gridCol>
                <a:gridCol w="3048000">
                  <a:extLst>
                    <a:ext uri="{9D8B030D-6E8A-4147-A177-3AD203B41FA5}">
                      <a16:colId xmlns:a16="http://schemas.microsoft.com/office/drawing/2014/main" val="1713348073"/>
                    </a:ext>
                  </a:extLst>
                </a:gridCol>
              </a:tblGrid>
              <a:tr h="1286152">
                <a:tc>
                  <a:txBody>
                    <a:bodyPr/>
                    <a:lstStyle/>
                    <a:p>
                      <a:pPr algn="l" fontAlgn="b"/>
                      <a:r>
                        <a:rPr lang="en-ZA" sz="2800" b="1" i="0" u="none" strike="noStrike">
                          <a:solidFill>
                            <a:srgbClr val="000000"/>
                          </a:solidFill>
                          <a:effectLst/>
                          <a:latin typeface="Calibri" panose="020F0502020204030204" pitchFamily="34" charset="0"/>
                        </a:rPr>
                        <a:t> Unuathorised expenditure </a:t>
                      </a:r>
                    </a:p>
                  </a:txBody>
                  <a:tcPr marL="9525" marR="9525" marT="9525" marB="0" anchor="b">
                    <a:solidFill>
                      <a:schemeClr val="accent6">
                        <a:lumMod val="60000"/>
                        <a:lumOff val="40000"/>
                      </a:schemeClr>
                    </a:solidFill>
                  </a:tcPr>
                </a:tc>
                <a:tc>
                  <a:txBody>
                    <a:bodyPr/>
                    <a:lstStyle/>
                    <a:p>
                      <a:r>
                        <a:rPr lang="en-ZA" sz="2800" dirty="0"/>
                        <a:t>2020</a:t>
                      </a:r>
                    </a:p>
                  </a:txBody>
                  <a:tcPr>
                    <a:solidFill>
                      <a:schemeClr val="accent6">
                        <a:lumMod val="60000"/>
                        <a:lumOff val="40000"/>
                      </a:schemeClr>
                    </a:solidFill>
                  </a:tcPr>
                </a:tc>
                <a:tc>
                  <a:txBody>
                    <a:bodyPr/>
                    <a:lstStyle/>
                    <a:p>
                      <a:r>
                        <a:rPr lang="en-ZA" sz="2800" dirty="0"/>
                        <a:t>2019</a:t>
                      </a:r>
                    </a:p>
                  </a:txBody>
                  <a:tcPr>
                    <a:solidFill>
                      <a:schemeClr val="accent6">
                        <a:lumMod val="60000"/>
                        <a:lumOff val="40000"/>
                      </a:schemeClr>
                    </a:solidFill>
                  </a:tcPr>
                </a:tc>
                <a:tc>
                  <a:txBody>
                    <a:bodyPr/>
                    <a:lstStyle/>
                    <a:p>
                      <a:r>
                        <a:rPr lang="en-ZA" sz="2800" dirty="0"/>
                        <a:t>2018</a:t>
                      </a:r>
                    </a:p>
                  </a:txBody>
                  <a:tcPr>
                    <a:solidFill>
                      <a:schemeClr val="accent6">
                        <a:lumMod val="60000"/>
                        <a:lumOff val="40000"/>
                      </a:schemeClr>
                    </a:solidFill>
                  </a:tcPr>
                </a:tc>
                <a:extLst>
                  <a:ext uri="{0D108BD9-81ED-4DB2-BD59-A6C34878D82A}">
                    <a16:rowId xmlns:a16="http://schemas.microsoft.com/office/drawing/2014/main" val="4256981656"/>
                  </a:ext>
                </a:extLst>
              </a:tr>
              <a:tr h="1286152">
                <a:tc>
                  <a:txBody>
                    <a:bodyPr/>
                    <a:lstStyle/>
                    <a:p>
                      <a:pPr algn="l" fontAlgn="b"/>
                      <a:r>
                        <a:rPr lang="en-ZA" sz="2800" b="0" i="0" u="none" strike="noStrike">
                          <a:solidFill>
                            <a:srgbClr val="000000"/>
                          </a:solidFill>
                          <a:effectLst/>
                          <a:latin typeface="Calibri" panose="020F0502020204030204" pitchFamily="34" charset="0"/>
                        </a:rPr>
                        <a:t> Opening balance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248 904 203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54 159 575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   </a:t>
                      </a:r>
                    </a:p>
                  </a:txBody>
                  <a:tcPr marL="9525" marR="9525" marT="9525" marB="0" anchor="b">
                    <a:solidFill>
                      <a:schemeClr val="accent6">
                        <a:lumMod val="60000"/>
                        <a:lumOff val="40000"/>
                      </a:schemeClr>
                    </a:solidFill>
                  </a:tcPr>
                </a:tc>
                <a:extLst>
                  <a:ext uri="{0D108BD9-81ED-4DB2-BD59-A6C34878D82A}">
                    <a16:rowId xmlns:a16="http://schemas.microsoft.com/office/drawing/2014/main" val="3605802819"/>
                  </a:ext>
                </a:extLst>
              </a:tr>
              <a:tr h="1806959">
                <a:tc>
                  <a:txBody>
                    <a:bodyPr/>
                    <a:lstStyle/>
                    <a:p>
                      <a:pPr algn="l" fontAlgn="b"/>
                      <a:r>
                        <a:rPr lang="en-ZA" sz="2800" b="0" i="0" u="none" strike="noStrike" dirty="0">
                          <a:solidFill>
                            <a:srgbClr val="000000"/>
                          </a:solidFill>
                          <a:effectLst/>
                          <a:latin typeface="Calibri" panose="020F0502020204030204" pitchFamily="34" charset="0"/>
                        </a:rPr>
                        <a:t> Expenditure during the year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194 283 543 </a:t>
                      </a:r>
                    </a:p>
                  </a:txBody>
                  <a:tcPr marL="9525" marR="9525" marT="9525" marB="0" anchor="b">
                    <a:solidFill>
                      <a:schemeClr val="accent6">
                        <a:lumMod val="60000"/>
                        <a:lumOff val="40000"/>
                      </a:schemeClr>
                    </a:solidFill>
                  </a:tcPr>
                </a:tc>
                <a:tc>
                  <a:txBody>
                    <a:bodyPr/>
                    <a:lstStyle/>
                    <a:p>
                      <a:pPr algn="l" fontAlgn="b"/>
                      <a:r>
                        <a:rPr lang="en-ZA" sz="2800" b="0" i="0" u="none" strike="noStrike">
                          <a:solidFill>
                            <a:srgbClr val="000000"/>
                          </a:solidFill>
                          <a:effectLst/>
                          <a:latin typeface="Calibri" panose="020F0502020204030204" pitchFamily="34" charset="0"/>
                        </a:rPr>
                        <a:t>                                                              194 744 628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54 159 575 </a:t>
                      </a:r>
                    </a:p>
                  </a:txBody>
                  <a:tcPr marL="9525" marR="9525" marT="9525" marB="0" anchor="b">
                    <a:solidFill>
                      <a:schemeClr val="accent6">
                        <a:lumMod val="60000"/>
                        <a:lumOff val="40000"/>
                      </a:schemeClr>
                    </a:solidFill>
                  </a:tcPr>
                </a:tc>
                <a:extLst>
                  <a:ext uri="{0D108BD9-81ED-4DB2-BD59-A6C34878D82A}">
                    <a16:rowId xmlns:a16="http://schemas.microsoft.com/office/drawing/2014/main" val="1272067656"/>
                  </a:ext>
                </a:extLst>
              </a:tr>
              <a:tr h="1286152">
                <a:tc>
                  <a:txBody>
                    <a:bodyPr/>
                    <a:lstStyle/>
                    <a:p>
                      <a:pPr algn="l" fontAlgn="b"/>
                      <a:r>
                        <a:rPr lang="en-ZA" sz="2800" b="1"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443 187 746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248 904 203 </a:t>
                      </a:r>
                    </a:p>
                  </a:txBody>
                  <a:tcPr marL="9525" marR="9525" marT="9525" marB="0" anchor="b">
                    <a:solidFill>
                      <a:schemeClr val="accent6">
                        <a:lumMod val="60000"/>
                        <a:lumOff val="40000"/>
                      </a:schemeClr>
                    </a:solidFill>
                  </a:tcPr>
                </a:tc>
                <a:tc>
                  <a:txBody>
                    <a:bodyPr/>
                    <a:lstStyle/>
                    <a:p>
                      <a:pPr algn="l" fontAlgn="b"/>
                      <a:r>
                        <a:rPr lang="en-ZA" sz="2800" b="0" i="0" u="none" strike="noStrike" dirty="0">
                          <a:solidFill>
                            <a:srgbClr val="000000"/>
                          </a:solidFill>
                          <a:effectLst/>
                          <a:latin typeface="Calibri" panose="020F0502020204030204" pitchFamily="34" charset="0"/>
                        </a:rPr>
                        <a:t>                                                                        54 159 575 </a:t>
                      </a:r>
                    </a:p>
                  </a:txBody>
                  <a:tcPr marL="9525" marR="9525" marT="9525" marB="0" anchor="b">
                    <a:solidFill>
                      <a:schemeClr val="accent6">
                        <a:lumMod val="60000"/>
                        <a:lumOff val="40000"/>
                      </a:schemeClr>
                    </a:solidFill>
                  </a:tcPr>
                </a:tc>
                <a:extLst>
                  <a:ext uri="{0D108BD9-81ED-4DB2-BD59-A6C34878D82A}">
                    <a16:rowId xmlns:a16="http://schemas.microsoft.com/office/drawing/2014/main" val="570149643"/>
                  </a:ext>
                </a:extLst>
              </a:tr>
            </a:tbl>
          </a:graphicData>
        </a:graphic>
      </p:graphicFrame>
    </p:spTree>
    <p:extLst>
      <p:ext uri="{BB962C8B-B14F-4D97-AF65-F5344CB8AC3E}">
        <p14:creationId xmlns:p14="http://schemas.microsoft.com/office/powerpoint/2010/main" val="236151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Breakdown of UIF: Irregular Expenditure</a:t>
            </a:r>
            <a:endParaRPr lang="en-ZA" dirty="0"/>
          </a:p>
        </p:txBody>
      </p:sp>
      <p:sp>
        <p:nvSpPr>
          <p:cNvPr id="3" name="Content Placeholder 2"/>
          <p:cNvSpPr>
            <a:spLocks noGrp="1"/>
          </p:cNvSpPr>
          <p:nvPr>
            <p:ph idx="1"/>
          </p:nvPr>
        </p:nvSpPr>
        <p:spPr>
          <a:xfrm>
            <a:off x="838200" y="1463040"/>
            <a:ext cx="10515600" cy="4713923"/>
          </a:xfrm>
        </p:spPr>
        <p:txBody>
          <a:bodyPr>
            <a:normAutofit/>
          </a:bodyPr>
          <a:lstStyle/>
          <a:p>
            <a:pPr marL="0" lvl="0" indent="0">
              <a:buNone/>
            </a:pPr>
            <a:endParaRPr lang="en-ZA" dirty="0"/>
          </a:p>
          <a:p>
            <a:pPr marL="0" lvl="0" indent="0">
              <a:buNone/>
            </a:pPr>
            <a:endParaRPr lang="en-ZA"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9841"/>
            <a:ext cx="12191999" cy="9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9AA6839C-31AE-4FE6-B2C2-81D9159A6716}"/>
              </a:ext>
            </a:extLst>
          </p:cNvPr>
          <p:cNvGraphicFramePr>
            <a:graphicFrameLocks noGrp="1"/>
          </p:cNvGraphicFramePr>
          <p:nvPr>
            <p:extLst>
              <p:ext uri="{D42A27DB-BD31-4B8C-83A1-F6EECF244321}">
                <p14:modId xmlns:p14="http://schemas.microsoft.com/office/powerpoint/2010/main" val="264571869"/>
              </p:ext>
            </p:extLst>
          </p:nvPr>
        </p:nvGraphicFramePr>
        <p:xfrm>
          <a:off x="0" y="1476291"/>
          <a:ext cx="12192000" cy="566541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260654417"/>
                    </a:ext>
                  </a:extLst>
                </a:gridCol>
                <a:gridCol w="2614863">
                  <a:extLst>
                    <a:ext uri="{9D8B030D-6E8A-4147-A177-3AD203B41FA5}">
                      <a16:colId xmlns:a16="http://schemas.microsoft.com/office/drawing/2014/main" val="1144858261"/>
                    </a:ext>
                  </a:extLst>
                </a:gridCol>
                <a:gridCol w="2919663">
                  <a:extLst>
                    <a:ext uri="{9D8B030D-6E8A-4147-A177-3AD203B41FA5}">
                      <a16:colId xmlns:a16="http://schemas.microsoft.com/office/drawing/2014/main" val="1859489304"/>
                    </a:ext>
                  </a:extLst>
                </a:gridCol>
                <a:gridCol w="3609474">
                  <a:extLst>
                    <a:ext uri="{9D8B030D-6E8A-4147-A177-3AD203B41FA5}">
                      <a16:colId xmlns:a16="http://schemas.microsoft.com/office/drawing/2014/main" val="1713348073"/>
                    </a:ext>
                  </a:extLst>
                </a:gridCol>
              </a:tblGrid>
              <a:tr h="983007">
                <a:tc>
                  <a:txBody>
                    <a:bodyPr/>
                    <a:lstStyle/>
                    <a:p>
                      <a:pPr algn="l" fontAlgn="b"/>
                      <a:r>
                        <a:rPr lang="en-ZA" sz="1800" b="1" i="0" u="none" strike="noStrike" dirty="0">
                          <a:solidFill>
                            <a:srgbClr val="000000"/>
                          </a:solidFill>
                          <a:effectLst/>
                          <a:latin typeface="Calibri" panose="020F0502020204030204" pitchFamily="34" charset="0"/>
                        </a:rPr>
                        <a:t> Fruitless and wasteful expenditure </a:t>
                      </a:r>
                    </a:p>
                  </a:txBody>
                  <a:tcPr marL="9525" marR="9525" marT="9525" marB="0" anchor="b">
                    <a:solidFill>
                      <a:schemeClr val="accent6">
                        <a:lumMod val="60000"/>
                        <a:lumOff val="40000"/>
                      </a:schemeClr>
                    </a:solidFill>
                  </a:tcPr>
                </a:tc>
                <a:tc>
                  <a:txBody>
                    <a:bodyPr/>
                    <a:lstStyle/>
                    <a:p>
                      <a:r>
                        <a:rPr lang="en-ZA" sz="1800" dirty="0"/>
                        <a:t>2020</a:t>
                      </a:r>
                    </a:p>
                  </a:txBody>
                  <a:tcPr>
                    <a:solidFill>
                      <a:schemeClr val="accent6">
                        <a:lumMod val="60000"/>
                        <a:lumOff val="40000"/>
                      </a:schemeClr>
                    </a:solidFill>
                  </a:tcPr>
                </a:tc>
                <a:tc>
                  <a:txBody>
                    <a:bodyPr/>
                    <a:lstStyle/>
                    <a:p>
                      <a:r>
                        <a:rPr lang="en-ZA" sz="1800" dirty="0"/>
                        <a:t>2019</a:t>
                      </a:r>
                    </a:p>
                  </a:txBody>
                  <a:tcPr>
                    <a:solidFill>
                      <a:schemeClr val="accent6">
                        <a:lumMod val="60000"/>
                        <a:lumOff val="40000"/>
                      </a:schemeClr>
                    </a:solidFill>
                  </a:tcPr>
                </a:tc>
                <a:tc>
                  <a:txBody>
                    <a:bodyPr/>
                    <a:lstStyle/>
                    <a:p>
                      <a:r>
                        <a:rPr lang="en-ZA" sz="1800" dirty="0"/>
                        <a:t>2018</a:t>
                      </a:r>
                    </a:p>
                  </a:txBody>
                  <a:tcPr>
                    <a:solidFill>
                      <a:schemeClr val="accent6">
                        <a:lumMod val="60000"/>
                        <a:lumOff val="40000"/>
                      </a:schemeClr>
                    </a:solidFill>
                  </a:tcPr>
                </a:tc>
                <a:extLst>
                  <a:ext uri="{0D108BD9-81ED-4DB2-BD59-A6C34878D82A}">
                    <a16:rowId xmlns:a16="http://schemas.microsoft.com/office/drawing/2014/main" val="4256981656"/>
                  </a:ext>
                </a:extLst>
              </a:tr>
              <a:tr h="942599">
                <a:tc>
                  <a:txBody>
                    <a:bodyPr/>
                    <a:lstStyle/>
                    <a:p>
                      <a:pPr algn="l" fontAlgn="b"/>
                      <a:r>
                        <a:rPr lang="en-ZA" sz="1800" b="0" i="0" u="none" strike="noStrike" dirty="0">
                          <a:solidFill>
                            <a:srgbClr val="000000"/>
                          </a:solidFill>
                          <a:effectLst/>
                          <a:latin typeface="Calibri" panose="020F0502020204030204" pitchFamily="34" charset="0"/>
                        </a:rPr>
                        <a:t> Opening balance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5 878 943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5 347 630 </a:t>
                      </a:r>
                      <a:endParaRPr lang="en-ZA" sz="18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23 489 864 </a:t>
                      </a:r>
                    </a:p>
                  </a:txBody>
                  <a:tcPr marL="9525" marR="9525" marT="9525" marB="0" anchor="b">
                    <a:solidFill>
                      <a:schemeClr val="accent6">
                        <a:lumMod val="60000"/>
                        <a:lumOff val="40000"/>
                      </a:schemeClr>
                    </a:solidFill>
                  </a:tcPr>
                </a:tc>
                <a:extLst>
                  <a:ext uri="{0D108BD9-81ED-4DB2-BD59-A6C34878D82A}">
                    <a16:rowId xmlns:a16="http://schemas.microsoft.com/office/drawing/2014/main" val="3605802819"/>
                  </a:ext>
                </a:extLst>
              </a:tr>
              <a:tr h="615409">
                <a:tc>
                  <a:txBody>
                    <a:bodyPr/>
                    <a:lstStyle/>
                    <a:p>
                      <a:pPr algn="l" fontAlgn="b"/>
                      <a:endParaRPr lang="en-ZA" sz="18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311 472 </a:t>
                      </a:r>
                    </a:p>
                  </a:txBody>
                  <a:tcPr marL="9525" marR="9525" marT="9525" marB="0" anchor="b">
                    <a:solidFill>
                      <a:schemeClr val="accent6">
                        <a:lumMod val="60000"/>
                        <a:lumOff val="40000"/>
                      </a:schemeClr>
                    </a:solidFill>
                  </a:tcPr>
                </a:tc>
                <a:extLst>
                  <a:ext uri="{0D108BD9-81ED-4DB2-BD59-A6C34878D82A}">
                    <a16:rowId xmlns:a16="http://schemas.microsoft.com/office/drawing/2014/main" val="3388117855"/>
                  </a:ext>
                </a:extLst>
              </a:tr>
              <a:tr h="623795">
                <a:tc>
                  <a:txBody>
                    <a:bodyPr/>
                    <a:lstStyle/>
                    <a:p>
                      <a:pPr algn="l" fontAlgn="b"/>
                      <a:r>
                        <a:rPr lang="en-ZA" sz="1800" b="0" i="0" u="none" strike="noStrike" dirty="0">
                          <a:solidFill>
                            <a:srgbClr val="000000"/>
                          </a:solidFill>
                          <a:effectLst/>
                          <a:latin typeface="Calibri" panose="020F0502020204030204" pitchFamily="34" charset="0"/>
                        </a:rPr>
                        <a:t>Less: Amounts recoverable - current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   </a:t>
                      </a:r>
                    </a:p>
                  </a:txBody>
                  <a:tcPr marL="9525" marR="9525" marT="9525" marB="0" anchor="b">
                    <a:solidFill>
                      <a:schemeClr val="accent6">
                        <a:lumMod val="60000"/>
                        <a:lumOff val="40000"/>
                      </a:schemeClr>
                    </a:solidFill>
                  </a:tcPr>
                </a:tc>
                <a:extLst>
                  <a:ext uri="{0D108BD9-81ED-4DB2-BD59-A6C34878D82A}">
                    <a16:rowId xmlns:a16="http://schemas.microsoft.com/office/drawing/2014/main" val="1272067656"/>
                  </a:ext>
                </a:extLst>
              </a:tr>
              <a:tr h="942599">
                <a:tc>
                  <a:txBody>
                    <a:bodyPr/>
                    <a:lstStyle/>
                    <a:p>
                      <a:pPr algn="l" fontAlgn="b"/>
                      <a:r>
                        <a:rPr lang="en-GB" sz="1800" b="0" i="0" u="none" strike="noStrike" dirty="0">
                          <a:solidFill>
                            <a:srgbClr val="000000"/>
                          </a:solidFill>
                          <a:effectLst/>
                          <a:latin typeface="Calibri" panose="020F0502020204030204" pitchFamily="34" charset="0"/>
                        </a:rPr>
                        <a:t> Less: Amounts written off - current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12 147 786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531 313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extLst>
                  <a:ext uri="{0D108BD9-81ED-4DB2-BD59-A6C34878D82A}">
                    <a16:rowId xmlns:a16="http://schemas.microsoft.com/office/drawing/2014/main" val="570149643"/>
                  </a:ext>
                </a:extLst>
              </a:tr>
              <a:tr h="615409">
                <a:tc>
                  <a:txBody>
                    <a:bodyPr/>
                    <a:lstStyle/>
                    <a:p>
                      <a:pPr algn="l" fontAlgn="b"/>
                      <a:r>
                        <a:rPr lang="en-ZA" sz="1800" b="0" i="0" u="none" strike="noStrike" dirty="0">
                          <a:solidFill>
                            <a:srgbClr val="000000"/>
                          </a:solidFill>
                          <a:effectLst/>
                          <a:latin typeface="Calibri" panose="020F0502020204030204" pitchFamily="34" charset="0"/>
                        </a:rPr>
                        <a:t> Expenditure during the year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17 830 762 </a:t>
                      </a:r>
                    </a:p>
                  </a:txBody>
                  <a:tcPr marL="9525" marR="9525" marT="9525" marB="0" anchor="b">
                    <a:solidFill>
                      <a:schemeClr val="accent6">
                        <a:lumMod val="60000"/>
                        <a:lumOff val="40000"/>
                      </a:schemeClr>
                    </a:solidFill>
                  </a:tcPr>
                </a:tc>
                <a:extLst>
                  <a:ext uri="{0D108BD9-81ED-4DB2-BD59-A6C34878D82A}">
                    <a16:rowId xmlns:a16="http://schemas.microsoft.com/office/drawing/2014/main" val="1516431038"/>
                  </a:ext>
                </a:extLst>
              </a:tr>
              <a:tr h="942599">
                <a:tc>
                  <a:txBody>
                    <a:bodyPr/>
                    <a:lstStyle/>
                    <a:p>
                      <a:pPr algn="l" fontAlgn="b"/>
                      <a:r>
                        <a:rPr lang="en-ZA" sz="1800" b="0" i="0" u="none" strike="noStrike" dirty="0">
                          <a:solidFill>
                            <a:srgbClr val="000000"/>
                          </a:solidFill>
                          <a:effectLst/>
                          <a:latin typeface="Calibri" panose="020F0502020204030204" pitchFamily="34" charset="0"/>
                        </a:rPr>
                        <a:t> Expenditure recovered </a:t>
                      </a: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18 026 729 </a:t>
                      </a:r>
                    </a:p>
                  </a:txBody>
                  <a:tcPr marL="9525" marR="9525" marT="9525" marB="0" anchor="b">
                    <a:solidFill>
                      <a:schemeClr val="accent6">
                        <a:lumMod val="60000"/>
                        <a:lumOff val="40000"/>
                      </a:schemeClr>
                    </a:solidFill>
                  </a:tcPr>
                </a:tc>
                <a:tc>
                  <a:txBody>
                    <a:bodyPr/>
                    <a:lstStyle/>
                    <a:p>
                      <a:pPr algn="l" fontAlgn="b"/>
                      <a:r>
                        <a:rPr lang="en-ZA" sz="1800" b="0" i="0" u="none" strike="noStrike">
                          <a:solidFill>
                            <a:srgbClr val="000000"/>
                          </a:solidFill>
                          <a:effectLst/>
                          <a:latin typeface="Calibri" panose="020F0502020204030204" pitchFamily="34" charset="0"/>
                        </a:rPr>
                        <a:t>                                                                   5 878 943 </a:t>
                      </a:r>
                      <a:endParaRPr lang="en-ZA" sz="18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ZA" sz="1800" b="0" i="0" u="none" strike="noStrike" dirty="0">
                          <a:solidFill>
                            <a:srgbClr val="000000"/>
                          </a:solidFill>
                          <a:effectLst/>
                          <a:latin typeface="Calibri" panose="020F0502020204030204" pitchFamily="34" charset="0"/>
                        </a:rPr>
                        <a:t>                                                                          5 347 630 </a:t>
                      </a:r>
                    </a:p>
                  </a:txBody>
                  <a:tcPr marL="9525" marR="9525" marT="9525" marB="0" anchor="b">
                    <a:solidFill>
                      <a:schemeClr val="accent6">
                        <a:lumMod val="60000"/>
                        <a:lumOff val="40000"/>
                      </a:schemeClr>
                    </a:solidFill>
                  </a:tcPr>
                </a:tc>
                <a:extLst>
                  <a:ext uri="{0D108BD9-81ED-4DB2-BD59-A6C34878D82A}">
                    <a16:rowId xmlns:a16="http://schemas.microsoft.com/office/drawing/2014/main" val="1777240376"/>
                  </a:ext>
                </a:extLst>
              </a:tr>
            </a:tbl>
          </a:graphicData>
        </a:graphic>
      </p:graphicFrame>
    </p:spTree>
    <p:extLst>
      <p:ext uri="{BB962C8B-B14F-4D97-AF65-F5344CB8AC3E}">
        <p14:creationId xmlns:p14="http://schemas.microsoft.com/office/powerpoint/2010/main" val="336381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205391"/>
            <a:ext cx="11247120" cy="703707"/>
          </a:xfrm>
        </p:spPr>
        <p:txBody>
          <a:bodyPr>
            <a:noAutofit/>
          </a:bodyPr>
          <a:lstStyle/>
          <a:p>
            <a:r>
              <a:rPr lang="en-ZA" sz="3200" b="1" dirty="0"/>
              <a:t>Addressing the Unauthorised, Irregular, Fruitless and Wasteful Expenditure identified in-year</a:t>
            </a:r>
          </a:p>
        </p:txBody>
      </p:sp>
      <p:sp>
        <p:nvSpPr>
          <p:cNvPr id="3" name="Slide Number Placeholder 2"/>
          <p:cNvSpPr>
            <a:spLocks noGrp="1"/>
          </p:cNvSpPr>
          <p:nvPr>
            <p:ph type="sldNum" sz="quarter" idx="12"/>
          </p:nvPr>
        </p:nvSpPr>
        <p:spPr/>
        <p:txBody>
          <a:bodyPr/>
          <a:lstStyle/>
          <a:p>
            <a:pPr>
              <a:defRPr/>
            </a:pPr>
            <a:fld id="{6A5B6AE0-0D88-4022-9282-18F3EF67CEC4}" type="slidenum">
              <a:rPr lang="en-US" smtClean="0"/>
              <a:pPr>
                <a:defRPr/>
              </a:pPr>
              <a:t>25</a:t>
            </a:fld>
            <a:endParaRPr lang="en-US" sz="1400" dirty="0">
              <a:solidFill>
                <a:schemeClr val="tx1"/>
              </a:solidFill>
            </a:endParaRPr>
          </a:p>
        </p:txBody>
      </p:sp>
      <p:sp>
        <p:nvSpPr>
          <p:cNvPr id="4" name="TextBox 3"/>
          <p:cNvSpPr txBox="1"/>
          <p:nvPr/>
        </p:nvSpPr>
        <p:spPr>
          <a:xfrm>
            <a:off x="1676400" y="1268762"/>
            <a:ext cx="8812088" cy="4893647"/>
          </a:xfrm>
          <a:prstGeom prst="rect">
            <a:avLst/>
          </a:prstGeom>
          <a:noFill/>
        </p:spPr>
        <p:txBody>
          <a:bodyPr wrap="square" rtlCol="0">
            <a:spAutoFit/>
          </a:bodyPr>
          <a:lstStyle/>
          <a:p>
            <a:r>
              <a:rPr lang="en-US" sz="2400" dirty="0"/>
              <a:t>The department strengthened and enhanced the internal controls for procurement processes, standard operating procedures and reviewed he supply chain management policy so as to address the root causes of unathorised,irregular and fruitless expenditure.</a:t>
            </a:r>
          </a:p>
          <a:p>
            <a:endParaRPr lang="en-US" sz="2400" dirty="0"/>
          </a:p>
          <a:p>
            <a:r>
              <a:rPr lang="en-US" sz="2400" dirty="0"/>
              <a:t>Measures put in place:</a:t>
            </a:r>
          </a:p>
          <a:p>
            <a:pPr marL="285750" indent="-285750">
              <a:buFont typeface="Arial" panose="020B0604020202020204" pitchFamily="34" charset="0"/>
              <a:buChar char="•"/>
            </a:pPr>
            <a:r>
              <a:rPr lang="en-ZA" sz="2400" dirty="0"/>
              <a:t>Continuous training of SCM officers and bid committee members</a:t>
            </a:r>
          </a:p>
          <a:p>
            <a:pPr marL="285750" indent="-285750">
              <a:buFont typeface="Arial" panose="020B0604020202020204" pitchFamily="34" charset="0"/>
              <a:buChar char="•"/>
            </a:pPr>
            <a:r>
              <a:rPr lang="en-ZA" sz="2400" dirty="0"/>
              <a:t>Electronic contract management system is being put in place</a:t>
            </a:r>
            <a:endParaRPr lang="en-US" sz="2400" dirty="0"/>
          </a:p>
          <a:p>
            <a:pPr marL="285750" indent="-285750">
              <a:buFont typeface="Arial" panose="020B0604020202020204" pitchFamily="34" charset="0"/>
              <a:buChar char="•"/>
            </a:pPr>
            <a:r>
              <a:rPr lang="en-ZA" sz="2400" dirty="0"/>
              <a:t>Compliance register has been developed and an effective monitoring system is being put in place</a:t>
            </a:r>
            <a:endParaRPr lang="en-US" sz="2400" dirty="0"/>
          </a:p>
          <a:p>
            <a:pPr marL="285750" indent="-285750">
              <a:buFont typeface="Arial" panose="020B0604020202020204" pitchFamily="34" charset="0"/>
              <a:buChar char="•"/>
            </a:pPr>
            <a:r>
              <a:rPr lang="en-ZA" sz="2400" dirty="0"/>
              <a:t>Use of Internal Audit for due diligence to prevent UIF and also to identify for UIF disclosure purposes</a:t>
            </a:r>
            <a:endParaRPr lang="en-US" sz="2400" dirty="0"/>
          </a:p>
          <a:p>
            <a:pPr marL="285750" indent="-285750">
              <a:buFont typeface="Arial" panose="020B0604020202020204" pitchFamily="34" charset="0"/>
              <a:buChar char="•"/>
            </a:pPr>
            <a:endParaRPr lang="en-ZA" sz="2400" dirty="0"/>
          </a:p>
        </p:txBody>
      </p:sp>
      <p:graphicFrame>
        <p:nvGraphicFramePr>
          <p:cNvPr id="5" name="Table 4"/>
          <p:cNvGraphicFramePr>
            <a:graphicFrameLocks noGrp="1"/>
          </p:cNvGraphicFramePr>
          <p:nvPr>
            <p:extLst>
              <p:ext uri="{D42A27DB-BD31-4B8C-83A1-F6EECF244321}">
                <p14:modId xmlns:p14="http://schemas.microsoft.com/office/powerpoint/2010/main" val="1141479438"/>
              </p:ext>
            </p:extLst>
          </p:nvPr>
        </p:nvGraphicFramePr>
        <p:xfrm>
          <a:off x="1775520" y="5989319"/>
          <a:ext cx="5402520" cy="1219200"/>
        </p:xfrm>
        <a:graphic>
          <a:graphicData uri="http://schemas.openxmlformats.org/drawingml/2006/table">
            <a:tbl>
              <a:tblPr firstRow="1" bandRow="1">
                <a:tableStyleId>{5C22544A-7EE6-4342-B048-85BDC9FD1C3A}</a:tableStyleId>
              </a:tblPr>
              <a:tblGrid>
                <a:gridCol w="1800840">
                  <a:extLst>
                    <a:ext uri="{9D8B030D-6E8A-4147-A177-3AD203B41FA5}">
                      <a16:colId xmlns:a16="http://schemas.microsoft.com/office/drawing/2014/main" val="20000"/>
                    </a:ext>
                  </a:extLst>
                </a:gridCol>
                <a:gridCol w="1800840">
                  <a:extLst>
                    <a:ext uri="{9D8B030D-6E8A-4147-A177-3AD203B41FA5}">
                      <a16:colId xmlns:a16="http://schemas.microsoft.com/office/drawing/2014/main" val="20001"/>
                    </a:ext>
                  </a:extLst>
                </a:gridCol>
                <a:gridCol w="1800840">
                  <a:extLst>
                    <a:ext uri="{9D8B030D-6E8A-4147-A177-3AD203B41FA5}">
                      <a16:colId xmlns:a16="http://schemas.microsoft.com/office/drawing/2014/main" val="20002"/>
                    </a:ext>
                  </a:extLst>
                </a:gridCol>
              </a:tblGrid>
              <a:tr h="162306">
                <a:tc>
                  <a:txBody>
                    <a:bodyPr/>
                    <a:lstStyle/>
                    <a:p>
                      <a:endParaRPr lang="en-US" sz="1400" b="1" dirty="0">
                        <a:solidFill>
                          <a:schemeClr val="tx1"/>
                        </a:solidFill>
                      </a:endParaRPr>
                    </a:p>
                  </a:txBody>
                  <a:tcPr/>
                </a:tc>
                <a:tc>
                  <a:txBody>
                    <a:bodyPr/>
                    <a:lstStyle/>
                    <a:p>
                      <a:endParaRPr lang="en-US" sz="1400" b="1" dirty="0">
                        <a:solidFill>
                          <a:schemeClr val="tx1"/>
                        </a:solidFill>
                      </a:endParaRPr>
                    </a:p>
                  </a:txBody>
                  <a:tcPr/>
                </a:tc>
                <a:tc>
                  <a:txBody>
                    <a:bodyPr/>
                    <a:lstStyle/>
                    <a:p>
                      <a:endParaRPr lang="en-US" sz="1400" b="1" dirty="0">
                        <a:solidFill>
                          <a:schemeClr val="tx1"/>
                        </a:solidFill>
                      </a:endParaRPr>
                    </a:p>
                  </a:txBody>
                  <a:tcPr/>
                </a:tc>
                <a:extLst>
                  <a:ext uri="{0D108BD9-81ED-4DB2-BD59-A6C34878D82A}">
                    <a16:rowId xmlns:a16="http://schemas.microsoft.com/office/drawing/2014/main" val="10000"/>
                  </a:ext>
                </a:extLst>
              </a:tr>
              <a:tr h="162306">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162306">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162306">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bl>
          </a:graphicData>
        </a:graphic>
      </p:graphicFrame>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89320"/>
            <a:ext cx="12191999"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46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92" y="1"/>
            <a:ext cx="10415308" cy="1275008"/>
          </a:xfrm>
        </p:spPr>
        <p:txBody>
          <a:bodyPr/>
          <a:lstStyle/>
          <a:p>
            <a:r>
              <a:rPr lang="en-ZA" b="1" dirty="0"/>
              <a:t>Revenue from March to December 2020</a:t>
            </a:r>
            <a:endParaRPr lang="en-ZA" dirty="0"/>
          </a:p>
        </p:txBody>
      </p:sp>
      <p:graphicFrame>
        <p:nvGraphicFramePr>
          <p:cNvPr id="4" name="Table 4">
            <a:extLst>
              <a:ext uri="{FF2B5EF4-FFF2-40B4-BE49-F238E27FC236}">
                <a16:creationId xmlns:a16="http://schemas.microsoft.com/office/drawing/2014/main" id="{34EA5104-411B-4AFA-838E-3F286241AC6B}"/>
              </a:ext>
            </a:extLst>
          </p:cNvPr>
          <p:cNvGraphicFramePr>
            <a:graphicFrameLocks noGrp="1"/>
          </p:cNvGraphicFramePr>
          <p:nvPr>
            <p:ph idx="1"/>
            <p:extLst>
              <p:ext uri="{D42A27DB-BD31-4B8C-83A1-F6EECF244321}">
                <p14:modId xmlns:p14="http://schemas.microsoft.com/office/powerpoint/2010/main" val="4137187543"/>
              </p:ext>
            </p:extLst>
          </p:nvPr>
        </p:nvGraphicFramePr>
        <p:xfrm>
          <a:off x="144378" y="1275009"/>
          <a:ext cx="12047624" cy="4636575"/>
        </p:xfrm>
        <a:graphic>
          <a:graphicData uri="http://schemas.openxmlformats.org/drawingml/2006/table">
            <a:tbl>
              <a:tblPr firstRow="1" bandRow="1">
                <a:tableStyleId>{5C22544A-7EE6-4342-B048-85BDC9FD1C3A}</a:tableStyleId>
              </a:tblPr>
              <a:tblGrid>
                <a:gridCol w="1505953">
                  <a:extLst>
                    <a:ext uri="{9D8B030D-6E8A-4147-A177-3AD203B41FA5}">
                      <a16:colId xmlns:a16="http://schemas.microsoft.com/office/drawing/2014/main" val="3200456248"/>
                    </a:ext>
                  </a:extLst>
                </a:gridCol>
                <a:gridCol w="1505953">
                  <a:extLst>
                    <a:ext uri="{9D8B030D-6E8A-4147-A177-3AD203B41FA5}">
                      <a16:colId xmlns:a16="http://schemas.microsoft.com/office/drawing/2014/main" val="2419130739"/>
                    </a:ext>
                  </a:extLst>
                </a:gridCol>
                <a:gridCol w="1505953">
                  <a:extLst>
                    <a:ext uri="{9D8B030D-6E8A-4147-A177-3AD203B41FA5}">
                      <a16:colId xmlns:a16="http://schemas.microsoft.com/office/drawing/2014/main" val="1876504620"/>
                    </a:ext>
                  </a:extLst>
                </a:gridCol>
                <a:gridCol w="1505953">
                  <a:extLst>
                    <a:ext uri="{9D8B030D-6E8A-4147-A177-3AD203B41FA5}">
                      <a16:colId xmlns:a16="http://schemas.microsoft.com/office/drawing/2014/main" val="293793808"/>
                    </a:ext>
                  </a:extLst>
                </a:gridCol>
                <a:gridCol w="1505953">
                  <a:extLst>
                    <a:ext uri="{9D8B030D-6E8A-4147-A177-3AD203B41FA5}">
                      <a16:colId xmlns:a16="http://schemas.microsoft.com/office/drawing/2014/main" val="1271214837"/>
                    </a:ext>
                  </a:extLst>
                </a:gridCol>
                <a:gridCol w="1505953">
                  <a:extLst>
                    <a:ext uri="{9D8B030D-6E8A-4147-A177-3AD203B41FA5}">
                      <a16:colId xmlns:a16="http://schemas.microsoft.com/office/drawing/2014/main" val="4254816035"/>
                    </a:ext>
                  </a:extLst>
                </a:gridCol>
                <a:gridCol w="1505953">
                  <a:extLst>
                    <a:ext uri="{9D8B030D-6E8A-4147-A177-3AD203B41FA5}">
                      <a16:colId xmlns:a16="http://schemas.microsoft.com/office/drawing/2014/main" val="3314229343"/>
                    </a:ext>
                  </a:extLst>
                </a:gridCol>
                <a:gridCol w="1505953">
                  <a:extLst>
                    <a:ext uri="{9D8B030D-6E8A-4147-A177-3AD203B41FA5}">
                      <a16:colId xmlns:a16="http://schemas.microsoft.com/office/drawing/2014/main" val="1495838920"/>
                    </a:ext>
                  </a:extLst>
                </a:gridCol>
              </a:tblGrid>
              <a:tr h="1545525">
                <a:tc>
                  <a:txBody>
                    <a:bodyPr/>
                    <a:lstStyle/>
                    <a:p>
                      <a:r>
                        <a:rPr lang="en-ZA" dirty="0">
                          <a:solidFill>
                            <a:schemeClr val="tx1"/>
                          </a:solidFill>
                        </a:rPr>
                        <a:t>Financial Year</a:t>
                      </a:r>
                    </a:p>
                  </a:txBody>
                  <a:tcPr>
                    <a:solidFill>
                      <a:schemeClr val="accent6">
                        <a:lumMod val="60000"/>
                        <a:lumOff val="40000"/>
                      </a:schemeClr>
                    </a:solidFill>
                  </a:tcPr>
                </a:tc>
                <a:tc>
                  <a:txBody>
                    <a:bodyPr/>
                    <a:lstStyle/>
                    <a:p>
                      <a:r>
                        <a:rPr lang="en-ZA" dirty="0">
                          <a:solidFill>
                            <a:schemeClr val="tx1"/>
                          </a:solidFill>
                        </a:rPr>
                        <a:t>Period</a:t>
                      </a:r>
                    </a:p>
                  </a:txBody>
                  <a:tcPr>
                    <a:solidFill>
                      <a:schemeClr val="accent6">
                        <a:lumMod val="60000"/>
                        <a:lumOff val="40000"/>
                      </a:schemeClr>
                    </a:solidFill>
                  </a:tcPr>
                </a:tc>
                <a:tc>
                  <a:txBody>
                    <a:bodyPr/>
                    <a:lstStyle/>
                    <a:p>
                      <a:r>
                        <a:rPr lang="en-ZA" dirty="0">
                          <a:solidFill>
                            <a:schemeClr val="tx1"/>
                          </a:solidFill>
                        </a:rPr>
                        <a:t>Projected</a:t>
                      </a:r>
                    </a:p>
                  </a:txBody>
                  <a:tcPr>
                    <a:solidFill>
                      <a:schemeClr val="accent6">
                        <a:lumMod val="60000"/>
                        <a:lumOff val="40000"/>
                      </a:schemeClr>
                    </a:solidFill>
                  </a:tcPr>
                </a:tc>
                <a:tc>
                  <a:txBody>
                    <a:bodyPr/>
                    <a:lstStyle/>
                    <a:p>
                      <a:r>
                        <a:rPr lang="en-ZA" dirty="0">
                          <a:solidFill>
                            <a:schemeClr val="tx1"/>
                          </a:solidFill>
                        </a:rPr>
                        <a:t>Actual</a:t>
                      </a:r>
                    </a:p>
                  </a:txBody>
                  <a:tcPr>
                    <a:solidFill>
                      <a:schemeClr val="accent6">
                        <a:lumMod val="60000"/>
                        <a:lumOff val="40000"/>
                      </a:schemeClr>
                    </a:solidFill>
                  </a:tcPr>
                </a:tc>
                <a:tc>
                  <a:txBody>
                    <a:bodyPr/>
                    <a:lstStyle/>
                    <a:p>
                      <a:r>
                        <a:rPr lang="en-ZA" dirty="0">
                          <a:solidFill>
                            <a:schemeClr val="tx1"/>
                          </a:solidFill>
                        </a:rPr>
                        <a:t>Period</a:t>
                      </a:r>
                    </a:p>
                  </a:txBody>
                  <a:tcPr>
                    <a:solidFill>
                      <a:schemeClr val="accent6">
                        <a:lumMod val="60000"/>
                        <a:lumOff val="40000"/>
                      </a:schemeClr>
                    </a:solidFill>
                  </a:tcPr>
                </a:tc>
                <a:tc>
                  <a:txBody>
                    <a:bodyPr/>
                    <a:lstStyle/>
                    <a:p>
                      <a:r>
                        <a:rPr lang="en-ZA" dirty="0">
                          <a:solidFill>
                            <a:schemeClr val="tx1"/>
                          </a:solidFill>
                        </a:rPr>
                        <a:t>Projected</a:t>
                      </a:r>
                    </a:p>
                  </a:txBody>
                  <a:tcPr>
                    <a:solidFill>
                      <a:schemeClr val="accent6">
                        <a:lumMod val="60000"/>
                        <a:lumOff val="40000"/>
                      </a:schemeClr>
                    </a:solidFill>
                  </a:tcPr>
                </a:tc>
                <a:tc>
                  <a:txBody>
                    <a:bodyPr/>
                    <a:lstStyle/>
                    <a:p>
                      <a:r>
                        <a:rPr lang="en-ZA" dirty="0">
                          <a:solidFill>
                            <a:schemeClr val="tx1"/>
                          </a:solidFill>
                        </a:rPr>
                        <a:t>Actual</a:t>
                      </a:r>
                    </a:p>
                  </a:txBody>
                  <a:tcPr>
                    <a:solidFill>
                      <a:schemeClr val="accent6">
                        <a:lumMod val="60000"/>
                        <a:lumOff val="40000"/>
                      </a:schemeClr>
                    </a:solidFill>
                  </a:tcPr>
                </a:tc>
                <a:tc>
                  <a:txBody>
                    <a:bodyPr/>
                    <a:lstStyle/>
                    <a:p>
                      <a:r>
                        <a:rPr lang="en-ZA" dirty="0">
                          <a:solidFill>
                            <a:schemeClr val="tx1"/>
                          </a:solidFill>
                        </a:rPr>
                        <a:t>Comments</a:t>
                      </a:r>
                    </a:p>
                  </a:txBody>
                  <a:tcPr>
                    <a:solidFill>
                      <a:schemeClr val="accent6">
                        <a:lumMod val="60000"/>
                        <a:lumOff val="40000"/>
                      </a:schemeClr>
                    </a:solidFill>
                  </a:tcPr>
                </a:tc>
                <a:extLst>
                  <a:ext uri="{0D108BD9-81ED-4DB2-BD59-A6C34878D82A}">
                    <a16:rowId xmlns:a16="http://schemas.microsoft.com/office/drawing/2014/main" val="3209194721"/>
                  </a:ext>
                </a:extLst>
              </a:tr>
              <a:tr h="1545525">
                <a:tc>
                  <a:txBody>
                    <a:bodyPr/>
                    <a:lstStyle/>
                    <a:p>
                      <a:r>
                        <a:rPr lang="en-ZA" dirty="0"/>
                        <a:t>2019/2020 f/y</a:t>
                      </a:r>
                    </a:p>
                  </a:txBody>
                  <a:tcPr>
                    <a:solidFill>
                      <a:schemeClr val="accent6">
                        <a:lumMod val="60000"/>
                        <a:lumOff val="40000"/>
                      </a:schemeClr>
                    </a:solidFill>
                  </a:tcPr>
                </a:tc>
                <a:tc>
                  <a:txBody>
                    <a:bodyPr/>
                    <a:lstStyle/>
                    <a:p>
                      <a:r>
                        <a:rPr lang="en-ZA" dirty="0"/>
                        <a:t>Total Revenue March to June 2020</a:t>
                      </a:r>
                    </a:p>
                  </a:txBody>
                  <a:tcPr>
                    <a:solidFill>
                      <a:schemeClr val="accent6">
                        <a:lumMod val="60000"/>
                        <a:lumOff val="40000"/>
                      </a:schemeClr>
                    </a:solidFill>
                  </a:tcPr>
                </a:tc>
                <a:tc>
                  <a:txBody>
                    <a:bodyPr/>
                    <a:lstStyle/>
                    <a:p>
                      <a:r>
                        <a:rPr lang="en-ZA" dirty="0"/>
                        <a:t>92 938 636</a:t>
                      </a:r>
                    </a:p>
                  </a:txBody>
                  <a:tcPr>
                    <a:solidFill>
                      <a:schemeClr val="accent6">
                        <a:lumMod val="60000"/>
                        <a:lumOff val="40000"/>
                      </a:schemeClr>
                    </a:solidFill>
                  </a:tcPr>
                </a:tc>
                <a:tc>
                  <a:txBody>
                    <a:bodyPr/>
                    <a:lstStyle/>
                    <a:p>
                      <a:r>
                        <a:rPr lang="en-ZA" dirty="0"/>
                        <a:t>92 369 399</a:t>
                      </a:r>
                    </a:p>
                  </a:txBody>
                  <a:tcPr>
                    <a:solidFill>
                      <a:schemeClr val="accent6">
                        <a:lumMod val="60000"/>
                        <a:lumOff val="40000"/>
                      </a:schemeClr>
                    </a:solidFill>
                  </a:tcPr>
                </a:tc>
                <a:tc>
                  <a:txBody>
                    <a:bodyPr/>
                    <a:lstStyle/>
                    <a:p>
                      <a:r>
                        <a:rPr lang="en-ZA" dirty="0"/>
                        <a:t>Total Revenue March to June 2020</a:t>
                      </a:r>
                    </a:p>
                  </a:txBody>
                  <a:tcPr>
                    <a:solidFill>
                      <a:schemeClr val="accent6">
                        <a:lumMod val="60000"/>
                        <a:lumOff val="40000"/>
                      </a:schemeClr>
                    </a:solidFill>
                  </a:tcPr>
                </a:tc>
                <a:tc>
                  <a:txBody>
                    <a:bodyPr/>
                    <a:lstStyle/>
                    <a:p>
                      <a:r>
                        <a:rPr lang="en-ZA" dirty="0"/>
                        <a:t>64 142 035</a:t>
                      </a:r>
                    </a:p>
                  </a:txBody>
                  <a:tcPr>
                    <a:solidFill>
                      <a:schemeClr val="accent6">
                        <a:lumMod val="60000"/>
                        <a:lumOff val="40000"/>
                      </a:schemeClr>
                    </a:solidFill>
                  </a:tcPr>
                </a:tc>
                <a:tc>
                  <a:txBody>
                    <a:bodyPr/>
                    <a:lstStyle/>
                    <a:p>
                      <a:r>
                        <a:rPr lang="en-ZA" dirty="0"/>
                        <a:t>63 725 294</a:t>
                      </a:r>
                    </a:p>
                  </a:txBody>
                  <a:tcPr>
                    <a:solidFill>
                      <a:schemeClr val="accent6">
                        <a:lumMod val="60000"/>
                        <a:lumOff val="40000"/>
                      </a:schemeClr>
                    </a:solidFill>
                  </a:tcPr>
                </a:tc>
                <a:tc rowSpan="2">
                  <a:txBody>
                    <a:bodyPr/>
                    <a:lstStyle/>
                    <a:p>
                      <a:r>
                        <a:rPr lang="en-ZA" dirty="0"/>
                        <a:t>Non payment by government departments has a negative impact on revenue</a:t>
                      </a:r>
                    </a:p>
                  </a:txBody>
                  <a:tcPr>
                    <a:solidFill>
                      <a:schemeClr val="accent6">
                        <a:lumMod val="60000"/>
                        <a:lumOff val="40000"/>
                      </a:schemeClr>
                    </a:solidFill>
                  </a:tcPr>
                </a:tc>
                <a:extLst>
                  <a:ext uri="{0D108BD9-81ED-4DB2-BD59-A6C34878D82A}">
                    <a16:rowId xmlns:a16="http://schemas.microsoft.com/office/drawing/2014/main" val="1857068413"/>
                  </a:ext>
                </a:extLst>
              </a:tr>
              <a:tr h="1545525">
                <a:tc>
                  <a:txBody>
                    <a:bodyPr/>
                    <a:lstStyle/>
                    <a:p>
                      <a:r>
                        <a:rPr lang="en-ZA" dirty="0"/>
                        <a:t>2020/2021 f/y</a:t>
                      </a:r>
                    </a:p>
                  </a:txBody>
                  <a:tcPr>
                    <a:solidFill>
                      <a:schemeClr val="accent6">
                        <a:lumMod val="60000"/>
                        <a:lumOff val="40000"/>
                      </a:schemeClr>
                    </a:solidFill>
                  </a:tcPr>
                </a:tc>
                <a:tc>
                  <a:txBody>
                    <a:bodyPr/>
                    <a:lstStyle/>
                    <a:p>
                      <a:r>
                        <a:rPr lang="en-ZA" dirty="0"/>
                        <a:t>Total Revenue July to Dec 2020</a:t>
                      </a:r>
                    </a:p>
                  </a:txBody>
                  <a:tcPr>
                    <a:solidFill>
                      <a:schemeClr val="accent6">
                        <a:lumMod val="60000"/>
                        <a:lumOff val="40000"/>
                      </a:schemeClr>
                    </a:solidFill>
                  </a:tcPr>
                </a:tc>
                <a:tc>
                  <a:txBody>
                    <a:bodyPr/>
                    <a:lstStyle/>
                    <a:p>
                      <a:r>
                        <a:rPr lang="en-ZA" dirty="0"/>
                        <a:t>594 741 964</a:t>
                      </a:r>
                    </a:p>
                  </a:txBody>
                  <a:tcPr>
                    <a:solidFill>
                      <a:schemeClr val="accent6">
                        <a:lumMod val="60000"/>
                        <a:lumOff val="40000"/>
                      </a:schemeClr>
                    </a:solidFill>
                  </a:tcPr>
                </a:tc>
                <a:tc>
                  <a:txBody>
                    <a:bodyPr/>
                    <a:lstStyle/>
                    <a:p>
                      <a:r>
                        <a:rPr lang="en-ZA" dirty="0"/>
                        <a:t>875 589 344</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Total Revenue July to Dec 2020</a:t>
                      </a:r>
                    </a:p>
                    <a:p>
                      <a:endParaRPr lang="en-ZA" dirty="0"/>
                    </a:p>
                  </a:txBody>
                  <a:tcPr>
                    <a:solidFill>
                      <a:schemeClr val="accent6">
                        <a:lumMod val="60000"/>
                        <a:lumOff val="40000"/>
                      </a:schemeClr>
                    </a:solidFill>
                  </a:tcPr>
                </a:tc>
                <a:tc>
                  <a:txBody>
                    <a:bodyPr/>
                    <a:lstStyle/>
                    <a:p>
                      <a:r>
                        <a:rPr lang="en-ZA" dirty="0"/>
                        <a:t>62 972 863</a:t>
                      </a:r>
                    </a:p>
                  </a:txBody>
                  <a:tcPr>
                    <a:solidFill>
                      <a:schemeClr val="accent6">
                        <a:lumMod val="60000"/>
                        <a:lumOff val="40000"/>
                      </a:schemeClr>
                    </a:solidFill>
                  </a:tcPr>
                </a:tc>
                <a:tc>
                  <a:txBody>
                    <a:bodyPr/>
                    <a:lstStyle/>
                    <a:p>
                      <a:r>
                        <a:rPr lang="en-ZA" dirty="0"/>
                        <a:t>59 782 741</a:t>
                      </a:r>
                    </a:p>
                  </a:txBody>
                  <a:tcPr>
                    <a:solidFill>
                      <a:schemeClr val="accent6">
                        <a:lumMod val="60000"/>
                        <a:lumOff val="40000"/>
                      </a:schemeClr>
                    </a:solidFill>
                  </a:tcPr>
                </a:tc>
                <a:tc vMerge="1">
                  <a:txBody>
                    <a:bodyPr/>
                    <a:lstStyle/>
                    <a:p>
                      <a:endParaRPr lang="en-ZA" dirty="0"/>
                    </a:p>
                  </a:txBody>
                  <a:tcPr>
                    <a:solidFill>
                      <a:schemeClr val="accent6">
                        <a:lumMod val="60000"/>
                        <a:lumOff val="40000"/>
                      </a:schemeClr>
                    </a:solidFill>
                  </a:tcPr>
                </a:tc>
                <a:extLst>
                  <a:ext uri="{0D108BD9-81ED-4DB2-BD59-A6C34878D82A}">
                    <a16:rowId xmlns:a16="http://schemas.microsoft.com/office/drawing/2014/main" val="3351298931"/>
                  </a:ext>
                </a:extLst>
              </a:tr>
            </a:tbl>
          </a:graphicData>
        </a:graphic>
      </p:graphicFrame>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12281"/>
            <a:ext cx="1219199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20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95693"/>
            <a:ext cx="11950996" cy="861237"/>
          </a:xfrm>
        </p:spPr>
        <p:txBody>
          <a:bodyPr>
            <a:normAutofit/>
          </a:bodyPr>
          <a:lstStyle/>
          <a:p>
            <a:r>
              <a:rPr lang="en-GB" sz="3200" b="1" kern="0" spc="30" dirty="0">
                <a:latin typeface="Arial Bold" panose="020B0704020202020204" pitchFamily="34" charset="0"/>
                <a:ea typeface="Batang"/>
                <a:cs typeface="Arial Bold" panose="020B0704020202020204" pitchFamily="34" charset="0"/>
              </a:rPr>
              <a:t>  COVID-19 19 Expenditure_ March to December 2020</a:t>
            </a:r>
            <a:endParaRPr lang="en-ZA" sz="32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graphicFrame>
        <p:nvGraphicFramePr>
          <p:cNvPr id="8" name="Table 7">
            <a:extLst>
              <a:ext uri="{FF2B5EF4-FFF2-40B4-BE49-F238E27FC236}">
                <a16:creationId xmlns:a16="http://schemas.microsoft.com/office/drawing/2014/main" id="{3AF5DBE1-6894-4A94-923A-86D5C132DC03}"/>
              </a:ext>
            </a:extLst>
          </p:cNvPr>
          <p:cNvGraphicFramePr>
            <a:graphicFrameLocks noGrp="1"/>
          </p:cNvGraphicFramePr>
          <p:nvPr>
            <p:extLst>
              <p:ext uri="{D42A27DB-BD31-4B8C-83A1-F6EECF244321}">
                <p14:modId xmlns:p14="http://schemas.microsoft.com/office/powerpoint/2010/main" val="330643967"/>
              </p:ext>
            </p:extLst>
          </p:nvPr>
        </p:nvGraphicFramePr>
        <p:xfrm>
          <a:off x="512619" y="1041952"/>
          <a:ext cx="10543308" cy="4868517"/>
        </p:xfrm>
        <a:graphic>
          <a:graphicData uri="http://schemas.openxmlformats.org/drawingml/2006/table">
            <a:tbl>
              <a:tblPr/>
              <a:tblGrid>
                <a:gridCol w="4404166">
                  <a:extLst>
                    <a:ext uri="{9D8B030D-6E8A-4147-A177-3AD203B41FA5}">
                      <a16:colId xmlns:a16="http://schemas.microsoft.com/office/drawing/2014/main" val="3461023043"/>
                    </a:ext>
                  </a:extLst>
                </a:gridCol>
                <a:gridCol w="915153">
                  <a:extLst>
                    <a:ext uri="{9D8B030D-6E8A-4147-A177-3AD203B41FA5}">
                      <a16:colId xmlns:a16="http://schemas.microsoft.com/office/drawing/2014/main" val="4069694760"/>
                    </a:ext>
                  </a:extLst>
                </a:gridCol>
                <a:gridCol w="1544319">
                  <a:extLst>
                    <a:ext uri="{9D8B030D-6E8A-4147-A177-3AD203B41FA5}">
                      <a16:colId xmlns:a16="http://schemas.microsoft.com/office/drawing/2014/main" val="1112560527"/>
                    </a:ext>
                  </a:extLst>
                </a:gridCol>
                <a:gridCol w="1163004">
                  <a:extLst>
                    <a:ext uri="{9D8B030D-6E8A-4147-A177-3AD203B41FA5}">
                      <a16:colId xmlns:a16="http://schemas.microsoft.com/office/drawing/2014/main" val="1905680650"/>
                    </a:ext>
                  </a:extLst>
                </a:gridCol>
                <a:gridCol w="1601513">
                  <a:extLst>
                    <a:ext uri="{9D8B030D-6E8A-4147-A177-3AD203B41FA5}">
                      <a16:colId xmlns:a16="http://schemas.microsoft.com/office/drawing/2014/main" val="1886411878"/>
                    </a:ext>
                  </a:extLst>
                </a:gridCol>
                <a:gridCol w="915153">
                  <a:extLst>
                    <a:ext uri="{9D8B030D-6E8A-4147-A177-3AD203B41FA5}">
                      <a16:colId xmlns:a16="http://schemas.microsoft.com/office/drawing/2014/main" val="3301189265"/>
                    </a:ext>
                  </a:extLst>
                </a:gridCol>
              </a:tblGrid>
              <a:tr h="342900">
                <a:tc>
                  <a:txBody>
                    <a:bodyPr/>
                    <a:lstStyle/>
                    <a:p>
                      <a:pPr algn="l" fontAlgn="b"/>
                      <a:r>
                        <a:rPr lang="en-ZA" sz="1100" b="1" i="0" u="none" strike="noStrike" dirty="0">
                          <a:solidFill>
                            <a:srgbClr val="000000"/>
                          </a:solidFill>
                          <a:effectLst/>
                          <a:latin typeface="Calibri" panose="020F0502020204030204" pitchFamily="34" charset="0"/>
                        </a:rPr>
                        <a:t>SUPP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100" b="1" i="0" u="none" strike="noStrike" dirty="0">
                          <a:solidFill>
                            <a:srgbClr val="000000"/>
                          </a:solidFill>
                          <a:effectLst/>
                          <a:latin typeface="Calibri" panose="020F0502020204030204" pitchFamily="34" charset="0"/>
                        </a:rPr>
                        <a:t>DOC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100" b="1" i="0" u="none" strike="noStrike" dirty="0">
                          <a:solidFill>
                            <a:srgbClr val="000000"/>
                          </a:solidFill>
                          <a:effectLst/>
                          <a:latin typeface="Calibri" panose="020F0502020204030204" pitchFamily="34" charset="0"/>
                        </a:rPr>
                        <a:t>DOC 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100" b="1" i="0" u="none" strike="noStrike" dirty="0">
                          <a:solidFill>
                            <a:srgbClr val="000000"/>
                          </a:solidFill>
                          <a:effectLst/>
                          <a:latin typeface="Calibri" panose="020F0502020204030204" pitchFamily="34" charset="0"/>
                        </a:rPr>
                        <a:t>DOC DATE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100" b="1" i="0" u="none" strike="noStrike" dirty="0">
                          <a:solidFill>
                            <a:srgbClr val="000000"/>
                          </a:solidFill>
                          <a:effectLst/>
                          <a:latin typeface="Calibri" panose="020F0502020204030204" pitchFamily="34" charset="0"/>
                        </a:rPr>
                        <a:t> DOC AMT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ZA" sz="1100" b="1" i="0" u="none" strike="noStrike" dirty="0">
                          <a:solidFill>
                            <a:srgbClr val="000000"/>
                          </a:solidFill>
                          <a:effectLst/>
                          <a:latin typeface="Calibri" panose="020F0502020204030204" pitchFamily="34" charset="0"/>
                        </a:rPr>
                        <a:t>PAY DATE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25270056"/>
                  </a:ext>
                </a:extLst>
              </a:tr>
              <a:tr h="342900">
                <a:tc>
                  <a:txBody>
                    <a:bodyPr/>
                    <a:lstStyle/>
                    <a:p>
                      <a:pPr algn="l" fontAlgn="b"/>
                      <a:r>
                        <a:rPr lang="en-ZA" sz="1100" b="0" i="0" u="none" strike="noStrike">
                          <a:solidFill>
                            <a:srgbClr val="000000"/>
                          </a:solidFill>
                          <a:effectLst/>
                          <a:latin typeface="Calibri" panose="020F0502020204030204" pitchFamily="34" charset="0"/>
                        </a:rPr>
                        <a:t>GREAT FOCUS MEDIA (PTY) LTD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1021614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26 000,00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33130"/>
                  </a:ext>
                </a:extLst>
              </a:tr>
              <a:tr h="342900">
                <a:tc>
                  <a:txBody>
                    <a:bodyPr/>
                    <a:lstStyle/>
                    <a:p>
                      <a:pPr algn="l" fontAlgn="b"/>
                      <a:r>
                        <a:rPr lang="pl-PL" sz="1100" b="0" i="0" u="none" strike="noStrike">
                          <a:solidFill>
                            <a:srgbClr val="000000"/>
                          </a:solidFill>
                          <a:effectLst/>
                          <a:latin typeface="Calibri" panose="020F0502020204030204" pitchFamily="34" charset="0"/>
                        </a:rPr>
                        <a:t>SMDJ INFO TECH PTY LTD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SMDJI0008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29 986,00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20200817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141490"/>
                  </a:ext>
                </a:extLst>
              </a:tr>
              <a:tr h="342900">
                <a:tc>
                  <a:txBody>
                    <a:bodyPr/>
                    <a:lstStyle/>
                    <a:p>
                      <a:pPr algn="l" fontAlgn="b"/>
                      <a:r>
                        <a:rPr lang="en-ZA" sz="1100" b="0" i="0" u="none" strike="noStrike">
                          <a:solidFill>
                            <a:srgbClr val="000000"/>
                          </a:solidFill>
                          <a:effectLst/>
                          <a:latin typeface="Calibri" panose="020F0502020204030204" pitchFamily="34" charset="0"/>
                        </a:rPr>
                        <a:t>KGOSIHADI TRADING AND PROJECTS 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1021304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20200320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70 500,00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20200326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139598"/>
                  </a:ext>
                </a:extLst>
              </a:tr>
              <a:tr h="342900">
                <a:tc>
                  <a:txBody>
                    <a:bodyPr/>
                    <a:lstStyle/>
                    <a:p>
                      <a:pPr algn="l" fontAlgn="b"/>
                      <a:r>
                        <a:rPr lang="en-ZA" sz="1100" b="0" i="0" u="none" strike="noStrike" dirty="0">
                          <a:solidFill>
                            <a:srgbClr val="000000"/>
                          </a:solidFill>
                          <a:effectLst/>
                          <a:latin typeface="Calibri" panose="020F0502020204030204" pitchFamily="34" charset="0"/>
                        </a:rPr>
                        <a:t>FULLSWING TRADING 730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1021419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20200425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50 000,00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20200508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000282"/>
                  </a:ext>
                </a:extLst>
              </a:tr>
              <a:tr h="410817">
                <a:tc>
                  <a:txBody>
                    <a:bodyPr/>
                    <a:lstStyle/>
                    <a:p>
                      <a:pPr algn="l" fontAlgn="b"/>
                      <a:r>
                        <a:rPr lang="en-ZA" sz="1100" b="0" i="0" u="none" strike="noStrike">
                          <a:solidFill>
                            <a:srgbClr val="000000"/>
                          </a:solidFill>
                          <a:effectLst/>
                          <a:latin typeface="Calibri" panose="020F0502020204030204" pitchFamily="34" charset="0"/>
                        </a:rPr>
                        <a:t>REGENERATE (REGEN SUPPLIERS)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166 800,00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761719"/>
                  </a:ext>
                </a:extLst>
              </a:tr>
              <a:tr h="342900">
                <a:tc>
                  <a:txBody>
                    <a:bodyPr/>
                    <a:lstStyle/>
                    <a:p>
                      <a:pPr algn="l" fontAlgn="b"/>
                      <a:r>
                        <a:rPr lang="en-ZA" sz="1100" b="0" i="0" u="none" strike="noStrike">
                          <a:solidFill>
                            <a:srgbClr val="000000"/>
                          </a:solidFill>
                          <a:effectLst/>
                          <a:latin typeface="Calibri" panose="020F0502020204030204" pitchFamily="34" charset="0"/>
                        </a:rPr>
                        <a:t>EUKON ENGINEERING AND PROJECTS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1021376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20200326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40 250,00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471302"/>
                  </a:ext>
                </a:extLst>
              </a:tr>
              <a:tr h="342900">
                <a:tc>
                  <a:txBody>
                    <a:bodyPr/>
                    <a:lstStyle/>
                    <a:p>
                      <a:pPr algn="l" fontAlgn="b"/>
                      <a:r>
                        <a:rPr lang="en-ZA" sz="1100" b="0" i="0" u="none" strike="noStrike">
                          <a:solidFill>
                            <a:srgbClr val="000000"/>
                          </a:solidFill>
                          <a:effectLst/>
                          <a:latin typeface="Calibri" panose="020F0502020204030204" pitchFamily="34" charset="0"/>
                        </a:rPr>
                        <a:t>PHILCHEM PTY LTD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1021775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20200511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353 963,75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20200821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237097"/>
                  </a:ext>
                </a:extLst>
              </a:tr>
              <a:tr h="342900">
                <a:tc>
                  <a:txBody>
                    <a:bodyPr/>
                    <a:lstStyle/>
                    <a:p>
                      <a:pPr algn="l" fontAlgn="b"/>
                      <a:r>
                        <a:rPr lang="en-ZA" sz="1100" b="0" i="0" u="none" strike="noStrike">
                          <a:solidFill>
                            <a:srgbClr val="000000"/>
                          </a:solidFill>
                          <a:effectLst/>
                          <a:latin typeface="Calibri" panose="020F0502020204030204" pitchFamily="34" charset="0"/>
                        </a:rPr>
                        <a:t>PHILCHEM PTY LTD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1021858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20200901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203 987,00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20200915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61358"/>
                  </a:ext>
                </a:extLst>
              </a:tr>
              <a:tr h="342900">
                <a:tc>
                  <a:txBody>
                    <a:bodyPr/>
                    <a:lstStyle/>
                    <a:p>
                      <a:pPr algn="l" fontAlgn="b"/>
                      <a:r>
                        <a:rPr lang="en-ZA" sz="1100" b="0" i="0" u="none" strike="noStrike">
                          <a:solidFill>
                            <a:srgbClr val="000000"/>
                          </a:solidFill>
                          <a:effectLst/>
                          <a:latin typeface="Calibri" panose="020F0502020204030204" pitchFamily="34" charset="0"/>
                        </a:rPr>
                        <a:t>MALAPANE CREATIVE SOLUTION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1021672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29 750,00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61914"/>
                  </a:ext>
                </a:extLst>
              </a:tr>
              <a:tr h="342900">
                <a:tc>
                  <a:txBody>
                    <a:bodyPr/>
                    <a:lstStyle/>
                    <a:p>
                      <a:pPr algn="l" fontAlgn="b"/>
                      <a:r>
                        <a:rPr lang="en-ZA" sz="1100" b="0" i="0" u="none" strike="noStrike">
                          <a:solidFill>
                            <a:srgbClr val="000000"/>
                          </a:solidFill>
                          <a:effectLst/>
                          <a:latin typeface="Calibri" panose="020F0502020204030204" pitchFamily="34" charset="0"/>
                        </a:rPr>
                        <a:t>THEOMEI PROJECTS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1021527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20200513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28 600,00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20200528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751485"/>
                  </a:ext>
                </a:extLst>
              </a:tr>
              <a:tr h="342900">
                <a:tc>
                  <a:txBody>
                    <a:bodyPr/>
                    <a:lstStyle/>
                    <a:p>
                      <a:pPr algn="l" fontAlgn="b"/>
                      <a:r>
                        <a:rPr lang="en-ZA" sz="1100" b="0" i="0" u="none" strike="noStrike">
                          <a:solidFill>
                            <a:srgbClr val="000000"/>
                          </a:solidFill>
                          <a:effectLst/>
                          <a:latin typeface="Calibri" panose="020F0502020204030204" pitchFamily="34" charset="0"/>
                        </a:rPr>
                        <a:t>PMS TRADING ENTERPRISE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20200331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97 200,00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20200407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148539"/>
                  </a:ext>
                </a:extLst>
              </a:tr>
              <a:tr h="342900">
                <a:tc>
                  <a:txBody>
                    <a:bodyPr/>
                    <a:lstStyle/>
                    <a:p>
                      <a:pPr algn="l" fontAlgn="b"/>
                      <a:r>
                        <a:rPr lang="en-ZA" sz="1100" b="0" i="0" u="none" strike="noStrike">
                          <a:solidFill>
                            <a:srgbClr val="000000"/>
                          </a:solidFill>
                          <a:effectLst/>
                          <a:latin typeface="Calibri" panose="020F0502020204030204" pitchFamily="34" charset="0"/>
                        </a:rPr>
                        <a:t>GROBBY TRADING PTY LTD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1021665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             68 250,00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panose="020F0502020204030204" pitchFamily="34" charset="0"/>
                        </a:rPr>
                        <a:t>20200630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880206"/>
                  </a:ext>
                </a:extLst>
              </a:tr>
              <a:tr h="342900">
                <a:tc gridSpan="4">
                  <a:txBody>
                    <a:bodyPr/>
                    <a:lstStyle/>
                    <a:p>
                      <a:pPr algn="l" fontAlgn="b"/>
                      <a:r>
                        <a:rPr lang="en-ZA" sz="1100" b="1"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ZA"/>
                    </a:p>
                  </a:txBody>
                  <a:tcPr>
                    <a:lnT w="6350" cap="flat" cmpd="sng" algn="ctr">
                      <a:solidFill>
                        <a:srgbClr val="000000"/>
                      </a:solidFill>
                      <a:prstDash val="solid"/>
                      <a:round/>
                      <a:headEnd type="none" w="med" len="med"/>
                      <a:tailEnd type="none" w="med" len="med"/>
                    </a:lnT>
                  </a:tcPr>
                </a:tc>
                <a:tc hMerge="1">
                  <a:txBody>
                    <a:bodyPr/>
                    <a:lstStyle/>
                    <a:p>
                      <a:endParaRPr lang="en-ZA"/>
                    </a:p>
                  </a:txBody>
                  <a:tcPr>
                    <a:lnT w="6350" cap="flat" cmpd="sng" algn="ctr">
                      <a:solidFill>
                        <a:srgbClr val="000000"/>
                      </a:solidFill>
                      <a:prstDash val="solid"/>
                      <a:round/>
                      <a:headEnd type="none" w="med" len="med"/>
                      <a:tailEnd type="none" w="med" len="med"/>
                    </a:lnT>
                  </a:tcPr>
                </a:tc>
                <a:tc>
                  <a:txBody>
                    <a:bodyPr/>
                    <a:lstStyle/>
                    <a:p>
                      <a:pPr algn="l" fontAlgn="b"/>
                      <a:r>
                        <a:rPr lang="en-ZA" sz="1100" b="1" i="0" u="none" strike="noStrike" dirty="0">
                          <a:solidFill>
                            <a:srgbClr val="000000"/>
                          </a:solidFill>
                          <a:effectLst/>
                          <a:latin typeface="Calibri" panose="020F0502020204030204" pitchFamily="34" charset="0"/>
                        </a:rPr>
                        <a:t>        1 165 286,75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679959"/>
                  </a:ext>
                </a:extLst>
              </a:tr>
            </a:tbl>
          </a:graphicData>
        </a:graphic>
      </p:graphicFrame>
    </p:spTree>
    <p:extLst>
      <p:ext uri="{BB962C8B-B14F-4D97-AF65-F5344CB8AC3E}">
        <p14:creationId xmlns:p14="http://schemas.microsoft.com/office/powerpoint/2010/main" val="30192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555" y="566670"/>
            <a:ext cx="7714445" cy="1569660"/>
          </a:xfrm>
          <a:prstGeom prst="rect">
            <a:avLst/>
          </a:prstGeom>
        </p:spPr>
        <p:txBody>
          <a:bodyPr wrap="square">
            <a:spAutoFit/>
          </a:bodyPr>
          <a:lstStyle/>
          <a:p>
            <a:pPr algn="ctr"/>
            <a:r>
              <a:rPr lang="en-US" sz="4800" dirty="0">
                <a:latin typeface="Arial Bold" pitchFamily="1" charset="0"/>
                <a:ea typeface="Osaka" pitchFamily="1" charset="-128"/>
              </a:rPr>
              <a:t> </a:t>
            </a:r>
            <a:br>
              <a:rPr lang="en-US" sz="4800" dirty="0">
                <a:latin typeface="Arial Bold" pitchFamily="1" charset="0"/>
                <a:ea typeface="Osaka" pitchFamily="1" charset="-128"/>
              </a:rPr>
            </a:br>
            <a:r>
              <a:rPr lang="en-US" sz="4800" dirty="0">
                <a:latin typeface="Arial Bold" pitchFamily="1" charset="0"/>
                <a:ea typeface="Osaka" pitchFamily="1" charset="-128"/>
              </a:rPr>
              <a:t>Post Audit Action Plan</a:t>
            </a:r>
            <a:endParaRPr lang="en-ZA" sz="4800" dirty="0"/>
          </a:p>
        </p:txBody>
      </p:sp>
      <p:pic>
        <p:nvPicPr>
          <p:cNvPr id="3"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88676"/>
            <a:ext cx="12191999" cy="8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050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USE OF CONSULTANTS TO PREPARE AFS</a:t>
            </a:r>
          </a:p>
        </p:txBody>
      </p:sp>
      <p:graphicFrame>
        <p:nvGraphicFramePr>
          <p:cNvPr id="4" name="Table 4">
            <a:extLst>
              <a:ext uri="{FF2B5EF4-FFF2-40B4-BE49-F238E27FC236}">
                <a16:creationId xmlns:a16="http://schemas.microsoft.com/office/drawing/2014/main" id="{74E25DD5-9E6B-4F79-93AB-F908358ED698}"/>
              </a:ext>
            </a:extLst>
          </p:cNvPr>
          <p:cNvGraphicFramePr>
            <a:graphicFrameLocks noGrp="1"/>
          </p:cNvGraphicFramePr>
          <p:nvPr>
            <p:ph idx="1"/>
          </p:nvPr>
        </p:nvGraphicFramePr>
        <p:xfrm>
          <a:off x="13252" y="1348408"/>
          <a:ext cx="12178748" cy="4363278"/>
        </p:xfrm>
        <a:graphic>
          <a:graphicData uri="http://schemas.openxmlformats.org/drawingml/2006/table">
            <a:tbl>
              <a:tblPr firstRow="1" bandRow="1">
                <a:tableStyleId>{5C22544A-7EE6-4342-B048-85BDC9FD1C3A}</a:tableStyleId>
              </a:tblPr>
              <a:tblGrid>
                <a:gridCol w="4219119">
                  <a:extLst>
                    <a:ext uri="{9D8B030D-6E8A-4147-A177-3AD203B41FA5}">
                      <a16:colId xmlns:a16="http://schemas.microsoft.com/office/drawing/2014/main" val="3969655747"/>
                    </a:ext>
                  </a:extLst>
                </a:gridCol>
                <a:gridCol w="2540307">
                  <a:extLst>
                    <a:ext uri="{9D8B030D-6E8A-4147-A177-3AD203B41FA5}">
                      <a16:colId xmlns:a16="http://schemas.microsoft.com/office/drawing/2014/main" val="1045609568"/>
                    </a:ext>
                  </a:extLst>
                </a:gridCol>
                <a:gridCol w="2540307">
                  <a:extLst>
                    <a:ext uri="{9D8B030D-6E8A-4147-A177-3AD203B41FA5}">
                      <a16:colId xmlns:a16="http://schemas.microsoft.com/office/drawing/2014/main" val="3510125498"/>
                    </a:ext>
                  </a:extLst>
                </a:gridCol>
                <a:gridCol w="2879015">
                  <a:extLst>
                    <a:ext uri="{9D8B030D-6E8A-4147-A177-3AD203B41FA5}">
                      <a16:colId xmlns:a16="http://schemas.microsoft.com/office/drawing/2014/main" val="6369694"/>
                    </a:ext>
                  </a:extLst>
                </a:gridCol>
              </a:tblGrid>
              <a:tr h="2000279">
                <a:tc>
                  <a:txBody>
                    <a:bodyPr/>
                    <a:lstStyle/>
                    <a:p>
                      <a:r>
                        <a:rPr lang="en-ZA" dirty="0"/>
                        <a:t>MUNICIPALITY</a:t>
                      </a:r>
                    </a:p>
                  </a:txBody>
                  <a:tcPr>
                    <a:solidFill>
                      <a:schemeClr val="accent3"/>
                    </a:solidFill>
                  </a:tcPr>
                </a:tc>
                <a:tc>
                  <a:txBody>
                    <a:bodyPr/>
                    <a:lstStyle/>
                    <a:p>
                      <a:r>
                        <a:rPr lang="en-ZA" dirty="0"/>
                        <a:t>2017/2018</a:t>
                      </a:r>
                    </a:p>
                  </a:txBody>
                  <a:tcPr>
                    <a:solidFill>
                      <a:schemeClr val="accent3"/>
                    </a:solidFill>
                  </a:tcPr>
                </a:tc>
                <a:tc>
                  <a:txBody>
                    <a:bodyPr/>
                    <a:lstStyle/>
                    <a:p>
                      <a:r>
                        <a:rPr lang="en-ZA" dirty="0"/>
                        <a:t>2018/2019</a:t>
                      </a:r>
                    </a:p>
                  </a:txBody>
                  <a:tcPr>
                    <a:solidFill>
                      <a:schemeClr val="accent3"/>
                    </a:solidFill>
                  </a:tcPr>
                </a:tc>
                <a:tc>
                  <a:txBody>
                    <a:bodyPr/>
                    <a:lstStyle/>
                    <a:p>
                      <a:r>
                        <a:rPr lang="en-ZA" dirty="0"/>
                        <a:t>2019/2020</a:t>
                      </a:r>
                    </a:p>
                  </a:txBody>
                  <a:tcPr>
                    <a:solidFill>
                      <a:schemeClr val="accent3"/>
                    </a:solidFill>
                  </a:tcPr>
                </a:tc>
                <a:extLst>
                  <a:ext uri="{0D108BD9-81ED-4DB2-BD59-A6C34878D82A}">
                    <a16:rowId xmlns:a16="http://schemas.microsoft.com/office/drawing/2014/main" val="2973834116"/>
                  </a:ext>
                </a:extLst>
              </a:tr>
              <a:tr h="2362999">
                <a:tc>
                  <a:txBody>
                    <a:bodyPr/>
                    <a:lstStyle/>
                    <a:p>
                      <a:r>
                        <a:rPr lang="en-ZA" dirty="0"/>
                        <a:t>Sekhukhune </a:t>
                      </a:r>
                    </a:p>
                  </a:txBody>
                  <a:tcPr/>
                </a:tc>
                <a:tc>
                  <a:txBody>
                    <a:bodyPr/>
                    <a:lstStyle/>
                    <a:p>
                      <a:r>
                        <a:rPr lang="en-ZA" dirty="0"/>
                        <a:t>No</a:t>
                      </a:r>
                    </a:p>
                  </a:txBody>
                  <a:tcPr/>
                </a:tc>
                <a:tc>
                  <a:txBody>
                    <a:bodyPr/>
                    <a:lstStyle/>
                    <a:p>
                      <a:r>
                        <a:rPr lang="en-ZA" dirty="0"/>
                        <a:t>Yes</a:t>
                      </a:r>
                    </a:p>
                  </a:txBody>
                  <a:tcPr/>
                </a:tc>
                <a:tc>
                  <a:txBody>
                    <a:bodyPr/>
                    <a:lstStyle/>
                    <a:p>
                      <a:r>
                        <a:rPr lang="en-ZA" dirty="0"/>
                        <a:t>No</a:t>
                      </a:r>
                    </a:p>
                  </a:txBody>
                  <a:tcPr/>
                </a:tc>
                <a:extLst>
                  <a:ext uri="{0D108BD9-81ED-4DB2-BD59-A6C34878D82A}">
                    <a16:rowId xmlns:a16="http://schemas.microsoft.com/office/drawing/2014/main" val="2432246698"/>
                  </a:ext>
                </a:extLst>
              </a:tr>
            </a:tbl>
          </a:graphicData>
        </a:graphic>
      </p:graphicFrame>
    </p:spTree>
    <p:extLst>
      <p:ext uri="{BB962C8B-B14F-4D97-AF65-F5344CB8AC3E}">
        <p14:creationId xmlns:p14="http://schemas.microsoft.com/office/powerpoint/2010/main" val="380138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1552"/>
          </a:xfrm>
        </p:spPr>
        <p:txBody>
          <a:bodyPr>
            <a:noAutofit/>
          </a:bodyPr>
          <a:lstStyle/>
          <a:p>
            <a:pPr algn="ctr"/>
            <a:r>
              <a:rPr lang="en-ZA" sz="5400" b="1" dirty="0"/>
              <a:t>Purpose</a:t>
            </a:r>
            <a:endParaRPr lang="en-ZA" sz="5400" dirty="0"/>
          </a:p>
        </p:txBody>
      </p:sp>
      <p:pic>
        <p:nvPicPr>
          <p:cNvPr id="4" name="Picture 2" descr="C:\Users\Public\Documents\SEKHUKHUNE DISTRICT MUNICIPALITY\2014\PRESENTATION BACKGROUND\INSIDE P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705341"/>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B58A89B-A7FC-491D-86C4-34866B0E9BEF}"/>
              </a:ext>
            </a:extLst>
          </p:cNvPr>
          <p:cNvSpPr txBox="1"/>
          <p:nvPr/>
        </p:nvSpPr>
        <p:spPr>
          <a:xfrm>
            <a:off x="225287" y="927652"/>
            <a:ext cx="11661914" cy="2824106"/>
          </a:xfrm>
          <a:prstGeom prst="rect">
            <a:avLst/>
          </a:prstGeom>
          <a:noFill/>
        </p:spPr>
        <p:txBody>
          <a:bodyPr wrap="square" rtlCol="0">
            <a:spAutoFit/>
          </a:bodyPr>
          <a:lstStyle/>
          <a:p>
            <a:pPr algn="ctr">
              <a:lnSpc>
                <a:spcPct val="150000"/>
              </a:lnSpc>
            </a:pPr>
            <a:r>
              <a:rPr lang="en-ZA" sz="2400" dirty="0"/>
              <a:t> </a:t>
            </a:r>
            <a:r>
              <a:rPr kumimoji="0" lang="en-ZA"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 provide an overview of the state of the District Municipality</a:t>
            </a:r>
            <a:endParaRPr kumimoji="0" lang="en-ZA" sz="4000" b="0" i="0" u="none" strike="noStrike" kern="1200" cap="none" spc="0" normalizeH="0" baseline="0" noProof="0" dirty="0">
              <a:ln>
                <a:noFill/>
              </a:ln>
              <a:solidFill>
                <a:prstClr val="black"/>
              </a:solidFill>
              <a:effectLst/>
              <a:uLnTx/>
              <a:uFillTx/>
              <a:latin typeface="Calibri"/>
              <a:ea typeface="+mn-ea"/>
              <a:cs typeface="+mn-cs"/>
            </a:endParaRPr>
          </a:p>
          <a:p>
            <a:pPr>
              <a:lnSpc>
                <a:spcPct val="150000"/>
              </a:lnSpc>
            </a:pPr>
            <a:endParaRPr lang="en-ZA" sz="2400" dirty="0"/>
          </a:p>
          <a:p>
            <a:pPr marL="285750" indent="-285750">
              <a:lnSpc>
                <a:spcPct val="150000"/>
              </a:lnSpc>
              <a:buFont typeface="Arial" panose="020B0604020202020204" pitchFamily="34" charset="0"/>
              <a:buChar char="•"/>
            </a:pPr>
            <a:endParaRPr lang="en-ZA" sz="1600" dirty="0"/>
          </a:p>
        </p:txBody>
      </p:sp>
    </p:spTree>
    <p:extLst>
      <p:ext uri="{BB962C8B-B14F-4D97-AF65-F5344CB8AC3E}">
        <p14:creationId xmlns:p14="http://schemas.microsoft.com/office/powerpoint/2010/main" val="1760018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39212"/>
            <a:ext cx="10259567" cy="646331"/>
          </a:xfrm>
          <a:prstGeom prst="rect">
            <a:avLst/>
          </a:prstGeom>
        </p:spPr>
        <p:txBody>
          <a:bodyPr wrap="square">
            <a:spAutoFit/>
          </a:bodyPr>
          <a:lstStyle/>
          <a:p>
            <a:pPr algn="ctr"/>
            <a:r>
              <a:rPr lang="en-ZA" sz="3600" b="1" dirty="0">
                <a:latin typeface="Arial Bold" panose="020B0704020202020204" pitchFamily="34" charset="0"/>
                <a:cs typeface="Arial Bold" panose="020B0704020202020204" pitchFamily="34" charset="0"/>
              </a:rPr>
              <a:t>Audit outcomes from 2015/2016 AG’s Report</a:t>
            </a:r>
            <a:r>
              <a:rPr lang="en-US" sz="3600" dirty="0">
                <a:latin typeface="Arial Bold" panose="020B0704020202020204" pitchFamily="34" charset="0"/>
                <a:ea typeface="Osaka" pitchFamily="1" charset="-128"/>
                <a:cs typeface="Arial Bold" panose="020B0704020202020204" pitchFamily="34" charset="0"/>
              </a:rPr>
              <a:t> </a:t>
            </a:r>
            <a:endParaRPr lang="en-ZA" sz="3600" dirty="0">
              <a:latin typeface="Arial Bold" panose="020B0704020202020204" pitchFamily="34" charset="0"/>
              <a:cs typeface="Arial Bold" panose="020B0704020202020204" pitchFamily="34" charset="0"/>
            </a:endParaRPr>
          </a:p>
        </p:txBody>
      </p:sp>
      <p:pic>
        <p:nvPicPr>
          <p:cNvPr id="3"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88676"/>
            <a:ext cx="12191999" cy="8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277409C9-3934-4EFE-9A33-67B269578FF4}"/>
              </a:ext>
            </a:extLst>
          </p:cNvPr>
          <p:cNvGraphicFramePr>
            <a:graphicFrameLocks noGrp="1"/>
          </p:cNvGraphicFramePr>
          <p:nvPr>
            <p:extLst>
              <p:ext uri="{D42A27DB-BD31-4B8C-83A1-F6EECF244321}">
                <p14:modId xmlns:p14="http://schemas.microsoft.com/office/powerpoint/2010/main" val="2135425149"/>
              </p:ext>
            </p:extLst>
          </p:nvPr>
        </p:nvGraphicFramePr>
        <p:xfrm>
          <a:off x="773722" y="1681316"/>
          <a:ext cx="10733648" cy="4837472"/>
        </p:xfrm>
        <a:graphic>
          <a:graphicData uri="http://schemas.openxmlformats.org/drawingml/2006/table">
            <a:tbl>
              <a:tblPr firstRow="1" bandRow="1">
                <a:tableStyleId>{BC89EF96-8CEA-46FF-86C4-4CE0E7609802}</a:tableStyleId>
              </a:tblPr>
              <a:tblGrid>
                <a:gridCol w="10733648">
                  <a:extLst>
                    <a:ext uri="{9D8B030D-6E8A-4147-A177-3AD203B41FA5}">
                      <a16:colId xmlns:a16="http://schemas.microsoft.com/office/drawing/2014/main" val="20000"/>
                    </a:ext>
                  </a:extLst>
                </a:gridCol>
              </a:tblGrid>
              <a:tr h="4837472">
                <a:tc>
                  <a:txBody>
                    <a:bodyPr/>
                    <a:lstStyle/>
                    <a:p>
                      <a:pPr algn="ctr"/>
                      <a:endParaRPr lang="en-ZA" sz="2000" dirty="0"/>
                    </a:p>
                  </a:txBody>
                  <a:tcPr anchor="ctr"/>
                </a:tc>
                <a:extLst>
                  <a:ext uri="{0D108BD9-81ED-4DB2-BD59-A6C34878D82A}">
                    <a16:rowId xmlns:a16="http://schemas.microsoft.com/office/drawing/2014/main" val="10000"/>
                  </a:ext>
                </a:extLst>
              </a:tr>
            </a:tbl>
          </a:graphicData>
        </a:graphic>
      </p:graphicFrame>
      <p:graphicFrame>
        <p:nvGraphicFramePr>
          <p:cNvPr id="8" name="Table 8">
            <a:extLst>
              <a:ext uri="{FF2B5EF4-FFF2-40B4-BE49-F238E27FC236}">
                <a16:creationId xmlns:a16="http://schemas.microsoft.com/office/drawing/2014/main" id="{5CD67B7F-AC57-4514-B576-940873AB6CE3}"/>
              </a:ext>
            </a:extLst>
          </p:cNvPr>
          <p:cNvGraphicFramePr>
            <a:graphicFrameLocks noGrp="1"/>
          </p:cNvGraphicFramePr>
          <p:nvPr>
            <p:extLst>
              <p:ext uri="{D42A27DB-BD31-4B8C-83A1-F6EECF244321}">
                <p14:modId xmlns:p14="http://schemas.microsoft.com/office/powerpoint/2010/main" val="739833590"/>
              </p:ext>
            </p:extLst>
          </p:nvPr>
        </p:nvGraphicFramePr>
        <p:xfrm>
          <a:off x="-1" y="1123950"/>
          <a:ext cx="12191999" cy="5734051"/>
        </p:xfrm>
        <a:graphic>
          <a:graphicData uri="http://schemas.openxmlformats.org/drawingml/2006/table">
            <a:tbl>
              <a:tblPr firstRow="1" bandRow="1">
                <a:tableStyleId>{5C22544A-7EE6-4342-B048-85BDC9FD1C3A}</a:tableStyleId>
              </a:tblPr>
              <a:tblGrid>
                <a:gridCol w="1764182">
                  <a:extLst>
                    <a:ext uri="{9D8B030D-6E8A-4147-A177-3AD203B41FA5}">
                      <a16:colId xmlns:a16="http://schemas.microsoft.com/office/drawing/2014/main" val="3655366152"/>
                    </a:ext>
                  </a:extLst>
                </a:gridCol>
                <a:gridCol w="1849052">
                  <a:extLst>
                    <a:ext uri="{9D8B030D-6E8A-4147-A177-3AD203B41FA5}">
                      <a16:colId xmlns:a16="http://schemas.microsoft.com/office/drawing/2014/main" val="1987318853"/>
                    </a:ext>
                  </a:extLst>
                </a:gridCol>
                <a:gridCol w="2129006">
                  <a:extLst>
                    <a:ext uri="{9D8B030D-6E8A-4147-A177-3AD203B41FA5}">
                      <a16:colId xmlns:a16="http://schemas.microsoft.com/office/drawing/2014/main" val="3086617628"/>
                    </a:ext>
                  </a:extLst>
                </a:gridCol>
                <a:gridCol w="3590170">
                  <a:extLst>
                    <a:ext uri="{9D8B030D-6E8A-4147-A177-3AD203B41FA5}">
                      <a16:colId xmlns:a16="http://schemas.microsoft.com/office/drawing/2014/main" val="1621062549"/>
                    </a:ext>
                  </a:extLst>
                </a:gridCol>
                <a:gridCol w="2859589">
                  <a:extLst>
                    <a:ext uri="{9D8B030D-6E8A-4147-A177-3AD203B41FA5}">
                      <a16:colId xmlns:a16="http://schemas.microsoft.com/office/drawing/2014/main" val="917135703"/>
                    </a:ext>
                  </a:extLst>
                </a:gridCol>
              </a:tblGrid>
              <a:tr h="1194927">
                <a:tc>
                  <a:txBody>
                    <a:bodyPr/>
                    <a:lstStyle/>
                    <a:p>
                      <a:r>
                        <a:rPr lang="en-ZA" dirty="0">
                          <a:solidFill>
                            <a:schemeClr val="tx1"/>
                          </a:solidFill>
                        </a:rPr>
                        <a:t>Financial Year</a:t>
                      </a:r>
                    </a:p>
                  </a:txBody>
                  <a:tcPr>
                    <a:solidFill>
                      <a:schemeClr val="accent6"/>
                    </a:solidFill>
                  </a:tcPr>
                </a:tc>
                <a:tc>
                  <a:txBody>
                    <a:bodyPr/>
                    <a:lstStyle/>
                    <a:p>
                      <a:r>
                        <a:rPr lang="en-ZA" dirty="0">
                          <a:solidFill>
                            <a:schemeClr val="tx1"/>
                          </a:solidFill>
                        </a:rPr>
                        <a:t>Planned Audit</a:t>
                      </a:r>
                    </a:p>
                  </a:txBody>
                  <a:tcPr>
                    <a:solidFill>
                      <a:schemeClr val="accent6"/>
                    </a:solidFill>
                  </a:tcPr>
                </a:tc>
                <a:tc>
                  <a:txBody>
                    <a:bodyPr/>
                    <a:lstStyle/>
                    <a:p>
                      <a:r>
                        <a:rPr lang="en-ZA" dirty="0">
                          <a:solidFill>
                            <a:schemeClr val="tx1"/>
                          </a:solidFill>
                        </a:rPr>
                        <a:t>Obtained Audit</a:t>
                      </a:r>
                    </a:p>
                  </a:txBody>
                  <a:tcPr>
                    <a:solidFill>
                      <a:schemeClr val="accent6"/>
                    </a:solidFill>
                  </a:tcPr>
                </a:tc>
                <a:tc>
                  <a:txBody>
                    <a:bodyPr/>
                    <a:lstStyle/>
                    <a:p>
                      <a:r>
                        <a:rPr lang="en-ZA" dirty="0">
                          <a:solidFill>
                            <a:schemeClr val="tx1"/>
                          </a:solidFill>
                        </a:rPr>
                        <a:t>Repeated Findings</a:t>
                      </a:r>
                    </a:p>
                  </a:txBody>
                  <a:tcPr>
                    <a:solidFill>
                      <a:schemeClr val="accent6"/>
                    </a:solidFill>
                  </a:tcPr>
                </a:tc>
                <a:tc>
                  <a:txBody>
                    <a:bodyPr/>
                    <a:lstStyle/>
                    <a:p>
                      <a:r>
                        <a:rPr lang="en-ZA" dirty="0">
                          <a:solidFill>
                            <a:schemeClr val="tx1"/>
                          </a:solidFill>
                        </a:rPr>
                        <a:t>Remarks</a:t>
                      </a:r>
                    </a:p>
                  </a:txBody>
                  <a:tcPr>
                    <a:solidFill>
                      <a:schemeClr val="accent6"/>
                    </a:solidFill>
                  </a:tcPr>
                </a:tc>
                <a:extLst>
                  <a:ext uri="{0D108BD9-81ED-4DB2-BD59-A6C34878D82A}">
                    <a16:rowId xmlns:a16="http://schemas.microsoft.com/office/drawing/2014/main" val="123475397"/>
                  </a:ext>
                </a:extLst>
              </a:tr>
              <a:tr h="1134781">
                <a:tc>
                  <a:txBody>
                    <a:bodyPr/>
                    <a:lstStyle/>
                    <a:p>
                      <a:r>
                        <a:rPr lang="en-ZA" dirty="0"/>
                        <a:t>2015/2016</a:t>
                      </a:r>
                    </a:p>
                  </a:txBody>
                  <a:tcPr>
                    <a:solidFill>
                      <a:schemeClr val="accent6"/>
                    </a:solidFill>
                  </a:tcPr>
                </a:tc>
                <a:tc>
                  <a:txBody>
                    <a:bodyPr/>
                    <a:lstStyle/>
                    <a:p>
                      <a:r>
                        <a:rPr lang="en-ZA" sz="1800" kern="1200" dirty="0">
                          <a:solidFill>
                            <a:schemeClr val="tx1"/>
                          </a:solidFill>
                          <a:latin typeface="+mn-lt"/>
                          <a:ea typeface="+mn-ea"/>
                          <a:cs typeface="+mn-cs"/>
                        </a:rPr>
                        <a:t>Unqualified</a:t>
                      </a:r>
                    </a:p>
                  </a:txBody>
                  <a:tcPr>
                    <a:solidFill>
                      <a:schemeClr val="accent6"/>
                    </a:solidFill>
                  </a:tcPr>
                </a:tc>
                <a:tc>
                  <a:txBody>
                    <a:bodyPr/>
                    <a:lstStyle/>
                    <a:p>
                      <a:pPr algn="ctr"/>
                      <a:r>
                        <a:rPr lang="en-ZA" dirty="0"/>
                        <a:t>Unqualified</a:t>
                      </a:r>
                    </a:p>
                  </a:txBody>
                  <a:tcPr>
                    <a:solidFill>
                      <a:schemeClr val="accent6"/>
                    </a:solidFill>
                  </a:tcPr>
                </a:tc>
                <a:tc rowSpan="4">
                  <a:txBody>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Restatement of corresponding figures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Material losses-Water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Irregular expenditure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Fruitless and Wasteful expenditure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Unauthorised expenditure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Significant uncertainties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Property ,Plant and Equipment</a:t>
                      </a:r>
                    </a:p>
                    <a:p>
                      <a:endParaRPr lang="en-ZA" dirty="0"/>
                    </a:p>
                  </a:txBody>
                  <a:tcPr>
                    <a:solidFill>
                      <a:schemeClr val="accent6"/>
                    </a:solidFill>
                  </a:tcPr>
                </a:tc>
                <a:tc>
                  <a:txBody>
                    <a:bodyPr/>
                    <a:lstStyle/>
                    <a:p>
                      <a:endParaRPr lang="en-ZA" dirty="0"/>
                    </a:p>
                  </a:txBody>
                  <a:tcPr>
                    <a:solidFill>
                      <a:schemeClr val="accent6"/>
                    </a:solidFill>
                  </a:tcPr>
                </a:tc>
                <a:extLst>
                  <a:ext uri="{0D108BD9-81ED-4DB2-BD59-A6C34878D82A}">
                    <a16:rowId xmlns:a16="http://schemas.microsoft.com/office/drawing/2014/main" val="1408822727"/>
                  </a:ext>
                </a:extLst>
              </a:tr>
              <a:tr h="1134781">
                <a:tc>
                  <a:txBody>
                    <a:bodyPr/>
                    <a:lstStyle/>
                    <a:p>
                      <a:r>
                        <a:rPr lang="en-ZA" dirty="0"/>
                        <a:t>2016/2017</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chemeClr val="tx1"/>
                          </a:solidFill>
                          <a:effectLst/>
                          <a:uLnTx/>
                          <a:uFillTx/>
                          <a:latin typeface="Calibri" panose="020F0502020204030204"/>
                          <a:ea typeface="+mn-ea"/>
                          <a:cs typeface="+mn-cs"/>
                        </a:rPr>
                        <a:t>Unqualified</a:t>
                      </a:r>
                    </a:p>
                  </a:txBody>
                  <a:tcPr>
                    <a:solidFill>
                      <a:schemeClr val="accent6"/>
                    </a:solidFill>
                  </a:tcPr>
                </a:tc>
                <a:tc>
                  <a:txBody>
                    <a:bodyPr/>
                    <a:lstStyle/>
                    <a:p>
                      <a:pPr algn="ctr"/>
                      <a:r>
                        <a:rPr lang="en-ZA" sz="2000" dirty="0"/>
                        <a:t>Unqualified</a:t>
                      </a:r>
                    </a:p>
                  </a:txBody>
                  <a:tcPr>
                    <a:solidFill>
                      <a:schemeClr val="accent6"/>
                    </a:solidFill>
                  </a:tcPr>
                </a:tc>
                <a:tc vMerge="1">
                  <a:txBody>
                    <a:bodyPr/>
                    <a:lstStyle/>
                    <a:p>
                      <a:endParaRPr lang="en-ZA" dirty="0"/>
                    </a:p>
                  </a:txBody>
                  <a:tcPr/>
                </a:tc>
                <a:tc>
                  <a:txBody>
                    <a:bodyPr/>
                    <a:lstStyle/>
                    <a:p>
                      <a:endParaRPr lang="en-ZA" dirty="0"/>
                    </a:p>
                  </a:txBody>
                  <a:tcPr>
                    <a:solidFill>
                      <a:schemeClr val="accent6"/>
                    </a:solidFill>
                  </a:tcPr>
                </a:tc>
                <a:extLst>
                  <a:ext uri="{0D108BD9-81ED-4DB2-BD59-A6C34878D82A}">
                    <a16:rowId xmlns:a16="http://schemas.microsoft.com/office/drawing/2014/main" val="3214893393"/>
                  </a:ext>
                </a:extLst>
              </a:tr>
              <a:tr h="1134781">
                <a:tc>
                  <a:txBody>
                    <a:bodyPr/>
                    <a:lstStyle/>
                    <a:p>
                      <a:r>
                        <a:rPr lang="en-ZA" dirty="0"/>
                        <a:t>2017/2018</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chemeClr val="tx1"/>
                          </a:solidFill>
                          <a:effectLst/>
                          <a:uLnTx/>
                          <a:uFillTx/>
                          <a:latin typeface="Calibri" panose="020F0502020204030204"/>
                          <a:ea typeface="+mn-ea"/>
                          <a:cs typeface="+mn-cs"/>
                        </a:rPr>
                        <a:t>Unqualified</a:t>
                      </a:r>
                    </a:p>
                  </a:txBody>
                  <a:tcPr>
                    <a:solidFill>
                      <a:schemeClr val="accent6"/>
                    </a:solidFill>
                  </a:tcPr>
                </a:tc>
                <a:tc>
                  <a:txBody>
                    <a:bodyPr/>
                    <a:lstStyle/>
                    <a:p>
                      <a:pPr algn="ctr"/>
                      <a:r>
                        <a:rPr lang="en-ZA" sz="2000" dirty="0"/>
                        <a:t>Unqualified</a:t>
                      </a:r>
                    </a:p>
                  </a:txBody>
                  <a:tcPr>
                    <a:solidFill>
                      <a:schemeClr val="accent6"/>
                    </a:solidFill>
                  </a:tcPr>
                </a:tc>
                <a:tc vMerge="1">
                  <a:txBody>
                    <a:bodyPr/>
                    <a:lstStyle/>
                    <a:p>
                      <a:endParaRPr lang="en-ZA" dirty="0"/>
                    </a:p>
                  </a:txBody>
                  <a:tcPr/>
                </a:tc>
                <a:tc>
                  <a:txBody>
                    <a:bodyPr/>
                    <a:lstStyle/>
                    <a:p>
                      <a:endParaRPr lang="en-ZA" dirty="0"/>
                    </a:p>
                  </a:txBody>
                  <a:tcPr>
                    <a:solidFill>
                      <a:schemeClr val="accent6"/>
                    </a:solidFill>
                  </a:tcPr>
                </a:tc>
                <a:extLst>
                  <a:ext uri="{0D108BD9-81ED-4DB2-BD59-A6C34878D82A}">
                    <a16:rowId xmlns:a16="http://schemas.microsoft.com/office/drawing/2014/main" val="4112680329"/>
                  </a:ext>
                </a:extLst>
              </a:tr>
              <a:tr h="1134781">
                <a:tc>
                  <a:txBody>
                    <a:bodyPr/>
                    <a:lstStyle/>
                    <a:p>
                      <a:r>
                        <a:rPr lang="en-ZA" dirty="0"/>
                        <a:t>2018/2019</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chemeClr val="tx1"/>
                          </a:solidFill>
                          <a:effectLst/>
                          <a:uLnTx/>
                          <a:uFillTx/>
                          <a:latin typeface="Calibri" panose="020F0502020204030204"/>
                          <a:ea typeface="+mn-ea"/>
                          <a:cs typeface="+mn-cs"/>
                        </a:rPr>
                        <a:t>Unqualified</a:t>
                      </a:r>
                    </a:p>
                  </a:txBody>
                  <a:tcPr>
                    <a:solidFill>
                      <a:schemeClr val="accent6"/>
                    </a:solidFill>
                  </a:tcPr>
                </a:tc>
                <a:tc>
                  <a:txBody>
                    <a:bodyPr/>
                    <a:lstStyle/>
                    <a:p>
                      <a:pPr algn="ctr"/>
                      <a:r>
                        <a:rPr lang="en-ZA" sz="2000" dirty="0"/>
                        <a:t>Qualified</a:t>
                      </a:r>
                    </a:p>
                  </a:txBody>
                  <a:tcPr>
                    <a:solidFill>
                      <a:schemeClr val="accent6"/>
                    </a:solidFill>
                  </a:tcPr>
                </a:tc>
                <a:tc vMerge="1">
                  <a:txBody>
                    <a:bodyPr/>
                    <a:lstStyle/>
                    <a:p>
                      <a:endParaRPr lang="en-ZA" dirty="0"/>
                    </a:p>
                  </a:txBody>
                  <a:tcPr/>
                </a:tc>
                <a:tc>
                  <a:txBody>
                    <a:bodyPr/>
                    <a:lstStyle/>
                    <a:p>
                      <a:endParaRPr lang="en-ZA" dirty="0"/>
                    </a:p>
                  </a:txBody>
                  <a:tcPr>
                    <a:solidFill>
                      <a:schemeClr val="accent6"/>
                    </a:solidFill>
                  </a:tcPr>
                </a:tc>
                <a:extLst>
                  <a:ext uri="{0D108BD9-81ED-4DB2-BD59-A6C34878D82A}">
                    <a16:rowId xmlns:a16="http://schemas.microsoft.com/office/drawing/2014/main" val="3863667375"/>
                  </a:ext>
                </a:extLst>
              </a:tr>
            </a:tbl>
          </a:graphicData>
        </a:graphic>
      </p:graphicFrame>
    </p:spTree>
    <p:extLst>
      <p:ext uri="{BB962C8B-B14F-4D97-AF65-F5344CB8AC3E}">
        <p14:creationId xmlns:p14="http://schemas.microsoft.com/office/powerpoint/2010/main" val="823736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721" y="304800"/>
            <a:ext cx="11179739" cy="769441"/>
          </a:xfrm>
          <a:prstGeom prst="rect">
            <a:avLst/>
          </a:prstGeom>
        </p:spPr>
        <p:txBody>
          <a:bodyPr wrap="square">
            <a:spAutoFit/>
          </a:bodyPr>
          <a:lstStyle/>
          <a:p>
            <a:r>
              <a:rPr lang="en-ZA" sz="4400" b="1" dirty="0">
                <a:latin typeface="Arial Bold" panose="020B0704020202020204" pitchFamily="34" charset="0"/>
                <a:cs typeface="Arial Bold" panose="020B0704020202020204" pitchFamily="34" charset="0"/>
              </a:rPr>
              <a:t>Implementation of Post Audit Action Plan</a:t>
            </a:r>
            <a:endParaRPr lang="en-ZA" sz="4400" dirty="0">
              <a:latin typeface="Arial Bold" panose="020B0704020202020204" pitchFamily="34" charset="0"/>
              <a:cs typeface="Arial Bold" panose="020B0704020202020204" pitchFamily="34" charset="0"/>
            </a:endParaRPr>
          </a:p>
        </p:txBody>
      </p:sp>
      <p:pic>
        <p:nvPicPr>
          <p:cNvPr id="3"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38193"/>
            <a:ext cx="12191999" cy="11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277409C9-3934-4EFE-9A33-67B269578FF4}"/>
              </a:ext>
            </a:extLst>
          </p:cNvPr>
          <p:cNvGraphicFramePr>
            <a:graphicFrameLocks noGrp="1"/>
          </p:cNvGraphicFramePr>
          <p:nvPr>
            <p:extLst>
              <p:ext uri="{D42A27DB-BD31-4B8C-83A1-F6EECF244321}">
                <p14:modId xmlns:p14="http://schemas.microsoft.com/office/powerpoint/2010/main" val="2741099557"/>
              </p:ext>
            </p:extLst>
          </p:nvPr>
        </p:nvGraphicFramePr>
        <p:xfrm>
          <a:off x="92764" y="1616766"/>
          <a:ext cx="12099236" cy="4121427"/>
        </p:xfrm>
        <a:graphic>
          <a:graphicData uri="http://schemas.openxmlformats.org/drawingml/2006/table">
            <a:tbl>
              <a:tblPr firstRow="1" bandRow="1">
                <a:tableStyleId>{BC89EF96-8CEA-46FF-86C4-4CE0E7609802}</a:tableStyleId>
              </a:tblPr>
              <a:tblGrid>
                <a:gridCol w="3024809">
                  <a:extLst>
                    <a:ext uri="{9D8B030D-6E8A-4147-A177-3AD203B41FA5}">
                      <a16:colId xmlns:a16="http://schemas.microsoft.com/office/drawing/2014/main" val="20000"/>
                    </a:ext>
                  </a:extLst>
                </a:gridCol>
                <a:gridCol w="3024809">
                  <a:extLst>
                    <a:ext uri="{9D8B030D-6E8A-4147-A177-3AD203B41FA5}">
                      <a16:colId xmlns:a16="http://schemas.microsoft.com/office/drawing/2014/main" val="20001"/>
                    </a:ext>
                  </a:extLst>
                </a:gridCol>
                <a:gridCol w="3024809">
                  <a:extLst>
                    <a:ext uri="{9D8B030D-6E8A-4147-A177-3AD203B41FA5}">
                      <a16:colId xmlns:a16="http://schemas.microsoft.com/office/drawing/2014/main" val="20002"/>
                    </a:ext>
                  </a:extLst>
                </a:gridCol>
                <a:gridCol w="3024809">
                  <a:extLst>
                    <a:ext uri="{9D8B030D-6E8A-4147-A177-3AD203B41FA5}">
                      <a16:colId xmlns:a16="http://schemas.microsoft.com/office/drawing/2014/main" val="20003"/>
                    </a:ext>
                  </a:extLst>
                </a:gridCol>
              </a:tblGrid>
              <a:tr h="1053968">
                <a:tc gridSpan="4">
                  <a:txBody>
                    <a:bodyPr/>
                    <a:lstStyle/>
                    <a:p>
                      <a:pPr algn="ctr"/>
                      <a:endParaRPr lang="en-ZA" sz="2000" dirty="0"/>
                    </a:p>
                  </a:txBody>
                  <a:tcPr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1053968">
                <a:tc>
                  <a:txBody>
                    <a:bodyPr/>
                    <a:lstStyle/>
                    <a:p>
                      <a:pPr algn="ctr"/>
                      <a:r>
                        <a:rPr lang="en-ZA" sz="2000" b="1" dirty="0"/>
                        <a:t>No. of issues raised</a:t>
                      </a:r>
                    </a:p>
                  </a:txBody>
                  <a:tcPr>
                    <a:solidFill>
                      <a:schemeClr val="accent6">
                        <a:lumMod val="60000"/>
                        <a:lumOff val="40000"/>
                        <a:alpha val="20000"/>
                      </a:schemeClr>
                    </a:solidFill>
                  </a:tcPr>
                </a:tc>
                <a:tc>
                  <a:txBody>
                    <a:bodyPr/>
                    <a:lstStyle/>
                    <a:p>
                      <a:pPr algn="ctr"/>
                      <a:r>
                        <a:rPr lang="en-ZA" sz="2000" b="1" dirty="0"/>
                        <a:t>Issues resolved</a:t>
                      </a:r>
                    </a:p>
                  </a:txBody>
                  <a:tcPr>
                    <a:solidFill>
                      <a:schemeClr val="accent6">
                        <a:lumMod val="60000"/>
                        <a:lumOff val="40000"/>
                        <a:alpha val="20000"/>
                      </a:schemeClr>
                    </a:solidFill>
                  </a:tcPr>
                </a:tc>
                <a:tc>
                  <a:txBody>
                    <a:bodyPr/>
                    <a:lstStyle/>
                    <a:p>
                      <a:pPr algn="ctr"/>
                      <a:r>
                        <a:rPr lang="en-ZA" sz="2000" b="1" dirty="0"/>
                        <a:t>Issues outstanding</a:t>
                      </a:r>
                    </a:p>
                  </a:txBody>
                  <a:tcPr>
                    <a:solidFill>
                      <a:schemeClr val="accent6">
                        <a:lumMod val="60000"/>
                        <a:lumOff val="40000"/>
                        <a:alpha val="20000"/>
                      </a:schemeClr>
                    </a:solidFill>
                  </a:tcPr>
                </a:tc>
                <a:tc>
                  <a:txBody>
                    <a:bodyPr/>
                    <a:lstStyle/>
                    <a:p>
                      <a:pPr algn="ctr"/>
                      <a:r>
                        <a:rPr lang="en-ZA" sz="2000" b="1" dirty="0"/>
                        <a:t>Confirmed by Internal Audit</a:t>
                      </a:r>
                    </a:p>
                  </a:txBody>
                  <a:tcPr>
                    <a:solidFill>
                      <a:schemeClr val="accent6">
                        <a:lumMod val="60000"/>
                        <a:lumOff val="40000"/>
                        <a:alpha val="20000"/>
                      </a:schemeClr>
                    </a:solidFill>
                  </a:tcPr>
                </a:tc>
                <a:extLst>
                  <a:ext uri="{0D108BD9-81ED-4DB2-BD59-A6C34878D82A}">
                    <a16:rowId xmlns:a16="http://schemas.microsoft.com/office/drawing/2014/main" val="10001"/>
                  </a:ext>
                </a:extLst>
              </a:tr>
              <a:tr h="2013491">
                <a:tc>
                  <a:txBody>
                    <a:bodyPr/>
                    <a:lstStyle/>
                    <a:p>
                      <a:pPr algn="ctr"/>
                      <a:r>
                        <a:rPr lang="en-ZA" sz="2000" dirty="0"/>
                        <a:t>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dirty="0"/>
                        <a:t>100%</a:t>
                      </a:r>
                    </a:p>
                  </a:txBody>
                  <a:tcPr/>
                </a:tc>
                <a:tc>
                  <a:txBody>
                    <a:bodyPr/>
                    <a:lstStyle/>
                    <a:p>
                      <a:pPr algn="ctr"/>
                      <a:r>
                        <a:rPr lang="en-ZA" sz="2000" dirty="0"/>
                        <a:t>0%</a:t>
                      </a:r>
                    </a:p>
                  </a:txBody>
                  <a:tcPr/>
                </a:tc>
                <a:tc>
                  <a:txBody>
                    <a:bodyPr/>
                    <a:lstStyle/>
                    <a:p>
                      <a:pPr algn="ctr"/>
                      <a:r>
                        <a:rPr lang="en-ZA" sz="2000" dirty="0"/>
                        <a:t>Internal Audit Confirmed the 50% of the issues resolves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1734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6177"/>
          </a:xfrm>
        </p:spPr>
        <p:txBody>
          <a:bodyPr/>
          <a:lstStyle/>
          <a:p>
            <a:r>
              <a:rPr lang="en-US" b="1" dirty="0"/>
              <a:t>2019/20 Audit status</a:t>
            </a:r>
            <a:endParaRPr lang="en-ZA" dirty="0"/>
          </a:p>
        </p:txBody>
      </p:sp>
      <p:pic>
        <p:nvPicPr>
          <p:cNvPr id="4" name="Picture 3"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8">
            <a:extLst>
              <a:ext uri="{FF2B5EF4-FFF2-40B4-BE49-F238E27FC236}">
                <a16:creationId xmlns:a16="http://schemas.microsoft.com/office/drawing/2014/main" id="{4C416BA7-869F-4A3F-9037-19D8759AF7F1}"/>
              </a:ext>
            </a:extLst>
          </p:cNvPr>
          <p:cNvGraphicFramePr>
            <a:graphicFrameLocks noGrp="1"/>
          </p:cNvGraphicFramePr>
          <p:nvPr>
            <p:ph idx="1"/>
            <p:extLst>
              <p:ext uri="{D42A27DB-BD31-4B8C-83A1-F6EECF244321}">
                <p14:modId xmlns:p14="http://schemas.microsoft.com/office/powerpoint/2010/main" val="1671770564"/>
              </p:ext>
            </p:extLst>
          </p:nvPr>
        </p:nvGraphicFramePr>
        <p:xfrm>
          <a:off x="106018" y="1232452"/>
          <a:ext cx="12085980" cy="4876799"/>
        </p:xfrm>
        <a:graphic>
          <a:graphicData uri="http://schemas.openxmlformats.org/drawingml/2006/table">
            <a:tbl>
              <a:tblPr firstRow="1" firstCol="1" bandRow="1"/>
              <a:tblGrid>
                <a:gridCol w="2416230">
                  <a:extLst>
                    <a:ext uri="{9D8B030D-6E8A-4147-A177-3AD203B41FA5}">
                      <a16:colId xmlns:a16="http://schemas.microsoft.com/office/drawing/2014/main" val="2967799638"/>
                    </a:ext>
                  </a:extLst>
                </a:gridCol>
                <a:gridCol w="2416230">
                  <a:extLst>
                    <a:ext uri="{9D8B030D-6E8A-4147-A177-3AD203B41FA5}">
                      <a16:colId xmlns:a16="http://schemas.microsoft.com/office/drawing/2014/main" val="3226142640"/>
                    </a:ext>
                  </a:extLst>
                </a:gridCol>
                <a:gridCol w="2417840">
                  <a:extLst>
                    <a:ext uri="{9D8B030D-6E8A-4147-A177-3AD203B41FA5}">
                      <a16:colId xmlns:a16="http://schemas.microsoft.com/office/drawing/2014/main" val="3287810852"/>
                    </a:ext>
                  </a:extLst>
                </a:gridCol>
                <a:gridCol w="2417840">
                  <a:extLst>
                    <a:ext uri="{9D8B030D-6E8A-4147-A177-3AD203B41FA5}">
                      <a16:colId xmlns:a16="http://schemas.microsoft.com/office/drawing/2014/main" val="249702442"/>
                    </a:ext>
                  </a:extLst>
                </a:gridCol>
                <a:gridCol w="2417840">
                  <a:extLst>
                    <a:ext uri="{9D8B030D-6E8A-4147-A177-3AD203B41FA5}">
                      <a16:colId xmlns:a16="http://schemas.microsoft.com/office/drawing/2014/main" val="2589612716"/>
                    </a:ext>
                  </a:extLst>
                </a:gridCol>
              </a:tblGrid>
              <a:tr h="533632">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RFI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Received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Submitted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545828157"/>
                  </a:ext>
                </a:extLst>
              </a:tr>
              <a:tr h="1650303">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SDM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02 (RFI 96 and 145) 145 they will reconcile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17 ( 8 are physical verification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992789"/>
                  </a:ext>
                </a:extLst>
              </a:tr>
              <a:tr h="533632">
                <a:tc>
                  <a:txBody>
                    <a:bodyPr/>
                    <a:lstStyle/>
                    <a:p>
                      <a:pPr>
                        <a:lnSpc>
                          <a:spcPct val="107000"/>
                        </a:lnSpc>
                        <a:spcAft>
                          <a:spcPts val="800"/>
                        </a:spcAft>
                      </a:pPr>
                      <a:r>
                        <a:rPr lang="en-ZA" sz="1800">
                          <a:effectLst/>
                          <a:latin typeface="Calibri" panose="020F0502020204030204" pitchFamily="34" charset="0"/>
                          <a:ea typeface="Calibri" panose="020F0502020204030204" pitchFamily="34" charset="0"/>
                          <a:cs typeface="Times New Roman" panose="02020603050405020304" pitchFamily="18" charset="0"/>
                        </a:rPr>
                        <a:t>SDA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838403"/>
                  </a:ext>
                </a:extLst>
              </a:tr>
              <a:tr h="1091968">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COMAF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Received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Responded by Management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Responded by AG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8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461341039"/>
                  </a:ext>
                </a:extLst>
              </a:tr>
              <a:tr h="533632">
                <a:tc>
                  <a:txBody>
                    <a:bodyPr/>
                    <a:lstStyle/>
                    <a:p>
                      <a:pPr>
                        <a:lnSpc>
                          <a:spcPct val="107000"/>
                        </a:lnSpc>
                        <a:spcAft>
                          <a:spcPts val="800"/>
                        </a:spcAft>
                      </a:pPr>
                      <a:r>
                        <a:rPr lang="en-ZA" sz="1800">
                          <a:effectLst/>
                          <a:latin typeface="Calibri" panose="020F0502020204030204" pitchFamily="34" charset="0"/>
                          <a:ea typeface="Calibri" panose="020F0502020204030204" pitchFamily="34" charset="0"/>
                          <a:cs typeface="Times New Roman" panose="02020603050405020304" pitchFamily="18" charset="0"/>
                        </a:rPr>
                        <a:t>SDM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30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33123"/>
                  </a:ext>
                </a:extLst>
              </a:tr>
              <a:tr h="533632">
                <a:tc>
                  <a:txBody>
                    <a:bodyPr/>
                    <a:lstStyle/>
                    <a:p>
                      <a:pPr>
                        <a:lnSpc>
                          <a:spcPct val="107000"/>
                        </a:lnSpc>
                        <a:spcAft>
                          <a:spcPts val="800"/>
                        </a:spcAft>
                      </a:pPr>
                      <a:r>
                        <a:rPr lang="en-ZA" sz="1800">
                          <a:effectLst/>
                          <a:latin typeface="Calibri" panose="020F0502020204030204" pitchFamily="34" charset="0"/>
                          <a:ea typeface="Calibri" panose="020F0502020204030204" pitchFamily="34" charset="0"/>
                          <a:cs typeface="Times New Roman" panose="02020603050405020304" pitchFamily="18" charset="0"/>
                        </a:rPr>
                        <a:t>SDA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411343"/>
                  </a:ext>
                </a:extLst>
              </a:tr>
            </a:tbl>
          </a:graphicData>
        </a:graphic>
      </p:graphicFrame>
    </p:spTree>
    <p:extLst>
      <p:ext uri="{BB962C8B-B14F-4D97-AF65-F5344CB8AC3E}">
        <p14:creationId xmlns:p14="http://schemas.microsoft.com/office/powerpoint/2010/main" val="168495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92" y="1"/>
            <a:ext cx="10415308" cy="1275008"/>
          </a:xfrm>
        </p:spPr>
        <p:txBody>
          <a:bodyPr/>
          <a:lstStyle/>
          <a:p>
            <a:r>
              <a:rPr lang="en-ZA" b="1" dirty="0"/>
              <a:t>Functionality of Audit Steering Committee</a:t>
            </a:r>
            <a:endParaRPr lang="en-ZA" dirty="0"/>
          </a:p>
        </p:txBody>
      </p:sp>
      <p:sp>
        <p:nvSpPr>
          <p:cNvPr id="3" name="Content Placeholder 2"/>
          <p:cNvSpPr>
            <a:spLocks noGrp="1"/>
          </p:cNvSpPr>
          <p:nvPr>
            <p:ph idx="1"/>
          </p:nvPr>
        </p:nvSpPr>
        <p:spPr>
          <a:xfrm>
            <a:off x="309093" y="1155032"/>
            <a:ext cx="10941676" cy="5073447"/>
          </a:xfrm>
        </p:spPr>
        <p:txBody>
          <a:bodyPr>
            <a:normAutofit/>
          </a:bodyPr>
          <a:lstStyle/>
          <a:p>
            <a:pPr algn="just"/>
            <a:endParaRPr lang="en-ZA" sz="2400" dirty="0"/>
          </a:p>
          <a:p>
            <a:pPr marL="800100" lvl="1" indent="-342900" algn="just"/>
            <a:endParaRPr lang="en-ZA" sz="2000" dirty="0"/>
          </a:p>
        </p:txBody>
      </p:sp>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4">
            <a:extLst>
              <a:ext uri="{FF2B5EF4-FFF2-40B4-BE49-F238E27FC236}">
                <a16:creationId xmlns:a16="http://schemas.microsoft.com/office/drawing/2014/main" id="{D3F06DDA-FB7F-4532-BF0F-A023B008039B}"/>
              </a:ext>
            </a:extLst>
          </p:cNvPr>
          <p:cNvGraphicFramePr>
            <a:graphicFrameLocks noGrp="1"/>
          </p:cNvGraphicFramePr>
          <p:nvPr>
            <p:extLst>
              <p:ext uri="{D42A27DB-BD31-4B8C-83A1-F6EECF244321}">
                <p14:modId xmlns:p14="http://schemas.microsoft.com/office/powerpoint/2010/main" val="4038177453"/>
              </p:ext>
            </p:extLst>
          </p:nvPr>
        </p:nvGraphicFramePr>
        <p:xfrm>
          <a:off x="0" y="1620253"/>
          <a:ext cx="12192000" cy="549992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02429442"/>
                    </a:ext>
                  </a:extLst>
                </a:gridCol>
                <a:gridCol w="3048000">
                  <a:extLst>
                    <a:ext uri="{9D8B030D-6E8A-4147-A177-3AD203B41FA5}">
                      <a16:colId xmlns:a16="http://schemas.microsoft.com/office/drawing/2014/main" val="1131143800"/>
                    </a:ext>
                  </a:extLst>
                </a:gridCol>
                <a:gridCol w="3048000">
                  <a:extLst>
                    <a:ext uri="{9D8B030D-6E8A-4147-A177-3AD203B41FA5}">
                      <a16:colId xmlns:a16="http://schemas.microsoft.com/office/drawing/2014/main" val="3876397355"/>
                    </a:ext>
                  </a:extLst>
                </a:gridCol>
                <a:gridCol w="3048000">
                  <a:extLst>
                    <a:ext uri="{9D8B030D-6E8A-4147-A177-3AD203B41FA5}">
                      <a16:colId xmlns:a16="http://schemas.microsoft.com/office/drawing/2014/main" val="2227463551"/>
                    </a:ext>
                  </a:extLst>
                </a:gridCol>
              </a:tblGrid>
              <a:tr h="1558113">
                <a:tc>
                  <a:txBody>
                    <a:bodyPr/>
                    <a:lstStyle/>
                    <a:p>
                      <a:r>
                        <a:rPr lang="en-ZA" sz="2400" dirty="0">
                          <a:solidFill>
                            <a:schemeClr val="tx1"/>
                          </a:solidFill>
                        </a:rPr>
                        <a:t>Committee Existence</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solidFill>
                            <a:schemeClr val="tx1"/>
                          </a:solidFill>
                        </a:rPr>
                        <a:t>Political involvement on meetings </a:t>
                      </a:r>
                    </a:p>
                  </a:txBody>
                  <a:tcPr>
                    <a:solidFill>
                      <a:schemeClr val="accent6"/>
                    </a:solidFill>
                  </a:tcPr>
                </a:tc>
                <a:tc>
                  <a:txBody>
                    <a:bodyPr/>
                    <a:lstStyle/>
                    <a:p>
                      <a:r>
                        <a:rPr lang="en-ZA" sz="2400" dirty="0">
                          <a:solidFill>
                            <a:schemeClr val="tx1"/>
                          </a:solidFill>
                        </a:rPr>
                        <a:t>Frequency</a:t>
                      </a:r>
                    </a:p>
                  </a:txBody>
                  <a:tcPr>
                    <a:solidFill>
                      <a:schemeClr val="accent6"/>
                    </a:solidFill>
                  </a:tcPr>
                </a:tc>
                <a:tc>
                  <a:txBody>
                    <a:bodyPr/>
                    <a:lstStyle/>
                    <a:p>
                      <a:r>
                        <a:rPr lang="en-ZA" sz="2400" dirty="0">
                          <a:solidFill>
                            <a:schemeClr val="tx1"/>
                          </a:solidFill>
                        </a:rPr>
                        <a:t>Functionality</a:t>
                      </a:r>
                    </a:p>
                  </a:txBody>
                  <a:tcPr>
                    <a:solidFill>
                      <a:schemeClr val="accent6"/>
                    </a:solidFill>
                  </a:tcPr>
                </a:tc>
                <a:extLst>
                  <a:ext uri="{0D108BD9-81ED-4DB2-BD59-A6C34878D82A}">
                    <a16:rowId xmlns:a16="http://schemas.microsoft.com/office/drawing/2014/main" val="3853755508"/>
                  </a:ext>
                </a:extLst>
              </a:tr>
              <a:tr h="1655808">
                <a:tc>
                  <a:txBody>
                    <a:bodyPr/>
                    <a:lstStyle/>
                    <a:p>
                      <a:r>
                        <a:rPr lang="en-ZA" sz="2400" dirty="0"/>
                        <a:t>Technical Steering Committee</a:t>
                      </a:r>
                    </a:p>
                  </a:txBody>
                  <a:tcPr>
                    <a:solidFill>
                      <a:schemeClr val="accent6"/>
                    </a:solidFill>
                  </a:tcPr>
                </a:tc>
                <a:tc>
                  <a:txBody>
                    <a:bodyPr/>
                    <a:lstStyle/>
                    <a:p>
                      <a:r>
                        <a:rPr lang="en-ZA" sz="2400" dirty="0"/>
                        <a:t>Accounting Officer, CFO and Senior management</a:t>
                      </a:r>
                    </a:p>
                  </a:txBody>
                  <a:tcPr>
                    <a:solidFill>
                      <a:schemeClr val="accent6"/>
                    </a:solidFill>
                  </a:tcPr>
                </a:tc>
                <a:tc rowSpan="2">
                  <a:txBody>
                    <a:bodyPr/>
                    <a:lstStyle/>
                    <a:p>
                      <a:r>
                        <a:rPr lang="en-ZA" sz="2400" dirty="0"/>
                        <a:t>Quarterly during the year and weekly during audit</a:t>
                      </a:r>
                    </a:p>
                  </a:txBody>
                  <a:tcPr>
                    <a:solidFill>
                      <a:schemeClr val="accent6"/>
                    </a:solidFill>
                  </a:tcPr>
                </a:tc>
                <a:tc>
                  <a:txBody>
                    <a:bodyPr/>
                    <a:lstStyle/>
                    <a:p>
                      <a:r>
                        <a:rPr lang="en-ZA" sz="2400" dirty="0"/>
                        <a:t>Yes</a:t>
                      </a:r>
                    </a:p>
                  </a:txBody>
                  <a:tcPr>
                    <a:solidFill>
                      <a:schemeClr val="accent6"/>
                    </a:solidFill>
                  </a:tcPr>
                </a:tc>
                <a:extLst>
                  <a:ext uri="{0D108BD9-81ED-4DB2-BD59-A6C34878D82A}">
                    <a16:rowId xmlns:a16="http://schemas.microsoft.com/office/drawing/2014/main" val="2416040283"/>
                  </a:ext>
                </a:extLst>
              </a:tr>
              <a:tr h="2023825">
                <a:tc>
                  <a:txBody>
                    <a:bodyPr/>
                    <a:lstStyle/>
                    <a:p>
                      <a:r>
                        <a:rPr lang="en-ZA" sz="2400" dirty="0"/>
                        <a:t>Political Steering Committee</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t>Executive Mayor, MMC Finance, other MMC’s, Chairperson MPAC and management are sitting in the meetings</a:t>
                      </a:r>
                    </a:p>
                    <a:p>
                      <a:endParaRPr lang="en-ZA" sz="2400" dirty="0"/>
                    </a:p>
                  </a:txBody>
                  <a:tcPr>
                    <a:solidFill>
                      <a:schemeClr val="accent6"/>
                    </a:solidFill>
                  </a:tcPr>
                </a:tc>
                <a:tc vMerge="1">
                  <a:txBody>
                    <a:bodyPr/>
                    <a:lstStyle/>
                    <a:p>
                      <a:endParaRPr lang="en-ZA" dirty="0"/>
                    </a:p>
                  </a:txBody>
                  <a:tcPr>
                    <a:solidFill>
                      <a:schemeClr val="accent6"/>
                    </a:solidFill>
                  </a:tcPr>
                </a:tc>
                <a:tc>
                  <a:txBody>
                    <a:bodyPr/>
                    <a:lstStyle/>
                    <a:p>
                      <a:r>
                        <a:rPr lang="en-ZA" sz="2400" dirty="0"/>
                        <a:t>Yes</a:t>
                      </a:r>
                    </a:p>
                  </a:txBody>
                  <a:tcPr>
                    <a:solidFill>
                      <a:schemeClr val="accent6"/>
                    </a:solidFill>
                  </a:tcPr>
                </a:tc>
                <a:extLst>
                  <a:ext uri="{0D108BD9-81ED-4DB2-BD59-A6C34878D82A}">
                    <a16:rowId xmlns:a16="http://schemas.microsoft.com/office/drawing/2014/main" val="2673943528"/>
                  </a:ext>
                </a:extLst>
              </a:tr>
            </a:tbl>
          </a:graphicData>
        </a:graphic>
      </p:graphicFrame>
    </p:spTree>
    <p:extLst>
      <p:ext uri="{BB962C8B-B14F-4D97-AF65-F5344CB8AC3E}">
        <p14:creationId xmlns:p14="http://schemas.microsoft.com/office/powerpoint/2010/main" val="105178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92" y="1"/>
            <a:ext cx="10415308" cy="1275008"/>
          </a:xfrm>
        </p:spPr>
        <p:txBody>
          <a:bodyPr/>
          <a:lstStyle/>
          <a:p>
            <a:r>
              <a:rPr lang="en-ZA" b="1" dirty="0"/>
              <a:t>Strategies to Improve Audit Outcomes</a:t>
            </a:r>
            <a:endParaRPr lang="en-ZA" dirty="0"/>
          </a:p>
        </p:txBody>
      </p:sp>
      <p:sp>
        <p:nvSpPr>
          <p:cNvPr id="3" name="Content Placeholder 2"/>
          <p:cNvSpPr>
            <a:spLocks noGrp="1"/>
          </p:cNvSpPr>
          <p:nvPr>
            <p:ph idx="1"/>
          </p:nvPr>
        </p:nvSpPr>
        <p:spPr>
          <a:xfrm>
            <a:off x="309093" y="1026695"/>
            <a:ext cx="10941676" cy="5201784"/>
          </a:xfrm>
        </p:spPr>
        <p:txBody>
          <a:bodyPr>
            <a:normAutofit/>
          </a:bodyPr>
          <a:lstStyle/>
          <a:p>
            <a:pPr algn="just">
              <a:buFont typeface="Wingdings" panose="05000000000000000000" pitchFamily="2" charset="2"/>
              <a:buChar char="v"/>
            </a:pPr>
            <a:r>
              <a:rPr lang="en-ZA" dirty="0">
                <a:latin typeface="Arial" panose="020B0604020202020204" pitchFamily="34" charset="0"/>
                <a:cs typeface="Arial" panose="020B0604020202020204" pitchFamily="34" charset="0"/>
              </a:rPr>
              <a:t>Action Plan developed and reviewed by Internal Audit and submitted to Provincial Treasury</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Internal Audit will continuously assist the municipality by reviewing high risk areas as identified by the Risk Management unit and as per management request</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 and Implement  a Clean Audit Strategy</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Monitor the Implementation of the Internal Audit Implementation plan and Auditor General action plan on a monthly and quarterly basis.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Alignment of IDP, Budget and SDBIP</a:t>
            </a:r>
          </a:p>
          <a:p>
            <a:pPr algn="just">
              <a:buFont typeface="Wingdings" panose="05000000000000000000" pitchFamily="2" charset="2"/>
              <a:buChar char="q"/>
            </a:pPr>
            <a:endParaRPr lang="en-ZA" sz="2400" dirty="0"/>
          </a:p>
        </p:txBody>
      </p:sp>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064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92" y="1"/>
            <a:ext cx="10415308" cy="1155031"/>
          </a:xfrm>
        </p:spPr>
        <p:txBody>
          <a:bodyPr/>
          <a:lstStyle/>
          <a:p>
            <a:r>
              <a:rPr lang="en-ZA" b="1" dirty="0"/>
              <a:t>Strategies to Improve Audit Outcomes cont..</a:t>
            </a:r>
            <a:endParaRPr lang="en-ZA" dirty="0"/>
          </a:p>
        </p:txBody>
      </p:sp>
      <p:sp>
        <p:nvSpPr>
          <p:cNvPr id="3" name="Content Placeholder 2"/>
          <p:cNvSpPr>
            <a:spLocks noGrp="1"/>
          </p:cNvSpPr>
          <p:nvPr>
            <p:ph idx="1"/>
          </p:nvPr>
        </p:nvSpPr>
        <p:spPr>
          <a:xfrm>
            <a:off x="0" y="1026695"/>
            <a:ext cx="11774905" cy="5201784"/>
          </a:xfrm>
        </p:spPr>
        <p:txBody>
          <a:bodyPr>
            <a:normAutofit/>
          </a:bodyPr>
          <a:lstStyle/>
          <a:p>
            <a:pPr lvl="0">
              <a:lnSpc>
                <a:spcPct val="107000"/>
              </a:lnSpc>
              <a:spcAft>
                <a:spcPts val="800"/>
              </a:spcAft>
              <a:buFont typeface="Wingdings" panose="05000000000000000000" pitchFamily="2" charset="2"/>
              <a:buChar char="v"/>
            </a:pPr>
            <a:r>
              <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Regular training of officials on SCM legislative and regulatory framework (Bid committee members a must)</a:t>
            </a:r>
            <a:endParaRPr lang="en-ZA" dirty="0">
              <a:effectLst/>
              <a:latin typeface="Calibri" panose="020F0502020204030204" pitchFamily="34" charset="0"/>
              <a:ea typeface="PMingLiU" panose="020B0604030504040204" pitchFamily="18" charset="-120"/>
              <a:cs typeface="Arial" panose="020B0604020202020204" pitchFamily="34" charset="0"/>
            </a:endParaRPr>
          </a:p>
          <a:p>
            <a:pPr lvl="0">
              <a:lnSpc>
                <a:spcPct val="107000"/>
              </a:lnSpc>
              <a:spcAft>
                <a:spcPts val="800"/>
              </a:spcAft>
              <a:buFont typeface="Wingdings" panose="05000000000000000000" pitchFamily="2" charset="2"/>
              <a:buChar char="v"/>
            </a:pPr>
            <a:r>
              <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diligence to be conducted by Internal Audit prior to awards of tenders</a:t>
            </a:r>
          </a:p>
          <a:p>
            <a:pPr lvl="0">
              <a:lnSpc>
                <a:spcPct val="107000"/>
              </a:lnSpc>
              <a:spcAft>
                <a:spcPts val="800"/>
              </a:spcAft>
              <a:buFont typeface="Wingdings" panose="05000000000000000000" pitchFamily="2" charset="2"/>
              <a:buChar char="v"/>
            </a:pPr>
            <a:r>
              <a:rPr lang="en-ZA" dirty="0">
                <a:solidFill>
                  <a:srgbClr val="000000"/>
                </a:solidFill>
                <a:latin typeface="Arial" panose="020B0604020202020204" pitchFamily="34" charset="0"/>
                <a:ea typeface="PMingLiU" panose="020B0604030504040204" pitchFamily="18" charset="-120"/>
                <a:cs typeface="Arial" panose="020B0604020202020204" pitchFamily="34" charset="0"/>
              </a:rPr>
              <a:t>Improve record management through the use of electronic document system</a:t>
            </a:r>
          </a:p>
          <a:p>
            <a:pPr lvl="0">
              <a:lnSpc>
                <a:spcPct val="107000"/>
              </a:lnSpc>
              <a:spcAft>
                <a:spcPts val="800"/>
              </a:spcAft>
              <a:buFont typeface="Wingdings" panose="05000000000000000000" pitchFamily="2" charset="2"/>
              <a:buChar char="v"/>
            </a:pPr>
            <a:r>
              <a:rPr lang="en-ZA" dirty="0">
                <a:solidFill>
                  <a:srgbClr val="000000"/>
                </a:solidFill>
                <a:effectLst/>
                <a:latin typeface="Arial" panose="020B0604020202020204" pitchFamily="34" charset="0"/>
                <a:ea typeface="PMingLiU" panose="020B0604030504040204" pitchFamily="18" charset="-120"/>
                <a:cs typeface="Arial" panose="020B0604020202020204" pitchFamily="34" charset="0"/>
              </a:rPr>
              <a:t>Prepares quarterly financial statement and audit files</a:t>
            </a:r>
          </a:p>
          <a:p>
            <a:pPr lvl="0">
              <a:lnSpc>
                <a:spcPct val="107000"/>
              </a:lnSpc>
              <a:spcAft>
                <a:spcPts val="800"/>
              </a:spcAft>
              <a:buFont typeface="Wingdings" panose="05000000000000000000" pitchFamily="2" charset="2"/>
              <a:buChar char="v"/>
            </a:pPr>
            <a:r>
              <a:rPr lang="en-ZA" dirty="0">
                <a:solidFill>
                  <a:srgbClr val="000000"/>
                </a:solidFill>
                <a:latin typeface="Arial" panose="020B0604020202020204" pitchFamily="34" charset="0"/>
                <a:ea typeface="PMingLiU" panose="020B0604030504040204" pitchFamily="18" charset="-120"/>
                <a:cs typeface="Arial" panose="020B0604020202020204" pitchFamily="34" charset="0"/>
              </a:rPr>
              <a:t>MPAC to sit regularly to finalise all investigations on the UIF register</a:t>
            </a:r>
            <a:endParaRPr lang="en-ZA" dirty="0">
              <a:solidFill>
                <a:srgbClr val="000000"/>
              </a:solidFill>
              <a:effectLst/>
              <a:latin typeface="Arial" panose="020B0604020202020204" pitchFamily="34" charset="0"/>
              <a:ea typeface="PMingLiU" panose="020B0604030504040204" pitchFamily="18" charset="-120"/>
              <a:cs typeface="Arial" panose="020B0604020202020204" pitchFamily="34" charset="0"/>
            </a:endParaRPr>
          </a:p>
          <a:p>
            <a:pPr lvl="0">
              <a:lnSpc>
                <a:spcPct val="107000"/>
              </a:lnSpc>
              <a:spcAft>
                <a:spcPts val="800"/>
              </a:spcAft>
              <a:buFont typeface="Wingdings" panose="05000000000000000000" pitchFamily="2" charset="2"/>
              <a:buChar char="v"/>
            </a:pPr>
            <a:endParaRPr lang="en-ZA" dirty="0">
              <a:effectLst/>
              <a:latin typeface="Calibri" panose="020F0502020204030204" pitchFamily="34" charset="0"/>
              <a:ea typeface="PMingLiU" panose="020B0604030504040204" pitchFamily="18" charset="-120"/>
              <a:cs typeface="Arial" panose="020B0604020202020204" pitchFamily="34" charset="0"/>
            </a:endParaRPr>
          </a:p>
          <a:p>
            <a:pPr algn="just">
              <a:buFont typeface="Wingdings" panose="05000000000000000000" pitchFamily="2" charset="2"/>
              <a:buChar char="q"/>
            </a:pPr>
            <a:endParaRPr lang="en-ZA" sz="2400" dirty="0"/>
          </a:p>
        </p:txBody>
      </p:sp>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77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065" y="2746988"/>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Calibri" panose="020F0502020204030204"/>
                <a:ea typeface="+mn-ea"/>
                <a:cs typeface="+mn-cs"/>
              </a:rPr>
              <a:t>3.2. Consequence management in terms of Chapter 15 of the MFMA and the Municipal Regulations on Financial Misconduct Procedures and Criminal procedures</a:t>
            </a:r>
            <a:br>
              <a:rPr kumimoji="0" lang="en-ZA" sz="1800" b="1"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1682178" y="1097634"/>
            <a:ext cx="9684913"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dirty="0">
              <a:solidFill>
                <a:prstClr val="black"/>
              </a:solidFill>
              <a:latin typeface="Arial Bold" panose="020B0704020202020204" pitchFamily="34" charset="0"/>
              <a:cs typeface="Arial Bold" panose="020B07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2.3.Municipal Administration</a:t>
            </a:r>
            <a:endParaRPr kumimoji="0" lang="en-ZA" sz="54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pic>
        <p:nvPicPr>
          <p:cNvPr id="4" name="Picture 3"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44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lstStyle/>
          <a:p>
            <a:r>
              <a:rPr lang="en-ZA" altLang="en-US" sz="2400" b="1" dirty="0">
                <a:solidFill>
                  <a:prstClr val="black"/>
                </a:solidFill>
                <a:latin typeface="Arial" panose="020B0604020202020204" pitchFamily="34" charset="0"/>
                <a:cs typeface="Arial" panose="020B0604020202020204" pitchFamily="34" charset="0"/>
              </a:rPr>
              <a:t>Filling of section 56 vacancies </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5638657"/>
              </p:ext>
            </p:extLst>
          </p:nvPr>
        </p:nvGraphicFramePr>
        <p:xfrm>
          <a:off x="0" y="762001"/>
          <a:ext cx="12192000" cy="6095999"/>
        </p:xfrm>
        <a:graphic>
          <a:graphicData uri="http://schemas.openxmlformats.org/drawingml/2006/table">
            <a:tbl>
              <a:tblPr firstRow="1" bandRow="1">
                <a:tableStyleId>{F5AB1C69-6EDB-4FF4-983F-18BD219EF322}</a:tableStyleId>
              </a:tblPr>
              <a:tblGrid>
                <a:gridCol w="1578602">
                  <a:extLst>
                    <a:ext uri="{9D8B030D-6E8A-4147-A177-3AD203B41FA5}">
                      <a16:colId xmlns:a16="http://schemas.microsoft.com/office/drawing/2014/main" val="20001"/>
                    </a:ext>
                  </a:extLst>
                </a:gridCol>
                <a:gridCol w="1578602">
                  <a:extLst>
                    <a:ext uri="{9D8B030D-6E8A-4147-A177-3AD203B41FA5}">
                      <a16:colId xmlns:a16="http://schemas.microsoft.com/office/drawing/2014/main" val="20002"/>
                    </a:ext>
                  </a:extLst>
                </a:gridCol>
                <a:gridCol w="1736460">
                  <a:extLst>
                    <a:ext uri="{9D8B030D-6E8A-4147-A177-3AD203B41FA5}">
                      <a16:colId xmlns:a16="http://schemas.microsoft.com/office/drawing/2014/main" val="20003"/>
                    </a:ext>
                  </a:extLst>
                </a:gridCol>
                <a:gridCol w="1736460">
                  <a:extLst>
                    <a:ext uri="{9D8B030D-6E8A-4147-A177-3AD203B41FA5}">
                      <a16:colId xmlns:a16="http://schemas.microsoft.com/office/drawing/2014/main" val="20004"/>
                    </a:ext>
                  </a:extLst>
                </a:gridCol>
                <a:gridCol w="1894323">
                  <a:extLst>
                    <a:ext uri="{9D8B030D-6E8A-4147-A177-3AD203B41FA5}">
                      <a16:colId xmlns:a16="http://schemas.microsoft.com/office/drawing/2014/main" val="20005"/>
                    </a:ext>
                  </a:extLst>
                </a:gridCol>
                <a:gridCol w="2052184">
                  <a:extLst>
                    <a:ext uri="{9D8B030D-6E8A-4147-A177-3AD203B41FA5}">
                      <a16:colId xmlns:a16="http://schemas.microsoft.com/office/drawing/2014/main" val="20006"/>
                    </a:ext>
                  </a:extLst>
                </a:gridCol>
                <a:gridCol w="1615369">
                  <a:extLst>
                    <a:ext uri="{9D8B030D-6E8A-4147-A177-3AD203B41FA5}">
                      <a16:colId xmlns:a16="http://schemas.microsoft.com/office/drawing/2014/main" val="20008"/>
                    </a:ext>
                  </a:extLst>
                </a:gridCol>
              </a:tblGrid>
              <a:tr h="1019636">
                <a:tc gridSpan="3">
                  <a:txBody>
                    <a:bodyPr/>
                    <a:lstStyle/>
                    <a:p>
                      <a:pPr algn="ctr"/>
                      <a:r>
                        <a:rPr lang="en-ZA" sz="2000" b="0" dirty="0"/>
                        <a:t>Number of Posts</a:t>
                      </a:r>
                      <a:endParaRPr lang="en-ZA" sz="2000" b="0" dirty="0">
                        <a:latin typeface="Arial" panose="020B0604020202020204" pitchFamily="34" charset="0"/>
                        <a:cs typeface="Arial" panose="020B0604020202020204" pitchFamily="34" charset="0"/>
                      </a:endParaRPr>
                    </a:p>
                  </a:txBody>
                  <a:tcPr marL="91446" marR="91446" marT="45714" marB="45714"/>
                </a:tc>
                <a:tc hMerge="1">
                  <a:txBody>
                    <a:bodyPr/>
                    <a:lstStyle/>
                    <a:p>
                      <a:endParaRPr lang="en-ZA" sz="1200" dirty="0">
                        <a:solidFill>
                          <a:schemeClr val="tx1"/>
                        </a:solidFill>
                        <a:latin typeface="Arial" panose="020B0604020202020204" pitchFamily="34" charset="0"/>
                        <a:cs typeface="Arial" panose="020B0604020202020204" pitchFamily="34" charset="0"/>
                      </a:endParaRPr>
                    </a:p>
                  </a:txBody>
                  <a:tcPr marL="91446" marR="91446" marT="45714" marB="45714"/>
                </a:tc>
                <a:tc hMerge="1">
                  <a:txBody>
                    <a:bodyPr/>
                    <a:lstStyle/>
                    <a:p>
                      <a:pPr algn="ctr"/>
                      <a:r>
                        <a:rPr lang="en-ZA" sz="2000" dirty="0"/>
                        <a:t>Number of Posts</a:t>
                      </a:r>
                      <a:endParaRPr lang="en-ZA" sz="2000" dirty="0">
                        <a:latin typeface="Arial" panose="020B0604020202020204" pitchFamily="34" charset="0"/>
                        <a:cs typeface="Arial" panose="020B0604020202020204" pitchFamily="34" charset="0"/>
                      </a:endParaRPr>
                    </a:p>
                  </a:txBody>
                  <a:tcPr marL="91446" marR="91446" marT="45714" marB="45714"/>
                </a:tc>
                <a:tc>
                  <a:txBody>
                    <a:bodyPr/>
                    <a:lstStyle/>
                    <a:p>
                      <a:pPr algn="ctr"/>
                      <a:r>
                        <a:rPr lang="en-ZA" sz="2000" b="0" dirty="0"/>
                        <a:t>Filled</a:t>
                      </a:r>
                      <a:endParaRPr lang="en-ZA" sz="2000" b="0" dirty="0">
                        <a:latin typeface="Arial" panose="020B0604020202020204" pitchFamily="34" charset="0"/>
                        <a:cs typeface="Arial" panose="020B0604020202020204" pitchFamily="34" charset="0"/>
                      </a:endParaRPr>
                    </a:p>
                  </a:txBody>
                  <a:tcPr marL="91446" marR="91446" marT="45714" marB="45714"/>
                </a:tc>
                <a:tc>
                  <a:txBody>
                    <a:bodyPr/>
                    <a:lstStyle/>
                    <a:p>
                      <a:pPr algn="ctr"/>
                      <a:r>
                        <a:rPr lang="en-ZA" sz="2000" b="0" dirty="0"/>
                        <a:t>Vacant</a:t>
                      </a:r>
                      <a:r>
                        <a:rPr lang="en-ZA" sz="2000" b="0" baseline="0" dirty="0"/>
                        <a:t> </a:t>
                      </a:r>
                      <a:endParaRPr lang="en-ZA" sz="2000" b="0" dirty="0">
                        <a:latin typeface="Arial" panose="020B0604020202020204" pitchFamily="34" charset="0"/>
                        <a:cs typeface="Arial" panose="020B0604020202020204" pitchFamily="34" charset="0"/>
                      </a:endParaRPr>
                    </a:p>
                  </a:txBody>
                  <a:tcPr marL="91446" marR="91446" marT="45714" marB="45714"/>
                </a:tc>
                <a:tc gridSpan="2">
                  <a:txBody>
                    <a:bodyPr/>
                    <a:lstStyle/>
                    <a:p>
                      <a:pPr algn="ctr"/>
                      <a:r>
                        <a:rPr lang="en-ZA" sz="2000" b="0" dirty="0"/>
                        <a:t>Vacancy rate</a:t>
                      </a:r>
                      <a:r>
                        <a:rPr lang="en-ZA" sz="2000" b="0" baseline="0" dirty="0"/>
                        <a:t>    </a:t>
                      </a:r>
                      <a:r>
                        <a:rPr lang="en-ZA" sz="2000" b="0" dirty="0"/>
                        <a:t> ( %)</a:t>
                      </a:r>
                      <a:endParaRPr lang="en-ZA" sz="2000" b="0" dirty="0">
                        <a:latin typeface="Arial" panose="020B0604020202020204" pitchFamily="34" charset="0"/>
                        <a:cs typeface="Arial" panose="020B0604020202020204" pitchFamily="34" charset="0"/>
                      </a:endParaRPr>
                    </a:p>
                  </a:txBody>
                  <a:tcPr marL="91446" marR="91446" marT="45714" marB="45714"/>
                </a:tc>
                <a:tc hMerge="1">
                  <a:txBody>
                    <a:bodyPr/>
                    <a:lstStyle/>
                    <a:p>
                      <a:endParaRPr lang="en-ZA" sz="1100" dirty="0">
                        <a:solidFill>
                          <a:schemeClr val="tx1"/>
                        </a:solidFill>
                        <a:latin typeface="Arial" panose="020B0604020202020204" pitchFamily="34" charset="0"/>
                        <a:cs typeface="Arial" panose="020B0604020202020204" pitchFamily="34" charset="0"/>
                      </a:endParaRPr>
                    </a:p>
                  </a:txBody>
                  <a:tcPr marL="91446" marR="91446" marT="45714" marB="45714"/>
                </a:tc>
                <a:extLst>
                  <a:ext uri="{0D108BD9-81ED-4DB2-BD59-A6C34878D82A}">
                    <a16:rowId xmlns:a16="http://schemas.microsoft.com/office/drawing/2014/main" val="10000"/>
                  </a:ext>
                </a:extLst>
              </a:tr>
              <a:tr h="725148">
                <a:tc gridSpan="3">
                  <a:txBody>
                    <a:bodyPr/>
                    <a:lstStyle/>
                    <a:p>
                      <a:pPr algn="ctr"/>
                      <a:r>
                        <a:rPr lang="en-ZA" sz="1600" b="0" dirty="0">
                          <a:latin typeface="Arial" panose="020B0604020202020204" pitchFamily="34" charset="0"/>
                          <a:cs typeface="Arial" panose="020B0604020202020204" pitchFamily="34" charset="0"/>
                        </a:rPr>
                        <a:t>07</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r>
                        <a:rPr lang="en-ZA" sz="1600" b="0" dirty="0">
                          <a:latin typeface="Arial" panose="020B0604020202020204" pitchFamily="34" charset="0"/>
                          <a:cs typeface="Arial" panose="020B0604020202020204" pitchFamily="34" charset="0"/>
                        </a:rPr>
                        <a:t>07</a:t>
                      </a:r>
                    </a:p>
                  </a:txBody>
                  <a:tcPr/>
                </a:tc>
                <a:tc>
                  <a:txBody>
                    <a:bodyPr/>
                    <a:lstStyle/>
                    <a:p>
                      <a:pPr algn="ctr"/>
                      <a:r>
                        <a:rPr lang="en-ZA" sz="1600" b="0" dirty="0">
                          <a:latin typeface="Arial" panose="020B0604020202020204" pitchFamily="34" charset="0"/>
                          <a:cs typeface="Arial" panose="020B0604020202020204" pitchFamily="34" charset="0"/>
                        </a:rPr>
                        <a:t>06</a:t>
                      </a:r>
                    </a:p>
                  </a:txBody>
                  <a:tcPr>
                    <a:solidFill>
                      <a:schemeClr val="accent3">
                        <a:lumMod val="60000"/>
                        <a:lumOff val="40000"/>
                      </a:schemeClr>
                    </a:solidFill>
                  </a:tcPr>
                </a:tc>
                <a:tc>
                  <a:txBody>
                    <a:bodyPr/>
                    <a:lstStyle/>
                    <a:p>
                      <a:pPr algn="ctr"/>
                      <a:r>
                        <a:rPr lang="en-ZA" sz="1600" b="0" dirty="0">
                          <a:latin typeface="Arial" panose="020B0604020202020204" pitchFamily="34" charset="0"/>
                          <a:cs typeface="Arial" panose="020B0604020202020204" pitchFamily="34" charset="0"/>
                        </a:rPr>
                        <a:t>01</a:t>
                      </a:r>
                    </a:p>
                  </a:txBody>
                  <a:tcPr>
                    <a:solidFill>
                      <a:schemeClr val="accent3">
                        <a:lumMod val="60000"/>
                        <a:lumOff val="40000"/>
                      </a:schemeClr>
                    </a:solidFill>
                  </a:tcPr>
                </a:tc>
                <a:tc gridSpan="2">
                  <a:txBody>
                    <a:bodyPr/>
                    <a:lstStyle/>
                    <a:p>
                      <a:pPr algn="ctr"/>
                      <a:r>
                        <a:rPr lang="en-ZA" sz="1600" b="0" dirty="0">
                          <a:latin typeface="Arial" panose="020B0604020202020204" pitchFamily="34" charset="0"/>
                          <a:cs typeface="Arial" panose="020B0604020202020204" pitchFamily="34" charset="0"/>
                        </a:rPr>
                        <a:t>14%</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64323">
                <a:tc>
                  <a:txBody>
                    <a:bodyPr/>
                    <a:lstStyle/>
                    <a:p>
                      <a:r>
                        <a:rPr lang="en-ZA" dirty="0"/>
                        <a:t>MM</a:t>
                      </a:r>
                    </a:p>
                  </a:txBody>
                  <a:tcPr marL="91446" marR="91446" marT="45714" marB="45714">
                    <a:solidFill>
                      <a:schemeClr val="accent3">
                        <a:lumMod val="60000"/>
                        <a:lumOff val="40000"/>
                      </a:schemeClr>
                    </a:solidFill>
                  </a:tcPr>
                </a:tc>
                <a:tc>
                  <a:txBody>
                    <a:bodyPr/>
                    <a:lstStyle/>
                    <a:p>
                      <a:r>
                        <a:rPr lang="en-ZA" dirty="0"/>
                        <a:t>CFO</a:t>
                      </a:r>
                    </a:p>
                  </a:txBody>
                  <a:tcPr marL="91446" marR="91446" marT="45714" marB="45714">
                    <a:solidFill>
                      <a:schemeClr val="accent3">
                        <a:lumMod val="60000"/>
                        <a:lumOff val="40000"/>
                      </a:schemeClr>
                    </a:solidFill>
                  </a:tcPr>
                </a:tc>
                <a:tc>
                  <a:txBody>
                    <a:bodyPr/>
                    <a:lstStyle/>
                    <a:p>
                      <a:r>
                        <a:rPr lang="en-ZA" dirty="0"/>
                        <a:t>Technical Manager</a:t>
                      </a:r>
                    </a:p>
                  </a:txBody>
                  <a:tcPr marL="91446" marR="91446" marT="45714" marB="45714">
                    <a:solidFill>
                      <a:schemeClr val="accent3">
                        <a:lumMod val="60000"/>
                        <a:lumOff val="40000"/>
                      </a:schemeClr>
                    </a:solidFill>
                  </a:tcPr>
                </a:tc>
                <a:tc>
                  <a:txBody>
                    <a:bodyPr/>
                    <a:lstStyle/>
                    <a:p>
                      <a:r>
                        <a:rPr lang="en-ZA" dirty="0"/>
                        <a:t>Community Services</a:t>
                      </a:r>
                    </a:p>
                  </a:txBody>
                  <a:tcPr marL="91446" marR="91446" marT="45714" marB="45714">
                    <a:solidFill>
                      <a:schemeClr val="accent3">
                        <a:lumMod val="60000"/>
                        <a:lumOff val="40000"/>
                      </a:schemeClr>
                    </a:solidFill>
                  </a:tcPr>
                </a:tc>
                <a:tc>
                  <a:txBody>
                    <a:bodyPr/>
                    <a:lstStyle/>
                    <a:p>
                      <a:r>
                        <a:rPr lang="en-ZA" dirty="0"/>
                        <a:t>Planning &amp; Economic Development/ LED</a:t>
                      </a:r>
                    </a:p>
                  </a:txBody>
                  <a:tcPr marL="91446" marR="91446" marT="45714" marB="45714">
                    <a:solidFill>
                      <a:schemeClr val="accent3">
                        <a:lumMod val="60000"/>
                        <a:lumOff val="40000"/>
                      </a:schemeClr>
                    </a:solidFill>
                  </a:tcPr>
                </a:tc>
                <a:tc>
                  <a:txBody>
                    <a:bodyPr/>
                    <a:lstStyle/>
                    <a:p>
                      <a:r>
                        <a:rPr lang="en-ZA" dirty="0"/>
                        <a:t>Corporate Services</a:t>
                      </a:r>
                    </a:p>
                  </a:txBody>
                  <a:tcPr marL="91446" marR="91446" marT="45714" marB="45714">
                    <a:solidFill>
                      <a:schemeClr val="accent3">
                        <a:lumMod val="60000"/>
                        <a:lumOff val="40000"/>
                      </a:schemeClr>
                    </a:solidFill>
                  </a:tcPr>
                </a:tc>
                <a:tc>
                  <a:txBody>
                    <a:bodyPr/>
                    <a:lstStyle/>
                    <a:p>
                      <a:r>
                        <a:rPr lang="en-ZA" dirty="0"/>
                        <a:t>Chief Audit Executive</a:t>
                      </a:r>
                    </a:p>
                  </a:txBody>
                  <a:tcPr marL="91446" marR="91446" marT="45714" marB="45714">
                    <a:solidFill>
                      <a:schemeClr val="accent3">
                        <a:lumMod val="60000"/>
                        <a:lumOff val="40000"/>
                      </a:schemeClr>
                    </a:solidFill>
                  </a:tcPr>
                </a:tc>
                <a:extLst>
                  <a:ext uri="{0D108BD9-81ED-4DB2-BD59-A6C34878D82A}">
                    <a16:rowId xmlns:a16="http://schemas.microsoft.com/office/drawing/2014/main" val="3669744651"/>
                  </a:ext>
                </a:extLst>
              </a:tr>
              <a:tr h="837890">
                <a:tc>
                  <a:txBody>
                    <a:bodyPr/>
                    <a:lstStyle/>
                    <a:p>
                      <a:pPr algn="ctr"/>
                      <a:r>
                        <a:rPr lang="en-ZA" sz="1400" dirty="0">
                          <a:solidFill>
                            <a:schemeClr val="tx1"/>
                          </a:solidFill>
                          <a:latin typeface="Arial" panose="020B0604020202020204" pitchFamily="34" charset="0"/>
                          <a:cs typeface="Arial" panose="020B0604020202020204" pitchFamily="34" charset="0"/>
                        </a:rPr>
                        <a:t>Filled</a:t>
                      </a:r>
                    </a:p>
                  </a:txBody>
                  <a:tcPr>
                    <a:solidFill>
                      <a:schemeClr val="accent3">
                        <a:lumMod val="60000"/>
                        <a:lumOff val="40000"/>
                      </a:schemeClr>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Vacant</a:t>
                      </a:r>
                    </a:p>
                  </a:txBody>
                  <a:tcPr>
                    <a:solidFill>
                      <a:schemeClr val="accent3">
                        <a:lumMod val="60000"/>
                        <a:lumOff val="40000"/>
                      </a:schemeClr>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Filled</a:t>
                      </a:r>
                    </a:p>
                  </a:txBody>
                  <a:tcPr>
                    <a:solidFill>
                      <a:schemeClr val="accent3">
                        <a:lumMod val="60000"/>
                        <a:lumOff val="40000"/>
                      </a:schemeClr>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Filled</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Filled</a:t>
                      </a:r>
                    </a:p>
                  </a:txBody>
                  <a:tcPr>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Vacant</a:t>
                      </a:r>
                    </a:p>
                  </a:txBody>
                  <a:tcPr>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Vacant</a:t>
                      </a:r>
                    </a:p>
                  </a:txBody>
                  <a:tcPr>
                    <a:solidFill>
                      <a:schemeClr val="accent3">
                        <a:lumMod val="60000"/>
                        <a:lumOff val="40000"/>
                      </a:schemeClr>
                    </a:solidFill>
                  </a:tcPr>
                </a:tc>
                <a:extLst>
                  <a:ext uri="{0D108BD9-81ED-4DB2-BD59-A6C34878D82A}">
                    <a16:rowId xmlns:a16="http://schemas.microsoft.com/office/drawing/2014/main" val="3306675731"/>
                  </a:ext>
                </a:extLst>
              </a:tr>
              <a:tr h="869241">
                <a:tc gridSpan="7">
                  <a:txBody>
                    <a:bodyPr/>
                    <a:lstStyle/>
                    <a:p>
                      <a:pPr algn="ctr"/>
                      <a:r>
                        <a:rPr lang="en-ZA" sz="2800" b="1" dirty="0">
                          <a:solidFill>
                            <a:schemeClr val="tx1"/>
                          </a:solidFill>
                          <a:latin typeface="Arial" panose="020B0604020202020204" pitchFamily="34" charset="0"/>
                          <a:cs typeface="Arial" panose="020B0604020202020204" pitchFamily="34" charset="0"/>
                        </a:rPr>
                        <a:t>Signing of Performance Agreements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9515304"/>
                  </a:ext>
                </a:extLst>
              </a:tr>
              <a:tr h="1279761">
                <a:tc>
                  <a:txBody>
                    <a:bodyPr/>
                    <a:lstStyle/>
                    <a:p>
                      <a:pPr algn="ctr"/>
                      <a:r>
                        <a:rPr lang="en-ZA" sz="1400" dirty="0">
                          <a:solidFill>
                            <a:schemeClr val="tx1"/>
                          </a:solidFill>
                          <a:latin typeface="Arial" panose="020B0604020202020204" pitchFamily="34" charset="0"/>
                          <a:cs typeface="Arial" panose="020B0604020202020204" pitchFamily="34" charset="0"/>
                        </a:rPr>
                        <a:t>Yes</a:t>
                      </a:r>
                    </a:p>
                  </a:txBody>
                  <a:tcPr>
                    <a:solidFill>
                      <a:schemeClr val="accent3">
                        <a:lumMod val="60000"/>
                        <a:lumOff val="40000"/>
                      </a:schemeClr>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N/A</a:t>
                      </a:r>
                    </a:p>
                  </a:txBody>
                  <a:tcPr>
                    <a:solidFill>
                      <a:schemeClr val="accent3">
                        <a:lumMod val="60000"/>
                        <a:lumOff val="40000"/>
                      </a:schemeClr>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Yes</a:t>
                      </a:r>
                    </a:p>
                  </a:txBody>
                  <a:tcPr>
                    <a:solidFill>
                      <a:schemeClr val="accent3">
                        <a:lumMod val="60000"/>
                        <a:lumOff val="40000"/>
                      </a:schemeClr>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Yes</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Yes</a:t>
                      </a:r>
                    </a:p>
                  </a:txBody>
                  <a:tcPr>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N/A</a:t>
                      </a:r>
                    </a:p>
                  </a:txBody>
                  <a:tcPr>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Arial" panose="020B0604020202020204" pitchFamily="34" charset="0"/>
                          <a:cs typeface="Arial" panose="020B0604020202020204" pitchFamily="34" charset="0"/>
                        </a:rPr>
                        <a:t>N/A</a:t>
                      </a:r>
                    </a:p>
                  </a:txBody>
                  <a:tcPr>
                    <a:solidFill>
                      <a:schemeClr val="accent3">
                        <a:lumMod val="60000"/>
                        <a:lumOff val="40000"/>
                      </a:schemeClr>
                    </a:solidFill>
                  </a:tcPr>
                </a:tc>
                <a:extLst>
                  <a:ext uri="{0D108BD9-81ED-4DB2-BD59-A6C34878D82A}">
                    <a16:rowId xmlns:a16="http://schemas.microsoft.com/office/drawing/2014/main" val="442126224"/>
                  </a:ext>
                </a:extLst>
              </a:tr>
            </a:tbl>
          </a:graphicData>
        </a:graphic>
      </p:graphicFrame>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B8C01CE5-71BA-42AC-ACCA-C2557DDDEA35}" type="slidenum">
              <a:rPr lang="en-US">
                <a:solidFill>
                  <a:prstClr val="black">
                    <a:tint val="75000"/>
                  </a:prstClr>
                </a:solidFill>
                <a:latin typeface="Arial" pitchFamily="34" charset="0"/>
                <a:ea typeface="ヒラギノ角ゴ Pro W3" pitchFamily="112" charset="-128"/>
              </a:rPr>
              <a:pPr eaLnBrk="0" fontAlgn="base" hangingPunct="0">
                <a:spcBef>
                  <a:spcPct val="0"/>
                </a:spcBef>
                <a:spcAft>
                  <a:spcPct val="0"/>
                </a:spcAft>
                <a:defRPr/>
              </a:pPr>
              <a:t>37</a:t>
            </a:fld>
            <a:endParaRPr lang="en-US" dirty="0">
              <a:solidFill>
                <a:prstClr val="black">
                  <a:tint val="75000"/>
                </a:prstClr>
              </a:solidFill>
              <a:latin typeface="Arial" pitchFamily="34" charset="0"/>
              <a:ea typeface="ヒラギノ角ゴ Pro W3" pitchFamily="112" charset="-128"/>
            </a:endParaRPr>
          </a:p>
        </p:txBody>
      </p:sp>
    </p:spTree>
    <p:extLst>
      <p:ext uri="{BB962C8B-B14F-4D97-AF65-F5344CB8AC3E}">
        <p14:creationId xmlns:p14="http://schemas.microsoft.com/office/powerpoint/2010/main" val="425544292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lstStyle/>
          <a:p>
            <a:r>
              <a:rPr lang="en-ZA" altLang="en-US" sz="2400" b="1" dirty="0">
                <a:solidFill>
                  <a:prstClr val="black"/>
                </a:solidFill>
                <a:latin typeface="Arial" panose="020B0604020202020204" pitchFamily="34" charset="0"/>
                <a:cs typeface="Arial" panose="020B0604020202020204" pitchFamily="34" charset="0"/>
              </a:rPr>
              <a:t>Filling of section 56 vacancies </a:t>
            </a:r>
            <a:endParaRPr lang="en-US" sz="2800" b="1" dirty="0"/>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B8C01CE5-71BA-42AC-ACCA-C2557DDDEA35}" type="slidenum">
              <a:rPr lang="en-US">
                <a:solidFill>
                  <a:prstClr val="black">
                    <a:tint val="75000"/>
                  </a:prstClr>
                </a:solidFill>
                <a:latin typeface="Arial" pitchFamily="34" charset="0"/>
                <a:ea typeface="ヒラギノ角ゴ Pro W3" pitchFamily="112" charset="-128"/>
              </a:rPr>
              <a:pPr eaLnBrk="0" fontAlgn="base" hangingPunct="0">
                <a:spcBef>
                  <a:spcPct val="0"/>
                </a:spcBef>
                <a:spcAft>
                  <a:spcPct val="0"/>
                </a:spcAft>
                <a:defRPr/>
              </a:pPr>
              <a:t>38</a:t>
            </a:fld>
            <a:endParaRPr lang="en-US" dirty="0">
              <a:solidFill>
                <a:prstClr val="black">
                  <a:tint val="75000"/>
                </a:prstClr>
              </a:solidFill>
              <a:latin typeface="Arial" pitchFamily="34" charset="0"/>
              <a:ea typeface="ヒラギノ角ゴ Pro W3" pitchFamily="112" charset="-128"/>
            </a:endParaRPr>
          </a:p>
        </p:txBody>
      </p:sp>
      <p:graphicFrame>
        <p:nvGraphicFramePr>
          <p:cNvPr id="7" name="Table 7">
            <a:extLst>
              <a:ext uri="{FF2B5EF4-FFF2-40B4-BE49-F238E27FC236}">
                <a16:creationId xmlns:a16="http://schemas.microsoft.com/office/drawing/2014/main" id="{7D6ED058-1095-4126-AB82-622C0895F7F9}"/>
              </a:ext>
            </a:extLst>
          </p:cNvPr>
          <p:cNvGraphicFramePr>
            <a:graphicFrameLocks noGrp="1"/>
          </p:cNvGraphicFramePr>
          <p:nvPr>
            <p:ph idx="1"/>
            <p:extLst>
              <p:ext uri="{D42A27DB-BD31-4B8C-83A1-F6EECF244321}">
                <p14:modId xmlns:p14="http://schemas.microsoft.com/office/powerpoint/2010/main" val="2006853636"/>
              </p:ext>
            </p:extLst>
          </p:nvPr>
        </p:nvGraphicFramePr>
        <p:xfrm>
          <a:off x="0" y="1106904"/>
          <a:ext cx="12192000" cy="575109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30145052"/>
                    </a:ext>
                  </a:extLst>
                </a:gridCol>
                <a:gridCol w="2032000">
                  <a:extLst>
                    <a:ext uri="{9D8B030D-6E8A-4147-A177-3AD203B41FA5}">
                      <a16:colId xmlns:a16="http://schemas.microsoft.com/office/drawing/2014/main" val="4086443655"/>
                    </a:ext>
                  </a:extLst>
                </a:gridCol>
                <a:gridCol w="2032000">
                  <a:extLst>
                    <a:ext uri="{9D8B030D-6E8A-4147-A177-3AD203B41FA5}">
                      <a16:colId xmlns:a16="http://schemas.microsoft.com/office/drawing/2014/main" val="1076856422"/>
                    </a:ext>
                  </a:extLst>
                </a:gridCol>
                <a:gridCol w="2032000">
                  <a:extLst>
                    <a:ext uri="{9D8B030D-6E8A-4147-A177-3AD203B41FA5}">
                      <a16:colId xmlns:a16="http://schemas.microsoft.com/office/drawing/2014/main" val="2081952688"/>
                    </a:ext>
                  </a:extLst>
                </a:gridCol>
                <a:gridCol w="2032000">
                  <a:extLst>
                    <a:ext uri="{9D8B030D-6E8A-4147-A177-3AD203B41FA5}">
                      <a16:colId xmlns:a16="http://schemas.microsoft.com/office/drawing/2014/main" val="124019792"/>
                    </a:ext>
                  </a:extLst>
                </a:gridCol>
                <a:gridCol w="2032000">
                  <a:extLst>
                    <a:ext uri="{9D8B030D-6E8A-4147-A177-3AD203B41FA5}">
                      <a16:colId xmlns:a16="http://schemas.microsoft.com/office/drawing/2014/main" val="2133459186"/>
                    </a:ext>
                  </a:extLst>
                </a:gridCol>
              </a:tblGrid>
              <a:tr h="1273532">
                <a:tc>
                  <a:txBody>
                    <a:bodyPr/>
                    <a:lstStyle/>
                    <a:p>
                      <a:r>
                        <a:rPr lang="en-ZA" sz="2000" dirty="0">
                          <a:solidFill>
                            <a:schemeClr val="tx1"/>
                          </a:solidFill>
                        </a:rPr>
                        <a:t>Employee Title</a:t>
                      </a:r>
                    </a:p>
                  </a:txBody>
                  <a:tcPr>
                    <a:solidFill>
                      <a:schemeClr val="accent3"/>
                    </a:solidFill>
                  </a:tcPr>
                </a:tc>
                <a:tc>
                  <a:txBody>
                    <a:bodyPr/>
                    <a:lstStyle/>
                    <a:p>
                      <a:r>
                        <a:rPr lang="en-ZA" sz="2000" dirty="0">
                          <a:solidFill>
                            <a:schemeClr val="tx1"/>
                          </a:solidFill>
                        </a:rPr>
                        <a:t>Period Appointed</a:t>
                      </a:r>
                    </a:p>
                  </a:txBody>
                  <a:tcPr>
                    <a:solidFill>
                      <a:schemeClr val="accent3"/>
                    </a:solidFill>
                  </a:tcPr>
                </a:tc>
                <a:tc>
                  <a:txBody>
                    <a:bodyPr/>
                    <a:lstStyle/>
                    <a:p>
                      <a:r>
                        <a:rPr lang="en-ZA" sz="2000" dirty="0">
                          <a:solidFill>
                            <a:schemeClr val="tx1"/>
                          </a:solidFill>
                        </a:rPr>
                        <a:t>Termination Period</a:t>
                      </a:r>
                    </a:p>
                  </a:txBody>
                  <a:tcPr>
                    <a:solidFill>
                      <a:schemeClr val="accent3"/>
                    </a:solidFill>
                  </a:tcPr>
                </a:tc>
                <a:tc>
                  <a:txBody>
                    <a:bodyPr/>
                    <a:lstStyle/>
                    <a:p>
                      <a:r>
                        <a:rPr lang="en-ZA" sz="2000" dirty="0">
                          <a:solidFill>
                            <a:schemeClr val="tx1"/>
                          </a:solidFill>
                        </a:rPr>
                        <a:t>Employment Contract</a:t>
                      </a:r>
                    </a:p>
                  </a:txBody>
                  <a:tcPr>
                    <a:solidFill>
                      <a:schemeClr val="accent3"/>
                    </a:solidFill>
                  </a:tcPr>
                </a:tc>
                <a:tc>
                  <a:txBody>
                    <a:bodyPr/>
                    <a:lstStyle/>
                    <a:p>
                      <a:r>
                        <a:rPr lang="en-ZA" sz="2000" dirty="0">
                          <a:solidFill>
                            <a:schemeClr val="tx1"/>
                          </a:solidFill>
                        </a:rPr>
                        <a:t>Minimum Competency</a:t>
                      </a:r>
                    </a:p>
                  </a:txBody>
                  <a:tcPr>
                    <a:solidFill>
                      <a:schemeClr val="accent3"/>
                    </a:solidFill>
                  </a:tcPr>
                </a:tc>
                <a:tc>
                  <a:txBody>
                    <a:bodyPr/>
                    <a:lstStyle/>
                    <a:p>
                      <a:r>
                        <a:rPr lang="en-ZA" sz="2000" dirty="0">
                          <a:solidFill>
                            <a:schemeClr val="tx1"/>
                          </a:solidFill>
                        </a:rPr>
                        <a:t>Comments</a:t>
                      </a:r>
                    </a:p>
                  </a:txBody>
                  <a:tcPr>
                    <a:solidFill>
                      <a:schemeClr val="accent3"/>
                    </a:solidFill>
                  </a:tcPr>
                </a:tc>
                <a:extLst>
                  <a:ext uri="{0D108BD9-81ED-4DB2-BD59-A6C34878D82A}">
                    <a16:rowId xmlns:a16="http://schemas.microsoft.com/office/drawing/2014/main" val="2271427888"/>
                  </a:ext>
                </a:extLst>
              </a:tr>
              <a:tr h="1602015">
                <a:tc>
                  <a:txBody>
                    <a:bodyPr/>
                    <a:lstStyle/>
                    <a:p>
                      <a:r>
                        <a:rPr lang="en-ZA" dirty="0"/>
                        <a:t>Municipal Manager</a:t>
                      </a:r>
                    </a:p>
                  </a:txBody>
                  <a:tcPr>
                    <a:solidFill>
                      <a:schemeClr val="accent3"/>
                    </a:solidFill>
                  </a:tcPr>
                </a:tc>
                <a:tc>
                  <a:txBody>
                    <a:bodyPr/>
                    <a:lstStyle/>
                    <a:p>
                      <a:r>
                        <a:rPr lang="en-ZA" dirty="0"/>
                        <a:t>01 September 2020</a:t>
                      </a:r>
                    </a:p>
                  </a:txBody>
                  <a:tcPr>
                    <a:solidFill>
                      <a:schemeClr val="accent3"/>
                    </a:solidFill>
                  </a:tcPr>
                </a:tc>
                <a:tc>
                  <a:txBody>
                    <a:bodyPr/>
                    <a:lstStyle/>
                    <a:p>
                      <a:r>
                        <a:rPr lang="en-ZA" dirty="0"/>
                        <a:t>One year after term of Council</a:t>
                      </a:r>
                    </a:p>
                  </a:txBody>
                  <a:tcPr>
                    <a:solidFill>
                      <a:schemeClr val="accent3"/>
                    </a:solidFill>
                  </a:tcPr>
                </a:tc>
                <a:tc>
                  <a:txBody>
                    <a:bodyPr/>
                    <a:lstStyle/>
                    <a:p>
                      <a:r>
                        <a:rPr lang="en-ZA" dirty="0"/>
                        <a:t>Yes</a:t>
                      </a:r>
                    </a:p>
                  </a:txBody>
                  <a:tcPr>
                    <a:solidFill>
                      <a:schemeClr val="accent3"/>
                    </a:solidFill>
                  </a:tcPr>
                </a:tc>
                <a:tc>
                  <a:txBody>
                    <a:bodyPr/>
                    <a:lstStyle/>
                    <a:p>
                      <a:r>
                        <a:rPr lang="en-ZA" dirty="0"/>
                        <a:t>Yes</a:t>
                      </a:r>
                    </a:p>
                  </a:txBody>
                  <a:tcPr>
                    <a:solidFill>
                      <a:schemeClr val="accent3"/>
                    </a:solidFill>
                  </a:tcPr>
                </a:tc>
                <a:tc>
                  <a:txBody>
                    <a:bodyPr/>
                    <a:lstStyle/>
                    <a:p>
                      <a:r>
                        <a:rPr lang="en-ZA" dirty="0"/>
                        <a:t>MM was appointed after the resignation of the MM in February 2020</a:t>
                      </a:r>
                    </a:p>
                  </a:txBody>
                  <a:tcPr>
                    <a:solidFill>
                      <a:schemeClr val="accent3"/>
                    </a:solidFill>
                  </a:tcPr>
                </a:tc>
                <a:extLst>
                  <a:ext uri="{0D108BD9-81ED-4DB2-BD59-A6C34878D82A}">
                    <a16:rowId xmlns:a16="http://schemas.microsoft.com/office/drawing/2014/main" val="82647875"/>
                  </a:ext>
                </a:extLst>
              </a:tr>
              <a:tr h="1273532">
                <a:tc>
                  <a:txBody>
                    <a:bodyPr/>
                    <a:lstStyle/>
                    <a:p>
                      <a:r>
                        <a:rPr lang="en-ZA" dirty="0"/>
                        <a:t>Chief Financial Officer</a:t>
                      </a:r>
                    </a:p>
                  </a:txBody>
                  <a:tcPr>
                    <a:solidFill>
                      <a:schemeClr val="accent3"/>
                    </a:solidFill>
                  </a:tcPr>
                </a:tc>
                <a:tc>
                  <a:txBody>
                    <a:bodyPr/>
                    <a:lstStyle/>
                    <a:p>
                      <a:r>
                        <a:rPr lang="en-ZA" dirty="0"/>
                        <a:t>01 March 2019</a:t>
                      </a:r>
                    </a:p>
                  </a:txBody>
                  <a:tcPr>
                    <a:solidFill>
                      <a:schemeClr val="accent3"/>
                    </a:solidFill>
                  </a:tcPr>
                </a:tc>
                <a:tc>
                  <a:txBody>
                    <a:bodyPr/>
                    <a:lstStyle/>
                    <a:p>
                      <a:r>
                        <a:rPr lang="en-ZA" dirty="0"/>
                        <a:t>01 February 2021</a:t>
                      </a:r>
                    </a:p>
                  </a:txBody>
                  <a:tcPr>
                    <a:solidFill>
                      <a:schemeClr val="accent3"/>
                    </a:solidFill>
                  </a:tcPr>
                </a:tc>
                <a:tc>
                  <a:txBody>
                    <a:bodyPr/>
                    <a:lstStyle/>
                    <a:p>
                      <a:r>
                        <a:rPr lang="en-ZA" dirty="0"/>
                        <a:t>Yes</a:t>
                      </a:r>
                    </a:p>
                  </a:txBody>
                  <a:tcPr>
                    <a:solidFill>
                      <a:schemeClr val="accent3"/>
                    </a:solidFill>
                  </a:tcPr>
                </a:tc>
                <a:tc>
                  <a:txBody>
                    <a:bodyPr/>
                    <a:lstStyle/>
                    <a:p>
                      <a:r>
                        <a:rPr lang="en-ZA" dirty="0"/>
                        <a:t>Yes</a:t>
                      </a:r>
                    </a:p>
                  </a:txBody>
                  <a:tcPr>
                    <a:solidFill>
                      <a:schemeClr val="accent3"/>
                    </a:solidFill>
                  </a:tcPr>
                </a:tc>
                <a:tc>
                  <a:txBody>
                    <a:bodyPr/>
                    <a:lstStyle/>
                    <a:p>
                      <a:r>
                        <a:rPr lang="en-ZA" dirty="0"/>
                        <a:t>CFO resigned</a:t>
                      </a:r>
                    </a:p>
                  </a:txBody>
                  <a:tcPr>
                    <a:solidFill>
                      <a:schemeClr val="accent3"/>
                    </a:solidFill>
                  </a:tcPr>
                </a:tc>
                <a:extLst>
                  <a:ext uri="{0D108BD9-81ED-4DB2-BD59-A6C34878D82A}">
                    <a16:rowId xmlns:a16="http://schemas.microsoft.com/office/drawing/2014/main" val="3177745674"/>
                  </a:ext>
                </a:extLst>
              </a:tr>
              <a:tr h="1602015">
                <a:tc>
                  <a:txBody>
                    <a:bodyPr/>
                    <a:lstStyle/>
                    <a:p>
                      <a:r>
                        <a:rPr lang="en-ZA" dirty="0"/>
                        <a:t>Director Infrastructure &amp; Water Services</a:t>
                      </a:r>
                    </a:p>
                  </a:txBody>
                  <a:tcPr>
                    <a:solidFill>
                      <a:schemeClr val="accent3"/>
                    </a:solidFill>
                  </a:tcPr>
                </a:tc>
                <a:tc>
                  <a:txBody>
                    <a:bodyPr/>
                    <a:lstStyle/>
                    <a:p>
                      <a:r>
                        <a:rPr lang="en-ZA"/>
                        <a:t>01 September </a:t>
                      </a:r>
                      <a:r>
                        <a:rPr lang="en-ZA" dirty="0"/>
                        <a:t>2020</a:t>
                      </a:r>
                    </a:p>
                  </a:txBody>
                  <a:tcP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One year after term of Council</a:t>
                      </a:r>
                    </a:p>
                    <a:p>
                      <a:endParaRPr lang="en-ZA" dirty="0"/>
                    </a:p>
                  </a:txBody>
                  <a:tcPr>
                    <a:solidFill>
                      <a:schemeClr val="accent3"/>
                    </a:solidFill>
                  </a:tcPr>
                </a:tc>
                <a:tc>
                  <a:txBody>
                    <a:bodyPr/>
                    <a:lstStyle/>
                    <a:p>
                      <a:r>
                        <a:rPr lang="en-ZA" dirty="0"/>
                        <a:t>Yes</a:t>
                      </a:r>
                    </a:p>
                  </a:txBody>
                  <a:tcPr>
                    <a:solidFill>
                      <a:schemeClr val="accent3"/>
                    </a:solidFill>
                  </a:tcPr>
                </a:tc>
                <a:tc>
                  <a:txBody>
                    <a:bodyPr/>
                    <a:lstStyle/>
                    <a:p>
                      <a:r>
                        <a:rPr lang="en-ZA" dirty="0"/>
                        <a:t>Yes</a:t>
                      </a:r>
                    </a:p>
                  </a:txBody>
                  <a:tcPr>
                    <a:solidFill>
                      <a:schemeClr val="accent3"/>
                    </a:solidFill>
                  </a:tcPr>
                </a:tc>
                <a:tc>
                  <a:txBody>
                    <a:bodyPr/>
                    <a:lstStyle/>
                    <a:p>
                      <a:r>
                        <a:rPr lang="en-ZA" dirty="0"/>
                        <a:t>The Director was appointed after the resignation of Director in February 2019</a:t>
                      </a:r>
                    </a:p>
                  </a:txBody>
                  <a:tcPr>
                    <a:solidFill>
                      <a:schemeClr val="accent3"/>
                    </a:solidFill>
                  </a:tcPr>
                </a:tc>
                <a:extLst>
                  <a:ext uri="{0D108BD9-81ED-4DB2-BD59-A6C34878D82A}">
                    <a16:rowId xmlns:a16="http://schemas.microsoft.com/office/drawing/2014/main" val="382231167"/>
                  </a:ext>
                </a:extLst>
              </a:tr>
            </a:tbl>
          </a:graphicData>
        </a:graphic>
      </p:graphicFrame>
    </p:spTree>
    <p:extLst>
      <p:ext uri="{BB962C8B-B14F-4D97-AF65-F5344CB8AC3E}">
        <p14:creationId xmlns:p14="http://schemas.microsoft.com/office/powerpoint/2010/main" val="112293562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4440" y="1378039"/>
            <a:ext cx="10524744" cy="172354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2.4. Good Governance &amp; Public Participation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2"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09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057271"/>
          </a:xfrm>
        </p:spPr>
        <p:txBody>
          <a:bodyPr>
            <a:normAutofit/>
          </a:bodyPr>
          <a:lstStyle/>
          <a:p>
            <a:endParaRPr lang="en-ZA" sz="5400" dirty="0">
              <a:latin typeface="Arial Black" panose="020B0A04020102020204" pitchFamily="34" charset="0"/>
            </a:endParaRPr>
          </a:p>
          <a:p>
            <a:endParaRPr lang="en-ZA" sz="5400" dirty="0">
              <a:latin typeface="Arial Black" panose="020B0A04020102020204" pitchFamily="34" charset="0"/>
            </a:endParaRPr>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5341"/>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7122117-1457-49D0-8BBC-A1D39FA8090A}"/>
              </a:ext>
            </a:extLst>
          </p:cNvPr>
          <p:cNvSpPr txBox="1"/>
          <p:nvPr/>
        </p:nvSpPr>
        <p:spPr>
          <a:xfrm>
            <a:off x="1066800" y="3198168"/>
            <a:ext cx="10515600" cy="923330"/>
          </a:xfrm>
          <a:prstGeom prst="rect">
            <a:avLst/>
          </a:prstGeom>
          <a:noFill/>
        </p:spPr>
        <p:txBody>
          <a:bodyPr wrap="square">
            <a:spAutoFit/>
          </a:bodyPr>
          <a:lstStyle/>
          <a:p>
            <a:pPr algn="ctr"/>
            <a:r>
              <a:rPr kumimoji="0" lang="en-ZA" sz="5400" b="1" i="0" u="none" strike="noStrike" kern="1200" cap="none" spc="0" normalizeH="0" baseline="0" noProof="0" dirty="0">
                <a:ln>
                  <a:noFill/>
                </a:ln>
                <a:solidFill>
                  <a:prstClr val="black"/>
                </a:solidFill>
                <a:effectLst/>
                <a:uLnTx/>
                <a:uFillTx/>
                <a:latin typeface="Calibri" panose="020F0502020204030204"/>
                <a:ea typeface="+mn-ea"/>
                <a:cs typeface="+mn-cs"/>
              </a:rPr>
              <a:t>2. Overall Performance per KPA </a:t>
            </a:r>
            <a:endParaRPr lang="en-ZA" sz="5400" b="1" dirty="0"/>
          </a:p>
        </p:txBody>
      </p:sp>
    </p:spTree>
    <p:extLst>
      <p:ext uri="{BB962C8B-B14F-4D97-AF65-F5344CB8AC3E}">
        <p14:creationId xmlns:p14="http://schemas.microsoft.com/office/powerpoint/2010/main" val="1448045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1579" cy="6857482"/>
          </a:xfrm>
        </p:spPr>
        <p:txBody>
          <a:bodyPr>
            <a:normAutofit/>
          </a:bodyPr>
          <a:lstStyle/>
          <a:p>
            <a:pPr algn="ctr"/>
            <a:endParaRPr lang="en-ZA" sz="60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graphicFrame>
        <p:nvGraphicFramePr>
          <p:cNvPr id="3" name="Table 3">
            <a:extLst>
              <a:ext uri="{FF2B5EF4-FFF2-40B4-BE49-F238E27FC236}">
                <a16:creationId xmlns:a16="http://schemas.microsoft.com/office/drawing/2014/main" id="{1DAB566D-4197-45CC-83C6-529CBFDD86E4}"/>
              </a:ext>
            </a:extLst>
          </p:cNvPr>
          <p:cNvGraphicFramePr>
            <a:graphicFrameLocks noGrp="1"/>
          </p:cNvGraphicFramePr>
          <p:nvPr>
            <p:extLst>
              <p:ext uri="{D42A27DB-BD31-4B8C-83A1-F6EECF244321}">
                <p14:modId xmlns:p14="http://schemas.microsoft.com/office/powerpoint/2010/main" val="1371782366"/>
              </p:ext>
            </p:extLst>
          </p:nvPr>
        </p:nvGraphicFramePr>
        <p:xfrm>
          <a:off x="-2" y="-1"/>
          <a:ext cx="12192000" cy="7340130"/>
        </p:xfrm>
        <a:graphic>
          <a:graphicData uri="http://schemas.openxmlformats.org/drawingml/2006/table">
            <a:tbl>
              <a:tblPr firstRow="1" bandRow="1">
                <a:tableStyleId>{5C22544A-7EE6-4342-B048-85BDC9FD1C3A}</a:tableStyleId>
              </a:tblPr>
              <a:tblGrid>
                <a:gridCol w="3130378">
                  <a:extLst>
                    <a:ext uri="{9D8B030D-6E8A-4147-A177-3AD203B41FA5}">
                      <a16:colId xmlns:a16="http://schemas.microsoft.com/office/drawing/2014/main" val="10752422"/>
                    </a:ext>
                  </a:extLst>
                </a:gridCol>
                <a:gridCol w="1746422">
                  <a:extLst>
                    <a:ext uri="{9D8B030D-6E8A-4147-A177-3AD203B41FA5}">
                      <a16:colId xmlns:a16="http://schemas.microsoft.com/office/drawing/2014/main" val="933127199"/>
                    </a:ext>
                  </a:extLst>
                </a:gridCol>
                <a:gridCol w="2438400">
                  <a:extLst>
                    <a:ext uri="{9D8B030D-6E8A-4147-A177-3AD203B41FA5}">
                      <a16:colId xmlns:a16="http://schemas.microsoft.com/office/drawing/2014/main" val="1237538307"/>
                    </a:ext>
                  </a:extLst>
                </a:gridCol>
                <a:gridCol w="2438400">
                  <a:extLst>
                    <a:ext uri="{9D8B030D-6E8A-4147-A177-3AD203B41FA5}">
                      <a16:colId xmlns:a16="http://schemas.microsoft.com/office/drawing/2014/main" val="1055452702"/>
                    </a:ext>
                  </a:extLst>
                </a:gridCol>
                <a:gridCol w="2438400">
                  <a:extLst>
                    <a:ext uri="{9D8B030D-6E8A-4147-A177-3AD203B41FA5}">
                      <a16:colId xmlns:a16="http://schemas.microsoft.com/office/drawing/2014/main" val="2411101593"/>
                    </a:ext>
                  </a:extLst>
                </a:gridCol>
              </a:tblGrid>
              <a:tr h="881496">
                <a:tc gridSpan="5">
                  <a:txBody>
                    <a:bodyPr/>
                    <a:lstStyle/>
                    <a:p>
                      <a:pPr marL="914400" indent="-914400" algn="ctr">
                        <a:buFont typeface="+mj-lt"/>
                        <a:buAutoNum type="arabicPeriod"/>
                      </a:pPr>
                      <a:r>
                        <a:rPr lang="en-ZA" sz="4800" dirty="0">
                          <a:solidFill>
                            <a:schemeClr val="tx1"/>
                          </a:solidFill>
                          <a:latin typeface="Arial" panose="020B0604020202020204" pitchFamily="34" charset="0"/>
                          <a:cs typeface="Arial" panose="020B0604020202020204" pitchFamily="34" charset="0"/>
                        </a:rPr>
                        <a:t>AUDIT COMMITTEE</a:t>
                      </a:r>
                    </a:p>
                  </a:txBody>
                  <a:tcPr>
                    <a:solidFill>
                      <a:schemeClr val="accent6">
                        <a:lumMod val="60000"/>
                        <a:lumOff val="40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2386078035"/>
                  </a:ext>
                </a:extLst>
              </a:tr>
              <a:tr h="941754">
                <a:tc>
                  <a:txBody>
                    <a:bodyPr/>
                    <a:lstStyle/>
                    <a:p>
                      <a:pPr marL="342900" indent="-342900">
                        <a:buFont typeface="+mj-lt"/>
                        <a:buAutoNum type="arabicPeriod"/>
                      </a:pPr>
                      <a:r>
                        <a:rPr lang="en-ZA" dirty="0">
                          <a:solidFill>
                            <a:schemeClr val="tx1"/>
                          </a:solidFill>
                        </a:rPr>
                        <a:t>Number of Members</a:t>
                      </a:r>
                    </a:p>
                  </a:txBody>
                  <a:tcPr>
                    <a:solidFill>
                      <a:schemeClr val="accent6">
                        <a:lumMod val="60000"/>
                        <a:lumOff val="40000"/>
                      </a:schemeClr>
                    </a:solidFill>
                  </a:tcPr>
                </a:tc>
                <a:tc>
                  <a:txBody>
                    <a:bodyPr/>
                    <a:lstStyle/>
                    <a:p>
                      <a:pPr marL="342900" indent="-342900">
                        <a:buFont typeface="+mj-lt"/>
                        <a:buAutoNum type="arabicPeriod"/>
                      </a:pPr>
                      <a:r>
                        <a:rPr lang="en-ZA" dirty="0">
                          <a:solidFill>
                            <a:schemeClr val="tx1"/>
                          </a:solidFill>
                        </a:rPr>
                        <a:t>Planned Meetings</a:t>
                      </a:r>
                    </a:p>
                  </a:txBody>
                  <a:tcPr>
                    <a:solidFill>
                      <a:schemeClr val="accent6">
                        <a:lumMod val="60000"/>
                        <a:lumOff val="40000"/>
                      </a:schemeClr>
                    </a:solidFill>
                  </a:tcPr>
                </a:tc>
                <a:tc>
                  <a:txBody>
                    <a:bodyPr/>
                    <a:lstStyle/>
                    <a:p>
                      <a:pPr marL="342900" indent="-342900">
                        <a:buFont typeface="+mj-lt"/>
                        <a:buAutoNum type="arabicPeriod"/>
                      </a:pPr>
                      <a:r>
                        <a:rPr lang="en-ZA" dirty="0">
                          <a:solidFill>
                            <a:schemeClr val="tx1"/>
                          </a:solidFill>
                        </a:rPr>
                        <a:t>Actual</a:t>
                      </a:r>
                    </a:p>
                  </a:txBody>
                  <a:tcPr>
                    <a:solidFill>
                      <a:schemeClr val="accent6">
                        <a:lumMod val="60000"/>
                        <a:lumOff val="40000"/>
                      </a:schemeClr>
                    </a:solidFill>
                  </a:tcPr>
                </a:tc>
                <a:tc>
                  <a:txBody>
                    <a:bodyPr/>
                    <a:lstStyle/>
                    <a:p>
                      <a:pPr marL="342900" indent="-342900">
                        <a:buFont typeface="+mj-lt"/>
                        <a:buAutoNum type="arabicPeriod"/>
                      </a:pPr>
                      <a:r>
                        <a:rPr lang="en-ZA" dirty="0">
                          <a:solidFill>
                            <a:schemeClr val="tx1"/>
                          </a:solidFill>
                        </a:rPr>
                        <a:t>Implementation of Audit Committee resolutions</a:t>
                      </a:r>
                    </a:p>
                  </a:txBody>
                  <a:tcPr>
                    <a:solidFill>
                      <a:schemeClr val="accent6">
                        <a:lumMod val="60000"/>
                        <a:lumOff val="40000"/>
                      </a:schemeClr>
                    </a:solidFill>
                  </a:tcPr>
                </a:tc>
                <a:tc>
                  <a:txBody>
                    <a:bodyPr/>
                    <a:lstStyle/>
                    <a:p>
                      <a:r>
                        <a:rPr lang="en-ZA" dirty="0">
                          <a:solidFill>
                            <a:schemeClr val="tx1"/>
                          </a:solidFill>
                        </a:rPr>
                        <a:t>Comments</a:t>
                      </a:r>
                    </a:p>
                  </a:txBody>
                  <a:tcPr>
                    <a:solidFill>
                      <a:schemeClr val="accent6">
                        <a:lumMod val="60000"/>
                        <a:lumOff val="40000"/>
                      </a:schemeClr>
                    </a:solidFill>
                  </a:tcPr>
                </a:tc>
                <a:extLst>
                  <a:ext uri="{0D108BD9-81ED-4DB2-BD59-A6C34878D82A}">
                    <a16:rowId xmlns:a16="http://schemas.microsoft.com/office/drawing/2014/main" val="4250859419"/>
                  </a:ext>
                </a:extLst>
              </a:tr>
              <a:tr h="5034231">
                <a:tc>
                  <a:txBody>
                    <a:bodyPr/>
                    <a:lstStyle/>
                    <a:p>
                      <a:pPr marL="457200" marR="0" lvl="0" indent="-457200" algn="just" defTabSz="914400" rtl="0" eaLnBrk="1" fontAlgn="base" latinLnBrk="0" hangingPunct="1">
                        <a:lnSpc>
                          <a:spcPct val="100000"/>
                        </a:lnSpc>
                        <a:spcBef>
                          <a:spcPts val="0"/>
                        </a:spcBef>
                        <a:spcAft>
                          <a:spcPts val="0"/>
                        </a:spcAft>
                        <a:buClrTx/>
                        <a:buSzTx/>
                        <a:buFont typeface="+mj-lt"/>
                        <a:buAutoNum type="arabicPeriod"/>
                        <a:tabLst>
                          <a:tab pos="457200" algn="l"/>
                        </a:tabLst>
                        <a:defRPr/>
                      </a:pPr>
                      <a:r>
                        <a:rPr kumimoji="0" lang="en-US" sz="20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Four Audit Committee members are appointed from 01 April 2020 . Their services is also extended to Sekhukhune Development Agency (SDA).</a:t>
                      </a:r>
                    </a:p>
                    <a:p>
                      <a:pPr marL="457200" marR="0" lvl="0" indent="-457200" algn="just" defTabSz="914400" rtl="0" eaLnBrk="1" fontAlgn="base" latinLnBrk="0" hangingPunct="1">
                        <a:lnSpc>
                          <a:spcPct val="100000"/>
                        </a:lnSpc>
                        <a:spcBef>
                          <a:spcPts val="0"/>
                        </a:spcBef>
                        <a:spcAft>
                          <a:spcPts val="0"/>
                        </a:spcAft>
                        <a:buClrTx/>
                        <a:buSzTx/>
                        <a:buFont typeface="+mj-lt"/>
                        <a:buAutoNum type="arabicPeriod"/>
                        <a:tabLst>
                          <a:tab pos="457200" algn="l"/>
                        </a:tabLst>
                        <a:defRPr/>
                      </a:pPr>
                      <a:r>
                        <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committee have various range of skills i.e.  Internal Audit  , Risk Management, Performance Management ,Financial Management, Information Communication Technology</a:t>
                      </a:r>
                      <a:endParaRPr kumimoji="0" lang="en-ZA"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mj-lt"/>
                        <a:buAutoNum type="arabicPeriod"/>
                        <a:tabLst>
                          <a:tab pos="457200" algn="l"/>
                        </a:tabLst>
                        <a:defRPr/>
                      </a:pPr>
                      <a:endParaRPr kumimoji="0" lang="en-ZA" sz="1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rabicPeriod"/>
                      </a:pPr>
                      <a:endParaRPr lang="en-ZA" dirty="0">
                        <a:solidFill>
                          <a:schemeClr val="tx1"/>
                        </a:solidFill>
                      </a:endParaRPr>
                    </a:p>
                  </a:txBody>
                  <a:tcPr>
                    <a:solidFill>
                      <a:schemeClr val="accent6">
                        <a:lumMod val="60000"/>
                        <a:lumOff val="40000"/>
                      </a:schemeClr>
                    </a:solidFill>
                  </a:tcPr>
                </a:tc>
                <a:tc>
                  <a:txBody>
                    <a:bodyPr/>
                    <a:lstStyle/>
                    <a:p>
                      <a:pPr marL="342900" indent="-342900">
                        <a:buFont typeface="+mj-lt"/>
                        <a:buAutoNum type="arabicPeriod"/>
                      </a:pPr>
                      <a:r>
                        <a:rPr lang="en-ZA" dirty="0">
                          <a:solidFill>
                            <a:schemeClr val="tx1"/>
                          </a:solidFill>
                        </a:rPr>
                        <a:t>4 Meetings planned</a:t>
                      </a:r>
                    </a:p>
                  </a:txBody>
                  <a:tcPr>
                    <a:solidFill>
                      <a:schemeClr val="accent6">
                        <a:lumMod val="60000"/>
                        <a:lumOff val="40000"/>
                      </a:schemeClr>
                    </a:solidFill>
                  </a:tcPr>
                </a:tc>
                <a:tc>
                  <a:txBody>
                    <a:bodyPr/>
                    <a:lstStyle/>
                    <a:p>
                      <a:pPr marL="342900" indent="-342900">
                        <a:buFont typeface="+mj-lt"/>
                        <a:buAutoNum type="arabicPeriod"/>
                      </a:pPr>
                      <a:r>
                        <a:rPr lang="en-ZA" dirty="0">
                          <a:solidFill>
                            <a:schemeClr val="tx1"/>
                          </a:solidFill>
                        </a:rPr>
                        <a:t>2 ordinary meeting and 3 special  meeting</a:t>
                      </a:r>
                    </a:p>
                  </a:txBody>
                  <a:tcPr>
                    <a:solidFill>
                      <a:schemeClr val="accent6">
                        <a:lumMod val="60000"/>
                        <a:lumOff val="40000"/>
                      </a:schemeClr>
                    </a:solidFill>
                  </a:tcPr>
                </a:tc>
                <a:tc>
                  <a:txBody>
                    <a:bodyPr/>
                    <a:lstStyle/>
                    <a:p>
                      <a:pPr marL="342900" indent="-342900">
                        <a:buFont typeface="+mj-lt"/>
                        <a:buAutoNum type="arabicPeriod"/>
                      </a:pPr>
                      <a:r>
                        <a:rPr lang="en-ZA" dirty="0">
                          <a:solidFill>
                            <a:schemeClr val="tx1"/>
                          </a:solidFill>
                        </a:rPr>
                        <a:t>2020/2021 First Quarter: 30 resolutions </a:t>
                      </a:r>
                    </a:p>
                    <a:p>
                      <a:pPr marL="342900" indent="-342900">
                        <a:buFont typeface="+mj-lt"/>
                        <a:buAutoNum type="arabicPeriod"/>
                      </a:pPr>
                      <a:endParaRPr lang="en-ZA" dirty="0">
                        <a:solidFill>
                          <a:schemeClr val="tx1"/>
                        </a:solidFill>
                      </a:endParaRPr>
                    </a:p>
                  </a:txBody>
                  <a:tcPr>
                    <a:solidFill>
                      <a:schemeClr val="accent6">
                        <a:lumMod val="60000"/>
                        <a:lumOff val="40000"/>
                      </a:schemeClr>
                    </a:solidFill>
                  </a:tcPr>
                </a:tc>
                <a:tc>
                  <a:txBody>
                    <a:bodyPr/>
                    <a:lstStyle/>
                    <a:p>
                      <a:r>
                        <a:rPr lang="en-ZA" dirty="0">
                          <a:solidFill>
                            <a:schemeClr val="tx1"/>
                          </a:solidFill>
                        </a:rPr>
                        <a:t>The resolutions are reported to Council through Audit Committee quarterly report </a:t>
                      </a:r>
                    </a:p>
                  </a:txBody>
                  <a:tcPr>
                    <a:solidFill>
                      <a:schemeClr val="accent6">
                        <a:lumMod val="60000"/>
                        <a:lumOff val="40000"/>
                      </a:schemeClr>
                    </a:solidFill>
                  </a:tcPr>
                </a:tc>
                <a:extLst>
                  <a:ext uri="{0D108BD9-81ED-4DB2-BD59-A6C34878D82A}">
                    <a16:rowId xmlns:a16="http://schemas.microsoft.com/office/drawing/2014/main" val="2917156507"/>
                  </a:ext>
                </a:extLst>
              </a:tr>
            </a:tbl>
          </a:graphicData>
        </a:graphic>
      </p:graphicFrame>
    </p:spTree>
    <p:extLst>
      <p:ext uri="{BB962C8B-B14F-4D97-AF65-F5344CB8AC3E}">
        <p14:creationId xmlns:p14="http://schemas.microsoft.com/office/powerpoint/2010/main" val="253570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1579" cy="6857482"/>
          </a:xfrm>
        </p:spPr>
        <p:txBody>
          <a:bodyPr>
            <a:normAutofit/>
          </a:bodyPr>
          <a:lstStyle/>
          <a:p>
            <a:pPr algn="ctr"/>
            <a:endParaRPr lang="en-ZA" sz="60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graphicFrame>
        <p:nvGraphicFramePr>
          <p:cNvPr id="3" name="Table 3">
            <a:extLst>
              <a:ext uri="{FF2B5EF4-FFF2-40B4-BE49-F238E27FC236}">
                <a16:creationId xmlns:a16="http://schemas.microsoft.com/office/drawing/2014/main" id="{1DAB566D-4197-45CC-83C6-529CBFDD86E4}"/>
              </a:ext>
            </a:extLst>
          </p:cNvPr>
          <p:cNvGraphicFramePr>
            <a:graphicFrameLocks noGrp="1"/>
          </p:cNvGraphicFramePr>
          <p:nvPr>
            <p:extLst>
              <p:ext uri="{D42A27DB-BD31-4B8C-83A1-F6EECF244321}">
                <p14:modId xmlns:p14="http://schemas.microsoft.com/office/powerpoint/2010/main" val="3017821224"/>
              </p:ext>
            </p:extLst>
          </p:nvPr>
        </p:nvGraphicFramePr>
        <p:xfrm>
          <a:off x="80211" y="-128337"/>
          <a:ext cx="12111789" cy="6985818"/>
        </p:xfrm>
        <a:graphic>
          <a:graphicData uri="http://schemas.openxmlformats.org/drawingml/2006/table">
            <a:tbl>
              <a:tblPr firstRow="1" bandRow="1">
                <a:tableStyleId>{5C22544A-7EE6-4342-B048-85BDC9FD1C3A}</a:tableStyleId>
              </a:tblPr>
              <a:tblGrid>
                <a:gridCol w="12111789">
                  <a:extLst>
                    <a:ext uri="{9D8B030D-6E8A-4147-A177-3AD203B41FA5}">
                      <a16:colId xmlns:a16="http://schemas.microsoft.com/office/drawing/2014/main" val="10752422"/>
                    </a:ext>
                  </a:extLst>
                </a:gridCol>
              </a:tblGrid>
              <a:tr h="897994">
                <a:tc>
                  <a:txBody>
                    <a:bodyPr/>
                    <a:lstStyle/>
                    <a:p>
                      <a:pPr algn="ctr"/>
                      <a:r>
                        <a:rPr lang="en-ZA" sz="4800" dirty="0">
                          <a:solidFill>
                            <a:schemeClr val="tx1"/>
                          </a:solidFill>
                          <a:latin typeface="Arial" panose="020B0604020202020204" pitchFamily="34" charset="0"/>
                          <a:cs typeface="Arial" panose="020B0604020202020204" pitchFamily="34" charset="0"/>
                        </a:rPr>
                        <a:t>2.INTERNAL AUDIT</a:t>
                      </a:r>
                    </a:p>
                  </a:txBody>
                  <a:tcPr>
                    <a:solidFill>
                      <a:schemeClr val="accent6">
                        <a:lumMod val="60000"/>
                        <a:lumOff val="40000"/>
                      </a:schemeClr>
                    </a:solidFill>
                  </a:tcPr>
                </a:tc>
                <a:extLst>
                  <a:ext uri="{0D108BD9-81ED-4DB2-BD59-A6C34878D82A}">
                    <a16:rowId xmlns:a16="http://schemas.microsoft.com/office/drawing/2014/main" val="2386078035"/>
                  </a:ext>
                </a:extLst>
              </a:tr>
              <a:tr h="959378">
                <a:tc>
                  <a:txBody>
                    <a:bodyPr/>
                    <a:lstStyle/>
                    <a:p>
                      <a:r>
                        <a:rPr lang="en-ZA" sz="2800" b="1" dirty="0">
                          <a:solidFill>
                            <a:schemeClr val="tx1"/>
                          </a:solidFill>
                        </a:rPr>
                        <a:t>Number of Officials</a:t>
                      </a:r>
                    </a:p>
                  </a:txBody>
                  <a:tcPr>
                    <a:solidFill>
                      <a:schemeClr val="accent6">
                        <a:lumMod val="60000"/>
                        <a:lumOff val="40000"/>
                      </a:schemeClr>
                    </a:solidFill>
                  </a:tcPr>
                </a:tc>
                <a:extLst>
                  <a:ext uri="{0D108BD9-81ED-4DB2-BD59-A6C34878D82A}">
                    <a16:rowId xmlns:a16="http://schemas.microsoft.com/office/drawing/2014/main" val="4250859419"/>
                  </a:ext>
                </a:extLst>
              </a:tr>
              <a:tr h="5128446">
                <a:tc>
                  <a:txBody>
                    <a:bodyPr/>
                    <a:lstStyle/>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ZA" sz="1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Internal Audit organization structure has six position. Five Filled and the Chief Audit Executive(CAE) post is vacant.</a:t>
                      </a: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unit lacks capacity in ICT and Review of AFS however we have co-source audit firms to assist. We have proposed position for Senior ICT Auditor in the structure for 2021-2022 F/Y and also training for the AFS review.</a:t>
                      </a: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existing policies such as IA </a:t>
                      </a:r>
                      <a:r>
                        <a:rPr kumimoji="0" lang="en-US" sz="2400" b="0"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charter,IA</a:t>
                      </a:r>
                      <a:r>
                        <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methodology, are approved by AC and Council</a:t>
                      </a:r>
                      <a:endParaRPr kumimoji="0" lang="en-Z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Z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US" sz="2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342900" marR="0" lvl="0"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ZA"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en-ZA"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2917156507"/>
                  </a:ext>
                </a:extLst>
              </a:tr>
            </a:tbl>
          </a:graphicData>
        </a:graphic>
      </p:graphicFrame>
    </p:spTree>
    <p:extLst>
      <p:ext uri="{BB962C8B-B14F-4D97-AF65-F5344CB8AC3E}">
        <p14:creationId xmlns:p14="http://schemas.microsoft.com/office/powerpoint/2010/main" val="3714721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0842"/>
            <a:ext cx="11903242" cy="5710990"/>
          </a:xfrm>
        </p:spPr>
        <p:txBody>
          <a:bodyPr>
            <a:normAutofit/>
          </a:bodyPr>
          <a:lstStyle/>
          <a:p>
            <a:endParaRPr lang="en-ZA" sz="32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graphicFrame>
        <p:nvGraphicFramePr>
          <p:cNvPr id="3" name="Table 3">
            <a:extLst>
              <a:ext uri="{FF2B5EF4-FFF2-40B4-BE49-F238E27FC236}">
                <a16:creationId xmlns:a16="http://schemas.microsoft.com/office/drawing/2014/main" id="{16E33006-0B8D-4A0A-9FCD-142C7595C377}"/>
              </a:ext>
            </a:extLst>
          </p:cNvPr>
          <p:cNvGraphicFramePr>
            <a:graphicFrameLocks noGrp="1"/>
          </p:cNvGraphicFramePr>
          <p:nvPr>
            <p:extLst>
              <p:ext uri="{D42A27DB-BD31-4B8C-83A1-F6EECF244321}">
                <p14:modId xmlns:p14="http://schemas.microsoft.com/office/powerpoint/2010/main" val="1700741657"/>
              </p:ext>
            </p:extLst>
          </p:nvPr>
        </p:nvGraphicFramePr>
        <p:xfrm>
          <a:off x="-1" y="304800"/>
          <a:ext cx="12192000" cy="655268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95483602"/>
                    </a:ext>
                  </a:extLst>
                </a:gridCol>
                <a:gridCol w="2032000">
                  <a:extLst>
                    <a:ext uri="{9D8B030D-6E8A-4147-A177-3AD203B41FA5}">
                      <a16:colId xmlns:a16="http://schemas.microsoft.com/office/drawing/2014/main" val="3269238537"/>
                    </a:ext>
                  </a:extLst>
                </a:gridCol>
                <a:gridCol w="2032000">
                  <a:extLst>
                    <a:ext uri="{9D8B030D-6E8A-4147-A177-3AD203B41FA5}">
                      <a16:colId xmlns:a16="http://schemas.microsoft.com/office/drawing/2014/main" val="3637734196"/>
                    </a:ext>
                  </a:extLst>
                </a:gridCol>
                <a:gridCol w="2032000">
                  <a:extLst>
                    <a:ext uri="{9D8B030D-6E8A-4147-A177-3AD203B41FA5}">
                      <a16:colId xmlns:a16="http://schemas.microsoft.com/office/drawing/2014/main" val="2648851138"/>
                    </a:ext>
                  </a:extLst>
                </a:gridCol>
                <a:gridCol w="2032000">
                  <a:extLst>
                    <a:ext uri="{9D8B030D-6E8A-4147-A177-3AD203B41FA5}">
                      <a16:colId xmlns:a16="http://schemas.microsoft.com/office/drawing/2014/main" val="2124404876"/>
                    </a:ext>
                  </a:extLst>
                </a:gridCol>
                <a:gridCol w="2032000">
                  <a:extLst>
                    <a:ext uri="{9D8B030D-6E8A-4147-A177-3AD203B41FA5}">
                      <a16:colId xmlns:a16="http://schemas.microsoft.com/office/drawing/2014/main" val="3752817480"/>
                    </a:ext>
                  </a:extLst>
                </a:gridCol>
              </a:tblGrid>
              <a:tr h="1423317">
                <a:tc gridSpan="6">
                  <a:txBody>
                    <a:bodyPr/>
                    <a:lstStyle/>
                    <a:p>
                      <a:pPr algn="ctr"/>
                      <a:r>
                        <a:rPr lang="en-ZA" sz="3600" dirty="0">
                          <a:solidFill>
                            <a:schemeClr val="tx1"/>
                          </a:solidFill>
                        </a:rPr>
                        <a:t>MPAC</a:t>
                      </a:r>
                    </a:p>
                  </a:txBody>
                  <a:tcPr>
                    <a:solidFill>
                      <a:schemeClr val="accent6">
                        <a:lumMod val="40000"/>
                        <a:lumOff val="60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2162998305"/>
                  </a:ext>
                </a:extLst>
              </a:tr>
              <a:tr h="1462527">
                <a:tc>
                  <a:txBody>
                    <a:bodyPr/>
                    <a:lstStyle/>
                    <a:p>
                      <a:r>
                        <a:rPr lang="en-ZA" dirty="0"/>
                        <a:t>Capacity of the Committee</a:t>
                      </a:r>
                    </a:p>
                  </a:txBody>
                  <a:tcPr>
                    <a:solidFill>
                      <a:schemeClr val="accent6">
                        <a:lumMod val="40000"/>
                        <a:lumOff val="60000"/>
                      </a:schemeClr>
                    </a:solidFill>
                  </a:tcPr>
                </a:tc>
                <a:tc>
                  <a:txBody>
                    <a:bodyPr/>
                    <a:lstStyle/>
                    <a:p>
                      <a:r>
                        <a:rPr lang="en-ZA" dirty="0"/>
                        <a:t>Planned sittings</a:t>
                      </a:r>
                    </a:p>
                  </a:txBody>
                  <a:tcPr>
                    <a:solidFill>
                      <a:schemeClr val="accent6">
                        <a:lumMod val="40000"/>
                        <a:lumOff val="60000"/>
                      </a:schemeClr>
                    </a:solidFill>
                  </a:tcPr>
                </a:tc>
                <a:tc>
                  <a:txBody>
                    <a:bodyPr/>
                    <a:lstStyle/>
                    <a:p>
                      <a:r>
                        <a:rPr lang="en-ZA" dirty="0"/>
                        <a:t>Actual sittings</a:t>
                      </a:r>
                    </a:p>
                  </a:txBody>
                  <a:tcPr>
                    <a:solidFill>
                      <a:schemeClr val="accent6">
                        <a:lumMod val="40000"/>
                        <a:lumOff val="60000"/>
                      </a:schemeClr>
                    </a:solidFill>
                  </a:tcPr>
                </a:tc>
                <a:tc>
                  <a:txBody>
                    <a:bodyPr/>
                    <a:lstStyle/>
                    <a:p>
                      <a:r>
                        <a:rPr lang="en-ZA" dirty="0"/>
                        <a:t>Investigations conducted</a:t>
                      </a:r>
                    </a:p>
                  </a:txBody>
                  <a:tcPr>
                    <a:solidFill>
                      <a:schemeClr val="accent6">
                        <a:lumMod val="40000"/>
                        <a:lumOff val="60000"/>
                      </a:schemeClr>
                    </a:solidFill>
                  </a:tcPr>
                </a:tc>
                <a:tc>
                  <a:txBody>
                    <a:bodyPr/>
                    <a:lstStyle/>
                    <a:p>
                      <a:r>
                        <a:rPr lang="en-ZA" dirty="0"/>
                        <a:t>Project oversight conducted</a:t>
                      </a:r>
                    </a:p>
                  </a:txBody>
                  <a:tcPr>
                    <a:solidFill>
                      <a:schemeClr val="accent6">
                        <a:lumMod val="40000"/>
                        <a:lumOff val="60000"/>
                      </a:schemeClr>
                    </a:solidFill>
                  </a:tcPr>
                </a:tc>
                <a:tc>
                  <a:txBody>
                    <a:bodyPr/>
                    <a:lstStyle/>
                    <a:p>
                      <a:r>
                        <a:rPr lang="en-ZA" dirty="0"/>
                        <a:t>Support provided in terms of training and investigations</a:t>
                      </a:r>
                    </a:p>
                  </a:txBody>
                  <a:tcPr>
                    <a:solidFill>
                      <a:schemeClr val="accent6">
                        <a:lumMod val="40000"/>
                        <a:lumOff val="60000"/>
                      </a:schemeClr>
                    </a:solidFill>
                  </a:tcPr>
                </a:tc>
                <a:extLst>
                  <a:ext uri="{0D108BD9-81ED-4DB2-BD59-A6C34878D82A}">
                    <a16:rowId xmlns:a16="http://schemas.microsoft.com/office/drawing/2014/main" val="1892661664"/>
                  </a:ext>
                </a:extLst>
              </a:tr>
              <a:tr h="1765554">
                <a:tc>
                  <a:txBody>
                    <a:bodyPr/>
                    <a:lstStyle/>
                    <a:p>
                      <a:r>
                        <a:rPr lang="en-ZA" dirty="0"/>
                        <a:t>09 members appointed by Council ( 5 ANC, 2 EFF, 1 DA &amp; 1 Bolsheviks)</a:t>
                      </a:r>
                    </a:p>
                  </a:txBody>
                  <a:tcPr>
                    <a:solidFill>
                      <a:schemeClr val="accent6">
                        <a:lumMod val="40000"/>
                        <a:lumOff val="60000"/>
                      </a:schemeClr>
                    </a:solidFill>
                  </a:tcPr>
                </a:tc>
                <a:tc>
                  <a:txBody>
                    <a:bodyPr/>
                    <a:lstStyle/>
                    <a:p>
                      <a:r>
                        <a:rPr lang="en-ZA" dirty="0"/>
                        <a:t>2 per annum</a:t>
                      </a:r>
                    </a:p>
                  </a:txBody>
                  <a:tcPr>
                    <a:solidFill>
                      <a:schemeClr val="accent6">
                        <a:lumMod val="40000"/>
                        <a:lumOff val="60000"/>
                      </a:schemeClr>
                    </a:solidFill>
                  </a:tcPr>
                </a:tc>
                <a:tc>
                  <a:txBody>
                    <a:bodyPr/>
                    <a:lstStyle/>
                    <a:p>
                      <a:r>
                        <a:rPr lang="en-ZA" dirty="0"/>
                        <a:t>2 sitting held</a:t>
                      </a:r>
                    </a:p>
                  </a:txBody>
                  <a:tcPr>
                    <a:solidFill>
                      <a:schemeClr val="accent6">
                        <a:lumMod val="40000"/>
                        <a:lumOff val="60000"/>
                      </a:schemeClr>
                    </a:solidFill>
                  </a:tcPr>
                </a:tc>
                <a:tc>
                  <a:txBody>
                    <a:bodyPr/>
                    <a:lstStyle/>
                    <a:p>
                      <a:r>
                        <a:rPr lang="en-GB" dirty="0"/>
                        <a:t>4 investigations conducted</a:t>
                      </a:r>
                      <a:endParaRPr lang="en-ZA" dirty="0"/>
                    </a:p>
                  </a:txBody>
                  <a:tcPr>
                    <a:solidFill>
                      <a:schemeClr val="accent6">
                        <a:lumMod val="40000"/>
                        <a:lumOff val="60000"/>
                      </a:schemeClr>
                    </a:solidFill>
                  </a:tcPr>
                </a:tc>
                <a:tc>
                  <a:txBody>
                    <a:bodyPr/>
                    <a:lstStyle/>
                    <a:p>
                      <a:r>
                        <a:rPr lang="en-GB" dirty="0"/>
                        <a:t>6 project oversights conducted</a:t>
                      </a:r>
                      <a:endParaRPr lang="en-ZA" dirty="0"/>
                    </a:p>
                  </a:txBody>
                  <a:tcPr>
                    <a:solidFill>
                      <a:schemeClr val="accent6">
                        <a:lumMod val="40000"/>
                        <a:lumOff val="60000"/>
                      </a:schemeClr>
                    </a:solidFill>
                  </a:tcPr>
                </a:tc>
                <a:tc>
                  <a:txBody>
                    <a:bodyPr/>
                    <a:lstStyle/>
                    <a:p>
                      <a:r>
                        <a:rPr lang="en-ZA" dirty="0"/>
                        <a:t>Members are provided with training</a:t>
                      </a:r>
                    </a:p>
                  </a:txBody>
                  <a:tcPr>
                    <a:solidFill>
                      <a:schemeClr val="accent6">
                        <a:lumMod val="40000"/>
                        <a:lumOff val="60000"/>
                      </a:schemeClr>
                    </a:solidFill>
                  </a:tcPr>
                </a:tc>
                <a:extLst>
                  <a:ext uri="{0D108BD9-81ED-4DB2-BD59-A6C34878D82A}">
                    <a16:rowId xmlns:a16="http://schemas.microsoft.com/office/drawing/2014/main" val="1759380244"/>
                  </a:ext>
                </a:extLst>
              </a:tr>
              <a:tr h="1901284">
                <a:tc>
                  <a:txBody>
                    <a:bodyPr/>
                    <a:lstStyle/>
                    <a:p>
                      <a:r>
                        <a:rPr lang="en-ZA" dirty="0"/>
                        <a:t>Support staff – 1 MPAC Researcher and 1 MPAC Coordinator</a:t>
                      </a:r>
                    </a:p>
                  </a:txBody>
                  <a:tcPr>
                    <a:solidFill>
                      <a:schemeClr val="accent6">
                        <a:lumMod val="40000"/>
                        <a:lumOff val="60000"/>
                      </a:schemeClr>
                    </a:solidFill>
                  </a:tcPr>
                </a:tc>
                <a:tc>
                  <a:txBody>
                    <a:bodyPr/>
                    <a:lstStyle/>
                    <a:p>
                      <a:endParaRPr lang="en-ZA"/>
                    </a:p>
                  </a:txBody>
                  <a:tcPr>
                    <a:solidFill>
                      <a:schemeClr val="accent6">
                        <a:lumMod val="40000"/>
                        <a:lumOff val="60000"/>
                      </a:schemeClr>
                    </a:solidFill>
                  </a:tcPr>
                </a:tc>
                <a:tc>
                  <a:txBody>
                    <a:bodyPr/>
                    <a:lstStyle/>
                    <a:p>
                      <a:endParaRPr lang="en-ZA"/>
                    </a:p>
                  </a:txBody>
                  <a:tcPr>
                    <a:solidFill>
                      <a:schemeClr val="accent6">
                        <a:lumMod val="40000"/>
                        <a:lumOff val="60000"/>
                      </a:schemeClr>
                    </a:solidFill>
                  </a:tcPr>
                </a:tc>
                <a:tc>
                  <a:txBody>
                    <a:bodyPr/>
                    <a:lstStyle/>
                    <a:p>
                      <a:endParaRPr lang="en-ZA"/>
                    </a:p>
                  </a:txBody>
                  <a:tcPr>
                    <a:solidFill>
                      <a:schemeClr val="accent6">
                        <a:lumMod val="40000"/>
                        <a:lumOff val="60000"/>
                      </a:schemeClr>
                    </a:solidFill>
                  </a:tcPr>
                </a:tc>
                <a:tc>
                  <a:txBody>
                    <a:bodyPr/>
                    <a:lstStyle/>
                    <a:p>
                      <a:endParaRPr lang="en-ZA"/>
                    </a:p>
                  </a:txBody>
                  <a:tcPr>
                    <a:solidFill>
                      <a:schemeClr val="accent6">
                        <a:lumMod val="40000"/>
                        <a:lumOff val="60000"/>
                      </a:schemeClr>
                    </a:solidFill>
                  </a:tcPr>
                </a:tc>
                <a:tc>
                  <a:txBody>
                    <a:bodyPr/>
                    <a:lstStyle/>
                    <a:p>
                      <a:endParaRPr lang="en-ZA" dirty="0"/>
                    </a:p>
                  </a:txBody>
                  <a:tcPr>
                    <a:solidFill>
                      <a:schemeClr val="accent6">
                        <a:lumMod val="40000"/>
                        <a:lumOff val="60000"/>
                      </a:schemeClr>
                    </a:solidFill>
                  </a:tcPr>
                </a:tc>
                <a:extLst>
                  <a:ext uri="{0D108BD9-81ED-4DB2-BD59-A6C34878D82A}">
                    <a16:rowId xmlns:a16="http://schemas.microsoft.com/office/drawing/2014/main" val="1129675177"/>
                  </a:ext>
                </a:extLst>
              </a:tr>
            </a:tbl>
          </a:graphicData>
        </a:graphic>
      </p:graphicFrame>
    </p:spTree>
    <p:extLst>
      <p:ext uri="{BB962C8B-B14F-4D97-AF65-F5344CB8AC3E}">
        <p14:creationId xmlns:p14="http://schemas.microsoft.com/office/powerpoint/2010/main" val="2016209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857250"/>
            <a:ext cx="9023684" cy="5143112"/>
          </a:xfrm>
        </p:spPr>
        <p:txBody>
          <a:bodyPr>
            <a:normAutofit/>
          </a:bodyPr>
          <a:lstStyle/>
          <a:p>
            <a:pPr algn="ctr"/>
            <a:endParaRPr lang="en-ZA" sz="45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2667000" y="5124568"/>
            <a:ext cx="6858000" cy="875795"/>
          </a:xfrm>
          <a:prstGeom prst="rect">
            <a:avLst/>
          </a:prstGeom>
          <a:noFill/>
        </p:spPr>
      </p:pic>
      <p:graphicFrame>
        <p:nvGraphicFramePr>
          <p:cNvPr id="3" name="Table 3">
            <a:extLst>
              <a:ext uri="{FF2B5EF4-FFF2-40B4-BE49-F238E27FC236}">
                <a16:creationId xmlns:a16="http://schemas.microsoft.com/office/drawing/2014/main" id="{1DAB566D-4197-45CC-83C6-529CBFDD86E4}"/>
              </a:ext>
            </a:extLst>
          </p:cNvPr>
          <p:cNvGraphicFramePr>
            <a:graphicFrameLocks noGrp="1"/>
          </p:cNvGraphicFramePr>
          <p:nvPr>
            <p:extLst>
              <p:ext uri="{D42A27DB-BD31-4B8C-83A1-F6EECF244321}">
                <p14:modId xmlns:p14="http://schemas.microsoft.com/office/powerpoint/2010/main" val="1069603359"/>
              </p:ext>
            </p:extLst>
          </p:nvPr>
        </p:nvGraphicFramePr>
        <p:xfrm>
          <a:off x="0" y="0"/>
          <a:ext cx="12192000" cy="6818834"/>
        </p:xfrm>
        <a:graphic>
          <a:graphicData uri="http://schemas.openxmlformats.org/drawingml/2006/table">
            <a:tbl>
              <a:tblPr firstRow="1" bandRow="1">
                <a:tableStyleId>{5C22544A-7EE6-4342-B048-85BDC9FD1C3A}</a:tableStyleId>
              </a:tblPr>
              <a:tblGrid>
                <a:gridCol w="1768788">
                  <a:extLst>
                    <a:ext uri="{9D8B030D-6E8A-4147-A177-3AD203B41FA5}">
                      <a16:colId xmlns:a16="http://schemas.microsoft.com/office/drawing/2014/main" val="10752422"/>
                    </a:ext>
                  </a:extLst>
                </a:gridCol>
                <a:gridCol w="1831958">
                  <a:extLst>
                    <a:ext uri="{9D8B030D-6E8A-4147-A177-3AD203B41FA5}">
                      <a16:colId xmlns:a16="http://schemas.microsoft.com/office/drawing/2014/main" val="933127199"/>
                    </a:ext>
                  </a:extLst>
                </a:gridCol>
                <a:gridCol w="4295627">
                  <a:extLst>
                    <a:ext uri="{9D8B030D-6E8A-4147-A177-3AD203B41FA5}">
                      <a16:colId xmlns:a16="http://schemas.microsoft.com/office/drawing/2014/main" val="1237538307"/>
                    </a:ext>
                  </a:extLst>
                </a:gridCol>
                <a:gridCol w="4295627">
                  <a:extLst>
                    <a:ext uri="{9D8B030D-6E8A-4147-A177-3AD203B41FA5}">
                      <a16:colId xmlns:a16="http://schemas.microsoft.com/office/drawing/2014/main" val="1524331420"/>
                    </a:ext>
                  </a:extLst>
                </a:gridCol>
              </a:tblGrid>
              <a:tr h="992628">
                <a:tc gridSpan="4">
                  <a:txBody>
                    <a:bodyPr/>
                    <a:lstStyle/>
                    <a:p>
                      <a:pPr algn="ctr"/>
                      <a:r>
                        <a:rPr lang="en-ZA" sz="3600" dirty="0">
                          <a:solidFill>
                            <a:schemeClr val="tx1"/>
                          </a:solidFill>
                          <a:latin typeface="Arial" panose="020B0604020202020204" pitchFamily="34" charset="0"/>
                          <a:cs typeface="Arial" panose="020B0604020202020204" pitchFamily="34" charset="0"/>
                        </a:rPr>
                        <a:t>4. SITTINGS</a:t>
                      </a:r>
                    </a:p>
                  </a:txBody>
                  <a:tcPr marL="68580" marR="68580" marT="34290" marB="34290">
                    <a:solidFill>
                      <a:schemeClr val="accent6">
                        <a:lumMod val="60000"/>
                        <a:lumOff val="40000"/>
                      </a:schemeClr>
                    </a:solidFill>
                  </a:tcPr>
                </a:tc>
                <a:tc hMerge="1">
                  <a:txBody>
                    <a:bodyPr/>
                    <a:lstStyle/>
                    <a:p>
                      <a:endParaRPr lang="en-ZA" dirty="0"/>
                    </a:p>
                  </a:txBody>
                  <a:tcPr/>
                </a:tc>
                <a:tc hMerge="1">
                  <a:txBody>
                    <a:bodyPr/>
                    <a:lstStyle/>
                    <a:p>
                      <a:endParaRPr lang="en-ZA" dirty="0"/>
                    </a:p>
                  </a:txBody>
                  <a:tcPr/>
                </a:tc>
                <a:tc hMerge="1">
                  <a:txBody>
                    <a:bodyPr/>
                    <a:lstStyle/>
                    <a:p>
                      <a:pPr algn="ctr"/>
                      <a:endParaRPr lang="en-ZA" sz="48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2386078035"/>
                  </a:ext>
                </a:extLst>
              </a:tr>
              <a:tr h="1151556">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FINANCIAL YEAR</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ORDINARY COUNCIL MEETING</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SPECIAL COUNCIL MEETING</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TOTAL NUMBER COUNCIL MEETINGS</a:t>
                      </a:r>
                    </a:p>
                  </a:txBody>
                  <a:tcPr marL="51435" marR="51435" marT="0" marB="0">
                    <a:solidFill>
                      <a:schemeClr val="accent6">
                        <a:lumMod val="60000"/>
                        <a:lumOff val="40000"/>
                      </a:schemeClr>
                    </a:solidFill>
                  </a:tcPr>
                </a:tc>
                <a:extLst>
                  <a:ext uri="{0D108BD9-81ED-4DB2-BD59-A6C34878D82A}">
                    <a16:rowId xmlns:a16="http://schemas.microsoft.com/office/drawing/2014/main" val="4250859419"/>
                  </a:ext>
                </a:extLst>
              </a:tr>
              <a:tr h="740920">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2016/2017</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06</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10</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16</a:t>
                      </a:r>
                    </a:p>
                  </a:txBody>
                  <a:tcPr marL="51435" marR="51435" marT="0" marB="0">
                    <a:solidFill>
                      <a:schemeClr val="accent6">
                        <a:lumMod val="60000"/>
                        <a:lumOff val="40000"/>
                      </a:schemeClr>
                    </a:solidFill>
                  </a:tcPr>
                </a:tc>
                <a:extLst>
                  <a:ext uri="{0D108BD9-81ED-4DB2-BD59-A6C34878D82A}">
                    <a16:rowId xmlns:a16="http://schemas.microsoft.com/office/drawing/2014/main" val="2917156507"/>
                  </a:ext>
                </a:extLst>
              </a:tr>
              <a:tr h="753967">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2017/2018</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07</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12</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19</a:t>
                      </a:r>
                    </a:p>
                  </a:txBody>
                  <a:tcPr marL="51435" marR="51435" marT="0" marB="0">
                    <a:solidFill>
                      <a:schemeClr val="accent6">
                        <a:lumMod val="60000"/>
                        <a:lumOff val="40000"/>
                      </a:schemeClr>
                    </a:solidFill>
                  </a:tcPr>
                </a:tc>
                <a:extLst>
                  <a:ext uri="{0D108BD9-81ED-4DB2-BD59-A6C34878D82A}">
                    <a16:rowId xmlns:a16="http://schemas.microsoft.com/office/drawing/2014/main" val="2147680756"/>
                  </a:ext>
                </a:extLst>
              </a:tr>
              <a:tr h="755295">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2018/2019</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05</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14</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19</a:t>
                      </a:r>
                    </a:p>
                  </a:txBody>
                  <a:tcPr marL="51435" marR="51435" marT="0" marB="0">
                    <a:solidFill>
                      <a:schemeClr val="accent6">
                        <a:lumMod val="60000"/>
                        <a:lumOff val="40000"/>
                      </a:schemeClr>
                    </a:solidFill>
                  </a:tcPr>
                </a:tc>
                <a:extLst>
                  <a:ext uri="{0D108BD9-81ED-4DB2-BD59-A6C34878D82A}">
                    <a16:rowId xmlns:a16="http://schemas.microsoft.com/office/drawing/2014/main" val="4148094861"/>
                  </a:ext>
                </a:extLst>
              </a:tr>
              <a:tr h="773457">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2019/2020</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03</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10</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13</a:t>
                      </a:r>
                    </a:p>
                  </a:txBody>
                  <a:tcPr marL="51435" marR="51435" marT="0" marB="0">
                    <a:solidFill>
                      <a:schemeClr val="accent6">
                        <a:lumMod val="60000"/>
                        <a:lumOff val="40000"/>
                      </a:schemeClr>
                    </a:solidFill>
                  </a:tcPr>
                </a:tc>
                <a:extLst>
                  <a:ext uri="{0D108BD9-81ED-4DB2-BD59-A6C34878D82A}">
                    <a16:rowId xmlns:a16="http://schemas.microsoft.com/office/drawing/2014/main" val="1060003192"/>
                  </a:ext>
                </a:extLst>
              </a:tr>
              <a:tr h="1651011">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2020/2021</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04</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a:effectLst/>
                          <a:latin typeface="Arial" panose="020B0604020202020204" pitchFamily="34" charset="0"/>
                          <a:ea typeface="Calibri" panose="020F0502020204030204" pitchFamily="34" charset="0"/>
                          <a:cs typeface="Arial" panose="020B0604020202020204" pitchFamily="34" charset="0"/>
                        </a:rPr>
                        <a:t>10</a:t>
                      </a:r>
                    </a:p>
                  </a:txBody>
                  <a:tcPr marL="51435" marR="51435" marT="0" marB="0">
                    <a:solidFill>
                      <a:schemeClr val="accent6">
                        <a:lumMod val="60000"/>
                        <a:lumOff val="40000"/>
                      </a:schemeClr>
                    </a:solidFill>
                  </a:tcPr>
                </a:tc>
                <a:tc>
                  <a:txBody>
                    <a:bodyPr/>
                    <a:lstStyle/>
                    <a:p>
                      <a:pPr>
                        <a:lnSpc>
                          <a:spcPct val="107000"/>
                        </a:lnSpc>
                        <a:spcAft>
                          <a:spcPts val="800"/>
                        </a:spcAft>
                        <a:tabLst>
                          <a:tab pos="746760" algn="l"/>
                        </a:tabLst>
                      </a:pPr>
                      <a:r>
                        <a:rPr lang="en-ZA" sz="1500" dirty="0">
                          <a:effectLst/>
                          <a:latin typeface="Arial" panose="020B0604020202020204" pitchFamily="34" charset="0"/>
                          <a:ea typeface="Calibri" panose="020F0502020204030204" pitchFamily="34" charset="0"/>
                          <a:cs typeface="Arial" panose="020B0604020202020204" pitchFamily="34" charset="0"/>
                        </a:rPr>
                        <a:t>14</a:t>
                      </a:r>
                    </a:p>
                  </a:txBody>
                  <a:tcPr marL="51435" marR="51435" marT="0" marB="0">
                    <a:solidFill>
                      <a:schemeClr val="accent6">
                        <a:lumMod val="60000"/>
                        <a:lumOff val="40000"/>
                      </a:schemeClr>
                    </a:solidFill>
                  </a:tcPr>
                </a:tc>
                <a:extLst>
                  <a:ext uri="{0D108BD9-81ED-4DB2-BD59-A6C34878D82A}">
                    <a16:rowId xmlns:a16="http://schemas.microsoft.com/office/drawing/2014/main" val="3636187825"/>
                  </a:ext>
                </a:extLst>
              </a:tr>
            </a:tbl>
          </a:graphicData>
        </a:graphic>
      </p:graphicFrame>
    </p:spTree>
    <p:extLst>
      <p:ext uri="{BB962C8B-B14F-4D97-AF65-F5344CB8AC3E}">
        <p14:creationId xmlns:p14="http://schemas.microsoft.com/office/powerpoint/2010/main" val="593466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065" y="2746988"/>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Calibri" panose="020F0502020204030204"/>
                <a:ea typeface="+mn-ea"/>
                <a:cs typeface="+mn-cs"/>
              </a:rPr>
              <a:t>3.2. Consequence management in terms of Chapter 15 of the MFMA and the Municipal Regulations on Financial Misconduct Procedures and Criminal procedures</a:t>
            </a:r>
            <a:br>
              <a:rPr kumimoji="0" lang="en-ZA" sz="1800" b="1"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1682178" y="1097634"/>
            <a:ext cx="9684913" cy="15081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2.5. Planning &amp; LED</a:t>
            </a:r>
            <a:r>
              <a:rPr kumimoji="0" lang="en-GB" sz="32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
            </a:r>
            <a:br>
              <a:rPr kumimoji="0" lang="en-GB" sz="32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br>
            <a:endParaRPr kumimoji="0" lang="en-ZA" sz="32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pic>
        <p:nvPicPr>
          <p:cNvPr id="4" name="Picture 3"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719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95693"/>
            <a:ext cx="11950996" cy="861237"/>
          </a:xfrm>
        </p:spPr>
        <p:txBody>
          <a:bodyPr>
            <a:normAutofit/>
          </a:bodyPr>
          <a:lstStyle/>
          <a:p>
            <a:r>
              <a:rPr lang="en-GB" sz="3200" b="1" dirty="0">
                <a:solidFill>
                  <a:prstClr val="black"/>
                </a:solidFill>
                <a:latin typeface="Arial Bold" panose="020B0704020202020204" pitchFamily="34" charset="0"/>
                <a:cs typeface="Arial Bold" panose="020B0704020202020204" pitchFamily="34" charset="0"/>
              </a:rPr>
              <a:t>SDM Economic Recovery Plan</a:t>
            </a:r>
            <a:endParaRPr lang="en-ZA" sz="32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sp>
        <p:nvSpPr>
          <p:cNvPr id="3" name="Content Placeholder 2"/>
          <p:cNvSpPr>
            <a:spLocks noGrp="1"/>
          </p:cNvSpPr>
          <p:nvPr>
            <p:ph idx="1"/>
          </p:nvPr>
        </p:nvSpPr>
        <p:spPr>
          <a:xfrm>
            <a:off x="340242" y="1063256"/>
            <a:ext cx="11013558" cy="5113707"/>
          </a:xfrm>
        </p:spPr>
        <p:txBody>
          <a:bodyPr>
            <a:normAutofit/>
          </a:bodyPr>
          <a:lstStyle/>
          <a:p>
            <a:pPr lvl="0" algn="just"/>
            <a:r>
              <a:rPr lang="en-ZA" dirty="0">
                <a:solidFill>
                  <a:prstClr val="black"/>
                </a:solidFill>
                <a:cs typeface="Arial" panose="020B0604020202020204" pitchFamily="34" charset="0"/>
              </a:rPr>
              <a:t>Municipality has developed a draft Economic Recovery Plan and is being taken through the consultation processes.</a:t>
            </a:r>
          </a:p>
          <a:p>
            <a:pPr marR="0" lvl="0" algn="just" defTabSz="914400" rtl="0" eaLnBrk="1" fontAlgn="auto" latinLnBrk="0" hangingPunct="1">
              <a:lnSpc>
                <a:spcPct val="90000"/>
              </a:lnSpc>
              <a:spcBef>
                <a:spcPts val="1000"/>
              </a:spcBef>
              <a:spcAft>
                <a:spcPts val="800"/>
              </a:spcAft>
              <a:buClrTx/>
              <a:buSzTx/>
              <a:tabLst/>
              <a:defRPr/>
            </a:pPr>
            <a:r>
              <a:rPr kumimoji="0" lang="en-ZA"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The draft Economic Recovery Plan proposed the following interventions aimed at economic and socio-economic recovery:</a:t>
            </a:r>
          </a:p>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Township and </a:t>
            </a:r>
            <a:r>
              <a:rPr lang="en-ZA" dirty="0">
                <a:solidFill>
                  <a:srgbClr val="000000"/>
                </a:solidFill>
                <a:latin typeface="Calibri" panose="020F0502020204030204"/>
                <a:ea typeface="Calibri" panose="020F0502020204030204" pitchFamily="34" charset="0"/>
                <a:cs typeface="Arial" panose="020B0604020202020204" pitchFamily="34" charset="0"/>
              </a:rPr>
              <a:t>Village</a:t>
            </a:r>
            <a:r>
              <a:rPr kumimoji="0" lang="en-ZA"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Entrepreneurship Programme (TREP)</a:t>
            </a:r>
          </a:p>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SALGA=UNDP SMME Support Programme</a:t>
            </a:r>
          </a:p>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Implementation of Municipal Infrastructure Projects through labour intensive methods</a:t>
            </a:r>
          </a:p>
          <a:p>
            <a:pPr marL="228600" marR="0" lvl="0" indent="-228600" algn="just"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lang="en-ZA" dirty="0">
                <a:solidFill>
                  <a:srgbClr val="000000"/>
                </a:solidFill>
                <a:latin typeface="Calibri" panose="020F0502020204030204"/>
                <a:ea typeface="Calibri" panose="020F0502020204030204" pitchFamily="34" charset="0"/>
                <a:cs typeface="Arial" panose="020B0604020202020204" pitchFamily="34" charset="0"/>
              </a:rPr>
              <a:t>Enforcement of PPPFA by ensuring that 30% of local content is adhered to in infrastructure projects</a:t>
            </a:r>
            <a:endParaRPr kumimoji="0" lang="en-ZA" sz="2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080807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95693"/>
            <a:ext cx="11950996" cy="1049413"/>
          </a:xfrm>
        </p:spPr>
        <p:txBody>
          <a:bodyPr>
            <a:normAutofit/>
          </a:bodyPr>
          <a:lstStyle/>
          <a:p>
            <a:r>
              <a:rPr kumimoji="0" lang="en-GB" sz="3200" b="1" i="0" u="none" strike="noStrike" kern="1200" cap="none" spc="0" normalizeH="0" baseline="0" noProof="0" dirty="0">
                <a:ln>
                  <a:noFill/>
                </a:ln>
                <a:solidFill>
                  <a:prstClr val="black"/>
                </a:solidFill>
                <a:effectLst/>
                <a:uLnTx/>
                <a:uFillTx/>
                <a:latin typeface="Arial Bold" panose="020B0704020202020204" pitchFamily="34" charset="0"/>
                <a:ea typeface="+mj-ea"/>
                <a:cs typeface="Arial Bold" panose="020B0704020202020204" pitchFamily="34" charset="0"/>
              </a:rPr>
              <a:t>SDM Economic Recovery Plan cont. </a:t>
            </a:r>
            <a:endParaRPr lang="en-ZA" sz="32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sp>
        <p:nvSpPr>
          <p:cNvPr id="3" name="Content Placeholder 2"/>
          <p:cNvSpPr>
            <a:spLocks noGrp="1"/>
          </p:cNvSpPr>
          <p:nvPr>
            <p:ph idx="1"/>
          </p:nvPr>
        </p:nvSpPr>
        <p:spPr>
          <a:xfrm>
            <a:off x="159488" y="1351722"/>
            <a:ext cx="11194312" cy="4825241"/>
          </a:xfrm>
        </p:spPr>
        <p:txBody>
          <a:bodyPr>
            <a:normAutofit fontScale="85000" lnSpcReduction="20000"/>
          </a:bodyPr>
          <a:lstStyle/>
          <a:p>
            <a:pPr algn="just">
              <a:spcAft>
                <a:spcPts val="800"/>
              </a:spcAft>
            </a:pPr>
            <a:r>
              <a:rPr lang="en-ZA" sz="3600" dirty="0">
                <a:solidFill>
                  <a:srgbClr val="000000"/>
                </a:solidFill>
                <a:ea typeface="Calibri" panose="020F0502020204030204" pitchFamily="34" charset="0"/>
                <a:cs typeface="Arial" panose="020B0604020202020204" pitchFamily="34" charset="0"/>
              </a:rPr>
              <a:t>Agri Park &amp; Farmers Support</a:t>
            </a:r>
          </a:p>
          <a:p>
            <a:r>
              <a:rPr lang="en-ZA" sz="3600" dirty="0">
                <a:solidFill>
                  <a:srgbClr val="000000"/>
                </a:solidFill>
                <a:cs typeface="Arial" panose="020B0604020202020204" pitchFamily="34" charset="0"/>
              </a:rPr>
              <a:t>Tubatse Special Economic Zone (SEZ)</a:t>
            </a:r>
          </a:p>
          <a:p>
            <a:r>
              <a:rPr lang="en-ZA" sz="3600" dirty="0">
                <a:solidFill>
                  <a:srgbClr val="000000"/>
                </a:solidFill>
                <a:cs typeface="Arial" panose="020B0604020202020204" pitchFamily="34" charset="0"/>
              </a:rPr>
              <a:t>Cotton Farming revitalization programme</a:t>
            </a:r>
          </a:p>
          <a:p>
            <a:r>
              <a:rPr lang="en-ZA" sz="3600" dirty="0">
                <a:solidFill>
                  <a:srgbClr val="000000"/>
                </a:solidFill>
                <a:cs typeface="Arial" panose="020B0604020202020204" pitchFamily="34" charset="0"/>
              </a:rPr>
              <a:t>De Hoop &amp; Flag </a:t>
            </a:r>
            <a:r>
              <a:rPr lang="en-ZA" sz="3600" dirty="0" err="1">
                <a:solidFill>
                  <a:srgbClr val="000000"/>
                </a:solidFill>
                <a:cs typeface="Arial" panose="020B0604020202020204" pitchFamily="34" charset="0"/>
              </a:rPr>
              <a:t>Boshielo</a:t>
            </a:r>
            <a:r>
              <a:rPr lang="en-ZA" sz="3600" dirty="0">
                <a:solidFill>
                  <a:srgbClr val="000000"/>
                </a:solidFill>
                <a:cs typeface="Arial" panose="020B0604020202020204" pitchFamily="34" charset="0"/>
              </a:rPr>
              <a:t> dam Tourism and recreation project</a:t>
            </a:r>
          </a:p>
          <a:p>
            <a:pPr algn="just">
              <a:spcAft>
                <a:spcPts val="800"/>
              </a:spcAft>
            </a:pPr>
            <a:r>
              <a:rPr lang="en-ZA" sz="3600" dirty="0">
                <a:solidFill>
                  <a:srgbClr val="000000"/>
                </a:solidFill>
                <a:ea typeface="Calibri" panose="020F0502020204030204" pitchFamily="34" charset="0"/>
                <a:cs typeface="Arial" panose="020B0604020202020204" pitchFamily="34" charset="0"/>
              </a:rPr>
              <a:t>Development of Broadband Infrastructure</a:t>
            </a:r>
          </a:p>
          <a:p>
            <a:pPr algn="just">
              <a:spcAft>
                <a:spcPts val="800"/>
              </a:spcAft>
            </a:pPr>
            <a:r>
              <a:rPr lang="en-ZA" sz="3600" dirty="0" err="1">
                <a:solidFill>
                  <a:srgbClr val="000000"/>
                </a:solidFill>
                <a:ea typeface="Calibri" panose="020F0502020204030204" pitchFamily="34" charset="0"/>
                <a:cs typeface="Arial" panose="020B0604020202020204" pitchFamily="34" charset="0"/>
              </a:rPr>
              <a:t>Malekana</a:t>
            </a:r>
            <a:r>
              <a:rPr lang="en-ZA" sz="3600" dirty="0">
                <a:solidFill>
                  <a:srgbClr val="000000"/>
                </a:solidFill>
                <a:ea typeface="Calibri" panose="020F0502020204030204" pitchFamily="34" charset="0"/>
                <a:cs typeface="Arial" panose="020B0604020202020204" pitchFamily="34" charset="0"/>
              </a:rPr>
              <a:t> Steel Bridge Replacement Project</a:t>
            </a:r>
          </a:p>
          <a:p>
            <a:pPr algn="just">
              <a:spcAft>
                <a:spcPts val="800"/>
              </a:spcAft>
            </a:pPr>
            <a:r>
              <a:rPr lang="en-ZA" sz="3600" dirty="0">
                <a:solidFill>
                  <a:srgbClr val="000000"/>
                </a:solidFill>
                <a:ea typeface="Calibri" panose="020F0502020204030204" pitchFamily="34" charset="0"/>
                <a:cs typeface="Arial" panose="020B0604020202020204" pitchFamily="34" charset="0"/>
              </a:rPr>
              <a:t>Manufacturing of electrical motor vehicles Tuk-Tuks in </a:t>
            </a:r>
            <a:r>
              <a:rPr lang="en-ZA" sz="3600" dirty="0" err="1">
                <a:solidFill>
                  <a:srgbClr val="000000"/>
                </a:solidFill>
                <a:ea typeface="Calibri" panose="020F0502020204030204" pitchFamily="34" charset="0"/>
                <a:cs typeface="Arial" panose="020B0604020202020204" pitchFamily="34" charset="0"/>
              </a:rPr>
              <a:t>Steelpoort</a:t>
            </a:r>
            <a:r>
              <a:rPr lang="en-ZA" sz="3600" dirty="0">
                <a:solidFill>
                  <a:srgbClr val="000000"/>
                </a:solidFill>
                <a:ea typeface="Calibri" panose="020F0502020204030204" pitchFamily="34" charset="0"/>
                <a:cs typeface="Arial" panose="020B0604020202020204" pitchFamily="34" charset="0"/>
              </a:rPr>
              <a:t> and Groblersdal</a:t>
            </a:r>
          </a:p>
          <a:p>
            <a:pPr algn="just">
              <a:spcAft>
                <a:spcPts val="800"/>
              </a:spcAft>
            </a:pPr>
            <a:r>
              <a:rPr lang="en-ZA" sz="3600" dirty="0">
                <a:solidFill>
                  <a:srgbClr val="000000"/>
                </a:solidFill>
                <a:ea typeface="Calibri" panose="020F0502020204030204" pitchFamily="34" charset="0"/>
                <a:cs typeface="Arial" panose="020B0604020202020204" pitchFamily="34" charset="0"/>
              </a:rPr>
              <a:t>VIP toilets Sanitation manufacturing linked to contractor development programme</a:t>
            </a:r>
          </a:p>
          <a:p>
            <a:endParaRPr lang="en-ZA" sz="3600" dirty="0"/>
          </a:p>
        </p:txBody>
      </p:sp>
    </p:spTree>
    <p:extLst>
      <p:ext uri="{BB962C8B-B14F-4D97-AF65-F5344CB8AC3E}">
        <p14:creationId xmlns:p14="http://schemas.microsoft.com/office/powerpoint/2010/main" val="749103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ZA" sz="2000" dirty="0"/>
              <a:t>SPLUMA COMPLIANCE/IMPLEMENTATION TRENDS(No</a:t>
            </a:r>
          </a:p>
        </p:txBody>
      </p:sp>
      <p:graphicFrame>
        <p:nvGraphicFramePr>
          <p:cNvPr id="4" name="Table 4">
            <a:extLst>
              <a:ext uri="{FF2B5EF4-FFF2-40B4-BE49-F238E27FC236}">
                <a16:creationId xmlns:a16="http://schemas.microsoft.com/office/drawing/2014/main" id="{74E25DD5-9E6B-4F79-93AB-F908358ED698}"/>
              </a:ext>
            </a:extLst>
          </p:cNvPr>
          <p:cNvGraphicFramePr>
            <a:graphicFrameLocks noGrp="1"/>
          </p:cNvGraphicFramePr>
          <p:nvPr>
            <p:ph idx="1"/>
            <p:extLst>
              <p:ext uri="{D42A27DB-BD31-4B8C-83A1-F6EECF244321}">
                <p14:modId xmlns:p14="http://schemas.microsoft.com/office/powerpoint/2010/main" val="3293008185"/>
              </p:ext>
            </p:extLst>
          </p:nvPr>
        </p:nvGraphicFramePr>
        <p:xfrm>
          <a:off x="0" y="990600"/>
          <a:ext cx="12192001" cy="5867401"/>
        </p:xfrm>
        <a:graphic>
          <a:graphicData uri="http://schemas.openxmlformats.org/drawingml/2006/table">
            <a:tbl>
              <a:tblPr firstRow="1" bandRow="1">
                <a:tableStyleId>{5C22544A-7EE6-4342-B048-85BDC9FD1C3A}</a:tableStyleId>
              </a:tblPr>
              <a:tblGrid>
                <a:gridCol w="2611124">
                  <a:extLst>
                    <a:ext uri="{9D8B030D-6E8A-4147-A177-3AD203B41FA5}">
                      <a16:colId xmlns:a16="http://schemas.microsoft.com/office/drawing/2014/main" val="3969655747"/>
                    </a:ext>
                  </a:extLst>
                </a:gridCol>
                <a:gridCol w="4533670">
                  <a:extLst>
                    <a:ext uri="{9D8B030D-6E8A-4147-A177-3AD203B41FA5}">
                      <a16:colId xmlns:a16="http://schemas.microsoft.com/office/drawing/2014/main" val="1045609568"/>
                    </a:ext>
                  </a:extLst>
                </a:gridCol>
                <a:gridCol w="5047207">
                  <a:extLst>
                    <a:ext uri="{9D8B030D-6E8A-4147-A177-3AD203B41FA5}">
                      <a16:colId xmlns:a16="http://schemas.microsoft.com/office/drawing/2014/main" val="1742980504"/>
                    </a:ext>
                  </a:extLst>
                </a:gridCol>
              </a:tblGrid>
              <a:tr h="1191909">
                <a:tc>
                  <a:txBody>
                    <a:bodyPr/>
                    <a:lstStyle/>
                    <a:p>
                      <a:r>
                        <a:rPr lang="en-ZA" dirty="0"/>
                        <a:t>MUNICIPALITY</a:t>
                      </a:r>
                    </a:p>
                  </a:txBody>
                  <a:tcPr>
                    <a:solidFill>
                      <a:schemeClr val="accent3"/>
                    </a:solidFill>
                  </a:tcPr>
                </a:tc>
                <a:tc>
                  <a:txBody>
                    <a:bodyPr/>
                    <a:lstStyle/>
                    <a:p>
                      <a:r>
                        <a:rPr lang="en-ZA" dirty="0"/>
                        <a:t>By-law promulgation</a:t>
                      </a:r>
                    </a:p>
                  </a:txBody>
                  <a:tcPr>
                    <a:solidFill>
                      <a:schemeClr val="accent3"/>
                    </a:solidFill>
                  </a:tcPr>
                </a:tc>
                <a:tc>
                  <a:txBody>
                    <a:bodyPr/>
                    <a:lstStyle/>
                    <a:p>
                      <a:r>
                        <a:rPr lang="en-ZA" dirty="0"/>
                        <a:t>No of  applications approved </a:t>
                      </a:r>
                      <a:r>
                        <a:rPr lang="en-ZA" dirty="0">
                          <a:solidFill>
                            <a:srgbClr val="FFFF00"/>
                          </a:solidFill>
                        </a:rPr>
                        <a:t>by JDMPT</a:t>
                      </a:r>
                    </a:p>
                  </a:txBody>
                  <a:tcPr>
                    <a:solidFill>
                      <a:schemeClr val="accent3"/>
                    </a:solidFill>
                  </a:tcPr>
                </a:tc>
                <a:extLst>
                  <a:ext uri="{0D108BD9-81ED-4DB2-BD59-A6C34878D82A}">
                    <a16:rowId xmlns:a16="http://schemas.microsoft.com/office/drawing/2014/main" val="2973834116"/>
                  </a:ext>
                </a:extLst>
              </a:tr>
              <a:tr h="789364">
                <a:tc>
                  <a:txBody>
                    <a:bodyPr/>
                    <a:lstStyle/>
                    <a:p>
                      <a:r>
                        <a:rPr lang="en-ZA" dirty="0"/>
                        <a:t>Sekhukhune </a:t>
                      </a:r>
                    </a:p>
                  </a:txBody>
                  <a:tcPr>
                    <a:solidFill>
                      <a:schemeClr val="accent3">
                        <a:lumMod val="60000"/>
                        <a:lumOff val="40000"/>
                      </a:schemeClr>
                    </a:solidFill>
                  </a:tcPr>
                </a:tc>
                <a:tc>
                  <a:txBody>
                    <a:bodyPr/>
                    <a:lstStyle/>
                    <a:p>
                      <a:r>
                        <a:rPr lang="en-ZA" dirty="0"/>
                        <a:t>N/A</a:t>
                      </a:r>
                    </a:p>
                  </a:txBody>
                  <a:tcPr>
                    <a:solidFill>
                      <a:schemeClr val="accent3">
                        <a:lumMod val="60000"/>
                        <a:lumOff val="40000"/>
                      </a:schemeClr>
                    </a:solidFill>
                  </a:tcPr>
                </a:tc>
                <a:tc>
                  <a:txBody>
                    <a:bodyPr/>
                    <a:lstStyle/>
                    <a:p>
                      <a:r>
                        <a:rPr lang="en-ZA" dirty="0"/>
                        <a:t>N/A</a:t>
                      </a:r>
                    </a:p>
                  </a:txBody>
                  <a:tcPr>
                    <a:solidFill>
                      <a:schemeClr val="accent3">
                        <a:lumMod val="60000"/>
                        <a:lumOff val="40000"/>
                      </a:schemeClr>
                    </a:solidFill>
                  </a:tcPr>
                </a:tc>
                <a:extLst>
                  <a:ext uri="{0D108BD9-81ED-4DB2-BD59-A6C34878D82A}">
                    <a16:rowId xmlns:a16="http://schemas.microsoft.com/office/drawing/2014/main" val="2432246698"/>
                  </a:ext>
                </a:extLst>
              </a:tr>
              <a:tr h="1024149">
                <a:tc>
                  <a:txBody>
                    <a:bodyPr/>
                    <a:lstStyle/>
                    <a:p>
                      <a:r>
                        <a:rPr lang="en-ZA" dirty="0"/>
                        <a:t>Elias Motsoaledi</a:t>
                      </a:r>
                    </a:p>
                  </a:txBody>
                  <a:tcPr>
                    <a:solidFill>
                      <a:schemeClr val="accent3">
                        <a:lumMod val="60000"/>
                        <a:lumOff val="40000"/>
                      </a:schemeClr>
                    </a:solidFill>
                  </a:tcPr>
                </a:tc>
                <a:tc>
                  <a:txBody>
                    <a:bodyPr/>
                    <a:lstStyle/>
                    <a:p>
                      <a:r>
                        <a:rPr lang="en-ZA" dirty="0"/>
                        <a:t>The SPLUMA By-law was promulgated in 2016</a:t>
                      </a:r>
                    </a:p>
                  </a:txBody>
                  <a:tcPr>
                    <a:solidFill>
                      <a:schemeClr val="accent3">
                        <a:lumMod val="60000"/>
                        <a:lumOff val="40000"/>
                      </a:schemeClr>
                    </a:solidFill>
                  </a:tcPr>
                </a:tc>
                <a:tc>
                  <a:txBody>
                    <a:bodyPr/>
                    <a:lstStyle/>
                    <a:p>
                      <a:r>
                        <a:rPr lang="en-ZA" dirty="0"/>
                        <a:t>06</a:t>
                      </a:r>
                    </a:p>
                  </a:txBody>
                  <a:tcPr>
                    <a:solidFill>
                      <a:schemeClr val="accent3">
                        <a:lumMod val="60000"/>
                        <a:lumOff val="40000"/>
                      </a:schemeClr>
                    </a:solidFill>
                  </a:tcPr>
                </a:tc>
                <a:extLst>
                  <a:ext uri="{0D108BD9-81ED-4DB2-BD59-A6C34878D82A}">
                    <a16:rowId xmlns:a16="http://schemas.microsoft.com/office/drawing/2014/main" val="736353709"/>
                  </a:ext>
                </a:extLst>
              </a:tr>
              <a:tr h="1097013">
                <a:tc>
                  <a:txBody>
                    <a:bodyPr/>
                    <a:lstStyle/>
                    <a:p>
                      <a:r>
                        <a:rPr lang="en-ZA" dirty="0"/>
                        <a:t>Ephraim Mogale</a:t>
                      </a:r>
                    </a:p>
                  </a:txBody>
                  <a:tcPr>
                    <a:solidFill>
                      <a:schemeClr val="accent3">
                        <a:lumMod val="60000"/>
                        <a:lumOff val="40000"/>
                      </a:schemeClr>
                    </a:solidFill>
                  </a:tcPr>
                </a:tc>
                <a:tc>
                  <a:txBody>
                    <a:bodyPr/>
                    <a:lstStyle/>
                    <a:p>
                      <a:r>
                        <a:rPr lang="en-ZA" dirty="0"/>
                        <a:t>The SPLUMA By-law was promulgated in 2018</a:t>
                      </a:r>
                    </a:p>
                  </a:txBody>
                  <a:tcPr>
                    <a:solidFill>
                      <a:schemeClr val="accent3">
                        <a:lumMod val="60000"/>
                        <a:lumOff val="40000"/>
                      </a:schemeClr>
                    </a:solidFill>
                  </a:tcPr>
                </a:tc>
                <a:tc>
                  <a:txBody>
                    <a:bodyPr/>
                    <a:lstStyle/>
                    <a:p>
                      <a:r>
                        <a:rPr lang="en-ZA" dirty="0"/>
                        <a:t>08</a:t>
                      </a:r>
                    </a:p>
                  </a:txBody>
                  <a:tcPr>
                    <a:solidFill>
                      <a:schemeClr val="accent3">
                        <a:lumMod val="60000"/>
                        <a:lumOff val="40000"/>
                      </a:schemeClr>
                    </a:solidFill>
                  </a:tcPr>
                </a:tc>
                <a:extLst>
                  <a:ext uri="{0D108BD9-81ED-4DB2-BD59-A6C34878D82A}">
                    <a16:rowId xmlns:a16="http://schemas.microsoft.com/office/drawing/2014/main" val="3360723548"/>
                  </a:ext>
                </a:extLst>
              </a:tr>
              <a:tr h="851130">
                <a:tc>
                  <a:txBody>
                    <a:bodyPr/>
                    <a:lstStyle/>
                    <a:p>
                      <a:r>
                        <a:rPr lang="en-ZA" dirty="0"/>
                        <a:t>Makhuduthamaga</a:t>
                      </a:r>
                    </a:p>
                  </a:txBody>
                  <a:tcPr>
                    <a:solidFill>
                      <a:schemeClr val="accent3">
                        <a:lumMod val="60000"/>
                        <a:lumOff val="40000"/>
                      </a:schemeClr>
                    </a:solidFill>
                  </a:tcPr>
                </a:tc>
                <a:tc>
                  <a:txBody>
                    <a:bodyPr/>
                    <a:lstStyle/>
                    <a:p>
                      <a:r>
                        <a:rPr lang="en-ZA" dirty="0"/>
                        <a:t>The SPLUMA By-law was promulgated in 2020</a:t>
                      </a:r>
                    </a:p>
                  </a:txBody>
                  <a:tcPr>
                    <a:solidFill>
                      <a:schemeClr val="accent3">
                        <a:lumMod val="60000"/>
                        <a:lumOff val="40000"/>
                      </a:schemeClr>
                    </a:solidFill>
                  </a:tcPr>
                </a:tc>
                <a:tc>
                  <a:txBody>
                    <a:bodyPr/>
                    <a:lstStyle/>
                    <a:p>
                      <a:r>
                        <a:rPr lang="en-ZA" dirty="0"/>
                        <a:t>(No applications were submitted)</a:t>
                      </a:r>
                    </a:p>
                  </a:txBody>
                  <a:tcPr>
                    <a:solidFill>
                      <a:schemeClr val="accent3">
                        <a:lumMod val="60000"/>
                        <a:lumOff val="40000"/>
                      </a:schemeClr>
                    </a:solidFill>
                  </a:tcPr>
                </a:tc>
                <a:extLst>
                  <a:ext uri="{0D108BD9-81ED-4DB2-BD59-A6C34878D82A}">
                    <a16:rowId xmlns:a16="http://schemas.microsoft.com/office/drawing/2014/main" val="2589904436"/>
                  </a:ext>
                </a:extLst>
              </a:tr>
              <a:tr h="913836">
                <a:tc>
                  <a:txBody>
                    <a:bodyPr/>
                    <a:lstStyle/>
                    <a:p>
                      <a:r>
                        <a:rPr lang="en-ZA" dirty="0"/>
                        <a:t>Fetakgomo Tubatse </a:t>
                      </a:r>
                    </a:p>
                  </a:txBody>
                  <a:tcPr>
                    <a:solidFill>
                      <a:schemeClr val="accent3">
                        <a:lumMod val="60000"/>
                        <a:lumOff val="40000"/>
                      </a:schemeClr>
                    </a:solidFill>
                  </a:tcPr>
                </a:tc>
                <a:tc>
                  <a:txBody>
                    <a:bodyPr/>
                    <a:lstStyle/>
                    <a:p>
                      <a:r>
                        <a:rPr lang="en-ZA" dirty="0"/>
                        <a:t>The SPLUMA By-law was promulgated in 2018</a:t>
                      </a:r>
                    </a:p>
                  </a:txBody>
                  <a:tcPr>
                    <a:solidFill>
                      <a:schemeClr val="accent3">
                        <a:lumMod val="60000"/>
                        <a:lumOff val="40000"/>
                      </a:schemeClr>
                    </a:solidFill>
                  </a:tcPr>
                </a:tc>
                <a:tc>
                  <a:txBody>
                    <a:bodyPr/>
                    <a:lstStyle/>
                    <a:p>
                      <a:r>
                        <a:rPr lang="en-ZA" dirty="0"/>
                        <a:t>11</a:t>
                      </a:r>
                    </a:p>
                  </a:txBody>
                  <a:tcPr>
                    <a:solidFill>
                      <a:schemeClr val="accent3">
                        <a:lumMod val="60000"/>
                        <a:lumOff val="40000"/>
                      </a:schemeClr>
                    </a:solidFill>
                  </a:tcPr>
                </a:tc>
                <a:extLst>
                  <a:ext uri="{0D108BD9-81ED-4DB2-BD59-A6C34878D82A}">
                    <a16:rowId xmlns:a16="http://schemas.microsoft.com/office/drawing/2014/main" val="4239818204"/>
                  </a:ext>
                </a:extLst>
              </a:tr>
            </a:tbl>
          </a:graphicData>
        </a:graphic>
      </p:graphicFrame>
    </p:spTree>
    <p:extLst>
      <p:ext uri="{BB962C8B-B14F-4D97-AF65-F5344CB8AC3E}">
        <p14:creationId xmlns:p14="http://schemas.microsoft.com/office/powerpoint/2010/main" val="1131151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9065" y="2746988"/>
            <a:ext cx="6096000" cy="1200329"/>
          </a:xfrm>
          <a:prstGeom prst="rect">
            <a:avLst/>
          </a:prstGeom>
        </p:spPr>
        <p:txBody>
          <a:bodyPr>
            <a:spAutoFit/>
          </a:bodyPr>
          <a:lstStyle/>
          <a:p>
            <a:r>
              <a:rPr lang="en-ZA" b="1" dirty="0">
                <a:solidFill>
                  <a:srgbClr val="FFFFFF"/>
                </a:solidFill>
              </a:rPr>
              <a:t>3.2. Consequence management in terms of Chapter 15 of the MFMA and the Municipal Regulations on Financial Misconduct Procedures and Criminal procedures</a:t>
            </a:r>
            <a:br>
              <a:rPr lang="en-ZA" b="1" dirty="0">
                <a:solidFill>
                  <a:srgbClr val="FFFFFF"/>
                </a:solidFill>
              </a:rPr>
            </a:br>
            <a:endParaRPr lang="en-ZA" dirty="0"/>
          </a:p>
        </p:txBody>
      </p:sp>
      <p:sp>
        <p:nvSpPr>
          <p:cNvPr id="3" name="Rectangle 2"/>
          <p:cNvSpPr/>
          <p:nvPr/>
        </p:nvSpPr>
        <p:spPr>
          <a:xfrm>
            <a:off x="318052" y="1097634"/>
            <a:ext cx="11049039" cy="2062103"/>
          </a:xfrm>
          <a:prstGeom prst="rect">
            <a:avLst/>
          </a:prstGeom>
        </p:spPr>
        <p:txBody>
          <a:bodyPr wrap="square">
            <a:spAutoFit/>
          </a:bodyPr>
          <a:lstStyle/>
          <a:p>
            <a:r>
              <a:rPr lang="en-GB" sz="3200" dirty="0">
                <a:latin typeface="Arial Bold" panose="020B0704020202020204" pitchFamily="34" charset="0"/>
                <a:cs typeface="Arial Bold" panose="020B0704020202020204" pitchFamily="34" charset="0"/>
              </a:rPr>
              <a:t>3. Consequence management in terms of Chapter 15 of the MFMA and the Municipal Regulations on Financial Misconduct Procedures and Criminal procedures</a:t>
            </a:r>
            <a:br>
              <a:rPr lang="en-GB" sz="3200" dirty="0">
                <a:latin typeface="Arial Bold" panose="020B0704020202020204" pitchFamily="34" charset="0"/>
                <a:cs typeface="Arial Bold" panose="020B0704020202020204" pitchFamily="34" charset="0"/>
              </a:rPr>
            </a:br>
            <a:endParaRPr lang="en-ZA" sz="3200" dirty="0">
              <a:latin typeface="Arial Bold" panose="020B0704020202020204" pitchFamily="34" charset="0"/>
              <a:cs typeface="Arial Bold" panose="020B0704020202020204" pitchFamily="34" charset="0"/>
            </a:endParaRPr>
          </a:p>
        </p:txBody>
      </p:sp>
      <p:pic>
        <p:nvPicPr>
          <p:cNvPr id="4" name="Picture 3"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330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92" y="1"/>
            <a:ext cx="10415308" cy="1275008"/>
          </a:xfrm>
        </p:spPr>
        <p:txBody>
          <a:bodyPr/>
          <a:lstStyle/>
          <a:p>
            <a:r>
              <a:rPr lang="en-ZA" b="1" dirty="0"/>
              <a:t>Consequence Management</a:t>
            </a:r>
            <a:endParaRPr lang="en-ZA" dirty="0"/>
          </a:p>
        </p:txBody>
      </p:sp>
      <p:sp>
        <p:nvSpPr>
          <p:cNvPr id="3" name="Content Placeholder 2"/>
          <p:cNvSpPr>
            <a:spLocks noGrp="1"/>
          </p:cNvSpPr>
          <p:nvPr>
            <p:ph idx="1"/>
          </p:nvPr>
        </p:nvSpPr>
        <p:spPr>
          <a:xfrm>
            <a:off x="309093" y="850006"/>
            <a:ext cx="10941676" cy="5378473"/>
          </a:xfrm>
        </p:spPr>
        <p:txBody>
          <a:bodyPr>
            <a:normAutofit lnSpcReduction="10000"/>
          </a:bodyPr>
          <a:lstStyle/>
          <a:p>
            <a:pPr algn="just"/>
            <a:endParaRPr lang="en-ZA" sz="2400" dirty="0"/>
          </a:p>
          <a:p>
            <a:pPr marL="800100" lvl="1" indent="-342900" algn="just"/>
            <a:r>
              <a:rPr lang="en-ZA" sz="1800" dirty="0">
                <a:latin typeface="Arial" panose="020B0604020202020204" pitchFamily="34" charset="0"/>
                <a:cs typeface="Arial" panose="020B0604020202020204" pitchFamily="34" charset="0"/>
              </a:rPr>
              <a:t>The Financial Disciplinary Board has been established and is functional and the terms of reference were developed</a:t>
            </a:r>
          </a:p>
          <a:p>
            <a:pPr lvl="1" algn="just"/>
            <a:r>
              <a:rPr lang="en-ZA" sz="1800" dirty="0">
                <a:latin typeface="Arial" panose="020B0604020202020204" pitchFamily="34" charset="0"/>
                <a:cs typeface="Arial" panose="020B0604020202020204" pitchFamily="34" charset="0"/>
              </a:rPr>
              <a:t>  There were no cases of financial misconduct reported in the year under review.</a:t>
            </a:r>
          </a:p>
          <a:p>
            <a:pPr lvl="1" algn="just"/>
            <a:endParaRPr lang="en-ZA" sz="1800" dirty="0">
              <a:latin typeface="Arial" panose="020B0604020202020204" pitchFamily="34" charset="0"/>
              <a:cs typeface="Arial" panose="020B0604020202020204" pitchFamily="34" charset="0"/>
            </a:endParaRPr>
          </a:p>
          <a:p>
            <a:pPr marL="800100" lvl="1" indent="-342900" algn="just"/>
            <a:r>
              <a:rPr lang="en-ZA" sz="1800" b="1" u="sng" dirty="0">
                <a:latin typeface="Arial" panose="020B0604020202020204" pitchFamily="34" charset="0"/>
                <a:cs typeface="Arial" panose="020B0604020202020204" pitchFamily="34" charset="0"/>
              </a:rPr>
              <a:t>Fraud case ( R5.4 million) </a:t>
            </a:r>
            <a:r>
              <a:rPr lang="en-ZA" sz="1800" dirty="0">
                <a:latin typeface="Arial" panose="020B0604020202020204" pitchFamily="34" charset="0"/>
                <a:cs typeface="Arial" panose="020B0604020202020204" pitchFamily="34" charset="0"/>
              </a:rPr>
              <a:t>– Money meant for payment to service providers was diverted in cyberspace into non service providers bank accounts </a:t>
            </a:r>
          </a:p>
          <a:p>
            <a:pPr marL="800100" lvl="1" indent="-342900" algn="just"/>
            <a:r>
              <a:rPr lang="en-ZA" sz="1800" u="sng" dirty="0">
                <a:latin typeface="Arial" panose="020B0604020202020204" pitchFamily="34" charset="0"/>
                <a:cs typeface="Arial" panose="020B0604020202020204" pitchFamily="34" charset="0"/>
              </a:rPr>
              <a:t>Action taken </a:t>
            </a:r>
          </a:p>
          <a:p>
            <a:pPr marL="800100" lvl="1" indent="-342900" algn="just"/>
            <a:r>
              <a:rPr lang="en-ZA" sz="1800" dirty="0">
                <a:latin typeface="Arial" panose="020B0604020202020204" pitchFamily="34" charset="0"/>
                <a:cs typeface="Arial" panose="020B0604020202020204" pitchFamily="34" charset="0"/>
              </a:rPr>
              <a:t>About R4.8 million was recovered in civil action</a:t>
            </a:r>
          </a:p>
          <a:p>
            <a:pPr marL="800100" lvl="1" indent="-342900" algn="just"/>
            <a:r>
              <a:rPr lang="en-ZA" sz="1800" dirty="0">
                <a:latin typeface="Arial" panose="020B0604020202020204" pitchFamily="34" charset="0"/>
                <a:cs typeface="Arial" panose="020B0604020202020204" pitchFamily="34" charset="0"/>
              </a:rPr>
              <a:t>A criminal case was opened with the Hawks</a:t>
            </a:r>
          </a:p>
          <a:p>
            <a:pPr marL="800100" lvl="1" indent="-342900" algn="just"/>
            <a:r>
              <a:rPr lang="en-ZA" sz="1800" dirty="0">
                <a:latin typeface="Arial" panose="020B0604020202020204" pitchFamily="34" charset="0"/>
                <a:cs typeface="Arial" panose="020B0604020202020204" pitchFamily="34" charset="0"/>
              </a:rPr>
              <a:t>The Hawks have engaged the Asset Forfeiture Unit and we have been informed that the matter is ready for trial</a:t>
            </a:r>
          </a:p>
          <a:p>
            <a:pPr marL="800100" lvl="1" indent="-342900" algn="just"/>
            <a:r>
              <a:rPr lang="en-ZA" sz="1800" dirty="0">
                <a:latin typeface="Arial" panose="020B0604020202020204" pitchFamily="34" charset="0"/>
                <a:cs typeface="Arial" panose="020B0604020202020204" pitchFamily="34" charset="0"/>
              </a:rPr>
              <a:t>Disciplinary proceedings were instituted against the Deputy CFO and 3 employees</a:t>
            </a:r>
          </a:p>
          <a:p>
            <a:pPr marL="800100" lvl="1" indent="-342900" algn="just"/>
            <a:r>
              <a:rPr lang="en-ZA" sz="1800" dirty="0">
                <a:latin typeface="Arial" panose="020B0604020202020204" pitchFamily="34" charset="0"/>
                <a:cs typeface="Arial" panose="020B0604020202020204" pitchFamily="34" charset="0"/>
              </a:rPr>
              <a:t>Remedial Action – municipality's security features were upgraded</a:t>
            </a:r>
          </a:p>
          <a:p>
            <a:pPr marL="800100" lvl="1" indent="-342900" algn="just"/>
            <a:endParaRPr lang="en-ZA" sz="1800" dirty="0">
              <a:latin typeface="Arial" panose="020B0604020202020204" pitchFamily="34" charset="0"/>
              <a:cs typeface="Arial" panose="020B0604020202020204" pitchFamily="34" charset="0"/>
            </a:endParaRPr>
          </a:p>
          <a:p>
            <a:pPr marL="800100" lvl="1" indent="-342900" algn="just"/>
            <a:r>
              <a:rPr lang="en-ZA" sz="1800" b="1" u="sng" dirty="0">
                <a:latin typeface="Arial" panose="020B0604020202020204" pitchFamily="34" charset="0"/>
                <a:cs typeface="Arial" panose="020B0604020202020204" pitchFamily="34" charset="0"/>
              </a:rPr>
              <a:t>Fraud case (COIDA- R12 million) </a:t>
            </a:r>
            <a:r>
              <a:rPr lang="en-ZA" sz="1800" dirty="0">
                <a:latin typeface="Arial" panose="020B0604020202020204" pitchFamily="34" charset="0"/>
                <a:cs typeface="Arial" panose="020B0604020202020204" pitchFamily="34" charset="0"/>
              </a:rPr>
              <a:t>– The municipality received a letter purportedly from Department of Labour reflecting annual assessments owed and bank account to which funds were to be deposited. Banking details were fraudulent.</a:t>
            </a:r>
          </a:p>
        </p:txBody>
      </p:sp>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73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MID-TERM EXECUTIVE SUMMARY OF PERFORMANCE PER KPA</a:t>
            </a: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115602404"/>
              </p:ext>
            </p:extLst>
          </p:nvPr>
        </p:nvGraphicFramePr>
        <p:xfrm>
          <a:off x="0" y="846138"/>
          <a:ext cx="12192000" cy="6011862"/>
        </p:xfrm>
        <a:graphic>
          <a:graphicData uri="http://schemas.openxmlformats.org/drawingml/2006/table">
            <a:tbl>
              <a:tblPr firstRow="1" bandRow="1">
                <a:tableStyleId>{F5AB1C69-6EDB-4FF4-983F-18BD219EF322}</a:tableStyleId>
              </a:tblPr>
              <a:tblGrid>
                <a:gridCol w="3772169">
                  <a:extLst>
                    <a:ext uri="{9D8B030D-6E8A-4147-A177-3AD203B41FA5}">
                      <a16:colId xmlns:a16="http://schemas.microsoft.com/office/drawing/2014/main" val="20001"/>
                    </a:ext>
                  </a:extLst>
                </a:gridCol>
                <a:gridCol w="2327433">
                  <a:extLst>
                    <a:ext uri="{9D8B030D-6E8A-4147-A177-3AD203B41FA5}">
                      <a16:colId xmlns:a16="http://schemas.microsoft.com/office/drawing/2014/main" val="20002"/>
                    </a:ext>
                  </a:extLst>
                </a:gridCol>
                <a:gridCol w="1985163">
                  <a:extLst>
                    <a:ext uri="{9D8B030D-6E8A-4147-A177-3AD203B41FA5}">
                      <a16:colId xmlns:a16="http://schemas.microsoft.com/office/drawing/2014/main" val="20003"/>
                    </a:ext>
                  </a:extLst>
                </a:gridCol>
                <a:gridCol w="1950936">
                  <a:extLst>
                    <a:ext uri="{9D8B030D-6E8A-4147-A177-3AD203B41FA5}">
                      <a16:colId xmlns:a16="http://schemas.microsoft.com/office/drawing/2014/main" val="20004"/>
                    </a:ext>
                  </a:extLst>
                </a:gridCol>
                <a:gridCol w="2156299">
                  <a:extLst>
                    <a:ext uri="{9D8B030D-6E8A-4147-A177-3AD203B41FA5}">
                      <a16:colId xmlns:a16="http://schemas.microsoft.com/office/drawing/2014/main" val="20005"/>
                    </a:ext>
                  </a:extLst>
                </a:gridCol>
              </a:tblGrid>
              <a:tr h="724776">
                <a:tc>
                  <a:txBody>
                    <a:bodyPr/>
                    <a:lstStyle/>
                    <a:p>
                      <a:r>
                        <a:rPr lang="en-ZA" sz="1800" dirty="0">
                          <a:solidFill>
                            <a:schemeClr val="tx1"/>
                          </a:solidFill>
                        </a:rPr>
                        <a:t>Key Performance Area</a:t>
                      </a:r>
                    </a:p>
                  </a:txBody>
                  <a:tcPr marL="68581" marR="68581" marT="34307" marB="34307"/>
                </a:tc>
                <a:tc>
                  <a:txBody>
                    <a:bodyPr/>
                    <a:lstStyle/>
                    <a:p>
                      <a:r>
                        <a:rPr lang="en-ZA" sz="1800" dirty="0">
                          <a:solidFill>
                            <a:schemeClr val="tx1"/>
                          </a:solidFill>
                        </a:rPr>
                        <a:t>Total No. of Set Targets</a:t>
                      </a:r>
                    </a:p>
                  </a:txBody>
                  <a:tcPr marL="68581" marR="68581" marT="34307" marB="34307"/>
                </a:tc>
                <a:tc>
                  <a:txBody>
                    <a:bodyPr/>
                    <a:lstStyle/>
                    <a:p>
                      <a:r>
                        <a:rPr lang="en-ZA" sz="1800" dirty="0">
                          <a:solidFill>
                            <a:schemeClr val="tx1"/>
                          </a:solidFill>
                        </a:rPr>
                        <a:t>Total No. of Achieved targets</a:t>
                      </a:r>
                    </a:p>
                  </a:txBody>
                  <a:tcPr marL="68581" marR="68581" marT="34307" marB="34307"/>
                </a:tc>
                <a:tc>
                  <a:txBody>
                    <a:bodyPr/>
                    <a:lstStyle/>
                    <a:p>
                      <a:r>
                        <a:rPr lang="en-ZA" sz="1800" dirty="0">
                          <a:solidFill>
                            <a:schemeClr val="tx1"/>
                          </a:solidFill>
                        </a:rPr>
                        <a:t>No. of Targets NOT</a:t>
                      </a:r>
                      <a:r>
                        <a:rPr lang="en-ZA" sz="1800" baseline="0" dirty="0">
                          <a:solidFill>
                            <a:schemeClr val="tx1"/>
                          </a:solidFill>
                        </a:rPr>
                        <a:t> Achieved</a:t>
                      </a:r>
                      <a:endParaRPr lang="en-ZA" sz="1800" dirty="0">
                        <a:solidFill>
                          <a:schemeClr val="tx1"/>
                        </a:solidFill>
                      </a:endParaRPr>
                    </a:p>
                  </a:txBody>
                  <a:tcPr marL="68581" marR="68581" marT="34307" marB="34307"/>
                </a:tc>
                <a:tc>
                  <a:txBody>
                    <a:bodyPr/>
                    <a:lstStyle/>
                    <a:p>
                      <a:r>
                        <a:rPr lang="en-ZA" sz="1800" dirty="0">
                          <a:solidFill>
                            <a:schemeClr val="tx1"/>
                          </a:solidFill>
                        </a:rPr>
                        <a:t>% Achieved Targets</a:t>
                      </a:r>
                    </a:p>
                  </a:txBody>
                  <a:tcPr marL="68581" marR="68581" marT="34307" marB="34307"/>
                </a:tc>
                <a:extLst>
                  <a:ext uri="{0D108BD9-81ED-4DB2-BD59-A6C34878D82A}">
                    <a16:rowId xmlns:a16="http://schemas.microsoft.com/office/drawing/2014/main" val="10000"/>
                  </a:ext>
                </a:extLst>
              </a:tr>
              <a:tr h="724721">
                <a:tc>
                  <a:txBody>
                    <a:bodyPr/>
                    <a:lstStyle/>
                    <a:p>
                      <a:r>
                        <a:rPr lang="en-GB" sz="1800" dirty="0"/>
                        <a:t>Basic Service Delivery</a:t>
                      </a:r>
                      <a:endParaRPr lang="en-ZA" sz="1800" dirty="0"/>
                    </a:p>
                  </a:txBody>
                  <a:tcPr marL="68581" marR="68581" marT="34307" marB="34307"/>
                </a:tc>
                <a:tc>
                  <a:txBody>
                    <a:bodyPr/>
                    <a:lstStyle/>
                    <a:p>
                      <a:r>
                        <a:rPr lang="en-US" sz="1800" b="0" dirty="0">
                          <a:effectLst/>
                          <a:latin typeface="Arial" panose="020B0604020202020204" pitchFamily="34" charset="0"/>
                          <a:ea typeface="Calibri" panose="020F0502020204030204" pitchFamily="34" charset="0"/>
                        </a:rPr>
                        <a:t>68</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45</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23</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effectLst/>
                          <a:latin typeface="Arial" panose="020B0604020202020204" pitchFamily="34" charset="0"/>
                          <a:ea typeface="Calibri" panose="020F0502020204030204" pitchFamily="34" charset="0"/>
                        </a:rPr>
                        <a:t>66%</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4721">
                <a:tc>
                  <a:txBody>
                    <a:bodyPr/>
                    <a:lstStyle/>
                    <a:p>
                      <a:r>
                        <a:rPr lang="en-GB" sz="1800" b="1" dirty="0"/>
                        <a:t>Financial Viability</a:t>
                      </a:r>
                      <a:endParaRPr lang="en-ZA" sz="1800" b="1" dirty="0"/>
                    </a:p>
                  </a:txBody>
                  <a:tcPr/>
                </a:tc>
                <a:tc>
                  <a:txBody>
                    <a:bodyPr/>
                    <a:lstStyle/>
                    <a:p>
                      <a:r>
                        <a:rPr lang="en-US" sz="1800" b="0" dirty="0">
                          <a:effectLst/>
                          <a:latin typeface="Arial" panose="020B0604020202020204" pitchFamily="34" charset="0"/>
                          <a:ea typeface="Calibri" panose="020F0502020204030204" pitchFamily="34" charset="0"/>
                        </a:rPr>
                        <a:t>17</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15</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2</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effectLst/>
                          <a:latin typeface="Arial" panose="020B0604020202020204" pitchFamily="34" charset="0"/>
                          <a:ea typeface="Calibri" panose="020F0502020204030204" pitchFamily="34" charset="0"/>
                        </a:rPr>
                        <a:t>88%</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4980284"/>
                  </a:ext>
                </a:extLst>
              </a:tr>
              <a:tr h="724721">
                <a:tc>
                  <a:txBody>
                    <a:bodyPr/>
                    <a:lstStyle/>
                    <a:p>
                      <a:r>
                        <a:rPr lang="en-GB" sz="1800" dirty="0"/>
                        <a:t>Institutional Transformation &amp; Organisational Development</a:t>
                      </a:r>
                      <a:endParaRPr lang="en-ZA" sz="1800" dirty="0"/>
                    </a:p>
                  </a:txBody>
                  <a:tcPr marL="68581" marR="68581" marT="34307" marB="34307"/>
                </a:tc>
                <a:tc>
                  <a:txBody>
                    <a:bodyPr/>
                    <a:lstStyle/>
                    <a:p>
                      <a:pPr>
                        <a:lnSpc>
                          <a:spcPct val="115000"/>
                        </a:lnSpc>
                        <a:spcAft>
                          <a:spcPts val="1000"/>
                        </a:spcAft>
                      </a:pPr>
                      <a:r>
                        <a:rPr lang="en-US" sz="1800" b="0" dirty="0">
                          <a:effectLst/>
                          <a:latin typeface="Arial" panose="020B0604020202020204" pitchFamily="34" charset="0"/>
                          <a:ea typeface="Calibri" panose="020F0502020204030204" pitchFamily="34" charset="0"/>
                        </a:rPr>
                        <a:t>43</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34</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9</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effectLst/>
                          <a:latin typeface="Arial" panose="020B0604020202020204" pitchFamily="34" charset="0"/>
                          <a:ea typeface="Calibri" panose="020F0502020204030204" pitchFamily="34" charset="0"/>
                        </a:rPr>
                        <a:t>79%</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85062507"/>
                  </a:ext>
                </a:extLst>
              </a:tr>
              <a:tr h="657912">
                <a:tc>
                  <a:txBody>
                    <a:bodyPr/>
                    <a:lstStyle/>
                    <a:p>
                      <a:r>
                        <a:rPr lang="en-GB" sz="1800" dirty="0"/>
                        <a:t>Good Governance &amp; Public Participation</a:t>
                      </a:r>
                      <a:endParaRPr lang="en-ZA" sz="1800" dirty="0"/>
                    </a:p>
                  </a:txBody>
                  <a:tcPr marL="68581" marR="68581" marT="34307" marB="34307"/>
                </a:tc>
                <a:tc>
                  <a:txBody>
                    <a:bodyPr/>
                    <a:lstStyle/>
                    <a:p>
                      <a:r>
                        <a:rPr lang="en-US" sz="1800" b="0" dirty="0">
                          <a:effectLst/>
                          <a:latin typeface="Arial" panose="020B0604020202020204" pitchFamily="34" charset="0"/>
                          <a:ea typeface="Calibri" panose="020F0502020204030204" pitchFamily="34" charset="0"/>
                        </a:rPr>
                        <a:t>48</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35</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13</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effectLst/>
                          <a:latin typeface="Arial" panose="020B0604020202020204" pitchFamily="34" charset="0"/>
                          <a:ea typeface="Calibri" panose="020F0502020204030204" pitchFamily="34" charset="0"/>
                        </a:rPr>
                        <a:t>73%</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3547">
                <a:tc>
                  <a:txBody>
                    <a:bodyPr/>
                    <a:lstStyle/>
                    <a:p>
                      <a:r>
                        <a:rPr lang="en-GB" sz="1800" dirty="0"/>
                        <a:t>Local Economic Development</a:t>
                      </a:r>
                      <a:endParaRPr lang="en-ZA" sz="1800" dirty="0"/>
                    </a:p>
                  </a:txBody>
                  <a:tcPr marL="68581" marR="68581" marT="34307" marB="34307"/>
                </a:tc>
                <a:tc>
                  <a:txBody>
                    <a:bodyPr/>
                    <a:lstStyle/>
                    <a:p>
                      <a:r>
                        <a:rPr lang="en-US" sz="1800" b="0" dirty="0">
                          <a:effectLst/>
                          <a:latin typeface="Arial" panose="020B0604020202020204" pitchFamily="34" charset="0"/>
                          <a:ea typeface="Calibri" panose="020F0502020204030204" pitchFamily="34" charset="0"/>
                        </a:rPr>
                        <a:t>5</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a:effectLst/>
                          <a:latin typeface="Arial" panose="020B0604020202020204" pitchFamily="34" charset="0"/>
                          <a:ea typeface="Calibri" panose="020F0502020204030204" pitchFamily="34" charset="0"/>
                        </a:rPr>
                        <a:t>3</a:t>
                      </a:r>
                      <a:endParaRPr lang="en-ZA"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a:effectLst/>
                          <a:latin typeface="Arial" panose="020B0604020202020204" pitchFamily="34" charset="0"/>
                          <a:ea typeface="Calibri" panose="020F0502020204030204" pitchFamily="34" charset="0"/>
                        </a:rPr>
                        <a:t>2</a:t>
                      </a:r>
                      <a:endParaRPr lang="en-ZA" sz="1800" b="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effectLst/>
                          <a:latin typeface="Arial" panose="020B0604020202020204" pitchFamily="34" charset="0"/>
                          <a:ea typeface="Calibri" panose="020F0502020204030204" pitchFamily="34" charset="0"/>
                        </a:rPr>
                        <a:t>60%</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73547">
                <a:tc>
                  <a:txBody>
                    <a:bodyPr/>
                    <a:lstStyle/>
                    <a:p>
                      <a:r>
                        <a:rPr lang="en-GB" sz="1800" dirty="0"/>
                        <a:t>Spatial Rationale</a:t>
                      </a:r>
                      <a:endParaRPr lang="en-ZA" sz="1800" dirty="0"/>
                    </a:p>
                  </a:txBody>
                  <a:tcPr marL="68581" marR="68581" marT="34307" marB="34307"/>
                </a:tc>
                <a:tc>
                  <a:txBody>
                    <a:bodyPr/>
                    <a:lstStyle/>
                    <a:p>
                      <a:r>
                        <a:rPr lang="en-US" sz="1800" b="0" dirty="0">
                          <a:effectLst/>
                          <a:latin typeface="Arial" panose="020B0604020202020204" pitchFamily="34" charset="0"/>
                          <a:ea typeface="Calibri" panose="020F0502020204030204" pitchFamily="34" charset="0"/>
                        </a:rPr>
                        <a:t>4</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4</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0" dirty="0">
                          <a:effectLst/>
                          <a:latin typeface="Arial" panose="020B0604020202020204" pitchFamily="34" charset="0"/>
                          <a:ea typeface="Calibri" panose="020F0502020204030204" pitchFamily="34" charset="0"/>
                        </a:rPr>
                        <a:t>-</a:t>
                      </a:r>
                      <a:endParaRPr lang="en-ZA" sz="18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effectLst/>
                          <a:latin typeface="Arial" panose="020B0604020202020204" pitchFamily="34" charset="0"/>
                          <a:ea typeface="Calibri" panose="020F0502020204030204" pitchFamily="34" charset="0"/>
                        </a:rPr>
                        <a:t>100%</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7917">
                <a:tc>
                  <a:txBody>
                    <a:bodyPr/>
                    <a:lstStyle/>
                    <a:p>
                      <a:r>
                        <a:rPr lang="en-GB" sz="1800" b="1" dirty="0"/>
                        <a:t>TOTAL</a:t>
                      </a:r>
                      <a:endParaRPr lang="en-ZA" sz="1800" b="1" dirty="0"/>
                    </a:p>
                  </a:txBody>
                  <a:tcPr/>
                </a:tc>
                <a:tc>
                  <a:txBody>
                    <a:bodyPr/>
                    <a:lstStyle/>
                    <a:p>
                      <a:r>
                        <a:rPr lang="en-US" sz="1800" b="1">
                          <a:effectLst/>
                          <a:latin typeface="Arial" panose="020B0604020202020204" pitchFamily="34" charset="0"/>
                          <a:ea typeface="Calibri" panose="020F0502020204030204" pitchFamily="34" charset="0"/>
                        </a:rPr>
                        <a:t>187</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a:solidFill>
                            <a:srgbClr val="000000"/>
                          </a:solidFill>
                          <a:effectLst/>
                          <a:latin typeface="Arial" panose="020B0604020202020204" pitchFamily="34" charset="0"/>
                          <a:ea typeface="Calibri" panose="020F0502020204030204" pitchFamily="34" charset="0"/>
                        </a:rPr>
                        <a:t>138</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a:solidFill>
                            <a:srgbClr val="000000"/>
                          </a:solidFill>
                          <a:effectLst/>
                          <a:latin typeface="Arial" panose="020B0604020202020204" pitchFamily="34" charset="0"/>
                          <a:ea typeface="Calibri" panose="020F0502020204030204" pitchFamily="34" charset="0"/>
                        </a:rPr>
                        <a:t>49</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b="1" dirty="0">
                          <a:solidFill>
                            <a:srgbClr val="000000"/>
                          </a:solidFill>
                          <a:effectLst/>
                          <a:latin typeface="Arial" panose="020B0604020202020204" pitchFamily="34" charset="0"/>
                          <a:ea typeface="Calibri" panose="020F0502020204030204" pitchFamily="34" charset="0"/>
                        </a:rPr>
                        <a:t>74%</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8779465"/>
                  </a:ext>
                </a:extLst>
              </a:tr>
            </a:tbl>
          </a:graphicData>
        </a:graphic>
      </p:graphicFrame>
    </p:spTree>
    <p:extLst>
      <p:ext uri="{BB962C8B-B14F-4D97-AF65-F5344CB8AC3E}">
        <p14:creationId xmlns:p14="http://schemas.microsoft.com/office/powerpoint/2010/main" val="4165486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92" y="1"/>
            <a:ext cx="10415308" cy="1275008"/>
          </a:xfrm>
        </p:spPr>
        <p:txBody>
          <a:bodyPr/>
          <a:lstStyle/>
          <a:p>
            <a:r>
              <a:rPr lang="en-ZA" b="1" dirty="0"/>
              <a:t>Consequence Management</a:t>
            </a:r>
            <a:endParaRPr lang="en-ZA" dirty="0"/>
          </a:p>
        </p:txBody>
      </p:sp>
      <p:sp>
        <p:nvSpPr>
          <p:cNvPr id="3" name="Content Placeholder 2"/>
          <p:cNvSpPr>
            <a:spLocks noGrp="1"/>
          </p:cNvSpPr>
          <p:nvPr>
            <p:ph idx="1"/>
          </p:nvPr>
        </p:nvSpPr>
        <p:spPr>
          <a:xfrm>
            <a:off x="309093" y="850006"/>
            <a:ext cx="10941676" cy="5378473"/>
          </a:xfrm>
        </p:spPr>
        <p:txBody>
          <a:bodyPr>
            <a:normAutofit/>
          </a:bodyPr>
          <a:lstStyle/>
          <a:p>
            <a:pPr algn="just"/>
            <a:endParaRPr lang="en-ZA" sz="2400" dirty="0"/>
          </a:p>
          <a:p>
            <a:pPr marL="800100" lvl="1" indent="-342900" algn="just"/>
            <a:r>
              <a:rPr lang="en-ZA" sz="1800" u="sng" dirty="0">
                <a:latin typeface="Arial" panose="020B0604020202020204" pitchFamily="34" charset="0"/>
                <a:cs typeface="Arial" panose="020B0604020202020204" pitchFamily="34" charset="0"/>
              </a:rPr>
              <a:t>Action taken</a:t>
            </a:r>
          </a:p>
          <a:p>
            <a:pPr marL="800100" lvl="1" indent="-342900" algn="just"/>
            <a:r>
              <a:rPr lang="en-ZA" sz="1800" dirty="0">
                <a:latin typeface="Arial" panose="020B0604020202020204" pitchFamily="34" charset="0"/>
                <a:cs typeface="Arial" panose="020B0604020202020204" pitchFamily="34" charset="0"/>
              </a:rPr>
              <a:t>Case was opened with the Hawks</a:t>
            </a:r>
          </a:p>
          <a:p>
            <a:pPr marL="800100" lvl="1" indent="-342900" algn="just"/>
            <a:r>
              <a:rPr lang="en-ZA" sz="1800" dirty="0">
                <a:latin typeface="Arial" panose="020B0604020202020204" pitchFamily="34" charset="0"/>
                <a:cs typeface="Arial" panose="020B0604020202020204" pitchFamily="34" charset="0"/>
              </a:rPr>
              <a:t>The Hawks have engaged the Asset Forfeiture Unit and we have been informed that the matter is ready for trial</a:t>
            </a:r>
          </a:p>
          <a:p>
            <a:pPr marL="800100" lvl="1" indent="-342900" algn="just"/>
            <a:r>
              <a:rPr lang="en-ZA" sz="1800" dirty="0">
                <a:latin typeface="Arial" panose="020B0604020202020204" pitchFamily="34" charset="0"/>
                <a:cs typeface="Arial" panose="020B0604020202020204" pitchFamily="34" charset="0"/>
              </a:rPr>
              <a:t>Disciplinary proceedings were instituted against the Director Corporate Services</a:t>
            </a:r>
          </a:p>
          <a:p>
            <a:pPr marL="800100" lvl="1" indent="-342900" algn="just"/>
            <a:r>
              <a:rPr lang="en-ZA" sz="1800" dirty="0">
                <a:latin typeface="Arial" panose="020B0604020202020204" pitchFamily="34" charset="0"/>
                <a:cs typeface="Arial" panose="020B0604020202020204" pitchFamily="34" charset="0"/>
              </a:rPr>
              <a:t>Proceedings were concluded and the Director was sanctioned</a:t>
            </a:r>
          </a:p>
          <a:p>
            <a:pPr marL="800100" lvl="1" indent="-342900" algn="just"/>
            <a:endParaRPr lang="en-ZA" sz="1800" dirty="0">
              <a:latin typeface="Arial" panose="020B0604020202020204" pitchFamily="34" charset="0"/>
              <a:cs typeface="Arial" panose="020B0604020202020204" pitchFamily="34" charset="0"/>
            </a:endParaRPr>
          </a:p>
          <a:p>
            <a:pPr marL="800100" lvl="1" indent="-342900" algn="just"/>
            <a:r>
              <a:rPr lang="en-ZA" sz="1800" b="1" u="sng" dirty="0">
                <a:latin typeface="Arial" panose="020B0604020202020204" pitchFamily="34" charset="0"/>
                <a:cs typeface="Arial" panose="020B0604020202020204" pitchFamily="34" charset="0"/>
              </a:rPr>
              <a:t>SCM irregularities (COVID19 Water projects : R26 million)</a:t>
            </a:r>
            <a:r>
              <a:rPr lang="en-ZA" sz="1800" u="sng" dirty="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 Eight service providers were appointed to provide services in respect of drilling of boreholes without following due Supply Chain processes.</a:t>
            </a:r>
          </a:p>
          <a:p>
            <a:pPr marL="800100" lvl="1" indent="-342900" algn="just"/>
            <a:r>
              <a:rPr lang="en-ZA" sz="1800" u="sng" dirty="0">
                <a:latin typeface="Arial" panose="020B0604020202020204" pitchFamily="34" charset="0"/>
                <a:cs typeface="Arial" panose="020B0604020202020204" pitchFamily="34" charset="0"/>
              </a:rPr>
              <a:t>Action taken</a:t>
            </a:r>
          </a:p>
          <a:p>
            <a:pPr marL="800100" lvl="1" indent="-342900" algn="just"/>
            <a:r>
              <a:rPr lang="en-ZA" sz="1800" dirty="0">
                <a:latin typeface="Arial" panose="020B0604020202020204" pitchFamily="34" charset="0"/>
                <a:cs typeface="Arial" panose="020B0604020202020204" pitchFamily="34" charset="0"/>
              </a:rPr>
              <a:t>Obtained final court order to interdict appointments and declare them invalid</a:t>
            </a:r>
          </a:p>
          <a:p>
            <a:pPr marL="800100" lvl="1" indent="-342900" algn="just"/>
            <a:r>
              <a:rPr lang="en-ZA" sz="1800" dirty="0">
                <a:latin typeface="Arial" panose="020B0604020202020204" pitchFamily="34" charset="0"/>
                <a:cs typeface="Arial" panose="020B0604020202020204" pitchFamily="34" charset="0"/>
              </a:rPr>
              <a:t>SIU investigated the irregularities in the procurement process and submitted reports</a:t>
            </a:r>
          </a:p>
          <a:p>
            <a:pPr marL="800100" lvl="1" indent="-342900" algn="just"/>
            <a:r>
              <a:rPr lang="en-ZA" sz="1800" dirty="0">
                <a:latin typeface="Arial" panose="020B0604020202020204" pitchFamily="34" charset="0"/>
                <a:cs typeface="Arial" panose="020B0604020202020204" pitchFamily="34" charset="0"/>
              </a:rPr>
              <a:t>Disciplinary proceedings were instituted against the erstwhile Accounting Officer and 3 employees</a:t>
            </a:r>
          </a:p>
          <a:p>
            <a:pPr marL="800100" lvl="1" indent="-342900" algn="just"/>
            <a:r>
              <a:rPr lang="en-ZA" sz="1800" dirty="0">
                <a:latin typeface="Arial" panose="020B0604020202020204" pitchFamily="34" charset="0"/>
                <a:cs typeface="Arial" panose="020B0604020202020204" pitchFamily="34" charset="0"/>
              </a:rPr>
              <a:t>Employment contract of the erstwhile Accounting Officer was terminated</a:t>
            </a:r>
          </a:p>
        </p:txBody>
      </p:sp>
      <p:pic>
        <p:nvPicPr>
          <p:cNvPr id="6" name="Picture 5"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11585"/>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955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031" y="2244436"/>
            <a:ext cx="7368952" cy="1469549"/>
          </a:xfrm>
        </p:spPr>
        <p:txBody>
          <a:bodyPr>
            <a:normAutofit/>
          </a:bodyPr>
          <a:lstStyle/>
          <a:p>
            <a:r>
              <a:rPr lang="en-GB" sz="3200" b="1" kern="0" spc="30" dirty="0">
                <a:latin typeface="Arial Bold" panose="020B0704020202020204" pitchFamily="34" charset="0"/>
                <a:ea typeface="Batang"/>
                <a:cs typeface="Arial Bold" panose="020B0704020202020204" pitchFamily="34" charset="0"/>
              </a:rPr>
              <a:t>4. Support to Local Municipalities</a:t>
            </a:r>
            <a:endParaRPr lang="en-ZA" sz="3200" dirty="0">
              <a:latin typeface="Arial Bold" panose="020B0704020202020204" pitchFamily="34" charset="0"/>
              <a:cs typeface="Arial Bold" panose="020B0704020202020204" pitchFamily="34" charset="0"/>
            </a:endParaRP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spTree>
    <p:extLst>
      <p:ext uri="{BB962C8B-B14F-4D97-AF65-F5344CB8AC3E}">
        <p14:creationId xmlns:p14="http://schemas.microsoft.com/office/powerpoint/2010/main" val="1783741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95693"/>
            <a:ext cx="11950996" cy="861237"/>
          </a:xfrm>
        </p:spPr>
        <p:txBody>
          <a:bodyPr>
            <a:normAutofit/>
          </a:bodyPr>
          <a:lstStyle/>
          <a:p>
            <a:pPr algn="ctr"/>
            <a:r>
              <a:rPr lang="en-ZA" sz="3200" dirty="0">
                <a:latin typeface="Arial Bold" panose="020B0704020202020204" pitchFamily="34" charset="0"/>
                <a:cs typeface="Arial Bold" panose="020B0704020202020204" pitchFamily="34" charset="0"/>
              </a:rPr>
              <a:t>District Support to Locals</a:t>
            </a:r>
          </a:p>
        </p:txBody>
      </p:sp>
      <p:pic>
        <p:nvPicPr>
          <p:cNvPr id="1026" name="Picture 2" descr="C:\Users\Public\Documents\SEKHUKHUNE DISTRICT MUNICIPALITY\2014\PRESENTATION BACKGROUND\INSIDE PAGES.png"/>
          <p:cNvPicPr>
            <a:picLocks noChangeAspect="1" noChangeArrowheads="1"/>
          </p:cNvPicPr>
          <p:nvPr/>
        </p:nvPicPr>
        <p:blipFill>
          <a:blip r:embed="rId3" cstate="print"/>
          <a:stretch>
            <a:fillRect/>
          </a:stretch>
        </p:blipFill>
        <p:spPr bwMode="auto">
          <a:xfrm>
            <a:off x="1524000" y="5689756"/>
            <a:ext cx="9144000" cy="1167726"/>
          </a:xfrm>
          <a:prstGeom prst="rect">
            <a:avLst/>
          </a:prstGeom>
          <a:noFill/>
        </p:spPr>
      </p:pic>
      <p:sp>
        <p:nvSpPr>
          <p:cNvPr id="7" name="Content Placeholder 2">
            <a:extLst>
              <a:ext uri="{FF2B5EF4-FFF2-40B4-BE49-F238E27FC236}">
                <a16:creationId xmlns:a16="http://schemas.microsoft.com/office/drawing/2014/main" id="{F53B556A-B727-495C-A5C8-534F065BE4D5}"/>
              </a:ext>
            </a:extLst>
          </p:cNvPr>
          <p:cNvSpPr>
            <a:spLocks noGrp="1"/>
          </p:cNvSpPr>
          <p:nvPr>
            <p:ph idx="1"/>
          </p:nvPr>
        </p:nvSpPr>
        <p:spPr>
          <a:xfrm>
            <a:off x="1" y="1090863"/>
            <a:ext cx="12110482" cy="5766619"/>
          </a:xfrm>
        </p:spPr>
        <p:txBody>
          <a:bodyPr>
            <a:normAutofit fontScale="85000" lnSpcReduction="10000"/>
          </a:bodyPr>
          <a:lstStyle/>
          <a:p>
            <a:pPr>
              <a:buFont typeface="Arial" panose="020B0604020202020204" pitchFamily="34" charset="0"/>
              <a:buChar char="•"/>
            </a:pPr>
            <a:r>
              <a:rPr lang="en-ZA" dirty="0"/>
              <a:t>The municipality has established IGR clusters that are chaired by the Directors of the district.</a:t>
            </a:r>
          </a:p>
          <a:p>
            <a:pPr>
              <a:buFont typeface="Arial" panose="020B0604020202020204" pitchFamily="34" charset="0"/>
              <a:buChar char="•"/>
            </a:pPr>
            <a:r>
              <a:rPr lang="en-ZA" dirty="0"/>
              <a:t>The clusters are Governance , Institutional transformation. Economic  CFO Forum, Basic Service Delivery and Social Cluster.</a:t>
            </a:r>
          </a:p>
          <a:p>
            <a:pPr>
              <a:buFont typeface="Arial" panose="020B0604020202020204" pitchFamily="34" charset="0"/>
              <a:buChar char="•"/>
            </a:pPr>
            <a:r>
              <a:rPr lang="en-ZA" dirty="0"/>
              <a:t>The following support are provided to locals</a:t>
            </a:r>
          </a:p>
          <a:p>
            <a:pPr>
              <a:buFont typeface="Wingdings" panose="05000000000000000000" pitchFamily="2" charset="2"/>
              <a:buChar char="Ø"/>
            </a:pPr>
            <a:r>
              <a:rPr lang="en-ZA" dirty="0"/>
              <a:t>      Performance Management</a:t>
            </a:r>
          </a:p>
          <a:p>
            <a:pPr>
              <a:buFont typeface="Wingdings" panose="05000000000000000000" pitchFamily="2" charset="2"/>
              <a:buChar char="Ø"/>
            </a:pPr>
            <a:r>
              <a:rPr lang="en-ZA" dirty="0"/>
              <a:t>       ICT</a:t>
            </a:r>
          </a:p>
          <a:p>
            <a:pPr>
              <a:buFont typeface="Wingdings" panose="05000000000000000000" pitchFamily="2" charset="2"/>
              <a:buChar char="Ø"/>
            </a:pPr>
            <a:r>
              <a:rPr lang="en-ZA" dirty="0"/>
              <a:t>       Job Evaluation</a:t>
            </a:r>
          </a:p>
          <a:p>
            <a:pPr>
              <a:buFont typeface="Wingdings" panose="05000000000000000000" pitchFamily="2" charset="2"/>
              <a:buChar char="Ø"/>
            </a:pPr>
            <a:r>
              <a:rPr lang="en-ZA" dirty="0"/>
              <a:t>      Financial matters including audits</a:t>
            </a:r>
          </a:p>
          <a:p>
            <a:pPr>
              <a:buFont typeface="Wingdings" panose="05000000000000000000" pitchFamily="2" charset="2"/>
              <a:buChar char="Ø"/>
            </a:pPr>
            <a:r>
              <a:rPr lang="en-ZA" dirty="0"/>
              <a:t>      Joint Municipal Planning Tribunal</a:t>
            </a:r>
          </a:p>
          <a:p>
            <a:pPr>
              <a:buFont typeface="Wingdings" panose="05000000000000000000" pitchFamily="2" charset="2"/>
              <a:buChar char="Ø"/>
            </a:pPr>
            <a:r>
              <a:rPr lang="en-ZA" dirty="0"/>
              <a:t>     District Development Model</a:t>
            </a:r>
          </a:p>
          <a:p>
            <a:pPr>
              <a:buFont typeface="Wingdings" panose="05000000000000000000" pitchFamily="2" charset="2"/>
              <a:buChar char="Ø"/>
            </a:pPr>
            <a:endParaRPr lang="en-ZA" dirty="0"/>
          </a:p>
          <a:p>
            <a:pPr>
              <a:buFont typeface="Arial" panose="020B0604020202020204" pitchFamily="34" charset="0"/>
              <a:buChar char="•"/>
            </a:pPr>
            <a:endParaRPr lang="en-ZA" dirty="0"/>
          </a:p>
          <a:p>
            <a:pPr marL="0" indent="0">
              <a:buNone/>
            </a:pPr>
            <a:endParaRPr lang="en-GB" dirty="0"/>
          </a:p>
          <a:p>
            <a:pPr marL="0" indent="0">
              <a:buNone/>
            </a:pPr>
            <a:r>
              <a:rPr lang="en-GB" dirty="0"/>
              <a:t> </a:t>
            </a:r>
            <a:endParaRPr lang="en-ZA" dirty="0"/>
          </a:p>
        </p:txBody>
      </p:sp>
    </p:spTree>
    <p:extLst>
      <p:ext uri="{BB962C8B-B14F-4D97-AF65-F5344CB8AC3E}">
        <p14:creationId xmlns:p14="http://schemas.microsoft.com/office/powerpoint/2010/main" val="385169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END</a:t>
            </a:r>
            <a:endParaRPr lang="en-ZA" dirty="0"/>
          </a:p>
        </p:txBody>
      </p:sp>
      <p:pic>
        <p:nvPicPr>
          <p:cNvPr id="4" name="Content Placeholder 3"/>
          <p:cNvPicPr>
            <a:picLocks noGrp="1" noChangeAspect="1"/>
          </p:cNvPicPr>
          <p:nvPr>
            <p:ph idx="1"/>
          </p:nvPr>
        </p:nvPicPr>
        <p:blipFill>
          <a:blip r:embed="rId2"/>
          <a:stretch>
            <a:fillRect/>
          </a:stretch>
        </p:blipFill>
        <p:spPr>
          <a:xfrm>
            <a:off x="4315813" y="2048480"/>
            <a:ext cx="3560373" cy="1066892"/>
          </a:xfrm>
          <a:prstGeom prst="rect">
            <a:avLst/>
          </a:prstGeom>
        </p:spPr>
      </p:pic>
      <p:pic>
        <p:nvPicPr>
          <p:cNvPr id="5" name="Picture 4" descr="C:\Users\Public\Documents\SEKHUKHUNE DISTRICT MUNICIPALITY\2014\PRESENTATION BACKGROUND\INSIDE P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51521"/>
            <a:ext cx="12191999" cy="9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48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057271"/>
          </a:xfrm>
        </p:spPr>
        <p:txBody>
          <a:bodyPr>
            <a:normAutofit/>
          </a:bodyPr>
          <a:lstStyle/>
          <a:p>
            <a:pPr marL="0" indent="0" algn="ctr">
              <a:buNone/>
            </a:pPr>
            <a:r>
              <a:rPr lang="en-ZA" sz="5400" dirty="0">
                <a:latin typeface="Arial Black" panose="020B0A04020102020204" pitchFamily="34" charset="0"/>
              </a:rPr>
              <a:t>2.1. BASIC SERVICES</a:t>
            </a:r>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5341"/>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06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EF7E4C9-5D32-4A4A-82E6-F9D077CE4C09}"/>
              </a:ext>
            </a:extLst>
          </p:cNvPr>
          <p:cNvSpPr>
            <a:spLocks noGrp="1"/>
          </p:cNvSpPr>
          <p:nvPr>
            <p:ph type="title"/>
          </p:nvPr>
        </p:nvSpPr>
        <p:spPr/>
        <p:txBody>
          <a:bodyPr/>
          <a:lstStyle/>
          <a:p>
            <a:r>
              <a:rPr lang="en-ZA" altLang="en-US" sz="3200" b="1" dirty="0">
                <a:latin typeface="Arial" panose="020B0604020202020204" pitchFamily="34" charset="0"/>
                <a:cs typeface="Arial" panose="020B0604020202020204" pitchFamily="34" charset="0"/>
              </a:rPr>
              <a:t>2.1. Basic Services</a:t>
            </a:r>
          </a:p>
        </p:txBody>
      </p:sp>
      <p:sp>
        <p:nvSpPr>
          <p:cNvPr id="20483" name="Content Placeholder 2">
            <a:extLst>
              <a:ext uri="{FF2B5EF4-FFF2-40B4-BE49-F238E27FC236}">
                <a16:creationId xmlns:a16="http://schemas.microsoft.com/office/drawing/2014/main" id="{46253BE5-4CB7-491B-AD36-189E0C5B24E1}"/>
              </a:ext>
            </a:extLst>
          </p:cNvPr>
          <p:cNvSpPr>
            <a:spLocks noGrp="1"/>
          </p:cNvSpPr>
          <p:nvPr>
            <p:ph idx="1"/>
          </p:nvPr>
        </p:nvSpPr>
        <p:spPr/>
        <p:txBody>
          <a:bodyPr/>
          <a:lstStyle/>
          <a:p>
            <a:pPr marL="0" indent="0" algn="ctr">
              <a:buNone/>
            </a:pPr>
            <a:r>
              <a:rPr kumimoji="0" lang="en-ZA" altLang="en-US" sz="3200" b="1" i="0" u="none" strike="noStrike" kern="1200" cap="none" spc="0" normalizeH="0" baseline="0" noProof="0" dirty="0">
                <a:ln>
                  <a:noFill/>
                </a:ln>
                <a:solidFill>
                  <a:prstClr val="black"/>
                </a:solidFill>
                <a:effectLst/>
                <a:uLnTx/>
                <a:uFillTx/>
                <a:latin typeface="Calibri"/>
                <a:ea typeface="+mj-ea"/>
                <a:cs typeface="+mj-cs"/>
              </a:rPr>
              <a:t>Access to water</a:t>
            </a:r>
          </a:p>
          <a:p>
            <a:pPr marL="0" indent="0" algn="just">
              <a:buNone/>
            </a:pPr>
            <a:r>
              <a:rPr lang="en-ZA" altLang="en-US" sz="2000" dirty="0"/>
              <a:t>Sekhukhune District Municipality had a total number of 31 000 (or 10.26%) households with piped water inside the dwelling</a:t>
            </a:r>
          </a:p>
          <a:p>
            <a:pPr algn="just"/>
            <a:r>
              <a:rPr lang="en-ZA" altLang="en-US" sz="2000" dirty="0"/>
              <a:t>A total of 117 000 (38.82%) households had piped water inside the yard </a:t>
            </a:r>
          </a:p>
          <a:p>
            <a:pPr algn="just"/>
            <a:r>
              <a:rPr lang="en-ZA" altLang="en-US" sz="2000" dirty="0"/>
              <a:t>A total number of 50 300 (16.64%) households had no formal piped water. </a:t>
            </a:r>
          </a:p>
          <a:p>
            <a:pPr algn="just"/>
            <a:r>
              <a:rPr lang="en-ZA" altLang="en-US" sz="2000" dirty="0"/>
              <a:t>The municipality within Sekhukhune District Municipality with the highest number of households with piped water inside the dwelling is Fetakgomo Tubatse Local Municipality with 12 800 (41.21%) of the households having piped water inside the dwelling. </a:t>
            </a:r>
          </a:p>
          <a:p>
            <a:pPr algn="just"/>
            <a:r>
              <a:rPr lang="en-ZA" altLang="en-US" sz="2000" dirty="0"/>
              <a:t>The Municipality with the lowest number of households with piped water inside the dwelling is Ephraim Mogale Local Municipality with a total of 3 420 (11.03%) of the total households having piped water inside the dwelling.</a:t>
            </a:r>
          </a:p>
          <a:p>
            <a:endParaRPr lang="en-ZA" altLang="en-US" dirty="0"/>
          </a:p>
        </p:txBody>
      </p:sp>
      <p:sp>
        <p:nvSpPr>
          <p:cNvPr id="4" name="Footer Placeholder 3">
            <a:extLst>
              <a:ext uri="{FF2B5EF4-FFF2-40B4-BE49-F238E27FC236}">
                <a16:creationId xmlns:a16="http://schemas.microsoft.com/office/drawing/2014/main" id="{9B2FE069-DB4C-4AFB-8EDF-07A2C00456ED}"/>
              </a:ext>
            </a:extLst>
          </p:cNvPr>
          <p:cNvSpPr>
            <a:spLocks noGrp="1"/>
          </p:cNvSpPr>
          <p:nvPr>
            <p:ph type="ftr" sz="quarter" idx="11"/>
          </p:nvPr>
        </p:nvSpPr>
        <p:spPr/>
        <p:txBody>
          <a:bodyPr/>
          <a:lstStyle/>
          <a:p>
            <a:pPr>
              <a:defRPr/>
            </a:pPr>
            <a:endParaRPr lang="en-ZA" dirty="0">
              <a:solidFill>
                <a:prstClr val="black">
                  <a:tint val="75000"/>
                </a:prstClr>
              </a:solidFill>
              <a:latin typeface="Calibri"/>
            </a:endParaRPr>
          </a:p>
        </p:txBody>
      </p:sp>
      <p:pic>
        <p:nvPicPr>
          <p:cNvPr id="20485" name="Picture 2" descr="C:\Users\Public\Documents\SEKHUKHUNE DISTRICT MUNICIPALITY\2014\PRESENTATION BACKGROUND\INSIDE PAGES.png">
            <a:extLst>
              <a:ext uri="{FF2B5EF4-FFF2-40B4-BE49-F238E27FC236}">
                <a16:creationId xmlns:a16="http://schemas.microsoft.com/office/drawing/2014/main" id="{1B95114B-8B04-477D-9ED1-BE1422B39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876925"/>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206"/>
            <a:ext cx="10515600" cy="988463"/>
          </a:xfrm>
        </p:spPr>
        <p:txBody>
          <a:bodyPr>
            <a:normAutofit/>
          </a:bodyPr>
          <a:lstStyle/>
          <a:p>
            <a:r>
              <a:rPr lang="en-ZA" b="1" dirty="0"/>
              <a:t>2.1. DELIVERY OF BASIC SERVICES </a:t>
            </a:r>
          </a:p>
        </p:txBody>
      </p:sp>
      <p:sp>
        <p:nvSpPr>
          <p:cNvPr id="3" name="Content Placeholder 2"/>
          <p:cNvSpPr>
            <a:spLocks noGrp="1"/>
          </p:cNvSpPr>
          <p:nvPr>
            <p:ph idx="1"/>
          </p:nvPr>
        </p:nvSpPr>
        <p:spPr>
          <a:xfrm>
            <a:off x="106015" y="1152658"/>
            <a:ext cx="11979967" cy="4979099"/>
          </a:xfrm>
        </p:spPr>
        <p:txBody>
          <a:bodyPr>
            <a:normAutofit/>
          </a:bodyPr>
          <a:lstStyle/>
          <a:p>
            <a:pPr marL="0" indent="0" algn="ctr">
              <a:buNone/>
            </a:pPr>
            <a:r>
              <a:rPr lang="en-GB" sz="2000" b="1" dirty="0"/>
              <a:t> ACCESS TO SERVICES: SANITATION </a:t>
            </a:r>
          </a:p>
          <a:p>
            <a:pPr marL="0" indent="0" algn="ctr">
              <a:buNone/>
            </a:pPr>
            <a:endParaRPr lang="en-GB" sz="2000" b="1" dirty="0"/>
          </a:p>
        </p:txBody>
      </p:sp>
      <p:pic>
        <p:nvPicPr>
          <p:cNvPr id="4" name="Picture 2" descr="C:\Users\Public\Documents\SEKHUKHUNE DISTRICT MUNICIPALITY\2014\PRESENTATION BACKGROUND\INSIDE P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5341"/>
            <a:ext cx="12191999" cy="11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7CE5793D-006C-483C-AB22-F49ACEAE1D0D}"/>
              </a:ext>
            </a:extLst>
          </p:cNvPr>
          <p:cNvGraphicFramePr>
            <a:graphicFrameLocks noGrp="1"/>
          </p:cNvGraphicFramePr>
          <p:nvPr>
            <p:extLst>
              <p:ext uri="{D42A27DB-BD31-4B8C-83A1-F6EECF244321}">
                <p14:modId xmlns:p14="http://schemas.microsoft.com/office/powerpoint/2010/main" val="1569333660"/>
              </p:ext>
            </p:extLst>
          </p:nvPr>
        </p:nvGraphicFramePr>
        <p:xfrm>
          <a:off x="0" y="1683024"/>
          <a:ext cx="12191995" cy="5129772"/>
        </p:xfrm>
        <a:graphic>
          <a:graphicData uri="http://schemas.openxmlformats.org/drawingml/2006/table">
            <a:tbl>
              <a:tblPr firstRow="1" bandRow="1">
                <a:tableStyleId>{5C22544A-7EE6-4342-B048-85BDC9FD1C3A}</a:tableStyleId>
              </a:tblPr>
              <a:tblGrid>
                <a:gridCol w="2438399">
                  <a:extLst>
                    <a:ext uri="{9D8B030D-6E8A-4147-A177-3AD203B41FA5}">
                      <a16:colId xmlns:a16="http://schemas.microsoft.com/office/drawing/2014/main" val="3897313162"/>
                    </a:ext>
                  </a:extLst>
                </a:gridCol>
                <a:gridCol w="2438399">
                  <a:extLst>
                    <a:ext uri="{9D8B030D-6E8A-4147-A177-3AD203B41FA5}">
                      <a16:colId xmlns:a16="http://schemas.microsoft.com/office/drawing/2014/main" val="1079282865"/>
                    </a:ext>
                  </a:extLst>
                </a:gridCol>
                <a:gridCol w="2438399">
                  <a:extLst>
                    <a:ext uri="{9D8B030D-6E8A-4147-A177-3AD203B41FA5}">
                      <a16:colId xmlns:a16="http://schemas.microsoft.com/office/drawing/2014/main" val="4099856545"/>
                    </a:ext>
                  </a:extLst>
                </a:gridCol>
                <a:gridCol w="2438399">
                  <a:extLst>
                    <a:ext uri="{9D8B030D-6E8A-4147-A177-3AD203B41FA5}">
                      <a16:colId xmlns:a16="http://schemas.microsoft.com/office/drawing/2014/main" val="2095852617"/>
                    </a:ext>
                  </a:extLst>
                </a:gridCol>
                <a:gridCol w="2438399">
                  <a:extLst>
                    <a:ext uri="{9D8B030D-6E8A-4147-A177-3AD203B41FA5}">
                      <a16:colId xmlns:a16="http://schemas.microsoft.com/office/drawing/2014/main" val="4253334988"/>
                    </a:ext>
                  </a:extLst>
                </a:gridCol>
              </a:tblGrid>
              <a:tr h="854962">
                <a:tc>
                  <a:txBody>
                    <a:bodyPr/>
                    <a:lstStyle/>
                    <a:p>
                      <a:r>
                        <a:rPr lang="en-ZA" dirty="0"/>
                        <a:t>MUNICIPALITY</a:t>
                      </a:r>
                    </a:p>
                  </a:txBody>
                  <a:tcPr>
                    <a:solidFill>
                      <a:schemeClr val="accent6">
                        <a:lumMod val="60000"/>
                        <a:lumOff val="40000"/>
                      </a:schemeClr>
                    </a:solidFill>
                  </a:tcPr>
                </a:tc>
                <a:tc>
                  <a:txBody>
                    <a:bodyPr/>
                    <a:lstStyle/>
                    <a:p>
                      <a:r>
                        <a:rPr lang="en-ZA" dirty="0"/>
                        <a:t>2016/2017</a:t>
                      </a:r>
                    </a:p>
                    <a:p>
                      <a:endParaRPr lang="en-ZA" dirty="0"/>
                    </a:p>
                  </a:txBody>
                  <a:tcPr>
                    <a:solidFill>
                      <a:schemeClr val="accent6">
                        <a:lumMod val="60000"/>
                        <a:lumOff val="40000"/>
                      </a:schemeClr>
                    </a:solidFill>
                  </a:tcPr>
                </a:tc>
                <a:tc>
                  <a:txBody>
                    <a:bodyPr/>
                    <a:lstStyle/>
                    <a:p>
                      <a:r>
                        <a:rPr lang="en-ZA" dirty="0"/>
                        <a:t>2017/2018</a:t>
                      </a:r>
                    </a:p>
                  </a:txBody>
                  <a:tcPr>
                    <a:solidFill>
                      <a:schemeClr val="accent6">
                        <a:lumMod val="60000"/>
                        <a:lumOff val="40000"/>
                      </a:schemeClr>
                    </a:solidFill>
                  </a:tcPr>
                </a:tc>
                <a:tc>
                  <a:txBody>
                    <a:bodyPr/>
                    <a:lstStyle/>
                    <a:p>
                      <a:r>
                        <a:rPr lang="en-ZA" dirty="0"/>
                        <a:t>2018/2019</a:t>
                      </a:r>
                    </a:p>
                  </a:txBody>
                  <a:tcPr>
                    <a:solidFill>
                      <a:schemeClr val="accent6">
                        <a:lumMod val="60000"/>
                        <a:lumOff val="40000"/>
                      </a:schemeClr>
                    </a:solidFill>
                  </a:tcPr>
                </a:tc>
                <a:tc>
                  <a:txBody>
                    <a:bodyPr/>
                    <a:lstStyle/>
                    <a:p>
                      <a:r>
                        <a:rPr lang="en-ZA" dirty="0"/>
                        <a:t>2019/2020</a:t>
                      </a:r>
                    </a:p>
                  </a:txBody>
                  <a:tcPr>
                    <a:solidFill>
                      <a:schemeClr val="accent6">
                        <a:lumMod val="60000"/>
                        <a:lumOff val="40000"/>
                      </a:schemeClr>
                    </a:solidFill>
                  </a:tcPr>
                </a:tc>
                <a:extLst>
                  <a:ext uri="{0D108BD9-81ED-4DB2-BD59-A6C34878D82A}">
                    <a16:rowId xmlns:a16="http://schemas.microsoft.com/office/drawing/2014/main" val="4177259905"/>
                  </a:ext>
                </a:extLst>
              </a:tr>
              <a:tr h="854962">
                <a:tc>
                  <a:txBody>
                    <a:bodyPr/>
                    <a:lstStyle/>
                    <a:p>
                      <a:r>
                        <a:rPr lang="en-ZA" dirty="0"/>
                        <a:t>Elias Motsoaledi</a:t>
                      </a:r>
                    </a:p>
                  </a:txBody>
                  <a:tcPr>
                    <a:solidFill>
                      <a:schemeClr val="accent6">
                        <a:lumMod val="60000"/>
                        <a:lumOff val="40000"/>
                      </a:schemeClr>
                    </a:solidFill>
                  </a:tcPr>
                </a:tc>
                <a:tc rowSpan="4">
                  <a:txBody>
                    <a:bodyPr/>
                    <a:lstStyle/>
                    <a:p>
                      <a:r>
                        <a:rPr lang="en-ZA" sz="1800" dirty="0">
                          <a:effectLst/>
                          <a:latin typeface="Arial" panose="020B0604020202020204" pitchFamily="34" charset="0"/>
                          <a:ea typeface="Calibri" panose="020F0502020204030204" pitchFamily="34" charset="0"/>
                        </a:rPr>
                        <a:t>9 447 VIP Sanitation</a:t>
                      </a:r>
                      <a:r>
                        <a:rPr lang="en-ZA" sz="1800" dirty="0">
                          <a:solidFill>
                            <a:srgbClr val="000000"/>
                          </a:solidFill>
                          <a:effectLst/>
                          <a:latin typeface="Arial" panose="020B0604020202020204" pitchFamily="34" charset="0"/>
                          <a:ea typeface="Calibri" panose="020F0502020204030204" pitchFamily="34" charset="0"/>
                        </a:rPr>
                        <a:t> provided to the 4 local municipalities</a:t>
                      </a:r>
                      <a:endParaRPr lang="en-ZA" dirty="0"/>
                    </a:p>
                  </a:txBody>
                  <a:tcPr>
                    <a:solidFill>
                      <a:schemeClr val="accent6">
                        <a:lumMod val="60000"/>
                        <a:lumOff val="40000"/>
                      </a:schemeClr>
                    </a:solidFill>
                  </a:tcPr>
                </a:tc>
                <a:tc>
                  <a:txBody>
                    <a:bodyPr/>
                    <a:lstStyle/>
                    <a:p>
                      <a:r>
                        <a:rPr lang="en-ZA" dirty="0"/>
                        <a:t>859 VIP sanitation  units</a:t>
                      </a:r>
                    </a:p>
                  </a:txBody>
                  <a:tcPr>
                    <a:solidFill>
                      <a:schemeClr val="accent6">
                        <a:lumMod val="60000"/>
                        <a:lumOff val="40000"/>
                      </a:schemeClr>
                    </a:solidFill>
                  </a:tcPr>
                </a:tc>
                <a:tc>
                  <a:txBody>
                    <a:bodyPr/>
                    <a:lstStyle/>
                    <a:p>
                      <a:r>
                        <a:rPr lang="en-ZA" dirty="0"/>
                        <a:t>1 630 VIP Units</a:t>
                      </a:r>
                    </a:p>
                  </a:txBody>
                  <a:tcPr>
                    <a:solidFill>
                      <a:schemeClr val="accent6">
                        <a:lumMod val="60000"/>
                        <a:lumOff val="40000"/>
                      </a:schemeClr>
                    </a:solidFill>
                  </a:tcPr>
                </a:tc>
                <a:tc>
                  <a:txBody>
                    <a:bodyPr/>
                    <a:lstStyle/>
                    <a:p>
                      <a:r>
                        <a:rPr lang="en-ZA" dirty="0"/>
                        <a:t>1 361 VIP Units </a:t>
                      </a:r>
                    </a:p>
                  </a:txBody>
                  <a:tcPr>
                    <a:solidFill>
                      <a:schemeClr val="accent6">
                        <a:lumMod val="60000"/>
                        <a:lumOff val="40000"/>
                      </a:schemeClr>
                    </a:solidFill>
                  </a:tcPr>
                </a:tc>
                <a:extLst>
                  <a:ext uri="{0D108BD9-81ED-4DB2-BD59-A6C34878D82A}">
                    <a16:rowId xmlns:a16="http://schemas.microsoft.com/office/drawing/2014/main" val="1114282408"/>
                  </a:ext>
                </a:extLst>
              </a:tr>
              <a:tr h="854962">
                <a:tc>
                  <a:txBody>
                    <a:bodyPr/>
                    <a:lstStyle/>
                    <a:p>
                      <a:r>
                        <a:rPr lang="en-ZA" dirty="0"/>
                        <a:t>Ephraim Mogale</a:t>
                      </a:r>
                    </a:p>
                  </a:txBody>
                  <a:tcPr>
                    <a:solidFill>
                      <a:schemeClr val="accent6">
                        <a:lumMod val="60000"/>
                        <a:lumOff val="40000"/>
                      </a:schemeClr>
                    </a:solidFill>
                  </a:tcPr>
                </a:tc>
                <a:tc vMerge="1">
                  <a:txBody>
                    <a:bodyPr/>
                    <a:lstStyle/>
                    <a:p>
                      <a:endParaRPr lang="en-ZA" dirty="0"/>
                    </a:p>
                  </a:txBody>
                  <a:tcPr/>
                </a:tc>
                <a:tc>
                  <a:txBody>
                    <a:bodyPr/>
                    <a:lstStyle/>
                    <a:p>
                      <a:r>
                        <a:rPr lang="en-ZA" dirty="0"/>
                        <a:t>1 295 </a:t>
                      </a:r>
                      <a:r>
                        <a:rPr kumimoji="0" lang="en-ZA" sz="1800" b="0" i="0" u="none" strike="noStrike" kern="1200" cap="none" spc="0" normalizeH="0" baseline="0" noProof="0" dirty="0">
                          <a:ln>
                            <a:noFill/>
                          </a:ln>
                          <a:solidFill>
                            <a:prstClr val="black"/>
                          </a:solidFill>
                          <a:effectLst/>
                          <a:uLnTx/>
                          <a:uFillTx/>
                          <a:latin typeface="+mn-lt"/>
                          <a:ea typeface="+mn-ea"/>
                          <a:cs typeface="+mn-cs"/>
                        </a:rPr>
                        <a:t>VIP sanitation  units</a:t>
                      </a:r>
                      <a:endParaRPr lang="en-ZA" dirty="0"/>
                    </a:p>
                  </a:txBody>
                  <a:tcPr>
                    <a:solidFill>
                      <a:schemeClr val="accent6">
                        <a:lumMod val="60000"/>
                        <a:lumOff val="40000"/>
                      </a:schemeClr>
                    </a:solidFill>
                  </a:tcPr>
                </a:tc>
                <a:tc>
                  <a:txBody>
                    <a:bodyPr/>
                    <a:lstStyle/>
                    <a:p>
                      <a:r>
                        <a:rPr lang="en-ZA" dirty="0"/>
                        <a:t>1 020 VIP Units</a:t>
                      </a:r>
                    </a:p>
                  </a:txBody>
                  <a:tcPr>
                    <a:solidFill>
                      <a:schemeClr val="accent6">
                        <a:lumMod val="60000"/>
                        <a:lumOff val="40000"/>
                      </a:schemeClr>
                    </a:solidFill>
                  </a:tcPr>
                </a:tc>
                <a:tc>
                  <a:txBody>
                    <a:bodyPr/>
                    <a:lstStyle/>
                    <a:p>
                      <a:r>
                        <a:rPr lang="en-ZA" dirty="0"/>
                        <a:t>1 123 VIP Units</a:t>
                      </a:r>
                    </a:p>
                  </a:txBody>
                  <a:tcPr>
                    <a:solidFill>
                      <a:schemeClr val="accent6">
                        <a:lumMod val="60000"/>
                        <a:lumOff val="40000"/>
                      </a:schemeClr>
                    </a:solidFill>
                  </a:tcPr>
                </a:tc>
                <a:extLst>
                  <a:ext uri="{0D108BD9-81ED-4DB2-BD59-A6C34878D82A}">
                    <a16:rowId xmlns:a16="http://schemas.microsoft.com/office/drawing/2014/main" val="1236391454"/>
                  </a:ext>
                </a:extLst>
              </a:tr>
              <a:tr h="854962">
                <a:tc>
                  <a:txBody>
                    <a:bodyPr/>
                    <a:lstStyle/>
                    <a:p>
                      <a:r>
                        <a:rPr lang="en-ZA" dirty="0"/>
                        <a:t>Makhuduthamaga</a:t>
                      </a:r>
                    </a:p>
                  </a:txBody>
                  <a:tcPr>
                    <a:solidFill>
                      <a:schemeClr val="accent6">
                        <a:lumMod val="60000"/>
                        <a:lumOff val="40000"/>
                      </a:schemeClr>
                    </a:solidFill>
                  </a:tcPr>
                </a:tc>
                <a:tc vMerge="1">
                  <a:txBody>
                    <a:bodyPr/>
                    <a:lstStyle/>
                    <a:p>
                      <a:endParaRPr lang="en-ZA" dirty="0"/>
                    </a:p>
                  </a:txBody>
                  <a:tcPr/>
                </a:tc>
                <a:tc>
                  <a:txBody>
                    <a:bodyPr/>
                    <a:lstStyle/>
                    <a:p>
                      <a:r>
                        <a:rPr lang="en-ZA" dirty="0"/>
                        <a:t>960 </a:t>
                      </a:r>
                      <a:r>
                        <a:rPr kumimoji="0" lang="en-ZA" sz="1800" b="0" i="0" u="none" strike="noStrike" kern="1200" cap="none" spc="0" normalizeH="0" baseline="0" noProof="0" dirty="0">
                          <a:ln>
                            <a:noFill/>
                          </a:ln>
                          <a:solidFill>
                            <a:prstClr val="black"/>
                          </a:solidFill>
                          <a:effectLst/>
                          <a:uLnTx/>
                          <a:uFillTx/>
                          <a:latin typeface="+mn-lt"/>
                          <a:ea typeface="+mn-ea"/>
                          <a:cs typeface="+mn-cs"/>
                        </a:rPr>
                        <a:t>VIP sanitation  units</a:t>
                      </a:r>
                      <a:endParaRPr lang="en-ZA" dirty="0"/>
                    </a:p>
                  </a:txBody>
                  <a:tcPr>
                    <a:solidFill>
                      <a:schemeClr val="accent6">
                        <a:lumMod val="60000"/>
                        <a:lumOff val="40000"/>
                      </a:schemeClr>
                    </a:solidFill>
                  </a:tcPr>
                </a:tc>
                <a:tc>
                  <a:txBody>
                    <a:bodyPr/>
                    <a:lstStyle/>
                    <a:p>
                      <a:r>
                        <a:rPr lang="en-ZA" dirty="0"/>
                        <a:t>1 835 VIP Units</a:t>
                      </a:r>
                    </a:p>
                  </a:txBody>
                  <a:tcPr>
                    <a:solidFill>
                      <a:schemeClr val="accent6">
                        <a:lumMod val="60000"/>
                        <a:lumOff val="40000"/>
                      </a:schemeClr>
                    </a:solidFill>
                  </a:tcPr>
                </a:tc>
                <a:tc>
                  <a:txBody>
                    <a:bodyPr/>
                    <a:lstStyle/>
                    <a:p>
                      <a:r>
                        <a:rPr lang="en-ZA" dirty="0"/>
                        <a:t>2 290 VIP Units</a:t>
                      </a:r>
                    </a:p>
                  </a:txBody>
                  <a:tcPr>
                    <a:solidFill>
                      <a:schemeClr val="accent6">
                        <a:lumMod val="60000"/>
                        <a:lumOff val="40000"/>
                      </a:schemeClr>
                    </a:solidFill>
                  </a:tcPr>
                </a:tc>
                <a:extLst>
                  <a:ext uri="{0D108BD9-81ED-4DB2-BD59-A6C34878D82A}">
                    <a16:rowId xmlns:a16="http://schemas.microsoft.com/office/drawing/2014/main" val="2356610268"/>
                  </a:ext>
                </a:extLst>
              </a:tr>
              <a:tr h="854962">
                <a:tc>
                  <a:txBody>
                    <a:bodyPr/>
                    <a:lstStyle/>
                    <a:p>
                      <a:r>
                        <a:rPr lang="en-ZA" dirty="0"/>
                        <a:t>Fetakgomo Tubatse</a:t>
                      </a:r>
                    </a:p>
                  </a:txBody>
                  <a:tcPr>
                    <a:solidFill>
                      <a:schemeClr val="accent6">
                        <a:lumMod val="60000"/>
                        <a:lumOff val="40000"/>
                      </a:schemeClr>
                    </a:solidFill>
                  </a:tcPr>
                </a:tc>
                <a:tc vMerge="1">
                  <a:txBody>
                    <a:bodyPr/>
                    <a:lstStyle/>
                    <a:p>
                      <a:endParaRPr lang="en-ZA"/>
                    </a:p>
                  </a:txBody>
                  <a:tcPr/>
                </a:tc>
                <a:tc>
                  <a:txBody>
                    <a:bodyPr/>
                    <a:lstStyle/>
                    <a:p>
                      <a:r>
                        <a:rPr lang="en-ZA" dirty="0"/>
                        <a:t>2 836 </a:t>
                      </a:r>
                      <a:r>
                        <a:rPr kumimoji="0" lang="en-ZA" sz="1800" b="0" i="0" u="none" strike="noStrike" kern="1200" cap="none" spc="0" normalizeH="0" baseline="0" noProof="0" dirty="0">
                          <a:ln>
                            <a:noFill/>
                          </a:ln>
                          <a:solidFill>
                            <a:prstClr val="black"/>
                          </a:solidFill>
                          <a:effectLst/>
                          <a:uLnTx/>
                          <a:uFillTx/>
                          <a:latin typeface="+mn-lt"/>
                          <a:ea typeface="+mn-ea"/>
                          <a:cs typeface="+mn-cs"/>
                        </a:rPr>
                        <a:t>VIP sanitation  units</a:t>
                      </a:r>
                      <a:endParaRPr lang="en-ZA" dirty="0"/>
                    </a:p>
                  </a:txBody>
                  <a:tcPr>
                    <a:solidFill>
                      <a:schemeClr val="accent6">
                        <a:lumMod val="60000"/>
                        <a:lumOff val="40000"/>
                      </a:schemeClr>
                    </a:solidFill>
                  </a:tcPr>
                </a:tc>
                <a:tc>
                  <a:txBody>
                    <a:bodyPr/>
                    <a:lstStyle/>
                    <a:p>
                      <a:r>
                        <a:rPr lang="en-ZA" dirty="0"/>
                        <a:t>715 VIP Units </a:t>
                      </a:r>
                    </a:p>
                  </a:txBody>
                  <a:tcPr>
                    <a:solidFill>
                      <a:schemeClr val="accent6">
                        <a:lumMod val="60000"/>
                        <a:lumOff val="40000"/>
                      </a:schemeClr>
                    </a:solidFill>
                  </a:tcPr>
                </a:tc>
                <a:tc>
                  <a:txBody>
                    <a:bodyPr/>
                    <a:lstStyle/>
                    <a:p>
                      <a:r>
                        <a:rPr lang="en-ZA" dirty="0"/>
                        <a:t>2 258 VIP Units</a:t>
                      </a:r>
                    </a:p>
                  </a:txBody>
                  <a:tcPr>
                    <a:solidFill>
                      <a:schemeClr val="accent6">
                        <a:lumMod val="60000"/>
                        <a:lumOff val="40000"/>
                      </a:schemeClr>
                    </a:solidFill>
                  </a:tcPr>
                </a:tc>
                <a:extLst>
                  <a:ext uri="{0D108BD9-81ED-4DB2-BD59-A6C34878D82A}">
                    <a16:rowId xmlns:a16="http://schemas.microsoft.com/office/drawing/2014/main" val="1805925441"/>
                  </a:ext>
                </a:extLst>
              </a:tr>
              <a:tr h="854962">
                <a:tc>
                  <a:txBody>
                    <a:bodyPr/>
                    <a:lstStyle/>
                    <a:p>
                      <a:r>
                        <a:rPr lang="en-ZA" dirty="0"/>
                        <a:t>Sekhukhune </a:t>
                      </a:r>
                    </a:p>
                  </a:txBody>
                  <a:tcPr>
                    <a:solidFill>
                      <a:schemeClr val="accent6">
                        <a:lumMod val="60000"/>
                        <a:lumOff val="40000"/>
                      </a:schemeClr>
                    </a:solidFill>
                  </a:tcPr>
                </a:tc>
                <a:tc>
                  <a:txBody>
                    <a:bodyPr/>
                    <a:lstStyle/>
                    <a:p>
                      <a:r>
                        <a:rPr lang="en-ZA" dirty="0"/>
                        <a:t>9 447 VIP Units </a:t>
                      </a:r>
                    </a:p>
                  </a:txBody>
                  <a:tcPr>
                    <a:solidFill>
                      <a:schemeClr val="accent6">
                        <a:lumMod val="60000"/>
                        <a:lumOff val="40000"/>
                      </a:schemeClr>
                    </a:solidFill>
                  </a:tcPr>
                </a:tc>
                <a:tc>
                  <a:txBody>
                    <a:bodyPr/>
                    <a:lstStyle/>
                    <a:p>
                      <a:r>
                        <a:rPr lang="en-ZA" dirty="0"/>
                        <a:t>5 950  VIP Units</a:t>
                      </a:r>
                    </a:p>
                  </a:txBody>
                  <a:tcPr>
                    <a:solidFill>
                      <a:schemeClr val="accent6">
                        <a:lumMod val="60000"/>
                        <a:lumOff val="40000"/>
                      </a:schemeClr>
                    </a:solidFill>
                  </a:tcPr>
                </a:tc>
                <a:tc>
                  <a:txBody>
                    <a:bodyPr/>
                    <a:lstStyle/>
                    <a:p>
                      <a:r>
                        <a:rPr lang="en-ZA" dirty="0"/>
                        <a:t>5 200 VIP Units</a:t>
                      </a:r>
                    </a:p>
                  </a:txBody>
                  <a:tcPr>
                    <a:solidFill>
                      <a:schemeClr val="accent6">
                        <a:lumMod val="60000"/>
                        <a:lumOff val="40000"/>
                      </a:schemeClr>
                    </a:solidFill>
                  </a:tcPr>
                </a:tc>
                <a:tc>
                  <a:txBody>
                    <a:bodyPr/>
                    <a:lstStyle/>
                    <a:p>
                      <a:r>
                        <a:rPr lang="en-ZA" dirty="0"/>
                        <a:t>7 032 VIP Units</a:t>
                      </a:r>
                    </a:p>
                  </a:txBody>
                  <a:tcPr>
                    <a:solidFill>
                      <a:schemeClr val="accent6">
                        <a:lumMod val="60000"/>
                        <a:lumOff val="40000"/>
                      </a:schemeClr>
                    </a:solidFill>
                  </a:tcPr>
                </a:tc>
                <a:extLst>
                  <a:ext uri="{0D108BD9-81ED-4DB2-BD59-A6C34878D82A}">
                    <a16:rowId xmlns:a16="http://schemas.microsoft.com/office/drawing/2014/main" val="3771907312"/>
                  </a:ext>
                </a:extLst>
              </a:tr>
            </a:tbl>
          </a:graphicData>
        </a:graphic>
      </p:graphicFrame>
    </p:spTree>
    <p:extLst>
      <p:ext uri="{BB962C8B-B14F-4D97-AF65-F5344CB8AC3E}">
        <p14:creationId xmlns:p14="http://schemas.microsoft.com/office/powerpoint/2010/main" val="123720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287079"/>
            <a:ext cx="12082272" cy="680485"/>
          </a:xfrm>
        </p:spPr>
        <p:txBody>
          <a:bodyPr>
            <a:normAutofit fontScale="90000"/>
          </a:bodyPr>
          <a:lstStyle/>
          <a:p>
            <a:r>
              <a:rPr lang="en-ZA" sz="4000" b="1" dirty="0">
                <a:latin typeface="Arial Bold" panose="020B0704020202020204" pitchFamily="34" charset="0"/>
                <a:cs typeface="Arial Bold" panose="020B0704020202020204" pitchFamily="34" charset="0"/>
              </a:rPr>
              <a:t>2.1. DELIVERY OF SERVICES</a:t>
            </a:r>
            <a:br>
              <a:rPr lang="en-ZA" sz="4000" b="1" dirty="0">
                <a:latin typeface="Arial Bold" panose="020B0704020202020204" pitchFamily="34" charset="0"/>
                <a:cs typeface="Arial Bold" panose="020B0704020202020204" pitchFamily="34" charset="0"/>
              </a:rPr>
            </a:br>
            <a:endParaRPr lang="en-US" sz="2800" b="1" dirty="0"/>
          </a:p>
        </p:txBody>
      </p:sp>
      <p:sp>
        <p:nvSpPr>
          <p:cNvPr id="5" name="Slide Number Placeholder 4"/>
          <p:cNvSpPr>
            <a:spLocks noGrp="1"/>
          </p:cNvSpPr>
          <p:nvPr>
            <p:ph type="sldNum" sz="quarter" idx="12"/>
          </p:nvPr>
        </p:nvSpPr>
        <p:spPr/>
        <p:txBody>
          <a:bodyPr/>
          <a:lstStyle/>
          <a:p>
            <a:pPr>
              <a:defRPr/>
            </a:pPr>
            <a:fld id="{B8C01CE5-71BA-42AC-ACCA-C2557DDDEA35}" type="slidenum">
              <a:rPr lang="en-US" smtClean="0">
                <a:solidFill>
                  <a:prstClr val="black">
                    <a:tint val="75000"/>
                  </a:prstClr>
                </a:solidFill>
              </a:rPr>
              <a:pPr>
                <a:defRPr/>
              </a:pPr>
              <a:t>9</a:t>
            </a:fld>
            <a:endParaRPr lang="en-US" dirty="0">
              <a:solidFill>
                <a:prstClr val="black">
                  <a:tint val="75000"/>
                </a:prstClr>
              </a:solidFill>
            </a:endParaRPr>
          </a:p>
        </p:txBody>
      </p:sp>
      <p:pic>
        <p:nvPicPr>
          <p:cNvPr id="6" name="Picture 2" descr="C:\Users\Public\Documents\SEKHUKHUNE DISTRICT MUNICIPALITY\2014\PRESENTATION BACKGROUND\INSIDE P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5698744"/>
            <a:ext cx="1200607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8"/>
          <p:cNvSpPr>
            <a:spLocks noGrp="1"/>
          </p:cNvSpPr>
          <p:nvPr>
            <p:ph idx="1"/>
          </p:nvPr>
        </p:nvSpPr>
        <p:spPr>
          <a:xfrm>
            <a:off x="244549" y="967565"/>
            <a:ext cx="11109251" cy="958248"/>
          </a:xfrm>
        </p:spPr>
        <p:txBody>
          <a:bodyPr>
            <a:normAutofit/>
          </a:bodyPr>
          <a:lstStyle/>
          <a:p>
            <a:pPr marL="0" indent="0">
              <a:lnSpc>
                <a:spcPct val="115000"/>
              </a:lnSpc>
              <a:buNone/>
            </a:pPr>
            <a:r>
              <a:rPr lang="en-US" sz="3200" b="1" dirty="0">
                <a:latin typeface="Arial"/>
                <a:ea typeface="Calibri"/>
                <a:cs typeface="Times New Roman"/>
              </a:rPr>
              <a:t>Conditional Grant Capital Performance </a:t>
            </a:r>
            <a:r>
              <a:rPr lang="en-US" sz="2000" b="1" dirty="0">
                <a:latin typeface="Arial"/>
                <a:ea typeface="Calibri"/>
                <a:cs typeface="Times New Roman"/>
              </a:rPr>
              <a:t>as at 28 Feb</a:t>
            </a:r>
            <a:endParaRPr lang="en-US" sz="2000" dirty="0">
              <a:latin typeface="Arial"/>
              <a:ea typeface="Calibri"/>
              <a:cs typeface="Times New Roman"/>
            </a:endParaRPr>
          </a:p>
          <a:p>
            <a:pPr marL="0" indent="0">
              <a:lnSpc>
                <a:spcPct val="115000"/>
              </a:lnSpc>
              <a:spcAft>
                <a:spcPts val="0"/>
              </a:spcAft>
              <a:buNone/>
            </a:pPr>
            <a:endParaRPr lang="en-ZA" sz="3200" dirty="0">
              <a:latin typeface="Calibri"/>
              <a:ea typeface="Calibri"/>
              <a:cs typeface="Times New Roman"/>
            </a:endParaRPr>
          </a:p>
          <a:p>
            <a:pPr marL="0" lvl="0" indent="0">
              <a:lnSpc>
                <a:spcPct val="115000"/>
              </a:lnSpc>
              <a:spcAft>
                <a:spcPts val="0"/>
              </a:spcAft>
              <a:buNone/>
            </a:pPr>
            <a:endParaRPr lang="en-US" sz="1600" dirty="0">
              <a:latin typeface="Arial"/>
              <a:ea typeface="Calibri"/>
              <a:cs typeface="Times New Roman"/>
            </a:endParaRPr>
          </a:p>
          <a:p>
            <a:pPr marL="0" lvl="0" indent="0">
              <a:lnSpc>
                <a:spcPct val="115000"/>
              </a:lnSpc>
              <a:spcAft>
                <a:spcPts val="0"/>
              </a:spcAft>
              <a:buNone/>
            </a:pPr>
            <a:endParaRPr lang="en-ZA" dirty="0">
              <a:latin typeface="Calibri"/>
              <a:ea typeface="Calibri"/>
              <a:cs typeface="Times New Roman"/>
            </a:endParaRPr>
          </a:p>
          <a:p>
            <a:pPr marL="0" indent="0">
              <a:buNone/>
            </a:pPr>
            <a:endParaRPr lang="en-ZA" sz="3600" dirty="0"/>
          </a:p>
        </p:txBody>
      </p:sp>
      <p:graphicFrame>
        <p:nvGraphicFramePr>
          <p:cNvPr id="7" name="Table 6"/>
          <p:cNvGraphicFramePr>
            <a:graphicFrameLocks noGrp="1"/>
          </p:cNvGraphicFramePr>
          <p:nvPr>
            <p:extLst>
              <p:ext uri="{D42A27DB-BD31-4B8C-83A1-F6EECF244321}">
                <p14:modId xmlns:p14="http://schemas.microsoft.com/office/powerpoint/2010/main" val="1519372218"/>
              </p:ext>
            </p:extLst>
          </p:nvPr>
        </p:nvGraphicFramePr>
        <p:xfrm>
          <a:off x="33529" y="1780674"/>
          <a:ext cx="12082273" cy="5086469"/>
        </p:xfrm>
        <a:graphic>
          <a:graphicData uri="http://schemas.openxmlformats.org/drawingml/2006/table">
            <a:tbl>
              <a:tblPr firstRow="1" bandRow="1">
                <a:tableStyleId>{5C22544A-7EE6-4342-B048-85BDC9FD1C3A}</a:tableStyleId>
              </a:tblPr>
              <a:tblGrid>
                <a:gridCol w="1381733">
                  <a:extLst>
                    <a:ext uri="{9D8B030D-6E8A-4147-A177-3AD203B41FA5}">
                      <a16:colId xmlns:a16="http://schemas.microsoft.com/office/drawing/2014/main" val="20000"/>
                    </a:ext>
                  </a:extLst>
                </a:gridCol>
                <a:gridCol w="2072601">
                  <a:extLst>
                    <a:ext uri="{9D8B030D-6E8A-4147-A177-3AD203B41FA5}">
                      <a16:colId xmlns:a16="http://schemas.microsoft.com/office/drawing/2014/main" val="20001"/>
                    </a:ext>
                  </a:extLst>
                </a:gridCol>
                <a:gridCol w="2072601">
                  <a:extLst>
                    <a:ext uri="{9D8B030D-6E8A-4147-A177-3AD203B41FA5}">
                      <a16:colId xmlns:a16="http://schemas.microsoft.com/office/drawing/2014/main" val="20002"/>
                    </a:ext>
                  </a:extLst>
                </a:gridCol>
                <a:gridCol w="1381735">
                  <a:extLst>
                    <a:ext uri="{9D8B030D-6E8A-4147-A177-3AD203B41FA5}">
                      <a16:colId xmlns:a16="http://schemas.microsoft.com/office/drawing/2014/main" val="20003"/>
                    </a:ext>
                  </a:extLst>
                </a:gridCol>
                <a:gridCol w="1973907">
                  <a:extLst>
                    <a:ext uri="{9D8B030D-6E8A-4147-A177-3AD203B41FA5}">
                      <a16:colId xmlns:a16="http://schemas.microsoft.com/office/drawing/2014/main" val="20004"/>
                    </a:ext>
                  </a:extLst>
                </a:gridCol>
                <a:gridCol w="3199696">
                  <a:extLst>
                    <a:ext uri="{9D8B030D-6E8A-4147-A177-3AD203B41FA5}">
                      <a16:colId xmlns:a16="http://schemas.microsoft.com/office/drawing/2014/main" val="20005"/>
                    </a:ext>
                  </a:extLst>
                </a:gridCol>
              </a:tblGrid>
              <a:tr h="499498">
                <a:tc>
                  <a:txBody>
                    <a:bodyPr/>
                    <a:lstStyle/>
                    <a:p>
                      <a:pPr algn="ctr"/>
                      <a:r>
                        <a:rPr lang="en-ZA" sz="1600" baseline="0" dirty="0">
                          <a:solidFill>
                            <a:schemeClr val="tx1"/>
                          </a:solidFill>
                          <a:latin typeface="Arial" panose="020B0604020202020204" pitchFamily="34" charset="0"/>
                          <a:cs typeface="Arial" panose="020B0604020202020204" pitchFamily="34" charset="0"/>
                        </a:rPr>
                        <a:t>Funding</a:t>
                      </a:r>
                      <a:endParaRPr lang="en-ZA" sz="1600" dirty="0">
                        <a:solidFill>
                          <a:schemeClr val="tx1"/>
                        </a:solidFill>
                        <a:latin typeface="Arial" panose="020B0604020202020204" pitchFamily="34" charset="0"/>
                        <a:cs typeface="Arial" panose="020B0604020202020204" pitchFamily="34" charset="0"/>
                      </a:endParaRPr>
                    </a:p>
                  </a:txBody>
                  <a:tcPr marT="45749" marB="45749">
                    <a:solidFill>
                      <a:schemeClr val="accent6">
                        <a:lumMod val="60000"/>
                        <a:lumOff val="40000"/>
                      </a:schemeClr>
                    </a:solidFill>
                  </a:tcPr>
                </a:tc>
                <a:tc>
                  <a:txBody>
                    <a:bodyPr/>
                    <a:lstStyle/>
                    <a:p>
                      <a:pPr algn="ctr"/>
                      <a:r>
                        <a:rPr lang="en-ZA" sz="1600" dirty="0">
                          <a:solidFill>
                            <a:schemeClr val="tx1"/>
                          </a:solidFill>
                          <a:latin typeface="Arial" panose="020B0604020202020204" pitchFamily="34" charset="0"/>
                          <a:cs typeface="Arial" panose="020B0604020202020204" pitchFamily="34" charset="0"/>
                        </a:rPr>
                        <a:t>Budget</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marT="45749" marB="45749">
                    <a:solidFill>
                      <a:schemeClr val="accent6">
                        <a:lumMod val="60000"/>
                        <a:lumOff val="40000"/>
                      </a:schemeClr>
                    </a:solidFill>
                  </a:tcPr>
                </a:tc>
                <a:tc>
                  <a:txBody>
                    <a:bodyPr/>
                    <a:lstStyle/>
                    <a:p>
                      <a:pPr algn="ctr"/>
                      <a:r>
                        <a:rPr lang="en-ZA" sz="1600" dirty="0">
                          <a:solidFill>
                            <a:schemeClr val="tx1"/>
                          </a:solidFill>
                          <a:latin typeface="Arial" panose="020B0604020202020204" pitchFamily="34" charset="0"/>
                          <a:cs typeface="Arial" panose="020B0604020202020204" pitchFamily="34" charset="0"/>
                        </a:rPr>
                        <a:t>Expenditure</a:t>
                      </a:r>
                    </a:p>
                  </a:txBody>
                  <a:tcPr marT="45749" marB="45749">
                    <a:solidFill>
                      <a:schemeClr val="accent6">
                        <a:lumMod val="60000"/>
                        <a:lumOff val="40000"/>
                      </a:schemeClr>
                    </a:solidFill>
                  </a:tcPr>
                </a:tc>
                <a:tc>
                  <a:txBody>
                    <a:bodyPr/>
                    <a:lstStyle/>
                    <a:p>
                      <a:pPr algn="ctr"/>
                      <a:r>
                        <a:rPr lang="en-ZA" sz="1600" dirty="0">
                          <a:solidFill>
                            <a:schemeClr val="tx1"/>
                          </a:solidFill>
                          <a:latin typeface="Arial" panose="020B0604020202020204" pitchFamily="34" charset="0"/>
                          <a:cs typeface="Arial" panose="020B0604020202020204" pitchFamily="34" charset="0"/>
                        </a:rPr>
                        <a:t>%</a:t>
                      </a:r>
                    </a:p>
                  </a:txBody>
                  <a:tcPr marT="45749" marB="45749">
                    <a:solidFill>
                      <a:schemeClr val="accent6">
                        <a:lumMod val="60000"/>
                        <a:lumOff val="40000"/>
                      </a:schemeClr>
                    </a:solidFill>
                  </a:tcPr>
                </a:tc>
                <a:tc>
                  <a:txBody>
                    <a:bodyPr/>
                    <a:lstStyle/>
                    <a:p>
                      <a:r>
                        <a:rPr lang="en-ZA" sz="1600" dirty="0">
                          <a:solidFill>
                            <a:schemeClr val="tx1"/>
                          </a:solidFill>
                        </a:rPr>
                        <a:t>Remarks</a:t>
                      </a:r>
                    </a:p>
                  </a:txBody>
                  <a:tcPr>
                    <a:solidFill>
                      <a:schemeClr val="accent6">
                        <a:lumMod val="60000"/>
                        <a:lumOff val="40000"/>
                      </a:schemeClr>
                    </a:solidFill>
                  </a:tcPr>
                </a:tc>
                <a:tc>
                  <a:txBody>
                    <a:bodyPr/>
                    <a:lstStyle/>
                    <a:p>
                      <a:r>
                        <a:rPr lang="en-ZA" sz="1600" dirty="0">
                          <a:solidFill>
                            <a:schemeClr val="tx1"/>
                          </a:solidFill>
                        </a:rPr>
                        <a:t>Remedial action</a:t>
                      </a:r>
                    </a:p>
                  </a:txBody>
                  <a:tcPr>
                    <a:solidFill>
                      <a:schemeClr val="accent6">
                        <a:lumMod val="60000"/>
                        <a:lumOff val="40000"/>
                      </a:schemeClr>
                    </a:solidFill>
                  </a:tcPr>
                </a:tc>
                <a:extLst>
                  <a:ext uri="{0D108BD9-81ED-4DB2-BD59-A6C34878D82A}">
                    <a16:rowId xmlns:a16="http://schemas.microsoft.com/office/drawing/2014/main" val="10000"/>
                  </a:ext>
                </a:extLst>
              </a:tr>
              <a:tr h="435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MIG</a:t>
                      </a:r>
                    </a:p>
                  </a:txBody>
                  <a:tcPr marT="45749" marB="45749">
                    <a:solidFill>
                      <a:schemeClr val="accent6">
                        <a:lumMod val="60000"/>
                        <a:lumOff val="40000"/>
                      </a:schemeClr>
                    </a:solidFill>
                  </a:tcPr>
                </a:tc>
                <a:tc>
                  <a:txBody>
                    <a:bodyPr/>
                    <a:lstStyle/>
                    <a:p>
                      <a:pPr algn="ctr"/>
                      <a:r>
                        <a:rPr lang="en-ZA" sz="1600" dirty="0">
                          <a:solidFill>
                            <a:schemeClr val="tx1"/>
                          </a:solidFill>
                          <a:latin typeface="Arial" panose="020B0604020202020204" pitchFamily="34" charset="0"/>
                          <a:cs typeface="Arial" panose="020B0604020202020204" pitchFamily="34" charset="0"/>
                        </a:rPr>
                        <a:t>R471 805 </a:t>
                      </a:r>
                      <a:r>
                        <a:rPr lang="en-ZA" sz="1600" baseline="0" dirty="0">
                          <a:solidFill>
                            <a:schemeClr val="tx1"/>
                          </a:solidFill>
                          <a:latin typeface="Arial" panose="020B0604020202020204" pitchFamily="34" charset="0"/>
                          <a:cs typeface="Arial" panose="020B0604020202020204" pitchFamily="34" charset="0"/>
                        </a:rPr>
                        <a:t>000.00</a:t>
                      </a:r>
                      <a:endParaRPr lang="en-ZA" sz="1600" dirty="0">
                        <a:solidFill>
                          <a:schemeClr val="tx1"/>
                        </a:solidFill>
                        <a:latin typeface="Arial" panose="020B0604020202020204" pitchFamily="34" charset="0"/>
                        <a:cs typeface="Arial" panose="020B0604020202020204" pitchFamily="34" charset="0"/>
                      </a:endParaRPr>
                    </a:p>
                  </a:txBody>
                  <a:tcPr marT="45749" marB="45749">
                    <a:solidFill>
                      <a:schemeClr val="accent6">
                        <a:lumMod val="60000"/>
                        <a:lumOff val="40000"/>
                      </a:schemeClr>
                    </a:solidFill>
                  </a:tcPr>
                </a:tc>
                <a:tc>
                  <a:txBody>
                    <a:bodyPr/>
                    <a:lstStyle/>
                    <a:p>
                      <a:pPr algn="ctr"/>
                      <a:r>
                        <a:rPr lang="en-ZA" sz="1600" dirty="0">
                          <a:effectLst/>
                          <a:latin typeface="Arial" panose="020B0604020202020204" pitchFamily="34" charset="0"/>
                          <a:ea typeface="Times New Roman" panose="02020603050405020304" pitchFamily="18" charset="0"/>
                        </a:rPr>
                        <a:t>  R 315 370 105.56</a:t>
                      </a:r>
                      <a:endParaRPr lang="en-ZA" sz="1600" kern="1200" dirty="0">
                        <a:solidFill>
                          <a:schemeClr val="tx1"/>
                        </a:solidFill>
                        <a:latin typeface="Arial" panose="020B0604020202020204" pitchFamily="34" charset="0"/>
                        <a:ea typeface="+mn-ea"/>
                        <a:cs typeface="Arial" panose="020B0604020202020204" pitchFamily="34" charset="0"/>
                      </a:endParaRPr>
                    </a:p>
                  </a:txBody>
                  <a:tcPr marT="45749" marB="45749">
                    <a:solidFill>
                      <a:schemeClr val="accent6">
                        <a:lumMod val="60000"/>
                        <a:lumOff val="40000"/>
                      </a:schemeClr>
                    </a:solidFill>
                  </a:tcPr>
                </a:tc>
                <a:tc>
                  <a:txBody>
                    <a:bodyPr/>
                    <a:lstStyle/>
                    <a:p>
                      <a:pPr algn="ctr"/>
                      <a:r>
                        <a:rPr lang="en-ZA" sz="1600" kern="1200" dirty="0">
                          <a:solidFill>
                            <a:schemeClr val="tx1"/>
                          </a:solidFill>
                          <a:latin typeface="Arial" panose="020B0604020202020204" pitchFamily="34" charset="0"/>
                          <a:ea typeface="+mn-ea"/>
                          <a:cs typeface="Arial" panose="020B0604020202020204" pitchFamily="34" charset="0"/>
                        </a:rPr>
                        <a:t>67%</a:t>
                      </a:r>
                    </a:p>
                  </a:txBody>
                  <a:tcPr marT="45749" marB="45749">
                    <a:solidFill>
                      <a:schemeClr val="accent6">
                        <a:lumMod val="60000"/>
                        <a:lumOff val="40000"/>
                      </a:schemeClr>
                    </a:solidFill>
                  </a:tcPr>
                </a:tc>
                <a:tc>
                  <a:txBody>
                    <a:bodyPr/>
                    <a:lstStyle/>
                    <a:p>
                      <a:r>
                        <a:rPr lang="en-ZA" sz="1600" dirty="0"/>
                        <a:t>None</a:t>
                      </a:r>
                    </a:p>
                  </a:txBody>
                  <a:tcPr>
                    <a:solidFill>
                      <a:schemeClr val="accent6">
                        <a:lumMod val="60000"/>
                        <a:lumOff val="40000"/>
                      </a:schemeClr>
                    </a:solidFill>
                  </a:tcPr>
                </a:tc>
                <a:tc>
                  <a:txBody>
                    <a:bodyPr/>
                    <a:lstStyle/>
                    <a:p>
                      <a:r>
                        <a:rPr lang="en-ZA" sz="1600" dirty="0"/>
                        <a:t>None</a:t>
                      </a:r>
                    </a:p>
                  </a:txBody>
                  <a:tcPr>
                    <a:solidFill>
                      <a:schemeClr val="accent6">
                        <a:lumMod val="60000"/>
                        <a:lumOff val="40000"/>
                      </a:schemeClr>
                    </a:solidFill>
                  </a:tcPr>
                </a:tc>
                <a:extLst>
                  <a:ext uri="{0D108BD9-81ED-4DB2-BD59-A6C34878D82A}">
                    <a16:rowId xmlns:a16="http://schemas.microsoft.com/office/drawing/2014/main" val="10001"/>
                  </a:ext>
                </a:extLst>
              </a:tr>
              <a:tr h="10676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WSIG</a:t>
                      </a:r>
                    </a:p>
                  </a:txBody>
                  <a:tcPr marT="45749" marB="45749">
                    <a:solidFill>
                      <a:schemeClr val="accent6">
                        <a:lumMod val="60000"/>
                        <a:lumOff val="40000"/>
                      </a:schemeClr>
                    </a:solidFill>
                  </a:tcPr>
                </a:tc>
                <a:tc>
                  <a:txBody>
                    <a:bodyPr/>
                    <a:lstStyle/>
                    <a:p>
                      <a:pPr algn="ctr"/>
                      <a:r>
                        <a:rPr lang="en-ZA" sz="1600" dirty="0">
                          <a:solidFill>
                            <a:schemeClr val="tx1"/>
                          </a:solidFill>
                          <a:latin typeface="Arial" panose="020B0604020202020204" pitchFamily="34" charset="0"/>
                          <a:cs typeface="Arial" panose="020B0604020202020204" pitchFamily="34" charset="0"/>
                        </a:rPr>
                        <a:t>R</a:t>
                      </a:r>
                      <a:r>
                        <a:rPr lang="en-ZA" sz="1600" baseline="0" dirty="0">
                          <a:solidFill>
                            <a:schemeClr val="tx1"/>
                          </a:solidFill>
                          <a:latin typeface="Arial" panose="020B0604020202020204" pitchFamily="34" charset="0"/>
                          <a:cs typeface="Arial" panose="020B0604020202020204" pitchFamily="34" charset="0"/>
                        </a:rPr>
                        <a:t> 53 </a:t>
                      </a:r>
                      <a:r>
                        <a:rPr lang="en-ZA" sz="1600" dirty="0">
                          <a:solidFill>
                            <a:schemeClr val="tx1"/>
                          </a:solidFill>
                          <a:latin typeface="Arial" panose="020B0604020202020204" pitchFamily="34" charset="0"/>
                          <a:cs typeface="Arial" panose="020B0604020202020204" pitchFamily="34" charset="0"/>
                        </a:rPr>
                        <a:t>471</a:t>
                      </a:r>
                      <a:r>
                        <a:rPr lang="en-ZA" sz="1600" baseline="0" dirty="0">
                          <a:solidFill>
                            <a:schemeClr val="tx1"/>
                          </a:solidFill>
                          <a:latin typeface="Arial" panose="020B0604020202020204" pitchFamily="34" charset="0"/>
                          <a:cs typeface="Arial" panose="020B0604020202020204" pitchFamily="34" charset="0"/>
                        </a:rPr>
                        <a:t> </a:t>
                      </a:r>
                      <a:r>
                        <a:rPr lang="en-ZA" sz="1600" dirty="0">
                          <a:solidFill>
                            <a:schemeClr val="tx1"/>
                          </a:solidFill>
                          <a:latin typeface="Arial" panose="020B0604020202020204" pitchFamily="34" charset="0"/>
                          <a:cs typeface="Arial" panose="020B0604020202020204" pitchFamily="34" charset="0"/>
                        </a:rPr>
                        <a:t>000</a:t>
                      </a:r>
                    </a:p>
                  </a:txBody>
                  <a:tcPr marT="45749" marB="45749">
                    <a:solidFill>
                      <a:schemeClr val="accent6">
                        <a:lumMod val="60000"/>
                        <a:lumOff val="40000"/>
                      </a:schemeClr>
                    </a:solidFill>
                  </a:tcPr>
                </a:tc>
                <a:tc>
                  <a:txBody>
                    <a:bodyPr/>
                    <a:lstStyle/>
                    <a:p>
                      <a:pPr algn="ctr"/>
                      <a:r>
                        <a:rPr lang="en-ZA" sz="1600" dirty="0">
                          <a:effectLst/>
                          <a:latin typeface="Arial" panose="020B0604020202020204" pitchFamily="34" charset="0"/>
                          <a:ea typeface="Calibri" panose="020F0502020204030204" pitchFamily="34" charset="0"/>
                        </a:rPr>
                        <a:t>R 16 721 713.45</a:t>
                      </a:r>
                      <a:endParaRPr lang="en-ZA" sz="1600" kern="1200" dirty="0">
                        <a:solidFill>
                          <a:schemeClr val="tx1"/>
                        </a:solidFill>
                        <a:latin typeface="Arial" panose="020B0604020202020204" pitchFamily="34" charset="0"/>
                        <a:ea typeface="+mn-ea"/>
                        <a:cs typeface="Arial" panose="020B0604020202020204" pitchFamily="34" charset="0"/>
                      </a:endParaRPr>
                    </a:p>
                  </a:txBody>
                  <a:tcPr marT="45749" marB="45749">
                    <a:solidFill>
                      <a:schemeClr val="accent6">
                        <a:lumMod val="60000"/>
                        <a:lumOff val="40000"/>
                      </a:schemeClr>
                    </a:solidFill>
                  </a:tcPr>
                </a:tc>
                <a:tc>
                  <a:txBody>
                    <a:bodyPr/>
                    <a:lstStyle/>
                    <a:p>
                      <a:pPr algn="ctr"/>
                      <a:r>
                        <a:rPr lang="en-ZA" sz="1600" kern="1200" dirty="0">
                          <a:solidFill>
                            <a:schemeClr val="tx1"/>
                          </a:solidFill>
                          <a:latin typeface="Arial" panose="020B0604020202020204" pitchFamily="34" charset="0"/>
                          <a:ea typeface="+mn-ea"/>
                          <a:cs typeface="Arial" panose="020B0604020202020204" pitchFamily="34" charset="0"/>
                        </a:rPr>
                        <a:t>31%</a:t>
                      </a:r>
                    </a:p>
                  </a:txBody>
                  <a:tcPr marT="45749" marB="45749">
                    <a:solidFill>
                      <a:schemeClr val="accent6">
                        <a:lumMod val="60000"/>
                        <a:lumOff val="40000"/>
                      </a:schemeClr>
                    </a:solidFill>
                  </a:tcPr>
                </a:tc>
                <a:tc>
                  <a:txBody>
                    <a:bodyPr/>
                    <a:lstStyle/>
                    <a:p>
                      <a:r>
                        <a:rPr lang="en-ZA" sz="1600" dirty="0"/>
                        <a:t>Delay in appointment of</a:t>
                      </a:r>
                      <a:r>
                        <a:rPr lang="en-ZA" sz="1600" baseline="0" dirty="0"/>
                        <a:t> contractors</a:t>
                      </a:r>
                      <a:endParaRPr lang="en-ZA" sz="1600" dirty="0"/>
                    </a:p>
                  </a:txBody>
                  <a:tcPr>
                    <a:solidFill>
                      <a:schemeClr val="accent6">
                        <a:lumMod val="60000"/>
                        <a:lumOff val="40000"/>
                      </a:schemeClr>
                    </a:solidFill>
                  </a:tcPr>
                </a:tc>
                <a:tc>
                  <a:txBody>
                    <a:bodyPr/>
                    <a:lstStyle/>
                    <a:p>
                      <a:r>
                        <a:rPr lang="en-ZA" sz="1600" dirty="0"/>
                        <a:t>Appointment</a:t>
                      </a:r>
                      <a:r>
                        <a:rPr lang="en-ZA" sz="1600" baseline="0" dirty="0"/>
                        <a:t> to be finalised before 31/03/2021 and turnaround strategy has been developed</a:t>
                      </a:r>
                      <a:endParaRPr lang="en-ZA" sz="1600" dirty="0"/>
                    </a:p>
                  </a:txBody>
                  <a:tcPr>
                    <a:solidFill>
                      <a:schemeClr val="accent6">
                        <a:lumMod val="60000"/>
                        <a:lumOff val="40000"/>
                      </a:schemeClr>
                    </a:solidFill>
                  </a:tcPr>
                </a:tc>
                <a:extLst>
                  <a:ext uri="{0D108BD9-81ED-4DB2-BD59-A6C34878D82A}">
                    <a16:rowId xmlns:a16="http://schemas.microsoft.com/office/drawing/2014/main" val="10002"/>
                  </a:ext>
                </a:extLst>
              </a:tr>
              <a:tr h="13839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RBIG</a:t>
                      </a:r>
                    </a:p>
                  </a:txBody>
                  <a:tcPr marT="45749" marB="45749">
                    <a:solidFill>
                      <a:schemeClr val="accent6">
                        <a:lumMod val="60000"/>
                        <a:lumOff val="40000"/>
                      </a:schemeClr>
                    </a:solidFill>
                  </a:tcPr>
                </a:tc>
                <a:tc>
                  <a:txBody>
                    <a:bodyPr/>
                    <a:lstStyle/>
                    <a:p>
                      <a:pPr algn="ctr"/>
                      <a:r>
                        <a:rPr lang="en-ZA" sz="1600" b="0" i="0" u="none" strike="noStrike" dirty="0">
                          <a:solidFill>
                            <a:schemeClr val="tx1"/>
                          </a:solidFill>
                          <a:effectLst/>
                          <a:latin typeface="Arial" panose="020B0604020202020204" pitchFamily="34" charset="0"/>
                          <a:cs typeface="Arial" panose="020B0604020202020204" pitchFamily="34" charset="0"/>
                        </a:rPr>
                        <a:t>R 135 656 000.00</a:t>
                      </a:r>
                    </a:p>
                  </a:txBody>
                  <a:tcPr marT="45749" marB="45749">
                    <a:solidFill>
                      <a:schemeClr val="accent6">
                        <a:lumMod val="60000"/>
                        <a:lumOff val="40000"/>
                      </a:schemeClr>
                    </a:solidFill>
                  </a:tcPr>
                </a:tc>
                <a:tc>
                  <a:txBody>
                    <a:bodyPr/>
                    <a:lstStyle/>
                    <a:p>
                      <a:r>
                        <a:rPr lang="en-ZA" sz="1600" b="0" i="0" u="none" strike="noStrike" dirty="0">
                          <a:solidFill>
                            <a:schemeClr val="tx1"/>
                          </a:solidFill>
                          <a:effectLst/>
                          <a:latin typeface="Arial" panose="020B0604020202020204" pitchFamily="34" charset="0"/>
                          <a:cs typeface="Arial" panose="020B0604020202020204" pitchFamily="34" charset="0"/>
                        </a:rPr>
                        <a:t> </a:t>
                      </a:r>
                      <a:r>
                        <a:rPr lang="en-ZA" sz="1600" dirty="0">
                          <a:effectLst/>
                          <a:latin typeface="Arial" panose="020B0604020202020204" pitchFamily="34" charset="0"/>
                          <a:ea typeface="Calibri" panose="020F0502020204030204" pitchFamily="34" charset="0"/>
                        </a:rPr>
                        <a:t>R 38 816 141.77</a:t>
                      </a:r>
                      <a:endParaRPr lang="en-ZA" sz="1600" b="0" kern="1200" baseline="0" dirty="0">
                        <a:solidFill>
                          <a:schemeClr val="tx1"/>
                        </a:solidFill>
                        <a:latin typeface="Arial" panose="020B0604020202020204" pitchFamily="34" charset="0"/>
                        <a:ea typeface="+mn-ea"/>
                        <a:cs typeface="Arial" panose="020B0604020202020204" pitchFamily="34" charset="0"/>
                      </a:endParaRPr>
                    </a:p>
                  </a:txBody>
                  <a:tcPr marT="45749" marB="45749">
                    <a:solidFill>
                      <a:schemeClr val="accent6">
                        <a:lumMod val="60000"/>
                        <a:lumOff val="40000"/>
                      </a:schemeClr>
                    </a:solidFill>
                  </a:tcPr>
                </a:tc>
                <a:tc>
                  <a:txBody>
                    <a:bodyPr/>
                    <a:lstStyle/>
                    <a:p>
                      <a:r>
                        <a:rPr lang="en-ZA" sz="1600" b="0" kern="1200" baseline="0" dirty="0">
                          <a:solidFill>
                            <a:schemeClr val="tx1"/>
                          </a:solidFill>
                          <a:latin typeface="Arial" panose="020B0604020202020204" pitchFamily="34" charset="0"/>
                          <a:ea typeface="+mn-ea"/>
                          <a:cs typeface="Arial" panose="020B0604020202020204" pitchFamily="34" charset="0"/>
                        </a:rPr>
                        <a:t>      28.61%</a:t>
                      </a:r>
                    </a:p>
                  </a:txBody>
                  <a:tcPr marT="45749" marB="45749">
                    <a:solidFill>
                      <a:schemeClr val="accent6">
                        <a:lumMod val="60000"/>
                        <a:lumOff val="40000"/>
                      </a:schemeClr>
                    </a:solidFill>
                  </a:tcPr>
                </a:tc>
                <a:tc>
                  <a:txBody>
                    <a:bodyPr/>
                    <a:lstStyle/>
                    <a:p>
                      <a:endParaRPr lang="en-ZA" sz="1600" dirty="0"/>
                    </a:p>
                    <a:p>
                      <a:r>
                        <a:rPr lang="en-ZA" sz="1600" dirty="0"/>
                        <a:t>Delay in appointments of contractors</a:t>
                      </a:r>
                    </a:p>
                  </a:txBody>
                  <a:tcPr>
                    <a:solidFill>
                      <a:schemeClr val="accent6">
                        <a:lumMod val="60000"/>
                        <a:lumOff val="40000"/>
                      </a:schemeClr>
                    </a:solidFill>
                  </a:tcPr>
                </a:tc>
                <a:tc>
                  <a:txBody>
                    <a:bodyPr/>
                    <a:lstStyle/>
                    <a:p>
                      <a:r>
                        <a:rPr lang="en-ZA" sz="1600" dirty="0"/>
                        <a:t>Appointment made in December and a</a:t>
                      </a:r>
                      <a:r>
                        <a:rPr lang="en-ZA" sz="1600" baseline="0" dirty="0"/>
                        <a:t> turnaround strategy has been developed</a:t>
                      </a:r>
                      <a:endParaRPr lang="en-ZA" sz="1600" dirty="0"/>
                    </a:p>
                  </a:txBody>
                  <a:tcPr>
                    <a:solidFill>
                      <a:schemeClr val="accent6">
                        <a:lumMod val="60000"/>
                        <a:lumOff val="40000"/>
                      </a:schemeClr>
                    </a:solidFill>
                  </a:tcPr>
                </a:tc>
                <a:extLst>
                  <a:ext uri="{0D108BD9-81ED-4DB2-BD59-A6C34878D82A}">
                    <a16:rowId xmlns:a16="http://schemas.microsoft.com/office/drawing/2014/main" val="10003"/>
                  </a:ext>
                </a:extLst>
              </a:tr>
              <a:tr h="1700315">
                <a:tc>
                  <a:txBody>
                    <a:bodyPr/>
                    <a:lstStyle/>
                    <a:p>
                      <a:pPr algn="ctr"/>
                      <a:r>
                        <a:rPr lang="en-ZA" sz="1600" b="0" i="0" u="none" strike="noStrike" dirty="0">
                          <a:solidFill>
                            <a:schemeClr val="tx1"/>
                          </a:solidFill>
                          <a:effectLst/>
                          <a:latin typeface="Arial" panose="020B0604020202020204" pitchFamily="34" charset="0"/>
                          <a:cs typeface="Arial" panose="020B0604020202020204" pitchFamily="34" charset="0"/>
                        </a:rPr>
                        <a:t>RRAMS</a:t>
                      </a:r>
                    </a:p>
                  </a:txBody>
                  <a:tcPr marT="45749" marB="45749">
                    <a:solidFill>
                      <a:schemeClr val="accent6">
                        <a:lumMod val="60000"/>
                        <a:lumOff val="40000"/>
                      </a:schemeClr>
                    </a:solidFill>
                  </a:tcPr>
                </a:tc>
                <a:tc>
                  <a:txBody>
                    <a:bodyPr/>
                    <a:lstStyle/>
                    <a:p>
                      <a:pPr algn="ctr"/>
                      <a:r>
                        <a:rPr lang="en-ZA" sz="1600" b="0" i="0" u="none" strike="noStrike" dirty="0">
                          <a:solidFill>
                            <a:schemeClr val="tx1"/>
                          </a:solidFill>
                          <a:effectLst/>
                          <a:latin typeface="Arial" panose="020B0604020202020204" pitchFamily="34" charset="0"/>
                          <a:cs typeface="Arial" panose="020B0604020202020204" pitchFamily="34" charset="0"/>
                        </a:rPr>
                        <a:t>R</a:t>
                      </a:r>
                      <a:r>
                        <a:rPr lang="en-ZA" sz="1600" b="0" i="0" u="none" strike="noStrike" baseline="0" dirty="0">
                          <a:solidFill>
                            <a:schemeClr val="tx1"/>
                          </a:solidFill>
                          <a:effectLst/>
                          <a:latin typeface="Arial" panose="020B0604020202020204" pitchFamily="34" charset="0"/>
                          <a:cs typeface="Arial" panose="020B0604020202020204" pitchFamily="34" charset="0"/>
                        </a:rPr>
                        <a:t> 2 567 000</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T="45749" marB="45749">
                    <a:solidFill>
                      <a:schemeClr val="accent6">
                        <a:lumMod val="60000"/>
                        <a:lumOff val="40000"/>
                      </a:schemeClr>
                    </a:solidFill>
                  </a:tcPr>
                </a:tc>
                <a:tc>
                  <a:txBody>
                    <a:bodyPr/>
                    <a:lstStyle/>
                    <a:p>
                      <a:r>
                        <a:rPr lang="en-ZA" sz="1600" b="0" kern="1200" baseline="0" dirty="0">
                          <a:solidFill>
                            <a:schemeClr val="tx1"/>
                          </a:solidFill>
                          <a:latin typeface="Arial" panose="020B0604020202020204" pitchFamily="34" charset="0"/>
                          <a:ea typeface="+mn-ea"/>
                          <a:cs typeface="Arial" panose="020B0604020202020204" pitchFamily="34" charset="0"/>
                        </a:rPr>
                        <a:t>R648 856.43</a:t>
                      </a:r>
                    </a:p>
                  </a:txBody>
                  <a:tcPr marT="45749" marB="45749">
                    <a:solidFill>
                      <a:schemeClr val="accent6">
                        <a:lumMod val="60000"/>
                        <a:lumOff val="40000"/>
                      </a:schemeClr>
                    </a:solidFill>
                  </a:tcPr>
                </a:tc>
                <a:tc>
                  <a:txBody>
                    <a:bodyPr/>
                    <a:lstStyle/>
                    <a:p>
                      <a:r>
                        <a:rPr lang="en-ZA" sz="1600" b="0" kern="1200" baseline="0" dirty="0">
                          <a:solidFill>
                            <a:schemeClr val="tx1"/>
                          </a:solidFill>
                          <a:latin typeface="Arial" panose="020B0604020202020204" pitchFamily="34" charset="0"/>
                          <a:ea typeface="+mn-ea"/>
                          <a:cs typeface="Arial" panose="020B0604020202020204" pitchFamily="34" charset="0"/>
                        </a:rPr>
                        <a:t>      25.3%</a:t>
                      </a:r>
                    </a:p>
                  </a:txBody>
                  <a:tcPr marT="45749" marB="45749">
                    <a:solidFill>
                      <a:schemeClr val="accent6">
                        <a:lumMod val="60000"/>
                        <a:lumOff val="40000"/>
                      </a:schemeClr>
                    </a:solidFill>
                  </a:tcPr>
                </a:tc>
                <a:tc>
                  <a:txBody>
                    <a:bodyPr/>
                    <a:lstStyle/>
                    <a:p>
                      <a:endParaRPr lang="en-ZA" sz="1600" baseline="0" dirty="0"/>
                    </a:p>
                    <a:p>
                      <a:r>
                        <a:rPr lang="en-ZA" sz="1600" baseline="0" dirty="0"/>
                        <a:t>The service provider is under performing</a:t>
                      </a:r>
                      <a:endParaRPr lang="en-ZA" sz="1600" dirty="0"/>
                    </a:p>
                  </a:txBody>
                  <a:tcPr>
                    <a:solidFill>
                      <a:schemeClr val="accent6">
                        <a:lumMod val="60000"/>
                        <a:lumOff val="40000"/>
                      </a:schemeClr>
                    </a:solidFill>
                  </a:tcPr>
                </a:tc>
                <a:tc>
                  <a:txBody>
                    <a:bodyPr/>
                    <a:lstStyle/>
                    <a:p>
                      <a:r>
                        <a:rPr lang="en-ZA" sz="1600" dirty="0"/>
                        <a:t>A turnaround strategy has been developed</a:t>
                      </a: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100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7064</TotalTime>
  <Words>4363</Words>
  <Application>Microsoft Office PowerPoint</Application>
  <PresentationFormat>Widescreen</PresentationFormat>
  <Paragraphs>1253</Paragraphs>
  <Slides>53</Slides>
  <Notes>15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53</vt:i4>
      </vt:variant>
    </vt:vector>
  </HeadingPairs>
  <TitlesOfParts>
    <vt:vector size="69" baseType="lpstr">
      <vt:lpstr>Arial</vt:lpstr>
      <vt:lpstr>Arial Black</vt:lpstr>
      <vt:lpstr>Arial Bold</vt:lpstr>
      <vt:lpstr>Arial Narrow</vt:lpstr>
      <vt:lpstr>Batang</vt:lpstr>
      <vt:lpstr>Calibri</vt:lpstr>
      <vt:lpstr>Calibri Light</vt:lpstr>
      <vt:lpstr>Osaka</vt:lpstr>
      <vt:lpstr>PMingLiU</vt:lpstr>
      <vt:lpstr>Times New Roman</vt:lpstr>
      <vt:lpstr>Wingdings</vt:lpstr>
      <vt:lpstr>ヒラギノ角ゴ Pro W3</vt:lpstr>
      <vt:lpstr>Office Theme</vt:lpstr>
      <vt:lpstr>2_Custom Design</vt:lpstr>
      <vt:lpstr>1_Office Theme</vt:lpstr>
      <vt:lpstr>2_Office Theme</vt:lpstr>
      <vt:lpstr>PowerPoint Presentation</vt:lpstr>
      <vt:lpstr>Presentation Outline</vt:lpstr>
      <vt:lpstr>Purpose</vt:lpstr>
      <vt:lpstr>PowerPoint Presentation</vt:lpstr>
      <vt:lpstr>MID-TERM EXECUTIVE SUMMARY OF PERFORMANCE PER KPA</vt:lpstr>
      <vt:lpstr>PowerPoint Presentation</vt:lpstr>
      <vt:lpstr>2.1. Basic Services</vt:lpstr>
      <vt:lpstr>2.1. DELIVERY OF BASIC SERVICES </vt:lpstr>
      <vt:lpstr>2.1. DELIVERY OF SERVICES </vt:lpstr>
      <vt:lpstr>Conditional Grants Performance 2020/21</vt:lpstr>
      <vt:lpstr>Conditional Grants Performance 2020/21</vt:lpstr>
      <vt:lpstr>Conditional Grants Performance -2016/17, 2017/18,2018/19, 2019/20 and 2020/21</vt:lpstr>
      <vt:lpstr>PowerPoint Presentation</vt:lpstr>
      <vt:lpstr>2020/2021 Budget</vt:lpstr>
      <vt:lpstr>Operating Revenue Performance – 2019/2020 &amp; 2020/21</vt:lpstr>
      <vt:lpstr>Operating Revenue Performance – 2019/2020 &amp; 2020/21 cont….</vt:lpstr>
      <vt:lpstr>Operating Expenditure Performance – 2019/20 &amp; 2020/21 cont….</vt:lpstr>
      <vt:lpstr>Audited Financial Performance – (2015/16 - 2019/20) </vt:lpstr>
      <vt:lpstr>Institutional gaps impeding performance cont..</vt:lpstr>
      <vt:lpstr>Reasons for variances</vt:lpstr>
      <vt:lpstr>PowerPoint Presentation</vt:lpstr>
      <vt:lpstr>Breakdown of UIF: Irregular Expenditure</vt:lpstr>
      <vt:lpstr>Breakdown of UIF: Irregular Expenditure</vt:lpstr>
      <vt:lpstr>Breakdown of UIF: Irregular Expenditure</vt:lpstr>
      <vt:lpstr>Addressing the Unauthorised, Irregular, Fruitless and Wasteful Expenditure identified in-year</vt:lpstr>
      <vt:lpstr>Revenue from March to December 2020</vt:lpstr>
      <vt:lpstr>  COVID-19 19 Expenditure_ March to December 2020</vt:lpstr>
      <vt:lpstr>PowerPoint Presentation</vt:lpstr>
      <vt:lpstr>USE OF CONSULTANTS TO PREPARE AFS</vt:lpstr>
      <vt:lpstr>PowerPoint Presentation</vt:lpstr>
      <vt:lpstr>PowerPoint Presentation</vt:lpstr>
      <vt:lpstr>2019/20 Audit status</vt:lpstr>
      <vt:lpstr>Functionality of Audit Steering Committee</vt:lpstr>
      <vt:lpstr>Strategies to Improve Audit Outcomes</vt:lpstr>
      <vt:lpstr>Strategies to Improve Audit Outcomes cont..</vt:lpstr>
      <vt:lpstr>PowerPoint Presentation</vt:lpstr>
      <vt:lpstr>Filling of section 56 vacancies </vt:lpstr>
      <vt:lpstr>Filling of section 56 vacancies </vt:lpstr>
      <vt:lpstr>PowerPoint Presentation</vt:lpstr>
      <vt:lpstr>PowerPoint Presentation</vt:lpstr>
      <vt:lpstr>PowerPoint Presentation</vt:lpstr>
      <vt:lpstr>PowerPoint Presentation</vt:lpstr>
      <vt:lpstr>PowerPoint Presentation</vt:lpstr>
      <vt:lpstr>PowerPoint Presentation</vt:lpstr>
      <vt:lpstr>SDM Economic Recovery Plan</vt:lpstr>
      <vt:lpstr>SDM Economic Recovery Plan cont. </vt:lpstr>
      <vt:lpstr>SPLUMA COMPLIANCE/IMPLEMENTATION TRENDS(No</vt:lpstr>
      <vt:lpstr>PowerPoint Presentation</vt:lpstr>
      <vt:lpstr>Consequence Management</vt:lpstr>
      <vt:lpstr>Consequence Management</vt:lpstr>
      <vt:lpstr>4. Support to Local Municipalities</vt:lpstr>
      <vt:lpstr>District Support to Locals</vt:lpstr>
      <vt:lpstr>END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Mathung Matlala</dc:creator>
  <cp:lastModifiedBy>Shereen Cassiem</cp:lastModifiedBy>
  <cp:revision>297</cp:revision>
  <cp:lastPrinted>2020-01-29T14:25:42Z</cp:lastPrinted>
  <dcterms:created xsi:type="dcterms:W3CDTF">2020-01-29T06:31:03Z</dcterms:created>
  <dcterms:modified xsi:type="dcterms:W3CDTF">2021-03-15T11:25:19Z</dcterms:modified>
</cp:coreProperties>
</file>