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15" r:id="rId2"/>
    <p:sldId id="482" r:id="rId3"/>
    <p:sldId id="505" r:id="rId4"/>
    <p:sldId id="539" r:id="rId5"/>
    <p:sldId id="536" r:id="rId6"/>
    <p:sldId id="547" r:id="rId7"/>
    <p:sldId id="537" r:id="rId8"/>
    <p:sldId id="541" r:id="rId9"/>
    <p:sldId id="545" r:id="rId10"/>
    <p:sldId id="563" r:id="rId11"/>
    <p:sldId id="561" r:id="rId12"/>
    <p:sldId id="538" r:id="rId13"/>
    <p:sldId id="560" r:id="rId14"/>
    <p:sldId id="542" r:id="rId15"/>
    <p:sldId id="506" r:id="rId16"/>
    <p:sldId id="508" r:id="rId17"/>
    <p:sldId id="509" r:id="rId18"/>
    <p:sldId id="512" r:id="rId19"/>
    <p:sldId id="510" r:id="rId20"/>
    <p:sldId id="513" r:id="rId21"/>
    <p:sldId id="485" r:id="rId22"/>
    <p:sldId id="486" r:id="rId23"/>
    <p:sldId id="488" r:id="rId24"/>
    <p:sldId id="554" r:id="rId25"/>
    <p:sldId id="555" r:id="rId26"/>
    <p:sldId id="489" r:id="rId27"/>
    <p:sldId id="507" r:id="rId28"/>
    <p:sldId id="491" r:id="rId29"/>
    <p:sldId id="469" r:id="rId30"/>
    <p:sldId id="550" r:id="rId31"/>
    <p:sldId id="497" r:id="rId32"/>
    <p:sldId id="504" r:id="rId33"/>
    <p:sldId id="496" r:id="rId34"/>
    <p:sldId id="495" r:id="rId35"/>
    <p:sldId id="466" r:id="rId36"/>
    <p:sldId id="467" r:id="rId37"/>
    <p:sldId id="468" r:id="rId38"/>
    <p:sldId id="499" r:id="rId39"/>
    <p:sldId id="501" r:id="rId40"/>
    <p:sldId id="503" r:id="rId41"/>
    <p:sldId id="511" r:id="rId42"/>
    <p:sldId id="517" r:id="rId43"/>
    <p:sldId id="548" r:id="rId44"/>
    <p:sldId id="556" r:id="rId45"/>
    <p:sldId id="557" r:id="rId46"/>
    <p:sldId id="530" r:id="rId47"/>
    <p:sldId id="521" r:id="rId48"/>
    <p:sldId id="522" r:id="rId49"/>
    <p:sldId id="431" r:id="rId50"/>
  </p:sldIdLst>
  <p:sldSz cx="10688638" cy="7562850"/>
  <p:notesSz cx="6950075" cy="9236075"/>
  <p:defaultTextStyle>
    <a:defPPr>
      <a:defRPr lang="en-US"/>
    </a:defPPr>
    <a:lvl1pPr marL="0" algn="l" defTabSz="995507" rtl="0" eaLnBrk="1" latinLnBrk="0" hangingPunct="1">
      <a:defRPr sz="2000" kern="1200">
        <a:solidFill>
          <a:schemeClr val="tx1"/>
        </a:solidFill>
        <a:latin typeface="+mn-lt"/>
        <a:ea typeface="+mn-ea"/>
        <a:cs typeface="+mn-cs"/>
      </a:defRPr>
    </a:lvl1pPr>
    <a:lvl2pPr marL="497754" algn="l" defTabSz="995507" rtl="0" eaLnBrk="1" latinLnBrk="0" hangingPunct="1">
      <a:defRPr sz="2000" kern="1200">
        <a:solidFill>
          <a:schemeClr val="tx1"/>
        </a:solidFill>
        <a:latin typeface="+mn-lt"/>
        <a:ea typeface="+mn-ea"/>
        <a:cs typeface="+mn-cs"/>
      </a:defRPr>
    </a:lvl2pPr>
    <a:lvl3pPr marL="995507" algn="l" defTabSz="995507" rtl="0" eaLnBrk="1" latinLnBrk="0" hangingPunct="1">
      <a:defRPr sz="2000" kern="1200">
        <a:solidFill>
          <a:schemeClr val="tx1"/>
        </a:solidFill>
        <a:latin typeface="+mn-lt"/>
        <a:ea typeface="+mn-ea"/>
        <a:cs typeface="+mn-cs"/>
      </a:defRPr>
    </a:lvl3pPr>
    <a:lvl4pPr marL="1493261" algn="l" defTabSz="995507" rtl="0" eaLnBrk="1" latinLnBrk="0" hangingPunct="1">
      <a:defRPr sz="2000" kern="1200">
        <a:solidFill>
          <a:schemeClr val="tx1"/>
        </a:solidFill>
        <a:latin typeface="+mn-lt"/>
        <a:ea typeface="+mn-ea"/>
        <a:cs typeface="+mn-cs"/>
      </a:defRPr>
    </a:lvl4pPr>
    <a:lvl5pPr marL="1991015" algn="l" defTabSz="995507" rtl="0" eaLnBrk="1" latinLnBrk="0" hangingPunct="1">
      <a:defRPr sz="2000" kern="1200">
        <a:solidFill>
          <a:schemeClr val="tx1"/>
        </a:solidFill>
        <a:latin typeface="+mn-lt"/>
        <a:ea typeface="+mn-ea"/>
        <a:cs typeface="+mn-cs"/>
      </a:defRPr>
    </a:lvl5pPr>
    <a:lvl6pPr marL="2488768" algn="l" defTabSz="995507" rtl="0" eaLnBrk="1" latinLnBrk="0" hangingPunct="1">
      <a:defRPr sz="2000" kern="1200">
        <a:solidFill>
          <a:schemeClr val="tx1"/>
        </a:solidFill>
        <a:latin typeface="+mn-lt"/>
        <a:ea typeface="+mn-ea"/>
        <a:cs typeface="+mn-cs"/>
      </a:defRPr>
    </a:lvl6pPr>
    <a:lvl7pPr marL="2986522" algn="l" defTabSz="995507" rtl="0" eaLnBrk="1" latinLnBrk="0" hangingPunct="1">
      <a:defRPr sz="2000" kern="1200">
        <a:solidFill>
          <a:schemeClr val="tx1"/>
        </a:solidFill>
        <a:latin typeface="+mn-lt"/>
        <a:ea typeface="+mn-ea"/>
        <a:cs typeface="+mn-cs"/>
      </a:defRPr>
    </a:lvl7pPr>
    <a:lvl8pPr marL="3484275" algn="l" defTabSz="995507" rtl="0" eaLnBrk="1" latinLnBrk="0" hangingPunct="1">
      <a:defRPr sz="2000" kern="1200">
        <a:solidFill>
          <a:schemeClr val="tx1"/>
        </a:solidFill>
        <a:latin typeface="+mn-lt"/>
        <a:ea typeface="+mn-ea"/>
        <a:cs typeface="+mn-cs"/>
      </a:defRPr>
    </a:lvl8pPr>
    <a:lvl9pPr marL="3982029" algn="l" defTabSz="995507"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y Makgopa" initials="LM" lastIdx="2" clrIdx="0">
    <p:extLst>
      <p:ext uri="{19B8F6BF-5375-455C-9EA6-DF929625EA0E}">
        <p15:presenceInfo xmlns:p15="http://schemas.microsoft.com/office/powerpoint/2012/main" userId="S-1-5-21-1049945268-1776067587-2537547165-201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86355" autoAdjust="0"/>
  </p:normalViewPr>
  <p:slideViewPr>
    <p:cSldViewPr>
      <p:cViewPr varScale="1">
        <p:scale>
          <a:sx n="67" d="100"/>
          <a:sy n="67" d="100"/>
        </p:scale>
        <p:origin x="1122" y="66"/>
      </p:cViewPr>
      <p:guideLst>
        <p:guide orient="horz" pos="2382"/>
        <p:guide pos="3367"/>
      </p:guideLst>
    </p:cSldViewPr>
  </p:slideViewPr>
  <p:outlineViewPr>
    <p:cViewPr>
      <p:scale>
        <a:sx n="33" d="100"/>
        <a:sy n="33" d="100"/>
      </p:scale>
      <p:origin x="0" y="-423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3-10T00:33:28.908" idx="2">
    <p:pos x="10" y="10"/>
    <p:text/>
    <p:extLst>
      <p:ext uri="{C676402C-5697-4E1C-873F-D02D1690AC5C}">
        <p15:threadingInfo xmlns:p15="http://schemas.microsoft.com/office/powerpoint/2012/main" timeZoneBias="-1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GB"/>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79772652-FF20-4758-A53E-04A6EEC7E86C}" type="datetimeFigureOut">
              <a:rPr lang="en-GB" smtClean="0"/>
              <a:t>16/03/2021</a:t>
            </a:fld>
            <a:endParaRPr lang="en-GB"/>
          </a:p>
        </p:txBody>
      </p:sp>
      <p:sp>
        <p:nvSpPr>
          <p:cNvPr id="4" name="Slide Image Placeholder 3"/>
          <p:cNvSpPr>
            <a:spLocks noGrp="1" noRot="1" noChangeAspect="1"/>
          </p:cNvSpPr>
          <p:nvPr>
            <p:ph type="sldImg" idx="2"/>
          </p:nvPr>
        </p:nvSpPr>
        <p:spPr>
          <a:xfrm>
            <a:off x="1271588" y="1154113"/>
            <a:ext cx="4406900" cy="3117850"/>
          </a:xfrm>
          <a:prstGeom prst="rect">
            <a:avLst/>
          </a:prstGeom>
          <a:noFill/>
          <a:ln w="12700">
            <a:solidFill>
              <a:prstClr val="black"/>
            </a:solidFill>
          </a:ln>
        </p:spPr>
        <p:txBody>
          <a:bodyPr vert="horz" lIns="92492" tIns="46246" rIns="92492" bIns="46246" rtlCol="0" anchor="ctr"/>
          <a:lstStyle/>
          <a:p>
            <a:endParaRPr lang="en-GB"/>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GB"/>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FA23DF8-1884-4C3B-B01F-2EBAA8898810}" type="slidenum">
              <a:rPr lang="en-GB" smtClean="0"/>
              <a:t>‹#›</a:t>
            </a:fld>
            <a:endParaRPr lang="en-GB"/>
          </a:p>
        </p:txBody>
      </p:sp>
    </p:spTree>
    <p:extLst>
      <p:ext uri="{BB962C8B-B14F-4D97-AF65-F5344CB8AC3E}">
        <p14:creationId xmlns:p14="http://schemas.microsoft.com/office/powerpoint/2010/main" val="97151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F0D602-3601-4F5D-9224-580A7175508B}" type="slidenum">
              <a:rPr lang="en-US" smtClean="0"/>
              <a:pPr>
                <a:defRPr/>
              </a:pPr>
              <a:t>1</a:t>
            </a:fld>
            <a:endParaRPr lang="en-US" dirty="0"/>
          </a:p>
        </p:txBody>
      </p:sp>
    </p:spTree>
    <p:extLst>
      <p:ext uri="{BB962C8B-B14F-4D97-AF65-F5344CB8AC3E}">
        <p14:creationId xmlns:p14="http://schemas.microsoft.com/office/powerpoint/2010/main" val="3053603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11</a:t>
            </a:fld>
            <a:endParaRPr lang="en-GB"/>
          </a:p>
        </p:txBody>
      </p:sp>
    </p:spTree>
    <p:extLst>
      <p:ext uri="{BB962C8B-B14F-4D97-AF65-F5344CB8AC3E}">
        <p14:creationId xmlns:p14="http://schemas.microsoft.com/office/powerpoint/2010/main" val="3012642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12</a:t>
            </a:fld>
            <a:endParaRPr lang="en-GB"/>
          </a:p>
        </p:txBody>
      </p:sp>
    </p:spTree>
    <p:extLst>
      <p:ext uri="{BB962C8B-B14F-4D97-AF65-F5344CB8AC3E}">
        <p14:creationId xmlns:p14="http://schemas.microsoft.com/office/powerpoint/2010/main" val="4111397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13</a:t>
            </a:fld>
            <a:endParaRPr lang="en-GB"/>
          </a:p>
        </p:txBody>
      </p:sp>
    </p:spTree>
    <p:extLst>
      <p:ext uri="{BB962C8B-B14F-4D97-AF65-F5344CB8AC3E}">
        <p14:creationId xmlns:p14="http://schemas.microsoft.com/office/powerpoint/2010/main" val="601994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14</a:t>
            </a:fld>
            <a:endParaRPr lang="en-GB"/>
          </a:p>
        </p:txBody>
      </p:sp>
    </p:spTree>
    <p:extLst>
      <p:ext uri="{BB962C8B-B14F-4D97-AF65-F5344CB8AC3E}">
        <p14:creationId xmlns:p14="http://schemas.microsoft.com/office/powerpoint/2010/main" val="730412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15</a:t>
            </a:fld>
            <a:endParaRPr lang="en-GB"/>
          </a:p>
        </p:txBody>
      </p:sp>
    </p:spTree>
    <p:extLst>
      <p:ext uri="{BB962C8B-B14F-4D97-AF65-F5344CB8AC3E}">
        <p14:creationId xmlns:p14="http://schemas.microsoft.com/office/powerpoint/2010/main" val="777197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16</a:t>
            </a:fld>
            <a:endParaRPr lang="en-GB"/>
          </a:p>
        </p:txBody>
      </p:sp>
    </p:spTree>
    <p:extLst>
      <p:ext uri="{BB962C8B-B14F-4D97-AF65-F5344CB8AC3E}">
        <p14:creationId xmlns:p14="http://schemas.microsoft.com/office/powerpoint/2010/main" val="1804440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17</a:t>
            </a:fld>
            <a:endParaRPr lang="en-GB"/>
          </a:p>
        </p:txBody>
      </p:sp>
    </p:spTree>
    <p:extLst>
      <p:ext uri="{BB962C8B-B14F-4D97-AF65-F5344CB8AC3E}">
        <p14:creationId xmlns:p14="http://schemas.microsoft.com/office/powerpoint/2010/main" val="3788301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18</a:t>
            </a:fld>
            <a:endParaRPr lang="en-GB"/>
          </a:p>
        </p:txBody>
      </p:sp>
    </p:spTree>
    <p:extLst>
      <p:ext uri="{BB962C8B-B14F-4D97-AF65-F5344CB8AC3E}">
        <p14:creationId xmlns:p14="http://schemas.microsoft.com/office/powerpoint/2010/main" val="2904755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19</a:t>
            </a:fld>
            <a:endParaRPr lang="en-GB"/>
          </a:p>
        </p:txBody>
      </p:sp>
    </p:spTree>
    <p:extLst>
      <p:ext uri="{BB962C8B-B14F-4D97-AF65-F5344CB8AC3E}">
        <p14:creationId xmlns:p14="http://schemas.microsoft.com/office/powerpoint/2010/main" val="2821196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20</a:t>
            </a:fld>
            <a:endParaRPr lang="en-GB"/>
          </a:p>
        </p:txBody>
      </p:sp>
    </p:spTree>
    <p:extLst>
      <p:ext uri="{BB962C8B-B14F-4D97-AF65-F5344CB8AC3E}">
        <p14:creationId xmlns:p14="http://schemas.microsoft.com/office/powerpoint/2010/main" val="2037372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3</a:t>
            </a:fld>
            <a:endParaRPr lang="en-GB"/>
          </a:p>
        </p:txBody>
      </p:sp>
    </p:spTree>
    <p:extLst>
      <p:ext uri="{BB962C8B-B14F-4D97-AF65-F5344CB8AC3E}">
        <p14:creationId xmlns:p14="http://schemas.microsoft.com/office/powerpoint/2010/main" val="1411853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4</a:t>
            </a:fld>
            <a:endParaRPr lang="en-GB"/>
          </a:p>
        </p:txBody>
      </p:sp>
    </p:spTree>
    <p:extLst>
      <p:ext uri="{BB962C8B-B14F-4D97-AF65-F5344CB8AC3E}">
        <p14:creationId xmlns:p14="http://schemas.microsoft.com/office/powerpoint/2010/main" val="3445526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5</a:t>
            </a:fld>
            <a:endParaRPr lang="en-GB"/>
          </a:p>
        </p:txBody>
      </p:sp>
    </p:spTree>
    <p:extLst>
      <p:ext uri="{BB962C8B-B14F-4D97-AF65-F5344CB8AC3E}">
        <p14:creationId xmlns:p14="http://schemas.microsoft.com/office/powerpoint/2010/main" val="4207906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6</a:t>
            </a:fld>
            <a:endParaRPr lang="en-GB"/>
          </a:p>
        </p:txBody>
      </p:sp>
    </p:spTree>
    <p:extLst>
      <p:ext uri="{BB962C8B-B14F-4D97-AF65-F5344CB8AC3E}">
        <p14:creationId xmlns:p14="http://schemas.microsoft.com/office/powerpoint/2010/main" val="2983047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7</a:t>
            </a:fld>
            <a:endParaRPr lang="en-GB"/>
          </a:p>
        </p:txBody>
      </p:sp>
    </p:spTree>
    <p:extLst>
      <p:ext uri="{BB962C8B-B14F-4D97-AF65-F5344CB8AC3E}">
        <p14:creationId xmlns:p14="http://schemas.microsoft.com/office/powerpoint/2010/main" val="2832713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8</a:t>
            </a:fld>
            <a:endParaRPr lang="en-GB"/>
          </a:p>
        </p:txBody>
      </p:sp>
    </p:spTree>
    <p:extLst>
      <p:ext uri="{BB962C8B-B14F-4D97-AF65-F5344CB8AC3E}">
        <p14:creationId xmlns:p14="http://schemas.microsoft.com/office/powerpoint/2010/main" val="2373781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9</a:t>
            </a:fld>
            <a:endParaRPr lang="en-GB"/>
          </a:p>
        </p:txBody>
      </p:sp>
    </p:spTree>
    <p:extLst>
      <p:ext uri="{BB962C8B-B14F-4D97-AF65-F5344CB8AC3E}">
        <p14:creationId xmlns:p14="http://schemas.microsoft.com/office/powerpoint/2010/main" val="3670033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FA23DF8-1884-4C3B-B01F-2EBAA8898810}" type="slidenum">
              <a:rPr lang="en-GB" smtClean="0"/>
              <a:t>10</a:t>
            </a:fld>
            <a:endParaRPr lang="en-GB"/>
          </a:p>
        </p:txBody>
      </p:sp>
    </p:spTree>
    <p:extLst>
      <p:ext uri="{BB962C8B-B14F-4D97-AF65-F5344CB8AC3E}">
        <p14:creationId xmlns:p14="http://schemas.microsoft.com/office/powerpoint/2010/main" val="361213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387"/>
            <a:ext cx="9085342" cy="1621111"/>
          </a:xfrm>
        </p:spPr>
        <p:txBody>
          <a:bodyPr/>
          <a:lstStyle/>
          <a:p>
            <a:r>
              <a:rPr lang="en-US"/>
              <a:t>Click to edit Master title style</a:t>
            </a:r>
          </a:p>
        </p:txBody>
      </p:sp>
      <p:sp>
        <p:nvSpPr>
          <p:cNvPr id="3" name="Subtitl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0D45B5-4C79-44F5-A67D-2E46AA68021A}" type="datetimeFigureOut">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0D45B5-4C79-44F5-A67D-2E46AA68021A}" type="datetimeFigureOut">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9262" y="302866"/>
            <a:ext cx="2404944" cy="645293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432" y="302866"/>
            <a:ext cx="7036687" cy="64529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0D45B5-4C79-44F5-A67D-2E46AA68021A}" type="datetimeFigureOut">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0D45B5-4C79-44F5-A67D-2E46AA68021A}" type="datetimeFigureOut">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3"/>
            <a:ext cx="9085342" cy="1502066"/>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0D45B5-4C79-44F5-A67D-2E46AA68021A}" type="datetimeFigureOut">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432" y="1764667"/>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33391" y="1764667"/>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0D45B5-4C79-44F5-A67D-2E46AA68021A}" type="datetimeFigureOut">
              <a:rPr lang="en-US" smtClean="0"/>
              <a:pPr/>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29680" y="1692889"/>
            <a:ext cx="4724527"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5429680" y="2398404"/>
            <a:ext cx="4724527"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0D45B5-4C79-44F5-A67D-2E46AA68021A}" type="datetimeFigureOut">
              <a:rPr lang="en-US" smtClean="0"/>
              <a:pPr/>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0D45B5-4C79-44F5-A67D-2E46AA68021A}" type="datetimeFigureOut">
              <a:rPr lang="en-US" smtClean="0"/>
              <a:pPr/>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D45B5-4C79-44F5-A67D-2E46AA68021A}" type="datetimeFigureOut">
              <a:rPr lang="en-US" smtClean="0"/>
              <a:pPr/>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1113"/>
            <a:ext cx="3516489" cy="1281483"/>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4178961" y="301115"/>
            <a:ext cx="597524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4432" y="1582598"/>
            <a:ext cx="3516489"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0D45B5-4C79-44F5-A67D-2E46AA68021A}" type="datetimeFigureOut">
              <a:rPr lang="en-US" smtClean="0"/>
              <a:pPr/>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7" y="5293995"/>
            <a:ext cx="6413183" cy="62498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095047"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en-US"/>
          </a:p>
        </p:txBody>
      </p:sp>
      <p:sp>
        <p:nvSpPr>
          <p:cNvPr id="4" name="Text Placeholder 3"/>
          <p:cNvSpPr>
            <a:spLocks noGrp="1"/>
          </p:cNvSpPr>
          <p:nvPr>
            <p:ph type="body" sz="half" idx="2"/>
          </p:nvPr>
        </p:nvSpPr>
        <p:spPr>
          <a:xfrm>
            <a:off x="2095047"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0D45B5-4C79-44F5-A67D-2E46AA68021A}" type="datetimeFigureOut">
              <a:rPr lang="en-US" smtClean="0"/>
              <a:pPr/>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EE1A2-EC3E-4B5D-9AA0-D31CC4CAD7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32" y="302865"/>
            <a:ext cx="9619774" cy="1260475"/>
          </a:xfrm>
          <a:prstGeom prst="rect">
            <a:avLst/>
          </a:prstGeom>
        </p:spPr>
        <p:txBody>
          <a:bodyPr vert="horz" lIns="99551" tIns="49775" rIns="99551" bIns="49775" rtlCol="0" anchor="ctr">
            <a:normAutofit/>
          </a:bodyPr>
          <a:lstStyle/>
          <a:p>
            <a:r>
              <a:rPr lang="en-US"/>
              <a:t>Click to edit Master title style</a:t>
            </a:r>
          </a:p>
        </p:txBody>
      </p:sp>
      <p:sp>
        <p:nvSpPr>
          <p:cNvPr id="3" name="Text Placeholder 2"/>
          <p:cNvSpPr>
            <a:spLocks noGrp="1"/>
          </p:cNvSpPr>
          <p:nvPr>
            <p:ph type="body" idx="1"/>
          </p:nvPr>
        </p:nvSpPr>
        <p:spPr>
          <a:xfrm>
            <a:off x="534432" y="1764667"/>
            <a:ext cx="9619774" cy="4991131"/>
          </a:xfrm>
          <a:prstGeom prst="rect">
            <a:avLst/>
          </a:prstGeom>
        </p:spPr>
        <p:txBody>
          <a:bodyPr vert="horz" lIns="99551" tIns="49775" rIns="99551" bIns="4977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432" y="7009643"/>
            <a:ext cx="2494016" cy="402652"/>
          </a:xfrm>
          <a:prstGeom prst="rect">
            <a:avLst/>
          </a:prstGeom>
        </p:spPr>
        <p:txBody>
          <a:bodyPr vert="horz" lIns="99551" tIns="49775" rIns="99551" bIns="49775" rtlCol="0" anchor="ctr"/>
          <a:lstStyle>
            <a:lvl1pPr algn="l">
              <a:defRPr sz="1300">
                <a:solidFill>
                  <a:schemeClr val="tx1">
                    <a:tint val="75000"/>
                  </a:schemeClr>
                </a:solidFill>
              </a:defRPr>
            </a:lvl1pPr>
          </a:lstStyle>
          <a:p>
            <a:fld id="{B60D45B5-4C79-44F5-A67D-2E46AA68021A}" type="datetimeFigureOut">
              <a:rPr lang="en-US" smtClean="0"/>
              <a:pPr/>
              <a:t>3/16/2021</a:t>
            </a:fld>
            <a:endParaRPr lang="en-US"/>
          </a:p>
        </p:txBody>
      </p:sp>
      <p:sp>
        <p:nvSpPr>
          <p:cNvPr id="5" name="Footer Placeholder 4"/>
          <p:cNvSpPr>
            <a:spLocks noGrp="1"/>
          </p:cNvSpPr>
          <p:nvPr>
            <p:ph type="ftr" sz="quarter" idx="3"/>
          </p:nvPr>
        </p:nvSpPr>
        <p:spPr>
          <a:xfrm>
            <a:off x="3651952" y="7009643"/>
            <a:ext cx="3384735" cy="402652"/>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660190" y="7009643"/>
            <a:ext cx="2494016" cy="402652"/>
          </a:xfrm>
          <a:prstGeom prst="rect">
            <a:avLst/>
          </a:prstGeom>
        </p:spPr>
        <p:txBody>
          <a:bodyPr vert="horz" lIns="99551" tIns="49775" rIns="99551" bIns="49775" rtlCol="0" anchor="ctr"/>
          <a:lstStyle>
            <a:lvl1pPr algn="r">
              <a:defRPr sz="1300">
                <a:solidFill>
                  <a:schemeClr val="tx1">
                    <a:tint val="75000"/>
                  </a:schemeClr>
                </a:solidFill>
              </a:defRPr>
            </a:lvl1pPr>
          </a:lstStyle>
          <a:p>
            <a:fld id="{7B1EE1A2-EC3E-4B5D-9AA0-D31CC4CAD7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95507" rtl="0" eaLnBrk="1" latinLnBrk="0" hangingPunct="1">
        <a:spcBef>
          <a:spcPct val="0"/>
        </a:spcBef>
        <a:buNone/>
        <a:defRPr sz="4800" kern="1200">
          <a:solidFill>
            <a:schemeClr val="tx1"/>
          </a:solidFill>
          <a:latin typeface="+mj-lt"/>
          <a:ea typeface="+mj-ea"/>
          <a:cs typeface="+mj-cs"/>
        </a:defRPr>
      </a:lvl1pPr>
    </p:titleStyle>
    <p:bodyStyle>
      <a:lvl1pPr marL="373315" indent="-373315" algn="l" defTabSz="995507"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850" indent="-311096" algn="l" defTabSz="995507"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384" indent="-248877" algn="l" defTabSz="99550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138"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9891"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7645"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399"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152"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0906"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5507" rtl="0" eaLnBrk="1" latinLnBrk="0" hangingPunct="1">
        <a:defRPr sz="2000" kern="1200">
          <a:solidFill>
            <a:schemeClr val="tx1"/>
          </a:solidFill>
          <a:latin typeface="+mn-lt"/>
          <a:ea typeface="+mn-ea"/>
          <a:cs typeface="+mn-cs"/>
        </a:defRPr>
      </a:lvl1pPr>
      <a:lvl2pPr marL="497754" algn="l" defTabSz="995507" rtl="0" eaLnBrk="1" latinLnBrk="0" hangingPunct="1">
        <a:defRPr sz="2000" kern="1200">
          <a:solidFill>
            <a:schemeClr val="tx1"/>
          </a:solidFill>
          <a:latin typeface="+mn-lt"/>
          <a:ea typeface="+mn-ea"/>
          <a:cs typeface="+mn-cs"/>
        </a:defRPr>
      </a:lvl2pPr>
      <a:lvl3pPr marL="995507" algn="l" defTabSz="995507" rtl="0" eaLnBrk="1" latinLnBrk="0" hangingPunct="1">
        <a:defRPr sz="2000" kern="1200">
          <a:solidFill>
            <a:schemeClr val="tx1"/>
          </a:solidFill>
          <a:latin typeface="+mn-lt"/>
          <a:ea typeface="+mn-ea"/>
          <a:cs typeface="+mn-cs"/>
        </a:defRPr>
      </a:lvl3pPr>
      <a:lvl4pPr marL="1493261" algn="l" defTabSz="995507" rtl="0" eaLnBrk="1" latinLnBrk="0" hangingPunct="1">
        <a:defRPr sz="2000" kern="1200">
          <a:solidFill>
            <a:schemeClr val="tx1"/>
          </a:solidFill>
          <a:latin typeface="+mn-lt"/>
          <a:ea typeface="+mn-ea"/>
          <a:cs typeface="+mn-cs"/>
        </a:defRPr>
      </a:lvl4pPr>
      <a:lvl5pPr marL="1991015" algn="l" defTabSz="995507" rtl="0" eaLnBrk="1" latinLnBrk="0" hangingPunct="1">
        <a:defRPr sz="2000" kern="1200">
          <a:solidFill>
            <a:schemeClr val="tx1"/>
          </a:solidFill>
          <a:latin typeface="+mn-lt"/>
          <a:ea typeface="+mn-ea"/>
          <a:cs typeface="+mn-cs"/>
        </a:defRPr>
      </a:lvl5pPr>
      <a:lvl6pPr marL="2488768" algn="l" defTabSz="995507" rtl="0" eaLnBrk="1" latinLnBrk="0" hangingPunct="1">
        <a:defRPr sz="2000" kern="1200">
          <a:solidFill>
            <a:schemeClr val="tx1"/>
          </a:solidFill>
          <a:latin typeface="+mn-lt"/>
          <a:ea typeface="+mn-ea"/>
          <a:cs typeface="+mn-cs"/>
        </a:defRPr>
      </a:lvl6pPr>
      <a:lvl7pPr marL="2986522" algn="l" defTabSz="995507" rtl="0" eaLnBrk="1" latinLnBrk="0" hangingPunct="1">
        <a:defRPr sz="2000" kern="1200">
          <a:solidFill>
            <a:schemeClr val="tx1"/>
          </a:solidFill>
          <a:latin typeface="+mn-lt"/>
          <a:ea typeface="+mn-ea"/>
          <a:cs typeface="+mn-cs"/>
        </a:defRPr>
      </a:lvl7pPr>
      <a:lvl8pPr marL="3484275" algn="l" defTabSz="995507" rtl="0" eaLnBrk="1" latinLnBrk="0" hangingPunct="1">
        <a:defRPr sz="2000" kern="1200">
          <a:solidFill>
            <a:schemeClr val="tx1"/>
          </a:solidFill>
          <a:latin typeface="+mn-lt"/>
          <a:ea typeface="+mn-ea"/>
          <a:cs typeface="+mn-cs"/>
        </a:defRPr>
      </a:lvl8pPr>
      <a:lvl9pPr marL="3982029" algn="l" defTabSz="99550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Horizontal Scroll 2"/>
          <p:cNvSpPr/>
          <p:nvPr/>
        </p:nvSpPr>
        <p:spPr>
          <a:xfrm>
            <a:off x="688762" y="-83297"/>
            <a:ext cx="9448800" cy="7369922"/>
          </a:xfrm>
          <a:prstGeom prst="horizontalScroll">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0" name="TextBox 4"/>
          <p:cNvSpPr txBox="1">
            <a:spLocks noChangeArrowheads="1"/>
          </p:cNvSpPr>
          <p:nvPr/>
        </p:nvSpPr>
        <p:spPr bwMode="auto">
          <a:xfrm>
            <a:off x="1686719" y="3185008"/>
            <a:ext cx="8382000" cy="3600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en-US" sz="2400" b="1" dirty="0" smtClean="0"/>
          </a:p>
          <a:p>
            <a:pPr algn="ctr"/>
            <a:r>
              <a:rPr lang="en-US" sz="2400" b="1" dirty="0" smtClean="0"/>
              <a:t>REPORT ON THE STATE OF FETAKGOMO TUBATSE LOCAL MUNICIPALITY</a:t>
            </a:r>
          </a:p>
          <a:p>
            <a:pPr algn="ctr"/>
            <a:endParaRPr lang="en-US" sz="2400" b="1" dirty="0" smtClean="0"/>
          </a:p>
          <a:p>
            <a:pPr algn="ctr"/>
            <a:r>
              <a:rPr lang="en-US" sz="1800" b="1" dirty="0"/>
              <a:t>PRESENTATION </a:t>
            </a:r>
            <a:r>
              <a:rPr lang="en-US" sz="1800" b="1" dirty="0" smtClean="0"/>
              <a:t>TO PARLIAMENTARY  </a:t>
            </a:r>
            <a:r>
              <a:rPr lang="en-US" sz="1800" b="1" dirty="0"/>
              <a:t>PORTFOLIO COMMITTEE</a:t>
            </a:r>
          </a:p>
          <a:p>
            <a:pPr algn="ctr"/>
            <a:r>
              <a:rPr lang="en-GB" sz="1800" b="1" dirty="0"/>
              <a:t>ON COOPERATIVE GOVERNANCE AND TRADITIONAL </a:t>
            </a:r>
            <a:r>
              <a:rPr lang="en-GB" sz="1800" b="1" dirty="0" smtClean="0"/>
              <a:t>AFFAIRS</a:t>
            </a:r>
          </a:p>
          <a:p>
            <a:pPr algn="ctr"/>
            <a:endParaRPr lang="en-GB" sz="1800" b="1" dirty="0"/>
          </a:p>
          <a:p>
            <a:pPr algn="ctr"/>
            <a:endParaRPr lang="en-GB" sz="1800" b="1" dirty="0" smtClean="0"/>
          </a:p>
          <a:p>
            <a:pPr algn="ctr"/>
            <a:r>
              <a:rPr lang="en-GB" sz="1800" b="1" dirty="0" smtClean="0"/>
              <a:t>BY THE MAYOR  : CLLR. RS MAMEKOA</a:t>
            </a:r>
            <a:endParaRPr lang="en-US" sz="1800" b="1" dirty="0"/>
          </a:p>
          <a:p>
            <a:pPr algn="ctr"/>
            <a:endParaRPr lang="en-US" sz="1800" b="1" dirty="0" smtClean="0"/>
          </a:p>
          <a:p>
            <a:pPr algn="ctr"/>
            <a:r>
              <a:rPr lang="en-ZA" sz="2400" b="1" dirty="0" smtClean="0"/>
              <a:t>DATE</a:t>
            </a:r>
            <a:r>
              <a:rPr lang="en-ZA" sz="2400" b="1" dirty="0"/>
              <a:t>: </a:t>
            </a:r>
            <a:r>
              <a:rPr lang="en-ZA" sz="2400" b="1" dirty="0" smtClean="0"/>
              <a:t>17 March 2021</a:t>
            </a:r>
            <a:endParaRPr lang="en-US" sz="2400" dirty="0"/>
          </a:p>
        </p:txBody>
      </p:sp>
      <p:sp>
        <p:nvSpPr>
          <p:cNvPr id="2053" name="Rectangle 6"/>
          <p:cNvSpPr>
            <a:spLocks noChangeArrowheads="1"/>
          </p:cNvSpPr>
          <p:nvPr/>
        </p:nvSpPr>
        <p:spPr bwMode="auto">
          <a:xfrm>
            <a:off x="2151116" y="756285"/>
            <a:ext cx="6890597" cy="635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sz="3529" dirty="0"/>
          </a:p>
        </p:txBody>
      </p:sp>
      <p:sp>
        <p:nvSpPr>
          <p:cNvPr id="7" name="Slide Number Placeholder 6"/>
          <p:cNvSpPr>
            <a:spLocks noGrp="1"/>
          </p:cNvSpPr>
          <p:nvPr>
            <p:ph type="sldNum" sz="quarter" idx="12"/>
          </p:nvPr>
        </p:nvSpPr>
        <p:spPr/>
        <p:txBody>
          <a:bodyPr/>
          <a:lstStyle/>
          <a:p>
            <a:pPr>
              <a:defRPr/>
            </a:pPr>
            <a:fld id="{B8C01CE5-71BA-42AC-ACCA-C2557DDDEA35}" type="slidenum">
              <a:rPr lang="en-US" smtClean="0"/>
              <a:pPr>
                <a:defRPr/>
              </a:pPr>
              <a:t>1</a:t>
            </a:fld>
            <a:endParaRPr lang="en-US" dirty="0"/>
          </a:p>
        </p:txBody>
      </p:sp>
      <p:pic>
        <p:nvPicPr>
          <p:cNvPr id="10" name="Picture 9" descr="C:\Users\psmashilangoako\AppData\Local\Microsoft\Windows\Temporary Internet Files\Content.Outlook\5LX97WIE\FGTM logo cop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2319" y="1266825"/>
            <a:ext cx="1905000" cy="1676400"/>
          </a:xfrm>
          <a:prstGeom prst="ellipse">
            <a:avLst/>
          </a:prstGeom>
          <a:ln>
            <a:noFill/>
          </a:ln>
          <a:effectLst>
            <a:softEdge rad="112500"/>
          </a:effectLst>
        </p:spPr>
      </p:pic>
    </p:spTree>
    <p:extLst>
      <p:ext uri="{BB962C8B-B14F-4D97-AF65-F5344CB8AC3E}">
        <p14:creationId xmlns:p14="http://schemas.microsoft.com/office/powerpoint/2010/main" val="279967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fontScale="90000"/>
          </a:bodyPr>
          <a:lstStyle/>
          <a:p>
            <a:r>
              <a:rPr lang="en-ZA" sz="2000" b="1" kern="0" dirty="0" smtClean="0">
                <a:solidFill>
                  <a:srgbClr val="FFFFFF"/>
                </a:solidFill>
                <a:latin typeface="Arial" charset="0"/>
              </a:rPr>
              <a:t/>
            </a:r>
            <a:br>
              <a:rPr lang="en-ZA" sz="2000" b="1" kern="0" dirty="0" smtClean="0">
                <a:solidFill>
                  <a:srgbClr val="FFFFFF"/>
                </a:solidFill>
                <a:latin typeface="Arial" charset="0"/>
              </a:rPr>
            </a:br>
            <a:r>
              <a:rPr lang="en-ZA" sz="2200" b="1" kern="0" dirty="0" smtClean="0">
                <a:solidFill>
                  <a:srgbClr val="FFFFFF"/>
                </a:solidFill>
                <a:latin typeface="Arial" charset="0"/>
              </a:rPr>
              <a:t>MEDIA ISSUES</a:t>
            </a:r>
            <a:r>
              <a:rPr lang="en-ZA" sz="2000" dirty="0"/>
              <a:t/>
            </a:r>
            <a:br>
              <a:rPr lang="en-ZA" sz="2000" dirty="0"/>
            </a:b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3" name="Rectangle 2"/>
          <p:cNvSpPr/>
          <p:nvPr/>
        </p:nvSpPr>
        <p:spPr>
          <a:xfrm>
            <a:off x="1182287" y="2105025"/>
            <a:ext cx="8733671" cy="4524315"/>
          </a:xfrm>
          <a:prstGeom prst="rect">
            <a:avLst/>
          </a:prstGeom>
        </p:spPr>
        <p:txBody>
          <a:bodyPr wrap="square">
            <a:spAutoFit/>
          </a:bodyPr>
          <a:lstStyle/>
          <a:p>
            <a:pPr lvl="1"/>
            <a:r>
              <a:rPr lang="en-ZA" sz="1800" dirty="0" smtClean="0">
                <a:latin typeface="Arial" panose="020B0604020202020204" pitchFamily="34" charset="0"/>
                <a:cs typeface="Arial" panose="020B0604020202020204" pitchFamily="34" charset="0"/>
              </a:rPr>
              <a:t>Subsequent to the above case, the Plaintiff made a further lawsuit of R500 million plus against the municipality claiming damages and loss of businesses as a results of non payment on project </a:t>
            </a:r>
            <a:r>
              <a:rPr lang="en-ZA" sz="1800" dirty="0" err="1" smtClean="0">
                <a:latin typeface="Arial" panose="020B0604020202020204" pitchFamily="34" charset="0"/>
                <a:cs typeface="Arial" panose="020B0604020202020204" pitchFamily="34" charset="0"/>
              </a:rPr>
              <a:t>mabone</a:t>
            </a:r>
            <a:r>
              <a:rPr lang="en-ZA" sz="1800" dirty="0" smtClean="0">
                <a:latin typeface="Arial" panose="020B0604020202020204" pitchFamily="34" charset="0"/>
                <a:cs typeface="Arial" panose="020B0604020202020204" pitchFamily="34" charset="0"/>
              </a:rPr>
              <a:t>. Claiming he lost contracts/ business in KZN an other areas. </a:t>
            </a:r>
          </a:p>
          <a:p>
            <a:pPr lvl="1"/>
            <a:endParaRPr lang="en-ZA" sz="1800" dirty="0">
              <a:latin typeface="Arial" panose="020B0604020202020204" pitchFamily="34" charset="0"/>
              <a:cs typeface="Arial" panose="020B0604020202020204" pitchFamily="34" charset="0"/>
            </a:endParaRPr>
          </a:p>
          <a:p>
            <a:pPr lvl="1"/>
            <a:r>
              <a:rPr lang="en-ZA" sz="1800" dirty="0" smtClean="0">
                <a:latin typeface="Arial" panose="020B0604020202020204" pitchFamily="34" charset="0"/>
                <a:cs typeface="Arial" panose="020B0604020202020204" pitchFamily="34" charset="0"/>
              </a:rPr>
              <a:t>The matter is been defended in the high court . </a:t>
            </a:r>
          </a:p>
          <a:p>
            <a:pPr lvl="1"/>
            <a:endParaRPr lang="en-ZA" sz="1800" dirty="0" smtClean="0">
              <a:latin typeface="Arial" panose="020B0604020202020204" pitchFamily="34" charset="0"/>
              <a:cs typeface="Arial" panose="020B0604020202020204" pitchFamily="34" charset="0"/>
            </a:endParaRPr>
          </a:p>
          <a:p>
            <a:pPr lvl="1"/>
            <a:r>
              <a:rPr lang="en-ZA" sz="1800" b="1" dirty="0">
                <a:latin typeface="Arial" panose="020B0604020202020204" pitchFamily="34" charset="0"/>
                <a:cs typeface="Arial" panose="020B0604020202020204" pitchFamily="34" charset="0"/>
              </a:rPr>
              <a:t>The SIU has conducted an investigation into the affairs of the municipality </a:t>
            </a:r>
          </a:p>
          <a:p>
            <a:pPr marL="783504" lvl="1" indent="-285750">
              <a:buFont typeface="Wingdings" panose="05000000000000000000" pitchFamily="2" charset="2"/>
              <a:buChar char="§"/>
            </a:pPr>
            <a:r>
              <a:rPr lang="en-ZA" sz="1800" dirty="0">
                <a:latin typeface="Arial" panose="020B0604020202020204" pitchFamily="34" charset="0"/>
                <a:cs typeface="Arial" panose="020B0604020202020204" pitchFamily="34" charset="0"/>
              </a:rPr>
              <a:t> It has </a:t>
            </a:r>
            <a:r>
              <a:rPr lang="en-ZA" sz="1800" dirty="0" smtClean="0">
                <a:latin typeface="Arial" panose="020B0604020202020204" pitchFamily="34" charset="0"/>
                <a:cs typeface="Arial" panose="020B0604020202020204" pitchFamily="34" charset="0"/>
              </a:rPr>
              <a:t>find Project </a:t>
            </a:r>
            <a:r>
              <a:rPr lang="en-ZA" sz="1800" dirty="0">
                <a:latin typeface="Arial" panose="020B0604020202020204" pitchFamily="34" charset="0"/>
                <a:cs typeface="Arial" panose="020B0604020202020204" pitchFamily="34" charset="0"/>
              </a:rPr>
              <a:t>Mabone as irregular and the total amount of R255 000 000 has been disclosed as irregular expenditure </a:t>
            </a:r>
          </a:p>
          <a:p>
            <a:pPr lvl="1"/>
            <a:endParaRPr lang="en-ZA" sz="1800" dirty="0">
              <a:latin typeface="Arial" panose="020B0604020202020204" pitchFamily="34" charset="0"/>
              <a:cs typeface="Arial" panose="020B0604020202020204" pitchFamily="34" charset="0"/>
            </a:endParaRPr>
          </a:p>
          <a:p>
            <a:pPr marL="783504" lvl="1" indent="-285750">
              <a:buFont typeface="Wingdings" panose="05000000000000000000" pitchFamily="2" charset="2"/>
              <a:buChar char="§"/>
            </a:pPr>
            <a:r>
              <a:rPr lang="en-ZA" sz="1800" dirty="0">
                <a:latin typeface="Arial" panose="020B0604020202020204" pitchFamily="34" charset="0"/>
                <a:cs typeface="Arial" panose="020B0604020202020204" pitchFamily="34" charset="0"/>
              </a:rPr>
              <a:t>According to the same report the municipality has made overpayment of R76 000 000 to the service provider under Project Mabone and the SIU has taken the matter to Polokwane High Court for recovery</a:t>
            </a:r>
          </a:p>
          <a:p>
            <a:pPr lvl="1"/>
            <a:endParaRPr lang="en-ZA" sz="1800" dirty="0" smtClean="0">
              <a:latin typeface="Arial" panose="020B0604020202020204" pitchFamily="34" charset="0"/>
              <a:cs typeface="Arial" panose="020B0604020202020204" pitchFamily="34" charset="0"/>
            </a:endParaRPr>
          </a:p>
          <a:p>
            <a:pPr lvl="1"/>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2547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fontScale="90000"/>
          </a:bodyPr>
          <a:lstStyle/>
          <a:p>
            <a:r>
              <a:rPr lang="en-ZA" sz="2000" b="1" kern="0" dirty="0" smtClean="0">
                <a:solidFill>
                  <a:srgbClr val="FFFFFF"/>
                </a:solidFill>
                <a:latin typeface="Arial" charset="0"/>
              </a:rPr>
              <a:t/>
            </a:r>
            <a:br>
              <a:rPr lang="en-ZA" sz="2000" b="1" kern="0" dirty="0" smtClean="0">
                <a:solidFill>
                  <a:srgbClr val="FFFFFF"/>
                </a:solidFill>
                <a:latin typeface="Arial" charset="0"/>
              </a:rPr>
            </a:br>
            <a:r>
              <a:rPr lang="en-ZA" sz="2200" b="1" kern="0" dirty="0" smtClean="0">
                <a:solidFill>
                  <a:srgbClr val="FFFFFF"/>
                </a:solidFill>
                <a:latin typeface="Arial" charset="0"/>
              </a:rPr>
              <a:t>MEDIA ISSUES</a:t>
            </a:r>
            <a:r>
              <a:rPr lang="en-ZA" sz="2200" dirty="0"/>
              <a:t/>
            </a:r>
            <a:br>
              <a:rPr lang="en-ZA" sz="2200" dirty="0"/>
            </a:br>
            <a:endParaRPr lang="en-ZA" sz="22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3" name="Rectangle 2"/>
          <p:cNvSpPr/>
          <p:nvPr/>
        </p:nvSpPr>
        <p:spPr>
          <a:xfrm>
            <a:off x="1182287" y="2105025"/>
            <a:ext cx="8733671" cy="584775"/>
          </a:xfrm>
          <a:prstGeom prst="rect">
            <a:avLst/>
          </a:prstGeom>
        </p:spPr>
        <p:txBody>
          <a:bodyPr wrap="square">
            <a:spAutoFit/>
          </a:bodyPr>
          <a:lstStyle/>
          <a:p>
            <a:pPr lvl="1"/>
            <a:endParaRPr lang="en-ZA" sz="1800" b="1" dirty="0" smtClean="0">
              <a:latin typeface="Arial" panose="020B0604020202020204" pitchFamily="34" charset="0"/>
              <a:cs typeface="Arial" panose="020B0604020202020204" pitchFamily="34" charset="0"/>
            </a:endParaRPr>
          </a:p>
          <a:p>
            <a:pPr lvl="1"/>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835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810231" cy="762000"/>
          </a:xfrm>
          <a:solidFill>
            <a:srgbClr val="00B050"/>
          </a:solidFill>
        </p:spPr>
        <p:txBody>
          <a:bodyPr>
            <a:noAutofit/>
          </a:bodyPr>
          <a:lstStyle/>
          <a:p>
            <a:r>
              <a:rPr lang="en-ZA" sz="2000" b="1" kern="0" dirty="0" smtClean="0">
                <a:solidFill>
                  <a:srgbClr val="FFFFFF"/>
                </a:solidFill>
                <a:latin typeface="Arial" charset="0"/>
              </a:rPr>
              <a:t/>
            </a:r>
            <a:br>
              <a:rPr lang="en-ZA" sz="2000" b="1" kern="0" dirty="0" smtClean="0">
                <a:solidFill>
                  <a:srgbClr val="FFFFFF"/>
                </a:solidFill>
                <a:latin typeface="Arial" charset="0"/>
              </a:rPr>
            </a:br>
            <a:r>
              <a:rPr lang="en-ZA" sz="2000" b="1" kern="0" dirty="0" smtClean="0">
                <a:solidFill>
                  <a:srgbClr val="FFFFFF"/>
                </a:solidFill>
                <a:latin typeface="Arial" charset="0"/>
              </a:rPr>
              <a:t>6. MATERIAL LITIGATIONS</a:t>
            </a:r>
            <a:r>
              <a:rPr lang="en-ZA" sz="2000" dirty="0"/>
              <a:t/>
            </a:r>
            <a:br>
              <a:rPr lang="en-ZA" sz="2000" dirty="0"/>
            </a:br>
            <a:endParaRPr lang="en-ZA" sz="2000" b="1" dirty="0">
              <a:solidFill>
                <a:schemeClr val="bg1"/>
              </a:solidFill>
            </a:endParaRPr>
          </a:p>
        </p:txBody>
      </p:sp>
      <p:sp>
        <p:nvSpPr>
          <p:cNvPr id="5" name="Content Placeholder 2"/>
          <p:cNvSpPr txBox="1">
            <a:spLocks/>
          </p:cNvSpPr>
          <p:nvPr/>
        </p:nvSpPr>
        <p:spPr>
          <a:xfrm>
            <a:off x="696119" y="21050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4" name="Rectangle 3"/>
          <p:cNvSpPr/>
          <p:nvPr/>
        </p:nvSpPr>
        <p:spPr>
          <a:xfrm>
            <a:off x="1182288" y="2129083"/>
            <a:ext cx="8733671" cy="646331"/>
          </a:xfrm>
          <a:prstGeom prst="rect">
            <a:avLst/>
          </a:prstGeom>
        </p:spPr>
        <p:txBody>
          <a:bodyPr wrap="square">
            <a:spAutoFit/>
          </a:bodyPr>
          <a:lstStyle/>
          <a:p>
            <a:pPr lvl="1"/>
            <a:endParaRPr lang="en-GB" sz="1800" dirty="0" smtClean="0">
              <a:latin typeface="Arial" panose="020B0604020202020204" pitchFamily="34" charset="0"/>
              <a:cs typeface="Arial" panose="020B0604020202020204" pitchFamily="34" charset="0"/>
            </a:endParaRPr>
          </a:p>
          <a:p>
            <a:pPr lvl="1"/>
            <a:r>
              <a:rPr lang="en-GB" sz="1800" dirty="0" smtClean="0">
                <a:latin typeface="Arial" panose="020B0604020202020204" pitchFamily="34" charset="0"/>
                <a:cs typeface="Arial" panose="020B0604020202020204" pitchFamily="34" charset="0"/>
              </a:rPr>
              <a:t> </a:t>
            </a:r>
            <a:endParaRPr lang="en-ZA" sz="18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9138832"/>
              </p:ext>
            </p:extLst>
          </p:nvPr>
        </p:nvGraphicFramePr>
        <p:xfrm>
          <a:off x="1182287" y="1800225"/>
          <a:ext cx="8810231" cy="4541663"/>
        </p:xfrm>
        <a:graphic>
          <a:graphicData uri="http://schemas.openxmlformats.org/drawingml/2006/table">
            <a:tbl>
              <a:tblPr>
                <a:tableStyleId>{5C22544A-7EE6-4342-B048-85BDC9FD1C3A}</a:tableStyleId>
              </a:tblPr>
              <a:tblGrid>
                <a:gridCol w="1110191">
                  <a:extLst>
                    <a:ext uri="{9D8B030D-6E8A-4147-A177-3AD203B41FA5}">
                      <a16:colId xmlns:a16="http://schemas.microsoft.com/office/drawing/2014/main" val="20000"/>
                    </a:ext>
                  </a:extLst>
                </a:gridCol>
                <a:gridCol w="4766692">
                  <a:extLst>
                    <a:ext uri="{9D8B030D-6E8A-4147-A177-3AD203B41FA5}">
                      <a16:colId xmlns:a16="http://schemas.microsoft.com/office/drawing/2014/main" val="20001"/>
                    </a:ext>
                  </a:extLst>
                </a:gridCol>
                <a:gridCol w="1201858">
                  <a:extLst>
                    <a:ext uri="{9D8B030D-6E8A-4147-A177-3AD203B41FA5}">
                      <a16:colId xmlns:a16="http://schemas.microsoft.com/office/drawing/2014/main" val="20002"/>
                    </a:ext>
                  </a:extLst>
                </a:gridCol>
                <a:gridCol w="672225">
                  <a:extLst>
                    <a:ext uri="{9D8B030D-6E8A-4147-A177-3AD203B41FA5}">
                      <a16:colId xmlns:a16="http://schemas.microsoft.com/office/drawing/2014/main" val="20003"/>
                    </a:ext>
                  </a:extLst>
                </a:gridCol>
                <a:gridCol w="1059265">
                  <a:extLst>
                    <a:ext uri="{9D8B030D-6E8A-4147-A177-3AD203B41FA5}">
                      <a16:colId xmlns:a16="http://schemas.microsoft.com/office/drawing/2014/main" val="20004"/>
                    </a:ext>
                  </a:extLst>
                </a:gridCol>
              </a:tblGrid>
              <a:tr h="853483">
                <a:tc>
                  <a:txBody>
                    <a:bodyPr/>
                    <a:lstStyle/>
                    <a:p>
                      <a:pPr algn="l" fontAlgn="b"/>
                      <a:r>
                        <a:rPr lang="en-ZA" sz="1600" b="1" u="none" strike="noStrike" dirty="0">
                          <a:effectLst/>
                          <a:latin typeface="Arial" panose="020B0604020202020204" pitchFamily="34" charset="0"/>
                          <a:cs typeface="Arial" panose="020B0604020202020204" pitchFamily="34" charset="0"/>
                        </a:rPr>
                        <a:t>Attorney</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600" b="1" u="none" strike="noStrike" dirty="0">
                          <a:effectLst/>
                          <a:latin typeface="Arial" panose="020B0604020202020204" pitchFamily="34" charset="0"/>
                          <a:cs typeface="Arial" panose="020B0604020202020204" pitchFamily="34" charset="0"/>
                        </a:rPr>
                        <a:t>Details of case</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400" b="1" u="none" strike="noStrike" dirty="0">
                          <a:effectLst/>
                          <a:latin typeface="Arial" panose="020B0604020202020204" pitchFamily="34" charset="0"/>
                          <a:cs typeface="Arial" panose="020B0604020202020204" pitchFamily="34" charset="0"/>
                        </a:rPr>
                        <a:t> Amounts per AFS </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400" b="1" u="none" strike="noStrike" dirty="0">
                          <a:effectLst/>
                          <a:latin typeface="Arial" panose="020B0604020202020204" pitchFamily="34" charset="0"/>
                          <a:cs typeface="Arial" panose="020B0604020202020204" pitchFamily="34" charset="0"/>
                        </a:rPr>
                        <a:t> Comments </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400" b="1" u="none" strike="noStrike">
                          <a:effectLst/>
                          <a:latin typeface="Arial" panose="020B0604020202020204" pitchFamily="34" charset="0"/>
                          <a:cs typeface="Arial" panose="020B0604020202020204" pitchFamily="34" charset="0"/>
                        </a:rPr>
                        <a:t> Category </a:t>
                      </a:r>
                      <a:endParaRPr lang="en-ZA" sz="1400" b="1" i="0" u="none" strike="noStrike">
                        <a:solidFill>
                          <a:srgbClr val="000000"/>
                        </a:solidFill>
                        <a:effectLst/>
                        <a:latin typeface="Arial" panose="020B0604020202020204" pitchFamily="34" charset="0"/>
                        <a:cs typeface="Arial" panose="020B0604020202020204" pitchFamily="34" charset="0"/>
                      </a:endParaRPr>
                    </a:p>
                  </a:txBody>
                  <a:tcPr marL="6672" marR="6672" marT="6672" marB="0" anchor="b"/>
                </a:tc>
                <a:extLst>
                  <a:ext uri="{0D108BD9-81ED-4DB2-BD59-A6C34878D82A}">
                    <a16:rowId xmlns:a16="http://schemas.microsoft.com/office/drawing/2014/main" val="10000"/>
                  </a:ext>
                </a:extLst>
              </a:tr>
              <a:tr h="1243108">
                <a:tc>
                  <a:txBody>
                    <a:bodyPr/>
                    <a:lstStyle/>
                    <a:p>
                      <a:pPr algn="l" fontAlgn="b"/>
                      <a:r>
                        <a:rPr lang="en-ZA" sz="1600" u="none" strike="noStrike" dirty="0">
                          <a:solidFill>
                            <a:schemeClr val="tx1"/>
                          </a:solidFill>
                          <a:effectLst/>
                          <a:latin typeface="Arial" panose="020B0604020202020204" pitchFamily="34" charset="0"/>
                          <a:cs typeface="Arial" panose="020B0604020202020204" pitchFamily="34" charset="0"/>
                        </a:rPr>
                        <a:t>ML </a:t>
                      </a:r>
                      <a:r>
                        <a:rPr lang="en-ZA" sz="1600" u="none" strike="noStrike" dirty="0" err="1">
                          <a:solidFill>
                            <a:schemeClr val="tx1"/>
                          </a:solidFill>
                          <a:effectLst/>
                          <a:latin typeface="Arial" panose="020B0604020202020204" pitchFamily="34" charset="0"/>
                          <a:cs typeface="Arial" panose="020B0604020202020204" pitchFamily="34" charset="0"/>
                        </a:rPr>
                        <a:t>Mateme</a:t>
                      </a:r>
                      <a:r>
                        <a:rPr lang="en-ZA" sz="1600" u="none" strike="noStrike" dirty="0">
                          <a:solidFill>
                            <a:schemeClr val="tx1"/>
                          </a:solidFill>
                          <a:effectLst/>
                          <a:latin typeface="Arial" panose="020B0604020202020204" pitchFamily="34" charset="0"/>
                          <a:cs typeface="Arial" panose="020B0604020202020204" pitchFamily="34" charset="0"/>
                        </a:rPr>
                        <a:t> </a:t>
                      </a:r>
                      <a:r>
                        <a:rPr lang="en-ZA" sz="1600" u="none" strike="noStrike" dirty="0" err="1">
                          <a:solidFill>
                            <a:schemeClr val="tx1"/>
                          </a:solidFill>
                          <a:effectLst/>
                          <a:latin typeface="Arial" panose="020B0604020202020204" pitchFamily="34" charset="0"/>
                          <a:cs typeface="Arial" panose="020B0604020202020204" pitchFamily="34" charset="0"/>
                        </a:rPr>
                        <a:t>Inc</a:t>
                      </a:r>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r>
                        <a:rPr lang="en-GB" sz="1600" u="none" strike="noStrike" dirty="0">
                          <a:solidFill>
                            <a:schemeClr val="tx1"/>
                          </a:solidFill>
                          <a:effectLst/>
                          <a:latin typeface="Arial" panose="020B0604020202020204" pitchFamily="34" charset="0"/>
                          <a:cs typeface="Arial" panose="020B0604020202020204" pitchFamily="34" charset="0"/>
                        </a:rPr>
                        <a:t>MPHAPHULI VS FTLM// SIU</a:t>
                      </a:r>
                      <a:br>
                        <a:rPr lang="en-GB" sz="1600" u="none" strike="noStrike" dirty="0">
                          <a:solidFill>
                            <a:schemeClr val="tx1"/>
                          </a:solidFill>
                          <a:effectLst/>
                          <a:latin typeface="Arial" panose="020B0604020202020204" pitchFamily="34" charset="0"/>
                          <a:cs typeface="Arial" panose="020B0604020202020204" pitchFamily="34" charset="0"/>
                        </a:rPr>
                      </a:br>
                      <a:r>
                        <a:rPr lang="en-GB" sz="1600" u="none" strike="noStrike" dirty="0">
                          <a:solidFill>
                            <a:schemeClr val="tx1"/>
                          </a:solidFill>
                          <a:effectLst/>
                          <a:latin typeface="Arial" panose="020B0604020202020204" pitchFamily="34" charset="0"/>
                          <a:cs typeface="Arial" panose="020B0604020202020204" pitchFamily="34" charset="0"/>
                        </a:rPr>
                        <a:t>The municipality received combined summons on the 15th June 2020  where </a:t>
                      </a:r>
                      <a:r>
                        <a:rPr lang="en-GB" sz="1600" u="none" strike="noStrike" dirty="0" err="1">
                          <a:solidFill>
                            <a:schemeClr val="tx1"/>
                          </a:solidFill>
                          <a:effectLst/>
                          <a:latin typeface="Arial" panose="020B0604020202020204" pitchFamily="34" charset="0"/>
                          <a:cs typeface="Arial" panose="020B0604020202020204" pitchFamily="34" charset="0"/>
                        </a:rPr>
                        <a:t>Mphaphuli</a:t>
                      </a:r>
                      <a:r>
                        <a:rPr lang="en-GB" sz="1600" u="none" strike="noStrike" dirty="0">
                          <a:solidFill>
                            <a:schemeClr val="tx1"/>
                          </a:solidFill>
                          <a:effectLst/>
                          <a:latin typeface="Arial" panose="020B0604020202020204" pitchFamily="34" charset="0"/>
                          <a:cs typeface="Arial" panose="020B0604020202020204" pitchFamily="34" charset="0"/>
                        </a:rPr>
                        <a:t> Consulting is the plaintiff claiming to have suffered Patrimonial loss, contractual and consequential damages.</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r>
                        <a:rPr lang="en-ZA" sz="1400" u="none" strike="noStrike" dirty="0" smtClean="0">
                          <a:solidFill>
                            <a:schemeClr val="tx1"/>
                          </a:solidFill>
                          <a:effectLst/>
                          <a:latin typeface="Arial" panose="020B0604020202020204" pitchFamily="34" charset="0"/>
                          <a:cs typeface="Arial" panose="020B0604020202020204" pitchFamily="34" charset="0"/>
                        </a:rPr>
                        <a:t>506 </a:t>
                      </a:r>
                      <a:r>
                        <a:rPr lang="en-ZA" sz="1400" u="none" strike="noStrike" dirty="0">
                          <a:solidFill>
                            <a:schemeClr val="tx1"/>
                          </a:solidFill>
                          <a:effectLst/>
                          <a:latin typeface="Arial" panose="020B0604020202020204" pitchFamily="34" charset="0"/>
                          <a:cs typeface="Arial" panose="020B0604020202020204" pitchFamily="34" charset="0"/>
                        </a:rPr>
                        <a:t>713 014,00 </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r>
                        <a:rPr lang="en-ZA" sz="1400" u="none" strike="noStrike" dirty="0">
                          <a:solidFill>
                            <a:schemeClr val="tx1"/>
                          </a:solidFill>
                          <a:effectLst/>
                          <a:latin typeface="Arial" panose="020B0604020202020204" pitchFamily="34" charset="0"/>
                          <a:cs typeface="Arial" panose="020B0604020202020204" pitchFamily="34" charset="0"/>
                        </a:rPr>
                        <a:t>None</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r>
                        <a:rPr lang="en-ZA" sz="1400" u="none" strike="noStrike" dirty="0">
                          <a:solidFill>
                            <a:schemeClr val="tx1"/>
                          </a:solidFill>
                          <a:effectLst/>
                          <a:latin typeface="Arial" panose="020B0604020202020204" pitchFamily="34" charset="0"/>
                          <a:cs typeface="Arial" panose="020B0604020202020204" pitchFamily="34" charset="0"/>
                        </a:rPr>
                        <a:t> Contingent Liability </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extLst>
                  <a:ext uri="{0D108BD9-81ED-4DB2-BD59-A6C34878D82A}">
                    <a16:rowId xmlns:a16="http://schemas.microsoft.com/office/drawing/2014/main" val="10001"/>
                  </a:ext>
                </a:extLst>
              </a:tr>
              <a:tr h="1984914">
                <a:tc>
                  <a:txBody>
                    <a:bodyPr/>
                    <a:lstStyle/>
                    <a:p>
                      <a:pPr algn="just" fontAlgn="b">
                        <a:lnSpc>
                          <a:spcPct val="100000"/>
                        </a:lnSpc>
                      </a:pPr>
                      <a:r>
                        <a:rPr lang="en-ZA" sz="1600" u="none" strike="noStrike" dirty="0" err="1" smtClean="0">
                          <a:effectLst/>
                          <a:latin typeface="Arial" panose="020B0604020202020204" pitchFamily="34" charset="0"/>
                          <a:cs typeface="Arial" panose="020B0604020202020204" pitchFamily="34" charset="0"/>
                        </a:rPr>
                        <a:t>Vereveen</a:t>
                      </a:r>
                      <a:r>
                        <a:rPr lang="en-ZA" sz="1600" u="none" strike="noStrike" dirty="0" smtClean="0">
                          <a:effectLst/>
                          <a:latin typeface="Arial" panose="020B0604020202020204" pitchFamily="34" charset="0"/>
                          <a:cs typeface="Arial" panose="020B0604020202020204" pitchFamily="34" charset="0"/>
                        </a:rPr>
                        <a:t> </a:t>
                      </a:r>
                      <a:r>
                        <a:rPr lang="en-ZA" sz="1600" u="none" strike="noStrike" dirty="0">
                          <a:effectLst/>
                          <a:latin typeface="Arial" panose="020B0604020202020204" pitchFamily="34" charset="0"/>
                          <a:cs typeface="Arial" panose="020B0604020202020204" pitchFamily="34" charset="0"/>
                        </a:rPr>
                        <a:t>Attorneys</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GB" sz="1600" u="none" strike="noStrike" dirty="0" err="1">
                          <a:effectLst/>
                          <a:latin typeface="Arial" panose="020B0604020202020204" pitchFamily="34" charset="0"/>
                          <a:cs typeface="Arial" panose="020B0604020202020204" pitchFamily="34" charset="0"/>
                        </a:rPr>
                        <a:t>Tubatse</a:t>
                      </a:r>
                      <a:r>
                        <a:rPr lang="en-GB" sz="1600" u="none" strike="noStrike" dirty="0">
                          <a:effectLst/>
                          <a:latin typeface="Arial" panose="020B0604020202020204" pitchFamily="34" charset="0"/>
                          <a:cs typeface="Arial" panose="020B0604020202020204" pitchFamily="34" charset="0"/>
                        </a:rPr>
                        <a:t> Waste Management Consortium </a:t>
                      </a:r>
                      <a:r>
                        <a:rPr lang="en-GB" sz="1600" u="none" strike="noStrike" dirty="0" err="1">
                          <a:effectLst/>
                          <a:latin typeface="Arial" panose="020B0604020202020204" pitchFamily="34" charset="0"/>
                          <a:cs typeface="Arial" panose="020B0604020202020204" pitchFamily="34" charset="0"/>
                        </a:rPr>
                        <a:t>Vs</a:t>
                      </a:r>
                      <a:r>
                        <a:rPr lang="en-GB" sz="1600" u="none" strike="noStrike" dirty="0">
                          <a:effectLst/>
                          <a:latin typeface="Arial" panose="020B0604020202020204" pitchFamily="34" charset="0"/>
                          <a:cs typeface="Arial" panose="020B0604020202020204" pitchFamily="34" charset="0"/>
                        </a:rPr>
                        <a:t> </a:t>
                      </a:r>
                      <a:r>
                        <a:rPr lang="en-GB" sz="1600" u="none" strike="noStrike" dirty="0" err="1">
                          <a:effectLst/>
                          <a:latin typeface="Arial" panose="020B0604020202020204" pitchFamily="34" charset="0"/>
                          <a:cs typeface="Arial" panose="020B0604020202020204" pitchFamily="34" charset="0"/>
                        </a:rPr>
                        <a:t>Fetakgomo</a:t>
                      </a:r>
                      <a:r>
                        <a:rPr lang="en-GB" sz="1600" u="none" strike="noStrike" dirty="0">
                          <a:effectLst/>
                          <a:latin typeface="Arial" panose="020B0604020202020204" pitchFamily="34" charset="0"/>
                          <a:cs typeface="Arial" panose="020B0604020202020204" pitchFamily="34" charset="0"/>
                        </a:rPr>
                        <a:t>- Greater </a:t>
                      </a:r>
                      <a:r>
                        <a:rPr lang="en-GB" sz="1600" u="none" strike="noStrike" dirty="0" err="1">
                          <a:effectLst/>
                          <a:latin typeface="Arial" panose="020B0604020202020204" pitchFamily="34" charset="0"/>
                          <a:cs typeface="Arial" panose="020B0604020202020204" pitchFamily="34" charset="0"/>
                        </a:rPr>
                        <a:t>Tubatse</a:t>
                      </a:r>
                      <a:r>
                        <a:rPr lang="en-GB" sz="1600" u="none" strike="noStrike" dirty="0">
                          <a:effectLst/>
                          <a:latin typeface="Arial" panose="020B0604020202020204" pitchFamily="34" charset="0"/>
                          <a:cs typeface="Arial" panose="020B0604020202020204" pitchFamily="34" charset="0"/>
                        </a:rPr>
                        <a:t> Local Municipality&amp; 02 Others</a:t>
                      </a:r>
                      <a:br>
                        <a:rPr lang="en-GB" sz="1600" u="none" strike="noStrike" dirty="0">
                          <a:effectLst/>
                          <a:latin typeface="Arial" panose="020B0604020202020204" pitchFamily="34" charset="0"/>
                          <a:cs typeface="Arial" panose="020B0604020202020204" pitchFamily="34" charset="0"/>
                        </a:rPr>
                      </a:br>
                      <a:r>
                        <a:rPr lang="en-GB" sz="1600" u="none" strike="noStrike" dirty="0">
                          <a:effectLst/>
                          <a:latin typeface="Arial" panose="020B0604020202020204" pitchFamily="34" charset="0"/>
                          <a:cs typeface="Arial" panose="020B0604020202020204" pitchFamily="34" charset="0"/>
                        </a:rPr>
                        <a:t>The Plaintiff issued summon in respect of alleged damages incurred due to the cancellation of a tender.   The plaintiff amended their summons and we have amended and filed our plea to their amended papers. We will proceed to file our discovery notices and discovery affidavit to have the matter move forward</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400" u="none" strike="noStrike" dirty="0" smtClean="0">
                          <a:effectLst/>
                          <a:latin typeface="Arial" panose="020B0604020202020204" pitchFamily="34" charset="0"/>
                          <a:cs typeface="Arial" panose="020B0604020202020204" pitchFamily="34" charset="0"/>
                        </a:rPr>
                        <a:t>366 </a:t>
                      </a:r>
                      <a:r>
                        <a:rPr lang="en-ZA" sz="1400" u="none" strike="noStrike" dirty="0">
                          <a:effectLst/>
                          <a:latin typeface="Arial" panose="020B0604020202020204" pitchFamily="34" charset="0"/>
                          <a:cs typeface="Arial" panose="020B0604020202020204" pitchFamily="34" charset="0"/>
                        </a:rPr>
                        <a:t>022 288,00 </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400" u="none" strike="noStrike" dirty="0">
                          <a:effectLst/>
                          <a:latin typeface="Arial" panose="020B0604020202020204" pitchFamily="34" charset="0"/>
                          <a:cs typeface="Arial" panose="020B0604020202020204" pitchFamily="34" charset="0"/>
                        </a:rPr>
                        <a:t>None</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400" u="none" strike="noStrike" dirty="0">
                          <a:effectLst/>
                          <a:latin typeface="Arial" panose="020B0604020202020204" pitchFamily="34" charset="0"/>
                          <a:cs typeface="Arial" panose="020B0604020202020204" pitchFamily="34" charset="0"/>
                        </a:rPr>
                        <a:t> Contingent Liability </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9282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Autofit/>
          </a:bodyPr>
          <a:lstStyle/>
          <a:p>
            <a:r>
              <a:rPr lang="en-ZA" sz="2000" b="1" kern="0" dirty="0" smtClean="0">
                <a:solidFill>
                  <a:srgbClr val="FFFFFF"/>
                </a:solidFill>
                <a:latin typeface="Arial" charset="0"/>
              </a:rPr>
              <a:t/>
            </a:r>
            <a:br>
              <a:rPr lang="en-ZA" sz="2000" b="1" kern="0" dirty="0" smtClean="0">
                <a:solidFill>
                  <a:srgbClr val="FFFFFF"/>
                </a:solidFill>
                <a:latin typeface="Arial" charset="0"/>
              </a:rPr>
            </a:br>
            <a:r>
              <a:rPr lang="en-ZA" sz="2000" b="1" kern="0" dirty="0" smtClean="0">
                <a:solidFill>
                  <a:srgbClr val="FFFFFF"/>
                </a:solidFill>
                <a:latin typeface="Arial" charset="0"/>
              </a:rPr>
              <a:t>MATERIAL LITIGATIONS</a:t>
            </a:r>
            <a:r>
              <a:rPr lang="en-ZA" sz="2000" dirty="0"/>
              <a:t/>
            </a:r>
            <a:br>
              <a:rPr lang="en-ZA" sz="2000" dirty="0"/>
            </a:br>
            <a:endParaRPr lang="en-ZA" sz="2000" b="1" dirty="0">
              <a:solidFill>
                <a:schemeClr val="bg1"/>
              </a:solidFill>
            </a:endParaRPr>
          </a:p>
        </p:txBody>
      </p:sp>
      <p:sp>
        <p:nvSpPr>
          <p:cNvPr id="5" name="Content Placeholder 2"/>
          <p:cNvSpPr txBox="1">
            <a:spLocks/>
          </p:cNvSpPr>
          <p:nvPr/>
        </p:nvSpPr>
        <p:spPr>
          <a:xfrm>
            <a:off x="696119" y="21050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4" name="Rectangle 3"/>
          <p:cNvSpPr/>
          <p:nvPr/>
        </p:nvSpPr>
        <p:spPr>
          <a:xfrm>
            <a:off x="1182288" y="2129083"/>
            <a:ext cx="8733671" cy="646331"/>
          </a:xfrm>
          <a:prstGeom prst="rect">
            <a:avLst/>
          </a:prstGeom>
        </p:spPr>
        <p:txBody>
          <a:bodyPr wrap="square">
            <a:spAutoFit/>
          </a:bodyPr>
          <a:lstStyle/>
          <a:p>
            <a:pPr lvl="1"/>
            <a:endParaRPr lang="en-GB" sz="1800" dirty="0" smtClean="0">
              <a:latin typeface="Arial" panose="020B0604020202020204" pitchFamily="34" charset="0"/>
              <a:cs typeface="Arial" panose="020B0604020202020204" pitchFamily="34" charset="0"/>
            </a:endParaRPr>
          </a:p>
          <a:p>
            <a:pPr lvl="1"/>
            <a:r>
              <a:rPr lang="en-GB" sz="1800" dirty="0" smtClean="0">
                <a:latin typeface="Arial" panose="020B0604020202020204" pitchFamily="34" charset="0"/>
                <a:cs typeface="Arial" panose="020B0604020202020204" pitchFamily="34" charset="0"/>
              </a:rPr>
              <a:t> </a:t>
            </a:r>
            <a:endParaRPr lang="en-ZA" sz="18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190975299"/>
              </p:ext>
            </p:extLst>
          </p:nvPr>
        </p:nvGraphicFramePr>
        <p:xfrm>
          <a:off x="1182287" y="1952625"/>
          <a:ext cx="8810231" cy="4903488"/>
        </p:xfrm>
        <a:graphic>
          <a:graphicData uri="http://schemas.openxmlformats.org/drawingml/2006/table">
            <a:tbl>
              <a:tblPr>
                <a:tableStyleId>{5C22544A-7EE6-4342-B048-85BDC9FD1C3A}</a:tableStyleId>
              </a:tblPr>
              <a:tblGrid>
                <a:gridCol w="1110191">
                  <a:extLst>
                    <a:ext uri="{9D8B030D-6E8A-4147-A177-3AD203B41FA5}">
                      <a16:colId xmlns:a16="http://schemas.microsoft.com/office/drawing/2014/main" val="20000"/>
                    </a:ext>
                  </a:extLst>
                </a:gridCol>
                <a:gridCol w="4766692">
                  <a:extLst>
                    <a:ext uri="{9D8B030D-6E8A-4147-A177-3AD203B41FA5}">
                      <a16:colId xmlns:a16="http://schemas.microsoft.com/office/drawing/2014/main" val="20001"/>
                    </a:ext>
                  </a:extLst>
                </a:gridCol>
                <a:gridCol w="1409349">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914399">
                  <a:extLst>
                    <a:ext uri="{9D8B030D-6E8A-4147-A177-3AD203B41FA5}">
                      <a16:colId xmlns:a16="http://schemas.microsoft.com/office/drawing/2014/main" val="20004"/>
                    </a:ext>
                  </a:extLst>
                </a:gridCol>
              </a:tblGrid>
              <a:tr h="581756">
                <a:tc>
                  <a:txBody>
                    <a:bodyPr/>
                    <a:lstStyle/>
                    <a:p>
                      <a:pPr algn="l" fontAlgn="b"/>
                      <a:r>
                        <a:rPr lang="en-ZA" sz="1600" u="none" strike="noStrike" dirty="0">
                          <a:effectLst/>
                          <a:latin typeface="Arial" panose="020B0604020202020204" pitchFamily="34" charset="0"/>
                          <a:cs typeface="Arial" panose="020B0604020202020204" pitchFamily="34" charset="0"/>
                        </a:rPr>
                        <a:t>ML </a:t>
                      </a:r>
                      <a:r>
                        <a:rPr lang="en-ZA" sz="1600" u="none" strike="noStrike" dirty="0" err="1">
                          <a:effectLst/>
                          <a:latin typeface="Arial" panose="020B0604020202020204" pitchFamily="34" charset="0"/>
                          <a:cs typeface="Arial" panose="020B0604020202020204" pitchFamily="34" charset="0"/>
                        </a:rPr>
                        <a:t>Mateme</a:t>
                      </a:r>
                      <a:r>
                        <a:rPr lang="en-ZA" sz="1600" u="none" strike="noStrike" dirty="0">
                          <a:effectLst/>
                          <a:latin typeface="Arial" panose="020B0604020202020204" pitchFamily="34" charset="0"/>
                          <a:cs typeface="Arial" panose="020B0604020202020204" pitchFamily="34" charset="0"/>
                        </a:rPr>
                        <a:t> </a:t>
                      </a:r>
                      <a:r>
                        <a:rPr lang="en-ZA" sz="1600" u="none" strike="noStrike" dirty="0" err="1">
                          <a:effectLst/>
                          <a:latin typeface="Arial" panose="020B0604020202020204" pitchFamily="34" charset="0"/>
                          <a:cs typeface="Arial" panose="020B0604020202020204" pitchFamily="34" charset="0"/>
                        </a:rPr>
                        <a:t>Inc</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GB" sz="1600" u="none" strike="noStrike" dirty="0">
                          <a:effectLst/>
                          <a:latin typeface="Arial" panose="020B0604020202020204" pitchFamily="34" charset="0"/>
                          <a:cs typeface="Arial" panose="020B0604020202020204" pitchFamily="34" charset="0"/>
                        </a:rPr>
                        <a:t>Puladitsela Consulting/FTM</a:t>
                      </a:r>
                      <a:br>
                        <a:rPr lang="en-GB" sz="1600" u="none" strike="noStrike" dirty="0">
                          <a:effectLst/>
                          <a:latin typeface="Arial" panose="020B0604020202020204" pitchFamily="34" charset="0"/>
                          <a:cs typeface="Arial" panose="020B0604020202020204" pitchFamily="34" charset="0"/>
                        </a:rPr>
                      </a:br>
                      <a:r>
                        <a:rPr lang="en-GB" sz="1600" u="none" strike="noStrike" dirty="0">
                          <a:effectLst/>
                          <a:latin typeface="Arial" panose="020B0604020202020204" pitchFamily="34" charset="0"/>
                          <a:cs typeface="Arial" panose="020B0604020202020204" pitchFamily="34" charset="0"/>
                        </a:rPr>
                        <a:t>Puladitsela was appointed as Consulting Engineers for planning, Design and implementation of Electrification on several villages in the GTM.GTM alleges Plaintiff failed to comply with conditions of appointment and the matter has prescribed. </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600" u="none" strike="noStrike" dirty="0" smtClean="0">
                          <a:effectLst/>
                          <a:latin typeface="Arial" panose="020B0604020202020204" pitchFamily="34" charset="0"/>
                          <a:cs typeface="Arial" panose="020B0604020202020204" pitchFamily="34" charset="0"/>
                        </a:rPr>
                        <a:t>95 </a:t>
                      </a:r>
                      <a:r>
                        <a:rPr lang="en-ZA" sz="1600" u="none" strike="noStrike" dirty="0">
                          <a:effectLst/>
                          <a:latin typeface="Arial" panose="020B0604020202020204" pitchFamily="34" charset="0"/>
                          <a:cs typeface="Arial" panose="020B0604020202020204" pitchFamily="34" charset="0"/>
                        </a:rPr>
                        <a:t>000 000,00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600" u="none" strike="noStrike" dirty="0">
                          <a:effectLst/>
                          <a:latin typeface="Arial" panose="020B0604020202020204" pitchFamily="34" charset="0"/>
                          <a:cs typeface="Arial" panose="020B0604020202020204" pitchFamily="34" charset="0"/>
                        </a:rPr>
                        <a:t>None</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600" u="none" strike="noStrike" dirty="0">
                          <a:effectLst/>
                          <a:latin typeface="Arial" panose="020B0604020202020204" pitchFamily="34" charset="0"/>
                          <a:cs typeface="Arial" panose="020B0604020202020204" pitchFamily="34" charset="0"/>
                        </a:rPr>
                        <a:t> Contingent Liability </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extLst>
                  <a:ext uri="{0D108BD9-81ED-4DB2-BD59-A6C34878D82A}">
                    <a16:rowId xmlns:a16="http://schemas.microsoft.com/office/drawing/2014/main" val="10000"/>
                  </a:ext>
                </a:extLst>
              </a:tr>
              <a:tr h="895009">
                <a:tc>
                  <a:txBody>
                    <a:bodyPr/>
                    <a:lstStyle/>
                    <a:p>
                      <a:pPr algn="l" fontAlgn="b"/>
                      <a:r>
                        <a:rPr lang="en-ZA" sz="1600" u="none" strike="noStrike" dirty="0" err="1">
                          <a:effectLst/>
                          <a:latin typeface="Arial" panose="020B0604020202020204" pitchFamily="34" charset="0"/>
                          <a:cs typeface="Arial" panose="020B0604020202020204" pitchFamily="34" charset="0"/>
                        </a:rPr>
                        <a:t>Noko</a:t>
                      </a:r>
                      <a:r>
                        <a:rPr lang="en-ZA" sz="1600" u="none" strike="noStrike" dirty="0">
                          <a:effectLst/>
                          <a:latin typeface="Arial" panose="020B0604020202020204" pitchFamily="34" charset="0"/>
                          <a:cs typeface="Arial" panose="020B0604020202020204" pitchFamily="34" charset="0"/>
                        </a:rPr>
                        <a:t> </a:t>
                      </a:r>
                      <a:r>
                        <a:rPr lang="en-ZA" sz="1600" u="none" strike="noStrike" dirty="0" err="1">
                          <a:effectLst/>
                          <a:latin typeface="Arial" panose="020B0604020202020204" pitchFamily="34" charset="0"/>
                          <a:cs typeface="Arial" panose="020B0604020202020204" pitchFamily="34" charset="0"/>
                        </a:rPr>
                        <a:t>Maimela</a:t>
                      </a:r>
                      <a:r>
                        <a:rPr lang="en-ZA" sz="1600" u="none" strike="noStrike" dirty="0">
                          <a:effectLst/>
                          <a:latin typeface="Arial" panose="020B0604020202020204" pitchFamily="34" charset="0"/>
                          <a:cs typeface="Arial" panose="020B0604020202020204" pitchFamily="34" charset="0"/>
                        </a:rPr>
                        <a:t> </a:t>
                      </a:r>
                      <a:r>
                        <a:rPr lang="en-ZA" sz="1600" u="none" strike="noStrike" dirty="0" err="1">
                          <a:effectLst/>
                          <a:latin typeface="Arial" panose="020B0604020202020204" pitchFamily="34" charset="0"/>
                          <a:cs typeface="Arial" panose="020B0604020202020204" pitchFamily="34" charset="0"/>
                        </a:rPr>
                        <a:t>Inc</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t"/>
                      <a:r>
                        <a:rPr lang="en-GB" sz="1600" u="none" strike="noStrike" dirty="0">
                          <a:effectLst/>
                          <a:latin typeface="Arial" panose="020B0604020202020204" pitchFamily="34" charset="0"/>
                          <a:cs typeface="Arial" panose="020B0604020202020204" pitchFamily="34" charset="0"/>
                        </a:rPr>
                        <a:t>Harlequinne Duck Properties vs. FTLM</a:t>
                      </a:r>
                      <a:br>
                        <a:rPr lang="en-GB" sz="1600" u="none" strike="noStrike" dirty="0">
                          <a:effectLst/>
                          <a:latin typeface="Arial" panose="020B0604020202020204" pitchFamily="34" charset="0"/>
                          <a:cs typeface="Arial" panose="020B0604020202020204" pitchFamily="34" charset="0"/>
                        </a:rPr>
                      </a:br>
                      <a:r>
                        <a:rPr lang="en-GB" sz="1600" u="none" strike="noStrike" dirty="0">
                          <a:effectLst/>
                          <a:latin typeface="Arial" panose="020B0604020202020204" pitchFamily="34" charset="0"/>
                          <a:cs typeface="Arial" panose="020B0604020202020204" pitchFamily="34" charset="0"/>
                        </a:rPr>
                        <a:t>The Plaintiff is suing the Municipality for </a:t>
                      </a:r>
                      <a:r>
                        <a:rPr lang="en-GB" sz="1600" u="none" strike="noStrike" dirty="0" err="1">
                          <a:effectLst/>
                          <a:latin typeface="Arial" panose="020B0604020202020204" pitchFamily="34" charset="0"/>
                          <a:cs typeface="Arial" panose="020B0604020202020204" pitchFamily="34" charset="0"/>
                        </a:rPr>
                        <a:t>delictual</a:t>
                      </a:r>
                      <a:r>
                        <a:rPr lang="en-GB" sz="1600" u="none" strike="noStrike" dirty="0">
                          <a:effectLst/>
                          <a:latin typeface="Arial" panose="020B0604020202020204" pitchFamily="34" charset="0"/>
                          <a:cs typeface="Arial" panose="020B0604020202020204" pitchFamily="34" charset="0"/>
                        </a:rPr>
                        <a:t> damages allegedly suffered as result of Municipal failure to comply with the agreement to exchange properties entered into around 2009 for the amount of R 29 ,303,469,63. R478,321.47 was also claimed for loss of income.</a:t>
                      </a:r>
                      <a:br>
                        <a:rPr lang="en-GB" sz="1600" u="none" strike="noStrike" dirty="0">
                          <a:effectLst/>
                          <a:latin typeface="Arial" panose="020B0604020202020204" pitchFamily="34" charset="0"/>
                          <a:cs typeface="Arial" panose="020B0604020202020204" pitchFamily="34" charset="0"/>
                        </a:rPr>
                      </a:b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solidFill>
                      <a:schemeClr val="accent5">
                        <a:lumMod val="60000"/>
                        <a:lumOff val="40000"/>
                      </a:schemeClr>
                    </a:solidFill>
                  </a:tcPr>
                </a:tc>
                <a:tc>
                  <a:txBody>
                    <a:bodyPr/>
                    <a:lstStyle/>
                    <a:p>
                      <a:pPr algn="l" fontAlgn="b"/>
                      <a:r>
                        <a:rPr lang="en-ZA" sz="1600" u="none" strike="noStrike" dirty="0">
                          <a:effectLst/>
                          <a:latin typeface="Arial" panose="020B0604020202020204" pitchFamily="34" charset="0"/>
                          <a:cs typeface="Arial" panose="020B0604020202020204" pitchFamily="34" charset="0"/>
                        </a:rPr>
                        <a:t>   </a:t>
                      </a:r>
                      <a:r>
                        <a:rPr lang="en-ZA" sz="1600" u="none" strike="noStrike" dirty="0" smtClean="0">
                          <a:effectLst/>
                          <a:latin typeface="Arial" panose="020B0604020202020204" pitchFamily="34" charset="0"/>
                          <a:cs typeface="Arial" panose="020B0604020202020204" pitchFamily="34" charset="0"/>
                        </a:rPr>
                        <a:t>29 </a:t>
                      </a:r>
                      <a:r>
                        <a:rPr lang="en-ZA" sz="1600" u="none" strike="noStrike" dirty="0">
                          <a:effectLst/>
                          <a:latin typeface="Arial" panose="020B0604020202020204" pitchFamily="34" charset="0"/>
                          <a:cs typeface="Arial" panose="020B0604020202020204" pitchFamily="34" charset="0"/>
                        </a:rPr>
                        <a:t>781 791,00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r>
                        <a:rPr lang="en-ZA" sz="1600" u="none" strike="noStrike">
                          <a:effectLst/>
                          <a:latin typeface="Arial" panose="020B0604020202020204" pitchFamily="34" charset="0"/>
                          <a:cs typeface="Arial" panose="020B0604020202020204" pitchFamily="34" charset="0"/>
                        </a:rPr>
                        <a:t>None.</a:t>
                      </a:r>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r>
                        <a:rPr lang="en-ZA" sz="1600" u="none" strike="noStrike" dirty="0">
                          <a:effectLst/>
                          <a:latin typeface="Arial" panose="020B0604020202020204" pitchFamily="34" charset="0"/>
                          <a:cs typeface="Arial" panose="020B0604020202020204" pitchFamily="34" charset="0"/>
                        </a:rPr>
                        <a:t> Contingent Liability </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extLst>
                  <a:ext uri="{0D108BD9-81ED-4DB2-BD59-A6C34878D82A}">
                    <a16:rowId xmlns:a16="http://schemas.microsoft.com/office/drawing/2014/main" val="10001"/>
                  </a:ext>
                </a:extLst>
              </a:tr>
              <a:tr h="537005">
                <a:tc>
                  <a:txBody>
                    <a:bodyPr/>
                    <a:lstStyle/>
                    <a:p>
                      <a:pPr algn="l" fontAlgn="b"/>
                      <a:r>
                        <a:rPr lang="en-ZA" sz="1600" u="none" strike="noStrike" dirty="0">
                          <a:effectLst/>
                          <a:latin typeface="Arial" panose="020B0604020202020204" pitchFamily="34" charset="0"/>
                          <a:cs typeface="Arial" panose="020B0604020202020204" pitchFamily="34" charset="0"/>
                        </a:rPr>
                        <a:t>ML </a:t>
                      </a:r>
                      <a:r>
                        <a:rPr lang="en-ZA" sz="1600" u="none" strike="noStrike" dirty="0" err="1">
                          <a:effectLst/>
                          <a:latin typeface="Arial" panose="020B0604020202020204" pitchFamily="34" charset="0"/>
                          <a:cs typeface="Arial" panose="020B0604020202020204" pitchFamily="34" charset="0"/>
                        </a:rPr>
                        <a:t>Mateme</a:t>
                      </a:r>
                      <a:r>
                        <a:rPr lang="en-ZA" sz="1600" u="none" strike="noStrike" dirty="0">
                          <a:effectLst/>
                          <a:latin typeface="Arial" panose="020B0604020202020204" pitchFamily="34" charset="0"/>
                          <a:cs typeface="Arial" panose="020B0604020202020204" pitchFamily="34" charset="0"/>
                        </a:rPr>
                        <a:t> </a:t>
                      </a:r>
                      <a:r>
                        <a:rPr lang="en-ZA" sz="1600" u="none" strike="noStrike" dirty="0" err="1">
                          <a:effectLst/>
                          <a:latin typeface="Arial" panose="020B0604020202020204" pitchFamily="34" charset="0"/>
                          <a:cs typeface="Arial" panose="020B0604020202020204" pitchFamily="34" charset="0"/>
                        </a:rPr>
                        <a:t>Inc</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GB" sz="1600" u="none" strike="noStrike" dirty="0">
                          <a:effectLst/>
                          <a:latin typeface="Arial" panose="020B0604020202020204" pitchFamily="34" charset="0"/>
                          <a:cs typeface="Arial" panose="020B0604020202020204" pitchFamily="34" charset="0"/>
                        </a:rPr>
                        <a:t>MPHAPHULI VS FTLM// ESKOM</a:t>
                      </a:r>
                      <a:br>
                        <a:rPr lang="en-GB" sz="1600" u="none" strike="noStrike" dirty="0">
                          <a:effectLst/>
                          <a:latin typeface="Arial" panose="020B0604020202020204" pitchFamily="34" charset="0"/>
                          <a:cs typeface="Arial" panose="020B0604020202020204" pitchFamily="34" charset="0"/>
                        </a:rPr>
                      </a:br>
                      <a:r>
                        <a:rPr lang="en-GB" sz="1600" u="none" strike="noStrike" dirty="0">
                          <a:effectLst/>
                          <a:latin typeface="Arial" panose="020B0604020202020204" pitchFamily="34" charset="0"/>
                          <a:cs typeface="Arial" panose="020B0604020202020204" pitchFamily="34" charset="0"/>
                        </a:rPr>
                        <a:t>The municipality received summons from the complainant where they claim </a:t>
                      </a:r>
                      <a:r>
                        <a:rPr lang="en-GB" sz="1600" b="1" i="0" u="none" strike="noStrike" kern="1200" dirty="0">
                          <a:solidFill>
                            <a:srgbClr val="000000"/>
                          </a:solidFill>
                          <a:effectLst/>
                          <a:latin typeface="Arial" panose="020B0604020202020204" pitchFamily="34" charset="0"/>
                          <a:ea typeface="+mn-ea"/>
                          <a:cs typeface="Arial" panose="020B0604020202020204" pitchFamily="34" charset="0"/>
                        </a:rPr>
                        <a:t>that</a:t>
                      </a:r>
                      <a:r>
                        <a:rPr lang="en-GB" sz="1600" u="none" strike="noStrike" dirty="0">
                          <a:effectLst/>
                          <a:latin typeface="Arial" panose="020B0604020202020204" pitchFamily="34" charset="0"/>
                          <a:cs typeface="Arial" panose="020B0604020202020204" pitchFamily="34" charset="0"/>
                        </a:rPr>
                        <a:t> the municipality is owing them monies.</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600" u="none" strike="noStrike" dirty="0" smtClean="0">
                          <a:effectLst/>
                          <a:latin typeface="Arial" panose="020B0604020202020204" pitchFamily="34" charset="0"/>
                          <a:cs typeface="Arial" panose="020B0604020202020204" pitchFamily="34" charset="0"/>
                        </a:rPr>
                        <a:t> </a:t>
                      </a:r>
                      <a:r>
                        <a:rPr lang="en-ZA" sz="1600" u="none" strike="noStrike" dirty="0">
                          <a:effectLst/>
                          <a:latin typeface="Arial" panose="020B0604020202020204" pitchFamily="34" charset="0"/>
                          <a:cs typeface="Arial" panose="020B0604020202020204" pitchFamily="34" charset="0"/>
                        </a:rPr>
                        <a:t>9 763 850,89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600" u="none" strike="noStrike" dirty="0">
                          <a:effectLst/>
                          <a:latin typeface="Arial" panose="020B0604020202020204" pitchFamily="34" charset="0"/>
                          <a:cs typeface="Arial" panose="020B0604020202020204" pitchFamily="34" charset="0"/>
                        </a:rPr>
                        <a:t>None</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tc>
                  <a:txBody>
                    <a:bodyPr/>
                    <a:lstStyle/>
                    <a:p>
                      <a:pPr algn="l" fontAlgn="b"/>
                      <a:r>
                        <a:rPr lang="en-ZA" sz="1600" u="none" strike="noStrike" dirty="0">
                          <a:effectLst/>
                          <a:latin typeface="Arial" panose="020B0604020202020204" pitchFamily="34" charset="0"/>
                          <a:cs typeface="Arial" panose="020B0604020202020204" pitchFamily="34" charset="0"/>
                        </a:rPr>
                        <a:t> Contingent Liability </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tc>
                <a:extLst>
                  <a:ext uri="{0D108BD9-81ED-4DB2-BD59-A6C34878D82A}">
                    <a16:rowId xmlns:a16="http://schemas.microsoft.com/office/drawing/2014/main" val="10002"/>
                  </a:ext>
                </a:extLst>
              </a:tr>
              <a:tr h="231210">
                <a:tc>
                  <a:txBody>
                    <a:bodyPr/>
                    <a:lstStyle/>
                    <a:p>
                      <a:pPr algn="l" fontAlgn="b"/>
                      <a:r>
                        <a:rPr lang="en-ZA" sz="1600" u="none" strike="noStrike" dirty="0">
                          <a:effectLst/>
                          <a:latin typeface="Arial" panose="020B0604020202020204" pitchFamily="34" charset="0"/>
                          <a:cs typeface="Arial" panose="020B0604020202020204" pitchFamily="34" charset="0"/>
                        </a:rPr>
                        <a:t>TOTAL</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r>
                        <a:rPr lang="en-ZA" sz="1600" u="none" strike="noStrike" dirty="0">
                          <a:effectLst/>
                          <a:latin typeface="Arial" panose="020B0604020202020204" pitchFamily="34" charset="0"/>
                          <a:cs typeface="Arial" panose="020B0604020202020204" pitchFamily="34" charset="0"/>
                        </a:rPr>
                        <a:t>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r>
                        <a:rPr lang="en-ZA" sz="1600" u="none" strike="noStrike" dirty="0" smtClean="0">
                          <a:effectLst/>
                          <a:latin typeface="Arial" panose="020B0604020202020204" pitchFamily="34" charset="0"/>
                          <a:cs typeface="Arial" panose="020B0604020202020204" pitchFamily="34" charset="0"/>
                        </a:rPr>
                        <a:t>1 </a:t>
                      </a:r>
                      <a:r>
                        <a:rPr lang="en-ZA" sz="1600" u="none" strike="noStrike" dirty="0">
                          <a:effectLst/>
                          <a:latin typeface="Arial" panose="020B0604020202020204" pitchFamily="34" charset="0"/>
                          <a:cs typeface="Arial" panose="020B0604020202020204" pitchFamily="34" charset="0"/>
                        </a:rPr>
                        <a:t>007 280 943,89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tc>
                  <a:txBody>
                    <a:bodyPr/>
                    <a:lstStyle/>
                    <a:p>
                      <a:pPr algn="l" fontAlgn="b"/>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672" marR="6672" marT="6672" marB="0" anchor="b">
                    <a:solidFill>
                      <a:schemeClr val="accent5">
                        <a:lumMod val="60000"/>
                        <a:lumOff val="4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98480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7119" y="695325"/>
            <a:ext cx="8733671" cy="762000"/>
          </a:xfrm>
          <a:solidFill>
            <a:srgbClr val="00B050"/>
          </a:solidFill>
        </p:spPr>
        <p:txBody>
          <a:bodyPr>
            <a:noAutofit/>
          </a:bodyPr>
          <a:lstStyle/>
          <a:p>
            <a:r>
              <a:rPr lang="en-ZA" sz="2000" b="1" kern="0" dirty="0" smtClean="0">
                <a:solidFill>
                  <a:srgbClr val="FFFFFF"/>
                </a:solidFill>
                <a:latin typeface="Arial" charset="0"/>
              </a:rPr>
              <a:t/>
            </a:r>
            <a:br>
              <a:rPr lang="en-ZA" sz="2000" b="1" kern="0" dirty="0" smtClean="0">
                <a:solidFill>
                  <a:srgbClr val="FFFFFF"/>
                </a:solidFill>
                <a:latin typeface="Arial" charset="0"/>
              </a:rPr>
            </a:br>
            <a:r>
              <a:rPr lang="en-ZA" sz="2000" b="1" kern="0" dirty="0" smtClean="0">
                <a:solidFill>
                  <a:srgbClr val="FFFFFF"/>
                </a:solidFill>
                <a:latin typeface="Arial" charset="0"/>
              </a:rPr>
              <a:t>7. VBS MATTER</a:t>
            </a:r>
            <a:r>
              <a:rPr lang="en-ZA" sz="2000" dirty="0"/>
              <a:t/>
            </a:r>
            <a:br>
              <a:rPr lang="en-ZA" sz="2000" dirty="0"/>
            </a:b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4" name="Rectangle 3"/>
          <p:cNvSpPr/>
          <p:nvPr/>
        </p:nvSpPr>
        <p:spPr>
          <a:xfrm>
            <a:off x="924719" y="1571625"/>
            <a:ext cx="8733670" cy="5259901"/>
          </a:xfrm>
          <a:prstGeom prst="rect">
            <a:avLst/>
          </a:prstGeom>
        </p:spPr>
        <p:txBody>
          <a:bodyPr wrap="square">
            <a:spAutoFit/>
          </a:bodyPr>
          <a:lstStyle/>
          <a:p>
            <a:pPr marL="457200">
              <a:lnSpc>
                <a:spcPct val="115000"/>
              </a:lnSpc>
              <a:spcAft>
                <a:spcPts val="0"/>
              </a:spcAft>
            </a:pPr>
            <a:r>
              <a:rPr lang="en-ZA" sz="1600" dirty="0" smtClean="0">
                <a:latin typeface="Arial" panose="020B0604020202020204" pitchFamily="34" charset="0"/>
                <a:ea typeface="Calibri" panose="020F0502020204030204" pitchFamily="34" charset="0"/>
                <a:cs typeface="Times New Roman" panose="02020603050405020304" pitchFamily="18" charset="0"/>
              </a:rPr>
              <a:t>The Municipality has lost </a:t>
            </a:r>
            <a:r>
              <a:rPr lang="en-ZA" sz="1600" b="1" dirty="0" smtClean="0">
                <a:latin typeface="Arial" panose="020B0604020202020204" pitchFamily="34" charset="0"/>
                <a:ea typeface="Calibri" panose="020F0502020204030204" pitchFamily="34" charset="0"/>
                <a:cs typeface="Times New Roman" panose="02020603050405020304" pitchFamily="18" charset="0"/>
              </a:rPr>
              <a:t>R230 Million </a:t>
            </a:r>
            <a:r>
              <a:rPr lang="en-ZA" sz="1600" dirty="0" smtClean="0">
                <a:latin typeface="Arial" panose="020B0604020202020204" pitchFamily="34" charset="0"/>
                <a:ea typeface="Calibri" panose="020F0502020204030204" pitchFamily="34" charset="0"/>
                <a:cs typeface="Times New Roman" panose="02020603050405020304" pitchFamily="18" charset="0"/>
              </a:rPr>
              <a:t>actual capital investment</a:t>
            </a:r>
            <a:r>
              <a:rPr lang="en-ZA" sz="1600" b="1" dirty="0" smtClean="0">
                <a:latin typeface="Arial" panose="020B0604020202020204" pitchFamily="34" charset="0"/>
                <a:ea typeface="Calibri" panose="020F0502020204030204" pitchFamily="34" charset="0"/>
                <a:cs typeface="Times New Roman" panose="02020603050405020304" pitchFamily="18" charset="0"/>
              </a:rPr>
              <a:t> </a:t>
            </a:r>
            <a:r>
              <a:rPr lang="en-ZA" sz="1600" dirty="0" smtClean="0">
                <a:latin typeface="Arial" panose="020B0604020202020204" pitchFamily="34" charset="0"/>
                <a:ea typeface="Calibri" panose="020F0502020204030204" pitchFamily="34" charset="0"/>
                <a:cs typeface="Times New Roman" panose="02020603050405020304" pitchFamily="18" charset="0"/>
              </a:rPr>
              <a:t>into VBS mutual bank total inclusive of interests is </a:t>
            </a:r>
            <a:r>
              <a:rPr lang="en-ZA" sz="1600" b="1" dirty="0" smtClean="0">
                <a:latin typeface="Arial" panose="020B0604020202020204" pitchFamily="34" charset="0"/>
                <a:ea typeface="Calibri" panose="020F0502020204030204" pitchFamily="34" charset="0"/>
                <a:cs typeface="Times New Roman" panose="02020603050405020304" pitchFamily="18" charset="0"/>
              </a:rPr>
              <a:t>R243 169 120.00</a:t>
            </a:r>
          </a:p>
          <a:p>
            <a:pPr marL="742950" indent="-285750">
              <a:lnSpc>
                <a:spcPct val="115000"/>
              </a:lnSpc>
              <a:spcAft>
                <a:spcPts val="0"/>
              </a:spcAft>
              <a:buFont typeface="Arial" panose="020B0604020202020204" pitchFamily="34" charset="0"/>
              <a:buChar char="•"/>
            </a:pPr>
            <a:r>
              <a:rPr lang="en-ZA" sz="1600" b="1" dirty="0" smtClean="0">
                <a:latin typeface="Arial" panose="020B0604020202020204" pitchFamily="34" charset="0"/>
                <a:ea typeface="Calibri" panose="020F0502020204030204" pitchFamily="34" charset="0"/>
                <a:cs typeface="Times New Roman" panose="02020603050405020304" pitchFamily="18" charset="0"/>
              </a:rPr>
              <a:t>VERVEEN Attorneys </a:t>
            </a:r>
            <a:r>
              <a:rPr lang="en-ZA" sz="1600" dirty="0" smtClean="0">
                <a:latin typeface="Arial" panose="020B0604020202020204" pitchFamily="34" charset="0"/>
                <a:ea typeface="Calibri" panose="020F0502020204030204" pitchFamily="34" charset="0"/>
                <a:cs typeface="Times New Roman" panose="02020603050405020304" pitchFamily="18" charset="0"/>
              </a:rPr>
              <a:t>is</a:t>
            </a:r>
            <a:r>
              <a:rPr lang="en-ZA" sz="1600" b="1" dirty="0" smtClean="0">
                <a:latin typeface="Arial" panose="020B0604020202020204" pitchFamily="34" charset="0"/>
                <a:ea typeface="Calibri" panose="020F0502020204030204" pitchFamily="34" charset="0"/>
                <a:cs typeface="Times New Roman" panose="02020603050405020304" pitchFamily="18" charset="0"/>
              </a:rPr>
              <a:t> </a:t>
            </a:r>
            <a:r>
              <a:rPr lang="en-ZA" sz="1600" dirty="0" smtClean="0">
                <a:latin typeface="Arial" panose="020B0604020202020204" pitchFamily="34" charset="0"/>
                <a:ea typeface="Calibri" panose="020F0502020204030204" pitchFamily="34" charset="0"/>
                <a:cs typeface="Times New Roman" panose="02020603050405020304" pitchFamily="18" charset="0"/>
              </a:rPr>
              <a:t>appointed by municipality to</a:t>
            </a:r>
            <a:r>
              <a:rPr lang="en-ZA" sz="1600" b="1" dirty="0" smtClean="0">
                <a:latin typeface="Arial" panose="020B0604020202020204" pitchFamily="34" charset="0"/>
                <a:ea typeface="Calibri" panose="020F0502020204030204" pitchFamily="34" charset="0"/>
                <a:cs typeface="Times New Roman" panose="02020603050405020304" pitchFamily="18" charset="0"/>
              </a:rPr>
              <a:t> </a:t>
            </a:r>
            <a:r>
              <a:rPr lang="en-ZA" sz="1600" dirty="0" smtClean="0">
                <a:latin typeface="Arial" panose="020B0604020202020204" pitchFamily="34" charset="0"/>
                <a:ea typeface="Calibri" panose="020F0502020204030204" pitchFamily="34" charset="0"/>
                <a:cs typeface="Times New Roman" panose="02020603050405020304" pitchFamily="18" charset="0"/>
              </a:rPr>
              <a:t>handle the VBS claim for recovery</a:t>
            </a:r>
          </a:p>
          <a:p>
            <a:pPr marL="457200">
              <a:lnSpc>
                <a:spcPct val="115000"/>
              </a:lnSpc>
              <a:spcAft>
                <a:spcPts val="0"/>
              </a:spcAft>
            </a:pPr>
            <a:r>
              <a:rPr lang="en-ZA" sz="1800" dirty="0" smtClean="0">
                <a:latin typeface="Arial" panose="020B0604020202020204" pitchFamily="34" charset="0"/>
                <a:ea typeface="Calibri" panose="020F0502020204030204" pitchFamily="34" charset="0"/>
                <a:cs typeface="Times New Roman" panose="02020603050405020304" pitchFamily="18" charset="0"/>
              </a:rPr>
              <a:t>Recent Communication from </a:t>
            </a:r>
            <a:r>
              <a:rPr lang="en-ZA" sz="1800" dirty="0">
                <a:latin typeface="Arial" panose="020B0604020202020204" pitchFamily="34" charset="0"/>
                <a:ea typeface="Calibri" panose="020F0502020204030204" pitchFamily="34" charset="0"/>
                <a:cs typeface="Times New Roman" panose="02020603050405020304" pitchFamily="18" charset="0"/>
              </a:rPr>
              <a:t>t</a:t>
            </a:r>
            <a:r>
              <a:rPr lang="en-ZA" sz="1800" dirty="0" smtClean="0">
                <a:latin typeface="Arial" panose="020B0604020202020204" pitchFamily="34" charset="0"/>
                <a:ea typeface="Calibri" panose="020F0502020204030204" pitchFamily="34" charset="0"/>
                <a:cs typeface="Times New Roman" panose="02020603050405020304" pitchFamily="18" charset="0"/>
              </a:rPr>
              <a:t>he Liquidator Regarding the Claim;</a:t>
            </a:r>
            <a:endParaRPr lang="en-ZA" sz="1800" dirty="0" smtClean="0">
              <a:latin typeface="Calibri" panose="020F0502020204030204" pitchFamily="34" charset="0"/>
              <a:ea typeface="Calibri" panose="020F0502020204030204" pitchFamily="34" charset="0"/>
              <a:cs typeface="Times New Roman" panose="02020603050405020304" pitchFamily="18" charset="0"/>
            </a:endParaRPr>
          </a:p>
          <a:p>
            <a:pPr marL="800100" indent="-342900">
              <a:lnSpc>
                <a:spcPct val="115000"/>
              </a:lnSpc>
              <a:spcAft>
                <a:spcPts val="0"/>
              </a:spcAft>
              <a:buFont typeface="+mj-lt"/>
              <a:buAutoNum type="arabicPeriod"/>
            </a:pPr>
            <a:r>
              <a:rPr lang="en-ZA" sz="1600" dirty="0" smtClean="0">
                <a:latin typeface="Arial" panose="020B0604020202020204" pitchFamily="34" charset="0"/>
                <a:ea typeface="Calibri" panose="020F0502020204030204" pitchFamily="34" charset="0"/>
                <a:cs typeface="Times New Roman" panose="02020603050405020304" pitchFamily="18" charset="0"/>
              </a:rPr>
              <a:t>We </a:t>
            </a:r>
            <a:r>
              <a:rPr lang="en-ZA" sz="1600" dirty="0">
                <a:latin typeface="Arial" panose="020B0604020202020204" pitchFamily="34" charset="0"/>
                <a:ea typeface="Calibri" panose="020F0502020204030204" pitchFamily="34" charset="0"/>
                <a:cs typeface="Times New Roman" panose="02020603050405020304" pitchFamily="18" charset="0"/>
              </a:rPr>
              <a:t>received communication from the liquidator’s team that the Master only furnished them with a copy of the Municipality’s claim documents and that the liquidator requires the original claim affidavit and resolution or else our claim would be rejected by the liquidator</a:t>
            </a:r>
            <a:r>
              <a:rPr lang="en-ZA" sz="1600" dirty="0" smtClean="0">
                <a:latin typeface="Arial" panose="020B0604020202020204" pitchFamily="34" charset="0"/>
                <a:ea typeface="Calibri" panose="020F0502020204030204" pitchFamily="34" charset="0"/>
                <a:cs typeface="Times New Roman" panose="02020603050405020304" pitchFamily="18" charset="0"/>
              </a:rPr>
              <a:t>.</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800100" indent="-342900">
              <a:lnSpc>
                <a:spcPct val="115000"/>
              </a:lnSpc>
              <a:spcAft>
                <a:spcPts val="0"/>
              </a:spcAft>
              <a:buFont typeface="+mj-lt"/>
              <a:buAutoNum type="arabicPeriod"/>
            </a:pPr>
            <a:r>
              <a:rPr lang="en-ZA" sz="1600" dirty="0" smtClean="0">
                <a:latin typeface="Arial" panose="020B0604020202020204" pitchFamily="34" charset="0"/>
                <a:ea typeface="Calibri" panose="020F0502020204030204" pitchFamily="34" charset="0"/>
                <a:cs typeface="Times New Roman" panose="02020603050405020304" pitchFamily="18" charset="0"/>
              </a:rPr>
              <a:t>The </a:t>
            </a:r>
            <a:r>
              <a:rPr lang="en-ZA" sz="1600" dirty="0">
                <a:latin typeface="Arial" panose="020B0604020202020204" pitchFamily="34" charset="0"/>
                <a:ea typeface="Calibri" panose="020F0502020204030204" pitchFamily="34" charset="0"/>
                <a:cs typeface="Times New Roman" panose="02020603050405020304" pitchFamily="18" charset="0"/>
              </a:rPr>
              <a:t>liquidator requested we obtain the original documents from the Master or resubmit new claim forms directly to the liquidator to avoid rejection </a:t>
            </a:r>
            <a:r>
              <a:rPr lang="en-ZA" sz="1600" dirty="0" smtClean="0">
                <a:latin typeface="Arial" panose="020B0604020202020204" pitchFamily="34" charset="0"/>
                <a:ea typeface="Calibri" panose="020F0502020204030204" pitchFamily="34" charset="0"/>
                <a:cs typeface="Times New Roman" panose="02020603050405020304" pitchFamily="18" charset="0"/>
              </a:rPr>
              <a:t>of the claim.</a:t>
            </a:r>
          </a:p>
          <a:p>
            <a:pPr marL="800100" indent="-342900">
              <a:lnSpc>
                <a:spcPct val="115000"/>
              </a:lnSpc>
              <a:spcAft>
                <a:spcPts val="0"/>
              </a:spcAft>
              <a:buFont typeface="+mj-lt"/>
              <a:buAutoNum type="arabicPeriod"/>
            </a:pPr>
            <a:r>
              <a:rPr lang="en-ZA" sz="1600" dirty="0" smtClean="0">
                <a:latin typeface="Arial" panose="020B0604020202020204" pitchFamily="34" charset="0"/>
                <a:ea typeface="Calibri" panose="020F0502020204030204" pitchFamily="34" charset="0"/>
                <a:cs typeface="Times New Roman" panose="02020603050405020304" pitchFamily="18" charset="0"/>
              </a:rPr>
              <a:t>We </a:t>
            </a:r>
            <a:r>
              <a:rPr lang="en-ZA" sz="1600" dirty="0">
                <a:latin typeface="Arial" panose="020B0604020202020204" pitchFamily="34" charset="0"/>
                <a:ea typeface="Calibri" panose="020F0502020204030204" pitchFamily="34" charset="0"/>
                <a:cs typeface="Times New Roman" panose="02020603050405020304" pitchFamily="18" charset="0"/>
              </a:rPr>
              <a:t>have made the necessary enquiries with the Master of the high Court and have to date not had any correspondence. We therefore, </a:t>
            </a:r>
            <a:r>
              <a:rPr lang="en-ZA" sz="1600" dirty="0" smtClean="0">
                <a:latin typeface="Arial" panose="020B0604020202020204" pitchFamily="34" charset="0"/>
                <a:ea typeface="Calibri" panose="020F0502020204030204" pitchFamily="34" charset="0"/>
                <a:cs typeface="Times New Roman" panose="02020603050405020304" pitchFamily="18" charset="0"/>
              </a:rPr>
              <a:t>resubmitted  </a:t>
            </a:r>
            <a:r>
              <a:rPr lang="en-ZA" sz="1600" dirty="0">
                <a:latin typeface="Arial" panose="020B0604020202020204" pitchFamily="34" charset="0"/>
                <a:ea typeface="Calibri" panose="020F0502020204030204" pitchFamily="34" charset="0"/>
                <a:cs typeface="Times New Roman" panose="02020603050405020304" pitchFamily="18" charset="0"/>
              </a:rPr>
              <a:t>new claim </a:t>
            </a:r>
            <a:r>
              <a:rPr lang="en-ZA" sz="1600" dirty="0" smtClean="0">
                <a:latin typeface="Arial" panose="020B0604020202020204" pitchFamily="34" charset="0"/>
                <a:ea typeface="Calibri" panose="020F0502020204030204" pitchFamily="34" charset="0"/>
                <a:cs typeface="Times New Roman" panose="02020603050405020304" pitchFamily="18" charset="0"/>
              </a:rPr>
              <a:t>forms </a:t>
            </a:r>
            <a:r>
              <a:rPr lang="en-ZA" sz="1600" dirty="0">
                <a:latin typeface="Arial" panose="020B0604020202020204" pitchFamily="34" charset="0"/>
                <a:ea typeface="Calibri" panose="020F0502020204030204" pitchFamily="34" charset="0"/>
                <a:cs typeface="Times New Roman" panose="02020603050405020304" pitchFamily="18" charset="0"/>
              </a:rPr>
              <a:t>which included a claim form, certified copy of the council resolution and special power of attorney</a:t>
            </a:r>
            <a:r>
              <a:rPr lang="en-ZA" sz="1600" dirty="0" smtClean="0">
                <a:latin typeface="Arial" panose="020B0604020202020204" pitchFamily="34" charset="0"/>
                <a:ea typeface="Calibri" panose="020F0502020204030204" pitchFamily="34" charset="0"/>
                <a:cs typeface="Times New Roman" panose="02020603050405020304" pitchFamily="18" charset="0"/>
              </a:rPr>
              <a:t>.</a:t>
            </a:r>
          </a:p>
          <a:p>
            <a:pPr marL="800100" lvl="0" indent="-342900">
              <a:lnSpc>
                <a:spcPct val="115000"/>
              </a:lnSpc>
              <a:buFont typeface="+mj-lt"/>
              <a:buAutoNum type="arabicPeriod"/>
            </a:pPr>
            <a:r>
              <a:rPr lang="en-ZA" sz="1600" dirty="0" smtClean="0">
                <a:latin typeface="Arial" panose="020B0604020202020204" pitchFamily="34" charset="0"/>
                <a:ea typeface="Calibri" panose="020F0502020204030204" pitchFamily="34" charset="0"/>
                <a:cs typeface="Times New Roman" panose="02020603050405020304" pitchFamily="18" charset="0"/>
              </a:rPr>
              <a:t>We </a:t>
            </a:r>
            <a:r>
              <a:rPr lang="en-ZA" sz="1600" dirty="0">
                <a:latin typeface="Arial" panose="020B0604020202020204" pitchFamily="34" charset="0"/>
                <a:ea typeface="Calibri" panose="020F0502020204030204" pitchFamily="34" charset="0"/>
                <a:cs typeface="Times New Roman" panose="02020603050405020304" pitchFamily="18" charset="0"/>
              </a:rPr>
              <a:t>successfully furnished the liquidator with the new claim forms who has accepted the documents as originals.</a:t>
            </a:r>
          </a:p>
          <a:p>
            <a:pPr marL="800100" indent="-342900">
              <a:lnSpc>
                <a:spcPct val="115000"/>
              </a:lnSpc>
              <a:spcAft>
                <a:spcPts val="0"/>
              </a:spcAft>
              <a:buFont typeface="+mj-lt"/>
              <a:buAutoNum type="arabicPeriod"/>
            </a:pPr>
            <a:endParaRPr lang="en-Z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4942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a:bodyPr>
          <a:lstStyle/>
          <a:p>
            <a:r>
              <a:rPr lang="en-ZA" sz="2000" b="1" kern="0" dirty="0" smtClean="0">
                <a:solidFill>
                  <a:srgbClr val="FFFFFF"/>
                </a:solidFill>
                <a:latin typeface="Arial" charset="0"/>
              </a:rPr>
              <a:t>8. AUDIT COMMITTEE</a:t>
            </a: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6" name="Subtitle 2"/>
          <p:cNvSpPr txBox="1">
            <a:spLocks/>
          </p:cNvSpPr>
          <p:nvPr/>
        </p:nvSpPr>
        <p:spPr>
          <a:xfrm>
            <a:off x="1182287" y="1764667"/>
            <a:ext cx="8710317" cy="5140958"/>
          </a:xfrm>
          <a:prstGeom prst="rect">
            <a:avLst/>
          </a:prstGeom>
        </p:spPr>
        <p:txBody>
          <a:bodyPr vert="horz" lIns="99551" tIns="49775" rIns="99551" bIns="49775" rtlCol="0">
            <a:normAutofit/>
          </a:bodyPr>
          <a:lstStyle>
            <a:lvl1pPr marL="373315" indent="-373315" algn="l" defTabSz="995507"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850" indent="-311096" algn="l" defTabSz="995507"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384" indent="-248877" algn="l" defTabSz="99550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138"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9891"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7645"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399"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152"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0906"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342900" indent="-342900">
              <a:buFont typeface="Arial" pitchFamily="34" charset="0"/>
              <a:buAutoNum type="arabicPeriod"/>
            </a:pPr>
            <a:endParaRPr lang="en-US" sz="16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municipality is currently having three (3) audit committee </a:t>
            </a:r>
            <a:r>
              <a:rPr lang="en-US" sz="1600" dirty="0" smtClean="0">
                <a:latin typeface="Arial" panose="020B0604020202020204" pitchFamily="34" charset="0"/>
                <a:cs typeface="Arial" panose="020B0604020202020204" pitchFamily="34" charset="0"/>
              </a:rPr>
              <a:t>members with the following expertise:</a:t>
            </a:r>
          </a:p>
          <a:p>
            <a:pPr lvl="1" algn="just">
              <a:buFont typeface="Wingdings" panose="05000000000000000000" pitchFamily="2" charset="2"/>
              <a:buChar char="§"/>
            </a:pPr>
            <a:r>
              <a:rPr lang="en-US" sz="1600" dirty="0" smtClean="0">
                <a:latin typeface="Arial" panose="020B0604020202020204" pitchFamily="34" charset="0"/>
                <a:cs typeface="Arial" panose="020B0604020202020204" pitchFamily="34" charset="0"/>
              </a:rPr>
              <a:t>One member has Legal background and also appointed as the chairperson of the committee</a:t>
            </a:r>
          </a:p>
          <a:p>
            <a:pPr lvl="1" algn="just">
              <a:buFont typeface="Wingdings" panose="05000000000000000000" pitchFamily="2" charset="2"/>
              <a:buChar char="§"/>
            </a:pPr>
            <a:r>
              <a:rPr lang="en-US" sz="1600" dirty="0" smtClean="0">
                <a:latin typeface="Arial" panose="020B0604020202020204" pitchFamily="34" charset="0"/>
                <a:cs typeface="Arial" panose="020B0604020202020204" pitchFamily="34" charset="0"/>
              </a:rPr>
              <a:t>Two other member both qualified Chartered Accountants</a:t>
            </a:r>
          </a:p>
          <a:p>
            <a:pPr marL="342900" indent="-342900" algn="just">
              <a:buFont typeface="+mj-lt"/>
              <a:buAutoNum type="arabicPeriod"/>
            </a:pPr>
            <a:endParaRPr lang="en-US" sz="16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council has approved for </a:t>
            </a:r>
            <a:r>
              <a:rPr lang="en-US" sz="1600" dirty="0" smtClean="0">
                <a:latin typeface="Arial" panose="020B0604020202020204" pitchFamily="34" charset="0"/>
                <a:cs typeface="Arial" panose="020B0604020202020204" pitchFamily="34" charset="0"/>
              </a:rPr>
              <a:t>the recruitment </a:t>
            </a:r>
            <a:r>
              <a:rPr lang="en-US" sz="1600" dirty="0">
                <a:latin typeface="Arial" panose="020B0604020202020204" pitchFamily="34" charset="0"/>
                <a:cs typeface="Arial" panose="020B0604020202020204" pitchFamily="34" charset="0"/>
              </a:rPr>
              <a:t>and appointment of  two (2) additional </a:t>
            </a:r>
            <a:r>
              <a:rPr lang="en-US" sz="1600" dirty="0" smtClean="0">
                <a:latin typeface="Arial" panose="020B0604020202020204" pitchFamily="34" charset="0"/>
                <a:cs typeface="Arial" panose="020B0604020202020204" pitchFamily="34" charset="0"/>
              </a:rPr>
              <a:t>Audit committee members, preferably specializing in </a:t>
            </a:r>
            <a:r>
              <a:rPr lang="en-US" sz="1600" dirty="0">
                <a:latin typeface="Arial" panose="020B0604020202020204" pitchFamily="34" charset="0"/>
                <a:cs typeface="Arial" panose="020B0604020202020204" pitchFamily="34" charset="0"/>
              </a:rPr>
              <a:t>Performance Management and </a:t>
            </a:r>
            <a:r>
              <a:rPr lang="en-US" sz="1600" dirty="0" smtClean="0">
                <a:latin typeface="Arial" panose="020B0604020202020204" pitchFamily="34" charset="0"/>
                <a:cs typeface="Arial" panose="020B0604020202020204" pitchFamily="34" charset="0"/>
              </a:rPr>
              <a:t>Information </a:t>
            </a:r>
            <a:r>
              <a:rPr lang="en-US" sz="1600" dirty="0">
                <a:latin typeface="Arial" panose="020B0604020202020204" pitchFamily="34" charset="0"/>
                <a:cs typeface="Arial" panose="020B0604020202020204" pitchFamily="34" charset="0"/>
              </a:rPr>
              <a:t>Communication Technology</a:t>
            </a:r>
            <a:r>
              <a:rPr lang="en-US" sz="1600" dirty="0" smtClean="0">
                <a:latin typeface="Arial" panose="020B0604020202020204" pitchFamily="34" charset="0"/>
                <a:cs typeface="Arial" panose="020B0604020202020204" pitchFamily="34" charset="0"/>
              </a:rPr>
              <a:t>. The committee  will therefore constitute </a:t>
            </a:r>
            <a:r>
              <a:rPr lang="en-US" sz="1600" dirty="0">
                <a:latin typeface="Arial" panose="020B0604020202020204" pitchFamily="34" charset="0"/>
                <a:cs typeface="Arial" panose="020B0604020202020204" pitchFamily="34" charset="0"/>
              </a:rPr>
              <a:t>maximum of five (5) </a:t>
            </a:r>
            <a:r>
              <a:rPr lang="en-US" sz="1600" dirty="0" smtClean="0">
                <a:latin typeface="Arial" panose="020B0604020202020204" pitchFamily="34" charset="0"/>
                <a:cs typeface="Arial" panose="020B0604020202020204" pitchFamily="34" charset="0"/>
              </a:rPr>
              <a:t>members</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after appointment of additional 2 members.</a:t>
            </a:r>
          </a:p>
          <a:p>
            <a:pPr marL="342900" indent="-342900" algn="just">
              <a:buFont typeface="+mj-lt"/>
              <a:buAutoNum type="arabicPeriod"/>
            </a:pPr>
            <a:endParaRPr lang="en-US" sz="1600" dirty="0">
              <a:latin typeface="Arial" panose="020B0604020202020204" pitchFamily="34" charset="0"/>
              <a:cs typeface="Arial" panose="020B0604020202020204" pitchFamily="34" charset="0"/>
            </a:endParaRPr>
          </a:p>
          <a:p>
            <a:pPr marL="342900" indent="-342900" algn="just">
              <a:buFont typeface="+mj-lt"/>
              <a:buAutoNum type="arabicPeriod"/>
            </a:pPr>
            <a:r>
              <a:rPr lang="en-US" sz="1600" dirty="0">
                <a:latin typeface="Arial" panose="020B0604020202020204" pitchFamily="34" charset="0"/>
                <a:cs typeface="Arial" panose="020B0604020202020204" pitchFamily="34" charset="0"/>
              </a:rPr>
              <a:t>Shortlisting and Interviews </a:t>
            </a:r>
            <a:r>
              <a:rPr lang="en-US" sz="1600" dirty="0" smtClean="0">
                <a:latin typeface="Arial" panose="020B0604020202020204" pitchFamily="34" charset="0"/>
                <a:cs typeface="Arial" panose="020B0604020202020204" pitchFamily="34" charset="0"/>
              </a:rPr>
              <a:t>for </a:t>
            </a:r>
            <a:r>
              <a:rPr lang="en-US" sz="1600" dirty="0">
                <a:latin typeface="Arial" panose="020B0604020202020204" pitchFamily="34" charset="0"/>
                <a:cs typeface="Arial" panose="020B0604020202020204" pitchFamily="34" charset="0"/>
              </a:rPr>
              <a:t>the 2 additional Audit committee members has been processed </a:t>
            </a:r>
            <a:r>
              <a:rPr lang="en-US" sz="1600" dirty="0" smtClean="0">
                <a:latin typeface="Arial" panose="020B0604020202020204" pitchFamily="34" charset="0"/>
                <a:cs typeface="Arial" panose="020B0604020202020204" pitchFamily="34" charset="0"/>
              </a:rPr>
              <a:t>and finalised , </a:t>
            </a:r>
            <a:r>
              <a:rPr lang="en-US" sz="1600" dirty="0">
                <a:latin typeface="Arial" panose="020B0604020202020204" pitchFamily="34" charset="0"/>
                <a:cs typeface="Arial" panose="020B0604020202020204" pitchFamily="34" charset="0"/>
              </a:rPr>
              <a:t>awaiting council approval for appointment of successful </a:t>
            </a:r>
            <a:r>
              <a:rPr lang="en-US" sz="1600" dirty="0" smtClean="0">
                <a:latin typeface="Arial" panose="020B0604020202020204" pitchFamily="34" charset="0"/>
                <a:cs typeface="Arial" panose="020B0604020202020204" pitchFamily="34" charset="0"/>
              </a:rPr>
              <a:t>candidates.</a:t>
            </a:r>
          </a:p>
          <a:p>
            <a:pPr marL="342900" indent="-342900" algn="just">
              <a:buFont typeface="+mj-lt"/>
              <a:buAutoNum type="arabicPeriod"/>
            </a:pPr>
            <a:endParaRPr lang="en-US" sz="1600" dirty="0">
              <a:latin typeface="Arial" panose="020B0604020202020204" pitchFamily="34" charset="0"/>
              <a:cs typeface="Arial" panose="020B0604020202020204" pitchFamily="34" charset="0"/>
            </a:endParaRPr>
          </a:p>
          <a:p>
            <a:pPr marL="342900" indent="-342900" algn="just">
              <a:buFont typeface="+mj-lt"/>
              <a:buAutoNum type="arabicPeriod"/>
            </a:pPr>
            <a:r>
              <a:rPr lang="en-ZA" sz="1600" dirty="0" smtClean="0">
                <a:latin typeface="Arial" panose="020B0604020202020204" pitchFamily="34" charset="0"/>
                <a:cs typeface="Arial" panose="020B0604020202020204" pitchFamily="34" charset="0"/>
              </a:rPr>
              <a:t>Audit and performance Committee meets quarterly as legislated. The committee already held Eight(8) meetings during the first and second quarter of the financial year. </a:t>
            </a:r>
          </a:p>
          <a:p>
            <a:pPr marL="342900" indent="-342900" algn="just">
              <a:buFont typeface="+mj-lt"/>
              <a:buAutoNum type="arabicPeriod"/>
            </a:pPr>
            <a:endParaRPr lang="en-ZA" sz="16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n-ZA" sz="16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n-US"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36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a:bodyPr>
          <a:lstStyle/>
          <a:p>
            <a:r>
              <a:rPr lang="en-ZA" sz="2000" b="1" kern="0" dirty="0" smtClean="0">
                <a:solidFill>
                  <a:srgbClr val="FFFFFF"/>
                </a:solidFill>
                <a:latin typeface="Arial" charset="0"/>
              </a:rPr>
              <a:t>  AUDIT COMMITTEE</a:t>
            </a: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7" name="Subtitle 2"/>
          <p:cNvSpPr txBox="1">
            <a:spLocks/>
          </p:cNvSpPr>
          <p:nvPr/>
        </p:nvSpPr>
        <p:spPr>
          <a:xfrm>
            <a:off x="1182287" y="1764667"/>
            <a:ext cx="8710317" cy="5140958"/>
          </a:xfrm>
          <a:prstGeom prst="rect">
            <a:avLst/>
          </a:prstGeom>
        </p:spPr>
        <p:txBody>
          <a:bodyPr vert="horz" lIns="99551" tIns="49775" rIns="99551" bIns="49775" rtlCol="0">
            <a:normAutofit/>
          </a:bodyPr>
          <a:lstStyle>
            <a:lvl1pPr marL="373315" indent="-373315" algn="l" defTabSz="995507"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850" indent="-311096" algn="l" defTabSz="995507"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384" indent="-248877" algn="l" defTabSz="99550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138"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9891"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7645"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399"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152"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0906"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342900" indent="-342900">
              <a:buFont typeface="Arial" pitchFamily="34" charset="0"/>
              <a:buAutoNum type="arabicPeriod"/>
            </a:pPr>
            <a:endParaRPr lang="en-US" sz="1600" dirty="0" smtClean="0">
              <a:latin typeface="Arial" panose="020B0604020202020204" pitchFamily="34" charset="0"/>
              <a:cs typeface="Arial" panose="020B0604020202020204" pitchFamily="34" charset="0"/>
            </a:endParaRPr>
          </a:p>
          <a:p>
            <a:pPr marL="0" indent="0" algn="just">
              <a:buNone/>
            </a:pPr>
            <a:r>
              <a:rPr lang="en-ZA" sz="1600" dirty="0" smtClean="0">
                <a:latin typeface="Arial" panose="020B0604020202020204" pitchFamily="34" charset="0"/>
                <a:cs typeface="Arial" panose="020B0604020202020204" pitchFamily="34" charset="0"/>
              </a:rPr>
              <a:t>5.  Audit and Performance Committee Meetings </a:t>
            </a:r>
            <a:r>
              <a:rPr lang="en-ZA" sz="1600" dirty="0">
                <a:latin typeface="Arial" panose="020B0604020202020204" pitchFamily="34" charset="0"/>
                <a:cs typeface="Arial" panose="020B0604020202020204" pitchFamily="34" charset="0"/>
              </a:rPr>
              <a:t>were scheduled and held as follows</a:t>
            </a:r>
            <a:r>
              <a:rPr lang="en-ZA" sz="1600" dirty="0" smtClean="0">
                <a:latin typeface="Arial" panose="020B0604020202020204" pitchFamily="34" charset="0"/>
                <a:cs typeface="Arial" panose="020B0604020202020204" pitchFamily="34" charset="0"/>
              </a:rPr>
              <a:t>:</a:t>
            </a:r>
          </a:p>
          <a:p>
            <a:pPr marL="342900" indent="-342900" algn="just">
              <a:buFont typeface="+mj-lt"/>
              <a:buAutoNum type="arabicPeriod"/>
            </a:pPr>
            <a:endParaRPr lang="en-ZA" sz="1600" dirty="0">
              <a:latin typeface="Arial" panose="020B0604020202020204" pitchFamily="34" charset="0"/>
              <a:cs typeface="Arial" panose="020B0604020202020204" pitchFamily="34" charset="0"/>
            </a:endParaRPr>
          </a:p>
          <a:p>
            <a:pPr marL="0" indent="0" algn="just">
              <a:buNone/>
            </a:pPr>
            <a:endParaRPr lang="en-ZA" sz="1600" dirty="0" smtClean="0">
              <a:latin typeface="Arial" panose="020B0604020202020204" pitchFamily="34" charset="0"/>
              <a:cs typeface="Arial" panose="020B0604020202020204" pitchFamily="34" charset="0"/>
            </a:endParaRPr>
          </a:p>
          <a:p>
            <a:pPr marL="0" indent="0" algn="just">
              <a:buNone/>
            </a:pPr>
            <a:endParaRPr lang="en-ZA" sz="16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n-ZA" sz="16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n-ZA" sz="16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n-ZA" sz="1600" dirty="0">
              <a:latin typeface="Arial" panose="020B0604020202020204" pitchFamily="34" charset="0"/>
              <a:cs typeface="Arial" panose="020B0604020202020204" pitchFamily="34" charset="0"/>
            </a:endParaRPr>
          </a:p>
          <a:p>
            <a:pPr marL="342900" indent="-342900" algn="just">
              <a:buFont typeface="+mj-lt"/>
              <a:buAutoNum type="arabicPeriod"/>
            </a:pPr>
            <a:endParaRPr lang="en-ZA" sz="16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n-ZA" sz="1600" dirty="0" smtClean="0">
              <a:latin typeface="Arial" panose="020B0604020202020204" pitchFamily="34" charset="0"/>
              <a:cs typeface="Arial" panose="020B0604020202020204" pitchFamily="34" charset="0"/>
            </a:endParaRPr>
          </a:p>
          <a:p>
            <a:pPr marL="0" indent="0">
              <a:buNone/>
            </a:pPr>
            <a:endParaRPr lang="en-US" sz="1600" dirty="0">
              <a:solidFill>
                <a:srgbClr val="FF000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5313982"/>
              </p:ext>
            </p:extLst>
          </p:nvPr>
        </p:nvGraphicFramePr>
        <p:xfrm>
          <a:off x="1192606" y="2486025"/>
          <a:ext cx="8699998" cy="4800599"/>
        </p:xfrm>
        <a:graphic>
          <a:graphicData uri="http://schemas.openxmlformats.org/drawingml/2006/table">
            <a:tbl>
              <a:tblPr firstRow="1" firstCol="1" bandRow="1">
                <a:tableStyleId>{5940675A-B579-460E-94D1-54222C63F5DA}</a:tableStyleId>
              </a:tblPr>
              <a:tblGrid>
                <a:gridCol w="6379999">
                  <a:extLst>
                    <a:ext uri="{9D8B030D-6E8A-4147-A177-3AD203B41FA5}">
                      <a16:colId xmlns:a16="http://schemas.microsoft.com/office/drawing/2014/main" val="20000"/>
                    </a:ext>
                  </a:extLst>
                </a:gridCol>
                <a:gridCol w="2319999">
                  <a:extLst>
                    <a:ext uri="{9D8B030D-6E8A-4147-A177-3AD203B41FA5}">
                      <a16:colId xmlns:a16="http://schemas.microsoft.com/office/drawing/2014/main" val="20001"/>
                    </a:ext>
                  </a:extLst>
                </a:gridCol>
              </a:tblGrid>
              <a:tr h="650335">
                <a:tc gridSpan="2">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 </a:t>
                      </a:r>
                      <a:endParaRPr lang="en-ZA" sz="1600" dirty="0">
                        <a:effectLst/>
                        <a:latin typeface="Arial" panose="020B0604020202020204" pitchFamily="34" charset="0"/>
                        <a:cs typeface="Arial" panose="020B0604020202020204" pitchFamily="34" charset="0"/>
                      </a:endParaRPr>
                    </a:p>
                    <a:p>
                      <a:pPr>
                        <a:lnSpc>
                          <a:spcPct val="107000"/>
                        </a:lnSpc>
                        <a:spcAft>
                          <a:spcPts val="800"/>
                        </a:spcAft>
                      </a:pPr>
                      <a:r>
                        <a:rPr lang="en-US" sz="1600" dirty="0">
                          <a:effectLst/>
                          <a:latin typeface="Arial" panose="020B0604020202020204" pitchFamily="34" charset="0"/>
                          <a:cs typeface="Arial" panose="020B0604020202020204" pitchFamily="34" charset="0"/>
                        </a:rPr>
                        <a:t>First Quarter</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tx2">
                        <a:lumMod val="40000"/>
                        <a:lumOff val="60000"/>
                      </a:schemeClr>
                    </a:solidFill>
                  </a:tcPr>
                </a:tc>
                <a:tc hMerge="1">
                  <a:txBody>
                    <a:bodyPr/>
                    <a:lstStyle/>
                    <a:p>
                      <a:endParaRPr lang="en-ZA"/>
                    </a:p>
                  </a:txBody>
                  <a:tcPr/>
                </a:tc>
                <a:extLst>
                  <a:ext uri="{0D108BD9-81ED-4DB2-BD59-A6C34878D82A}">
                    <a16:rowId xmlns:a16="http://schemas.microsoft.com/office/drawing/2014/main" val="10000"/>
                  </a:ext>
                </a:extLst>
              </a:tr>
              <a:tr h="291907">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Audit Committee Meeting</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US" sz="1600">
                          <a:effectLst/>
                          <a:latin typeface="Arial" panose="020B0604020202020204" pitchFamily="34" charset="0"/>
                          <a:cs typeface="Arial" panose="020B0604020202020204" pitchFamily="34" charset="0"/>
                        </a:rPr>
                        <a:t>16 July 2020</a:t>
                      </a:r>
                      <a:endParaRPr lang="en-ZA" sz="160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1"/>
                  </a:ext>
                </a:extLst>
              </a:tr>
              <a:tr h="282491">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Performance Committee Meeting</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US" sz="1600">
                          <a:effectLst/>
                          <a:latin typeface="Arial" panose="020B0604020202020204" pitchFamily="34" charset="0"/>
                          <a:cs typeface="Arial" panose="020B0604020202020204" pitchFamily="34" charset="0"/>
                        </a:rPr>
                        <a:t>20 July 2020</a:t>
                      </a:r>
                      <a:endParaRPr lang="en-ZA" sz="160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2"/>
                  </a:ext>
                </a:extLst>
              </a:tr>
              <a:tr h="1034321">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Special Audit Committee</a:t>
                      </a:r>
                      <a:endParaRPr lang="en-ZA" sz="1600" dirty="0">
                        <a:effectLst/>
                        <a:latin typeface="Arial" panose="020B0604020202020204" pitchFamily="34" charset="0"/>
                        <a:cs typeface="Arial" panose="020B0604020202020204" pitchFamily="34" charset="0"/>
                      </a:endParaRPr>
                    </a:p>
                    <a:p>
                      <a:pPr>
                        <a:lnSpc>
                          <a:spcPct val="107000"/>
                        </a:lnSpc>
                        <a:spcAft>
                          <a:spcPts val="800"/>
                        </a:spcAft>
                      </a:pPr>
                      <a:r>
                        <a:rPr lang="en-US" sz="1600" dirty="0">
                          <a:effectLst/>
                          <a:latin typeface="Arial" panose="020B0604020202020204" pitchFamily="34" charset="0"/>
                          <a:cs typeface="Arial" panose="020B0604020202020204" pitchFamily="34" charset="0"/>
                        </a:rPr>
                        <a:t>-Review of Annual Financial Statement( Final Draft)</a:t>
                      </a:r>
                      <a:endParaRPr lang="en-ZA" sz="1600" dirty="0">
                        <a:effectLst/>
                        <a:latin typeface="Arial" panose="020B0604020202020204" pitchFamily="34" charset="0"/>
                        <a:cs typeface="Arial" panose="020B0604020202020204" pitchFamily="34" charset="0"/>
                      </a:endParaRPr>
                    </a:p>
                    <a:p>
                      <a:pPr>
                        <a:lnSpc>
                          <a:spcPct val="107000"/>
                        </a:lnSpc>
                        <a:spcAft>
                          <a:spcPts val="800"/>
                        </a:spcAft>
                      </a:pPr>
                      <a:r>
                        <a:rPr lang="en-US" sz="1600" dirty="0">
                          <a:effectLst/>
                          <a:latin typeface="Arial" panose="020B0604020202020204" pitchFamily="34" charset="0"/>
                          <a:cs typeface="Arial" panose="020B0604020202020204" pitchFamily="34" charset="0"/>
                        </a:rPr>
                        <a:t>-Review of Annual Performance Report ( Final Draft)</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28 October 2020</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3"/>
                  </a:ext>
                </a:extLst>
              </a:tr>
              <a:tr h="1034321">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Audit Committee Meeting</a:t>
                      </a:r>
                      <a:endParaRPr lang="en-ZA" sz="1600" dirty="0">
                        <a:effectLst/>
                        <a:latin typeface="Arial" panose="020B0604020202020204" pitchFamily="34" charset="0"/>
                        <a:cs typeface="Arial" panose="020B0604020202020204" pitchFamily="34" charset="0"/>
                      </a:endParaRPr>
                    </a:p>
                    <a:p>
                      <a:pPr>
                        <a:lnSpc>
                          <a:spcPct val="107000"/>
                        </a:lnSpc>
                        <a:spcAft>
                          <a:spcPts val="800"/>
                        </a:spcAft>
                      </a:pPr>
                      <a:r>
                        <a:rPr lang="en-US" sz="1600" dirty="0">
                          <a:effectLst/>
                          <a:latin typeface="Arial" panose="020B0604020202020204" pitchFamily="34" charset="0"/>
                          <a:cs typeface="Arial" panose="020B0604020202020204" pitchFamily="34" charset="0"/>
                        </a:rPr>
                        <a:t>-Ordinary Audit committee reports</a:t>
                      </a:r>
                      <a:endParaRPr lang="en-ZA" sz="1600" dirty="0">
                        <a:effectLst/>
                        <a:latin typeface="Arial" panose="020B0604020202020204" pitchFamily="34" charset="0"/>
                        <a:cs typeface="Arial" panose="020B0604020202020204" pitchFamily="34" charset="0"/>
                      </a:endParaRPr>
                    </a:p>
                    <a:p>
                      <a:pPr>
                        <a:lnSpc>
                          <a:spcPct val="107000"/>
                        </a:lnSpc>
                        <a:spcAft>
                          <a:spcPts val="800"/>
                        </a:spcAft>
                      </a:pPr>
                      <a:r>
                        <a:rPr lang="en-US" sz="1600" dirty="0">
                          <a:effectLst/>
                          <a:latin typeface="Arial" panose="020B0604020202020204" pitchFamily="34" charset="0"/>
                          <a:cs typeface="Arial" panose="020B0604020202020204" pitchFamily="34" charset="0"/>
                        </a:rPr>
                        <a:t>-Review of Annual Financial Statement( 1</a:t>
                      </a:r>
                      <a:r>
                        <a:rPr lang="en-US" sz="1600" baseline="30000" dirty="0">
                          <a:effectLst/>
                          <a:latin typeface="Arial" panose="020B0604020202020204" pitchFamily="34" charset="0"/>
                          <a:cs typeface="Arial" panose="020B0604020202020204" pitchFamily="34" charset="0"/>
                        </a:rPr>
                        <a:t>st</a:t>
                      </a:r>
                      <a:r>
                        <a:rPr lang="en-US" sz="1600" dirty="0">
                          <a:effectLst/>
                          <a:latin typeface="Arial" panose="020B0604020202020204" pitchFamily="34" charset="0"/>
                          <a:cs typeface="Arial" panose="020B0604020202020204" pitchFamily="34" charset="0"/>
                        </a:rPr>
                        <a:t> Draft)</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22 October 2020</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4"/>
                  </a:ext>
                </a:extLst>
              </a:tr>
              <a:tr h="282491">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Performance Committee Meeting</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23 October 2020</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5"/>
                  </a:ext>
                </a:extLst>
              </a:tr>
              <a:tr h="650335">
                <a:tc gridSpan="2">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 </a:t>
                      </a:r>
                      <a:endParaRPr lang="en-ZA" sz="1600" dirty="0">
                        <a:effectLst/>
                        <a:latin typeface="Arial" panose="020B0604020202020204" pitchFamily="34" charset="0"/>
                        <a:cs typeface="Arial" panose="020B0604020202020204" pitchFamily="34" charset="0"/>
                      </a:endParaRPr>
                    </a:p>
                    <a:p>
                      <a:pPr>
                        <a:lnSpc>
                          <a:spcPct val="107000"/>
                        </a:lnSpc>
                        <a:spcAft>
                          <a:spcPts val="800"/>
                        </a:spcAft>
                      </a:pPr>
                      <a:r>
                        <a:rPr lang="en-US" sz="1600" dirty="0">
                          <a:effectLst/>
                          <a:latin typeface="Arial" panose="020B0604020202020204" pitchFamily="34" charset="0"/>
                          <a:cs typeface="Arial" panose="020B0604020202020204" pitchFamily="34" charset="0"/>
                        </a:rPr>
                        <a:t>Second Quarter</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tx2">
                        <a:lumMod val="40000"/>
                        <a:lumOff val="60000"/>
                      </a:schemeClr>
                    </a:solidFill>
                  </a:tcPr>
                </a:tc>
                <a:tc hMerge="1">
                  <a:txBody>
                    <a:bodyPr/>
                    <a:lstStyle/>
                    <a:p>
                      <a:endParaRPr lang="en-ZA"/>
                    </a:p>
                  </a:txBody>
                  <a:tcPr/>
                </a:tc>
                <a:extLst>
                  <a:ext uri="{0D108BD9-81ED-4DB2-BD59-A6C34878D82A}">
                    <a16:rowId xmlns:a16="http://schemas.microsoft.com/office/drawing/2014/main" val="10006"/>
                  </a:ext>
                </a:extLst>
              </a:tr>
              <a:tr h="282491">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Audit Committee Meeting</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25 January 2021</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7"/>
                  </a:ext>
                </a:extLst>
              </a:tr>
              <a:tr h="291907">
                <a:tc>
                  <a:txBody>
                    <a:bodyPr/>
                    <a:lstStyle/>
                    <a:p>
                      <a:pPr>
                        <a:lnSpc>
                          <a:spcPct val="107000"/>
                        </a:lnSpc>
                        <a:spcAft>
                          <a:spcPts val="800"/>
                        </a:spcAft>
                      </a:pPr>
                      <a:r>
                        <a:rPr lang="en-US" sz="1600">
                          <a:effectLst/>
                          <a:latin typeface="Arial" panose="020B0604020202020204" pitchFamily="34" charset="0"/>
                          <a:cs typeface="Arial" panose="020B0604020202020204" pitchFamily="34" charset="0"/>
                        </a:rPr>
                        <a:t>Performance Committee Meeting</a:t>
                      </a:r>
                      <a:endParaRPr lang="en-ZA" sz="160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26 January 2021</a:t>
                      </a:r>
                      <a:endParaRPr lang="en-ZA" sz="160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86422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a:bodyPr>
          <a:lstStyle/>
          <a:p>
            <a:r>
              <a:rPr lang="en-ZA" sz="2000" b="1" kern="0" dirty="0" smtClean="0">
                <a:solidFill>
                  <a:srgbClr val="FFFFFF"/>
                </a:solidFill>
                <a:latin typeface="Arial" charset="0"/>
              </a:rPr>
              <a:t>AUDIT COMMITTEE</a:t>
            </a: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4" name="Subtitle 2"/>
          <p:cNvSpPr txBox="1">
            <a:spLocks/>
          </p:cNvSpPr>
          <p:nvPr/>
        </p:nvSpPr>
        <p:spPr>
          <a:xfrm>
            <a:off x="1182287" y="1764667"/>
            <a:ext cx="8710317" cy="5140958"/>
          </a:xfrm>
          <a:prstGeom prst="rect">
            <a:avLst/>
          </a:prstGeom>
        </p:spPr>
        <p:txBody>
          <a:bodyPr vert="horz" lIns="99551" tIns="49775" rIns="99551" bIns="49775" rtlCol="0">
            <a:normAutofit/>
          </a:bodyPr>
          <a:lstStyle>
            <a:lvl1pPr marL="373315" indent="-373315" algn="l" defTabSz="995507"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850" indent="-311096" algn="l" defTabSz="995507"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384" indent="-248877" algn="l" defTabSz="99550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138"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9891"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7645"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399"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152"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0906"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342900" indent="-342900">
              <a:buFont typeface="Arial" pitchFamily="34" charset="0"/>
              <a:buAutoNum type="arabicPeriod"/>
            </a:pPr>
            <a:endParaRPr lang="en-US" sz="1600" dirty="0" smtClean="0">
              <a:latin typeface="Arial" panose="020B0604020202020204" pitchFamily="34" charset="0"/>
              <a:cs typeface="Arial" panose="020B0604020202020204" pitchFamily="34" charset="0"/>
            </a:endParaRPr>
          </a:p>
          <a:p>
            <a:pPr marL="0" indent="0" algn="just">
              <a:buNone/>
            </a:pPr>
            <a:r>
              <a:rPr lang="en-ZA" sz="1600" dirty="0" smtClean="0">
                <a:latin typeface="Arial" panose="020B0604020202020204" pitchFamily="34" charset="0"/>
                <a:cs typeface="Arial" panose="020B0604020202020204" pitchFamily="34" charset="0"/>
              </a:rPr>
              <a:t>6.  </a:t>
            </a:r>
            <a:r>
              <a:rPr lang="en-ZA" sz="1800" dirty="0" smtClean="0">
                <a:latin typeface="Arial" panose="020B0604020202020204" pitchFamily="34" charset="0"/>
                <a:cs typeface="Arial" panose="020B0604020202020204" pitchFamily="34" charset="0"/>
              </a:rPr>
              <a:t>Audit </a:t>
            </a:r>
            <a:r>
              <a:rPr lang="en-ZA" sz="1800" dirty="0">
                <a:latin typeface="Arial" panose="020B0604020202020204" pitchFamily="34" charset="0"/>
                <a:cs typeface="Arial" panose="020B0604020202020204" pitchFamily="34" charset="0"/>
              </a:rPr>
              <a:t>and Performance committee reports to council on the progress </a:t>
            </a:r>
            <a:r>
              <a:rPr lang="en-ZA" sz="1800" dirty="0" smtClean="0">
                <a:latin typeface="Arial" panose="020B0604020202020204" pitchFamily="34" charset="0"/>
                <a:cs typeface="Arial" panose="020B0604020202020204" pitchFamily="34" charset="0"/>
              </a:rPr>
              <a:t>on</a:t>
            </a:r>
          </a:p>
          <a:p>
            <a:pPr marL="0" indent="0" algn="just">
              <a:buNone/>
            </a:pPr>
            <a:r>
              <a:rPr lang="en-ZA" sz="1800" dirty="0" smtClean="0">
                <a:latin typeface="Arial" panose="020B0604020202020204" pitchFamily="34" charset="0"/>
                <a:cs typeface="Arial" panose="020B0604020202020204" pitchFamily="34" charset="0"/>
              </a:rPr>
              <a:t>   execution </a:t>
            </a:r>
            <a:r>
              <a:rPr lang="en-ZA" sz="1800" dirty="0">
                <a:latin typeface="Arial" panose="020B0604020202020204" pitchFamily="34" charset="0"/>
                <a:cs typeface="Arial" panose="020B0604020202020204" pitchFamily="34" charset="0"/>
              </a:rPr>
              <a:t>of internal audit annual plan, management action plan and all </a:t>
            </a:r>
            <a:r>
              <a:rPr lang="en-ZA" sz="1800" dirty="0" smtClean="0">
                <a:latin typeface="Arial" panose="020B0604020202020204" pitchFamily="34" charset="0"/>
                <a:cs typeface="Arial" panose="020B0604020202020204" pitchFamily="34" charset="0"/>
              </a:rPr>
              <a:t>statutory</a:t>
            </a:r>
          </a:p>
          <a:p>
            <a:pPr marL="0" indent="0" algn="just">
              <a:buNone/>
            </a:pPr>
            <a:r>
              <a:rPr lang="en-ZA" sz="1800" dirty="0" smtClean="0">
                <a:latin typeface="Arial" panose="020B0604020202020204" pitchFamily="34" charset="0"/>
                <a:cs typeface="Arial" panose="020B0604020202020204" pitchFamily="34" charset="0"/>
              </a:rPr>
              <a:t>   reports </a:t>
            </a:r>
            <a:r>
              <a:rPr lang="en-ZA" sz="1800" dirty="0">
                <a:latin typeface="Arial" panose="020B0604020202020204" pitchFamily="34" charset="0"/>
                <a:cs typeface="Arial" panose="020B0604020202020204" pitchFamily="34" charset="0"/>
              </a:rPr>
              <a:t>on quarterly basis </a:t>
            </a:r>
            <a:r>
              <a:rPr lang="en-US" sz="1800" dirty="0">
                <a:latin typeface="Arial" panose="020B0604020202020204" pitchFamily="34" charset="0"/>
                <a:cs typeface="Arial" panose="020B0604020202020204" pitchFamily="34" charset="0"/>
              </a:rPr>
              <a:t>also when it is required to do so</a:t>
            </a:r>
            <a:r>
              <a:rPr lang="en-US" sz="1800" dirty="0" smtClean="0">
                <a:latin typeface="Arial" panose="020B0604020202020204" pitchFamily="34" charset="0"/>
                <a:cs typeface="Arial" panose="020B0604020202020204" pitchFamily="34" charset="0"/>
              </a:rPr>
              <a:t>.</a:t>
            </a:r>
          </a:p>
          <a:p>
            <a:pPr marL="0" indent="0" algn="just">
              <a:buNone/>
            </a:pPr>
            <a:endParaRPr lang="en-US" sz="1800" dirty="0" smtClean="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rPr>
              <a:t>7. Audit and Performance Committee submitted their first and second quarter</a:t>
            </a:r>
          </a:p>
          <a:p>
            <a:pPr marL="0" indent="0" algn="just">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reports to council during October 2020 and January 2021</a:t>
            </a:r>
            <a:endParaRPr lang="en-US" sz="1800" dirty="0">
              <a:latin typeface="Arial" panose="020B0604020202020204" pitchFamily="34" charset="0"/>
              <a:cs typeface="Arial" panose="020B0604020202020204" pitchFamily="34" charset="0"/>
            </a:endParaRPr>
          </a:p>
          <a:p>
            <a:pPr marL="342900" indent="-342900" algn="just">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834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a:bodyPr>
          <a:lstStyle/>
          <a:p>
            <a:r>
              <a:rPr lang="en-ZA" sz="2000" b="1" kern="0" dirty="0" smtClean="0">
                <a:solidFill>
                  <a:srgbClr val="FFFFFF"/>
                </a:solidFill>
                <a:latin typeface="Arial" charset="0"/>
              </a:rPr>
              <a:t>9. RISK MANAGEMENT COMMITTEE</a:t>
            </a: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6" name="Rectangle 5"/>
          <p:cNvSpPr/>
          <p:nvPr/>
        </p:nvSpPr>
        <p:spPr>
          <a:xfrm>
            <a:off x="1185680" y="1952625"/>
            <a:ext cx="8733671" cy="5509200"/>
          </a:xfrm>
          <a:prstGeom prst="rect">
            <a:avLst/>
          </a:prstGeom>
        </p:spPr>
        <p:txBody>
          <a:bodyPr wrap="square">
            <a:spAutoFit/>
          </a:bodyPr>
          <a:lstStyle/>
          <a:p>
            <a:pPr marL="342900" indent="-342900" algn="just">
              <a:buFont typeface="+mj-lt"/>
              <a:buAutoNum type="arabicPeriod"/>
            </a:pPr>
            <a:r>
              <a:rPr lang="en-US" sz="1800" dirty="0" smtClean="0">
                <a:latin typeface="Arial" panose="020B0604020202020204" pitchFamily="34" charset="0"/>
                <a:cs typeface="Arial" panose="020B0604020202020204" pitchFamily="34" charset="0"/>
              </a:rPr>
              <a:t>Risk Management Committee is chaired by an independent  person appointed by council</a:t>
            </a:r>
          </a:p>
          <a:p>
            <a:pPr marL="342900" indent="-342900" algn="just">
              <a:buFont typeface="+mj-lt"/>
              <a:buAutoNum type="arabicPeriod"/>
            </a:pPr>
            <a:endParaRPr lang="en-US" sz="18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n-US" sz="1800" dirty="0" smtClean="0">
                <a:latin typeface="Arial" panose="020B0604020202020204" pitchFamily="34" charset="0"/>
                <a:cs typeface="Arial" panose="020B0604020202020204" pitchFamily="34" charset="0"/>
              </a:rPr>
              <a:t>The Committee  consist of:</a:t>
            </a:r>
          </a:p>
          <a:p>
            <a:pPr marL="783504" lvl="1" indent="-285750" algn="jus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Municipal Manager</a:t>
            </a:r>
          </a:p>
          <a:p>
            <a:pPr marL="783504" lvl="1" indent="-285750" algn="jus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All directors</a:t>
            </a:r>
          </a:p>
          <a:p>
            <a:pPr marL="783504" lvl="1" indent="-285750" algn="jus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Internal Audit</a:t>
            </a:r>
          </a:p>
          <a:p>
            <a:pPr marL="783504" lvl="1" indent="-285750"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other </a:t>
            </a:r>
            <a:r>
              <a:rPr lang="en-US" sz="1800" dirty="0" smtClean="0">
                <a:latin typeface="Arial" panose="020B0604020202020204" pitchFamily="34" charset="0"/>
                <a:cs typeface="Arial" panose="020B0604020202020204" pitchFamily="34" charset="0"/>
              </a:rPr>
              <a:t>stakeholders ( Provincial Treasury, SALGA, COGHSTA)</a:t>
            </a:r>
          </a:p>
          <a:p>
            <a:pPr lvl="1"/>
            <a:endParaRPr lang="en-ZA" sz="1800" dirty="0">
              <a:latin typeface="Arial" panose="020B0604020202020204" pitchFamily="34" charset="0"/>
              <a:cs typeface="Arial" panose="020B0604020202020204" pitchFamily="34" charset="0"/>
            </a:endParaRPr>
          </a:p>
          <a:p>
            <a:pPr marL="342900" indent="-342900" algn="just">
              <a:buFont typeface="+mj-lt"/>
              <a:buAutoNum type="arabicPeriod"/>
            </a:pPr>
            <a:r>
              <a:rPr lang="en-US" sz="1800" dirty="0" smtClean="0">
                <a:latin typeface="Arial" panose="020B0604020202020204" pitchFamily="34" charset="0"/>
                <a:cs typeface="Arial" panose="020B0604020202020204" pitchFamily="34" charset="0"/>
              </a:rPr>
              <a:t>The committee managed to hold 2 meetings , one during the 1</a:t>
            </a:r>
            <a:r>
              <a:rPr lang="en-US" sz="1800" baseline="30000" dirty="0" smtClean="0">
                <a:latin typeface="Arial" panose="020B0604020202020204" pitchFamily="34" charset="0"/>
                <a:cs typeface="Arial" panose="020B0604020202020204" pitchFamily="34" charset="0"/>
              </a:rPr>
              <a:t>st</a:t>
            </a:r>
            <a:r>
              <a:rPr lang="en-US" sz="1800" dirty="0" smtClean="0">
                <a:latin typeface="Arial" panose="020B0604020202020204" pitchFamily="34" charset="0"/>
                <a:cs typeface="Arial" panose="020B0604020202020204" pitchFamily="34" charset="0"/>
              </a:rPr>
              <a:t> quarter of the financial year on the 16 October 2020 and the second one was held on the 27 January 2021</a:t>
            </a:r>
          </a:p>
          <a:p>
            <a:pPr marL="342900" indent="-342900" algn="just">
              <a:buFont typeface="+mj-lt"/>
              <a:buAutoNum type="arabicPeriod"/>
            </a:pPr>
            <a:endParaRPr lang="en-US" sz="1800" dirty="0">
              <a:latin typeface="Arial" panose="020B0604020202020204" pitchFamily="34" charset="0"/>
              <a:cs typeface="Arial" panose="020B0604020202020204" pitchFamily="34" charset="0"/>
            </a:endParaRPr>
          </a:p>
          <a:p>
            <a:pPr marL="342900" indent="-342900" algn="just">
              <a:buFont typeface="+mj-lt"/>
              <a:buAutoNum type="arabicPeriod"/>
            </a:pPr>
            <a:r>
              <a:rPr lang="en-US" sz="1800" dirty="0" smtClean="0">
                <a:latin typeface="Arial" panose="020B0604020202020204" pitchFamily="34" charset="0"/>
                <a:cs typeface="Arial" panose="020B0604020202020204" pitchFamily="34" charset="0"/>
              </a:rPr>
              <a:t>The chairperson of risk committee reports/ presents all risk related matters to the  Audit committee on quarterly basis.</a:t>
            </a:r>
          </a:p>
          <a:p>
            <a:pPr marL="342900" indent="-342900" algn="just">
              <a:buFont typeface="+mj-lt"/>
              <a:buAutoNum type="arabicPeriod"/>
            </a:pPr>
            <a:endParaRPr lang="en-US" sz="1800" dirty="0" smtClean="0">
              <a:latin typeface="Arial" panose="020B0604020202020204" pitchFamily="34" charset="0"/>
              <a:cs typeface="Arial" panose="020B0604020202020204" pitchFamily="34" charset="0"/>
            </a:endParaRPr>
          </a:p>
          <a:p>
            <a:pPr algn="just"/>
            <a:endParaRPr lang="en-US" sz="1600" dirty="0" smtClean="0"/>
          </a:p>
          <a:p>
            <a:pPr marL="342900" indent="-342900" algn="just">
              <a:buFont typeface="+mj-lt"/>
              <a:buAutoNum type="arabicPeriod"/>
            </a:pPr>
            <a:endParaRPr lang="en-US" sz="1600" dirty="0"/>
          </a:p>
          <a:p>
            <a:pPr marL="342900" indent="-342900" algn="just">
              <a:buFont typeface="+mj-lt"/>
              <a:buAutoNum type="arabicPeriod"/>
            </a:pPr>
            <a:endParaRPr lang="en-US" sz="1600" dirty="0" smtClean="0"/>
          </a:p>
          <a:p>
            <a:pPr marL="342900" indent="-342900" algn="just">
              <a:buFont typeface="+mj-lt"/>
              <a:buAutoNum type="arabicPeriod"/>
            </a:pPr>
            <a:endParaRPr lang="en-US" sz="1600" dirty="0"/>
          </a:p>
        </p:txBody>
      </p:sp>
    </p:spTree>
    <p:extLst>
      <p:ext uri="{BB962C8B-B14F-4D97-AF65-F5344CB8AC3E}">
        <p14:creationId xmlns:p14="http://schemas.microsoft.com/office/powerpoint/2010/main" val="7575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a:bodyPr>
          <a:lstStyle/>
          <a:p>
            <a:r>
              <a:rPr lang="en-ZA" sz="2000" b="1" kern="0" dirty="0" smtClean="0">
                <a:solidFill>
                  <a:srgbClr val="FFFFFF"/>
                </a:solidFill>
                <a:latin typeface="Arial" charset="0"/>
              </a:rPr>
              <a:t>10. MUNICIPAL PUBLIC ACCOUNTS COMMITTEE(MPAC)</a:t>
            </a: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4" name="Rectangle 3"/>
          <p:cNvSpPr/>
          <p:nvPr/>
        </p:nvSpPr>
        <p:spPr>
          <a:xfrm>
            <a:off x="1000919" y="1724025"/>
            <a:ext cx="8733671" cy="6232475"/>
          </a:xfrm>
          <a:prstGeom prst="rect">
            <a:avLst/>
          </a:prstGeom>
        </p:spPr>
        <p:txBody>
          <a:bodyPr wrap="square">
            <a:spAutoFit/>
          </a:bodyPr>
          <a:lstStyle/>
          <a:p>
            <a:pPr marL="342900" indent="-342900" algn="just">
              <a:lnSpc>
                <a:spcPct val="150000"/>
              </a:lnSpc>
              <a:buFont typeface="+mj-lt"/>
              <a:buAutoNum type="arabicPeriod"/>
            </a:pPr>
            <a:r>
              <a:rPr lang="en-US" sz="1800" dirty="0" smtClean="0">
                <a:latin typeface="Arial" panose="020B0604020202020204" pitchFamily="34" charset="0"/>
                <a:cs typeface="Arial" panose="020B0604020202020204" pitchFamily="34" charset="0"/>
              </a:rPr>
              <a:t>MPAC consist of Eight (8) members , which are constituted as follows:</a:t>
            </a:r>
          </a:p>
          <a:p>
            <a:pPr marL="783504" lvl="1" indent="-285750">
              <a:lnSpc>
                <a:spcPct val="150000"/>
              </a:lnSpc>
              <a:buFont typeface="Wingdings" panose="05000000000000000000" pitchFamily="2" charset="2"/>
              <a:buChar char="§"/>
            </a:pPr>
            <a:r>
              <a:rPr lang="en-ZA" sz="1800" dirty="0">
                <a:latin typeface="Arial" panose="020B0604020202020204" pitchFamily="34" charset="0"/>
                <a:cs typeface="Arial" panose="020B0604020202020204" pitchFamily="34" charset="0"/>
              </a:rPr>
              <a:t>5 Members from </a:t>
            </a:r>
            <a:r>
              <a:rPr lang="en-ZA" sz="1800" dirty="0" smtClean="0">
                <a:latin typeface="Arial" panose="020B0604020202020204" pitchFamily="34" charset="0"/>
                <a:cs typeface="Arial" panose="020B0604020202020204" pitchFamily="34" charset="0"/>
              </a:rPr>
              <a:t>ANC;</a:t>
            </a:r>
            <a:endParaRPr lang="en-ZA" sz="1800" dirty="0">
              <a:latin typeface="Arial" panose="020B0604020202020204" pitchFamily="34" charset="0"/>
              <a:cs typeface="Arial" panose="020B0604020202020204" pitchFamily="34" charset="0"/>
            </a:endParaRPr>
          </a:p>
          <a:p>
            <a:pPr marL="783504" lvl="1" indent="-285750">
              <a:lnSpc>
                <a:spcPct val="150000"/>
              </a:lnSpc>
              <a:buFont typeface="Wingdings" panose="05000000000000000000" pitchFamily="2" charset="2"/>
              <a:buChar char="§"/>
            </a:pPr>
            <a:r>
              <a:rPr lang="en-ZA" sz="1800" dirty="0">
                <a:latin typeface="Arial" panose="020B0604020202020204" pitchFamily="34" charset="0"/>
                <a:cs typeface="Arial" panose="020B0604020202020204" pitchFamily="34" charset="0"/>
              </a:rPr>
              <a:t>2 Members from EFF</a:t>
            </a:r>
            <a:r>
              <a:rPr lang="en-ZA" sz="1800" dirty="0" smtClean="0">
                <a:latin typeface="Arial" panose="020B0604020202020204" pitchFamily="34" charset="0"/>
                <a:cs typeface="Arial" panose="020B0604020202020204" pitchFamily="34" charset="0"/>
              </a:rPr>
              <a:t>; and</a:t>
            </a:r>
            <a:endParaRPr lang="en-ZA" sz="1800" dirty="0">
              <a:latin typeface="Arial" panose="020B0604020202020204" pitchFamily="34" charset="0"/>
              <a:cs typeface="Arial" panose="020B0604020202020204" pitchFamily="34" charset="0"/>
            </a:endParaRPr>
          </a:p>
          <a:p>
            <a:pPr marL="783504" lvl="1" indent="-285750">
              <a:lnSpc>
                <a:spcPct val="150000"/>
              </a:lnSpc>
              <a:spcAft>
                <a:spcPts val="600"/>
              </a:spcAft>
              <a:buFont typeface="Wingdings" panose="05000000000000000000" pitchFamily="2" charset="2"/>
              <a:buChar char="§"/>
            </a:pPr>
            <a:r>
              <a:rPr lang="en-ZA" sz="1800" dirty="0">
                <a:latin typeface="Arial" panose="020B0604020202020204" pitchFamily="34" charset="0"/>
                <a:cs typeface="Arial" panose="020B0604020202020204" pitchFamily="34" charset="0"/>
              </a:rPr>
              <a:t>1 Member from </a:t>
            </a:r>
            <a:r>
              <a:rPr lang="en-ZA" sz="1800" dirty="0" smtClean="0">
                <a:latin typeface="Arial" panose="020B0604020202020204" pitchFamily="34" charset="0"/>
                <a:cs typeface="Arial" panose="020B0604020202020204" pitchFamily="34" charset="0"/>
              </a:rPr>
              <a:t>DA.</a:t>
            </a:r>
          </a:p>
          <a:p>
            <a:pPr lvl="1">
              <a:lnSpc>
                <a:spcPct val="150000"/>
              </a:lnSpc>
            </a:pPr>
            <a:r>
              <a:rPr lang="en-ZA" sz="1800" dirty="0" smtClean="0">
                <a:latin typeface="Arial" panose="020B0604020202020204" pitchFamily="34" charset="0"/>
                <a:cs typeface="Arial" panose="020B0604020202020204" pitchFamily="34" charset="0"/>
              </a:rPr>
              <a:t>1 Official </a:t>
            </a: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MPAC Researcher </a:t>
            </a:r>
            <a:endParaRPr lang="en-ZA" sz="18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n-US" sz="1800" dirty="0">
                <a:latin typeface="Arial" panose="020B0604020202020204" pitchFamily="34" charset="0"/>
                <a:cs typeface="Arial" panose="020B0604020202020204" pitchFamily="34" charset="0"/>
              </a:rPr>
              <a:t>MPAC managed </a:t>
            </a:r>
            <a:r>
              <a:rPr lang="en-US" sz="1800" dirty="0" smtClean="0">
                <a:latin typeface="Arial" panose="020B0604020202020204" pitchFamily="34" charset="0"/>
                <a:cs typeface="Arial" panose="020B0604020202020204" pitchFamily="34" charset="0"/>
              </a:rPr>
              <a:t>to hold eleven(11) meetings from July to December 2020</a:t>
            </a:r>
          </a:p>
          <a:p>
            <a:pPr marL="342900" indent="-342900" algn="just">
              <a:lnSpc>
                <a:spcPct val="150000"/>
              </a:lnSpc>
              <a:buFont typeface="+mj-lt"/>
              <a:buAutoNum type="arabicPeriod"/>
            </a:pPr>
            <a:r>
              <a:rPr lang="en-US" sz="1800" dirty="0">
                <a:latin typeface="Arial" panose="020B0604020202020204" pitchFamily="34" charset="0"/>
                <a:cs typeface="Arial" panose="020B0604020202020204" pitchFamily="34" charset="0"/>
              </a:rPr>
              <a:t>MPAC </a:t>
            </a:r>
            <a:r>
              <a:rPr lang="en-ZA" sz="1800" dirty="0" smtClean="0">
                <a:latin typeface="Arial" panose="020B0604020202020204" pitchFamily="34" charset="0"/>
                <a:cs typeface="Arial" panose="020B0604020202020204" pitchFamily="34" charset="0"/>
              </a:rPr>
              <a:t>received</a:t>
            </a:r>
            <a:r>
              <a:rPr lang="en-ZA" sz="1800" dirty="0">
                <a:latin typeface="Arial" panose="020B0604020202020204" pitchFamily="34" charset="0"/>
                <a:cs typeface="Arial" panose="020B0604020202020204" pitchFamily="34" charset="0"/>
              </a:rPr>
              <a:t> four submissions from Council between the 01 July 2020 to end of 31 December </a:t>
            </a:r>
            <a:r>
              <a:rPr lang="en-ZA" sz="1800" dirty="0" smtClean="0">
                <a:latin typeface="Arial" panose="020B0604020202020204" pitchFamily="34" charset="0"/>
                <a:cs typeface="Arial" panose="020B0604020202020204" pitchFamily="34" charset="0"/>
              </a:rPr>
              <a:t>2020 on dates as follows:</a:t>
            </a:r>
          </a:p>
          <a:p>
            <a:pPr marL="783504" lvl="1" indent="-285750">
              <a:lnSpc>
                <a:spcPct val="150000"/>
              </a:lnSpc>
              <a:buFont typeface="Wingdings" panose="05000000000000000000" pitchFamily="2" charset="2"/>
              <a:buChar char="§"/>
            </a:pPr>
            <a:r>
              <a:rPr lang="en-ZA" sz="1800" dirty="0">
                <a:latin typeface="Arial" panose="020B0604020202020204" pitchFamily="34" charset="0"/>
                <a:cs typeface="Arial" panose="020B0604020202020204" pitchFamily="34" charset="0"/>
              </a:rPr>
              <a:t>August 2020: </a:t>
            </a:r>
            <a:r>
              <a:rPr lang="en-ZA" sz="1800" b="1" dirty="0" smtClean="0">
                <a:latin typeface="Arial" panose="020B0604020202020204" pitchFamily="34" charset="0"/>
                <a:cs typeface="Arial" panose="020B0604020202020204" pitchFamily="34" charset="0"/>
              </a:rPr>
              <a:t>Two Reports (2)</a:t>
            </a:r>
          </a:p>
          <a:p>
            <a:pPr marL="783504" lvl="1" indent="-285750">
              <a:lnSpc>
                <a:spcPct val="150000"/>
              </a:lnSpc>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October 2020: </a:t>
            </a:r>
            <a:r>
              <a:rPr lang="en-ZA" sz="1800" b="1" dirty="0" smtClean="0">
                <a:latin typeface="Arial" panose="020B0604020202020204" pitchFamily="34" charset="0"/>
                <a:cs typeface="Arial" panose="020B0604020202020204" pitchFamily="34" charset="0"/>
              </a:rPr>
              <a:t>Two Reports (2</a:t>
            </a:r>
            <a:r>
              <a:rPr lang="en-ZA" sz="1800" dirty="0" smtClean="0">
                <a:latin typeface="Arial" panose="020B0604020202020204" pitchFamily="34" charset="0"/>
                <a:cs typeface="Arial" panose="020B0604020202020204" pitchFamily="34" charset="0"/>
              </a:rPr>
              <a:t>)</a:t>
            </a:r>
            <a:endParaRPr lang="en-ZA" sz="18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n-ZA" sz="1800" dirty="0">
                <a:latin typeface="Arial" panose="020B0604020202020204" pitchFamily="34" charset="0"/>
                <a:cs typeface="Arial" panose="020B0604020202020204" pitchFamily="34" charset="0"/>
              </a:rPr>
              <a:t>T</a:t>
            </a:r>
            <a:r>
              <a:rPr lang="en-ZA" sz="1800" dirty="0" smtClean="0">
                <a:latin typeface="Arial" panose="020B0604020202020204" pitchFamily="34" charset="0"/>
                <a:cs typeface="Arial" panose="020B0604020202020204" pitchFamily="34" charset="0"/>
              </a:rPr>
              <a:t>he committee </a:t>
            </a:r>
            <a:r>
              <a:rPr lang="en-ZA" sz="1800" dirty="0">
                <a:latin typeface="Arial" panose="020B0604020202020204" pitchFamily="34" charset="0"/>
                <a:cs typeface="Arial" panose="020B0604020202020204" pitchFamily="34" charset="0"/>
              </a:rPr>
              <a:t>managed to submit only two </a:t>
            </a:r>
            <a:r>
              <a:rPr lang="en-ZA" sz="1800" dirty="0" smtClean="0">
                <a:latin typeface="Arial" panose="020B0604020202020204" pitchFamily="34" charset="0"/>
                <a:cs typeface="Arial" panose="020B0604020202020204" pitchFamily="34" charset="0"/>
              </a:rPr>
              <a:t>reports to council during October 2020 </a:t>
            </a:r>
            <a:r>
              <a:rPr lang="en-ZA" sz="1800" dirty="0">
                <a:latin typeface="Arial" panose="020B0604020202020204" pitchFamily="34" charset="0"/>
                <a:cs typeface="Arial" panose="020B0604020202020204" pitchFamily="34" charset="0"/>
              </a:rPr>
              <a:t>and two are still </a:t>
            </a:r>
            <a:r>
              <a:rPr lang="en-ZA" sz="1800" dirty="0" smtClean="0">
                <a:latin typeface="Arial" panose="020B0604020202020204" pitchFamily="34" charset="0"/>
                <a:cs typeface="Arial" panose="020B0604020202020204" pitchFamily="34" charset="0"/>
              </a:rPr>
              <a:t>pending. </a:t>
            </a:r>
          </a:p>
          <a:p>
            <a:pPr algn="just"/>
            <a:endParaRPr lang="en-US" sz="18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n-US" sz="1800" dirty="0">
              <a:latin typeface="Arial" panose="020B0604020202020204" pitchFamily="34" charset="0"/>
              <a:cs typeface="Arial" panose="020B0604020202020204" pitchFamily="34" charset="0"/>
            </a:endParaRPr>
          </a:p>
          <a:p>
            <a:pPr marL="342900" indent="-342900" algn="just">
              <a:buFont typeface="+mj-lt"/>
              <a:buAutoNum type="arabicPeriod"/>
            </a:pPr>
            <a:endParaRPr lang="en-US" sz="1800" dirty="0" smtClean="0"/>
          </a:p>
          <a:p>
            <a:pPr marL="342900" indent="-342900" algn="just">
              <a:buFont typeface="+mj-lt"/>
              <a:buAutoNum type="arabicPeriod"/>
            </a:pPr>
            <a:endParaRPr lang="en-US" sz="1600" dirty="0"/>
          </a:p>
        </p:txBody>
      </p:sp>
    </p:spTree>
    <p:extLst>
      <p:ext uri="{BB962C8B-B14F-4D97-AF65-F5344CB8AC3E}">
        <p14:creationId xmlns:p14="http://schemas.microsoft.com/office/powerpoint/2010/main" val="57344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19" y="885826"/>
            <a:ext cx="9619774" cy="762000"/>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TABLE OF CONTENTS</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p:txBody>
          <a:bodyPr>
            <a:normAutofit fontScale="92500" lnSpcReduction="20000"/>
          </a:bodyPr>
          <a:lstStyle/>
          <a:p>
            <a:pPr marL="514350" indent="-514350">
              <a:buFont typeface="Arial" pitchFamily="34" charset="0"/>
              <a:buAutoNum type="arabicPeriod"/>
            </a:pPr>
            <a:r>
              <a:rPr lang="en-ZA" sz="1600" dirty="0" smtClean="0">
                <a:latin typeface="Arial" panose="020B0604020202020204" pitchFamily="34" charset="0"/>
                <a:cs typeface="Arial" panose="020B0604020202020204" pitchFamily="34" charset="0"/>
              </a:rPr>
              <a:t>Background</a:t>
            </a:r>
            <a:endParaRPr lang="en-GB" sz="1600" dirty="0">
              <a:latin typeface="Arial" panose="020B0604020202020204" pitchFamily="34" charset="0"/>
              <a:cs typeface="Arial" panose="020B0604020202020204" pitchFamily="34" charset="0"/>
            </a:endParaRPr>
          </a:p>
          <a:p>
            <a:pPr marL="514350" indent="-514350">
              <a:buAutoNum type="arabicPeriod"/>
            </a:pPr>
            <a:r>
              <a:rPr lang="en-GB" sz="1600" dirty="0" smtClean="0">
                <a:latin typeface="Arial" panose="020B0604020202020204" pitchFamily="34" charset="0"/>
                <a:cs typeface="Arial" panose="020B0604020202020204" pitchFamily="34" charset="0"/>
              </a:rPr>
              <a:t>Institutional Capacity</a:t>
            </a:r>
          </a:p>
          <a:p>
            <a:pPr marL="514350" indent="-514350">
              <a:buFont typeface="Arial" pitchFamily="34" charset="0"/>
              <a:buAutoNum type="arabicPeriod"/>
            </a:pPr>
            <a:r>
              <a:rPr lang="en-GB" sz="1600" dirty="0">
                <a:latin typeface="Arial" panose="020B0604020202020204" pitchFamily="34" charset="0"/>
                <a:cs typeface="Arial" panose="020B0604020202020204" pitchFamily="34" charset="0"/>
              </a:rPr>
              <a:t>Institutional </a:t>
            </a:r>
            <a:r>
              <a:rPr lang="en-GB" sz="1600" dirty="0" smtClean="0">
                <a:latin typeface="Arial" panose="020B0604020202020204" pitchFamily="34" charset="0"/>
                <a:cs typeface="Arial" panose="020B0604020202020204" pitchFamily="34" charset="0"/>
              </a:rPr>
              <a:t>Stability</a:t>
            </a:r>
          </a:p>
          <a:p>
            <a:pPr marL="514350" indent="-514350">
              <a:buAutoNum type="arabicPeriod"/>
            </a:pPr>
            <a:r>
              <a:rPr lang="en-ZA" sz="1600" kern="0" dirty="0" smtClean="0">
                <a:latin typeface="Arial" charset="0"/>
              </a:rPr>
              <a:t>Salary disparities/ Parity</a:t>
            </a:r>
          </a:p>
          <a:p>
            <a:pPr marL="514350" indent="-514350">
              <a:buAutoNum type="arabicPeriod"/>
            </a:pPr>
            <a:r>
              <a:rPr lang="en-ZA" sz="1600" kern="0" dirty="0" smtClean="0">
                <a:latin typeface="Arial" charset="0"/>
              </a:rPr>
              <a:t>Media Issues</a:t>
            </a:r>
          </a:p>
          <a:p>
            <a:pPr marL="514350" indent="-514350">
              <a:buAutoNum type="arabicPeriod"/>
            </a:pPr>
            <a:r>
              <a:rPr lang="en-GB" sz="1600" dirty="0" smtClean="0">
                <a:latin typeface="Arial" panose="020B0604020202020204" pitchFamily="34" charset="0"/>
                <a:cs typeface="Arial" panose="020B0604020202020204" pitchFamily="34" charset="0"/>
              </a:rPr>
              <a:t>Material Litigations</a:t>
            </a:r>
          </a:p>
          <a:p>
            <a:pPr marL="514350" indent="-514350">
              <a:buAutoNum type="arabicPeriod"/>
            </a:pPr>
            <a:r>
              <a:rPr lang="en-GB" sz="1600" dirty="0" smtClean="0">
                <a:latin typeface="Arial" panose="020B0604020202020204" pitchFamily="34" charset="0"/>
                <a:cs typeface="Arial" panose="020B0604020202020204" pitchFamily="34" charset="0"/>
              </a:rPr>
              <a:t>VBS Matters</a:t>
            </a:r>
          </a:p>
          <a:p>
            <a:pPr marL="514350" indent="-514350">
              <a:buAutoNum type="arabicPeriod"/>
            </a:pPr>
            <a:r>
              <a:rPr lang="en-GB" sz="1600" dirty="0" smtClean="0">
                <a:latin typeface="Arial" panose="020B0604020202020204" pitchFamily="34" charset="0"/>
                <a:cs typeface="Arial" panose="020B0604020202020204" pitchFamily="34" charset="0"/>
              </a:rPr>
              <a:t>Audit Committee,</a:t>
            </a:r>
          </a:p>
          <a:p>
            <a:pPr marL="514350" indent="-514350">
              <a:buAutoNum type="arabicPeriod"/>
            </a:pPr>
            <a:r>
              <a:rPr lang="en-GB" sz="1600" dirty="0" smtClean="0">
                <a:latin typeface="Arial" panose="020B0604020202020204" pitchFamily="34" charset="0"/>
                <a:cs typeface="Arial" panose="020B0604020202020204" pitchFamily="34" charset="0"/>
              </a:rPr>
              <a:t>Risk Management Committee</a:t>
            </a:r>
            <a:r>
              <a:rPr lang="en-GB" sz="1600" dirty="0">
                <a:latin typeface="Arial" panose="020B0604020202020204" pitchFamily="34" charset="0"/>
                <a:cs typeface="Arial" panose="020B0604020202020204" pitchFamily="34" charset="0"/>
              </a:rPr>
              <a:t>, </a:t>
            </a:r>
            <a:endParaRPr lang="en-GB" sz="1600" dirty="0" smtClean="0">
              <a:latin typeface="Arial" panose="020B0604020202020204" pitchFamily="34" charset="0"/>
              <a:cs typeface="Arial" panose="020B0604020202020204" pitchFamily="34" charset="0"/>
            </a:endParaRPr>
          </a:p>
          <a:p>
            <a:pPr marL="514350" indent="-514350">
              <a:buAutoNum type="arabicPeriod"/>
            </a:pPr>
            <a:r>
              <a:rPr lang="en-GB" sz="1600" dirty="0" smtClean="0">
                <a:latin typeface="Arial" panose="020B0604020202020204" pitchFamily="34" charset="0"/>
                <a:cs typeface="Arial" panose="020B0604020202020204" pitchFamily="34" charset="0"/>
              </a:rPr>
              <a:t>Municipal Public Accounts Committee (MPAC) </a:t>
            </a:r>
          </a:p>
          <a:p>
            <a:pPr marL="514350" indent="-514350">
              <a:buAutoNum type="arabicPeriod"/>
            </a:pPr>
            <a:r>
              <a:rPr lang="en-GB" sz="1600" dirty="0" smtClean="0">
                <a:latin typeface="Arial" panose="020B0604020202020204" pitchFamily="34" charset="0"/>
                <a:cs typeface="Arial" panose="020B0604020202020204" pitchFamily="34" charset="0"/>
              </a:rPr>
              <a:t>Council structures</a:t>
            </a:r>
          </a:p>
          <a:p>
            <a:pPr marL="514350" indent="-514350">
              <a:buFont typeface="Arial" pitchFamily="34" charset="0"/>
              <a:buAutoNum type="arabicPeriod"/>
            </a:pPr>
            <a:r>
              <a:rPr lang="en-GB" sz="1600" dirty="0">
                <a:latin typeface="Arial" panose="020B0604020202020204" pitchFamily="34" charset="0"/>
                <a:cs typeface="Arial" panose="020B0604020202020204" pitchFamily="34" charset="0"/>
              </a:rPr>
              <a:t>Implementation of Post Audit Acton Plan</a:t>
            </a:r>
          </a:p>
          <a:p>
            <a:pPr marL="514350" indent="-514350">
              <a:buFont typeface="Arial" pitchFamily="34" charset="0"/>
              <a:buAutoNum type="arabicPeriod"/>
            </a:pPr>
            <a:r>
              <a:rPr lang="en-GB" sz="1600" dirty="0">
                <a:latin typeface="Arial" panose="020B0604020202020204" pitchFamily="34" charset="0"/>
                <a:cs typeface="Arial" panose="020B0604020202020204" pitchFamily="34" charset="0"/>
              </a:rPr>
              <a:t>Breakdown of COVID 19 </a:t>
            </a:r>
            <a:r>
              <a:rPr lang="en-GB" sz="1600" dirty="0" smtClean="0">
                <a:latin typeface="Arial" panose="020B0604020202020204" pitchFamily="34" charset="0"/>
                <a:cs typeface="Arial" panose="020B0604020202020204" pitchFamily="34" charset="0"/>
              </a:rPr>
              <a:t>Expenditure</a:t>
            </a:r>
          </a:p>
          <a:p>
            <a:pPr marL="514350" indent="-514350">
              <a:buFont typeface="Arial" pitchFamily="34" charset="0"/>
              <a:buAutoNum type="arabicPeriod"/>
            </a:pPr>
            <a:r>
              <a:rPr lang="en-GB" sz="1600" dirty="0" smtClean="0">
                <a:latin typeface="Arial" panose="020B0604020202020204" pitchFamily="34" charset="0"/>
                <a:cs typeface="Arial" panose="020B0604020202020204" pitchFamily="34" charset="0"/>
              </a:rPr>
              <a:t>Revenue Collection</a:t>
            </a:r>
            <a:r>
              <a:rPr lang="en-ZA" sz="1600" b="1" dirty="0" smtClean="0">
                <a:solidFill>
                  <a:schemeClr val="bg1"/>
                </a:solidFill>
                <a:latin typeface="Arial" panose="020B0604020202020204" pitchFamily="34" charset="0"/>
                <a:cs typeface="Arial" panose="020B0604020202020204" pitchFamily="34" charset="0"/>
              </a:rPr>
              <a:t>ERIOD </a:t>
            </a:r>
            <a:r>
              <a:rPr lang="en-ZA" sz="1600" b="1" dirty="0">
                <a:solidFill>
                  <a:schemeClr val="bg1"/>
                </a:solidFill>
                <a:latin typeface="Arial" panose="020B0604020202020204" pitchFamily="34" charset="0"/>
                <a:cs typeface="Arial" panose="020B0604020202020204" pitchFamily="34" charset="0"/>
              </a:rPr>
              <a:t>JULY 2019 TO FEBRUARY 2020</a:t>
            </a:r>
            <a:endParaRPr lang="en-GB" sz="1600" dirty="0" smtClean="0">
              <a:latin typeface="Arial" panose="020B0604020202020204" pitchFamily="34" charset="0"/>
              <a:cs typeface="Arial" panose="020B0604020202020204" pitchFamily="34" charset="0"/>
            </a:endParaRPr>
          </a:p>
          <a:p>
            <a:pPr marL="514350" indent="-514350">
              <a:buFont typeface="Arial" pitchFamily="34" charset="0"/>
              <a:buAutoNum type="arabicPeriod"/>
            </a:pPr>
            <a:r>
              <a:rPr lang="en-GB" sz="1600" dirty="0" smtClean="0">
                <a:latin typeface="Arial" panose="020B0604020202020204" pitchFamily="34" charset="0"/>
                <a:cs typeface="Arial" panose="020B0604020202020204" pitchFamily="34" charset="0"/>
              </a:rPr>
              <a:t>Irregular Expenditure </a:t>
            </a:r>
            <a:endParaRPr lang="en-GB" sz="1600" dirty="0">
              <a:latin typeface="Arial" panose="020B0604020202020204" pitchFamily="34" charset="0"/>
              <a:cs typeface="Arial" panose="020B0604020202020204" pitchFamily="34" charset="0"/>
            </a:endParaRPr>
          </a:p>
          <a:p>
            <a:pPr marL="514350" indent="-514350">
              <a:buFont typeface="Arial" pitchFamily="34" charset="0"/>
              <a:buAutoNum type="arabicPeriod"/>
            </a:pPr>
            <a:r>
              <a:rPr lang="en-GB" sz="1600" dirty="0" smtClean="0">
                <a:latin typeface="Arial" panose="020B0604020202020204" pitchFamily="34" charset="0"/>
                <a:cs typeface="Arial" panose="020B0604020202020204" pitchFamily="34" charset="0"/>
              </a:rPr>
              <a:t>Use of Consultants</a:t>
            </a:r>
          </a:p>
          <a:p>
            <a:pPr marL="514350" indent="-514350">
              <a:buFont typeface="Arial" pitchFamily="34" charset="0"/>
              <a:buAutoNum type="arabicPeriod"/>
            </a:pPr>
            <a:r>
              <a:rPr lang="en-GB" sz="1600" dirty="0" smtClean="0">
                <a:latin typeface="Arial" panose="020B0604020202020204" pitchFamily="34" charset="0"/>
                <a:cs typeface="Arial" panose="020B0604020202020204" pitchFamily="34" charset="0"/>
              </a:rPr>
              <a:t>Conditional grants performance</a:t>
            </a:r>
          </a:p>
          <a:p>
            <a:pPr marL="514350" indent="-514350">
              <a:buFont typeface="Arial" pitchFamily="34" charset="0"/>
              <a:buAutoNum type="arabicPeriod"/>
            </a:pPr>
            <a:r>
              <a:rPr lang="en-GB" sz="1600" dirty="0" smtClean="0">
                <a:latin typeface="Arial" panose="020B0604020202020204" pitchFamily="34" charset="0"/>
                <a:cs typeface="Arial" panose="020B0604020202020204" pitchFamily="34" charset="0"/>
              </a:rPr>
              <a:t>Funding Measurement</a:t>
            </a:r>
          </a:p>
          <a:p>
            <a:pPr marL="514350" indent="-514350">
              <a:buFont typeface="Arial" pitchFamily="34" charset="0"/>
              <a:buAutoNum type="arabicPeriod"/>
            </a:pPr>
            <a:r>
              <a:rPr lang="en-GB" sz="1600" dirty="0" smtClean="0">
                <a:latin typeface="Arial" panose="020B0604020202020204" pitchFamily="34" charset="0"/>
                <a:cs typeface="Arial" panose="020B0604020202020204" pitchFamily="34" charset="0"/>
              </a:rPr>
              <a:t>Current MIG Projects Performance</a:t>
            </a:r>
          </a:p>
          <a:p>
            <a:pPr marL="514350" indent="-514350">
              <a:buFont typeface="Arial" pitchFamily="34" charset="0"/>
              <a:buAutoNum type="arabicPeriod"/>
            </a:pPr>
            <a:r>
              <a:rPr lang="en-GB" sz="1600" dirty="0" smtClean="0">
                <a:latin typeface="Arial" panose="020B0604020202020204" pitchFamily="34" charset="0"/>
                <a:cs typeface="Arial" panose="020B0604020202020204" pitchFamily="34" charset="0"/>
              </a:rPr>
              <a:t>Service Delivery Midyear Performance (SDBIP 2020/21)</a:t>
            </a:r>
          </a:p>
          <a:p>
            <a:pPr marL="514350" indent="-514350">
              <a:buFont typeface="Arial" pitchFamily="34" charset="0"/>
              <a:buAutoNum type="arabicPeriod"/>
            </a:pPr>
            <a:r>
              <a:rPr lang="en-GB" sz="1600" dirty="0" smtClean="0">
                <a:latin typeface="Arial" panose="020B0604020202020204" pitchFamily="34" charset="0"/>
                <a:cs typeface="Arial" panose="020B0604020202020204" pitchFamily="34" charset="0"/>
              </a:rPr>
              <a:t>SPLUMA Compliance and Implementation</a:t>
            </a:r>
            <a:endParaRPr lang="en-GB" sz="1600" dirty="0">
              <a:latin typeface="Arial" panose="020B0604020202020204" pitchFamily="34" charset="0"/>
              <a:cs typeface="Arial" panose="020B0604020202020204" pitchFamily="34" charset="0"/>
            </a:endParaRPr>
          </a:p>
          <a:p>
            <a:pPr marL="0" indent="0">
              <a:buNone/>
            </a:pPr>
            <a:endParaRPr lang="en-GB"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5878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a:bodyPr>
          <a:lstStyle/>
          <a:p>
            <a:r>
              <a:rPr lang="en-ZA" sz="2000" b="1" kern="0" dirty="0" smtClean="0">
                <a:solidFill>
                  <a:srgbClr val="FFFFFF"/>
                </a:solidFill>
                <a:latin typeface="Arial" charset="0"/>
              </a:rPr>
              <a:t>11. COUNCIL STRUCTURES MEETINGS</a:t>
            </a: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4" name="Rectangle 3"/>
          <p:cNvSpPr/>
          <p:nvPr/>
        </p:nvSpPr>
        <p:spPr>
          <a:xfrm>
            <a:off x="1182288" y="1571625"/>
            <a:ext cx="8733671" cy="1815882"/>
          </a:xfrm>
          <a:prstGeom prst="rect">
            <a:avLst/>
          </a:prstGeom>
        </p:spPr>
        <p:txBody>
          <a:bodyPr wrap="square">
            <a:spAutoFit/>
          </a:bodyPr>
          <a:lstStyle/>
          <a:p>
            <a:pPr lvl="1"/>
            <a:endParaRPr lang="en-ZA" sz="1600" dirty="0">
              <a:latin typeface="Arial" panose="020B0604020202020204" pitchFamily="34" charset="0"/>
              <a:cs typeface="Arial" panose="020B0604020202020204" pitchFamily="34" charset="0"/>
            </a:endParaRPr>
          </a:p>
          <a:p>
            <a:pPr marL="342900" indent="-342900" algn="just">
              <a:buFont typeface="+mj-lt"/>
              <a:buAutoNum type="arabicPeriod"/>
            </a:pPr>
            <a:r>
              <a:rPr lang="en-US" sz="1600" dirty="0" smtClean="0">
                <a:latin typeface="Arial" panose="020B0604020202020204" pitchFamily="34" charset="0"/>
                <a:cs typeface="Arial" panose="020B0604020202020204" pitchFamily="34" charset="0"/>
              </a:rPr>
              <a:t>Municipal council structures managed to hold meetings from July to December 2020 as follows:</a:t>
            </a:r>
          </a:p>
          <a:p>
            <a:pPr algn="just"/>
            <a:endParaRPr lang="en-US" sz="16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n-US" sz="1600" dirty="0">
              <a:latin typeface="Arial" panose="020B0604020202020204" pitchFamily="34" charset="0"/>
              <a:cs typeface="Arial" panose="020B0604020202020204" pitchFamily="34" charset="0"/>
            </a:endParaRPr>
          </a:p>
          <a:p>
            <a:pPr marL="342900" indent="-342900" algn="just">
              <a:buFont typeface="+mj-lt"/>
              <a:buAutoNum type="arabicPeriod"/>
            </a:pPr>
            <a:endParaRPr lang="en-US" sz="16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n-US" sz="16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23387932"/>
              </p:ext>
            </p:extLst>
          </p:nvPr>
        </p:nvGraphicFramePr>
        <p:xfrm>
          <a:off x="1182288" y="2486025"/>
          <a:ext cx="8733672" cy="4181988"/>
        </p:xfrm>
        <a:graphic>
          <a:graphicData uri="http://schemas.openxmlformats.org/drawingml/2006/table">
            <a:tbl>
              <a:tblPr firstRow="1" firstCol="1" bandRow="1">
                <a:tableStyleId>{5C22544A-7EE6-4342-B048-85BDC9FD1C3A}</a:tableStyleId>
              </a:tblPr>
              <a:tblGrid>
                <a:gridCol w="4366836">
                  <a:extLst>
                    <a:ext uri="{9D8B030D-6E8A-4147-A177-3AD203B41FA5}">
                      <a16:colId xmlns:a16="http://schemas.microsoft.com/office/drawing/2014/main" val="20000"/>
                    </a:ext>
                  </a:extLst>
                </a:gridCol>
                <a:gridCol w="4366836">
                  <a:extLst>
                    <a:ext uri="{9D8B030D-6E8A-4147-A177-3AD203B41FA5}">
                      <a16:colId xmlns:a16="http://schemas.microsoft.com/office/drawing/2014/main" val="20001"/>
                    </a:ext>
                  </a:extLst>
                </a:gridCol>
              </a:tblGrid>
              <a:tr h="0">
                <a:tc>
                  <a:txBody>
                    <a:bodyPr/>
                    <a:lstStyle/>
                    <a:p>
                      <a:pPr>
                        <a:lnSpc>
                          <a:spcPct val="107000"/>
                        </a:lnSpc>
                        <a:spcAft>
                          <a:spcPts val="0"/>
                        </a:spcAft>
                      </a:pPr>
                      <a:r>
                        <a:rPr lang="en-ZA" sz="1800" dirty="0">
                          <a:effectLst/>
                        </a:rPr>
                        <a:t>DESCRIPTION</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dirty="0">
                          <a:effectLst/>
                        </a:rPr>
                        <a:t>NUMBER OF MEETINGS</a:t>
                      </a:r>
                    </a:p>
                    <a:p>
                      <a:pPr>
                        <a:lnSpc>
                          <a:spcPct val="107000"/>
                        </a:lnSpc>
                        <a:spcAft>
                          <a:spcPts val="0"/>
                        </a:spcAft>
                      </a:pPr>
                      <a:r>
                        <a:rPr lang="en-ZA" sz="1800" dirty="0">
                          <a:effectLst/>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nSpc>
                          <a:spcPct val="107000"/>
                        </a:lnSpc>
                        <a:spcAft>
                          <a:spcPts val="800"/>
                        </a:spcAft>
                      </a:pPr>
                      <a:r>
                        <a:rPr lang="en-US" sz="1800">
                          <a:effectLst/>
                        </a:rPr>
                        <a:t>EXCO Meetings</a:t>
                      </a:r>
                      <a:endParaRPr lang="en-ZA" sz="1800">
                        <a:effectLst/>
                      </a:endParaRPr>
                    </a:p>
                    <a:p>
                      <a:pPr>
                        <a:lnSpc>
                          <a:spcPct val="107000"/>
                        </a:lnSpc>
                        <a:spcAft>
                          <a:spcPts val="0"/>
                        </a:spcAft>
                      </a:pPr>
                      <a:r>
                        <a:rPr lang="en-ZA" sz="1800">
                          <a:effectLst/>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800" dirty="0">
                          <a:effectLst/>
                        </a:rPr>
                        <a:t>04 Ordinary meetings</a:t>
                      </a:r>
                      <a:endParaRPr lang="en-ZA" sz="1800" dirty="0">
                        <a:effectLst/>
                      </a:endParaRPr>
                    </a:p>
                    <a:p>
                      <a:pPr>
                        <a:spcAft>
                          <a:spcPts val="0"/>
                        </a:spcAft>
                      </a:pPr>
                      <a:r>
                        <a:rPr lang="en-US" sz="1800" dirty="0">
                          <a:effectLst/>
                        </a:rPr>
                        <a:t>13 special meetings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rowSpan="7">
                  <a:txBody>
                    <a:bodyPr/>
                    <a:lstStyle/>
                    <a:p>
                      <a:pPr>
                        <a:lnSpc>
                          <a:spcPct val="107000"/>
                        </a:lnSpc>
                        <a:spcAft>
                          <a:spcPts val="800"/>
                        </a:spcAft>
                      </a:pPr>
                      <a:r>
                        <a:rPr lang="en-US" sz="1800" dirty="0">
                          <a:effectLst/>
                        </a:rPr>
                        <a:t>Portfolio committee meetings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a:effectLst/>
                        </a:rPr>
                        <a:t>Community Services  = 6 meetings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vMerge="1">
                  <a:txBody>
                    <a:bodyPr/>
                    <a:lstStyle/>
                    <a:p>
                      <a:endParaRPr lang="en-ZA"/>
                    </a:p>
                  </a:txBody>
                  <a:tcPr/>
                </a:tc>
                <a:tc>
                  <a:txBody>
                    <a:bodyPr/>
                    <a:lstStyle/>
                    <a:p>
                      <a:pPr>
                        <a:lnSpc>
                          <a:spcPct val="107000"/>
                        </a:lnSpc>
                        <a:spcAft>
                          <a:spcPts val="0"/>
                        </a:spcAft>
                      </a:pPr>
                      <a:r>
                        <a:rPr lang="en-ZA" sz="1800" dirty="0">
                          <a:effectLst/>
                        </a:rPr>
                        <a:t>Budget &amp; Treasury    =  6 meetings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vMerge="1">
                  <a:txBody>
                    <a:bodyPr/>
                    <a:lstStyle/>
                    <a:p>
                      <a:endParaRPr lang="en-ZA"/>
                    </a:p>
                  </a:txBody>
                  <a:tcPr/>
                </a:tc>
                <a:tc>
                  <a:txBody>
                    <a:bodyPr/>
                    <a:lstStyle/>
                    <a:p>
                      <a:pPr>
                        <a:lnSpc>
                          <a:spcPct val="107000"/>
                        </a:lnSpc>
                        <a:spcAft>
                          <a:spcPts val="0"/>
                        </a:spcAft>
                      </a:pPr>
                      <a:r>
                        <a:rPr lang="en-ZA" sz="1800" dirty="0">
                          <a:effectLst/>
                        </a:rPr>
                        <a:t>Development Planning  =  4 meetings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vMerge="1">
                  <a:txBody>
                    <a:bodyPr/>
                    <a:lstStyle/>
                    <a:p>
                      <a:endParaRPr lang="en-ZA"/>
                    </a:p>
                  </a:txBody>
                  <a:tcPr/>
                </a:tc>
                <a:tc>
                  <a:txBody>
                    <a:bodyPr/>
                    <a:lstStyle/>
                    <a:p>
                      <a:pPr>
                        <a:lnSpc>
                          <a:spcPct val="107000"/>
                        </a:lnSpc>
                        <a:spcAft>
                          <a:spcPts val="0"/>
                        </a:spcAft>
                      </a:pPr>
                      <a:r>
                        <a:rPr lang="en-ZA" sz="1800">
                          <a:effectLst/>
                        </a:rPr>
                        <a:t>Corporate Services   =  6 meetings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vMerge="1">
                  <a:txBody>
                    <a:bodyPr/>
                    <a:lstStyle/>
                    <a:p>
                      <a:endParaRPr lang="en-ZA"/>
                    </a:p>
                  </a:txBody>
                  <a:tcPr/>
                </a:tc>
                <a:tc>
                  <a:txBody>
                    <a:bodyPr/>
                    <a:lstStyle/>
                    <a:p>
                      <a:pPr>
                        <a:lnSpc>
                          <a:spcPct val="107000"/>
                        </a:lnSpc>
                        <a:spcAft>
                          <a:spcPts val="0"/>
                        </a:spcAft>
                      </a:pPr>
                      <a:r>
                        <a:rPr lang="en-ZA" sz="1800">
                          <a:effectLst/>
                        </a:rPr>
                        <a:t>Technical Services   =   1 meeting</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0">
                <a:tc vMerge="1">
                  <a:txBody>
                    <a:bodyPr/>
                    <a:lstStyle/>
                    <a:p>
                      <a:endParaRPr lang="en-ZA"/>
                    </a:p>
                  </a:txBody>
                  <a:tcPr/>
                </a:tc>
                <a:tc>
                  <a:txBody>
                    <a:bodyPr/>
                    <a:lstStyle/>
                    <a:p>
                      <a:pPr>
                        <a:lnSpc>
                          <a:spcPct val="107000"/>
                        </a:lnSpc>
                        <a:spcAft>
                          <a:spcPts val="0"/>
                        </a:spcAft>
                      </a:pPr>
                      <a:r>
                        <a:rPr lang="en-ZA" sz="1800">
                          <a:effectLst/>
                        </a:rPr>
                        <a:t>Rules Ethics Public Participation  = 3 meetings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0">
                <a:tc vMerge="1">
                  <a:txBody>
                    <a:bodyPr/>
                    <a:lstStyle/>
                    <a:p>
                      <a:endParaRPr lang="en-ZA"/>
                    </a:p>
                  </a:txBody>
                  <a:tcPr/>
                </a:tc>
                <a:tc>
                  <a:txBody>
                    <a:bodyPr/>
                    <a:lstStyle/>
                    <a:p>
                      <a:pPr>
                        <a:lnSpc>
                          <a:spcPct val="107000"/>
                        </a:lnSpc>
                        <a:spcAft>
                          <a:spcPts val="0"/>
                        </a:spcAft>
                      </a:pPr>
                      <a:r>
                        <a:rPr lang="en-ZA" sz="1800">
                          <a:effectLst/>
                        </a:rPr>
                        <a:t>LEDT    =  5 meetings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0">
                <a:tc>
                  <a:txBody>
                    <a:bodyPr/>
                    <a:lstStyle/>
                    <a:p>
                      <a:pPr>
                        <a:lnSpc>
                          <a:spcPct val="107000"/>
                        </a:lnSpc>
                        <a:spcAft>
                          <a:spcPts val="800"/>
                        </a:spcAft>
                      </a:pPr>
                      <a:r>
                        <a:rPr lang="en-US" sz="1800">
                          <a:effectLst/>
                        </a:rPr>
                        <a:t>Council Meetings</a:t>
                      </a:r>
                      <a:endParaRPr lang="en-ZA" sz="1800">
                        <a:effectLst/>
                      </a:endParaRPr>
                    </a:p>
                    <a:p>
                      <a:pPr>
                        <a:lnSpc>
                          <a:spcPct val="107000"/>
                        </a:lnSpc>
                        <a:spcAft>
                          <a:spcPts val="0"/>
                        </a:spcAft>
                      </a:pPr>
                      <a:r>
                        <a:rPr lang="en-US" sz="1800">
                          <a:effectLst/>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800" dirty="0">
                          <a:effectLst/>
                        </a:rPr>
                        <a:t>2 Ordinary meetings</a:t>
                      </a:r>
                      <a:endParaRPr lang="en-ZA" sz="1800" dirty="0">
                        <a:effectLst/>
                      </a:endParaRPr>
                    </a:p>
                    <a:p>
                      <a:pPr>
                        <a:spcAft>
                          <a:spcPts val="0"/>
                        </a:spcAft>
                      </a:pPr>
                      <a:r>
                        <a:rPr lang="en-US" sz="1800" dirty="0">
                          <a:effectLst/>
                        </a:rPr>
                        <a:t>8 Special Meetings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69279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885825"/>
            <a:ext cx="9619774" cy="685800"/>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12. IMPLEMENTATION OF THE POST AUDIT ACTION PLAN (PAAP)</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a:xfrm>
            <a:off x="534432" y="1571625"/>
            <a:ext cx="9619774" cy="5562600"/>
          </a:xfrm>
        </p:spPr>
        <p:txBody>
          <a:bodyPr>
            <a:noAutofit/>
          </a:bodyPr>
          <a:lstStyle/>
          <a:p>
            <a:pPr>
              <a:lnSpc>
                <a:spcPct val="150000"/>
              </a:lnSpc>
              <a:spcBef>
                <a:spcPts val="0"/>
              </a:spcBef>
            </a:pPr>
            <a:r>
              <a:rPr lang="en-US" sz="1800" dirty="0" smtClean="0">
                <a:solidFill>
                  <a:schemeClr val="tx1"/>
                </a:solidFill>
                <a:latin typeface="Arial" panose="020B0604020202020204" pitchFamily="34" charset="0"/>
                <a:cs typeface="Arial" panose="020B0604020202020204" pitchFamily="34" charset="0"/>
              </a:rPr>
              <a:t>FTLM retained </a:t>
            </a:r>
            <a:r>
              <a:rPr lang="en-US" sz="1800" dirty="0">
                <a:solidFill>
                  <a:schemeClr val="tx1"/>
                </a:solidFill>
                <a:latin typeface="Arial" panose="020B0604020202020204" pitchFamily="34" charset="0"/>
                <a:cs typeface="Arial" panose="020B0604020202020204" pitchFamily="34" charset="0"/>
              </a:rPr>
              <a:t>qualified audit opinion in 2018/19. </a:t>
            </a:r>
            <a:endParaRPr lang="en-ZA" sz="1800" dirty="0">
              <a:solidFill>
                <a:schemeClr val="tx1"/>
              </a:solidFill>
              <a:latin typeface="Arial" panose="020B0604020202020204" pitchFamily="34" charset="0"/>
              <a:cs typeface="Arial" panose="020B0604020202020204" pitchFamily="34" charset="0"/>
            </a:endParaRPr>
          </a:p>
          <a:p>
            <a:pPr>
              <a:lnSpc>
                <a:spcPct val="150000"/>
              </a:lnSpc>
              <a:spcBef>
                <a:spcPts val="0"/>
              </a:spcBef>
            </a:pPr>
            <a:r>
              <a:rPr lang="en-US" sz="1800" dirty="0" smtClean="0">
                <a:latin typeface="Arial" panose="020B0604020202020204" pitchFamily="34" charset="0"/>
                <a:cs typeface="Arial" panose="020B0604020202020204" pitchFamily="34" charset="0"/>
              </a:rPr>
              <a:t>100</a:t>
            </a:r>
            <a:r>
              <a:rPr lang="en-US" sz="1800" dirty="0" smtClean="0">
                <a:solidFill>
                  <a:schemeClr val="tx1"/>
                </a:solidFill>
                <a:latin typeface="Arial" panose="020B0604020202020204" pitchFamily="34" charset="0"/>
                <a:cs typeface="Arial" panose="020B0604020202020204" pitchFamily="34" charset="0"/>
              </a:rPr>
              <a:t>% of the</a:t>
            </a:r>
            <a:r>
              <a:rPr lang="en-GB" sz="1800" dirty="0" smtClean="0">
                <a:solidFill>
                  <a:schemeClr val="tx1"/>
                </a:solidFill>
                <a:latin typeface="Arial" panose="020B0604020202020204" pitchFamily="34" charset="0"/>
                <a:cs typeface="Arial" panose="020B0604020202020204" pitchFamily="34" charset="0"/>
              </a:rPr>
              <a:t> action plan were addressed by </a:t>
            </a:r>
            <a:r>
              <a:rPr lang="en-US" sz="1800" dirty="0" smtClean="0">
                <a:solidFill>
                  <a:schemeClr val="tx1"/>
                </a:solidFill>
                <a:latin typeface="Arial" panose="020B0604020202020204" pitchFamily="34" charset="0"/>
                <a:cs typeface="Arial" panose="020B0604020202020204" pitchFamily="34" charset="0"/>
              </a:rPr>
              <a:t>31 October  2020 (before the commencement of the Audit)</a:t>
            </a:r>
          </a:p>
          <a:p>
            <a:pPr>
              <a:lnSpc>
                <a:spcPct val="150000"/>
              </a:lnSpc>
              <a:spcBef>
                <a:spcPts val="0"/>
              </a:spcBef>
            </a:pPr>
            <a:r>
              <a:rPr lang="en-US" sz="1800" dirty="0" smtClean="0">
                <a:latin typeface="Arial" panose="020B0604020202020204" pitchFamily="34" charset="0"/>
                <a:cs typeface="Arial" panose="020B0604020202020204" pitchFamily="34" charset="0"/>
              </a:rPr>
              <a:t>All the issues were discussed in the Audit Steering Committee furthermore all issues were escalated to Audit committee  and other stakeholders.</a:t>
            </a:r>
          </a:p>
          <a:p>
            <a:pPr>
              <a:lnSpc>
                <a:spcPct val="150000"/>
              </a:lnSpc>
              <a:spcBef>
                <a:spcPts val="0"/>
              </a:spcBef>
            </a:pPr>
            <a:r>
              <a:rPr lang="en-US" sz="1800" dirty="0" smtClean="0">
                <a:solidFill>
                  <a:schemeClr val="tx1"/>
                </a:solidFill>
                <a:latin typeface="Arial" panose="020B0604020202020204" pitchFamily="34" charset="0"/>
                <a:cs typeface="Arial" panose="020B0604020202020204" pitchFamily="34" charset="0"/>
              </a:rPr>
              <a:t>The status on Audit action plan implementation was submitted to Provincial Treasury on an ongoing basis.</a:t>
            </a:r>
          </a:p>
          <a:p>
            <a:pPr>
              <a:lnSpc>
                <a:spcPct val="150000"/>
              </a:lnSpc>
              <a:spcBef>
                <a:spcPts val="0"/>
              </a:spcBef>
            </a:pPr>
            <a:r>
              <a:rPr lang="en-US" sz="1800" dirty="0" smtClean="0">
                <a:latin typeface="Arial" panose="020B0604020202020204" pitchFamily="34" charset="0"/>
                <a:cs typeface="Arial" panose="020B0604020202020204" pitchFamily="34" charset="0"/>
              </a:rPr>
              <a:t>The matters resolved were audited by Internal audit unit for review on completeness, accuracy and validity.</a:t>
            </a:r>
          </a:p>
          <a:p>
            <a:pPr>
              <a:lnSpc>
                <a:spcPct val="150000"/>
              </a:lnSpc>
              <a:spcBef>
                <a:spcPts val="0"/>
              </a:spcBef>
            </a:pPr>
            <a:r>
              <a:rPr lang="en-US" sz="1800" dirty="0" smtClean="0">
                <a:solidFill>
                  <a:schemeClr val="tx1"/>
                </a:solidFill>
                <a:latin typeface="Arial" panose="020B0604020202020204" pitchFamily="34" charset="0"/>
                <a:cs typeface="Arial" panose="020B0604020202020204" pitchFamily="34" charset="0"/>
              </a:rPr>
              <a:t>Steering committee consists of all senior managers including key managers as well as National Treasury municipal advisor.</a:t>
            </a:r>
          </a:p>
          <a:p>
            <a:pPr>
              <a:lnSpc>
                <a:spcPct val="150000"/>
              </a:lnSpc>
              <a:spcBef>
                <a:spcPts val="0"/>
              </a:spcBef>
            </a:pPr>
            <a:r>
              <a:rPr lang="en-US" sz="1800" dirty="0" smtClean="0">
                <a:latin typeface="Arial" panose="020B0604020202020204" pitchFamily="34" charset="0"/>
                <a:cs typeface="Arial" panose="020B0604020202020204" pitchFamily="34" charset="0"/>
              </a:rPr>
              <a:t>MMC responsible for Finance was playing political  oversight on the implementation of PAAP.</a:t>
            </a:r>
            <a:endParaRPr lang="en-US" sz="1800" dirty="0" smtClean="0">
              <a:solidFill>
                <a:schemeClr val="tx1"/>
              </a:solidFill>
              <a:latin typeface="Arial" panose="020B0604020202020204" pitchFamily="34" charset="0"/>
              <a:cs typeface="Arial" panose="020B0604020202020204" pitchFamily="34" charset="0"/>
            </a:endParaRPr>
          </a:p>
          <a:p>
            <a:pPr marL="0" indent="0">
              <a:lnSpc>
                <a:spcPct val="150000"/>
              </a:lnSpc>
              <a:spcBef>
                <a:spcPts val="0"/>
              </a:spcBef>
              <a:buNone/>
            </a:pPr>
            <a:endParaRPr lang="en-GB" sz="1800"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658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885825"/>
            <a:ext cx="9619774" cy="677515"/>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12.1. SUMMARY OF MAIN ISSUES THAT AFFECTED AUDIT OPINION </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p:txBody>
          <a:bodyPr>
            <a:normAutofit/>
          </a:bodyPr>
          <a:lstStyle/>
          <a:p>
            <a:pPr marL="373315" lvl="1" indent="-373315">
              <a:lnSpc>
                <a:spcPct val="150000"/>
              </a:lnSpc>
              <a:buFont typeface="Arial" pitchFamily="34" charset="0"/>
              <a:buChar char="•"/>
              <a:tabLst>
                <a:tab pos="756300" algn="l"/>
              </a:tabLst>
            </a:pPr>
            <a:r>
              <a:rPr lang="en-US" sz="1800" dirty="0">
                <a:latin typeface="Arial" panose="020B0604020202020204" pitchFamily="34" charset="0"/>
                <a:cs typeface="Arial" panose="020B0604020202020204" pitchFamily="34" charset="0"/>
              </a:rPr>
              <a:t>Property plant and equipment – </a:t>
            </a:r>
            <a:r>
              <a:rPr lang="en-ZA" sz="1800" dirty="0">
                <a:latin typeface="Arial" panose="020B0604020202020204" pitchFamily="34" charset="0"/>
                <a:cs typeface="Arial" panose="020B0604020202020204" pitchFamily="34" charset="0"/>
              </a:rPr>
              <a:t>Land not accounted in the financial statements </a:t>
            </a:r>
          </a:p>
          <a:p>
            <a:pPr marL="373315" lvl="1" indent="-373315">
              <a:lnSpc>
                <a:spcPct val="150000"/>
              </a:lnSpc>
              <a:buFont typeface="Arial" pitchFamily="34" charset="0"/>
              <a:buChar char="•"/>
              <a:tabLst>
                <a:tab pos="756300" algn="l"/>
              </a:tabLst>
            </a:pPr>
            <a:r>
              <a:rPr lang="en-US" sz="1800" dirty="0">
                <a:latin typeface="Arial" panose="020B0604020202020204" pitchFamily="34" charset="0"/>
                <a:cs typeface="Arial" panose="020B0604020202020204" pitchFamily="34" charset="0"/>
              </a:rPr>
              <a:t>Consumers debtors from non-exchange transactions</a:t>
            </a:r>
            <a:endParaRPr lang="en-ZA" sz="1800" dirty="0">
              <a:latin typeface="Arial" panose="020B0604020202020204" pitchFamily="34" charset="0"/>
              <a:cs typeface="Arial" panose="020B0604020202020204" pitchFamily="34" charset="0"/>
            </a:endParaRPr>
          </a:p>
          <a:p>
            <a:pPr marL="373315" lvl="1" indent="-373315">
              <a:lnSpc>
                <a:spcPct val="150000"/>
              </a:lnSpc>
              <a:buFont typeface="Arial" pitchFamily="34" charset="0"/>
              <a:buChar char="•"/>
              <a:tabLst>
                <a:tab pos="756300" algn="l"/>
              </a:tabLst>
            </a:pPr>
            <a:r>
              <a:rPr lang="en-US" sz="1800" dirty="0">
                <a:latin typeface="Arial" panose="020B0604020202020204" pitchFamily="34" charset="0"/>
                <a:cs typeface="Arial" panose="020B0604020202020204" pitchFamily="34" charset="0"/>
              </a:rPr>
              <a:t>Consumers debtors from exchange transactions</a:t>
            </a:r>
            <a:endParaRPr lang="en-ZA" sz="1800" dirty="0">
              <a:latin typeface="Arial" panose="020B0604020202020204" pitchFamily="34" charset="0"/>
              <a:cs typeface="Arial" panose="020B0604020202020204" pitchFamily="34" charset="0"/>
            </a:endParaRPr>
          </a:p>
          <a:p>
            <a:pPr marL="373315" lvl="1" indent="-373315">
              <a:lnSpc>
                <a:spcPct val="150000"/>
              </a:lnSpc>
              <a:buFont typeface="Arial" pitchFamily="34" charset="0"/>
              <a:buChar char="•"/>
              <a:tabLst>
                <a:tab pos="756300" algn="l"/>
              </a:tabLst>
            </a:pPr>
            <a:r>
              <a:rPr lang="en-US" sz="1800" dirty="0">
                <a:latin typeface="Arial" panose="020B0604020202020204" pitchFamily="34" charset="0"/>
                <a:cs typeface="Arial" panose="020B0604020202020204" pitchFamily="34" charset="0"/>
              </a:rPr>
              <a:t>Revenue from non-exchange transactions</a:t>
            </a:r>
            <a:endParaRPr lang="en-ZA" sz="1800" dirty="0">
              <a:latin typeface="Arial" panose="020B0604020202020204" pitchFamily="34" charset="0"/>
              <a:cs typeface="Arial" panose="020B0604020202020204" pitchFamily="34" charset="0"/>
            </a:endParaRPr>
          </a:p>
          <a:p>
            <a:pPr marL="373315" lvl="1" indent="-373315">
              <a:lnSpc>
                <a:spcPct val="150000"/>
              </a:lnSpc>
              <a:buFont typeface="Arial" pitchFamily="34" charset="0"/>
              <a:buChar char="•"/>
              <a:tabLst>
                <a:tab pos="756300" algn="l"/>
              </a:tabLst>
            </a:pPr>
            <a:r>
              <a:rPr lang="en-US" sz="1800" dirty="0">
                <a:latin typeface="Arial" panose="020B0604020202020204" pitchFamily="34" charset="0"/>
                <a:cs typeface="Arial" panose="020B0604020202020204" pitchFamily="34" charset="0"/>
              </a:rPr>
              <a:t>Expenditure </a:t>
            </a:r>
            <a:endParaRPr lang="en-ZA" sz="1800" dirty="0">
              <a:latin typeface="Arial" panose="020B0604020202020204" pitchFamily="34" charset="0"/>
              <a:cs typeface="Arial" panose="020B0604020202020204" pitchFamily="34" charset="0"/>
            </a:endParaRPr>
          </a:p>
          <a:p>
            <a:pPr marL="373315" lvl="1" indent="-373315">
              <a:lnSpc>
                <a:spcPct val="150000"/>
              </a:lnSpc>
              <a:buFont typeface="Arial" pitchFamily="34" charset="0"/>
              <a:buChar char="•"/>
              <a:tabLst>
                <a:tab pos="756300" algn="l"/>
              </a:tabLst>
            </a:pPr>
            <a:r>
              <a:rPr lang="en-US" sz="1800" dirty="0">
                <a:latin typeface="Arial" panose="020B0604020202020204" pitchFamily="34" charset="0"/>
                <a:cs typeface="Arial" panose="020B0604020202020204" pitchFamily="34" charset="0"/>
              </a:rPr>
              <a:t>Irregular expenditure </a:t>
            </a:r>
            <a:endParaRPr lang="en-ZA" sz="1800" dirty="0">
              <a:latin typeface="Arial" panose="020B0604020202020204" pitchFamily="34" charset="0"/>
              <a:cs typeface="Arial" panose="020B0604020202020204" pitchFamily="34" charset="0"/>
            </a:endParaRPr>
          </a:p>
          <a:p>
            <a:pPr marL="373315" lvl="1" indent="-373315">
              <a:lnSpc>
                <a:spcPct val="150000"/>
              </a:lnSpc>
              <a:buFont typeface="Arial" pitchFamily="34" charset="0"/>
              <a:buChar char="•"/>
              <a:tabLst>
                <a:tab pos="756300" algn="l"/>
              </a:tabLst>
            </a:pPr>
            <a:r>
              <a:rPr lang="en-US" sz="1800" dirty="0">
                <a:latin typeface="Arial" panose="020B0604020202020204" pitchFamily="34" charset="0"/>
                <a:cs typeface="Arial" panose="020B0604020202020204" pitchFamily="34" charset="0"/>
              </a:rPr>
              <a:t>Commitments </a:t>
            </a:r>
            <a:endParaRPr lang="en-ZA" sz="1800" dirty="0">
              <a:latin typeface="Arial" panose="020B0604020202020204" pitchFamily="34" charset="0"/>
              <a:cs typeface="Arial" panose="020B0604020202020204" pitchFamily="34" charset="0"/>
            </a:endParaRPr>
          </a:p>
          <a:p>
            <a:pPr marL="373315" lvl="1" indent="-373315">
              <a:lnSpc>
                <a:spcPct val="150000"/>
              </a:lnSpc>
              <a:buFont typeface="Arial" pitchFamily="34" charset="0"/>
              <a:buChar char="•"/>
              <a:tabLst>
                <a:tab pos="756300" algn="l"/>
              </a:tabLst>
            </a:pPr>
            <a:r>
              <a:rPr lang="en-US" sz="1800" dirty="0">
                <a:latin typeface="Arial" panose="020B0604020202020204" pitchFamily="34" charset="0"/>
                <a:cs typeface="Arial" panose="020B0604020202020204" pitchFamily="34" charset="0"/>
              </a:rPr>
              <a:t>Contingent liabilities</a:t>
            </a:r>
            <a:endParaRPr lang="en-ZA" sz="1800" dirty="0">
              <a:latin typeface="Arial" panose="020B0604020202020204" pitchFamily="34" charset="0"/>
              <a:cs typeface="Arial" panose="020B0604020202020204" pitchFamily="34" charset="0"/>
            </a:endParaRPr>
          </a:p>
          <a:p>
            <a:pPr marL="373315" lvl="1" indent="-373315">
              <a:lnSpc>
                <a:spcPct val="150000"/>
              </a:lnSpc>
              <a:buFont typeface="Arial" pitchFamily="34" charset="0"/>
              <a:buChar char="•"/>
              <a:tabLst>
                <a:tab pos="756300" algn="l"/>
              </a:tabLst>
            </a:pPr>
            <a:r>
              <a:rPr lang="en-US" sz="1800" dirty="0">
                <a:latin typeface="Arial" panose="020B0604020202020204" pitchFamily="34" charset="0"/>
                <a:cs typeface="Arial" panose="020B0604020202020204" pitchFamily="34" charset="0"/>
              </a:rPr>
              <a:t>Contingent assets </a:t>
            </a:r>
            <a:endParaRPr lang="en-ZA" sz="1800" dirty="0">
              <a:latin typeface="Arial" panose="020B0604020202020204" pitchFamily="34" charset="0"/>
              <a:cs typeface="Arial" panose="020B0604020202020204" pitchFamily="34" charset="0"/>
            </a:endParaRPr>
          </a:p>
          <a:p>
            <a:pPr>
              <a:lnSpc>
                <a:spcPct val="150000"/>
              </a:lnSpc>
            </a:pP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018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1114425"/>
            <a:ext cx="9619774" cy="448915"/>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12.2. SUMMARY OF STATUS ON PAAP</a:t>
            </a:r>
            <a:endParaRPr lang="en-ZA" sz="2000" b="1" kern="0" dirty="0">
              <a:solidFill>
                <a:srgbClr val="FFFFFF"/>
              </a:solidFill>
              <a:latin typeface="Arial" charset="0"/>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1685767648"/>
              </p:ext>
            </p:extLst>
          </p:nvPr>
        </p:nvGraphicFramePr>
        <p:xfrm>
          <a:off x="848518" y="2181225"/>
          <a:ext cx="9144000" cy="4148468"/>
        </p:xfrm>
        <a:graphic>
          <a:graphicData uri="http://schemas.openxmlformats.org/drawingml/2006/table">
            <a:tbl>
              <a:tblPr firstRow="1" firstCol="1" bandRow="1"/>
              <a:tblGrid>
                <a:gridCol w="831274">
                  <a:extLst>
                    <a:ext uri="{9D8B030D-6E8A-4147-A177-3AD203B41FA5}">
                      <a16:colId xmlns:a16="http://schemas.microsoft.com/office/drawing/2014/main" val="20000"/>
                    </a:ext>
                  </a:extLst>
                </a:gridCol>
                <a:gridCol w="2871669">
                  <a:extLst>
                    <a:ext uri="{9D8B030D-6E8A-4147-A177-3AD203B41FA5}">
                      <a16:colId xmlns:a16="http://schemas.microsoft.com/office/drawing/2014/main" val="20001"/>
                    </a:ext>
                  </a:extLst>
                </a:gridCol>
                <a:gridCol w="906843">
                  <a:extLst>
                    <a:ext uri="{9D8B030D-6E8A-4147-A177-3AD203B41FA5}">
                      <a16:colId xmlns:a16="http://schemas.microsoft.com/office/drawing/2014/main" val="20002"/>
                    </a:ext>
                  </a:extLst>
                </a:gridCol>
                <a:gridCol w="1057983">
                  <a:extLst>
                    <a:ext uri="{9D8B030D-6E8A-4147-A177-3AD203B41FA5}">
                      <a16:colId xmlns:a16="http://schemas.microsoft.com/office/drawing/2014/main" val="20003"/>
                    </a:ext>
                  </a:extLst>
                </a:gridCol>
                <a:gridCol w="1780505">
                  <a:extLst>
                    <a:ext uri="{9D8B030D-6E8A-4147-A177-3AD203B41FA5}">
                      <a16:colId xmlns:a16="http://schemas.microsoft.com/office/drawing/2014/main" val="20004"/>
                    </a:ext>
                  </a:extLst>
                </a:gridCol>
                <a:gridCol w="1695726">
                  <a:extLst>
                    <a:ext uri="{9D8B030D-6E8A-4147-A177-3AD203B41FA5}">
                      <a16:colId xmlns:a16="http://schemas.microsoft.com/office/drawing/2014/main" val="20005"/>
                    </a:ext>
                  </a:extLst>
                </a:gridCol>
              </a:tblGrid>
              <a:tr h="539483">
                <a:tc>
                  <a:txBody>
                    <a:bodyPr/>
                    <a:lstStyle/>
                    <a:p>
                      <a:pPr>
                        <a:lnSpc>
                          <a:spcPct val="107000"/>
                        </a:lnSpc>
                        <a:spcAft>
                          <a:spcPts val="800"/>
                        </a:spcAft>
                      </a:pPr>
                      <a:r>
                        <a:rPr lang="en-ZA" sz="1600" b="1" dirty="0">
                          <a:effectLst/>
                          <a:latin typeface="Arial" panose="020B0604020202020204" pitchFamily="34" charset="0"/>
                          <a:ea typeface="Calibri" panose="020F0502020204030204" pitchFamily="34" charset="0"/>
                          <a:cs typeface="Arial" panose="020B0604020202020204" pitchFamily="34" charset="0"/>
                        </a:rPr>
                        <a:t>#</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nSpc>
                          <a:spcPct val="107000"/>
                        </a:lnSpc>
                        <a:spcAft>
                          <a:spcPts val="800"/>
                        </a:spcAft>
                      </a:pPr>
                      <a:r>
                        <a:rPr lang="en-ZA" sz="1600" b="1" dirty="0">
                          <a:effectLst/>
                          <a:latin typeface="Arial" panose="020B0604020202020204" pitchFamily="34" charset="0"/>
                          <a:ea typeface="Calibri" panose="020F0502020204030204" pitchFamily="34" charset="0"/>
                          <a:cs typeface="Arial" panose="020B0604020202020204" pitchFamily="34" charset="0"/>
                        </a:rPr>
                        <a:t>Status </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nSpc>
                          <a:spcPct val="107000"/>
                        </a:lnSpc>
                        <a:spcAft>
                          <a:spcPts val="800"/>
                        </a:spcAft>
                      </a:pPr>
                      <a:r>
                        <a:rPr lang="en-ZA" sz="1600" b="1" dirty="0">
                          <a:effectLst/>
                          <a:latin typeface="Arial" panose="020B0604020202020204" pitchFamily="34" charset="0"/>
                          <a:ea typeface="Calibri" panose="020F0502020204030204" pitchFamily="34" charset="0"/>
                          <a:cs typeface="Arial" panose="020B0604020202020204" pitchFamily="34" charset="0"/>
                        </a:rPr>
                        <a:t>Total</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nSpc>
                          <a:spcPct val="107000"/>
                        </a:lnSpc>
                        <a:spcAft>
                          <a:spcPts val="800"/>
                        </a:spcAft>
                      </a:pPr>
                      <a:r>
                        <a:rPr lang="en-ZA" sz="1600" b="1" dirty="0">
                          <a:effectLst/>
                          <a:latin typeface="Arial" panose="020B0604020202020204" pitchFamily="34" charset="0"/>
                          <a:ea typeface="Calibri" panose="020F0502020204030204" pitchFamily="34" charset="0"/>
                          <a:cs typeface="Arial" panose="020B0604020202020204" pitchFamily="34" charset="0"/>
                        </a:rPr>
                        <a:t>Resolved</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600" b="1" dirty="0">
                          <a:effectLst/>
                          <a:latin typeface="Arial" panose="020B0604020202020204" pitchFamily="34" charset="0"/>
                          <a:ea typeface="Calibri" panose="020F0502020204030204" pitchFamily="34" charset="0"/>
                          <a:cs typeface="Arial" panose="020B0604020202020204" pitchFamily="34" charset="0"/>
                        </a:rPr>
                        <a:t>% Resolved</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nSpc>
                          <a:spcPct val="107000"/>
                        </a:lnSpc>
                        <a:spcAft>
                          <a:spcPts val="800"/>
                        </a:spcAft>
                      </a:pPr>
                      <a:r>
                        <a:rPr lang="en-ZA" sz="1600" b="1" dirty="0" smtClean="0">
                          <a:effectLst/>
                          <a:latin typeface="Arial" panose="020B0604020202020204" pitchFamily="34" charset="0"/>
                          <a:ea typeface="Calibri" panose="020F0502020204030204" pitchFamily="34" charset="0"/>
                          <a:cs typeface="Arial" panose="020B0604020202020204" pitchFamily="34" charset="0"/>
                        </a:rPr>
                        <a:t>Reviewed by Internal Audit</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10000"/>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1  </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Revenue</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10</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10</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100%</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Yes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2  </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Expenditure</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14</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14</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smtClean="0">
                          <a:effectLst/>
                          <a:latin typeface="Arial" panose="020B0604020202020204" pitchFamily="34" charset="0"/>
                          <a:ea typeface="Calibri" panose="020F0502020204030204" pitchFamily="34" charset="0"/>
                          <a:cs typeface="Arial" panose="020B0604020202020204" pitchFamily="34" charset="0"/>
                        </a:rPr>
                        <a:t>Yes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3</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Financial Reporting</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3</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3</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Yes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4  </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Legal Services</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5</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5</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in progress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5  </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Budget</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3</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3</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95507" rtl="0" eaLnBrk="1" fontAlgn="auto" latinLnBrk="0" hangingPunct="1">
                        <a:lnSpc>
                          <a:spcPct val="107000"/>
                        </a:lnSpc>
                        <a:spcBef>
                          <a:spcPts val="0"/>
                        </a:spcBef>
                        <a:spcAft>
                          <a:spcPts val="800"/>
                        </a:spcAft>
                        <a:buClrTx/>
                        <a:buSzTx/>
                        <a:buFontTx/>
                        <a:buNone/>
                        <a:tabLst/>
                        <a:defRPr/>
                      </a:pPr>
                      <a:r>
                        <a:rPr lang="en-ZA" sz="1600" b="0" dirty="0" smtClean="0">
                          <a:effectLst/>
                          <a:latin typeface="Arial" panose="020B0604020202020204" pitchFamily="34" charset="0"/>
                          <a:ea typeface="Calibri" panose="020F0502020204030204" pitchFamily="34" charset="0"/>
                          <a:cs typeface="Arial" panose="020B0604020202020204" pitchFamily="34" charset="0"/>
                        </a:rPr>
                        <a:t>Yes</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6  </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Human resources</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3</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600" b="0" dirty="0" smtClean="0">
                          <a:effectLst/>
                          <a:latin typeface="Arial" panose="020B0604020202020204" pitchFamily="34" charset="0"/>
                          <a:ea typeface="Calibri" panose="020F0502020204030204" pitchFamily="34" charset="0"/>
                          <a:cs typeface="Arial" panose="020B0604020202020204" pitchFamily="34" charset="0"/>
                        </a:rPr>
                        <a:t>3</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in progress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7  </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Other disclosure</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3</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600" b="0" dirty="0" smtClean="0">
                          <a:effectLst/>
                          <a:latin typeface="Arial" panose="020B0604020202020204" pitchFamily="34" charset="0"/>
                          <a:ea typeface="Calibri" panose="020F0502020204030204" pitchFamily="34" charset="0"/>
                          <a:cs typeface="Arial" panose="020B0604020202020204" pitchFamily="34" charset="0"/>
                        </a:rPr>
                        <a:t>3</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95507" rtl="0" eaLnBrk="1" fontAlgn="auto" latinLnBrk="0" hangingPunct="1">
                        <a:lnSpc>
                          <a:spcPct val="107000"/>
                        </a:lnSpc>
                        <a:spcBef>
                          <a:spcPts val="0"/>
                        </a:spcBef>
                        <a:spcAft>
                          <a:spcPts val="800"/>
                        </a:spcAft>
                        <a:buClrTx/>
                        <a:buSzTx/>
                        <a:buFontTx/>
                        <a:buNone/>
                        <a:tabLst/>
                        <a:defRPr/>
                      </a:pPr>
                      <a:r>
                        <a:rPr lang="en-ZA" sz="1600" b="0" dirty="0" smtClean="0">
                          <a:effectLst/>
                          <a:latin typeface="Arial" panose="020B0604020202020204" pitchFamily="34" charset="0"/>
                          <a:ea typeface="Calibri" panose="020F0502020204030204" pitchFamily="34" charset="0"/>
                          <a:cs typeface="Arial" panose="020B0604020202020204" pitchFamily="34" charset="0"/>
                        </a:rPr>
                        <a:t>Yes</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7208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8</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Assets</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5</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5</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95507" rtl="0" eaLnBrk="1" fontAlgn="auto" latinLnBrk="0" hangingPunct="1">
                        <a:lnSpc>
                          <a:spcPct val="107000"/>
                        </a:lnSpc>
                        <a:spcBef>
                          <a:spcPts val="0"/>
                        </a:spcBef>
                        <a:spcAft>
                          <a:spcPts val="800"/>
                        </a:spcAft>
                        <a:buClrTx/>
                        <a:buSzTx/>
                        <a:buFontTx/>
                        <a:buNone/>
                        <a:tabLst/>
                        <a:defRPr/>
                      </a:pPr>
                      <a:r>
                        <a:rPr lang="en-ZA" sz="1600" b="0" dirty="0" smtClean="0">
                          <a:effectLst/>
                          <a:latin typeface="Arial" panose="020B0604020202020204" pitchFamily="34" charset="0"/>
                          <a:ea typeface="Calibri" panose="020F0502020204030204" pitchFamily="34" charset="0"/>
                          <a:cs typeface="Arial" panose="020B0604020202020204" pitchFamily="34" charset="0"/>
                        </a:rPr>
                        <a:t>Yes</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9</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SCM</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18</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18</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95507" rtl="0" eaLnBrk="1" fontAlgn="auto" latinLnBrk="0" hangingPunct="1">
                        <a:lnSpc>
                          <a:spcPct val="107000"/>
                        </a:lnSpc>
                        <a:spcBef>
                          <a:spcPts val="0"/>
                        </a:spcBef>
                        <a:spcAft>
                          <a:spcPts val="800"/>
                        </a:spcAft>
                        <a:buClrTx/>
                        <a:buSzTx/>
                        <a:buFontTx/>
                        <a:buNone/>
                        <a:tabLst/>
                        <a:defRPr/>
                      </a:pPr>
                      <a:r>
                        <a:rPr lang="en-ZA" sz="1600" b="0" dirty="0" smtClean="0">
                          <a:effectLst/>
                          <a:latin typeface="Arial" panose="020B0604020202020204" pitchFamily="34" charset="0"/>
                          <a:ea typeface="Calibri" panose="020F0502020204030204" pitchFamily="34" charset="0"/>
                          <a:cs typeface="Arial" panose="020B0604020202020204" pitchFamily="34" charset="0"/>
                        </a:rPr>
                        <a:t>Yes</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10</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IT</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15</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600" b="0" dirty="0" smtClean="0">
                          <a:effectLst/>
                          <a:latin typeface="Arial" panose="020B0604020202020204" pitchFamily="34" charset="0"/>
                          <a:ea typeface="Calibri" panose="020F0502020204030204" pitchFamily="34" charset="0"/>
                          <a:cs typeface="Arial" panose="020B0604020202020204" pitchFamily="34" charset="0"/>
                        </a:rPr>
                        <a:t>15</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In progress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9742">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11</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AOPO</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16</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16</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In progress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539483">
                <a:tc>
                  <a:txBody>
                    <a:bodyPr/>
                    <a:lstStyle/>
                    <a:p>
                      <a:pP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12</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Infrastructure </a:t>
                      </a:r>
                      <a:r>
                        <a:rPr lang="en-ZA" sz="1600" b="0" dirty="0">
                          <a:effectLst/>
                          <a:latin typeface="Arial" panose="020B0604020202020204" pitchFamily="34" charset="0"/>
                          <a:ea typeface="Calibri" panose="020F0502020204030204" pitchFamily="34" charset="0"/>
                          <a:cs typeface="Arial" panose="020B0604020202020204" pitchFamily="34" charset="0"/>
                        </a:rPr>
                        <a:t>(Technical)</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a:effectLst/>
                          <a:latin typeface="Arial" panose="020B0604020202020204" pitchFamily="34" charset="0"/>
                          <a:ea typeface="Calibri" panose="020F0502020204030204" pitchFamily="34" charset="0"/>
                          <a:cs typeface="Arial" panose="020B0604020202020204" pitchFamily="34" charset="0"/>
                        </a:rPr>
                        <a:t>8</a:t>
                      </a: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600" b="0" dirty="0" smtClean="0">
                          <a:effectLst/>
                          <a:latin typeface="Arial" panose="020B0604020202020204" pitchFamily="34" charset="0"/>
                          <a:ea typeface="Calibri" panose="020F0502020204030204" pitchFamily="34" charset="0"/>
                          <a:cs typeface="Arial" panose="020B0604020202020204" pitchFamily="34" charset="0"/>
                        </a:rPr>
                        <a:t>8</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100%</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in progress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72785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962025"/>
            <a:ext cx="9619774" cy="601315"/>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12.3. CURRENT YEAR AUDIT PROGRESS – 2019/2020</a:t>
            </a:r>
            <a:endParaRPr lang="en-ZA" sz="2000" b="1" kern="0" dirty="0">
              <a:solidFill>
                <a:srgbClr val="FFFFFF"/>
              </a:solidFill>
              <a:latin typeface="Arial" charset="0"/>
              <a:ea typeface="+mn-ea"/>
              <a:cs typeface="+mn-cs"/>
            </a:endParaRPr>
          </a:p>
        </p:txBody>
      </p:sp>
      <p:sp>
        <p:nvSpPr>
          <p:cNvPr id="6" name="Content Placeholder 5"/>
          <p:cNvSpPr>
            <a:spLocks noGrp="1"/>
          </p:cNvSpPr>
          <p:nvPr>
            <p:ph idx="1"/>
          </p:nvPr>
        </p:nvSpPr>
        <p:spPr/>
        <p:txBody>
          <a:bodyPr>
            <a:normAutofit/>
          </a:bodyPr>
          <a:lstStyle/>
          <a:p>
            <a:pPr marL="0" indent="0">
              <a:buNone/>
            </a:pPr>
            <a:r>
              <a:rPr lang="en-ZA" sz="1800" dirty="0">
                <a:latin typeface="Arial" panose="020B0604020202020204" pitchFamily="34" charset="0"/>
                <a:cs typeface="Arial" panose="020B0604020202020204" pitchFamily="34" charset="0"/>
              </a:rPr>
              <a:t>Request for Information Status </a:t>
            </a:r>
          </a:p>
          <a:p>
            <a:pPr marL="0" indent="0">
              <a:buNone/>
            </a:pPr>
            <a:r>
              <a:rPr lang="en-ZA" sz="1800" dirty="0">
                <a:latin typeface="Arial" panose="020B0604020202020204" pitchFamily="34" charset="0"/>
                <a:cs typeface="Arial" panose="020B0604020202020204" pitchFamily="34" charset="0"/>
              </a:rPr>
              <a:t>Submitted 63%</a:t>
            </a:r>
          </a:p>
          <a:p>
            <a:endParaRPr lang="en-ZA" sz="1600"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286115920"/>
              </p:ext>
            </p:extLst>
          </p:nvPr>
        </p:nvGraphicFramePr>
        <p:xfrm>
          <a:off x="696119" y="2486025"/>
          <a:ext cx="7099300" cy="1719580"/>
        </p:xfrm>
        <a:graphic>
          <a:graphicData uri="http://schemas.openxmlformats.org/drawingml/2006/table">
            <a:tbl>
              <a:tblPr firstRow="1" firstCol="1" bandRow="1">
                <a:tableStyleId>{5C22544A-7EE6-4342-B048-85BDC9FD1C3A}</a:tableStyleId>
              </a:tblPr>
              <a:tblGrid>
                <a:gridCol w="4254500">
                  <a:extLst>
                    <a:ext uri="{9D8B030D-6E8A-4147-A177-3AD203B41FA5}">
                      <a16:colId xmlns:a16="http://schemas.microsoft.com/office/drawing/2014/main" val="20000"/>
                    </a:ext>
                  </a:extLst>
                </a:gridCol>
                <a:gridCol w="2844800">
                  <a:extLst>
                    <a:ext uri="{9D8B030D-6E8A-4147-A177-3AD203B41FA5}">
                      <a16:colId xmlns:a16="http://schemas.microsoft.com/office/drawing/2014/main" val="20001"/>
                    </a:ext>
                  </a:extLst>
                </a:gridCol>
              </a:tblGrid>
              <a:tr h="503555">
                <a:tc>
                  <a:txBody>
                    <a:bodyPr/>
                    <a:lstStyle/>
                    <a:p>
                      <a:pPr>
                        <a:lnSpc>
                          <a:spcPct val="107000"/>
                        </a:lnSpc>
                        <a:spcAft>
                          <a:spcPts val="800"/>
                        </a:spcAft>
                      </a:pPr>
                      <a:r>
                        <a:rPr lang="en-ZA" sz="1800" dirty="0">
                          <a:effectLst/>
                        </a:rPr>
                        <a:t>Total # of RFIs raised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25" marR="60325" marT="9525" marB="0"/>
                </a:tc>
                <a:tc>
                  <a:txBody>
                    <a:bodyPr/>
                    <a:lstStyle/>
                    <a:p>
                      <a:pPr>
                        <a:lnSpc>
                          <a:spcPct val="107000"/>
                        </a:lnSpc>
                        <a:spcAft>
                          <a:spcPts val="800"/>
                        </a:spcAft>
                      </a:pPr>
                      <a:r>
                        <a:rPr lang="en-ZA" sz="1800">
                          <a:effectLst/>
                        </a:rPr>
                        <a:t>94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0325" marR="60325" marT="9525" marB="0"/>
                </a:tc>
                <a:extLst>
                  <a:ext uri="{0D108BD9-81ED-4DB2-BD59-A6C34878D82A}">
                    <a16:rowId xmlns:a16="http://schemas.microsoft.com/office/drawing/2014/main" val="10000"/>
                  </a:ext>
                </a:extLst>
              </a:tr>
              <a:tr h="503555">
                <a:tc>
                  <a:txBody>
                    <a:bodyPr/>
                    <a:lstStyle/>
                    <a:p>
                      <a:pPr>
                        <a:lnSpc>
                          <a:spcPct val="107000"/>
                        </a:lnSpc>
                        <a:spcAft>
                          <a:spcPts val="800"/>
                        </a:spcAft>
                      </a:pPr>
                      <a:r>
                        <a:rPr lang="en-ZA" sz="1800" dirty="0">
                          <a:effectLst/>
                        </a:rPr>
                        <a:t>RFIs submitted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25" marR="60325" marT="9525" marB="0"/>
                </a:tc>
                <a:tc>
                  <a:txBody>
                    <a:bodyPr/>
                    <a:lstStyle/>
                    <a:p>
                      <a:pPr>
                        <a:lnSpc>
                          <a:spcPct val="107000"/>
                        </a:lnSpc>
                        <a:spcAft>
                          <a:spcPts val="800"/>
                        </a:spcAft>
                      </a:pPr>
                      <a:r>
                        <a:rPr lang="en-ZA" sz="1800">
                          <a:effectLst/>
                        </a:rPr>
                        <a:t>59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0325" marR="60325" marT="9525" marB="0"/>
                </a:tc>
                <a:extLst>
                  <a:ext uri="{0D108BD9-81ED-4DB2-BD59-A6C34878D82A}">
                    <a16:rowId xmlns:a16="http://schemas.microsoft.com/office/drawing/2014/main" val="10001"/>
                  </a:ext>
                </a:extLst>
              </a:tr>
              <a:tr h="712470">
                <a:tc>
                  <a:txBody>
                    <a:bodyPr/>
                    <a:lstStyle/>
                    <a:p>
                      <a:pPr>
                        <a:lnSpc>
                          <a:spcPct val="107000"/>
                        </a:lnSpc>
                        <a:spcAft>
                          <a:spcPts val="800"/>
                        </a:spcAft>
                      </a:pPr>
                      <a:r>
                        <a:rPr lang="en-ZA" sz="1800" dirty="0">
                          <a:effectLst/>
                        </a:rPr>
                        <a:t>RFIs not submitted/partially submitted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25" marR="60325" marT="9525" marB="0"/>
                </a:tc>
                <a:tc>
                  <a:txBody>
                    <a:bodyPr/>
                    <a:lstStyle/>
                    <a:p>
                      <a:pPr>
                        <a:lnSpc>
                          <a:spcPct val="107000"/>
                        </a:lnSpc>
                        <a:spcAft>
                          <a:spcPts val="800"/>
                        </a:spcAft>
                      </a:pPr>
                      <a:r>
                        <a:rPr lang="en-ZA" sz="1800" dirty="0">
                          <a:effectLst/>
                        </a:rPr>
                        <a:t>35</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325" marR="603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93113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962025"/>
            <a:ext cx="9619774" cy="601315"/>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12.4. CURRENT YEAR AUDIT PROGRESS – 2019/2020</a:t>
            </a:r>
            <a:endParaRPr lang="en-ZA" sz="2000" b="1" kern="0" dirty="0">
              <a:solidFill>
                <a:srgbClr val="FFFFFF"/>
              </a:solidFill>
              <a:latin typeface="Arial" charset="0"/>
              <a:ea typeface="+mn-ea"/>
              <a:cs typeface="+mn-cs"/>
            </a:endParaRPr>
          </a:p>
        </p:txBody>
      </p:sp>
      <p:sp>
        <p:nvSpPr>
          <p:cNvPr id="6" name="Content Placeholder 5"/>
          <p:cNvSpPr>
            <a:spLocks noGrp="1"/>
          </p:cNvSpPr>
          <p:nvPr>
            <p:ph idx="1"/>
          </p:nvPr>
        </p:nvSpPr>
        <p:spPr/>
        <p:txBody>
          <a:bodyPr>
            <a:normAutofit/>
          </a:bodyPr>
          <a:lstStyle/>
          <a:p>
            <a:r>
              <a:rPr lang="en-GB" sz="1600" dirty="0">
                <a:latin typeface="Arial" panose="020B0604020202020204" pitchFamily="34" charset="0"/>
                <a:cs typeface="Arial" panose="020B0604020202020204" pitchFamily="34" charset="0"/>
              </a:rPr>
              <a:t>Summary of the Communication of Finding </a:t>
            </a:r>
          </a:p>
          <a:p>
            <a:r>
              <a:rPr lang="en-GB" sz="1600" dirty="0">
                <a:latin typeface="Arial" panose="020B0604020202020204" pitchFamily="34" charset="0"/>
                <a:cs typeface="Arial" panose="020B0604020202020204" pitchFamily="34" charset="0"/>
              </a:rPr>
              <a:t>Submitted Responses is at 78</a:t>
            </a:r>
            <a:r>
              <a:rPr lang="en-GB" sz="1600" dirty="0" smtClean="0">
                <a:latin typeface="Arial" panose="020B0604020202020204" pitchFamily="34" charset="0"/>
                <a:cs typeface="Arial" panose="020B0604020202020204" pitchFamily="34" charset="0"/>
              </a:rPr>
              <a: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34875953"/>
              </p:ext>
            </p:extLst>
          </p:nvPr>
        </p:nvGraphicFramePr>
        <p:xfrm>
          <a:off x="886619" y="2518568"/>
          <a:ext cx="8915400" cy="4280544"/>
        </p:xfrm>
        <a:graphic>
          <a:graphicData uri="http://schemas.openxmlformats.org/drawingml/2006/table">
            <a:tbl>
              <a:tblPr firstRow="1" firstCol="1" bandRow="1">
                <a:tableStyleId>{5940675A-B579-460E-94D1-54222C63F5DA}</a:tableStyleId>
              </a:tblPr>
              <a:tblGrid>
                <a:gridCol w="71882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tblGrid>
              <a:tr h="0">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Summary as at 12 March 2021</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pPr>
                      <a:endParaRPr lang="en-ZA" sz="1400">
                        <a:solidFill>
                          <a:schemeClr val="tx1"/>
                        </a:solidFill>
                        <a:effectLst/>
                        <a:latin typeface="Arial" panose="020B060402020202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00"/>
                  </a:ext>
                </a:extLst>
              </a:tr>
              <a:tr h="190500">
                <a:tc>
                  <a:txBody>
                    <a:bodyPr/>
                    <a:lstStyle/>
                    <a:p>
                      <a:pPr>
                        <a:lnSpc>
                          <a:spcPct val="107000"/>
                        </a:lnSpc>
                      </a:pPr>
                      <a:endParaRPr lang="en-ZA" sz="1400" dirty="0">
                        <a:solidFill>
                          <a:schemeClr val="tx1"/>
                        </a:solidFill>
                        <a:effectLst/>
                        <a:latin typeface="Arial" panose="020B060402020202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Total</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01"/>
                  </a:ext>
                </a:extLst>
              </a:tr>
              <a:tr h="190500">
                <a:tc>
                  <a:txBody>
                    <a:bodyPr/>
                    <a:lstStyle/>
                    <a:p>
                      <a:pPr>
                        <a:lnSpc>
                          <a:spcPct val="107000"/>
                        </a:lnSpc>
                      </a:pPr>
                      <a:endParaRPr lang="en-ZA" sz="1400" dirty="0">
                        <a:solidFill>
                          <a:schemeClr val="tx1"/>
                        </a:solidFill>
                        <a:effectLst/>
                        <a:latin typeface="Arial" panose="020B0604020202020204" pitchFamily="34" charset="0"/>
                        <a:cs typeface="Arial" panose="020B0604020202020204" pitchFamily="34" charset="0"/>
                      </a:endParaRPr>
                    </a:p>
                  </a:txBody>
                  <a:tcPr marL="68580" marR="68580" marT="9525" marB="0" anchor="b"/>
                </a:tc>
                <a:tc>
                  <a:txBody>
                    <a:bodyPr/>
                    <a:lstStyle/>
                    <a:p>
                      <a:pPr>
                        <a:lnSpc>
                          <a:spcPct val="107000"/>
                        </a:lnSpc>
                      </a:pPr>
                      <a:endParaRPr lang="en-ZA" sz="1400">
                        <a:solidFill>
                          <a:schemeClr val="tx1"/>
                        </a:solidFill>
                        <a:effectLst/>
                        <a:latin typeface="Arial" panose="020B060402020202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02"/>
                  </a:ext>
                </a:extLst>
              </a:tr>
              <a:tr h="190500">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COMAFs Issued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57</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03"/>
                  </a:ext>
                </a:extLst>
              </a:tr>
              <a:tr h="190500">
                <a:tc>
                  <a:txBody>
                    <a:bodyPr/>
                    <a:lstStyle/>
                    <a:p>
                      <a:pPr>
                        <a:lnSpc>
                          <a:spcPct val="107000"/>
                        </a:lnSpc>
                      </a:pPr>
                      <a:endParaRPr lang="en-ZA" sz="1400" dirty="0">
                        <a:solidFill>
                          <a:schemeClr val="tx1"/>
                        </a:solidFill>
                        <a:effectLst/>
                        <a:latin typeface="Arial" panose="020B0604020202020204" pitchFamily="34" charset="0"/>
                        <a:cs typeface="Arial" panose="020B0604020202020204" pitchFamily="34" charset="0"/>
                      </a:endParaRPr>
                    </a:p>
                  </a:txBody>
                  <a:tcPr marL="68580" marR="68580" marT="9525" marB="0" anchor="b"/>
                </a:tc>
                <a:tc>
                  <a:txBody>
                    <a:bodyPr/>
                    <a:lstStyle/>
                    <a:p>
                      <a:pPr>
                        <a:lnSpc>
                          <a:spcPct val="107000"/>
                        </a:lnSpc>
                      </a:pPr>
                      <a:endParaRPr lang="en-ZA" sz="1400">
                        <a:solidFill>
                          <a:schemeClr val="tx1"/>
                        </a:solidFill>
                        <a:effectLst/>
                        <a:latin typeface="Arial" panose="020B060402020202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04"/>
                  </a:ext>
                </a:extLst>
              </a:tr>
              <a:tr h="190500">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Total Findings in Issued COMAFs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90</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05"/>
                  </a:ext>
                </a:extLst>
              </a:tr>
              <a:tr h="190500">
                <a:tc>
                  <a:txBody>
                    <a:bodyPr/>
                    <a:lstStyle/>
                    <a:p>
                      <a:pPr>
                        <a:lnSpc>
                          <a:spcPct val="107000"/>
                        </a:lnSpc>
                      </a:pPr>
                      <a:endParaRPr lang="en-ZA" sz="1400" dirty="0">
                        <a:solidFill>
                          <a:schemeClr val="tx1"/>
                        </a:solidFill>
                        <a:effectLst/>
                        <a:latin typeface="Arial" panose="020B0604020202020204" pitchFamily="34" charset="0"/>
                        <a:cs typeface="Arial" panose="020B0604020202020204" pitchFamily="34" charset="0"/>
                      </a:endParaRPr>
                    </a:p>
                  </a:txBody>
                  <a:tcPr marL="68580" marR="68580" marT="9525" marB="0" anchor="b"/>
                </a:tc>
                <a:tc>
                  <a:txBody>
                    <a:bodyPr/>
                    <a:lstStyle/>
                    <a:p>
                      <a:pPr>
                        <a:lnSpc>
                          <a:spcPct val="107000"/>
                        </a:lnSpc>
                      </a:pPr>
                      <a:endParaRPr lang="en-ZA" sz="1400">
                        <a:solidFill>
                          <a:schemeClr val="tx1"/>
                        </a:solidFill>
                        <a:effectLst/>
                        <a:latin typeface="Arial" panose="020B060402020202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06"/>
                  </a:ext>
                </a:extLst>
              </a:tr>
              <a:tr h="200025">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Received Responses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70</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07"/>
                  </a:ext>
                </a:extLst>
              </a:tr>
              <a:tr h="190500">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Received After 3 days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34</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solidFill>
                      <a:srgbClr val="FFC000"/>
                    </a:solidFill>
                  </a:tcPr>
                </a:tc>
                <a:extLst>
                  <a:ext uri="{0D108BD9-81ED-4DB2-BD59-A6C34878D82A}">
                    <a16:rowId xmlns:a16="http://schemas.microsoft.com/office/drawing/2014/main" val="10008"/>
                  </a:ext>
                </a:extLst>
              </a:tr>
              <a:tr h="200025">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Received Within 3 days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36</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solidFill>
                      <a:srgbClr val="00B050"/>
                    </a:solidFill>
                  </a:tcPr>
                </a:tc>
                <a:extLst>
                  <a:ext uri="{0D108BD9-81ED-4DB2-BD59-A6C34878D82A}">
                    <a16:rowId xmlns:a16="http://schemas.microsoft.com/office/drawing/2014/main" val="10009"/>
                  </a:ext>
                </a:extLst>
              </a:tr>
              <a:tr h="190500">
                <a:tc>
                  <a:txBody>
                    <a:bodyPr/>
                    <a:lstStyle/>
                    <a:p>
                      <a:pPr>
                        <a:lnSpc>
                          <a:spcPct val="107000"/>
                        </a:lnSpc>
                      </a:pPr>
                      <a:endParaRPr lang="en-ZA" sz="1400">
                        <a:solidFill>
                          <a:schemeClr val="tx1"/>
                        </a:solidFill>
                        <a:effectLst/>
                        <a:latin typeface="Arial" panose="020B0604020202020204" pitchFamily="34" charset="0"/>
                        <a:cs typeface="Arial" panose="020B0604020202020204" pitchFamily="34" charset="0"/>
                      </a:endParaRPr>
                    </a:p>
                  </a:txBody>
                  <a:tcPr marL="68580" marR="68580" marT="9525" marB="0" anchor="b"/>
                </a:tc>
                <a:tc>
                  <a:txBody>
                    <a:bodyPr/>
                    <a:lstStyle/>
                    <a:p>
                      <a:pPr>
                        <a:lnSpc>
                          <a:spcPct val="107000"/>
                        </a:lnSpc>
                      </a:pPr>
                      <a:endParaRPr lang="en-ZA" sz="1400" dirty="0">
                        <a:solidFill>
                          <a:schemeClr val="tx1"/>
                        </a:solidFill>
                        <a:effectLst/>
                        <a:latin typeface="Arial" panose="020B060402020202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10"/>
                  </a:ext>
                </a:extLst>
              </a:tr>
              <a:tr h="200025">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Outstanding Responses</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20</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11"/>
                  </a:ext>
                </a:extLst>
              </a:tr>
              <a:tr h="190500">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Over-Due</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6</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solidFill>
                      <a:srgbClr val="FF0000"/>
                    </a:solidFill>
                  </a:tcPr>
                </a:tc>
                <a:extLst>
                  <a:ext uri="{0D108BD9-81ED-4DB2-BD59-A6C34878D82A}">
                    <a16:rowId xmlns:a16="http://schemas.microsoft.com/office/drawing/2014/main" val="10012"/>
                  </a:ext>
                </a:extLst>
              </a:tr>
              <a:tr h="200025">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Not Yet Due</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14</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solidFill>
                      <a:srgbClr val="FFC000"/>
                    </a:solidFill>
                  </a:tcPr>
                </a:tc>
                <a:extLst>
                  <a:ext uri="{0D108BD9-81ED-4DB2-BD59-A6C34878D82A}">
                    <a16:rowId xmlns:a16="http://schemas.microsoft.com/office/drawing/2014/main" val="10013"/>
                  </a:ext>
                </a:extLst>
              </a:tr>
              <a:tr h="190500">
                <a:tc>
                  <a:txBody>
                    <a:bodyPr/>
                    <a:lstStyle/>
                    <a:p>
                      <a:pPr>
                        <a:lnSpc>
                          <a:spcPct val="107000"/>
                        </a:lnSpc>
                      </a:pPr>
                      <a:endParaRPr lang="en-ZA" sz="1400">
                        <a:solidFill>
                          <a:schemeClr val="tx1"/>
                        </a:solidFill>
                        <a:effectLst/>
                        <a:latin typeface="Arial" panose="020B0604020202020204" pitchFamily="34" charset="0"/>
                        <a:cs typeface="Arial" panose="020B0604020202020204" pitchFamily="34" charset="0"/>
                      </a:endParaRPr>
                    </a:p>
                  </a:txBody>
                  <a:tcPr marL="68580" marR="68580" marT="9525" marB="0" anchor="b"/>
                </a:tc>
                <a:tc>
                  <a:txBody>
                    <a:bodyPr/>
                    <a:lstStyle/>
                    <a:p>
                      <a:pPr>
                        <a:lnSpc>
                          <a:spcPct val="107000"/>
                        </a:lnSpc>
                      </a:pPr>
                      <a:endParaRPr lang="en-ZA" sz="1400" dirty="0">
                        <a:solidFill>
                          <a:schemeClr val="tx1"/>
                        </a:solidFill>
                        <a:effectLst/>
                        <a:latin typeface="Arial" panose="020B060402020202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14"/>
                  </a:ext>
                </a:extLst>
              </a:tr>
              <a:tr h="200025">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Status of Findings</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49</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extLst>
                  <a:ext uri="{0D108BD9-81ED-4DB2-BD59-A6C34878D82A}">
                    <a16:rowId xmlns:a16="http://schemas.microsoft.com/office/drawing/2014/main" val="10015"/>
                  </a:ext>
                </a:extLst>
              </a:tr>
              <a:tr h="190500">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Resolved </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11</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solidFill>
                      <a:srgbClr val="00B050"/>
                    </a:solidFill>
                  </a:tcPr>
                </a:tc>
                <a:extLst>
                  <a:ext uri="{0D108BD9-81ED-4DB2-BD59-A6C34878D82A}">
                    <a16:rowId xmlns:a16="http://schemas.microsoft.com/office/drawing/2014/main" val="10016"/>
                  </a:ext>
                </a:extLst>
              </a:tr>
              <a:tr h="200025">
                <a:tc>
                  <a:txBody>
                    <a:bodyPr/>
                    <a:lstStyle/>
                    <a:p>
                      <a:pPr>
                        <a:lnSpc>
                          <a:spcPct val="107000"/>
                        </a:lnSpc>
                        <a:spcAft>
                          <a:spcPts val="800"/>
                        </a:spcAft>
                      </a:pPr>
                      <a:r>
                        <a:rPr lang="en-ZA" sz="1400">
                          <a:effectLst/>
                          <a:latin typeface="Arial" panose="020B0604020202020204" pitchFamily="34" charset="0"/>
                          <a:cs typeface="Arial" panose="020B0604020202020204" pitchFamily="34" charset="0"/>
                        </a:rPr>
                        <a:t>Not Resolved</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a:txBody>
                    <a:bodyPr/>
                    <a:lstStyle/>
                    <a:p>
                      <a:pPr>
                        <a:lnSpc>
                          <a:spcPct val="107000"/>
                        </a:lnSpc>
                        <a:spcAft>
                          <a:spcPts val="800"/>
                        </a:spcAft>
                      </a:pPr>
                      <a:r>
                        <a:rPr lang="en-ZA" sz="1400" dirty="0">
                          <a:effectLst/>
                          <a:latin typeface="Arial" panose="020B0604020202020204" pitchFamily="34" charset="0"/>
                          <a:cs typeface="Arial" panose="020B0604020202020204" pitchFamily="34" charset="0"/>
                        </a:rPr>
                        <a:t>38</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solidFill>
                      <a:srgbClr val="FF0000"/>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56728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1114425"/>
            <a:ext cx="9619774" cy="448915"/>
          </a:xfrm>
          <a:solidFill>
            <a:srgbClr val="00B050"/>
          </a:solidFill>
        </p:spPr>
        <p:txBody>
          <a:bodyPr vert="horz" lIns="99551" tIns="49775" rIns="99551" bIns="49775" rtlCol="0" anchor="ctr">
            <a:noAutofit/>
          </a:bodyPr>
          <a:lstStyle/>
          <a:p>
            <a:pPr>
              <a:spcBef>
                <a:spcPct val="20000"/>
              </a:spcBef>
            </a:pPr>
            <a:r>
              <a:rPr lang="en-ZA" sz="2000" b="1" kern="0" dirty="0" smtClean="0">
                <a:solidFill>
                  <a:srgbClr val="FFFFFF"/>
                </a:solidFill>
                <a:latin typeface="Arial" charset="0"/>
                <a:ea typeface="+mn-ea"/>
                <a:cs typeface="+mn-cs"/>
              </a:rPr>
              <a:t>12.5. AUDIT OUTCOMES FROM PREVIOUS 3 FINANCIAL YEARS</a:t>
            </a:r>
            <a:endParaRPr lang="en-ZA" sz="2000" b="1" kern="0" dirty="0">
              <a:solidFill>
                <a:srgbClr val="FFFFFF"/>
              </a:solidFill>
              <a:latin typeface="Arial" charset="0"/>
              <a:ea typeface="+mn-ea"/>
              <a:cs typeface="+mn-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0890048"/>
              </p:ext>
            </p:extLst>
          </p:nvPr>
        </p:nvGraphicFramePr>
        <p:xfrm>
          <a:off x="721745" y="2727492"/>
          <a:ext cx="9270773" cy="2438084"/>
        </p:xfrm>
        <a:graphic>
          <a:graphicData uri="http://schemas.openxmlformats.org/drawingml/2006/table">
            <a:tbl>
              <a:tblPr firstRow="1" firstCol="1" bandRow="1">
                <a:tableStyleId>{5C22544A-7EE6-4342-B048-85BDC9FD1C3A}</a:tableStyleId>
              </a:tblPr>
              <a:tblGrid>
                <a:gridCol w="2164000">
                  <a:extLst>
                    <a:ext uri="{9D8B030D-6E8A-4147-A177-3AD203B41FA5}">
                      <a16:colId xmlns:a16="http://schemas.microsoft.com/office/drawing/2014/main" val="20000"/>
                    </a:ext>
                  </a:extLst>
                </a:gridCol>
                <a:gridCol w="2295152">
                  <a:extLst>
                    <a:ext uri="{9D8B030D-6E8A-4147-A177-3AD203B41FA5}">
                      <a16:colId xmlns:a16="http://schemas.microsoft.com/office/drawing/2014/main" val="20001"/>
                    </a:ext>
                  </a:extLst>
                </a:gridCol>
                <a:gridCol w="2155804">
                  <a:extLst>
                    <a:ext uri="{9D8B030D-6E8A-4147-A177-3AD203B41FA5}">
                      <a16:colId xmlns:a16="http://schemas.microsoft.com/office/drawing/2014/main" val="20002"/>
                    </a:ext>
                  </a:extLst>
                </a:gridCol>
                <a:gridCol w="2655817">
                  <a:extLst>
                    <a:ext uri="{9D8B030D-6E8A-4147-A177-3AD203B41FA5}">
                      <a16:colId xmlns:a16="http://schemas.microsoft.com/office/drawing/2014/main" val="20003"/>
                    </a:ext>
                  </a:extLst>
                </a:gridCol>
              </a:tblGrid>
              <a:tr h="1210056">
                <a:tc>
                  <a:txBody>
                    <a:bodyPr/>
                    <a:lstStyle/>
                    <a:p>
                      <a:pPr algn="just">
                        <a:spcAft>
                          <a:spcPts val="0"/>
                        </a:spcAft>
                      </a:pPr>
                      <a:r>
                        <a:rPr lang="en-ZA" sz="1800" b="1" dirty="0">
                          <a:solidFill>
                            <a:schemeClr val="tx1"/>
                          </a:solidFill>
                          <a:effectLst/>
                          <a:latin typeface="Arial" panose="020B0604020202020204" pitchFamily="34" charset="0"/>
                          <a:cs typeface="Arial" panose="020B0604020202020204" pitchFamily="34" charset="0"/>
                        </a:rPr>
                        <a:t>2016/17</a:t>
                      </a:r>
                    </a:p>
                  </a:txBody>
                  <a:tcPr marL="56721" marR="56721" marT="0" marB="0"/>
                </a:tc>
                <a:tc>
                  <a:txBody>
                    <a:bodyPr/>
                    <a:lstStyle/>
                    <a:p>
                      <a:pPr algn="just">
                        <a:spcAft>
                          <a:spcPts val="0"/>
                        </a:spcAft>
                      </a:pPr>
                      <a:r>
                        <a:rPr lang="en-ZA" sz="1800" b="1" dirty="0">
                          <a:solidFill>
                            <a:schemeClr val="tx1"/>
                          </a:solidFill>
                          <a:effectLst/>
                          <a:latin typeface="Arial" panose="020B0604020202020204" pitchFamily="34" charset="0"/>
                          <a:cs typeface="Arial" panose="020B0604020202020204" pitchFamily="34" charset="0"/>
                        </a:rPr>
                        <a:t>2017/18</a:t>
                      </a:r>
                    </a:p>
                  </a:txBody>
                  <a:tcPr marL="56721" marR="56721" marT="0" marB="0"/>
                </a:tc>
                <a:tc>
                  <a:txBody>
                    <a:bodyPr/>
                    <a:lstStyle/>
                    <a:p>
                      <a:pPr algn="just">
                        <a:spcAft>
                          <a:spcPts val="0"/>
                        </a:spcAft>
                      </a:pPr>
                      <a:r>
                        <a:rPr lang="en-ZA" sz="1800" b="1" dirty="0">
                          <a:solidFill>
                            <a:schemeClr val="tx1"/>
                          </a:solidFill>
                          <a:effectLst/>
                          <a:latin typeface="Arial" panose="020B0604020202020204" pitchFamily="34" charset="0"/>
                          <a:cs typeface="Arial" panose="020B0604020202020204" pitchFamily="34" charset="0"/>
                        </a:rPr>
                        <a:t>2018/19</a:t>
                      </a:r>
                    </a:p>
                  </a:txBody>
                  <a:tcPr marL="56721" marR="56721" marT="0" marB="0"/>
                </a:tc>
                <a:tc>
                  <a:txBody>
                    <a:bodyPr/>
                    <a:lstStyle/>
                    <a:p>
                      <a:pPr algn="just">
                        <a:spcAft>
                          <a:spcPts val="0"/>
                        </a:spcAft>
                      </a:pPr>
                      <a:r>
                        <a:rPr lang="en-ZA" sz="1800" b="1" dirty="0">
                          <a:solidFill>
                            <a:schemeClr val="tx1"/>
                          </a:solidFill>
                          <a:effectLst/>
                          <a:latin typeface="Arial" panose="020B0604020202020204" pitchFamily="34" charset="0"/>
                          <a:cs typeface="Arial" panose="020B0604020202020204" pitchFamily="34" charset="0"/>
                        </a:rPr>
                        <a:t>Projected Outcome for 2019/20</a:t>
                      </a:r>
                    </a:p>
                  </a:txBody>
                  <a:tcPr marL="56721" marR="56721" marT="0" marB="0"/>
                </a:tc>
                <a:extLst>
                  <a:ext uri="{0D108BD9-81ED-4DB2-BD59-A6C34878D82A}">
                    <a16:rowId xmlns:a16="http://schemas.microsoft.com/office/drawing/2014/main" val="10000"/>
                  </a:ext>
                </a:extLst>
              </a:tr>
              <a:tr h="1228028">
                <a:tc>
                  <a:txBody>
                    <a:bodyPr/>
                    <a:lstStyle/>
                    <a:p>
                      <a:pPr algn="just">
                        <a:spcAft>
                          <a:spcPts val="0"/>
                        </a:spcAft>
                      </a:pPr>
                      <a:r>
                        <a:rPr lang="en-ZA" sz="1800" b="1" dirty="0">
                          <a:solidFill>
                            <a:schemeClr val="tx1"/>
                          </a:solidFill>
                          <a:effectLst/>
                          <a:latin typeface="Arial" panose="020B0604020202020204" pitchFamily="34" charset="0"/>
                          <a:cs typeface="Arial" panose="020B0604020202020204" pitchFamily="34" charset="0"/>
                        </a:rPr>
                        <a:t>Qualification </a:t>
                      </a:r>
                    </a:p>
                  </a:txBody>
                  <a:tcPr marL="56721" marR="56721" marT="0" marB="0">
                    <a:solidFill>
                      <a:srgbClr val="FFFF00"/>
                    </a:solidFill>
                  </a:tcPr>
                </a:tc>
                <a:tc>
                  <a:txBody>
                    <a:bodyPr/>
                    <a:lstStyle/>
                    <a:p>
                      <a:pPr algn="just">
                        <a:spcAft>
                          <a:spcPts val="0"/>
                        </a:spcAft>
                      </a:pPr>
                      <a:r>
                        <a:rPr lang="en-ZA" sz="1800" b="1" dirty="0">
                          <a:solidFill>
                            <a:schemeClr val="tx1"/>
                          </a:solidFill>
                          <a:effectLst/>
                          <a:latin typeface="Arial" panose="020B0604020202020204" pitchFamily="34" charset="0"/>
                          <a:cs typeface="Arial" panose="020B0604020202020204" pitchFamily="34" charset="0"/>
                        </a:rPr>
                        <a:t>Qualification </a:t>
                      </a:r>
                    </a:p>
                  </a:txBody>
                  <a:tcPr marL="56721" marR="56721" marT="0" marB="0">
                    <a:solidFill>
                      <a:srgbClr val="FFFF00"/>
                    </a:solidFill>
                  </a:tcPr>
                </a:tc>
                <a:tc>
                  <a:txBody>
                    <a:bodyPr/>
                    <a:lstStyle/>
                    <a:p>
                      <a:pPr algn="just">
                        <a:spcAft>
                          <a:spcPts val="0"/>
                        </a:spcAft>
                      </a:pPr>
                      <a:r>
                        <a:rPr lang="en-ZA" sz="1800" b="1" dirty="0">
                          <a:solidFill>
                            <a:schemeClr val="tx1"/>
                          </a:solidFill>
                          <a:effectLst/>
                          <a:latin typeface="Arial" panose="020B0604020202020204" pitchFamily="34" charset="0"/>
                          <a:cs typeface="Arial" panose="020B0604020202020204" pitchFamily="34" charset="0"/>
                        </a:rPr>
                        <a:t>Qualification</a:t>
                      </a:r>
                    </a:p>
                  </a:txBody>
                  <a:tcPr marL="56721" marR="56721" marT="0" marB="0">
                    <a:solidFill>
                      <a:srgbClr val="FFFF00"/>
                    </a:solidFill>
                  </a:tcPr>
                </a:tc>
                <a:tc>
                  <a:txBody>
                    <a:bodyPr/>
                    <a:lstStyle/>
                    <a:p>
                      <a:pPr algn="just">
                        <a:spcAft>
                          <a:spcPts val="0"/>
                        </a:spcAft>
                      </a:pPr>
                      <a:r>
                        <a:rPr lang="en-GB" sz="1800" b="1" dirty="0" smtClean="0">
                          <a:solidFill>
                            <a:schemeClr val="tx1"/>
                          </a:solidFill>
                          <a:effectLst/>
                          <a:latin typeface="Arial" panose="020B0604020202020204" pitchFamily="34" charset="0"/>
                          <a:cs typeface="Arial" panose="020B0604020202020204" pitchFamily="34" charset="0"/>
                        </a:rPr>
                        <a:t>Audit</a:t>
                      </a:r>
                      <a:r>
                        <a:rPr lang="en-GB" sz="1800" b="1" baseline="0" dirty="0" smtClean="0">
                          <a:solidFill>
                            <a:schemeClr val="tx1"/>
                          </a:solidFill>
                          <a:effectLst/>
                          <a:latin typeface="Arial" panose="020B0604020202020204" pitchFamily="34" charset="0"/>
                          <a:cs typeface="Arial" panose="020B0604020202020204" pitchFamily="34" charset="0"/>
                        </a:rPr>
                        <a:t> in progress</a:t>
                      </a:r>
                      <a:endParaRPr lang="en-ZA" sz="1800" b="1" dirty="0">
                        <a:solidFill>
                          <a:schemeClr val="tx1"/>
                        </a:solidFill>
                        <a:effectLst/>
                        <a:latin typeface="Arial" panose="020B0604020202020204" pitchFamily="34" charset="0"/>
                        <a:cs typeface="Arial" panose="020B0604020202020204" pitchFamily="34" charset="0"/>
                      </a:endParaRPr>
                    </a:p>
                  </a:txBody>
                  <a:tcPr marL="56721" marR="56721"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2004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962025"/>
            <a:ext cx="9619774" cy="685800"/>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13. COVID19 </a:t>
            </a:r>
            <a:r>
              <a:rPr lang="en-GB" sz="2000" b="1" kern="0" dirty="0">
                <a:solidFill>
                  <a:srgbClr val="FFFFFF"/>
                </a:solidFill>
                <a:latin typeface="Arial" charset="0"/>
                <a:ea typeface="+mn-ea"/>
                <a:cs typeface="+mn-cs"/>
              </a:rPr>
              <a:t>PROCUREMENT &amp; EXPENDITURE FROM 1 MARCH 2020 – DECEMBER 2020</a:t>
            </a:r>
            <a:endParaRPr lang="en-ZA" sz="2000" b="1" kern="0" dirty="0">
              <a:solidFill>
                <a:srgbClr val="FFFFFF"/>
              </a:solidFill>
              <a:latin typeface="Arial" charset="0"/>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2656715892"/>
              </p:ext>
            </p:extLst>
          </p:nvPr>
        </p:nvGraphicFramePr>
        <p:xfrm>
          <a:off x="696119" y="1876425"/>
          <a:ext cx="9458087" cy="3886200"/>
        </p:xfrm>
        <a:graphic>
          <a:graphicData uri="http://schemas.openxmlformats.org/drawingml/2006/table">
            <a:tbl>
              <a:tblPr/>
              <a:tblGrid>
                <a:gridCol w="7229866">
                  <a:extLst>
                    <a:ext uri="{9D8B030D-6E8A-4147-A177-3AD203B41FA5}">
                      <a16:colId xmlns:a16="http://schemas.microsoft.com/office/drawing/2014/main" val="20000"/>
                    </a:ext>
                  </a:extLst>
                </a:gridCol>
                <a:gridCol w="2228221">
                  <a:extLst>
                    <a:ext uri="{9D8B030D-6E8A-4147-A177-3AD203B41FA5}">
                      <a16:colId xmlns:a16="http://schemas.microsoft.com/office/drawing/2014/main" val="20001"/>
                    </a:ext>
                  </a:extLst>
                </a:gridCol>
              </a:tblGrid>
              <a:tr h="218213">
                <a:tc>
                  <a:txBody>
                    <a:bodyPr/>
                    <a:lstStyle/>
                    <a:p>
                      <a:pPr algn="l" fontAlgn="b"/>
                      <a:r>
                        <a:rPr lang="en-ZA" sz="1600" b="1" i="0" u="none" strike="noStrike" dirty="0">
                          <a:solidFill>
                            <a:srgbClr val="000000"/>
                          </a:solidFill>
                          <a:effectLst/>
                          <a:latin typeface="Arial" panose="020B0604020202020204" pitchFamily="34" charset="0"/>
                          <a:cs typeface="Arial" panose="020B0604020202020204" pitchFamily="34" charset="0"/>
                        </a:rPr>
                        <a:t>ITEM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AMOUNT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18213">
                <a:tc>
                  <a:txBody>
                    <a:bodyPr/>
                    <a:lstStyle/>
                    <a:p>
                      <a:pPr algn="l" fontAlgn="b"/>
                      <a:r>
                        <a:rPr lang="en-GB" sz="1800" b="0" i="0" u="none" strike="noStrike" dirty="0">
                          <a:solidFill>
                            <a:srgbClr val="000000"/>
                          </a:solidFill>
                          <a:effectLst/>
                          <a:latin typeface="Arial" panose="020B0604020202020204" pitchFamily="34" charset="0"/>
                          <a:cs typeface="Arial" panose="020B0604020202020204" pitchFamily="34" charset="0"/>
                        </a:rPr>
                        <a:t>Protective clothing (other general workers not only health workers)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Arial" panose="020B0604020202020204" pitchFamily="34" charset="0"/>
                          <a:cs typeface="Arial" panose="020B0604020202020204" pitchFamily="34" charset="0"/>
                        </a:rPr>
                        <a:t>R18 750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8213">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 General - Other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Arial" panose="020B0604020202020204" pitchFamily="34" charset="0"/>
                          <a:cs typeface="Arial" panose="020B0604020202020204" pitchFamily="34" charset="0"/>
                        </a:rPr>
                        <a:t>R1 102 585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8213">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 Chemical Toilets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Arial" panose="020B0604020202020204" pitchFamily="34" charset="0"/>
                          <a:cs typeface="Arial" panose="020B0604020202020204" pitchFamily="34" charset="0"/>
                        </a:rPr>
                        <a:t>R29 400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8213">
                <a:tc>
                  <a:txBody>
                    <a:bodyPr/>
                    <a:lstStyle/>
                    <a:p>
                      <a:pPr algn="l" fontAlgn="b"/>
                      <a:r>
                        <a:rPr lang="en-GB" sz="1800" b="0" i="0" u="none" strike="noStrike" dirty="0">
                          <a:solidFill>
                            <a:srgbClr val="000000"/>
                          </a:solidFill>
                          <a:effectLst/>
                          <a:latin typeface="Arial" panose="020B0604020202020204" pitchFamily="34" charset="0"/>
                          <a:cs typeface="Arial" panose="020B0604020202020204" pitchFamily="34" charset="0"/>
                        </a:rPr>
                        <a:t> Feeding of Homeless/ Food distribution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Arial" panose="020B0604020202020204" pitchFamily="34" charset="0"/>
                          <a:cs typeface="Arial" panose="020B0604020202020204" pitchFamily="34" charset="0"/>
                        </a:rPr>
                        <a:t>R1 903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8213">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 Security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Arial" panose="020B0604020202020204" pitchFamily="34" charset="0"/>
                          <a:cs typeface="Arial" panose="020B0604020202020204" pitchFamily="34" charset="0"/>
                        </a:rPr>
                        <a:t>R286 392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8213">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 Provision for Homeless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Arial" panose="020B0604020202020204" pitchFamily="34" charset="0"/>
                          <a:cs typeface="Arial" panose="020B0604020202020204" pitchFamily="34" charset="0"/>
                        </a:rPr>
                        <a:t>R15 243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8213">
                <a:tc>
                  <a:txBody>
                    <a:bodyPr/>
                    <a:lstStyle/>
                    <a:p>
                      <a:pPr algn="l" fontAlgn="b"/>
                      <a:r>
                        <a:rPr lang="en-GB" sz="1800" b="0" i="0" u="none" strike="noStrike" dirty="0">
                          <a:solidFill>
                            <a:srgbClr val="000000"/>
                          </a:solidFill>
                          <a:effectLst/>
                          <a:latin typeface="Arial" panose="020B0604020202020204" pitchFamily="34" charset="0"/>
                          <a:cs typeface="Arial" panose="020B0604020202020204" pitchFamily="34" charset="0"/>
                        </a:rPr>
                        <a:t> Cost of Screening and Testing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Arial" panose="020B0604020202020204" pitchFamily="34" charset="0"/>
                          <a:cs typeface="Arial" panose="020B0604020202020204" pitchFamily="34" charset="0"/>
                        </a:rPr>
                        <a:t>R116 920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8213">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 Gloves, sterile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Arial" panose="020B0604020202020204" pitchFamily="34" charset="0"/>
                          <a:cs typeface="Arial" panose="020B0604020202020204" pitchFamily="34" charset="0"/>
                        </a:rPr>
                        <a:t>R11 000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8213">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 Goggles/ Face-shield/</a:t>
                      </a:r>
                      <a:r>
                        <a:rPr lang="en-ZA" sz="1800" b="0" i="0" u="none" strike="noStrike" dirty="0" err="1">
                          <a:solidFill>
                            <a:srgbClr val="000000"/>
                          </a:solidFill>
                          <a:effectLst/>
                          <a:latin typeface="Arial" panose="020B0604020202020204" pitchFamily="34" charset="0"/>
                          <a:cs typeface="Arial" panose="020B0604020202020204" pitchFamily="34" charset="0"/>
                        </a:rPr>
                        <a:t>Viser</a:t>
                      </a:r>
                      <a:r>
                        <a:rPr lang="en-ZA" sz="1800" b="0" i="0" u="none" strike="noStrike" dirty="0">
                          <a:solidFill>
                            <a:srgbClr val="000000"/>
                          </a:solidFill>
                          <a:effectLst/>
                          <a:latin typeface="Arial" panose="020B0604020202020204" pitchFamily="34" charset="0"/>
                          <a:cs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dirty="0">
                          <a:solidFill>
                            <a:srgbClr val="000000"/>
                          </a:solidFill>
                          <a:effectLst/>
                          <a:latin typeface="Arial" panose="020B0604020202020204" pitchFamily="34" charset="0"/>
                          <a:cs typeface="Arial" panose="020B0604020202020204" pitchFamily="34" charset="0"/>
                        </a:rPr>
                        <a:t>R3 200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8213">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 Sanitizer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dirty="0">
                          <a:solidFill>
                            <a:srgbClr val="000000"/>
                          </a:solidFill>
                          <a:effectLst/>
                          <a:latin typeface="Arial" panose="020B0604020202020204" pitchFamily="34" charset="0"/>
                          <a:cs typeface="Arial" panose="020B0604020202020204" pitchFamily="34" charset="0"/>
                        </a:rPr>
                        <a:t>R755 420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8213">
                <a:tc>
                  <a:txBody>
                    <a:bodyPr/>
                    <a:lstStyle/>
                    <a:p>
                      <a:pPr algn="l" fontAlgn="b"/>
                      <a:r>
                        <a:rPr lang="en-ZA" sz="1800" b="0" i="0" u="none" strike="noStrike">
                          <a:solidFill>
                            <a:srgbClr val="000000"/>
                          </a:solidFill>
                          <a:effectLst/>
                          <a:latin typeface="Arial" panose="020B0604020202020204" pitchFamily="34" charset="0"/>
                          <a:cs typeface="Arial" panose="020B0604020202020204" pitchFamily="34" charset="0"/>
                        </a:rPr>
                        <a:t> Mask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dirty="0">
                          <a:solidFill>
                            <a:srgbClr val="000000"/>
                          </a:solidFill>
                          <a:effectLst/>
                          <a:latin typeface="Arial" panose="020B0604020202020204" pitchFamily="34" charset="0"/>
                          <a:cs typeface="Arial" panose="020B0604020202020204" pitchFamily="34" charset="0"/>
                        </a:rPr>
                        <a:t>R350 066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8213">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 Decontamination of affected premises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dirty="0">
                          <a:solidFill>
                            <a:srgbClr val="000000"/>
                          </a:solidFill>
                          <a:effectLst/>
                          <a:latin typeface="Arial" panose="020B0604020202020204" pitchFamily="34" charset="0"/>
                          <a:cs typeface="Arial" panose="020B0604020202020204" pitchFamily="34" charset="0"/>
                        </a:rPr>
                        <a:t>R1 111 772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8213">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 TOTAL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R3 802 651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18153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809625"/>
            <a:ext cx="9619774" cy="762000"/>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13.1. INTERNAL </a:t>
            </a:r>
            <a:r>
              <a:rPr lang="en-GB" sz="2000" b="1" kern="0" dirty="0">
                <a:solidFill>
                  <a:srgbClr val="FFFFFF"/>
                </a:solidFill>
                <a:latin typeface="Arial" charset="0"/>
                <a:ea typeface="+mn-ea"/>
                <a:cs typeface="+mn-cs"/>
              </a:rPr>
              <a:t>CONTROLS IMPLEMENTATED ON COVID 19 EXPENDITURE</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p:txBody>
          <a:bodyPr>
            <a:normAutofit/>
          </a:bodyPr>
          <a:lstStyle/>
          <a:p>
            <a:r>
              <a:rPr lang="en-ZA" sz="1800" dirty="0" smtClean="0">
                <a:latin typeface="Arial" panose="020B0604020202020204" pitchFamily="34" charset="0"/>
                <a:cs typeface="Arial" panose="020B0604020202020204" pitchFamily="34" charset="0"/>
              </a:rPr>
              <a:t>The procurement of COVID 19 item - March to 20 April 2020 was on emergency procurement (deviation).</a:t>
            </a:r>
          </a:p>
          <a:p>
            <a:r>
              <a:rPr lang="en-GB" sz="1800" dirty="0" smtClean="0">
                <a:latin typeface="Arial" panose="020B0604020202020204" pitchFamily="34" charset="0"/>
                <a:cs typeface="Arial" panose="020B0604020202020204" pitchFamily="34" charset="0"/>
              </a:rPr>
              <a:t>Needs analysis for COVID 19 were sanctioned by COVID 19 technical committee</a:t>
            </a:r>
          </a:p>
          <a:p>
            <a:r>
              <a:rPr lang="en-GB" sz="1800" dirty="0" smtClean="0">
                <a:latin typeface="Arial" panose="020B0604020202020204" pitchFamily="34" charset="0"/>
                <a:cs typeface="Arial" panose="020B0604020202020204" pitchFamily="34" charset="0"/>
              </a:rPr>
              <a:t>Deviations on COVID 19 expenditure were approved by accounting officer in line with circular 100</a:t>
            </a:r>
          </a:p>
          <a:p>
            <a:r>
              <a:rPr lang="en-GB" sz="1800" dirty="0" smtClean="0">
                <a:latin typeface="Arial" panose="020B0604020202020204" pitchFamily="34" charset="0"/>
                <a:cs typeface="Arial" panose="020B0604020202020204" pitchFamily="34" charset="0"/>
              </a:rPr>
              <a:t>All the deviations were included in the Annual Financial statements</a:t>
            </a:r>
          </a:p>
          <a:p>
            <a:r>
              <a:rPr lang="en-GB" sz="1800" dirty="0" smtClean="0">
                <a:latin typeface="Arial" panose="020B0604020202020204" pitchFamily="34" charset="0"/>
                <a:cs typeface="Arial" panose="020B0604020202020204" pitchFamily="34" charset="0"/>
              </a:rPr>
              <a:t>National Treasury </a:t>
            </a:r>
            <a:r>
              <a:rPr lang="en-GB" sz="1800" dirty="0">
                <a:latin typeface="Arial" panose="020B0604020202020204" pitchFamily="34" charset="0"/>
                <a:cs typeface="Arial" panose="020B0604020202020204" pitchFamily="34" charset="0"/>
              </a:rPr>
              <a:t>price list were utilised on procurement of COVID related expenditure as per </a:t>
            </a:r>
            <a:r>
              <a:rPr lang="en-GB" sz="1800" dirty="0" smtClean="0">
                <a:latin typeface="Arial" panose="020B0604020202020204" pitchFamily="34" charset="0"/>
                <a:cs typeface="Arial" panose="020B0604020202020204" pitchFamily="34" charset="0"/>
              </a:rPr>
              <a:t>circular 100</a:t>
            </a:r>
          </a:p>
          <a:p>
            <a:r>
              <a:rPr lang="en-GB" sz="1800" dirty="0">
                <a:latin typeface="Arial" panose="020B0604020202020204" pitchFamily="34" charset="0"/>
                <a:cs typeface="Arial" panose="020B0604020202020204" pitchFamily="34" charset="0"/>
              </a:rPr>
              <a:t>The procurement of COVID 19 </a:t>
            </a:r>
            <a:r>
              <a:rPr lang="en-GB" sz="1800" dirty="0" smtClean="0">
                <a:latin typeface="Arial" panose="020B0604020202020204" pitchFamily="34" charset="0"/>
                <a:cs typeface="Arial" panose="020B0604020202020204" pitchFamily="34" charset="0"/>
              </a:rPr>
              <a:t>items from 21 </a:t>
            </a:r>
            <a:r>
              <a:rPr lang="en-GB" sz="1800" dirty="0">
                <a:latin typeface="Arial" panose="020B0604020202020204" pitchFamily="34" charset="0"/>
                <a:cs typeface="Arial" panose="020B0604020202020204" pitchFamily="34" charset="0"/>
              </a:rPr>
              <a:t>April 2020 to date was through utilisation of </a:t>
            </a:r>
            <a:r>
              <a:rPr lang="en-GB" sz="1800" dirty="0" smtClean="0">
                <a:latin typeface="Arial" panose="020B0604020202020204" pitchFamily="34" charset="0"/>
                <a:cs typeface="Arial" panose="020B0604020202020204" pitchFamily="34" charset="0"/>
              </a:rPr>
              <a:t>municipal </a:t>
            </a:r>
            <a:r>
              <a:rPr lang="en-GB" sz="1800" dirty="0">
                <a:latin typeface="Arial" panose="020B0604020202020204" pitchFamily="34" charset="0"/>
                <a:cs typeface="Arial" panose="020B0604020202020204" pitchFamily="34" charset="0"/>
              </a:rPr>
              <a:t>panel of COVID 19 </a:t>
            </a:r>
            <a:r>
              <a:rPr lang="en-GB" sz="1800" dirty="0" smtClean="0">
                <a:latin typeface="Arial" panose="020B0604020202020204" pitchFamily="34" charset="0"/>
                <a:cs typeface="Arial" panose="020B0604020202020204" pitchFamily="34" charset="0"/>
              </a:rPr>
              <a:t>suppliers, </a:t>
            </a:r>
            <a:r>
              <a:rPr lang="en-GB" sz="1800" dirty="0">
                <a:latin typeface="Arial" panose="020B0604020202020204" pitchFamily="34" charset="0"/>
                <a:cs typeface="Arial" panose="020B0604020202020204" pitchFamily="34" charset="0"/>
              </a:rPr>
              <a:t>only when services are needed</a:t>
            </a:r>
          </a:p>
          <a:p>
            <a:r>
              <a:rPr lang="en-GB" sz="1800" dirty="0">
                <a:latin typeface="Arial" panose="020B0604020202020204" pitchFamily="34" charset="0"/>
                <a:cs typeface="Arial" panose="020B0604020202020204" pitchFamily="34" charset="0"/>
              </a:rPr>
              <a:t>COVID 19 expenditures are reported to </a:t>
            </a:r>
            <a:r>
              <a:rPr lang="en-GB" sz="1800" dirty="0" smtClean="0">
                <a:latin typeface="Arial" panose="020B0604020202020204" pitchFamily="34" charset="0"/>
                <a:cs typeface="Arial" panose="020B0604020202020204" pitchFamily="34" charset="0"/>
              </a:rPr>
              <a:t>Provincial Treasury </a:t>
            </a:r>
            <a:r>
              <a:rPr lang="en-GB" sz="1800" dirty="0">
                <a:latin typeface="Arial" panose="020B0604020202020204" pitchFamily="34" charset="0"/>
                <a:cs typeface="Arial" panose="020B0604020202020204" pitchFamily="34" charset="0"/>
              </a:rPr>
              <a:t>on weekly basis, to </a:t>
            </a:r>
            <a:r>
              <a:rPr lang="en-GB" sz="1800" dirty="0" smtClean="0">
                <a:latin typeface="Arial" panose="020B0604020202020204" pitchFamily="34" charset="0"/>
                <a:cs typeface="Arial" panose="020B0604020202020204" pitchFamily="34" charset="0"/>
              </a:rPr>
              <a:t>Audit Committee and </a:t>
            </a:r>
            <a:r>
              <a:rPr lang="en-GB" sz="1800" dirty="0">
                <a:latin typeface="Arial" panose="020B0604020202020204" pitchFamily="34" charset="0"/>
                <a:cs typeface="Arial" panose="020B0604020202020204" pitchFamily="34" charset="0"/>
              </a:rPr>
              <a:t>to Council on quarterly basis for oversight </a:t>
            </a:r>
            <a:endParaRPr lang="en-GB" sz="1800" dirty="0" smtClean="0">
              <a:latin typeface="Arial" panose="020B0604020202020204" pitchFamily="34" charset="0"/>
              <a:cs typeface="Arial" panose="020B0604020202020204" pitchFamily="34" charset="0"/>
            </a:endParaRPr>
          </a:p>
          <a:p>
            <a:endParaRPr lang="en-GB" sz="1600" dirty="0" smtClean="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687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962025"/>
            <a:ext cx="9619774" cy="601315"/>
          </a:xfrm>
          <a:solidFill>
            <a:srgbClr val="00B050"/>
          </a:solidFill>
        </p:spPr>
        <p:txBody>
          <a:bodyPr vert="horz" lIns="99551" tIns="49775" rIns="99551" bIns="49775" rtlCol="0" anchor="ctr">
            <a:noAutofit/>
          </a:bodyPr>
          <a:lstStyle/>
          <a:p>
            <a:pPr>
              <a:spcBef>
                <a:spcPct val="20000"/>
              </a:spcBef>
            </a:pPr>
            <a:r>
              <a:rPr lang="en-US" sz="2000" b="1" kern="0" dirty="0" smtClean="0">
                <a:solidFill>
                  <a:schemeClr val="bg1"/>
                </a:solidFill>
                <a:latin typeface="Arial" charset="0"/>
                <a:ea typeface="+mn-ea"/>
                <a:cs typeface="+mn-cs"/>
              </a:rPr>
              <a:t/>
            </a:r>
            <a:br>
              <a:rPr lang="en-US" sz="2000" b="1" kern="0" dirty="0" smtClean="0">
                <a:solidFill>
                  <a:schemeClr val="bg1"/>
                </a:solidFill>
                <a:latin typeface="Arial" charset="0"/>
                <a:ea typeface="+mn-ea"/>
                <a:cs typeface="+mn-cs"/>
              </a:rPr>
            </a:br>
            <a:r>
              <a:rPr lang="en-US" sz="2000" b="1" kern="0" dirty="0" smtClean="0">
                <a:solidFill>
                  <a:schemeClr val="bg1"/>
                </a:solidFill>
                <a:latin typeface="Arial" charset="0"/>
                <a:ea typeface="+mn-ea"/>
                <a:cs typeface="+mn-cs"/>
              </a:rPr>
              <a:t>14. </a:t>
            </a:r>
            <a:r>
              <a:rPr lang="en-ZA" sz="2000" b="1" dirty="0" smtClean="0">
                <a:solidFill>
                  <a:schemeClr val="bg1"/>
                </a:solidFill>
                <a:latin typeface="Arial" panose="020B0604020202020204" pitchFamily="34" charset="0"/>
                <a:cs typeface="Arial" panose="020B0604020202020204" pitchFamily="34" charset="0"/>
              </a:rPr>
              <a:t>COLLECTION RATE FOR PERIOD JULY 2019 TO FEBRUARY 2020</a:t>
            </a:r>
            <a:r>
              <a:rPr lang="en-US" sz="2000" b="1" kern="0" dirty="0" smtClean="0">
                <a:solidFill>
                  <a:schemeClr val="bg1"/>
                </a:solidFill>
                <a:latin typeface="Arial" charset="0"/>
                <a:ea typeface="+mn-ea"/>
                <a:cs typeface="+mn-cs"/>
              </a:rPr>
              <a:t/>
            </a:r>
            <a:br>
              <a:rPr lang="en-US" sz="2000" b="1" kern="0" dirty="0" smtClean="0">
                <a:solidFill>
                  <a:schemeClr val="bg1"/>
                </a:solidFill>
                <a:latin typeface="Arial" charset="0"/>
                <a:ea typeface="+mn-ea"/>
                <a:cs typeface="+mn-cs"/>
              </a:rPr>
            </a:br>
            <a:endParaRPr lang="en-ZA" sz="2000" b="1" kern="0" dirty="0">
              <a:solidFill>
                <a:schemeClr val="bg1"/>
              </a:solidFill>
              <a:latin typeface="Arial" charset="0"/>
              <a:ea typeface="+mn-ea"/>
              <a:cs typeface="+mn-cs"/>
            </a:endParaRPr>
          </a:p>
        </p:txBody>
      </p:sp>
      <p:sp>
        <p:nvSpPr>
          <p:cNvPr id="3" name="Content Placeholder 2"/>
          <p:cNvSpPr>
            <a:spLocks noGrp="1"/>
          </p:cNvSpPr>
          <p:nvPr>
            <p:ph idx="1"/>
          </p:nvPr>
        </p:nvSpPr>
        <p:spPr/>
        <p:txBody>
          <a:bodyPr>
            <a:normAutofit/>
          </a:bodyPr>
          <a:lstStyle/>
          <a:p>
            <a:pPr marL="0" indent="0">
              <a:buNone/>
            </a:pPr>
            <a:r>
              <a:rPr lang="en-GB" sz="1600" b="1" dirty="0" smtClean="0">
                <a:latin typeface="Arial" panose="020B0604020202020204" pitchFamily="34" charset="0"/>
                <a:cs typeface="Arial" panose="020B0604020202020204" pitchFamily="34" charset="0"/>
              </a:rPr>
              <a:t>LEVIES(REFUSE &amp;PROPERTY RATES) </a:t>
            </a:r>
            <a:r>
              <a:rPr lang="en-GB" sz="1600" b="1" dirty="0" err="1" smtClean="0">
                <a:latin typeface="Arial" panose="020B0604020202020204" pitchFamily="34" charset="0"/>
                <a:cs typeface="Arial" panose="020B0604020202020204" pitchFamily="34" charset="0"/>
              </a:rPr>
              <a:t>vs</a:t>
            </a:r>
            <a:r>
              <a:rPr lang="en-GB" sz="1600" b="1" dirty="0" smtClean="0">
                <a:latin typeface="Arial" panose="020B0604020202020204" pitchFamily="34" charset="0"/>
                <a:cs typeface="Arial" panose="020B0604020202020204" pitchFamily="34" charset="0"/>
              </a:rPr>
              <a:t> AND PAYMENTS FOR THE PERIOD JULY 2019 TO FEBRUARY 2020</a:t>
            </a: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ZA" sz="16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50572658"/>
              </p:ext>
            </p:extLst>
          </p:nvPr>
        </p:nvGraphicFramePr>
        <p:xfrm>
          <a:off x="772319" y="2409825"/>
          <a:ext cx="8915400" cy="3459611"/>
        </p:xfrm>
        <a:graphic>
          <a:graphicData uri="http://schemas.openxmlformats.org/drawingml/2006/table">
            <a:tbl>
              <a:tblPr>
                <a:tableStyleId>{3C2FFA5D-87B4-456A-9821-1D502468CF0F}</a:tableStyleId>
              </a:tblPr>
              <a:tblGrid>
                <a:gridCol w="28194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tblGrid>
              <a:tr h="829945">
                <a:tc>
                  <a:txBody>
                    <a:bodyPr/>
                    <a:lstStyle/>
                    <a:p>
                      <a:pPr>
                        <a:lnSpc>
                          <a:spcPct val="107000"/>
                        </a:lnSpc>
                        <a:spcAft>
                          <a:spcPts val="800"/>
                        </a:spcAft>
                      </a:pPr>
                      <a:r>
                        <a:rPr lang="en-ZA" sz="1600" b="1" dirty="0">
                          <a:effectLst/>
                          <a:latin typeface="Arial" panose="020B0604020202020204" pitchFamily="34" charset="0"/>
                          <a:cs typeface="Arial" panose="020B0604020202020204" pitchFamily="34" charset="0"/>
                        </a:rPr>
                        <a:t>PERIOD</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solidFill>
                      <a:schemeClr val="tx2">
                        <a:lumMod val="40000"/>
                        <a:lumOff val="60000"/>
                      </a:schemeClr>
                    </a:solidFill>
                  </a:tcPr>
                </a:tc>
                <a:tc>
                  <a:txBody>
                    <a:bodyPr/>
                    <a:lstStyle/>
                    <a:p>
                      <a:pPr>
                        <a:lnSpc>
                          <a:spcPct val="107000"/>
                        </a:lnSpc>
                        <a:spcAft>
                          <a:spcPts val="800"/>
                        </a:spcAft>
                      </a:pPr>
                      <a:r>
                        <a:rPr lang="en-ZA" sz="1600" b="1">
                          <a:effectLst/>
                          <a:latin typeface="Arial" panose="020B0604020202020204" pitchFamily="34" charset="0"/>
                          <a:cs typeface="Arial" panose="020B0604020202020204" pitchFamily="34" charset="0"/>
                        </a:rPr>
                        <a:t/>
                      </a:r>
                      <a:br>
                        <a:rPr lang="en-ZA" sz="1600" b="1">
                          <a:effectLst/>
                          <a:latin typeface="Arial" panose="020B0604020202020204" pitchFamily="34" charset="0"/>
                          <a:cs typeface="Arial" panose="020B0604020202020204" pitchFamily="34" charset="0"/>
                        </a:rPr>
                      </a:br>
                      <a:r>
                        <a:rPr lang="en-ZA" sz="1600" b="1">
                          <a:effectLst/>
                          <a:latin typeface="Arial" panose="020B0604020202020204" pitchFamily="34" charset="0"/>
                          <a:cs typeface="Arial" panose="020B0604020202020204" pitchFamily="34" charset="0"/>
                        </a:rPr>
                        <a:t>AMOUNT BILLED(R M)</a:t>
                      </a:r>
                      <a:endParaRPr lang="en-ZA" sz="1600" b="1">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solidFill>
                      <a:schemeClr val="tx2">
                        <a:lumMod val="40000"/>
                        <a:lumOff val="60000"/>
                      </a:schemeClr>
                    </a:solidFill>
                  </a:tcPr>
                </a:tc>
                <a:tc>
                  <a:txBody>
                    <a:bodyPr/>
                    <a:lstStyle/>
                    <a:p>
                      <a:pPr>
                        <a:lnSpc>
                          <a:spcPct val="107000"/>
                        </a:lnSpc>
                        <a:spcAft>
                          <a:spcPts val="800"/>
                        </a:spcAft>
                      </a:pPr>
                      <a:r>
                        <a:rPr lang="en-ZA" sz="1600" b="1">
                          <a:effectLst/>
                          <a:latin typeface="Arial" panose="020B0604020202020204" pitchFamily="34" charset="0"/>
                          <a:cs typeface="Arial" panose="020B0604020202020204" pitchFamily="34" charset="0"/>
                        </a:rPr>
                        <a:t>PAYMENTS </a:t>
                      </a:r>
                      <a:endParaRPr lang="en-ZA" sz="1600" b="1">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solidFill>
                      <a:schemeClr val="tx2">
                        <a:lumMod val="40000"/>
                        <a:lumOff val="60000"/>
                      </a:schemeClr>
                    </a:solidFill>
                  </a:tcPr>
                </a:tc>
                <a:tc>
                  <a:txBody>
                    <a:bodyPr/>
                    <a:lstStyle/>
                    <a:p>
                      <a:pPr>
                        <a:lnSpc>
                          <a:spcPct val="107000"/>
                        </a:lnSpc>
                        <a:spcAft>
                          <a:spcPts val="800"/>
                        </a:spcAft>
                      </a:pPr>
                      <a:r>
                        <a:rPr lang="en-ZA" sz="1600" b="1" dirty="0">
                          <a:effectLst/>
                          <a:latin typeface="Arial" panose="020B0604020202020204" pitchFamily="34" charset="0"/>
                          <a:cs typeface="Arial" panose="020B0604020202020204" pitchFamily="34" charset="0"/>
                        </a:rPr>
                        <a:t>COLLECTION</a:t>
                      </a:r>
                      <a:br>
                        <a:rPr lang="en-ZA" sz="1600" b="1" dirty="0">
                          <a:effectLst/>
                          <a:latin typeface="Arial" panose="020B0604020202020204" pitchFamily="34" charset="0"/>
                          <a:cs typeface="Arial" panose="020B0604020202020204" pitchFamily="34" charset="0"/>
                        </a:rPr>
                      </a:br>
                      <a:r>
                        <a:rPr lang="en-ZA" sz="1600" b="1" dirty="0">
                          <a:effectLst/>
                          <a:latin typeface="Arial" panose="020B0604020202020204" pitchFamily="34" charset="0"/>
                          <a:cs typeface="Arial" panose="020B0604020202020204" pitchFamily="34" charset="0"/>
                        </a:rPr>
                        <a:t>RATE</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solidFill>
                      <a:schemeClr val="tx2">
                        <a:lumMod val="40000"/>
                        <a:lumOff val="60000"/>
                      </a:schemeClr>
                    </a:solidFill>
                  </a:tcPr>
                </a:tc>
                <a:extLst>
                  <a:ext uri="{0D108BD9-81ED-4DB2-BD59-A6C34878D82A}">
                    <a16:rowId xmlns:a16="http://schemas.microsoft.com/office/drawing/2014/main" val="10000"/>
                  </a:ext>
                </a:extLst>
              </a:tr>
              <a:tr h="236855">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JULY</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26 993 763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5 006 607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18.55</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151765">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AUGUST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12 645 791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8 913 412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70.49</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127000">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SEPTEMBER</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12 805 968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4 057 354</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31.68</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178435">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OCTOBER</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12 833 955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9 566 993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74.54</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153670">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NOVEMBER</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12 975 741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7 365 698</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56.77</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5"/>
                  </a:ext>
                </a:extLst>
              </a:tr>
              <a:tr h="52705">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DECEMBER</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13 032 938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1 820 126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13.97</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6"/>
                  </a:ext>
                </a:extLst>
              </a:tr>
              <a:tr h="256540">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JANUARY</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13 108 430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7 754 572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59.16</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7"/>
                  </a:ext>
                </a:extLst>
              </a:tr>
              <a:tr h="152400">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FEBRUARY</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13 104 926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 R  7 589 115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57.91</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8"/>
                  </a:ext>
                </a:extLst>
              </a:tr>
              <a:tr h="466090">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GRAND TOTAL</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117 501 516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R  52 073 881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44.32</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9859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a:bodyPr>
          <a:lstStyle/>
          <a:p>
            <a:r>
              <a:rPr lang="en-ZA" sz="2000" b="1" kern="0" dirty="0" smtClean="0">
                <a:solidFill>
                  <a:srgbClr val="FFFFFF"/>
                </a:solidFill>
                <a:latin typeface="Arial" charset="0"/>
              </a:rPr>
              <a:t>1. BACKROUND </a:t>
            </a: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3" name="Rectangle 2"/>
          <p:cNvSpPr/>
          <p:nvPr/>
        </p:nvSpPr>
        <p:spPr>
          <a:xfrm>
            <a:off x="1182288" y="2028825"/>
            <a:ext cx="8810231" cy="4923399"/>
          </a:xfrm>
          <a:prstGeom prst="rect">
            <a:avLst/>
          </a:prstGeom>
        </p:spPr>
        <p:txBody>
          <a:bodyPr wrap="square">
            <a:spAutoFit/>
          </a:bodyPr>
          <a:lstStyle/>
          <a:p>
            <a:pPr marL="285750" indent="-285750" algn="just">
              <a:lnSpc>
                <a:spcPct val="107000"/>
              </a:lnSpc>
              <a:spcAft>
                <a:spcPts val="800"/>
              </a:spcAft>
              <a:buFont typeface="Wingdings" panose="05000000000000000000" pitchFamily="2" charset="2"/>
              <a:buChar char="§"/>
            </a:pPr>
            <a:r>
              <a:rPr lang="en-ZA" sz="1600" dirty="0">
                <a:latin typeface="Arial" panose="020B0604020202020204" pitchFamily="34" charset="0"/>
                <a:ea typeface="Calibri" panose="020F0502020204030204" pitchFamily="34" charset="0"/>
                <a:cs typeface="Arial" panose="020B0604020202020204" pitchFamily="34" charset="0"/>
              </a:rPr>
              <a:t>Fetakgomo Tubatse Municipality is a Category B municipalities under Sekhukhune District Municipality (SDM) in Limpopo province. The municipality was established in 2016 </a:t>
            </a:r>
            <a:r>
              <a:rPr lang="en-ZA" sz="1600" dirty="0" smtClean="0">
                <a:latin typeface="Arial" panose="020B0604020202020204" pitchFamily="34" charset="0"/>
                <a:ea typeface="Calibri" panose="020F0502020204030204" pitchFamily="34" charset="0"/>
                <a:cs typeface="Arial" panose="020B0604020202020204" pitchFamily="34" charset="0"/>
              </a:rPr>
              <a:t>after local </a:t>
            </a:r>
            <a:r>
              <a:rPr lang="en-ZA" sz="1600" dirty="0">
                <a:latin typeface="Arial" panose="020B0604020202020204" pitchFamily="34" charset="0"/>
                <a:ea typeface="Calibri" panose="020F0502020204030204" pitchFamily="34" charset="0"/>
                <a:cs typeface="Arial" panose="020B0604020202020204" pitchFamily="34" charset="0"/>
              </a:rPr>
              <a:t>government elections. It is product of amalgamation of two erstwhile municipalities namely Fetakgomo and Greater Tubatse local municipalities.</a:t>
            </a:r>
          </a:p>
          <a:p>
            <a:pPr marL="285750" indent="-285750" algn="just">
              <a:lnSpc>
                <a:spcPct val="107000"/>
              </a:lnSpc>
              <a:spcAft>
                <a:spcPts val="800"/>
              </a:spcAft>
              <a:buFont typeface="Wingdings" panose="05000000000000000000" pitchFamily="2" charset="2"/>
              <a:buChar char="§"/>
            </a:pPr>
            <a:r>
              <a:rPr lang="en-ZA" sz="1600" dirty="0">
                <a:latin typeface="Arial" panose="020B0604020202020204" pitchFamily="34" charset="0"/>
                <a:ea typeface="Times New Roman" panose="02020603050405020304" pitchFamily="18" charset="0"/>
                <a:cs typeface="Arial" panose="020B0604020202020204" pitchFamily="34" charset="0"/>
              </a:rPr>
              <a:t>The municipality is located north of N4 highway, Middleburg, Belfast and </a:t>
            </a:r>
            <a:r>
              <a:rPr lang="en-ZA" sz="1600" dirty="0" err="1">
                <a:latin typeface="Arial" panose="020B0604020202020204" pitchFamily="34" charset="0"/>
                <a:ea typeface="Times New Roman" panose="02020603050405020304" pitchFamily="18" charset="0"/>
                <a:cs typeface="Arial" panose="020B0604020202020204" pitchFamily="34" charset="0"/>
              </a:rPr>
              <a:t>Mbombela</a:t>
            </a:r>
            <a:r>
              <a:rPr lang="en-ZA" sz="1600" dirty="0">
                <a:latin typeface="Arial" panose="020B0604020202020204" pitchFamily="34" charset="0"/>
                <a:ea typeface="Times New Roman" panose="02020603050405020304" pitchFamily="18" charset="0"/>
                <a:cs typeface="Arial" panose="020B0604020202020204" pitchFamily="34" charset="0"/>
              </a:rPr>
              <a:t>; and east of the N1 highway; Groblersdal and Polokwane. The municipal area of jurisdiction covers approximately </a:t>
            </a:r>
            <a:r>
              <a:rPr lang="en-ZA" sz="1600" b="1" dirty="0">
                <a:latin typeface="Arial" panose="020B0604020202020204" pitchFamily="34" charset="0"/>
                <a:ea typeface="Times New Roman" panose="02020603050405020304" pitchFamily="18" charset="0"/>
                <a:cs typeface="Arial" panose="020B0604020202020204" pitchFamily="34" charset="0"/>
              </a:rPr>
              <a:t>4550.001105 square kilometres or 45500.1105 ha </a:t>
            </a:r>
            <a:r>
              <a:rPr lang="en-ZA" sz="1600" dirty="0">
                <a:latin typeface="Arial" panose="020B0604020202020204" pitchFamily="34" charset="0"/>
                <a:ea typeface="Times New Roman" panose="02020603050405020304" pitchFamily="18" charset="0"/>
                <a:cs typeface="Arial" panose="020B0604020202020204" pitchFamily="34" charset="0"/>
              </a:rPr>
              <a:t>in size. The area is known as the </a:t>
            </a:r>
            <a:r>
              <a:rPr lang="en-ZA" sz="1600" dirty="0" smtClean="0">
                <a:latin typeface="Arial" panose="020B0604020202020204" pitchFamily="34" charset="0"/>
                <a:ea typeface="Times New Roman" panose="02020603050405020304" pitchFamily="18" charset="0"/>
                <a:cs typeface="Arial" panose="020B0604020202020204" pitchFamily="34" charset="0"/>
              </a:rPr>
              <a:t>middle veld </a:t>
            </a:r>
            <a:r>
              <a:rPr lang="en-ZA" sz="1600" dirty="0">
                <a:latin typeface="Arial" panose="020B0604020202020204" pitchFamily="34" charset="0"/>
                <a:ea typeface="Times New Roman" panose="02020603050405020304" pitchFamily="18" charset="0"/>
                <a:cs typeface="Arial" panose="020B0604020202020204" pitchFamily="34" charset="0"/>
              </a:rPr>
              <a:t>as it is located between the Highveld and </a:t>
            </a:r>
            <a:r>
              <a:rPr lang="en-ZA" sz="1600" dirty="0" err="1">
                <a:latin typeface="Arial" panose="020B0604020202020204" pitchFamily="34" charset="0"/>
                <a:ea typeface="Times New Roman" panose="02020603050405020304" pitchFamily="18" charset="0"/>
                <a:cs typeface="Arial" panose="020B0604020202020204" pitchFamily="34" charset="0"/>
              </a:rPr>
              <a:t>lowveld</a:t>
            </a:r>
            <a:r>
              <a:rPr lang="en-ZA" sz="1600" dirty="0">
                <a:latin typeface="Arial" panose="020B0604020202020204" pitchFamily="34" charset="0"/>
                <a:ea typeface="Times New Roman" panose="02020603050405020304" pitchFamily="18" charset="0"/>
                <a:cs typeface="Arial" panose="020B0604020202020204" pitchFamily="34" charset="0"/>
              </a:rPr>
              <a:t> regions. </a:t>
            </a:r>
            <a:endParaRPr lang="en-ZA" sz="1600" dirty="0" smtClean="0">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07000"/>
              </a:lnSpc>
              <a:spcAft>
                <a:spcPts val="800"/>
              </a:spcAft>
              <a:buFont typeface="Wingdings" panose="05000000000000000000" pitchFamily="2" charset="2"/>
              <a:buChar char="§"/>
            </a:pPr>
            <a:r>
              <a:rPr lang="en-ZA" sz="1600" dirty="0">
                <a:latin typeface="Arial" panose="020B0604020202020204" pitchFamily="34" charset="0"/>
                <a:cs typeface="Arial" panose="020B0604020202020204" pitchFamily="34" charset="0"/>
              </a:rPr>
              <a:t>The municipality comprises approximately </a:t>
            </a:r>
            <a:r>
              <a:rPr lang="en-ZA" sz="1600" b="1" dirty="0">
                <a:latin typeface="Arial" panose="020B0604020202020204" pitchFamily="34" charset="0"/>
                <a:cs typeface="Arial" panose="020B0604020202020204" pitchFamily="34" charset="0"/>
              </a:rPr>
              <a:t>297</a:t>
            </a:r>
            <a:r>
              <a:rPr lang="en-ZA" sz="1600" dirty="0">
                <a:latin typeface="Arial" panose="020B0604020202020204" pitchFamily="34" charset="0"/>
                <a:cs typeface="Arial" panose="020B0604020202020204" pitchFamily="34" charset="0"/>
              </a:rPr>
              <a:t> villages and 39 wards. The municipality is largely dominated by </a:t>
            </a:r>
            <a:r>
              <a:rPr lang="en-ZA" sz="1600" b="1" dirty="0">
                <a:latin typeface="Arial" panose="020B0604020202020204" pitchFamily="34" charset="0"/>
                <a:cs typeface="Arial" panose="020B0604020202020204" pitchFamily="34" charset="0"/>
              </a:rPr>
              <a:t>rural</a:t>
            </a:r>
            <a:r>
              <a:rPr lang="en-ZA" sz="1600" dirty="0">
                <a:latin typeface="Arial" panose="020B0604020202020204" pitchFamily="34" charset="0"/>
                <a:cs typeface="Arial" panose="020B0604020202020204" pitchFamily="34" charset="0"/>
              </a:rPr>
              <a:t> landscape with only </a:t>
            </a:r>
            <a:r>
              <a:rPr lang="en-ZA" sz="1600" b="1" dirty="0">
                <a:latin typeface="Arial" panose="020B0604020202020204" pitchFamily="34" charset="0"/>
                <a:cs typeface="Arial" panose="020B0604020202020204" pitchFamily="34" charset="0"/>
              </a:rPr>
              <a:t>6</a:t>
            </a:r>
            <a:r>
              <a:rPr lang="en-ZA" sz="1600" dirty="0">
                <a:latin typeface="Arial" panose="020B0604020202020204" pitchFamily="34" charset="0"/>
                <a:cs typeface="Arial" panose="020B0604020202020204" pitchFamily="34" charset="0"/>
              </a:rPr>
              <a:t> (six) proclaimed </a:t>
            </a:r>
            <a:r>
              <a:rPr lang="en-ZA" sz="1600" b="1" dirty="0">
                <a:latin typeface="Arial" panose="020B0604020202020204" pitchFamily="34" charset="0"/>
                <a:cs typeface="Arial" panose="020B0604020202020204" pitchFamily="34" charset="0"/>
              </a:rPr>
              <a:t>townships</a:t>
            </a:r>
            <a:r>
              <a:rPr lang="en-ZA" sz="1600" dirty="0" smtClean="0">
                <a:latin typeface="Arial" panose="020B0604020202020204" pitchFamily="34" charset="0"/>
                <a:cs typeface="Arial" panose="020B0604020202020204" pitchFamily="34" charset="0"/>
              </a:rPr>
              <a:t>.</a:t>
            </a:r>
          </a:p>
          <a:p>
            <a:pPr marL="285750" indent="-285750" algn="just">
              <a:lnSpc>
                <a:spcPct val="107000"/>
              </a:lnSpc>
              <a:spcAft>
                <a:spcPts val="800"/>
              </a:spcAft>
              <a:buFont typeface="Wingdings" panose="05000000000000000000" pitchFamily="2" charset="2"/>
              <a:buChar char="§"/>
            </a:pPr>
            <a:r>
              <a:rPr lang="en-ZA" sz="1600" dirty="0">
                <a:latin typeface="Arial" panose="020B0604020202020204" pitchFamily="34" charset="0"/>
                <a:cs typeface="Arial" panose="020B0604020202020204" pitchFamily="34" charset="0"/>
              </a:rPr>
              <a:t>Municipality is characterised by </a:t>
            </a:r>
            <a:r>
              <a:rPr lang="en-ZA" sz="1600" dirty="0" smtClean="0">
                <a:latin typeface="Arial" panose="020B0604020202020204" pitchFamily="34" charset="0"/>
                <a:cs typeface="Arial" panose="020B0604020202020204" pitchFamily="34" charset="0"/>
              </a:rPr>
              <a:t>inadequate </a:t>
            </a:r>
            <a:r>
              <a:rPr lang="en-ZA" sz="1600" dirty="0">
                <a:latin typeface="Arial" panose="020B0604020202020204" pitchFamily="34" charset="0"/>
                <a:cs typeface="Arial" panose="020B0604020202020204" pitchFamily="34" charset="0"/>
              </a:rPr>
              <a:t>infrastructure, major service backlogs, dispersed human settlements and high poverty status</a:t>
            </a:r>
            <a:r>
              <a:rPr lang="en-ZA" sz="1600" dirty="0" smtClean="0">
                <a:latin typeface="Arial" panose="020B0604020202020204" pitchFamily="34" charset="0"/>
                <a:cs typeface="Arial" panose="020B0604020202020204" pitchFamily="34" charset="0"/>
              </a:rPr>
              <a:t>.</a:t>
            </a:r>
          </a:p>
          <a:p>
            <a:pPr marL="285750" indent="-285750" algn="just">
              <a:lnSpc>
                <a:spcPct val="107000"/>
              </a:lnSpc>
              <a:spcAft>
                <a:spcPts val="800"/>
              </a:spcAft>
              <a:buFont typeface="Wingdings" panose="05000000000000000000" pitchFamily="2" charset="2"/>
              <a:buChar char="§"/>
            </a:pPr>
            <a:r>
              <a:rPr lang="en-ZA" sz="1600" dirty="0" smtClean="0">
                <a:latin typeface="Arial" panose="020B0604020202020204" pitchFamily="34" charset="0"/>
                <a:cs typeface="Arial" panose="020B0604020202020204" pitchFamily="34" charset="0"/>
              </a:rPr>
              <a:t>The municipality is endowed with mineral resources and 21 mines are in operation, and furthermore identified for Special Economic Zone (SEZ).</a:t>
            </a:r>
            <a:endParaRPr lang="en-ZA" sz="1600" dirty="0">
              <a:latin typeface="Arial" panose="020B0604020202020204" pitchFamily="34" charset="0"/>
              <a:cs typeface="Arial" panose="020B0604020202020204" pitchFamily="34" charset="0"/>
            </a:endParaRPr>
          </a:p>
          <a:p>
            <a:pPr algn="just">
              <a:lnSpc>
                <a:spcPct val="107000"/>
              </a:lnSpc>
              <a:spcAft>
                <a:spcPts val="80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7663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962025"/>
            <a:ext cx="9619774" cy="601315"/>
          </a:xfrm>
          <a:solidFill>
            <a:srgbClr val="00B050"/>
          </a:solidFill>
        </p:spPr>
        <p:txBody>
          <a:bodyPr vert="horz" lIns="99551" tIns="49775" rIns="99551" bIns="49775" rtlCol="0" anchor="ctr">
            <a:noAutofit/>
          </a:bodyPr>
          <a:lstStyle/>
          <a:p>
            <a:pPr>
              <a:spcBef>
                <a:spcPct val="20000"/>
              </a:spcBef>
            </a:pPr>
            <a:r>
              <a:rPr lang="en-US" sz="2000" b="1" kern="0" dirty="0">
                <a:solidFill>
                  <a:srgbClr val="FFFFFF"/>
                </a:solidFill>
                <a:latin typeface="Arial" charset="0"/>
                <a:ea typeface="+mn-ea"/>
                <a:cs typeface="+mn-cs"/>
              </a:rPr>
              <a:t/>
            </a:r>
            <a:br>
              <a:rPr lang="en-US" sz="2000" b="1" kern="0" dirty="0">
                <a:solidFill>
                  <a:srgbClr val="FFFFFF"/>
                </a:solidFill>
                <a:latin typeface="Arial" charset="0"/>
                <a:ea typeface="+mn-ea"/>
                <a:cs typeface="+mn-cs"/>
              </a:rPr>
            </a:br>
            <a:r>
              <a:rPr lang="en-US" sz="2000" b="1" kern="0" dirty="0" smtClean="0">
                <a:solidFill>
                  <a:srgbClr val="FFFFFF"/>
                </a:solidFill>
                <a:latin typeface="Arial" charset="0"/>
                <a:ea typeface="+mn-ea"/>
                <a:cs typeface="+mn-cs"/>
              </a:rPr>
              <a:t>14.1. COLLECTION </a:t>
            </a:r>
            <a:r>
              <a:rPr lang="en-US" sz="2000" b="1" kern="0" dirty="0">
                <a:solidFill>
                  <a:srgbClr val="FFFFFF"/>
                </a:solidFill>
                <a:latin typeface="Arial" charset="0"/>
                <a:ea typeface="+mn-ea"/>
                <a:cs typeface="+mn-cs"/>
              </a:rPr>
              <a:t>RATE FOR PERIOD MARCH 2020 TO DECEMBER 2020</a:t>
            </a:r>
            <a:br>
              <a:rPr lang="en-US" sz="2000" b="1" kern="0" dirty="0">
                <a:solidFill>
                  <a:srgbClr val="FFFFFF"/>
                </a:solidFill>
                <a:latin typeface="Arial" charset="0"/>
                <a:ea typeface="+mn-ea"/>
                <a:cs typeface="+mn-cs"/>
              </a:rPr>
            </a:br>
            <a:endParaRPr lang="en-ZA" sz="2000" b="1" kern="0" dirty="0">
              <a:solidFill>
                <a:srgbClr val="FFFFFF"/>
              </a:solidFill>
              <a:latin typeface="Arial" charset="0"/>
              <a:ea typeface="+mn-ea"/>
              <a:cs typeface="+mn-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2152325"/>
              </p:ext>
            </p:extLst>
          </p:nvPr>
        </p:nvGraphicFramePr>
        <p:xfrm>
          <a:off x="1077119" y="1724025"/>
          <a:ext cx="9220200" cy="4853249"/>
        </p:xfrm>
        <a:graphic>
          <a:graphicData uri="http://schemas.openxmlformats.org/drawingml/2006/table">
            <a:tbl>
              <a:tblPr/>
              <a:tblGrid>
                <a:gridCol w="15240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779071">
                <a:tc gridSpan="3">
                  <a:txBody>
                    <a:bodyPr/>
                    <a:lstStyle/>
                    <a:p>
                      <a:pPr algn="l" fontAlgn="b"/>
                      <a:r>
                        <a:rPr lang="en-GB" sz="1600" b="1" i="0" u="sng" strike="noStrike" dirty="0">
                          <a:solidFill>
                            <a:srgbClr val="000000"/>
                          </a:solidFill>
                          <a:effectLst/>
                          <a:latin typeface="Arial" panose="020B0604020202020204" pitchFamily="34" charset="0"/>
                          <a:cs typeface="Arial" panose="020B0604020202020204" pitchFamily="34" charset="0"/>
                        </a:rPr>
                        <a:t>LEVIES </a:t>
                      </a:r>
                      <a:r>
                        <a:rPr lang="en-GB" sz="1600" b="1" i="0" u="sng" strike="noStrike" dirty="0" smtClean="0">
                          <a:solidFill>
                            <a:srgbClr val="000000"/>
                          </a:solidFill>
                          <a:effectLst/>
                          <a:latin typeface="Arial" panose="020B0604020202020204" pitchFamily="34" charset="0"/>
                          <a:cs typeface="Arial" panose="020B0604020202020204" pitchFamily="34" charset="0"/>
                        </a:rPr>
                        <a:t>( REFUSE</a:t>
                      </a:r>
                      <a:r>
                        <a:rPr lang="en-GB" sz="1600" b="1" i="0" u="sng" strike="noStrike" baseline="0" dirty="0" smtClean="0">
                          <a:solidFill>
                            <a:srgbClr val="000000"/>
                          </a:solidFill>
                          <a:effectLst/>
                          <a:latin typeface="Arial" panose="020B0604020202020204" pitchFamily="34" charset="0"/>
                          <a:cs typeface="Arial" panose="020B0604020202020204" pitchFamily="34" charset="0"/>
                        </a:rPr>
                        <a:t>  &amp; PROPERTY RATES )</a:t>
                      </a:r>
                      <a:r>
                        <a:rPr lang="en-GB" sz="1600" b="1" i="0" u="sng" strike="noStrike" dirty="0" err="1" smtClean="0">
                          <a:solidFill>
                            <a:srgbClr val="000000"/>
                          </a:solidFill>
                          <a:effectLst/>
                          <a:latin typeface="Arial" panose="020B0604020202020204" pitchFamily="34" charset="0"/>
                          <a:cs typeface="Arial" panose="020B0604020202020204" pitchFamily="34" charset="0"/>
                        </a:rPr>
                        <a:t>vs</a:t>
                      </a:r>
                      <a:r>
                        <a:rPr lang="en-GB" sz="1600" b="1" i="0" u="sng" strike="noStrike" dirty="0" smtClean="0">
                          <a:solidFill>
                            <a:srgbClr val="000000"/>
                          </a:solidFill>
                          <a:effectLst/>
                          <a:latin typeface="Arial" panose="020B0604020202020204" pitchFamily="34" charset="0"/>
                          <a:cs typeface="Arial" panose="020B0604020202020204" pitchFamily="34" charset="0"/>
                        </a:rPr>
                        <a:t> </a:t>
                      </a:r>
                      <a:r>
                        <a:rPr lang="en-GB" sz="1600" b="1" i="0" u="sng" strike="noStrike" dirty="0">
                          <a:solidFill>
                            <a:srgbClr val="000000"/>
                          </a:solidFill>
                          <a:effectLst/>
                          <a:latin typeface="Arial" panose="020B0604020202020204" pitchFamily="34" charset="0"/>
                          <a:cs typeface="Arial" panose="020B0604020202020204" pitchFamily="34" charset="0"/>
                        </a:rPr>
                        <a:t>PAYMENTS FOR THE PERIOD MARCH 2020 TO </a:t>
                      </a:r>
                      <a:r>
                        <a:rPr lang="en-GB" sz="1600" b="1" i="0" u="sng" strike="noStrike" dirty="0" smtClean="0">
                          <a:solidFill>
                            <a:srgbClr val="000000"/>
                          </a:solidFill>
                          <a:effectLst/>
                          <a:latin typeface="Arial" panose="020B0604020202020204" pitchFamily="34" charset="0"/>
                          <a:cs typeface="Arial" panose="020B0604020202020204" pitchFamily="34" charset="0"/>
                        </a:rPr>
                        <a:t>DECEMBER 2020 (Accrual</a:t>
                      </a:r>
                      <a:r>
                        <a:rPr lang="en-GB" sz="1600" b="1" i="0" u="sng" strike="noStrike" baseline="0" dirty="0" smtClean="0">
                          <a:solidFill>
                            <a:srgbClr val="000000"/>
                          </a:solidFill>
                          <a:effectLst/>
                          <a:latin typeface="Arial" panose="020B0604020202020204" pitchFamily="34" charset="0"/>
                          <a:cs typeface="Arial" panose="020B0604020202020204" pitchFamily="34" charset="0"/>
                        </a:rPr>
                        <a:t> Basis)</a:t>
                      </a:r>
                      <a:endParaRPr lang="en-GB" sz="1600" b="1" i="0" u="sng"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a:noFill/>
                    </a:lnL>
                    <a:lnR>
                      <a:noFill/>
                    </a:lnR>
                    <a:lnT>
                      <a:noFill/>
                    </a:lnT>
                    <a:lnB>
                      <a:noFill/>
                    </a:lnB>
                  </a:tcPr>
                </a:tc>
                <a:tc hMerge="1">
                  <a:txBody>
                    <a:bodyPr/>
                    <a:lstStyle/>
                    <a:p>
                      <a:endParaRPr lang="en-ZA"/>
                    </a:p>
                  </a:txBody>
                  <a:tcPr/>
                </a:tc>
                <a:tc hMerge="1">
                  <a:txBody>
                    <a:bodyPr/>
                    <a:lstStyle/>
                    <a:p>
                      <a:endParaRPr lang="en-ZA"/>
                    </a:p>
                  </a:txBody>
                  <a:tcPr/>
                </a:tc>
                <a:tc>
                  <a:txBody>
                    <a:bodyPr/>
                    <a:lstStyle/>
                    <a:p>
                      <a:pPr algn="l" fontAlgn="b"/>
                      <a:endParaRPr lang="en-ZA" sz="1600" b="1" i="0" u="sng"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a:noFill/>
                    </a:lnL>
                    <a:lnR>
                      <a:noFill/>
                    </a:lnR>
                    <a:lnT>
                      <a:noFill/>
                    </a:lnT>
                    <a:lnB>
                      <a:noFill/>
                    </a:lnB>
                  </a:tcPr>
                </a:tc>
                <a:extLst>
                  <a:ext uri="{0D108BD9-81ED-4DB2-BD59-A6C34878D82A}">
                    <a16:rowId xmlns:a16="http://schemas.microsoft.com/office/drawing/2014/main" val="10000"/>
                  </a:ext>
                </a:extLst>
              </a:tr>
              <a:tr h="247423">
                <a:tc>
                  <a:txBody>
                    <a:bodyPr/>
                    <a:lstStyle/>
                    <a:p>
                      <a:pPr algn="l"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929" marR="6929" marT="6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929" marR="6929" marT="6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929" marR="6929" marT="692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7917">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PERIOD</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l" fontAlgn="b"/>
                      <a:r>
                        <a:rPr lang="en-ZA" sz="1600" b="1" i="0" u="none" strike="noStrike" dirty="0">
                          <a:solidFill>
                            <a:srgbClr val="000000"/>
                          </a:solidFill>
                          <a:effectLst/>
                          <a:latin typeface="Arial" panose="020B0604020202020204" pitchFamily="34" charset="0"/>
                          <a:cs typeface="Arial" panose="020B0604020202020204" pitchFamily="34" charset="0"/>
                        </a:rPr>
                        <a:t>AMOUNT </a:t>
                      </a:r>
                      <a:r>
                        <a:rPr lang="en-ZA" sz="1600" b="1" i="0" u="none" strike="noStrike" dirty="0" smtClean="0">
                          <a:solidFill>
                            <a:srgbClr val="000000"/>
                          </a:solidFill>
                          <a:effectLst/>
                          <a:latin typeface="Arial" panose="020B0604020202020204" pitchFamily="34" charset="0"/>
                          <a:cs typeface="Arial" panose="020B0604020202020204" pitchFamily="34" charset="0"/>
                        </a:rPr>
                        <a:t>BILLED (</a:t>
                      </a:r>
                      <a:r>
                        <a:rPr lang="en-ZA" sz="1600" b="1" i="0" u="none" strike="noStrike" dirty="0" err="1" smtClean="0">
                          <a:solidFill>
                            <a:srgbClr val="000000"/>
                          </a:solidFill>
                          <a:effectLst/>
                          <a:latin typeface="Arial" panose="020B0604020202020204" pitchFamily="34" charset="0"/>
                          <a:cs typeface="Arial" panose="020B0604020202020204" pitchFamily="34" charset="0"/>
                        </a:rPr>
                        <a:t>Rm</a:t>
                      </a:r>
                      <a:r>
                        <a:rPr lang="en-ZA" sz="1600" b="1" i="0" u="none" strike="noStrike" dirty="0" smtClean="0">
                          <a:solidFill>
                            <a:srgbClr val="000000"/>
                          </a:solidFill>
                          <a:effectLst/>
                          <a:latin typeface="Arial" panose="020B0604020202020204" pitchFamily="34" charset="0"/>
                          <a:cs typeface="Arial" panose="020B0604020202020204" pitchFamily="34" charset="0"/>
                        </a:rPr>
                        <a:t>)</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l" fontAlgn="b"/>
                      <a:r>
                        <a:rPr lang="en-ZA" sz="1600" b="1" i="0" u="none" strike="noStrike" dirty="0">
                          <a:solidFill>
                            <a:srgbClr val="000000"/>
                          </a:solidFill>
                          <a:effectLst/>
                          <a:latin typeface="Arial" panose="020B0604020202020204" pitchFamily="34" charset="0"/>
                          <a:cs typeface="Arial" panose="020B0604020202020204" pitchFamily="34" charset="0"/>
                        </a:rPr>
                        <a:t>PAYMENTS</a:t>
                      </a: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l" fontAlgn="b"/>
                      <a:r>
                        <a:rPr lang="en-ZA" sz="1600" b="1" i="0" u="none" strike="noStrike" dirty="0">
                          <a:solidFill>
                            <a:srgbClr val="000000"/>
                          </a:solidFill>
                          <a:effectLst/>
                          <a:latin typeface="Arial" panose="020B0604020202020204" pitchFamily="34" charset="0"/>
                          <a:cs typeface="Arial" panose="020B0604020202020204" pitchFamily="34" charset="0"/>
                        </a:rPr>
                        <a:t>COLLECTION</a:t>
                      </a:r>
                      <a:br>
                        <a:rPr lang="en-ZA" sz="1600" b="1" i="0" u="none" strike="noStrike" dirty="0">
                          <a:solidFill>
                            <a:srgbClr val="000000"/>
                          </a:solidFill>
                          <a:effectLst/>
                          <a:latin typeface="Arial" panose="020B0604020202020204" pitchFamily="34" charset="0"/>
                          <a:cs typeface="Arial" panose="020B0604020202020204" pitchFamily="34" charset="0"/>
                        </a:rPr>
                      </a:br>
                      <a:r>
                        <a:rPr lang="en-ZA" sz="1600" b="1" i="0" u="none" strike="noStrike" dirty="0">
                          <a:solidFill>
                            <a:srgbClr val="000000"/>
                          </a:solidFill>
                          <a:effectLst/>
                          <a:latin typeface="Arial" panose="020B0604020202020204" pitchFamily="34" charset="0"/>
                          <a:cs typeface="Arial" panose="020B0604020202020204" pitchFamily="34" charset="0"/>
                        </a:rPr>
                        <a:t>RATE</a:t>
                      </a: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0002"/>
                  </a:ext>
                </a:extLst>
              </a:tr>
              <a:tr h="250809">
                <a:tc>
                  <a:txBody>
                    <a:bodyPr/>
                    <a:lstStyle/>
                    <a:p>
                      <a:pPr marL="0" algn="l" defTabSz="995507" rtl="0" eaLnBrk="1" fontAlgn="b" latinLnBrk="0" hangingPunct="1"/>
                      <a:r>
                        <a:rPr lang="en-GB" sz="1600" b="1" i="0" u="none" strike="noStrike" kern="1200" dirty="0" smtClean="0">
                          <a:solidFill>
                            <a:srgbClr val="000000"/>
                          </a:solidFill>
                          <a:effectLst/>
                          <a:latin typeface="Arial" panose="020B0604020202020204" pitchFamily="34" charset="0"/>
                          <a:ea typeface="+mn-ea"/>
                          <a:cs typeface="Arial" panose="020B0604020202020204" pitchFamily="34" charset="0"/>
                        </a:rPr>
                        <a:t>MARCH </a:t>
                      </a:r>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13</a:t>
                      </a:r>
                      <a:r>
                        <a:rPr lang="en-GB" sz="1600" b="1" i="0" u="none" strike="noStrike" baseline="0" dirty="0" smtClean="0">
                          <a:solidFill>
                            <a:srgbClr val="000000"/>
                          </a:solidFill>
                          <a:effectLst/>
                          <a:latin typeface="Arial" panose="020B0604020202020204" pitchFamily="34" charset="0"/>
                          <a:cs typeface="Arial" panose="020B0604020202020204" pitchFamily="34" charset="0"/>
                        </a:rPr>
                        <a:t> 152 466</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4 796 344</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37%</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0809">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APRIL</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a:t>
                      </a:r>
                      <a:r>
                        <a:rPr lang="en-GB" sz="1600" b="1" i="0" u="none" strike="noStrike" baseline="0" dirty="0" smtClean="0">
                          <a:solidFill>
                            <a:srgbClr val="000000"/>
                          </a:solidFill>
                          <a:effectLst/>
                          <a:latin typeface="Arial" panose="020B0604020202020204" pitchFamily="34" charset="0"/>
                          <a:cs typeface="Arial" panose="020B0604020202020204" pitchFamily="34" charset="0"/>
                        </a:rPr>
                        <a:t> 12 536 614</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5 946 204</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47%</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0809">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MAY</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12 581 419</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3 116 155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25%</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0809">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JUNE</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12</a:t>
                      </a:r>
                      <a:r>
                        <a:rPr lang="en-GB" sz="1600" b="1" i="0" u="none" strike="noStrike" baseline="0" dirty="0" smtClean="0">
                          <a:solidFill>
                            <a:srgbClr val="000000"/>
                          </a:solidFill>
                          <a:effectLst/>
                          <a:latin typeface="Arial" panose="020B0604020202020204" pitchFamily="34" charset="0"/>
                          <a:cs typeface="Arial" panose="020B0604020202020204" pitchFamily="34" charset="0"/>
                        </a:rPr>
                        <a:t> 454 215</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7 314 258</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60%</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7423">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JULY</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26</a:t>
                      </a:r>
                      <a:r>
                        <a:rPr lang="en-GB" sz="1600" b="1" i="0" u="none" strike="noStrike" baseline="0" dirty="0" smtClean="0">
                          <a:solidFill>
                            <a:srgbClr val="000000"/>
                          </a:solidFill>
                          <a:effectLst/>
                          <a:latin typeface="Arial" panose="020B0604020202020204" pitchFamily="34" charset="0"/>
                          <a:cs typeface="Arial" panose="020B0604020202020204" pitchFamily="34" charset="0"/>
                        </a:rPr>
                        <a:t> 773 598</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6 219 808</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23%</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0809">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AUGUST</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12 505 324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7</a:t>
                      </a:r>
                      <a:r>
                        <a:rPr lang="en-GB" sz="1600" b="1" i="0" u="none" strike="noStrike" baseline="0" dirty="0" smtClean="0">
                          <a:solidFill>
                            <a:srgbClr val="000000"/>
                          </a:solidFill>
                          <a:effectLst/>
                          <a:latin typeface="Arial" panose="020B0604020202020204" pitchFamily="34" charset="0"/>
                          <a:cs typeface="Arial" panose="020B0604020202020204" pitchFamily="34" charset="0"/>
                        </a:rPr>
                        <a:t> 703 010</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62%</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0809">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SEPTEMBER</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12 625 646</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6 255 567</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50%</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0809">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OCTOBER</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12 657 801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 R</a:t>
                      </a:r>
                      <a:r>
                        <a:rPr lang="en-GB" sz="1600" b="1" i="0" u="none" strike="noStrike" baseline="0" dirty="0" smtClean="0">
                          <a:solidFill>
                            <a:srgbClr val="000000"/>
                          </a:solidFill>
                          <a:effectLst/>
                          <a:latin typeface="Arial" panose="020B0604020202020204" pitchFamily="34" charset="0"/>
                          <a:cs typeface="Arial" panose="020B0604020202020204" pitchFamily="34" charset="0"/>
                        </a:rPr>
                        <a:t> </a:t>
                      </a:r>
                      <a:r>
                        <a:rPr lang="en-GB" sz="1600" b="1" i="0" u="none" strike="noStrike" dirty="0" smtClean="0">
                          <a:solidFill>
                            <a:srgbClr val="000000"/>
                          </a:solidFill>
                          <a:effectLst/>
                          <a:latin typeface="Arial" panose="020B0604020202020204" pitchFamily="34" charset="0"/>
                          <a:cs typeface="Arial" panose="020B0604020202020204" pitchFamily="34" charset="0"/>
                        </a:rPr>
                        <a:t>8 501 738</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67%</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87917">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NOVEMBER</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11 975</a:t>
                      </a:r>
                      <a:r>
                        <a:rPr lang="en-GB" sz="1600" b="1" i="0" u="none" strike="noStrike" baseline="0" dirty="0" smtClean="0">
                          <a:solidFill>
                            <a:srgbClr val="000000"/>
                          </a:solidFill>
                          <a:effectLst/>
                          <a:latin typeface="Arial" panose="020B0604020202020204" pitchFamily="34" charset="0"/>
                          <a:cs typeface="Arial" panose="020B0604020202020204" pitchFamily="34" charset="0"/>
                        </a:rPr>
                        <a:t> 832</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9 545 304</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80%</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00802">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DECEMBER</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11 988 852</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7 019 302</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60%</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0809">
                <a:tc>
                  <a:txBody>
                    <a:bodyPr/>
                    <a:lstStyle/>
                    <a:p>
                      <a:pPr algn="l" fontAlgn="b"/>
                      <a:r>
                        <a:rPr lang="en-ZA" sz="1600" b="1" i="0" u="none" strike="noStrike" dirty="0">
                          <a:solidFill>
                            <a:srgbClr val="000000"/>
                          </a:solidFill>
                          <a:effectLst/>
                          <a:latin typeface="Arial" panose="020B0604020202020204" pitchFamily="34" charset="0"/>
                          <a:cs typeface="Arial" panose="020B0604020202020204" pitchFamily="34" charset="0"/>
                        </a:rPr>
                        <a:t>GRAND TOTAL</a:t>
                      </a: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a:t>
                      </a:r>
                      <a:r>
                        <a:rPr lang="en-GB" sz="1600" b="1" i="0" u="none" strike="noStrike" baseline="0" dirty="0" smtClean="0">
                          <a:solidFill>
                            <a:srgbClr val="000000"/>
                          </a:solidFill>
                          <a:effectLst/>
                          <a:latin typeface="Arial" panose="020B0604020202020204" pitchFamily="34" charset="0"/>
                          <a:cs typeface="Arial" panose="020B0604020202020204" pitchFamily="34" charset="0"/>
                        </a:rPr>
                        <a:t> 139 255 722</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65 200 747</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47% </a:t>
                      </a:r>
                      <a:r>
                        <a:rPr lang="en-GB" sz="1200" b="1" i="0" u="none" strike="noStrike" dirty="0" smtClean="0">
                          <a:solidFill>
                            <a:srgbClr val="000000"/>
                          </a:solidFill>
                          <a:effectLst/>
                          <a:latin typeface="Arial" panose="020B0604020202020204" pitchFamily="34" charset="0"/>
                          <a:cs typeface="Arial" panose="020B0604020202020204" pitchFamily="34" charset="0"/>
                        </a:rPr>
                        <a:t>( July</a:t>
                      </a:r>
                      <a:r>
                        <a:rPr lang="en-GB" sz="1200" b="1" i="0" u="none" strike="noStrike" baseline="0" dirty="0" smtClean="0">
                          <a:solidFill>
                            <a:srgbClr val="000000"/>
                          </a:solidFill>
                          <a:effectLst/>
                          <a:latin typeface="Arial" panose="020B0604020202020204" pitchFamily="34" charset="0"/>
                          <a:cs typeface="Arial" panose="020B0604020202020204" pitchFamily="34" charset="0"/>
                        </a:rPr>
                        <a:t> 2020– December 2020  Average 68%)</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01116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19" y="962025"/>
            <a:ext cx="9619774" cy="914400"/>
          </a:xfrm>
          <a:solidFill>
            <a:srgbClr val="00B050"/>
          </a:solidFill>
        </p:spPr>
        <p:txBody>
          <a:bodyPr vert="horz" lIns="99551" tIns="49775" rIns="99551" bIns="49775" rtlCol="0" anchor="ctr">
            <a:noAutofit/>
          </a:bodyPr>
          <a:lstStyle/>
          <a:p>
            <a:pPr>
              <a:spcBef>
                <a:spcPct val="20000"/>
              </a:spcBef>
            </a:pPr>
            <a:r>
              <a:rPr lang="en-US" sz="2000" b="1" kern="0" dirty="0">
                <a:solidFill>
                  <a:srgbClr val="FFFFFF"/>
                </a:solidFill>
                <a:latin typeface="Arial" charset="0"/>
                <a:ea typeface="+mn-ea"/>
                <a:cs typeface="+mn-cs"/>
              </a:rPr>
              <a:t/>
            </a:r>
            <a:br>
              <a:rPr lang="en-US" sz="2000" b="1" kern="0" dirty="0">
                <a:solidFill>
                  <a:srgbClr val="FFFFFF"/>
                </a:solidFill>
                <a:latin typeface="Arial" charset="0"/>
                <a:ea typeface="+mn-ea"/>
                <a:cs typeface="+mn-cs"/>
              </a:rPr>
            </a:br>
            <a:r>
              <a:rPr lang="en-US" sz="2000" b="1" kern="0" dirty="0" smtClean="0">
                <a:solidFill>
                  <a:srgbClr val="FFFFFF"/>
                </a:solidFill>
                <a:latin typeface="Arial" charset="0"/>
                <a:ea typeface="+mn-ea"/>
                <a:cs typeface="+mn-cs"/>
              </a:rPr>
              <a:t>14.2. CASH REVENUE RECEIVED ON TRAFFIC &amp; LICENCING  INCOME FROM MARCH TO DECEMBER 2020</a:t>
            </a:r>
            <a:endParaRPr lang="en-ZA" sz="2000" b="1" kern="0" dirty="0">
              <a:solidFill>
                <a:srgbClr val="FFFFFF"/>
              </a:solidFill>
              <a:latin typeface="Arial" charset="0"/>
              <a:ea typeface="+mn-ea"/>
              <a:cs typeface="+mn-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0344403"/>
              </p:ext>
            </p:extLst>
          </p:nvPr>
        </p:nvGraphicFramePr>
        <p:xfrm>
          <a:off x="486093" y="2028825"/>
          <a:ext cx="9601200" cy="3429000"/>
        </p:xfrm>
        <a:graphic>
          <a:graphicData uri="http://schemas.openxmlformats.org/drawingml/2006/table">
            <a:tbl>
              <a:tblPr/>
              <a:tblGrid>
                <a:gridCol w="3813609">
                  <a:extLst>
                    <a:ext uri="{9D8B030D-6E8A-4147-A177-3AD203B41FA5}">
                      <a16:colId xmlns:a16="http://schemas.microsoft.com/office/drawing/2014/main" val="20000"/>
                    </a:ext>
                  </a:extLst>
                </a:gridCol>
                <a:gridCol w="2364759">
                  <a:extLst>
                    <a:ext uri="{9D8B030D-6E8A-4147-A177-3AD203B41FA5}">
                      <a16:colId xmlns:a16="http://schemas.microsoft.com/office/drawing/2014/main" val="20001"/>
                    </a:ext>
                  </a:extLst>
                </a:gridCol>
                <a:gridCol w="1466773">
                  <a:extLst>
                    <a:ext uri="{9D8B030D-6E8A-4147-A177-3AD203B41FA5}">
                      <a16:colId xmlns:a16="http://schemas.microsoft.com/office/drawing/2014/main" val="20002"/>
                    </a:ext>
                  </a:extLst>
                </a:gridCol>
                <a:gridCol w="1956059">
                  <a:extLst>
                    <a:ext uri="{9D8B030D-6E8A-4147-A177-3AD203B41FA5}">
                      <a16:colId xmlns:a16="http://schemas.microsoft.com/office/drawing/2014/main" val="20003"/>
                    </a:ext>
                  </a:extLst>
                </a:gridCol>
              </a:tblGrid>
              <a:tr h="457200">
                <a:tc gridSpan="3">
                  <a:txBody>
                    <a:bodyPr/>
                    <a:lstStyle/>
                    <a:p>
                      <a:pPr algn="l" fontAlgn="b"/>
                      <a:r>
                        <a:rPr lang="en-GB" sz="1600" b="1" i="0" u="sng" strike="noStrike" dirty="0" smtClean="0">
                          <a:solidFill>
                            <a:srgbClr val="000000"/>
                          </a:solidFill>
                          <a:effectLst/>
                          <a:latin typeface="Arial" panose="020B0604020202020204" pitchFamily="34" charset="0"/>
                          <a:cs typeface="Arial" panose="020B0604020202020204" pitchFamily="34" charset="0"/>
                        </a:rPr>
                        <a:t>BUDGETED VS CASH RECEIVED</a:t>
                      </a:r>
                      <a:endParaRPr lang="en-GB" sz="1600" b="1" i="0" u="sng"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a:noFill/>
                    </a:lnL>
                    <a:lnR>
                      <a:noFill/>
                    </a:lnR>
                    <a:lnT>
                      <a:noFill/>
                    </a:lnT>
                    <a:lnB>
                      <a:noFill/>
                    </a:lnB>
                  </a:tcPr>
                </a:tc>
                <a:tc hMerge="1">
                  <a:txBody>
                    <a:bodyPr/>
                    <a:lstStyle/>
                    <a:p>
                      <a:endParaRPr lang="en-ZA"/>
                    </a:p>
                  </a:txBody>
                  <a:tcPr/>
                </a:tc>
                <a:tc hMerge="1">
                  <a:txBody>
                    <a:bodyPr/>
                    <a:lstStyle/>
                    <a:p>
                      <a:endParaRPr lang="en-ZA"/>
                    </a:p>
                  </a:txBody>
                  <a:tcPr/>
                </a:tc>
                <a:tc>
                  <a:txBody>
                    <a:bodyPr/>
                    <a:lstStyle/>
                    <a:p>
                      <a:pPr algn="l" fontAlgn="b"/>
                      <a:endParaRPr lang="en-ZA" sz="1600" b="1" i="0" u="sng" strike="noStrike" dirty="0">
                        <a:solidFill>
                          <a:srgbClr val="000000"/>
                        </a:solidFill>
                        <a:effectLst/>
                        <a:latin typeface="Calibri" panose="020F0502020204030204" pitchFamily="34" charset="0"/>
                      </a:endParaRPr>
                    </a:p>
                  </a:txBody>
                  <a:tcPr marL="6929" marR="6929" marT="6929" marB="0" anchor="b">
                    <a:lnL>
                      <a:noFill/>
                    </a:lnL>
                    <a:lnR>
                      <a:noFill/>
                    </a:lnR>
                    <a:lnT>
                      <a:noFill/>
                    </a:lnT>
                    <a:lnB>
                      <a:noFill/>
                    </a:lnB>
                  </a:tcPr>
                </a:tc>
                <a:extLst>
                  <a:ext uri="{0D108BD9-81ED-4DB2-BD59-A6C34878D82A}">
                    <a16:rowId xmlns:a16="http://schemas.microsoft.com/office/drawing/2014/main" val="10000"/>
                  </a:ext>
                </a:extLst>
              </a:tr>
              <a:tr h="247423">
                <a:tc>
                  <a:txBody>
                    <a:bodyPr/>
                    <a:lstStyle/>
                    <a:p>
                      <a:pPr algn="l" fontAlgn="b"/>
                      <a:endParaRPr lang="en-ZA" sz="1600" b="0" i="0" u="none" strike="noStrike" dirty="0">
                        <a:solidFill>
                          <a:srgbClr val="000000"/>
                        </a:solidFill>
                        <a:effectLst/>
                        <a:latin typeface="Calibri" panose="020F0502020204030204" pitchFamily="34" charset="0"/>
                      </a:endParaRPr>
                    </a:p>
                  </a:txBody>
                  <a:tcPr marL="6929" marR="6929" marT="6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6929" marR="6929" marT="6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6929" marR="6929" marT="69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6929" marR="6929" marT="692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7917">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DESCRIPTION</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l" fontAlgn="b"/>
                      <a:r>
                        <a:rPr lang="en-ZA" sz="1600" b="1" i="0" u="none" strike="noStrike" dirty="0" smtClean="0">
                          <a:solidFill>
                            <a:srgbClr val="000000"/>
                          </a:solidFill>
                          <a:effectLst/>
                          <a:latin typeface="Arial" panose="020B0604020202020204" pitchFamily="34" charset="0"/>
                          <a:cs typeface="Arial" panose="020B0604020202020204" pitchFamily="34" charset="0"/>
                        </a:rPr>
                        <a:t>BUDGETED AMOUNT BILLED</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l" fontAlgn="b"/>
                      <a:r>
                        <a:rPr lang="en-GB" sz="1600" b="1" i="0" u="none" strike="noStrike" dirty="0" smtClean="0">
                          <a:solidFill>
                            <a:srgbClr val="000000"/>
                          </a:solidFill>
                          <a:effectLst/>
                          <a:latin typeface="Arial" panose="020B0604020202020204" pitchFamily="34" charset="0"/>
                          <a:cs typeface="Arial" panose="020B0604020202020204" pitchFamily="34" charset="0"/>
                        </a:rPr>
                        <a:t>ACTUAL</a:t>
                      </a:r>
                      <a:r>
                        <a:rPr lang="en-GB" sz="1600" b="1" i="0" u="none" strike="noStrike" baseline="0" dirty="0" smtClean="0">
                          <a:solidFill>
                            <a:srgbClr val="000000"/>
                          </a:solidFill>
                          <a:effectLst/>
                          <a:latin typeface="Arial" panose="020B0604020202020204" pitchFamily="34" charset="0"/>
                          <a:cs typeface="Arial" panose="020B0604020202020204" pitchFamily="34" charset="0"/>
                        </a:rPr>
                        <a:t> RECEIVED</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l" fontAlgn="b"/>
                      <a:r>
                        <a:rPr lang="en-ZA" sz="1600" b="1" i="0" u="none" strike="noStrike" dirty="0" smtClean="0">
                          <a:solidFill>
                            <a:srgbClr val="000000"/>
                          </a:solidFill>
                          <a:effectLst/>
                          <a:latin typeface="Arial" panose="020B0604020202020204" pitchFamily="34" charset="0"/>
                          <a:cs typeface="Arial" panose="020B0604020202020204" pitchFamily="34" charset="0"/>
                        </a:rPr>
                        <a:t>% CASH RECEIVED</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0002"/>
                  </a:ext>
                </a:extLst>
              </a:tr>
              <a:tr h="306182">
                <a:tc>
                  <a:txBody>
                    <a:bodyPr/>
                    <a:lstStyle/>
                    <a:p>
                      <a:pPr marL="0" algn="l" defTabSz="995507" rtl="0" eaLnBrk="1" fontAlgn="b" latinLnBrk="0" hangingPunct="1"/>
                      <a:r>
                        <a:rPr lang="en-GB" sz="1600" b="1" i="0" u="none" strike="noStrike" kern="1200" dirty="0" smtClean="0">
                          <a:solidFill>
                            <a:srgbClr val="000000"/>
                          </a:solidFill>
                          <a:effectLst/>
                          <a:latin typeface="Arial" panose="020B0604020202020204" pitchFamily="34" charset="0"/>
                          <a:ea typeface="+mn-ea"/>
                          <a:cs typeface="Arial" panose="020B0604020202020204" pitchFamily="34" charset="0"/>
                        </a:rPr>
                        <a:t>March to June</a:t>
                      </a:r>
                      <a:r>
                        <a:rPr lang="en-GB" sz="1600" b="1" i="0" u="none" strike="noStrike" kern="1200" baseline="0" dirty="0" smtClean="0">
                          <a:solidFill>
                            <a:srgbClr val="000000"/>
                          </a:solidFill>
                          <a:effectLst/>
                          <a:latin typeface="Arial" panose="020B0604020202020204" pitchFamily="34" charset="0"/>
                          <a:ea typeface="+mn-ea"/>
                          <a:cs typeface="Arial" panose="020B0604020202020204" pitchFamily="34" charset="0"/>
                        </a:rPr>
                        <a:t> Traffic Fines</a:t>
                      </a:r>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kern="1200" dirty="0" smtClean="0">
                          <a:solidFill>
                            <a:srgbClr val="000000"/>
                          </a:solidFill>
                          <a:effectLst/>
                          <a:latin typeface="Arial" panose="020B0604020202020204" pitchFamily="34" charset="0"/>
                          <a:ea typeface="+mn-ea"/>
                          <a:cs typeface="Arial" panose="020B0604020202020204" pitchFamily="34" charset="0"/>
                        </a:rPr>
                        <a:t>R 273 365</a:t>
                      </a:r>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R 185 207</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68%</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0809">
                <a:tc>
                  <a:txBody>
                    <a:bodyPr/>
                    <a:lstStyle/>
                    <a:p>
                      <a:pPr marL="0" marR="0" indent="0" algn="l" defTabSz="995507" rtl="0" eaLnBrk="1" fontAlgn="b" latinLnBrk="0" hangingPunct="1">
                        <a:lnSpc>
                          <a:spcPct val="100000"/>
                        </a:lnSpc>
                        <a:spcBef>
                          <a:spcPts val="0"/>
                        </a:spcBef>
                        <a:spcAft>
                          <a:spcPts val="0"/>
                        </a:spcAft>
                        <a:buClrTx/>
                        <a:buSzTx/>
                        <a:buFontTx/>
                        <a:buNone/>
                        <a:tabLst/>
                        <a:defRPr/>
                      </a:pPr>
                      <a:r>
                        <a:rPr lang="en-GB" sz="1600" b="1" i="0" u="none" strike="noStrike" kern="1200" dirty="0" smtClean="0">
                          <a:solidFill>
                            <a:srgbClr val="000000"/>
                          </a:solidFill>
                          <a:effectLst/>
                          <a:latin typeface="Arial" panose="020B0604020202020204" pitchFamily="34" charset="0"/>
                          <a:ea typeface="+mn-ea"/>
                          <a:cs typeface="Arial" panose="020B0604020202020204" pitchFamily="34" charset="0"/>
                        </a:rPr>
                        <a:t>March to June</a:t>
                      </a:r>
                      <a:r>
                        <a:rPr lang="en-GB" sz="1600" b="1" i="0" u="none" strike="noStrike" kern="1200" baseline="0" dirty="0" smtClean="0">
                          <a:solidFill>
                            <a:srgbClr val="000000"/>
                          </a:solidFill>
                          <a:effectLst/>
                          <a:latin typeface="Arial" panose="020B0604020202020204" pitchFamily="34" charset="0"/>
                          <a:ea typeface="+mn-ea"/>
                          <a:cs typeface="Arial" panose="020B0604020202020204" pitchFamily="34" charset="0"/>
                        </a:rPr>
                        <a:t> Licencing Income</a:t>
                      </a:r>
                      <a:endParaRPr lang="en-ZA" sz="1600" b="1" i="0" u="none" strike="noStrike" kern="1200" dirty="0" smtClean="0">
                        <a:solidFill>
                          <a:srgbClr val="000000"/>
                        </a:solidFill>
                        <a:effectLst/>
                        <a:latin typeface="Arial" panose="020B0604020202020204" pitchFamily="34" charset="0"/>
                        <a:ea typeface="+mn-ea"/>
                        <a:cs typeface="Arial" panose="020B0604020202020204" pitchFamily="34" charset="0"/>
                      </a:endParaRPr>
                    </a:p>
                    <a:p>
                      <a:pPr algn="l" fontAlgn="b"/>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95507" rtl="0" eaLnBrk="1" fontAlgn="b" latinLnBrk="0" hangingPunct="1"/>
                      <a:r>
                        <a:rPr lang="en-ZA" sz="1600" b="1" i="0" u="none" strike="noStrike" kern="1200" dirty="0" smtClean="0">
                          <a:solidFill>
                            <a:srgbClr val="000000"/>
                          </a:solidFill>
                          <a:effectLst/>
                          <a:latin typeface="Arial" panose="020B0604020202020204" pitchFamily="34" charset="0"/>
                          <a:ea typeface="+mn-ea"/>
                          <a:cs typeface="Arial" panose="020B0604020202020204" pitchFamily="34" charset="0"/>
                        </a:rPr>
                        <a:t>R3 466 232 </a:t>
                      </a:r>
                    </a:p>
                    <a:p>
                      <a:pPr marL="0" algn="ctr" defTabSz="995507" rtl="0" eaLnBrk="1" fontAlgn="b" latinLnBrk="0" hangingPunct="1"/>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95507" rtl="0" eaLnBrk="1" fontAlgn="b" latinLnBrk="0" hangingPunct="1"/>
                      <a:r>
                        <a:rPr lang="en-ZA" sz="1600" b="1" i="0" u="none" strike="noStrike" kern="1200" dirty="0" smtClean="0">
                          <a:solidFill>
                            <a:srgbClr val="000000"/>
                          </a:solidFill>
                          <a:effectLst/>
                          <a:latin typeface="Arial" panose="020B0604020202020204" pitchFamily="34" charset="0"/>
                          <a:ea typeface="+mn-ea"/>
                          <a:cs typeface="Arial" panose="020B0604020202020204" pitchFamily="34" charset="0"/>
                        </a:rPr>
                        <a:t>R </a:t>
                      </a:r>
                      <a:r>
                        <a:rPr lang="en-ZA" sz="1600" b="1" i="0" u="none" strike="noStrike" kern="1200" dirty="0">
                          <a:solidFill>
                            <a:srgbClr val="000000"/>
                          </a:solidFill>
                          <a:effectLst/>
                          <a:latin typeface="Arial" panose="020B0604020202020204" pitchFamily="34" charset="0"/>
                          <a:ea typeface="+mn-ea"/>
                          <a:cs typeface="Arial" panose="020B0604020202020204" pitchFamily="34" charset="0"/>
                        </a:rPr>
                        <a:t>1 398 </a:t>
                      </a:r>
                      <a:r>
                        <a:rPr lang="en-ZA" sz="1600" b="1" i="0" u="none" strike="noStrike" kern="1200" dirty="0" smtClean="0">
                          <a:solidFill>
                            <a:srgbClr val="000000"/>
                          </a:solidFill>
                          <a:effectLst/>
                          <a:latin typeface="Arial" panose="020B0604020202020204" pitchFamily="34" charset="0"/>
                          <a:ea typeface="+mn-ea"/>
                          <a:cs typeface="Arial" panose="020B0604020202020204" pitchFamily="34" charset="0"/>
                        </a:rPr>
                        <a:t>068</a:t>
                      </a:r>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40%</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0809">
                <a:tc>
                  <a:txBody>
                    <a:bodyPr/>
                    <a:lstStyle/>
                    <a:p>
                      <a:pPr marL="0" algn="l" defTabSz="995507" rtl="0" eaLnBrk="1" fontAlgn="b" latinLnBrk="0" hangingPunct="1"/>
                      <a:r>
                        <a:rPr lang="en-GB" sz="1600" b="1" i="0" u="none" strike="noStrike" kern="1200" baseline="0" dirty="0" smtClean="0">
                          <a:solidFill>
                            <a:srgbClr val="000000"/>
                          </a:solidFill>
                          <a:effectLst/>
                          <a:latin typeface="Arial" panose="020B0604020202020204" pitchFamily="34" charset="0"/>
                          <a:ea typeface="+mn-ea"/>
                          <a:cs typeface="Arial" panose="020B0604020202020204" pitchFamily="34" charset="0"/>
                        </a:rPr>
                        <a:t>July to December Traffic Fines</a:t>
                      </a:r>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95507" rtl="0" eaLnBrk="1" fontAlgn="b" latinLnBrk="0" hangingPunct="1"/>
                      <a:r>
                        <a:rPr lang="en-ZA" sz="1600" b="1" i="0" u="none" strike="noStrike" kern="1200" dirty="0" smtClean="0">
                          <a:solidFill>
                            <a:srgbClr val="000000"/>
                          </a:solidFill>
                          <a:effectLst/>
                          <a:latin typeface="Arial" panose="020B0604020202020204" pitchFamily="34" charset="0"/>
                          <a:ea typeface="+mn-ea"/>
                          <a:cs typeface="Arial" panose="020B0604020202020204" pitchFamily="34" charset="0"/>
                        </a:rPr>
                        <a:t>R1 704 073 </a:t>
                      </a:r>
                    </a:p>
                    <a:p>
                      <a:pPr marL="0" algn="ctr" defTabSz="995507" rtl="0" eaLnBrk="1" fontAlgn="b" latinLnBrk="0" hangingPunct="1"/>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95507" rtl="0" eaLnBrk="1" fontAlgn="b" latinLnBrk="0" hangingPunct="1"/>
                      <a:r>
                        <a:rPr lang="en-GB" sz="1600" b="1" i="0" u="none" strike="noStrike" kern="1200" dirty="0" smtClean="0">
                          <a:solidFill>
                            <a:srgbClr val="000000"/>
                          </a:solidFill>
                          <a:effectLst/>
                          <a:latin typeface="Arial" panose="020B0604020202020204" pitchFamily="34" charset="0"/>
                          <a:ea typeface="+mn-ea"/>
                          <a:cs typeface="Arial" panose="020B0604020202020204" pitchFamily="34" charset="0"/>
                        </a:rPr>
                        <a:t>R 9 300</a:t>
                      </a:r>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0.6%</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0809">
                <a:tc>
                  <a:txBody>
                    <a:bodyPr/>
                    <a:lstStyle/>
                    <a:p>
                      <a:pPr marL="0" algn="l" defTabSz="995507" rtl="0" eaLnBrk="1" fontAlgn="b" latinLnBrk="0" hangingPunct="1"/>
                      <a:r>
                        <a:rPr lang="en-GB" sz="1600" b="1" i="0" u="none" strike="noStrike" kern="1200" dirty="0" smtClean="0">
                          <a:solidFill>
                            <a:srgbClr val="000000"/>
                          </a:solidFill>
                          <a:effectLst/>
                          <a:latin typeface="Arial" panose="020B0604020202020204" pitchFamily="34" charset="0"/>
                          <a:ea typeface="+mn-ea"/>
                          <a:cs typeface="Arial" panose="020B0604020202020204" pitchFamily="34" charset="0"/>
                        </a:rPr>
                        <a:t>July to December Licencing Income</a:t>
                      </a:r>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95507" rtl="0" eaLnBrk="1" fontAlgn="b" latinLnBrk="0" hangingPunct="1"/>
                      <a:r>
                        <a:rPr lang="en-ZA" sz="1600" b="1" i="0" u="none" strike="noStrike" kern="1200" dirty="0" smtClean="0">
                          <a:solidFill>
                            <a:srgbClr val="000000"/>
                          </a:solidFill>
                          <a:effectLst/>
                          <a:latin typeface="Arial" panose="020B0604020202020204" pitchFamily="34" charset="0"/>
                          <a:ea typeface="+mn-ea"/>
                          <a:cs typeface="Arial" panose="020B0604020202020204" pitchFamily="34" charset="0"/>
                        </a:rPr>
                        <a:t>R  </a:t>
                      </a:r>
                      <a:r>
                        <a:rPr lang="en-ZA" sz="1600" b="1" i="0" u="none" strike="noStrike" kern="1200" dirty="0">
                          <a:solidFill>
                            <a:srgbClr val="000000"/>
                          </a:solidFill>
                          <a:effectLst/>
                          <a:latin typeface="Arial" panose="020B0604020202020204" pitchFamily="34" charset="0"/>
                          <a:ea typeface="+mn-ea"/>
                          <a:cs typeface="Arial" panose="020B0604020202020204" pitchFamily="34" charset="0"/>
                        </a:rPr>
                        <a:t>8 264 </a:t>
                      </a:r>
                      <a:r>
                        <a:rPr lang="en-ZA" sz="1600" b="1" i="0" u="none" strike="noStrike" kern="1200" dirty="0" smtClean="0">
                          <a:solidFill>
                            <a:srgbClr val="000000"/>
                          </a:solidFill>
                          <a:effectLst/>
                          <a:latin typeface="Arial" panose="020B0604020202020204" pitchFamily="34" charset="0"/>
                          <a:ea typeface="+mn-ea"/>
                          <a:cs typeface="Arial" panose="020B0604020202020204" pitchFamily="34" charset="0"/>
                        </a:rPr>
                        <a:t>353</a:t>
                      </a:r>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95507" rtl="0" eaLnBrk="1" fontAlgn="b" latinLnBrk="0" hangingPunct="1"/>
                      <a:r>
                        <a:rPr lang="en-ZA" sz="1600" b="1" i="0" u="none" strike="noStrike" kern="1200" dirty="0" smtClean="0">
                          <a:solidFill>
                            <a:srgbClr val="000000"/>
                          </a:solidFill>
                          <a:effectLst/>
                          <a:latin typeface="Arial" panose="020B0604020202020204" pitchFamily="34" charset="0"/>
                          <a:ea typeface="+mn-ea"/>
                          <a:cs typeface="Arial" panose="020B0604020202020204" pitchFamily="34" charset="0"/>
                        </a:rPr>
                        <a:t>R 1 </a:t>
                      </a:r>
                      <a:r>
                        <a:rPr lang="en-ZA" sz="1600" b="1" i="0" u="none" strike="noStrike" kern="1200" dirty="0">
                          <a:solidFill>
                            <a:srgbClr val="000000"/>
                          </a:solidFill>
                          <a:effectLst/>
                          <a:latin typeface="Arial" panose="020B0604020202020204" pitchFamily="34" charset="0"/>
                          <a:ea typeface="+mn-ea"/>
                          <a:cs typeface="Arial" panose="020B0604020202020204" pitchFamily="34" charset="0"/>
                        </a:rPr>
                        <a:t>648 </a:t>
                      </a:r>
                      <a:r>
                        <a:rPr lang="en-ZA" sz="1600" b="1" i="0" u="none" strike="noStrike" kern="1200" dirty="0" smtClean="0">
                          <a:solidFill>
                            <a:srgbClr val="000000"/>
                          </a:solidFill>
                          <a:effectLst/>
                          <a:latin typeface="Arial" panose="020B0604020202020204" pitchFamily="34" charset="0"/>
                          <a:ea typeface="+mn-ea"/>
                          <a:cs typeface="Arial" panose="020B0604020202020204" pitchFamily="34" charset="0"/>
                        </a:rPr>
                        <a:t>645</a:t>
                      </a:r>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20%</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7423">
                <a:tc>
                  <a:txBody>
                    <a:bodyPr/>
                    <a:lstStyle/>
                    <a:p>
                      <a:pPr marL="0" algn="l" defTabSz="995507" rtl="0" eaLnBrk="1" fontAlgn="b" latinLnBrk="0" hangingPunct="1"/>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95507" rtl="0" eaLnBrk="1" fontAlgn="b" latinLnBrk="0" hangingPunct="1"/>
                      <a:endParaRPr lang="en-ZA"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9444">
                <a:tc>
                  <a:txBody>
                    <a:bodyPr/>
                    <a:lstStyle/>
                    <a:p>
                      <a:pPr algn="l" fontAlgn="b"/>
                      <a:r>
                        <a:rPr lang="en-ZA" sz="1600" b="1" i="0" u="none" strike="noStrike" dirty="0">
                          <a:solidFill>
                            <a:srgbClr val="000000"/>
                          </a:solidFill>
                          <a:effectLst/>
                          <a:latin typeface="Arial" panose="020B0604020202020204" pitchFamily="34" charset="0"/>
                          <a:cs typeface="Arial" panose="020B0604020202020204" pitchFamily="34" charset="0"/>
                        </a:rPr>
                        <a:t>GRAND TOTAL</a:t>
                      </a: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ctr" fontAlgn="b"/>
                      <a:r>
                        <a:rPr lang="pt-BR" sz="1600" b="1" i="0" u="none" strike="noStrike" dirty="0" smtClean="0">
                          <a:solidFill>
                            <a:srgbClr val="000000"/>
                          </a:solidFill>
                          <a:effectLst/>
                          <a:latin typeface="Arial" panose="020B0604020202020204" pitchFamily="34" charset="0"/>
                          <a:cs typeface="Arial" panose="020B0604020202020204" pitchFamily="34" charset="0"/>
                        </a:rPr>
                        <a:t>R13 708 023</a:t>
                      </a:r>
                      <a:endParaRPr lang="pt-BR"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ctr" fontAlgn="b"/>
                      <a:r>
                        <a:rPr lang="pt-BR" sz="1600" b="1" i="0" u="none" strike="noStrike" dirty="0" smtClean="0">
                          <a:solidFill>
                            <a:srgbClr val="000000"/>
                          </a:solidFill>
                          <a:effectLst/>
                          <a:latin typeface="Arial" panose="020B0604020202020204" pitchFamily="34" charset="0"/>
                          <a:cs typeface="Arial" panose="020B0604020202020204" pitchFamily="34" charset="0"/>
                        </a:rPr>
                        <a:t>R3 241 220</a:t>
                      </a:r>
                      <a:endParaRPr lang="pt-BR"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24%</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929" marR="6929" marT="6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93477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1038225"/>
            <a:ext cx="9619774" cy="525115"/>
          </a:xfrm>
          <a:solidFill>
            <a:srgbClr val="00B050"/>
          </a:solidFill>
        </p:spPr>
        <p:txBody>
          <a:bodyPr vert="horz" lIns="99551" tIns="49775" rIns="99551" bIns="49775" rtlCol="0" anchor="ctr">
            <a:noAutofit/>
          </a:bodyPr>
          <a:lstStyle/>
          <a:p>
            <a:pPr>
              <a:spcBef>
                <a:spcPct val="20000"/>
              </a:spcBef>
            </a:pPr>
            <a:r>
              <a:rPr lang="en-ZA" altLang="en-US" sz="2000" b="1" kern="0" dirty="0" smtClean="0">
                <a:solidFill>
                  <a:srgbClr val="FFFFFF"/>
                </a:solidFill>
                <a:latin typeface="Arial" charset="0"/>
                <a:ea typeface="+mn-ea"/>
                <a:cs typeface="+mn-cs"/>
              </a:rPr>
              <a:t>14.3. LIQUIDITY RATIO  &amp; CASH COVERAGE </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p:txBody>
          <a:bodyPr/>
          <a:lstStyle/>
          <a:p>
            <a:endParaRPr lang="en-ZA" dirty="0"/>
          </a:p>
        </p:txBody>
      </p:sp>
      <p:graphicFrame>
        <p:nvGraphicFramePr>
          <p:cNvPr id="4" name="Content Placeholder 1"/>
          <p:cNvGraphicFramePr>
            <a:graphicFrameLocks/>
          </p:cNvGraphicFramePr>
          <p:nvPr>
            <p:extLst>
              <p:ext uri="{D42A27DB-BD31-4B8C-83A1-F6EECF244321}">
                <p14:modId xmlns:p14="http://schemas.microsoft.com/office/powerpoint/2010/main" val="3614790850"/>
              </p:ext>
            </p:extLst>
          </p:nvPr>
        </p:nvGraphicFramePr>
        <p:xfrm>
          <a:off x="619919" y="1812474"/>
          <a:ext cx="9619774" cy="1724458"/>
        </p:xfrm>
        <a:graphic>
          <a:graphicData uri="http://schemas.openxmlformats.org/drawingml/2006/table">
            <a:tbl>
              <a:tblPr firstRow="1" bandRow="1"/>
              <a:tblGrid>
                <a:gridCol w="2580916">
                  <a:extLst>
                    <a:ext uri="{9D8B030D-6E8A-4147-A177-3AD203B41FA5}">
                      <a16:colId xmlns:a16="http://schemas.microsoft.com/office/drawing/2014/main" val="847676794"/>
                    </a:ext>
                  </a:extLst>
                </a:gridCol>
                <a:gridCol w="1779267">
                  <a:extLst>
                    <a:ext uri="{9D8B030D-6E8A-4147-A177-3AD203B41FA5}">
                      <a16:colId xmlns:a16="http://schemas.microsoft.com/office/drawing/2014/main" val="2128697972"/>
                    </a:ext>
                  </a:extLst>
                </a:gridCol>
                <a:gridCol w="1877029">
                  <a:extLst>
                    <a:ext uri="{9D8B030D-6E8A-4147-A177-3AD203B41FA5}">
                      <a16:colId xmlns:a16="http://schemas.microsoft.com/office/drawing/2014/main" val="3775201577"/>
                    </a:ext>
                  </a:extLst>
                </a:gridCol>
                <a:gridCol w="1642400">
                  <a:extLst>
                    <a:ext uri="{9D8B030D-6E8A-4147-A177-3AD203B41FA5}">
                      <a16:colId xmlns:a16="http://schemas.microsoft.com/office/drawing/2014/main" val="3115486372"/>
                    </a:ext>
                  </a:extLst>
                </a:gridCol>
                <a:gridCol w="1740162">
                  <a:extLst>
                    <a:ext uri="{9D8B030D-6E8A-4147-A177-3AD203B41FA5}">
                      <a16:colId xmlns:a16="http://schemas.microsoft.com/office/drawing/2014/main" val="680242912"/>
                    </a:ext>
                  </a:extLst>
                </a:gridCol>
              </a:tblGrid>
              <a:tr h="634758">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1800" dirty="0" smtClean="0">
                          <a:latin typeface="Arial" panose="020B0604020202020204" pitchFamily="34" charset="0"/>
                          <a:cs typeface="Arial" panose="020B0604020202020204" pitchFamily="34" charset="0"/>
                        </a:rPr>
                        <a:t>Ratio</a:t>
                      </a:r>
                      <a:endParaRPr lang="en-US"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1800" dirty="0" smtClean="0">
                          <a:latin typeface="Arial" panose="020B0604020202020204" pitchFamily="34" charset="0"/>
                          <a:cs typeface="Arial" panose="020B0604020202020204" pitchFamily="34" charset="0"/>
                        </a:rPr>
                        <a:t>Norm</a:t>
                      </a:r>
                      <a:endParaRPr lang="en-US"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1800" dirty="0" smtClean="0">
                          <a:latin typeface="Arial" panose="020B0604020202020204" pitchFamily="34" charset="0"/>
                          <a:cs typeface="Arial" panose="020B0604020202020204" pitchFamily="34" charset="0"/>
                        </a:rPr>
                        <a:t>2017/18</a:t>
                      </a:r>
                    </a:p>
                    <a:p>
                      <a:r>
                        <a:rPr lang="en-US" sz="1800" dirty="0" smtClean="0">
                          <a:latin typeface="Arial" panose="020B0604020202020204" pitchFamily="34" charset="0"/>
                          <a:cs typeface="Arial" panose="020B0604020202020204" pitchFamily="34" charset="0"/>
                        </a:rPr>
                        <a:t>Audited</a:t>
                      </a:r>
                      <a:endParaRPr lang="en-US"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1800" dirty="0" smtClean="0">
                          <a:latin typeface="Arial" panose="020B0604020202020204" pitchFamily="34" charset="0"/>
                          <a:cs typeface="Arial" panose="020B0604020202020204" pitchFamily="34" charset="0"/>
                        </a:rPr>
                        <a:t>2018/19</a:t>
                      </a:r>
                    </a:p>
                    <a:p>
                      <a:r>
                        <a:rPr lang="en-US" sz="1800" dirty="0" smtClean="0">
                          <a:latin typeface="Arial" panose="020B0604020202020204" pitchFamily="34" charset="0"/>
                          <a:cs typeface="Arial" panose="020B0604020202020204" pitchFamily="34" charset="0"/>
                        </a:rPr>
                        <a:t>Audited</a:t>
                      </a:r>
                      <a:endParaRPr lang="en-US"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1800" dirty="0" smtClean="0">
                          <a:latin typeface="Arial" panose="020B0604020202020204" pitchFamily="34" charset="0"/>
                          <a:cs typeface="Arial" panose="020B0604020202020204" pitchFamily="34" charset="0"/>
                        </a:rPr>
                        <a:t>2020/21</a:t>
                      </a:r>
                    </a:p>
                    <a:p>
                      <a:r>
                        <a:rPr lang="en-US" sz="1800" dirty="0" smtClean="0">
                          <a:latin typeface="Arial" panose="020B0604020202020204" pitchFamily="34" charset="0"/>
                          <a:cs typeface="Arial" panose="020B0604020202020204" pitchFamily="34" charset="0"/>
                        </a:rPr>
                        <a:t>Pre audited</a:t>
                      </a:r>
                      <a:endParaRPr lang="en-US"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93322662"/>
                  </a:ext>
                </a:extLst>
              </a:tr>
              <a:tr h="44962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algn="l" defTabSz="979688" rtl="0" eaLnBrk="1" latinLnBrk="0" hangingPunct="1"/>
                      <a:r>
                        <a:rPr lang="en-ZA" altLang="en-US" sz="1800" b="1" kern="1200" dirty="0" smtClean="0">
                          <a:solidFill>
                            <a:schemeClr val="dk1"/>
                          </a:solidFill>
                          <a:latin typeface="Arial" panose="020B0604020202020204" pitchFamily="34" charset="0"/>
                          <a:ea typeface="+mn-ea"/>
                          <a:cs typeface="Arial" panose="020B0604020202020204" pitchFamily="34" charset="0"/>
                        </a:rPr>
                        <a:t>Cash/coverage</a:t>
                      </a:r>
                      <a:endParaRPr lang="en-US" sz="1800" b="1" kern="1200" dirty="0">
                        <a:solidFill>
                          <a:schemeClr val="dk1"/>
                        </a:solidFill>
                        <a:latin typeface="Arial" panose="020B0604020202020204" pitchFamily="34" charset="0"/>
                        <a:ea typeface="+mn-ea"/>
                        <a:cs typeface="Arial" panose="020B0604020202020204"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1800" dirty="0" smtClean="0">
                          <a:latin typeface="Arial" panose="020B0604020202020204" pitchFamily="34" charset="0"/>
                          <a:cs typeface="Arial" panose="020B0604020202020204" pitchFamily="34" charset="0"/>
                        </a:rPr>
                        <a:t>1 –</a:t>
                      </a:r>
                      <a:r>
                        <a:rPr lang="en-US" sz="1800" baseline="0" dirty="0" smtClean="0">
                          <a:latin typeface="Arial" panose="020B0604020202020204" pitchFamily="34" charset="0"/>
                          <a:cs typeface="Arial" panose="020B0604020202020204" pitchFamily="34" charset="0"/>
                        </a:rPr>
                        <a:t> 3 months</a:t>
                      </a:r>
                      <a:endParaRPr lang="en-US" sz="1800" dirty="0">
                        <a:latin typeface="Arial" panose="020B0604020202020204" pitchFamily="34" charset="0"/>
                        <a:cs typeface="Arial" panose="020B060402020202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1800" dirty="0" smtClean="0">
                          <a:latin typeface="Arial" panose="020B0604020202020204" pitchFamily="34" charset="0"/>
                          <a:cs typeface="Arial" panose="020B0604020202020204" pitchFamily="34" charset="0"/>
                        </a:rPr>
                        <a:t>-1.2</a:t>
                      </a:r>
                      <a:endParaRPr lang="en-US" sz="1800" dirty="0">
                        <a:latin typeface="Arial" panose="020B0604020202020204" pitchFamily="34" charset="0"/>
                        <a:cs typeface="Arial" panose="020B060402020202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1800" dirty="0" smtClean="0">
                          <a:latin typeface="Arial" panose="020B0604020202020204" pitchFamily="34" charset="0"/>
                          <a:cs typeface="Arial" panose="020B0604020202020204" pitchFamily="34" charset="0"/>
                        </a:rPr>
                        <a:t>0.9</a:t>
                      </a:r>
                      <a:endParaRPr lang="en-US" sz="1800" dirty="0">
                        <a:latin typeface="Arial" panose="020B0604020202020204" pitchFamily="34" charset="0"/>
                        <a:cs typeface="Arial" panose="020B0604020202020204" pitchFamily="34" charset="0"/>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1800" dirty="0" smtClean="0">
                          <a:latin typeface="Arial" panose="020B0604020202020204" pitchFamily="34" charset="0"/>
                          <a:cs typeface="Arial" panose="020B0604020202020204" pitchFamily="34" charset="0"/>
                        </a:rPr>
                        <a:t>3.7 Months</a:t>
                      </a:r>
                      <a:endParaRPr lang="en-US" sz="1800" dirty="0">
                        <a:latin typeface="Arial" panose="020B0604020202020204" pitchFamily="34" charset="0"/>
                        <a:cs typeface="Arial" panose="020B060402020202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723781818"/>
                  </a:ext>
                </a:extLst>
              </a:tr>
              <a:tr h="634758">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algn="l" defTabSz="979688" rtl="0" eaLnBrk="1" latinLnBrk="0" hangingPunct="1"/>
                      <a:r>
                        <a:rPr lang="en-US" sz="1800" b="1" kern="1200" dirty="0" smtClean="0">
                          <a:solidFill>
                            <a:schemeClr val="dk1"/>
                          </a:solidFill>
                          <a:latin typeface="Arial" panose="020B0604020202020204" pitchFamily="34" charset="0"/>
                          <a:ea typeface="+mn-ea"/>
                          <a:cs typeface="Arial" panose="020B0604020202020204" pitchFamily="34" charset="0"/>
                        </a:rPr>
                        <a:t>Current ratios</a:t>
                      </a:r>
                      <a:endParaRPr lang="en-US" sz="1800" b="1" kern="1200" dirty="0">
                        <a:solidFill>
                          <a:schemeClr val="dk1"/>
                        </a:solidFill>
                        <a:latin typeface="Arial" panose="020B0604020202020204" pitchFamily="34" charset="0"/>
                        <a:ea typeface="+mn-ea"/>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1800" dirty="0" smtClean="0">
                          <a:latin typeface="Arial" panose="020B0604020202020204" pitchFamily="34" charset="0"/>
                          <a:cs typeface="Arial" panose="020B0604020202020204" pitchFamily="34" charset="0"/>
                        </a:rPr>
                        <a:t>1:5 – 2:1</a:t>
                      </a:r>
                      <a:endParaRPr lang="en-US"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1800" dirty="0" smtClean="0">
                          <a:latin typeface="Arial" panose="020B0604020202020204" pitchFamily="34" charset="0"/>
                          <a:cs typeface="Arial" panose="020B0604020202020204" pitchFamily="34" charset="0"/>
                        </a:rPr>
                        <a:t>0.45</a:t>
                      </a:r>
                      <a:endParaRPr lang="en-US"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1800" dirty="0" smtClean="0">
                          <a:latin typeface="Arial" panose="020B0604020202020204" pitchFamily="34" charset="0"/>
                          <a:cs typeface="Arial" panose="020B0604020202020204" pitchFamily="34" charset="0"/>
                        </a:rPr>
                        <a:t>0.79</a:t>
                      </a:r>
                      <a:endParaRPr lang="en-US"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1800" dirty="0" smtClean="0">
                          <a:latin typeface="Arial" panose="020B0604020202020204" pitchFamily="34" charset="0"/>
                          <a:cs typeface="Arial" panose="020B0604020202020204" pitchFamily="34" charset="0"/>
                        </a:rPr>
                        <a:t>3.6</a:t>
                      </a:r>
                      <a:endParaRPr lang="en-US"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872882237"/>
                  </a:ext>
                </a:extLst>
              </a:tr>
            </a:tbl>
          </a:graphicData>
        </a:graphic>
      </p:graphicFrame>
    </p:spTree>
    <p:extLst>
      <p:ext uri="{BB962C8B-B14F-4D97-AF65-F5344CB8AC3E}">
        <p14:creationId xmlns:p14="http://schemas.microsoft.com/office/powerpoint/2010/main" val="1947217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1114425"/>
            <a:ext cx="9619774" cy="448915"/>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14.4. ROOT CAUSES </a:t>
            </a:r>
            <a:r>
              <a:rPr lang="en-GB" sz="2000" b="1" kern="0" dirty="0">
                <a:solidFill>
                  <a:srgbClr val="FFFFFF"/>
                </a:solidFill>
                <a:latin typeface="Arial" charset="0"/>
                <a:ea typeface="+mn-ea"/>
                <a:cs typeface="+mn-cs"/>
              </a:rPr>
              <a:t>FOR LOW </a:t>
            </a:r>
            <a:r>
              <a:rPr lang="en-GB" sz="2000" b="1" kern="0" dirty="0" smtClean="0">
                <a:solidFill>
                  <a:srgbClr val="FFFFFF"/>
                </a:solidFill>
                <a:latin typeface="Arial" charset="0"/>
                <a:ea typeface="+mn-ea"/>
                <a:cs typeface="+mn-cs"/>
              </a:rPr>
              <a:t>COLLECTION</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p:txBody>
          <a:bodyPr>
            <a:normAutofit/>
          </a:bodyPr>
          <a:lstStyle/>
          <a:p>
            <a:pPr>
              <a:lnSpc>
                <a:spcPct val="200000"/>
              </a:lnSpc>
            </a:pPr>
            <a:r>
              <a:rPr lang="en-GB" sz="1800" dirty="0" smtClean="0">
                <a:latin typeface="Arial" panose="020B0604020202020204" pitchFamily="34" charset="0"/>
                <a:cs typeface="Arial" panose="020B0604020202020204" pitchFamily="34" charset="0"/>
              </a:rPr>
              <a:t>Non adherence to debt collection and credit control policy</a:t>
            </a:r>
          </a:p>
          <a:p>
            <a:pPr>
              <a:lnSpc>
                <a:spcPct val="200000"/>
              </a:lnSpc>
            </a:pPr>
            <a:r>
              <a:rPr lang="en-GB" sz="1800" dirty="0" smtClean="0">
                <a:latin typeface="Arial" panose="020B0604020202020204" pitchFamily="34" charset="0"/>
                <a:cs typeface="Arial" panose="020B0604020202020204" pitchFamily="34" charset="0"/>
              </a:rPr>
              <a:t>Incorrect billing</a:t>
            </a:r>
          </a:p>
          <a:p>
            <a:pPr>
              <a:lnSpc>
                <a:spcPct val="200000"/>
              </a:lnSpc>
            </a:pPr>
            <a:r>
              <a:rPr lang="en-GB" sz="1800" dirty="0" smtClean="0">
                <a:latin typeface="Arial" panose="020B0604020202020204" pitchFamily="34" charset="0"/>
                <a:cs typeface="Arial" panose="020B0604020202020204" pitchFamily="34" charset="0"/>
              </a:rPr>
              <a:t>Lack of integrity on customer data</a:t>
            </a:r>
          </a:p>
          <a:p>
            <a:pPr>
              <a:lnSpc>
                <a:spcPct val="200000"/>
              </a:lnSpc>
            </a:pPr>
            <a:r>
              <a:rPr lang="en-GB" sz="1800" dirty="0" smtClean="0">
                <a:latin typeface="Arial" panose="020B0604020202020204" pitchFamily="34" charset="0"/>
                <a:cs typeface="Arial" panose="020B0604020202020204" pitchFamily="34" charset="0"/>
              </a:rPr>
              <a:t>Lack of revenue enhancement strategy</a:t>
            </a:r>
          </a:p>
          <a:p>
            <a:pPr>
              <a:lnSpc>
                <a:spcPct val="200000"/>
              </a:lnSpc>
            </a:pPr>
            <a:r>
              <a:rPr lang="en-GB" sz="1800" dirty="0" smtClean="0">
                <a:latin typeface="Arial" panose="020B0604020202020204" pitchFamily="34" charset="0"/>
                <a:cs typeface="Arial" panose="020B0604020202020204" pitchFamily="34" charset="0"/>
              </a:rPr>
              <a:t>COVID 19 impact on consumers</a:t>
            </a:r>
          </a:p>
          <a:p>
            <a:pPr>
              <a:lnSpc>
                <a:spcPct val="200000"/>
              </a:lnSpc>
            </a:pPr>
            <a:r>
              <a:rPr lang="en-GB" sz="1800" dirty="0" smtClean="0">
                <a:latin typeface="Arial" panose="020B0604020202020204" pitchFamily="34" charset="0"/>
                <a:cs typeface="Arial" panose="020B0604020202020204" pitchFamily="34" charset="0"/>
              </a:rPr>
              <a:t>Ineffective customer care solution which is linked to revenue such as non existence of indigent register etc.</a:t>
            </a:r>
          </a:p>
          <a:p>
            <a:pPr>
              <a:lnSpc>
                <a:spcPct val="200000"/>
              </a:lnSpc>
            </a:pPr>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977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150000"/>
              </a:lnSpc>
            </a:pPr>
            <a:r>
              <a:rPr lang="en-GB" sz="1800" dirty="0" smtClean="0">
                <a:latin typeface="Arial" panose="020B0604020202020204" pitchFamily="34" charset="0"/>
                <a:cs typeface="Arial" panose="020B0604020202020204" pitchFamily="34" charset="0"/>
              </a:rPr>
              <a:t>Handover of customers that are owing the municipality above 90 days to debt collectors </a:t>
            </a:r>
          </a:p>
          <a:p>
            <a:pPr>
              <a:lnSpc>
                <a:spcPct val="150000"/>
              </a:lnSpc>
            </a:pPr>
            <a:r>
              <a:rPr lang="en-GB" sz="1800" dirty="0" smtClean="0">
                <a:latin typeface="Arial" panose="020B0604020202020204" pitchFamily="34" charset="0"/>
                <a:cs typeface="Arial" panose="020B0604020202020204" pitchFamily="34" charset="0"/>
              </a:rPr>
              <a:t>Enforcement of credit control through issuing of defaulting notices as well as early warnings through SMSs to customers that are in default.</a:t>
            </a:r>
          </a:p>
          <a:p>
            <a:pPr>
              <a:lnSpc>
                <a:spcPct val="150000"/>
              </a:lnSpc>
            </a:pPr>
            <a:r>
              <a:rPr lang="en-GB" sz="1800" dirty="0" smtClean="0">
                <a:latin typeface="Arial" panose="020B0604020202020204" pitchFamily="34" charset="0"/>
                <a:cs typeface="Arial" panose="020B0604020202020204" pitchFamily="34" charset="0"/>
              </a:rPr>
              <a:t>Mapping of top 100 customers</a:t>
            </a:r>
          </a:p>
          <a:p>
            <a:pPr>
              <a:lnSpc>
                <a:spcPct val="150000"/>
              </a:lnSpc>
            </a:pPr>
            <a:r>
              <a:rPr lang="en-GB" sz="1800" dirty="0" smtClean="0">
                <a:latin typeface="Arial" panose="020B0604020202020204" pitchFamily="34" charset="0"/>
                <a:cs typeface="Arial" panose="020B0604020202020204" pitchFamily="34" charset="0"/>
              </a:rPr>
              <a:t>Issuing of monthly bills on time through manual &amp; electronic platform</a:t>
            </a:r>
          </a:p>
          <a:p>
            <a:pPr>
              <a:lnSpc>
                <a:spcPct val="150000"/>
              </a:lnSpc>
            </a:pPr>
            <a:r>
              <a:rPr lang="en-GB" sz="1800" dirty="0" smtClean="0">
                <a:latin typeface="Arial" panose="020B0604020202020204" pitchFamily="34" charset="0"/>
                <a:cs typeface="Arial" panose="020B0604020202020204" pitchFamily="34" charset="0"/>
              </a:rPr>
              <a:t>Immediate handling of customer complains through customer care centre</a:t>
            </a:r>
          </a:p>
          <a:p>
            <a:pPr>
              <a:lnSpc>
                <a:spcPct val="150000"/>
              </a:lnSpc>
            </a:pPr>
            <a:r>
              <a:rPr lang="en-GB" sz="1800" dirty="0" smtClean="0">
                <a:latin typeface="Arial" panose="020B0604020202020204" pitchFamily="34" charset="0"/>
                <a:cs typeface="Arial" panose="020B0604020202020204" pitchFamily="34" charset="0"/>
              </a:rPr>
              <a:t>Implementation of Know Your Client on big customers</a:t>
            </a:r>
          </a:p>
          <a:p>
            <a:pPr>
              <a:lnSpc>
                <a:spcPct val="150000"/>
              </a:lnSpc>
            </a:pPr>
            <a:r>
              <a:rPr lang="en-GB" sz="1800" dirty="0" smtClean="0">
                <a:latin typeface="Arial" panose="020B0604020202020204" pitchFamily="34" charset="0"/>
                <a:cs typeface="Arial" panose="020B0604020202020204" pitchFamily="34" charset="0"/>
              </a:rPr>
              <a:t>Commissioning of data  integrity including alignment of indigent register</a:t>
            </a:r>
          </a:p>
          <a:p>
            <a:pPr>
              <a:lnSpc>
                <a:spcPct val="150000"/>
              </a:lnSpc>
            </a:pPr>
            <a:r>
              <a:rPr lang="en-GB" sz="1800" dirty="0" smtClean="0">
                <a:latin typeface="Arial" panose="020B0604020202020204" pitchFamily="34" charset="0"/>
                <a:cs typeface="Arial" panose="020B0604020202020204" pitchFamily="34" charset="0"/>
              </a:rPr>
              <a:t>Tariffs were reviewed to cover the cost of operation</a:t>
            </a:r>
          </a:p>
          <a:p>
            <a:pPr>
              <a:lnSpc>
                <a:spcPct val="150000"/>
              </a:lnSpc>
            </a:pPr>
            <a:r>
              <a:rPr lang="en-GB" sz="1800" dirty="0" smtClean="0">
                <a:latin typeface="Arial" panose="020B0604020202020204" pitchFamily="34" charset="0"/>
                <a:cs typeface="Arial" panose="020B0604020202020204" pitchFamily="34" charset="0"/>
              </a:rPr>
              <a:t>Review and updating of valuation roll on an ongoing basis</a:t>
            </a:r>
          </a:p>
          <a:p>
            <a:pPr>
              <a:lnSpc>
                <a:spcPct val="150000"/>
              </a:lnSpc>
            </a:pPr>
            <a:r>
              <a:rPr lang="en-GB" sz="1800" dirty="0" smtClean="0">
                <a:latin typeface="Arial" panose="020B0604020202020204" pitchFamily="34" charset="0"/>
                <a:cs typeface="Arial" panose="020B0604020202020204" pitchFamily="34" charset="0"/>
              </a:rPr>
              <a:t>Full implementation of revenue enhancement strategy</a:t>
            </a:r>
          </a:p>
          <a:p>
            <a:pPr marL="0" indent="0">
              <a:buNone/>
            </a:pPr>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ZA" sz="2000"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534432" y="1114425"/>
            <a:ext cx="9619774" cy="448915"/>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14.5. STRATEGIES ON OPTIMISATION OF REVENUE COLLECTION</a:t>
            </a:r>
            <a:endParaRPr lang="en-ZA" sz="2000" b="1" kern="0" dirty="0">
              <a:solidFill>
                <a:srgbClr val="FFFFFF"/>
              </a:solidFill>
              <a:latin typeface="Arial" charset="0"/>
              <a:ea typeface="+mn-ea"/>
              <a:cs typeface="+mn-cs"/>
            </a:endParaRPr>
          </a:p>
        </p:txBody>
      </p:sp>
    </p:spTree>
    <p:extLst>
      <p:ext uri="{BB962C8B-B14F-4D97-AF65-F5344CB8AC3E}">
        <p14:creationId xmlns:p14="http://schemas.microsoft.com/office/powerpoint/2010/main" val="862619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809625"/>
            <a:ext cx="9619774" cy="753715"/>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15. IRREGULAR EXPENDITURE </a:t>
            </a:r>
            <a:endParaRPr lang="en-ZA" sz="2000" b="1" kern="0" dirty="0">
              <a:solidFill>
                <a:srgbClr val="FFFFFF"/>
              </a:solidFill>
              <a:latin typeface="Arial" charset="0"/>
              <a:ea typeface="+mn-ea"/>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4073072106"/>
              </p:ext>
            </p:extLst>
          </p:nvPr>
        </p:nvGraphicFramePr>
        <p:xfrm>
          <a:off x="391319" y="1876425"/>
          <a:ext cx="9982200" cy="4320072"/>
        </p:xfrm>
        <a:graphic>
          <a:graphicData uri="http://schemas.openxmlformats.org/drawingml/2006/table">
            <a:tbl>
              <a:tblPr firstRow="1" firstCol="1" bandRow="1">
                <a:tableStyleId>{5C22544A-7EE6-4342-B048-85BDC9FD1C3A}</a:tableStyleId>
              </a:tblPr>
              <a:tblGrid>
                <a:gridCol w="5481452">
                  <a:extLst>
                    <a:ext uri="{9D8B030D-6E8A-4147-A177-3AD203B41FA5}">
                      <a16:colId xmlns:a16="http://schemas.microsoft.com/office/drawing/2014/main" val="20000"/>
                    </a:ext>
                  </a:extLst>
                </a:gridCol>
                <a:gridCol w="4500748">
                  <a:extLst>
                    <a:ext uri="{9D8B030D-6E8A-4147-A177-3AD203B41FA5}">
                      <a16:colId xmlns:a16="http://schemas.microsoft.com/office/drawing/2014/main" val="20001"/>
                    </a:ext>
                  </a:extLst>
                </a:gridCol>
              </a:tblGrid>
              <a:tr h="1384159">
                <a:tc>
                  <a:txBody>
                    <a:bodyPr/>
                    <a:lstStyle/>
                    <a:p>
                      <a:pPr marL="457200">
                        <a:lnSpc>
                          <a:spcPct val="107000"/>
                        </a:lnSpc>
                        <a:spcAft>
                          <a:spcPts val="0"/>
                        </a:spcAft>
                      </a:pPr>
                      <a:r>
                        <a:rPr lang="en-ZA" sz="2000" dirty="0">
                          <a:effectLst/>
                        </a:rPr>
                        <a:t>MUNICIPALITY</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ctr"/>
                </a:tc>
                <a:tc>
                  <a:txBody>
                    <a:bodyPr/>
                    <a:lstStyle/>
                    <a:p>
                      <a:pPr marL="457200" algn="ctr">
                        <a:lnSpc>
                          <a:spcPct val="107000"/>
                        </a:lnSpc>
                        <a:spcAft>
                          <a:spcPts val="800"/>
                        </a:spcAft>
                      </a:pPr>
                      <a:r>
                        <a:rPr lang="en-ZA" sz="2000" dirty="0" smtClean="0">
                          <a:effectLst/>
                        </a:rPr>
                        <a:t>AMOUNT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ctr"/>
                </a:tc>
                <a:extLst>
                  <a:ext uri="{0D108BD9-81ED-4DB2-BD59-A6C34878D82A}">
                    <a16:rowId xmlns:a16="http://schemas.microsoft.com/office/drawing/2014/main" val="10000"/>
                  </a:ext>
                </a:extLst>
              </a:tr>
              <a:tr h="748010">
                <a:tc>
                  <a:txBody>
                    <a:bodyPr/>
                    <a:lstStyle/>
                    <a:p>
                      <a:pPr marL="457200">
                        <a:lnSpc>
                          <a:spcPct val="107000"/>
                        </a:lnSpc>
                        <a:spcAft>
                          <a:spcPts val="0"/>
                        </a:spcAft>
                      </a:pPr>
                      <a:r>
                        <a:rPr lang="en-ZA" sz="2000" dirty="0">
                          <a:effectLst/>
                        </a:rPr>
                        <a:t>Closing balance 2018/19 (as per audited)</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b"/>
                </a:tc>
                <a:tc>
                  <a:txBody>
                    <a:bodyPr/>
                    <a:lstStyle/>
                    <a:p>
                      <a:pPr marL="457200">
                        <a:lnSpc>
                          <a:spcPct val="107000"/>
                        </a:lnSpc>
                        <a:spcAft>
                          <a:spcPts val="800"/>
                        </a:spcAft>
                      </a:pPr>
                      <a:r>
                        <a:rPr lang="en-ZA" sz="2000" dirty="0">
                          <a:effectLst/>
                        </a:rPr>
                        <a:t>          </a:t>
                      </a:r>
                      <a:r>
                        <a:rPr lang="en-ZA" sz="2000" dirty="0" smtClean="0">
                          <a:effectLst/>
                        </a:rPr>
                        <a:t>R </a:t>
                      </a:r>
                      <a:r>
                        <a:rPr lang="en-ZA" sz="2000" dirty="0">
                          <a:effectLst/>
                        </a:rPr>
                        <a:t>487 225 830,00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ctr"/>
                </a:tc>
                <a:extLst>
                  <a:ext uri="{0D108BD9-81ED-4DB2-BD59-A6C34878D82A}">
                    <a16:rowId xmlns:a16="http://schemas.microsoft.com/office/drawing/2014/main" val="10001"/>
                  </a:ext>
                </a:extLst>
              </a:tr>
              <a:tr h="753728">
                <a:tc>
                  <a:txBody>
                    <a:bodyPr/>
                    <a:lstStyle/>
                    <a:p>
                      <a:pPr marL="457200">
                        <a:lnSpc>
                          <a:spcPct val="107000"/>
                        </a:lnSpc>
                        <a:spcAft>
                          <a:spcPts val="0"/>
                        </a:spcAft>
                      </a:pPr>
                      <a:r>
                        <a:rPr lang="en-ZA" sz="2000" dirty="0">
                          <a:effectLst/>
                        </a:rPr>
                        <a:t>Add: Irregular expenditure 2019/20 (unaudited AFS)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b"/>
                </a:tc>
                <a:tc>
                  <a:txBody>
                    <a:bodyPr/>
                    <a:lstStyle/>
                    <a:p>
                      <a:pPr marL="457200">
                        <a:lnSpc>
                          <a:spcPct val="107000"/>
                        </a:lnSpc>
                        <a:spcAft>
                          <a:spcPts val="800"/>
                        </a:spcAft>
                      </a:pPr>
                      <a:r>
                        <a:rPr lang="en-ZA" sz="2000" dirty="0">
                          <a:effectLst/>
                        </a:rPr>
                        <a:t>           </a:t>
                      </a:r>
                      <a:r>
                        <a:rPr lang="en-ZA" sz="2000" dirty="0" smtClean="0">
                          <a:effectLst/>
                        </a:rPr>
                        <a:t>R 164 </a:t>
                      </a:r>
                      <a:r>
                        <a:rPr lang="en-ZA" sz="2000" dirty="0">
                          <a:effectLst/>
                        </a:rPr>
                        <a:t>858 947,00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ctr"/>
                </a:tc>
                <a:extLst>
                  <a:ext uri="{0D108BD9-81ED-4DB2-BD59-A6C34878D82A}">
                    <a16:rowId xmlns:a16="http://schemas.microsoft.com/office/drawing/2014/main" val="10002"/>
                  </a:ext>
                </a:extLst>
              </a:tr>
              <a:tr h="748010">
                <a:tc>
                  <a:txBody>
                    <a:bodyPr/>
                    <a:lstStyle/>
                    <a:p>
                      <a:pPr marL="457200">
                        <a:lnSpc>
                          <a:spcPct val="107000"/>
                        </a:lnSpc>
                        <a:spcAft>
                          <a:spcPts val="0"/>
                        </a:spcAft>
                      </a:pPr>
                      <a:r>
                        <a:rPr lang="en-ZA" sz="2000" dirty="0">
                          <a:effectLst/>
                        </a:rPr>
                        <a:t>Less: Written off (Q1: July to September 2020)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b"/>
                </a:tc>
                <a:tc>
                  <a:txBody>
                    <a:bodyPr/>
                    <a:lstStyle/>
                    <a:p>
                      <a:pPr marL="457200">
                        <a:lnSpc>
                          <a:spcPct val="107000"/>
                        </a:lnSpc>
                        <a:spcAft>
                          <a:spcPts val="800"/>
                        </a:spcAft>
                      </a:pPr>
                      <a:r>
                        <a:rPr lang="en-ZA" sz="2000" dirty="0">
                          <a:effectLst/>
                        </a:rPr>
                        <a:t>            </a:t>
                      </a:r>
                      <a:r>
                        <a:rPr lang="en-ZA" sz="2000" dirty="0" smtClean="0">
                          <a:effectLst/>
                        </a:rPr>
                        <a:t>R  </a:t>
                      </a:r>
                      <a:r>
                        <a:rPr lang="en-ZA" sz="2000" dirty="0">
                          <a:effectLst/>
                        </a:rPr>
                        <a:t>909 566,00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ctr"/>
                </a:tc>
                <a:extLst>
                  <a:ext uri="{0D108BD9-81ED-4DB2-BD59-A6C34878D82A}">
                    <a16:rowId xmlns:a16="http://schemas.microsoft.com/office/drawing/2014/main" val="10003"/>
                  </a:ext>
                </a:extLst>
              </a:tr>
              <a:tr h="686165">
                <a:tc>
                  <a:txBody>
                    <a:bodyPr/>
                    <a:lstStyle/>
                    <a:p>
                      <a:pPr marL="457200">
                        <a:lnSpc>
                          <a:spcPct val="107000"/>
                        </a:lnSpc>
                        <a:spcAft>
                          <a:spcPts val="0"/>
                        </a:spcAft>
                      </a:pPr>
                      <a:r>
                        <a:rPr lang="en-ZA" sz="2000" dirty="0">
                          <a:effectLst/>
                        </a:rPr>
                        <a:t>Closing balance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b"/>
                </a:tc>
                <a:tc>
                  <a:txBody>
                    <a:bodyPr/>
                    <a:lstStyle/>
                    <a:p>
                      <a:pPr marL="457200">
                        <a:lnSpc>
                          <a:spcPct val="107000"/>
                        </a:lnSpc>
                        <a:spcAft>
                          <a:spcPts val="800"/>
                        </a:spcAft>
                      </a:pPr>
                      <a:r>
                        <a:rPr lang="en-ZA" sz="2000" dirty="0">
                          <a:effectLst/>
                        </a:rPr>
                        <a:t> </a:t>
                      </a:r>
                      <a:r>
                        <a:rPr lang="en-ZA" sz="2000" dirty="0" smtClean="0">
                          <a:effectLst/>
                        </a:rPr>
                        <a:t>            R 651 </a:t>
                      </a:r>
                      <a:r>
                        <a:rPr lang="en-ZA" sz="2000" dirty="0">
                          <a:effectLst/>
                        </a:rPr>
                        <a:t>175 211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721" marR="56721" marT="0" marB="0" anchor="b"/>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4727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1038225"/>
            <a:ext cx="9619774" cy="525115"/>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15.1. BREAKDOWN OF UIFW</a:t>
            </a:r>
            <a:endParaRPr lang="en-ZA" sz="2000" b="1" kern="0" dirty="0">
              <a:solidFill>
                <a:srgbClr val="FFFFFF"/>
              </a:solidFill>
              <a:latin typeface="Arial" charset="0"/>
              <a:ea typeface="+mn-ea"/>
              <a:cs typeface="+mn-cs"/>
            </a:endParaRPr>
          </a:p>
        </p:txBody>
      </p:sp>
      <p:sp>
        <p:nvSpPr>
          <p:cNvPr id="5" name="Rectangle 1"/>
          <p:cNvSpPr>
            <a:spLocks noChangeArrowheads="1"/>
          </p:cNvSpPr>
          <p:nvPr/>
        </p:nvSpPr>
        <p:spPr bwMode="auto">
          <a:xfrm>
            <a:off x="-6914878" y="827751"/>
            <a:ext cx="17301098" cy="305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5629" tIns="37814" rIns="75629" bIns="37814" numCol="1" anchor="ctr" anchorCtr="0" compatLnSpc="1">
            <a:prstTxWarp prst="textNoShape">
              <a:avLst/>
            </a:prstTxWarp>
            <a:spAutoFit/>
          </a:bodyPr>
          <a:lstStyle/>
          <a:p>
            <a:endParaRPr lang="en-ZA" sz="1489"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01573581"/>
              </p:ext>
            </p:extLst>
          </p:nvPr>
        </p:nvGraphicFramePr>
        <p:xfrm>
          <a:off x="619918" y="1724025"/>
          <a:ext cx="9534287" cy="4190999"/>
        </p:xfrm>
        <a:graphic>
          <a:graphicData uri="http://schemas.openxmlformats.org/drawingml/2006/table">
            <a:tbl>
              <a:tblPr firstRow="1" firstCol="1" bandRow="1">
                <a:tableStyleId>{5C22544A-7EE6-4342-B048-85BDC9FD1C3A}</a:tableStyleId>
              </a:tblPr>
              <a:tblGrid>
                <a:gridCol w="5321145">
                  <a:extLst>
                    <a:ext uri="{9D8B030D-6E8A-4147-A177-3AD203B41FA5}">
                      <a16:colId xmlns:a16="http://schemas.microsoft.com/office/drawing/2014/main" val="20000"/>
                    </a:ext>
                  </a:extLst>
                </a:gridCol>
                <a:gridCol w="1149039">
                  <a:extLst>
                    <a:ext uri="{9D8B030D-6E8A-4147-A177-3AD203B41FA5}">
                      <a16:colId xmlns:a16="http://schemas.microsoft.com/office/drawing/2014/main" val="20001"/>
                    </a:ext>
                  </a:extLst>
                </a:gridCol>
                <a:gridCol w="1149039">
                  <a:extLst>
                    <a:ext uri="{9D8B030D-6E8A-4147-A177-3AD203B41FA5}">
                      <a16:colId xmlns:a16="http://schemas.microsoft.com/office/drawing/2014/main" val="20002"/>
                    </a:ext>
                  </a:extLst>
                </a:gridCol>
                <a:gridCol w="916495">
                  <a:extLst>
                    <a:ext uri="{9D8B030D-6E8A-4147-A177-3AD203B41FA5}">
                      <a16:colId xmlns:a16="http://schemas.microsoft.com/office/drawing/2014/main" val="20003"/>
                    </a:ext>
                  </a:extLst>
                </a:gridCol>
                <a:gridCol w="998569">
                  <a:extLst>
                    <a:ext uri="{9D8B030D-6E8A-4147-A177-3AD203B41FA5}">
                      <a16:colId xmlns:a16="http://schemas.microsoft.com/office/drawing/2014/main" val="20004"/>
                    </a:ext>
                  </a:extLst>
                </a:gridCol>
              </a:tblGrid>
              <a:tr h="609600">
                <a:tc>
                  <a:txBody>
                    <a:bodyPr/>
                    <a:lstStyle/>
                    <a:p>
                      <a:pPr algn="l" fontAlgn="b"/>
                      <a:r>
                        <a:rPr lang="en-ZA" sz="1800" u="none" strike="noStrike" dirty="0">
                          <a:effectLst/>
                          <a:latin typeface="Arial" panose="020B0604020202020204" pitchFamily="34" charset="0"/>
                          <a:cs typeface="Arial" panose="020B0604020202020204" pitchFamily="34" charset="0"/>
                        </a:rPr>
                        <a:t>UIFW</a:t>
                      </a:r>
                      <a:endParaRPr lang="en-ZA" sz="18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a:effectLst/>
                          <a:latin typeface="Arial" panose="020B0604020202020204" pitchFamily="34" charset="0"/>
                          <a:cs typeface="Arial" panose="020B0604020202020204" pitchFamily="34" charset="0"/>
                        </a:rPr>
                        <a:t>2017/18 Restated</a:t>
                      </a:r>
                      <a:endParaRPr lang="en-ZA" sz="18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a:effectLst/>
                          <a:latin typeface="Arial" panose="020B0604020202020204" pitchFamily="34" charset="0"/>
                          <a:cs typeface="Arial" panose="020B0604020202020204" pitchFamily="34" charset="0"/>
                        </a:rPr>
                        <a:t>2018/19 Restated</a:t>
                      </a:r>
                      <a:endParaRPr lang="en-ZA" sz="18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a:effectLst/>
                          <a:latin typeface="Arial" panose="020B0604020202020204" pitchFamily="34" charset="0"/>
                          <a:cs typeface="Arial" panose="020B0604020202020204" pitchFamily="34" charset="0"/>
                        </a:rPr>
                        <a:t>2019/2020</a:t>
                      </a:r>
                      <a:endParaRPr lang="en-ZA" sz="18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400" u="none" strike="noStrike" dirty="0">
                          <a:effectLst/>
                        </a:rPr>
                        <a:t>TOTAL</a:t>
                      </a:r>
                      <a:endParaRPr lang="en-ZA"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0"/>
                  </a:ext>
                </a:extLst>
              </a:tr>
              <a:tr h="609600">
                <a:tc>
                  <a:txBody>
                    <a:bodyPr/>
                    <a:lstStyle/>
                    <a:p>
                      <a:pPr algn="l" fontAlgn="b"/>
                      <a:r>
                        <a:rPr lang="en-ZA" sz="1800" u="none" strike="noStrike" dirty="0">
                          <a:effectLst/>
                          <a:latin typeface="Arial" panose="020B0604020202020204" pitchFamily="34" charset="0"/>
                          <a:cs typeface="Arial" panose="020B0604020202020204" pitchFamily="34" charset="0"/>
                        </a:rPr>
                        <a:t>Irregular Expenditure</a:t>
                      </a:r>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a:effectLst/>
                          <a:latin typeface="Arial" panose="020B0604020202020204" pitchFamily="34" charset="0"/>
                          <a:cs typeface="Arial" panose="020B0604020202020204" pitchFamily="34" charset="0"/>
                        </a:rPr>
                        <a:t> R 193 694 565</a:t>
                      </a:r>
                      <a:endParaRPr lang="en-ZA" sz="1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a:effectLst/>
                          <a:latin typeface="Arial" panose="020B0604020202020204" pitchFamily="34" charset="0"/>
                          <a:cs typeface="Arial" panose="020B0604020202020204" pitchFamily="34" charset="0"/>
                        </a:rPr>
                        <a:t>R293 531 266</a:t>
                      </a:r>
                      <a:endParaRPr lang="en-ZA" sz="1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dirty="0">
                          <a:effectLst/>
                          <a:latin typeface="Arial" panose="020B0604020202020204" pitchFamily="34" charset="0"/>
                          <a:cs typeface="Arial" panose="020B0604020202020204" pitchFamily="34" charset="0"/>
                        </a:rPr>
                        <a:t>R165 995 979</a:t>
                      </a:r>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400" u="none" strike="noStrike" dirty="0">
                          <a:effectLst/>
                        </a:rPr>
                        <a:t>R653 221 810</a:t>
                      </a:r>
                      <a:endParaRPr lang="en-ZA"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609600">
                <a:tc>
                  <a:txBody>
                    <a:bodyPr/>
                    <a:lstStyle/>
                    <a:p>
                      <a:pPr algn="l" fontAlgn="b"/>
                      <a:r>
                        <a:rPr lang="en-ZA" sz="1800" u="none" strike="noStrike" dirty="0">
                          <a:effectLst/>
                          <a:latin typeface="Arial" panose="020B0604020202020204" pitchFamily="34" charset="0"/>
                          <a:cs typeface="Arial" panose="020B0604020202020204" pitchFamily="34" charset="0"/>
                        </a:rPr>
                        <a:t>Fruitless  &amp; Wasteful Expenditure</a:t>
                      </a:r>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dirty="0">
                          <a:effectLst/>
                          <a:latin typeface="Arial" panose="020B0604020202020204" pitchFamily="34" charset="0"/>
                          <a:cs typeface="Arial" panose="020B0604020202020204" pitchFamily="34" charset="0"/>
                        </a:rPr>
                        <a:t> R 37 075 817</a:t>
                      </a:r>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dirty="0">
                          <a:effectLst/>
                          <a:latin typeface="Arial" panose="020B0604020202020204" pitchFamily="34" charset="0"/>
                          <a:cs typeface="Arial" panose="020B0604020202020204" pitchFamily="34" charset="0"/>
                        </a:rPr>
                        <a:t> (R  5 201 286.00 )</a:t>
                      </a:r>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a:effectLst/>
                          <a:latin typeface="Arial" panose="020B0604020202020204" pitchFamily="34" charset="0"/>
                          <a:cs typeface="Arial" panose="020B0604020202020204" pitchFamily="34" charset="0"/>
                        </a:rPr>
                        <a:t> R 10 183 856</a:t>
                      </a:r>
                      <a:endParaRPr lang="en-ZA" sz="1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400" u="none" strike="noStrike" dirty="0">
                          <a:effectLst/>
                        </a:rPr>
                        <a:t>R42 058 387</a:t>
                      </a:r>
                      <a:endParaRPr lang="en-ZA"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2"/>
                  </a:ext>
                </a:extLst>
              </a:tr>
              <a:tr h="609600">
                <a:tc>
                  <a:txBody>
                    <a:bodyPr/>
                    <a:lstStyle/>
                    <a:p>
                      <a:pPr algn="l" fontAlgn="b"/>
                      <a:r>
                        <a:rPr lang="en-ZA" sz="1800" u="none" strike="noStrike" dirty="0" err="1">
                          <a:effectLst/>
                          <a:latin typeface="Arial" panose="020B0604020202020204" pitchFamily="34" charset="0"/>
                          <a:cs typeface="Arial" panose="020B0604020202020204" pitchFamily="34" charset="0"/>
                        </a:rPr>
                        <a:t>Unathorised</a:t>
                      </a:r>
                      <a:r>
                        <a:rPr lang="en-ZA" sz="1800" u="none" strike="noStrike" dirty="0">
                          <a:effectLst/>
                          <a:latin typeface="Arial" panose="020B0604020202020204" pitchFamily="34" charset="0"/>
                          <a:cs typeface="Arial" panose="020B0604020202020204" pitchFamily="34" charset="0"/>
                        </a:rPr>
                        <a:t> Expenditure</a:t>
                      </a:r>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a:effectLst/>
                          <a:latin typeface="Arial" panose="020B0604020202020204" pitchFamily="34" charset="0"/>
                          <a:cs typeface="Arial" panose="020B0604020202020204" pitchFamily="34" charset="0"/>
                        </a:rPr>
                        <a:t> R  300 893 769 </a:t>
                      </a:r>
                      <a:endParaRPr lang="en-ZA" sz="1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dirty="0">
                          <a:effectLst/>
                          <a:latin typeface="Arial" panose="020B0604020202020204" pitchFamily="34" charset="0"/>
                          <a:cs typeface="Arial" panose="020B0604020202020204" pitchFamily="34" charset="0"/>
                        </a:rPr>
                        <a:t> R 4 087 039</a:t>
                      </a:r>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800" u="none" strike="noStrike" dirty="0">
                          <a:effectLst/>
                          <a:latin typeface="Arial" panose="020B0604020202020204" pitchFamily="34" charset="0"/>
                          <a:cs typeface="Arial" panose="020B0604020202020204" pitchFamily="34" charset="0"/>
                        </a:rPr>
                        <a:t> R 25 508  310</a:t>
                      </a:r>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ctr" fontAlgn="b"/>
                      <a:r>
                        <a:rPr lang="en-ZA" sz="1400" u="none" strike="noStrike" dirty="0">
                          <a:effectLst/>
                        </a:rPr>
                        <a:t>R 29 595  349</a:t>
                      </a:r>
                      <a:endParaRPr lang="en-ZA"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3"/>
                  </a:ext>
                </a:extLst>
              </a:tr>
              <a:tr h="609600">
                <a:tc gridSpan="5">
                  <a:txBody>
                    <a:bodyPr/>
                    <a:lstStyle/>
                    <a:p>
                      <a:pPr algn="l" fontAlgn="b"/>
                      <a:r>
                        <a:rPr lang="en-GB" sz="1800" b="0" u="none" strike="noStrike" dirty="0">
                          <a:effectLst/>
                          <a:latin typeface="Arial" panose="020B0604020202020204" pitchFamily="34" charset="0"/>
                          <a:cs typeface="Arial" panose="020B0604020202020204" pitchFamily="34" charset="0"/>
                        </a:rPr>
                        <a:t>NB: </a:t>
                      </a:r>
                      <a:r>
                        <a:rPr lang="en-GB" sz="1800" b="0" u="none" strike="noStrike" dirty="0" smtClean="0">
                          <a:effectLst/>
                          <a:latin typeface="Arial" panose="020B0604020202020204" pitchFamily="34" charset="0"/>
                          <a:cs typeface="Arial" panose="020B0604020202020204" pitchFamily="34" charset="0"/>
                        </a:rPr>
                        <a:t>Fruitless </a:t>
                      </a:r>
                      <a:r>
                        <a:rPr lang="en-GB" sz="1800" b="0" u="none" strike="noStrike" dirty="0">
                          <a:effectLst/>
                          <a:latin typeface="Arial" panose="020B0604020202020204" pitchFamily="34" charset="0"/>
                          <a:cs typeface="Arial" panose="020B0604020202020204" pitchFamily="34" charset="0"/>
                        </a:rPr>
                        <a:t>&amp; Wasteful Expenditure was written of during 2018/19 </a:t>
                      </a:r>
                      <a:r>
                        <a:rPr lang="en-GB" sz="1800" b="0" u="none" strike="noStrike" dirty="0" smtClean="0">
                          <a:effectLst/>
                          <a:latin typeface="Arial" panose="020B0604020202020204" pitchFamily="34" charset="0"/>
                          <a:cs typeface="Arial" panose="020B0604020202020204" pitchFamily="34" charset="0"/>
                        </a:rPr>
                        <a:t>Financial </a:t>
                      </a:r>
                      <a:r>
                        <a:rPr lang="en-GB" sz="1800" b="0" u="none" strike="noStrike" dirty="0">
                          <a:effectLst/>
                          <a:latin typeface="Arial" panose="020B0604020202020204" pitchFamily="34" charset="0"/>
                          <a:cs typeface="Arial" panose="020B0604020202020204" pitchFamily="34" charset="0"/>
                        </a:rPr>
                        <a:t>year </a:t>
                      </a:r>
                      <a:endParaRPr lang="en-GB" sz="1800" b="0" i="1"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hMerge="1">
                  <a:txBody>
                    <a:bodyPr/>
                    <a:lstStyle/>
                    <a:p>
                      <a:pPr algn="l" fontAlgn="b"/>
                      <a:endParaRPr lang="en-ZA"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endParaRPr lang="en-ZA"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endParaRPr lang="en-ZA"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endParaRPr lang="en-ZA"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4"/>
                  </a:ext>
                </a:extLst>
              </a:tr>
              <a:tr h="1142999">
                <a:tc gridSpan="5">
                  <a:txBody>
                    <a:bodyPr/>
                    <a:lstStyle/>
                    <a:p>
                      <a:pPr algn="l" fontAlgn="b"/>
                      <a:r>
                        <a:rPr lang="en-GB" sz="1800" b="0" u="none" strike="noStrike" dirty="0" err="1">
                          <a:effectLst/>
                          <a:latin typeface="Arial" panose="020B0604020202020204" pitchFamily="34" charset="0"/>
                          <a:cs typeface="Arial" panose="020B0604020202020204" pitchFamily="34" charset="0"/>
                        </a:rPr>
                        <a:t>Unathorised</a:t>
                      </a:r>
                      <a:r>
                        <a:rPr lang="en-GB" sz="1800" b="0" u="none" strike="noStrike" dirty="0">
                          <a:effectLst/>
                          <a:latin typeface="Arial" panose="020B0604020202020204" pitchFamily="34" charset="0"/>
                          <a:cs typeface="Arial" panose="020B0604020202020204" pitchFamily="34" charset="0"/>
                        </a:rPr>
                        <a:t> expenditure amounting to R 300 893769 was written off during 2018/19 FY</a:t>
                      </a:r>
                      <a:endParaRPr lang="en-GB" sz="1800" b="0" i="1"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hMerge="1">
                  <a:txBody>
                    <a:bodyPr/>
                    <a:lstStyle/>
                    <a:p>
                      <a:pPr algn="l" fontAlgn="b"/>
                      <a:endParaRPr lang="en-ZA"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endParaRPr lang="en-ZA"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endParaRPr lang="en-ZA"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endParaRPr lang="en-ZA"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12546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849" y="1372978"/>
            <a:ext cx="9025470" cy="351047"/>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15.2. F&amp;WE - FRUITLESS AND WASTEFUL EXPENDITURE</a:t>
            </a:r>
            <a:endParaRPr lang="en-ZA" sz="2000" b="1" kern="0" dirty="0">
              <a:solidFill>
                <a:srgbClr val="FFFFFF"/>
              </a:solidFill>
              <a:latin typeface="Arial" charset="0"/>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134067483"/>
              </p:ext>
            </p:extLst>
          </p:nvPr>
        </p:nvGraphicFramePr>
        <p:xfrm>
          <a:off x="950664" y="2362738"/>
          <a:ext cx="8965655" cy="4065895"/>
        </p:xfrm>
        <a:graphic>
          <a:graphicData uri="http://schemas.openxmlformats.org/drawingml/2006/table">
            <a:tbl>
              <a:tblPr firstRow="1" firstCol="1" bandRow="1">
                <a:tableStyleId>{5C22544A-7EE6-4342-B048-85BDC9FD1C3A}</a:tableStyleId>
              </a:tblPr>
              <a:tblGrid>
                <a:gridCol w="5299337">
                  <a:extLst>
                    <a:ext uri="{9D8B030D-6E8A-4147-A177-3AD203B41FA5}">
                      <a16:colId xmlns:a16="http://schemas.microsoft.com/office/drawing/2014/main" val="20000"/>
                    </a:ext>
                  </a:extLst>
                </a:gridCol>
                <a:gridCol w="3666318">
                  <a:extLst>
                    <a:ext uri="{9D8B030D-6E8A-4147-A177-3AD203B41FA5}">
                      <a16:colId xmlns:a16="http://schemas.microsoft.com/office/drawing/2014/main" val="20001"/>
                    </a:ext>
                  </a:extLst>
                </a:gridCol>
              </a:tblGrid>
              <a:tr h="987212">
                <a:tc>
                  <a:txBody>
                    <a:bodyPr/>
                    <a:lstStyle/>
                    <a:p>
                      <a:pPr marL="457200">
                        <a:lnSpc>
                          <a:spcPct val="107000"/>
                        </a:lnSpc>
                        <a:spcAft>
                          <a:spcPts val="0"/>
                        </a:spcAft>
                      </a:pPr>
                      <a:r>
                        <a:rPr lang="en-ZA" sz="1800" dirty="0" smtClean="0">
                          <a:solidFill>
                            <a:schemeClr val="tx1"/>
                          </a:solidFill>
                          <a:effectLst/>
                          <a:latin typeface="Arial" panose="020B0604020202020204" pitchFamily="34" charset="0"/>
                          <a:cs typeface="Arial" panose="020B0604020202020204" pitchFamily="34" charset="0"/>
                        </a:rPr>
                        <a:t>MUNICIPALITY</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tc>
                <a:tc>
                  <a:txBody>
                    <a:bodyPr/>
                    <a:lstStyle/>
                    <a:p>
                      <a:pPr marL="457200">
                        <a:lnSpc>
                          <a:spcPct val="107000"/>
                        </a:lnSpc>
                        <a:spcAft>
                          <a:spcPts val="800"/>
                        </a:spcAft>
                      </a:pPr>
                      <a:r>
                        <a:rPr lang="en-ZA" sz="1800" dirty="0" smtClean="0">
                          <a:solidFill>
                            <a:schemeClr val="tx1"/>
                          </a:solidFill>
                          <a:effectLst/>
                          <a:latin typeface="Arial" panose="020B0604020202020204" pitchFamily="34" charset="0"/>
                          <a:cs typeface="Arial" panose="020B0604020202020204" pitchFamily="34" charset="0"/>
                        </a:rPr>
                        <a:t>Amount</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tc>
                <a:extLst>
                  <a:ext uri="{0D108BD9-81ED-4DB2-BD59-A6C34878D82A}">
                    <a16:rowId xmlns:a16="http://schemas.microsoft.com/office/drawing/2014/main" val="10000"/>
                  </a:ext>
                </a:extLst>
              </a:tr>
              <a:tr h="647324">
                <a:tc>
                  <a:txBody>
                    <a:bodyPr/>
                    <a:lstStyle/>
                    <a:p>
                      <a:pPr marL="457200">
                        <a:lnSpc>
                          <a:spcPct val="107000"/>
                        </a:lnSpc>
                        <a:spcAft>
                          <a:spcPts val="0"/>
                        </a:spcAft>
                      </a:pPr>
                      <a:r>
                        <a:rPr lang="en-ZA" sz="1800" b="0" dirty="0">
                          <a:solidFill>
                            <a:schemeClr val="tx1"/>
                          </a:solidFill>
                          <a:effectLst/>
                          <a:latin typeface="Arial" panose="020B0604020202020204" pitchFamily="34" charset="0"/>
                          <a:cs typeface="Arial" panose="020B0604020202020204" pitchFamily="34" charset="0"/>
                        </a:rPr>
                        <a:t>Closing balance 2018/19 ( as per audited AFS)</a:t>
                      </a:r>
                      <a:endParaRPr lang="en-ZA"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ZA" sz="1800" dirty="0">
                          <a:solidFill>
                            <a:schemeClr val="tx1"/>
                          </a:solidFill>
                          <a:effectLst/>
                          <a:latin typeface="Arial" panose="020B0604020202020204" pitchFamily="34" charset="0"/>
                          <a:cs typeface="Arial" panose="020B0604020202020204" pitchFamily="34" charset="0"/>
                        </a:rPr>
                        <a:t>               31 874 531,00 </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extLst>
                  <a:ext uri="{0D108BD9-81ED-4DB2-BD59-A6C34878D82A}">
                    <a16:rowId xmlns:a16="http://schemas.microsoft.com/office/drawing/2014/main" val="10001"/>
                  </a:ext>
                </a:extLst>
              </a:tr>
              <a:tr h="647324">
                <a:tc>
                  <a:txBody>
                    <a:bodyPr/>
                    <a:lstStyle/>
                    <a:p>
                      <a:pPr marL="457200">
                        <a:lnSpc>
                          <a:spcPct val="107000"/>
                        </a:lnSpc>
                        <a:spcAft>
                          <a:spcPts val="0"/>
                        </a:spcAft>
                      </a:pPr>
                      <a:r>
                        <a:rPr lang="en-ZA" sz="1800" b="0" dirty="0">
                          <a:solidFill>
                            <a:schemeClr val="tx1"/>
                          </a:solidFill>
                          <a:effectLst/>
                          <a:latin typeface="Arial" panose="020B0604020202020204" pitchFamily="34" charset="0"/>
                          <a:cs typeface="Arial" panose="020B0604020202020204" pitchFamily="34" charset="0"/>
                        </a:rPr>
                        <a:t>Add: Fruitless and wasteful expenditure 2019/20 (unaudited AFS)</a:t>
                      </a:r>
                      <a:endParaRPr lang="en-ZA"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ZA" sz="1800" dirty="0">
                          <a:solidFill>
                            <a:schemeClr val="tx1"/>
                          </a:solidFill>
                          <a:effectLst/>
                          <a:latin typeface="Arial" panose="020B0604020202020204" pitchFamily="34" charset="0"/>
                          <a:cs typeface="Arial" panose="020B0604020202020204" pitchFamily="34" charset="0"/>
                        </a:rPr>
                        <a:t>               10 183 856,00 </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tc>
                <a:extLst>
                  <a:ext uri="{0D108BD9-81ED-4DB2-BD59-A6C34878D82A}">
                    <a16:rowId xmlns:a16="http://schemas.microsoft.com/office/drawing/2014/main" val="10002"/>
                  </a:ext>
                </a:extLst>
              </a:tr>
              <a:tr h="647324">
                <a:tc>
                  <a:txBody>
                    <a:bodyPr/>
                    <a:lstStyle/>
                    <a:p>
                      <a:pPr marL="457200">
                        <a:lnSpc>
                          <a:spcPct val="107000"/>
                        </a:lnSpc>
                        <a:spcAft>
                          <a:spcPts val="0"/>
                        </a:spcAft>
                      </a:pPr>
                      <a:r>
                        <a:rPr lang="en-ZA" sz="1800" b="0" dirty="0">
                          <a:solidFill>
                            <a:schemeClr val="tx1"/>
                          </a:solidFill>
                          <a:effectLst/>
                          <a:latin typeface="Arial" panose="020B0604020202020204" pitchFamily="34" charset="0"/>
                          <a:cs typeface="Arial" panose="020B0604020202020204" pitchFamily="34" charset="0"/>
                        </a:rPr>
                        <a:t>Add: Fruitless and wasteful expenditure (Q1: July to September 2020)</a:t>
                      </a:r>
                      <a:endParaRPr lang="en-ZA"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ZA" sz="1800" dirty="0">
                          <a:solidFill>
                            <a:schemeClr val="tx1"/>
                          </a:solidFill>
                          <a:effectLst/>
                          <a:latin typeface="Arial" panose="020B0604020202020204" pitchFamily="34" charset="0"/>
                          <a:cs typeface="Arial" panose="020B0604020202020204" pitchFamily="34" charset="0"/>
                        </a:rPr>
                        <a:t>                       79 424,10 </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extLst>
                  <a:ext uri="{0D108BD9-81ED-4DB2-BD59-A6C34878D82A}">
                    <a16:rowId xmlns:a16="http://schemas.microsoft.com/office/drawing/2014/main" val="10003"/>
                  </a:ext>
                </a:extLst>
              </a:tr>
              <a:tr h="647324">
                <a:tc>
                  <a:txBody>
                    <a:bodyPr/>
                    <a:lstStyle/>
                    <a:p>
                      <a:pPr marL="457200">
                        <a:lnSpc>
                          <a:spcPct val="107000"/>
                        </a:lnSpc>
                        <a:spcAft>
                          <a:spcPts val="0"/>
                        </a:spcAft>
                      </a:pPr>
                      <a:r>
                        <a:rPr lang="en-ZA" sz="1800" b="0" dirty="0">
                          <a:solidFill>
                            <a:schemeClr val="tx1"/>
                          </a:solidFill>
                          <a:effectLst/>
                          <a:latin typeface="Arial" panose="020B0604020202020204" pitchFamily="34" charset="0"/>
                          <a:cs typeface="Arial" panose="020B0604020202020204" pitchFamily="34" charset="0"/>
                        </a:rPr>
                        <a:t>Add: Fruitless and wasteful expenditure (Q2: October to December 2020)</a:t>
                      </a:r>
                      <a:endParaRPr lang="en-ZA"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ZA" sz="1800" dirty="0">
                          <a:solidFill>
                            <a:schemeClr val="tx1"/>
                          </a:solidFill>
                          <a:effectLst/>
                          <a:latin typeface="Arial" panose="020B0604020202020204" pitchFamily="34" charset="0"/>
                          <a:cs typeface="Arial" panose="020B0604020202020204" pitchFamily="34" charset="0"/>
                        </a:rPr>
                        <a:t>                       15 197,98 </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extLst>
                  <a:ext uri="{0D108BD9-81ED-4DB2-BD59-A6C34878D82A}">
                    <a16:rowId xmlns:a16="http://schemas.microsoft.com/office/drawing/2014/main" val="10004"/>
                  </a:ext>
                </a:extLst>
              </a:tr>
              <a:tr h="489387">
                <a:tc>
                  <a:txBody>
                    <a:bodyPr/>
                    <a:lstStyle/>
                    <a:p>
                      <a:pPr marL="457200">
                        <a:lnSpc>
                          <a:spcPct val="107000"/>
                        </a:lnSpc>
                        <a:spcAft>
                          <a:spcPts val="0"/>
                        </a:spcAft>
                      </a:pPr>
                      <a:r>
                        <a:rPr lang="en-ZA" sz="1800" b="0" dirty="0">
                          <a:solidFill>
                            <a:schemeClr val="tx1"/>
                          </a:solidFill>
                          <a:effectLst/>
                          <a:latin typeface="Arial" panose="020B0604020202020204" pitchFamily="34" charset="0"/>
                          <a:cs typeface="Arial" panose="020B0604020202020204" pitchFamily="34" charset="0"/>
                        </a:rPr>
                        <a:t>Closing balance</a:t>
                      </a:r>
                      <a:endParaRPr lang="en-ZA"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ZA" sz="1800" dirty="0">
                          <a:solidFill>
                            <a:schemeClr val="tx1"/>
                          </a:solidFill>
                          <a:effectLst/>
                          <a:latin typeface="Arial" panose="020B0604020202020204" pitchFamily="34" charset="0"/>
                          <a:cs typeface="Arial" panose="020B0604020202020204" pitchFamily="34" charset="0"/>
                        </a:rPr>
                        <a:t> R                 </a:t>
                      </a:r>
                      <a:r>
                        <a:rPr lang="en-ZA" sz="1800" dirty="0" smtClean="0">
                          <a:solidFill>
                            <a:schemeClr val="tx1"/>
                          </a:solidFill>
                          <a:effectLst/>
                          <a:latin typeface="Arial" panose="020B0604020202020204" pitchFamily="34" charset="0"/>
                          <a:cs typeface="Arial" panose="020B0604020202020204" pitchFamily="34" charset="0"/>
                        </a:rPr>
                        <a:t>42 058</a:t>
                      </a:r>
                      <a:r>
                        <a:rPr lang="en-ZA" sz="1800" baseline="0" dirty="0" smtClean="0">
                          <a:solidFill>
                            <a:schemeClr val="tx1"/>
                          </a:solidFill>
                          <a:effectLst/>
                          <a:latin typeface="Arial" panose="020B0604020202020204" pitchFamily="34" charset="0"/>
                          <a:cs typeface="Arial" panose="020B0604020202020204" pitchFamily="34" charset="0"/>
                        </a:rPr>
                        <a:t> 387</a:t>
                      </a:r>
                      <a:r>
                        <a:rPr lang="en-ZA" sz="1800" dirty="0" smtClean="0">
                          <a:solidFill>
                            <a:schemeClr val="tx1"/>
                          </a:solidFill>
                          <a:effectLst/>
                          <a:latin typeface="Arial" panose="020B0604020202020204" pitchFamily="34" charset="0"/>
                          <a:cs typeface="Arial" panose="020B0604020202020204" pitchFamily="34" charset="0"/>
                        </a:rPr>
                        <a:t> </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138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849" y="1372978"/>
            <a:ext cx="9025470" cy="351047"/>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15.3. UNAUTHORISED EXPENDITURE</a:t>
            </a:r>
            <a:endParaRPr lang="en-ZA" sz="2000" b="1" kern="0" dirty="0">
              <a:solidFill>
                <a:srgbClr val="FFFFFF"/>
              </a:solidFill>
              <a:latin typeface="Arial" charset="0"/>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3464120279"/>
              </p:ext>
            </p:extLst>
          </p:nvPr>
        </p:nvGraphicFramePr>
        <p:xfrm>
          <a:off x="950664" y="2362738"/>
          <a:ext cx="8965655" cy="4065895"/>
        </p:xfrm>
        <a:graphic>
          <a:graphicData uri="http://schemas.openxmlformats.org/drawingml/2006/table">
            <a:tbl>
              <a:tblPr firstRow="1" firstCol="1" bandRow="1">
                <a:tableStyleId>{5C22544A-7EE6-4342-B048-85BDC9FD1C3A}</a:tableStyleId>
              </a:tblPr>
              <a:tblGrid>
                <a:gridCol w="5299337">
                  <a:extLst>
                    <a:ext uri="{9D8B030D-6E8A-4147-A177-3AD203B41FA5}">
                      <a16:colId xmlns:a16="http://schemas.microsoft.com/office/drawing/2014/main" val="20000"/>
                    </a:ext>
                  </a:extLst>
                </a:gridCol>
                <a:gridCol w="3666318">
                  <a:extLst>
                    <a:ext uri="{9D8B030D-6E8A-4147-A177-3AD203B41FA5}">
                      <a16:colId xmlns:a16="http://schemas.microsoft.com/office/drawing/2014/main" val="20001"/>
                    </a:ext>
                  </a:extLst>
                </a:gridCol>
              </a:tblGrid>
              <a:tr h="987212">
                <a:tc>
                  <a:txBody>
                    <a:bodyPr/>
                    <a:lstStyle/>
                    <a:p>
                      <a:pPr marL="457200">
                        <a:lnSpc>
                          <a:spcPct val="107000"/>
                        </a:lnSpc>
                        <a:spcAft>
                          <a:spcPts val="0"/>
                        </a:spcAft>
                      </a:pPr>
                      <a:r>
                        <a:rPr lang="en-ZA" sz="2000" dirty="0">
                          <a:solidFill>
                            <a:schemeClr val="tx1"/>
                          </a:solidFill>
                          <a:effectLst/>
                          <a:latin typeface="Arial" panose="020B0604020202020204" pitchFamily="34" charset="0"/>
                          <a:cs typeface="Arial" panose="020B0604020202020204" pitchFamily="34" charset="0"/>
                        </a:rPr>
                        <a:t>MUNICIPALITY</a:t>
                      </a:r>
                      <a:endParaRPr lang="en-ZA"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tc>
                <a:tc>
                  <a:txBody>
                    <a:bodyPr/>
                    <a:lstStyle/>
                    <a:p>
                      <a:pPr marL="457200">
                        <a:lnSpc>
                          <a:spcPct val="107000"/>
                        </a:lnSpc>
                        <a:spcAft>
                          <a:spcPts val="800"/>
                        </a:spcAft>
                      </a:pPr>
                      <a:r>
                        <a:rPr lang="en-ZA" sz="2000" dirty="0" smtClean="0">
                          <a:solidFill>
                            <a:schemeClr val="tx1"/>
                          </a:solidFill>
                          <a:effectLst/>
                          <a:latin typeface="Arial" panose="020B0604020202020204" pitchFamily="34" charset="0"/>
                          <a:cs typeface="Arial" panose="020B0604020202020204" pitchFamily="34" charset="0"/>
                        </a:rPr>
                        <a:t>AMOUNT</a:t>
                      </a:r>
                      <a:endParaRPr lang="en-ZA"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tc>
                <a:extLst>
                  <a:ext uri="{0D108BD9-81ED-4DB2-BD59-A6C34878D82A}">
                    <a16:rowId xmlns:a16="http://schemas.microsoft.com/office/drawing/2014/main" val="10000"/>
                  </a:ext>
                </a:extLst>
              </a:tr>
              <a:tr h="647324">
                <a:tc>
                  <a:txBody>
                    <a:bodyPr/>
                    <a:lstStyle/>
                    <a:p>
                      <a:pPr marL="457200">
                        <a:lnSpc>
                          <a:spcPct val="107000"/>
                        </a:lnSpc>
                        <a:spcAft>
                          <a:spcPts val="0"/>
                        </a:spcAft>
                      </a:pPr>
                      <a:r>
                        <a:rPr lang="en-ZA" sz="2000" b="0" dirty="0">
                          <a:solidFill>
                            <a:schemeClr val="tx1"/>
                          </a:solidFill>
                          <a:effectLst/>
                          <a:latin typeface="Arial" panose="020B0604020202020204" pitchFamily="34" charset="0"/>
                          <a:cs typeface="Arial" panose="020B0604020202020204" pitchFamily="34" charset="0"/>
                        </a:rPr>
                        <a:t>Closing balance 2018/19 ( as per audited AFS)</a:t>
                      </a:r>
                      <a:endParaRPr lang="en-ZA"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GB"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a:t>
                      </a:r>
                      <a:r>
                        <a:rPr lang="en-GB" sz="2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4 087 039</a:t>
                      </a:r>
                      <a:endParaRPr lang="en-ZA"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extLst>
                  <a:ext uri="{0D108BD9-81ED-4DB2-BD59-A6C34878D82A}">
                    <a16:rowId xmlns:a16="http://schemas.microsoft.com/office/drawing/2014/main" val="10001"/>
                  </a:ext>
                </a:extLst>
              </a:tr>
              <a:tr h="647324">
                <a:tc>
                  <a:txBody>
                    <a:bodyPr/>
                    <a:lstStyle/>
                    <a:p>
                      <a:pPr marL="457200">
                        <a:lnSpc>
                          <a:spcPct val="107000"/>
                        </a:lnSpc>
                        <a:spcAft>
                          <a:spcPts val="0"/>
                        </a:spcAft>
                      </a:pPr>
                      <a:r>
                        <a:rPr lang="en-ZA" sz="2000" b="0" dirty="0">
                          <a:solidFill>
                            <a:schemeClr val="tx1"/>
                          </a:solidFill>
                          <a:effectLst/>
                          <a:latin typeface="Arial" panose="020B0604020202020204" pitchFamily="34" charset="0"/>
                          <a:cs typeface="Arial" panose="020B0604020202020204" pitchFamily="34" charset="0"/>
                        </a:rPr>
                        <a:t>Add: </a:t>
                      </a:r>
                      <a:r>
                        <a:rPr lang="en-ZA" sz="2000" b="0" dirty="0" smtClean="0">
                          <a:solidFill>
                            <a:schemeClr val="tx1"/>
                          </a:solidFill>
                          <a:effectLst/>
                          <a:latin typeface="Arial" panose="020B0604020202020204" pitchFamily="34" charset="0"/>
                          <a:cs typeface="Arial" panose="020B0604020202020204" pitchFamily="34" charset="0"/>
                        </a:rPr>
                        <a:t>unauthorised</a:t>
                      </a:r>
                      <a:r>
                        <a:rPr lang="en-ZA" sz="2000" b="0" baseline="0" dirty="0" smtClean="0">
                          <a:solidFill>
                            <a:schemeClr val="tx1"/>
                          </a:solidFill>
                          <a:effectLst/>
                          <a:latin typeface="Arial" panose="020B0604020202020204" pitchFamily="34" charset="0"/>
                          <a:cs typeface="Arial" panose="020B0604020202020204" pitchFamily="34" charset="0"/>
                        </a:rPr>
                        <a:t> </a:t>
                      </a:r>
                      <a:r>
                        <a:rPr lang="en-ZA" sz="2000" b="0" dirty="0" smtClean="0">
                          <a:solidFill>
                            <a:schemeClr val="tx1"/>
                          </a:solidFill>
                          <a:effectLst/>
                          <a:latin typeface="Arial" panose="020B0604020202020204" pitchFamily="34" charset="0"/>
                          <a:cs typeface="Arial" panose="020B0604020202020204" pitchFamily="34" charset="0"/>
                        </a:rPr>
                        <a:t>expenditure </a:t>
                      </a:r>
                      <a:r>
                        <a:rPr lang="en-ZA" sz="2000" b="0" dirty="0">
                          <a:solidFill>
                            <a:schemeClr val="tx1"/>
                          </a:solidFill>
                          <a:effectLst/>
                          <a:latin typeface="Arial" panose="020B0604020202020204" pitchFamily="34" charset="0"/>
                          <a:cs typeface="Arial" panose="020B0604020202020204" pitchFamily="34" charset="0"/>
                        </a:rPr>
                        <a:t>2019/20 (unaudited AFS)</a:t>
                      </a:r>
                      <a:endParaRPr lang="en-ZA"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GB"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 25 508</a:t>
                      </a:r>
                      <a:r>
                        <a:rPr lang="en-GB" sz="2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310</a:t>
                      </a:r>
                      <a:endParaRPr lang="en-ZA"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ctr"/>
                </a:tc>
                <a:extLst>
                  <a:ext uri="{0D108BD9-81ED-4DB2-BD59-A6C34878D82A}">
                    <a16:rowId xmlns:a16="http://schemas.microsoft.com/office/drawing/2014/main" val="10002"/>
                  </a:ext>
                </a:extLst>
              </a:tr>
              <a:tr h="647324">
                <a:tc>
                  <a:txBody>
                    <a:bodyPr/>
                    <a:lstStyle/>
                    <a:p>
                      <a:pPr marL="457200">
                        <a:lnSpc>
                          <a:spcPct val="107000"/>
                        </a:lnSpc>
                        <a:spcAft>
                          <a:spcPts val="0"/>
                        </a:spcAft>
                      </a:pPr>
                      <a:r>
                        <a:rPr lang="en-ZA" sz="2000" b="0" dirty="0">
                          <a:solidFill>
                            <a:schemeClr val="tx1"/>
                          </a:solidFill>
                          <a:effectLst/>
                          <a:latin typeface="Arial" panose="020B0604020202020204" pitchFamily="34" charset="0"/>
                          <a:cs typeface="Arial" panose="020B0604020202020204" pitchFamily="34" charset="0"/>
                        </a:rPr>
                        <a:t>Add: </a:t>
                      </a:r>
                      <a:r>
                        <a:rPr lang="en-ZA" sz="2000" b="0" dirty="0" smtClean="0">
                          <a:solidFill>
                            <a:schemeClr val="tx1"/>
                          </a:solidFill>
                          <a:effectLst/>
                          <a:latin typeface="Arial" panose="020B0604020202020204" pitchFamily="34" charset="0"/>
                          <a:cs typeface="Arial" panose="020B0604020202020204" pitchFamily="34" charset="0"/>
                        </a:rPr>
                        <a:t>unauthorised </a:t>
                      </a:r>
                      <a:r>
                        <a:rPr lang="en-ZA" sz="2000" b="0" dirty="0">
                          <a:solidFill>
                            <a:schemeClr val="tx1"/>
                          </a:solidFill>
                          <a:effectLst/>
                          <a:latin typeface="Arial" panose="020B0604020202020204" pitchFamily="34" charset="0"/>
                          <a:cs typeface="Arial" panose="020B0604020202020204" pitchFamily="34" charset="0"/>
                        </a:rPr>
                        <a:t>expenditure (Q1: July to September 2020)</a:t>
                      </a:r>
                      <a:endParaRPr lang="en-ZA"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GB"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 0</a:t>
                      </a:r>
                      <a:endParaRPr lang="en-ZA"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extLst>
                  <a:ext uri="{0D108BD9-81ED-4DB2-BD59-A6C34878D82A}">
                    <a16:rowId xmlns:a16="http://schemas.microsoft.com/office/drawing/2014/main" val="10003"/>
                  </a:ext>
                </a:extLst>
              </a:tr>
              <a:tr h="647324">
                <a:tc>
                  <a:txBody>
                    <a:bodyPr/>
                    <a:lstStyle/>
                    <a:p>
                      <a:pPr marL="457200">
                        <a:lnSpc>
                          <a:spcPct val="107000"/>
                        </a:lnSpc>
                        <a:spcAft>
                          <a:spcPts val="0"/>
                        </a:spcAft>
                      </a:pPr>
                      <a:r>
                        <a:rPr lang="en-ZA" sz="2000" b="0" dirty="0">
                          <a:solidFill>
                            <a:schemeClr val="tx1"/>
                          </a:solidFill>
                          <a:effectLst/>
                          <a:latin typeface="Arial" panose="020B0604020202020204" pitchFamily="34" charset="0"/>
                          <a:cs typeface="Arial" panose="020B0604020202020204" pitchFamily="34" charset="0"/>
                        </a:rPr>
                        <a:t>Add: </a:t>
                      </a:r>
                      <a:r>
                        <a:rPr lang="en-ZA" sz="2000" b="0" dirty="0" smtClean="0">
                          <a:solidFill>
                            <a:schemeClr val="tx1"/>
                          </a:solidFill>
                          <a:effectLst/>
                          <a:latin typeface="Arial" panose="020B0604020202020204" pitchFamily="34" charset="0"/>
                          <a:cs typeface="Arial" panose="020B0604020202020204" pitchFamily="34" charset="0"/>
                        </a:rPr>
                        <a:t>Unauthorised</a:t>
                      </a:r>
                      <a:r>
                        <a:rPr lang="en-ZA" sz="2000" b="0" baseline="0" dirty="0" smtClean="0">
                          <a:solidFill>
                            <a:schemeClr val="tx1"/>
                          </a:solidFill>
                          <a:effectLst/>
                          <a:latin typeface="Arial" panose="020B0604020202020204" pitchFamily="34" charset="0"/>
                          <a:cs typeface="Arial" panose="020B0604020202020204" pitchFamily="34" charset="0"/>
                        </a:rPr>
                        <a:t> </a:t>
                      </a:r>
                      <a:r>
                        <a:rPr lang="en-ZA" sz="2000" b="0" dirty="0" smtClean="0">
                          <a:solidFill>
                            <a:schemeClr val="tx1"/>
                          </a:solidFill>
                          <a:effectLst/>
                          <a:latin typeface="Arial" panose="020B0604020202020204" pitchFamily="34" charset="0"/>
                          <a:cs typeface="Arial" panose="020B0604020202020204" pitchFamily="34" charset="0"/>
                        </a:rPr>
                        <a:t>(Q2</a:t>
                      </a:r>
                      <a:r>
                        <a:rPr lang="en-ZA" sz="2000" b="0" dirty="0">
                          <a:solidFill>
                            <a:schemeClr val="tx1"/>
                          </a:solidFill>
                          <a:effectLst/>
                          <a:latin typeface="Arial" panose="020B0604020202020204" pitchFamily="34" charset="0"/>
                          <a:cs typeface="Arial" panose="020B0604020202020204" pitchFamily="34" charset="0"/>
                        </a:rPr>
                        <a:t>: October to December 2020)</a:t>
                      </a:r>
                      <a:endParaRPr lang="en-ZA"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GB"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R0</a:t>
                      </a:r>
                      <a:endParaRPr lang="en-ZA"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extLst>
                  <a:ext uri="{0D108BD9-81ED-4DB2-BD59-A6C34878D82A}">
                    <a16:rowId xmlns:a16="http://schemas.microsoft.com/office/drawing/2014/main" val="10004"/>
                  </a:ext>
                </a:extLst>
              </a:tr>
              <a:tr h="489387">
                <a:tc>
                  <a:txBody>
                    <a:bodyPr/>
                    <a:lstStyle/>
                    <a:p>
                      <a:pPr marL="457200">
                        <a:lnSpc>
                          <a:spcPct val="107000"/>
                        </a:lnSpc>
                        <a:spcAft>
                          <a:spcPts val="0"/>
                        </a:spcAft>
                      </a:pPr>
                      <a:r>
                        <a:rPr lang="en-ZA" sz="2000" b="0" dirty="0">
                          <a:solidFill>
                            <a:schemeClr val="tx1"/>
                          </a:solidFill>
                          <a:effectLst/>
                          <a:latin typeface="Arial" panose="020B0604020202020204" pitchFamily="34" charset="0"/>
                          <a:cs typeface="Arial" panose="020B0604020202020204" pitchFamily="34" charset="0"/>
                        </a:rPr>
                        <a:t>Closing balance</a:t>
                      </a:r>
                      <a:endParaRPr lang="en-ZA"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tc>
                  <a:txBody>
                    <a:bodyPr/>
                    <a:lstStyle/>
                    <a:p>
                      <a:pPr marL="457200">
                        <a:lnSpc>
                          <a:spcPct val="107000"/>
                        </a:lnSpc>
                        <a:spcAft>
                          <a:spcPts val="800"/>
                        </a:spcAft>
                      </a:pPr>
                      <a:r>
                        <a:rPr lang="en-GB"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a:t>
                      </a:r>
                      <a:r>
                        <a:rPr lang="en-GB" sz="200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29 595 349</a:t>
                      </a:r>
                      <a:endParaRPr lang="en-ZA"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6721" marR="56721" marT="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1075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319" y="809625"/>
            <a:ext cx="9619774" cy="609600"/>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ea typeface="+mn-ea"/>
                <a:cs typeface="+mn-cs"/>
              </a:rPr>
              <a:t>15.5. ROOT CAUSES OF UIFW</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a:xfrm>
            <a:off x="772318" y="1764667"/>
            <a:ext cx="9381887" cy="4991131"/>
          </a:xfrm>
        </p:spPr>
        <p:txBody>
          <a:bodyPr>
            <a:normAutofit/>
          </a:bodyPr>
          <a:lstStyle/>
          <a:p>
            <a:r>
              <a:rPr lang="en-ZA" sz="2000" dirty="0" smtClean="0">
                <a:latin typeface="Arial" panose="020B0604020202020204" pitchFamily="34" charset="0"/>
                <a:cs typeface="Arial" panose="020B0604020202020204" pitchFamily="34" charset="0"/>
              </a:rPr>
              <a:t>Non compliance to SCM regulation, policy and related legislation </a:t>
            </a:r>
            <a:endParaRPr lang="en-ZA" sz="2000" dirty="0">
              <a:latin typeface="Arial" panose="020B0604020202020204" pitchFamily="34" charset="0"/>
              <a:cs typeface="Arial" panose="020B0604020202020204" pitchFamily="34" charset="0"/>
            </a:endParaRPr>
          </a:p>
          <a:p>
            <a:r>
              <a:rPr lang="en-ZA" sz="2000" dirty="0" smtClean="0">
                <a:latin typeface="Arial" panose="020B0604020202020204" pitchFamily="34" charset="0"/>
                <a:cs typeface="Arial" panose="020B0604020202020204" pitchFamily="34" charset="0"/>
              </a:rPr>
              <a:t>Non adherence to contract management practice or principles </a:t>
            </a:r>
          </a:p>
          <a:p>
            <a:r>
              <a:rPr lang="en-ZA" sz="2000" dirty="0" smtClean="0">
                <a:latin typeface="Arial" panose="020B0604020202020204" pitchFamily="34" charset="0"/>
                <a:cs typeface="Arial" panose="020B0604020202020204" pitchFamily="34" charset="0"/>
              </a:rPr>
              <a:t>Incorrect application for section 32 on SCM regulation </a:t>
            </a:r>
          </a:p>
          <a:p>
            <a:pPr marL="0" indent="0">
              <a:buNone/>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Implementation of Project Mabone </a:t>
            </a:r>
          </a:p>
          <a:p>
            <a:r>
              <a:rPr lang="en-ZA" sz="2000" dirty="0" smtClean="0">
                <a:latin typeface="Arial" panose="020B0604020202020204" pitchFamily="34" charset="0"/>
                <a:cs typeface="Arial" panose="020B0604020202020204" pitchFamily="34" charset="0"/>
              </a:rPr>
              <a:t>Incorrect management of contract variation and expansion</a:t>
            </a:r>
          </a:p>
          <a:p>
            <a:r>
              <a:rPr lang="en-GB" sz="2000" dirty="0" smtClean="0">
                <a:latin typeface="Arial" panose="020B0604020202020204" pitchFamily="34" charset="0"/>
                <a:cs typeface="Arial" panose="020B0604020202020204" pitchFamily="34" charset="0"/>
              </a:rPr>
              <a:t>under provision of non cash items such as depreciation and bad debts write-off</a:t>
            </a:r>
          </a:p>
          <a:p>
            <a:r>
              <a:rPr lang="en-GB" sz="2000" dirty="0" smtClean="0">
                <a:latin typeface="Arial" panose="020B0604020202020204" pitchFamily="34" charset="0"/>
                <a:cs typeface="Arial" panose="020B0604020202020204" pitchFamily="34" charset="0"/>
              </a:rPr>
              <a:t>Interest charged as a result of late payment of suppliers</a:t>
            </a:r>
          </a:p>
          <a:p>
            <a:r>
              <a:rPr lang="en-GB" sz="2000" dirty="0" smtClean="0">
                <a:latin typeface="Arial" panose="020B0604020202020204" pitchFamily="34" charset="0"/>
                <a:cs typeface="Arial" panose="020B0604020202020204" pitchFamily="34" charset="0"/>
              </a:rPr>
              <a:t>Poor project management which result into impairment of newly completed project.</a:t>
            </a:r>
          </a:p>
          <a:p>
            <a:pPr marL="0" indent="0">
              <a:buNone/>
            </a:pPr>
            <a:endParaRPr lang="en-GB" sz="2000" dirty="0" smtClean="0">
              <a:latin typeface="Arial" panose="020B0604020202020204" pitchFamily="34" charset="0"/>
              <a:cs typeface="Arial" panose="020B0604020202020204" pitchFamily="34" charset="0"/>
            </a:endParaRPr>
          </a:p>
          <a:p>
            <a:pPr marL="0" indent="0">
              <a:buNone/>
            </a:pPr>
            <a:endParaRPr lang="en-ZA" sz="2000" dirty="0" smtClean="0">
              <a:latin typeface="Arial" panose="020B0604020202020204" pitchFamily="34" charset="0"/>
              <a:cs typeface="Arial" panose="020B0604020202020204" pitchFamily="34" charset="0"/>
            </a:endParaRPr>
          </a:p>
          <a:p>
            <a:pPr marL="0" indent="0">
              <a:buNone/>
            </a:pPr>
            <a:r>
              <a:rPr lang="en-ZA" sz="2000" dirty="0" smtClean="0">
                <a:latin typeface="Arial" panose="020B0604020202020204" pitchFamily="34" charset="0"/>
                <a:cs typeface="Arial" panose="020B0604020202020204" pitchFamily="34" charset="0"/>
              </a:rPr>
              <a:t> </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8885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7119" y="909021"/>
            <a:ext cx="8733671" cy="762000"/>
          </a:xfrm>
          <a:solidFill>
            <a:srgbClr val="00B050"/>
          </a:solidFill>
        </p:spPr>
        <p:txBody>
          <a:bodyPr>
            <a:normAutofit/>
          </a:bodyPr>
          <a:lstStyle/>
          <a:p>
            <a:pPr lvl="1" algn="ctr" defTabSz="995507" rtl="0">
              <a:spcBef>
                <a:spcPct val="0"/>
              </a:spcBef>
            </a:pPr>
            <a:r>
              <a:rPr lang="en-ZA" sz="2000" b="1" dirty="0" smtClean="0">
                <a:solidFill>
                  <a:srgbClr val="FFFFFF"/>
                </a:solidFill>
                <a:latin typeface="Arial" charset="0"/>
              </a:rPr>
              <a:t>1.1. MUNICIPAL POPULATION</a:t>
            </a:r>
            <a:r>
              <a:rPr lang="en-ZA" sz="2000" dirty="0" smtClean="0"/>
              <a:t/>
            </a:r>
            <a:br>
              <a:rPr lang="en-ZA" sz="2000" dirty="0" smtClean="0"/>
            </a:b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3" name="Rectangle 2"/>
          <p:cNvSpPr/>
          <p:nvPr/>
        </p:nvSpPr>
        <p:spPr>
          <a:xfrm>
            <a:off x="1182287" y="2171504"/>
            <a:ext cx="8810231" cy="3430298"/>
          </a:xfrm>
          <a:prstGeom prst="rect">
            <a:avLst/>
          </a:prstGeom>
        </p:spPr>
        <p:txBody>
          <a:bodyPr wrap="square">
            <a:spAutoFit/>
          </a:bodyPr>
          <a:lstStyle/>
          <a:p>
            <a:pPr marL="783504" lvl="1" indent="-285750">
              <a:buFont typeface="Arial" panose="020B0604020202020204" pitchFamily="34" charset="0"/>
              <a:buChar char="•"/>
            </a:pPr>
            <a:r>
              <a:rPr lang="en-ZA" sz="1600" dirty="0" smtClean="0">
                <a:latin typeface="Arial" panose="020B0604020202020204" pitchFamily="34" charset="0"/>
                <a:cs typeface="Arial" panose="020B0604020202020204" pitchFamily="34" charset="0"/>
              </a:rPr>
              <a:t>According </a:t>
            </a:r>
            <a:r>
              <a:rPr lang="en-ZA" sz="1600" dirty="0">
                <a:latin typeface="Arial" panose="020B0604020202020204" pitchFamily="34" charset="0"/>
                <a:cs typeface="Arial" panose="020B0604020202020204" pitchFamily="34" charset="0"/>
              </a:rPr>
              <a:t>to the 2011 Stats SA total population of the municipality was </a:t>
            </a:r>
            <a:r>
              <a:rPr lang="en-ZA" sz="1600" b="1" dirty="0">
                <a:latin typeface="Arial" panose="020B0604020202020204" pitchFamily="34" charset="0"/>
                <a:cs typeface="Arial" panose="020B0604020202020204" pitchFamily="34" charset="0"/>
              </a:rPr>
              <a:t>429 470 </a:t>
            </a:r>
            <a:r>
              <a:rPr lang="en-ZA" sz="1600" dirty="0">
                <a:latin typeface="Arial" panose="020B0604020202020204" pitchFamily="34" charset="0"/>
                <a:cs typeface="Arial" panose="020B0604020202020204" pitchFamily="34" charset="0"/>
              </a:rPr>
              <a:t>and</a:t>
            </a:r>
            <a:r>
              <a:rPr lang="en-ZA" sz="1600" b="1" dirty="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the</a:t>
            </a:r>
            <a:r>
              <a:rPr lang="en-ZA" sz="1600" b="1" dirty="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households were </a:t>
            </a:r>
            <a:r>
              <a:rPr lang="en-ZA" sz="1600" b="1" dirty="0">
                <a:latin typeface="Arial" panose="020B0604020202020204" pitchFamily="34" charset="0"/>
                <a:cs typeface="Arial" panose="020B0604020202020204" pitchFamily="34" charset="0"/>
              </a:rPr>
              <a:t>106 050 </a:t>
            </a:r>
            <a:r>
              <a:rPr lang="en-ZA" sz="1600" dirty="0">
                <a:latin typeface="Arial" panose="020B0604020202020204" pitchFamily="34" charset="0"/>
                <a:cs typeface="Arial" panose="020B0604020202020204" pitchFamily="34" charset="0"/>
              </a:rPr>
              <a:t>in 2011. </a:t>
            </a:r>
            <a:endParaRPr lang="en-ZA" sz="1600" dirty="0" smtClean="0">
              <a:latin typeface="Arial" panose="020B0604020202020204" pitchFamily="34" charset="0"/>
              <a:cs typeface="Arial" panose="020B0604020202020204" pitchFamily="34" charset="0"/>
            </a:endParaRPr>
          </a:p>
          <a:p>
            <a:pPr marL="783504" lvl="1" indent="-285750">
              <a:buFont typeface="Arial" panose="020B0604020202020204" pitchFamily="34" charset="0"/>
              <a:buChar char="•"/>
            </a:pPr>
            <a:endParaRPr lang="en-ZA" sz="1600" dirty="0" smtClean="0">
              <a:latin typeface="Arial" panose="020B0604020202020204" pitchFamily="34" charset="0"/>
              <a:cs typeface="Arial" panose="020B0604020202020204" pitchFamily="34" charset="0"/>
            </a:endParaRPr>
          </a:p>
          <a:p>
            <a:pPr marL="783504" lvl="1" indent="-285750">
              <a:buFont typeface="Arial" panose="020B0604020202020204" pitchFamily="34" charset="0"/>
              <a:buChar char="•"/>
            </a:pPr>
            <a:r>
              <a:rPr lang="en-ZA" sz="1600" dirty="0" smtClean="0">
                <a:latin typeface="Arial" panose="020B0604020202020204" pitchFamily="34" charset="0"/>
                <a:cs typeface="Arial" panose="020B0604020202020204" pitchFamily="34" charset="0"/>
              </a:rPr>
              <a:t>According </a:t>
            </a:r>
            <a:r>
              <a:rPr lang="en-ZA" sz="1600" dirty="0">
                <a:latin typeface="Arial" panose="020B0604020202020204" pitchFamily="34" charset="0"/>
                <a:cs typeface="Arial" panose="020B0604020202020204" pitchFamily="34" charset="0"/>
              </a:rPr>
              <a:t>to 2016 community survey the population of the municipality was </a:t>
            </a:r>
            <a:r>
              <a:rPr lang="en-ZA" sz="1600" b="1" dirty="0">
                <a:latin typeface="Arial" panose="020B0604020202020204" pitchFamily="34" charset="0"/>
                <a:cs typeface="Arial" panose="020B0604020202020204" pitchFamily="34" charset="0"/>
              </a:rPr>
              <a:t>490 381</a:t>
            </a:r>
            <a:r>
              <a:rPr lang="en-ZA" sz="1600" dirty="0">
                <a:latin typeface="Arial" panose="020B0604020202020204" pitchFamily="34" charset="0"/>
                <a:cs typeface="Arial" panose="020B0604020202020204" pitchFamily="34" charset="0"/>
              </a:rPr>
              <a:t> and the households were </a:t>
            </a:r>
            <a:r>
              <a:rPr lang="en-ZA" sz="1600" b="1" dirty="0">
                <a:latin typeface="Arial" panose="020B0604020202020204" pitchFamily="34" charset="0"/>
                <a:cs typeface="Arial" panose="020B0604020202020204" pitchFamily="34" charset="0"/>
              </a:rPr>
              <a:t>125 454</a:t>
            </a:r>
            <a:r>
              <a:rPr lang="en-ZA" sz="1600" dirty="0">
                <a:latin typeface="Arial" panose="020B0604020202020204" pitchFamily="34" charset="0"/>
                <a:cs typeface="Arial" panose="020B0604020202020204" pitchFamily="34" charset="0"/>
              </a:rPr>
              <a:t> in 2016</a:t>
            </a:r>
            <a:r>
              <a:rPr lang="en-ZA" sz="1600" dirty="0" smtClean="0">
                <a:latin typeface="Arial" panose="020B0604020202020204" pitchFamily="34" charset="0"/>
                <a:cs typeface="Arial" panose="020B0604020202020204" pitchFamily="34" charset="0"/>
              </a:rPr>
              <a:t>.</a:t>
            </a:r>
          </a:p>
          <a:p>
            <a:pPr marL="783504" lvl="1" indent="-285750">
              <a:buFont typeface="Arial" panose="020B0604020202020204" pitchFamily="34" charset="0"/>
              <a:buChar char="•"/>
            </a:pPr>
            <a:endParaRPr lang="en-ZA" sz="1600" dirty="0" smtClean="0">
              <a:latin typeface="Arial" panose="020B0604020202020204" pitchFamily="34" charset="0"/>
              <a:cs typeface="Arial" panose="020B0604020202020204" pitchFamily="34" charset="0"/>
            </a:endParaRPr>
          </a:p>
          <a:p>
            <a:pPr marL="783504" lvl="1" indent="-285750">
              <a:buFont typeface="Arial" panose="020B0604020202020204" pitchFamily="34" charset="0"/>
              <a:buChar char="•"/>
            </a:pPr>
            <a:r>
              <a:rPr lang="en-ZA" sz="1600" dirty="0" smtClean="0">
                <a:latin typeface="Arial" panose="020B0604020202020204" pitchFamily="34" charset="0"/>
                <a:cs typeface="Arial" panose="020B0604020202020204" pitchFamily="34" charset="0"/>
              </a:rPr>
              <a:t>Comparison </a:t>
            </a:r>
            <a:r>
              <a:rPr lang="en-ZA" sz="1600" dirty="0">
                <a:latin typeface="Arial" panose="020B0604020202020204" pitchFamily="34" charset="0"/>
                <a:cs typeface="Arial" panose="020B0604020202020204" pitchFamily="34" charset="0"/>
              </a:rPr>
              <a:t>of the two data demonstrate a population increase by 14% (60 911 people) and households increase of 18% (19 404 new households</a:t>
            </a:r>
            <a:r>
              <a:rPr lang="en-ZA" sz="1600" dirty="0" smtClean="0">
                <a:latin typeface="Arial" panose="020B0604020202020204" pitchFamily="34" charset="0"/>
                <a:cs typeface="Arial" panose="020B0604020202020204" pitchFamily="34" charset="0"/>
              </a:rPr>
              <a:t>).</a:t>
            </a:r>
          </a:p>
          <a:p>
            <a:pPr marL="783504" lvl="1" indent="-285750">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783504" lvl="1" indent="-285750">
              <a:buFont typeface="Arial" panose="020B0604020202020204" pitchFamily="34" charset="0"/>
              <a:buChar char="•"/>
            </a:pPr>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statistic makes Fetakgomo Tubatse local Municipality the highly populated Municipality in the Sekhukhune district Municipality. </a:t>
            </a:r>
          </a:p>
          <a:p>
            <a:pPr algn="just">
              <a:lnSpc>
                <a:spcPct val="107000"/>
              </a:lnSpc>
              <a:spcAft>
                <a:spcPts val="80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136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680" y="1114426"/>
            <a:ext cx="8697278" cy="609599"/>
          </a:xfrm>
          <a:solidFill>
            <a:srgbClr val="00B050"/>
          </a:solidFill>
        </p:spPr>
        <p:txBody>
          <a:bodyPr vert="horz" lIns="99551" tIns="49775" rIns="99551" bIns="49775" rtlCol="0" anchor="ctr">
            <a:noAutofit/>
          </a:bodyPr>
          <a:lstStyle/>
          <a:p>
            <a:pPr>
              <a:spcBef>
                <a:spcPct val="20000"/>
              </a:spcBef>
            </a:pPr>
            <a:r>
              <a:rPr lang="en-ZA" sz="2000" b="1" kern="0" dirty="0" smtClean="0">
                <a:solidFill>
                  <a:srgbClr val="FFFFFF"/>
                </a:solidFill>
                <a:latin typeface="Arial" charset="0"/>
                <a:ea typeface="+mn-ea"/>
                <a:cs typeface="+mn-cs"/>
              </a:rPr>
              <a:t>15.6. INTERVENTIONS &amp; STRATEGIES TO REDUCE UIFW EXPENDITURE</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a:xfrm>
            <a:off x="848519" y="1952625"/>
            <a:ext cx="8697278" cy="4798559"/>
          </a:xfrm>
        </p:spPr>
        <p:txBody>
          <a:bodyPr>
            <a:normAutofit/>
          </a:bodyPr>
          <a:lstStyle/>
          <a:p>
            <a:pPr>
              <a:buFont typeface="Wingdings" panose="05000000000000000000" pitchFamily="2" charset="2"/>
              <a:buChar char="Ø"/>
            </a:pPr>
            <a:r>
              <a:rPr lang="en-ZA" sz="1800" dirty="0">
                <a:latin typeface="Arial" panose="020B0604020202020204" pitchFamily="34" charset="0"/>
                <a:cs typeface="Arial" panose="020B0604020202020204" pitchFamily="34" charset="0"/>
              </a:rPr>
              <a:t>I</a:t>
            </a:r>
            <a:r>
              <a:rPr lang="en-ZA" sz="1800" dirty="0" smtClean="0">
                <a:latin typeface="Arial" panose="020B0604020202020204" pitchFamily="34" charset="0"/>
                <a:cs typeface="Arial" panose="020B0604020202020204" pitchFamily="34" charset="0"/>
              </a:rPr>
              <a:t>mplementation </a:t>
            </a:r>
            <a:r>
              <a:rPr lang="en-ZA" sz="1800" dirty="0">
                <a:latin typeface="Arial" panose="020B0604020202020204" pitchFamily="34" charset="0"/>
                <a:cs typeface="Arial" panose="020B0604020202020204" pitchFamily="34" charset="0"/>
              </a:rPr>
              <a:t>of due diligence </a:t>
            </a:r>
            <a:r>
              <a:rPr lang="en-GB" sz="1800" dirty="0">
                <a:latin typeface="Arial" panose="020B0604020202020204" pitchFamily="34" charset="0"/>
                <a:cs typeface="Arial" panose="020B0604020202020204" pitchFamily="34" charset="0"/>
              </a:rPr>
              <a:t>on all </a:t>
            </a:r>
            <a:r>
              <a:rPr lang="en-GB" sz="1800" dirty="0" smtClean="0">
                <a:latin typeface="Arial" panose="020B0604020202020204" pitchFamily="34" charset="0"/>
                <a:cs typeface="Arial" panose="020B0604020202020204" pitchFamily="34" charset="0"/>
              </a:rPr>
              <a:t>tenders </a:t>
            </a:r>
            <a:r>
              <a:rPr lang="en-GB" sz="1800" dirty="0">
                <a:latin typeface="Arial" panose="020B0604020202020204" pitchFamily="34" charset="0"/>
                <a:cs typeface="Arial" panose="020B0604020202020204" pitchFamily="34" charset="0"/>
              </a:rPr>
              <a:t>before </a:t>
            </a:r>
            <a:r>
              <a:rPr lang="en-GB" sz="1800" dirty="0" smtClean="0">
                <a:latin typeface="Arial" panose="020B0604020202020204" pitchFamily="34" charset="0"/>
                <a:cs typeface="Arial" panose="020B0604020202020204" pitchFamily="34" charset="0"/>
              </a:rPr>
              <a:t>award</a:t>
            </a:r>
            <a:endParaRPr lang="en-ZA"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Monitoring </a:t>
            </a:r>
            <a:r>
              <a:rPr lang="en-GB" sz="1800" dirty="0">
                <a:latin typeface="Arial" panose="020B0604020202020204" pitchFamily="34" charset="0"/>
                <a:cs typeface="Arial" panose="020B0604020202020204" pitchFamily="34" charset="0"/>
              </a:rPr>
              <a:t>of spending versus </a:t>
            </a:r>
            <a:r>
              <a:rPr lang="en-GB" sz="1800" dirty="0" smtClean="0">
                <a:latin typeface="Arial" panose="020B0604020202020204" pitchFamily="34" charset="0"/>
                <a:cs typeface="Arial" panose="020B0604020202020204" pitchFamily="34" charset="0"/>
              </a:rPr>
              <a:t>budget </a:t>
            </a:r>
          </a:p>
          <a:p>
            <a:pPr>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Adequate provision for non cash items such as Depreciation and  debt Impairment</a:t>
            </a:r>
            <a:endParaRPr lang="en-GB"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Training of SCM officials, Management and Council on SCM policies and regulations.</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MPAC to investigate UIF&amp;W expenditures and provide recommendations to council quarterly</a:t>
            </a:r>
          </a:p>
          <a:p>
            <a:pPr>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Training </a:t>
            </a:r>
            <a:r>
              <a:rPr lang="en-GB" sz="1800" dirty="0">
                <a:latin typeface="Arial" panose="020B0604020202020204" pitchFamily="34" charset="0"/>
                <a:cs typeface="Arial" panose="020B0604020202020204" pitchFamily="34" charset="0"/>
              </a:rPr>
              <a:t>of Bid committees </a:t>
            </a:r>
            <a:r>
              <a:rPr lang="en-GB" sz="1800" dirty="0" smtClean="0">
                <a:latin typeface="Arial" panose="020B0604020202020204" pitchFamily="34" charset="0"/>
                <a:cs typeface="Arial" panose="020B0604020202020204" pitchFamily="34" charset="0"/>
              </a:rPr>
              <a:t>and role players</a:t>
            </a:r>
            <a:endParaRPr lang="en-GB"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SLA monitoring on an ongoing basis</a:t>
            </a:r>
            <a:endParaRPr lang="en-GB"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Implementation of compliance </a:t>
            </a:r>
            <a:r>
              <a:rPr lang="en-GB" sz="1800" dirty="0">
                <a:latin typeface="Arial" panose="020B0604020202020204" pitchFamily="34" charset="0"/>
                <a:cs typeface="Arial" panose="020B0604020202020204" pitchFamily="34" charset="0"/>
              </a:rPr>
              <a:t>check list on </a:t>
            </a:r>
            <a:r>
              <a:rPr lang="en-GB" sz="1800" dirty="0" smtClean="0">
                <a:latin typeface="Arial" panose="020B0604020202020204" pitchFamily="34" charset="0"/>
                <a:cs typeface="Arial" panose="020B0604020202020204" pitchFamily="34" charset="0"/>
              </a:rPr>
              <a:t>all suppliers before payment can be made</a:t>
            </a:r>
            <a:endParaRPr lang="en-GB"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Effective implementation </a:t>
            </a:r>
            <a:r>
              <a:rPr lang="en-GB" sz="1800" dirty="0" smtClean="0">
                <a:latin typeface="Arial" panose="020B0604020202020204" pitchFamily="34" charset="0"/>
                <a:cs typeface="Arial" panose="020B0604020202020204" pitchFamily="34" charset="0"/>
              </a:rPr>
              <a:t>of electronic  contract </a:t>
            </a:r>
            <a:r>
              <a:rPr lang="en-GB" sz="1800" dirty="0">
                <a:latin typeface="Arial" panose="020B0604020202020204" pitchFamily="34" charset="0"/>
                <a:cs typeface="Arial" panose="020B0604020202020204" pitchFamily="34" charset="0"/>
              </a:rPr>
              <a:t>management system </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Effective monitoring of the UIF&amp;W register  and deviation </a:t>
            </a:r>
            <a:r>
              <a:rPr lang="en-GB" sz="1800" dirty="0" smtClean="0">
                <a:latin typeface="Arial" panose="020B0604020202020204" pitchFamily="34" charset="0"/>
                <a:cs typeface="Arial" panose="020B0604020202020204" pitchFamily="34" charset="0"/>
              </a:rPr>
              <a:t>register</a:t>
            </a:r>
          </a:p>
          <a:p>
            <a:pPr>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Utilisation of triplicate receipt book to monitor incoming suppliers invoices</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4052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680" y="1114426"/>
            <a:ext cx="8697278" cy="609599"/>
          </a:xfrm>
          <a:solidFill>
            <a:srgbClr val="00B050"/>
          </a:solidFill>
        </p:spPr>
        <p:txBody>
          <a:bodyPr vert="horz" lIns="99551" tIns="49775" rIns="99551" bIns="49775" rtlCol="0" anchor="ctr">
            <a:noAutofit/>
          </a:bodyPr>
          <a:lstStyle/>
          <a:p>
            <a:pPr>
              <a:spcBef>
                <a:spcPct val="20000"/>
              </a:spcBef>
            </a:pPr>
            <a:r>
              <a:rPr lang="en-ZA" sz="2000" b="1" kern="0" dirty="0" smtClean="0">
                <a:solidFill>
                  <a:srgbClr val="FFFFFF"/>
                </a:solidFill>
                <a:latin typeface="Arial" charset="0"/>
                <a:ea typeface="+mn-ea"/>
                <a:cs typeface="+mn-cs"/>
              </a:rPr>
              <a:t>15.7. CONSEQUENCE MANAGEMENT I.R.O UIFW</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a:xfrm>
            <a:off x="995679" y="1952625"/>
            <a:ext cx="8550117" cy="4798559"/>
          </a:xfrm>
        </p:spPr>
        <p:txBody>
          <a:bodyPr>
            <a:normAutofit/>
          </a:bodyPr>
          <a:lstStyle/>
          <a:p>
            <a:pPr>
              <a:lnSpc>
                <a:spcPct val="200000"/>
              </a:lnSpc>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Cash lost during handling by cashiers has been recovered</a:t>
            </a:r>
          </a:p>
          <a:p>
            <a:pPr>
              <a:lnSpc>
                <a:spcPct val="200000"/>
              </a:lnSpc>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Potential blacklisting of defaulters ( suppliers)</a:t>
            </a:r>
          </a:p>
          <a:p>
            <a:pPr>
              <a:lnSpc>
                <a:spcPct val="200000"/>
              </a:lnSpc>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The implicated official on Operation Mabone has been referred to NPA since is no longer the employee of the municipality.</a:t>
            </a:r>
          </a:p>
          <a:p>
            <a:pPr>
              <a:lnSpc>
                <a:spcPct val="200000"/>
              </a:lnSpc>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VBS matter still under investigation by Hawks</a:t>
            </a:r>
          </a:p>
          <a:p>
            <a:pPr>
              <a:lnSpc>
                <a:spcPct val="200000"/>
              </a:lnSpc>
              <a:buFont typeface="Wingdings" panose="05000000000000000000" pitchFamily="2" charset="2"/>
              <a:buChar char="Ø"/>
            </a:pPr>
            <a:r>
              <a:rPr lang="en-GB" sz="1800" dirty="0" smtClean="0">
                <a:latin typeface="Arial" panose="020B0604020202020204" pitchFamily="34" charset="0"/>
                <a:cs typeface="Arial" panose="020B0604020202020204" pitchFamily="34" charset="0"/>
              </a:rPr>
              <a:t>The UIF expenditure has been referred to forensic Audit for further investigation</a:t>
            </a:r>
          </a:p>
          <a:p>
            <a:pPr>
              <a:buFont typeface="Wingdings" panose="05000000000000000000" pitchFamily="2" charset="2"/>
              <a:buChar char="Ø"/>
            </a:pPr>
            <a:endParaRPr lang="en-GB" sz="2000" dirty="0" smtClean="0">
              <a:latin typeface="Arial" panose="020B0604020202020204" pitchFamily="34" charset="0"/>
              <a:cs typeface="Arial" panose="020B0604020202020204" pitchFamily="34" charset="0"/>
            </a:endParaRPr>
          </a:p>
          <a:p>
            <a:pPr marL="0" indent="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sz="2000"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540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680" y="1114426"/>
            <a:ext cx="8697278" cy="609599"/>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rPr>
              <a:t>16. USE </a:t>
            </a:r>
            <a:r>
              <a:rPr lang="en-GB" sz="2000" b="1" kern="0" dirty="0">
                <a:solidFill>
                  <a:srgbClr val="FFFFFF"/>
                </a:solidFill>
                <a:latin typeface="Arial" charset="0"/>
              </a:rPr>
              <a:t>OF CONSULTANTS</a:t>
            </a:r>
            <a:endParaRPr lang="en-ZA" sz="2000" b="1" kern="0" dirty="0">
              <a:solidFill>
                <a:srgbClr val="FFFFFF"/>
              </a:solidFill>
              <a:latin typeface="Arial" charset="0"/>
              <a:ea typeface="+mn-ea"/>
              <a:cs typeface="+mn-cs"/>
            </a:endParaRPr>
          </a:p>
        </p:txBody>
      </p:sp>
      <p:sp>
        <p:nvSpPr>
          <p:cNvPr id="3" name="Content Placeholder 2"/>
          <p:cNvSpPr>
            <a:spLocks noGrp="1"/>
          </p:cNvSpPr>
          <p:nvPr>
            <p:ph idx="1"/>
          </p:nvPr>
        </p:nvSpPr>
        <p:spPr>
          <a:xfrm>
            <a:off x="995679" y="1952625"/>
            <a:ext cx="8550117" cy="4798559"/>
          </a:xfrm>
        </p:spPr>
        <p:txBody>
          <a:bodyPr>
            <a:normAutofit/>
          </a:bodyPr>
          <a:lstStyle/>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Municipality has co-sourced the service of the external firm to assist with the technical preparation and support on Annual Financial Statements, the total budget is R2500 000 00</a:t>
            </a:r>
          </a:p>
          <a:p>
            <a:pPr>
              <a:buFont typeface="Wingdings" panose="05000000000000000000" pitchFamily="2" charset="2"/>
              <a:buChar char="§"/>
            </a:pPr>
            <a:endParaRPr lang="en-GB" sz="18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Municipality has established a newly formed unit in Budget and Treasury to deal with financial reporting and currently there is only one official working in the unit.</a:t>
            </a:r>
          </a:p>
          <a:p>
            <a:pPr>
              <a:buFont typeface="Wingdings" panose="05000000000000000000" pitchFamily="2" charset="2"/>
              <a:buChar char="§"/>
            </a:pPr>
            <a:endParaRPr lang="en-GB" sz="18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Municipality through organisational review will add additional positions in the reporting unit as part of creating internal capacity</a:t>
            </a:r>
          </a:p>
          <a:p>
            <a:pPr marL="0" indent="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sz="2000"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859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680" y="1114426"/>
            <a:ext cx="8697278" cy="609599"/>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rPr>
              <a:t>17. CONDITIONAL GRANT </a:t>
            </a:r>
            <a:r>
              <a:rPr lang="en-GB" sz="2000" b="1" kern="0" dirty="0">
                <a:solidFill>
                  <a:srgbClr val="FFFFFF"/>
                </a:solidFill>
                <a:latin typeface="Arial" charset="0"/>
              </a:rPr>
              <a:t>PERFORMANCE</a:t>
            </a:r>
            <a:endParaRPr lang="en-ZA" sz="2000" b="1" kern="0" dirty="0">
              <a:solidFill>
                <a:srgbClr val="FFFFFF"/>
              </a:solidFill>
              <a:latin typeface="Arial" charset="0"/>
              <a:ea typeface="+mn-ea"/>
              <a:cs typeface="+mn-cs"/>
            </a:endParaRPr>
          </a:p>
        </p:txBody>
      </p:sp>
      <p:sp>
        <p:nvSpPr>
          <p:cNvPr id="3" name="Content Placeholder 2"/>
          <p:cNvSpPr txBox="1">
            <a:spLocks/>
          </p:cNvSpPr>
          <p:nvPr/>
        </p:nvSpPr>
        <p:spPr>
          <a:xfrm>
            <a:off x="848519" y="1952625"/>
            <a:ext cx="8594429" cy="3834738"/>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797" marR="0" lvl="0" indent="-342797" algn="l" defTabSz="457063"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en-ZA" sz="1799"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ndParaRPr>
          </a:p>
        </p:txBody>
      </p:sp>
      <p:graphicFrame>
        <p:nvGraphicFramePr>
          <p:cNvPr id="4" name="Table 3"/>
          <p:cNvGraphicFramePr>
            <a:graphicFrameLocks noGrp="1"/>
          </p:cNvGraphicFramePr>
          <p:nvPr>
            <p:extLst>
              <p:ext uri="{D42A27DB-BD31-4B8C-83A1-F6EECF244321}">
                <p14:modId xmlns:p14="http://schemas.microsoft.com/office/powerpoint/2010/main" val="2298108783"/>
              </p:ext>
            </p:extLst>
          </p:nvPr>
        </p:nvGraphicFramePr>
        <p:xfrm>
          <a:off x="543719" y="1952625"/>
          <a:ext cx="9613899" cy="4300221"/>
        </p:xfrm>
        <a:graphic>
          <a:graphicData uri="http://schemas.openxmlformats.org/drawingml/2006/table">
            <a:tbl>
              <a:tblPr>
                <a:tableStyleId>{5940675A-B579-460E-94D1-54222C63F5DA}</a:tableStyleId>
              </a:tblPr>
              <a:tblGrid>
                <a:gridCol w="3170811">
                  <a:extLst>
                    <a:ext uri="{9D8B030D-6E8A-4147-A177-3AD203B41FA5}">
                      <a16:colId xmlns:a16="http://schemas.microsoft.com/office/drawing/2014/main" val="20000"/>
                    </a:ext>
                  </a:extLst>
                </a:gridCol>
                <a:gridCol w="1020189">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1841499">
                  <a:extLst>
                    <a:ext uri="{9D8B030D-6E8A-4147-A177-3AD203B41FA5}">
                      <a16:colId xmlns:a16="http://schemas.microsoft.com/office/drawing/2014/main" val="20006"/>
                    </a:ext>
                  </a:extLst>
                </a:gridCol>
              </a:tblGrid>
              <a:tr h="306705">
                <a:tc>
                  <a:txBody>
                    <a:bodyPr/>
                    <a:lstStyle/>
                    <a:p>
                      <a:pPr>
                        <a:lnSpc>
                          <a:spcPct val="107000"/>
                        </a:lnSpc>
                        <a:spcAft>
                          <a:spcPts val="800"/>
                        </a:spcAft>
                      </a:pPr>
                      <a:r>
                        <a:rPr lang="en-ZA"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gridSpan="6">
                  <a:txBody>
                    <a:bodyPr/>
                    <a:lstStyle/>
                    <a:p>
                      <a:pPr algn="ctr">
                        <a:lnSpc>
                          <a:spcPct val="107000"/>
                        </a:lnSpc>
                        <a:spcAft>
                          <a:spcPts val="800"/>
                        </a:spcAft>
                      </a:pPr>
                      <a:r>
                        <a:rPr lang="en-ZA" sz="1600" b="1" dirty="0">
                          <a:effectLst/>
                          <a:latin typeface="Arial" panose="020B0604020202020204" pitchFamily="34" charset="0"/>
                          <a:cs typeface="Arial" panose="020B0604020202020204" pitchFamily="34" charset="0"/>
                        </a:rPr>
                        <a:t>Budget 2019/2020</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919480">
                <a:tc>
                  <a:txBody>
                    <a:bodyPr/>
                    <a:lstStyle/>
                    <a:p>
                      <a:pPr>
                        <a:lnSpc>
                          <a:spcPct val="107000"/>
                        </a:lnSpc>
                        <a:spcAft>
                          <a:spcPts val="800"/>
                        </a:spcAft>
                      </a:pPr>
                      <a:r>
                        <a:rPr lang="en-ZA" sz="1600" b="1" dirty="0">
                          <a:effectLst/>
                        </a:rPr>
                        <a:t>Description </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b="1" dirty="0">
                          <a:effectLst/>
                        </a:rPr>
                        <a:t>Original Budget</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b="1" dirty="0">
                          <a:effectLst/>
                        </a:rPr>
                        <a:t>Adjusted Budget</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b="1" dirty="0">
                          <a:effectLst/>
                        </a:rPr>
                        <a:t>Audited Outcome</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b="1">
                          <a:effectLst/>
                        </a:rPr>
                        <a:t>Outcome as % Original </a:t>
                      </a:r>
                      <a:endParaRPr lang="en-ZA"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b="1">
                          <a:effectLst/>
                        </a:rPr>
                        <a:t>Outcome as %  Adjusted </a:t>
                      </a:r>
                      <a:endParaRPr lang="en-ZA"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b="1" dirty="0">
                          <a:effectLst/>
                        </a:rPr>
                        <a:t>Reason for under performance</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1"/>
                  </a:ext>
                </a:extLst>
              </a:tr>
              <a:tr h="306705">
                <a:tc>
                  <a:txBody>
                    <a:bodyPr/>
                    <a:lstStyle/>
                    <a:p>
                      <a:pPr>
                        <a:lnSpc>
                          <a:spcPct val="107000"/>
                        </a:lnSpc>
                        <a:spcAft>
                          <a:spcPts val="800"/>
                        </a:spcAft>
                      </a:pPr>
                      <a:r>
                        <a:rPr lang="en-GB" sz="1600">
                          <a:effectLst/>
                        </a:rPr>
                        <a:t>Expanded Public Works Programme Integrated Grant</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l">
                        <a:lnSpc>
                          <a:spcPct val="107000"/>
                        </a:lnSpc>
                        <a:spcAft>
                          <a:spcPts val="800"/>
                        </a:spcAft>
                      </a:pPr>
                      <a:r>
                        <a:rPr lang="en-ZA" sz="1600" dirty="0" smtClean="0">
                          <a:effectLst/>
                        </a:rPr>
                        <a:t>1 </a:t>
                      </a:r>
                      <a:r>
                        <a:rPr lang="en-ZA" sz="1600" dirty="0">
                          <a:effectLst/>
                        </a:rPr>
                        <a:t>786 000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1 </a:t>
                      </a:r>
                      <a:r>
                        <a:rPr lang="en-ZA" sz="1600" dirty="0">
                          <a:effectLst/>
                        </a:rPr>
                        <a:t>786 000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1 </a:t>
                      </a:r>
                      <a:r>
                        <a:rPr lang="en-ZA" sz="1600" dirty="0">
                          <a:effectLst/>
                        </a:rPr>
                        <a:t>786 000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a:effectLst/>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a:effectLst/>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None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2"/>
                  </a:ext>
                </a:extLst>
              </a:tr>
              <a:tr h="306705">
                <a:tc>
                  <a:txBody>
                    <a:bodyPr/>
                    <a:lstStyle/>
                    <a:p>
                      <a:pPr>
                        <a:lnSpc>
                          <a:spcPct val="107000"/>
                        </a:lnSpc>
                        <a:spcAft>
                          <a:spcPts val="800"/>
                        </a:spcAft>
                      </a:pPr>
                      <a:r>
                        <a:rPr lang="en-GB" sz="1600">
                          <a:effectLst/>
                        </a:rPr>
                        <a:t>Local Government Financial Management Grant</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l">
                        <a:lnSpc>
                          <a:spcPct val="107000"/>
                        </a:lnSpc>
                        <a:spcAft>
                          <a:spcPts val="800"/>
                        </a:spcAft>
                      </a:pPr>
                      <a:r>
                        <a:rPr lang="en-ZA" sz="1600" dirty="0" smtClean="0">
                          <a:effectLst/>
                        </a:rPr>
                        <a:t>3 </a:t>
                      </a:r>
                      <a:r>
                        <a:rPr lang="en-ZA" sz="1600" dirty="0">
                          <a:effectLst/>
                        </a:rPr>
                        <a:t>000 000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3 </a:t>
                      </a:r>
                      <a:r>
                        <a:rPr lang="en-ZA" sz="1600" dirty="0">
                          <a:effectLst/>
                        </a:rPr>
                        <a:t>000 000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3 </a:t>
                      </a:r>
                      <a:r>
                        <a:rPr lang="en-ZA" sz="1600" dirty="0">
                          <a:effectLst/>
                        </a:rPr>
                        <a:t>000 000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100%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a:effectLst/>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None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3"/>
                  </a:ext>
                </a:extLst>
              </a:tr>
              <a:tr h="306705">
                <a:tc>
                  <a:txBody>
                    <a:bodyPr/>
                    <a:lstStyle/>
                    <a:p>
                      <a:pPr>
                        <a:lnSpc>
                          <a:spcPct val="107000"/>
                        </a:lnSpc>
                        <a:spcAft>
                          <a:spcPts val="800"/>
                        </a:spcAft>
                      </a:pPr>
                      <a:r>
                        <a:rPr lang="en-ZA" sz="1600">
                          <a:effectLst/>
                        </a:rPr>
                        <a:t>Integrated National Electrification Programme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l">
                        <a:lnSpc>
                          <a:spcPct val="107000"/>
                        </a:lnSpc>
                        <a:spcAft>
                          <a:spcPts val="800"/>
                        </a:spcAft>
                      </a:pPr>
                      <a:r>
                        <a:rPr lang="en-ZA" sz="1600" dirty="0" smtClean="0">
                          <a:effectLst/>
                        </a:rPr>
                        <a:t>10 </a:t>
                      </a:r>
                      <a:r>
                        <a:rPr lang="en-ZA" sz="1600" dirty="0">
                          <a:effectLst/>
                        </a:rPr>
                        <a:t>000 000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10 </a:t>
                      </a:r>
                      <a:r>
                        <a:rPr lang="en-ZA" sz="1600" dirty="0">
                          <a:effectLst/>
                        </a:rPr>
                        <a:t>000 000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10 </a:t>
                      </a:r>
                      <a:r>
                        <a:rPr lang="en-ZA" sz="1600" dirty="0">
                          <a:effectLst/>
                        </a:rPr>
                        <a:t>000 000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100%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100%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a:effectLst/>
                        </a:rPr>
                        <a:t>Late appointment of contractors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4"/>
                  </a:ext>
                </a:extLst>
              </a:tr>
              <a:tr h="306705">
                <a:tc>
                  <a:txBody>
                    <a:bodyPr/>
                    <a:lstStyle/>
                    <a:p>
                      <a:pPr>
                        <a:lnSpc>
                          <a:spcPct val="107000"/>
                        </a:lnSpc>
                        <a:spcAft>
                          <a:spcPts val="800"/>
                        </a:spcAft>
                      </a:pPr>
                      <a:r>
                        <a:rPr lang="en-ZA" sz="1600">
                          <a:effectLst/>
                        </a:rPr>
                        <a:t>Municipal Infrastructure Grant [Schedule 5B]</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l">
                        <a:lnSpc>
                          <a:spcPct val="107000"/>
                        </a:lnSpc>
                        <a:spcAft>
                          <a:spcPts val="800"/>
                        </a:spcAft>
                      </a:pPr>
                      <a:r>
                        <a:rPr lang="en-ZA" sz="1600" dirty="0" smtClean="0">
                          <a:effectLst/>
                        </a:rPr>
                        <a:t>84 </a:t>
                      </a:r>
                      <a:r>
                        <a:rPr lang="en-ZA" sz="1600" dirty="0">
                          <a:effectLst/>
                        </a:rPr>
                        <a:t>369 000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84 </a:t>
                      </a:r>
                      <a:r>
                        <a:rPr lang="en-ZA" sz="1600" dirty="0">
                          <a:effectLst/>
                        </a:rPr>
                        <a:t>369 000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55 </a:t>
                      </a:r>
                      <a:r>
                        <a:rPr lang="en-ZA" sz="1600" dirty="0">
                          <a:effectLst/>
                        </a:rPr>
                        <a:t>099 943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65%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65%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a:effectLst/>
                        </a:rPr>
                        <a:t>Late appointment of contractors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5"/>
                  </a:ext>
                </a:extLst>
              </a:tr>
              <a:tr h="306705">
                <a:tc>
                  <a:txBody>
                    <a:bodyPr/>
                    <a:lstStyle/>
                    <a:p>
                      <a:pPr>
                        <a:lnSpc>
                          <a:spcPct val="107000"/>
                        </a:lnSpc>
                        <a:spcAft>
                          <a:spcPts val="800"/>
                        </a:spcAft>
                      </a:pPr>
                      <a:r>
                        <a:rPr lang="en-ZA" sz="1600" dirty="0">
                          <a:effectLst/>
                        </a:rPr>
                        <a:t>Distressed Mining Town Grant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l">
                        <a:lnSpc>
                          <a:spcPct val="107000"/>
                        </a:lnSpc>
                        <a:spcAft>
                          <a:spcPts val="800"/>
                        </a:spcAft>
                      </a:pPr>
                      <a:r>
                        <a:rPr lang="en-ZA" sz="1600" dirty="0" smtClean="0">
                          <a:effectLst/>
                        </a:rPr>
                        <a:t>50 </a:t>
                      </a:r>
                      <a:r>
                        <a:rPr lang="en-ZA" sz="1600" dirty="0">
                          <a:effectLst/>
                        </a:rPr>
                        <a:t>236 700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50 </a:t>
                      </a:r>
                      <a:r>
                        <a:rPr lang="en-ZA" sz="1600" dirty="0">
                          <a:effectLst/>
                        </a:rPr>
                        <a:t>236 700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21 </a:t>
                      </a:r>
                      <a:r>
                        <a:rPr lang="en-ZA" sz="1600" dirty="0">
                          <a:effectLst/>
                        </a:rPr>
                        <a:t>979 402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44%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44%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a:effectLst/>
                        </a:rPr>
                        <a:t>Late appointment of contractors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6"/>
                  </a:ext>
                </a:extLst>
              </a:tr>
              <a:tr h="306705">
                <a:tc>
                  <a:txBody>
                    <a:bodyPr/>
                    <a:lstStyle/>
                    <a:p>
                      <a:pPr>
                        <a:lnSpc>
                          <a:spcPct val="107000"/>
                        </a:lnSpc>
                        <a:spcAft>
                          <a:spcPts val="800"/>
                        </a:spcAft>
                      </a:pPr>
                      <a:r>
                        <a:rPr lang="en-ZA" sz="1600">
                          <a:effectLst/>
                        </a:rPr>
                        <a:t>Municipal Disaster Relief</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596000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smtClean="0">
                          <a:effectLst/>
                        </a:rPr>
                        <a:t> </a:t>
                      </a:r>
                      <a:r>
                        <a:rPr lang="en-ZA" sz="1600" dirty="0">
                          <a:effectLst/>
                        </a:rPr>
                        <a:t>596 000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a:effectLst/>
                        </a:rPr>
                        <a:t>100%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spcAft>
                          <a:spcPts val="800"/>
                        </a:spcAft>
                      </a:pPr>
                      <a:r>
                        <a:rPr lang="en-ZA" sz="1600" dirty="0">
                          <a:effectLst/>
                        </a:rPr>
                        <a:t>None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62314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680" y="1114426"/>
            <a:ext cx="8697278" cy="609599"/>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rPr>
              <a:t/>
            </a:r>
            <a:br>
              <a:rPr lang="en-GB" sz="2000" b="1" kern="0" dirty="0" smtClean="0">
                <a:solidFill>
                  <a:srgbClr val="FFFFFF"/>
                </a:solidFill>
                <a:latin typeface="Arial" charset="0"/>
              </a:rPr>
            </a:br>
            <a:r>
              <a:rPr lang="en-GB" sz="2000" b="1" kern="0" dirty="0" smtClean="0">
                <a:solidFill>
                  <a:srgbClr val="FFFFFF"/>
                </a:solidFill>
                <a:latin typeface="Arial" charset="0"/>
              </a:rPr>
              <a:t>17.1. CONDITIONAL GRANT PERFORMANCE</a:t>
            </a:r>
            <a:r>
              <a:rPr lang="en-ZA" sz="2000" b="1" kern="0" dirty="0">
                <a:solidFill>
                  <a:srgbClr val="FFFFFF"/>
                </a:solidFill>
                <a:latin typeface="Arial" charset="0"/>
              </a:rPr>
              <a:t>– 2020/2021</a:t>
            </a:r>
            <a:r>
              <a:rPr lang="en-US" sz="3200" b="1" dirty="0">
                <a:solidFill>
                  <a:schemeClr val="bg1"/>
                </a:solidFill>
                <a:latin typeface="Arial" pitchFamily="34" charset="0"/>
                <a:cs typeface="Arial" pitchFamily="34" charset="0"/>
              </a:rPr>
              <a:t/>
            </a:r>
            <a:br>
              <a:rPr lang="en-US" sz="3200" b="1" dirty="0">
                <a:solidFill>
                  <a:schemeClr val="bg1"/>
                </a:solidFill>
                <a:latin typeface="Arial" pitchFamily="34" charset="0"/>
                <a:cs typeface="Arial" pitchFamily="34" charset="0"/>
              </a:rPr>
            </a:br>
            <a:endParaRPr lang="en-ZA" sz="2000" b="1" kern="0" dirty="0">
              <a:solidFill>
                <a:srgbClr val="FFFFFF"/>
              </a:solidFill>
              <a:latin typeface="Arial" charset="0"/>
              <a:ea typeface="+mn-ea"/>
              <a:cs typeface="+mn-cs"/>
            </a:endParaRPr>
          </a:p>
        </p:txBody>
      </p:sp>
      <p:sp>
        <p:nvSpPr>
          <p:cNvPr id="3" name="Content Placeholder 2"/>
          <p:cNvSpPr txBox="1">
            <a:spLocks/>
          </p:cNvSpPr>
          <p:nvPr/>
        </p:nvSpPr>
        <p:spPr>
          <a:xfrm>
            <a:off x="848519" y="1952625"/>
            <a:ext cx="8594429" cy="3834738"/>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797" marR="0" lvl="0" indent="-342797" algn="l" defTabSz="457063"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en-ZA" sz="1799"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ndParaRPr>
          </a:p>
        </p:txBody>
      </p:sp>
      <p:graphicFrame>
        <p:nvGraphicFramePr>
          <p:cNvPr id="5" name="Table 4"/>
          <p:cNvGraphicFramePr>
            <a:graphicFrameLocks noGrp="1"/>
          </p:cNvGraphicFramePr>
          <p:nvPr>
            <p:extLst>
              <p:ext uri="{D42A27DB-BD31-4B8C-83A1-F6EECF244321}">
                <p14:modId xmlns:p14="http://schemas.microsoft.com/office/powerpoint/2010/main" val="1743466462"/>
              </p:ext>
            </p:extLst>
          </p:nvPr>
        </p:nvGraphicFramePr>
        <p:xfrm>
          <a:off x="391319" y="2028825"/>
          <a:ext cx="9601200" cy="3809429"/>
        </p:xfrm>
        <a:graphic>
          <a:graphicData uri="http://schemas.openxmlformats.org/drawingml/2006/table">
            <a:tbl>
              <a:tblPr>
                <a:tableStyleId>{5940675A-B579-460E-94D1-54222C63F5DA}</a:tableStyleId>
              </a:tblPr>
              <a:tblGrid>
                <a:gridCol w="25908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850900">
                  <a:extLst>
                    <a:ext uri="{9D8B030D-6E8A-4147-A177-3AD203B41FA5}">
                      <a16:colId xmlns:a16="http://schemas.microsoft.com/office/drawing/2014/main" val="20004"/>
                    </a:ext>
                  </a:extLst>
                </a:gridCol>
                <a:gridCol w="889000">
                  <a:extLst>
                    <a:ext uri="{9D8B030D-6E8A-4147-A177-3AD203B41FA5}">
                      <a16:colId xmlns:a16="http://schemas.microsoft.com/office/drawing/2014/main" val="20005"/>
                    </a:ext>
                  </a:extLst>
                </a:gridCol>
                <a:gridCol w="774700">
                  <a:extLst>
                    <a:ext uri="{9D8B030D-6E8A-4147-A177-3AD203B41FA5}">
                      <a16:colId xmlns:a16="http://schemas.microsoft.com/office/drawing/2014/main" val="20006"/>
                    </a:ext>
                  </a:extLst>
                </a:gridCol>
                <a:gridCol w="1003300">
                  <a:extLst>
                    <a:ext uri="{9D8B030D-6E8A-4147-A177-3AD203B41FA5}">
                      <a16:colId xmlns:a16="http://schemas.microsoft.com/office/drawing/2014/main" val="20007"/>
                    </a:ext>
                  </a:extLst>
                </a:gridCol>
              </a:tblGrid>
              <a:tr h="284480">
                <a:tc gridSpan="8">
                  <a:txBody>
                    <a:bodyPr/>
                    <a:lstStyle/>
                    <a:p>
                      <a:pPr>
                        <a:lnSpc>
                          <a:spcPct val="107000"/>
                        </a:lnSpc>
                        <a:spcAft>
                          <a:spcPts val="800"/>
                        </a:spcAft>
                      </a:pPr>
                      <a:r>
                        <a:rPr lang="en-GB" sz="1600" b="1" dirty="0">
                          <a:effectLst/>
                          <a:latin typeface="Arial" panose="020B0604020202020204" pitchFamily="34" charset="0"/>
                          <a:cs typeface="Arial" panose="020B0604020202020204" pitchFamily="34" charset="0"/>
                        </a:rPr>
                        <a:t>SUMMARY - 2020/2021 CONDITIONAL GRANTS PERFORMANCE</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138555">
                <a:tc>
                  <a:txBody>
                    <a:bodyPr/>
                    <a:lstStyle/>
                    <a:p>
                      <a:pPr>
                        <a:lnSpc>
                          <a:spcPct val="107000"/>
                        </a:lnSpc>
                        <a:spcAft>
                          <a:spcPts val="800"/>
                        </a:spcAft>
                      </a:pPr>
                      <a:r>
                        <a:rPr lang="en-ZA" sz="1400" b="1" dirty="0">
                          <a:effectLst/>
                          <a:latin typeface="Arial" panose="020B0604020202020204" pitchFamily="34" charset="0"/>
                          <a:cs typeface="Arial" panose="020B0604020202020204" pitchFamily="34" charset="0"/>
                        </a:rPr>
                        <a:t>Name of Grant</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400" b="1" dirty="0">
                          <a:effectLst/>
                          <a:latin typeface="Arial" panose="020B0604020202020204" pitchFamily="34" charset="0"/>
                          <a:cs typeface="Arial" panose="020B0604020202020204" pitchFamily="34" charset="0"/>
                        </a:rPr>
                        <a:t>Division of revenue Act</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400" b="1" dirty="0">
                          <a:effectLst/>
                          <a:latin typeface="Arial" panose="020B0604020202020204" pitchFamily="34" charset="0"/>
                          <a:cs typeface="Arial" panose="020B0604020202020204" pitchFamily="34" charset="0"/>
                        </a:rPr>
                        <a:t>Transferred to Municipalities</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400" b="1" dirty="0">
                          <a:effectLst/>
                          <a:latin typeface="Arial" panose="020B0604020202020204" pitchFamily="34" charset="0"/>
                          <a:cs typeface="Arial" panose="020B0604020202020204" pitchFamily="34" charset="0"/>
                        </a:rPr>
                        <a:t>Actual expenditure by municipalities</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400" b="1" dirty="0">
                          <a:effectLst/>
                          <a:latin typeface="Arial" panose="020B0604020202020204" pitchFamily="34" charset="0"/>
                          <a:cs typeface="Arial" panose="020B0604020202020204" pitchFamily="34" charset="0"/>
                        </a:rPr>
                        <a:t>% expenditure against DORA</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400" b="1" dirty="0">
                          <a:effectLst/>
                          <a:latin typeface="Arial" panose="020B0604020202020204" pitchFamily="34" charset="0"/>
                          <a:cs typeface="Arial" panose="020B0604020202020204" pitchFamily="34" charset="0"/>
                        </a:rPr>
                        <a:t>% expenditure against transferred</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400" b="1" dirty="0">
                          <a:effectLst/>
                          <a:latin typeface="Arial" panose="020B0604020202020204" pitchFamily="34" charset="0"/>
                          <a:cs typeface="Arial" panose="020B0604020202020204" pitchFamily="34" charset="0"/>
                        </a:rPr>
                        <a:t>Rollover approved 2019/20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400" b="1" dirty="0">
                          <a:effectLst/>
                          <a:latin typeface="Arial" panose="020B0604020202020204" pitchFamily="34" charset="0"/>
                          <a:cs typeface="Arial" panose="020B0604020202020204" pitchFamily="34" charset="0"/>
                        </a:rPr>
                        <a:t>YTD expenditure by municipalities</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284480">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Expanded Public Works Programme Integrated Grant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gn="l">
                        <a:lnSpc>
                          <a:spcPct val="107000"/>
                        </a:lnSpc>
                        <a:spcAft>
                          <a:spcPts val="800"/>
                        </a:spcAft>
                      </a:pPr>
                      <a:r>
                        <a:rPr lang="en-ZA" sz="1600" dirty="0" smtClean="0">
                          <a:effectLst/>
                          <a:latin typeface="Arial" panose="020B0604020202020204" pitchFamily="34" charset="0"/>
                          <a:cs typeface="Arial" panose="020B0604020202020204" pitchFamily="34" charset="0"/>
                        </a:rPr>
                        <a:t>1 </a:t>
                      </a:r>
                      <a:r>
                        <a:rPr lang="en-ZA" sz="1600" dirty="0">
                          <a:effectLst/>
                          <a:latin typeface="Arial" panose="020B0604020202020204" pitchFamily="34" charset="0"/>
                          <a:cs typeface="Arial" panose="020B0604020202020204" pitchFamily="34" charset="0"/>
                        </a:rPr>
                        <a:t>052 000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smtClean="0">
                          <a:effectLst/>
                          <a:latin typeface="Arial" panose="020B0604020202020204" pitchFamily="34" charset="0"/>
                          <a:cs typeface="Arial" panose="020B0604020202020204" pitchFamily="34" charset="0"/>
                        </a:rPr>
                        <a:t>   </a:t>
                      </a:r>
                      <a:r>
                        <a:rPr lang="en-ZA" sz="1600" dirty="0">
                          <a:effectLst/>
                          <a:latin typeface="Arial" panose="020B0604020202020204" pitchFamily="34" charset="0"/>
                          <a:cs typeface="Arial" panose="020B0604020202020204" pitchFamily="34" charset="0"/>
                        </a:rPr>
                        <a:t>263 000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smtClean="0">
                          <a:effectLst/>
                          <a:latin typeface="Arial" panose="020B0604020202020204" pitchFamily="34" charset="0"/>
                          <a:cs typeface="Arial" panose="020B0604020202020204" pitchFamily="34" charset="0"/>
                        </a:rPr>
                        <a:t>  </a:t>
                      </a:r>
                      <a:r>
                        <a:rPr lang="en-ZA" sz="1600" dirty="0">
                          <a:effectLst/>
                          <a:latin typeface="Arial" panose="020B0604020202020204" pitchFamily="34" charset="0"/>
                          <a:cs typeface="Arial" panose="020B0604020202020204" pitchFamily="34" charset="0"/>
                        </a:rPr>
                        <a:t>810 346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77%</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308%</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N/A</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N/A</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284480">
                <a:tc>
                  <a:txBody>
                    <a:bodyPr/>
                    <a:lstStyle/>
                    <a:p>
                      <a:pPr>
                        <a:lnSpc>
                          <a:spcPct val="107000"/>
                        </a:lnSpc>
                        <a:spcAft>
                          <a:spcPts val="800"/>
                        </a:spcAft>
                      </a:pPr>
                      <a:r>
                        <a:rPr lang="en-GB" sz="1600" dirty="0">
                          <a:effectLst/>
                          <a:latin typeface="Arial" panose="020B0604020202020204" pitchFamily="34" charset="0"/>
                          <a:cs typeface="Arial" panose="020B0604020202020204" pitchFamily="34" charset="0"/>
                        </a:rPr>
                        <a:t>Local Government Financial Management Grant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gn="l">
                        <a:lnSpc>
                          <a:spcPct val="107000"/>
                        </a:lnSpc>
                        <a:spcAft>
                          <a:spcPts val="800"/>
                        </a:spcAft>
                      </a:pPr>
                      <a:r>
                        <a:rPr lang="en-ZA" sz="1600" dirty="0" smtClean="0">
                          <a:effectLst/>
                          <a:latin typeface="Arial" panose="020B0604020202020204" pitchFamily="34" charset="0"/>
                          <a:cs typeface="Arial" panose="020B0604020202020204" pitchFamily="34" charset="0"/>
                        </a:rPr>
                        <a:t>2 </a:t>
                      </a:r>
                      <a:r>
                        <a:rPr lang="en-ZA" sz="1600" dirty="0">
                          <a:effectLst/>
                          <a:latin typeface="Arial" panose="020B0604020202020204" pitchFamily="34" charset="0"/>
                          <a:cs typeface="Arial" panose="020B0604020202020204" pitchFamily="34" charset="0"/>
                        </a:rPr>
                        <a:t>500 000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smtClean="0">
                          <a:effectLst/>
                          <a:latin typeface="Arial" panose="020B0604020202020204" pitchFamily="34" charset="0"/>
                          <a:cs typeface="Arial" panose="020B0604020202020204" pitchFamily="34" charset="0"/>
                        </a:rPr>
                        <a:t>2 </a:t>
                      </a:r>
                      <a:r>
                        <a:rPr lang="en-ZA" sz="1600" dirty="0">
                          <a:effectLst/>
                          <a:latin typeface="Arial" panose="020B0604020202020204" pitchFamily="34" charset="0"/>
                          <a:cs typeface="Arial" panose="020B0604020202020204" pitchFamily="34" charset="0"/>
                        </a:rPr>
                        <a:t>500 000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smtClean="0">
                          <a:effectLst/>
                          <a:latin typeface="Arial" panose="020B0604020202020204" pitchFamily="34" charset="0"/>
                          <a:cs typeface="Arial" panose="020B0604020202020204" pitchFamily="34" charset="0"/>
                        </a:rPr>
                        <a:t>1 </a:t>
                      </a:r>
                      <a:r>
                        <a:rPr lang="en-ZA" sz="1600" dirty="0">
                          <a:effectLst/>
                          <a:latin typeface="Arial" panose="020B0604020202020204" pitchFamily="34" charset="0"/>
                          <a:cs typeface="Arial" panose="020B0604020202020204" pitchFamily="34" charset="0"/>
                        </a:rPr>
                        <a:t>734 242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69%</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69%</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N/A</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N/A</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284480">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Municipal Infrastructure Grant [Schedule 5B]</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gn="l">
                        <a:lnSpc>
                          <a:spcPct val="107000"/>
                        </a:lnSpc>
                        <a:spcAft>
                          <a:spcPts val="800"/>
                        </a:spcAft>
                      </a:pPr>
                      <a:r>
                        <a:rPr lang="en-ZA" sz="1600" dirty="0" smtClean="0">
                          <a:effectLst/>
                          <a:latin typeface="Arial" panose="020B0604020202020204" pitchFamily="34" charset="0"/>
                          <a:cs typeface="Arial" panose="020B0604020202020204" pitchFamily="34" charset="0"/>
                        </a:rPr>
                        <a:t>83 </a:t>
                      </a:r>
                      <a:r>
                        <a:rPr lang="en-ZA" sz="1600" dirty="0">
                          <a:effectLst/>
                          <a:latin typeface="Arial" panose="020B0604020202020204" pitchFamily="34" charset="0"/>
                          <a:cs typeface="Arial" panose="020B0604020202020204" pitchFamily="34" charset="0"/>
                        </a:rPr>
                        <a:t>797 000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smtClean="0">
                          <a:effectLst/>
                          <a:latin typeface="Arial" panose="020B0604020202020204" pitchFamily="34" charset="0"/>
                          <a:cs typeface="Arial" panose="020B0604020202020204" pitchFamily="34" charset="0"/>
                        </a:rPr>
                        <a:t>49 </a:t>
                      </a:r>
                      <a:r>
                        <a:rPr lang="en-ZA" sz="1600" dirty="0">
                          <a:effectLst/>
                          <a:latin typeface="Arial" panose="020B0604020202020204" pitchFamily="34" charset="0"/>
                          <a:cs typeface="Arial" panose="020B0604020202020204" pitchFamily="34" charset="0"/>
                        </a:rPr>
                        <a:t>297 000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smtClean="0">
                          <a:effectLst/>
                          <a:latin typeface="Arial" panose="020B0604020202020204" pitchFamily="34" charset="0"/>
                          <a:cs typeface="Arial" panose="020B0604020202020204" pitchFamily="34" charset="0"/>
                        </a:rPr>
                        <a:t> </a:t>
                      </a:r>
                      <a:r>
                        <a:rPr lang="en-ZA" sz="1600" dirty="0">
                          <a:effectLst/>
                          <a:latin typeface="Arial" panose="020B0604020202020204" pitchFamily="34" charset="0"/>
                          <a:cs typeface="Arial" panose="020B0604020202020204" pitchFamily="34" charset="0"/>
                        </a:rPr>
                        <a:t>32 461 107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39%</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66%</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  29 269 543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         2 167 000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466090">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Distressed Mining Town Grant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                     -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                          -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  28 257 298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         8 032 000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0965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680" y="1114426"/>
            <a:ext cx="8697278" cy="609599"/>
          </a:xfrm>
          <a:solidFill>
            <a:srgbClr val="00B050"/>
          </a:solidFill>
        </p:spPr>
        <p:txBody>
          <a:bodyPr vert="horz" lIns="99551" tIns="49775" rIns="99551" bIns="49775" rtlCol="0" anchor="ctr">
            <a:noAutofit/>
          </a:bodyPr>
          <a:lstStyle/>
          <a:p>
            <a:pPr>
              <a:spcBef>
                <a:spcPct val="20000"/>
              </a:spcBef>
            </a:pPr>
            <a:r>
              <a:rPr lang="en-GB" sz="2000" b="1" kern="0" dirty="0">
                <a:solidFill>
                  <a:srgbClr val="FFFFFF"/>
                </a:solidFill>
                <a:latin typeface="Arial" charset="0"/>
              </a:rPr>
              <a:t>	</a:t>
            </a:r>
            <a:r>
              <a:rPr lang="en-GB" sz="2000" b="1" kern="0" dirty="0" smtClean="0">
                <a:solidFill>
                  <a:srgbClr val="FFFFFF"/>
                </a:solidFill>
                <a:latin typeface="Arial" charset="0"/>
              </a:rPr>
              <a:t>18. FUNDING </a:t>
            </a:r>
            <a:r>
              <a:rPr lang="en-GB" sz="2000" b="1" kern="0" dirty="0">
                <a:solidFill>
                  <a:srgbClr val="FFFFFF"/>
                </a:solidFill>
                <a:latin typeface="Arial" charset="0"/>
              </a:rPr>
              <a:t>MEASUREMENT</a:t>
            </a:r>
            <a:endParaRPr lang="en-ZA" sz="2000" b="1" kern="0" dirty="0">
              <a:solidFill>
                <a:srgbClr val="FFFFFF"/>
              </a:solidFill>
              <a:latin typeface="Arial" charset="0"/>
              <a:ea typeface="+mn-ea"/>
              <a:cs typeface="+mn-cs"/>
            </a:endParaRPr>
          </a:p>
        </p:txBody>
      </p:sp>
      <p:sp>
        <p:nvSpPr>
          <p:cNvPr id="3" name="Content Placeholder 2"/>
          <p:cNvSpPr txBox="1">
            <a:spLocks/>
          </p:cNvSpPr>
          <p:nvPr/>
        </p:nvSpPr>
        <p:spPr>
          <a:xfrm>
            <a:off x="848519" y="1952625"/>
            <a:ext cx="8594429" cy="3834738"/>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797" marR="0" lvl="0" indent="-342797" algn="l" defTabSz="457063"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en-ZA" sz="1799"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ndParaRPr>
          </a:p>
        </p:txBody>
      </p:sp>
      <p:graphicFrame>
        <p:nvGraphicFramePr>
          <p:cNvPr id="4" name="Table 3"/>
          <p:cNvGraphicFramePr>
            <a:graphicFrameLocks noGrp="1"/>
          </p:cNvGraphicFramePr>
          <p:nvPr>
            <p:extLst>
              <p:ext uri="{D42A27DB-BD31-4B8C-83A1-F6EECF244321}">
                <p14:modId xmlns:p14="http://schemas.microsoft.com/office/powerpoint/2010/main" val="4122166302"/>
              </p:ext>
            </p:extLst>
          </p:nvPr>
        </p:nvGraphicFramePr>
        <p:xfrm>
          <a:off x="613569" y="2081530"/>
          <a:ext cx="9461499" cy="4586353"/>
        </p:xfrm>
        <a:graphic>
          <a:graphicData uri="http://schemas.openxmlformats.org/drawingml/2006/table">
            <a:tbl>
              <a:tblPr>
                <a:tableStyleId>{5940675A-B579-460E-94D1-54222C63F5DA}</a:tableStyleId>
              </a:tblPr>
              <a:tblGrid>
                <a:gridCol w="1852251">
                  <a:extLst>
                    <a:ext uri="{9D8B030D-6E8A-4147-A177-3AD203B41FA5}">
                      <a16:colId xmlns:a16="http://schemas.microsoft.com/office/drawing/2014/main" val="20000"/>
                    </a:ext>
                  </a:extLst>
                </a:gridCol>
                <a:gridCol w="1125899">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107200">
                  <a:extLst>
                    <a:ext uri="{9D8B030D-6E8A-4147-A177-3AD203B41FA5}">
                      <a16:colId xmlns:a16="http://schemas.microsoft.com/office/drawing/2014/main" val="20004"/>
                    </a:ext>
                  </a:extLst>
                </a:gridCol>
                <a:gridCol w="1101339">
                  <a:extLst>
                    <a:ext uri="{9D8B030D-6E8A-4147-A177-3AD203B41FA5}">
                      <a16:colId xmlns:a16="http://schemas.microsoft.com/office/drawing/2014/main" val="20005"/>
                    </a:ext>
                  </a:extLst>
                </a:gridCol>
                <a:gridCol w="1101339">
                  <a:extLst>
                    <a:ext uri="{9D8B030D-6E8A-4147-A177-3AD203B41FA5}">
                      <a16:colId xmlns:a16="http://schemas.microsoft.com/office/drawing/2014/main" val="20006"/>
                    </a:ext>
                  </a:extLst>
                </a:gridCol>
                <a:gridCol w="963671">
                  <a:extLst>
                    <a:ext uri="{9D8B030D-6E8A-4147-A177-3AD203B41FA5}">
                      <a16:colId xmlns:a16="http://schemas.microsoft.com/office/drawing/2014/main" val="20007"/>
                    </a:ext>
                  </a:extLst>
                </a:gridCol>
              </a:tblGrid>
              <a:tr h="212725">
                <a:tc rowSpan="2">
                  <a:txBody>
                    <a:bodyPr/>
                    <a:lstStyle/>
                    <a:p>
                      <a:pPr>
                        <a:lnSpc>
                          <a:spcPct val="107000"/>
                        </a:lnSpc>
                        <a:spcAft>
                          <a:spcPts val="800"/>
                        </a:spcAft>
                      </a:pPr>
                      <a:r>
                        <a:rPr lang="en-ZA" sz="1200" b="1" dirty="0">
                          <a:effectLst/>
                          <a:latin typeface="Arial" panose="020B0604020202020204" pitchFamily="34" charset="0"/>
                          <a:cs typeface="Arial" panose="020B0604020202020204" pitchFamily="34" charset="0"/>
                        </a:rPr>
                        <a:t>Description</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tc gridSpan="4">
                  <a:txBody>
                    <a:bodyPr/>
                    <a:lstStyle/>
                    <a:p>
                      <a:pPr>
                        <a:lnSpc>
                          <a:spcPct val="107000"/>
                        </a:lnSpc>
                        <a:spcAft>
                          <a:spcPts val="800"/>
                        </a:spcAft>
                      </a:pPr>
                      <a:r>
                        <a:rPr lang="en-ZA" sz="1200" b="1" dirty="0">
                          <a:effectLst/>
                          <a:latin typeface="Arial" panose="020B0604020202020204" pitchFamily="34" charset="0"/>
                          <a:cs typeface="Arial" panose="020B0604020202020204" pitchFamily="34" charset="0"/>
                        </a:rPr>
                        <a:t> Current Year 2019/20 </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nSpc>
                          <a:spcPct val="107000"/>
                        </a:lnSpc>
                        <a:spcAft>
                          <a:spcPts val="800"/>
                        </a:spcAft>
                      </a:pPr>
                      <a:r>
                        <a:rPr lang="en-GB" sz="1200" b="1" dirty="0">
                          <a:effectLst/>
                          <a:latin typeface="Arial" panose="020B0604020202020204" pitchFamily="34" charset="0"/>
                          <a:cs typeface="Arial" panose="020B0604020202020204" pitchFamily="34" charset="0"/>
                        </a:rPr>
                        <a:t> 2020/21 Medium Term Revenue &amp; Expenditure Framework </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92100">
                <a:tc vMerge="1">
                  <a:txBody>
                    <a:bodyPr/>
                    <a:lstStyle/>
                    <a:p>
                      <a:endParaRPr lang="en-ZA"/>
                    </a:p>
                  </a:txBody>
                  <a:tcPr/>
                </a:tc>
                <a:tc>
                  <a:txBody>
                    <a:bodyPr/>
                    <a:lstStyle/>
                    <a:p>
                      <a:pPr>
                        <a:lnSpc>
                          <a:spcPct val="107000"/>
                        </a:lnSpc>
                        <a:spcAft>
                          <a:spcPts val="800"/>
                        </a:spcAft>
                      </a:pPr>
                      <a:r>
                        <a:rPr lang="en-ZA" sz="1200" b="1" dirty="0">
                          <a:effectLst/>
                          <a:latin typeface="Arial" panose="020B0604020202020204" pitchFamily="34" charset="0"/>
                          <a:cs typeface="Arial" panose="020B0604020202020204" pitchFamily="34" charset="0"/>
                        </a:rPr>
                        <a:t> Original Budget </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tc>
                  <a:txBody>
                    <a:bodyPr/>
                    <a:lstStyle/>
                    <a:p>
                      <a:pPr>
                        <a:lnSpc>
                          <a:spcPct val="107000"/>
                        </a:lnSpc>
                        <a:spcAft>
                          <a:spcPts val="800"/>
                        </a:spcAft>
                      </a:pPr>
                      <a:r>
                        <a:rPr lang="en-ZA" sz="1200" b="1" dirty="0">
                          <a:effectLst/>
                          <a:latin typeface="Arial" panose="020B0604020202020204" pitchFamily="34" charset="0"/>
                          <a:cs typeface="Arial" panose="020B0604020202020204" pitchFamily="34" charset="0"/>
                        </a:rPr>
                        <a:t> Adjusted Budget </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tc>
                  <a:txBody>
                    <a:bodyPr/>
                    <a:lstStyle/>
                    <a:p>
                      <a:pPr>
                        <a:lnSpc>
                          <a:spcPct val="107000"/>
                        </a:lnSpc>
                        <a:spcAft>
                          <a:spcPts val="800"/>
                        </a:spcAft>
                      </a:pPr>
                      <a:r>
                        <a:rPr lang="en-ZA" sz="1200" b="1" dirty="0">
                          <a:effectLst/>
                          <a:latin typeface="Arial" panose="020B0604020202020204" pitchFamily="34" charset="0"/>
                          <a:cs typeface="Arial" panose="020B0604020202020204" pitchFamily="34" charset="0"/>
                        </a:rPr>
                        <a:t> Full Year Forecast </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tc>
                  <a:txBody>
                    <a:bodyPr/>
                    <a:lstStyle/>
                    <a:p>
                      <a:pPr>
                        <a:lnSpc>
                          <a:spcPct val="107000"/>
                        </a:lnSpc>
                        <a:spcAft>
                          <a:spcPts val="800"/>
                        </a:spcAft>
                      </a:pPr>
                      <a:r>
                        <a:rPr lang="en-ZA" sz="1200" b="1" dirty="0">
                          <a:effectLst/>
                          <a:latin typeface="Arial" panose="020B0604020202020204" pitchFamily="34" charset="0"/>
                          <a:cs typeface="Arial" panose="020B0604020202020204" pitchFamily="34" charset="0"/>
                        </a:rPr>
                        <a:t> Pre-audit outcome </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tc>
                  <a:txBody>
                    <a:bodyPr/>
                    <a:lstStyle/>
                    <a:p>
                      <a:pPr>
                        <a:lnSpc>
                          <a:spcPct val="107000"/>
                        </a:lnSpc>
                        <a:spcAft>
                          <a:spcPts val="800"/>
                        </a:spcAft>
                      </a:pPr>
                      <a:r>
                        <a:rPr lang="en-ZA" sz="1200" b="1">
                          <a:effectLst/>
                          <a:latin typeface="Arial" panose="020B0604020202020204" pitchFamily="34" charset="0"/>
                          <a:cs typeface="Arial" panose="020B0604020202020204" pitchFamily="34" charset="0"/>
                        </a:rPr>
                        <a:t> Budget Year 2020/21 </a:t>
                      </a:r>
                      <a:endParaRPr lang="en-ZA" sz="1200" b="1">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tc>
                  <a:txBody>
                    <a:bodyPr/>
                    <a:lstStyle/>
                    <a:p>
                      <a:pPr>
                        <a:lnSpc>
                          <a:spcPct val="107000"/>
                        </a:lnSpc>
                        <a:spcAft>
                          <a:spcPts val="800"/>
                        </a:spcAft>
                      </a:pPr>
                      <a:r>
                        <a:rPr lang="en-ZA" sz="1200" b="1" dirty="0">
                          <a:effectLst/>
                          <a:latin typeface="Arial" panose="020B0604020202020204" pitchFamily="34" charset="0"/>
                          <a:cs typeface="Arial" panose="020B0604020202020204" pitchFamily="34" charset="0"/>
                        </a:rPr>
                        <a:t> Budget Year +1 2021/22 </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tc>
                  <a:txBody>
                    <a:bodyPr/>
                    <a:lstStyle/>
                    <a:p>
                      <a:pPr>
                        <a:lnSpc>
                          <a:spcPct val="107000"/>
                        </a:lnSpc>
                        <a:spcAft>
                          <a:spcPts val="800"/>
                        </a:spcAft>
                      </a:pPr>
                      <a:r>
                        <a:rPr lang="en-ZA" sz="1200" b="1" dirty="0">
                          <a:effectLst/>
                          <a:latin typeface="Arial" panose="020B0604020202020204" pitchFamily="34" charset="0"/>
                          <a:cs typeface="Arial" panose="020B0604020202020204" pitchFamily="34" charset="0"/>
                        </a:rPr>
                        <a:t> Budget Year +2 2022/23 </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ctr"/>
                </a:tc>
                <a:extLst>
                  <a:ext uri="{0D108BD9-81ED-4DB2-BD59-A6C34878D82A}">
                    <a16:rowId xmlns:a16="http://schemas.microsoft.com/office/drawing/2014/main" val="10001"/>
                  </a:ext>
                </a:extLst>
              </a:tr>
              <a:tr h="407670">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Total Operating Revenue</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711 </a:t>
                      </a:r>
                      <a:r>
                        <a:rPr lang="en-ZA" sz="1200" dirty="0">
                          <a:effectLst/>
                          <a:latin typeface="Arial" panose="020B0604020202020204" pitchFamily="34" charset="0"/>
                          <a:cs typeface="Arial" panose="020B0604020202020204" pitchFamily="34" charset="0"/>
                        </a:rPr>
                        <a:t>458 388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651 043 337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651 </a:t>
                      </a:r>
                      <a:r>
                        <a:rPr lang="en-ZA" sz="1200" dirty="0">
                          <a:effectLst/>
                          <a:latin typeface="Arial" panose="020B0604020202020204" pitchFamily="34" charset="0"/>
                          <a:cs typeface="Arial" panose="020B0604020202020204" pitchFamily="34" charset="0"/>
                        </a:rPr>
                        <a:t>043 337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554 </a:t>
                      </a:r>
                      <a:r>
                        <a:rPr lang="en-ZA" sz="1200" dirty="0">
                          <a:effectLst/>
                          <a:latin typeface="Arial" panose="020B0604020202020204" pitchFamily="34" charset="0"/>
                          <a:cs typeface="Arial" panose="020B0604020202020204" pitchFamily="34" charset="0"/>
                        </a:rPr>
                        <a:t>398 791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697 </a:t>
                      </a:r>
                      <a:r>
                        <a:rPr lang="en-ZA" sz="1200" dirty="0">
                          <a:effectLst/>
                          <a:latin typeface="Arial" panose="020B0604020202020204" pitchFamily="34" charset="0"/>
                          <a:cs typeface="Arial" panose="020B0604020202020204" pitchFamily="34" charset="0"/>
                        </a:rPr>
                        <a:t>065 065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747 </a:t>
                      </a:r>
                      <a:r>
                        <a:rPr lang="en-ZA" sz="1200" dirty="0">
                          <a:effectLst/>
                          <a:latin typeface="Arial" panose="020B0604020202020204" pitchFamily="34" charset="0"/>
                          <a:cs typeface="Arial" panose="020B0604020202020204" pitchFamily="34" charset="0"/>
                        </a:rPr>
                        <a:t>681 048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795 </a:t>
                      </a:r>
                      <a:r>
                        <a:rPr lang="en-ZA" sz="1200" dirty="0">
                          <a:effectLst/>
                          <a:latin typeface="Arial" panose="020B0604020202020204" pitchFamily="34" charset="0"/>
                          <a:cs typeface="Arial" panose="020B0604020202020204" pitchFamily="34" charset="0"/>
                        </a:rPr>
                        <a:t>920 887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extLst>
                  <a:ext uri="{0D108BD9-81ED-4DB2-BD59-A6C34878D82A}">
                    <a16:rowId xmlns:a16="http://schemas.microsoft.com/office/drawing/2014/main" val="10002"/>
                  </a:ext>
                </a:extLst>
              </a:tr>
              <a:tr h="407670">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Total Operating Expenditure</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576 104 266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616 </a:t>
                      </a:r>
                      <a:r>
                        <a:rPr lang="en-ZA" sz="1200" dirty="0">
                          <a:effectLst/>
                          <a:latin typeface="Arial" panose="020B0604020202020204" pitchFamily="34" charset="0"/>
                          <a:cs typeface="Arial" panose="020B0604020202020204" pitchFamily="34" charset="0"/>
                        </a:rPr>
                        <a:t>559 950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616 </a:t>
                      </a:r>
                      <a:r>
                        <a:rPr lang="en-ZA" sz="1200" dirty="0">
                          <a:effectLst/>
                          <a:latin typeface="Arial" panose="020B0604020202020204" pitchFamily="34" charset="0"/>
                          <a:cs typeface="Arial" panose="020B0604020202020204" pitchFamily="34" charset="0"/>
                        </a:rPr>
                        <a:t>559 950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280 </a:t>
                      </a:r>
                      <a:r>
                        <a:rPr lang="en-ZA" sz="1200" dirty="0">
                          <a:effectLst/>
                          <a:latin typeface="Arial" panose="020B0604020202020204" pitchFamily="34" charset="0"/>
                          <a:cs typeface="Arial" panose="020B0604020202020204" pitchFamily="34" charset="0"/>
                        </a:rPr>
                        <a:t>618 749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643 </a:t>
                      </a:r>
                      <a:r>
                        <a:rPr lang="en-ZA" sz="1200" dirty="0">
                          <a:effectLst/>
                          <a:latin typeface="Arial" panose="020B0604020202020204" pitchFamily="34" charset="0"/>
                          <a:cs typeface="Arial" panose="020B0604020202020204" pitchFamily="34" charset="0"/>
                        </a:rPr>
                        <a:t>759 713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677 306 123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745 </a:t>
                      </a:r>
                      <a:r>
                        <a:rPr lang="en-ZA" sz="1200" dirty="0">
                          <a:effectLst/>
                          <a:latin typeface="Arial" panose="020B0604020202020204" pitchFamily="34" charset="0"/>
                          <a:cs typeface="Arial" panose="020B0604020202020204" pitchFamily="34" charset="0"/>
                        </a:rPr>
                        <a:t>949 229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extLst>
                  <a:ext uri="{0D108BD9-81ED-4DB2-BD59-A6C34878D82A}">
                    <a16:rowId xmlns:a16="http://schemas.microsoft.com/office/drawing/2014/main" val="10003"/>
                  </a:ext>
                </a:extLst>
              </a:tr>
              <a:tr h="407670">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Operating Performance Surplus/(Deficit)</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135 354 122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34 </a:t>
                      </a:r>
                      <a:r>
                        <a:rPr lang="en-ZA" sz="1200" dirty="0">
                          <a:effectLst/>
                          <a:latin typeface="Arial" panose="020B0604020202020204" pitchFamily="34" charset="0"/>
                          <a:cs typeface="Arial" panose="020B0604020202020204" pitchFamily="34" charset="0"/>
                        </a:rPr>
                        <a:t>483 387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34 483 387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273 780 043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53 </a:t>
                      </a:r>
                      <a:r>
                        <a:rPr lang="en-ZA" sz="1200" dirty="0">
                          <a:effectLst/>
                          <a:latin typeface="Arial" panose="020B0604020202020204" pitchFamily="34" charset="0"/>
                          <a:cs typeface="Arial" panose="020B0604020202020204" pitchFamily="34" charset="0"/>
                        </a:rPr>
                        <a:t>305 352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70 374 925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49 971 658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extLst>
                  <a:ext uri="{0D108BD9-81ED-4DB2-BD59-A6C34878D82A}">
                    <a16:rowId xmlns:a16="http://schemas.microsoft.com/office/drawing/2014/main" val="10004"/>
                  </a:ext>
                </a:extLst>
              </a:tr>
              <a:tr h="212725">
                <a:tc>
                  <a:txBody>
                    <a:bodyPr/>
                    <a:lstStyle/>
                    <a:p>
                      <a:pPr>
                        <a:lnSpc>
                          <a:spcPct val="107000"/>
                        </a:lnSpc>
                        <a:spcAft>
                          <a:spcPts val="800"/>
                        </a:spcAft>
                      </a:pPr>
                      <a:r>
                        <a:rPr lang="en-GB" sz="1200">
                          <a:effectLst/>
                          <a:latin typeface="Arial" panose="020B0604020202020204" pitchFamily="34" charset="0"/>
                          <a:cs typeface="Arial" panose="020B0604020202020204" pitchFamily="34" charset="0"/>
                        </a:rPr>
                        <a:t>Grant Funding % of Total Funding</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61%</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a:effectLst/>
                          <a:latin typeface="Arial" panose="020B0604020202020204" pitchFamily="34" charset="0"/>
                          <a:cs typeface="Arial" panose="020B0604020202020204" pitchFamily="34" charset="0"/>
                        </a:rPr>
                        <a:t>73%</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a:effectLst/>
                          <a:latin typeface="Arial" panose="020B0604020202020204" pitchFamily="34" charset="0"/>
                          <a:cs typeface="Arial" panose="020B0604020202020204" pitchFamily="34" charset="0"/>
                        </a:rPr>
                        <a:t>73%</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a:effectLst/>
                          <a:latin typeface="Arial" panose="020B0604020202020204" pitchFamily="34" charset="0"/>
                          <a:cs typeface="Arial" panose="020B0604020202020204" pitchFamily="34" charset="0"/>
                        </a:rPr>
                        <a:t>81%</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58%</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68%</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a:effectLst/>
                          <a:latin typeface="Arial" panose="020B0604020202020204" pitchFamily="34" charset="0"/>
                          <a:cs typeface="Arial" panose="020B0604020202020204" pitchFamily="34" charset="0"/>
                        </a:rPr>
                        <a:t>66%</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extLst>
                  <a:ext uri="{0D108BD9-81ED-4DB2-BD59-A6C34878D82A}">
                    <a16:rowId xmlns:a16="http://schemas.microsoft.com/office/drawing/2014/main" val="10005"/>
                  </a:ext>
                </a:extLst>
              </a:tr>
              <a:tr h="407670">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Total Operating Revenue</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711 </a:t>
                      </a:r>
                      <a:r>
                        <a:rPr lang="en-ZA" sz="1200" dirty="0">
                          <a:effectLst/>
                          <a:latin typeface="Arial" panose="020B0604020202020204" pitchFamily="34" charset="0"/>
                          <a:cs typeface="Arial" panose="020B0604020202020204" pitchFamily="34" charset="0"/>
                        </a:rPr>
                        <a:t>458 388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651 </a:t>
                      </a:r>
                      <a:r>
                        <a:rPr lang="en-ZA" sz="1200" dirty="0">
                          <a:effectLst/>
                          <a:latin typeface="Arial" panose="020B0604020202020204" pitchFamily="34" charset="0"/>
                          <a:cs typeface="Arial" panose="020B0604020202020204" pitchFamily="34" charset="0"/>
                        </a:rPr>
                        <a:t>043 337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651 043 337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554 </a:t>
                      </a:r>
                      <a:r>
                        <a:rPr lang="en-ZA" sz="1200" dirty="0">
                          <a:effectLst/>
                          <a:latin typeface="Arial" panose="020B0604020202020204" pitchFamily="34" charset="0"/>
                          <a:cs typeface="Arial" panose="020B0604020202020204" pitchFamily="34" charset="0"/>
                        </a:rPr>
                        <a:t>398 791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697 065 065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747 </a:t>
                      </a:r>
                      <a:r>
                        <a:rPr lang="en-ZA" sz="1200" dirty="0">
                          <a:effectLst/>
                          <a:latin typeface="Arial" panose="020B0604020202020204" pitchFamily="34" charset="0"/>
                          <a:cs typeface="Arial" panose="020B0604020202020204" pitchFamily="34" charset="0"/>
                        </a:rPr>
                        <a:t>681 048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795 </a:t>
                      </a:r>
                      <a:r>
                        <a:rPr lang="en-ZA" sz="1200" dirty="0">
                          <a:effectLst/>
                          <a:latin typeface="Arial" panose="020B0604020202020204" pitchFamily="34" charset="0"/>
                          <a:cs typeface="Arial" panose="020B0604020202020204" pitchFamily="34" charset="0"/>
                        </a:rPr>
                        <a:t>920 887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extLst>
                  <a:ext uri="{0D108BD9-81ED-4DB2-BD59-A6C34878D82A}">
                    <a16:rowId xmlns:a16="http://schemas.microsoft.com/office/drawing/2014/main" val="10006"/>
                  </a:ext>
                </a:extLst>
              </a:tr>
              <a:tr h="407670">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Total Operating Expenditure</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576 </a:t>
                      </a:r>
                      <a:r>
                        <a:rPr lang="en-ZA" sz="1200" dirty="0">
                          <a:effectLst/>
                          <a:latin typeface="Arial" panose="020B0604020202020204" pitchFamily="34" charset="0"/>
                          <a:cs typeface="Arial" panose="020B0604020202020204" pitchFamily="34" charset="0"/>
                        </a:rPr>
                        <a:t>104 266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616 </a:t>
                      </a:r>
                      <a:r>
                        <a:rPr lang="en-ZA" sz="1200" dirty="0">
                          <a:effectLst/>
                          <a:latin typeface="Arial" panose="020B0604020202020204" pitchFamily="34" charset="0"/>
                          <a:cs typeface="Arial" panose="020B0604020202020204" pitchFamily="34" charset="0"/>
                        </a:rPr>
                        <a:t>559 950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616 559 950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280 618 749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643 759 713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677 306 123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745 949 229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extLst>
                  <a:ext uri="{0D108BD9-81ED-4DB2-BD59-A6C34878D82A}">
                    <a16:rowId xmlns:a16="http://schemas.microsoft.com/office/drawing/2014/main" val="10007"/>
                  </a:ext>
                </a:extLst>
              </a:tr>
              <a:tr h="407670">
                <a:tc>
                  <a:txBody>
                    <a:bodyPr/>
                    <a:lstStyle/>
                    <a:p>
                      <a:pPr>
                        <a:lnSpc>
                          <a:spcPct val="107000"/>
                        </a:lnSpc>
                        <a:spcAft>
                          <a:spcPts val="800"/>
                        </a:spcAft>
                      </a:pPr>
                      <a:r>
                        <a:rPr lang="en-GB" sz="1200">
                          <a:effectLst/>
                          <a:latin typeface="Arial" panose="020B0604020202020204" pitchFamily="34" charset="0"/>
                          <a:cs typeface="Arial" panose="020B0604020202020204" pitchFamily="34" charset="0"/>
                        </a:rPr>
                        <a:t>Surplus/(Deficit) Budgeted Operating Statement</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135 </a:t>
                      </a:r>
                      <a:r>
                        <a:rPr lang="en-ZA" sz="1200" dirty="0">
                          <a:effectLst/>
                          <a:latin typeface="Arial" panose="020B0604020202020204" pitchFamily="34" charset="0"/>
                          <a:cs typeface="Arial" panose="020B0604020202020204" pitchFamily="34" charset="0"/>
                        </a:rPr>
                        <a:t>354 122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34 </a:t>
                      </a:r>
                      <a:r>
                        <a:rPr lang="en-ZA" sz="1200" dirty="0">
                          <a:effectLst/>
                          <a:latin typeface="Arial" panose="020B0604020202020204" pitchFamily="34" charset="0"/>
                          <a:cs typeface="Arial" panose="020B0604020202020204" pitchFamily="34" charset="0"/>
                        </a:rPr>
                        <a:t>483 387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34 483 387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273 </a:t>
                      </a:r>
                      <a:r>
                        <a:rPr lang="en-ZA" sz="1200" dirty="0">
                          <a:effectLst/>
                          <a:latin typeface="Arial" panose="020B0604020202020204" pitchFamily="34" charset="0"/>
                          <a:cs typeface="Arial" panose="020B0604020202020204" pitchFamily="34" charset="0"/>
                        </a:rPr>
                        <a:t>780 043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53 </a:t>
                      </a:r>
                      <a:r>
                        <a:rPr lang="en-ZA" sz="1200" dirty="0">
                          <a:effectLst/>
                          <a:latin typeface="Arial" panose="020B0604020202020204" pitchFamily="34" charset="0"/>
                          <a:cs typeface="Arial" panose="020B0604020202020204" pitchFamily="34" charset="0"/>
                        </a:rPr>
                        <a:t>305 352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70 </a:t>
                      </a:r>
                      <a:r>
                        <a:rPr lang="en-ZA" sz="1200" dirty="0">
                          <a:effectLst/>
                          <a:latin typeface="Arial" panose="020B0604020202020204" pitchFamily="34" charset="0"/>
                          <a:cs typeface="Arial" panose="020B0604020202020204" pitchFamily="34" charset="0"/>
                        </a:rPr>
                        <a:t>374 925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49 971 658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extLst>
                  <a:ext uri="{0D108BD9-81ED-4DB2-BD59-A6C34878D82A}">
                    <a16:rowId xmlns:a16="http://schemas.microsoft.com/office/drawing/2014/main" val="10008"/>
                  </a:ext>
                </a:extLst>
              </a:tr>
              <a:tr h="407670">
                <a:tc>
                  <a:txBody>
                    <a:bodyPr/>
                    <a:lstStyle/>
                    <a:p>
                      <a:pPr>
                        <a:lnSpc>
                          <a:spcPct val="107000"/>
                        </a:lnSpc>
                        <a:spcAft>
                          <a:spcPts val="800"/>
                        </a:spcAft>
                      </a:pPr>
                      <a:r>
                        <a:rPr lang="en-GB" sz="1200">
                          <a:effectLst/>
                          <a:latin typeface="Arial" panose="020B0604020202020204" pitchFamily="34" charset="0"/>
                          <a:cs typeface="Arial" panose="020B0604020202020204" pitchFamily="34" charset="0"/>
                        </a:rPr>
                        <a:t>Surplus/(Deficit) Considering Reserves and Cash Backing</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430 </a:t>
                      </a:r>
                      <a:r>
                        <a:rPr lang="en-ZA" sz="1200" dirty="0">
                          <a:effectLst/>
                          <a:latin typeface="Arial" panose="020B0604020202020204" pitchFamily="34" charset="0"/>
                          <a:cs typeface="Arial" panose="020B0604020202020204" pitchFamily="34" charset="0"/>
                        </a:rPr>
                        <a:t>647 364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108 787 125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108 </a:t>
                      </a:r>
                      <a:r>
                        <a:rPr lang="en-ZA" sz="1200" dirty="0">
                          <a:effectLst/>
                          <a:latin typeface="Arial" panose="020B0604020202020204" pitchFamily="34" charset="0"/>
                          <a:cs typeface="Arial" panose="020B0604020202020204" pitchFamily="34" charset="0"/>
                        </a:rPr>
                        <a:t>787 125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118 590 744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58 016 939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 </a:t>
                      </a:r>
                      <a:r>
                        <a:rPr lang="en-ZA" sz="1200" dirty="0">
                          <a:effectLst/>
                          <a:latin typeface="Arial" panose="020B0604020202020204" pitchFamily="34" charset="0"/>
                          <a:cs typeface="Arial" panose="020B0604020202020204" pitchFamily="34" charset="0"/>
                        </a:rPr>
                        <a:t>88 418 406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smtClean="0">
                          <a:effectLst/>
                          <a:latin typeface="Arial" panose="020B0604020202020204" pitchFamily="34" charset="0"/>
                          <a:cs typeface="Arial" panose="020B0604020202020204" pitchFamily="34" charset="0"/>
                        </a:rPr>
                        <a:t>92 </a:t>
                      </a:r>
                      <a:r>
                        <a:rPr lang="en-ZA" sz="1200" dirty="0">
                          <a:effectLst/>
                          <a:latin typeface="Arial" panose="020B0604020202020204" pitchFamily="34" charset="0"/>
                          <a:cs typeface="Arial" panose="020B0604020202020204" pitchFamily="34" charset="0"/>
                        </a:rPr>
                        <a:t>486 602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extLst>
                  <a:ext uri="{0D108BD9-81ED-4DB2-BD59-A6C34878D82A}">
                    <a16:rowId xmlns:a16="http://schemas.microsoft.com/office/drawing/2014/main" val="10009"/>
                  </a:ext>
                </a:extLst>
              </a:tr>
              <a:tr h="407670">
                <a:tc>
                  <a:txBody>
                    <a:bodyPr/>
                    <a:lstStyle/>
                    <a:p>
                      <a:pPr>
                        <a:lnSpc>
                          <a:spcPct val="107000"/>
                        </a:lnSpc>
                        <a:spcAft>
                          <a:spcPts val="800"/>
                        </a:spcAft>
                      </a:pPr>
                      <a:r>
                        <a:rPr lang="en-GB" sz="1200">
                          <a:effectLst/>
                          <a:latin typeface="Arial" panose="020B0604020202020204" pitchFamily="34" charset="0"/>
                          <a:cs typeface="Arial" panose="020B0604020202020204" pitchFamily="34" charset="0"/>
                        </a:rPr>
                        <a:t>MTREF Funded (1) / Unfunded (0)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a:effectLst/>
                          <a:latin typeface="Arial" panose="020B0604020202020204" pitchFamily="34" charset="0"/>
                          <a:cs typeface="Arial" panose="020B0604020202020204" pitchFamily="34" charset="0"/>
                        </a:rPr>
                        <a:t>                             -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a:effectLst/>
                          <a:latin typeface="Arial" panose="020B0604020202020204" pitchFamily="34" charset="0"/>
                          <a:cs typeface="Arial" panose="020B0604020202020204" pitchFamily="34" charset="0"/>
                        </a:rPr>
                        <a:t>                              1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                              1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a:effectLst/>
                          <a:latin typeface="Arial" panose="020B0604020202020204" pitchFamily="34" charset="0"/>
                          <a:cs typeface="Arial" panose="020B0604020202020204" pitchFamily="34" charset="0"/>
                        </a:rPr>
                        <a:t>                              1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a:effectLst/>
                          <a:latin typeface="Arial" panose="020B0604020202020204" pitchFamily="34" charset="0"/>
                          <a:cs typeface="Arial" panose="020B0604020202020204" pitchFamily="34" charset="0"/>
                        </a:rPr>
                        <a:t>                              1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a:effectLst/>
                          <a:latin typeface="Arial" panose="020B0604020202020204" pitchFamily="34" charset="0"/>
                          <a:cs typeface="Arial" panose="020B0604020202020204" pitchFamily="34" charset="0"/>
                        </a:rPr>
                        <a:t>                              1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tc>
                  <a:txBody>
                    <a:bodyPr/>
                    <a:lstStyle/>
                    <a:p>
                      <a:pPr>
                        <a:lnSpc>
                          <a:spcPct val="107000"/>
                        </a:lnSpc>
                        <a:spcAft>
                          <a:spcPts val="800"/>
                        </a:spcAft>
                      </a:pPr>
                      <a:r>
                        <a:rPr lang="en-ZA" sz="1200" dirty="0">
                          <a:effectLst/>
                          <a:latin typeface="Arial" panose="020B0604020202020204" pitchFamily="34" charset="0"/>
                          <a:cs typeface="Arial" panose="020B0604020202020204" pitchFamily="34" charset="0"/>
                        </a:rPr>
                        <a:t>                              1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985" marR="6985" marT="6985"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466831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680" y="1114426"/>
            <a:ext cx="8697278" cy="609599"/>
          </a:xfrm>
          <a:solidFill>
            <a:srgbClr val="00B050"/>
          </a:solidFill>
        </p:spPr>
        <p:txBody>
          <a:bodyPr vert="horz" lIns="99551" tIns="49775" rIns="99551" bIns="49775" rtlCol="0" anchor="ctr">
            <a:noAutofit/>
          </a:bodyPr>
          <a:lstStyle/>
          <a:p>
            <a:pPr>
              <a:spcBef>
                <a:spcPct val="20000"/>
              </a:spcBef>
            </a:pPr>
            <a:r>
              <a:rPr lang="en-GB" sz="2000" b="1" kern="0" dirty="0" smtClean="0">
                <a:solidFill>
                  <a:srgbClr val="FFFFFF"/>
                </a:solidFill>
                <a:latin typeface="Arial" charset="0"/>
              </a:rPr>
              <a:t>19. CURRENT </a:t>
            </a:r>
            <a:r>
              <a:rPr lang="en-GB" sz="2000" b="1" kern="0" dirty="0">
                <a:solidFill>
                  <a:srgbClr val="FFFFFF"/>
                </a:solidFill>
                <a:latin typeface="Arial" charset="0"/>
              </a:rPr>
              <a:t>MIG PROJECTS PERFORMANCE</a:t>
            </a:r>
            <a:endParaRPr lang="en-ZA" sz="2000" b="1" kern="0" dirty="0">
              <a:solidFill>
                <a:srgbClr val="FFFFFF"/>
              </a:solidFill>
              <a:latin typeface="Arial" charset="0"/>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2485116506"/>
              </p:ext>
            </p:extLst>
          </p:nvPr>
        </p:nvGraphicFramePr>
        <p:xfrm>
          <a:off x="696119" y="1749879"/>
          <a:ext cx="9334375" cy="4751580"/>
        </p:xfrm>
        <a:graphic>
          <a:graphicData uri="http://schemas.openxmlformats.org/drawingml/2006/table">
            <a:tbl>
              <a:tblPr firstRow="1" firstCol="1" bandRow="1">
                <a:tableStyleId>{5C22544A-7EE6-4342-B048-85BDC9FD1C3A}</a:tableStyleId>
              </a:tblPr>
              <a:tblGrid>
                <a:gridCol w="1092999">
                  <a:extLst>
                    <a:ext uri="{9D8B030D-6E8A-4147-A177-3AD203B41FA5}">
                      <a16:colId xmlns:a16="http://schemas.microsoft.com/office/drawing/2014/main" val="20000"/>
                    </a:ext>
                  </a:extLst>
                </a:gridCol>
                <a:gridCol w="980030">
                  <a:extLst>
                    <a:ext uri="{9D8B030D-6E8A-4147-A177-3AD203B41FA5}">
                      <a16:colId xmlns:a16="http://schemas.microsoft.com/office/drawing/2014/main" val="20001"/>
                    </a:ext>
                  </a:extLst>
                </a:gridCol>
                <a:gridCol w="882513">
                  <a:extLst>
                    <a:ext uri="{9D8B030D-6E8A-4147-A177-3AD203B41FA5}">
                      <a16:colId xmlns:a16="http://schemas.microsoft.com/office/drawing/2014/main" val="20002"/>
                    </a:ext>
                  </a:extLst>
                </a:gridCol>
                <a:gridCol w="1017377">
                  <a:extLst>
                    <a:ext uri="{9D8B030D-6E8A-4147-A177-3AD203B41FA5}">
                      <a16:colId xmlns:a16="http://schemas.microsoft.com/office/drawing/2014/main" val="20003"/>
                    </a:ext>
                  </a:extLst>
                </a:gridCol>
                <a:gridCol w="943372">
                  <a:extLst>
                    <a:ext uri="{9D8B030D-6E8A-4147-A177-3AD203B41FA5}">
                      <a16:colId xmlns:a16="http://schemas.microsoft.com/office/drawing/2014/main" val="20004"/>
                    </a:ext>
                  </a:extLst>
                </a:gridCol>
                <a:gridCol w="1274660">
                  <a:extLst>
                    <a:ext uri="{9D8B030D-6E8A-4147-A177-3AD203B41FA5}">
                      <a16:colId xmlns:a16="http://schemas.microsoft.com/office/drawing/2014/main" val="20005"/>
                    </a:ext>
                  </a:extLst>
                </a:gridCol>
                <a:gridCol w="1280885">
                  <a:extLst>
                    <a:ext uri="{9D8B030D-6E8A-4147-A177-3AD203B41FA5}">
                      <a16:colId xmlns:a16="http://schemas.microsoft.com/office/drawing/2014/main" val="20006"/>
                    </a:ext>
                  </a:extLst>
                </a:gridCol>
                <a:gridCol w="1862539">
                  <a:extLst>
                    <a:ext uri="{9D8B030D-6E8A-4147-A177-3AD203B41FA5}">
                      <a16:colId xmlns:a16="http://schemas.microsoft.com/office/drawing/2014/main" val="20007"/>
                    </a:ext>
                  </a:extLst>
                </a:gridCol>
              </a:tblGrid>
              <a:tr h="40625">
                <a:tc>
                  <a:txBody>
                    <a:bodyPr/>
                    <a:lstStyle/>
                    <a:p>
                      <a:pPr marL="457200" algn="just">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Project Name</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marL="457200" algn="just">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National Project Number</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marL="457200" algn="l">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Actual Start Date</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marL="457200" algn="just">
                        <a:lnSpc>
                          <a:spcPct val="115000"/>
                        </a:lnSpc>
                        <a:spcBef>
                          <a:spcPts val="1200"/>
                        </a:spcBef>
                        <a:spcAft>
                          <a:spcPts val="0"/>
                        </a:spcAft>
                      </a:pPr>
                      <a:r>
                        <a:rPr lang="en-US" sz="1200">
                          <a:effectLst/>
                          <a:latin typeface="Arial" panose="020B0604020202020204" pitchFamily="34" charset="0"/>
                          <a:cs typeface="Arial" panose="020B0604020202020204" pitchFamily="34" charset="0"/>
                        </a:rPr>
                        <a:t>Anticipated Completion Date</a:t>
                      </a:r>
                      <a:endParaRPr lang="en-ZA" sz="120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marL="457200" algn="just">
                        <a:lnSpc>
                          <a:spcPct val="115000"/>
                        </a:lnSpc>
                        <a:spcBef>
                          <a:spcPts val="1200"/>
                        </a:spcBef>
                        <a:spcAft>
                          <a:spcPts val="0"/>
                        </a:spcAft>
                      </a:pPr>
                      <a:r>
                        <a:rPr lang="en-US" sz="1200">
                          <a:effectLst/>
                          <a:latin typeface="Arial" panose="020B0604020202020204" pitchFamily="34" charset="0"/>
                          <a:cs typeface="Arial" panose="020B0604020202020204" pitchFamily="34" charset="0"/>
                        </a:rPr>
                        <a:t>MIG Registered Funds “000”</a:t>
                      </a:r>
                      <a:endParaRPr lang="en-ZA" sz="120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marL="457200" algn="just">
                        <a:lnSpc>
                          <a:spcPct val="115000"/>
                        </a:lnSpc>
                        <a:spcBef>
                          <a:spcPts val="1200"/>
                        </a:spcBef>
                        <a:spcAft>
                          <a:spcPts val="0"/>
                        </a:spcAft>
                      </a:pPr>
                      <a:r>
                        <a:rPr lang="en-US" sz="1200">
                          <a:effectLst/>
                          <a:latin typeface="Arial" panose="020B0604020202020204" pitchFamily="34" charset="0"/>
                          <a:cs typeface="Arial" panose="020B0604020202020204" pitchFamily="34" charset="0"/>
                        </a:rPr>
                        <a:t>Budgeted MIG Funds 2020/21 FY</a:t>
                      </a:r>
                      <a:endParaRPr lang="en-ZA" sz="120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marL="457200" algn="just">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Accumulative Expenditure</a:t>
                      </a:r>
                      <a:endParaRPr lang="en-ZA" sz="1200" dirty="0">
                        <a:effectLst/>
                        <a:latin typeface="Arial" panose="020B0604020202020204" pitchFamily="34" charset="0"/>
                        <a:cs typeface="Arial" panose="020B0604020202020204" pitchFamily="34" charset="0"/>
                      </a:endParaRPr>
                    </a:p>
                    <a:p>
                      <a:pPr marL="457200" algn="just">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2020/21 FY</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marL="457200" algn="just">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Remarks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extLst>
                  <a:ext uri="{0D108BD9-81ED-4DB2-BD59-A6C34878D82A}">
                    <a16:rowId xmlns:a16="http://schemas.microsoft.com/office/drawing/2014/main" val="10000"/>
                  </a:ext>
                </a:extLst>
              </a:tr>
              <a:tr h="363212">
                <a:tc>
                  <a:txBody>
                    <a:bodyPr/>
                    <a:lstStyle/>
                    <a:p>
                      <a:pPr>
                        <a:lnSpc>
                          <a:spcPct val="115000"/>
                        </a:lnSpc>
                        <a:spcBef>
                          <a:spcPts val="1200"/>
                        </a:spcBef>
                        <a:spcAft>
                          <a:spcPts val="1000"/>
                        </a:spcAft>
                      </a:pPr>
                      <a:r>
                        <a:rPr lang="en-US" sz="1200" dirty="0" err="1">
                          <a:effectLst/>
                          <a:latin typeface="Arial" panose="020B0604020202020204" pitchFamily="34" charset="0"/>
                          <a:cs typeface="Arial" panose="020B0604020202020204" pitchFamily="34" charset="0"/>
                        </a:rPr>
                        <a:t>Leboeng</a:t>
                      </a:r>
                      <a:r>
                        <a:rPr lang="en-US" sz="1200" dirty="0">
                          <a:effectLst/>
                          <a:latin typeface="Arial" panose="020B0604020202020204" pitchFamily="34" charset="0"/>
                          <a:cs typeface="Arial" panose="020B0604020202020204" pitchFamily="34" charset="0"/>
                        </a:rPr>
                        <a:t> Access Road -  Phase 2</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0"/>
                        </a:spcAft>
                      </a:pPr>
                      <a:r>
                        <a:rPr lang="en-US" sz="1200">
                          <a:effectLst/>
                          <a:latin typeface="Arial" panose="020B0604020202020204" pitchFamily="34" charset="0"/>
                          <a:cs typeface="Arial" panose="020B0604020202020204" pitchFamily="34" charset="0"/>
                        </a:rPr>
                        <a:t>MIG/LP/2166/R,ST/16/18</a:t>
                      </a:r>
                      <a:endParaRPr lang="en-ZA" sz="120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100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cs typeface="Arial" panose="020B0604020202020204" pitchFamily="34" charset="0"/>
                      </a:endParaRPr>
                    </a:p>
                    <a:p>
                      <a:pPr>
                        <a:lnSpc>
                          <a:spcPct val="115000"/>
                        </a:lnSpc>
                        <a:spcAft>
                          <a:spcPts val="1000"/>
                        </a:spcAft>
                      </a:pPr>
                      <a:r>
                        <a:rPr lang="en-US" sz="1200" dirty="0">
                          <a:effectLst/>
                          <a:latin typeface="Arial" panose="020B0604020202020204" pitchFamily="34" charset="0"/>
                          <a:cs typeface="Arial" panose="020B0604020202020204" pitchFamily="34" charset="0"/>
                        </a:rPr>
                        <a:t>25/03/2020</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100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cs typeface="Arial" panose="020B0604020202020204" pitchFamily="34" charset="0"/>
                      </a:endParaRPr>
                    </a:p>
                    <a:p>
                      <a:pPr>
                        <a:lnSpc>
                          <a:spcPct val="115000"/>
                        </a:lnSpc>
                        <a:spcAft>
                          <a:spcPts val="1000"/>
                        </a:spcAft>
                      </a:pPr>
                      <a:r>
                        <a:rPr lang="en-US" sz="1200" dirty="0" smtClean="0">
                          <a:effectLst/>
                          <a:latin typeface="Arial" panose="020B0604020202020204" pitchFamily="34" charset="0"/>
                          <a:cs typeface="Arial" panose="020B0604020202020204" pitchFamily="34" charset="0"/>
                        </a:rPr>
                        <a:t>25/06/2021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marL="457200">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R 51,437m</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0"/>
                        </a:spcAft>
                      </a:pPr>
                      <a:r>
                        <a:rPr lang="en-US" sz="1200" dirty="0">
                          <a:effectLst/>
                          <a:latin typeface="Arial" panose="020B0604020202020204" pitchFamily="34" charset="0"/>
                          <a:cs typeface="Arial" panose="020B0604020202020204" pitchFamily="34" charset="0"/>
                        </a:rPr>
                        <a:t>R 34,137,918.83</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1000"/>
                        </a:spcAft>
                      </a:pPr>
                      <a:r>
                        <a:rPr lang="en-US" sz="1200" dirty="0">
                          <a:effectLst/>
                          <a:latin typeface="Arial" panose="020B0604020202020204" pitchFamily="34" charset="0"/>
                          <a:cs typeface="Arial" panose="020B0604020202020204" pitchFamily="34" charset="0"/>
                        </a:rPr>
                        <a:t>R </a:t>
                      </a:r>
                      <a:r>
                        <a:rPr lang="en-US" sz="1200" dirty="0" smtClean="0">
                          <a:effectLst/>
                          <a:latin typeface="Arial" panose="020B0604020202020204" pitchFamily="34" charset="0"/>
                          <a:cs typeface="Arial" panose="020B0604020202020204" pitchFamily="34" charset="0"/>
                        </a:rPr>
                        <a:t>9,</a:t>
                      </a:r>
                      <a:r>
                        <a:rPr lang="en-US" sz="1200" baseline="0" dirty="0" smtClean="0">
                          <a:effectLst/>
                          <a:latin typeface="Arial" panose="020B0604020202020204" pitchFamily="34" charset="0"/>
                          <a:cs typeface="Arial" panose="020B0604020202020204" pitchFamily="34" charset="0"/>
                        </a:rPr>
                        <a:t> 559,434.35</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0"/>
                        </a:spcAft>
                      </a:pPr>
                      <a:r>
                        <a:rPr lang="en-US" sz="1200" dirty="0">
                          <a:effectLst/>
                          <a:latin typeface="Arial" panose="020B0604020202020204" pitchFamily="34" charset="0"/>
                          <a:cs typeface="Arial" panose="020B0604020202020204" pitchFamily="34" charset="0"/>
                        </a:rPr>
                        <a:t>The project is at </a:t>
                      </a:r>
                      <a:r>
                        <a:rPr lang="en-US" sz="1200" dirty="0" smtClean="0">
                          <a:effectLst/>
                          <a:latin typeface="Arial" panose="020B0604020202020204" pitchFamily="34" charset="0"/>
                          <a:cs typeface="Arial" panose="020B0604020202020204" pitchFamily="34" charset="0"/>
                        </a:rPr>
                        <a:t>46% </a:t>
                      </a:r>
                      <a:r>
                        <a:rPr lang="en-US" sz="1200" dirty="0">
                          <a:effectLst/>
                          <a:latin typeface="Arial" panose="020B0604020202020204" pitchFamily="34" charset="0"/>
                          <a:cs typeface="Arial" panose="020B0604020202020204" pitchFamily="34" charset="0"/>
                        </a:rPr>
                        <a:t>to date. 6km roadbed and 3km selected layer complete, Busy with repairs of 6km sub base which was damaged by heavy rains.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3688" marR="23688" marT="0" marB="0"/>
                </a:tc>
                <a:extLst>
                  <a:ext uri="{0D108BD9-81ED-4DB2-BD59-A6C34878D82A}">
                    <a16:rowId xmlns:a16="http://schemas.microsoft.com/office/drawing/2014/main" val="10001"/>
                  </a:ext>
                </a:extLst>
              </a:tr>
              <a:tr h="363212">
                <a:tc>
                  <a:txBody>
                    <a:bodyPr/>
                    <a:lstStyle/>
                    <a:p>
                      <a:pPr>
                        <a:lnSpc>
                          <a:spcPct val="115000"/>
                        </a:lnSpc>
                        <a:spcAft>
                          <a:spcPts val="1000"/>
                        </a:spcAft>
                      </a:pPr>
                      <a:r>
                        <a:rPr lang="en-US" sz="1200" dirty="0" err="1">
                          <a:effectLst/>
                          <a:latin typeface="Arial" panose="020B0604020202020204" pitchFamily="34" charset="0"/>
                          <a:cs typeface="Arial" panose="020B0604020202020204" pitchFamily="34" charset="0"/>
                        </a:rPr>
                        <a:t>Magakala</a:t>
                      </a:r>
                      <a:r>
                        <a:rPr lang="en-US" sz="1200" dirty="0">
                          <a:effectLst/>
                          <a:latin typeface="Arial" panose="020B0604020202020204" pitchFamily="34" charset="0"/>
                          <a:cs typeface="Arial" panose="020B0604020202020204" pitchFamily="34" charset="0"/>
                        </a:rPr>
                        <a:t> Access Bridge and Access Road – Phase 2</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a:lnSpc>
                          <a:spcPct val="115000"/>
                        </a:lnSpc>
                        <a:spcAft>
                          <a:spcPts val="1000"/>
                        </a:spcAft>
                      </a:pPr>
                      <a:r>
                        <a:rPr lang="en-US" sz="1200" dirty="0">
                          <a:effectLst/>
                          <a:latin typeface="Arial" panose="020B0604020202020204" pitchFamily="34" charset="0"/>
                          <a:cs typeface="Arial" panose="020B0604020202020204" pitchFamily="34" charset="0"/>
                        </a:rPr>
                        <a:t>MIG/LP/2286/R,ST/18/21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marL="457200">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14/12/2020</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marL="457200">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15/12/2021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marL="457200">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R 54,702m</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1000"/>
                        </a:spcAft>
                      </a:pPr>
                      <a:r>
                        <a:rPr lang="en-US" sz="1200" dirty="0">
                          <a:effectLst/>
                          <a:latin typeface="Arial" panose="020B0604020202020204" pitchFamily="34" charset="0"/>
                          <a:cs typeface="Arial" panose="020B0604020202020204" pitchFamily="34" charset="0"/>
                        </a:rPr>
                        <a:t>R 40,498,129.58</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1000"/>
                        </a:spcAft>
                      </a:pPr>
                      <a:r>
                        <a:rPr lang="en-US" sz="1200" dirty="0">
                          <a:effectLst/>
                          <a:latin typeface="Arial" panose="020B0604020202020204" pitchFamily="34" charset="0"/>
                          <a:cs typeface="Arial" panose="020B0604020202020204" pitchFamily="34" charset="0"/>
                        </a:rPr>
                        <a:t>R </a:t>
                      </a:r>
                      <a:r>
                        <a:rPr lang="en-US" sz="1200" dirty="0" smtClean="0">
                          <a:effectLst/>
                          <a:latin typeface="Arial" panose="020B0604020202020204" pitchFamily="34" charset="0"/>
                          <a:cs typeface="Arial" panose="020B0604020202020204" pitchFamily="34" charset="0"/>
                        </a:rPr>
                        <a:t>4 886 273.73</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gn="just">
                        <a:lnSpc>
                          <a:spcPct val="115000"/>
                        </a:lnSpc>
                        <a:spcAft>
                          <a:spcPts val="1000"/>
                        </a:spcAft>
                      </a:pPr>
                      <a:r>
                        <a:rPr lang="en-ZA" sz="1200" dirty="0" smtClean="0">
                          <a:effectLst/>
                          <a:latin typeface="Arial" panose="020B0604020202020204" pitchFamily="34" charset="0"/>
                          <a:cs typeface="Arial" panose="020B0604020202020204" pitchFamily="34" charset="0"/>
                        </a:rPr>
                        <a:t>The project is on hold due to court</a:t>
                      </a:r>
                      <a:r>
                        <a:rPr lang="en-ZA" sz="1200" baseline="0" dirty="0" smtClean="0">
                          <a:effectLst/>
                          <a:latin typeface="Arial" panose="020B0604020202020204" pitchFamily="34" charset="0"/>
                          <a:cs typeface="Arial" panose="020B0604020202020204" pitchFamily="34" charset="0"/>
                        </a:rPr>
                        <a:t> order interdict</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extLst>
                  <a:ext uri="{0D108BD9-81ED-4DB2-BD59-A6C34878D82A}">
                    <a16:rowId xmlns:a16="http://schemas.microsoft.com/office/drawing/2014/main" val="10002"/>
                  </a:ext>
                </a:extLst>
              </a:tr>
              <a:tr h="544819">
                <a:tc>
                  <a:txBody>
                    <a:bodyPr/>
                    <a:lstStyle/>
                    <a:p>
                      <a:pPr>
                        <a:lnSpc>
                          <a:spcPct val="115000"/>
                        </a:lnSpc>
                        <a:spcBef>
                          <a:spcPts val="1200"/>
                        </a:spcBef>
                        <a:spcAft>
                          <a:spcPts val="1000"/>
                        </a:spcAft>
                      </a:pPr>
                      <a:r>
                        <a:rPr lang="en-US" sz="1200" dirty="0" err="1">
                          <a:effectLst/>
                          <a:latin typeface="Arial" panose="020B0604020202020204" pitchFamily="34" charset="0"/>
                          <a:cs typeface="Arial" panose="020B0604020202020204" pitchFamily="34" charset="0"/>
                        </a:rPr>
                        <a:t>Mashung</a:t>
                      </a:r>
                      <a:r>
                        <a:rPr lang="en-US" sz="1200" dirty="0">
                          <a:effectLst/>
                          <a:latin typeface="Arial" panose="020B0604020202020204" pitchFamily="34" charset="0"/>
                          <a:cs typeface="Arial" panose="020B0604020202020204" pitchFamily="34" charset="0"/>
                        </a:rPr>
                        <a:t> Internal Street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marL="457200">
                        <a:lnSpc>
                          <a:spcPct val="115000"/>
                        </a:lnSpc>
                        <a:spcBef>
                          <a:spcPts val="1200"/>
                        </a:spcBef>
                        <a:spcAft>
                          <a:spcPts val="0"/>
                        </a:spcAft>
                      </a:pPr>
                      <a:r>
                        <a:rPr lang="en-US" sz="1200" dirty="0">
                          <a:effectLst/>
                          <a:latin typeface="Arial" panose="020B0604020202020204" pitchFamily="34" charset="0"/>
                          <a:cs typeface="Arial" panose="020B0604020202020204" pitchFamily="34" charset="0"/>
                        </a:rPr>
                        <a:t>MIG/R/LP/15872/18/21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100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cs typeface="Arial" panose="020B0604020202020204" pitchFamily="34" charset="0"/>
                      </a:endParaRPr>
                    </a:p>
                    <a:p>
                      <a:pPr>
                        <a:lnSpc>
                          <a:spcPct val="115000"/>
                        </a:lnSpc>
                        <a:spcAft>
                          <a:spcPts val="1000"/>
                        </a:spcAft>
                      </a:pPr>
                      <a:r>
                        <a:rPr lang="en-US" sz="1200">
                          <a:effectLst/>
                          <a:latin typeface="Arial" panose="020B0604020202020204" pitchFamily="34" charset="0"/>
                          <a:cs typeface="Arial" panose="020B0604020202020204" pitchFamily="34" charset="0"/>
                        </a:rPr>
                        <a:t>14/12/2020</a:t>
                      </a:r>
                      <a:endParaRPr lang="en-ZA" sz="120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a:lnSpc>
                          <a:spcPct val="115000"/>
                        </a:lnSpc>
                        <a:spcAft>
                          <a:spcPts val="100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cs typeface="Arial" panose="020B0604020202020204" pitchFamily="34" charset="0"/>
                      </a:endParaRPr>
                    </a:p>
                    <a:p>
                      <a:pPr>
                        <a:lnSpc>
                          <a:spcPct val="115000"/>
                        </a:lnSpc>
                        <a:spcAft>
                          <a:spcPts val="1000"/>
                        </a:spcAft>
                      </a:pPr>
                      <a:r>
                        <a:rPr lang="en-US" sz="1200" dirty="0">
                          <a:effectLst/>
                          <a:latin typeface="Arial" panose="020B0604020202020204" pitchFamily="34" charset="0"/>
                          <a:cs typeface="Arial" panose="020B0604020202020204" pitchFamily="34" charset="0"/>
                        </a:rPr>
                        <a:t>15/12/2021</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tc>
                  <a:txBody>
                    <a:bodyPr/>
                    <a:lstStyle/>
                    <a:p>
                      <a:pPr marL="457200">
                        <a:lnSpc>
                          <a:spcPct val="115000"/>
                        </a:lnSpc>
                        <a:spcBef>
                          <a:spcPts val="1200"/>
                        </a:spcBef>
                        <a:spcAft>
                          <a:spcPts val="0"/>
                        </a:spcAft>
                      </a:pPr>
                      <a:r>
                        <a:rPr lang="en-US" sz="1200">
                          <a:effectLst/>
                          <a:latin typeface="Arial" panose="020B0604020202020204" pitchFamily="34" charset="0"/>
                          <a:cs typeface="Arial" panose="020B0604020202020204" pitchFamily="34" charset="0"/>
                        </a:rPr>
                        <a:t>R 44,460m</a:t>
                      </a:r>
                      <a:endParaRPr lang="en-ZA" sz="120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100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cs typeface="Arial" panose="020B0604020202020204" pitchFamily="34" charset="0"/>
                      </a:endParaRPr>
                    </a:p>
                    <a:p>
                      <a:pPr>
                        <a:lnSpc>
                          <a:spcPct val="115000"/>
                        </a:lnSpc>
                        <a:spcAft>
                          <a:spcPts val="1000"/>
                        </a:spcAft>
                      </a:pPr>
                      <a:r>
                        <a:rPr lang="en-US" sz="1200">
                          <a:effectLst/>
                          <a:latin typeface="Arial" panose="020B0604020202020204" pitchFamily="34" charset="0"/>
                          <a:cs typeface="Arial" panose="020B0604020202020204" pitchFamily="34" charset="0"/>
                        </a:rPr>
                        <a:t>R 4,971,101.59</a:t>
                      </a:r>
                      <a:endParaRPr lang="en-ZA" sz="1200">
                        <a:effectLst/>
                        <a:latin typeface="Arial" panose="020B0604020202020204" pitchFamily="34" charset="0"/>
                        <a:cs typeface="Arial" panose="020B0604020202020204" pitchFamily="34" charset="0"/>
                      </a:endParaRPr>
                    </a:p>
                    <a:p>
                      <a:pPr>
                        <a:lnSpc>
                          <a:spcPct val="115000"/>
                        </a:lnSpc>
                        <a:spcAft>
                          <a:spcPts val="100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a:lnSpc>
                          <a:spcPct val="115000"/>
                        </a:lnSpc>
                        <a:spcAft>
                          <a:spcPts val="1000"/>
                        </a:spcAft>
                      </a:pPr>
                      <a:r>
                        <a:rPr lang="en-US" sz="1200" dirty="0">
                          <a:effectLst/>
                          <a:latin typeface="Arial" panose="020B0604020202020204" pitchFamily="34" charset="0"/>
                          <a:cs typeface="Arial" panose="020B0604020202020204" pitchFamily="34" charset="0"/>
                        </a:rPr>
                        <a:t>R </a:t>
                      </a:r>
                      <a:r>
                        <a:rPr lang="en-US" sz="1200" dirty="0" smtClean="0">
                          <a:effectLst/>
                          <a:latin typeface="Arial" panose="020B0604020202020204" pitchFamily="34" charset="0"/>
                          <a:cs typeface="Arial" panose="020B0604020202020204" pitchFamily="34" charset="0"/>
                        </a:rPr>
                        <a:t>2 102 110.64</a:t>
                      </a:r>
                      <a:r>
                        <a:rPr lang="en-US" sz="1200" baseline="0" dirty="0" smtClean="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nchor="ctr"/>
                </a:tc>
                <a:tc>
                  <a:txBody>
                    <a:bodyPr/>
                    <a:lstStyle/>
                    <a:p>
                      <a:pPr marL="0" marR="0" lvl="0" indent="0" algn="just" defTabSz="995507" rtl="0" eaLnBrk="1" fontAlgn="auto" latinLnBrk="0" hangingPunct="1">
                        <a:lnSpc>
                          <a:spcPct val="115000"/>
                        </a:lnSpc>
                        <a:spcBef>
                          <a:spcPts val="0"/>
                        </a:spcBef>
                        <a:spcAft>
                          <a:spcPts val="1000"/>
                        </a:spcAft>
                        <a:buClrTx/>
                        <a:buSzTx/>
                        <a:buFontTx/>
                        <a:buNone/>
                        <a:tabLst/>
                        <a:defRPr/>
                      </a:pPr>
                      <a:r>
                        <a:rPr kumimoji="0" lang="en-ZA" sz="120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The project is on hold due to court order interdict</a:t>
                      </a:r>
                    </a:p>
                    <a:p>
                      <a:pPr algn="just">
                        <a:lnSpc>
                          <a:spcPct val="115000"/>
                        </a:lnSpc>
                        <a:spcAft>
                          <a:spcPts val="1000"/>
                        </a:spcAft>
                      </a:pP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23688" marR="2368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58921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151" y="733425"/>
            <a:ext cx="8697278" cy="609599"/>
          </a:xfrm>
          <a:solidFill>
            <a:srgbClr val="00B050"/>
          </a:solidFill>
        </p:spPr>
        <p:txBody>
          <a:bodyPr vert="horz" lIns="99551" tIns="49775" rIns="99551" bIns="49775" rtlCol="0" anchor="ctr">
            <a:noAutofit/>
          </a:bodyPr>
          <a:lstStyle/>
          <a:p>
            <a:pPr>
              <a:spcBef>
                <a:spcPct val="20000"/>
              </a:spcBef>
            </a:pPr>
            <a:r>
              <a:rPr lang="en-US" sz="2000" b="1" kern="0" dirty="0" smtClean="0">
                <a:solidFill>
                  <a:srgbClr val="FFFFFF"/>
                </a:solidFill>
                <a:latin typeface="Arial" charset="0"/>
              </a:rPr>
              <a:t>20. SERVICE DELIVERY MIDYEAR (July to December 2020) PERFORMANCE (SDBIP</a:t>
            </a:r>
            <a:r>
              <a:rPr lang="en-US" sz="2000" b="1" kern="0" dirty="0">
                <a:solidFill>
                  <a:srgbClr val="FFFFFF"/>
                </a:solidFill>
                <a:latin typeface="Arial" charset="0"/>
              </a:rPr>
              <a:t> </a:t>
            </a:r>
            <a:r>
              <a:rPr lang="en-US" sz="2000" b="1" kern="0" dirty="0" smtClean="0">
                <a:solidFill>
                  <a:srgbClr val="FFFFFF"/>
                </a:solidFill>
                <a:latin typeface="Arial" charset="0"/>
              </a:rPr>
              <a:t>2020/2021)</a:t>
            </a:r>
            <a:endParaRPr lang="en-ZA" sz="2000" b="1" kern="0" dirty="0">
              <a:solidFill>
                <a:srgbClr val="FFFFFF"/>
              </a:solidFill>
              <a:latin typeface="Arial" charset="0"/>
              <a:ea typeface="+mn-ea"/>
              <a:cs typeface="+mn-cs"/>
            </a:endParaRPr>
          </a:p>
        </p:txBody>
      </p:sp>
      <p:sp>
        <p:nvSpPr>
          <p:cNvPr id="5" name="Content Placeholder 2"/>
          <p:cNvSpPr>
            <a:spLocks noGrp="1"/>
          </p:cNvSpPr>
          <p:nvPr>
            <p:ph idx="1"/>
          </p:nvPr>
        </p:nvSpPr>
        <p:spPr>
          <a:xfrm>
            <a:off x="995680" y="1343025"/>
            <a:ext cx="8697279" cy="5412774"/>
          </a:xfrm>
        </p:spPr>
        <p:txBody>
          <a:bodyPr>
            <a:normAutofit/>
          </a:bodyPr>
          <a:lstStyle/>
          <a:p>
            <a:pPr marL="342900" indent="-342900">
              <a:buFont typeface="+mj-lt"/>
              <a:buAutoNum type="arabicPeriod"/>
            </a:pPr>
            <a:r>
              <a:rPr lang="en-ZA" sz="1600" dirty="0">
                <a:latin typeface="Arial" panose="020B0604020202020204" pitchFamily="34" charset="0"/>
                <a:cs typeface="Arial" panose="020B0604020202020204" pitchFamily="34" charset="0"/>
              </a:rPr>
              <a:t>The municipality has 61 Institutional indicators reportable in the first half of the 2020/21 financial year. By the end of the semester the municipality achieved 28(46%) of its 61 indicators. This brings the overall performance of the municipality to 46% in the first half of the 2020/21 financial </a:t>
            </a:r>
            <a:r>
              <a:rPr lang="en-ZA" sz="1600" dirty="0" smtClean="0">
                <a:latin typeface="Arial" panose="020B0604020202020204" pitchFamily="34" charset="0"/>
                <a:cs typeface="Arial" panose="020B0604020202020204" pitchFamily="34" charset="0"/>
              </a:rPr>
              <a:t>year.</a:t>
            </a:r>
          </a:p>
          <a:p>
            <a:pPr marL="0" indent="0">
              <a:buNone/>
            </a:pPr>
            <a:endParaRPr lang="en-ZA" sz="1600" dirty="0">
              <a:solidFill>
                <a:schemeClr val="tx1"/>
              </a:solidFill>
              <a:latin typeface="Arial" panose="020B0604020202020204" pitchFamily="34" charset="0"/>
              <a:cs typeface="Arial" panose="020B0604020202020204" pitchFamily="34" charset="0"/>
            </a:endParaRPr>
          </a:p>
          <a:p>
            <a:pPr marL="0" indent="0">
              <a:buNone/>
            </a:pPr>
            <a:endParaRPr lang="en-US" sz="1600" dirty="0" smtClean="0">
              <a:solidFill>
                <a:schemeClr val="tx1"/>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01898932"/>
              </p:ext>
            </p:extLst>
          </p:nvPr>
        </p:nvGraphicFramePr>
        <p:xfrm>
          <a:off x="995680" y="2486025"/>
          <a:ext cx="8820150" cy="4634992"/>
        </p:xfrm>
        <a:graphic>
          <a:graphicData uri="http://schemas.openxmlformats.org/drawingml/2006/table">
            <a:tbl>
              <a:tblPr firstRow="1" firstCol="1" bandRow="1">
                <a:tableStyleId>{5C22544A-7EE6-4342-B048-85BDC9FD1C3A}</a:tableStyleId>
              </a:tblPr>
              <a:tblGrid>
                <a:gridCol w="3061582">
                  <a:extLst>
                    <a:ext uri="{9D8B030D-6E8A-4147-A177-3AD203B41FA5}">
                      <a16:colId xmlns:a16="http://schemas.microsoft.com/office/drawing/2014/main" val="20000"/>
                    </a:ext>
                  </a:extLst>
                </a:gridCol>
                <a:gridCol w="1350399">
                  <a:extLst>
                    <a:ext uri="{9D8B030D-6E8A-4147-A177-3AD203B41FA5}">
                      <a16:colId xmlns:a16="http://schemas.microsoft.com/office/drawing/2014/main" val="20001"/>
                    </a:ext>
                  </a:extLst>
                </a:gridCol>
                <a:gridCol w="900689">
                  <a:extLst>
                    <a:ext uri="{9D8B030D-6E8A-4147-A177-3AD203B41FA5}">
                      <a16:colId xmlns:a16="http://schemas.microsoft.com/office/drawing/2014/main" val="20002"/>
                    </a:ext>
                  </a:extLst>
                </a:gridCol>
                <a:gridCol w="1260203">
                  <a:extLst>
                    <a:ext uri="{9D8B030D-6E8A-4147-A177-3AD203B41FA5}">
                      <a16:colId xmlns:a16="http://schemas.microsoft.com/office/drawing/2014/main" val="20003"/>
                    </a:ext>
                  </a:extLst>
                </a:gridCol>
                <a:gridCol w="1076635">
                  <a:extLst>
                    <a:ext uri="{9D8B030D-6E8A-4147-A177-3AD203B41FA5}">
                      <a16:colId xmlns:a16="http://schemas.microsoft.com/office/drawing/2014/main" val="20004"/>
                    </a:ext>
                  </a:extLst>
                </a:gridCol>
                <a:gridCol w="1170642">
                  <a:extLst>
                    <a:ext uri="{9D8B030D-6E8A-4147-A177-3AD203B41FA5}">
                      <a16:colId xmlns:a16="http://schemas.microsoft.com/office/drawing/2014/main" val="20005"/>
                    </a:ext>
                  </a:extLst>
                </a:gridCol>
              </a:tblGrid>
              <a:tr h="543560">
                <a:tc>
                  <a:txBody>
                    <a:bodyPr/>
                    <a:lstStyle/>
                    <a:p>
                      <a:pPr algn="just">
                        <a:lnSpc>
                          <a:spcPct val="115000"/>
                        </a:lnSpc>
                        <a:spcAft>
                          <a:spcPts val="1000"/>
                        </a:spcAft>
                      </a:pPr>
                      <a:r>
                        <a:rPr lang="en-US" sz="1600" dirty="0">
                          <a:effectLst/>
                        </a:rPr>
                        <a:t>KPA</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2019/20</a:t>
                      </a:r>
                      <a:endParaRPr lang="en-ZA" sz="1600">
                        <a:effectLst/>
                      </a:endParaRPr>
                    </a:p>
                    <a:p>
                      <a:pPr algn="just">
                        <a:lnSpc>
                          <a:spcPct val="115000"/>
                        </a:lnSpc>
                        <a:spcAft>
                          <a:spcPts val="1000"/>
                        </a:spcAft>
                      </a:pPr>
                      <a:r>
                        <a:rPr lang="en-US" sz="1600">
                          <a:effectLst/>
                        </a:rPr>
                        <a:t>Performance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2020/21  Mid - Year targets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Target achieved</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Target not achieved</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77800">
                <a:tc>
                  <a:txBody>
                    <a:bodyPr/>
                    <a:lstStyle/>
                    <a:p>
                      <a:pPr algn="just">
                        <a:lnSpc>
                          <a:spcPct val="115000"/>
                        </a:lnSpc>
                        <a:spcAft>
                          <a:spcPts val="1000"/>
                        </a:spcAft>
                      </a:pPr>
                      <a:r>
                        <a:rPr lang="en-US" sz="1600">
                          <a:effectLst/>
                        </a:rPr>
                        <a:t>KPA 01: Spatial Rational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22%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11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18%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55600">
                <a:tc>
                  <a:txBody>
                    <a:bodyPr/>
                    <a:lstStyle/>
                    <a:p>
                      <a:pPr algn="just">
                        <a:lnSpc>
                          <a:spcPct val="115000"/>
                        </a:lnSpc>
                        <a:spcAft>
                          <a:spcPts val="1000"/>
                        </a:spcAft>
                      </a:pPr>
                      <a:r>
                        <a:rPr lang="en-US" sz="1600" dirty="0">
                          <a:effectLst/>
                        </a:rPr>
                        <a:t>KPA 02: Institutional Development and Organizational Transformation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dirty="0">
                          <a:effectLst/>
                        </a:rPr>
                        <a:t>57%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50%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65760">
                <a:tc>
                  <a:txBody>
                    <a:bodyPr/>
                    <a:lstStyle/>
                    <a:p>
                      <a:pPr algn="just">
                        <a:lnSpc>
                          <a:spcPct val="115000"/>
                        </a:lnSpc>
                        <a:spcAft>
                          <a:spcPts val="1000"/>
                        </a:spcAft>
                      </a:pPr>
                      <a:r>
                        <a:rPr lang="en-US" sz="1600" dirty="0">
                          <a:effectLst/>
                        </a:rPr>
                        <a:t>KPA 03: Basic Service Delivery and Infrastructure Development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63%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dirty="0">
                          <a:effectLst/>
                        </a:rPr>
                        <a:t>8</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dirty="0">
                          <a:effectLst/>
                        </a:rPr>
                        <a:t>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25%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77800">
                <a:tc>
                  <a:txBody>
                    <a:bodyPr/>
                    <a:lstStyle/>
                    <a:p>
                      <a:pPr algn="just">
                        <a:lnSpc>
                          <a:spcPct val="115000"/>
                        </a:lnSpc>
                        <a:spcAft>
                          <a:spcPts val="1000"/>
                        </a:spcAft>
                      </a:pPr>
                      <a:r>
                        <a:rPr lang="en-US" sz="1600" dirty="0">
                          <a:effectLst/>
                        </a:rPr>
                        <a:t>KPA 04: Local Economic Development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56%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25%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55600">
                <a:tc>
                  <a:txBody>
                    <a:bodyPr/>
                    <a:lstStyle/>
                    <a:p>
                      <a:pPr algn="just">
                        <a:lnSpc>
                          <a:spcPct val="115000"/>
                        </a:lnSpc>
                        <a:spcAft>
                          <a:spcPts val="1000"/>
                        </a:spcAft>
                      </a:pPr>
                      <a:r>
                        <a:rPr lang="en-US" sz="1600" dirty="0">
                          <a:effectLst/>
                        </a:rPr>
                        <a:t>KPA 05: Financial Viability and Management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60%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11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10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91%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65760">
                <a:tc>
                  <a:txBody>
                    <a:bodyPr/>
                    <a:lstStyle/>
                    <a:p>
                      <a:pPr algn="just">
                        <a:lnSpc>
                          <a:spcPct val="115000"/>
                        </a:lnSpc>
                        <a:spcAft>
                          <a:spcPts val="1000"/>
                        </a:spcAft>
                      </a:pPr>
                      <a:r>
                        <a:rPr lang="en-US" sz="1600">
                          <a:effectLst/>
                        </a:rPr>
                        <a:t>KPA 06: Good Governance and Public Participation</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dirty="0">
                          <a:effectLst/>
                        </a:rPr>
                        <a:t>44%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dirty="0">
                          <a:effectLst/>
                        </a:rPr>
                        <a:t>17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dirty="0">
                          <a:effectLst/>
                        </a:rPr>
                        <a:t>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53%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77800">
                <a:tc>
                  <a:txBody>
                    <a:bodyPr/>
                    <a:lstStyle/>
                    <a:p>
                      <a:pPr algn="just">
                        <a:lnSpc>
                          <a:spcPct val="115000"/>
                        </a:lnSpc>
                        <a:spcAft>
                          <a:spcPts val="1000"/>
                        </a:spcAft>
                      </a:pPr>
                      <a:r>
                        <a:rPr lang="en-US" sz="1600">
                          <a:effectLst/>
                        </a:rPr>
                        <a:t>Total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48%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a:effectLst/>
                        </a:rPr>
                        <a:t>61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dirty="0">
                          <a:effectLst/>
                        </a:rPr>
                        <a:t>28</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dirty="0">
                          <a:effectLst/>
                        </a:rPr>
                        <a:t>33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600" dirty="0">
                          <a:effectLst/>
                        </a:rPr>
                        <a:t>46%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5945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680" y="1114426"/>
            <a:ext cx="8697278" cy="609599"/>
          </a:xfrm>
          <a:solidFill>
            <a:srgbClr val="00B050"/>
          </a:solidFill>
        </p:spPr>
        <p:txBody>
          <a:bodyPr vert="horz" lIns="99551" tIns="49775" rIns="99551" bIns="49775" rtlCol="0" anchor="ctr">
            <a:noAutofit/>
          </a:bodyPr>
          <a:lstStyle/>
          <a:p>
            <a:pPr>
              <a:spcBef>
                <a:spcPct val="20000"/>
              </a:spcBef>
            </a:pPr>
            <a:r>
              <a:rPr lang="en-US" sz="2000" b="1" kern="0" dirty="0" smtClean="0">
                <a:solidFill>
                  <a:srgbClr val="FFFFFF"/>
                </a:solidFill>
                <a:latin typeface="Arial" charset="0"/>
              </a:rPr>
              <a:t>21. SPLUMA </a:t>
            </a:r>
            <a:r>
              <a:rPr lang="en-US" sz="2000" b="1" kern="0" dirty="0">
                <a:solidFill>
                  <a:srgbClr val="FFFFFF"/>
                </a:solidFill>
                <a:latin typeface="Arial" charset="0"/>
              </a:rPr>
              <a:t>COMPLIANCE AND IMPLEMENTATION</a:t>
            </a:r>
            <a:endParaRPr lang="en-ZA" sz="2000" b="1" kern="0" dirty="0">
              <a:solidFill>
                <a:srgbClr val="FFFFFF"/>
              </a:solidFill>
              <a:latin typeface="Arial"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1017610"/>
              </p:ext>
            </p:extLst>
          </p:nvPr>
        </p:nvGraphicFramePr>
        <p:xfrm>
          <a:off x="995680" y="2105025"/>
          <a:ext cx="8615839" cy="3990912"/>
        </p:xfrm>
        <a:graphic>
          <a:graphicData uri="http://schemas.openxmlformats.org/drawingml/2006/table">
            <a:tbl>
              <a:tblPr firstRow="1" bandRow="1">
                <a:tableStyleId>{5C22544A-7EE6-4342-B048-85BDC9FD1C3A}</a:tableStyleId>
              </a:tblPr>
              <a:tblGrid>
                <a:gridCol w="3495933">
                  <a:extLst>
                    <a:ext uri="{9D8B030D-6E8A-4147-A177-3AD203B41FA5}">
                      <a16:colId xmlns:a16="http://schemas.microsoft.com/office/drawing/2014/main" val="20000"/>
                    </a:ext>
                  </a:extLst>
                </a:gridCol>
                <a:gridCol w="2403806">
                  <a:extLst>
                    <a:ext uri="{9D8B030D-6E8A-4147-A177-3AD203B41FA5}">
                      <a16:colId xmlns:a16="http://schemas.microsoft.com/office/drawing/2014/main" val="20001"/>
                    </a:ext>
                  </a:extLst>
                </a:gridCol>
                <a:gridCol w="2716100">
                  <a:extLst>
                    <a:ext uri="{9D8B030D-6E8A-4147-A177-3AD203B41FA5}">
                      <a16:colId xmlns:a16="http://schemas.microsoft.com/office/drawing/2014/main" val="20002"/>
                    </a:ext>
                  </a:extLst>
                </a:gridCol>
              </a:tblGrid>
              <a:tr h="629285">
                <a:tc>
                  <a:txBody>
                    <a:bodyPr/>
                    <a:lstStyle/>
                    <a:p>
                      <a:pPr>
                        <a:lnSpc>
                          <a:spcPct val="107000"/>
                        </a:lnSpc>
                        <a:spcAft>
                          <a:spcPts val="800"/>
                        </a:spcAft>
                      </a:pPr>
                      <a:r>
                        <a:rPr lang="en-US" sz="1600" dirty="0">
                          <a:effectLst/>
                          <a:latin typeface="Arial" panose="020B0604020202020204" pitchFamily="34" charset="0"/>
                          <a:cs typeface="Arial" panose="020B0604020202020204" pitchFamily="34" charset="0"/>
                        </a:rPr>
                        <a:t>ITEM</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a:effectLst/>
                          <a:latin typeface="Arial" panose="020B0604020202020204" pitchFamily="34" charset="0"/>
                          <a:cs typeface="Arial" panose="020B0604020202020204" pitchFamily="34" charset="0"/>
                        </a:rPr>
                        <a:t>STATUS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a:effectLst/>
                          <a:latin typeface="Arial" panose="020B0604020202020204" pitchFamily="34" charset="0"/>
                          <a:cs typeface="Arial" panose="020B0604020202020204" pitchFamily="34" charset="0"/>
                        </a:rPr>
                        <a:t>COMPLETION DATE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000"/>
                  </a:ext>
                </a:extLst>
              </a:tr>
              <a:tr h="629285">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Land Use Management By-law, 2018</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Completed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 2018</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001"/>
                  </a:ext>
                </a:extLst>
              </a:tr>
              <a:tr h="629285">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Spatial Development Framework, 2020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Completed</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2020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002"/>
                  </a:ext>
                </a:extLst>
              </a:tr>
              <a:tr h="728980">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Wall To Wall Land Use Scheme, 2021</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Awaiting Proclamation</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2021</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003"/>
                  </a:ext>
                </a:extLst>
              </a:tr>
              <a:tr h="218440">
                <a:tc>
                  <a:txBody>
                    <a:bodyPr/>
                    <a:lstStyle/>
                    <a:p>
                      <a:pPr>
                        <a:lnSpc>
                          <a:spcPct val="107000"/>
                        </a:lnSpc>
                        <a:spcAft>
                          <a:spcPts val="800"/>
                        </a:spcAft>
                      </a:pPr>
                      <a:r>
                        <a:rPr lang="en-US" sz="1600" dirty="0" err="1" smtClean="0">
                          <a:effectLst/>
                          <a:latin typeface="Arial" panose="020B0604020202020204" pitchFamily="34" charset="0"/>
                          <a:cs typeface="Arial" panose="020B0604020202020204" pitchFamily="34" charset="0"/>
                        </a:rPr>
                        <a:t>Authorised</a:t>
                      </a:r>
                      <a:r>
                        <a:rPr lang="en-US" sz="1600" dirty="0" smtClean="0">
                          <a:effectLst/>
                          <a:latin typeface="Arial" panose="020B0604020202020204" pitchFamily="34" charset="0"/>
                          <a:cs typeface="Arial" panose="020B0604020202020204" pitchFamily="34" charset="0"/>
                        </a:rPr>
                        <a:t> Official</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In Place</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004"/>
                  </a:ext>
                </a:extLst>
              </a:tr>
              <a:tr h="197485">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Municipal Planning Tribunal (JDMPT)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In Place</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005"/>
                  </a:ext>
                </a:extLst>
              </a:tr>
              <a:tr h="446405">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Municipal Planning Appeal Authority</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Awaiting Appointment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en-US" sz="1600" dirty="0" smtClean="0">
                          <a:effectLst/>
                          <a:latin typeface="Arial" panose="020B0604020202020204" pitchFamily="34" charset="0"/>
                          <a:cs typeface="Arial" panose="020B0604020202020204" pitchFamily="34" charset="0"/>
                        </a:rPr>
                        <a:t>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3568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72318" y="809625"/>
            <a:ext cx="9525001" cy="5943599"/>
          </a:xfrm>
          <a:prstGeom prst="rect">
            <a:avLst/>
          </a:prstGeom>
          <a:solidFill>
            <a:srgbClr val="00B050"/>
          </a:solidFill>
        </p:spPr>
        <p:txBody>
          <a:bodyPr vert="horz" lIns="99551" tIns="49775" rIns="99551" bIns="49775" rtlCol="0" anchor="ctr">
            <a:noAutofit/>
          </a:bodyPr>
          <a:lstStyle/>
          <a:p>
            <a:pPr lvl="0" algn="ctr">
              <a:spcBef>
                <a:spcPct val="20000"/>
              </a:spcBef>
            </a:pPr>
            <a:endParaRPr kumimoji="0" lang="en-US" b="1" i="0" u="none" strike="noStrike" kern="1200" cap="none" spc="0" normalizeH="0" baseline="0" noProof="0" dirty="0" smtClean="0">
              <a:ln>
                <a:noFill/>
              </a:ln>
              <a:solidFill>
                <a:schemeClr val="bg1"/>
              </a:solidFill>
              <a:effectLst/>
              <a:uLnTx/>
              <a:uFillTx/>
              <a:latin typeface="Arial" pitchFamily="34" charset="0"/>
              <a:cs typeface="Arial" pitchFamily="34" charset="0"/>
            </a:endParaRPr>
          </a:p>
        </p:txBody>
      </p:sp>
      <p:sp>
        <p:nvSpPr>
          <p:cNvPr id="2" name="Title 1"/>
          <p:cNvSpPr>
            <a:spLocks noGrp="1"/>
          </p:cNvSpPr>
          <p:nvPr>
            <p:ph type="title"/>
          </p:nvPr>
        </p:nvSpPr>
        <p:spPr>
          <a:xfrm>
            <a:off x="467519" y="3400425"/>
            <a:ext cx="9619774" cy="1260475"/>
          </a:xfrm>
        </p:spPr>
        <p:txBody>
          <a:bodyPr/>
          <a:lstStyle/>
          <a:p>
            <a:r>
              <a:rPr lang="en-US" dirty="0" smtClean="0">
                <a:solidFill>
                  <a:schemeClr val="bg1"/>
                </a:solidFill>
              </a:rPr>
              <a:t> THANK YOU</a:t>
            </a:r>
            <a:endParaRPr lang="en-US" dirty="0">
              <a:solidFill>
                <a:schemeClr val="bg1"/>
              </a:solidFill>
            </a:endParaRPr>
          </a:p>
        </p:txBody>
      </p:sp>
    </p:spTree>
    <p:extLst>
      <p:ext uri="{BB962C8B-B14F-4D97-AF65-F5344CB8AC3E}">
        <p14:creationId xmlns:p14="http://schemas.microsoft.com/office/powerpoint/2010/main" val="306516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a:bodyPr>
          <a:lstStyle/>
          <a:p>
            <a:r>
              <a:rPr lang="en-ZA" sz="2000" b="1" kern="0" dirty="0" smtClean="0">
                <a:solidFill>
                  <a:srgbClr val="FFFFFF"/>
                </a:solidFill>
                <a:latin typeface="Arial" charset="0"/>
              </a:rPr>
              <a:t>2. INSTITUTIONAL CAPACITY</a:t>
            </a: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3" name="Rectangle 2"/>
          <p:cNvSpPr/>
          <p:nvPr/>
        </p:nvSpPr>
        <p:spPr>
          <a:xfrm>
            <a:off x="1182287" y="2108647"/>
            <a:ext cx="9091235" cy="2850011"/>
          </a:xfrm>
          <a:prstGeom prst="rect">
            <a:avLst/>
          </a:prstGeom>
        </p:spPr>
        <p:txBody>
          <a:bodyPr wrap="square">
            <a:spAutoFit/>
          </a:bodyPr>
          <a:lstStyle/>
          <a:p>
            <a:pPr marL="285750" lvl="0" indent="-285750">
              <a:spcBef>
                <a:spcPct val="20000"/>
              </a:spcBef>
              <a:buFont typeface="Arial" panose="020B0604020202020204" pitchFamily="34" charset="0"/>
              <a:buChar char="•"/>
            </a:pPr>
            <a:r>
              <a:rPr lang="en-GB" sz="1600" dirty="0" smtClean="0">
                <a:latin typeface="Arial" panose="020B0604020202020204" pitchFamily="34" charset="0"/>
                <a:cs typeface="Arial" panose="020B0604020202020204" pitchFamily="34" charset="0"/>
              </a:rPr>
              <a:t>STATUS ON TOP LEVEL MANAGEMENT</a:t>
            </a:r>
            <a:br>
              <a:rPr lang="en-GB" sz="1600" dirty="0" smtClean="0">
                <a:latin typeface="Arial" panose="020B0604020202020204" pitchFamily="34" charset="0"/>
                <a:cs typeface="Arial" panose="020B0604020202020204" pitchFamily="34" charset="0"/>
              </a:rPr>
            </a:br>
            <a:endParaRPr lang="en-GB" sz="16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GB" sz="16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GB" sz="16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GB" sz="16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endParaRPr lang="en-ZA" sz="1600" dirty="0">
              <a:solidFill>
                <a:srgbClr val="FF0000"/>
              </a:solidFill>
              <a:latin typeface="Arial" panose="020B0604020202020204" pitchFamily="34" charset="0"/>
              <a:cs typeface="Arial" panose="020B0604020202020204" pitchFamily="34" charset="0"/>
            </a:endParaRPr>
          </a:p>
          <a:p>
            <a:endParaRPr lang="en-ZA" sz="1600" dirty="0"/>
          </a:p>
        </p:txBody>
      </p:sp>
      <p:graphicFrame>
        <p:nvGraphicFramePr>
          <p:cNvPr id="8" name="Object 7"/>
          <p:cNvGraphicFramePr>
            <a:graphicFrameLocks noChangeAspect="1"/>
          </p:cNvGraphicFramePr>
          <p:nvPr>
            <p:extLst>
              <p:ext uri="{D42A27DB-BD31-4B8C-83A1-F6EECF244321}">
                <p14:modId xmlns:p14="http://schemas.microsoft.com/office/powerpoint/2010/main" val="3790167985"/>
              </p:ext>
            </p:extLst>
          </p:nvPr>
        </p:nvGraphicFramePr>
        <p:xfrm>
          <a:off x="1182688" y="2754313"/>
          <a:ext cx="8886825" cy="3770312"/>
        </p:xfrm>
        <a:graphic>
          <a:graphicData uri="http://schemas.openxmlformats.org/presentationml/2006/ole">
            <mc:AlternateContent xmlns:mc="http://schemas.openxmlformats.org/markup-compatibility/2006">
              <mc:Choice xmlns:v="urn:schemas-microsoft-com:vml" Requires="v">
                <p:oleObj spid="_x0000_s5155" name="Worksheet" r:id="rId4" imgW="9037249" imgH="2019221" progId="Excel.Sheet.12">
                  <p:embed/>
                </p:oleObj>
              </mc:Choice>
              <mc:Fallback>
                <p:oleObj name="Worksheet" r:id="rId4" imgW="9037249" imgH="2019221" progId="Excel.Sheet.12">
                  <p:embed/>
                  <p:pic>
                    <p:nvPicPr>
                      <p:cNvPr id="0" name=""/>
                      <p:cNvPicPr/>
                      <p:nvPr/>
                    </p:nvPicPr>
                    <p:blipFill>
                      <a:blip r:embed="rId5"/>
                      <a:stretch>
                        <a:fillRect/>
                      </a:stretch>
                    </p:blipFill>
                    <p:spPr>
                      <a:xfrm>
                        <a:off x="1182688" y="2754313"/>
                        <a:ext cx="8886825" cy="3770312"/>
                      </a:xfrm>
                      <a:prstGeom prst="rect">
                        <a:avLst/>
                      </a:prstGeom>
                    </p:spPr>
                  </p:pic>
                </p:oleObj>
              </mc:Fallback>
            </mc:AlternateContent>
          </a:graphicData>
        </a:graphic>
      </p:graphicFrame>
    </p:spTree>
    <p:extLst>
      <p:ext uri="{BB962C8B-B14F-4D97-AF65-F5344CB8AC3E}">
        <p14:creationId xmlns:p14="http://schemas.microsoft.com/office/powerpoint/2010/main" val="1032465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a:bodyPr>
          <a:lstStyle/>
          <a:p>
            <a:r>
              <a:rPr lang="en-ZA" sz="2000" b="1" kern="0" dirty="0" smtClean="0">
                <a:solidFill>
                  <a:srgbClr val="FFFFFF"/>
                </a:solidFill>
                <a:latin typeface="Arial" charset="0"/>
              </a:rPr>
              <a:t>3. INSTITUTIONAL STABILITY</a:t>
            </a: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3" name="Rectangle 2"/>
          <p:cNvSpPr/>
          <p:nvPr/>
        </p:nvSpPr>
        <p:spPr>
          <a:xfrm>
            <a:off x="1182288" y="2108647"/>
            <a:ext cx="8733672" cy="4905958"/>
          </a:xfrm>
          <a:prstGeom prst="rect">
            <a:avLst/>
          </a:prstGeom>
        </p:spPr>
        <p:txBody>
          <a:bodyPr wrap="square">
            <a:spAutoFit/>
          </a:bodyPr>
          <a:lstStyle/>
          <a:p>
            <a:pPr marL="285750" lvl="0" indent="-285750">
              <a:spcBef>
                <a:spcPct val="20000"/>
              </a:spcBef>
              <a:buFont typeface="Arial" panose="020B0604020202020204" pitchFamily="34" charset="0"/>
              <a:buChar char="•"/>
            </a:pPr>
            <a:r>
              <a:rPr lang="en-GB" sz="1800" dirty="0" smtClean="0">
                <a:latin typeface="Arial" panose="020B0604020202020204" pitchFamily="34" charset="0"/>
                <a:cs typeface="Arial" panose="020B0604020202020204" pitchFamily="34" charset="0"/>
              </a:rPr>
              <a:t>Since 2010 the municipality had;  	Seven</a:t>
            </a:r>
            <a:r>
              <a:rPr lang="en-GB" sz="1800" b="1" dirty="0" smtClean="0">
                <a:latin typeface="Arial" panose="020B0604020202020204" pitchFamily="34" charset="0"/>
                <a:cs typeface="Arial" panose="020B0604020202020204" pitchFamily="34" charset="0"/>
              </a:rPr>
              <a:t> (7) </a:t>
            </a:r>
            <a:r>
              <a:rPr lang="en-GB" sz="1800" dirty="0" smtClean="0">
                <a:latin typeface="Arial" panose="020B0604020202020204" pitchFamily="34" charset="0"/>
                <a:cs typeface="Arial" panose="020B0604020202020204" pitchFamily="34" charset="0"/>
              </a:rPr>
              <a:t>Municipal Managers,</a:t>
            </a:r>
          </a:p>
          <a:p>
            <a:pPr lvl="6">
              <a:spcBef>
                <a:spcPct val="20000"/>
              </a:spcBef>
            </a:pPr>
            <a:r>
              <a:rPr lang="en-GB" sz="1800" dirty="0" smtClean="0">
                <a:latin typeface="Arial" panose="020B0604020202020204" pitchFamily="34" charset="0"/>
                <a:cs typeface="Arial" panose="020B0604020202020204" pitchFamily="34" charset="0"/>
              </a:rPr>
              <a:t>	     	Seven</a:t>
            </a:r>
            <a:r>
              <a:rPr lang="en-GB" sz="1800" b="1" dirty="0" smtClean="0">
                <a:latin typeface="Arial" panose="020B0604020202020204" pitchFamily="34" charset="0"/>
                <a:cs typeface="Arial" panose="020B0604020202020204" pitchFamily="34" charset="0"/>
              </a:rPr>
              <a:t> (7) </a:t>
            </a:r>
            <a:r>
              <a:rPr lang="en-GB" sz="1800" dirty="0" smtClean="0">
                <a:latin typeface="Arial" panose="020B0604020202020204" pitchFamily="34" charset="0"/>
                <a:cs typeface="Arial" panose="020B0604020202020204" pitchFamily="34" charset="0"/>
              </a:rPr>
              <a:t>Chief Finance Officers,</a:t>
            </a:r>
          </a:p>
          <a:p>
            <a:pPr lvl="0">
              <a:spcBef>
                <a:spcPct val="20000"/>
              </a:spcBef>
            </a:pPr>
            <a:r>
              <a:rPr lang="en-GB" sz="1800" dirty="0" smtClean="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    	Four </a:t>
            </a:r>
            <a:r>
              <a:rPr lang="en-GB" sz="1800" b="1" dirty="0" smtClean="0">
                <a:latin typeface="Arial" panose="020B0604020202020204" pitchFamily="34" charset="0"/>
                <a:cs typeface="Arial" panose="020B0604020202020204" pitchFamily="34" charset="0"/>
              </a:rPr>
              <a:t>(4) </a:t>
            </a:r>
            <a:r>
              <a:rPr lang="en-GB" sz="1800" dirty="0" smtClean="0">
                <a:latin typeface="Arial" panose="020B0604020202020204" pitchFamily="34" charset="0"/>
                <a:cs typeface="Arial" panose="020B0604020202020204" pitchFamily="34" charset="0"/>
              </a:rPr>
              <a:t>Technical Services Directors.</a:t>
            </a:r>
          </a:p>
          <a:p>
            <a:pPr lvl="0">
              <a:spcBef>
                <a:spcPct val="20000"/>
              </a:spcBef>
            </a:pPr>
            <a:endParaRPr lang="en-GB" sz="18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r>
              <a:rPr lang="en-GB" sz="1800" dirty="0" smtClean="0">
                <a:latin typeface="Arial" panose="020B0604020202020204" pitchFamily="34" charset="0"/>
                <a:cs typeface="Arial" panose="020B0604020202020204" pitchFamily="34" charset="0"/>
              </a:rPr>
              <a:t>The municipality was placed under Provincial Intervention Twice </a:t>
            </a:r>
          </a:p>
          <a:p>
            <a:pPr marL="285750" lvl="0" indent="-285750">
              <a:spcBef>
                <a:spcPct val="20000"/>
              </a:spcBef>
              <a:buFont typeface="Arial" panose="020B0604020202020204" pitchFamily="34" charset="0"/>
              <a:buChar char="•"/>
            </a:pPr>
            <a:endParaRPr lang="en-GB" sz="18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r>
              <a:rPr lang="en-GB" sz="1800" dirty="0" smtClean="0">
                <a:latin typeface="Arial" panose="020B0604020202020204" pitchFamily="34" charset="0"/>
                <a:cs typeface="Arial" panose="020B0604020202020204" pitchFamily="34" charset="0"/>
              </a:rPr>
              <a:t>The municipality was placed under Full Administration during 2019</a:t>
            </a:r>
            <a:br>
              <a:rPr lang="en-GB" sz="1800" dirty="0" smtClean="0">
                <a:latin typeface="Arial" panose="020B0604020202020204" pitchFamily="34" charset="0"/>
                <a:cs typeface="Arial" panose="020B0604020202020204" pitchFamily="34" charset="0"/>
              </a:rPr>
            </a:br>
            <a:endParaRPr lang="en-GB" sz="18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GB" sz="16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lvl="0">
              <a:spcBef>
                <a:spcPct val="20000"/>
              </a:spcBef>
            </a:pPr>
            <a:endParaRPr lang="en-GB" sz="16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GB" sz="1600" dirty="0" smtClean="0">
              <a:latin typeface="Arial" panose="020B0604020202020204" pitchFamily="34" charset="0"/>
              <a:cs typeface="Arial" panose="020B0604020202020204" pitchFamily="34" charset="0"/>
            </a:endParaRPr>
          </a:p>
          <a:p>
            <a:pPr marL="285750" lvl="0" indent="-285750">
              <a:spcBef>
                <a:spcPct val="20000"/>
              </a:spcBef>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endParaRPr lang="en-ZA" sz="1600" dirty="0">
              <a:solidFill>
                <a:srgbClr val="FF0000"/>
              </a:solidFill>
              <a:latin typeface="Arial" panose="020B0604020202020204" pitchFamily="34" charset="0"/>
              <a:cs typeface="Arial" panose="020B0604020202020204" pitchFamily="34" charset="0"/>
            </a:endParaRPr>
          </a:p>
          <a:p>
            <a:endParaRPr lang="en-ZA" sz="1600" dirty="0"/>
          </a:p>
        </p:txBody>
      </p:sp>
    </p:spTree>
    <p:extLst>
      <p:ext uri="{BB962C8B-B14F-4D97-AF65-F5344CB8AC3E}">
        <p14:creationId xmlns:p14="http://schemas.microsoft.com/office/powerpoint/2010/main" val="336969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fontScale="90000"/>
          </a:bodyPr>
          <a:lstStyle/>
          <a:p>
            <a:r>
              <a:rPr lang="en-ZA" sz="2000" b="1" kern="0" dirty="0" smtClean="0">
                <a:solidFill>
                  <a:srgbClr val="FFFFFF"/>
                </a:solidFill>
                <a:latin typeface="Arial" charset="0"/>
              </a:rPr>
              <a:t/>
            </a:r>
            <a:br>
              <a:rPr lang="en-ZA" sz="2000" b="1" kern="0" dirty="0" smtClean="0">
                <a:solidFill>
                  <a:srgbClr val="FFFFFF"/>
                </a:solidFill>
                <a:latin typeface="Arial" charset="0"/>
              </a:rPr>
            </a:br>
            <a:r>
              <a:rPr lang="en-ZA" sz="2200" b="1" kern="0" dirty="0" smtClean="0">
                <a:solidFill>
                  <a:srgbClr val="FFFFFF"/>
                </a:solidFill>
                <a:latin typeface="Arial" charset="0"/>
              </a:rPr>
              <a:t>4. SALARY DISPARITIES </a:t>
            </a:r>
            <a:r>
              <a:rPr lang="en-ZA" sz="2200" dirty="0"/>
              <a:t/>
            </a:r>
            <a:br>
              <a:rPr lang="en-ZA" sz="2200" dirty="0"/>
            </a:br>
            <a:endParaRPr lang="en-ZA" sz="22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3" name="Rectangle 2"/>
          <p:cNvSpPr/>
          <p:nvPr/>
        </p:nvSpPr>
        <p:spPr>
          <a:xfrm>
            <a:off x="1170836" y="2163536"/>
            <a:ext cx="8733671" cy="2000548"/>
          </a:xfrm>
          <a:prstGeom prst="rect">
            <a:avLst/>
          </a:prstGeom>
        </p:spPr>
        <p:txBody>
          <a:bodyPr wrap="square">
            <a:spAutoFit/>
          </a:bodyPr>
          <a:lstStyle/>
          <a:p>
            <a:pPr marL="285750" indent="-285750">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Disparities in salaries between the two erstwhile municipalities (former Fetakgomo and Former Greater Tubatse municipality) were addressed through the implementation of job evaluation. </a:t>
            </a:r>
          </a:p>
          <a:p>
            <a:pPr marL="285750" indent="-285750">
              <a:buFont typeface="Wingdings" panose="05000000000000000000" pitchFamily="2" charset="2"/>
              <a:buChar char="§"/>
            </a:pPr>
            <a:endParaRPr lang="en-ZA" sz="18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Employees with same job were placed on the same task grade but different notches resultant from job evaluation. </a:t>
            </a:r>
          </a:p>
          <a:p>
            <a:endParaRPr lang="en-ZA"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322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fontScale="90000"/>
          </a:bodyPr>
          <a:lstStyle/>
          <a:p>
            <a:r>
              <a:rPr lang="en-ZA" sz="2000" b="1" kern="0" dirty="0" smtClean="0">
                <a:solidFill>
                  <a:srgbClr val="FFFFFF"/>
                </a:solidFill>
                <a:latin typeface="Arial" charset="0"/>
              </a:rPr>
              <a:t/>
            </a:r>
            <a:br>
              <a:rPr lang="en-ZA" sz="2000" b="1" kern="0" dirty="0" smtClean="0">
                <a:solidFill>
                  <a:srgbClr val="FFFFFF"/>
                </a:solidFill>
                <a:latin typeface="Arial" charset="0"/>
              </a:rPr>
            </a:br>
            <a:r>
              <a:rPr lang="en-ZA" sz="2200" b="1" kern="0" dirty="0" smtClean="0">
                <a:solidFill>
                  <a:srgbClr val="FFFFFF"/>
                </a:solidFill>
                <a:latin typeface="Arial" charset="0"/>
              </a:rPr>
              <a:t>5. MEDIA ISSUES</a:t>
            </a:r>
            <a:r>
              <a:rPr lang="en-ZA" sz="2200" dirty="0"/>
              <a:t/>
            </a:r>
            <a:br>
              <a:rPr lang="en-ZA" sz="2200" dirty="0"/>
            </a:br>
            <a:endParaRPr lang="en-ZA" sz="22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3" name="Rectangle 2"/>
          <p:cNvSpPr/>
          <p:nvPr/>
        </p:nvSpPr>
        <p:spPr>
          <a:xfrm>
            <a:off x="1182287" y="2105025"/>
            <a:ext cx="8733671" cy="4893647"/>
          </a:xfrm>
          <a:prstGeom prst="rect">
            <a:avLst/>
          </a:prstGeom>
        </p:spPr>
        <p:txBody>
          <a:bodyPr wrap="square">
            <a:spAutoFit/>
          </a:bodyPr>
          <a:lstStyle/>
          <a:p>
            <a:pPr lvl="1"/>
            <a:r>
              <a:rPr lang="en-ZA" sz="1400" b="1" dirty="0" smtClean="0">
                <a:latin typeface="Arial" panose="020B0604020202020204" pitchFamily="34" charset="0"/>
                <a:cs typeface="Arial" panose="020B0604020202020204" pitchFamily="34" charset="0"/>
              </a:rPr>
              <a:t>1. </a:t>
            </a:r>
            <a:r>
              <a:rPr lang="en-ZA" sz="1800" b="1" dirty="0" smtClean="0">
                <a:latin typeface="Arial" panose="020B0604020202020204" pitchFamily="34" charset="0"/>
                <a:cs typeface="Arial" panose="020B0604020202020204" pitchFamily="34" charset="0"/>
              </a:rPr>
              <a:t>Purchase of Municipal Building</a:t>
            </a:r>
            <a:r>
              <a:rPr lang="en-ZA" sz="1800" dirty="0" smtClean="0">
                <a:latin typeface="Arial" panose="020B0604020202020204" pitchFamily="34" charset="0"/>
                <a:cs typeface="Arial" panose="020B0604020202020204" pitchFamily="34" charset="0"/>
              </a:rPr>
              <a:t> </a:t>
            </a:r>
          </a:p>
          <a:p>
            <a:pPr marL="783504" lvl="1" indent="-285750">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Council has taken a decision to acquire building which the municipality occupied 10 years ago on rental basis. The agreed purchase price with the owner is R135 million of which the payment agreement was that the municipality pays deposit of R50m and the rest of the balance would be paid in 3 years at no interest. Which automatically turned the rental amount into a settlement of debt.</a:t>
            </a:r>
          </a:p>
          <a:p>
            <a:pPr marL="783504" lvl="1" indent="-285750">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The initial offer by the landlord to the municipality was R285 000 000, the municipality managed to successfully negotiate price downwards.</a:t>
            </a:r>
          </a:p>
          <a:p>
            <a:pPr lvl="1"/>
            <a:endParaRPr lang="en-ZA" sz="1800" dirty="0" smtClean="0">
              <a:latin typeface="Arial" panose="020B0604020202020204" pitchFamily="34" charset="0"/>
              <a:cs typeface="Arial" panose="020B0604020202020204" pitchFamily="34" charset="0"/>
            </a:endParaRPr>
          </a:p>
          <a:p>
            <a:pPr marL="783504" lvl="1" indent="-285750">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The rental cost without ownership of the property for the past ten years amounted to R176 000 000, should the municipality continue with the rental lease for the next 10 years it was going to cost the municipality additional R255 000 000. Which means council was going to spend at least half a billion on a rental without ownership.</a:t>
            </a:r>
          </a:p>
          <a:p>
            <a:pPr marL="954954" lvl="1" indent="-457200">
              <a:buFont typeface="Wingdings" panose="05000000000000000000" pitchFamily="2" charset="2"/>
              <a:buChar char="§"/>
            </a:pPr>
            <a:endParaRPr lang="en-ZA" sz="1400" dirty="0" smtClean="0">
              <a:latin typeface="Arial" panose="020B0604020202020204" pitchFamily="34" charset="0"/>
              <a:cs typeface="Arial" panose="020B0604020202020204" pitchFamily="34" charset="0"/>
            </a:endParaRPr>
          </a:p>
          <a:p>
            <a:pPr lvl="1"/>
            <a:endParaRPr lang="en-ZA" sz="1400" dirty="0" smtClean="0">
              <a:latin typeface="Arial" panose="020B0604020202020204" pitchFamily="34" charset="0"/>
              <a:cs typeface="Arial" panose="020B0604020202020204" pitchFamily="34" charset="0"/>
            </a:endParaRPr>
          </a:p>
          <a:p>
            <a:pPr lvl="1"/>
            <a:r>
              <a:rPr lang="en-ZA" sz="1400" dirty="0" smtClean="0">
                <a:latin typeface="Arial" panose="020B0604020202020204" pitchFamily="34" charset="0"/>
                <a:cs typeface="Arial" panose="020B0604020202020204" pitchFamily="34" charset="0"/>
              </a:rPr>
              <a:t> </a:t>
            </a:r>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172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288" y="1038225"/>
            <a:ext cx="8733671" cy="762000"/>
          </a:xfrm>
          <a:solidFill>
            <a:srgbClr val="00B050"/>
          </a:solidFill>
        </p:spPr>
        <p:txBody>
          <a:bodyPr>
            <a:normAutofit fontScale="90000"/>
          </a:bodyPr>
          <a:lstStyle/>
          <a:p>
            <a:r>
              <a:rPr lang="en-ZA" sz="2000" b="1" kern="0" dirty="0" smtClean="0">
                <a:solidFill>
                  <a:srgbClr val="FFFFFF"/>
                </a:solidFill>
                <a:latin typeface="Arial" charset="0"/>
              </a:rPr>
              <a:t/>
            </a:r>
            <a:br>
              <a:rPr lang="en-ZA" sz="2000" b="1" kern="0" dirty="0" smtClean="0">
                <a:solidFill>
                  <a:srgbClr val="FFFFFF"/>
                </a:solidFill>
                <a:latin typeface="Arial" charset="0"/>
              </a:rPr>
            </a:br>
            <a:r>
              <a:rPr lang="en-ZA" sz="2200" b="1" kern="0" dirty="0" smtClean="0">
                <a:solidFill>
                  <a:srgbClr val="FFFFFF"/>
                </a:solidFill>
                <a:latin typeface="Arial" charset="0"/>
              </a:rPr>
              <a:t>MEDIA ISSUES</a:t>
            </a:r>
            <a:r>
              <a:rPr lang="en-ZA" sz="2000" dirty="0"/>
              <a:t/>
            </a:r>
            <a:br>
              <a:rPr lang="en-ZA" sz="2000" dirty="0"/>
            </a:br>
            <a:endParaRPr lang="en-ZA" sz="2000" b="1" dirty="0">
              <a:solidFill>
                <a:schemeClr val="bg1"/>
              </a:solidFill>
            </a:endParaRPr>
          </a:p>
        </p:txBody>
      </p:sp>
      <p:sp>
        <p:nvSpPr>
          <p:cNvPr id="5" name="Content Placeholder 2"/>
          <p:cNvSpPr txBox="1">
            <a:spLocks/>
          </p:cNvSpPr>
          <p:nvPr/>
        </p:nvSpPr>
        <p:spPr>
          <a:xfrm>
            <a:off x="391319" y="2181225"/>
            <a:ext cx="9075420" cy="4648200"/>
          </a:xfrm>
          <a:prstGeom prst="rect">
            <a:avLst/>
          </a:prstGeom>
        </p:spPr>
        <p:txBody>
          <a:bodyPr vert="horz" lIns="99551" tIns="49775" rIns="99551" bIns="49775" rtlCol="0">
            <a:noAutofit/>
          </a:bodyPr>
          <a:lstStyle>
            <a:lvl1pPr marL="0" indent="0" algn="ctr" defTabSz="995507" rtl="0" eaLnBrk="1" latinLnBrk="0" hangingPunct="1">
              <a:spcBef>
                <a:spcPct val="20000"/>
              </a:spcBef>
              <a:buFont typeface="Arial" pitchFamily="34" charset="0"/>
              <a:buNone/>
              <a:defRPr sz="3500" kern="1200">
                <a:solidFill>
                  <a:schemeClr val="tx1">
                    <a:tint val="75000"/>
                  </a:schemeClr>
                </a:solidFill>
                <a:latin typeface="+mn-lt"/>
                <a:ea typeface="+mn-ea"/>
                <a:cs typeface="+mn-cs"/>
              </a:defRPr>
            </a:lvl1pPr>
            <a:lvl2pPr marL="497754" indent="0" algn="ctr" defTabSz="995507" rtl="0" eaLnBrk="1" latinLnBrk="0" hangingPunct="1">
              <a:spcBef>
                <a:spcPct val="20000"/>
              </a:spcBef>
              <a:buFont typeface="Arial" pitchFamily="34" charset="0"/>
              <a:buNone/>
              <a:defRPr sz="3000" kern="1200">
                <a:solidFill>
                  <a:schemeClr val="tx1">
                    <a:tint val="75000"/>
                  </a:schemeClr>
                </a:solidFill>
                <a:latin typeface="+mn-lt"/>
                <a:ea typeface="+mn-ea"/>
                <a:cs typeface="+mn-cs"/>
              </a:defRPr>
            </a:lvl2pPr>
            <a:lvl3pPr marL="995507" indent="0" algn="ctr" defTabSz="995507" rtl="0" eaLnBrk="1" latinLnBrk="0" hangingPunct="1">
              <a:spcBef>
                <a:spcPct val="20000"/>
              </a:spcBef>
              <a:buFont typeface="Arial" pitchFamily="34" charset="0"/>
              <a:buNone/>
              <a:defRPr sz="2600" kern="1200">
                <a:solidFill>
                  <a:schemeClr val="tx1">
                    <a:tint val="75000"/>
                  </a:schemeClr>
                </a:solidFill>
                <a:latin typeface="+mn-lt"/>
                <a:ea typeface="+mn-ea"/>
                <a:cs typeface="+mn-cs"/>
              </a:defRPr>
            </a:lvl3pPr>
            <a:lvl4pPr marL="1493261"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4pPr>
            <a:lvl5pPr marL="199101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5pPr>
            <a:lvl6pPr marL="2488768"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6pPr>
            <a:lvl7pPr marL="2986522"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7pPr>
            <a:lvl8pPr marL="3484275"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8pPr>
            <a:lvl9pPr marL="3982029" indent="0" algn="ctr" defTabSz="995507" rtl="0" eaLnBrk="1" latinLnBrk="0" hangingPunct="1">
              <a:spcBef>
                <a:spcPct val="20000"/>
              </a:spcBef>
              <a:buFont typeface="Arial" pitchFamily="34" charset="0"/>
              <a:buNone/>
              <a:defRPr sz="2200" kern="1200">
                <a:solidFill>
                  <a:schemeClr val="tx1">
                    <a:tint val="75000"/>
                  </a:schemeClr>
                </a:solidFill>
                <a:latin typeface="+mn-lt"/>
                <a:ea typeface="+mn-ea"/>
                <a:cs typeface="+mn-cs"/>
              </a:defRPr>
            </a:lvl9pPr>
          </a:lstStyle>
          <a:p>
            <a:pPr algn="just">
              <a:lnSpc>
                <a:spcPct val="107000"/>
              </a:lnSpc>
              <a:spcBef>
                <a:spcPts val="0"/>
              </a:spcBef>
            </a:pPr>
            <a:endParaRPr lang="en-US" sz="2400" dirty="0" smtClean="0">
              <a:solidFill>
                <a:schemeClr val="tx1"/>
              </a:solidFill>
              <a:ea typeface="Times New Roman" panose="02020603050405020304" pitchFamily="18" charset="0"/>
            </a:endParaRPr>
          </a:p>
        </p:txBody>
      </p:sp>
      <p:sp>
        <p:nvSpPr>
          <p:cNvPr id="3" name="Rectangle 2"/>
          <p:cNvSpPr/>
          <p:nvPr/>
        </p:nvSpPr>
        <p:spPr>
          <a:xfrm>
            <a:off x="1182287" y="2105025"/>
            <a:ext cx="8733671" cy="5016758"/>
          </a:xfrm>
          <a:prstGeom prst="rect">
            <a:avLst/>
          </a:prstGeom>
        </p:spPr>
        <p:txBody>
          <a:bodyPr wrap="square">
            <a:spAutoFit/>
          </a:bodyPr>
          <a:lstStyle/>
          <a:p>
            <a:pPr lvl="1"/>
            <a:r>
              <a:rPr lang="en-ZA" sz="1400" b="1" dirty="0" smtClean="0">
                <a:latin typeface="Arial" panose="020B0604020202020204" pitchFamily="34" charset="0"/>
                <a:cs typeface="Arial" panose="020B0604020202020204" pitchFamily="34" charset="0"/>
              </a:rPr>
              <a:t>2. </a:t>
            </a:r>
            <a:r>
              <a:rPr lang="en-ZA" sz="1800" b="1" dirty="0" smtClean="0">
                <a:latin typeface="Arial" panose="020B0604020202020204" pitchFamily="34" charset="0"/>
                <a:cs typeface="Arial" panose="020B0604020202020204" pitchFamily="34" charset="0"/>
              </a:rPr>
              <a:t>Operation Mabone </a:t>
            </a:r>
          </a:p>
          <a:p>
            <a:pPr lvl="1"/>
            <a:endParaRPr lang="en-GB" sz="1800" b="1" dirty="0" smtClean="0">
              <a:latin typeface="Arial" panose="020B0604020202020204" pitchFamily="34" charset="0"/>
              <a:cs typeface="Arial" panose="020B0604020202020204" pitchFamily="34" charset="0"/>
            </a:endParaRPr>
          </a:p>
          <a:p>
            <a:pPr lvl="1"/>
            <a:r>
              <a:rPr lang="en-GB" sz="1800" b="1" dirty="0" err="1" smtClean="0">
                <a:latin typeface="Arial" panose="020B0604020202020204" pitchFamily="34" charset="0"/>
                <a:cs typeface="Arial" panose="020B0604020202020204" pitchFamily="34" charset="0"/>
              </a:rPr>
              <a:t>Mphaphuli</a:t>
            </a:r>
            <a:r>
              <a:rPr lang="en-GB" sz="1800" b="1" dirty="0" smtClean="0">
                <a:latin typeface="Arial" panose="020B0604020202020204" pitchFamily="34" charset="0"/>
                <a:cs typeface="Arial" panose="020B0604020202020204" pitchFamily="34" charset="0"/>
              </a:rPr>
              <a:t> </a:t>
            </a:r>
            <a:r>
              <a:rPr lang="en-GB" sz="1800" b="1" dirty="0">
                <a:latin typeface="Arial" panose="020B0604020202020204" pitchFamily="34" charset="0"/>
                <a:cs typeface="Arial" panose="020B0604020202020204" pitchFamily="34" charset="0"/>
              </a:rPr>
              <a:t>Consulting / </a:t>
            </a:r>
            <a:r>
              <a:rPr lang="en-GB" sz="1800" b="1" dirty="0" err="1">
                <a:latin typeface="Arial" panose="020B0604020202020204" pitchFamily="34" charset="0"/>
                <a:cs typeface="Arial" panose="020B0604020202020204" pitchFamily="34" charset="0"/>
              </a:rPr>
              <a:t>Fetakgomo</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Tubatse</a:t>
            </a:r>
            <a:r>
              <a:rPr lang="en-GB" sz="1800" b="1" dirty="0">
                <a:latin typeface="Arial" panose="020B0604020202020204" pitchFamily="34" charset="0"/>
                <a:cs typeface="Arial" panose="020B0604020202020204" pitchFamily="34" charset="0"/>
              </a:rPr>
              <a:t> Municipality &amp; Eskom Holding SOC Limited ; </a:t>
            </a:r>
            <a:r>
              <a:rPr lang="en-GB" sz="1800" dirty="0">
                <a:latin typeface="Arial" panose="020B0604020202020204" pitchFamily="34" charset="0"/>
                <a:cs typeface="Arial" panose="020B0604020202020204" pitchFamily="34" charset="0"/>
              </a:rPr>
              <a:t>case no 6949/2019 </a:t>
            </a:r>
          </a:p>
          <a:p>
            <a:pPr lvl="1"/>
            <a:r>
              <a:rPr lang="en-GB" sz="1800" dirty="0">
                <a:latin typeface="Arial" panose="020B0604020202020204" pitchFamily="34" charset="0"/>
                <a:cs typeface="Arial" panose="020B0604020202020204" pitchFamily="34" charset="0"/>
              </a:rPr>
              <a:t>The above is an action proceeding initiated by </a:t>
            </a:r>
            <a:r>
              <a:rPr lang="en-GB" sz="1800" dirty="0" err="1">
                <a:latin typeface="Arial" panose="020B0604020202020204" pitchFamily="34" charset="0"/>
                <a:cs typeface="Arial" panose="020B0604020202020204" pitchFamily="34" charset="0"/>
              </a:rPr>
              <a:t>Mphaphuli</a:t>
            </a:r>
            <a:r>
              <a:rPr lang="en-GB" sz="1800" dirty="0">
                <a:latin typeface="Arial" panose="020B0604020202020204" pitchFamily="34" charset="0"/>
                <a:cs typeface="Arial" panose="020B0604020202020204" pitchFamily="34" charset="0"/>
              </a:rPr>
              <a:t> Consulting herein </a:t>
            </a:r>
            <a:r>
              <a:rPr lang="en-GB" sz="1800" dirty="0" err="1">
                <a:latin typeface="Arial" panose="020B0604020202020204" pitchFamily="34" charset="0"/>
                <a:cs typeface="Arial" panose="020B0604020202020204" pitchFamily="34" charset="0"/>
              </a:rPr>
              <a:t>refered</a:t>
            </a:r>
            <a:r>
              <a:rPr lang="en-GB" sz="1800" dirty="0">
                <a:latin typeface="Arial" panose="020B0604020202020204" pitchFamily="34" charset="0"/>
                <a:cs typeface="Arial" panose="020B0604020202020204" pitchFamily="34" charset="0"/>
              </a:rPr>
              <a:t> to as “</a:t>
            </a:r>
            <a:r>
              <a:rPr lang="en-GB" sz="1800" dirty="0" err="1">
                <a:latin typeface="Arial" panose="020B0604020202020204" pitchFamily="34" charset="0"/>
                <a:cs typeface="Arial" panose="020B0604020202020204" pitchFamily="34" charset="0"/>
              </a:rPr>
              <a:t>Plaintiff”against</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Fetakgomo</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Tubatse</a:t>
            </a:r>
            <a:r>
              <a:rPr lang="en-GB" sz="1800" dirty="0">
                <a:latin typeface="Arial" panose="020B0604020202020204" pitchFamily="34" charset="0"/>
                <a:cs typeface="Arial" panose="020B0604020202020204" pitchFamily="34" charset="0"/>
              </a:rPr>
              <a:t> Municipality herein referred to as “ 1</a:t>
            </a:r>
            <a:r>
              <a:rPr lang="en-GB" sz="1800" baseline="30000" dirty="0">
                <a:latin typeface="Arial" panose="020B0604020202020204" pitchFamily="34" charset="0"/>
                <a:cs typeface="Arial" panose="020B0604020202020204" pitchFamily="34" charset="0"/>
              </a:rPr>
              <a:t>st</a:t>
            </a:r>
            <a:r>
              <a:rPr lang="en-GB" sz="1800" dirty="0">
                <a:latin typeface="Arial" panose="020B0604020202020204" pitchFamily="34" charset="0"/>
                <a:cs typeface="Arial" panose="020B0604020202020204" pitchFamily="34" charset="0"/>
              </a:rPr>
              <a:t> Defendant”, and Eskom Holding SOC Limited herein referred to as “2</a:t>
            </a:r>
            <a:r>
              <a:rPr lang="en-GB" sz="1800" baseline="30000" dirty="0">
                <a:latin typeface="Arial" panose="020B0604020202020204" pitchFamily="34" charset="0"/>
                <a:cs typeface="Arial" panose="020B0604020202020204" pitchFamily="34" charset="0"/>
              </a:rPr>
              <a:t>nd</a:t>
            </a:r>
            <a:r>
              <a:rPr lang="en-GB" sz="1800" dirty="0">
                <a:latin typeface="Arial" panose="020B0604020202020204" pitchFamily="34" charset="0"/>
                <a:cs typeface="Arial" panose="020B0604020202020204" pitchFamily="34" charset="0"/>
              </a:rPr>
              <a:t> Defendant”. </a:t>
            </a:r>
          </a:p>
          <a:p>
            <a:pPr lvl="1"/>
            <a:endParaRPr lang="en-GB" sz="1800" dirty="0">
              <a:latin typeface="Arial" panose="020B0604020202020204" pitchFamily="34" charset="0"/>
              <a:cs typeface="Arial" panose="020B0604020202020204" pitchFamily="34" charset="0"/>
            </a:endParaRPr>
          </a:p>
          <a:p>
            <a:pPr lvl="1"/>
            <a:r>
              <a:rPr lang="en-GB" sz="1800" dirty="0">
                <a:latin typeface="Arial" panose="020B0604020202020204" pitchFamily="34" charset="0"/>
                <a:cs typeface="Arial" panose="020B0604020202020204" pitchFamily="34" charset="0"/>
              </a:rPr>
              <a:t>The Plaintiff </a:t>
            </a:r>
            <a:r>
              <a:rPr lang="en-GB" sz="1800" dirty="0" smtClean="0">
                <a:latin typeface="Arial" panose="020B0604020202020204" pitchFamily="34" charset="0"/>
                <a:cs typeface="Arial" panose="020B0604020202020204" pitchFamily="34" charset="0"/>
              </a:rPr>
              <a:t> is claiming an amount of </a:t>
            </a:r>
            <a:r>
              <a:rPr lang="en-GB" sz="1800" b="1" dirty="0" smtClean="0">
                <a:latin typeface="Arial" panose="020B0604020202020204" pitchFamily="34" charset="0"/>
                <a:cs typeface="Arial" panose="020B0604020202020204" pitchFamily="34" charset="0"/>
              </a:rPr>
              <a:t>R9, 763. 850,89 </a:t>
            </a:r>
            <a:r>
              <a:rPr lang="en-GB" sz="1800" dirty="0" smtClean="0">
                <a:latin typeface="Arial" panose="020B0604020202020204" pitchFamily="34" charset="0"/>
                <a:cs typeface="Arial" panose="020B0604020202020204" pitchFamily="34" charset="0"/>
              </a:rPr>
              <a:t>of an unpaid invoices and </a:t>
            </a:r>
            <a:r>
              <a:rPr lang="en-GB" sz="1800" dirty="0">
                <a:latin typeface="Arial" panose="020B0604020202020204" pitchFamily="34" charset="0"/>
                <a:cs typeface="Arial" panose="020B0604020202020204" pitchFamily="34" charset="0"/>
              </a:rPr>
              <a:t>had filed a Notice for Default </a:t>
            </a:r>
            <a:r>
              <a:rPr lang="en-GB" sz="1800" dirty="0" smtClean="0">
                <a:latin typeface="Arial" panose="020B0604020202020204" pitchFamily="34" charset="0"/>
                <a:cs typeface="Arial" panose="020B0604020202020204" pitchFamily="34" charset="0"/>
              </a:rPr>
              <a:t>Judgment in the High Court. </a:t>
            </a:r>
            <a:r>
              <a:rPr lang="en-GB" sz="1800" dirty="0">
                <a:latin typeface="Arial" panose="020B0604020202020204" pitchFamily="34" charset="0"/>
                <a:cs typeface="Arial" panose="020B0604020202020204" pitchFamily="34" charset="0"/>
              </a:rPr>
              <a:t>The defendant filed a Condonation </a:t>
            </a:r>
            <a:r>
              <a:rPr lang="en-GB" sz="1800" dirty="0" smtClean="0">
                <a:latin typeface="Arial" panose="020B0604020202020204" pitchFamily="34" charset="0"/>
                <a:cs typeface="Arial" panose="020B0604020202020204" pitchFamily="34" charset="0"/>
              </a:rPr>
              <a:t>Application. The invoices that Plaintiff claimed the municipality does not want to pay cannot justify the work that was done. </a:t>
            </a:r>
          </a:p>
          <a:p>
            <a:pPr lvl="1"/>
            <a:endParaRPr lang="en-GB" sz="1800" dirty="0">
              <a:latin typeface="Arial" panose="020B0604020202020204" pitchFamily="34" charset="0"/>
              <a:cs typeface="Arial" panose="020B0604020202020204" pitchFamily="34" charset="0"/>
            </a:endParaRPr>
          </a:p>
          <a:p>
            <a:pPr lvl="1"/>
            <a:r>
              <a:rPr lang="en-GB" sz="1800" dirty="0">
                <a:latin typeface="Arial" panose="020B0604020202020204" pitchFamily="34" charset="0"/>
                <a:cs typeface="Arial" panose="020B0604020202020204" pitchFamily="34" charset="0"/>
              </a:rPr>
              <a:t>A preferential date was sought by the Plantiff’s Attorneys as the matter was set down for 21 August 2021 for Argument and brought back to the 24 March 2021.</a:t>
            </a:r>
          </a:p>
          <a:p>
            <a:pPr lvl="1"/>
            <a:endParaRPr lang="en-ZA" sz="1800" b="1" dirty="0" smtClean="0">
              <a:latin typeface="Arial" panose="020B0604020202020204" pitchFamily="34" charset="0"/>
              <a:cs typeface="Arial" panose="020B0604020202020204" pitchFamily="34" charset="0"/>
            </a:endParaRPr>
          </a:p>
          <a:p>
            <a:pPr lvl="1"/>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8811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7999</TotalTime>
  <Words>4265</Words>
  <Application>Microsoft Office PowerPoint</Application>
  <PresentationFormat>Custom</PresentationFormat>
  <Paragraphs>1003</Paragraphs>
  <Slides>49</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Calibri</vt:lpstr>
      <vt:lpstr>Times New Roman</vt:lpstr>
      <vt:lpstr>Trebuchet MS</vt:lpstr>
      <vt:lpstr>Wingdings</vt:lpstr>
      <vt:lpstr>Wingdings 3</vt:lpstr>
      <vt:lpstr>Office Theme</vt:lpstr>
      <vt:lpstr>Worksheet</vt:lpstr>
      <vt:lpstr>PowerPoint Presentation</vt:lpstr>
      <vt:lpstr>TABLE OF CONTENTS</vt:lpstr>
      <vt:lpstr>1. BACKROUND </vt:lpstr>
      <vt:lpstr>1.1. MUNICIPAL POPULATION </vt:lpstr>
      <vt:lpstr>2. INSTITUTIONAL CAPACITY</vt:lpstr>
      <vt:lpstr>3. INSTITUTIONAL STABILITY</vt:lpstr>
      <vt:lpstr> 4. SALARY DISPARITIES  </vt:lpstr>
      <vt:lpstr> 5. MEDIA ISSUES </vt:lpstr>
      <vt:lpstr> MEDIA ISSUES </vt:lpstr>
      <vt:lpstr> MEDIA ISSUES </vt:lpstr>
      <vt:lpstr> MEDIA ISSUES </vt:lpstr>
      <vt:lpstr> 6. MATERIAL LITIGATIONS </vt:lpstr>
      <vt:lpstr> MATERIAL LITIGATIONS </vt:lpstr>
      <vt:lpstr> 7. VBS MATTER </vt:lpstr>
      <vt:lpstr>8. AUDIT COMMITTEE</vt:lpstr>
      <vt:lpstr>  AUDIT COMMITTEE</vt:lpstr>
      <vt:lpstr>AUDIT COMMITTEE</vt:lpstr>
      <vt:lpstr>9. RISK MANAGEMENT COMMITTEE</vt:lpstr>
      <vt:lpstr>10. MUNICIPAL PUBLIC ACCOUNTS COMMITTEE(MPAC)</vt:lpstr>
      <vt:lpstr>11. COUNCIL STRUCTURES MEETINGS</vt:lpstr>
      <vt:lpstr>12. IMPLEMENTATION OF THE POST AUDIT ACTION PLAN (PAAP)</vt:lpstr>
      <vt:lpstr>12.1. SUMMARY OF MAIN ISSUES THAT AFFECTED AUDIT OPINION </vt:lpstr>
      <vt:lpstr>12.2. SUMMARY OF STATUS ON PAAP</vt:lpstr>
      <vt:lpstr>12.3. CURRENT YEAR AUDIT PROGRESS – 2019/2020</vt:lpstr>
      <vt:lpstr>12.4. CURRENT YEAR AUDIT PROGRESS – 2019/2020</vt:lpstr>
      <vt:lpstr>12.5. AUDIT OUTCOMES FROM PREVIOUS 3 FINANCIAL YEARS</vt:lpstr>
      <vt:lpstr>13. COVID19 PROCUREMENT &amp; EXPENDITURE FROM 1 MARCH 2020 – DECEMBER 2020</vt:lpstr>
      <vt:lpstr>13.1. INTERNAL CONTROLS IMPLEMENTATED ON COVID 19 EXPENDITURE</vt:lpstr>
      <vt:lpstr> 14. COLLECTION RATE FOR PERIOD JULY 2019 TO FEBRUARY 2020 </vt:lpstr>
      <vt:lpstr> 14.1. COLLECTION RATE FOR PERIOD MARCH 2020 TO DECEMBER 2020 </vt:lpstr>
      <vt:lpstr> 14.2. CASH REVENUE RECEIVED ON TRAFFIC &amp; LICENCING  INCOME FROM MARCH TO DECEMBER 2020</vt:lpstr>
      <vt:lpstr>14.3. LIQUIDITY RATIO  &amp; CASH COVERAGE </vt:lpstr>
      <vt:lpstr>14.4. ROOT CAUSES FOR LOW COLLECTION</vt:lpstr>
      <vt:lpstr>14.5. STRATEGIES ON OPTIMISATION OF REVENUE COLLECTION</vt:lpstr>
      <vt:lpstr>15. IRREGULAR EXPENDITURE </vt:lpstr>
      <vt:lpstr>15.1. BREAKDOWN OF UIFW</vt:lpstr>
      <vt:lpstr>15.2. F&amp;WE - FRUITLESS AND WASTEFUL EXPENDITURE</vt:lpstr>
      <vt:lpstr>15.3. UNAUTHORISED EXPENDITURE</vt:lpstr>
      <vt:lpstr>15.5. ROOT CAUSES OF UIFW</vt:lpstr>
      <vt:lpstr>15.6. INTERVENTIONS &amp; STRATEGIES TO REDUCE UIFW EXPENDITURE</vt:lpstr>
      <vt:lpstr>15.7. CONSEQUENCE MANAGEMENT I.R.O UIFW</vt:lpstr>
      <vt:lpstr>16. USE OF CONSULTANTS</vt:lpstr>
      <vt:lpstr>17. CONDITIONAL GRANT PERFORMANCE</vt:lpstr>
      <vt:lpstr> 17.1. CONDITIONAL GRANT PERFORMANCE– 2020/2021 </vt:lpstr>
      <vt:lpstr> 18. FUNDING MEASUREMENT</vt:lpstr>
      <vt:lpstr>19. CURRENT MIG PROJECTS PERFORMANCE</vt:lpstr>
      <vt:lpstr>20. SERVICE DELIVERY MIDYEAR (July to December 2020) PERFORMANCE (SDBIP 2020/2021)</vt:lpstr>
      <vt:lpstr>21. SPLUMA COMPLIANCE AND IMPLEMENTATION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thomasm</dc:creator>
  <cp:lastModifiedBy>Shereen Cassiem</cp:lastModifiedBy>
  <cp:revision>394</cp:revision>
  <cp:lastPrinted>2019-11-27T15:11:22Z</cp:lastPrinted>
  <dcterms:created xsi:type="dcterms:W3CDTF">2017-04-04T11:25:31Z</dcterms:created>
  <dcterms:modified xsi:type="dcterms:W3CDTF">2021-03-16T07:14:33Z</dcterms:modified>
</cp:coreProperties>
</file>