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handoutMasterIdLst>
    <p:handoutMasterId r:id="rId38"/>
  </p:handoutMasterIdLst>
  <p:sldIdLst>
    <p:sldId id="256" r:id="rId5"/>
    <p:sldId id="369" r:id="rId6"/>
    <p:sldId id="390" r:id="rId7"/>
    <p:sldId id="371" r:id="rId8"/>
    <p:sldId id="359" r:id="rId9"/>
    <p:sldId id="360" r:id="rId10"/>
    <p:sldId id="361" r:id="rId11"/>
    <p:sldId id="362" r:id="rId12"/>
    <p:sldId id="363" r:id="rId13"/>
    <p:sldId id="364" r:id="rId14"/>
    <p:sldId id="365" r:id="rId15"/>
    <p:sldId id="366" r:id="rId16"/>
    <p:sldId id="367" r:id="rId17"/>
    <p:sldId id="368" r:id="rId18"/>
    <p:sldId id="358" r:id="rId19"/>
    <p:sldId id="379" r:id="rId20"/>
    <p:sldId id="380" r:id="rId21"/>
    <p:sldId id="370" r:id="rId22"/>
    <p:sldId id="381" r:id="rId23"/>
    <p:sldId id="373" r:id="rId24"/>
    <p:sldId id="308" r:id="rId25"/>
    <p:sldId id="346" r:id="rId26"/>
    <p:sldId id="354" r:id="rId27"/>
    <p:sldId id="357" r:id="rId28"/>
    <p:sldId id="383" r:id="rId29"/>
    <p:sldId id="384" r:id="rId30"/>
    <p:sldId id="386" r:id="rId31"/>
    <p:sldId id="389" r:id="rId32"/>
    <p:sldId id="387" r:id="rId33"/>
    <p:sldId id="375" r:id="rId34"/>
    <p:sldId id="376" r:id="rId35"/>
    <p:sldId id="374" r:id="rId36"/>
    <p:sldId id="258" r:id="rId3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loane Thabo" initials="CT" lastIdx="1" clrIdx="0">
    <p:extLst>
      <p:ext uri="{19B8F6BF-5375-455C-9EA6-DF929625EA0E}">
        <p15:presenceInfo xmlns:p15="http://schemas.microsoft.com/office/powerpoint/2012/main" userId="S::81593996@coghsta.limpopo.gov.za::7ed87774-4ae3-4592-9b75-51b67c92d212" providerId="AD"/>
      </p:ext>
    </p:extLst>
  </p:cmAuthor>
  <p:cmAuthor id="2" name="Tseka Louis" initials="TL" lastIdx="6" clrIdx="1">
    <p:extLst>
      <p:ext uri="{19B8F6BF-5375-455C-9EA6-DF929625EA0E}">
        <p15:presenceInfo xmlns:p15="http://schemas.microsoft.com/office/powerpoint/2012/main" userId="S::80213081@coghsta.limpopo.gov.za::472d71e0-d0e9-4491-b087-947b8cecc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4" autoAdjust="0"/>
    <p:restoredTop sz="94660"/>
  </p:normalViewPr>
  <p:slideViewPr>
    <p:cSldViewPr snapToGrid="0">
      <p:cViewPr varScale="1">
        <p:scale>
          <a:sx n="73" d="100"/>
          <a:sy n="73" d="100"/>
        </p:scale>
        <p:origin x="1248" y="78"/>
      </p:cViewPr>
      <p:guideLst/>
    </p:cSldViewPr>
  </p:slideViewPr>
  <p:notesTextViewPr>
    <p:cViewPr>
      <p:scale>
        <a:sx n="1" d="1"/>
        <a:sy n="1" d="1"/>
      </p:scale>
      <p:origin x="0" y="0"/>
    </p:cViewPr>
  </p:notesTextViewPr>
  <p:sorterViewPr>
    <p:cViewPr>
      <p:scale>
        <a:sx n="52" d="100"/>
        <a:sy n="5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sz="1400" dirty="0">
                <a:latin typeface="Arial" panose="020B0604020202020204" pitchFamily="34" charset="0"/>
                <a:cs typeface="Arial" panose="020B0604020202020204" pitchFamily="34" charset="0"/>
              </a:rPr>
              <a:t>Sekhukhune v/s</a:t>
            </a:r>
            <a:r>
              <a:rPr lang="en-ZA" sz="1400" baseline="0" dirty="0">
                <a:latin typeface="Arial" panose="020B0604020202020204" pitchFamily="34" charset="0"/>
                <a:cs typeface="Arial" panose="020B0604020202020204" pitchFamily="34" charset="0"/>
              </a:rPr>
              <a:t> Limpopo </a:t>
            </a:r>
            <a:r>
              <a:rPr lang="en-ZA" sz="140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5 YEAR</a:t>
            </a:r>
            <a:r>
              <a:rPr lang="en-ZA" sz="1400" dirty="0">
                <a:latin typeface="Arial" panose="020B0604020202020204" pitchFamily="34" charset="0"/>
                <a:cs typeface="Arial" panose="020B0604020202020204" pitchFamily="34" charset="0"/>
              </a:rPr>
              <a:t> expenditure comparison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Limpopo</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2016/2017</c:v>
                </c:pt>
                <c:pt idx="1">
                  <c:v>2017/2018</c:v>
                </c:pt>
                <c:pt idx="2">
                  <c:v>2018/2019</c:v>
                </c:pt>
                <c:pt idx="3">
                  <c:v>2019/2020</c:v>
                </c:pt>
                <c:pt idx="4">
                  <c:v>2020/2021as at January 2021</c:v>
                </c:pt>
              </c:strCache>
            </c:strRef>
          </c:cat>
          <c:val>
            <c:numRef>
              <c:f>Sheet1!$B$2:$B$6</c:f>
              <c:numCache>
                <c:formatCode>General</c:formatCode>
                <c:ptCount val="5"/>
                <c:pt idx="0">
                  <c:v>90.5</c:v>
                </c:pt>
                <c:pt idx="1">
                  <c:v>94.6</c:v>
                </c:pt>
                <c:pt idx="2">
                  <c:v>93</c:v>
                </c:pt>
                <c:pt idx="3">
                  <c:v>84.7</c:v>
                </c:pt>
                <c:pt idx="4">
                  <c:v>54.4</c:v>
                </c:pt>
              </c:numCache>
            </c:numRef>
          </c:val>
          <c:extLst>
            <c:ext xmlns:c16="http://schemas.microsoft.com/office/drawing/2014/chart" uri="{C3380CC4-5D6E-409C-BE32-E72D297353CC}">
              <c16:uniqueId val="{00000000-B539-46E2-B356-34E6F4A24754}"/>
            </c:ext>
          </c:extLst>
        </c:ser>
        <c:ser>
          <c:idx val="1"/>
          <c:order val="1"/>
          <c:tx>
            <c:strRef>
              <c:f>Sheet1!$C$1</c:f>
              <c:strCache>
                <c:ptCount val="1"/>
                <c:pt idx="0">
                  <c:v>Sekhukhune</c:v>
                </c:pt>
              </c:strCache>
            </c:strRef>
          </c:tx>
          <c:spPr>
            <a:solidFill>
              <a:schemeClr val="accent2"/>
            </a:solidFill>
            <a:ln>
              <a:noFill/>
            </a:ln>
            <a:effectLst/>
          </c:spPr>
          <c:invertIfNegative val="0"/>
          <c:dLbls>
            <c:dLbl>
              <c:idx val="0"/>
              <c:tx>
                <c:rich>
                  <a:bodyPr/>
                  <a:lstStyle/>
                  <a:p>
                    <a:r>
                      <a:rPr lang="en-US" dirty="0"/>
                      <a:t>100.0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BD-4E79-B24E-6B5BC254AF83}"/>
                </c:ext>
              </c:extLst>
            </c:dLbl>
            <c:dLbl>
              <c:idx val="1"/>
              <c:tx>
                <c:rich>
                  <a:bodyPr/>
                  <a:lstStyle/>
                  <a:p>
                    <a:r>
                      <a:rPr lang="en-US" dirty="0"/>
                      <a:t>90.3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15-4151-ACB3-D337F8B9F3C4}"/>
                </c:ext>
              </c:extLst>
            </c:dLbl>
            <c:dLbl>
              <c:idx val="2"/>
              <c:tx>
                <c:rich>
                  <a:bodyPr/>
                  <a:lstStyle/>
                  <a:p>
                    <a:r>
                      <a:rPr lang="en-US" dirty="0"/>
                      <a:t>97.2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15-4151-ACB3-D337F8B9F3C4}"/>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2016/2017</c:v>
                </c:pt>
                <c:pt idx="1">
                  <c:v>2017/2018</c:v>
                </c:pt>
                <c:pt idx="2">
                  <c:v>2018/2019</c:v>
                </c:pt>
                <c:pt idx="3">
                  <c:v>2019/2020</c:v>
                </c:pt>
                <c:pt idx="4">
                  <c:v>2020/2021as at January 2021</c:v>
                </c:pt>
              </c:strCache>
            </c:strRef>
          </c:cat>
          <c:val>
            <c:numRef>
              <c:f>Sheet1!$C$2:$C$6</c:f>
              <c:numCache>
                <c:formatCode>_(* #,##0.0_);_(* \(#,##0.0\);_(* "-"?_);_(@_)</c:formatCode>
                <c:ptCount val="5"/>
                <c:pt idx="0">
                  <c:v>100</c:v>
                </c:pt>
                <c:pt idx="1">
                  <c:v>90.3</c:v>
                </c:pt>
                <c:pt idx="2">
                  <c:v>97.2</c:v>
                </c:pt>
                <c:pt idx="3">
                  <c:v>83.9</c:v>
                </c:pt>
                <c:pt idx="4">
                  <c:v>60.1</c:v>
                </c:pt>
              </c:numCache>
            </c:numRef>
          </c:val>
          <c:extLst>
            <c:ext xmlns:c16="http://schemas.microsoft.com/office/drawing/2014/chart" uri="{C3380CC4-5D6E-409C-BE32-E72D297353CC}">
              <c16:uniqueId val="{00000001-B539-46E2-B356-34E6F4A24754}"/>
            </c:ext>
          </c:extLst>
        </c:ser>
        <c:dLbls>
          <c:showLegendKey val="0"/>
          <c:showVal val="0"/>
          <c:showCatName val="0"/>
          <c:showSerName val="0"/>
          <c:showPercent val="0"/>
          <c:showBubbleSize val="0"/>
        </c:dLbls>
        <c:gapWidth val="219"/>
        <c:overlap val="-27"/>
        <c:axId val="-1811586048"/>
        <c:axId val="-1811582240"/>
      </c:barChart>
      <c:catAx>
        <c:axId val="-18115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1582240"/>
        <c:crosses val="autoZero"/>
        <c:auto val="1"/>
        <c:lblAlgn val="ctr"/>
        <c:lblOffset val="100"/>
        <c:noMultiLvlLbl val="0"/>
      </c:catAx>
      <c:valAx>
        <c:axId val="-181158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%e</a:t>
                </a:r>
                <a:r>
                  <a:rPr lang="en-US" sz="1400" baseline="0" dirty="0">
                    <a:latin typeface="Arial" panose="020B0604020202020204" pitchFamily="34" charset="0"/>
                    <a:cs typeface="Arial" panose="020B0604020202020204" pitchFamily="34" charset="0"/>
                  </a:rPr>
                  <a:t>xpenditure</a:t>
                </a:r>
                <a:endParaRPr lang="en-ZA" sz="1400" dirty="0">
                  <a:latin typeface="Arial" panose="020B0604020202020204" pitchFamily="34" charset="0"/>
                  <a:cs typeface="Arial" panose="020B0604020202020204" pitchFamily="34" charset="0"/>
                </a:endParaRPr>
              </a:p>
            </c:rich>
          </c:tx>
          <c:layout>
            <c:manualLayout>
              <c:xMode val="edge"/>
              <c:yMode val="edge"/>
              <c:x val="0"/>
              <c:y val="0.3499184542163225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586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sz="1400" dirty="0" err="1">
                <a:latin typeface="Arial" panose="020B0604020202020204" pitchFamily="34" charset="0"/>
                <a:cs typeface="Arial" panose="020B0604020202020204" pitchFamily="34" charset="0"/>
              </a:rPr>
              <a:t>Fetakgomo</a:t>
            </a:r>
            <a:r>
              <a:rPr lang="en-ZA" sz="1400" baseline="0" dirty="0">
                <a:latin typeface="Arial" panose="020B0604020202020204" pitchFamily="34" charset="0"/>
                <a:cs typeface="Arial" panose="020B0604020202020204" pitchFamily="34" charset="0"/>
              </a:rPr>
              <a:t> </a:t>
            </a:r>
            <a:r>
              <a:rPr lang="en-ZA" sz="1400" baseline="0" dirty="0" err="1">
                <a:latin typeface="Arial" panose="020B0604020202020204" pitchFamily="34" charset="0"/>
                <a:cs typeface="Arial" panose="020B0604020202020204" pitchFamily="34" charset="0"/>
              </a:rPr>
              <a:t>Tubatse</a:t>
            </a:r>
            <a:r>
              <a:rPr lang="en-ZA" sz="1400" dirty="0">
                <a:latin typeface="Arial" panose="020B0604020202020204" pitchFamily="34" charset="0"/>
                <a:cs typeface="Arial" panose="020B0604020202020204" pitchFamily="34" charset="0"/>
              </a:rPr>
              <a:t> v/s</a:t>
            </a:r>
            <a:r>
              <a:rPr lang="en-ZA" sz="1400" baseline="0" dirty="0">
                <a:latin typeface="Arial" panose="020B0604020202020204" pitchFamily="34" charset="0"/>
                <a:cs typeface="Arial" panose="020B0604020202020204" pitchFamily="34" charset="0"/>
              </a:rPr>
              <a:t> Limpopo </a:t>
            </a:r>
            <a:r>
              <a:rPr lang="en-ZA" sz="140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5 YEAR</a:t>
            </a:r>
            <a:r>
              <a:rPr lang="en-ZA" sz="1400" dirty="0">
                <a:latin typeface="Arial" panose="020B0604020202020204" pitchFamily="34" charset="0"/>
                <a:cs typeface="Arial" panose="020B0604020202020204" pitchFamily="34" charset="0"/>
              </a:rPr>
              <a:t> expenditure comparison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Limpopo</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2016/2017</c:v>
                </c:pt>
                <c:pt idx="1">
                  <c:v>2017/2018</c:v>
                </c:pt>
                <c:pt idx="2">
                  <c:v>2018/2019</c:v>
                </c:pt>
                <c:pt idx="3">
                  <c:v>2019/2020</c:v>
                </c:pt>
                <c:pt idx="4">
                  <c:v>2020/2021 as at January 2021</c:v>
                </c:pt>
              </c:strCache>
            </c:strRef>
          </c:cat>
          <c:val>
            <c:numRef>
              <c:f>Sheet1!$B$2:$B$6</c:f>
              <c:numCache>
                <c:formatCode>General</c:formatCode>
                <c:ptCount val="5"/>
                <c:pt idx="0">
                  <c:v>90.5</c:v>
                </c:pt>
                <c:pt idx="1">
                  <c:v>94.6</c:v>
                </c:pt>
                <c:pt idx="2">
                  <c:v>93</c:v>
                </c:pt>
                <c:pt idx="3">
                  <c:v>84.7</c:v>
                </c:pt>
                <c:pt idx="4">
                  <c:v>54.4</c:v>
                </c:pt>
              </c:numCache>
            </c:numRef>
          </c:val>
          <c:extLst>
            <c:ext xmlns:c16="http://schemas.microsoft.com/office/drawing/2014/chart" uri="{C3380CC4-5D6E-409C-BE32-E72D297353CC}">
              <c16:uniqueId val="{00000000-B539-46E2-B356-34E6F4A24754}"/>
            </c:ext>
          </c:extLst>
        </c:ser>
        <c:ser>
          <c:idx val="1"/>
          <c:order val="1"/>
          <c:tx>
            <c:strRef>
              <c:f>Sheet1!$C$1</c:f>
              <c:strCache>
                <c:ptCount val="1"/>
                <c:pt idx="0">
                  <c:v>Fetakgomo Tubatse</c:v>
                </c:pt>
              </c:strCache>
            </c:strRef>
          </c:tx>
          <c:spPr>
            <a:solidFill>
              <a:schemeClr val="accent2"/>
            </a:solidFill>
            <a:ln>
              <a:noFill/>
            </a:ln>
            <a:effectLst/>
          </c:spPr>
          <c:invertIfNegative val="0"/>
          <c:dLbls>
            <c:dLbl>
              <c:idx val="0"/>
              <c:tx>
                <c:rich>
                  <a:bodyPr/>
                  <a:lstStyle/>
                  <a:p>
                    <a:r>
                      <a:rPr lang="en-US"/>
                      <a:t>88.5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BD-4E79-B24E-6B5BC254AF83}"/>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2016/2017</c:v>
                </c:pt>
                <c:pt idx="1">
                  <c:v>2017/2018</c:v>
                </c:pt>
                <c:pt idx="2">
                  <c:v>2018/2019</c:v>
                </c:pt>
                <c:pt idx="3">
                  <c:v>2019/2020</c:v>
                </c:pt>
                <c:pt idx="4">
                  <c:v>2020/2021 as at January 2021</c:v>
                </c:pt>
              </c:strCache>
            </c:strRef>
          </c:cat>
          <c:val>
            <c:numRef>
              <c:f>Sheet1!$C$2:$C$6</c:f>
              <c:numCache>
                <c:formatCode>_(* #,##0.0_);_(* \(#,##0.0\);_(* "-"?_);_(@_)</c:formatCode>
                <c:ptCount val="5"/>
                <c:pt idx="0">
                  <c:v>88.5</c:v>
                </c:pt>
                <c:pt idx="1">
                  <c:v>81.7</c:v>
                </c:pt>
                <c:pt idx="2">
                  <c:v>96.8</c:v>
                </c:pt>
                <c:pt idx="3">
                  <c:v>54.5</c:v>
                </c:pt>
                <c:pt idx="4">
                  <c:v>26.3</c:v>
                </c:pt>
              </c:numCache>
            </c:numRef>
          </c:val>
          <c:extLst>
            <c:ext xmlns:c16="http://schemas.microsoft.com/office/drawing/2014/chart" uri="{C3380CC4-5D6E-409C-BE32-E72D297353CC}">
              <c16:uniqueId val="{00000001-B539-46E2-B356-34E6F4A24754}"/>
            </c:ext>
          </c:extLst>
        </c:ser>
        <c:dLbls>
          <c:showLegendKey val="0"/>
          <c:showVal val="0"/>
          <c:showCatName val="0"/>
          <c:showSerName val="0"/>
          <c:showPercent val="0"/>
          <c:showBubbleSize val="0"/>
        </c:dLbls>
        <c:gapWidth val="219"/>
        <c:overlap val="-27"/>
        <c:axId val="-1811588768"/>
        <c:axId val="-1811582784"/>
      </c:barChart>
      <c:catAx>
        <c:axId val="-18115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1582784"/>
        <c:crosses val="autoZero"/>
        <c:auto val="1"/>
        <c:lblAlgn val="ctr"/>
        <c:lblOffset val="100"/>
        <c:noMultiLvlLbl val="0"/>
      </c:catAx>
      <c:valAx>
        <c:axId val="-1811582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%e</a:t>
                </a:r>
                <a:r>
                  <a:rPr lang="en-US" sz="1400" baseline="0" dirty="0">
                    <a:latin typeface="Arial" panose="020B0604020202020204" pitchFamily="34" charset="0"/>
                    <a:cs typeface="Arial" panose="020B0604020202020204" pitchFamily="34" charset="0"/>
                  </a:rPr>
                  <a:t>xpenditure</a:t>
                </a:r>
                <a:endParaRPr lang="en-ZA" sz="1400" dirty="0">
                  <a:latin typeface="Arial" panose="020B0604020202020204" pitchFamily="34" charset="0"/>
                  <a:cs typeface="Arial" panose="020B0604020202020204" pitchFamily="34" charset="0"/>
                </a:endParaRPr>
              </a:p>
            </c:rich>
          </c:tx>
          <c:layout>
            <c:manualLayout>
              <c:xMode val="edge"/>
              <c:yMode val="edge"/>
              <c:x val="0"/>
              <c:y val="0.3499184542163225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58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sz="1400" dirty="0" err="1">
                <a:latin typeface="Arial" panose="020B0604020202020204" pitchFamily="34" charset="0"/>
                <a:cs typeface="Arial" panose="020B0604020202020204" pitchFamily="34" charset="0"/>
              </a:rPr>
              <a:t>Makhuduthamaga</a:t>
            </a:r>
            <a:r>
              <a:rPr lang="en-ZA" sz="1400" dirty="0">
                <a:latin typeface="Arial" panose="020B0604020202020204" pitchFamily="34" charset="0"/>
                <a:cs typeface="Arial" panose="020B0604020202020204" pitchFamily="34" charset="0"/>
              </a:rPr>
              <a:t> v/s</a:t>
            </a:r>
            <a:r>
              <a:rPr lang="en-ZA" sz="1400" baseline="0" dirty="0">
                <a:latin typeface="Arial" panose="020B0604020202020204" pitchFamily="34" charset="0"/>
                <a:cs typeface="Arial" panose="020B0604020202020204" pitchFamily="34" charset="0"/>
              </a:rPr>
              <a:t> Limpopo </a:t>
            </a:r>
            <a:r>
              <a:rPr lang="en-ZA" sz="140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5 YEAR</a:t>
            </a:r>
            <a:r>
              <a:rPr lang="en-ZA" sz="1400" dirty="0">
                <a:latin typeface="Arial" panose="020B0604020202020204" pitchFamily="34" charset="0"/>
                <a:cs typeface="Arial" panose="020B0604020202020204" pitchFamily="34" charset="0"/>
              </a:rPr>
              <a:t> expenditure comparison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Limpopo</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2016/2017</c:v>
                </c:pt>
                <c:pt idx="1">
                  <c:v>2017/2018</c:v>
                </c:pt>
                <c:pt idx="2">
                  <c:v>2018/2019</c:v>
                </c:pt>
                <c:pt idx="3">
                  <c:v>2019/2020</c:v>
                </c:pt>
                <c:pt idx="4">
                  <c:v>2020/2021 as at January 2021</c:v>
                </c:pt>
              </c:strCache>
            </c:strRef>
          </c:cat>
          <c:val>
            <c:numRef>
              <c:f>Sheet1!$B$2:$B$6</c:f>
              <c:numCache>
                <c:formatCode>General</c:formatCode>
                <c:ptCount val="5"/>
                <c:pt idx="0">
                  <c:v>90.5</c:v>
                </c:pt>
                <c:pt idx="1">
                  <c:v>94.6</c:v>
                </c:pt>
                <c:pt idx="2">
                  <c:v>93</c:v>
                </c:pt>
                <c:pt idx="3">
                  <c:v>84.7</c:v>
                </c:pt>
                <c:pt idx="4">
                  <c:v>54.4</c:v>
                </c:pt>
              </c:numCache>
            </c:numRef>
          </c:val>
          <c:extLst>
            <c:ext xmlns:c16="http://schemas.microsoft.com/office/drawing/2014/chart" uri="{C3380CC4-5D6E-409C-BE32-E72D297353CC}">
              <c16:uniqueId val="{00000000-B539-46E2-B356-34E6F4A24754}"/>
            </c:ext>
          </c:extLst>
        </c:ser>
        <c:ser>
          <c:idx val="1"/>
          <c:order val="1"/>
          <c:tx>
            <c:strRef>
              <c:f>Sheet1!$C$1</c:f>
              <c:strCache>
                <c:ptCount val="1"/>
                <c:pt idx="0">
                  <c:v>Makhuduthamaga</c:v>
                </c:pt>
              </c:strCache>
            </c:strRef>
          </c:tx>
          <c:spPr>
            <a:solidFill>
              <a:schemeClr val="accent2"/>
            </a:solidFill>
            <a:ln>
              <a:noFill/>
            </a:ln>
            <a:effectLst/>
          </c:spPr>
          <c:invertIfNegative val="0"/>
          <c:dLbls>
            <c:dLbl>
              <c:idx val="0"/>
              <c:tx>
                <c:rich>
                  <a:bodyPr/>
                  <a:lstStyle/>
                  <a:p>
                    <a:r>
                      <a:rPr lang="en-US" dirty="0"/>
                      <a:t>93.1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BD-4E79-B24E-6B5BC254AF83}"/>
                </c:ext>
              </c:extLst>
            </c:dLbl>
            <c:dLbl>
              <c:idx val="1"/>
              <c:tx>
                <c:rich>
                  <a:bodyPr/>
                  <a:lstStyle/>
                  <a:p>
                    <a:r>
                      <a:rPr lang="en-US" dirty="0"/>
                      <a:t>100.0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15-4151-ACB3-D337F8B9F3C4}"/>
                </c:ext>
              </c:extLst>
            </c:dLbl>
            <c:dLbl>
              <c:idx val="2"/>
              <c:tx>
                <c:rich>
                  <a:bodyPr/>
                  <a:lstStyle/>
                  <a:p>
                    <a:r>
                      <a:rPr lang="en-US" dirty="0"/>
                      <a:t>100.0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15-4151-ACB3-D337F8B9F3C4}"/>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2016/2017</c:v>
                </c:pt>
                <c:pt idx="1">
                  <c:v>2017/2018</c:v>
                </c:pt>
                <c:pt idx="2">
                  <c:v>2018/2019</c:v>
                </c:pt>
                <c:pt idx="3">
                  <c:v>2019/2020</c:v>
                </c:pt>
                <c:pt idx="4">
                  <c:v>2020/2021 as at January 2021</c:v>
                </c:pt>
              </c:strCache>
            </c:strRef>
          </c:cat>
          <c:val>
            <c:numRef>
              <c:f>Sheet1!$C$2:$C$6</c:f>
              <c:numCache>
                <c:formatCode>_(* #,##0.0_);_(* \(#,##0.0\);_(* "-"?_);_(@_)</c:formatCode>
                <c:ptCount val="5"/>
                <c:pt idx="0">
                  <c:v>93.1</c:v>
                </c:pt>
                <c:pt idx="1">
                  <c:v>100</c:v>
                </c:pt>
                <c:pt idx="2">
                  <c:v>100</c:v>
                </c:pt>
                <c:pt idx="3">
                  <c:v>100</c:v>
                </c:pt>
                <c:pt idx="4">
                  <c:v>73.900000000000006</c:v>
                </c:pt>
              </c:numCache>
            </c:numRef>
          </c:val>
          <c:extLst>
            <c:ext xmlns:c16="http://schemas.microsoft.com/office/drawing/2014/chart" uri="{C3380CC4-5D6E-409C-BE32-E72D297353CC}">
              <c16:uniqueId val="{00000001-B539-46E2-B356-34E6F4A24754}"/>
            </c:ext>
          </c:extLst>
        </c:ser>
        <c:dLbls>
          <c:showLegendKey val="0"/>
          <c:showVal val="0"/>
          <c:showCatName val="0"/>
          <c:showSerName val="0"/>
          <c:showPercent val="0"/>
          <c:showBubbleSize val="0"/>
        </c:dLbls>
        <c:gapWidth val="219"/>
        <c:overlap val="-27"/>
        <c:axId val="-1811596384"/>
        <c:axId val="-1811588224"/>
      </c:barChart>
      <c:catAx>
        <c:axId val="-181159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1588224"/>
        <c:crosses val="autoZero"/>
        <c:auto val="1"/>
        <c:lblAlgn val="ctr"/>
        <c:lblOffset val="100"/>
        <c:noMultiLvlLbl val="0"/>
      </c:catAx>
      <c:valAx>
        <c:axId val="-1811588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%e</a:t>
                </a:r>
                <a:r>
                  <a:rPr lang="en-US" sz="1400" baseline="0" dirty="0">
                    <a:latin typeface="Arial" panose="020B0604020202020204" pitchFamily="34" charset="0"/>
                    <a:cs typeface="Arial" panose="020B0604020202020204" pitchFamily="34" charset="0"/>
                  </a:rPr>
                  <a:t>xpenditure</a:t>
                </a:r>
                <a:endParaRPr lang="en-ZA" sz="1400" dirty="0">
                  <a:latin typeface="Arial" panose="020B0604020202020204" pitchFamily="34" charset="0"/>
                  <a:cs typeface="Arial" panose="020B0604020202020204" pitchFamily="34" charset="0"/>
                </a:endParaRPr>
              </a:p>
            </c:rich>
          </c:tx>
          <c:layout>
            <c:manualLayout>
              <c:xMode val="edge"/>
              <c:yMode val="edge"/>
              <c:x val="0"/>
              <c:y val="0.3499184542163225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59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sz="1400" dirty="0">
                <a:latin typeface="Arial" panose="020B0604020202020204" pitchFamily="34" charset="0"/>
                <a:cs typeface="Arial" panose="020B0604020202020204" pitchFamily="34" charset="0"/>
              </a:rPr>
              <a:t>Elias </a:t>
            </a:r>
            <a:r>
              <a:rPr lang="en-ZA" sz="1400" dirty="0" err="1">
                <a:latin typeface="Arial" panose="020B0604020202020204" pitchFamily="34" charset="0"/>
                <a:cs typeface="Arial" panose="020B0604020202020204" pitchFamily="34" charset="0"/>
              </a:rPr>
              <a:t>Motsoaledi</a:t>
            </a:r>
            <a:r>
              <a:rPr lang="en-ZA" sz="1400" dirty="0">
                <a:latin typeface="Arial" panose="020B0604020202020204" pitchFamily="34" charset="0"/>
                <a:cs typeface="Arial" panose="020B0604020202020204" pitchFamily="34" charset="0"/>
              </a:rPr>
              <a:t> v/s</a:t>
            </a:r>
            <a:r>
              <a:rPr lang="en-ZA" sz="1400" baseline="0" dirty="0">
                <a:latin typeface="Arial" panose="020B0604020202020204" pitchFamily="34" charset="0"/>
                <a:cs typeface="Arial" panose="020B0604020202020204" pitchFamily="34" charset="0"/>
              </a:rPr>
              <a:t> Limpopo </a:t>
            </a:r>
            <a:r>
              <a:rPr lang="en-ZA" sz="140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5 YEAR</a:t>
            </a:r>
            <a:r>
              <a:rPr lang="en-ZA" sz="1400" dirty="0">
                <a:latin typeface="Arial" panose="020B0604020202020204" pitchFamily="34" charset="0"/>
                <a:cs typeface="Arial" panose="020B0604020202020204" pitchFamily="34" charset="0"/>
              </a:rPr>
              <a:t> expenditure comparison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Limpopo</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2016/2017</c:v>
                </c:pt>
                <c:pt idx="1">
                  <c:v>2017/2018</c:v>
                </c:pt>
                <c:pt idx="2">
                  <c:v>2018/2019</c:v>
                </c:pt>
                <c:pt idx="3">
                  <c:v>2019/2020</c:v>
                </c:pt>
                <c:pt idx="4">
                  <c:v>2020/2021 as at January 2021</c:v>
                </c:pt>
              </c:strCache>
            </c:strRef>
          </c:cat>
          <c:val>
            <c:numRef>
              <c:f>Sheet1!$B$2:$B$6</c:f>
              <c:numCache>
                <c:formatCode>General</c:formatCode>
                <c:ptCount val="5"/>
                <c:pt idx="0">
                  <c:v>90.5</c:v>
                </c:pt>
                <c:pt idx="1">
                  <c:v>94.6</c:v>
                </c:pt>
                <c:pt idx="2">
                  <c:v>93</c:v>
                </c:pt>
                <c:pt idx="3">
                  <c:v>84.7</c:v>
                </c:pt>
                <c:pt idx="4">
                  <c:v>54.4</c:v>
                </c:pt>
              </c:numCache>
            </c:numRef>
          </c:val>
          <c:extLst>
            <c:ext xmlns:c16="http://schemas.microsoft.com/office/drawing/2014/chart" uri="{C3380CC4-5D6E-409C-BE32-E72D297353CC}">
              <c16:uniqueId val="{00000000-B539-46E2-B356-34E6F4A24754}"/>
            </c:ext>
          </c:extLst>
        </c:ser>
        <c:ser>
          <c:idx val="1"/>
          <c:order val="1"/>
          <c:tx>
            <c:strRef>
              <c:f>Sheet1!$C$1</c:f>
              <c:strCache>
                <c:ptCount val="1"/>
                <c:pt idx="0">
                  <c:v>Elias Motsoaledi</c:v>
                </c:pt>
              </c:strCache>
            </c:strRef>
          </c:tx>
          <c:spPr>
            <a:solidFill>
              <a:schemeClr val="accent2"/>
            </a:solidFill>
            <a:ln>
              <a:noFill/>
            </a:ln>
            <a:effectLst/>
          </c:spPr>
          <c:invertIfNegative val="0"/>
          <c:dLbls>
            <c:dLbl>
              <c:idx val="0"/>
              <c:tx>
                <c:rich>
                  <a:bodyPr/>
                  <a:lstStyle/>
                  <a:p>
                    <a:r>
                      <a:rPr lang="en-US" dirty="0"/>
                      <a:t>64.9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BD-4E79-B24E-6B5BC254AF83}"/>
                </c:ext>
              </c:extLst>
            </c:dLbl>
            <c:dLbl>
              <c:idx val="1"/>
              <c:tx>
                <c:rich>
                  <a:bodyPr/>
                  <a:lstStyle/>
                  <a:p>
                    <a:r>
                      <a:rPr lang="en-US" dirty="0"/>
                      <a:t>.90.9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15-4151-ACB3-D337F8B9F3C4}"/>
                </c:ext>
              </c:extLst>
            </c:dLbl>
            <c:dLbl>
              <c:idx val="2"/>
              <c:tx>
                <c:rich>
                  <a:bodyPr/>
                  <a:lstStyle/>
                  <a:p>
                    <a:r>
                      <a:rPr lang="en-US" dirty="0"/>
                      <a:t>95.1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15-4151-ACB3-D337F8B9F3C4}"/>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2016/2017</c:v>
                </c:pt>
                <c:pt idx="1">
                  <c:v>2017/2018</c:v>
                </c:pt>
                <c:pt idx="2">
                  <c:v>2018/2019</c:v>
                </c:pt>
                <c:pt idx="3">
                  <c:v>2019/2020</c:v>
                </c:pt>
                <c:pt idx="4">
                  <c:v>2020/2021 as at January 2021</c:v>
                </c:pt>
              </c:strCache>
            </c:strRef>
          </c:cat>
          <c:val>
            <c:numRef>
              <c:f>Sheet1!$C$2:$C$6</c:f>
              <c:numCache>
                <c:formatCode>_(* #,##0.0_);_(* \(#,##0.0\);_(* "-"?_);_(@_)</c:formatCode>
                <c:ptCount val="5"/>
                <c:pt idx="0">
                  <c:v>64.900000000000006</c:v>
                </c:pt>
                <c:pt idx="1">
                  <c:v>90.9</c:v>
                </c:pt>
                <c:pt idx="2">
                  <c:v>95.1</c:v>
                </c:pt>
                <c:pt idx="3">
                  <c:v>90.2</c:v>
                </c:pt>
                <c:pt idx="4">
                  <c:v>63.3</c:v>
                </c:pt>
              </c:numCache>
            </c:numRef>
          </c:val>
          <c:extLst>
            <c:ext xmlns:c16="http://schemas.microsoft.com/office/drawing/2014/chart" uri="{C3380CC4-5D6E-409C-BE32-E72D297353CC}">
              <c16:uniqueId val="{00000001-B539-46E2-B356-34E6F4A24754}"/>
            </c:ext>
          </c:extLst>
        </c:ser>
        <c:dLbls>
          <c:showLegendKey val="0"/>
          <c:showVal val="0"/>
          <c:showCatName val="0"/>
          <c:showSerName val="0"/>
          <c:showPercent val="0"/>
          <c:showBubbleSize val="0"/>
        </c:dLbls>
        <c:gapWidth val="219"/>
        <c:overlap val="-27"/>
        <c:axId val="-1811593120"/>
        <c:axId val="-1811583872"/>
      </c:barChart>
      <c:catAx>
        <c:axId val="-18115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1583872"/>
        <c:crosses val="autoZero"/>
        <c:auto val="1"/>
        <c:lblAlgn val="ctr"/>
        <c:lblOffset val="100"/>
        <c:noMultiLvlLbl val="0"/>
      </c:catAx>
      <c:valAx>
        <c:axId val="-1811583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%e</a:t>
                </a:r>
                <a:r>
                  <a:rPr lang="en-US" sz="1400" baseline="0" dirty="0">
                    <a:latin typeface="Arial" panose="020B0604020202020204" pitchFamily="34" charset="0"/>
                    <a:cs typeface="Arial" panose="020B0604020202020204" pitchFamily="34" charset="0"/>
                  </a:rPr>
                  <a:t>xpenditure</a:t>
                </a:r>
                <a:endParaRPr lang="en-ZA" sz="1400" dirty="0">
                  <a:latin typeface="Arial" panose="020B0604020202020204" pitchFamily="34" charset="0"/>
                  <a:cs typeface="Arial" panose="020B0604020202020204" pitchFamily="34" charset="0"/>
                </a:endParaRPr>
              </a:p>
            </c:rich>
          </c:tx>
          <c:layout>
            <c:manualLayout>
              <c:xMode val="edge"/>
              <c:yMode val="edge"/>
              <c:x val="0"/>
              <c:y val="0.3499184542163225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59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sz="1400" dirty="0">
                <a:latin typeface="Arial" panose="020B0604020202020204" pitchFamily="34" charset="0"/>
                <a:cs typeface="Arial" panose="020B0604020202020204" pitchFamily="34" charset="0"/>
              </a:rPr>
              <a:t>Ephraim</a:t>
            </a:r>
            <a:r>
              <a:rPr lang="en-ZA" sz="1400" baseline="0" dirty="0">
                <a:latin typeface="Arial" panose="020B0604020202020204" pitchFamily="34" charset="0"/>
                <a:cs typeface="Arial" panose="020B0604020202020204" pitchFamily="34" charset="0"/>
              </a:rPr>
              <a:t> Mogale</a:t>
            </a:r>
            <a:r>
              <a:rPr lang="en-ZA" sz="1400" dirty="0">
                <a:latin typeface="Arial" panose="020B0604020202020204" pitchFamily="34" charset="0"/>
                <a:cs typeface="Arial" panose="020B0604020202020204" pitchFamily="34" charset="0"/>
              </a:rPr>
              <a:t> v/s</a:t>
            </a:r>
            <a:r>
              <a:rPr lang="en-ZA" sz="1400" baseline="0" dirty="0">
                <a:latin typeface="Arial" panose="020B0604020202020204" pitchFamily="34" charset="0"/>
                <a:cs typeface="Arial" panose="020B0604020202020204" pitchFamily="34" charset="0"/>
              </a:rPr>
              <a:t> Limpopo </a:t>
            </a:r>
            <a:r>
              <a:rPr lang="en-ZA" sz="140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5 YEAR</a:t>
            </a:r>
            <a:r>
              <a:rPr lang="en-ZA" sz="1400" dirty="0">
                <a:latin typeface="Arial" panose="020B0604020202020204" pitchFamily="34" charset="0"/>
                <a:cs typeface="Arial" panose="020B0604020202020204" pitchFamily="34" charset="0"/>
              </a:rPr>
              <a:t> expenditure comparison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Limpopo</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2016/2017</c:v>
                </c:pt>
                <c:pt idx="1">
                  <c:v>2017/2018</c:v>
                </c:pt>
                <c:pt idx="2">
                  <c:v>2018/2019</c:v>
                </c:pt>
                <c:pt idx="3">
                  <c:v>2019/2020</c:v>
                </c:pt>
                <c:pt idx="4">
                  <c:v>2020/2021 as at January 2021</c:v>
                </c:pt>
              </c:strCache>
            </c:strRef>
          </c:cat>
          <c:val>
            <c:numRef>
              <c:f>Sheet1!$B$2:$B$6</c:f>
              <c:numCache>
                <c:formatCode>General</c:formatCode>
                <c:ptCount val="5"/>
                <c:pt idx="0">
                  <c:v>90.5</c:v>
                </c:pt>
                <c:pt idx="1">
                  <c:v>94.6</c:v>
                </c:pt>
                <c:pt idx="2">
                  <c:v>93</c:v>
                </c:pt>
                <c:pt idx="3">
                  <c:v>84.7</c:v>
                </c:pt>
                <c:pt idx="4">
                  <c:v>54.4</c:v>
                </c:pt>
              </c:numCache>
            </c:numRef>
          </c:val>
          <c:extLst>
            <c:ext xmlns:c16="http://schemas.microsoft.com/office/drawing/2014/chart" uri="{C3380CC4-5D6E-409C-BE32-E72D297353CC}">
              <c16:uniqueId val="{00000000-B539-46E2-B356-34E6F4A24754}"/>
            </c:ext>
          </c:extLst>
        </c:ser>
        <c:ser>
          <c:idx val="1"/>
          <c:order val="1"/>
          <c:tx>
            <c:strRef>
              <c:f>Sheet1!$C$1</c:f>
              <c:strCache>
                <c:ptCount val="1"/>
                <c:pt idx="0">
                  <c:v>Ephraim Mogale</c:v>
                </c:pt>
              </c:strCache>
            </c:strRef>
          </c:tx>
          <c:spPr>
            <a:solidFill>
              <a:schemeClr val="accent2"/>
            </a:solidFill>
            <a:ln>
              <a:noFill/>
            </a:ln>
            <a:effectLst/>
          </c:spPr>
          <c:invertIfNegative val="0"/>
          <c:dLbls>
            <c:dLbl>
              <c:idx val="0"/>
              <c:tx>
                <c:rich>
                  <a:bodyPr/>
                  <a:lstStyle/>
                  <a:p>
                    <a:r>
                      <a:rPr lang="en-US" dirty="0"/>
                      <a:t>78.5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BD-4E79-B24E-6B5BC254AF83}"/>
                </c:ext>
              </c:extLst>
            </c:dLbl>
            <c:dLbl>
              <c:idx val="1"/>
              <c:tx>
                <c:rich>
                  <a:bodyPr/>
                  <a:lstStyle/>
                  <a:p>
                    <a:r>
                      <a:rPr lang="en-US"/>
                      <a:t>96.0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15-4151-ACB3-D337F8B9F3C4}"/>
                </c:ext>
              </c:extLst>
            </c:dLbl>
            <c:dLbl>
              <c:idx val="2"/>
              <c:tx>
                <c:rich>
                  <a:bodyPr/>
                  <a:lstStyle/>
                  <a:p>
                    <a:r>
                      <a:rPr lang="en-US"/>
                      <a:t>99.6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15-4151-ACB3-D337F8B9F3C4}"/>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2016/2017</c:v>
                </c:pt>
                <c:pt idx="1">
                  <c:v>2017/2018</c:v>
                </c:pt>
                <c:pt idx="2">
                  <c:v>2018/2019</c:v>
                </c:pt>
                <c:pt idx="3">
                  <c:v>2019/2020</c:v>
                </c:pt>
                <c:pt idx="4">
                  <c:v>2020/2021 as at January 2021</c:v>
                </c:pt>
              </c:strCache>
            </c:strRef>
          </c:cat>
          <c:val>
            <c:numRef>
              <c:f>Sheet1!$C$2:$C$6</c:f>
              <c:numCache>
                <c:formatCode>_(* #,##0.0_);_(* \(#,##0.0\);_(* "-"?_);_(@_)</c:formatCode>
                <c:ptCount val="5"/>
                <c:pt idx="0">
                  <c:v>78.5</c:v>
                </c:pt>
                <c:pt idx="1">
                  <c:v>96</c:v>
                </c:pt>
                <c:pt idx="2">
                  <c:v>99.6</c:v>
                </c:pt>
                <c:pt idx="3">
                  <c:v>85</c:v>
                </c:pt>
                <c:pt idx="4">
                  <c:v>93.3</c:v>
                </c:pt>
              </c:numCache>
            </c:numRef>
          </c:val>
          <c:extLst>
            <c:ext xmlns:c16="http://schemas.microsoft.com/office/drawing/2014/chart" uri="{C3380CC4-5D6E-409C-BE32-E72D297353CC}">
              <c16:uniqueId val="{00000001-B539-46E2-B356-34E6F4A24754}"/>
            </c:ext>
          </c:extLst>
        </c:ser>
        <c:dLbls>
          <c:showLegendKey val="0"/>
          <c:showVal val="0"/>
          <c:showCatName val="0"/>
          <c:showSerName val="0"/>
          <c:showPercent val="0"/>
          <c:showBubbleSize val="0"/>
        </c:dLbls>
        <c:gapWidth val="219"/>
        <c:overlap val="-27"/>
        <c:axId val="-1811594752"/>
        <c:axId val="-1811587680"/>
      </c:barChart>
      <c:catAx>
        <c:axId val="-181159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1587680"/>
        <c:crosses val="autoZero"/>
        <c:auto val="1"/>
        <c:lblAlgn val="ctr"/>
        <c:lblOffset val="100"/>
        <c:noMultiLvlLbl val="0"/>
      </c:catAx>
      <c:valAx>
        <c:axId val="-1811587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%e</a:t>
                </a:r>
                <a:r>
                  <a:rPr lang="en-US" sz="1400" baseline="0" dirty="0">
                    <a:latin typeface="Arial" panose="020B0604020202020204" pitchFamily="34" charset="0"/>
                    <a:cs typeface="Arial" panose="020B0604020202020204" pitchFamily="34" charset="0"/>
                  </a:rPr>
                  <a:t>xpenditure</a:t>
                </a:r>
                <a:endParaRPr lang="en-ZA" sz="1400" dirty="0">
                  <a:latin typeface="Arial" panose="020B0604020202020204" pitchFamily="34" charset="0"/>
                  <a:cs typeface="Arial" panose="020B0604020202020204" pitchFamily="34" charset="0"/>
                </a:endParaRPr>
              </a:p>
            </c:rich>
          </c:tx>
          <c:layout>
            <c:manualLayout>
              <c:xMode val="edge"/>
              <c:yMode val="edge"/>
              <c:x val="0"/>
              <c:y val="0.3499184542163225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59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AFS Submission Trend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928377823322038"/>
          <c:y val="0.16324927489526264"/>
          <c:w val="0.80071622176677959"/>
          <c:h val="0.61661984428346572"/>
        </c:manualLayout>
      </c:layout>
      <c:bar3DChart>
        <c:barDir val="col"/>
        <c:grouping val="clustered"/>
        <c:varyColors val="0"/>
        <c:ser>
          <c:idx val="0"/>
          <c:order val="0"/>
          <c:tx>
            <c:strRef>
              <c:f>Sheet1!$B$3</c:f>
              <c:strCache>
                <c:ptCount val="1"/>
                <c:pt idx="0">
                  <c:v>Submitted on time</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Sheet1!$C$2:$G$2</c:f>
              <c:strCache>
                <c:ptCount val="5"/>
                <c:pt idx="0">
                  <c:v>2015/16</c:v>
                </c:pt>
                <c:pt idx="1">
                  <c:v>2016/17</c:v>
                </c:pt>
                <c:pt idx="2">
                  <c:v>2017/18</c:v>
                </c:pt>
                <c:pt idx="3">
                  <c:v>2018/19</c:v>
                </c:pt>
                <c:pt idx="4">
                  <c:v>2019/20</c:v>
                </c:pt>
              </c:strCache>
            </c:strRef>
          </c:cat>
          <c:val>
            <c:numRef>
              <c:f>Sheet1!$C$3:$G$3</c:f>
              <c:numCache>
                <c:formatCode>General</c:formatCode>
                <c:ptCount val="5"/>
                <c:pt idx="0">
                  <c:v>6</c:v>
                </c:pt>
                <c:pt idx="1">
                  <c:v>4</c:v>
                </c:pt>
                <c:pt idx="2">
                  <c:v>5</c:v>
                </c:pt>
                <c:pt idx="3">
                  <c:v>5</c:v>
                </c:pt>
                <c:pt idx="4">
                  <c:v>5</c:v>
                </c:pt>
              </c:numCache>
            </c:numRef>
          </c:val>
          <c:extLst>
            <c:ext xmlns:c16="http://schemas.microsoft.com/office/drawing/2014/chart" uri="{C3380CC4-5D6E-409C-BE32-E72D297353CC}">
              <c16:uniqueId val="{00000000-6A51-4E97-ABAF-318BD856CD6F}"/>
            </c:ext>
          </c:extLst>
        </c:ser>
        <c:ser>
          <c:idx val="1"/>
          <c:order val="1"/>
          <c:tx>
            <c:strRef>
              <c:f>Sheet1!$B$4</c:f>
              <c:strCache>
                <c:ptCount val="1"/>
                <c:pt idx="0">
                  <c:v>Late Submission</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Sheet1!$C$2:$G$2</c:f>
              <c:strCache>
                <c:ptCount val="5"/>
                <c:pt idx="0">
                  <c:v>2015/16</c:v>
                </c:pt>
                <c:pt idx="1">
                  <c:v>2016/17</c:v>
                </c:pt>
                <c:pt idx="2">
                  <c:v>2017/18</c:v>
                </c:pt>
                <c:pt idx="3">
                  <c:v>2018/19</c:v>
                </c:pt>
                <c:pt idx="4">
                  <c:v>2019/20</c:v>
                </c:pt>
              </c:strCache>
            </c:strRef>
          </c:cat>
          <c:val>
            <c:numRef>
              <c:f>Sheet1!$C$4:$G$4</c:f>
              <c:numCache>
                <c:formatCode>General</c:formatCode>
                <c:ptCount val="5"/>
                <c:pt idx="0">
                  <c:v>0</c:v>
                </c:pt>
                <c:pt idx="1">
                  <c:v>1</c:v>
                </c:pt>
                <c:pt idx="2">
                  <c:v>0</c:v>
                </c:pt>
                <c:pt idx="3">
                  <c:v>0</c:v>
                </c:pt>
                <c:pt idx="4">
                  <c:v>0</c:v>
                </c:pt>
              </c:numCache>
            </c:numRef>
          </c:val>
          <c:extLst>
            <c:ext xmlns:c16="http://schemas.microsoft.com/office/drawing/2014/chart" uri="{C3380CC4-5D6E-409C-BE32-E72D297353CC}">
              <c16:uniqueId val="{00000001-6A51-4E97-ABAF-318BD856CD6F}"/>
            </c:ext>
          </c:extLst>
        </c:ser>
        <c:dLbls>
          <c:showLegendKey val="0"/>
          <c:showVal val="0"/>
          <c:showCatName val="0"/>
          <c:showSerName val="0"/>
          <c:showPercent val="0"/>
          <c:showBubbleSize val="0"/>
        </c:dLbls>
        <c:gapWidth val="150"/>
        <c:shape val="box"/>
        <c:axId val="-1811590944"/>
        <c:axId val="-1811581152"/>
        <c:axId val="0"/>
      </c:bar3DChart>
      <c:catAx>
        <c:axId val="-1811590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581152"/>
        <c:crosses val="autoZero"/>
        <c:auto val="1"/>
        <c:lblAlgn val="ctr"/>
        <c:lblOffset val="100"/>
        <c:noMultiLvlLbl val="0"/>
      </c:catAx>
      <c:valAx>
        <c:axId val="-181158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590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2000"/>
              <a:t>The use of consultants to prepare </a:t>
            </a:r>
            <a:br>
              <a:rPr lang="en-US" sz="2000"/>
            </a:br>
            <a:r>
              <a:rPr lang="en-US" sz="2000"/>
              <a:t>annual financial statements</a:t>
            </a:r>
          </a:p>
        </c:rich>
      </c:tx>
      <c:layout>
        <c:manualLayout>
          <c:xMode val="edge"/>
          <c:yMode val="edge"/>
          <c:x val="0.22737073490813647"/>
          <c:y val="0"/>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Sheet1!$B$4</c:f>
              <c:strCache>
                <c:ptCount val="1"/>
                <c:pt idx="0">
                  <c:v>In-house</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Sheet1!$C$3:$F$3</c:f>
              <c:strCache>
                <c:ptCount val="4"/>
                <c:pt idx="0">
                  <c:v>2016/17</c:v>
                </c:pt>
                <c:pt idx="1">
                  <c:v>2017/18</c:v>
                </c:pt>
                <c:pt idx="2">
                  <c:v>2018/19</c:v>
                </c:pt>
                <c:pt idx="3">
                  <c:v>2019/20</c:v>
                </c:pt>
              </c:strCache>
            </c:strRef>
          </c:cat>
          <c:val>
            <c:numRef>
              <c:f>Sheet1!$C$4:$F$4</c:f>
              <c:numCache>
                <c:formatCode>General</c:formatCode>
                <c:ptCount val="4"/>
                <c:pt idx="0">
                  <c:v>2</c:v>
                </c:pt>
                <c:pt idx="1">
                  <c:v>2</c:v>
                </c:pt>
                <c:pt idx="2">
                  <c:v>1</c:v>
                </c:pt>
                <c:pt idx="3">
                  <c:v>2</c:v>
                </c:pt>
              </c:numCache>
            </c:numRef>
          </c:val>
          <c:extLst>
            <c:ext xmlns:c16="http://schemas.microsoft.com/office/drawing/2014/chart" uri="{C3380CC4-5D6E-409C-BE32-E72D297353CC}">
              <c16:uniqueId val="{00000000-AE4A-4B7F-A5A7-0C2FF2186968}"/>
            </c:ext>
          </c:extLst>
        </c:ser>
        <c:ser>
          <c:idx val="1"/>
          <c:order val="1"/>
          <c:tx>
            <c:strRef>
              <c:f>Sheet1!$B$5</c:f>
              <c:strCache>
                <c:ptCount val="1"/>
                <c:pt idx="0">
                  <c:v>Outsource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Sheet1!$C$3:$F$3</c:f>
              <c:strCache>
                <c:ptCount val="4"/>
                <c:pt idx="0">
                  <c:v>2016/17</c:v>
                </c:pt>
                <c:pt idx="1">
                  <c:v>2017/18</c:v>
                </c:pt>
                <c:pt idx="2">
                  <c:v>2018/19</c:v>
                </c:pt>
                <c:pt idx="3">
                  <c:v>2019/20</c:v>
                </c:pt>
              </c:strCache>
            </c:strRef>
          </c:cat>
          <c:val>
            <c:numRef>
              <c:f>Sheet1!$C$5:$F$5</c:f>
              <c:numCache>
                <c:formatCode>General</c:formatCode>
                <c:ptCount val="4"/>
                <c:pt idx="0">
                  <c:v>4</c:v>
                </c:pt>
                <c:pt idx="1">
                  <c:v>3</c:v>
                </c:pt>
                <c:pt idx="2">
                  <c:v>4</c:v>
                </c:pt>
                <c:pt idx="3">
                  <c:v>3</c:v>
                </c:pt>
              </c:numCache>
            </c:numRef>
          </c:val>
          <c:extLst>
            <c:ext xmlns:c16="http://schemas.microsoft.com/office/drawing/2014/chart" uri="{C3380CC4-5D6E-409C-BE32-E72D297353CC}">
              <c16:uniqueId val="{00000001-AE4A-4B7F-A5A7-0C2FF2186968}"/>
            </c:ext>
          </c:extLst>
        </c:ser>
        <c:dLbls>
          <c:showLegendKey val="0"/>
          <c:showVal val="1"/>
          <c:showCatName val="0"/>
          <c:showSerName val="0"/>
          <c:showPercent val="0"/>
          <c:showBubbleSize val="0"/>
        </c:dLbls>
        <c:gapWidth val="65"/>
        <c:shape val="box"/>
        <c:axId val="-1811581696"/>
        <c:axId val="-1811586592"/>
        <c:axId val="0"/>
      </c:bar3DChart>
      <c:catAx>
        <c:axId val="-18115816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811586592"/>
        <c:crosses val="autoZero"/>
        <c:auto val="1"/>
        <c:lblAlgn val="ctr"/>
        <c:lblOffset val="100"/>
        <c:noMultiLvlLbl val="0"/>
      </c:catAx>
      <c:valAx>
        <c:axId val="-181158659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811581696"/>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DE3CF444-5C79-4A34-9334-CC770D479C09}" type="datetimeFigureOut">
              <a:rPr lang="en-US" smtClean="0"/>
              <a:t>3/15/2021</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57458563-BF51-49B5-AEE9-048DDA9647DE}" type="slidenum">
              <a:rPr lang="en-US" smtClean="0"/>
              <a:t>‹#›</a:t>
            </a:fld>
            <a:endParaRPr lang="en-US"/>
          </a:p>
        </p:txBody>
      </p:sp>
    </p:spTree>
    <p:extLst>
      <p:ext uri="{BB962C8B-B14F-4D97-AF65-F5344CB8AC3E}">
        <p14:creationId xmlns:p14="http://schemas.microsoft.com/office/powerpoint/2010/main" val="3136216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30864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75532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71326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63169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5578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D033-EC1E-4C31-BFA2-1A765CF36CD5}"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748998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DD033-EC1E-4C31-BFA2-1A765CF36CD5}"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54208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DD033-EC1E-4C31-BFA2-1A765CF36CD5}"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73189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DD033-EC1E-4C31-BFA2-1A765CF36CD5}"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910391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D033-EC1E-4C31-BFA2-1A765CF36CD5}"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99929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35861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30346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554721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392037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DD033-EC1E-4C31-BFA2-1A765CF36CD5}"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743655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56C357-DB52-40BF-9ED3-5BC64737A842}"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13483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189D56-7B30-4D04-A0DC-7350CEBA094A}"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2005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6BAF3C-7290-4D89-A28C-DE9A045D4A9D}"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42235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7EF52-D9E1-43C6-AF38-3E4CFE67F915}"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171017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8470F4-7488-41AF-A945-92F481E32F9F}" type="datetime1">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40823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C55EE-810C-4F4D-B126-4965D98394EB}" type="datetime1">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508896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85E71-006C-45E2-9EDD-CAFA9E05845F}" type="datetime1">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80040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DD033-EC1E-4C31-BFA2-1A765CF36CD5}"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688507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C256C6-5DF2-4101-B073-A5492077C537}"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990672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E7074-48FF-4965-B1F6-F72A4821ABD1}"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630346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610D6-8A68-4608-B295-0CB22ED77D96}"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807406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28279D-8975-4F26-9F12-3F2F3D393A67}"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757262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17FF7C-E141-45B2-9E38-718FB928C7C0}" type="datetime1">
              <a:rPr lang="en-US" smtClean="0">
                <a:solidFill>
                  <a:prstClr val="black">
                    <a:tint val="75000"/>
                  </a:prstClr>
                </a:solidFill>
              </a:r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56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13C1B-3176-4C95-A21A-70FB1A2F744E}" type="datetime1">
              <a:rPr lang="en-US" smtClean="0">
                <a:solidFill>
                  <a:prstClr val="black">
                    <a:tint val="75000"/>
                  </a:prstClr>
                </a:solidFill>
              </a:r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13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3E814-070B-478D-918C-72BAF537368C}" type="datetime1">
              <a:rPr lang="en-US" smtClean="0">
                <a:solidFill>
                  <a:prstClr val="black">
                    <a:tint val="75000"/>
                  </a:prstClr>
                </a:solidFill>
              </a:r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291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35583B-FE63-4739-891E-66668CD7C91F}" type="datetime1">
              <a:rPr lang="en-US" smtClean="0">
                <a:solidFill>
                  <a:prstClr val="black">
                    <a:tint val="75000"/>
                  </a:prstClr>
                </a:solidFill>
              </a:rPr>
              <a:t>3/15/2021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88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C93B7F-0E83-4185-B3EE-43806B29B426}" type="datetime1">
              <a:rPr lang="en-US" smtClean="0">
                <a:solidFill>
                  <a:prstClr val="black">
                    <a:tint val="75000"/>
                  </a:prstClr>
                </a:solidFill>
              </a:rPr>
              <a:t>3/15/2021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091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FA04E5-098C-40F8-8121-EA86F0B2F9C3}" type="datetime1">
              <a:rPr lang="en-US" smtClean="0">
                <a:solidFill>
                  <a:prstClr val="black">
                    <a:tint val="75000"/>
                  </a:prstClr>
                </a:solidFill>
              </a:rPr>
              <a:t>3/15/2021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77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DD033-EC1E-4C31-BFA2-1A765CF36CD5}"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30968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0C616-C84B-484D-ACC7-1ABAD2D80DB0}" type="datetime1">
              <a:rPr lang="en-US" smtClean="0">
                <a:solidFill>
                  <a:prstClr val="black">
                    <a:tint val="75000"/>
                  </a:prstClr>
                </a:solidFill>
              </a:rPr>
              <a:t>3/15/2021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179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2C4F56-2C84-41E1-9C8D-DF40A51034F5}" type="datetime1">
              <a:rPr lang="en-US" smtClean="0">
                <a:solidFill>
                  <a:prstClr val="black">
                    <a:tint val="75000"/>
                  </a:prstClr>
                </a:solidFill>
              </a:rPr>
              <a:t>3/15/2021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88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5A5135-AA6F-4191-B522-6617A2B0688E}" type="datetime1">
              <a:rPr lang="en-US" smtClean="0">
                <a:solidFill>
                  <a:prstClr val="black">
                    <a:tint val="75000"/>
                  </a:prstClr>
                </a:solidFill>
              </a:rPr>
              <a:t>3/15/2021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973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7A2C6-030A-403F-97B2-C53AA45BBDB2}" type="datetime1">
              <a:rPr lang="en-US" smtClean="0">
                <a:solidFill>
                  <a:prstClr val="black">
                    <a:tint val="75000"/>
                  </a:prstClr>
                </a:solidFill>
              </a:r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910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EF20F-035E-4EBA-81EE-F3660DC792EA}" type="datetime1">
              <a:rPr lang="en-US" smtClean="0">
                <a:solidFill>
                  <a:prstClr val="black">
                    <a:tint val="75000"/>
                  </a:prstClr>
                </a:solidFill>
              </a:r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A004E-DED9-4181-A91B-BDB8124BE6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55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DD033-EC1E-4C31-BFA2-1A765CF36CD5}"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94050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DD033-EC1E-4C31-BFA2-1A765CF36CD5}"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04046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D033-EC1E-4C31-BFA2-1A765CF36CD5}"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03116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87267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DD033-EC1E-4C31-BFA2-1A765CF36CD5}"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97484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DD033-EC1E-4C31-BFA2-1A765CF36CD5}" type="datetimeFigureOut">
              <a:rPr lang="en-US" smtClean="0"/>
              <a:t>3/15/2021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004E-DED9-4181-A91B-BDB8124BE6CC}" type="slidenum">
              <a:rPr lang="en-US" smtClean="0"/>
              <a:t>‹#›</a:t>
            </a:fld>
            <a:endParaRPr lang="en-US"/>
          </a:p>
        </p:txBody>
      </p:sp>
    </p:spTree>
    <p:extLst>
      <p:ext uri="{BB962C8B-B14F-4D97-AF65-F5344CB8AC3E}">
        <p14:creationId xmlns:p14="http://schemas.microsoft.com/office/powerpoint/2010/main" val="89926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8DD033-EC1E-4C31-BFA2-1A765CF36CD5}" type="datetimeFigureOut">
              <a:rPr lang="en-US" smtClean="0"/>
              <a:t>3/15/2021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AA004E-DED9-4181-A91B-BDB8124BE6CC}" type="slidenum">
              <a:rPr lang="en-US" smtClean="0"/>
              <a:t>‹#›</a:t>
            </a:fld>
            <a:endParaRPr lang="en-US"/>
          </a:p>
        </p:txBody>
      </p:sp>
    </p:spTree>
    <p:extLst>
      <p:ext uri="{BB962C8B-B14F-4D97-AF65-F5344CB8AC3E}">
        <p14:creationId xmlns:p14="http://schemas.microsoft.com/office/powerpoint/2010/main" val="883937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6ABEA-4585-4E61-87AC-5572E177D36D}" type="datetime1">
              <a:rPr lang="en-US" smtClean="0"/>
              <a:t>3/15/2021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004E-DED9-4181-A91B-BDB8124BE6CC}" type="slidenum">
              <a:rPr lang="en-US" smtClean="0"/>
              <a:t>‹#›</a:t>
            </a:fld>
            <a:endParaRPr lang="en-US"/>
          </a:p>
        </p:txBody>
      </p:sp>
    </p:spTree>
    <p:extLst>
      <p:ext uri="{BB962C8B-B14F-4D97-AF65-F5344CB8AC3E}">
        <p14:creationId xmlns:p14="http://schemas.microsoft.com/office/powerpoint/2010/main" val="3936512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796CF-A5D0-42A1-B8FC-6E2742A90248}" type="datetime1">
              <a:rPr lang="en-US" smtClean="0">
                <a:solidFill>
                  <a:prstClr val="black">
                    <a:tint val="75000"/>
                  </a:prstClr>
                </a:solidFill>
              </a:rPr>
              <a:t>3/15/2021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004E-DED9-4181-A91B-BDB8124BE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87567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1.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1182" y="1828801"/>
            <a:ext cx="7885171" cy="2599508"/>
          </a:xfrm>
        </p:spPr>
        <p:txBody>
          <a:bodyPr>
            <a:noAutofit/>
          </a:bodyPr>
          <a:lstStyle/>
          <a:p>
            <a:pPr>
              <a:lnSpc>
                <a:spcPct val="150000"/>
              </a:lnSpc>
            </a:pP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PORTFOLIO COMMITTEE PRESENTATION</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SUPPORT PROVIDED TO MUNICIPALITIES IN SEKHUKHUNE DISTRICT </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17 MARCH 2021</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80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Chart 9"/>
          <p:cNvGraphicFramePr/>
          <p:nvPr/>
        </p:nvGraphicFramePr>
        <p:xfrm>
          <a:off x="818866" y="1092113"/>
          <a:ext cx="7543800" cy="37670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8EEAFFD-5F24-496B-A262-D8222C7ABEF3}"/>
              </a:ext>
            </a:extLst>
          </p:cNvPr>
          <p:cNvSpPr txBox="1"/>
          <p:nvPr/>
        </p:nvSpPr>
        <p:spPr>
          <a:xfrm>
            <a:off x="818866" y="5162792"/>
            <a:ext cx="7795833" cy="584775"/>
          </a:xfrm>
          <a:prstGeom prst="rect">
            <a:avLst/>
          </a:prstGeom>
          <a:noFill/>
          <a:ln w="3175">
            <a:solidFill>
              <a:schemeClr val="tx1"/>
            </a:solidFill>
          </a:ln>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municipality has consistently spent above the provincial average and is on course to spend 100% in the current 2020/2021 financial year.</a:t>
            </a:r>
          </a:p>
        </p:txBody>
      </p:sp>
    </p:spTree>
    <p:extLst>
      <p:ext uri="{BB962C8B-B14F-4D97-AF65-F5344CB8AC3E}">
        <p14:creationId xmlns:p14="http://schemas.microsoft.com/office/powerpoint/2010/main" val="3970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704" y="234143"/>
            <a:ext cx="6967809" cy="747473"/>
          </a:xfrm>
        </p:spPr>
        <p:txBody>
          <a:bodyPr>
            <a:noAutofit/>
          </a:bodyPr>
          <a:lstStyle/>
          <a:p>
            <a:r>
              <a:rPr lang="en-US" altLang="en-US" sz="1800" b="1" dirty="0">
                <a:latin typeface="Arial" charset="0"/>
              </a:rPr>
              <a:t>Elias </a:t>
            </a:r>
            <a:r>
              <a:rPr lang="en-US" altLang="en-US" sz="1800" b="1" dirty="0" err="1">
                <a:latin typeface="Arial" charset="0"/>
              </a:rPr>
              <a:t>Motsoaledi</a:t>
            </a:r>
            <a:r>
              <a:rPr lang="en-US" altLang="en-US" sz="1800" b="1" dirty="0">
                <a:latin typeface="Arial" charset="0"/>
              </a:rPr>
              <a:t> LM: 2016/2017 – 2019/2020 MIG implementation</a:t>
            </a:r>
            <a:endParaRPr lang="en-US" sz="1800" b="1" dirty="0"/>
          </a:p>
        </p:txBody>
      </p:sp>
      <p:sp>
        <p:nvSpPr>
          <p:cNvPr id="3" name="Content Placeholder 2"/>
          <p:cNvSpPr>
            <a:spLocks noGrp="1"/>
          </p:cNvSpPr>
          <p:nvPr>
            <p:ph idx="1"/>
          </p:nvPr>
        </p:nvSpPr>
        <p:spPr>
          <a:xfrm>
            <a:off x="561704" y="943022"/>
            <a:ext cx="7821434" cy="4129645"/>
          </a:xfrm>
        </p:spPr>
        <p:txBody>
          <a:bodyPr>
            <a:normAutofit/>
          </a:bodyPr>
          <a:lstStyle/>
          <a:p>
            <a:pPr marL="0" indent="0" algn="just">
              <a:lnSpc>
                <a:spcPct val="150000"/>
              </a:lnSpc>
              <a:buNone/>
            </a:pPr>
            <a:r>
              <a:rPr lang="en-US" sz="1400" dirty="0">
                <a:latin typeface="Arial" panose="020B0604020202020204" pitchFamily="34" charset="0"/>
                <a:cs typeface="Arial" panose="020B0604020202020204" pitchFamily="34" charset="0"/>
              </a:rPr>
              <a:t>Municipality  was allocated R 256,032 million over four financial years.</a:t>
            </a:r>
          </a:p>
          <a:p>
            <a:pPr algn="just">
              <a:lnSpc>
                <a:spcPct val="150000"/>
              </a:lnSpc>
            </a:pPr>
            <a:r>
              <a:rPr lang="en-US" sz="1400" dirty="0">
                <a:latin typeface="Arial" panose="020B0604020202020204" pitchFamily="34" charset="0"/>
                <a:cs typeface="Arial" panose="020B0604020202020204" pitchFamily="34" charset="0"/>
              </a:rPr>
              <a:t>R 216,131 million was spent within the financial years with R 39,899 million unspent. </a:t>
            </a:r>
          </a:p>
          <a:p>
            <a:pPr algn="just">
              <a:lnSpc>
                <a:spcPct val="150000"/>
              </a:lnSpc>
            </a:pPr>
            <a:r>
              <a:rPr lang="en-US" sz="1400" dirty="0">
                <a:latin typeface="Arial" panose="020B0604020202020204" pitchFamily="34" charset="0"/>
                <a:cs typeface="Arial" panose="020B0604020202020204" pitchFamily="34" charset="0"/>
              </a:rPr>
              <a:t>The roll-over of R16.768 million of 2016/17 of the municipality was approved and was spent 100% in 2017/18</a:t>
            </a:r>
          </a:p>
          <a:p>
            <a:pPr algn="just">
              <a:lnSpc>
                <a:spcPct val="150000"/>
              </a:lnSpc>
            </a:pPr>
            <a:r>
              <a:rPr lang="en-US" sz="1400" dirty="0">
                <a:latin typeface="Arial" panose="020B0604020202020204" pitchFamily="34" charset="0"/>
                <a:cs typeface="Arial" panose="020B0604020202020204" pitchFamily="34" charset="0"/>
              </a:rPr>
              <a:t>Again the roll-over of R1.500 million of 2018/19 of the municipality was approved and was spent 100% in 2019/20</a:t>
            </a:r>
          </a:p>
          <a:p>
            <a:pPr algn="just">
              <a:lnSpc>
                <a:spcPct val="150000"/>
              </a:lnSpc>
            </a:pPr>
            <a:r>
              <a:rPr lang="en-US" sz="1400" dirty="0">
                <a:latin typeface="Arial" panose="020B0604020202020204" pitchFamily="34" charset="0"/>
                <a:cs typeface="Arial" panose="020B0604020202020204" pitchFamily="34" charset="0"/>
              </a:rPr>
              <a:t>This is a good performing municipality , getting additional funding for three consecutive years: In the Financial Year 2016/17 additional funding of R20 million, Financial Year 2017/18 additional funding of R11 million and Financial Year 2018/19 additional funding of R8 million.</a:t>
            </a:r>
          </a:p>
        </p:txBody>
      </p:sp>
      <p:graphicFrame>
        <p:nvGraphicFramePr>
          <p:cNvPr id="4" name="Table 3">
            <a:extLst>
              <a:ext uri="{FF2B5EF4-FFF2-40B4-BE49-F238E27FC236}">
                <a16:creationId xmlns:a16="http://schemas.microsoft.com/office/drawing/2014/main" id="{AD2DB76C-A09A-457E-B5C8-910484E5D18C}"/>
              </a:ext>
            </a:extLst>
          </p:cNvPr>
          <p:cNvGraphicFramePr>
            <a:graphicFrameLocks noGrp="1"/>
          </p:cNvGraphicFramePr>
          <p:nvPr>
            <p:extLst>
              <p:ext uri="{D42A27DB-BD31-4B8C-83A1-F6EECF244321}">
                <p14:modId xmlns:p14="http://schemas.microsoft.com/office/powerpoint/2010/main" val="1220815300"/>
              </p:ext>
            </p:extLst>
          </p:nvPr>
        </p:nvGraphicFramePr>
        <p:xfrm>
          <a:off x="1728788" y="4331698"/>
          <a:ext cx="5686424" cy="1850421"/>
        </p:xfrm>
        <a:graphic>
          <a:graphicData uri="http://schemas.openxmlformats.org/drawingml/2006/table">
            <a:tbl>
              <a:tblPr firstRow="1" firstCol="1" bandRow="1">
                <a:tableStyleId>{5C22544A-7EE6-4342-B048-85BDC9FD1C3A}</a:tableStyleId>
              </a:tblPr>
              <a:tblGrid>
                <a:gridCol w="1160296">
                  <a:extLst>
                    <a:ext uri="{9D8B030D-6E8A-4147-A177-3AD203B41FA5}">
                      <a16:colId xmlns:a16="http://schemas.microsoft.com/office/drawing/2014/main" val="1434585336"/>
                    </a:ext>
                  </a:extLst>
                </a:gridCol>
                <a:gridCol w="1022165">
                  <a:extLst>
                    <a:ext uri="{9D8B030D-6E8A-4147-A177-3AD203B41FA5}">
                      <a16:colId xmlns:a16="http://schemas.microsoft.com/office/drawing/2014/main" val="3888467064"/>
                    </a:ext>
                  </a:extLst>
                </a:gridCol>
                <a:gridCol w="1022165">
                  <a:extLst>
                    <a:ext uri="{9D8B030D-6E8A-4147-A177-3AD203B41FA5}">
                      <a16:colId xmlns:a16="http://schemas.microsoft.com/office/drawing/2014/main" val="1020170487"/>
                    </a:ext>
                  </a:extLst>
                </a:gridCol>
                <a:gridCol w="988777">
                  <a:extLst>
                    <a:ext uri="{9D8B030D-6E8A-4147-A177-3AD203B41FA5}">
                      <a16:colId xmlns:a16="http://schemas.microsoft.com/office/drawing/2014/main" val="3266722954"/>
                    </a:ext>
                  </a:extLst>
                </a:gridCol>
                <a:gridCol w="1493021">
                  <a:extLst>
                    <a:ext uri="{9D8B030D-6E8A-4147-A177-3AD203B41FA5}">
                      <a16:colId xmlns:a16="http://schemas.microsoft.com/office/drawing/2014/main" val="2986802076"/>
                    </a:ext>
                  </a:extLst>
                </a:gridCol>
              </a:tblGrid>
              <a:tr h="430721">
                <a:tc>
                  <a:txBody>
                    <a:bodyPr/>
                    <a:lstStyle/>
                    <a:p>
                      <a:r>
                        <a:rPr lang="en-US" sz="900" dirty="0">
                          <a:solidFill>
                            <a:schemeClr val="tx1"/>
                          </a:solidFill>
                          <a:latin typeface="Arial" panose="020B0604020202020204" pitchFamily="34" charset="0"/>
                          <a:cs typeface="Arial" panose="020B0604020202020204" pitchFamily="34" charset="0"/>
                        </a:rPr>
                        <a:t>Financial Year</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Allocation</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Expenditure</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 expenditure</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unspent amount</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70851769"/>
                  </a:ext>
                </a:extLst>
              </a:tr>
              <a:tr h="283940">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2016/2017</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72,419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47,016</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64.9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25,402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740237"/>
                  </a:ext>
                </a:extLst>
              </a:tr>
              <a:tr h="283940">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2017/2018</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66,860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60,763</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90.9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6,096</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445908"/>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2018/2019</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61,832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58,800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95.1</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3,032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116784"/>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2019/2020</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54,921</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49,552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90.2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5,369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59622"/>
                  </a:ext>
                </a:extLst>
              </a:tr>
              <a:tr h="283940">
                <a:tc>
                  <a:txBody>
                    <a:bodyPr/>
                    <a:lstStyle/>
                    <a:p>
                      <a:pPr marL="0" marR="0">
                        <a:lnSpc>
                          <a:spcPct val="107000"/>
                        </a:lnSpc>
                        <a:spcBef>
                          <a:spcPts val="0"/>
                        </a:spcBef>
                        <a:spcAft>
                          <a:spcPts val="0"/>
                        </a:spcAft>
                      </a:pPr>
                      <a:r>
                        <a:rPr lang="en-US" sz="900" b="1" dirty="0">
                          <a:solidFill>
                            <a:schemeClr val="tx1"/>
                          </a:solidFill>
                          <a:effectLst/>
                          <a:latin typeface="Arial" panose="020B0604020202020204" pitchFamily="34" charset="0"/>
                          <a:cs typeface="Arial" panose="020B0604020202020204" pitchFamily="34" charset="0"/>
                        </a:rPr>
                        <a:t>TOTAL</a:t>
                      </a:r>
                      <a:endParaRPr lang="en-US" sz="9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256,032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216131</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85.3</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39,899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255035"/>
                  </a:ext>
                </a:extLst>
              </a:tr>
            </a:tbl>
          </a:graphicData>
        </a:graphic>
      </p:graphicFrame>
    </p:spTree>
    <p:extLst>
      <p:ext uri="{BB962C8B-B14F-4D97-AF65-F5344CB8AC3E}">
        <p14:creationId xmlns:p14="http://schemas.microsoft.com/office/powerpoint/2010/main" val="279414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409141798"/>
              </p:ext>
            </p:extLst>
          </p:nvPr>
        </p:nvGraphicFramePr>
        <p:xfrm>
          <a:off x="818866" y="514351"/>
          <a:ext cx="7543800" cy="4739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696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824" y="456211"/>
            <a:ext cx="7242130" cy="817771"/>
          </a:xfrm>
        </p:spPr>
        <p:txBody>
          <a:bodyPr>
            <a:noAutofit/>
          </a:bodyPr>
          <a:lstStyle/>
          <a:p>
            <a:r>
              <a:rPr lang="en-US" altLang="en-US" sz="1800" b="1" dirty="0">
                <a:latin typeface="Arial" charset="0"/>
              </a:rPr>
              <a:t>Ephraim Mogale LM:  2016/2017 – 2019/2020 MIG implementation</a:t>
            </a:r>
            <a:endParaRPr lang="en-US" sz="1800" b="1" dirty="0"/>
          </a:p>
        </p:txBody>
      </p:sp>
      <p:sp>
        <p:nvSpPr>
          <p:cNvPr id="3" name="Content Placeholder 2"/>
          <p:cNvSpPr>
            <a:spLocks noGrp="1"/>
          </p:cNvSpPr>
          <p:nvPr>
            <p:ph idx="1"/>
          </p:nvPr>
        </p:nvSpPr>
        <p:spPr>
          <a:xfrm>
            <a:off x="483326" y="1392739"/>
            <a:ext cx="7899811" cy="3683483"/>
          </a:xfrm>
        </p:spPr>
        <p:txBody>
          <a:bodyPr>
            <a:normAutofit/>
          </a:bodyPr>
          <a:lstStyle/>
          <a:p>
            <a:pPr marL="0" indent="0" algn="just">
              <a:lnSpc>
                <a:spcPct val="150000"/>
              </a:lnSpc>
              <a:buNone/>
            </a:pPr>
            <a:r>
              <a:rPr lang="en-US" sz="1600" dirty="0">
                <a:latin typeface="Arial" panose="020B0604020202020204" pitchFamily="34" charset="0"/>
                <a:cs typeface="Arial" panose="020B0604020202020204" pitchFamily="34" charset="0"/>
              </a:rPr>
              <a:t>Municipality  was allocated R 140,389 million over four financial years.</a:t>
            </a:r>
          </a:p>
          <a:p>
            <a:pPr algn="just">
              <a:lnSpc>
                <a:spcPct val="150000"/>
              </a:lnSpc>
            </a:pPr>
            <a:r>
              <a:rPr lang="en-US" sz="1600" dirty="0">
                <a:latin typeface="Arial" panose="020B0604020202020204" pitchFamily="34" charset="0"/>
                <a:cs typeface="Arial" panose="020B0604020202020204" pitchFamily="34" charset="0"/>
              </a:rPr>
              <a:t>R 127,165 million was spent within the financial years with R 13,222 million unspent. </a:t>
            </a:r>
          </a:p>
          <a:p>
            <a:pPr algn="just">
              <a:lnSpc>
                <a:spcPct val="150000"/>
              </a:lnSpc>
            </a:pPr>
            <a:r>
              <a:rPr lang="en-US" sz="1600" dirty="0">
                <a:latin typeface="Arial" panose="020B0604020202020204" pitchFamily="34" charset="0"/>
                <a:cs typeface="Arial" panose="020B0604020202020204" pitchFamily="34" charset="0"/>
              </a:rPr>
              <a:t>The roll-over of the municipality was approved for 2015/16 which was spent 100% in 2016/17</a:t>
            </a:r>
          </a:p>
          <a:p>
            <a:pPr algn="just">
              <a:lnSpc>
                <a:spcPct val="150000"/>
              </a:lnSpc>
            </a:pPr>
            <a:r>
              <a:rPr lang="en-US" sz="1600" dirty="0">
                <a:latin typeface="Arial" panose="020B0604020202020204" pitchFamily="34" charset="0"/>
                <a:cs typeface="Arial" panose="020B0604020202020204" pitchFamily="34" charset="0"/>
              </a:rPr>
              <a:t>Furthermore, the total amount of R 2,604 was re-allocated to other municipalities in 2016/17 financial year due to poor performance. </a:t>
            </a:r>
          </a:p>
        </p:txBody>
      </p:sp>
      <p:graphicFrame>
        <p:nvGraphicFramePr>
          <p:cNvPr id="4" name="Table 3">
            <a:extLst>
              <a:ext uri="{FF2B5EF4-FFF2-40B4-BE49-F238E27FC236}">
                <a16:creationId xmlns:a16="http://schemas.microsoft.com/office/drawing/2014/main" id="{AD2DB76C-A09A-457E-B5C8-910484E5D18C}"/>
              </a:ext>
            </a:extLst>
          </p:cNvPr>
          <p:cNvGraphicFramePr>
            <a:graphicFrameLocks noGrp="1"/>
          </p:cNvGraphicFramePr>
          <p:nvPr/>
        </p:nvGraphicFramePr>
        <p:xfrm>
          <a:off x="1888808" y="4452519"/>
          <a:ext cx="5281296" cy="1850421"/>
        </p:xfrm>
        <a:graphic>
          <a:graphicData uri="http://schemas.openxmlformats.org/drawingml/2006/table">
            <a:tbl>
              <a:tblPr firstRow="1" firstCol="1" bandRow="1">
                <a:tableStyleId>{5C22544A-7EE6-4342-B048-85BDC9FD1C3A}</a:tableStyleId>
              </a:tblPr>
              <a:tblGrid>
                <a:gridCol w="1077631">
                  <a:extLst>
                    <a:ext uri="{9D8B030D-6E8A-4147-A177-3AD203B41FA5}">
                      <a16:colId xmlns:a16="http://schemas.microsoft.com/office/drawing/2014/main" val="1434585336"/>
                    </a:ext>
                  </a:extLst>
                </a:gridCol>
                <a:gridCol w="949341">
                  <a:extLst>
                    <a:ext uri="{9D8B030D-6E8A-4147-A177-3AD203B41FA5}">
                      <a16:colId xmlns:a16="http://schemas.microsoft.com/office/drawing/2014/main" val="3888467064"/>
                    </a:ext>
                  </a:extLst>
                </a:gridCol>
                <a:gridCol w="949341">
                  <a:extLst>
                    <a:ext uri="{9D8B030D-6E8A-4147-A177-3AD203B41FA5}">
                      <a16:colId xmlns:a16="http://schemas.microsoft.com/office/drawing/2014/main" val="1020170487"/>
                    </a:ext>
                  </a:extLst>
                </a:gridCol>
                <a:gridCol w="918332">
                  <a:extLst>
                    <a:ext uri="{9D8B030D-6E8A-4147-A177-3AD203B41FA5}">
                      <a16:colId xmlns:a16="http://schemas.microsoft.com/office/drawing/2014/main" val="3266722954"/>
                    </a:ext>
                  </a:extLst>
                </a:gridCol>
                <a:gridCol w="1386651">
                  <a:extLst>
                    <a:ext uri="{9D8B030D-6E8A-4147-A177-3AD203B41FA5}">
                      <a16:colId xmlns:a16="http://schemas.microsoft.com/office/drawing/2014/main" val="2986802076"/>
                    </a:ext>
                  </a:extLst>
                </a:gridCol>
              </a:tblGrid>
              <a:tr h="430721">
                <a:tc>
                  <a:txBody>
                    <a:bodyPr/>
                    <a:lstStyle/>
                    <a:p>
                      <a:r>
                        <a:rPr lang="en-US" sz="900" dirty="0">
                          <a:solidFill>
                            <a:schemeClr val="tx1"/>
                          </a:solidFill>
                          <a:latin typeface="Arial" panose="020B0604020202020204" pitchFamily="34" charset="0"/>
                          <a:cs typeface="Arial" panose="020B0604020202020204" pitchFamily="34" charset="0"/>
                        </a:rPr>
                        <a:t>Financial Year</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Allocation</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Expenditure</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 expenditure</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unspent amount</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70851769"/>
                  </a:ext>
                </a:extLst>
              </a:tr>
              <a:tr h="283940">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2016/2017</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29,313</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23,026</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78,5</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6,286</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740237"/>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2017/2018</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44,810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43,019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96.0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1,790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445908"/>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2018/2019</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32,823</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32,679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99.6</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144</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116784"/>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2019/2020</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33,443</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28,441</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85.0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5,002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59622"/>
                  </a:ext>
                </a:extLst>
              </a:tr>
              <a:tr h="283940">
                <a:tc>
                  <a:txBody>
                    <a:bodyPr/>
                    <a:lstStyle/>
                    <a:p>
                      <a:pPr marL="0" marR="0">
                        <a:lnSpc>
                          <a:spcPct val="107000"/>
                        </a:lnSpc>
                        <a:spcBef>
                          <a:spcPts val="0"/>
                        </a:spcBef>
                        <a:spcAft>
                          <a:spcPts val="0"/>
                        </a:spcAft>
                      </a:pPr>
                      <a:r>
                        <a:rPr lang="en-US" sz="900" b="1" dirty="0">
                          <a:solidFill>
                            <a:schemeClr val="tx1"/>
                          </a:solidFill>
                          <a:effectLst/>
                          <a:latin typeface="Arial" panose="020B0604020202020204" pitchFamily="34" charset="0"/>
                          <a:cs typeface="Arial" panose="020B0604020202020204" pitchFamily="34" charset="0"/>
                        </a:rPr>
                        <a:t>TOTAL</a:t>
                      </a:r>
                      <a:endParaRPr lang="en-US" sz="9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140,389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127,165</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89.8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13,222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255035"/>
                  </a:ext>
                </a:extLst>
              </a:tr>
            </a:tbl>
          </a:graphicData>
        </a:graphic>
      </p:graphicFrame>
    </p:spTree>
    <p:extLst>
      <p:ext uri="{BB962C8B-B14F-4D97-AF65-F5344CB8AC3E}">
        <p14:creationId xmlns:p14="http://schemas.microsoft.com/office/powerpoint/2010/main" val="247928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Chart 9"/>
          <p:cNvGraphicFramePr/>
          <p:nvPr/>
        </p:nvGraphicFramePr>
        <p:xfrm>
          <a:off x="818866" y="1092114"/>
          <a:ext cx="7543800" cy="38278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EA9B7C5-B211-4746-BA36-F73C2EC84AB1}"/>
              </a:ext>
            </a:extLst>
          </p:cNvPr>
          <p:cNvSpPr txBox="1"/>
          <p:nvPr/>
        </p:nvSpPr>
        <p:spPr>
          <a:xfrm>
            <a:off x="1996151" y="5058860"/>
            <a:ext cx="5234125" cy="253916"/>
          </a:xfrm>
          <a:prstGeom prst="rect">
            <a:avLst/>
          </a:prstGeom>
          <a:noFill/>
          <a:ln w="3175">
            <a:solidFill>
              <a:schemeClr val="tx1"/>
            </a:solidFill>
          </a:ln>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municipality is on course to spend 100% in the current 2020/2021 financial year.</a:t>
            </a:r>
          </a:p>
        </p:txBody>
      </p:sp>
    </p:spTree>
    <p:extLst>
      <p:ext uri="{BB962C8B-B14F-4D97-AF65-F5344CB8AC3E}">
        <p14:creationId xmlns:p14="http://schemas.microsoft.com/office/powerpoint/2010/main" val="221477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9496" y="443148"/>
            <a:ext cx="6609018" cy="355587"/>
          </a:xfrm>
        </p:spPr>
        <p:txBody>
          <a:bodyPr>
            <a:noAutofit/>
          </a:bodyPr>
          <a:lstStyle/>
          <a:p>
            <a:r>
              <a:rPr lang="en-US" altLang="en-US" sz="2000" b="1" dirty="0">
                <a:latin typeface="Arial" charset="0"/>
              </a:rPr>
              <a:t>INFRASTRUCTURE SUPPORT </a:t>
            </a:r>
            <a:endParaRPr lang="en-US" sz="2000" b="1" dirty="0"/>
          </a:p>
        </p:txBody>
      </p:sp>
      <p:sp>
        <p:nvSpPr>
          <p:cNvPr id="3" name="Content Placeholder 2"/>
          <p:cNvSpPr>
            <a:spLocks noGrp="1"/>
          </p:cNvSpPr>
          <p:nvPr>
            <p:ph idx="1"/>
          </p:nvPr>
        </p:nvSpPr>
        <p:spPr>
          <a:xfrm>
            <a:off x="300446" y="798735"/>
            <a:ext cx="8386353" cy="5217067"/>
          </a:xfrm>
        </p:spPr>
        <p:txBody>
          <a:bodyPr>
            <a:normAutofit fontScale="85000" lnSpcReduction="20000"/>
          </a:bodyPr>
          <a:lstStyle/>
          <a:p>
            <a:pPr marL="0" indent="0" algn="just">
              <a:lnSpc>
                <a:spcPct val="150000"/>
              </a:lnSpc>
              <a:buNone/>
            </a:pPr>
            <a:r>
              <a:rPr lang="en-US" sz="1900" u="sng" dirty="0">
                <a:latin typeface="Arial" panose="020B0604020202020204" pitchFamily="34" charset="0"/>
                <a:cs typeface="Arial" panose="020B0604020202020204" pitchFamily="34" charset="0"/>
              </a:rPr>
              <a:t>Municipalities supported in their service delivery provision through:</a:t>
            </a:r>
          </a:p>
          <a:p>
            <a:pPr algn="just">
              <a:lnSpc>
                <a:spcPct val="150000"/>
              </a:lnSpc>
            </a:pPr>
            <a:r>
              <a:rPr lang="en-US" sz="1900" dirty="0">
                <a:latin typeface="Arial" panose="020B0604020202020204" pitchFamily="34" charset="0"/>
                <a:cs typeface="Arial" panose="020B0604020202020204" pitchFamily="34" charset="0"/>
              </a:rPr>
              <a:t>Regular meetings (monthly at district &amp; provincial level) and one-on-one intervention meetings</a:t>
            </a:r>
          </a:p>
          <a:p>
            <a:pPr lvl="1" algn="just">
              <a:lnSpc>
                <a:spcPct val="150000"/>
              </a:lnSpc>
              <a:buFont typeface="Wingdings" panose="05000000000000000000" pitchFamily="2" charset="2"/>
              <a:buChar char="ü"/>
            </a:pPr>
            <a:r>
              <a:rPr lang="en-US" sz="1900" dirty="0">
                <a:latin typeface="Arial" panose="020B0604020202020204" pitchFamily="34" charset="0"/>
                <a:cs typeface="Arial" panose="020B0604020202020204" pitchFamily="34" charset="0"/>
              </a:rPr>
              <a:t>During these meetings, municipalities get an opportunity to provide progress on the implementation of their service delivery projects, indicate any challenges and areas where they need support from provincial COGHSTA, MISA and other sector departments.</a:t>
            </a:r>
          </a:p>
          <a:p>
            <a:pPr lvl="1" algn="just">
              <a:lnSpc>
                <a:spcPct val="150000"/>
              </a:lnSpc>
              <a:buFont typeface="Wingdings" panose="05000000000000000000" pitchFamily="2" charset="2"/>
              <a:buChar char="ü"/>
            </a:pPr>
            <a:r>
              <a:rPr lang="en-US" sz="1900" dirty="0">
                <a:latin typeface="Arial" panose="020B0604020202020204" pitchFamily="34" charset="0"/>
                <a:cs typeface="Arial" panose="020B0604020202020204" pitchFamily="34" charset="0"/>
              </a:rPr>
              <a:t>COGHSTA coordinates these support measures.</a:t>
            </a:r>
          </a:p>
          <a:p>
            <a:pPr algn="just">
              <a:lnSpc>
                <a:spcPct val="150000"/>
              </a:lnSpc>
            </a:pPr>
            <a:r>
              <a:rPr lang="en-US" sz="1900" dirty="0">
                <a:latin typeface="Arial" panose="020B0604020202020204" pitchFamily="34" charset="0"/>
                <a:cs typeface="Arial" panose="020B0604020202020204" pitchFamily="34" charset="0"/>
              </a:rPr>
              <a:t>Training / workshops on project implementation value chain (feasibility studies, design reviews, contract management, asset management, management of consultants, etc.)</a:t>
            </a:r>
          </a:p>
          <a:p>
            <a:pPr algn="just">
              <a:lnSpc>
                <a:spcPct val="150000"/>
              </a:lnSpc>
            </a:pPr>
            <a:r>
              <a:rPr lang="en-US" sz="1900" dirty="0">
                <a:latin typeface="Arial" panose="020B0604020202020204" pitchFamily="34" charset="0"/>
                <a:cs typeface="Arial" panose="020B0604020202020204" pitchFamily="34" charset="0"/>
              </a:rPr>
              <a:t>Assessment of projects for funding through conditional grants to ensure they meet grant conditions and monitoring the implementation thereof.</a:t>
            </a:r>
          </a:p>
          <a:p>
            <a:pPr algn="just">
              <a:lnSpc>
                <a:spcPct val="150000"/>
              </a:lnSpc>
            </a:pPr>
            <a:r>
              <a:rPr lang="en-US" sz="1900" dirty="0">
                <a:latin typeface="Arial" panose="020B0604020202020204" pitchFamily="34" charset="0"/>
                <a:cs typeface="Arial" panose="020B0604020202020204" pitchFamily="34" charset="0"/>
              </a:rPr>
              <a:t>Assist municipalities in developing turn around plans in areas where there are challenges in project implementation.</a:t>
            </a:r>
          </a:p>
          <a:p>
            <a:pPr algn="just">
              <a:lnSpc>
                <a:spcPct val="150000"/>
              </a:lnSpc>
            </a:pPr>
            <a:endParaRPr lang="en-US" sz="1900"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a:lnSpc>
                <a:spcPct val="150000"/>
              </a:lnSpc>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1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txBox="1">
            <a:spLocks/>
          </p:cNvSpPr>
          <p:nvPr/>
        </p:nvSpPr>
        <p:spPr bwMode="auto">
          <a:xfrm>
            <a:off x="1081413" y="212254"/>
            <a:ext cx="7280031" cy="470327"/>
          </a:xfrm>
          <a:prstGeom prst="rect">
            <a:avLst/>
          </a:prstGeom>
          <a:solidFill>
            <a:srgbClr val="FFFFFF">
              <a:lumMod val="40000"/>
              <a:lumOff val="6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marL="485055" marR="0" lvl="0" indent="-422041" algn="ctr" defTabSz="914400" rtl="0" eaLnBrk="0" fontAlgn="base" latinLnBrk="0" hangingPunct="0">
              <a:lnSpc>
                <a:spcPct val="100000"/>
              </a:lnSpc>
              <a:spcBef>
                <a:spcPct val="0"/>
              </a:spcBef>
              <a:spcAft>
                <a:spcPct val="0"/>
              </a:spcAft>
              <a:buClrTx/>
              <a:buSzTx/>
              <a:buFontTx/>
              <a:buNone/>
              <a:tabLst/>
              <a:defRPr/>
            </a:pPr>
            <a:r>
              <a:rPr kumimoji="0" lang="en-ZA" sz="2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2019/20 AFS SUBMISSION TREND</a:t>
            </a:r>
          </a:p>
        </p:txBody>
      </p:sp>
      <p:graphicFrame>
        <p:nvGraphicFramePr>
          <p:cNvPr id="7" name="Chart 6"/>
          <p:cNvGraphicFramePr>
            <a:graphicFrameLocks/>
          </p:cNvGraphicFramePr>
          <p:nvPr/>
        </p:nvGraphicFramePr>
        <p:xfrm>
          <a:off x="484908" y="890961"/>
          <a:ext cx="8409708" cy="342571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33795" y="4406604"/>
            <a:ext cx="8409709" cy="1354217"/>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Late submissions: 2016/17</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Fetakgomo</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Tubatse</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late submission was due to the delay in submission of the asset information.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 was  provided to the municipalities during  preparation of AFS plans, assessed and provided inputs on the draft AFS  and attendance of Audit Steering Committee</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77646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6306" y="4173015"/>
            <a:ext cx="8548098" cy="2062103"/>
          </a:xfrm>
          <a:prstGeom prst="rect">
            <a:avLst/>
          </a:prstGeom>
          <a:solidFill>
            <a:srgbClr val="FFFFFF"/>
          </a:solidFill>
          <a:ln>
            <a:solidFill>
              <a:srgbClr val="00999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Reliance on consultants for preparation of AFS has increased from 20% in 2018/19 to 40% in 2019/20 and this is due to a lack of specialized skills in municipalities.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should however be noted that there are areas that require specialized skills in the preparation AFS, i.e. valuation of post retirement benefits, compilation of GRAP compliant asset register and valuation of landfill sites</a:t>
            </a:r>
          </a:p>
          <a:p>
            <a:pPr marL="285750" indent="-285750" algn="just" eaLnBrk="0" fontAlgn="base" hangingPunct="0">
              <a:spcBef>
                <a:spcPct val="0"/>
              </a:spcBef>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Municipalities were trained on AFS preparation, GRAP interpretation, and further supported on the review of AFS.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F9E2CAC0-59A0-4342-9EA4-302F7E1F70D7}"/>
              </a:ext>
            </a:extLst>
          </p:cNvPr>
          <p:cNvGraphicFramePr>
            <a:graphicFrameLocks/>
          </p:cNvGraphicFramePr>
          <p:nvPr/>
        </p:nvGraphicFramePr>
        <p:xfrm>
          <a:off x="729802" y="366028"/>
          <a:ext cx="7620000" cy="3644153"/>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17903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65760" y="159312"/>
            <a:ext cx="8778240" cy="643944"/>
          </a:xfrm>
        </p:spPr>
        <p:txBody>
          <a:bodyPr>
            <a:normAutofit/>
          </a:bodyPr>
          <a:lstStyle/>
          <a:p>
            <a:r>
              <a:rPr lang="en-US" sz="2000" b="1" dirty="0">
                <a:solidFill>
                  <a:prstClr val="black"/>
                </a:solidFill>
                <a:latin typeface="Arial" panose="020B0604020202020204" pitchFamily="34" charset="0"/>
                <a:cs typeface="Arial" panose="020B0604020202020204" pitchFamily="34" charset="0"/>
              </a:rPr>
              <a:t>AUDIT OUTCOME TREND</a:t>
            </a:r>
            <a:endParaRPr lang="en-US" sz="2000" b="1" dirty="0">
              <a:latin typeface="Arial" panose="020B0604020202020204" pitchFamily="34" charset="0"/>
              <a:cs typeface="Arial" panose="020B0604020202020204" pitchFamily="34" charset="0"/>
            </a:endParaRPr>
          </a:p>
        </p:txBody>
      </p:sp>
      <p:sp>
        <p:nvSpPr>
          <p:cNvPr id="3" name="Rectangle 2"/>
          <p:cNvSpPr/>
          <p:nvPr/>
        </p:nvSpPr>
        <p:spPr>
          <a:xfrm>
            <a:off x="628650" y="803256"/>
            <a:ext cx="8025953" cy="3768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Content Placeholder 5"/>
          <p:cNvSpPr>
            <a:spLocks noGrp="1"/>
          </p:cNvSpPr>
          <p:nvPr>
            <p:ph idx="1"/>
          </p:nvPr>
        </p:nvSpPr>
        <p:spPr>
          <a:xfrm>
            <a:off x="280260" y="3624404"/>
            <a:ext cx="8693918" cy="2246811"/>
          </a:xfrm>
          <a:solidFill>
            <a:schemeClr val="bg1"/>
          </a:solidFill>
        </p:spPr>
        <p:txBody>
          <a:bodyPr>
            <a:normAutofit fontScale="92500" lnSpcReduction="10000"/>
          </a:bodyPr>
          <a:lstStyle/>
          <a:p>
            <a:pPr algn="just"/>
            <a:r>
              <a:rPr lang="en-US" sz="1600" dirty="0">
                <a:latin typeface="Arial" panose="020B0604020202020204" pitchFamily="34" charset="0"/>
                <a:cs typeface="Arial" panose="020B0604020202020204" pitchFamily="34" charset="0"/>
              </a:rPr>
              <a:t>There has been one audit outcome improvement in the District, i.e.  (</a:t>
            </a:r>
            <a:r>
              <a:rPr lang="en-US" sz="1600" dirty="0" err="1">
                <a:latin typeface="Arial" panose="020B0604020202020204" pitchFamily="34" charset="0"/>
                <a:cs typeface="Arial" panose="020B0604020202020204" pitchFamily="34" charset="0"/>
              </a:rPr>
              <a:t>Makhuduthamaga</a:t>
            </a:r>
            <a:r>
              <a:rPr lang="en-US" sz="1600" dirty="0">
                <a:latin typeface="Arial" panose="020B0604020202020204" pitchFamily="34" charset="0"/>
                <a:cs typeface="Arial" panose="020B0604020202020204" pitchFamily="34" charset="0"/>
              </a:rPr>
              <a:t>),  one municipality (</a:t>
            </a:r>
            <a:r>
              <a:rPr lang="en-US" sz="1600" dirty="0" err="1">
                <a:latin typeface="Arial" panose="020B0604020202020204" pitchFamily="34" charset="0"/>
                <a:cs typeface="Arial" panose="020B0604020202020204" pitchFamily="34" charset="0"/>
              </a:rPr>
              <a:t>Fetakgomo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Tubatse</a:t>
            </a:r>
            <a:r>
              <a:rPr lang="en-US" sz="1600" dirty="0">
                <a:latin typeface="Arial" panose="020B0604020202020204" pitchFamily="34" charset="0"/>
                <a:cs typeface="Arial" panose="020B0604020202020204" pitchFamily="34" charset="0"/>
              </a:rPr>
              <a:t>) remained stagnant while three municipalities regressed from unqualified to qualified, namely: Ephraim Mogale, Elias </a:t>
            </a:r>
            <a:r>
              <a:rPr lang="en-US" sz="1600" dirty="0" err="1">
                <a:latin typeface="Arial" panose="020B0604020202020204" pitchFamily="34" charset="0"/>
                <a:cs typeface="Arial" panose="020B0604020202020204" pitchFamily="34" charset="0"/>
              </a:rPr>
              <a:t>Motsoaledi</a:t>
            </a:r>
            <a:r>
              <a:rPr lang="en-US" sz="1600" dirty="0">
                <a:latin typeface="Arial" panose="020B0604020202020204" pitchFamily="34" charset="0"/>
                <a:cs typeface="Arial" panose="020B0604020202020204" pitchFamily="34" charset="0"/>
              </a:rPr>
              <a:t> and Sekhukhune</a:t>
            </a:r>
          </a:p>
          <a:p>
            <a:pPr algn="just"/>
            <a:r>
              <a:rPr lang="en-US" sz="1600" dirty="0">
                <a:latin typeface="Arial" panose="020B0604020202020204" pitchFamily="34" charset="0"/>
                <a:cs typeface="Arial" panose="020B0604020202020204" pitchFamily="34" charset="0"/>
              </a:rPr>
              <a:t>Commitments, Revenue, Distribution losses, Non-compliance with Supply Chain Management Regulations, Prior Period Errors are some of the negative audit findings that affected the audit outcomes.</a:t>
            </a:r>
          </a:p>
          <a:p>
            <a:pPr algn="just"/>
            <a:r>
              <a:rPr lang="en-US" sz="1600" dirty="0">
                <a:solidFill>
                  <a:prstClr val="black"/>
                </a:solidFill>
                <a:latin typeface="Arial" panose="020B0604020202020204" pitchFamily="34" charset="0"/>
                <a:cs typeface="Arial" panose="020B0604020202020204" pitchFamily="34" charset="0"/>
              </a:rPr>
              <a:t>Implementation of audit action plans remains a challenge, hence a significant number of recurring findings</a:t>
            </a:r>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The 2019/20 audit is in progress.</a:t>
            </a:r>
          </a:p>
          <a:p>
            <a:pPr algn="just"/>
            <a:endParaRPr lang="en-US" sz="16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69278603"/>
              </p:ext>
            </p:extLst>
          </p:nvPr>
        </p:nvGraphicFramePr>
        <p:xfrm>
          <a:off x="280260" y="803256"/>
          <a:ext cx="8693922" cy="2571996"/>
        </p:xfrm>
        <a:graphic>
          <a:graphicData uri="http://schemas.openxmlformats.org/drawingml/2006/table">
            <a:tbl>
              <a:tblPr firstRow="1" bandRow="1">
                <a:tableStyleId>{10A1B5D5-9B99-4C35-A422-299274C87663}</a:tableStyleId>
              </a:tblPr>
              <a:tblGrid>
                <a:gridCol w="1870995">
                  <a:extLst>
                    <a:ext uri="{9D8B030D-6E8A-4147-A177-3AD203B41FA5}">
                      <a16:colId xmlns:a16="http://schemas.microsoft.com/office/drawing/2014/main" val="89956506"/>
                    </a:ext>
                  </a:extLst>
                </a:gridCol>
                <a:gridCol w="1576997">
                  <a:extLst>
                    <a:ext uri="{9D8B030D-6E8A-4147-A177-3AD203B41FA5}">
                      <a16:colId xmlns:a16="http://schemas.microsoft.com/office/drawing/2014/main" val="3643301296"/>
                    </a:ext>
                  </a:extLst>
                </a:gridCol>
                <a:gridCol w="1721823">
                  <a:extLst>
                    <a:ext uri="{9D8B030D-6E8A-4147-A177-3AD203B41FA5}">
                      <a16:colId xmlns:a16="http://schemas.microsoft.com/office/drawing/2014/main" val="2964145088"/>
                    </a:ext>
                  </a:extLst>
                </a:gridCol>
                <a:gridCol w="1708371">
                  <a:extLst>
                    <a:ext uri="{9D8B030D-6E8A-4147-A177-3AD203B41FA5}">
                      <a16:colId xmlns:a16="http://schemas.microsoft.com/office/drawing/2014/main" val="586326018"/>
                    </a:ext>
                  </a:extLst>
                </a:gridCol>
                <a:gridCol w="1815736">
                  <a:extLst>
                    <a:ext uri="{9D8B030D-6E8A-4147-A177-3AD203B41FA5}">
                      <a16:colId xmlns:a16="http://schemas.microsoft.com/office/drawing/2014/main" val="3689073804"/>
                    </a:ext>
                  </a:extLst>
                </a:gridCol>
              </a:tblGrid>
              <a:tr h="489548">
                <a:tc>
                  <a:txBody>
                    <a:bodyPr/>
                    <a:lstStyle/>
                    <a:p>
                      <a:r>
                        <a:rPr lang="en-ZA" sz="1600" dirty="0">
                          <a:solidFill>
                            <a:schemeClr val="tx1"/>
                          </a:solidFill>
                          <a:latin typeface="Arial" panose="020B0604020202020204" pitchFamily="34" charset="0"/>
                          <a:cs typeface="Arial" panose="020B0604020202020204" pitchFamily="34" charset="0"/>
                        </a:rPr>
                        <a:t>Municipality</a:t>
                      </a:r>
                      <a:r>
                        <a:rPr lang="en-ZA"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marL="91444" marR="91444" marT="45744" marB="45744"/>
                </a:tc>
                <a:tc>
                  <a:txBody>
                    <a:bodyPr/>
                    <a:lstStyle/>
                    <a:p>
                      <a:pPr algn="l"/>
                      <a:r>
                        <a:rPr lang="en-ZA" sz="1600" baseline="0" dirty="0">
                          <a:solidFill>
                            <a:schemeClr val="tx1"/>
                          </a:solidFill>
                          <a:latin typeface="Arial" panose="020B0604020202020204" pitchFamily="34" charset="0"/>
                          <a:cs typeface="Arial" panose="020B0604020202020204" pitchFamily="34" charset="0"/>
                        </a:rPr>
                        <a:t> 2016/17</a:t>
                      </a:r>
                      <a:endParaRPr lang="en-ZA" sz="1600" dirty="0">
                        <a:solidFill>
                          <a:schemeClr val="tx1"/>
                        </a:solidFill>
                        <a:latin typeface="Arial" panose="020B0604020202020204" pitchFamily="34" charset="0"/>
                        <a:cs typeface="Arial" panose="020B0604020202020204" pitchFamily="34" charset="0"/>
                      </a:endParaRPr>
                    </a:p>
                  </a:txBody>
                  <a:tcPr marL="91444" marR="91444" marT="45744" marB="45744"/>
                </a:tc>
                <a:tc>
                  <a:txBody>
                    <a:bodyPr/>
                    <a:lstStyle/>
                    <a:p>
                      <a:r>
                        <a:rPr lang="en-ZA" sz="1600" dirty="0">
                          <a:solidFill>
                            <a:schemeClr val="tx1"/>
                          </a:solidFill>
                          <a:latin typeface="Arial" panose="020B0604020202020204" pitchFamily="34" charset="0"/>
                          <a:cs typeface="Arial" panose="020B0604020202020204" pitchFamily="34" charset="0"/>
                        </a:rPr>
                        <a:t> 2017/18</a:t>
                      </a:r>
                    </a:p>
                  </a:txBody>
                  <a:tcPr marL="91444" marR="91444" marT="45744" marB="45744"/>
                </a:tc>
                <a:tc>
                  <a:txBody>
                    <a:bodyPr/>
                    <a:lstStyle/>
                    <a:p>
                      <a:r>
                        <a:rPr lang="en-ZA" sz="1600" dirty="0">
                          <a:solidFill>
                            <a:schemeClr val="tx1"/>
                          </a:solidFill>
                          <a:latin typeface="Arial" panose="020B0604020202020204" pitchFamily="34" charset="0"/>
                          <a:cs typeface="Arial" panose="020B0604020202020204" pitchFamily="34" charset="0"/>
                        </a:rPr>
                        <a:t>2018/19</a:t>
                      </a:r>
                    </a:p>
                  </a:txBody>
                  <a:tcPr marL="91444" marR="91444" marT="45744" marB="45744"/>
                </a:tc>
                <a:tc>
                  <a:txBody>
                    <a:bodyPr/>
                    <a:lstStyle/>
                    <a:p>
                      <a:pPr marL="0" marR="0" algn="just">
                        <a:lnSpc>
                          <a:spcPct val="150000"/>
                        </a:lnSpc>
                        <a:spcBef>
                          <a:spcPts val="0"/>
                        </a:spcBef>
                        <a:spcAft>
                          <a:spcPts val="0"/>
                        </a:spcAft>
                      </a:pP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63639473"/>
                  </a:ext>
                </a:extLst>
              </a:tr>
              <a:tr h="260933">
                <a:tc>
                  <a:txBody>
                    <a:bodyPr/>
                    <a:lstStyle/>
                    <a:p>
                      <a:pPr marL="0" algn="l" defTabSz="914400" rtl="0" eaLnBrk="1" latinLnBrk="0" hangingPunct="1"/>
                      <a:r>
                        <a:rPr lang="en-ZA" sz="1400" kern="1200" dirty="0" err="1">
                          <a:solidFill>
                            <a:schemeClr val="dk1"/>
                          </a:solidFill>
                          <a:latin typeface="Arial" panose="020B0604020202020204" pitchFamily="34" charset="0"/>
                          <a:ea typeface="+mn-ea"/>
                          <a:cs typeface="Arial" panose="020B0604020202020204" pitchFamily="34" charset="0"/>
                        </a:rPr>
                        <a:t>Makhuduthamaga</a:t>
                      </a:r>
                      <a:r>
                        <a:rPr lang="en-ZA" sz="1400" kern="1200" dirty="0">
                          <a:solidFill>
                            <a:schemeClr val="dk1"/>
                          </a:solidFill>
                          <a:latin typeface="Arial" panose="020B0604020202020204" pitchFamily="34" charset="0"/>
                          <a:ea typeface="+mn-ea"/>
                          <a:cs typeface="Arial" panose="020B0604020202020204" pitchFamily="34" charset="0"/>
                        </a:rPr>
                        <a:t> </a:t>
                      </a:r>
                    </a:p>
                  </a:txBody>
                  <a:tcPr marL="91444" marR="91444" marT="45744" marB="45744">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latin typeface="Arial" panose="020B0604020202020204" pitchFamily="34" charset="0"/>
                          <a:ea typeface="+mn-ea"/>
                          <a:cs typeface="Arial" panose="020B0604020202020204" pitchFamily="34" charset="0"/>
                        </a:rPr>
                        <a:t>Unqualified</a:t>
                      </a:r>
                    </a:p>
                  </a:txBody>
                  <a:tcPr marL="68580" marR="68580" marT="0" marB="0">
                    <a:solidFill>
                      <a:schemeClr val="accent4"/>
                    </a:solidFill>
                  </a:tcPr>
                </a:tc>
                <a:tc>
                  <a:txBody>
                    <a:bodyPr/>
                    <a:lstStyle/>
                    <a:p>
                      <a:pPr marL="0" algn="l" defTabSz="914400" rtl="0" eaLnBrk="1" latinLnBrk="0" hangingPunct="1"/>
                      <a:r>
                        <a:rPr lang="en-ZA" sz="1400" kern="1200" dirty="0">
                          <a:solidFill>
                            <a:schemeClr val="dk1"/>
                          </a:solidFill>
                          <a:latin typeface="Arial" panose="020B0604020202020204" pitchFamily="34" charset="0"/>
                          <a:ea typeface="+mn-ea"/>
                          <a:cs typeface="Arial" panose="020B0604020202020204" pitchFamily="34" charset="0"/>
                        </a:rPr>
                        <a:t>Qualified </a:t>
                      </a:r>
                    </a:p>
                  </a:txBody>
                  <a:tcPr marL="91444" marR="91444" marT="45744" marB="45744">
                    <a:solidFill>
                      <a:schemeClr val="accent4"/>
                    </a:solidFill>
                  </a:tcPr>
                </a:tc>
                <a:tc>
                  <a:txBody>
                    <a:bodyPr/>
                    <a:lstStyle/>
                    <a:p>
                      <a:pPr marL="0" algn="l" defTabSz="914400" rtl="0" eaLnBrk="1" latinLnBrk="0" hangingPunct="1"/>
                      <a:r>
                        <a:rPr lang="en-ZA" sz="1400" kern="1200" dirty="0">
                          <a:solidFill>
                            <a:schemeClr val="dk1"/>
                          </a:solidFill>
                          <a:latin typeface="Arial" panose="020B0604020202020204" pitchFamily="34" charset="0"/>
                          <a:ea typeface="+mn-ea"/>
                          <a:cs typeface="Arial" panose="020B0604020202020204" pitchFamily="34" charset="0"/>
                        </a:rPr>
                        <a:t>Unqualified </a:t>
                      </a:r>
                    </a:p>
                  </a:txBody>
                  <a:tcPr marL="91444" marR="91444" marT="45744" marB="45744">
                    <a:solidFill>
                      <a:schemeClr val="accent4"/>
                    </a:solidFill>
                  </a:tcPr>
                </a:tc>
                <a:tc>
                  <a:txBody>
                    <a:bodyPr/>
                    <a:lstStyle/>
                    <a:p>
                      <a:pPr marL="0" marR="0" algn="just">
                        <a:lnSpc>
                          <a:spcPct val="150000"/>
                        </a:lnSpc>
                        <a:spcBef>
                          <a:spcPts val="0"/>
                        </a:spcBef>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Improved</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solidFill>
                  </a:tcPr>
                </a:tc>
                <a:extLst>
                  <a:ext uri="{0D108BD9-81ED-4DB2-BD59-A6C34878D82A}">
                    <a16:rowId xmlns:a16="http://schemas.microsoft.com/office/drawing/2014/main" val="398384961"/>
                  </a:ext>
                </a:extLst>
              </a:tr>
              <a:tr h="372710">
                <a:tc>
                  <a:txBody>
                    <a:bodyPr/>
                    <a:lstStyle/>
                    <a:p>
                      <a:pPr marL="0" algn="l" defTabSz="914400" rtl="0" eaLnBrk="1" latinLnBrk="0" hangingPunct="1"/>
                      <a:r>
                        <a:rPr lang="en-ZA" sz="1400" kern="1200" dirty="0" err="1">
                          <a:solidFill>
                            <a:schemeClr val="dk1"/>
                          </a:solidFill>
                          <a:latin typeface="Arial" panose="020B0604020202020204" pitchFamily="34" charset="0"/>
                          <a:ea typeface="+mn-ea"/>
                          <a:cs typeface="Arial" panose="020B0604020202020204" pitchFamily="34" charset="0"/>
                        </a:rPr>
                        <a:t>Fetakgomo</a:t>
                      </a:r>
                      <a:r>
                        <a:rPr lang="en-ZA" sz="1400" kern="1200" dirty="0">
                          <a:solidFill>
                            <a:schemeClr val="dk1"/>
                          </a:solidFill>
                          <a:latin typeface="Arial" panose="020B0604020202020204" pitchFamily="34" charset="0"/>
                          <a:ea typeface="+mn-ea"/>
                          <a:cs typeface="Arial" panose="020B0604020202020204" pitchFamily="34" charset="0"/>
                        </a:rPr>
                        <a:t> </a:t>
                      </a:r>
                      <a:r>
                        <a:rPr lang="en-ZA" sz="1400" kern="1200" dirty="0" err="1">
                          <a:solidFill>
                            <a:schemeClr val="dk1"/>
                          </a:solidFill>
                          <a:latin typeface="Arial" panose="020B0604020202020204" pitchFamily="34" charset="0"/>
                          <a:ea typeface="+mn-ea"/>
                          <a:cs typeface="Arial" panose="020B0604020202020204" pitchFamily="34" charset="0"/>
                        </a:rPr>
                        <a:t>Tubatse</a:t>
                      </a:r>
                      <a:endParaRPr lang="en-ZA" sz="1400" kern="1200" dirty="0">
                        <a:solidFill>
                          <a:schemeClr val="dk1"/>
                        </a:solidFill>
                        <a:latin typeface="Arial" panose="020B0604020202020204" pitchFamily="34" charset="0"/>
                        <a:ea typeface="+mn-ea"/>
                        <a:cs typeface="Arial" panose="020B0604020202020204" pitchFamily="34" charset="0"/>
                      </a:endParaRPr>
                    </a:p>
                  </a:txBody>
                  <a:tcPr marL="91444" marR="91444" marT="45744" marB="45744">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latin typeface="Arial" panose="020B0604020202020204" pitchFamily="34" charset="0"/>
                          <a:ea typeface="+mn-ea"/>
                          <a:cs typeface="Arial" panose="020B0604020202020204" pitchFamily="34" charset="0"/>
                        </a:rPr>
                        <a:t>Qualified</a:t>
                      </a:r>
                    </a:p>
                  </a:txBody>
                  <a:tcPr marL="68580" marR="68580" marT="0" marB="0">
                    <a:solidFill>
                      <a:schemeClr val="accent4"/>
                    </a:solidFill>
                  </a:tcPr>
                </a:tc>
                <a:tc>
                  <a:txBody>
                    <a:bodyPr/>
                    <a:lstStyle/>
                    <a:p>
                      <a:pPr marL="0" algn="l" defTabSz="914400" rtl="0" eaLnBrk="1" latinLnBrk="0" hangingPunct="1"/>
                      <a:r>
                        <a:rPr lang="en-ZA" sz="1400" kern="1200" dirty="0">
                          <a:solidFill>
                            <a:schemeClr val="dk1"/>
                          </a:solidFill>
                          <a:latin typeface="Arial" panose="020B0604020202020204" pitchFamily="34" charset="0"/>
                          <a:ea typeface="+mn-ea"/>
                          <a:cs typeface="Arial" panose="020B0604020202020204" pitchFamily="34" charset="0"/>
                        </a:rPr>
                        <a:t>Qualified </a:t>
                      </a:r>
                    </a:p>
                  </a:txBody>
                  <a:tcPr marL="91444" marR="91444" marT="45744" marB="45744">
                    <a:solidFill>
                      <a:schemeClr val="accent4"/>
                    </a:solidFill>
                  </a:tcPr>
                </a:tc>
                <a:tc>
                  <a:txBody>
                    <a:bodyPr/>
                    <a:lstStyle/>
                    <a:p>
                      <a:pPr marL="0" algn="l" defTabSz="914400" rtl="0" eaLnBrk="1" latinLnBrk="0" hangingPunct="1"/>
                      <a:r>
                        <a:rPr lang="en-ZA" sz="1400" kern="1200" dirty="0">
                          <a:solidFill>
                            <a:schemeClr val="dk1"/>
                          </a:solidFill>
                          <a:latin typeface="Arial" panose="020B0604020202020204" pitchFamily="34" charset="0"/>
                          <a:ea typeface="+mn-ea"/>
                          <a:cs typeface="Arial" panose="020B0604020202020204" pitchFamily="34" charset="0"/>
                        </a:rPr>
                        <a:t>Qualified </a:t>
                      </a:r>
                    </a:p>
                  </a:txBody>
                  <a:tcPr marL="91444" marR="91444" marT="45744" marB="45744">
                    <a:solidFill>
                      <a:schemeClr val="accent4"/>
                    </a:solidFill>
                  </a:tcPr>
                </a:tc>
                <a:tc>
                  <a:txBody>
                    <a:bodyPr/>
                    <a:lstStyle/>
                    <a:p>
                      <a:pPr marL="0" marR="0" algn="just">
                        <a:lnSpc>
                          <a:spcPct val="150000"/>
                        </a:lnSpc>
                        <a:spcBef>
                          <a:spcPts val="0"/>
                        </a:spcBef>
                        <a:spcAft>
                          <a:spcPts val="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Stagnant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solidFill>
                  </a:tcPr>
                </a:tc>
                <a:extLst>
                  <a:ext uri="{0D108BD9-81ED-4DB2-BD59-A6C34878D82A}">
                    <a16:rowId xmlns:a16="http://schemas.microsoft.com/office/drawing/2014/main" val="169040877"/>
                  </a:ext>
                </a:extLst>
              </a:tr>
              <a:tr h="361035">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Ephraim </a:t>
                      </a:r>
                      <a:r>
                        <a:rPr lang="en-US" sz="1400" kern="1200" dirty="0" err="1">
                          <a:solidFill>
                            <a:schemeClr val="dk1"/>
                          </a:solidFill>
                          <a:latin typeface="Arial" panose="020B0604020202020204" pitchFamily="34" charset="0"/>
                          <a:ea typeface="+mn-ea"/>
                          <a:cs typeface="Arial" panose="020B0604020202020204" pitchFamily="34" charset="0"/>
                        </a:rPr>
                        <a:t>Mogale</a:t>
                      </a:r>
                      <a:endParaRPr lang="en-ZA" sz="1400" kern="1200" dirty="0">
                        <a:solidFill>
                          <a:schemeClr val="dk1"/>
                        </a:solidFill>
                        <a:latin typeface="Arial" panose="020B0604020202020204" pitchFamily="34" charset="0"/>
                        <a:ea typeface="+mn-ea"/>
                        <a:cs typeface="Arial" panose="020B0604020202020204" pitchFamily="34" charset="0"/>
                      </a:endParaRPr>
                    </a:p>
                  </a:txBody>
                  <a:tcPr marL="91444" marR="91444" marT="45744" marB="45744">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Qualified</a:t>
                      </a:r>
                      <a:endParaRPr lang="en-ZA" sz="1400" kern="1200" dirty="0">
                        <a:solidFill>
                          <a:schemeClr val="dk1"/>
                        </a:solidFill>
                        <a:latin typeface="Arial" panose="020B0604020202020204" pitchFamily="34" charset="0"/>
                        <a:ea typeface="+mn-ea"/>
                        <a:cs typeface="Arial" panose="020B0604020202020204" pitchFamily="34" charset="0"/>
                      </a:endParaRPr>
                    </a:p>
                  </a:txBody>
                  <a:tcPr marL="68580" marR="68580" marT="0" marB="0">
                    <a:solidFill>
                      <a:schemeClr val="accent4"/>
                    </a:solidFill>
                  </a:tcPr>
                </a:tc>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Unqualified</a:t>
                      </a:r>
                      <a:endParaRPr lang="en-ZA" sz="1400" kern="1200" dirty="0">
                        <a:solidFill>
                          <a:schemeClr val="dk1"/>
                        </a:solidFill>
                        <a:latin typeface="Arial" panose="020B0604020202020204" pitchFamily="34" charset="0"/>
                        <a:ea typeface="+mn-ea"/>
                        <a:cs typeface="Arial" panose="020B0604020202020204" pitchFamily="34" charset="0"/>
                      </a:endParaRPr>
                    </a:p>
                  </a:txBody>
                  <a:tcPr marL="91444" marR="91444" marT="45744" marB="45744">
                    <a:solidFill>
                      <a:schemeClr val="accent4"/>
                    </a:solidFill>
                  </a:tcPr>
                </a:tc>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Qualified</a:t>
                      </a:r>
                      <a:endParaRPr lang="en-ZA" sz="1400" kern="1200" dirty="0">
                        <a:solidFill>
                          <a:schemeClr val="dk1"/>
                        </a:solidFill>
                        <a:latin typeface="Arial" panose="020B0604020202020204" pitchFamily="34" charset="0"/>
                        <a:ea typeface="+mn-ea"/>
                        <a:cs typeface="Arial" panose="020B0604020202020204" pitchFamily="34" charset="0"/>
                      </a:endParaRPr>
                    </a:p>
                  </a:txBody>
                  <a:tcPr marL="91444" marR="91444" marT="45744" marB="45744">
                    <a:solidFill>
                      <a:schemeClr val="accent4"/>
                    </a:solidFill>
                  </a:tcPr>
                </a:tc>
                <a:tc>
                  <a:txBody>
                    <a:bodyPr/>
                    <a:lstStyle/>
                    <a:p>
                      <a:pPr marL="0" marR="0" algn="just">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Regressed</a:t>
                      </a:r>
                    </a:p>
                  </a:txBody>
                  <a:tcPr marL="68580" marR="68580" marT="0" marB="0">
                    <a:solidFill>
                      <a:schemeClr val="accent4"/>
                    </a:solidFill>
                  </a:tcPr>
                </a:tc>
                <a:extLst>
                  <a:ext uri="{0D108BD9-81ED-4DB2-BD59-A6C34878D82A}">
                    <a16:rowId xmlns:a16="http://schemas.microsoft.com/office/drawing/2014/main" val="3767815830"/>
                  </a:ext>
                </a:extLst>
              </a:tr>
              <a:tr h="448862">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Elias </a:t>
                      </a:r>
                      <a:r>
                        <a:rPr lang="en-US" sz="1400" kern="1200" dirty="0" err="1">
                          <a:solidFill>
                            <a:schemeClr val="dk1"/>
                          </a:solidFill>
                          <a:latin typeface="Arial" panose="020B0604020202020204" pitchFamily="34" charset="0"/>
                          <a:ea typeface="+mn-ea"/>
                          <a:cs typeface="Arial" panose="020B0604020202020204" pitchFamily="34" charset="0"/>
                        </a:rPr>
                        <a:t>Motsoaledi</a:t>
                      </a:r>
                      <a:endParaRPr lang="en-ZA" sz="1400" kern="1200" dirty="0">
                        <a:solidFill>
                          <a:schemeClr val="dk1"/>
                        </a:solidFill>
                        <a:latin typeface="Arial" panose="020B0604020202020204" pitchFamily="34" charset="0"/>
                        <a:ea typeface="+mn-ea"/>
                        <a:cs typeface="Arial" panose="020B0604020202020204" pitchFamily="34" charset="0"/>
                      </a:endParaRPr>
                    </a:p>
                  </a:txBody>
                  <a:tcPr marL="91444" marR="91444" marT="45744" marB="45744">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Qualified</a:t>
                      </a:r>
                      <a:endParaRPr lang="en-ZA" sz="1400" kern="1200" dirty="0">
                        <a:solidFill>
                          <a:schemeClr val="dk1"/>
                        </a:solidFill>
                        <a:latin typeface="Arial" panose="020B0604020202020204" pitchFamily="34" charset="0"/>
                        <a:ea typeface="+mn-ea"/>
                        <a:cs typeface="Arial" panose="020B0604020202020204" pitchFamily="34" charset="0"/>
                      </a:endParaRPr>
                    </a:p>
                  </a:txBody>
                  <a:tcPr marL="68580" marR="68580" marT="0" marB="0">
                    <a:solidFill>
                      <a:schemeClr val="accent4"/>
                    </a:solidFill>
                  </a:tcPr>
                </a:tc>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Unqualified</a:t>
                      </a:r>
                      <a:endParaRPr lang="en-ZA" sz="1400" kern="1200" dirty="0">
                        <a:solidFill>
                          <a:schemeClr val="dk1"/>
                        </a:solidFill>
                        <a:latin typeface="Arial" panose="020B0604020202020204" pitchFamily="34" charset="0"/>
                        <a:ea typeface="+mn-ea"/>
                        <a:cs typeface="Arial" panose="020B0604020202020204" pitchFamily="34" charset="0"/>
                      </a:endParaRPr>
                    </a:p>
                  </a:txBody>
                  <a:tcPr marL="91444" marR="91444" marT="45744" marB="45744">
                    <a:solidFill>
                      <a:schemeClr val="accent4"/>
                    </a:solidFill>
                  </a:tcPr>
                </a:tc>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Qualified</a:t>
                      </a:r>
                      <a:endParaRPr lang="en-ZA" sz="1400" kern="1200" dirty="0">
                        <a:solidFill>
                          <a:schemeClr val="dk1"/>
                        </a:solidFill>
                        <a:latin typeface="Arial" panose="020B0604020202020204" pitchFamily="34" charset="0"/>
                        <a:ea typeface="+mn-ea"/>
                        <a:cs typeface="Arial" panose="020B0604020202020204" pitchFamily="34" charset="0"/>
                      </a:endParaRPr>
                    </a:p>
                  </a:txBody>
                  <a:tcPr marL="91444" marR="91444" marT="45744" marB="45744">
                    <a:solidFill>
                      <a:schemeClr val="accent4"/>
                    </a:solidFill>
                  </a:tcPr>
                </a:tc>
                <a:tc>
                  <a:txBody>
                    <a:bodyPr/>
                    <a:lstStyle/>
                    <a:p>
                      <a:pPr marL="0" marR="0" algn="just">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Regressed</a:t>
                      </a:r>
                    </a:p>
                  </a:txBody>
                  <a:tcPr marL="68580" marR="68580" marT="0" marB="0">
                    <a:solidFill>
                      <a:schemeClr val="accent4"/>
                    </a:solidFill>
                  </a:tcPr>
                </a:tc>
                <a:extLst>
                  <a:ext uri="{0D108BD9-81ED-4DB2-BD59-A6C34878D82A}">
                    <a16:rowId xmlns:a16="http://schemas.microsoft.com/office/drawing/2014/main" val="1753918135"/>
                  </a:ext>
                </a:extLst>
              </a:tr>
              <a:tr h="594993">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Sekhukhune</a:t>
                      </a:r>
                      <a:endParaRPr lang="en-ZA" sz="1400" kern="1200" dirty="0">
                        <a:solidFill>
                          <a:schemeClr val="dk1"/>
                        </a:solidFill>
                        <a:latin typeface="Arial" panose="020B0604020202020204" pitchFamily="34" charset="0"/>
                        <a:ea typeface="+mn-ea"/>
                        <a:cs typeface="Arial" panose="020B0604020202020204" pitchFamily="34" charset="0"/>
                      </a:endParaRPr>
                    </a:p>
                  </a:txBody>
                  <a:tcPr marL="91444" marR="91444" marT="45744" marB="45744">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Unqualified</a:t>
                      </a:r>
                      <a:endParaRPr lang="en-ZA" sz="1400" kern="1200" dirty="0">
                        <a:solidFill>
                          <a:schemeClr val="dk1"/>
                        </a:solidFill>
                        <a:latin typeface="Arial" panose="020B0604020202020204" pitchFamily="34" charset="0"/>
                        <a:ea typeface="+mn-ea"/>
                        <a:cs typeface="Arial" panose="020B0604020202020204" pitchFamily="34" charset="0"/>
                      </a:endParaRPr>
                    </a:p>
                  </a:txBody>
                  <a:tcPr marL="68580" marR="68580" marT="0" marB="0">
                    <a:solidFill>
                      <a:schemeClr val="accent4"/>
                    </a:solidFill>
                  </a:tcPr>
                </a:tc>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Unqualified</a:t>
                      </a:r>
                      <a:endParaRPr lang="en-ZA" sz="1400" kern="1200" dirty="0">
                        <a:solidFill>
                          <a:schemeClr val="dk1"/>
                        </a:solidFill>
                        <a:latin typeface="Arial" panose="020B0604020202020204" pitchFamily="34" charset="0"/>
                        <a:ea typeface="+mn-ea"/>
                        <a:cs typeface="Arial" panose="020B0604020202020204" pitchFamily="34" charset="0"/>
                      </a:endParaRPr>
                    </a:p>
                  </a:txBody>
                  <a:tcPr marL="91444" marR="91444" marT="45744" marB="45744">
                    <a:solidFill>
                      <a:schemeClr val="accent4"/>
                    </a:solidFill>
                  </a:tcPr>
                </a:tc>
                <a:tc>
                  <a:txBody>
                    <a:bodyPr/>
                    <a:lstStyle/>
                    <a:p>
                      <a:pPr marL="0" algn="l" defTabSz="914400" rtl="0" eaLnBrk="1" latinLnBrk="0" hangingPunct="1"/>
                      <a:r>
                        <a:rPr lang="en-US" sz="1400" kern="1200" dirty="0">
                          <a:solidFill>
                            <a:schemeClr val="dk1"/>
                          </a:solidFill>
                          <a:latin typeface="Arial" panose="020B0604020202020204" pitchFamily="34" charset="0"/>
                          <a:ea typeface="+mn-ea"/>
                          <a:cs typeface="Arial" panose="020B0604020202020204" pitchFamily="34" charset="0"/>
                        </a:rPr>
                        <a:t>Qualified</a:t>
                      </a:r>
                      <a:endParaRPr lang="en-ZA" sz="1400" kern="1200" dirty="0">
                        <a:solidFill>
                          <a:schemeClr val="dk1"/>
                        </a:solidFill>
                        <a:latin typeface="Arial" panose="020B0604020202020204" pitchFamily="34" charset="0"/>
                        <a:ea typeface="+mn-ea"/>
                        <a:cs typeface="Arial" panose="020B0604020202020204" pitchFamily="34" charset="0"/>
                      </a:endParaRPr>
                    </a:p>
                  </a:txBody>
                  <a:tcPr marL="91444" marR="91444" marT="45744" marB="45744">
                    <a:solidFill>
                      <a:schemeClr val="accent4"/>
                    </a:solidFill>
                  </a:tcPr>
                </a:tc>
                <a:tc>
                  <a:txBody>
                    <a:bodyPr/>
                    <a:lstStyle/>
                    <a:p>
                      <a:pPr marL="0" marR="0" algn="just">
                        <a:lnSpc>
                          <a:spcPct val="150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Regressed </a:t>
                      </a:r>
                    </a:p>
                  </a:txBody>
                  <a:tcPr marL="68580" marR="68580" marT="0" marB="0">
                    <a:solidFill>
                      <a:schemeClr val="accent4"/>
                    </a:solidFill>
                  </a:tcPr>
                </a:tc>
                <a:extLst>
                  <a:ext uri="{0D108BD9-81ED-4DB2-BD59-A6C34878D82A}">
                    <a16:rowId xmlns:a16="http://schemas.microsoft.com/office/drawing/2014/main" val="2835883964"/>
                  </a:ext>
                </a:extLst>
              </a:tr>
            </a:tbl>
          </a:graphicData>
        </a:graphic>
      </p:graphicFrame>
      <p:sp>
        <p:nvSpPr>
          <p:cNvPr id="2" name="Down Arrow 1"/>
          <p:cNvSpPr/>
          <p:nvPr/>
        </p:nvSpPr>
        <p:spPr>
          <a:xfrm>
            <a:off x="6609806" y="2024743"/>
            <a:ext cx="287383" cy="3265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609805" y="2423120"/>
            <a:ext cx="287383" cy="3265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640286" y="2847624"/>
            <a:ext cx="304800" cy="3265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6640286" y="1209818"/>
            <a:ext cx="304800" cy="34834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6505301" y="1646181"/>
            <a:ext cx="496389" cy="300446"/>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47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65760" y="159312"/>
            <a:ext cx="8778240" cy="643944"/>
          </a:xfrm>
        </p:spPr>
        <p:txBody>
          <a:bodyPr>
            <a:normAutofit/>
          </a:bodyPr>
          <a:lstStyle/>
          <a:p>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FINANCIAL MANAGEMENT SUPPORT</a:t>
            </a:r>
            <a:endParaRPr lang="en-US" sz="2000" b="1" dirty="0">
              <a:latin typeface="Arial" panose="020B0604020202020204" pitchFamily="34" charset="0"/>
              <a:cs typeface="Arial" panose="020B0604020202020204" pitchFamily="34" charset="0"/>
            </a:endParaRPr>
          </a:p>
        </p:txBody>
      </p:sp>
      <p:sp>
        <p:nvSpPr>
          <p:cNvPr id="3" name="Rectangle 2"/>
          <p:cNvSpPr/>
          <p:nvPr/>
        </p:nvSpPr>
        <p:spPr>
          <a:xfrm>
            <a:off x="628650" y="803256"/>
            <a:ext cx="8025953" cy="3768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Content Placeholder 5"/>
          <p:cNvSpPr>
            <a:spLocks noGrp="1"/>
          </p:cNvSpPr>
          <p:nvPr>
            <p:ph idx="1"/>
          </p:nvPr>
        </p:nvSpPr>
        <p:spPr>
          <a:xfrm>
            <a:off x="251459" y="803256"/>
            <a:ext cx="8403143" cy="5192595"/>
          </a:xfrm>
          <a:solidFill>
            <a:schemeClr val="bg1"/>
          </a:solidFill>
        </p:spPr>
        <p:txBody>
          <a:bodyPr>
            <a:normAutofit lnSpcReduction="10000"/>
          </a:bodyPr>
          <a:lstStyle/>
          <a:p>
            <a:pPr algn="just"/>
            <a:r>
              <a:rPr lang="en-US" sz="1600" dirty="0">
                <a:latin typeface="Arial" panose="020B0604020202020204" pitchFamily="34" charset="0"/>
                <a:cs typeface="Arial" panose="020B0604020202020204" pitchFamily="34" charset="0"/>
              </a:rPr>
              <a:t>Monitor and support the four local municipalities with compliance on Municipal Property Rates Act. All municipalities are complying with the MPRA. </a:t>
            </a:r>
          </a:p>
          <a:p>
            <a:pPr algn="just"/>
            <a:r>
              <a:rPr lang="en-US" sz="1600" dirty="0" err="1">
                <a:latin typeface="Arial" panose="020B0604020202020204" pitchFamily="34" charset="0"/>
                <a:cs typeface="Arial" panose="020B0604020202020204" pitchFamily="34" charset="0"/>
              </a:rPr>
              <a:t>Makhuduthamaga</a:t>
            </a:r>
            <a:r>
              <a:rPr lang="en-US" sz="1600" dirty="0">
                <a:latin typeface="Arial" panose="020B0604020202020204" pitchFamily="34" charset="0"/>
                <a:cs typeface="Arial" panose="020B0604020202020204" pitchFamily="34" charset="0"/>
              </a:rPr>
              <a:t> LM and </a:t>
            </a:r>
            <a:r>
              <a:rPr lang="en-US" sz="1600" dirty="0" err="1">
                <a:latin typeface="Arial" panose="020B0604020202020204" pitchFamily="34" charset="0"/>
                <a:cs typeface="Arial" panose="020B0604020202020204" pitchFamily="34" charset="0"/>
              </a:rPr>
              <a:t>Fetakgomo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Tubatse</a:t>
            </a:r>
            <a:r>
              <a:rPr lang="en-US" sz="1600" dirty="0">
                <a:latin typeface="Arial" panose="020B0604020202020204" pitchFamily="34" charset="0"/>
                <a:cs typeface="Arial" panose="020B0604020202020204" pitchFamily="34" charset="0"/>
              </a:rPr>
              <a:t> LM were supported on the development of the new valuation roll to be implemented on the 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of July 2021.</a:t>
            </a:r>
          </a:p>
          <a:p>
            <a:pPr algn="just"/>
            <a:r>
              <a:rPr lang="en-US" sz="1600" dirty="0">
                <a:latin typeface="Arial" panose="020B0604020202020204" pitchFamily="34" charset="0"/>
                <a:cs typeface="Arial" panose="020B0604020202020204" pitchFamily="34" charset="0"/>
              </a:rPr>
              <a:t>Supported the four local municipalities on promulgation of resolution of the levy property rates.</a:t>
            </a:r>
          </a:p>
          <a:p>
            <a:pPr algn="just"/>
            <a:r>
              <a:rPr lang="en-US" sz="1600" dirty="0">
                <a:latin typeface="Arial" panose="020B0604020202020204" pitchFamily="34" charset="0"/>
                <a:cs typeface="Arial" panose="020B0604020202020204" pitchFamily="34" charset="0"/>
              </a:rPr>
              <a:t>Held engagements with all 5 municipalities in the District on the AFS Readiness </a:t>
            </a:r>
          </a:p>
          <a:p>
            <a:pPr algn="just"/>
            <a:r>
              <a:rPr lang="en-US" sz="1600" dirty="0">
                <a:latin typeface="Arial" panose="020B0604020202020204" pitchFamily="34" charset="0"/>
                <a:cs typeface="Arial" panose="020B0604020202020204" pitchFamily="34" charset="0"/>
              </a:rPr>
              <a:t>Reviewed and provided inputs on the AFS Process Plans and the draft 2019/20 Annual Financial Statements</a:t>
            </a:r>
          </a:p>
          <a:p>
            <a:pPr algn="just"/>
            <a:r>
              <a:rPr lang="en-US" sz="1600" dirty="0">
                <a:latin typeface="Arial" panose="020B0604020202020204" pitchFamily="34" charset="0"/>
                <a:cs typeface="Arial" panose="020B0604020202020204" pitchFamily="34" charset="0"/>
              </a:rPr>
              <a:t>Assessed and monitored the audit action plan for 2018/19 and provided inputs </a:t>
            </a:r>
          </a:p>
          <a:p>
            <a:pPr algn="just"/>
            <a:r>
              <a:rPr lang="en-US" sz="1600" dirty="0">
                <a:latin typeface="Arial" panose="020B0604020202020204" pitchFamily="34" charset="0"/>
                <a:cs typeface="Arial" panose="020B0604020202020204" pitchFamily="34" charset="0"/>
              </a:rPr>
              <a:t>Attended audit committee meetings and audit steering committee meetings as part monitoring compliance with MFMA</a:t>
            </a:r>
          </a:p>
          <a:p>
            <a:pPr algn="just"/>
            <a:r>
              <a:rPr lang="en-US" sz="1600" dirty="0">
                <a:latin typeface="Arial" panose="020B0604020202020204" pitchFamily="34" charset="0"/>
                <a:cs typeface="Arial" panose="020B0604020202020204" pitchFamily="34" charset="0"/>
              </a:rPr>
              <a:t>Conducted verification on the outstanding Government Debts for all four local municipalities </a:t>
            </a:r>
          </a:p>
          <a:p>
            <a:pPr algn="just"/>
            <a:r>
              <a:rPr lang="en-US" sz="1600" dirty="0">
                <a:latin typeface="Arial" panose="020B0604020202020204" pitchFamily="34" charset="0"/>
                <a:cs typeface="Arial" panose="020B0604020202020204" pitchFamily="34" charset="0"/>
              </a:rPr>
              <a:t>Facilitated Technical and Provincial Debt Forum</a:t>
            </a:r>
          </a:p>
          <a:p>
            <a:pPr algn="just"/>
            <a:r>
              <a:rPr lang="en-US" sz="1600" dirty="0">
                <a:latin typeface="Arial" panose="020B0604020202020204" pitchFamily="34" charset="0"/>
                <a:cs typeface="Arial" panose="020B0604020202020204" pitchFamily="34" charset="0"/>
              </a:rPr>
              <a:t>Facilitated Technical and Provincial MPAC Forum</a:t>
            </a:r>
          </a:p>
          <a:p>
            <a:pPr algn="just"/>
            <a:r>
              <a:rPr lang="en-US" sz="1600" dirty="0">
                <a:latin typeface="Arial" panose="020B0604020202020204" pitchFamily="34" charset="0"/>
                <a:cs typeface="Arial" panose="020B0604020202020204" pitchFamily="34" charset="0"/>
              </a:rPr>
              <a:t>Provided assistance with the interview process for Audit Committee members in Sekhukhune DM, Ephraim </a:t>
            </a:r>
            <a:r>
              <a:rPr lang="en-US" sz="1600" dirty="0" err="1">
                <a:latin typeface="Arial" panose="020B0604020202020204" pitchFamily="34" charset="0"/>
                <a:cs typeface="Arial" panose="020B0604020202020204" pitchFamily="34" charset="0"/>
              </a:rPr>
              <a:t>Mogale</a:t>
            </a:r>
            <a:r>
              <a:rPr lang="en-US" sz="1600" dirty="0">
                <a:latin typeface="Arial" panose="020B0604020202020204" pitchFamily="34" charset="0"/>
                <a:cs typeface="Arial" panose="020B0604020202020204" pitchFamily="34" charset="0"/>
              </a:rPr>
              <a:t> LM and </a:t>
            </a:r>
            <a:r>
              <a:rPr lang="en-US" sz="1600" dirty="0" err="1">
                <a:latin typeface="Arial" panose="020B0604020202020204" pitchFamily="34" charset="0"/>
                <a:cs typeface="Arial" panose="020B0604020202020204" pitchFamily="34" charset="0"/>
              </a:rPr>
              <a:t>FetakgomoTubatse</a:t>
            </a:r>
            <a:r>
              <a:rPr lang="en-US" sz="1600" dirty="0">
                <a:latin typeface="Arial" panose="020B0604020202020204" pitchFamily="34" charset="0"/>
                <a:cs typeface="Arial" panose="020B0604020202020204" pitchFamily="34" charset="0"/>
              </a:rPr>
              <a:t> LM </a:t>
            </a:r>
          </a:p>
          <a:p>
            <a:pPr marL="0" indent="0" algn="just">
              <a:buNone/>
            </a:pPr>
            <a:endParaRPr lang="en-US" sz="1600" dirty="0">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a:p>
            <a:endParaRPr lang="en-US" sz="2000" dirty="0"/>
          </a:p>
          <a:p>
            <a:endParaRPr lang="en-US" sz="2000" dirty="0"/>
          </a:p>
          <a:p>
            <a:endParaRPr lang="en-US" sz="2000" dirty="0"/>
          </a:p>
        </p:txBody>
      </p:sp>
    </p:spTree>
    <p:extLst>
      <p:ext uri="{BB962C8B-B14F-4D97-AF65-F5344CB8AC3E}">
        <p14:creationId xmlns:p14="http://schemas.microsoft.com/office/powerpoint/2010/main" val="403360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8866" y="495400"/>
            <a:ext cx="5915025" cy="355587"/>
          </a:xfrm>
        </p:spPr>
        <p:txBody>
          <a:bodyPr>
            <a:noAutofit/>
          </a:bodyPr>
          <a:lstStyle/>
          <a:p>
            <a:pPr algn="ctr"/>
            <a:r>
              <a:rPr lang="en-US" altLang="en-US" sz="2000" b="1" dirty="0">
                <a:latin typeface="Arial" charset="0"/>
              </a:rPr>
              <a:t>PURPOSE </a:t>
            </a:r>
            <a:endParaRPr lang="en-US" sz="2000" b="1" dirty="0"/>
          </a:p>
        </p:txBody>
      </p:sp>
      <p:sp>
        <p:nvSpPr>
          <p:cNvPr id="3" name="Content Placeholder 2"/>
          <p:cNvSpPr>
            <a:spLocks noGrp="1"/>
          </p:cNvSpPr>
          <p:nvPr>
            <p:ph idx="1"/>
          </p:nvPr>
        </p:nvSpPr>
        <p:spPr>
          <a:xfrm>
            <a:off x="818866" y="1392739"/>
            <a:ext cx="7564271" cy="3992671"/>
          </a:xfrm>
        </p:spPr>
        <p:txBody>
          <a:bodyPr>
            <a:normAutofit/>
          </a:bodyPr>
          <a:lstStyle/>
          <a:p>
            <a:pPr marL="0" indent="0" algn="just">
              <a:lnSpc>
                <a:spcPct val="150000"/>
              </a:lnSpc>
              <a:buNone/>
            </a:pPr>
            <a:r>
              <a:rPr lang="en-US" sz="1800" dirty="0">
                <a:latin typeface="Arial" panose="020B0604020202020204" pitchFamily="34" charset="0"/>
                <a:cs typeface="Arial" panose="020B0604020202020204" pitchFamily="34" charset="0"/>
              </a:rPr>
              <a:t>The purpose of this presentation is to provide the Portfolio Committee with progress on the support provided to the municipalities in the Sekhukhune District.</a:t>
            </a:r>
          </a:p>
          <a:p>
            <a:pPr marL="0" indent="0">
              <a:lnSpc>
                <a:spcPct val="150000"/>
              </a:lnSpc>
              <a:buNone/>
            </a:pPr>
            <a:endParaRPr lang="en-US" sz="1800" u="sng"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a:lnSpc>
                <a:spcPct val="150000"/>
              </a:lnSpc>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076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59312"/>
            <a:ext cx="7886700" cy="643944"/>
          </a:xfrm>
        </p:spPr>
        <p:txBody>
          <a:bodyPr>
            <a:normAutofit/>
          </a:bodyPr>
          <a:lstStyle/>
          <a:p>
            <a:pPr algn="ct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COUNCIL SUPPORT</a:t>
            </a:r>
            <a:endParaRPr lang="en-US" sz="2000" b="1" dirty="0">
              <a:latin typeface="Arial" panose="020B0604020202020204" pitchFamily="34" charset="0"/>
              <a:cs typeface="Arial" panose="020B0604020202020204" pitchFamily="34" charset="0"/>
            </a:endParaRPr>
          </a:p>
        </p:txBody>
      </p:sp>
      <p:sp>
        <p:nvSpPr>
          <p:cNvPr id="3" name="Rectangle 2"/>
          <p:cNvSpPr/>
          <p:nvPr/>
        </p:nvSpPr>
        <p:spPr>
          <a:xfrm>
            <a:off x="628650" y="803256"/>
            <a:ext cx="8025953" cy="3768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Content Placeholder 5"/>
          <p:cNvSpPr>
            <a:spLocks noGrp="1"/>
          </p:cNvSpPr>
          <p:nvPr>
            <p:ph idx="1"/>
          </p:nvPr>
        </p:nvSpPr>
        <p:spPr>
          <a:xfrm>
            <a:off x="564969" y="803255"/>
            <a:ext cx="7886700" cy="5349351"/>
          </a:xfrm>
        </p:spPr>
        <p:txBody>
          <a:bodyPr>
            <a:normAutofit fontScale="70000" lnSpcReduction="20000"/>
          </a:bodyPr>
          <a:lstStyle/>
          <a:p>
            <a:pPr algn="just">
              <a:lnSpc>
                <a:spcPct val="160000"/>
              </a:lnSpc>
            </a:pPr>
            <a:r>
              <a:rPr lang="en-US" sz="2200" dirty="0">
                <a:latin typeface="Arial" panose="020B0604020202020204" pitchFamily="34" charset="0"/>
                <a:cs typeface="Arial" panose="020B0604020202020204" pitchFamily="34" charset="0"/>
              </a:rPr>
              <a:t>Conducted one-day workshop  with ward committee members on minutes writing and reports, communication conflict management, and Ward Operational Plans.</a:t>
            </a:r>
          </a:p>
          <a:p>
            <a:pPr algn="just">
              <a:lnSpc>
                <a:spcPct val="160000"/>
              </a:lnSpc>
            </a:pPr>
            <a:r>
              <a:rPr lang="en-US" sz="2200" dirty="0">
                <a:latin typeface="Arial" panose="020B0604020202020204" pitchFamily="34" charset="0"/>
                <a:cs typeface="Arial" panose="020B0604020202020204" pitchFamily="34" charset="0"/>
              </a:rPr>
              <a:t>Conducted capacity building programme for Speakers on their roles and responsibilities as leaders of municipal council, development and implementation of the rules of order of municipal council, code of conduct for Councilors. </a:t>
            </a:r>
          </a:p>
          <a:p>
            <a:pPr algn="just">
              <a:lnSpc>
                <a:spcPct val="160000"/>
              </a:lnSpc>
            </a:pPr>
            <a:r>
              <a:rPr lang="en-US" sz="2200" dirty="0">
                <a:latin typeface="Arial" panose="020B0604020202020204" pitchFamily="34" charset="0"/>
                <a:cs typeface="Arial" panose="020B0604020202020204" pitchFamily="34" charset="0"/>
              </a:rPr>
              <a:t>Conducted District Roadshows to strengthen IGR coordination between the District and its Local Municipalities.</a:t>
            </a:r>
          </a:p>
          <a:p>
            <a:pPr algn="just">
              <a:lnSpc>
                <a:spcPct val="160000"/>
              </a:lnSpc>
            </a:pPr>
            <a:r>
              <a:rPr lang="en-US" sz="2200" dirty="0">
                <a:latin typeface="Arial" panose="020B0604020202020204" pitchFamily="34" charset="0"/>
                <a:cs typeface="Arial" panose="020B0604020202020204" pitchFamily="34" charset="0"/>
              </a:rPr>
              <a:t>Developed District IGR internal rules to guide operations and activities of the District IGR Forum.</a:t>
            </a:r>
          </a:p>
          <a:p>
            <a:pPr algn="just">
              <a:lnSpc>
                <a:spcPct val="160000"/>
              </a:lnSpc>
            </a:pPr>
            <a:r>
              <a:rPr lang="en-US" sz="2200" dirty="0">
                <a:latin typeface="Arial" panose="020B0604020202020204" pitchFamily="34" charset="0"/>
                <a:cs typeface="Arial" panose="020B0604020202020204" pitchFamily="34" charset="0"/>
              </a:rPr>
              <a:t>Supported District Speakers Forums and Public participation forums on ward delimitation processes, development of policies that guide public participation and  functionality of ward committees.</a:t>
            </a:r>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2775926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7"/>
            <a:ext cx="7886700" cy="457834"/>
          </a:xfrm>
        </p:spPr>
        <p:txBody>
          <a:bodyPr>
            <a:normAutofit/>
          </a:bodyPr>
          <a:lstStyle/>
          <a:p>
            <a:r>
              <a:rPr lang="en-US" sz="2000" b="1" dirty="0">
                <a:latin typeface="Arial" panose="020B0604020202020204" pitchFamily="34" charset="0"/>
                <a:cs typeface="Arial" panose="020B0604020202020204" pitchFamily="34" charset="0"/>
              </a:rPr>
              <a:t>INSTITUTIONAL CAPACITY BUILDING </a:t>
            </a:r>
          </a:p>
        </p:txBody>
      </p:sp>
      <p:sp>
        <p:nvSpPr>
          <p:cNvPr id="6" name="TextBox 5"/>
          <p:cNvSpPr txBox="1"/>
          <p:nvPr/>
        </p:nvSpPr>
        <p:spPr>
          <a:xfrm>
            <a:off x="272005" y="4363656"/>
            <a:ext cx="8652075" cy="307777"/>
          </a:xfrm>
          <a:prstGeom prst="rect">
            <a:avLst/>
          </a:prstGeom>
          <a:noFill/>
        </p:spPr>
        <p:txBody>
          <a:bodyPr wrap="square" rtlCol="0">
            <a:spAutoFit/>
          </a:bodyPr>
          <a:lstStyle/>
          <a:p>
            <a:endParaRPr lang="en-US" sz="1400" dirty="0"/>
          </a:p>
        </p:txBody>
      </p:sp>
      <p:sp>
        <p:nvSpPr>
          <p:cNvPr id="2" name="Rectangle 1">
            <a:extLst>
              <a:ext uri="{FF2B5EF4-FFF2-40B4-BE49-F238E27FC236}">
                <a16:creationId xmlns:a16="http://schemas.microsoft.com/office/drawing/2014/main" id="{50BEABDD-C853-498D-99F3-662A6481AFEE}"/>
              </a:ext>
            </a:extLst>
          </p:cNvPr>
          <p:cNvSpPr/>
          <p:nvPr/>
        </p:nvSpPr>
        <p:spPr>
          <a:xfrm>
            <a:off x="545410" y="1172309"/>
            <a:ext cx="8053179" cy="923330"/>
          </a:xfrm>
          <a:prstGeom prst="rect">
            <a:avLst/>
          </a:prstGeom>
        </p:spPr>
        <p:txBody>
          <a:bodyPr wrap="square">
            <a:spAutoFit/>
          </a:bodyPr>
          <a:lstStyle/>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51B45006-B876-468C-92D8-7B0C435D18B4}"/>
              </a:ext>
            </a:extLst>
          </p:cNvPr>
          <p:cNvSpPr txBox="1"/>
          <p:nvPr/>
        </p:nvSpPr>
        <p:spPr>
          <a:xfrm>
            <a:off x="383035" y="999404"/>
            <a:ext cx="7886700" cy="3200876"/>
          </a:xfrm>
          <a:prstGeom prst="rect">
            <a:avLst/>
          </a:prstGeom>
          <a:noFill/>
        </p:spPr>
        <p:txBody>
          <a:bodyPr wrap="square">
            <a:spAutoFit/>
          </a:bodyPr>
          <a:lstStyle/>
          <a:p>
            <a:pPr algn="just"/>
            <a:r>
              <a:rPr lang="en-US" sz="1600" dirty="0" err="1">
                <a:solidFill>
                  <a:prstClr val="black"/>
                </a:solidFill>
                <a:latin typeface="Arial" panose="020B0604020202020204" pitchFamily="34" charset="0"/>
                <a:cs typeface="Arial" panose="020B0604020202020204" pitchFamily="34" charset="0"/>
              </a:rPr>
              <a:t>CoGHSTA</a:t>
            </a:r>
            <a:r>
              <a:rPr lang="en-US" sz="1600" dirty="0">
                <a:solidFill>
                  <a:prstClr val="black"/>
                </a:solidFill>
                <a:latin typeface="Arial" panose="020B0604020202020204" pitchFamily="34" charset="0"/>
                <a:cs typeface="Arial" panose="020B0604020202020204" pitchFamily="34" charset="0"/>
              </a:rPr>
              <a:t> LP and the DBSA entered into an MOA in January 2020 to support municipalities with lending and non-lending products for a period of five (5) years. DBSA has appointed a technical resource to provide municipalities support on the DBSA application process.</a:t>
            </a:r>
          </a:p>
          <a:p>
            <a:pPr algn="just"/>
            <a:r>
              <a:rPr lang="en-US" sz="1600" dirty="0">
                <a:solidFill>
                  <a:prstClr val="black"/>
                </a:solidFill>
                <a:latin typeface="Arial" panose="020B0604020202020204" pitchFamily="34" charset="0"/>
                <a:cs typeface="Arial" panose="020B0604020202020204" pitchFamily="34" charset="0"/>
              </a:rPr>
              <a:t>	</a:t>
            </a:r>
            <a:endParaRPr lang="en-US" sz="1600" b="1" dirty="0">
              <a:solidFill>
                <a:prstClr val="black"/>
              </a:solidFill>
              <a:latin typeface="Arial" panose="020B0604020202020204" pitchFamily="34" charset="0"/>
              <a:cs typeface="Arial" panose="020B0604020202020204" pitchFamily="34" charset="0"/>
            </a:endParaRPr>
          </a:p>
          <a:p>
            <a:pPr algn="just"/>
            <a:r>
              <a:rPr lang="en-US" sz="1600" b="1" dirty="0">
                <a:solidFill>
                  <a:prstClr val="black"/>
                </a:solidFill>
                <a:latin typeface="Arial" panose="020B0604020202020204" pitchFamily="34" charset="0"/>
                <a:cs typeface="Arial" panose="020B0604020202020204" pitchFamily="34" charset="0"/>
              </a:rPr>
              <a:t>The following applications were received from municipalities in Sekhukhune District:- </a:t>
            </a:r>
          </a:p>
          <a:p>
            <a:pPr algn="just"/>
            <a:endParaRPr lang="en-US" b="1" dirty="0">
              <a:solidFill>
                <a:prstClr val="black"/>
              </a:solidFill>
              <a:latin typeface="Arial" panose="020B0604020202020204" pitchFamily="34" charset="0"/>
              <a:cs typeface="Arial" panose="020B0604020202020204" pitchFamily="34" charset="0"/>
            </a:endParaRPr>
          </a:p>
          <a:p>
            <a:pPr algn="just"/>
            <a:endParaRPr lang="en-US" b="1" dirty="0">
              <a:solidFill>
                <a:prstClr val="black"/>
              </a:solidFill>
              <a:latin typeface="Arial" panose="020B0604020202020204" pitchFamily="34" charset="0"/>
              <a:cs typeface="Arial" panose="020B0604020202020204" pitchFamily="34" charset="0"/>
            </a:endParaRPr>
          </a:p>
          <a:p>
            <a:pPr algn="just"/>
            <a:endParaRPr lang="en-US" b="1" dirty="0">
              <a:solidFill>
                <a:prstClr val="black"/>
              </a:solidFill>
              <a:latin typeface="Arial" panose="020B0604020202020204" pitchFamily="34" charset="0"/>
              <a:cs typeface="Arial" panose="020B0604020202020204" pitchFamily="34" charset="0"/>
            </a:endParaRPr>
          </a:p>
          <a:p>
            <a:pPr algn="just"/>
            <a:endParaRPr lang="en-US" b="1" dirty="0">
              <a:solidFill>
                <a:prstClr val="black"/>
              </a:solidFill>
              <a:latin typeface="Arial" panose="020B0604020202020204" pitchFamily="34" charset="0"/>
              <a:cs typeface="Arial" panose="020B0604020202020204" pitchFamily="34" charset="0"/>
            </a:endParaRPr>
          </a:p>
          <a:p>
            <a:pPr algn="just"/>
            <a:endParaRPr lang="en-US" dirty="0">
              <a:solidFill>
                <a:prstClr val="black"/>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26469037"/>
              </p:ext>
            </p:extLst>
          </p:nvPr>
        </p:nvGraphicFramePr>
        <p:xfrm>
          <a:off x="505843" y="2871860"/>
          <a:ext cx="7641084" cy="2047240"/>
        </p:xfrm>
        <a:graphic>
          <a:graphicData uri="http://schemas.openxmlformats.org/drawingml/2006/table">
            <a:tbl>
              <a:tblPr firstRow="1" bandRow="1">
                <a:tableStyleId>{5940675A-B579-460E-94D1-54222C63F5DA}</a:tableStyleId>
              </a:tblPr>
              <a:tblGrid>
                <a:gridCol w="722066">
                  <a:extLst>
                    <a:ext uri="{9D8B030D-6E8A-4147-A177-3AD203B41FA5}">
                      <a16:colId xmlns:a16="http://schemas.microsoft.com/office/drawing/2014/main" val="148943344"/>
                    </a:ext>
                  </a:extLst>
                </a:gridCol>
                <a:gridCol w="1828800">
                  <a:extLst>
                    <a:ext uri="{9D8B030D-6E8A-4147-A177-3AD203B41FA5}">
                      <a16:colId xmlns:a16="http://schemas.microsoft.com/office/drawing/2014/main" val="2989201677"/>
                    </a:ext>
                  </a:extLst>
                </a:gridCol>
                <a:gridCol w="3513908">
                  <a:extLst>
                    <a:ext uri="{9D8B030D-6E8A-4147-A177-3AD203B41FA5}">
                      <a16:colId xmlns:a16="http://schemas.microsoft.com/office/drawing/2014/main" val="405690368"/>
                    </a:ext>
                  </a:extLst>
                </a:gridCol>
                <a:gridCol w="1576310">
                  <a:extLst>
                    <a:ext uri="{9D8B030D-6E8A-4147-A177-3AD203B41FA5}">
                      <a16:colId xmlns:a16="http://schemas.microsoft.com/office/drawing/2014/main" val="1918899692"/>
                    </a:ext>
                  </a:extLst>
                </a:gridCol>
              </a:tblGrid>
              <a:tr h="370840">
                <a:tc>
                  <a:txBody>
                    <a:bodyPr/>
                    <a:lstStyle/>
                    <a:p>
                      <a:r>
                        <a:rPr lang="en-US" sz="1400" b="1" dirty="0">
                          <a:latin typeface="Arial" panose="020B0604020202020204" pitchFamily="34" charset="0"/>
                          <a:cs typeface="Arial" panose="020B0604020202020204" pitchFamily="34" charset="0"/>
                        </a:rPr>
                        <a:t>Year </a:t>
                      </a:r>
                    </a:p>
                  </a:txBody>
                  <a:tcPr>
                    <a:solidFill>
                      <a:schemeClr val="bg1">
                        <a:lumMod val="95000"/>
                      </a:schemeClr>
                    </a:solidFill>
                  </a:tcPr>
                </a:tc>
                <a:tc>
                  <a:txBody>
                    <a:bodyPr/>
                    <a:lstStyle/>
                    <a:p>
                      <a:r>
                        <a:rPr lang="en-US" sz="1400" b="1" dirty="0">
                          <a:latin typeface="Arial" panose="020B0604020202020204" pitchFamily="34" charset="0"/>
                          <a:cs typeface="Arial" panose="020B0604020202020204" pitchFamily="34" charset="0"/>
                        </a:rPr>
                        <a:t>Municipality</a:t>
                      </a:r>
                    </a:p>
                  </a:txBody>
                  <a:tcPr>
                    <a:solidFill>
                      <a:schemeClr val="bg1">
                        <a:lumMod val="95000"/>
                      </a:schemeClr>
                    </a:solidFill>
                  </a:tcPr>
                </a:tc>
                <a:tc>
                  <a:txBody>
                    <a:bodyPr/>
                    <a:lstStyle/>
                    <a:p>
                      <a:r>
                        <a:rPr lang="en-US" sz="1400" b="1" dirty="0">
                          <a:latin typeface="Arial" panose="020B0604020202020204" pitchFamily="34" charset="0"/>
                          <a:cs typeface="Arial" panose="020B0604020202020204" pitchFamily="34" charset="0"/>
                        </a:rPr>
                        <a:t>Project </a:t>
                      </a:r>
                    </a:p>
                  </a:txBody>
                  <a:tcPr>
                    <a:solidFill>
                      <a:schemeClr val="bg1">
                        <a:lumMod val="95000"/>
                      </a:schemeClr>
                    </a:solidFill>
                  </a:tcPr>
                </a:tc>
                <a:tc>
                  <a:txBody>
                    <a:bodyPr/>
                    <a:lstStyle/>
                    <a:p>
                      <a:r>
                        <a:rPr lang="en-US" sz="1400" b="1" dirty="0">
                          <a:latin typeface="Arial" panose="020B0604020202020204" pitchFamily="34" charset="0"/>
                          <a:cs typeface="Arial" panose="020B0604020202020204" pitchFamily="34" charset="0"/>
                        </a:rPr>
                        <a:t>Status</a:t>
                      </a:r>
                    </a:p>
                  </a:txBody>
                  <a:tcPr>
                    <a:solidFill>
                      <a:schemeClr val="bg1">
                        <a:lumMod val="95000"/>
                      </a:schemeClr>
                    </a:solidFill>
                  </a:tcPr>
                </a:tc>
                <a:extLst>
                  <a:ext uri="{0D108BD9-81ED-4DB2-BD59-A6C34878D82A}">
                    <a16:rowId xmlns:a16="http://schemas.microsoft.com/office/drawing/2014/main" val="2725111355"/>
                  </a:ext>
                </a:extLst>
              </a:tr>
              <a:tr h="370840">
                <a:tc rowSpan="3">
                  <a:txBody>
                    <a:bodyPr/>
                    <a:lstStyle/>
                    <a:p>
                      <a:r>
                        <a:rPr lang="en-US" sz="1400" dirty="0">
                          <a:latin typeface="Arial" panose="020B0604020202020204" pitchFamily="34" charset="0"/>
                          <a:cs typeface="Arial" panose="020B0604020202020204" pitchFamily="34" charset="0"/>
                        </a:rPr>
                        <a:t>Year 1</a:t>
                      </a:r>
                    </a:p>
                  </a:txBody>
                  <a:tcPr/>
                </a:tc>
                <a:tc rowSpan="2">
                  <a:txBody>
                    <a:bodyPr/>
                    <a:lstStyle/>
                    <a:p>
                      <a:r>
                        <a:rPr lang="en-US" sz="1400" dirty="0">
                          <a:latin typeface="Arial" panose="020B0604020202020204" pitchFamily="34" charset="0"/>
                          <a:cs typeface="Arial" panose="020B0604020202020204" pitchFamily="34" charset="0"/>
                        </a:rPr>
                        <a:t>Sekhukhune DM</a:t>
                      </a:r>
                    </a:p>
                  </a:txBody>
                  <a:tcPr/>
                </a:tc>
                <a:tc>
                  <a:txBody>
                    <a:bodyPr/>
                    <a:lstStyle/>
                    <a:p>
                      <a:r>
                        <a:rPr lang="en-US" sz="1400" dirty="0">
                          <a:latin typeface="Arial" panose="020B0604020202020204" pitchFamily="34" charset="0"/>
                          <a:cs typeface="Arial" panose="020B0604020202020204" pitchFamily="34" charset="0"/>
                        </a:rPr>
                        <a:t>Revenue Enhancement</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Programme</a:t>
                      </a:r>
                      <a:r>
                        <a:rPr lang="en-US" sz="1400" baseline="0" dirty="0">
                          <a:latin typeface="Arial" panose="020B0604020202020204" pitchFamily="34" charset="0"/>
                          <a:cs typeface="Arial" panose="020B0604020202020204" pitchFamily="34" charset="0"/>
                        </a:rPr>
                        <a:t> (REP)</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Completed</a:t>
                      </a:r>
                    </a:p>
                  </a:txBody>
                  <a:tcPr/>
                </a:tc>
                <a:extLst>
                  <a:ext uri="{0D108BD9-81ED-4DB2-BD59-A6C34878D82A}">
                    <a16:rowId xmlns:a16="http://schemas.microsoft.com/office/drawing/2014/main" val="1438078934"/>
                  </a:ext>
                </a:extLst>
              </a:tr>
              <a:tr h="370840">
                <a:tc vMerge="1">
                  <a:txBody>
                    <a:bodyPr/>
                    <a:lstStyle/>
                    <a:p>
                      <a:endParaRPr lang="en-US" sz="1600" dirty="0">
                        <a:latin typeface="Arial" panose="020B0604020202020204" pitchFamily="34" charset="0"/>
                        <a:cs typeface="Arial" panose="020B0604020202020204" pitchFamily="34" charset="0"/>
                      </a:endParaRPr>
                    </a:p>
                  </a:txBody>
                  <a:tcPr/>
                </a:tc>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6695" algn="l"/>
                        </a:tabLst>
                        <a:defRPr/>
                      </a:pPr>
                      <a:r>
                        <a:rPr lang="en-ZA" sz="1400" dirty="0">
                          <a:effectLst/>
                          <a:latin typeface="Arial" panose="020B0604020202020204" pitchFamily="34" charset="0"/>
                          <a:ea typeface="Cambria" panose="02040503050406030204" pitchFamily="18" charset="0"/>
                          <a:cs typeface="Arial" panose="020B0604020202020204" pitchFamily="34" charset="0"/>
                        </a:rPr>
                        <a:t>Project Preparation Support (Bull Water Supply) (Waste Water Plant)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226695" algn="l"/>
                        </a:tabLs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latin typeface="Arial" panose="020B0604020202020204" pitchFamily="34" charset="0"/>
                          <a:cs typeface="Arial" panose="020B0604020202020204" pitchFamily="34" charset="0"/>
                        </a:rPr>
                        <a:t>DBSA contracting</a:t>
                      </a:r>
                      <a:r>
                        <a:rPr lang="en-US" sz="1400" baseline="0" dirty="0">
                          <a:latin typeface="Arial" panose="020B0604020202020204" pitchFamily="34" charset="0"/>
                          <a:cs typeface="Arial" panose="020B0604020202020204" pitchFamily="34" charset="0"/>
                        </a:rPr>
                        <a:t> stage</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2172667"/>
                  </a:ext>
                </a:extLst>
              </a:tr>
              <a:tr h="370840">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Elias </a:t>
                      </a:r>
                      <a:r>
                        <a:rPr lang="en-US" sz="1400" dirty="0" err="1">
                          <a:latin typeface="Arial" panose="020B0604020202020204" pitchFamily="34" charset="0"/>
                          <a:cs typeface="Arial" panose="020B0604020202020204" pitchFamily="34" charset="0"/>
                        </a:rPr>
                        <a:t>Motsoaledi</a:t>
                      </a:r>
                      <a:r>
                        <a:rPr lang="en-US" sz="1400" dirty="0">
                          <a:latin typeface="Arial" panose="020B0604020202020204" pitchFamily="34" charset="0"/>
                          <a:cs typeface="Arial" panose="020B0604020202020204" pitchFamily="34" charset="0"/>
                        </a:rPr>
                        <a:t> 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26695" algn="l"/>
                        </a:tabLst>
                        <a:defRPr/>
                      </a:pPr>
                      <a:r>
                        <a:rPr lang="en-US" sz="1400" dirty="0">
                          <a:latin typeface="Arial" panose="020B0604020202020204" pitchFamily="34" charset="0"/>
                          <a:cs typeface="Arial" panose="020B0604020202020204" pitchFamily="34" charset="0"/>
                        </a:rPr>
                        <a:t>Revenue Enhancement</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Programme</a:t>
                      </a:r>
                      <a:r>
                        <a:rPr lang="en-US" sz="1400" baseline="0" dirty="0">
                          <a:latin typeface="Arial" panose="020B0604020202020204" pitchFamily="34" charset="0"/>
                          <a:cs typeface="Arial" panose="020B0604020202020204" pitchFamily="34" charset="0"/>
                        </a:rPr>
                        <a:t> (REP)</a:t>
                      </a:r>
                      <a:endParaRPr lang="en-US" sz="1400" dirty="0">
                        <a:latin typeface="Arial" panose="020B0604020202020204" pitchFamily="34" charset="0"/>
                        <a:cs typeface="Arial" panose="020B0604020202020204" pitchFamily="34" charset="0"/>
                      </a:endParaRPr>
                    </a:p>
                    <a:p>
                      <a:pPr marL="0" marR="0">
                        <a:spcBef>
                          <a:spcPts val="0"/>
                        </a:spcBef>
                        <a:spcAft>
                          <a:spcPts val="0"/>
                        </a:spcAft>
                        <a:tabLst>
                          <a:tab pos="226695" algn="l"/>
                        </a:tabLs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latin typeface="Arial" panose="020B0604020202020204" pitchFamily="34" charset="0"/>
                          <a:cs typeface="Arial" panose="020B0604020202020204" pitchFamily="34" charset="0"/>
                        </a:rPr>
                        <a:t>DBSA application</a:t>
                      </a:r>
                      <a:r>
                        <a:rPr lang="en-US" sz="1400" baseline="0" dirty="0">
                          <a:latin typeface="Arial" panose="020B0604020202020204" pitchFamily="34" charset="0"/>
                          <a:cs typeface="Arial" panose="020B0604020202020204" pitchFamily="34" charset="0"/>
                        </a:rPr>
                        <a:t> stage</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46373519"/>
                  </a:ext>
                </a:extLst>
              </a:tr>
            </a:tbl>
          </a:graphicData>
        </a:graphic>
      </p:graphicFrame>
      <p:sp>
        <p:nvSpPr>
          <p:cNvPr id="5" name="TextBox 4"/>
          <p:cNvSpPr txBox="1"/>
          <p:nvPr/>
        </p:nvSpPr>
        <p:spPr>
          <a:xfrm>
            <a:off x="505843" y="5055326"/>
            <a:ext cx="7763892" cy="830997"/>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The department held sessions with all municipalities in February 2021 on the non-lending products available from DBSA. The session also provided guidance to municipalities on the application requirements and process for Year 2 projects.  </a:t>
            </a:r>
          </a:p>
        </p:txBody>
      </p:sp>
    </p:spTree>
    <p:extLst>
      <p:ext uri="{BB962C8B-B14F-4D97-AF65-F5344CB8AC3E}">
        <p14:creationId xmlns:p14="http://schemas.microsoft.com/office/powerpoint/2010/main" val="136960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7"/>
            <a:ext cx="7886700" cy="504158"/>
          </a:xfrm>
        </p:spPr>
        <p:txBody>
          <a:bodyPr>
            <a:normAutofit/>
          </a:bodyPr>
          <a:lstStyle/>
          <a:p>
            <a:pPr algn="ctr"/>
            <a:r>
              <a:rPr lang="en-US" sz="2000" b="1" dirty="0">
                <a:latin typeface="Arial" panose="020B0604020202020204" pitchFamily="34" charset="0"/>
                <a:cs typeface="Arial" panose="020B0604020202020204" pitchFamily="34" charset="0"/>
              </a:rPr>
              <a:t>MISA SUPPORT </a:t>
            </a:r>
          </a:p>
        </p:txBody>
      </p:sp>
      <p:sp>
        <p:nvSpPr>
          <p:cNvPr id="5" name="TextBox 4">
            <a:extLst>
              <a:ext uri="{FF2B5EF4-FFF2-40B4-BE49-F238E27FC236}">
                <a16:creationId xmlns:a16="http://schemas.microsoft.com/office/drawing/2014/main" id="{6CD6A900-F20F-427B-B2AF-921EC90F6AB4}"/>
              </a:ext>
            </a:extLst>
          </p:cNvPr>
          <p:cNvSpPr txBox="1"/>
          <p:nvPr/>
        </p:nvSpPr>
        <p:spPr>
          <a:xfrm>
            <a:off x="4114800" y="2975113"/>
            <a:ext cx="914400"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CE4CC3A8-FA2A-40AF-945A-8F7174C85799}"/>
              </a:ext>
            </a:extLst>
          </p:cNvPr>
          <p:cNvSpPr txBox="1"/>
          <p:nvPr/>
        </p:nvSpPr>
        <p:spPr>
          <a:xfrm>
            <a:off x="172278" y="1159231"/>
            <a:ext cx="8343072" cy="4524315"/>
          </a:xfrm>
          <a:prstGeom prst="rect">
            <a:avLst/>
          </a:prstGeom>
          <a:noFill/>
        </p:spPr>
        <p:txBody>
          <a:bodyPr wrap="square">
            <a:spAutoFit/>
          </a:bodyPr>
          <a:lstStyle/>
          <a:p>
            <a:pPr marL="285750" indent="-285750" algn="just">
              <a:buFont typeface="Arial" panose="020B0604020202020204" pitchFamily="34" charset="0"/>
              <a:buChar char="•"/>
            </a:pPr>
            <a:r>
              <a:rPr lang="en-ZA" spc="-25" dirty="0">
                <a:effectLst/>
                <a:latin typeface="Arial" panose="020B0604020202020204" pitchFamily="34" charset="0"/>
                <a:ea typeface="Times New Roman" panose="02020603050405020304" pitchFamily="18" charset="0"/>
                <a:cs typeface="Arial" panose="020B0604020202020204" pitchFamily="34" charset="0"/>
              </a:rPr>
              <a:t>The department in collaboration with MISA established a pilot programme with the objective of building capacity in seven (7) identified municipalities in the province.</a:t>
            </a:r>
          </a:p>
          <a:p>
            <a:pPr algn="just"/>
            <a:endParaRPr lang="en-ZA" spc="-25"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ZA" spc="-25" dirty="0">
                <a:latin typeface="Arial" panose="020B0604020202020204" pitchFamily="34" charset="0"/>
                <a:cs typeface="Arial" panose="020B0604020202020204" pitchFamily="34" charset="0"/>
              </a:rPr>
              <a:t>Two municipalities namely Elias </a:t>
            </a:r>
            <a:r>
              <a:rPr lang="en-ZA" spc="-25" dirty="0" err="1">
                <a:latin typeface="Arial" panose="020B0604020202020204" pitchFamily="34" charset="0"/>
                <a:cs typeface="Arial" panose="020B0604020202020204" pitchFamily="34" charset="0"/>
              </a:rPr>
              <a:t>Motsoaledi</a:t>
            </a:r>
            <a:r>
              <a:rPr lang="en-ZA" spc="-25" dirty="0">
                <a:latin typeface="Arial" panose="020B0604020202020204" pitchFamily="34" charset="0"/>
                <a:cs typeface="Arial" panose="020B0604020202020204" pitchFamily="34" charset="0"/>
              </a:rPr>
              <a:t> and Ephraim Mogale are part of the </a:t>
            </a:r>
            <a:r>
              <a:rPr lang="en-ZA" spc="-25" dirty="0">
                <a:effectLst/>
                <a:latin typeface="Arial" panose="020B0604020202020204" pitchFamily="34" charset="0"/>
                <a:ea typeface="Times New Roman" panose="02020603050405020304" pitchFamily="18" charset="0"/>
                <a:cs typeface="Arial" panose="020B0604020202020204" pitchFamily="34" charset="0"/>
              </a:rPr>
              <a:t>beneficiaries that signed off the Municipal Capacity Development Plans as a requirement to be part of the MCDP.</a:t>
            </a:r>
            <a:r>
              <a:rPr lang="en-ZA" spc="-25" dirty="0">
                <a:latin typeface="Arial" panose="020B0604020202020204" pitchFamily="34" charset="0"/>
                <a:cs typeface="Arial" panose="020B0604020202020204" pitchFamily="34" charset="0"/>
              </a:rPr>
              <a:t> </a:t>
            </a:r>
          </a:p>
          <a:p>
            <a:pPr algn="just"/>
            <a:endParaRPr lang="en-ZA" spc="-25"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two municipalities receive technical support on</a:t>
            </a:r>
            <a:r>
              <a:rPr lang="en-US" b="1" dirty="0">
                <a:latin typeface="Arial" panose="020B0604020202020204" pitchFamily="34" charset="0"/>
                <a:cs typeface="Arial" panose="020B0604020202020204" pitchFamily="34" charset="0"/>
              </a:rPr>
              <a:t> i</a:t>
            </a:r>
            <a:r>
              <a:rPr lang="en-US" dirty="0">
                <a:latin typeface="Arial" panose="020B0604020202020204" pitchFamily="34" charset="0"/>
                <a:cs typeface="Arial" panose="020B0604020202020204" pitchFamily="34" charset="0"/>
              </a:rPr>
              <a:t>nstitutional, service delivery and financial management.</a:t>
            </a:r>
          </a:p>
          <a:p>
            <a:pPr algn="just"/>
            <a:endParaRPr lang="en-U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District is allocated one Engineer supporting the district and its local on all technical aspects.</a:t>
            </a:r>
          </a:p>
          <a:p>
            <a:endParaRPr lang="en-US" dirty="0"/>
          </a:p>
          <a:p>
            <a:endParaRPr lang="en-US" dirty="0"/>
          </a:p>
          <a:p>
            <a:endParaRPr lang="en-US" dirty="0"/>
          </a:p>
        </p:txBody>
      </p:sp>
    </p:spTree>
    <p:extLst>
      <p:ext uri="{BB962C8B-B14F-4D97-AF65-F5344CB8AC3E}">
        <p14:creationId xmlns:p14="http://schemas.microsoft.com/office/powerpoint/2010/main" val="46450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73023"/>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TRAINING PROGRAMMES </a:t>
            </a:r>
          </a:p>
        </p:txBody>
      </p:sp>
      <p:sp>
        <p:nvSpPr>
          <p:cNvPr id="5" name="TextBox 4">
            <a:extLst>
              <a:ext uri="{FF2B5EF4-FFF2-40B4-BE49-F238E27FC236}">
                <a16:creationId xmlns:a16="http://schemas.microsoft.com/office/drawing/2014/main" id="{5F69888A-A88A-4FDE-BB00-C8038914A20C}"/>
              </a:ext>
            </a:extLst>
          </p:cNvPr>
          <p:cNvSpPr txBox="1"/>
          <p:nvPr/>
        </p:nvSpPr>
        <p:spPr>
          <a:xfrm>
            <a:off x="732182" y="802682"/>
            <a:ext cx="7852291" cy="4524315"/>
          </a:xfrm>
          <a:prstGeom prst="rect">
            <a:avLst/>
          </a:prstGeom>
          <a:noFill/>
        </p:spPr>
        <p:txBody>
          <a:bodyPr wrap="square">
            <a:spAutoFit/>
          </a:bodyPr>
          <a:lstStyle/>
          <a:p>
            <a:pPr marL="285750" indent="-285750">
              <a:buFont typeface="Arial" panose="020B0604020202020204" pitchFamily="34" charset="0"/>
              <a:buChar char="•"/>
            </a:pPr>
            <a:r>
              <a:rPr lang="en-ZA" spc="-25" dirty="0">
                <a:latin typeface="Arial" panose="020B0604020202020204" pitchFamily="34" charset="0"/>
                <a:cs typeface="Arial" panose="020B0604020202020204" pitchFamily="34" charset="0"/>
              </a:rPr>
              <a:t>GTAC and MISA provided virtual training to all municipalities in the province on the following key aspects:-</a:t>
            </a:r>
          </a:p>
          <a:p>
            <a:endParaRPr lang="en-ZA" spc="-25" dirty="0">
              <a:latin typeface="Arial" panose="020B0604020202020204" pitchFamily="34" charset="0"/>
              <a:cs typeface="Arial" panose="020B0604020202020204" pitchFamily="34" charset="0"/>
            </a:endParaRPr>
          </a:p>
          <a:p>
            <a:pPr marL="742950" lvl="1" indent="-285750">
              <a:lnSpc>
                <a:spcPct val="150000"/>
              </a:lnSpc>
              <a:buFontTx/>
              <a:buChar char="-"/>
            </a:pPr>
            <a:r>
              <a:rPr lang="en-ZA" spc="-25" dirty="0">
                <a:latin typeface="Arial" panose="020B0604020202020204" pitchFamily="34" charset="0"/>
                <a:cs typeface="Arial" panose="020B0604020202020204" pitchFamily="34" charset="0"/>
              </a:rPr>
              <a:t>Asset Management </a:t>
            </a:r>
          </a:p>
          <a:p>
            <a:pPr marL="742950" lvl="1" indent="-285750">
              <a:lnSpc>
                <a:spcPct val="150000"/>
              </a:lnSpc>
              <a:buFontTx/>
              <a:buChar char="-"/>
            </a:pPr>
            <a:r>
              <a:rPr lang="en-US" dirty="0">
                <a:latin typeface="Arial" panose="020B0604020202020204" pitchFamily="34" charset="0"/>
                <a:cs typeface="Arial" panose="020B0604020202020204" pitchFamily="34" charset="0"/>
              </a:rPr>
              <a:t>the utilization of  Framework Contracts </a:t>
            </a:r>
          </a:p>
          <a:p>
            <a:pPr marL="742950" lvl="1" indent="-285750">
              <a:lnSpc>
                <a:spcPct val="150000"/>
              </a:lnSpc>
              <a:buFontTx/>
              <a:buChar char="-"/>
            </a:pPr>
            <a:r>
              <a:rPr lang="en-US" dirty="0">
                <a:latin typeface="Arial" panose="020B0604020202020204" pitchFamily="34" charset="0"/>
                <a:cs typeface="Arial" panose="020B0604020202020204" pitchFamily="34" charset="0"/>
              </a:rPr>
              <a:t>Introduction to IDMS </a:t>
            </a:r>
            <a:r>
              <a:rPr lang="en-ZA" spc="-25" dirty="0">
                <a:latin typeface="Arial" panose="020B0604020202020204" pitchFamily="34" charset="0"/>
                <a:cs typeface="Arial" panose="020B0604020202020204" pitchFamily="34" charset="0"/>
              </a:rPr>
              <a:t> and </a:t>
            </a:r>
          </a:p>
          <a:p>
            <a:pPr marL="742950" lvl="1" indent="-285750">
              <a:lnSpc>
                <a:spcPct val="150000"/>
              </a:lnSpc>
              <a:buFontTx/>
              <a:buChar char="-"/>
            </a:pPr>
            <a:r>
              <a:rPr lang="en-ZA" spc="-25" dirty="0">
                <a:latin typeface="Arial" panose="020B0604020202020204" pitchFamily="34" charset="0"/>
                <a:cs typeface="Arial" panose="020B0604020202020204" pitchFamily="34" charset="0"/>
              </a:rPr>
              <a:t>SIPDM (now FIPDM)</a:t>
            </a:r>
          </a:p>
          <a:p>
            <a:pPr marL="285750" indent="-285750">
              <a:lnSpc>
                <a:spcPct val="150000"/>
              </a:lnSpc>
              <a:buFont typeface="Arial" panose="020B0604020202020204" pitchFamily="34" charset="0"/>
              <a:buChar char="•"/>
            </a:pPr>
            <a:r>
              <a:rPr lang="en-ZA" spc="-25" dirty="0">
                <a:latin typeface="Arial" panose="020B0604020202020204" pitchFamily="34" charset="0"/>
                <a:cs typeface="Arial" panose="020B0604020202020204" pitchFamily="34" charset="0"/>
              </a:rPr>
              <a:t>The training is meant to improve project planning and implementation capabilities in municipalities. </a:t>
            </a:r>
          </a:p>
          <a:p>
            <a:endParaRPr lang="en-ZA" spc="-25"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pc="-25" dirty="0">
                <a:latin typeface="Arial" panose="020B0604020202020204" pitchFamily="34" charset="0"/>
                <a:cs typeface="Arial" panose="020B0604020202020204" pitchFamily="34" charset="0"/>
              </a:rPr>
              <a:t>The department through the LGSETA Grant conducted  skills training programmes i.e. MPAC and Monitoring and Evaluation (M&amp;E)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29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69184"/>
            <a:ext cx="7886700" cy="602341"/>
          </a:xfrm>
        </p:spPr>
        <p:txBody>
          <a:bodyPr>
            <a:normAutofit/>
          </a:bodyPr>
          <a:lstStyle/>
          <a:p>
            <a:pPr algn="ct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HUMAN</a:t>
            </a:r>
            <a:r>
              <a:rPr kumimoji="0" lang="en-US" sz="2000" b="1" i="0" u="none" strike="noStrike" kern="1200" cap="none" spc="0" normalizeH="0" noProof="0" dirty="0">
                <a:ln>
                  <a:noFill/>
                </a:ln>
                <a:solidFill>
                  <a:prstClr val="black"/>
                </a:solidFill>
                <a:effectLst/>
                <a:uLnTx/>
                <a:uFillTx/>
                <a:latin typeface="Arial" panose="020B0604020202020204" pitchFamily="34" charset="0"/>
                <a:ea typeface="+mj-ea"/>
                <a:cs typeface="Arial" panose="020B0604020202020204" pitchFamily="34" charset="0"/>
              </a:rPr>
              <a:t> RESOURCE CAPACITY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SUPPORT </a:t>
            </a:r>
            <a:endParaRPr lang="en-US" sz="2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1F6FB71-F4F8-4310-AAF7-5F3B273B77A0}"/>
              </a:ext>
            </a:extLst>
          </p:cNvPr>
          <p:cNvSpPr txBox="1"/>
          <p:nvPr/>
        </p:nvSpPr>
        <p:spPr>
          <a:xfrm>
            <a:off x="596608" y="771525"/>
            <a:ext cx="7918742" cy="7294305"/>
          </a:xfrm>
          <a:prstGeom prst="rect">
            <a:avLst/>
          </a:prstGeom>
          <a:noFill/>
        </p:spPr>
        <p:txBody>
          <a:bodyPr wrap="square">
            <a:spAutoFit/>
          </a:bodyPr>
          <a:lstStyle/>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CoGHSTA</a:t>
            </a:r>
            <a:r>
              <a:rPr lang="en-US" dirty="0">
                <a:latin typeface="Arial" panose="020B0604020202020204" pitchFamily="34" charset="0"/>
                <a:cs typeface="Arial" panose="020B0604020202020204" pitchFamily="34" charset="0"/>
              </a:rPr>
              <a:t> is part of the District Job Evaluation Committee responsible for all the job evaluation of posts in all five municipalities in the Sekhukhune District. The Department is also providing support on the development of job description which are critical for the success of Job Evaluation.</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Following financial management challenges in Sekhukhune District Municipality, the Department conducted an IT Assessment to identify technology gaps. The assessment identified several shortcomings in the mainly systems and governance. The Department will support the municipality to develop and implement a remedial plan. </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department is on continuous basis delegating senior officials to serve as panel members for recruitment process in municipalities. This is based on invitations from municipalities.</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department supported municipalities on the implementation of performance management system and is part of the panel for individual performance assessments/evaluation. </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Quarterly B2B district sessions are convened and presided upon by the department.</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endParaRPr lang="en-US" dirty="0"/>
          </a:p>
          <a:p>
            <a:endParaRPr lang="en-US" dirty="0"/>
          </a:p>
          <a:p>
            <a:r>
              <a:rPr lang="en-US" dirty="0"/>
              <a:t> </a:t>
            </a:r>
          </a:p>
        </p:txBody>
      </p:sp>
    </p:spTree>
    <p:extLst>
      <p:ext uri="{BB962C8B-B14F-4D97-AF65-F5344CB8AC3E}">
        <p14:creationId xmlns:p14="http://schemas.microsoft.com/office/powerpoint/2010/main" val="1153771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2005" y="4363656"/>
            <a:ext cx="8652075" cy="307777"/>
          </a:xfrm>
          <a:prstGeom prst="rect">
            <a:avLst/>
          </a:prstGeom>
          <a:noFill/>
        </p:spPr>
        <p:txBody>
          <a:bodyPr wrap="square" rtlCol="0">
            <a:spAutoFit/>
          </a:bodyPr>
          <a:lstStyle/>
          <a:p>
            <a:pPr>
              <a:defRPr/>
            </a:pPr>
            <a:endParaRPr lang="en-US" sz="1400" dirty="0">
              <a:solidFill>
                <a:prstClr val="black"/>
              </a:solidFill>
            </a:endParaRPr>
          </a:p>
        </p:txBody>
      </p:sp>
      <p:sp>
        <p:nvSpPr>
          <p:cNvPr id="3" name="Slide Number Placeholder 2"/>
          <p:cNvSpPr>
            <a:spLocks noGrp="1"/>
          </p:cNvSpPr>
          <p:nvPr>
            <p:ph type="sldNum" sz="quarter" idx="12"/>
          </p:nvPr>
        </p:nvSpPr>
        <p:spPr/>
        <p:txBody>
          <a:bodyPr/>
          <a:lstStyle/>
          <a:p>
            <a:pPr>
              <a:defRPr/>
            </a:pPr>
            <a:fld id="{CFAA004E-DED9-4181-A91B-BDB8124BE6CC}" type="slidenum">
              <a:rPr lang="en-US" smtClean="0">
                <a:solidFill>
                  <a:prstClr val="black">
                    <a:tint val="75000"/>
                  </a:prstClr>
                </a:solidFill>
              </a:rPr>
              <a:pPr>
                <a:defRPr/>
              </a:pPr>
              <a:t>25</a:t>
            </a:fld>
            <a:endParaRPr lang="en-US">
              <a:solidFill>
                <a:prstClr val="black">
                  <a:tint val="75000"/>
                </a:prstClr>
              </a:solidFill>
            </a:endParaRPr>
          </a:p>
        </p:txBody>
      </p:sp>
      <p:sp>
        <p:nvSpPr>
          <p:cNvPr id="7" name="Title 1"/>
          <p:cNvSpPr txBox="1">
            <a:spLocks/>
          </p:cNvSpPr>
          <p:nvPr/>
        </p:nvSpPr>
        <p:spPr bwMode="auto">
          <a:xfrm>
            <a:off x="0" y="132287"/>
            <a:ext cx="9143999" cy="581891"/>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a:defRPr/>
            </a:pPr>
            <a:r>
              <a:rPr lang="en-US" sz="2000" dirty="0">
                <a:solidFill>
                  <a:prstClr val="black"/>
                </a:solidFill>
                <a:latin typeface="Arial" panose="020B0604020202020204" pitchFamily="34" charset="0"/>
                <a:cs typeface="Arial" panose="020B0604020202020204" pitchFamily="34" charset="0"/>
              </a:rPr>
              <a:t>SPLUMA By-laws, Municipal Planning Tribunals &amp; Land Use Management </a:t>
            </a:r>
          </a:p>
        </p:txBody>
      </p:sp>
      <p:sp>
        <p:nvSpPr>
          <p:cNvPr id="8" name="Rectangle 7"/>
          <p:cNvSpPr/>
          <p:nvPr/>
        </p:nvSpPr>
        <p:spPr>
          <a:xfrm>
            <a:off x="75355" y="714178"/>
            <a:ext cx="8848725" cy="4897046"/>
          </a:xfrm>
          <a:prstGeom prst="rect">
            <a:avLst/>
          </a:prstGeom>
        </p:spPr>
        <p:txBody>
          <a:bodyPr wrap="square">
            <a:spAutoFit/>
          </a:bodyPr>
          <a:lstStyle/>
          <a:p>
            <a:pPr marL="500063" lvl="0" indent="-285750" algn="just">
              <a:lnSpc>
                <a:spcPct val="150000"/>
              </a:lnSpc>
              <a:buFont typeface="Wingdings" panose="05000000000000000000" pitchFamily="2" charset="2"/>
              <a:buChar char="q"/>
              <a:defRPr/>
            </a:pPr>
            <a:r>
              <a:rPr lang="en-US" sz="1500" b="1" dirty="0">
                <a:latin typeface="Arial" panose="020B0604020202020204" pitchFamily="34" charset="0"/>
                <a:ea typeface="Times New Roman" panose="02020603050405020304" pitchFamily="18" charset="0"/>
                <a:cs typeface="Arial" panose="020B0604020202020204" pitchFamily="34" charset="0"/>
              </a:rPr>
              <a:t>SPLUMA By-Laws:</a:t>
            </a:r>
          </a:p>
          <a:p>
            <a:pPr marL="214313" lvl="0" algn="just">
              <a:lnSpc>
                <a:spcPct val="150000"/>
              </a:lnSpc>
              <a:defRPr/>
            </a:pPr>
            <a:r>
              <a:rPr lang="en-US" sz="1500" dirty="0">
                <a:latin typeface="Arial" panose="020B0604020202020204" pitchFamily="34" charset="0"/>
                <a:cs typeface="Arial" panose="020B0604020202020204" pitchFamily="34" charset="0"/>
              </a:rPr>
              <a:t>All municipalities under Sekhukhune district  municipalities were supported in the development of SPLUMA By-laws. The by-laws have been adopted and gazetted and currently being implemented </a:t>
            </a:r>
          </a:p>
          <a:p>
            <a:pPr marL="214313" lvl="0" algn="just">
              <a:lnSpc>
                <a:spcPct val="150000"/>
              </a:lnSpc>
              <a:defRPr/>
            </a:pPr>
            <a:endParaRPr lang="en-US" sz="1500" dirty="0">
              <a:latin typeface="Arial" panose="020B0604020202020204" pitchFamily="34" charset="0"/>
              <a:cs typeface="Arial" panose="020B0604020202020204" pitchFamily="34" charset="0"/>
            </a:endParaRPr>
          </a:p>
          <a:p>
            <a:pPr marL="500063" lvl="0" indent="-285750" algn="just">
              <a:lnSpc>
                <a:spcPct val="150000"/>
              </a:lnSpc>
              <a:buFont typeface="Wingdings" panose="05000000000000000000" pitchFamily="2" charset="2"/>
              <a:buChar char="q"/>
              <a:defRPr/>
            </a:pPr>
            <a:r>
              <a:rPr lang="en-US" sz="1500" b="1" dirty="0">
                <a:latin typeface="Arial" panose="020B0604020202020204" pitchFamily="34" charset="0"/>
                <a:ea typeface="Times New Roman" panose="02020603050405020304" pitchFamily="18" charset="0"/>
                <a:cs typeface="Arial" panose="020B0604020202020204" pitchFamily="34" charset="0"/>
              </a:rPr>
              <a:t>Municipal Planning Tribunals(MPTs)</a:t>
            </a:r>
            <a:r>
              <a:rPr lang="en-US" sz="1500" dirty="0">
                <a:latin typeface="Arial" panose="020B0604020202020204" pitchFamily="34" charset="0"/>
                <a:ea typeface="Times New Roman" panose="02020603050405020304" pitchFamily="18" charset="0"/>
                <a:cs typeface="Arial" panose="020B0604020202020204" pitchFamily="34" charset="0"/>
              </a:rPr>
              <a:t>: </a:t>
            </a:r>
          </a:p>
          <a:p>
            <a:pPr marL="500062" lvl="0" indent="-285750" algn="just">
              <a:lnSpc>
                <a:spcPct val="150000"/>
              </a:lnSpc>
              <a:buFont typeface="Arial" panose="020B0604020202020204" pitchFamily="34" charset="0"/>
              <a:buChar char="•"/>
              <a:defRPr/>
            </a:pPr>
            <a:r>
              <a:rPr lang="en-US" sz="1500" dirty="0">
                <a:latin typeface="Arial" panose="020B0604020202020204" pitchFamily="34" charset="0"/>
                <a:ea typeface="Times New Roman" panose="02020603050405020304" pitchFamily="18" charset="0"/>
                <a:cs typeface="Arial" panose="020B0604020202020204" pitchFamily="34" charset="0"/>
              </a:rPr>
              <a:t>The department has nominated officials (at least two Town and Regional Planners) in support of Sekhukhune District Municipal Planning Tribunal (Ephraim </a:t>
            </a:r>
            <a:r>
              <a:rPr lang="en-US" sz="1500" dirty="0" err="1">
                <a:latin typeface="Arial" panose="020B0604020202020204" pitchFamily="34" charset="0"/>
                <a:ea typeface="Times New Roman" panose="02020603050405020304" pitchFamily="18" charset="0"/>
                <a:cs typeface="Arial" panose="020B0604020202020204" pitchFamily="34" charset="0"/>
              </a:rPr>
              <a:t>Mogale</a:t>
            </a:r>
            <a:r>
              <a:rPr lang="en-US" sz="1500" dirty="0">
                <a:latin typeface="Arial" panose="020B0604020202020204" pitchFamily="34" charset="0"/>
                <a:ea typeface="Times New Roman" panose="02020603050405020304" pitchFamily="18" charset="0"/>
                <a:cs typeface="Arial" panose="020B0604020202020204" pitchFamily="34" charset="0"/>
              </a:rPr>
              <a:t>, Elias </a:t>
            </a:r>
            <a:r>
              <a:rPr lang="en-US" sz="1500" dirty="0" err="1">
                <a:latin typeface="Arial" panose="020B0604020202020204" pitchFamily="34" charset="0"/>
                <a:ea typeface="Times New Roman" panose="02020603050405020304" pitchFamily="18" charset="0"/>
                <a:cs typeface="Arial" panose="020B0604020202020204" pitchFamily="34" charset="0"/>
              </a:rPr>
              <a:t>Motsoaledi</a:t>
            </a:r>
            <a:r>
              <a:rPr lang="en-US" sz="1500" dirty="0">
                <a:latin typeface="Arial" panose="020B0604020202020204" pitchFamily="34" charset="0"/>
                <a:ea typeface="Times New Roman" panose="02020603050405020304" pitchFamily="18" charset="0"/>
                <a:cs typeface="Arial" panose="020B0604020202020204" pitchFamily="34" charset="0"/>
              </a:rPr>
              <a:t>, </a:t>
            </a:r>
            <a:r>
              <a:rPr lang="en-US" sz="1500" dirty="0" err="1">
                <a:latin typeface="Arial" panose="020B0604020202020204" pitchFamily="34" charset="0"/>
                <a:ea typeface="Times New Roman" panose="02020603050405020304" pitchFamily="18" charset="0"/>
                <a:cs typeface="Arial" panose="020B0604020202020204" pitchFamily="34" charset="0"/>
              </a:rPr>
              <a:t>Makhuduthamaga</a:t>
            </a:r>
            <a:r>
              <a:rPr lang="en-US" sz="1500" dirty="0">
                <a:latin typeface="Arial" panose="020B0604020202020204" pitchFamily="34" charset="0"/>
                <a:ea typeface="Times New Roman" panose="02020603050405020304" pitchFamily="18" charset="0"/>
                <a:cs typeface="Arial" panose="020B0604020202020204" pitchFamily="34" charset="0"/>
              </a:rPr>
              <a:t> and </a:t>
            </a:r>
            <a:r>
              <a:rPr lang="en-US" sz="1500" dirty="0" err="1">
                <a:latin typeface="Arial" panose="020B0604020202020204" pitchFamily="34" charset="0"/>
                <a:ea typeface="Times New Roman" panose="02020603050405020304" pitchFamily="18" charset="0"/>
                <a:cs typeface="Arial" panose="020B0604020202020204" pitchFamily="34" charset="0"/>
              </a:rPr>
              <a:t>Fetakgomo-Tubatse</a:t>
            </a:r>
            <a:r>
              <a:rPr lang="en-US" sz="1500" dirty="0">
                <a:latin typeface="Arial" panose="020B0604020202020204" pitchFamily="34" charset="0"/>
                <a:ea typeface="Times New Roman" panose="02020603050405020304" pitchFamily="18" charset="0"/>
                <a:cs typeface="Arial" panose="020B0604020202020204" pitchFamily="34" charset="0"/>
              </a:rPr>
              <a:t>) to provide technical expertise and advisory role during the sitting of the Municipal Planning Tribunal. </a:t>
            </a:r>
          </a:p>
          <a:p>
            <a:pPr marL="500062" lvl="0" indent="-285750" algn="just">
              <a:lnSpc>
                <a:spcPct val="150000"/>
              </a:lnSpc>
              <a:buFont typeface="Arial" panose="020B0604020202020204" pitchFamily="34" charset="0"/>
              <a:buChar char="•"/>
              <a:defRPr/>
            </a:pPr>
            <a:r>
              <a:rPr lang="en-US" sz="1500" dirty="0">
                <a:latin typeface="Arial" panose="020B0604020202020204" pitchFamily="34" charset="0"/>
                <a:ea typeface="Times New Roman" panose="02020603050405020304" pitchFamily="18" charset="0"/>
                <a:cs typeface="Arial" panose="020B0604020202020204" pitchFamily="34" charset="0"/>
              </a:rPr>
              <a:t>Two additional departmental officials (Town and Regional Planners) have been nominated to form part of </a:t>
            </a:r>
            <a:r>
              <a:rPr lang="en-US" sz="1500" dirty="0" err="1">
                <a:latin typeface="Arial" panose="020B0604020202020204" pitchFamily="34" charset="0"/>
                <a:ea typeface="Times New Roman" panose="02020603050405020304" pitchFamily="18" charset="0"/>
                <a:cs typeface="Arial" panose="020B0604020202020204" pitchFamily="34" charset="0"/>
              </a:rPr>
              <a:t>Fetakgomo</a:t>
            </a:r>
            <a:r>
              <a:rPr lang="en-US" sz="1500" dirty="0">
                <a:latin typeface="Arial" panose="020B0604020202020204" pitchFamily="34" charset="0"/>
                <a:ea typeface="Times New Roman" panose="02020603050405020304" pitchFamily="18" charset="0"/>
                <a:cs typeface="Arial" panose="020B0604020202020204" pitchFamily="34" charset="0"/>
              </a:rPr>
              <a:t> </a:t>
            </a:r>
            <a:r>
              <a:rPr lang="en-US" sz="1500" dirty="0" err="1">
                <a:latin typeface="Arial" panose="020B0604020202020204" pitchFamily="34" charset="0"/>
                <a:ea typeface="Times New Roman" panose="02020603050405020304" pitchFamily="18" charset="0"/>
                <a:cs typeface="Arial" panose="020B0604020202020204" pitchFamily="34" charset="0"/>
              </a:rPr>
              <a:t>Tubatse</a:t>
            </a:r>
            <a:r>
              <a:rPr lang="en-US" sz="1500" dirty="0">
                <a:latin typeface="Arial" panose="020B0604020202020204" pitchFamily="34" charset="0"/>
                <a:ea typeface="Times New Roman" panose="02020603050405020304" pitchFamily="18" charset="0"/>
                <a:cs typeface="Arial" panose="020B0604020202020204" pitchFamily="34" charset="0"/>
              </a:rPr>
              <a:t> Appeal Authority in a bid to strengthen capacity and ensure functionality of  MPT</a:t>
            </a:r>
          </a:p>
          <a:p>
            <a:pPr marL="500062" indent="-285750" algn="just">
              <a:lnSpc>
                <a:spcPct val="150000"/>
              </a:lnSpc>
              <a:buFont typeface="Arial" panose="020B0604020202020204" pitchFamily="34" charset="0"/>
              <a:buChar char="•"/>
              <a:defRPr/>
            </a:pPr>
            <a:r>
              <a:rPr lang="en-US" sz="1500" dirty="0">
                <a:latin typeface="Arial" panose="020B0604020202020204" pitchFamily="34" charset="0"/>
                <a:cs typeface="Arial" panose="020B0604020202020204" pitchFamily="34" charset="0"/>
              </a:rPr>
              <a:t>The department c</a:t>
            </a:r>
            <a:r>
              <a:rPr lang="en-US" sz="1500" dirty="0">
                <a:latin typeface="Arial" panose="020B0604020202020204" pitchFamily="34" charset="0"/>
                <a:ea typeface="Times New Roman" panose="02020603050405020304" pitchFamily="18" charset="0"/>
                <a:cs typeface="Arial" panose="020B0604020202020204" pitchFamily="34" charset="0"/>
              </a:rPr>
              <a:t>onducted training for MPT members, in collaboration with DALRRD in a bid to capacitate members to execute assignments as mandated . </a:t>
            </a:r>
          </a:p>
        </p:txBody>
      </p:sp>
    </p:spTree>
    <p:extLst>
      <p:ext uri="{BB962C8B-B14F-4D97-AF65-F5344CB8AC3E}">
        <p14:creationId xmlns:p14="http://schemas.microsoft.com/office/powerpoint/2010/main" val="141772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2005" y="4363656"/>
            <a:ext cx="8652075" cy="307777"/>
          </a:xfrm>
          <a:prstGeom prst="rect">
            <a:avLst/>
          </a:prstGeom>
          <a:noFill/>
        </p:spPr>
        <p:txBody>
          <a:bodyPr wrap="square" rtlCol="0">
            <a:spAutoFit/>
          </a:bodyPr>
          <a:lstStyle/>
          <a:p>
            <a:pPr>
              <a:defRPr/>
            </a:pPr>
            <a:endParaRPr lang="en-US" sz="1400" dirty="0">
              <a:solidFill>
                <a:prstClr val="black"/>
              </a:solidFill>
            </a:endParaRPr>
          </a:p>
        </p:txBody>
      </p:sp>
      <p:sp>
        <p:nvSpPr>
          <p:cNvPr id="3" name="Slide Number Placeholder 2"/>
          <p:cNvSpPr>
            <a:spLocks noGrp="1"/>
          </p:cNvSpPr>
          <p:nvPr>
            <p:ph type="sldNum" sz="quarter" idx="12"/>
          </p:nvPr>
        </p:nvSpPr>
        <p:spPr/>
        <p:txBody>
          <a:bodyPr/>
          <a:lstStyle/>
          <a:p>
            <a:pPr>
              <a:defRPr/>
            </a:pPr>
            <a:fld id="{CFAA004E-DED9-4181-A91B-BDB8124BE6CC}" type="slidenum">
              <a:rPr lang="en-US" smtClean="0">
                <a:solidFill>
                  <a:prstClr val="black">
                    <a:tint val="75000"/>
                  </a:prstClr>
                </a:solidFill>
              </a:rPr>
              <a:pPr>
                <a:defRPr/>
              </a:pPr>
              <a:t>26</a:t>
            </a:fld>
            <a:endParaRPr lang="en-US">
              <a:solidFill>
                <a:prstClr val="black">
                  <a:tint val="75000"/>
                </a:prstClr>
              </a:solidFill>
            </a:endParaRPr>
          </a:p>
        </p:txBody>
      </p:sp>
      <p:sp>
        <p:nvSpPr>
          <p:cNvPr id="7" name="Title 1"/>
          <p:cNvSpPr txBox="1">
            <a:spLocks/>
          </p:cNvSpPr>
          <p:nvPr/>
        </p:nvSpPr>
        <p:spPr bwMode="auto">
          <a:xfrm>
            <a:off x="0" y="132287"/>
            <a:ext cx="9143999" cy="581891"/>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a:defRPr/>
            </a:pPr>
            <a:r>
              <a:rPr lang="en-US" sz="2000" dirty="0">
                <a:solidFill>
                  <a:prstClr val="black"/>
                </a:solidFill>
                <a:latin typeface="Arial" panose="020B0604020202020204" pitchFamily="34" charset="0"/>
                <a:cs typeface="Arial" panose="020B0604020202020204" pitchFamily="34" charset="0"/>
              </a:rPr>
              <a:t>SPLUMA By-laws, Municipal Planning Tribunals &amp; Land Use Management </a:t>
            </a:r>
          </a:p>
        </p:txBody>
      </p:sp>
      <p:sp>
        <p:nvSpPr>
          <p:cNvPr id="8" name="Rectangle 7"/>
          <p:cNvSpPr/>
          <p:nvPr/>
        </p:nvSpPr>
        <p:spPr>
          <a:xfrm>
            <a:off x="75355" y="714178"/>
            <a:ext cx="8702885" cy="4201663"/>
          </a:xfrm>
          <a:prstGeom prst="rect">
            <a:avLst/>
          </a:prstGeom>
        </p:spPr>
        <p:txBody>
          <a:bodyPr wrap="square">
            <a:spAutoFit/>
          </a:bodyPr>
          <a:lstStyle/>
          <a:p>
            <a:pPr marL="500062" lvl="0" indent="-285750" algn="just">
              <a:lnSpc>
                <a:spcPct val="200000"/>
              </a:lnSpc>
              <a:buFont typeface="Wingdings" panose="05000000000000000000" pitchFamily="2" charset="2"/>
              <a:buChar char="q"/>
              <a:defRPr/>
            </a:pPr>
            <a:r>
              <a:rPr lang="en-US" sz="1500" b="1" dirty="0">
                <a:latin typeface="Arial" panose="020B0604020202020204" pitchFamily="34" charset="0"/>
                <a:ea typeface="Times New Roman" panose="02020603050405020304" pitchFamily="18" charset="0"/>
                <a:cs typeface="Arial" panose="020B0604020202020204" pitchFamily="34" charset="0"/>
              </a:rPr>
              <a:t>Land Use Schemes (LUSs):</a:t>
            </a:r>
            <a:r>
              <a:rPr lang="en-US" sz="1500" dirty="0">
                <a:latin typeface="Arial" panose="020B0604020202020204" pitchFamily="34" charset="0"/>
                <a:ea typeface="Times New Roman" panose="02020603050405020304" pitchFamily="18" charset="0"/>
                <a:cs typeface="Arial" panose="020B0604020202020204" pitchFamily="34" charset="0"/>
              </a:rPr>
              <a:t>  </a:t>
            </a:r>
          </a:p>
          <a:p>
            <a:pPr marL="428625" lvl="0" indent="-214313" algn="just">
              <a:lnSpc>
                <a:spcPct val="150000"/>
              </a:lnSpc>
              <a:buFont typeface="Arial" panose="020B0604020202020204" pitchFamily="34" charset="0"/>
              <a:buChar char="•"/>
              <a:defRPr/>
            </a:pPr>
            <a:r>
              <a:rPr lang="en-US" sz="1600" dirty="0">
                <a:latin typeface="Arial" panose="020B0604020202020204" pitchFamily="34" charset="0"/>
                <a:cs typeface="Arial" panose="020B0604020202020204" pitchFamily="34" charset="0"/>
              </a:rPr>
              <a:t>Supported Ephraim Mogale in the development of Land Use Schemes and to date the municipality has  a credible Land Use Scheme aligned to SPLUMA Guidelines.</a:t>
            </a:r>
          </a:p>
          <a:p>
            <a:pPr marL="500062" lvl="0" indent="-285750" algn="just">
              <a:lnSpc>
                <a:spcPct val="150000"/>
              </a:lnSpc>
              <a:buFont typeface="Arial" panose="020B0604020202020204" pitchFamily="34" charset="0"/>
              <a:buChar char="•"/>
              <a:defRPr/>
            </a:pPr>
            <a:r>
              <a:rPr lang="en-US" sz="1600" dirty="0">
                <a:latin typeface="Arial" panose="020B0604020202020204" pitchFamily="34" charset="0"/>
                <a:cs typeface="Arial" panose="020B0604020202020204" pitchFamily="34" charset="0"/>
              </a:rPr>
              <a:t>Currently support is being provided to </a:t>
            </a:r>
            <a:r>
              <a:rPr lang="en-US" sz="1600" dirty="0" err="1">
                <a:latin typeface="Arial" panose="020B0604020202020204" pitchFamily="34" charset="0"/>
                <a:cs typeface="Arial" panose="020B0604020202020204" pitchFamily="34" charset="0"/>
              </a:rPr>
              <a:t>Fetakgomo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Tubatse</a:t>
            </a:r>
            <a:r>
              <a:rPr lang="en-US" sz="1600" dirty="0">
                <a:latin typeface="Arial" panose="020B0604020202020204" pitchFamily="34" charset="0"/>
                <a:cs typeface="Arial" panose="020B0604020202020204" pitchFamily="34" charset="0"/>
              </a:rPr>
              <a:t> , Elias </a:t>
            </a:r>
            <a:r>
              <a:rPr lang="en-US" sz="1600" dirty="0" err="1">
                <a:latin typeface="Arial" panose="020B0604020202020204" pitchFamily="34" charset="0"/>
                <a:cs typeface="Arial" panose="020B0604020202020204" pitchFamily="34" charset="0"/>
              </a:rPr>
              <a:t>Motsoaledi</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Makhuduthamaga</a:t>
            </a:r>
            <a:r>
              <a:rPr lang="en-US" sz="1600" dirty="0">
                <a:latin typeface="Arial" panose="020B0604020202020204" pitchFamily="34" charset="0"/>
                <a:cs typeface="Arial" panose="020B0604020202020204" pitchFamily="34" charset="0"/>
              </a:rPr>
              <a:t>  with development/ review of their respective Land Use Schemes. </a:t>
            </a:r>
          </a:p>
          <a:p>
            <a:pPr marL="500062" lvl="0" indent="-285750" algn="just">
              <a:lnSpc>
                <a:spcPct val="150000"/>
              </a:lnSpc>
              <a:buFont typeface="Arial" panose="020B0604020202020204" pitchFamily="34" charset="0"/>
              <a:buChar char="•"/>
              <a:defRPr/>
            </a:pPr>
            <a:r>
              <a:rPr lang="en-US" sz="1600" dirty="0">
                <a:latin typeface="Arial" panose="020B0604020202020204" pitchFamily="34" charset="0"/>
                <a:cs typeface="Arial" panose="020B0604020202020204" pitchFamily="34" charset="0"/>
              </a:rPr>
              <a:t>Emanating from support provided by the department, draft land Use Schemes of Elias </a:t>
            </a:r>
            <a:r>
              <a:rPr lang="en-US" sz="1600" dirty="0" err="1">
                <a:latin typeface="Arial" panose="020B0604020202020204" pitchFamily="34" charset="0"/>
                <a:cs typeface="Arial" panose="020B0604020202020204" pitchFamily="34" charset="0"/>
              </a:rPr>
              <a:t>Motsoaledi</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Makhuduthamaga</a:t>
            </a:r>
            <a:r>
              <a:rPr lang="en-US" sz="1600" dirty="0">
                <a:latin typeface="Arial" panose="020B0604020202020204" pitchFamily="34" charset="0"/>
                <a:cs typeface="Arial" panose="020B0604020202020204" pitchFamily="34" charset="0"/>
              </a:rPr>
              <a:t> are in place and undergoing public participation process respectively, whilst </a:t>
            </a:r>
            <a:r>
              <a:rPr lang="en-US" sz="1600" dirty="0" err="1">
                <a:latin typeface="Arial" panose="020B0604020202020204" pitchFamily="34" charset="0"/>
                <a:cs typeface="Arial" panose="020B0604020202020204" pitchFamily="34" charset="0"/>
              </a:rPr>
              <a:t>Fetakgomo-Tubatse</a:t>
            </a:r>
            <a:r>
              <a:rPr lang="en-US" sz="1600" dirty="0">
                <a:latin typeface="Arial" panose="020B0604020202020204" pitchFamily="34" charset="0"/>
                <a:cs typeface="Arial" panose="020B0604020202020204" pitchFamily="34" charset="0"/>
              </a:rPr>
              <a:t> awaits adoption by council and </a:t>
            </a:r>
            <a:r>
              <a:rPr lang="en-US" sz="1600" dirty="0" err="1">
                <a:latin typeface="Arial" panose="020B0604020202020204" pitchFamily="34" charset="0"/>
                <a:cs typeface="Arial" panose="020B0604020202020204" pitchFamily="34" charset="0"/>
              </a:rPr>
              <a:t>gazetting</a:t>
            </a:r>
            <a:r>
              <a:rPr lang="en-US" sz="1600" dirty="0">
                <a:latin typeface="Arial" panose="020B0604020202020204" pitchFamily="34" charset="0"/>
                <a:cs typeface="Arial" panose="020B0604020202020204" pitchFamily="34" charset="0"/>
              </a:rPr>
              <a:t> of the LUS. </a:t>
            </a:r>
          </a:p>
          <a:p>
            <a:pPr marL="428625" indent="-214313" algn="just">
              <a:lnSpc>
                <a:spcPct val="150000"/>
              </a:lnSpc>
              <a:buFont typeface="Arial" panose="020B0604020202020204" pitchFamily="34" charset="0"/>
              <a:buChar char="•"/>
              <a:defRPr/>
            </a:pPr>
            <a:r>
              <a:rPr lang="en-US" sz="1600" dirty="0">
                <a:latin typeface="Arial" panose="020B0604020202020204" pitchFamily="34" charset="0"/>
                <a:ea typeface="Times New Roman" panose="02020603050405020304" pitchFamily="18" charset="0"/>
                <a:cs typeface="Arial" panose="020B0604020202020204" pitchFamily="34" charset="0"/>
              </a:rPr>
              <a:t>The department supported all local municipalities in the land development applications including security of tenure rights.</a:t>
            </a:r>
          </a:p>
        </p:txBody>
      </p:sp>
    </p:spTree>
    <p:extLst>
      <p:ext uri="{BB962C8B-B14F-4D97-AF65-F5344CB8AC3E}">
        <p14:creationId xmlns:p14="http://schemas.microsoft.com/office/powerpoint/2010/main" val="221012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2005" y="4363656"/>
            <a:ext cx="8652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le 1"/>
          <p:cNvSpPr txBox="1">
            <a:spLocks/>
          </p:cNvSpPr>
          <p:nvPr/>
        </p:nvSpPr>
        <p:spPr bwMode="auto">
          <a:xfrm>
            <a:off x="0" y="132287"/>
            <a:ext cx="9143999" cy="581891"/>
          </a:xfrm>
          <a:prstGeom prst="rect">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marL="214312" marR="0" lvl="0" indent="0" algn="just" defTabSz="9144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Spatial planning and Spatial Development Frameworks (SDFs) </a:t>
            </a:r>
          </a:p>
        </p:txBody>
      </p:sp>
      <p:sp>
        <p:nvSpPr>
          <p:cNvPr id="8" name="Rectangle 7"/>
          <p:cNvSpPr/>
          <p:nvPr/>
        </p:nvSpPr>
        <p:spPr>
          <a:xfrm>
            <a:off x="75355" y="714178"/>
            <a:ext cx="8637571" cy="5693866"/>
          </a:xfrm>
          <a:prstGeom prst="rect">
            <a:avLst/>
          </a:prstGeom>
        </p:spPr>
        <p:txBody>
          <a:bodyPr wrap="square">
            <a:spAutoFit/>
          </a:bodyPr>
          <a:lstStyle/>
          <a:p>
            <a:pPr marL="500062"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r>
              <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Spatial Development Frameworks (SDFs) </a:t>
            </a:r>
          </a:p>
          <a:p>
            <a:pPr marL="957263"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 Department assisted both the district and local municipalities in development / review of the SDFs. Continuous support is provided to ensure effective implementation of the SDFs in terms of managing and directing development growth in the district and respective municipalities. </a:t>
            </a:r>
          </a:p>
          <a:p>
            <a:pPr marL="500063"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14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Spatial planning</a:t>
            </a:r>
          </a:p>
          <a:p>
            <a:pPr marL="957263"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Supported Elias </a:t>
            </a:r>
            <a:r>
              <a:rPr kumimoji="0" lang="en-US"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Motsoaledi</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with conditions of establishments for all townships within the municipality.</a:t>
            </a:r>
          </a:p>
          <a:p>
            <a:pPr marL="957263"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department also supported Ephraim Mogale with site inspection at </a:t>
            </a:r>
            <a:r>
              <a:rPr kumimoji="0" lang="en-US"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Elandskraal</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 on erf 645 and 646 to clarify the boundary line.</a:t>
            </a:r>
          </a:p>
          <a:p>
            <a:pPr marL="957263"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Fetakgomo-Tubatse</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supported with the development of the </a:t>
            </a:r>
            <a:r>
              <a:rPr kumimoji="0" lang="en-US"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Steelpoort</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Precinct Plan and the Burgersfort Precinct Plan. The municipality was also supported with re-identification of erf 116 in </a:t>
            </a:r>
            <a:r>
              <a:rPr kumimoji="0" lang="en-US"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Orighstad</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erf 996 at </a:t>
            </a:r>
            <a:r>
              <a:rPr kumimoji="0" lang="en-US"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Tubatse</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 and demarcation of a farm portion within the farm </a:t>
            </a:r>
            <a:r>
              <a:rPr kumimoji="0" lang="en-US"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Goedverwacht</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763 KS</a:t>
            </a:r>
          </a:p>
          <a:p>
            <a:pPr marL="957263"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Makhuduthamaga</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supported with continuous participation in the relocation of government offices from Lebowakgomo to Jane </a:t>
            </a:r>
            <a:r>
              <a:rPr kumimoji="0" lang="en-US" sz="1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Furse</a:t>
            </a: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project.</a:t>
            </a:r>
          </a:p>
          <a:p>
            <a:pPr marL="500063"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1644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89461" y="347325"/>
            <a:ext cx="7886700" cy="331944"/>
          </a:xfrm>
        </p:spPr>
        <p:txBody>
          <a:bodyPr>
            <a:normAutofit fontScale="90000"/>
          </a:bodyPr>
          <a:lstStyle/>
          <a:p>
            <a:pPr algn="ctr"/>
            <a:r>
              <a:rPr lang="en-US" sz="2000" b="1" dirty="0">
                <a:latin typeface="Arial" panose="020B0604020202020204" pitchFamily="34" charset="0"/>
                <a:cs typeface="Arial" panose="020B0604020202020204" pitchFamily="34" charset="0"/>
              </a:rPr>
              <a:t>ECONOMIC DEVELOPMENT &amp; IDP SUPPORT</a:t>
            </a:r>
          </a:p>
        </p:txBody>
      </p:sp>
      <p:sp>
        <p:nvSpPr>
          <p:cNvPr id="2" name="Rectangle 1"/>
          <p:cNvSpPr/>
          <p:nvPr/>
        </p:nvSpPr>
        <p:spPr>
          <a:xfrm>
            <a:off x="218804" y="871746"/>
            <a:ext cx="8257358" cy="5170646"/>
          </a:xfrm>
          <a:prstGeom prst="rect">
            <a:avLst/>
          </a:prstGeom>
        </p:spPr>
        <p:txBody>
          <a:bodyPr wrap="square">
            <a:spAutoFit/>
          </a:bodyPr>
          <a:lstStyle/>
          <a:p>
            <a:pPr marL="285750" indent="-285750" defTabSz="685800">
              <a:lnSpc>
                <a:spcPct val="150000"/>
              </a:lnSpc>
              <a:spcBef>
                <a:spcPct val="0"/>
              </a:spcBef>
              <a:buFont typeface="Wingdings" panose="05000000000000000000" pitchFamily="2" charset="2"/>
              <a:buChar char="q"/>
              <a:defRPr/>
            </a:pPr>
            <a:r>
              <a:rPr lang="en-US" sz="1600" b="1" dirty="0">
                <a:solidFill>
                  <a:prstClr val="black"/>
                </a:solidFill>
                <a:latin typeface="Arial" panose="020B0604020202020204" pitchFamily="34" charset="0"/>
                <a:cs typeface="Arial" panose="020B0604020202020204" pitchFamily="34" charset="0"/>
              </a:rPr>
              <a:t>Integrated Development Plan Support</a:t>
            </a:r>
          </a:p>
          <a:p>
            <a:pPr defTabSz="685800">
              <a:lnSpc>
                <a:spcPct val="150000"/>
              </a:lnSpc>
              <a:spcBef>
                <a:spcPct val="0"/>
              </a:spcBef>
              <a:defRPr/>
            </a:pPr>
            <a:endParaRPr lang="en-US" altLang="en-US" sz="1600" b="1" dirty="0">
              <a:solidFill>
                <a:prstClr val="black"/>
              </a:solidFill>
              <a:latin typeface="Arial" panose="020B0604020202020204" pitchFamily="34" charset="0"/>
              <a:cs typeface="Arial" panose="020B0604020202020204" pitchFamily="34" charset="0"/>
            </a:endParaRPr>
          </a:p>
          <a:p>
            <a:pPr marL="500063" indent="-285750" algn="just">
              <a:lnSpc>
                <a:spcPct val="15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Sekhukhune and its local municipalities adopted their IDPs by end of June 2020. The department provides support to the District its local municipalities in the development  and  review of the IDPs. The support entails among others:</a:t>
            </a:r>
          </a:p>
          <a:p>
            <a:pPr marL="957263" lvl="1" indent="-285750" algn="just">
              <a:lnSpc>
                <a:spcPct val="150000"/>
              </a:lnSpc>
              <a:buFont typeface="Wingdings" panose="05000000000000000000" pitchFamily="2" charset="2"/>
              <a:buChar char="ü"/>
            </a:pPr>
            <a:r>
              <a:rPr lang="en-US" sz="1600" dirty="0">
                <a:solidFill>
                  <a:prstClr val="black"/>
                </a:solidFill>
                <a:latin typeface="Arial" panose="020B0604020202020204" pitchFamily="34" charset="0"/>
                <a:cs typeface="Arial" panose="020B0604020202020204" pitchFamily="34" charset="0"/>
              </a:rPr>
              <a:t>Analyzing the District Draft IDP/Budget documents.</a:t>
            </a:r>
          </a:p>
          <a:p>
            <a:pPr marL="957263" lvl="1" indent="-285750" algn="just">
              <a:lnSpc>
                <a:spcPct val="150000"/>
              </a:lnSpc>
              <a:buFont typeface="Wingdings" panose="05000000000000000000" pitchFamily="2" charset="2"/>
              <a:buChar char="ü"/>
            </a:pPr>
            <a:r>
              <a:rPr lang="en-US" sz="1600" dirty="0">
                <a:solidFill>
                  <a:prstClr val="black"/>
                </a:solidFill>
                <a:latin typeface="Arial" panose="020B0604020202020204" pitchFamily="34" charset="0"/>
                <a:cs typeface="Arial" panose="020B0604020202020204" pitchFamily="34" charset="0"/>
              </a:rPr>
              <a:t> Assessment of Final IDP documents</a:t>
            </a:r>
          </a:p>
          <a:p>
            <a:pPr marL="957263" lvl="1" indent="-285750" algn="just">
              <a:lnSpc>
                <a:spcPct val="150000"/>
              </a:lnSpc>
              <a:buFont typeface="Wingdings" panose="05000000000000000000" pitchFamily="2" charset="2"/>
              <a:buChar char="ü"/>
            </a:pPr>
            <a:r>
              <a:rPr lang="en-US" sz="1600" dirty="0">
                <a:solidFill>
                  <a:prstClr val="black"/>
                </a:solidFill>
                <a:latin typeface="Arial" panose="020B0604020202020204" pitchFamily="34" charset="0"/>
                <a:cs typeface="Arial" panose="020B0604020202020204" pitchFamily="34" charset="0"/>
              </a:rPr>
              <a:t>Participation in IDP Steering Committee meetings, Rep Fora sessions.</a:t>
            </a:r>
          </a:p>
          <a:p>
            <a:pPr marL="500063" indent="-285750" algn="just">
              <a:lnSpc>
                <a:spcPct val="15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Supported the development of the Socio-Economic profile in line with the DDM .</a:t>
            </a:r>
          </a:p>
          <a:p>
            <a:pPr marL="500063" indent="-285750" algn="just">
              <a:lnSpc>
                <a:spcPct val="15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The departmental team supported in the </a:t>
            </a:r>
            <a:r>
              <a:rPr lang="en-US" sz="1600">
                <a:solidFill>
                  <a:prstClr val="black"/>
                </a:solidFill>
                <a:latin typeface="Arial" panose="020B0604020202020204" pitchFamily="34" charset="0"/>
                <a:cs typeface="Arial" panose="020B0604020202020204" pitchFamily="34" charset="0"/>
              </a:rPr>
              <a:t>preparations  </a:t>
            </a:r>
            <a:r>
              <a:rPr lang="en-US" sz="1600" dirty="0">
                <a:solidFill>
                  <a:prstClr val="black"/>
                </a:solidFill>
                <a:latin typeface="Arial" panose="020B0604020202020204" pitchFamily="34" charset="0"/>
                <a:cs typeface="Arial" panose="020B0604020202020204" pitchFamily="34" charset="0"/>
              </a:rPr>
              <a:t>inaugural meeting of the Sekhukhune District Development Model.</a:t>
            </a:r>
          </a:p>
          <a:p>
            <a:pPr defTabSz="685800">
              <a:defRPr/>
            </a:pPr>
            <a:endParaRPr lang="en-US" sz="1500" dirty="0">
              <a:solidFill>
                <a:prstClr val="black"/>
              </a:solidFill>
            </a:endParaRPr>
          </a:p>
          <a:p>
            <a:pPr marL="257175" indent="-257175" defTabSz="685800">
              <a:buFont typeface="Arial" panose="020B0604020202020204" pitchFamily="34" charset="0"/>
              <a:buChar char="•"/>
              <a:defRPr/>
            </a:pPr>
            <a:endParaRPr lang="en-US" sz="1500" dirty="0">
              <a:solidFill>
                <a:prstClr val="black"/>
              </a:solidFill>
            </a:endParaRPr>
          </a:p>
          <a:p>
            <a:pPr marL="257175" indent="-257175" defTabSz="685800">
              <a:buFont typeface="Arial" panose="020B0604020202020204" pitchFamily="34" charset="0"/>
              <a:buChar char="•"/>
              <a:defRPr/>
            </a:pPr>
            <a:endParaRPr lang="en-US" dirty="0">
              <a:solidFill>
                <a:prstClr val="black"/>
              </a:solidFill>
            </a:endParaRPr>
          </a:p>
          <a:p>
            <a:pPr marL="257175" indent="-257175" defTabSz="685800">
              <a:buFont typeface="Arial" panose="020B0604020202020204" pitchFamily="34" charset="0"/>
              <a:buChar char="•"/>
              <a:defRPr/>
            </a:pPr>
            <a:endParaRPr lang="en-US" dirty="0">
              <a:solidFill>
                <a:prstClr val="black"/>
              </a:solidFill>
            </a:endParaRPr>
          </a:p>
        </p:txBody>
      </p:sp>
    </p:spTree>
    <p:extLst>
      <p:ext uri="{BB962C8B-B14F-4D97-AF65-F5344CB8AC3E}">
        <p14:creationId xmlns:p14="http://schemas.microsoft.com/office/powerpoint/2010/main" val="3500047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89461" y="347325"/>
            <a:ext cx="7886700" cy="331944"/>
          </a:xfrm>
        </p:spPr>
        <p:txBody>
          <a:bodyPr>
            <a:normAutofit fontScale="90000"/>
          </a:bodyPr>
          <a:lstStyle/>
          <a:p>
            <a:pPr algn="ctr"/>
            <a:r>
              <a:rPr lang="en-US" sz="2000" b="1" dirty="0">
                <a:latin typeface="Arial" panose="020B0604020202020204" pitchFamily="34" charset="0"/>
                <a:cs typeface="Arial" panose="020B0604020202020204" pitchFamily="34" charset="0"/>
              </a:rPr>
              <a:t>LOCAL ECONOMIC DEVELOPMENT &amp; IDP SUPPORT</a:t>
            </a:r>
          </a:p>
        </p:txBody>
      </p:sp>
      <p:sp>
        <p:nvSpPr>
          <p:cNvPr id="2" name="Rectangle 1"/>
          <p:cNvSpPr/>
          <p:nvPr/>
        </p:nvSpPr>
        <p:spPr>
          <a:xfrm>
            <a:off x="218803" y="871746"/>
            <a:ext cx="8494123" cy="5539978"/>
          </a:xfrm>
          <a:prstGeom prst="rect">
            <a:avLst/>
          </a:prstGeom>
        </p:spPr>
        <p:txBody>
          <a:bodyPr wrap="square">
            <a:spAutoFit/>
          </a:bodyPr>
          <a:lstStyle/>
          <a:p>
            <a:pPr marL="285750" marR="0" lvl="0" indent="-285750" algn="l" defTabSz="685800" rtl="0" eaLnBrk="1" fontAlgn="auto" latinLnBrk="0" hangingPunct="1">
              <a:lnSpc>
                <a:spcPct val="150000"/>
              </a:lnSpc>
              <a:spcBef>
                <a:spcPct val="0"/>
              </a:spcBef>
              <a:spcAft>
                <a:spcPts val="0"/>
              </a:spcAft>
              <a:buClrTx/>
              <a:buSzTx/>
              <a:buFont typeface="Wingdings" panose="05000000000000000000" pitchFamily="2" charset="2"/>
              <a:buChar char="q"/>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Local Economic Development</a:t>
            </a:r>
            <a:endParaRPr kumimoji="0" lang="en-US" alt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742950" lvl="1" indent="-285750" defTabSz="685800">
              <a:lnSpc>
                <a:spcPct val="150000"/>
              </a:lnSpc>
              <a:spcBef>
                <a:spcPct val="0"/>
              </a:spcBef>
              <a:buFont typeface="Arial" panose="020B0604020202020204" pitchFamily="34" charset="0"/>
              <a:buChar char="•"/>
              <a:defRPr/>
            </a:pPr>
            <a:r>
              <a:rPr kumimoji="0" lang="en-US" alt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Supported the District municipality in compiling the District Economic Recovery Plan. T</a:t>
            </a:r>
            <a:r>
              <a:rPr lang="en-US" altLang="en-US" sz="1600" dirty="0">
                <a:latin typeface="Arial" panose="020B0604020202020204" pitchFamily="34" charset="0"/>
                <a:cs typeface="Arial" panose="020B0604020202020204" pitchFamily="34" charset="0"/>
              </a:rPr>
              <a:t>he department ensured that all the local municipalities contribute to the development of District Economic Recovery Plan. </a:t>
            </a:r>
          </a:p>
          <a:p>
            <a:pPr marL="742950" marR="0" lvl="1" indent="-285750"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Provided technical support for the review of LED Strategies for Elias </a:t>
            </a:r>
            <a:r>
              <a:rPr kumimoji="0" lang="en-US" alt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Motsoaledi</a:t>
            </a:r>
            <a:r>
              <a:rPr kumimoji="0" lang="en-US" alt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Ephraim Mogale, </a:t>
            </a:r>
            <a:r>
              <a:rPr kumimoji="0" lang="en-US" alt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Makhuduthamaga</a:t>
            </a:r>
            <a:r>
              <a:rPr kumimoji="0" lang="en-US" alt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and Sekhukhune District. </a:t>
            </a:r>
            <a:r>
              <a:rPr kumimoji="0" lang="en-US" alt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Fetakgomo</a:t>
            </a:r>
            <a:r>
              <a:rPr kumimoji="0" lang="en-US" alt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Tubatse</a:t>
            </a:r>
            <a:r>
              <a:rPr kumimoji="0" lang="en-US" alt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LED Strategy is due for development after amalgamation;</a:t>
            </a:r>
          </a:p>
          <a:p>
            <a:pPr marL="742950" marR="0" lvl="1" indent="-285750"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department supported the district and its local municipalities on local economic development through the structures provincial LED forums which also serves a platform for municipalities learning each other</a:t>
            </a:r>
            <a:r>
              <a:rPr lang="en-US" altLang="en-US" sz="1600" dirty="0">
                <a:latin typeface="Arial" panose="020B0604020202020204" pitchFamily="34" charset="0"/>
                <a:cs typeface="Arial" panose="020B0604020202020204" pitchFamily="34" charset="0"/>
              </a:rPr>
              <a:t>.</a:t>
            </a:r>
            <a:endParaRPr kumimoji="0" lang="en-US" alt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742950" marR="0" lvl="1" indent="-285750" algn="l" defTabSz="6858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Supported the District in implementing Community Work </a:t>
            </a:r>
            <a:r>
              <a:rPr kumimoji="0" lang="en-US" alt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Programme</a:t>
            </a:r>
            <a:r>
              <a:rPr kumimoji="0" lang="en-US" alt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(CWP) through CWP Local Reference Committees.</a:t>
            </a:r>
          </a:p>
          <a:p>
            <a:pPr marL="285750" marR="0" lvl="0" indent="-285750" algn="l" defTabSz="685800" rtl="0" eaLnBrk="1" fontAlgn="auto" latinLnBrk="0" hangingPunct="1">
              <a:lnSpc>
                <a:spcPct val="100000"/>
              </a:lnSpc>
              <a:spcBef>
                <a:spcPct val="0"/>
              </a:spcBef>
              <a:spcAft>
                <a:spcPts val="0"/>
              </a:spcAft>
              <a:buClrTx/>
              <a:buSzTx/>
              <a:buFont typeface="Wingdings" panose="05000000000000000000" pitchFamily="2" charset="2"/>
              <a:buChar char="q"/>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95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8866" y="495400"/>
            <a:ext cx="5915025" cy="355587"/>
          </a:xfrm>
        </p:spPr>
        <p:txBody>
          <a:bodyPr>
            <a:noAutofit/>
          </a:bodyPr>
          <a:lstStyle/>
          <a:p>
            <a:pPr algn="ctr"/>
            <a:r>
              <a:rPr lang="en-US" altLang="en-US" sz="2000" b="1" dirty="0">
                <a:latin typeface="Arial" charset="0"/>
              </a:rPr>
              <a:t>INTRODUCTION</a:t>
            </a:r>
            <a:endParaRPr lang="en-US" sz="2000" b="1" dirty="0"/>
          </a:p>
        </p:txBody>
      </p:sp>
      <p:sp>
        <p:nvSpPr>
          <p:cNvPr id="3" name="Content Placeholder 2"/>
          <p:cNvSpPr>
            <a:spLocks noGrp="1"/>
          </p:cNvSpPr>
          <p:nvPr>
            <p:ph idx="1"/>
          </p:nvPr>
        </p:nvSpPr>
        <p:spPr>
          <a:xfrm>
            <a:off x="818866" y="850987"/>
            <a:ext cx="7564271" cy="4534423"/>
          </a:xfrm>
        </p:spPr>
        <p:txBody>
          <a:bodyPr>
            <a:normAutofit/>
          </a:bodyPr>
          <a:lstStyle/>
          <a:p>
            <a:pPr algn="just">
              <a:lnSpc>
                <a:spcPct val="150000"/>
              </a:lnSpc>
            </a:pPr>
            <a:r>
              <a:rPr lang="en-US" sz="1800" dirty="0">
                <a:latin typeface="Arial" panose="020B0604020202020204" pitchFamily="34" charset="0"/>
                <a:cs typeface="Arial" panose="020B0604020202020204" pitchFamily="34" charset="0"/>
              </a:rPr>
              <a:t>Section 154 of the Constitution enjoins the national and provincial departments to support municipalities.</a:t>
            </a:r>
          </a:p>
          <a:p>
            <a:pPr algn="just">
              <a:lnSpc>
                <a:spcPct val="150000"/>
              </a:lnSpc>
            </a:pPr>
            <a:r>
              <a:rPr lang="en-US" sz="1800" dirty="0">
                <a:latin typeface="Arial" panose="020B0604020202020204" pitchFamily="34" charset="0"/>
                <a:cs typeface="Arial" panose="020B0604020202020204" pitchFamily="34" charset="0"/>
              </a:rPr>
              <a:t>In response to this legislative mandate, various branches  in the Department provide support to municipalities  as follows:</a:t>
            </a:r>
          </a:p>
          <a:p>
            <a:pPr lvl="1" algn="just">
              <a:lnSpc>
                <a:spcPct val="150000"/>
              </a:lnSpc>
              <a:buFont typeface="Wingdings" panose="05000000000000000000" pitchFamily="2" charset="2"/>
              <a:buChar char="ü"/>
            </a:pPr>
            <a:r>
              <a:rPr lang="en-US" sz="1500" dirty="0">
                <a:latin typeface="Arial" panose="020B0604020202020204" pitchFamily="34" charset="0"/>
                <a:cs typeface="Arial" panose="020B0604020202020204" pitchFamily="34" charset="0"/>
              </a:rPr>
              <a:t>Cooperative Governance and Traditional Affairs: Provides support in areas such as development planning, f</a:t>
            </a:r>
            <a:r>
              <a:rPr lang="en-US" sz="1600" dirty="0">
                <a:latin typeface="Arial" panose="020B0604020202020204" pitchFamily="34" charset="0"/>
                <a:cs typeface="Arial" panose="020B0604020202020204" pitchFamily="34" charset="0"/>
              </a:rPr>
              <a:t>inancial management, </a:t>
            </a:r>
            <a:r>
              <a:rPr lang="en-US" sz="1500" dirty="0">
                <a:latin typeface="Arial" panose="020B0604020202020204" pitchFamily="34" charset="0"/>
                <a:cs typeface="Arial" panose="020B0604020202020204" pitchFamily="34" charset="0"/>
              </a:rPr>
              <a:t>economic development, i</a:t>
            </a:r>
            <a:r>
              <a:rPr lang="en-US" sz="1600" dirty="0">
                <a:latin typeface="Arial" panose="020B0604020202020204" pitchFamily="34" charset="0"/>
                <a:cs typeface="Arial" panose="020B0604020202020204" pitchFamily="34" charset="0"/>
              </a:rPr>
              <a:t>nfrastructure management, c</a:t>
            </a:r>
            <a:r>
              <a:rPr lang="en-US" sz="1500" dirty="0">
                <a:latin typeface="Arial" panose="020B0604020202020204" pitchFamily="34" charset="0"/>
                <a:cs typeface="Arial" panose="020B0604020202020204" pitchFamily="34" charset="0"/>
              </a:rPr>
              <a:t>apacity building, performance management, disaster management, etc.</a:t>
            </a:r>
          </a:p>
          <a:p>
            <a:pPr lvl="1" algn="just">
              <a:lnSpc>
                <a:spcPct val="150000"/>
              </a:lnSpc>
              <a:buFont typeface="Wingdings" panose="05000000000000000000" pitchFamily="2" charset="2"/>
              <a:buChar char="ü"/>
            </a:pPr>
            <a:r>
              <a:rPr lang="en-US" sz="1500" dirty="0">
                <a:latin typeface="Arial" panose="020B0604020202020204" pitchFamily="34" charset="0"/>
                <a:cs typeface="Arial" panose="020B0604020202020204" pitchFamily="34" charset="0"/>
              </a:rPr>
              <a:t>Corporate Services Branch: Information technology, organizational development,</a:t>
            </a:r>
            <a:endParaRPr lang="en-US" sz="1800" dirty="0">
              <a:highlight>
                <a:srgbClr val="FFFF00"/>
              </a:highlight>
              <a:latin typeface="Arial" panose="020B0604020202020204" pitchFamily="34" charset="0"/>
              <a:cs typeface="Arial" panose="020B0604020202020204" pitchFamily="34" charset="0"/>
            </a:endParaRPr>
          </a:p>
          <a:p>
            <a:pPr marL="0" indent="0" algn="just">
              <a:lnSpc>
                <a:spcPct val="150000"/>
              </a:lnSpc>
              <a:buNone/>
            </a:pPr>
            <a:endParaRPr lang="en-US" sz="1800" dirty="0">
              <a:latin typeface="Arial" panose="020B0604020202020204" pitchFamily="34" charset="0"/>
              <a:cs typeface="Arial" panose="020B0604020202020204" pitchFamily="34" charset="0"/>
            </a:endParaRPr>
          </a:p>
          <a:p>
            <a:pPr marL="0" indent="0">
              <a:lnSpc>
                <a:spcPct val="150000"/>
              </a:lnSpc>
              <a:buNone/>
            </a:pPr>
            <a:endParaRPr lang="en-US" sz="1800" u="sng"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a:lnSpc>
                <a:spcPct val="150000"/>
              </a:lnSpc>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694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344935" y="322846"/>
            <a:ext cx="8537946" cy="3439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lnSpcReduction="10000"/>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STRATEGIC CHALLENGES AND INTERVENTIONS</a:t>
            </a:r>
          </a:p>
        </p:txBody>
      </p:sp>
      <p:sp>
        <p:nvSpPr>
          <p:cNvPr id="5" name="Content Placeholder 1"/>
          <p:cNvSpPr txBox="1">
            <a:spLocks/>
          </p:cNvSpPr>
          <p:nvPr/>
        </p:nvSpPr>
        <p:spPr bwMode="auto">
          <a:xfrm>
            <a:off x="288100" y="1150512"/>
            <a:ext cx="8417490" cy="4147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09900"/>
              </a:buClr>
              <a:buSzPct val="120000"/>
              <a:buFontTx/>
              <a:buChar char="•"/>
              <a:tabLst/>
              <a:defRPr/>
            </a:pPr>
            <a:endParaRPr kumimoji="0" lang="en-ZA" sz="3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
                <a:srgbClr val="009900"/>
              </a:buClr>
              <a:buSzPct val="120000"/>
              <a:buFontTx/>
              <a:buChar char="•"/>
              <a:tabLst/>
              <a:defRPr/>
            </a:pPr>
            <a:endParaRPr kumimoji="0" lang="en-ZA" sz="3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06749757"/>
              </p:ext>
            </p:extLst>
          </p:nvPr>
        </p:nvGraphicFramePr>
        <p:xfrm>
          <a:off x="344935" y="988187"/>
          <a:ext cx="8417490" cy="4469637"/>
        </p:xfrm>
        <a:graphic>
          <a:graphicData uri="http://schemas.openxmlformats.org/drawingml/2006/table">
            <a:tbl>
              <a:tblPr firstRow="1" bandRow="1">
                <a:tableStyleId>{5C22544A-7EE6-4342-B048-85BDC9FD1C3A}</a:tableStyleId>
              </a:tblPr>
              <a:tblGrid>
                <a:gridCol w="3760801">
                  <a:extLst>
                    <a:ext uri="{9D8B030D-6E8A-4147-A177-3AD203B41FA5}">
                      <a16:colId xmlns:a16="http://schemas.microsoft.com/office/drawing/2014/main" val="4015372745"/>
                    </a:ext>
                  </a:extLst>
                </a:gridCol>
                <a:gridCol w="4656689">
                  <a:extLst>
                    <a:ext uri="{9D8B030D-6E8A-4147-A177-3AD203B41FA5}">
                      <a16:colId xmlns:a16="http://schemas.microsoft.com/office/drawing/2014/main" val="852815004"/>
                    </a:ext>
                  </a:extLst>
                </a:gridCol>
              </a:tblGrid>
              <a:tr h="721059">
                <a:tc>
                  <a:txBody>
                    <a:bodyPr/>
                    <a:lstStyle/>
                    <a:p>
                      <a:r>
                        <a:rPr lang="en-US" dirty="0">
                          <a:solidFill>
                            <a:schemeClr val="tx1"/>
                          </a:solidFill>
                          <a:latin typeface="Arial" panose="020B0604020202020204" pitchFamily="34" charset="0"/>
                          <a:cs typeface="Arial" panose="020B0604020202020204" pitchFamily="34" charset="0"/>
                        </a:rPr>
                        <a:t>STRATEGIC CHALLENGES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INTERVENTIONS </a:t>
                      </a:r>
                    </a:p>
                    <a:p>
                      <a:endParaRPr lang="en-US"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4264076"/>
                  </a:ext>
                </a:extLst>
              </a:tr>
              <a:tr h="1860089">
                <a:tc>
                  <a:txBody>
                    <a:bodyPr/>
                    <a:lstStyle/>
                    <a:p>
                      <a:pPr marL="171450" indent="-171450" algn="just">
                        <a:buFont typeface="Arial" panose="020B0604020202020204" pitchFamily="34" charset="0"/>
                        <a:buChar char="•"/>
                      </a:pPr>
                      <a:r>
                        <a:rPr lang="en-US" sz="1400" dirty="0">
                          <a:latin typeface="Arial" panose="020B0604020202020204" pitchFamily="34" charset="0"/>
                          <a:cs typeface="Arial" panose="020B0604020202020204" pitchFamily="34" charset="0"/>
                        </a:rPr>
                        <a:t>Insufficient capacity in key units such finance, internal audit and supply chain management (e.g. no</a:t>
                      </a:r>
                      <a:r>
                        <a:rPr lang="en-US" sz="1400" baseline="0" dirty="0">
                          <a:latin typeface="Arial" panose="020B0604020202020204" pitchFamily="34" charset="0"/>
                          <a:cs typeface="Arial" panose="020B0604020202020204" pitchFamily="34" charset="0"/>
                        </a:rPr>
                        <a:t> Manager Revenue in Ephraim </a:t>
                      </a:r>
                      <a:r>
                        <a:rPr lang="en-US" sz="1400" baseline="0" dirty="0" err="1">
                          <a:latin typeface="Arial" panose="020B0604020202020204" pitchFamily="34" charset="0"/>
                          <a:cs typeface="Arial" panose="020B0604020202020204" pitchFamily="34" charset="0"/>
                        </a:rPr>
                        <a:t>Mogale</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Makhuduthamaga</a:t>
                      </a:r>
                      <a:r>
                        <a:rPr lang="en-US" sz="1400" baseline="0" dirty="0">
                          <a:latin typeface="Arial" panose="020B0604020202020204" pitchFamily="34" charset="0"/>
                          <a:cs typeface="Arial" panose="020B0604020202020204" pitchFamily="34" charset="0"/>
                        </a:rPr>
                        <a:t> and Elias </a:t>
                      </a:r>
                      <a:r>
                        <a:rPr lang="en-US" sz="1400" baseline="0" dirty="0" err="1">
                          <a:latin typeface="Arial" panose="020B0604020202020204" pitchFamily="34" charset="0"/>
                          <a:cs typeface="Arial" panose="020B0604020202020204" pitchFamily="34" charset="0"/>
                        </a:rPr>
                        <a:t>Motsoaledi</a:t>
                      </a:r>
                      <a:r>
                        <a:rPr lang="en-US" sz="1400" baseline="0" dirty="0">
                          <a:latin typeface="Arial" panose="020B0604020202020204" pitchFamily="34" charset="0"/>
                          <a:cs typeface="Arial" panose="020B0604020202020204" pitchFamily="34" charset="0"/>
                        </a:rPr>
                        <a:t> and </a:t>
                      </a:r>
                      <a:r>
                        <a:rPr lang="en-US" sz="1400" baseline="0" dirty="0" err="1">
                          <a:latin typeface="Arial" panose="020B0604020202020204" pitchFamily="34" charset="0"/>
                          <a:cs typeface="Arial" panose="020B0604020202020204" pitchFamily="34" charset="0"/>
                        </a:rPr>
                        <a:t>Fetakgomo</a:t>
                      </a:r>
                      <a:r>
                        <a:rPr lang="en-US" sz="1400" baseline="0" dirty="0">
                          <a:latin typeface="Arial" panose="020B0604020202020204" pitchFamily="34" charset="0"/>
                          <a:cs typeface="Arial" panose="020B0604020202020204" pitchFamily="34" charset="0"/>
                        </a:rPr>
                        <a:t> </a:t>
                      </a:r>
                      <a:r>
                        <a:rPr lang="en-US" sz="1400" baseline="0" dirty="0" err="1">
                          <a:latin typeface="Arial" panose="020B0604020202020204" pitchFamily="34" charset="0"/>
                          <a:cs typeface="Arial" panose="020B0604020202020204" pitchFamily="34" charset="0"/>
                        </a:rPr>
                        <a:t>Tubatse</a:t>
                      </a:r>
                      <a:r>
                        <a:rPr lang="en-US" sz="1400" baseline="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marL="171450" indent="-171450" algn="just">
                        <a:buFont typeface="Arial" panose="020B0604020202020204" pitchFamily="34" charset="0"/>
                        <a:buChar char="•"/>
                      </a:pPr>
                      <a:r>
                        <a:rPr lang="en-US" sz="1400" dirty="0">
                          <a:latin typeface="Arial" panose="020B0604020202020204" pitchFamily="34" charset="0"/>
                          <a:cs typeface="Arial" panose="020B0604020202020204" pitchFamily="34" charset="0"/>
                        </a:rPr>
                        <a:t>Municipalities</a:t>
                      </a:r>
                      <a:r>
                        <a:rPr lang="en-US" sz="1400" baseline="0" dirty="0">
                          <a:latin typeface="Arial" panose="020B0604020202020204" pitchFamily="34" charset="0"/>
                          <a:cs typeface="Arial" panose="020B0604020202020204" pitchFamily="34" charset="0"/>
                        </a:rPr>
                        <a:t> are encouraged to fill key vacancies.</a:t>
                      </a:r>
                    </a:p>
                    <a:p>
                      <a:pPr marL="171450" indent="-171450" algn="just">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latin typeface="Arial" panose="020B0604020202020204" pitchFamily="34" charset="0"/>
                          <a:cs typeface="Arial" panose="020B0604020202020204" pitchFamily="34" charset="0"/>
                        </a:rPr>
                        <a:t>CoGHSTA</a:t>
                      </a:r>
                      <a:r>
                        <a:rPr lang="en-US" sz="1400" dirty="0">
                          <a:latin typeface="Arial" panose="020B0604020202020204" pitchFamily="34" charset="0"/>
                          <a:cs typeface="Arial" panose="020B0604020202020204" pitchFamily="34" charset="0"/>
                        </a:rPr>
                        <a:t> and Provincial Treasury have developed a collaboration framework to align and integrate support initiatives to improve financial sustainability.</a:t>
                      </a:r>
                    </a:p>
                    <a:p>
                      <a:pPr marL="0" indent="0" algn="just">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9167717"/>
                  </a:ext>
                </a:extLst>
              </a:tr>
              <a:tr h="824068">
                <a:tc>
                  <a:txBody>
                    <a:bodyPr/>
                    <a:lstStyle/>
                    <a:p>
                      <a:pPr marL="171450" indent="-1714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Escalation of unwanted expenditures (UIFW) that affects all 5 municipalities in the District</a:t>
                      </a:r>
                    </a:p>
                  </a:txBody>
                  <a:tcPr/>
                </a:tc>
                <a:tc>
                  <a:txBody>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Continuous</a:t>
                      </a:r>
                      <a:r>
                        <a:rPr lang="en-US" sz="1400" baseline="0" dirty="0">
                          <a:latin typeface="Arial" panose="020B0604020202020204" pitchFamily="34" charset="0"/>
                          <a:cs typeface="Arial" panose="020B0604020202020204" pitchFamily="34" charset="0"/>
                        </a:rPr>
                        <a:t> training of MPACs on the investigation of UIF&amp;W process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9983065"/>
                  </a:ext>
                </a:extLst>
              </a:tr>
              <a:tr h="1064421">
                <a:tc>
                  <a:txBody>
                    <a:bodyPr/>
                    <a:lstStyle/>
                    <a:p>
                      <a:pPr marL="171450" indent="-171450" algn="just">
                        <a:buFont typeface="Arial" panose="020B0604020202020204" pitchFamily="34" charset="0"/>
                        <a:buChar char="•"/>
                      </a:pPr>
                      <a:r>
                        <a:rPr lang="en-US" sz="1400" dirty="0">
                          <a:latin typeface="Arial" panose="020B0604020202020204" pitchFamily="34" charset="0"/>
                          <a:cs typeface="Arial" panose="020B0604020202020204" pitchFamily="34" charset="0"/>
                        </a:rPr>
                        <a:t>High financial sustainability risk in municipalities</a:t>
                      </a:r>
                    </a:p>
                    <a:p>
                      <a:pPr marL="0" indent="0" algn="just">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tc>
                <a:tc>
                  <a:txBody>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Facilitation and participation in the Technical and Provincial Debt Forum to ensure that monies owed to municipalities by government departments are recovered</a:t>
                      </a:r>
                    </a:p>
                  </a:txBody>
                  <a:tcPr/>
                </a:tc>
                <a:extLst>
                  <a:ext uri="{0D108BD9-81ED-4DB2-BD59-A6C34878D82A}">
                    <a16:rowId xmlns:a16="http://schemas.microsoft.com/office/drawing/2014/main" val="2121891430"/>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11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371919" y="245269"/>
            <a:ext cx="8537946" cy="6215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STRATEGIC CHALLENGES AND INTERVENTIONS </a:t>
            </a:r>
          </a:p>
        </p:txBody>
      </p:sp>
      <p:graphicFrame>
        <p:nvGraphicFramePr>
          <p:cNvPr id="2" name="Table 1"/>
          <p:cNvGraphicFramePr>
            <a:graphicFrameLocks noGrp="1"/>
          </p:cNvGraphicFramePr>
          <p:nvPr>
            <p:extLst>
              <p:ext uri="{D42A27DB-BD31-4B8C-83A1-F6EECF244321}">
                <p14:modId xmlns:p14="http://schemas.microsoft.com/office/powerpoint/2010/main" val="3428486816"/>
              </p:ext>
            </p:extLst>
          </p:nvPr>
        </p:nvGraphicFramePr>
        <p:xfrm>
          <a:off x="371919" y="839392"/>
          <a:ext cx="8537946" cy="4811120"/>
        </p:xfrm>
        <a:graphic>
          <a:graphicData uri="http://schemas.openxmlformats.org/drawingml/2006/table">
            <a:tbl>
              <a:tblPr firstRow="1" bandRow="1">
                <a:tableStyleId>{5C22544A-7EE6-4342-B048-85BDC9FD1C3A}</a:tableStyleId>
              </a:tblPr>
              <a:tblGrid>
                <a:gridCol w="3827483">
                  <a:extLst>
                    <a:ext uri="{9D8B030D-6E8A-4147-A177-3AD203B41FA5}">
                      <a16:colId xmlns:a16="http://schemas.microsoft.com/office/drawing/2014/main" val="4015372745"/>
                    </a:ext>
                  </a:extLst>
                </a:gridCol>
                <a:gridCol w="4710463">
                  <a:extLst>
                    <a:ext uri="{9D8B030D-6E8A-4147-A177-3AD203B41FA5}">
                      <a16:colId xmlns:a16="http://schemas.microsoft.com/office/drawing/2014/main" val="749737680"/>
                    </a:ext>
                  </a:extLst>
                </a:gridCol>
              </a:tblGrid>
              <a:tr h="361040">
                <a:tc>
                  <a:txBody>
                    <a:bodyPr/>
                    <a:lstStyle/>
                    <a:p>
                      <a:r>
                        <a:rPr lang="en-US" sz="1400" dirty="0">
                          <a:solidFill>
                            <a:schemeClr val="tx1"/>
                          </a:solidFill>
                          <a:latin typeface="Arial" panose="020B0604020202020204" pitchFamily="34" charset="0"/>
                          <a:cs typeface="Arial" panose="020B0604020202020204" pitchFamily="34" charset="0"/>
                        </a:rPr>
                        <a:t>STRATEGIC CHALLENGES </a:t>
                      </a:r>
                    </a:p>
                  </a:txBody>
                  <a:tcPr/>
                </a:tc>
                <a:tc>
                  <a:txBody>
                    <a:bodyPr/>
                    <a:lstStyle/>
                    <a:p>
                      <a:r>
                        <a:rPr lang="en-US" sz="1400" dirty="0">
                          <a:solidFill>
                            <a:schemeClr val="tx1"/>
                          </a:solidFill>
                          <a:latin typeface="Arial" panose="020B0604020202020204" pitchFamily="34" charset="0"/>
                          <a:cs typeface="Arial" panose="020B0604020202020204" pitchFamily="34" charset="0"/>
                        </a:rPr>
                        <a:t>INTERVENTIONS </a:t>
                      </a:r>
                    </a:p>
                  </a:txBody>
                  <a:tcPr/>
                </a:tc>
                <a:extLst>
                  <a:ext uri="{0D108BD9-81ED-4DB2-BD59-A6C34878D82A}">
                    <a16:rowId xmlns:a16="http://schemas.microsoft.com/office/drawing/2014/main" val="3464264076"/>
                  </a:ext>
                </a:extLst>
              </a:tr>
              <a:tr h="1301004">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0" dirty="0">
                          <a:latin typeface="Arial" panose="020B0604020202020204" pitchFamily="34" charset="0"/>
                          <a:cs typeface="Arial" panose="020B0604020202020204" pitchFamily="34" charset="0"/>
                        </a:rPr>
                        <a:t>Under</a:t>
                      </a:r>
                      <a:r>
                        <a:rPr lang="en-ZA" sz="1400" kern="0" baseline="0" dirty="0">
                          <a:latin typeface="Arial" panose="020B0604020202020204" pitchFamily="34" charset="0"/>
                          <a:cs typeface="Arial" panose="020B0604020202020204" pitchFamily="34" charset="0"/>
                        </a:rPr>
                        <a:t> r</a:t>
                      </a:r>
                      <a:r>
                        <a:rPr lang="en-ZA" sz="1400" kern="0" dirty="0">
                          <a:latin typeface="Arial" panose="020B0604020202020204" pitchFamily="34" charset="0"/>
                          <a:cs typeface="Arial" panose="020B0604020202020204" pitchFamily="34" charset="0"/>
                        </a:rPr>
                        <a:t>esourced and insufficient  capacity of MPACs to play oversight role</a:t>
                      </a:r>
                      <a:r>
                        <a:rPr lang="en-ZA" sz="1400" kern="0" baseline="0" dirty="0">
                          <a:latin typeface="Arial" panose="020B0604020202020204" pitchFamily="34" charset="0"/>
                          <a:cs typeface="Arial" panose="020B0604020202020204" pitchFamily="34" charset="0"/>
                        </a:rPr>
                        <a:t> (i.e. not able to finalise investigation reports)</a:t>
                      </a:r>
                      <a:endParaRPr lang="en-ZA" sz="1400" kern="0" dirty="0">
                        <a:latin typeface="Arial" panose="020B0604020202020204" pitchFamily="34" charset="0"/>
                        <a:cs typeface="Arial" panose="020B0604020202020204" pitchFamily="34" charset="0"/>
                      </a:endParaRPr>
                    </a:p>
                  </a:txBody>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Capacity building workshops were carried out on key municipal performance areas for the Speakers, MPAC Chairpersons and Mayors of municipalities in the main to enhance their skills and improve municipal performance.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Treasury, COGHSTA and SALGA to scale up support initiatives for Councilors and MPACs .</a:t>
                      </a:r>
                    </a:p>
                    <a:p>
                      <a:pPr marL="171450" indent="-1714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Municipality should provide resources for MPACs</a:t>
                      </a:r>
                    </a:p>
                    <a:p>
                      <a:pPr marL="0" indent="0" algn="just">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474684"/>
                  </a:ext>
                </a:extLst>
              </a:tr>
              <a:tr h="1301004">
                <a:tc>
                  <a:txBody>
                    <a:bodyPr/>
                    <a:lstStyle/>
                    <a:p>
                      <a:pPr marL="171450" indent="-171450" algn="just">
                        <a:buFont typeface="Arial" panose="020B0604020202020204" pitchFamily="34" charset="0"/>
                        <a:buChar char="•"/>
                      </a:pPr>
                      <a:r>
                        <a:rPr lang="en-US" sz="1400" dirty="0">
                          <a:latin typeface="Arial" panose="020B0604020202020204" pitchFamily="34" charset="0"/>
                          <a:cs typeface="Arial" panose="020B0604020202020204" pitchFamily="34" charset="0"/>
                        </a:rPr>
                        <a:t>Low revenue collection and slow registration of</a:t>
                      </a:r>
                      <a:r>
                        <a:rPr lang="en-US" sz="1400" baseline="0" dirty="0">
                          <a:latin typeface="Arial" panose="020B0604020202020204" pitchFamily="34" charset="0"/>
                          <a:cs typeface="Arial" panose="020B0604020202020204" pitchFamily="34" charset="0"/>
                        </a:rPr>
                        <a:t> government properties built on communal land </a:t>
                      </a:r>
                      <a:endParaRPr lang="en-US" sz="1400" dirty="0">
                        <a:latin typeface="Arial" panose="020B0604020202020204" pitchFamily="34" charset="0"/>
                        <a:cs typeface="Arial" panose="020B0604020202020204" pitchFamily="34" charset="0"/>
                      </a:endParaRPr>
                    </a:p>
                  </a:txBody>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Support</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provided thorough the DBSA Partnership  through non-lending assistance on various areas such as master plans, spatial planning instruments, project preparation, asset care, revenue enhancement, and any other future lending products of the DBSA.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Depts of Public Works and  Agriculture, Land Reform and Rural Development to fast-track the registration  of state domestic facilities built on communal land.</a:t>
                      </a:r>
                    </a:p>
                  </a:txBody>
                  <a:tcPr/>
                </a:tc>
                <a:extLst>
                  <a:ext uri="{0D108BD9-81ED-4DB2-BD59-A6C34878D82A}">
                    <a16:rowId xmlns:a16="http://schemas.microsoft.com/office/drawing/2014/main" val="3538933734"/>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AA004E-DED9-4181-A91B-BDB8124BE6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78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7"/>
            <a:ext cx="7886700" cy="807182"/>
          </a:xfrm>
        </p:spPr>
        <p:txBody>
          <a:bodyPr>
            <a:normAutofit/>
          </a:bodyPr>
          <a:lstStyle/>
          <a:p>
            <a:pPr algn="ctr"/>
            <a:r>
              <a:rPr lang="en-US" sz="2000" b="1" dirty="0">
                <a:solidFill>
                  <a:prstClr val="black"/>
                </a:solidFill>
                <a:latin typeface="Arial" panose="020B0604020202020204" pitchFamily="34" charset="0"/>
                <a:cs typeface="Arial" panose="020B0604020202020204" pitchFamily="34" charset="0"/>
              </a:rPr>
              <a:t>Recommendations</a:t>
            </a:r>
            <a:r>
              <a:rPr kumimoji="0" lang="en-US" sz="2000" b="1" i="0" u="none" strike="noStrike" kern="1200" cap="none" spc="0" normalizeH="0" noProof="0" dirty="0">
                <a:ln>
                  <a:noFill/>
                </a:ln>
                <a:solidFill>
                  <a:prstClr val="black"/>
                </a:solidFill>
                <a:effectLst/>
                <a:uLnTx/>
                <a:uFillTx/>
                <a:latin typeface="Arial" panose="020B0604020202020204" pitchFamily="34" charset="0"/>
                <a:ea typeface="+mj-ea"/>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1F6FB71-F4F8-4310-AAF7-5F3B273B77A0}"/>
              </a:ext>
            </a:extLst>
          </p:cNvPr>
          <p:cNvSpPr txBox="1"/>
          <p:nvPr/>
        </p:nvSpPr>
        <p:spPr>
          <a:xfrm>
            <a:off x="496390" y="1516866"/>
            <a:ext cx="7918742" cy="3108543"/>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It is hereby recommended that:</a:t>
            </a:r>
          </a:p>
          <a:p>
            <a:pPr algn="just"/>
            <a:endParaRPr lang="en-US"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dirty="0">
                <a:latin typeface="Arial" panose="020B0604020202020204" pitchFamily="34" charset="0"/>
                <a:cs typeface="Arial" panose="020B0604020202020204" pitchFamily="34" charset="0"/>
              </a:rPr>
              <a:t>The Portfolio Committee notes the report</a:t>
            </a:r>
          </a:p>
          <a:p>
            <a:pPr algn="just"/>
            <a:endParaRPr lang="en-US" sz="20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Portfolio Committee engages the departments Depts of Public Works and Agriculture, Land Reform and Rural Development to fast-track the registration  of state domestic facilities built on communal land to improve financial viability in municipalities.</a:t>
            </a:r>
          </a:p>
          <a:p>
            <a:pPr algn="just"/>
            <a:endParaRPr lang="en-US" dirty="0">
              <a:solidFill>
                <a:prstClr val="black"/>
              </a:solidFill>
              <a:latin typeface="Arial" panose="020B0604020202020204" pitchFamily="34" charset="0"/>
              <a:cs typeface="Arial" panose="020B0604020202020204" pitchFamily="34" charset="0"/>
            </a:endParaRPr>
          </a:p>
          <a:p>
            <a:pPr algn="just"/>
            <a:endParaRPr lang="en-US" dirty="0"/>
          </a:p>
        </p:txBody>
      </p:sp>
    </p:spTree>
    <p:extLst>
      <p:ext uri="{BB962C8B-B14F-4D97-AF65-F5344CB8AC3E}">
        <p14:creationId xmlns:p14="http://schemas.microsoft.com/office/powerpoint/2010/main" val="23798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863" y="1910346"/>
            <a:ext cx="7886700" cy="1325563"/>
          </a:xfrm>
        </p:spPr>
        <p:txBody>
          <a:bodyPr/>
          <a:lstStyle/>
          <a:p>
            <a:pPr algn="ctr"/>
            <a:r>
              <a:rPr lang="en-US"/>
              <a:t>THANK YOU</a:t>
            </a:r>
            <a:endParaRPr lang="en-US" dirty="0"/>
          </a:p>
        </p:txBody>
      </p:sp>
    </p:spTree>
    <p:extLst>
      <p:ext uri="{BB962C8B-B14F-4D97-AF65-F5344CB8AC3E}">
        <p14:creationId xmlns:p14="http://schemas.microsoft.com/office/powerpoint/2010/main" val="176852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8866" y="495400"/>
            <a:ext cx="5915025" cy="355587"/>
          </a:xfrm>
        </p:spPr>
        <p:txBody>
          <a:bodyPr>
            <a:noAutofit/>
          </a:bodyPr>
          <a:lstStyle/>
          <a:p>
            <a:pPr algn="ctr"/>
            <a:r>
              <a:rPr lang="en-US" altLang="en-US" sz="2000" b="1" dirty="0">
                <a:latin typeface="Arial" charset="0"/>
              </a:rPr>
              <a:t>INTRODUCTION </a:t>
            </a:r>
            <a:endParaRPr lang="en-US" sz="2000" b="1" dirty="0"/>
          </a:p>
        </p:txBody>
      </p:sp>
      <p:sp>
        <p:nvSpPr>
          <p:cNvPr id="3" name="Content Placeholder 2"/>
          <p:cNvSpPr>
            <a:spLocks noGrp="1"/>
          </p:cNvSpPr>
          <p:nvPr>
            <p:ph idx="1"/>
          </p:nvPr>
        </p:nvSpPr>
        <p:spPr>
          <a:xfrm>
            <a:off x="818866" y="1392739"/>
            <a:ext cx="7564271" cy="3992671"/>
          </a:xfrm>
        </p:spPr>
        <p:txBody>
          <a:bodyPr>
            <a:normAutofit/>
          </a:bodyPr>
          <a:lstStyle/>
          <a:p>
            <a:pPr marL="0" indent="0" algn="just">
              <a:lnSpc>
                <a:spcPct val="150000"/>
              </a:lnSpc>
              <a:buNone/>
            </a:pPr>
            <a:r>
              <a:rPr lang="en-US" sz="1800" dirty="0">
                <a:latin typeface="Arial" panose="020B0604020202020204" pitchFamily="34" charset="0"/>
                <a:cs typeface="Arial" panose="020B0604020202020204" pitchFamily="34" charset="0"/>
              </a:rPr>
              <a:t>The presentation will focus on the following:-</a:t>
            </a:r>
          </a:p>
          <a:p>
            <a:pPr algn="just">
              <a:lnSpc>
                <a:spcPct val="150000"/>
              </a:lnSpc>
            </a:pPr>
            <a:r>
              <a:rPr lang="en-US" dirty="0">
                <a:latin typeface="Arial" panose="020B0604020202020204" pitchFamily="34" charset="0"/>
                <a:cs typeface="Arial" panose="020B0604020202020204" pitchFamily="34" charset="0"/>
              </a:rPr>
              <a:t>Infrastructure management support</a:t>
            </a:r>
          </a:p>
          <a:p>
            <a:pPr algn="just">
              <a:lnSpc>
                <a:spcPct val="150000"/>
              </a:lnSpc>
            </a:pPr>
            <a:r>
              <a:rPr lang="en-US" sz="1800" dirty="0">
                <a:latin typeface="Arial" panose="020B0604020202020204" pitchFamily="34" charset="0"/>
                <a:cs typeface="Arial" panose="020B0604020202020204" pitchFamily="34" charset="0"/>
              </a:rPr>
              <a:t>Intuitional capacity support </a:t>
            </a:r>
          </a:p>
          <a:p>
            <a:pPr algn="just">
              <a:lnSpc>
                <a:spcPct val="150000"/>
              </a:lnSpc>
            </a:pPr>
            <a:r>
              <a:rPr lang="en-US" sz="1800" dirty="0">
                <a:latin typeface="Arial" panose="020B0604020202020204" pitchFamily="34" charset="0"/>
                <a:cs typeface="Arial" panose="020B0604020202020204" pitchFamily="34" charset="0"/>
              </a:rPr>
              <a:t>Financial management support </a:t>
            </a:r>
          </a:p>
          <a:p>
            <a:pPr algn="just">
              <a:lnSpc>
                <a:spcPct val="150000"/>
              </a:lnSpc>
            </a:pPr>
            <a:r>
              <a:rPr lang="en-US" sz="1800" dirty="0">
                <a:latin typeface="Arial" panose="020B0604020202020204" pitchFamily="34" charset="0"/>
                <a:cs typeface="Arial" panose="020B0604020202020204" pitchFamily="34" charset="0"/>
              </a:rPr>
              <a:t>Council support </a:t>
            </a:r>
          </a:p>
          <a:p>
            <a:pPr algn="just">
              <a:lnSpc>
                <a:spcPct val="150000"/>
              </a:lnSpc>
            </a:pPr>
            <a:r>
              <a:rPr lang="en-US" sz="1800" dirty="0">
                <a:latin typeface="Arial" panose="020B0604020202020204" pitchFamily="34" charset="0"/>
                <a:cs typeface="Arial" panose="020B0604020202020204" pitchFamily="34" charset="0"/>
              </a:rPr>
              <a:t>Spatial Planning and LED</a:t>
            </a:r>
          </a:p>
          <a:p>
            <a:pPr marL="0" indent="0" algn="just">
              <a:lnSpc>
                <a:spcPct val="150000"/>
              </a:lnSpc>
              <a:buNone/>
            </a:pPr>
            <a:endParaRPr lang="en-US" sz="1800" dirty="0">
              <a:latin typeface="Arial" panose="020B0604020202020204" pitchFamily="34" charset="0"/>
              <a:cs typeface="Arial" panose="020B0604020202020204" pitchFamily="34" charset="0"/>
            </a:endParaRPr>
          </a:p>
          <a:p>
            <a:pPr marL="0" indent="0" algn="just">
              <a:lnSpc>
                <a:spcPct val="150000"/>
              </a:lnSpc>
              <a:buNone/>
            </a:pPr>
            <a:endParaRPr lang="en-US" sz="1800" dirty="0">
              <a:latin typeface="Arial" panose="020B0604020202020204" pitchFamily="34" charset="0"/>
              <a:cs typeface="Arial" panose="020B0604020202020204" pitchFamily="34" charset="0"/>
            </a:endParaRPr>
          </a:p>
          <a:p>
            <a:pPr marL="0" indent="0">
              <a:lnSpc>
                <a:spcPct val="150000"/>
              </a:lnSpc>
              <a:buNone/>
            </a:pPr>
            <a:endParaRPr lang="en-US" sz="1800" u="sng"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marL="0" indent="0">
              <a:lnSpc>
                <a:spcPct val="150000"/>
              </a:lnSpc>
              <a:buNone/>
            </a:pPr>
            <a:endParaRPr lang="en-US" sz="1200" u="sng" dirty="0">
              <a:latin typeface="Arial" panose="020B0604020202020204" pitchFamily="34" charset="0"/>
              <a:cs typeface="Arial" panose="020B0604020202020204" pitchFamily="34" charset="0"/>
            </a:endParaRPr>
          </a:p>
          <a:p>
            <a:pPr>
              <a:lnSpc>
                <a:spcPct val="150000"/>
              </a:lnSpc>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58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950" y="160020"/>
            <a:ext cx="8601075" cy="705394"/>
          </a:xfrm>
        </p:spPr>
        <p:txBody>
          <a:bodyPr>
            <a:noAutofit/>
          </a:bodyPr>
          <a:lstStyle/>
          <a:p>
            <a:r>
              <a:rPr lang="en-US" altLang="en-US" sz="1800" b="1" dirty="0">
                <a:latin typeface="Arial" charset="0"/>
              </a:rPr>
              <a:t>Sekhukhune District </a:t>
            </a:r>
            <a:r>
              <a:rPr lang="en-US" altLang="en-US" sz="1800" b="1" dirty="0" err="1">
                <a:latin typeface="Arial" charset="0"/>
              </a:rPr>
              <a:t>Munic</a:t>
            </a:r>
            <a:r>
              <a:rPr lang="en-US" altLang="en-US" sz="1800" b="1" dirty="0">
                <a:latin typeface="Arial" charset="0"/>
              </a:rPr>
              <a:t>:  2016/2017 – 2019/2020 MIG implementation</a:t>
            </a:r>
            <a:endParaRPr lang="en-US" sz="1800" b="1" dirty="0"/>
          </a:p>
        </p:txBody>
      </p:sp>
      <p:sp>
        <p:nvSpPr>
          <p:cNvPr id="3" name="Content Placeholder 2"/>
          <p:cNvSpPr>
            <a:spLocks noGrp="1"/>
          </p:cNvSpPr>
          <p:nvPr>
            <p:ph idx="1"/>
          </p:nvPr>
        </p:nvSpPr>
        <p:spPr>
          <a:xfrm>
            <a:off x="483326" y="979714"/>
            <a:ext cx="8056566" cy="3956949"/>
          </a:xfrm>
        </p:spPr>
        <p:txBody>
          <a:bodyPr>
            <a:normAutofit/>
          </a:bodyPr>
          <a:lstStyle/>
          <a:p>
            <a:pPr marL="0" indent="0">
              <a:lnSpc>
                <a:spcPct val="150000"/>
              </a:lnSpc>
              <a:buNone/>
            </a:pPr>
            <a:r>
              <a:rPr lang="en-US" sz="1400" dirty="0">
                <a:latin typeface="Arial" panose="020B0604020202020204" pitchFamily="34" charset="0"/>
                <a:cs typeface="Arial" panose="020B0604020202020204" pitchFamily="34" charset="0"/>
              </a:rPr>
              <a:t>Municipality  was allocated R 1,725,357 billion over four financial years.</a:t>
            </a:r>
          </a:p>
          <a:p>
            <a:pPr algn="just">
              <a:lnSpc>
                <a:spcPct val="150000"/>
              </a:lnSpc>
            </a:pPr>
            <a:r>
              <a:rPr lang="en-US" sz="1400" dirty="0">
                <a:latin typeface="Arial" panose="020B0604020202020204" pitchFamily="34" charset="0"/>
                <a:cs typeface="Arial" panose="020B0604020202020204" pitchFamily="34" charset="0"/>
              </a:rPr>
              <a:t>R 1,592,342 billion was spent within the financial years with R 133,014 million unspent. </a:t>
            </a:r>
          </a:p>
          <a:p>
            <a:pPr algn="just">
              <a:lnSpc>
                <a:spcPct val="150000"/>
              </a:lnSpc>
            </a:pPr>
            <a:r>
              <a:rPr lang="en-US" sz="1400" dirty="0">
                <a:latin typeface="Arial" panose="020B0604020202020204" pitchFamily="34" charset="0"/>
                <a:cs typeface="Arial" panose="020B0604020202020204" pitchFamily="34" charset="0"/>
              </a:rPr>
              <a:t>The Municipality spent 100% in 2016/17 financial year.</a:t>
            </a:r>
          </a:p>
          <a:p>
            <a:pPr algn="just">
              <a:lnSpc>
                <a:spcPct val="150000"/>
              </a:lnSpc>
            </a:pPr>
            <a:r>
              <a:rPr lang="en-US" sz="1400" dirty="0">
                <a:latin typeface="Arial" panose="020B0604020202020204" pitchFamily="34" charset="0"/>
                <a:cs typeface="Arial" panose="020B0604020202020204" pitchFamily="34" charset="0"/>
              </a:rPr>
              <a:t>In 2016/17 the allocation of the municipality was reduced by R126,800 million, reducing the allocation from R457,984 to R331,184). In 2017/18 the allocation of the municipality was reduced by 20 million, reducing the allocation from  R484,042 to R464,042.  Again in 2019/20 the municipality surrendered R10 million to National Treasury, reducing the allocation from R475,195 to R465,195)</a:t>
            </a:r>
          </a:p>
        </p:txBody>
      </p:sp>
      <p:graphicFrame>
        <p:nvGraphicFramePr>
          <p:cNvPr id="4" name="Table 3">
            <a:extLst>
              <a:ext uri="{FF2B5EF4-FFF2-40B4-BE49-F238E27FC236}">
                <a16:creationId xmlns:a16="http://schemas.microsoft.com/office/drawing/2014/main" id="{AD2DB76C-A09A-457E-B5C8-910484E5D18C}"/>
              </a:ext>
            </a:extLst>
          </p:cNvPr>
          <p:cNvGraphicFramePr>
            <a:graphicFrameLocks noGrp="1"/>
          </p:cNvGraphicFramePr>
          <p:nvPr/>
        </p:nvGraphicFramePr>
        <p:xfrm>
          <a:off x="2124628" y="3847297"/>
          <a:ext cx="5295599" cy="1990161"/>
        </p:xfrm>
        <a:graphic>
          <a:graphicData uri="http://schemas.openxmlformats.org/drawingml/2006/table">
            <a:tbl>
              <a:tblPr firstRow="1" firstCol="1" bandRow="1">
                <a:tableStyleId>{5C22544A-7EE6-4342-B048-85BDC9FD1C3A}</a:tableStyleId>
              </a:tblPr>
              <a:tblGrid>
                <a:gridCol w="1080549">
                  <a:extLst>
                    <a:ext uri="{9D8B030D-6E8A-4147-A177-3AD203B41FA5}">
                      <a16:colId xmlns:a16="http://schemas.microsoft.com/office/drawing/2014/main" val="1434585336"/>
                    </a:ext>
                  </a:extLst>
                </a:gridCol>
                <a:gridCol w="951913">
                  <a:extLst>
                    <a:ext uri="{9D8B030D-6E8A-4147-A177-3AD203B41FA5}">
                      <a16:colId xmlns:a16="http://schemas.microsoft.com/office/drawing/2014/main" val="3888467064"/>
                    </a:ext>
                  </a:extLst>
                </a:gridCol>
                <a:gridCol w="951913">
                  <a:extLst>
                    <a:ext uri="{9D8B030D-6E8A-4147-A177-3AD203B41FA5}">
                      <a16:colId xmlns:a16="http://schemas.microsoft.com/office/drawing/2014/main" val="1020170487"/>
                    </a:ext>
                  </a:extLst>
                </a:gridCol>
                <a:gridCol w="1097498">
                  <a:extLst>
                    <a:ext uri="{9D8B030D-6E8A-4147-A177-3AD203B41FA5}">
                      <a16:colId xmlns:a16="http://schemas.microsoft.com/office/drawing/2014/main" val="3266722954"/>
                    </a:ext>
                  </a:extLst>
                </a:gridCol>
                <a:gridCol w="1213726">
                  <a:extLst>
                    <a:ext uri="{9D8B030D-6E8A-4147-A177-3AD203B41FA5}">
                      <a16:colId xmlns:a16="http://schemas.microsoft.com/office/drawing/2014/main" val="2986802076"/>
                    </a:ext>
                  </a:extLst>
                </a:gridCol>
              </a:tblGrid>
              <a:tr h="430721">
                <a:tc>
                  <a:txBody>
                    <a:bodyPr/>
                    <a:lstStyle/>
                    <a:p>
                      <a:r>
                        <a:rPr lang="en-US" sz="900" dirty="0">
                          <a:solidFill>
                            <a:schemeClr val="tx1"/>
                          </a:solidFill>
                          <a:latin typeface="Arial" panose="020B0604020202020204" pitchFamily="34" charset="0"/>
                          <a:cs typeface="Arial" panose="020B0604020202020204" pitchFamily="34" charset="0"/>
                        </a:rPr>
                        <a:t>Financial Year</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Allocation</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Expenditure</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 Expenditure</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Unspent amount</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70851769"/>
                  </a:ext>
                </a:extLst>
              </a:tr>
              <a:tr h="311888">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2016/2017</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331,184</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331,184</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100.0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740237"/>
                  </a:ext>
                </a:extLst>
              </a:tr>
              <a:tr h="311888">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2017/2018</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464,042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418,994</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90.3</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45,047</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445908"/>
                  </a:ext>
                </a:extLst>
              </a:tr>
              <a:tr h="311888">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2018/2019</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464,936</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451,938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97.2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12,998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116784"/>
                  </a:ext>
                </a:extLst>
              </a:tr>
              <a:tr h="311888">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2019/2020</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465,195</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390,226</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83.9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74,969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59622"/>
                  </a:ext>
                </a:extLst>
              </a:tr>
              <a:tr h="311888">
                <a:tc>
                  <a:txBody>
                    <a:bodyPr/>
                    <a:lstStyle/>
                    <a:p>
                      <a:pPr marL="0" marR="0">
                        <a:lnSpc>
                          <a:spcPct val="107000"/>
                        </a:lnSpc>
                        <a:spcBef>
                          <a:spcPts val="0"/>
                        </a:spcBef>
                        <a:spcAft>
                          <a:spcPts val="0"/>
                        </a:spcAft>
                      </a:pPr>
                      <a:r>
                        <a:rPr lang="en-US" sz="900" b="1" dirty="0">
                          <a:solidFill>
                            <a:schemeClr val="tx1"/>
                          </a:solidFill>
                          <a:effectLst/>
                          <a:latin typeface="Arial" panose="020B0604020202020204" pitchFamily="34" charset="0"/>
                          <a:cs typeface="Arial" panose="020B0604020202020204" pitchFamily="34" charset="0"/>
                        </a:rPr>
                        <a:t>TOTAL</a:t>
                      </a:r>
                      <a:endParaRPr lang="en-US" sz="9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1,725,357</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1,592,342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92.8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133,014</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255035"/>
                  </a:ext>
                </a:extLst>
              </a:tr>
            </a:tbl>
          </a:graphicData>
        </a:graphic>
      </p:graphicFrame>
    </p:spTree>
    <p:extLst>
      <p:ext uri="{BB962C8B-B14F-4D97-AF65-F5344CB8AC3E}">
        <p14:creationId xmlns:p14="http://schemas.microsoft.com/office/powerpoint/2010/main" val="186450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Chart 9"/>
          <p:cNvGraphicFramePr/>
          <p:nvPr/>
        </p:nvGraphicFramePr>
        <p:xfrm>
          <a:off x="818866" y="1092113"/>
          <a:ext cx="7543800" cy="356742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46BB7FE-9454-4A3A-9D56-478E6194A0F1}"/>
              </a:ext>
            </a:extLst>
          </p:cNvPr>
          <p:cNvSpPr txBox="1"/>
          <p:nvPr/>
        </p:nvSpPr>
        <p:spPr>
          <a:xfrm>
            <a:off x="927462" y="4781069"/>
            <a:ext cx="7543799" cy="785343"/>
          </a:xfrm>
          <a:prstGeom prst="rect">
            <a:avLst/>
          </a:prstGeom>
          <a:noFill/>
          <a:ln w="3175">
            <a:solidFill>
              <a:schemeClr val="tx1"/>
            </a:solidFill>
          </a:ln>
        </p:spPr>
        <p:txBody>
          <a:bodyPr wrap="square"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municipality has shown improvement in the past 2 financial years and is currently (2020/2021) spending above the provincial average.</a:t>
            </a:r>
          </a:p>
        </p:txBody>
      </p:sp>
    </p:spTree>
    <p:extLst>
      <p:ext uri="{BB962C8B-B14F-4D97-AF65-F5344CB8AC3E}">
        <p14:creationId xmlns:p14="http://schemas.microsoft.com/office/powerpoint/2010/main" val="233258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514" y="274321"/>
            <a:ext cx="8554811" cy="641982"/>
          </a:xfrm>
        </p:spPr>
        <p:txBody>
          <a:bodyPr>
            <a:noAutofit/>
          </a:bodyPr>
          <a:lstStyle/>
          <a:p>
            <a:r>
              <a:rPr lang="en-US" altLang="en-US" sz="2000" b="1" dirty="0">
                <a:latin typeface="Arial" charset="0"/>
              </a:rPr>
              <a:t>Fetakgomo </a:t>
            </a:r>
            <a:r>
              <a:rPr lang="en-US" altLang="en-US" sz="2000" b="1" dirty="0" err="1">
                <a:latin typeface="Arial" charset="0"/>
              </a:rPr>
              <a:t>Tubatse</a:t>
            </a:r>
            <a:r>
              <a:rPr lang="en-US" altLang="en-US" sz="2000" b="1" dirty="0">
                <a:latin typeface="Arial" charset="0"/>
              </a:rPr>
              <a:t> LM : 2016/2017 – 2019/2020 MIG implementation</a:t>
            </a:r>
            <a:endParaRPr lang="en-US" sz="2000" b="1" dirty="0"/>
          </a:p>
        </p:txBody>
      </p:sp>
      <p:sp>
        <p:nvSpPr>
          <p:cNvPr id="3" name="Content Placeholder 2"/>
          <p:cNvSpPr>
            <a:spLocks noGrp="1"/>
          </p:cNvSpPr>
          <p:nvPr>
            <p:ph idx="1"/>
          </p:nvPr>
        </p:nvSpPr>
        <p:spPr>
          <a:xfrm>
            <a:off x="522514" y="916303"/>
            <a:ext cx="7899811" cy="4062932"/>
          </a:xfrm>
        </p:spPr>
        <p:txBody>
          <a:bodyPr>
            <a:normAutofit/>
          </a:bodyPr>
          <a:lstStyle/>
          <a:p>
            <a:pPr marL="0" indent="0" algn="just">
              <a:lnSpc>
                <a:spcPct val="150000"/>
              </a:lnSpc>
              <a:buNone/>
            </a:pPr>
            <a:r>
              <a:rPr lang="en-US" sz="1400" dirty="0">
                <a:latin typeface="Arial" panose="020B0604020202020204" pitchFamily="34" charset="0"/>
                <a:cs typeface="Arial" panose="020B0604020202020204" pitchFamily="34" charset="0"/>
              </a:rPr>
              <a:t>Municipality  was allocated R 330,529 million over four financial years.</a:t>
            </a:r>
          </a:p>
          <a:p>
            <a:pPr algn="just">
              <a:lnSpc>
                <a:spcPct val="150000"/>
              </a:lnSpc>
            </a:pPr>
            <a:r>
              <a:rPr lang="en-US" sz="1400" dirty="0">
                <a:latin typeface="Arial" panose="020B0604020202020204" pitchFamily="34" charset="0"/>
                <a:cs typeface="Arial" panose="020B0604020202020204" pitchFamily="34" charset="0"/>
              </a:rPr>
              <a:t>R 262,148 million was spent within the financial years with R 68,379 million unspent. </a:t>
            </a:r>
          </a:p>
          <a:p>
            <a:pPr algn="just">
              <a:lnSpc>
                <a:spcPct val="150000"/>
              </a:lnSpc>
            </a:pPr>
            <a:r>
              <a:rPr lang="en-US" sz="1400" dirty="0">
                <a:latin typeface="Arial" panose="020B0604020202020204" pitchFamily="34" charset="0"/>
                <a:cs typeface="Arial" panose="020B0604020202020204" pitchFamily="34" charset="0"/>
              </a:rPr>
              <a:t>Further more, the total amount of R 30,000 million was re-allocated to the municipality in 2016/17  financial year due to good performance and R 33,226 was re-allocated to other municipalities in 2018/19 financial year due to poor spending. The original allocation in 2018/19 was R82,638 million and was reduced by R33,226 million to R49,412 million</a:t>
            </a:r>
          </a:p>
          <a:p>
            <a:pPr algn="just">
              <a:lnSpc>
                <a:spcPct val="150000"/>
              </a:lnSpc>
            </a:pPr>
            <a:r>
              <a:rPr lang="en-US" sz="1400" dirty="0">
                <a:latin typeface="Arial" panose="020B0604020202020204" pitchFamily="34" charset="0"/>
                <a:cs typeface="Arial" panose="020B0604020202020204" pitchFamily="34" charset="0"/>
              </a:rPr>
              <a:t>The spending of the municipality regressed since 2017/18 and was worse off in 2019/2020</a:t>
            </a:r>
          </a:p>
          <a:p>
            <a:pPr algn="just">
              <a:lnSpc>
                <a:spcPct val="150000"/>
              </a:lnSpc>
            </a:pPr>
            <a:r>
              <a:rPr lang="en-US" sz="1400" dirty="0">
                <a:latin typeface="Arial" panose="020B0604020202020204" pitchFamily="34" charset="0"/>
                <a:cs typeface="Arial" panose="020B0604020202020204" pitchFamily="34" charset="0"/>
              </a:rPr>
              <a:t>COGHSTA will continue to support the new management of the municipality.</a:t>
            </a:r>
          </a:p>
          <a:p>
            <a:pPr>
              <a:lnSpc>
                <a:spcPct val="150000"/>
              </a:lnSpc>
            </a:pPr>
            <a:endParaRPr lang="en-US" sz="12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D2DB76C-A09A-457E-B5C8-910484E5D18C}"/>
              </a:ext>
            </a:extLst>
          </p:cNvPr>
          <p:cNvGraphicFramePr>
            <a:graphicFrameLocks noGrp="1"/>
          </p:cNvGraphicFramePr>
          <p:nvPr/>
        </p:nvGraphicFramePr>
        <p:xfrm>
          <a:off x="1480318" y="3990254"/>
          <a:ext cx="5416741" cy="1977961"/>
        </p:xfrm>
        <a:graphic>
          <a:graphicData uri="http://schemas.openxmlformats.org/drawingml/2006/table">
            <a:tbl>
              <a:tblPr firstRow="1" firstCol="1" bandRow="1">
                <a:tableStyleId>{5C22544A-7EE6-4342-B048-85BDC9FD1C3A}</a:tableStyleId>
              </a:tblPr>
              <a:tblGrid>
                <a:gridCol w="1115211">
                  <a:extLst>
                    <a:ext uri="{9D8B030D-6E8A-4147-A177-3AD203B41FA5}">
                      <a16:colId xmlns:a16="http://schemas.microsoft.com/office/drawing/2014/main" val="1434585336"/>
                    </a:ext>
                  </a:extLst>
                </a:gridCol>
                <a:gridCol w="982448">
                  <a:extLst>
                    <a:ext uri="{9D8B030D-6E8A-4147-A177-3AD203B41FA5}">
                      <a16:colId xmlns:a16="http://schemas.microsoft.com/office/drawing/2014/main" val="3888467064"/>
                    </a:ext>
                  </a:extLst>
                </a:gridCol>
                <a:gridCol w="982448">
                  <a:extLst>
                    <a:ext uri="{9D8B030D-6E8A-4147-A177-3AD203B41FA5}">
                      <a16:colId xmlns:a16="http://schemas.microsoft.com/office/drawing/2014/main" val="1020170487"/>
                    </a:ext>
                  </a:extLst>
                </a:gridCol>
                <a:gridCol w="901626">
                  <a:extLst>
                    <a:ext uri="{9D8B030D-6E8A-4147-A177-3AD203B41FA5}">
                      <a16:colId xmlns:a16="http://schemas.microsoft.com/office/drawing/2014/main" val="3266722954"/>
                    </a:ext>
                  </a:extLst>
                </a:gridCol>
                <a:gridCol w="1435008">
                  <a:extLst>
                    <a:ext uri="{9D8B030D-6E8A-4147-A177-3AD203B41FA5}">
                      <a16:colId xmlns:a16="http://schemas.microsoft.com/office/drawing/2014/main" val="2986802076"/>
                    </a:ext>
                  </a:extLst>
                </a:gridCol>
              </a:tblGrid>
              <a:tr h="430721">
                <a:tc>
                  <a:txBody>
                    <a:bodyPr/>
                    <a:lstStyle/>
                    <a:p>
                      <a:r>
                        <a:rPr lang="en-US" sz="900" dirty="0">
                          <a:solidFill>
                            <a:schemeClr val="tx1"/>
                          </a:solidFill>
                          <a:latin typeface="Arial" panose="020B0604020202020204" pitchFamily="34" charset="0"/>
                          <a:cs typeface="Arial" panose="020B0604020202020204" pitchFamily="34" charset="0"/>
                        </a:rPr>
                        <a:t>Financial Year</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Allocation</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Expenditure</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 expenditure</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unspent amount</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70851769"/>
                  </a:ext>
                </a:extLst>
              </a:tr>
              <a:tr h="283940">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2016/2017</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         110,885 </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           98,125 </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                88.5</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                  12,759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740237"/>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2017/2018</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85,863</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70,194</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                81.7</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15,668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445908"/>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2018/2019</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49,412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47,814</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               96.8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1,598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116784"/>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2019/2020</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84,369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46,015</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                54.5</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38,354</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59622"/>
                  </a:ext>
                </a:extLst>
              </a:tr>
              <a:tr h="411480">
                <a:tc>
                  <a:txBody>
                    <a:bodyPr/>
                    <a:lstStyle/>
                    <a:p>
                      <a:pPr marL="0" marR="0">
                        <a:lnSpc>
                          <a:spcPct val="107000"/>
                        </a:lnSpc>
                        <a:spcBef>
                          <a:spcPts val="0"/>
                        </a:spcBef>
                        <a:spcAft>
                          <a:spcPts val="0"/>
                        </a:spcAft>
                      </a:pPr>
                      <a:r>
                        <a:rPr lang="en-US" sz="900" b="1" dirty="0">
                          <a:solidFill>
                            <a:schemeClr val="tx1"/>
                          </a:solidFill>
                          <a:effectLst/>
                          <a:latin typeface="Arial" panose="020B0604020202020204" pitchFamily="34" charset="0"/>
                          <a:cs typeface="Arial" panose="020B0604020202020204" pitchFamily="34" charset="0"/>
                        </a:rPr>
                        <a:t>TOTAL</a:t>
                      </a:r>
                      <a:endParaRPr lang="en-US" sz="9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330,529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262,148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                              80.4</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68,379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255035"/>
                  </a:ext>
                </a:extLst>
              </a:tr>
            </a:tbl>
          </a:graphicData>
        </a:graphic>
      </p:graphicFrame>
    </p:spTree>
    <p:extLst>
      <p:ext uri="{BB962C8B-B14F-4D97-AF65-F5344CB8AC3E}">
        <p14:creationId xmlns:p14="http://schemas.microsoft.com/office/powerpoint/2010/main" val="159860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Chart 9"/>
          <p:cNvGraphicFramePr/>
          <p:nvPr/>
        </p:nvGraphicFramePr>
        <p:xfrm>
          <a:off x="818866" y="1092114"/>
          <a:ext cx="7543800" cy="352401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F49FE1F-B148-4C32-A4FE-57647C9F17D9}"/>
              </a:ext>
            </a:extLst>
          </p:cNvPr>
          <p:cNvSpPr txBox="1"/>
          <p:nvPr/>
        </p:nvSpPr>
        <p:spPr>
          <a:xfrm>
            <a:off x="885826" y="4789750"/>
            <a:ext cx="7543799" cy="785343"/>
          </a:xfrm>
          <a:prstGeom prst="rect">
            <a:avLst/>
          </a:prstGeom>
          <a:noFill/>
          <a:ln w="3175">
            <a:solidFill>
              <a:schemeClr val="tx1"/>
            </a:solidFill>
          </a:ln>
        </p:spPr>
        <p:txBody>
          <a:bodyPr wrap="square"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municipality continues to perform badly, spending below the provincial average mainly due to late appointment of service providers.</a:t>
            </a:r>
          </a:p>
        </p:txBody>
      </p:sp>
    </p:spTree>
    <p:extLst>
      <p:ext uri="{BB962C8B-B14F-4D97-AF65-F5344CB8AC3E}">
        <p14:creationId xmlns:p14="http://schemas.microsoft.com/office/powerpoint/2010/main" val="122239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459" y="195943"/>
            <a:ext cx="8002065" cy="547007"/>
          </a:xfrm>
        </p:spPr>
        <p:txBody>
          <a:bodyPr>
            <a:noAutofit/>
          </a:bodyPr>
          <a:lstStyle/>
          <a:p>
            <a:r>
              <a:rPr lang="en-US" altLang="en-US" sz="2000" b="1" dirty="0" err="1">
                <a:latin typeface="Arial" charset="0"/>
              </a:rPr>
              <a:t>Makhuduthamaga</a:t>
            </a:r>
            <a:r>
              <a:rPr lang="en-US" altLang="en-US" sz="2000" b="1" dirty="0">
                <a:latin typeface="Arial" charset="0"/>
              </a:rPr>
              <a:t> LM:  2016/2017 – 2019/2020 MIG</a:t>
            </a:r>
            <a:endParaRPr lang="en-US" sz="2000" b="1" dirty="0"/>
          </a:p>
        </p:txBody>
      </p:sp>
      <p:sp>
        <p:nvSpPr>
          <p:cNvPr id="3" name="Content Placeholder 2"/>
          <p:cNvSpPr>
            <a:spLocks noGrp="1"/>
          </p:cNvSpPr>
          <p:nvPr>
            <p:ph idx="1"/>
          </p:nvPr>
        </p:nvSpPr>
        <p:spPr>
          <a:xfrm>
            <a:off x="447604" y="666474"/>
            <a:ext cx="7925937" cy="4129645"/>
          </a:xfrm>
        </p:spPr>
        <p:txBody>
          <a:bodyPr>
            <a:normAutofit/>
          </a:bodyPr>
          <a:lstStyle/>
          <a:p>
            <a:pPr marL="0" indent="0" algn="just">
              <a:lnSpc>
                <a:spcPct val="150000"/>
              </a:lnSpc>
              <a:buNone/>
            </a:pPr>
            <a:r>
              <a:rPr lang="en-US" sz="1400" dirty="0">
                <a:latin typeface="Arial" panose="020B0604020202020204" pitchFamily="34" charset="0"/>
                <a:cs typeface="Arial" panose="020B0604020202020204" pitchFamily="34" charset="0"/>
              </a:rPr>
              <a:t>Municipality  was allocated R 290,978 million over four financial years.</a:t>
            </a:r>
          </a:p>
          <a:p>
            <a:pPr algn="just">
              <a:lnSpc>
                <a:spcPct val="150000"/>
              </a:lnSpc>
            </a:pPr>
            <a:r>
              <a:rPr lang="en-US" sz="1400" dirty="0">
                <a:latin typeface="Arial" panose="020B0604020202020204" pitchFamily="34" charset="0"/>
                <a:cs typeface="Arial" panose="020B0604020202020204" pitchFamily="34" charset="0"/>
              </a:rPr>
              <a:t>R 284,969 million was spent within the financial years with R 6,008 million unspent. </a:t>
            </a:r>
          </a:p>
          <a:p>
            <a:pPr algn="just">
              <a:lnSpc>
                <a:spcPct val="150000"/>
              </a:lnSpc>
            </a:pPr>
            <a:r>
              <a:rPr lang="en-US" sz="1400" dirty="0">
                <a:latin typeface="Arial" panose="020B0604020202020204" pitchFamily="34" charset="0"/>
                <a:cs typeface="Arial" panose="020B0604020202020204" pitchFamily="34" charset="0"/>
              </a:rPr>
              <a:t>The roll-over of R 6,000 of 2016/17 of the municipality was approved and was spent 100% in 2017/18, again Municipality spend 100% consecutively over three years, from 2017/18 to 2019/20.</a:t>
            </a:r>
          </a:p>
          <a:p>
            <a:pPr algn="just">
              <a:lnSpc>
                <a:spcPct val="150000"/>
              </a:lnSpc>
            </a:pPr>
            <a:r>
              <a:rPr lang="en-US" sz="1400" dirty="0">
                <a:latin typeface="Arial" panose="020B0604020202020204" pitchFamily="34" charset="0"/>
                <a:cs typeface="Arial" panose="020B0604020202020204" pitchFamily="34" charset="0"/>
              </a:rPr>
              <a:t>This is a high performing Municipality in Sekhukhune, getting additional funding for three consecutive years: In the Financial Year 2016/17 additional funding of 28 million, raising the allocation from R59.210 million to R 87.210 million. In the Financial Year 2017/18 additional funding of R 5.450 million, raising the allocation from R63.196 million to R68.646 million and in the Financial Year 2018/19 additional funding of R7 million, raising the allocation from R 66 million R73 million.</a:t>
            </a:r>
          </a:p>
        </p:txBody>
      </p:sp>
      <p:graphicFrame>
        <p:nvGraphicFramePr>
          <p:cNvPr id="4" name="Table 3">
            <a:extLst>
              <a:ext uri="{FF2B5EF4-FFF2-40B4-BE49-F238E27FC236}">
                <a16:creationId xmlns:a16="http://schemas.microsoft.com/office/drawing/2014/main" id="{AD2DB76C-A09A-457E-B5C8-910484E5D18C}"/>
              </a:ext>
            </a:extLst>
          </p:cNvPr>
          <p:cNvGraphicFramePr>
            <a:graphicFrameLocks noGrp="1"/>
          </p:cNvGraphicFramePr>
          <p:nvPr/>
        </p:nvGraphicFramePr>
        <p:xfrm>
          <a:off x="2404544" y="4468943"/>
          <a:ext cx="5686424" cy="1850421"/>
        </p:xfrm>
        <a:graphic>
          <a:graphicData uri="http://schemas.openxmlformats.org/drawingml/2006/table">
            <a:tbl>
              <a:tblPr firstRow="1" firstCol="1" bandRow="1">
                <a:tableStyleId>{5C22544A-7EE6-4342-B048-85BDC9FD1C3A}</a:tableStyleId>
              </a:tblPr>
              <a:tblGrid>
                <a:gridCol w="1160296">
                  <a:extLst>
                    <a:ext uri="{9D8B030D-6E8A-4147-A177-3AD203B41FA5}">
                      <a16:colId xmlns:a16="http://schemas.microsoft.com/office/drawing/2014/main" val="1434585336"/>
                    </a:ext>
                  </a:extLst>
                </a:gridCol>
                <a:gridCol w="1022165">
                  <a:extLst>
                    <a:ext uri="{9D8B030D-6E8A-4147-A177-3AD203B41FA5}">
                      <a16:colId xmlns:a16="http://schemas.microsoft.com/office/drawing/2014/main" val="3888467064"/>
                    </a:ext>
                  </a:extLst>
                </a:gridCol>
                <a:gridCol w="1022165">
                  <a:extLst>
                    <a:ext uri="{9D8B030D-6E8A-4147-A177-3AD203B41FA5}">
                      <a16:colId xmlns:a16="http://schemas.microsoft.com/office/drawing/2014/main" val="1020170487"/>
                    </a:ext>
                  </a:extLst>
                </a:gridCol>
                <a:gridCol w="988777">
                  <a:extLst>
                    <a:ext uri="{9D8B030D-6E8A-4147-A177-3AD203B41FA5}">
                      <a16:colId xmlns:a16="http://schemas.microsoft.com/office/drawing/2014/main" val="3266722954"/>
                    </a:ext>
                  </a:extLst>
                </a:gridCol>
                <a:gridCol w="1493021">
                  <a:extLst>
                    <a:ext uri="{9D8B030D-6E8A-4147-A177-3AD203B41FA5}">
                      <a16:colId xmlns:a16="http://schemas.microsoft.com/office/drawing/2014/main" val="2986802076"/>
                    </a:ext>
                  </a:extLst>
                </a:gridCol>
              </a:tblGrid>
              <a:tr h="430721">
                <a:tc>
                  <a:txBody>
                    <a:bodyPr/>
                    <a:lstStyle/>
                    <a:p>
                      <a:r>
                        <a:rPr lang="en-US" sz="900" dirty="0">
                          <a:solidFill>
                            <a:schemeClr val="tx1"/>
                          </a:solidFill>
                          <a:latin typeface="Arial" panose="020B0604020202020204" pitchFamily="34" charset="0"/>
                          <a:cs typeface="Arial" panose="020B0604020202020204" pitchFamily="34" charset="0"/>
                        </a:rPr>
                        <a:t>Financial Year</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Allocation</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Expenditure</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 expenditure</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unspent amount</a:t>
                      </a:r>
                    </a:p>
                    <a:p>
                      <a:pPr marL="0" marR="0">
                        <a:lnSpc>
                          <a:spcPct val="107000"/>
                        </a:lnSpc>
                        <a:spcBef>
                          <a:spcPts val="0"/>
                        </a:spcBef>
                        <a:spcAft>
                          <a:spcPts val="0"/>
                        </a:spcAft>
                      </a:pPr>
                      <a:r>
                        <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R’000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70851769"/>
                  </a:ext>
                </a:extLst>
              </a:tr>
              <a:tr h="283940">
                <a:tc>
                  <a:txBody>
                    <a:bodyPr/>
                    <a:lstStyle/>
                    <a:p>
                      <a:pPr marL="0" marR="0">
                        <a:lnSpc>
                          <a:spcPct val="107000"/>
                        </a:lnSpc>
                        <a:spcBef>
                          <a:spcPts val="0"/>
                        </a:spcBef>
                        <a:spcAft>
                          <a:spcPts val="0"/>
                        </a:spcAft>
                      </a:pPr>
                      <a:r>
                        <a:rPr lang="en-US" sz="900" dirty="0">
                          <a:solidFill>
                            <a:schemeClr val="tx1"/>
                          </a:solidFill>
                          <a:effectLst/>
                          <a:latin typeface="Arial" panose="020B0604020202020204" pitchFamily="34" charset="0"/>
                          <a:cs typeface="Arial" panose="020B0604020202020204" pitchFamily="34" charset="0"/>
                        </a:rPr>
                        <a:t>2016/2017</a:t>
                      </a:r>
                      <a:endParaRPr lang="en-US"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87,210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81,201</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93.1</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6,008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740237"/>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2017/2018</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68,646</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68,646</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100.0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445908"/>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2018/2019</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73,000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73,000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100.0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116784"/>
                  </a:ext>
                </a:extLst>
              </a:tr>
              <a:tr h="283940">
                <a:tc>
                  <a:txBody>
                    <a:bodyPr/>
                    <a:lstStyle/>
                    <a:p>
                      <a:pPr marL="0" marR="0">
                        <a:lnSpc>
                          <a:spcPct val="107000"/>
                        </a:lnSpc>
                        <a:spcBef>
                          <a:spcPts val="0"/>
                        </a:spcBef>
                        <a:spcAft>
                          <a:spcPts val="0"/>
                        </a:spcAft>
                      </a:pPr>
                      <a:r>
                        <a:rPr lang="en-US" sz="900">
                          <a:solidFill>
                            <a:schemeClr val="tx1"/>
                          </a:solidFill>
                          <a:effectLst/>
                          <a:latin typeface="Arial" panose="020B0604020202020204" pitchFamily="34" charset="0"/>
                          <a:cs typeface="Arial" panose="020B0604020202020204" pitchFamily="34" charset="0"/>
                        </a:rPr>
                        <a:t>2019/2020</a:t>
                      </a:r>
                      <a:endParaRPr lang="en-US"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62,122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62,122</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100.0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Arial" panose="020B0604020202020204" pitchFamily="34" charset="0"/>
                          <a:cs typeface="Arial" panose="020B0604020202020204" pitchFamily="34" charset="0"/>
                        </a:rPr>
                        <a:t>0.00</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59622"/>
                  </a:ext>
                </a:extLst>
              </a:tr>
              <a:tr h="283940">
                <a:tc>
                  <a:txBody>
                    <a:bodyPr/>
                    <a:lstStyle/>
                    <a:p>
                      <a:pPr marL="0" marR="0">
                        <a:lnSpc>
                          <a:spcPct val="107000"/>
                        </a:lnSpc>
                        <a:spcBef>
                          <a:spcPts val="0"/>
                        </a:spcBef>
                        <a:spcAft>
                          <a:spcPts val="0"/>
                        </a:spcAft>
                      </a:pPr>
                      <a:r>
                        <a:rPr lang="en-US" sz="900" b="1" dirty="0">
                          <a:solidFill>
                            <a:schemeClr val="tx1"/>
                          </a:solidFill>
                          <a:effectLst/>
                          <a:latin typeface="Arial" panose="020B0604020202020204" pitchFamily="34" charset="0"/>
                          <a:cs typeface="Arial" panose="020B0604020202020204" pitchFamily="34" charset="0"/>
                        </a:rPr>
                        <a:t>TOTAL</a:t>
                      </a:r>
                      <a:endParaRPr lang="en-US" sz="9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290978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284969</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98.3</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900" b="1" i="0" u="none" strike="noStrike" dirty="0">
                          <a:solidFill>
                            <a:srgbClr val="000000"/>
                          </a:solidFill>
                          <a:effectLst/>
                          <a:latin typeface="Arial" panose="020B0604020202020204" pitchFamily="34" charset="0"/>
                          <a:cs typeface="Arial" panose="020B0604020202020204" pitchFamily="34" charset="0"/>
                        </a:rPr>
                        <a:t>6,008</a:t>
                      </a:r>
                    </a:p>
                  </a:txBody>
                  <a:tcPr marL="68580" marR="6858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255035"/>
                  </a:ext>
                </a:extLst>
              </a:tr>
            </a:tbl>
          </a:graphicData>
        </a:graphic>
      </p:graphicFrame>
    </p:spTree>
    <p:extLst>
      <p:ext uri="{BB962C8B-B14F-4D97-AF65-F5344CB8AC3E}">
        <p14:creationId xmlns:p14="http://schemas.microsoft.com/office/powerpoint/2010/main" val="167037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2578</TotalTime>
  <Words>3178</Words>
  <Application>Microsoft Office PowerPoint</Application>
  <PresentationFormat>On-screen Show (4:3)</PresentationFormat>
  <Paragraphs>467</Paragraphs>
  <Slides>33</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33</vt:i4>
      </vt:variant>
    </vt:vector>
  </HeadingPairs>
  <TitlesOfParts>
    <vt:vector size="43" baseType="lpstr">
      <vt:lpstr>Arial</vt:lpstr>
      <vt:lpstr>Calibri</vt:lpstr>
      <vt:lpstr>Calibri Light</vt:lpstr>
      <vt:lpstr>Cambria</vt:lpstr>
      <vt:lpstr>Times New Roman</vt:lpstr>
      <vt:lpstr>Wingdings</vt:lpstr>
      <vt:lpstr>Office Theme</vt:lpstr>
      <vt:lpstr>1_Office Theme</vt:lpstr>
      <vt:lpstr>2_Office Theme</vt:lpstr>
      <vt:lpstr>5_Office Theme</vt:lpstr>
      <vt:lpstr>              PORTFOLIO COMMITTEE PRESENTATION  SUPPORT PROVIDED TO MUNICIPALITIES IN SEKHUKHUNE DISTRICT  17 MARCH 2021</vt:lpstr>
      <vt:lpstr>PURPOSE </vt:lpstr>
      <vt:lpstr>INTRODUCTION</vt:lpstr>
      <vt:lpstr>INTRODUCTION </vt:lpstr>
      <vt:lpstr>Sekhukhune District Munic:  2016/2017 – 2019/2020 MIG implementation</vt:lpstr>
      <vt:lpstr>PowerPoint Presentation</vt:lpstr>
      <vt:lpstr>Fetakgomo Tubatse LM : 2016/2017 – 2019/2020 MIG implementation</vt:lpstr>
      <vt:lpstr>PowerPoint Presentation</vt:lpstr>
      <vt:lpstr>Makhuduthamaga LM:  2016/2017 – 2019/2020 MIG</vt:lpstr>
      <vt:lpstr>PowerPoint Presentation</vt:lpstr>
      <vt:lpstr>Elias Motsoaledi LM: 2016/2017 – 2019/2020 MIG implementation</vt:lpstr>
      <vt:lpstr>PowerPoint Presentation</vt:lpstr>
      <vt:lpstr>Ephraim Mogale LM:  2016/2017 – 2019/2020 MIG implementation</vt:lpstr>
      <vt:lpstr>PowerPoint Presentation</vt:lpstr>
      <vt:lpstr>INFRASTRUCTURE SUPPORT </vt:lpstr>
      <vt:lpstr>PowerPoint Presentation</vt:lpstr>
      <vt:lpstr>PowerPoint Presentation</vt:lpstr>
      <vt:lpstr>AUDIT OUTCOME TREND</vt:lpstr>
      <vt:lpstr>FINANCIAL MANAGEMENT SUPPORT</vt:lpstr>
      <vt:lpstr>COUNCIL SUPPORT</vt:lpstr>
      <vt:lpstr>INSTITUTIONAL CAPACITY BUILDING </vt:lpstr>
      <vt:lpstr>MISA SUPPORT </vt:lpstr>
      <vt:lpstr>TRAINING PROGRAMMES </vt:lpstr>
      <vt:lpstr>HUMAN RESOURCE CAPACITY SUPPORT </vt:lpstr>
      <vt:lpstr>PowerPoint Presentation</vt:lpstr>
      <vt:lpstr>PowerPoint Presentation</vt:lpstr>
      <vt:lpstr>PowerPoint Presentation</vt:lpstr>
      <vt:lpstr>ECONOMIC DEVELOPMENT &amp; IDP SUPPORT</vt:lpstr>
      <vt:lpstr>LOCAL ECONOMIC DEVELOPMENT &amp; IDP SUPPORT</vt:lpstr>
      <vt:lpstr>PowerPoint Presentation</vt:lpstr>
      <vt:lpstr>PowerPoint Presentation</vt:lpstr>
      <vt:lpstr>Recommendations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Makwana Phomolo</dc:creator>
  <cp:lastModifiedBy>Shereen Cassiem</cp:lastModifiedBy>
  <cp:revision>262</cp:revision>
  <cp:lastPrinted>2020-11-12T07:00:33Z</cp:lastPrinted>
  <dcterms:created xsi:type="dcterms:W3CDTF">2017-05-04T13:33:45Z</dcterms:created>
  <dcterms:modified xsi:type="dcterms:W3CDTF">2021-03-15T11:24:34Z</dcterms:modified>
</cp:coreProperties>
</file>