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9" r:id="rId2"/>
    <p:sldId id="305" r:id="rId3"/>
    <p:sldId id="326" r:id="rId4"/>
    <p:sldId id="507" r:id="rId5"/>
    <p:sldId id="504" r:id="rId6"/>
    <p:sldId id="508" r:id="rId7"/>
    <p:sldId id="505" r:id="rId8"/>
    <p:sldId id="506" r:id="rId9"/>
    <p:sldId id="477" r:id="rId10"/>
    <p:sldId id="450" r:id="rId11"/>
    <p:sldId id="482" r:id="rId12"/>
    <p:sldId id="458" r:id="rId13"/>
    <p:sldId id="451" r:id="rId14"/>
    <p:sldId id="454" r:id="rId15"/>
    <p:sldId id="459" r:id="rId16"/>
    <p:sldId id="478" r:id="rId17"/>
    <p:sldId id="438" r:id="rId18"/>
    <p:sldId id="483" r:id="rId19"/>
    <p:sldId id="481" r:id="rId20"/>
    <p:sldId id="510" r:id="rId21"/>
    <p:sldId id="500" r:id="rId22"/>
    <p:sldId id="501" r:id="rId23"/>
    <p:sldId id="502" r:id="rId24"/>
    <p:sldId id="503" r:id="rId25"/>
    <p:sldId id="480" r:id="rId26"/>
    <p:sldId id="470" r:id="rId27"/>
    <p:sldId id="460" r:id="rId28"/>
    <p:sldId id="511" r:id="rId29"/>
    <p:sldId id="462" r:id="rId30"/>
    <p:sldId id="479" r:id="rId31"/>
    <p:sldId id="464" r:id="rId32"/>
    <p:sldId id="489" r:id="rId33"/>
    <p:sldId id="472" r:id="rId34"/>
    <p:sldId id="484" r:id="rId35"/>
    <p:sldId id="396" r:id="rId36"/>
    <p:sldId id="397" r:id="rId37"/>
    <p:sldId id="439" r:id="rId38"/>
    <p:sldId id="399" r:id="rId39"/>
    <p:sldId id="497" r:id="rId40"/>
    <p:sldId id="400" r:id="rId41"/>
    <p:sldId id="415" r:id="rId42"/>
    <p:sldId id="440" r:id="rId43"/>
    <p:sldId id="442" r:id="rId44"/>
    <p:sldId id="443" r:id="rId45"/>
    <p:sldId id="475" r:id="rId46"/>
    <p:sldId id="441" r:id="rId47"/>
    <p:sldId id="452" r:id="rId48"/>
    <p:sldId id="444" r:id="rId49"/>
    <p:sldId id="499" r:id="rId50"/>
    <p:sldId id="412" r:id="rId51"/>
    <p:sldId id="487" r:id="rId52"/>
    <p:sldId id="432" r:id="rId53"/>
    <p:sldId id="466" r:id="rId54"/>
    <p:sldId id="490" r:id="rId55"/>
    <p:sldId id="436" r:id="rId56"/>
    <p:sldId id="488" r:id="rId57"/>
    <p:sldId id="495" r:id="rId58"/>
    <p:sldId id="496" r:id="rId59"/>
    <p:sldId id="437" r:id="rId60"/>
    <p:sldId id="468" r:id="rId61"/>
    <p:sldId id="492" r:id="rId62"/>
    <p:sldId id="509" r:id="rId63"/>
    <p:sldId id="494" r:id="rId64"/>
    <p:sldId id="434" r:id="rId65"/>
    <p:sldId id="435" r:id="rId66"/>
    <p:sldId id="474" r:id="rId67"/>
    <p:sldId id="498" r:id="rId68"/>
    <p:sldId id="306" r:id="rId69"/>
  </p:sldIdLst>
  <p:sldSz cx="10656888" cy="6011863"/>
  <p:notesSz cx="6858000" cy="9144000"/>
  <p:defaultTextStyle>
    <a:defPPr>
      <a:defRPr lang="en-US"/>
    </a:defPPr>
    <a:lvl1pPr marL="0" algn="l" defTabSz="1072827" rtl="0" eaLnBrk="1" latinLnBrk="0" hangingPunct="1">
      <a:defRPr sz="2000" kern="1200">
        <a:solidFill>
          <a:schemeClr val="tx1"/>
        </a:solidFill>
        <a:latin typeface="+mn-lt"/>
        <a:ea typeface="+mn-ea"/>
        <a:cs typeface="+mn-cs"/>
      </a:defRPr>
    </a:lvl1pPr>
    <a:lvl2pPr marL="536413" algn="l" defTabSz="1072827" rtl="0" eaLnBrk="1" latinLnBrk="0" hangingPunct="1">
      <a:defRPr sz="2000" kern="1200">
        <a:solidFill>
          <a:schemeClr val="tx1"/>
        </a:solidFill>
        <a:latin typeface="+mn-lt"/>
        <a:ea typeface="+mn-ea"/>
        <a:cs typeface="+mn-cs"/>
      </a:defRPr>
    </a:lvl2pPr>
    <a:lvl3pPr marL="1072827" algn="l" defTabSz="1072827" rtl="0" eaLnBrk="1" latinLnBrk="0" hangingPunct="1">
      <a:defRPr sz="2000" kern="1200">
        <a:solidFill>
          <a:schemeClr val="tx1"/>
        </a:solidFill>
        <a:latin typeface="+mn-lt"/>
        <a:ea typeface="+mn-ea"/>
        <a:cs typeface="+mn-cs"/>
      </a:defRPr>
    </a:lvl3pPr>
    <a:lvl4pPr marL="1609238" algn="l" defTabSz="1072827" rtl="0" eaLnBrk="1" latinLnBrk="0" hangingPunct="1">
      <a:defRPr sz="2000" kern="1200">
        <a:solidFill>
          <a:schemeClr val="tx1"/>
        </a:solidFill>
        <a:latin typeface="+mn-lt"/>
        <a:ea typeface="+mn-ea"/>
        <a:cs typeface="+mn-cs"/>
      </a:defRPr>
    </a:lvl4pPr>
    <a:lvl5pPr marL="2145652" algn="l" defTabSz="1072827" rtl="0" eaLnBrk="1" latinLnBrk="0" hangingPunct="1">
      <a:defRPr sz="2000" kern="1200">
        <a:solidFill>
          <a:schemeClr val="tx1"/>
        </a:solidFill>
        <a:latin typeface="+mn-lt"/>
        <a:ea typeface="+mn-ea"/>
        <a:cs typeface="+mn-cs"/>
      </a:defRPr>
    </a:lvl5pPr>
    <a:lvl6pPr marL="2682065" algn="l" defTabSz="1072827" rtl="0" eaLnBrk="1" latinLnBrk="0" hangingPunct="1">
      <a:defRPr sz="2000" kern="1200">
        <a:solidFill>
          <a:schemeClr val="tx1"/>
        </a:solidFill>
        <a:latin typeface="+mn-lt"/>
        <a:ea typeface="+mn-ea"/>
        <a:cs typeface="+mn-cs"/>
      </a:defRPr>
    </a:lvl6pPr>
    <a:lvl7pPr marL="3218478" algn="l" defTabSz="1072827" rtl="0" eaLnBrk="1" latinLnBrk="0" hangingPunct="1">
      <a:defRPr sz="2000" kern="1200">
        <a:solidFill>
          <a:schemeClr val="tx1"/>
        </a:solidFill>
        <a:latin typeface="+mn-lt"/>
        <a:ea typeface="+mn-ea"/>
        <a:cs typeface="+mn-cs"/>
      </a:defRPr>
    </a:lvl7pPr>
    <a:lvl8pPr marL="3754892" algn="l" defTabSz="1072827" rtl="0" eaLnBrk="1" latinLnBrk="0" hangingPunct="1">
      <a:defRPr sz="2000" kern="1200">
        <a:solidFill>
          <a:schemeClr val="tx1"/>
        </a:solidFill>
        <a:latin typeface="+mn-lt"/>
        <a:ea typeface="+mn-ea"/>
        <a:cs typeface="+mn-cs"/>
      </a:defRPr>
    </a:lvl8pPr>
    <a:lvl9pPr marL="4291305" algn="l" defTabSz="1072827"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94">
          <p15:clr>
            <a:srgbClr val="A4A3A4"/>
          </p15:clr>
        </p15:guide>
        <p15:guide id="2" pos="33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73939" autoAdjust="0"/>
  </p:normalViewPr>
  <p:slideViewPr>
    <p:cSldViewPr>
      <p:cViewPr varScale="1">
        <p:scale>
          <a:sx n="62" d="100"/>
          <a:sy n="62" d="100"/>
        </p:scale>
        <p:origin x="1398" y="60"/>
      </p:cViewPr>
      <p:guideLst>
        <p:guide orient="horz" pos="1894"/>
        <p:guide pos="335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0716B4-D0C9-40B0-8D30-71B964FE9F36}" type="datetimeFigureOut">
              <a:rPr lang="en-ZA" smtClean="0"/>
              <a:pPr/>
              <a:t>2021/03/15</a:t>
            </a:fld>
            <a:endParaRPr lang="en-Z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23147B-DF78-4C0C-BC0E-88E2B4482C74}" type="slidenum">
              <a:rPr lang="en-ZA" smtClean="0"/>
              <a:pPr/>
              <a:t>‹#›</a:t>
            </a:fld>
            <a:endParaRPr lang="en-ZA"/>
          </a:p>
        </p:txBody>
      </p:sp>
    </p:spTree>
    <p:extLst>
      <p:ext uri="{BB962C8B-B14F-4D97-AF65-F5344CB8AC3E}">
        <p14:creationId xmlns:p14="http://schemas.microsoft.com/office/powerpoint/2010/main" val="2713928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C492A9-9F31-4E34-BEEC-8BE14D16C0AF}" type="datetimeFigureOut">
              <a:rPr lang="en-ZA" smtClean="0"/>
              <a:pPr/>
              <a:t>2021/03/15</a:t>
            </a:fld>
            <a:endParaRPr lang="en-ZA"/>
          </a:p>
        </p:txBody>
      </p:sp>
      <p:sp>
        <p:nvSpPr>
          <p:cNvPr id="4" name="Slide Image Placeholder 3"/>
          <p:cNvSpPr>
            <a:spLocks noGrp="1" noRot="1" noChangeAspect="1"/>
          </p:cNvSpPr>
          <p:nvPr>
            <p:ph type="sldImg" idx="2"/>
          </p:nvPr>
        </p:nvSpPr>
        <p:spPr>
          <a:xfrm>
            <a:off x="693738" y="1143000"/>
            <a:ext cx="5470525"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F68D42-AD4B-418A-B54F-22F65AB9615F}" type="slidenum">
              <a:rPr lang="en-ZA" smtClean="0"/>
              <a:pPr/>
              <a:t>‹#›</a:t>
            </a:fld>
            <a:endParaRPr lang="en-ZA"/>
          </a:p>
        </p:txBody>
      </p:sp>
    </p:spTree>
    <p:extLst>
      <p:ext uri="{BB962C8B-B14F-4D97-AF65-F5344CB8AC3E}">
        <p14:creationId xmlns:p14="http://schemas.microsoft.com/office/powerpoint/2010/main" val="76171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6F68D42-AD4B-418A-B54F-22F65AB9615F}" type="slidenum">
              <a:rPr lang="en-ZA" smtClean="0"/>
              <a:pPr/>
              <a:t>3</a:t>
            </a:fld>
            <a:endParaRPr lang="en-ZA"/>
          </a:p>
        </p:txBody>
      </p:sp>
    </p:spTree>
    <p:extLst>
      <p:ext uri="{BB962C8B-B14F-4D97-AF65-F5344CB8AC3E}">
        <p14:creationId xmlns:p14="http://schemas.microsoft.com/office/powerpoint/2010/main" val="2653441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6F68D42-AD4B-418A-B54F-22F65AB9615F}" type="slidenum">
              <a:rPr lang="en-ZA" smtClean="0"/>
              <a:pPr/>
              <a:t>59</a:t>
            </a:fld>
            <a:endParaRPr lang="en-ZA"/>
          </a:p>
        </p:txBody>
      </p:sp>
    </p:spTree>
    <p:extLst>
      <p:ext uri="{BB962C8B-B14F-4D97-AF65-F5344CB8AC3E}">
        <p14:creationId xmlns:p14="http://schemas.microsoft.com/office/powerpoint/2010/main" val="683171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6F68D42-AD4B-418A-B54F-22F65AB9615F}" type="slidenum">
              <a:rPr lang="en-ZA" smtClean="0"/>
              <a:pPr/>
              <a:t>4</a:t>
            </a:fld>
            <a:endParaRPr lang="en-ZA"/>
          </a:p>
        </p:txBody>
      </p:sp>
    </p:spTree>
    <p:extLst>
      <p:ext uri="{BB962C8B-B14F-4D97-AF65-F5344CB8AC3E}">
        <p14:creationId xmlns:p14="http://schemas.microsoft.com/office/powerpoint/2010/main" val="928066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6F68D42-AD4B-418A-B54F-22F65AB9615F}" type="slidenum">
              <a:rPr lang="en-ZA" smtClean="0"/>
              <a:pPr/>
              <a:t>5</a:t>
            </a:fld>
            <a:endParaRPr lang="en-ZA"/>
          </a:p>
        </p:txBody>
      </p:sp>
    </p:spTree>
    <p:extLst>
      <p:ext uri="{BB962C8B-B14F-4D97-AF65-F5344CB8AC3E}">
        <p14:creationId xmlns:p14="http://schemas.microsoft.com/office/powerpoint/2010/main" val="891947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6F68D42-AD4B-418A-B54F-22F65AB9615F}" type="slidenum">
              <a:rPr lang="en-ZA" smtClean="0"/>
              <a:pPr/>
              <a:t>6</a:t>
            </a:fld>
            <a:endParaRPr lang="en-ZA"/>
          </a:p>
        </p:txBody>
      </p:sp>
    </p:spTree>
    <p:extLst>
      <p:ext uri="{BB962C8B-B14F-4D97-AF65-F5344CB8AC3E}">
        <p14:creationId xmlns:p14="http://schemas.microsoft.com/office/powerpoint/2010/main" val="3025177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6F68D42-AD4B-418A-B54F-22F65AB9615F}" type="slidenum">
              <a:rPr lang="en-ZA" smtClean="0"/>
              <a:pPr/>
              <a:t>7</a:t>
            </a:fld>
            <a:endParaRPr lang="en-ZA"/>
          </a:p>
        </p:txBody>
      </p:sp>
    </p:spTree>
    <p:extLst>
      <p:ext uri="{BB962C8B-B14F-4D97-AF65-F5344CB8AC3E}">
        <p14:creationId xmlns:p14="http://schemas.microsoft.com/office/powerpoint/2010/main" val="1575632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6F68D42-AD4B-418A-B54F-22F65AB9615F}" type="slidenum">
              <a:rPr lang="en-ZA" smtClean="0"/>
              <a:pPr/>
              <a:t>8</a:t>
            </a:fld>
            <a:endParaRPr lang="en-ZA"/>
          </a:p>
        </p:txBody>
      </p:sp>
    </p:spTree>
    <p:extLst>
      <p:ext uri="{BB962C8B-B14F-4D97-AF65-F5344CB8AC3E}">
        <p14:creationId xmlns:p14="http://schemas.microsoft.com/office/powerpoint/2010/main" val="382220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6F68D42-AD4B-418A-B54F-22F65AB9615F}" type="slidenum">
              <a:rPr lang="en-ZA" smtClean="0"/>
              <a:pPr/>
              <a:t>17</a:t>
            </a:fld>
            <a:endParaRPr lang="en-ZA"/>
          </a:p>
        </p:txBody>
      </p:sp>
    </p:spTree>
    <p:extLst>
      <p:ext uri="{BB962C8B-B14F-4D97-AF65-F5344CB8AC3E}">
        <p14:creationId xmlns:p14="http://schemas.microsoft.com/office/powerpoint/2010/main" val="909975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6F68D42-AD4B-418A-B54F-22F65AB9615F}" type="slidenum">
              <a:rPr lang="en-ZA" smtClean="0"/>
              <a:pPr/>
              <a:t>18</a:t>
            </a:fld>
            <a:endParaRPr lang="en-ZA"/>
          </a:p>
        </p:txBody>
      </p:sp>
    </p:spTree>
    <p:extLst>
      <p:ext uri="{BB962C8B-B14F-4D97-AF65-F5344CB8AC3E}">
        <p14:creationId xmlns:p14="http://schemas.microsoft.com/office/powerpoint/2010/main" val="3438383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6F68D42-AD4B-418A-B54F-22F65AB9615F}" type="slidenum">
              <a:rPr lang="en-ZA" smtClean="0"/>
              <a:pPr/>
              <a:t>35</a:t>
            </a:fld>
            <a:endParaRPr lang="en-ZA"/>
          </a:p>
        </p:txBody>
      </p:sp>
    </p:spTree>
    <p:extLst>
      <p:ext uri="{BB962C8B-B14F-4D97-AF65-F5344CB8AC3E}">
        <p14:creationId xmlns:p14="http://schemas.microsoft.com/office/powerpoint/2010/main" val="4276296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99268" y="1867581"/>
            <a:ext cx="9058355" cy="1288652"/>
          </a:xfrm>
        </p:spPr>
        <p:txBody>
          <a:bodyPr/>
          <a:lstStyle/>
          <a:p>
            <a:r>
              <a:rPr lang="en-US" smtClean="0"/>
              <a:t>Click to edit Master title style</a:t>
            </a:r>
            <a:endParaRPr lang="en-ZA"/>
          </a:p>
        </p:txBody>
      </p:sp>
      <p:sp>
        <p:nvSpPr>
          <p:cNvPr id="3" name="Subtitle 2"/>
          <p:cNvSpPr>
            <a:spLocks noGrp="1"/>
          </p:cNvSpPr>
          <p:nvPr>
            <p:ph type="subTitle" idx="1"/>
          </p:nvPr>
        </p:nvSpPr>
        <p:spPr>
          <a:xfrm>
            <a:off x="1598534" y="3406726"/>
            <a:ext cx="7459822" cy="1536365"/>
          </a:xfrm>
        </p:spPr>
        <p:txBody>
          <a:bodyPr/>
          <a:lstStyle>
            <a:lvl1pPr marL="0" indent="0" algn="ctr">
              <a:buNone/>
              <a:defRPr>
                <a:solidFill>
                  <a:schemeClr val="tx1">
                    <a:tint val="75000"/>
                  </a:schemeClr>
                </a:solidFill>
              </a:defRPr>
            </a:lvl1pPr>
            <a:lvl2pPr marL="536413" indent="0" algn="ctr">
              <a:buNone/>
              <a:defRPr>
                <a:solidFill>
                  <a:schemeClr val="tx1">
                    <a:tint val="75000"/>
                  </a:schemeClr>
                </a:solidFill>
              </a:defRPr>
            </a:lvl2pPr>
            <a:lvl3pPr marL="1072827" indent="0" algn="ctr">
              <a:buNone/>
              <a:defRPr>
                <a:solidFill>
                  <a:schemeClr val="tx1">
                    <a:tint val="75000"/>
                  </a:schemeClr>
                </a:solidFill>
              </a:defRPr>
            </a:lvl3pPr>
            <a:lvl4pPr marL="1609238" indent="0" algn="ctr">
              <a:buNone/>
              <a:defRPr>
                <a:solidFill>
                  <a:schemeClr val="tx1">
                    <a:tint val="75000"/>
                  </a:schemeClr>
                </a:solidFill>
              </a:defRPr>
            </a:lvl4pPr>
            <a:lvl5pPr marL="2145652" indent="0" algn="ctr">
              <a:buNone/>
              <a:defRPr>
                <a:solidFill>
                  <a:schemeClr val="tx1">
                    <a:tint val="75000"/>
                  </a:schemeClr>
                </a:solidFill>
              </a:defRPr>
            </a:lvl5pPr>
            <a:lvl6pPr marL="2682065" indent="0" algn="ctr">
              <a:buNone/>
              <a:defRPr>
                <a:solidFill>
                  <a:schemeClr val="tx1">
                    <a:tint val="75000"/>
                  </a:schemeClr>
                </a:solidFill>
              </a:defRPr>
            </a:lvl6pPr>
            <a:lvl7pPr marL="3218478" indent="0" algn="ctr">
              <a:buNone/>
              <a:defRPr>
                <a:solidFill>
                  <a:schemeClr val="tx1">
                    <a:tint val="75000"/>
                  </a:schemeClr>
                </a:solidFill>
              </a:defRPr>
            </a:lvl7pPr>
            <a:lvl8pPr marL="3754892" indent="0" algn="ctr">
              <a:buNone/>
              <a:defRPr>
                <a:solidFill>
                  <a:schemeClr val="tx1">
                    <a:tint val="75000"/>
                  </a:schemeClr>
                </a:solidFill>
              </a:defRPr>
            </a:lvl8pPr>
            <a:lvl9pPr marL="4291305"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9BD7719D-DB7D-4547-B590-DD5291DDDD8D}" type="datetimeFigureOut">
              <a:rPr lang="en-US" smtClean="0"/>
              <a:pPr/>
              <a:t>3/15/2021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44A16C-3BFE-4B9B-991C-5C043E0636EA}"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BD7719D-DB7D-4547-B590-DD5291DDDD8D}" type="datetimeFigureOut">
              <a:rPr lang="en-US" smtClean="0"/>
              <a:pPr/>
              <a:t>3/15/2021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44A16C-3BFE-4B9B-991C-5C043E0636EA}"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6243" y="240765"/>
            <a:ext cx="2397800" cy="512956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532845" y="240765"/>
            <a:ext cx="7015785" cy="51295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BD7719D-DB7D-4547-B590-DD5291DDDD8D}" type="datetimeFigureOut">
              <a:rPr lang="en-US" smtClean="0"/>
              <a:pPr/>
              <a:t>3/15/2021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44A16C-3BFE-4B9B-991C-5C043E0636EA}"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BD7719D-DB7D-4547-B590-DD5291DDDD8D}" type="datetimeFigureOut">
              <a:rPr lang="en-US" smtClean="0"/>
              <a:pPr/>
              <a:t>3/15/2021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44A16C-3BFE-4B9B-991C-5C043E0636EA}"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1823" y="3863186"/>
            <a:ext cx="9058355" cy="1194023"/>
          </a:xfrm>
        </p:spPr>
        <p:txBody>
          <a:bodyPr anchor="t"/>
          <a:lstStyle>
            <a:lvl1pPr algn="l">
              <a:defRPr sz="4700" b="1" cap="all"/>
            </a:lvl1pPr>
          </a:lstStyle>
          <a:p>
            <a:r>
              <a:rPr lang="en-US" smtClean="0"/>
              <a:t>Click to edit Master title style</a:t>
            </a:r>
            <a:endParaRPr lang="en-ZA"/>
          </a:p>
        </p:txBody>
      </p:sp>
      <p:sp>
        <p:nvSpPr>
          <p:cNvPr id="3" name="Text Placeholder 2"/>
          <p:cNvSpPr>
            <a:spLocks noGrp="1"/>
          </p:cNvSpPr>
          <p:nvPr>
            <p:ph type="body" idx="1"/>
          </p:nvPr>
        </p:nvSpPr>
        <p:spPr>
          <a:xfrm>
            <a:off x="841823" y="2548094"/>
            <a:ext cx="9058355" cy="1315095"/>
          </a:xfrm>
        </p:spPr>
        <p:txBody>
          <a:bodyPr anchor="b"/>
          <a:lstStyle>
            <a:lvl1pPr marL="0" indent="0">
              <a:buNone/>
              <a:defRPr sz="2200">
                <a:solidFill>
                  <a:schemeClr val="tx1">
                    <a:tint val="75000"/>
                  </a:schemeClr>
                </a:solidFill>
              </a:defRPr>
            </a:lvl1pPr>
            <a:lvl2pPr marL="536413" indent="0">
              <a:buNone/>
              <a:defRPr sz="2000">
                <a:solidFill>
                  <a:schemeClr val="tx1">
                    <a:tint val="75000"/>
                  </a:schemeClr>
                </a:solidFill>
              </a:defRPr>
            </a:lvl2pPr>
            <a:lvl3pPr marL="1072827" indent="0">
              <a:buNone/>
              <a:defRPr sz="1800">
                <a:solidFill>
                  <a:schemeClr val="tx1">
                    <a:tint val="75000"/>
                  </a:schemeClr>
                </a:solidFill>
              </a:defRPr>
            </a:lvl3pPr>
            <a:lvl4pPr marL="1609238" indent="0">
              <a:buNone/>
              <a:defRPr sz="1600">
                <a:solidFill>
                  <a:schemeClr val="tx1">
                    <a:tint val="75000"/>
                  </a:schemeClr>
                </a:solidFill>
              </a:defRPr>
            </a:lvl4pPr>
            <a:lvl5pPr marL="2145652" indent="0">
              <a:buNone/>
              <a:defRPr sz="1600">
                <a:solidFill>
                  <a:schemeClr val="tx1">
                    <a:tint val="75000"/>
                  </a:schemeClr>
                </a:solidFill>
              </a:defRPr>
            </a:lvl5pPr>
            <a:lvl6pPr marL="2682065" indent="0">
              <a:buNone/>
              <a:defRPr sz="1600">
                <a:solidFill>
                  <a:schemeClr val="tx1">
                    <a:tint val="75000"/>
                  </a:schemeClr>
                </a:solidFill>
              </a:defRPr>
            </a:lvl6pPr>
            <a:lvl7pPr marL="3218478" indent="0">
              <a:buNone/>
              <a:defRPr sz="1600">
                <a:solidFill>
                  <a:schemeClr val="tx1">
                    <a:tint val="75000"/>
                  </a:schemeClr>
                </a:solidFill>
              </a:defRPr>
            </a:lvl7pPr>
            <a:lvl8pPr marL="3754892" indent="0">
              <a:buNone/>
              <a:defRPr sz="1600">
                <a:solidFill>
                  <a:schemeClr val="tx1">
                    <a:tint val="75000"/>
                  </a:schemeClr>
                </a:solidFill>
              </a:defRPr>
            </a:lvl8pPr>
            <a:lvl9pPr marL="4291305"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7719D-DB7D-4547-B590-DD5291DDDD8D}" type="datetimeFigureOut">
              <a:rPr lang="en-US" smtClean="0"/>
              <a:pPr/>
              <a:t>3/15/2021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44A16C-3BFE-4B9B-991C-5C043E0636EA}"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532846" y="1402772"/>
            <a:ext cx="4706792" cy="3967553"/>
          </a:xfrm>
        </p:spPr>
        <p:txBody>
          <a:bodyPr/>
          <a:lstStyle>
            <a:lvl1pPr>
              <a:defRPr sz="3300"/>
            </a:lvl1pPr>
            <a:lvl2pPr>
              <a:defRPr sz="29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417252" y="1402772"/>
            <a:ext cx="4706792" cy="3967553"/>
          </a:xfrm>
        </p:spPr>
        <p:txBody>
          <a:bodyPr/>
          <a:lstStyle>
            <a:lvl1pPr>
              <a:defRPr sz="3300"/>
            </a:lvl1pPr>
            <a:lvl2pPr>
              <a:defRPr sz="29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9BD7719D-DB7D-4547-B590-DD5291DDDD8D}" type="datetimeFigureOut">
              <a:rPr lang="en-US" smtClean="0"/>
              <a:pPr/>
              <a:t>3/15/2021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844A16C-3BFE-4B9B-991C-5C043E0636EA}"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532846" y="1345718"/>
            <a:ext cx="4708643" cy="560831"/>
          </a:xfrm>
        </p:spPr>
        <p:txBody>
          <a:bodyPr anchor="b"/>
          <a:lstStyle>
            <a:lvl1pPr marL="0" indent="0">
              <a:buNone/>
              <a:defRPr sz="2900" b="1"/>
            </a:lvl1pPr>
            <a:lvl2pPr marL="536413" indent="0">
              <a:buNone/>
              <a:defRPr sz="2200" b="1"/>
            </a:lvl2pPr>
            <a:lvl3pPr marL="1072827" indent="0">
              <a:buNone/>
              <a:defRPr sz="2000" b="1"/>
            </a:lvl3pPr>
            <a:lvl4pPr marL="1609238" indent="0">
              <a:buNone/>
              <a:defRPr sz="1800" b="1"/>
            </a:lvl4pPr>
            <a:lvl5pPr marL="2145652" indent="0">
              <a:buNone/>
              <a:defRPr sz="1800" b="1"/>
            </a:lvl5pPr>
            <a:lvl6pPr marL="2682065" indent="0">
              <a:buNone/>
              <a:defRPr sz="1800" b="1"/>
            </a:lvl6pPr>
            <a:lvl7pPr marL="3218478" indent="0">
              <a:buNone/>
              <a:defRPr sz="1800" b="1"/>
            </a:lvl7pPr>
            <a:lvl8pPr marL="3754892" indent="0">
              <a:buNone/>
              <a:defRPr sz="1800" b="1"/>
            </a:lvl8pPr>
            <a:lvl9pPr marL="4291305"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2846" y="1906549"/>
            <a:ext cx="4708643" cy="3463777"/>
          </a:xfrm>
        </p:spPr>
        <p:txBody>
          <a:bodyPr/>
          <a:lstStyle>
            <a:lvl1pPr>
              <a:defRPr sz="29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413553" y="1345718"/>
            <a:ext cx="4710493" cy="560831"/>
          </a:xfrm>
        </p:spPr>
        <p:txBody>
          <a:bodyPr anchor="b"/>
          <a:lstStyle>
            <a:lvl1pPr marL="0" indent="0">
              <a:buNone/>
              <a:defRPr sz="2900" b="1"/>
            </a:lvl1pPr>
            <a:lvl2pPr marL="536413" indent="0">
              <a:buNone/>
              <a:defRPr sz="2200" b="1"/>
            </a:lvl2pPr>
            <a:lvl3pPr marL="1072827" indent="0">
              <a:buNone/>
              <a:defRPr sz="2000" b="1"/>
            </a:lvl3pPr>
            <a:lvl4pPr marL="1609238" indent="0">
              <a:buNone/>
              <a:defRPr sz="1800" b="1"/>
            </a:lvl4pPr>
            <a:lvl5pPr marL="2145652" indent="0">
              <a:buNone/>
              <a:defRPr sz="1800" b="1"/>
            </a:lvl5pPr>
            <a:lvl6pPr marL="2682065" indent="0">
              <a:buNone/>
              <a:defRPr sz="1800" b="1"/>
            </a:lvl6pPr>
            <a:lvl7pPr marL="3218478" indent="0">
              <a:buNone/>
              <a:defRPr sz="1800" b="1"/>
            </a:lvl7pPr>
            <a:lvl8pPr marL="3754892" indent="0">
              <a:buNone/>
              <a:defRPr sz="1800" b="1"/>
            </a:lvl8pPr>
            <a:lvl9pPr marL="4291305"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13553" y="1906549"/>
            <a:ext cx="4710493" cy="3463777"/>
          </a:xfrm>
        </p:spPr>
        <p:txBody>
          <a:bodyPr/>
          <a:lstStyle>
            <a:lvl1pPr>
              <a:defRPr sz="29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9BD7719D-DB7D-4547-B590-DD5291DDDD8D}" type="datetimeFigureOut">
              <a:rPr lang="en-US" smtClean="0"/>
              <a:pPr/>
              <a:t>3/15/2021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844A16C-3BFE-4B9B-991C-5C043E0636EA}"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9BD7719D-DB7D-4547-B590-DD5291DDDD8D}" type="datetimeFigureOut">
              <a:rPr lang="en-US" smtClean="0"/>
              <a:pPr/>
              <a:t>3/15/2021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844A16C-3BFE-4B9B-991C-5C043E0636EA}"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7719D-DB7D-4547-B590-DD5291DDDD8D}" type="datetimeFigureOut">
              <a:rPr lang="en-US" smtClean="0"/>
              <a:pPr/>
              <a:t>3/15/2021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844A16C-3BFE-4B9B-991C-5C043E0636EA}"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2848" y="239367"/>
            <a:ext cx="3506044" cy="1018677"/>
          </a:xfrm>
        </p:spPr>
        <p:txBody>
          <a:bodyPr anchor="b"/>
          <a:lstStyle>
            <a:lvl1pPr algn="l">
              <a:defRPr sz="2200" b="1"/>
            </a:lvl1pPr>
          </a:lstStyle>
          <a:p>
            <a:r>
              <a:rPr lang="en-US" smtClean="0"/>
              <a:t>Click to edit Master title style</a:t>
            </a:r>
            <a:endParaRPr lang="en-ZA"/>
          </a:p>
        </p:txBody>
      </p:sp>
      <p:sp>
        <p:nvSpPr>
          <p:cNvPr id="3" name="Content Placeholder 2"/>
          <p:cNvSpPr>
            <a:spLocks noGrp="1"/>
          </p:cNvSpPr>
          <p:nvPr>
            <p:ph idx="1"/>
          </p:nvPr>
        </p:nvSpPr>
        <p:spPr>
          <a:xfrm>
            <a:off x="4166549" y="239370"/>
            <a:ext cx="5957496" cy="5130959"/>
          </a:xfrm>
        </p:spPr>
        <p:txBody>
          <a:bodyPr/>
          <a:lstStyle>
            <a:lvl1pPr>
              <a:defRPr sz="3900"/>
            </a:lvl1pPr>
            <a:lvl2pPr>
              <a:defRPr sz="3300"/>
            </a:lvl2pPr>
            <a:lvl3pPr>
              <a:defRPr sz="29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532848" y="1258044"/>
            <a:ext cx="3506044" cy="4112282"/>
          </a:xfrm>
        </p:spPr>
        <p:txBody>
          <a:bodyPr/>
          <a:lstStyle>
            <a:lvl1pPr marL="0" indent="0">
              <a:buNone/>
              <a:defRPr sz="1600"/>
            </a:lvl1pPr>
            <a:lvl2pPr marL="536413" indent="0">
              <a:buNone/>
              <a:defRPr sz="1400"/>
            </a:lvl2pPr>
            <a:lvl3pPr marL="1072827" indent="0">
              <a:buNone/>
              <a:defRPr sz="1200"/>
            </a:lvl3pPr>
            <a:lvl4pPr marL="1609238" indent="0">
              <a:buNone/>
              <a:defRPr sz="1000"/>
            </a:lvl4pPr>
            <a:lvl5pPr marL="2145652" indent="0">
              <a:buNone/>
              <a:defRPr sz="1000"/>
            </a:lvl5pPr>
            <a:lvl6pPr marL="2682065" indent="0">
              <a:buNone/>
              <a:defRPr sz="1000"/>
            </a:lvl6pPr>
            <a:lvl7pPr marL="3218478" indent="0">
              <a:buNone/>
              <a:defRPr sz="1000"/>
            </a:lvl7pPr>
            <a:lvl8pPr marL="3754892" indent="0">
              <a:buNone/>
              <a:defRPr sz="1000"/>
            </a:lvl8pPr>
            <a:lvl9pPr marL="429130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7719D-DB7D-4547-B590-DD5291DDDD8D}" type="datetimeFigureOut">
              <a:rPr lang="en-US" smtClean="0"/>
              <a:pPr/>
              <a:t>3/15/2021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844A16C-3BFE-4B9B-991C-5C043E0636EA}"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8825" y="4208308"/>
            <a:ext cx="6394133" cy="496814"/>
          </a:xfrm>
        </p:spPr>
        <p:txBody>
          <a:bodyPr anchor="b"/>
          <a:lstStyle>
            <a:lvl1pPr algn="l">
              <a:defRPr sz="2200" b="1"/>
            </a:lvl1pPr>
          </a:lstStyle>
          <a:p>
            <a:r>
              <a:rPr lang="en-US" smtClean="0"/>
              <a:t>Click to edit Master title style</a:t>
            </a:r>
            <a:endParaRPr lang="en-ZA"/>
          </a:p>
        </p:txBody>
      </p:sp>
      <p:sp>
        <p:nvSpPr>
          <p:cNvPr id="3" name="Picture Placeholder 2"/>
          <p:cNvSpPr>
            <a:spLocks noGrp="1"/>
          </p:cNvSpPr>
          <p:nvPr>
            <p:ph type="pic" idx="1"/>
          </p:nvPr>
        </p:nvSpPr>
        <p:spPr>
          <a:xfrm>
            <a:off x="2088825" y="537169"/>
            <a:ext cx="6394133" cy="3607118"/>
          </a:xfrm>
        </p:spPr>
        <p:txBody>
          <a:bodyPr/>
          <a:lstStyle>
            <a:lvl1pPr marL="0" indent="0">
              <a:buNone/>
              <a:defRPr sz="3900"/>
            </a:lvl1pPr>
            <a:lvl2pPr marL="536413" indent="0">
              <a:buNone/>
              <a:defRPr sz="3300"/>
            </a:lvl2pPr>
            <a:lvl3pPr marL="1072827" indent="0">
              <a:buNone/>
              <a:defRPr sz="2900"/>
            </a:lvl3pPr>
            <a:lvl4pPr marL="1609238" indent="0">
              <a:buNone/>
              <a:defRPr sz="2200"/>
            </a:lvl4pPr>
            <a:lvl5pPr marL="2145652" indent="0">
              <a:buNone/>
              <a:defRPr sz="2200"/>
            </a:lvl5pPr>
            <a:lvl6pPr marL="2682065" indent="0">
              <a:buNone/>
              <a:defRPr sz="2200"/>
            </a:lvl6pPr>
            <a:lvl7pPr marL="3218478" indent="0">
              <a:buNone/>
              <a:defRPr sz="2200"/>
            </a:lvl7pPr>
            <a:lvl8pPr marL="3754892" indent="0">
              <a:buNone/>
              <a:defRPr sz="2200"/>
            </a:lvl8pPr>
            <a:lvl9pPr marL="4291305" indent="0">
              <a:buNone/>
              <a:defRPr sz="2200"/>
            </a:lvl9pPr>
          </a:lstStyle>
          <a:p>
            <a:endParaRPr lang="en-ZA"/>
          </a:p>
        </p:txBody>
      </p:sp>
      <p:sp>
        <p:nvSpPr>
          <p:cNvPr id="4" name="Text Placeholder 3"/>
          <p:cNvSpPr>
            <a:spLocks noGrp="1"/>
          </p:cNvSpPr>
          <p:nvPr>
            <p:ph type="body" sz="half" idx="2"/>
          </p:nvPr>
        </p:nvSpPr>
        <p:spPr>
          <a:xfrm>
            <a:off x="2088825" y="4705125"/>
            <a:ext cx="6394133" cy="705559"/>
          </a:xfrm>
        </p:spPr>
        <p:txBody>
          <a:bodyPr/>
          <a:lstStyle>
            <a:lvl1pPr marL="0" indent="0">
              <a:buNone/>
              <a:defRPr sz="1600"/>
            </a:lvl1pPr>
            <a:lvl2pPr marL="536413" indent="0">
              <a:buNone/>
              <a:defRPr sz="1400"/>
            </a:lvl2pPr>
            <a:lvl3pPr marL="1072827" indent="0">
              <a:buNone/>
              <a:defRPr sz="1200"/>
            </a:lvl3pPr>
            <a:lvl4pPr marL="1609238" indent="0">
              <a:buNone/>
              <a:defRPr sz="1000"/>
            </a:lvl4pPr>
            <a:lvl5pPr marL="2145652" indent="0">
              <a:buNone/>
              <a:defRPr sz="1000"/>
            </a:lvl5pPr>
            <a:lvl6pPr marL="2682065" indent="0">
              <a:buNone/>
              <a:defRPr sz="1000"/>
            </a:lvl6pPr>
            <a:lvl7pPr marL="3218478" indent="0">
              <a:buNone/>
              <a:defRPr sz="1000"/>
            </a:lvl7pPr>
            <a:lvl8pPr marL="3754892" indent="0">
              <a:buNone/>
              <a:defRPr sz="1000"/>
            </a:lvl8pPr>
            <a:lvl9pPr marL="429130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7719D-DB7D-4547-B590-DD5291DDDD8D}" type="datetimeFigureOut">
              <a:rPr lang="en-US" smtClean="0"/>
              <a:pPr/>
              <a:t>3/15/2021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844A16C-3BFE-4B9B-991C-5C043E0636EA}"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2846" y="240761"/>
            <a:ext cx="9591199" cy="1001977"/>
          </a:xfrm>
          <a:prstGeom prst="rect">
            <a:avLst/>
          </a:prstGeom>
        </p:spPr>
        <p:txBody>
          <a:bodyPr vert="horz" lIns="107283" tIns="53640" rIns="107283" bIns="5364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532846" y="1402772"/>
            <a:ext cx="9591199" cy="3967553"/>
          </a:xfrm>
          <a:prstGeom prst="rect">
            <a:avLst/>
          </a:prstGeom>
        </p:spPr>
        <p:txBody>
          <a:bodyPr vert="horz" lIns="107283" tIns="53640" rIns="107283" bIns="5364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532846" y="5572116"/>
            <a:ext cx="2486607" cy="320074"/>
          </a:xfrm>
          <a:prstGeom prst="rect">
            <a:avLst/>
          </a:prstGeom>
        </p:spPr>
        <p:txBody>
          <a:bodyPr vert="horz" lIns="107283" tIns="53640" rIns="107283" bIns="53640" rtlCol="0" anchor="ctr"/>
          <a:lstStyle>
            <a:lvl1pPr algn="l">
              <a:defRPr sz="1400">
                <a:solidFill>
                  <a:schemeClr val="tx1">
                    <a:tint val="75000"/>
                  </a:schemeClr>
                </a:solidFill>
              </a:defRPr>
            </a:lvl1pPr>
          </a:lstStyle>
          <a:p>
            <a:fld id="{9BD7719D-DB7D-4547-B590-DD5291DDDD8D}" type="datetimeFigureOut">
              <a:rPr lang="en-US" smtClean="0"/>
              <a:pPr/>
              <a:t>3/15/2021</a:t>
            </a:fld>
            <a:endParaRPr lang="en-ZA"/>
          </a:p>
        </p:txBody>
      </p:sp>
      <p:sp>
        <p:nvSpPr>
          <p:cNvPr id="5" name="Footer Placeholder 4"/>
          <p:cNvSpPr>
            <a:spLocks noGrp="1"/>
          </p:cNvSpPr>
          <p:nvPr>
            <p:ph type="ftr" sz="quarter" idx="3"/>
          </p:nvPr>
        </p:nvSpPr>
        <p:spPr>
          <a:xfrm>
            <a:off x="3641105" y="5572116"/>
            <a:ext cx="3374681" cy="320074"/>
          </a:xfrm>
          <a:prstGeom prst="rect">
            <a:avLst/>
          </a:prstGeom>
        </p:spPr>
        <p:txBody>
          <a:bodyPr vert="horz" lIns="107283" tIns="53640" rIns="107283" bIns="53640" rtlCol="0" anchor="ctr"/>
          <a:lstStyle>
            <a:lvl1pPr algn="ctr">
              <a:defRPr sz="14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7637437" y="5572116"/>
            <a:ext cx="2486607" cy="320074"/>
          </a:xfrm>
          <a:prstGeom prst="rect">
            <a:avLst/>
          </a:prstGeom>
        </p:spPr>
        <p:txBody>
          <a:bodyPr vert="horz" lIns="107283" tIns="53640" rIns="107283" bIns="53640" rtlCol="0" anchor="ctr"/>
          <a:lstStyle>
            <a:lvl1pPr algn="r">
              <a:defRPr sz="1400">
                <a:solidFill>
                  <a:schemeClr val="tx1">
                    <a:tint val="75000"/>
                  </a:schemeClr>
                </a:solidFill>
              </a:defRPr>
            </a:lvl1pPr>
          </a:lstStyle>
          <a:p>
            <a:fld id="{7844A16C-3BFE-4B9B-991C-5C043E0636EA}"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2827" rtl="0" eaLnBrk="1" latinLnBrk="0" hangingPunct="1">
        <a:spcBef>
          <a:spcPct val="0"/>
        </a:spcBef>
        <a:buNone/>
        <a:defRPr sz="5300" kern="1200">
          <a:solidFill>
            <a:schemeClr val="tx1"/>
          </a:solidFill>
          <a:latin typeface="+mj-lt"/>
          <a:ea typeface="+mj-ea"/>
          <a:cs typeface="+mj-cs"/>
        </a:defRPr>
      </a:lvl1pPr>
    </p:titleStyle>
    <p:bodyStyle>
      <a:lvl1pPr marL="402310" indent="-402310" algn="l" defTabSz="1072827" rtl="0" eaLnBrk="1" latinLnBrk="0" hangingPunct="1">
        <a:spcBef>
          <a:spcPct val="20000"/>
        </a:spcBef>
        <a:buFont typeface="Arial" pitchFamily="34" charset="0"/>
        <a:buChar char="•"/>
        <a:defRPr sz="3900" kern="1200">
          <a:solidFill>
            <a:schemeClr val="tx1"/>
          </a:solidFill>
          <a:latin typeface="+mn-lt"/>
          <a:ea typeface="+mn-ea"/>
          <a:cs typeface="+mn-cs"/>
        </a:defRPr>
      </a:lvl1pPr>
      <a:lvl2pPr marL="871671" indent="-335258" algn="l" defTabSz="1072827"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32" indent="-268206" algn="l" defTabSz="1072827"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87744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413859"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950273"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48668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4023097"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559511"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72827" rtl="0" eaLnBrk="1" latinLnBrk="0" hangingPunct="1">
        <a:defRPr sz="2000" kern="1200">
          <a:solidFill>
            <a:schemeClr val="tx1"/>
          </a:solidFill>
          <a:latin typeface="+mn-lt"/>
          <a:ea typeface="+mn-ea"/>
          <a:cs typeface="+mn-cs"/>
        </a:defRPr>
      </a:lvl1pPr>
      <a:lvl2pPr marL="536413" algn="l" defTabSz="1072827" rtl="0" eaLnBrk="1" latinLnBrk="0" hangingPunct="1">
        <a:defRPr sz="2000" kern="1200">
          <a:solidFill>
            <a:schemeClr val="tx1"/>
          </a:solidFill>
          <a:latin typeface="+mn-lt"/>
          <a:ea typeface="+mn-ea"/>
          <a:cs typeface="+mn-cs"/>
        </a:defRPr>
      </a:lvl2pPr>
      <a:lvl3pPr marL="1072827" algn="l" defTabSz="1072827" rtl="0" eaLnBrk="1" latinLnBrk="0" hangingPunct="1">
        <a:defRPr sz="2000" kern="1200">
          <a:solidFill>
            <a:schemeClr val="tx1"/>
          </a:solidFill>
          <a:latin typeface="+mn-lt"/>
          <a:ea typeface="+mn-ea"/>
          <a:cs typeface="+mn-cs"/>
        </a:defRPr>
      </a:lvl3pPr>
      <a:lvl4pPr marL="1609238" algn="l" defTabSz="1072827" rtl="0" eaLnBrk="1" latinLnBrk="0" hangingPunct="1">
        <a:defRPr sz="2000" kern="1200">
          <a:solidFill>
            <a:schemeClr val="tx1"/>
          </a:solidFill>
          <a:latin typeface="+mn-lt"/>
          <a:ea typeface="+mn-ea"/>
          <a:cs typeface="+mn-cs"/>
        </a:defRPr>
      </a:lvl4pPr>
      <a:lvl5pPr marL="2145652" algn="l" defTabSz="1072827" rtl="0" eaLnBrk="1" latinLnBrk="0" hangingPunct="1">
        <a:defRPr sz="2000" kern="1200">
          <a:solidFill>
            <a:schemeClr val="tx1"/>
          </a:solidFill>
          <a:latin typeface="+mn-lt"/>
          <a:ea typeface="+mn-ea"/>
          <a:cs typeface="+mn-cs"/>
        </a:defRPr>
      </a:lvl5pPr>
      <a:lvl6pPr marL="2682065" algn="l" defTabSz="1072827" rtl="0" eaLnBrk="1" latinLnBrk="0" hangingPunct="1">
        <a:defRPr sz="2000" kern="1200">
          <a:solidFill>
            <a:schemeClr val="tx1"/>
          </a:solidFill>
          <a:latin typeface="+mn-lt"/>
          <a:ea typeface="+mn-ea"/>
          <a:cs typeface="+mn-cs"/>
        </a:defRPr>
      </a:lvl6pPr>
      <a:lvl7pPr marL="3218478" algn="l" defTabSz="1072827" rtl="0" eaLnBrk="1" latinLnBrk="0" hangingPunct="1">
        <a:defRPr sz="2000" kern="1200">
          <a:solidFill>
            <a:schemeClr val="tx1"/>
          </a:solidFill>
          <a:latin typeface="+mn-lt"/>
          <a:ea typeface="+mn-ea"/>
          <a:cs typeface="+mn-cs"/>
        </a:defRPr>
      </a:lvl7pPr>
      <a:lvl8pPr marL="3754892" algn="l" defTabSz="1072827" rtl="0" eaLnBrk="1" latinLnBrk="0" hangingPunct="1">
        <a:defRPr sz="2000" kern="1200">
          <a:solidFill>
            <a:schemeClr val="tx1"/>
          </a:solidFill>
          <a:latin typeface="+mn-lt"/>
          <a:ea typeface="+mn-ea"/>
          <a:cs typeface="+mn-cs"/>
        </a:defRPr>
      </a:lvl8pPr>
      <a:lvl9pPr marL="4291305" algn="l" defTabSz="107282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Excel_Worksheet1.xlsx"/></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6" y="629667"/>
            <a:ext cx="9591199" cy="613071"/>
          </a:xfrm>
        </p:spPr>
        <p:txBody>
          <a:bodyPr>
            <a:normAutofit fontScale="90000"/>
          </a:bodyPr>
          <a:lstStyle/>
          <a:p>
            <a:pPr algn="l"/>
            <a:r>
              <a:rPr lang="en-US" sz="4400" b="1" dirty="0">
                <a:latin typeface="Arial Narrow" panose="020B0606020202030204" pitchFamily="34" charset="0"/>
              </a:rPr>
              <a:t> </a:t>
            </a:r>
            <a:r>
              <a:rPr lang="en-US" sz="3100" b="1" dirty="0" smtClean="0">
                <a:latin typeface="Arial Narrow" panose="020B0606020202030204" pitchFamily="34" charset="0"/>
              </a:rPr>
              <a:t>1. State of Municipal Performance</a:t>
            </a:r>
            <a:endParaRPr lang="en-ZA" sz="3100" b="1" dirty="0">
              <a:latin typeface="Arial Narrow" panose="020B0606020202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0180986"/>
              </p:ext>
            </p:extLst>
          </p:nvPr>
        </p:nvGraphicFramePr>
        <p:xfrm>
          <a:off x="863947" y="2124596"/>
          <a:ext cx="9649072" cy="3374376"/>
        </p:xfrm>
        <a:graphic>
          <a:graphicData uri="http://schemas.openxmlformats.org/drawingml/2006/table">
            <a:tbl>
              <a:tblPr firstRow="1" bandRow="1">
                <a:tableStyleId>{5C22544A-7EE6-4342-B048-85BDC9FD1C3A}</a:tableStyleId>
              </a:tblPr>
              <a:tblGrid>
                <a:gridCol w="2083902">
                  <a:extLst>
                    <a:ext uri="{9D8B030D-6E8A-4147-A177-3AD203B41FA5}">
                      <a16:colId xmlns:a16="http://schemas.microsoft.com/office/drawing/2014/main" val="20000"/>
                    </a:ext>
                  </a:extLst>
                </a:gridCol>
                <a:gridCol w="2083902">
                  <a:extLst>
                    <a:ext uri="{9D8B030D-6E8A-4147-A177-3AD203B41FA5}">
                      <a16:colId xmlns:a16="http://schemas.microsoft.com/office/drawing/2014/main" val="20001"/>
                    </a:ext>
                  </a:extLst>
                </a:gridCol>
                <a:gridCol w="2484022">
                  <a:extLst>
                    <a:ext uri="{9D8B030D-6E8A-4147-A177-3AD203B41FA5}">
                      <a16:colId xmlns:a16="http://schemas.microsoft.com/office/drawing/2014/main" val="20002"/>
                    </a:ext>
                  </a:extLst>
                </a:gridCol>
                <a:gridCol w="1683782">
                  <a:extLst>
                    <a:ext uri="{9D8B030D-6E8A-4147-A177-3AD203B41FA5}">
                      <a16:colId xmlns:a16="http://schemas.microsoft.com/office/drawing/2014/main" val="20003"/>
                    </a:ext>
                  </a:extLst>
                </a:gridCol>
                <a:gridCol w="1313464">
                  <a:extLst>
                    <a:ext uri="{9D8B030D-6E8A-4147-A177-3AD203B41FA5}">
                      <a16:colId xmlns:a16="http://schemas.microsoft.com/office/drawing/2014/main" val="20004"/>
                    </a:ext>
                  </a:extLst>
                </a:gridCol>
              </a:tblGrid>
              <a:tr h="867696">
                <a:tc>
                  <a:txBody>
                    <a:bodyPr/>
                    <a:lstStyle/>
                    <a:p>
                      <a:r>
                        <a:rPr lang="en-ZA" sz="2400" b="1" dirty="0" smtClean="0">
                          <a:solidFill>
                            <a:schemeClr val="tx1"/>
                          </a:solidFill>
                          <a:latin typeface="+mj-lt"/>
                          <a:cs typeface="Arial" pitchFamily="34" charset="0"/>
                        </a:rPr>
                        <a:t>Year </a:t>
                      </a:r>
                      <a:endParaRPr lang="en-ZA" sz="2400" b="1" dirty="0">
                        <a:solidFill>
                          <a:schemeClr val="tx1"/>
                        </a:solidFill>
                        <a:latin typeface="+mj-lt"/>
                        <a:cs typeface="Arial" pitchFamily="34" charset="0"/>
                      </a:endParaRPr>
                    </a:p>
                  </a:txBody>
                  <a:tcPr anchor="ctr">
                    <a:solidFill>
                      <a:schemeClr val="accent3">
                        <a:lumMod val="75000"/>
                      </a:schemeClr>
                    </a:solidFill>
                  </a:tcPr>
                </a:tc>
                <a:tc>
                  <a:txBody>
                    <a:bodyPr/>
                    <a:lstStyle/>
                    <a:p>
                      <a:r>
                        <a:rPr lang="en-ZA" sz="2400" b="1" dirty="0" smtClean="0">
                          <a:solidFill>
                            <a:schemeClr val="tx1"/>
                          </a:solidFill>
                          <a:latin typeface="+mj-lt"/>
                          <a:cs typeface="Arial" pitchFamily="34" charset="0"/>
                        </a:rPr>
                        <a:t>Targets </a:t>
                      </a:r>
                      <a:endParaRPr lang="en-ZA" sz="2400" b="1" dirty="0">
                        <a:solidFill>
                          <a:schemeClr val="tx1"/>
                        </a:solidFill>
                        <a:latin typeface="+mj-lt"/>
                        <a:cs typeface="Arial" pitchFamily="34" charset="0"/>
                      </a:endParaRPr>
                    </a:p>
                  </a:txBody>
                  <a:tcPr anchor="ctr">
                    <a:solidFill>
                      <a:schemeClr val="accent3">
                        <a:lumMod val="75000"/>
                      </a:schemeClr>
                    </a:solidFill>
                  </a:tcPr>
                </a:tc>
                <a:tc>
                  <a:txBody>
                    <a:bodyPr/>
                    <a:lstStyle/>
                    <a:p>
                      <a:r>
                        <a:rPr lang="en-ZA" sz="2400" b="1" dirty="0" smtClean="0">
                          <a:solidFill>
                            <a:schemeClr val="tx1"/>
                          </a:solidFill>
                          <a:latin typeface="+mj-lt"/>
                          <a:cs typeface="Arial" pitchFamily="34" charset="0"/>
                        </a:rPr>
                        <a:t>Achieved </a:t>
                      </a:r>
                      <a:endParaRPr lang="en-ZA" sz="2400" b="1" dirty="0">
                        <a:solidFill>
                          <a:schemeClr val="tx1"/>
                        </a:solidFill>
                        <a:latin typeface="+mj-lt"/>
                        <a:cs typeface="Arial" pitchFamily="34" charset="0"/>
                      </a:endParaRPr>
                    </a:p>
                  </a:txBody>
                  <a:tcPr anchor="ctr">
                    <a:solidFill>
                      <a:schemeClr val="accent3">
                        <a:lumMod val="75000"/>
                      </a:schemeClr>
                    </a:solidFill>
                  </a:tcPr>
                </a:tc>
                <a:tc>
                  <a:txBody>
                    <a:bodyPr/>
                    <a:lstStyle/>
                    <a:p>
                      <a:r>
                        <a:rPr lang="en-ZA" sz="2400" b="1" dirty="0" smtClean="0">
                          <a:solidFill>
                            <a:schemeClr val="tx1"/>
                          </a:solidFill>
                          <a:latin typeface="+mj-lt"/>
                          <a:cs typeface="Arial" pitchFamily="34" charset="0"/>
                        </a:rPr>
                        <a:t>Not Achieved </a:t>
                      </a:r>
                      <a:endParaRPr lang="en-ZA" sz="2400" b="1" dirty="0">
                        <a:solidFill>
                          <a:schemeClr val="tx1"/>
                        </a:solidFill>
                        <a:latin typeface="+mj-lt"/>
                        <a:cs typeface="Arial" pitchFamily="34" charset="0"/>
                      </a:endParaRPr>
                    </a:p>
                  </a:txBody>
                  <a:tcPr anchor="ctr">
                    <a:solidFill>
                      <a:schemeClr val="accent3">
                        <a:lumMod val="75000"/>
                      </a:schemeClr>
                    </a:solidFill>
                  </a:tcPr>
                </a:tc>
                <a:tc>
                  <a:txBody>
                    <a:bodyPr/>
                    <a:lstStyle/>
                    <a:p>
                      <a:r>
                        <a:rPr lang="en-US" b="1" dirty="0" smtClean="0">
                          <a:solidFill>
                            <a:schemeClr val="tx1"/>
                          </a:solidFill>
                        </a:rPr>
                        <a:t>Performance % </a:t>
                      </a:r>
                      <a:endParaRPr lang="en-US" b="1" dirty="0">
                        <a:solidFill>
                          <a:schemeClr val="tx1"/>
                        </a:solidFill>
                      </a:endParaRPr>
                    </a:p>
                  </a:txBody>
                  <a:tcPr>
                    <a:solidFill>
                      <a:schemeClr val="accent3">
                        <a:lumMod val="75000"/>
                      </a:schemeClr>
                    </a:solidFill>
                  </a:tcPr>
                </a:tc>
                <a:extLst>
                  <a:ext uri="{0D108BD9-81ED-4DB2-BD59-A6C34878D82A}">
                    <a16:rowId xmlns:a16="http://schemas.microsoft.com/office/drawing/2014/main" val="10000"/>
                  </a:ext>
                </a:extLst>
              </a:tr>
              <a:tr h="417780">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2015/2016</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103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2000" dirty="0" smtClean="0"/>
                        <a:t>77</a:t>
                      </a:r>
                      <a:endParaRPr lang="en-US" sz="2000" dirty="0"/>
                    </a:p>
                  </a:txBody>
                  <a:tcPr>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26</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b="1" dirty="0" smtClean="0"/>
                        <a:t>75%</a:t>
                      </a:r>
                      <a:endParaRPr lang="en-US" b="1" dirty="0"/>
                    </a:p>
                  </a:txBody>
                  <a:tcPr>
                    <a:solidFill>
                      <a:schemeClr val="accent3">
                        <a:lumMod val="60000"/>
                        <a:lumOff val="40000"/>
                      </a:schemeClr>
                    </a:solidFill>
                  </a:tcPr>
                </a:tc>
                <a:extLst>
                  <a:ext uri="{0D108BD9-81ED-4DB2-BD59-A6C34878D82A}">
                    <a16:rowId xmlns:a16="http://schemas.microsoft.com/office/drawing/2014/main" val="10001"/>
                  </a:ext>
                </a:extLst>
              </a:tr>
              <a:tr h="417780">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2016/2017</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143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2000" dirty="0" smtClean="0"/>
                        <a:t>96</a:t>
                      </a:r>
                      <a:endParaRPr lang="en-US" sz="2000" dirty="0"/>
                    </a:p>
                  </a:txBody>
                  <a:tcPr>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47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b="1" dirty="0" smtClean="0"/>
                        <a:t>67%</a:t>
                      </a:r>
                      <a:endParaRPr lang="en-US" b="1" dirty="0"/>
                    </a:p>
                  </a:txBody>
                  <a:tcPr>
                    <a:solidFill>
                      <a:schemeClr val="accent3">
                        <a:lumMod val="60000"/>
                        <a:lumOff val="40000"/>
                      </a:schemeClr>
                    </a:solidFill>
                  </a:tcPr>
                </a:tc>
                <a:extLst>
                  <a:ext uri="{0D108BD9-81ED-4DB2-BD59-A6C34878D82A}">
                    <a16:rowId xmlns:a16="http://schemas.microsoft.com/office/drawing/2014/main" val="10002"/>
                  </a:ext>
                </a:extLst>
              </a:tr>
              <a:tr h="417780">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2017/2018</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117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2000" dirty="0" smtClean="0"/>
                        <a:t>95</a:t>
                      </a:r>
                      <a:endParaRPr lang="en-US" sz="2000" dirty="0"/>
                    </a:p>
                  </a:txBody>
                  <a:tcPr>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22</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b="1" dirty="0" smtClean="0"/>
                        <a:t>81%  </a:t>
                      </a:r>
                      <a:endParaRPr lang="en-US" b="1" dirty="0"/>
                    </a:p>
                  </a:txBody>
                  <a:tcPr>
                    <a:solidFill>
                      <a:schemeClr val="accent3">
                        <a:lumMod val="60000"/>
                        <a:lumOff val="40000"/>
                      </a:schemeClr>
                    </a:solidFill>
                  </a:tcPr>
                </a:tc>
                <a:extLst>
                  <a:ext uri="{0D108BD9-81ED-4DB2-BD59-A6C34878D82A}">
                    <a16:rowId xmlns:a16="http://schemas.microsoft.com/office/drawing/2014/main" val="10003"/>
                  </a:ext>
                </a:extLst>
              </a:tr>
              <a:tr h="417780">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2018/2019</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142</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2000" dirty="0" smtClean="0"/>
                        <a:t>116</a:t>
                      </a:r>
                      <a:endParaRPr lang="en-US" sz="2000" dirty="0"/>
                    </a:p>
                  </a:txBody>
                  <a:tcPr>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26</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b="1" dirty="0" smtClean="0"/>
                        <a:t>82%</a:t>
                      </a:r>
                      <a:endParaRPr lang="en-US" b="1" dirty="0"/>
                    </a:p>
                  </a:txBody>
                  <a:tcPr>
                    <a:solidFill>
                      <a:schemeClr val="accent3">
                        <a:lumMod val="60000"/>
                        <a:lumOff val="40000"/>
                      </a:schemeClr>
                    </a:solidFill>
                  </a:tcPr>
                </a:tc>
                <a:extLst>
                  <a:ext uri="{0D108BD9-81ED-4DB2-BD59-A6C34878D82A}">
                    <a16:rowId xmlns:a16="http://schemas.microsoft.com/office/drawing/2014/main" val="10004"/>
                  </a:ext>
                </a:extLst>
              </a:tr>
              <a:tr h="417780">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2019/2020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131</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2000" dirty="0" smtClean="0"/>
                        <a:t>116</a:t>
                      </a:r>
                      <a:endParaRPr lang="en-US" sz="2000" dirty="0"/>
                    </a:p>
                  </a:txBody>
                  <a:tcPr>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15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b="1" dirty="0" smtClean="0"/>
                        <a:t>88%</a:t>
                      </a:r>
                      <a:endParaRPr lang="en-US" b="1" dirty="0"/>
                    </a:p>
                  </a:txBody>
                  <a:tcPr>
                    <a:solidFill>
                      <a:schemeClr val="accent3">
                        <a:lumMod val="60000"/>
                        <a:lumOff val="40000"/>
                      </a:schemeClr>
                    </a:solidFill>
                  </a:tcPr>
                </a:tc>
                <a:extLst>
                  <a:ext uri="{0D108BD9-81ED-4DB2-BD59-A6C34878D82A}">
                    <a16:rowId xmlns:a16="http://schemas.microsoft.com/office/drawing/2014/main" val="10005"/>
                  </a:ext>
                </a:extLst>
              </a:tr>
              <a:tr h="417780">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2020/2021 mid year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93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2000" dirty="0" smtClean="0"/>
                        <a:t>78</a:t>
                      </a:r>
                      <a:endParaRPr lang="en-US" sz="2000" dirty="0"/>
                    </a:p>
                  </a:txBody>
                  <a:tcPr>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15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b="1" dirty="0" smtClean="0"/>
                        <a:t>84%</a:t>
                      </a:r>
                      <a:endParaRPr lang="en-US" b="1" dirty="0"/>
                    </a:p>
                  </a:txBody>
                  <a:tcPr>
                    <a:solidFill>
                      <a:schemeClr val="accent3">
                        <a:lumMod val="60000"/>
                        <a:lumOff val="40000"/>
                      </a:schemeClr>
                    </a:solidFill>
                  </a:tcPr>
                </a:tc>
                <a:extLst>
                  <a:ext uri="{0D108BD9-81ED-4DB2-BD59-A6C34878D82A}">
                    <a16:rowId xmlns:a16="http://schemas.microsoft.com/office/drawing/2014/main" val="10006"/>
                  </a:ext>
                </a:extLst>
              </a:tr>
            </a:tbl>
          </a:graphicData>
        </a:graphic>
      </p:graphicFrame>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10</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690916" y="1416712"/>
            <a:ext cx="9534072" cy="707886"/>
          </a:xfrm>
          <a:prstGeom prst="rect">
            <a:avLst/>
          </a:prstGeom>
        </p:spPr>
        <p:txBody>
          <a:bodyPr wrap="square">
            <a:spAutoFit/>
          </a:bodyPr>
          <a:lstStyle/>
          <a:p>
            <a:r>
              <a:rPr lang="en-GB" altLang="en-US" dirty="0">
                <a:solidFill>
                  <a:prstClr val="black"/>
                </a:solidFill>
              </a:rPr>
              <a:t> </a:t>
            </a:r>
            <a:r>
              <a:rPr lang="en-GB" altLang="en-US" dirty="0" smtClean="0">
                <a:solidFill>
                  <a:prstClr val="black"/>
                </a:solidFill>
              </a:rPr>
              <a:t>1  Reflection of five years overall performance  per financial year using 2015/16 as a baseline.</a:t>
            </a:r>
            <a:endParaRPr lang="en-ZA" dirty="0"/>
          </a:p>
        </p:txBody>
      </p:sp>
    </p:spTree>
    <p:extLst>
      <p:ext uri="{BB962C8B-B14F-4D97-AF65-F5344CB8AC3E}">
        <p14:creationId xmlns:p14="http://schemas.microsoft.com/office/powerpoint/2010/main" val="1609023077"/>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6" y="629667"/>
            <a:ext cx="9591199" cy="613071"/>
          </a:xfrm>
        </p:spPr>
        <p:txBody>
          <a:bodyPr>
            <a:normAutofit fontScale="90000"/>
          </a:bodyPr>
          <a:lstStyle/>
          <a:p>
            <a:pPr algn="l"/>
            <a:r>
              <a:rPr lang="en-US" sz="4400" b="1" dirty="0">
                <a:latin typeface="Arial Narrow" panose="020B0606020202030204" pitchFamily="34" charset="0"/>
              </a:rPr>
              <a:t> </a:t>
            </a:r>
            <a:r>
              <a:rPr lang="en-US" sz="3100" b="1" dirty="0" smtClean="0">
                <a:latin typeface="Arial Narrow" panose="020B0606020202030204" pitchFamily="34" charset="0"/>
              </a:rPr>
              <a:t>1. State of Municipal Performance</a:t>
            </a:r>
            <a:endParaRPr lang="en-ZA" sz="3100" b="1" dirty="0">
              <a:latin typeface="Arial Narrow" panose="020B0606020202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29275418"/>
              </p:ext>
            </p:extLst>
          </p:nvPr>
        </p:nvGraphicFramePr>
        <p:xfrm>
          <a:off x="935956" y="2285851"/>
          <a:ext cx="9577063" cy="3048271"/>
        </p:xfrm>
        <a:graphic>
          <a:graphicData uri="http://schemas.openxmlformats.org/drawingml/2006/table">
            <a:tbl>
              <a:tblPr firstRow="1" bandRow="1">
                <a:tableStyleId>{5C22544A-7EE6-4342-B048-85BDC9FD1C3A}</a:tableStyleId>
              </a:tblPr>
              <a:tblGrid>
                <a:gridCol w="2104052">
                  <a:extLst>
                    <a:ext uri="{9D8B030D-6E8A-4147-A177-3AD203B41FA5}">
                      <a16:colId xmlns:a16="http://schemas.microsoft.com/office/drawing/2014/main" val="20000"/>
                    </a:ext>
                  </a:extLst>
                </a:gridCol>
                <a:gridCol w="1160856">
                  <a:extLst>
                    <a:ext uri="{9D8B030D-6E8A-4147-A177-3AD203B41FA5}">
                      <a16:colId xmlns:a16="http://schemas.microsoft.com/office/drawing/2014/main" val="20001"/>
                    </a:ext>
                  </a:extLst>
                </a:gridCol>
                <a:gridCol w="1451070">
                  <a:extLst>
                    <a:ext uri="{9D8B030D-6E8A-4147-A177-3AD203B41FA5}">
                      <a16:colId xmlns:a16="http://schemas.microsoft.com/office/drawing/2014/main" val="20002"/>
                    </a:ext>
                  </a:extLst>
                </a:gridCol>
                <a:gridCol w="1378517">
                  <a:extLst>
                    <a:ext uri="{9D8B030D-6E8A-4147-A177-3AD203B41FA5}">
                      <a16:colId xmlns:a16="http://schemas.microsoft.com/office/drawing/2014/main" val="20003"/>
                    </a:ext>
                  </a:extLst>
                </a:gridCol>
                <a:gridCol w="725535">
                  <a:extLst>
                    <a:ext uri="{9D8B030D-6E8A-4147-A177-3AD203B41FA5}">
                      <a16:colId xmlns:a16="http://schemas.microsoft.com/office/drawing/2014/main" val="20004"/>
                    </a:ext>
                  </a:extLst>
                </a:gridCol>
                <a:gridCol w="2757033">
                  <a:extLst>
                    <a:ext uri="{9D8B030D-6E8A-4147-A177-3AD203B41FA5}">
                      <a16:colId xmlns:a16="http://schemas.microsoft.com/office/drawing/2014/main" val="20005"/>
                    </a:ext>
                  </a:extLst>
                </a:gridCol>
              </a:tblGrid>
              <a:tr h="1067071">
                <a:tc>
                  <a:txBody>
                    <a:bodyPr/>
                    <a:lstStyle/>
                    <a:p>
                      <a:r>
                        <a:rPr lang="en-GB" sz="2400" b="1" dirty="0" smtClean="0">
                          <a:solidFill>
                            <a:schemeClr val="tx1"/>
                          </a:solidFill>
                          <a:latin typeface="+mj-lt"/>
                          <a:cs typeface="Arial" pitchFamily="34" charset="0"/>
                        </a:rPr>
                        <a:t>Financial years</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Targets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Not 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endParaRPr lang="en-US" b="1" dirty="0" smtClean="0">
                        <a:solidFill>
                          <a:schemeClr val="tx1"/>
                        </a:solidFill>
                      </a:endParaRPr>
                    </a:p>
                    <a:p>
                      <a:r>
                        <a:rPr lang="en-US" b="1" dirty="0" smtClean="0">
                          <a:solidFill>
                            <a:schemeClr val="tx1"/>
                          </a:solidFill>
                        </a:rPr>
                        <a:t> % </a:t>
                      </a:r>
                      <a:endParaRPr lang="en-US" b="1" dirty="0">
                        <a:solidFill>
                          <a:schemeClr val="tx1"/>
                        </a:solidFill>
                      </a:endParaRPr>
                    </a:p>
                  </a:txBody>
                  <a:tcPr>
                    <a:solidFill>
                      <a:schemeClr val="accent3">
                        <a:lumMod val="75000"/>
                      </a:schemeClr>
                    </a:solidFill>
                  </a:tcPr>
                </a:tc>
                <a:tc>
                  <a:txBody>
                    <a:bodyPr/>
                    <a:lstStyle/>
                    <a:p>
                      <a:r>
                        <a:rPr lang="en-US" b="1" dirty="0" smtClean="0">
                          <a:solidFill>
                            <a:schemeClr val="tx1"/>
                          </a:solidFill>
                        </a:rPr>
                        <a:t>Remarks</a:t>
                      </a:r>
                      <a:endParaRPr lang="en-US" b="1" dirty="0">
                        <a:solidFill>
                          <a:schemeClr val="tx1"/>
                        </a:solidFill>
                      </a:endParaRPr>
                    </a:p>
                  </a:txBody>
                  <a:tcPr>
                    <a:solidFill>
                      <a:schemeClr val="accent3">
                        <a:lumMod val="75000"/>
                      </a:schemeClr>
                    </a:solidFill>
                  </a:tcPr>
                </a:tc>
                <a:extLst>
                  <a:ext uri="{0D108BD9-81ED-4DB2-BD59-A6C34878D82A}">
                    <a16:rowId xmlns:a16="http://schemas.microsoft.com/office/drawing/2014/main" val="10000"/>
                  </a:ext>
                </a:extLst>
              </a:tr>
              <a:tr h="391453">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2015/2016</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34</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1800" dirty="0" smtClean="0">
                          <a:latin typeface="Arial Narrow" panose="020B0606020202030204" pitchFamily="34" charset="0"/>
                        </a:rPr>
                        <a:t>32</a:t>
                      </a:r>
                      <a:endParaRPr lang="en-US" sz="1800" dirty="0">
                        <a:latin typeface="Arial Narrow" panose="020B0606020202030204" pitchFamily="34" charset="0"/>
                      </a:endParaRPr>
                    </a:p>
                  </a:txBody>
                  <a:tcPr>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b="1" dirty="0" smtClean="0"/>
                        <a:t>80%</a:t>
                      </a:r>
                      <a:endParaRPr lang="en-US" b="1" dirty="0"/>
                    </a:p>
                  </a:txBody>
                  <a:tcPr>
                    <a:solidFill>
                      <a:schemeClr val="accent3">
                        <a:lumMod val="60000"/>
                        <a:lumOff val="40000"/>
                      </a:schemeClr>
                    </a:solidFill>
                  </a:tcPr>
                </a:tc>
                <a:tc rowSpan="5">
                  <a:txBody>
                    <a:bodyPr/>
                    <a:lstStyle/>
                    <a:p>
                      <a:r>
                        <a:rPr lang="en-US" dirty="0" smtClean="0"/>
                        <a:t>Some delays of projects are caused by business forums</a:t>
                      </a:r>
                      <a:r>
                        <a:rPr lang="en-US" baseline="0" dirty="0" smtClean="0"/>
                        <a:t> during project inception.</a:t>
                      </a:r>
                      <a:endParaRPr lang="en-US" dirty="0"/>
                    </a:p>
                  </a:txBody>
                  <a:tcPr>
                    <a:solidFill>
                      <a:schemeClr val="accent3">
                        <a:lumMod val="60000"/>
                        <a:lumOff val="40000"/>
                      </a:schemeClr>
                    </a:solidFill>
                  </a:tcPr>
                </a:tc>
                <a:extLst>
                  <a:ext uri="{0D108BD9-81ED-4DB2-BD59-A6C34878D82A}">
                    <a16:rowId xmlns:a16="http://schemas.microsoft.com/office/drawing/2014/main" val="10001"/>
                  </a:ext>
                </a:extLst>
              </a:tr>
              <a:tr h="391453">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2016/2017</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dirty="0">
                          <a:effectLst/>
                          <a:latin typeface="Arial Narrow" panose="020B0606020202030204" pitchFamily="34" charset="0"/>
                          <a:ea typeface="Calibri" panose="020F0502020204030204" pitchFamily="34" charset="0"/>
                          <a:cs typeface="Times New Roman" panose="02020603050405020304" pitchFamily="18" charset="0"/>
                        </a:rPr>
                        <a:t>43</a:t>
                      </a: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dirty="0">
                          <a:effectLst/>
                          <a:latin typeface="Arial Narrow" panose="020B0606020202030204" pitchFamily="34" charset="0"/>
                          <a:ea typeface="Calibri" panose="020F0502020204030204" pitchFamily="34" charset="0"/>
                          <a:cs typeface="Times New Roman" panose="02020603050405020304" pitchFamily="18" charset="0"/>
                        </a:rPr>
                        <a:t>27</a:t>
                      </a: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16</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b="1" dirty="0" smtClean="0"/>
                        <a:t>67%</a:t>
                      </a:r>
                      <a:endParaRPr lang="en-US" b="1" dirty="0"/>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2"/>
                  </a:ext>
                </a:extLst>
              </a:tr>
              <a:tr h="391453">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2017/2018</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30</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28</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b="1" dirty="0" smtClean="0"/>
                        <a:t>93%</a:t>
                      </a:r>
                      <a:endParaRPr lang="en-US" b="1" dirty="0"/>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3"/>
                  </a:ext>
                </a:extLst>
              </a:tr>
              <a:tr h="391453">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2018/2019</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37</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29</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8</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b="1" dirty="0" smtClean="0"/>
                        <a:t>78%</a:t>
                      </a:r>
                      <a:endParaRPr lang="en-US" b="1" dirty="0"/>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4"/>
                  </a:ext>
                </a:extLst>
              </a:tr>
              <a:tr h="391453">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2019/2020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33</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31</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b="1" dirty="0" smtClean="0"/>
                        <a:t>93%</a:t>
                      </a:r>
                      <a:endParaRPr lang="en-US" b="1" dirty="0"/>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5"/>
                  </a:ext>
                </a:extLst>
              </a:tr>
            </a:tbl>
          </a:graphicData>
        </a:graphic>
      </p:graphicFrame>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11</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690916" y="1416712"/>
            <a:ext cx="9534072" cy="707886"/>
          </a:xfrm>
          <a:prstGeom prst="rect">
            <a:avLst/>
          </a:prstGeom>
        </p:spPr>
        <p:txBody>
          <a:bodyPr wrap="square">
            <a:spAutoFit/>
          </a:bodyPr>
          <a:lstStyle/>
          <a:p>
            <a:r>
              <a:rPr lang="en-GB" altLang="en-US" dirty="0">
                <a:solidFill>
                  <a:prstClr val="black"/>
                </a:solidFill>
              </a:rPr>
              <a:t> </a:t>
            </a:r>
            <a:r>
              <a:rPr lang="en-GB" altLang="en-US" dirty="0" smtClean="0">
                <a:solidFill>
                  <a:prstClr val="black"/>
                </a:solidFill>
              </a:rPr>
              <a:t>1.2  Reflection of five years overall performance  on basic service delivery and infrastructure development</a:t>
            </a:r>
            <a:endParaRPr lang="en-ZA" dirty="0"/>
          </a:p>
        </p:txBody>
      </p:sp>
    </p:spTree>
    <p:extLst>
      <p:ext uri="{BB962C8B-B14F-4D97-AF65-F5344CB8AC3E}">
        <p14:creationId xmlns:p14="http://schemas.microsoft.com/office/powerpoint/2010/main" val="2017479704"/>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23988" y="922483"/>
            <a:ext cx="9591199" cy="787304"/>
          </a:xfrm>
        </p:spPr>
        <p:txBody>
          <a:bodyPr>
            <a:normAutofit fontScale="90000"/>
          </a:bodyPr>
          <a:lstStyle/>
          <a:p>
            <a:pPr lvl="0" algn="l"/>
            <a:r>
              <a:rPr lang="en-GB" altLang="en-US" sz="3100" b="1" dirty="0" smtClean="0">
                <a:solidFill>
                  <a:prstClr val="black"/>
                </a:solidFill>
              </a:rPr>
              <a:t>1.3 Basic Service delivery highlights </a:t>
            </a:r>
            <a:r>
              <a:rPr lang="en-GB" altLang="en-US" sz="4400" b="1" dirty="0">
                <a:solidFill>
                  <a:prstClr val="black"/>
                </a:solidFill>
              </a:rPr>
              <a:t/>
            </a:r>
            <a:br>
              <a:rPr lang="en-GB" altLang="en-US" sz="4400" b="1" dirty="0">
                <a:solidFill>
                  <a:prstClr val="black"/>
                </a:solidFill>
              </a:rPr>
            </a:br>
            <a:endParaRPr lang="en-ZA" sz="4400" b="1" dirty="0">
              <a:latin typeface="Arial Narrow" panose="020B0606020202030204" pitchFamily="34" charset="0"/>
            </a:endParaRPr>
          </a:p>
        </p:txBody>
      </p:sp>
      <p:sp>
        <p:nvSpPr>
          <p:cNvPr id="6" name="Content Placeholder 5"/>
          <p:cNvSpPr>
            <a:spLocks noGrp="1"/>
          </p:cNvSpPr>
          <p:nvPr>
            <p:ph idx="1"/>
          </p:nvPr>
        </p:nvSpPr>
        <p:spPr>
          <a:xfrm>
            <a:off x="676714" y="1389898"/>
            <a:ext cx="9980174" cy="3967553"/>
          </a:xfrm>
        </p:spPr>
        <p:txBody>
          <a:bodyPr>
            <a:noAutofit/>
          </a:bodyPr>
          <a:lstStyle/>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Municipality managed to spent its MIG 100% in 3 consecutive years from 2017/18 financial year, this resulted in municipality getting additional funding in 2017/18 and 2018/19 financial years.</a:t>
            </a: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Households refuse removal implemented in some few villages , starting from July 2019 as opposed to previous years where collection was done on RDP Level ( utilization of skip bins); </a:t>
            </a:r>
          </a:p>
          <a:p>
            <a:pPr>
              <a:buFont typeface="Wingdings" panose="05000000000000000000" pitchFamily="2" charset="2"/>
              <a:buChar char="q"/>
            </a:pPr>
            <a:r>
              <a:rPr lang="en-GB" sz="1800" dirty="0" smtClean="0">
                <a:latin typeface="Arial" panose="020B0604020202020204" pitchFamily="34" charset="0"/>
                <a:cs typeface="Arial" panose="020B0604020202020204" pitchFamily="34" charset="0"/>
              </a:rPr>
              <a:t>Integrated </a:t>
            </a:r>
            <a:r>
              <a:rPr lang="en-GB" sz="1800" dirty="0">
                <a:latin typeface="Arial" panose="020B0604020202020204" pitchFamily="34" charset="0"/>
                <a:cs typeface="Arial" panose="020B0604020202020204" pitchFamily="34" charset="0"/>
              </a:rPr>
              <a:t>waste management plan approved by Council, and </a:t>
            </a:r>
            <a:r>
              <a:rPr lang="en-GB" sz="1800" dirty="0" smtClean="0">
                <a:latin typeface="Arial" panose="020B0604020202020204" pitchFamily="34" charset="0"/>
                <a:cs typeface="Arial" panose="020B0604020202020204" pitchFamily="34" charset="0"/>
              </a:rPr>
              <a:t>MEC </a:t>
            </a:r>
            <a:r>
              <a:rPr lang="en-GB" sz="1800" dirty="0">
                <a:latin typeface="Arial" panose="020B0604020202020204" pitchFamily="34" charset="0"/>
                <a:cs typeface="Arial" panose="020B0604020202020204" pitchFamily="34" charset="0"/>
              </a:rPr>
              <a:t>comments addressed submitted for sign off.</a:t>
            </a:r>
            <a:endParaRPr lang="en-ZA"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Construction </a:t>
            </a:r>
            <a:r>
              <a:rPr lang="en-ZA" sz="1800" dirty="0">
                <a:latin typeface="Arial" panose="020B0604020202020204" pitchFamily="34" charset="0"/>
                <a:cs typeface="Arial" panose="020B0604020202020204" pitchFamily="34" charset="0"/>
              </a:rPr>
              <a:t>of fencing of cemeteries continued in some wards</a:t>
            </a:r>
          </a:p>
          <a:p>
            <a:pPr>
              <a:buFont typeface="Wingdings" panose="05000000000000000000" pitchFamily="2" charset="2"/>
              <a:buChar char="q"/>
            </a:pPr>
            <a:r>
              <a:rPr lang="en-GB" sz="1800" dirty="0" smtClean="0">
                <a:latin typeface="Arial" panose="020B0604020202020204" pitchFamily="34" charset="0"/>
                <a:cs typeface="Arial" panose="020B0604020202020204" pitchFamily="34" charset="0"/>
              </a:rPr>
              <a:t>Agreement </a:t>
            </a:r>
            <a:r>
              <a:rPr lang="en-GB" sz="1800" dirty="0">
                <a:latin typeface="Arial" panose="020B0604020202020204" pitchFamily="34" charset="0"/>
                <a:cs typeface="Arial" panose="020B0604020202020204" pitchFamily="34" charset="0"/>
              </a:rPr>
              <a:t>in place to maintain </a:t>
            </a:r>
            <a:r>
              <a:rPr lang="en-GB" sz="1800" dirty="0" smtClean="0">
                <a:latin typeface="Arial" panose="020B0604020202020204" pitchFamily="34" charset="0"/>
                <a:cs typeface="Arial" panose="020B0604020202020204" pitchFamily="34" charset="0"/>
              </a:rPr>
              <a:t>Libraries, though the service is resulting in  financial burden to the municipality,</a:t>
            </a:r>
          </a:p>
          <a:p>
            <a:pPr>
              <a:buFont typeface="Wingdings" panose="05000000000000000000" pitchFamily="2" charset="2"/>
              <a:buChar char="q"/>
            </a:pPr>
            <a:r>
              <a:rPr lang="en-GB" sz="1800" dirty="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Improved budget to address disaster relief and procured PPE to address COVID -19 </a:t>
            </a:r>
            <a:endParaRPr lang="en-GB" sz="1800" dirty="0">
              <a:latin typeface="Arial" panose="020B0604020202020204" pitchFamily="34" charset="0"/>
              <a:cs typeface="Arial" panose="020B0604020202020204" pitchFamily="34" charset="0"/>
            </a:endParaRPr>
          </a:p>
          <a:p>
            <a:pPr marL="0" indent="0">
              <a:buNone/>
            </a:pPr>
            <a:endParaRPr lang="en-ZA" sz="1800"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12</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690916" y="1416712"/>
            <a:ext cx="6618264" cy="400110"/>
          </a:xfrm>
          <a:prstGeom prst="rect">
            <a:avLst/>
          </a:prstGeom>
        </p:spPr>
        <p:txBody>
          <a:bodyPr wrap="square">
            <a:spAutoFit/>
          </a:bodyPr>
          <a:lstStyle/>
          <a:p>
            <a:r>
              <a:rPr lang="en-GB" altLang="en-US" dirty="0">
                <a:solidFill>
                  <a:prstClr val="black"/>
                </a:solidFill>
              </a:rPr>
              <a:t> </a:t>
            </a:r>
            <a:endParaRPr lang="en-ZA" dirty="0"/>
          </a:p>
        </p:txBody>
      </p:sp>
    </p:spTree>
    <p:extLst>
      <p:ext uri="{BB962C8B-B14F-4D97-AF65-F5344CB8AC3E}">
        <p14:creationId xmlns:p14="http://schemas.microsoft.com/office/powerpoint/2010/main" val="1487961857"/>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016076" y="947768"/>
            <a:ext cx="8107969" cy="397047"/>
          </a:xfrm>
        </p:spPr>
        <p:txBody>
          <a:bodyPr>
            <a:noAutofit/>
          </a:bodyPr>
          <a:lstStyle/>
          <a:p>
            <a:pPr lvl="0" algn="l"/>
            <a:r>
              <a:rPr lang="en-GB" altLang="en-US" sz="2800" b="1" dirty="0" smtClean="0">
                <a:solidFill>
                  <a:prstClr val="black"/>
                </a:solidFill>
              </a:rPr>
              <a:t>1.4 Basic service delivery challenges</a:t>
            </a:r>
            <a:r>
              <a:rPr lang="en-GB" altLang="en-US" sz="2800" b="1" dirty="0">
                <a:solidFill>
                  <a:prstClr val="black"/>
                </a:solidFill>
              </a:rPr>
              <a:t/>
            </a:r>
            <a:br>
              <a:rPr lang="en-GB" altLang="en-US" sz="2800" b="1" dirty="0">
                <a:solidFill>
                  <a:prstClr val="black"/>
                </a:solidFill>
              </a:rPr>
            </a:br>
            <a:endParaRPr lang="en-ZA" sz="2800" b="1" dirty="0">
              <a:latin typeface="Arial Narrow" panose="020B0606020202030204" pitchFamily="34" charset="0"/>
            </a:endParaRPr>
          </a:p>
        </p:txBody>
      </p:sp>
      <p:sp>
        <p:nvSpPr>
          <p:cNvPr id="6" name="Content Placeholder 5"/>
          <p:cNvSpPr>
            <a:spLocks noGrp="1"/>
          </p:cNvSpPr>
          <p:nvPr>
            <p:ph idx="1"/>
          </p:nvPr>
        </p:nvSpPr>
        <p:spPr>
          <a:xfrm>
            <a:off x="935956" y="1402772"/>
            <a:ext cx="9577064" cy="3967553"/>
          </a:xfrm>
        </p:spPr>
        <p:txBody>
          <a:bodyPr>
            <a:noAutofit/>
          </a:bodyPr>
          <a:lstStyle/>
          <a:p>
            <a:pPr marL="0" lvl="0" indent="0" defTabSz="914400" eaLnBrk="0" fontAlgn="base" hangingPunct="0">
              <a:spcAft>
                <a:spcPct val="0"/>
              </a:spcAft>
              <a:buNone/>
            </a:pPr>
            <a:r>
              <a:rPr lang="en-GB" altLang="en-US" sz="1800" b="1" dirty="0" smtClean="0">
                <a:solidFill>
                  <a:prstClr val="black"/>
                </a:solidFill>
              </a:rPr>
              <a:t>    </a:t>
            </a:r>
            <a:endParaRPr lang="en-ZA" sz="1800"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13</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575916" y="989707"/>
            <a:ext cx="9361040" cy="400110"/>
          </a:xfrm>
          <a:prstGeom prst="rect">
            <a:avLst/>
          </a:prstGeom>
        </p:spPr>
        <p:txBody>
          <a:bodyPr wrap="square">
            <a:spAutoFit/>
          </a:bodyPr>
          <a:lstStyle/>
          <a:p>
            <a:r>
              <a:rPr lang="en-GB" altLang="en-US" dirty="0">
                <a:solidFill>
                  <a:prstClr val="black"/>
                </a:solidFill>
              </a:rPr>
              <a:t> </a:t>
            </a:r>
            <a:endParaRPr lang="en-ZA" dirty="0"/>
          </a:p>
        </p:txBody>
      </p:sp>
      <p:sp>
        <p:nvSpPr>
          <p:cNvPr id="8" name="TextBox 7"/>
          <p:cNvSpPr txBox="1"/>
          <p:nvPr/>
        </p:nvSpPr>
        <p:spPr>
          <a:xfrm>
            <a:off x="902272" y="1386754"/>
            <a:ext cx="9649072" cy="5109091"/>
          </a:xfrm>
          <a:prstGeom prst="rect">
            <a:avLst/>
          </a:prstGeom>
          <a:noFill/>
        </p:spPr>
        <p:txBody>
          <a:bodyPr wrap="square" rtlCol="0">
            <a:spAutoFit/>
          </a:bodyPr>
          <a:lstStyle/>
          <a:p>
            <a:pPr marL="285750" indent="-28575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Backlog in upgrading of gravel roads to tar and paved roads.</a:t>
            </a:r>
          </a:p>
          <a:p>
            <a:pPr marL="285750" indent="-28575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Inadequate infrastructure plants to serve </a:t>
            </a:r>
            <a:r>
              <a:rPr lang="en-ZA" sz="1800" dirty="0">
                <a:latin typeface="Arial" panose="020B0604020202020204" pitchFamily="34" charset="0"/>
                <a:cs typeface="Arial" panose="020B0604020202020204" pitchFamily="34" charset="0"/>
              </a:rPr>
              <a:t>a</a:t>
            </a:r>
            <a:r>
              <a:rPr lang="en-ZA" sz="1800" dirty="0" smtClean="0">
                <a:latin typeface="Arial" panose="020B0604020202020204" pitchFamily="34" charset="0"/>
                <a:cs typeface="Arial" panose="020B0604020202020204" pitchFamily="34" charset="0"/>
              </a:rPr>
              <a:t>ll 31 wards</a:t>
            </a:r>
            <a:endParaRPr lang="en-ZA"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GB" sz="1800" dirty="0" smtClean="0">
                <a:latin typeface="Arial" panose="020B0604020202020204" pitchFamily="34" charset="0"/>
                <a:cs typeface="Arial" panose="020B0604020202020204" pitchFamily="34" charset="0"/>
              </a:rPr>
              <a:t>No </a:t>
            </a:r>
            <a:r>
              <a:rPr lang="en-GB" sz="1800" dirty="0">
                <a:latin typeface="Arial" panose="020B0604020202020204" pitchFamily="34" charset="0"/>
                <a:cs typeface="Arial" panose="020B0604020202020204" pitchFamily="34" charset="0"/>
              </a:rPr>
              <a:t>Asset  care/management plan in place, </a:t>
            </a:r>
            <a:endParaRPr lang="en-GB" sz="18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GB" sz="1800" dirty="0" smtClean="0">
                <a:latin typeface="Arial" panose="020B0604020202020204" pitchFamily="34" charset="0"/>
                <a:cs typeface="Arial" panose="020B0604020202020204" pitchFamily="34" charset="0"/>
              </a:rPr>
              <a:t>No </a:t>
            </a:r>
            <a:r>
              <a:rPr lang="en-GB" sz="1800" dirty="0">
                <a:latin typeface="Arial" panose="020B0604020202020204" pitchFamily="34" charset="0"/>
                <a:cs typeface="Arial" panose="020B0604020202020204" pitchFamily="34" charset="0"/>
              </a:rPr>
              <a:t>road master plan in place, </a:t>
            </a:r>
            <a:r>
              <a:rPr lang="en-GB" sz="1800" dirty="0" smtClean="0">
                <a:latin typeface="Arial" panose="020B0604020202020204" pitchFamily="34" charset="0"/>
                <a:cs typeface="Arial" panose="020B0604020202020204" pitchFamily="34" charset="0"/>
              </a:rPr>
              <a:t>but tender was advertised in February to </a:t>
            </a:r>
            <a:r>
              <a:rPr lang="en-GB" sz="1800" dirty="0">
                <a:latin typeface="Arial" panose="020B0604020202020204" pitchFamily="34" charset="0"/>
                <a:cs typeface="Arial" panose="020B0604020202020204" pitchFamily="34" charset="0"/>
              </a:rPr>
              <a:t>appoint </a:t>
            </a:r>
            <a:r>
              <a:rPr lang="en-GB" sz="1800" dirty="0" smtClean="0">
                <a:latin typeface="Arial" panose="020B0604020202020204" pitchFamily="34" charset="0"/>
                <a:cs typeface="Arial" panose="020B0604020202020204" pitchFamily="34" charset="0"/>
              </a:rPr>
              <a:t>Service Provider.</a:t>
            </a:r>
            <a:endParaRPr lang="en-GB" sz="1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MIG used to implement road projects only, municipality is unable to fund sports facilities as required by  </a:t>
            </a:r>
            <a:r>
              <a:rPr lang="en-ZA" sz="1800" dirty="0" err="1" smtClean="0">
                <a:latin typeface="Arial" panose="020B0604020202020204" pitchFamily="34" charset="0"/>
                <a:cs typeface="Arial" panose="020B0604020202020204" pitchFamily="34" charset="0"/>
              </a:rPr>
              <a:t>CoGHSTA</a:t>
            </a:r>
            <a:r>
              <a:rPr lang="en-ZA" sz="1800" dirty="0" smtClean="0">
                <a:latin typeface="Arial" panose="020B0604020202020204" pitchFamily="34" charset="0"/>
                <a:cs typeface="Arial" panose="020B0604020202020204" pitchFamily="34" charset="0"/>
              </a:rPr>
              <a:t>, insufficient recreational </a:t>
            </a:r>
            <a:r>
              <a:rPr lang="en-ZA" sz="1800" dirty="0">
                <a:latin typeface="Arial" panose="020B0604020202020204" pitchFamily="34" charset="0"/>
                <a:cs typeface="Arial" panose="020B0604020202020204" pitchFamily="34" charset="0"/>
              </a:rPr>
              <a:t>areas for local </a:t>
            </a:r>
            <a:r>
              <a:rPr lang="en-ZA" sz="1800" dirty="0" smtClean="0">
                <a:latin typeface="Arial" panose="020B0604020202020204" pitchFamily="34" charset="0"/>
                <a:cs typeface="Arial" panose="020B0604020202020204" pitchFamily="34" charset="0"/>
              </a:rPr>
              <a:t>communities due to road backlog</a:t>
            </a:r>
            <a:endParaRPr lang="en-ZA" sz="1800" dirty="0">
              <a:latin typeface="Arial" panose="020B0604020202020204" pitchFamily="34" charset="0"/>
              <a:ea typeface="Trebuchet MS" panose="020B0603020202020204" pitchFamily="34" charset="0"/>
              <a:cs typeface="Arial" panose="020B0604020202020204" pitchFamily="34" charset="0"/>
            </a:endParaRPr>
          </a:p>
          <a:p>
            <a:pPr marL="285750" indent="-28575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Challenges on repairs and maintenance on constructed  D roads-, and no </a:t>
            </a:r>
            <a:r>
              <a:rPr lang="en-ZA" sz="1800" dirty="0" err="1" smtClean="0">
                <a:latin typeface="Arial" panose="020B0604020202020204" pitchFamily="34" charset="0"/>
                <a:cs typeface="Arial" panose="020B0604020202020204" pitchFamily="34" charset="0"/>
              </a:rPr>
              <a:t>MoU</a:t>
            </a:r>
            <a:r>
              <a:rPr lang="en-ZA" sz="1800" dirty="0" smtClean="0">
                <a:latin typeface="Arial" panose="020B0604020202020204" pitchFamily="34" charset="0"/>
                <a:cs typeface="Arial" panose="020B0604020202020204" pitchFamily="34" charset="0"/>
              </a:rPr>
              <a:t> between municipality and RAL</a:t>
            </a:r>
          </a:p>
          <a:p>
            <a:pPr marL="285750" indent="-28575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Traffic congestion in Jane </a:t>
            </a:r>
            <a:r>
              <a:rPr lang="en-ZA" sz="1800" dirty="0" err="1" smtClean="0">
                <a:latin typeface="Arial" panose="020B0604020202020204" pitchFamily="34" charset="0"/>
                <a:cs typeface="Arial" panose="020B0604020202020204" pitchFamily="34" charset="0"/>
              </a:rPr>
              <a:t>Furse</a:t>
            </a:r>
            <a:r>
              <a:rPr lang="en-ZA" sz="1800" dirty="0" smtClean="0">
                <a:latin typeface="Arial" panose="020B0604020202020204" pitchFamily="34" charset="0"/>
                <a:cs typeface="Arial" panose="020B0604020202020204" pitchFamily="34" charset="0"/>
              </a:rPr>
              <a:t> Town.</a:t>
            </a:r>
          </a:p>
          <a:p>
            <a:pPr marL="285750" indent="-28575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Mushrooming of households during electrification projects</a:t>
            </a:r>
          </a:p>
          <a:p>
            <a:pPr marL="285750" indent="-28575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Huge backlog on high mast lights</a:t>
            </a:r>
          </a:p>
          <a:p>
            <a:pPr marL="285750" indent="-28575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Delay in  executing  Vehicle Testing Station</a:t>
            </a:r>
          </a:p>
          <a:p>
            <a:pPr marL="285750" indent="-28575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Blocked/ Unfinished   RDP houses for </a:t>
            </a:r>
            <a:r>
              <a:rPr lang="en-ZA" sz="1800" dirty="0" err="1">
                <a:latin typeface="Arial" panose="020B0604020202020204" pitchFamily="34" charset="0"/>
                <a:cs typeface="Arial" panose="020B0604020202020204" pitchFamily="34" charset="0"/>
              </a:rPr>
              <a:t>M</a:t>
            </a:r>
            <a:r>
              <a:rPr lang="en-ZA" sz="1800" dirty="0" err="1" smtClean="0">
                <a:latin typeface="Arial" panose="020B0604020202020204" pitchFamily="34" charset="0"/>
                <a:cs typeface="Arial" panose="020B0604020202020204" pitchFamily="34" charset="0"/>
              </a:rPr>
              <a:t>akhuduthamaga</a:t>
            </a:r>
            <a:endParaRPr lang="en-ZA" sz="18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ZA" sz="1800" dirty="0" smtClean="0">
              <a:latin typeface="Arial" panose="020B0604020202020204" pitchFamily="34" charset="0"/>
              <a:cs typeface="Arial" panose="020B0604020202020204" pitchFamily="34" charset="0"/>
            </a:endParaRPr>
          </a:p>
          <a:p>
            <a:endParaRPr lang="en-ZA" sz="1800" dirty="0" smtClean="0"/>
          </a:p>
          <a:p>
            <a:endParaRPr lang="en-ZA" dirty="0"/>
          </a:p>
        </p:txBody>
      </p:sp>
    </p:spTree>
    <p:extLst>
      <p:ext uri="{BB962C8B-B14F-4D97-AF65-F5344CB8AC3E}">
        <p14:creationId xmlns:p14="http://schemas.microsoft.com/office/powerpoint/2010/main" val="3768798570"/>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079972" y="1061715"/>
            <a:ext cx="9044073" cy="181023"/>
          </a:xfrm>
        </p:spPr>
        <p:txBody>
          <a:bodyPr>
            <a:noAutofit/>
          </a:bodyPr>
          <a:lstStyle/>
          <a:p>
            <a:pPr algn="l"/>
            <a:r>
              <a:rPr lang="en-GB" altLang="en-US" sz="2800" dirty="0">
                <a:solidFill>
                  <a:prstClr val="black"/>
                </a:solidFill>
              </a:rPr>
              <a:t/>
            </a:r>
            <a:br>
              <a:rPr lang="en-GB" altLang="en-US" sz="2800" dirty="0">
                <a:solidFill>
                  <a:prstClr val="black"/>
                </a:solidFill>
              </a:rPr>
            </a:br>
            <a:endParaRPr lang="en-ZA" sz="2800" b="1" dirty="0">
              <a:latin typeface="Arial Narrow" panose="020B0606020202030204" pitchFamily="34" charset="0"/>
            </a:endParaRPr>
          </a:p>
        </p:txBody>
      </p:sp>
      <p:sp>
        <p:nvSpPr>
          <p:cNvPr id="6" name="Content Placeholder 5"/>
          <p:cNvSpPr>
            <a:spLocks noGrp="1"/>
          </p:cNvSpPr>
          <p:nvPr>
            <p:ph idx="1"/>
          </p:nvPr>
        </p:nvSpPr>
        <p:spPr>
          <a:xfrm>
            <a:off x="532846" y="1402772"/>
            <a:ext cx="9980174" cy="3967553"/>
          </a:xfrm>
        </p:spPr>
        <p:txBody>
          <a:bodyPr>
            <a:noAutofit/>
          </a:bodyPr>
          <a:lstStyle/>
          <a:p>
            <a:pPr marL="0" lvl="0" indent="0" defTabSz="914400" eaLnBrk="0" fontAlgn="base" hangingPunct="0">
              <a:spcAft>
                <a:spcPct val="0"/>
              </a:spcAft>
              <a:buNone/>
            </a:pPr>
            <a:r>
              <a:rPr lang="en-GB" altLang="en-US" sz="1800" b="1" dirty="0" smtClean="0">
                <a:solidFill>
                  <a:prstClr val="black"/>
                </a:solidFill>
              </a:rPr>
              <a:t>    </a:t>
            </a:r>
            <a:endParaRPr lang="en-ZA" sz="1800"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14</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1079971" y="701675"/>
            <a:ext cx="8952069" cy="523220"/>
          </a:xfrm>
          <a:prstGeom prst="rect">
            <a:avLst/>
          </a:prstGeom>
        </p:spPr>
        <p:txBody>
          <a:bodyPr wrap="square">
            <a:spAutoFit/>
          </a:bodyPr>
          <a:lstStyle/>
          <a:p>
            <a:r>
              <a:rPr lang="en-GB" altLang="en-US" b="1" dirty="0">
                <a:solidFill>
                  <a:prstClr val="black"/>
                </a:solidFill>
              </a:rPr>
              <a:t> </a:t>
            </a:r>
            <a:r>
              <a:rPr lang="en-GB" altLang="en-US" sz="2800" b="1" dirty="0" smtClean="0">
                <a:solidFill>
                  <a:prstClr val="black"/>
                </a:solidFill>
              </a:rPr>
              <a:t>1.5 Remedial measures to address the challenges</a:t>
            </a:r>
            <a:endParaRPr lang="en-ZA" sz="2800" b="1" dirty="0"/>
          </a:p>
        </p:txBody>
      </p:sp>
      <p:sp>
        <p:nvSpPr>
          <p:cNvPr id="8" name="TextBox 7"/>
          <p:cNvSpPr txBox="1"/>
          <p:nvPr/>
        </p:nvSpPr>
        <p:spPr>
          <a:xfrm>
            <a:off x="901376" y="1102118"/>
            <a:ext cx="9755512" cy="5663089"/>
          </a:xfrm>
          <a:prstGeom prst="rect">
            <a:avLst/>
          </a:prstGeom>
          <a:noFill/>
        </p:spPr>
        <p:txBody>
          <a:bodyPr wrap="square" rtlCol="0">
            <a:spAutoFit/>
          </a:bodyPr>
          <a:lstStyle/>
          <a:p>
            <a:pPr marL="342900" indent="-34290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Provision within equitable share to fund capital budget for tar and paved access roads and recreational facilities has been achieved, </a:t>
            </a:r>
          </a:p>
          <a:p>
            <a:pPr marL="342900" indent="-34290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Internal maintenance teams focus on internal streets and contracted service provider focus on connecting roads to the villages to maintained all damaged roads. High demand of maintenance has been experienced due to heavy rains.</a:t>
            </a:r>
            <a:endParaRPr lang="en-ZA" sz="18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q"/>
            </a:pPr>
            <a:r>
              <a:rPr lang="en-GB" sz="1800" dirty="0" smtClean="0">
                <a:latin typeface="Arial" panose="020B0604020202020204" pitchFamily="34" charset="0"/>
                <a:cs typeface="Arial" panose="020B0604020202020204" pitchFamily="34" charset="0"/>
              </a:rPr>
              <a:t>Municipality is finalising application for none leading support to develop Asset  </a:t>
            </a:r>
            <a:r>
              <a:rPr lang="en-GB" sz="1800" dirty="0">
                <a:latin typeface="Arial" panose="020B0604020202020204" pitchFamily="34" charset="0"/>
                <a:cs typeface="Arial" panose="020B0604020202020204" pitchFamily="34" charset="0"/>
              </a:rPr>
              <a:t>care/management </a:t>
            </a:r>
            <a:r>
              <a:rPr lang="en-GB" sz="1800" dirty="0" smtClean="0">
                <a:latin typeface="Arial" panose="020B0604020202020204" pitchFamily="34" charset="0"/>
                <a:cs typeface="Arial" panose="020B0604020202020204" pitchFamily="34" charset="0"/>
              </a:rPr>
              <a:t>plan. </a:t>
            </a:r>
            <a:endParaRPr lang="en-GB" sz="18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q"/>
            </a:pPr>
            <a:r>
              <a:rPr lang="en-GB" sz="1800" dirty="0" smtClean="0">
                <a:latin typeface="Arial" panose="020B0604020202020204" pitchFamily="34" charset="0"/>
                <a:cs typeface="Arial" panose="020B0604020202020204" pitchFamily="34" charset="0"/>
              </a:rPr>
              <a:t>Appointment of service provider to develop </a:t>
            </a:r>
            <a:r>
              <a:rPr lang="en-GB" sz="1800" dirty="0">
                <a:latin typeface="Arial" panose="020B0604020202020204" pitchFamily="34" charset="0"/>
                <a:cs typeface="Arial" panose="020B0604020202020204" pitchFamily="34" charset="0"/>
              </a:rPr>
              <a:t>road master plan </a:t>
            </a:r>
            <a:r>
              <a:rPr lang="en-GB" sz="1800" dirty="0" smtClean="0">
                <a:latin typeface="Arial" panose="020B0604020202020204" pitchFamily="34" charset="0"/>
                <a:cs typeface="Arial" panose="020B0604020202020204" pitchFamily="34" charset="0"/>
              </a:rPr>
              <a:t>is at evaluation stage</a:t>
            </a:r>
            <a:endParaRPr lang="en-GB" sz="18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Requested Department of </a:t>
            </a:r>
            <a:r>
              <a:rPr lang="en-ZA" sz="1800" dirty="0" err="1" smtClean="0">
                <a:latin typeface="Arial" panose="020B0604020202020204" pitchFamily="34" charset="0"/>
                <a:cs typeface="Arial" panose="020B0604020202020204" pitchFamily="34" charset="0"/>
              </a:rPr>
              <a:t>CoGHSTA</a:t>
            </a:r>
            <a:r>
              <a:rPr lang="en-ZA" sz="1800" dirty="0" smtClean="0">
                <a:latin typeface="Arial" panose="020B0604020202020204" pitchFamily="34" charset="0"/>
                <a:cs typeface="Arial" panose="020B0604020202020204" pitchFamily="34" charset="0"/>
              </a:rPr>
              <a:t> to facilitate the engagement meeting with RAL to sign </a:t>
            </a:r>
            <a:r>
              <a:rPr lang="en-ZA" sz="1800" dirty="0" err="1" smtClean="0">
                <a:latin typeface="Arial" panose="020B0604020202020204" pitchFamily="34" charset="0"/>
                <a:cs typeface="Arial" panose="020B0604020202020204" pitchFamily="34" charset="0"/>
              </a:rPr>
              <a:t>MoU</a:t>
            </a:r>
            <a:r>
              <a:rPr lang="en-ZA" sz="1800" dirty="0" smtClean="0">
                <a:latin typeface="Arial" panose="020B0604020202020204" pitchFamily="34" charset="0"/>
                <a:cs typeface="Arial" panose="020B0604020202020204" pitchFamily="34" charset="0"/>
              </a:rPr>
              <a:t> on maintenance of D Roads before end of June 2021,</a:t>
            </a:r>
          </a:p>
          <a:p>
            <a:pPr marL="342900" indent="-34290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To partner with relevant Tribal Office </a:t>
            </a:r>
            <a:r>
              <a:rPr lang="en-ZA" sz="1800" dirty="0">
                <a:latin typeface="Arial" panose="020B0604020202020204" pitchFamily="34" charset="0"/>
                <a:cs typeface="Arial" panose="020B0604020202020204" pitchFamily="34" charset="0"/>
              </a:rPr>
              <a:t>on Jane </a:t>
            </a:r>
            <a:r>
              <a:rPr lang="en-ZA" sz="1800" dirty="0" err="1">
                <a:latin typeface="Arial" panose="020B0604020202020204" pitchFamily="34" charset="0"/>
                <a:cs typeface="Arial" panose="020B0604020202020204" pitchFamily="34" charset="0"/>
              </a:rPr>
              <a:t>Furse</a:t>
            </a:r>
            <a:r>
              <a:rPr lang="en-ZA" sz="1800" dirty="0">
                <a:latin typeface="Arial" panose="020B0604020202020204" pitchFamily="34" charset="0"/>
                <a:cs typeface="Arial" panose="020B0604020202020204" pitchFamily="34" charset="0"/>
              </a:rPr>
              <a:t> Township </a:t>
            </a:r>
            <a:r>
              <a:rPr lang="en-ZA" sz="1800" dirty="0" smtClean="0">
                <a:latin typeface="Arial" panose="020B0604020202020204" pitchFamily="34" charset="0"/>
                <a:cs typeface="Arial" panose="020B0604020202020204" pitchFamily="34" charset="0"/>
              </a:rPr>
              <a:t>development,</a:t>
            </a:r>
          </a:p>
          <a:p>
            <a:pPr marL="342900" indent="-342900">
              <a:buFont typeface="Wingdings" panose="05000000000000000000" pitchFamily="2" charset="2"/>
              <a:buChar char="q"/>
            </a:pPr>
            <a:r>
              <a:rPr lang="en-GB" sz="1800" dirty="0" smtClean="0">
                <a:latin typeface="Arial" panose="020B0604020202020204" pitchFamily="34" charset="0"/>
                <a:cs typeface="Arial" panose="020B0604020202020204" pitchFamily="34" charset="0"/>
              </a:rPr>
              <a:t>Secured funding from Department of Energy to provide electricity in the next financial year to energize houses without electricity,</a:t>
            </a:r>
            <a:endParaRPr lang="en-ZA" sz="18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The Traffic department is busy with the process of resuscitating   Nebo Vehicle Testing Station,</a:t>
            </a:r>
          </a:p>
          <a:p>
            <a:pPr marL="342900" indent="-34290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Engaged </a:t>
            </a:r>
            <a:r>
              <a:rPr lang="en-ZA" sz="1800" dirty="0" err="1" smtClean="0">
                <a:latin typeface="Arial" panose="020B0604020202020204" pitchFamily="34" charset="0"/>
                <a:cs typeface="Arial" panose="020B0604020202020204" pitchFamily="34" charset="0"/>
              </a:rPr>
              <a:t>CoGHSTA</a:t>
            </a:r>
            <a:r>
              <a:rPr lang="en-ZA" sz="1800" dirty="0" smtClean="0">
                <a:latin typeface="Arial" panose="020B0604020202020204" pitchFamily="34" charset="0"/>
                <a:cs typeface="Arial" panose="020B0604020202020204" pitchFamily="34" charset="0"/>
              </a:rPr>
              <a:t> Housing units  to complete all unfinished RDP houses within the municipality,</a:t>
            </a:r>
          </a:p>
          <a:p>
            <a:pPr marL="342900" indent="-342900">
              <a:buFont typeface="Wingdings" panose="05000000000000000000" pitchFamily="2" charset="2"/>
              <a:buChar char="q"/>
            </a:pPr>
            <a:endParaRPr lang="en-ZA" sz="1800" dirty="0" smtClean="0">
              <a:solidFill>
                <a:srgbClr val="FF000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q"/>
            </a:pPr>
            <a:endParaRPr lang="en-ZA" sz="1800" dirty="0" smtClean="0">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919951695"/>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
          </p:nvPr>
        </p:nvSpPr>
        <p:spPr>
          <a:xfrm>
            <a:off x="532846" y="1402772"/>
            <a:ext cx="9980174" cy="3967553"/>
          </a:xfrm>
        </p:spPr>
        <p:txBody>
          <a:bodyPr>
            <a:noAutofit/>
          </a:bodyPr>
          <a:lstStyle/>
          <a:p>
            <a:pPr marL="0" lvl="0" indent="0" defTabSz="914400" eaLnBrk="0" fontAlgn="base" hangingPunct="0">
              <a:spcAft>
                <a:spcPct val="0"/>
              </a:spcAft>
              <a:buNone/>
            </a:pPr>
            <a:r>
              <a:rPr lang="en-GB" altLang="en-US" sz="1800" b="1" dirty="0" smtClean="0">
                <a:solidFill>
                  <a:prstClr val="black"/>
                </a:solidFill>
              </a:rPr>
              <a:t>    </a:t>
            </a:r>
            <a:endParaRPr lang="en-ZA" sz="1800"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15</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705425" y="868676"/>
            <a:ext cx="9246040" cy="523220"/>
          </a:xfrm>
          <a:prstGeom prst="rect">
            <a:avLst/>
          </a:prstGeom>
        </p:spPr>
        <p:txBody>
          <a:bodyPr wrap="square">
            <a:spAutoFit/>
          </a:bodyPr>
          <a:lstStyle/>
          <a:p>
            <a:r>
              <a:rPr lang="en-GB" altLang="en-US" sz="2800" b="1" dirty="0" smtClean="0">
                <a:solidFill>
                  <a:prstClr val="black"/>
                </a:solidFill>
                <a:latin typeface="Arial Narrow" panose="020B0606020202030204" pitchFamily="34" charset="0"/>
              </a:rPr>
              <a:t>1.6</a:t>
            </a:r>
            <a:r>
              <a:rPr lang="en-GB" altLang="en-US" sz="2800" dirty="0" smtClean="0">
                <a:solidFill>
                  <a:prstClr val="black"/>
                </a:solidFill>
                <a:latin typeface="Arial Narrow" panose="020B0606020202030204" pitchFamily="34" charset="0"/>
              </a:rPr>
              <a:t> </a:t>
            </a:r>
            <a:r>
              <a:rPr lang="en-GB" altLang="en-US" sz="2800" b="1" dirty="0" smtClean="0">
                <a:solidFill>
                  <a:prstClr val="black"/>
                </a:solidFill>
                <a:latin typeface="Arial Narrow" panose="020B0606020202030204" pitchFamily="34" charset="0"/>
              </a:rPr>
              <a:t>Repairs and Maintenance of infrastructure and equipment</a:t>
            </a:r>
            <a:endParaRPr lang="en-ZA" sz="2800" b="1" dirty="0">
              <a:latin typeface="Arial Narrow" panose="020B0606020202030204" pitchFamily="34" charset="0"/>
            </a:endParaRPr>
          </a:p>
        </p:txBody>
      </p:sp>
      <p:sp>
        <p:nvSpPr>
          <p:cNvPr id="7" name="Rectangle 6"/>
          <p:cNvSpPr/>
          <p:nvPr/>
        </p:nvSpPr>
        <p:spPr>
          <a:xfrm>
            <a:off x="705425" y="1402772"/>
            <a:ext cx="8943499" cy="3477875"/>
          </a:xfrm>
          <a:prstGeom prst="rect">
            <a:avLst/>
          </a:prstGeom>
        </p:spPr>
        <p:txBody>
          <a:bodyPr wrap="square">
            <a:spAutoFit/>
          </a:bodyPr>
          <a:lstStyle/>
          <a:p>
            <a:pPr marL="342900" indent="-342900">
              <a:buFont typeface="Wingdings" panose="05000000000000000000" pitchFamily="2" charset="2"/>
              <a:buChar char="q"/>
            </a:pPr>
            <a:r>
              <a:rPr lang="en-GB" dirty="0"/>
              <a:t>Council </a:t>
            </a:r>
            <a:r>
              <a:rPr lang="en-GB" dirty="0" smtClean="0"/>
              <a:t>needs more funding </a:t>
            </a:r>
            <a:r>
              <a:rPr lang="en-GB" dirty="0"/>
              <a:t>for the maintenance of roads and infrastructure, even though is able to meet the norm of 8% on </a:t>
            </a:r>
            <a:r>
              <a:rPr lang="en-GB" dirty="0" smtClean="0"/>
              <a:t>R &amp; M’s </a:t>
            </a:r>
            <a:r>
              <a:rPr lang="en-GB" dirty="0"/>
              <a:t>National Treasury Guidelines. </a:t>
            </a:r>
            <a:endParaRPr lang="en-GB" dirty="0" smtClean="0"/>
          </a:p>
          <a:p>
            <a:endParaRPr lang="en-GB" dirty="0" smtClean="0"/>
          </a:p>
          <a:p>
            <a:pPr marL="342900" indent="-342900">
              <a:buFont typeface="Wingdings" panose="05000000000000000000" pitchFamily="2" charset="2"/>
              <a:buChar char="q"/>
            </a:pPr>
            <a:r>
              <a:rPr lang="en-GB" dirty="0"/>
              <a:t> </a:t>
            </a:r>
            <a:r>
              <a:rPr lang="en-GB" dirty="0" smtClean="0"/>
              <a:t>VAT refunds from SARS are channel to funds maintenance of infrastructure</a:t>
            </a:r>
          </a:p>
          <a:p>
            <a:pPr marL="342900" indent="-342900">
              <a:buFont typeface="Wingdings" panose="05000000000000000000" pitchFamily="2" charset="2"/>
              <a:buChar char="q"/>
            </a:pPr>
            <a:r>
              <a:rPr lang="en-GB" dirty="0" smtClean="0"/>
              <a:t>Agreement between the Department of Sports, Arts and Culture in </a:t>
            </a:r>
            <a:r>
              <a:rPr lang="en-GB" dirty="0"/>
              <a:t>place to maintain </a:t>
            </a:r>
            <a:r>
              <a:rPr lang="en-GB" dirty="0" smtClean="0"/>
              <a:t>Libraries</a:t>
            </a:r>
          </a:p>
          <a:p>
            <a:endParaRPr lang="en-GB" dirty="0"/>
          </a:p>
          <a:p>
            <a:pPr marL="342900" indent="-342900">
              <a:buFont typeface="Wingdings" panose="05000000000000000000" pitchFamily="2" charset="2"/>
              <a:buChar char="q"/>
            </a:pPr>
            <a:r>
              <a:rPr lang="en-GB" dirty="0"/>
              <a:t>Service level agreements in place to maintain roads, buildings, electricity assets and yellow fleets to address turn around time.</a:t>
            </a:r>
          </a:p>
          <a:p>
            <a:r>
              <a:rPr lang="en-GB" dirty="0"/>
              <a:t> </a:t>
            </a:r>
          </a:p>
        </p:txBody>
      </p:sp>
    </p:spTree>
    <p:extLst>
      <p:ext uri="{BB962C8B-B14F-4D97-AF65-F5344CB8AC3E}">
        <p14:creationId xmlns:p14="http://schemas.microsoft.com/office/powerpoint/2010/main" val="2363865230"/>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
          </p:nvPr>
        </p:nvSpPr>
        <p:spPr>
          <a:xfrm>
            <a:off x="532846" y="1402772"/>
            <a:ext cx="9980174" cy="3967553"/>
          </a:xfrm>
        </p:spPr>
        <p:txBody>
          <a:bodyPr>
            <a:noAutofit/>
          </a:bodyPr>
          <a:lstStyle/>
          <a:p>
            <a:pPr marL="0" lvl="0" indent="0" defTabSz="914400" eaLnBrk="0" fontAlgn="base" hangingPunct="0">
              <a:spcAft>
                <a:spcPct val="0"/>
              </a:spcAft>
              <a:buNone/>
            </a:pPr>
            <a:r>
              <a:rPr lang="en-GB" altLang="en-US" sz="1800" b="1" dirty="0" smtClean="0">
                <a:solidFill>
                  <a:prstClr val="black"/>
                </a:solidFill>
              </a:rPr>
              <a:t>    </a:t>
            </a:r>
            <a:endParaRPr lang="en-ZA" sz="1800"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16</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10" name="Rectangle 9"/>
          <p:cNvSpPr/>
          <p:nvPr/>
        </p:nvSpPr>
        <p:spPr>
          <a:xfrm>
            <a:off x="2663825" y="2651195"/>
            <a:ext cx="5327650" cy="1938992"/>
          </a:xfrm>
          <a:prstGeom prst="rect">
            <a:avLst/>
          </a:prstGeom>
        </p:spPr>
        <p:txBody>
          <a:bodyPr>
            <a:spAutoFit/>
          </a:bodyPr>
          <a:lstStyle/>
          <a:p>
            <a:r>
              <a:rPr lang="en-GB" altLang="en-US" b="1" dirty="0" smtClean="0">
                <a:solidFill>
                  <a:prstClr val="black"/>
                </a:solidFill>
              </a:rPr>
              <a:t>                   	</a:t>
            </a:r>
            <a:r>
              <a:rPr lang="en-GB" altLang="en-US" sz="4000" b="1" dirty="0" smtClean="0">
                <a:solidFill>
                  <a:prstClr val="black"/>
                </a:solidFill>
                <a:latin typeface="Arial Narrow" panose="020B0606020202030204" pitchFamily="34" charset="0"/>
              </a:rPr>
              <a:t>2.</a:t>
            </a:r>
          </a:p>
          <a:p>
            <a:r>
              <a:rPr lang="en-GB" altLang="en-US" sz="4000" b="1" dirty="0">
                <a:solidFill>
                  <a:prstClr val="black"/>
                </a:solidFill>
                <a:latin typeface="Arial Narrow" panose="020B0606020202030204" pitchFamily="34" charset="0"/>
              </a:rPr>
              <a:t>	</a:t>
            </a:r>
            <a:r>
              <a:rPr lang="en-GB" altLang="en-US" sz="4000" b="1" dirty="0" smtClean="0">
                <a:solidFill>
                  <a:prstClr val="black"/>
                </a:solidFill>
                <a:latin typeface="Arial Narrow" panose="020B0606020202030204" pitchFamily="34" charset="0"/>
              </a:rPr>
              <a:t>State </a:t>
            </a:r>
            <a:r>
              <a:rPr lang="en-GB" altLang="en-US" sz="4000" b="1" dirty="0">
                <a:solidFill>
                  <a:prstClr val="black"/>
                </a:solidFill>
                <a:latin typeface="Arial Narrow" panose="020B0606020202030204" pitchFamily="34" charset="0"/>
              </a:rPr>
              <a:t>of </a:t>
            </a:r>
            <a:r>
              <a:rPr lang="en-GB" altLang="en-US" sz="4000" b="1" dirty="0" smtClean="0">
                <a:solidFill>
                  <a:prstClr val="black"/>
                </a:solidFill>
                <a:latin typeface="Arial Narrow" panose="020B0606020202030204" pitchFamily="34" charset="0"/>
              </a:rPr>
              <a:t>finances</a:t>
            </a:r>
            <a:r>
              <a:rPr lang="en-GB" altLang="en-US" sz="4000" b="1" dirty="0">
                <a:solidFill>
                  <a:prstClr val="black"/>
                </a:solidFill>
                <a:latin typeface="Arial Narrow" panose="020B0606020202030204" pitchFamily="34" charset="0"/>
              </a:rPr>
              <a:t/>
            </a:r>
            <a:br>
              <a:rPr lang="en-GB" altLang="en-US" sz="4000" b="1" dirty="0">
                <a:solidFill>
                  <a:prstClr val="black"/>
                </a:solidFill>
                <a:latin typeface="Arial Narrow" panose="020B0606020202030204" pitchFamily="34" charset="0"/>
              </a:rPr>
            </a:br>
            <a:endParaRPr lang="en-ZA" sz="4000" dirty="0">
              <a:latin typeface="Arial Narrow" panose="020B0606020202030204" pitchFamily="34" charset="0"/>
            </a:endParaRPr>
          </a:p>
        </p:txBody>
      </p:sp>
    </p:spTree>
    <p:extLst>
      <p:ext uri="{BB962C8B-B14F-4D97-AF65-F5344CB8AC3E}">
        <p14:creationId xmlns:p14="http://schemas.microsoft.com/office/powerpoint/2010/main" val="1671354688"/>
      </p:ext>
    </p:extLst>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95996" y="1061715"/>
            <a:ext cx="8828049" cy="45719"/>
          </a:xfrm>
        </p:spPr>
        <p:txBody>
          <a:bodyPr>
            <a:normAutofit fontScale="90000"/>
          </a:bodyPr>
          <a:lstStyle/>
          <a:p>
            <a:pPr algn="l"/>
            <a:r>
              <a:rPr lang="en-GB" altLang="en-US" sz="2800" b="1" dirty="0" smtClean="0">
                <a:solidFill>
                  <a:prstClr val="black"/>
                </a:solidFill>
              </a:rPr>
              <a:t>2. 1 Reflection of five years overall performance on municipal financial viability and management</a:t>
            </a:r>
            <a:endParaRPr lang="en-ZA" sz="2800" b="1" dirty="0">
              <a:latin typeface="Arial Narrow" panose="020B0606020202030204" pitchFamily="34" charset="0"/>
            </a:endParaRPr>
          </a:p>
        </p:txBody>
      </p:sp>
      <p:sp>
        <p:nvSpPr>
          <p:cNvPr id="6" name="Content Placeholder 5"/>
          <p:cNvSpPr>
            <a:spLocks noGrp="1"/>
          </p:cNvSpPr>
          <p:nvPr>
            <p:ph idx="1"/>
          </p:nvPr>
        </p:nvSpPr>
        <p:spPr>
          <a:xfrm>
            <a:off x="532846" y="1402772"/>
            <a:ext cx="9980174" cy="3967553"/>
          </a:xfrm>
        </p:spPr>
        <p:txBody>
          <a:bodyPr>
            <a:noAutofit/>
          </a:bodyPr>
          <a:lstStyle/>
          <a:p>
            <a:pPr marL="0" indent="0">
              <a:buNone/>
            </a:pPr>
            <a:r>
              <a:rPr lang="en-GB" sz="1800" dirty="0" smtClean="0"/>
              <a:t>         </a:t>
            </a:r>
            <a:endParaRPr lang="en-ZA" sz="1800"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17</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864901432"/>
              </p:ext>
            </p:extLst>
          </p:nvPr>
        </p:nvGraphicFramePr>
        <p:xfrm>
          <a:off x="863948" y="1925809"/>
          <a:ext cx="9577063" cy="3264297"/>
        </p:xfrm>
        <a:graphic>
          <a:graphicData uri="http://schemas.openxmlformats.org/drawingml/2006/table">
            <a:tbl>
              <a:tblPr firstRow="1" bandRow="1">
                <a:tableStyleId>{5C22544A-7EE6-4342-B048-85BDC9FD1C3A}</a:tableStyleId>
              </a:tblPr>
              <a:tblGrid>
                <a:gridCol w="2104052">
                  <a:extLst>
                    <a:ext uri="{9D8B030D-6E8A-4147-A177-3AD203B41FA5}">
                      <a16:colId xmlns:a16="http://schemas.microsoft.com/office/drawing/2014/main" val="20000"/>
                    </a:ext>
                  </a:extLst>
                </a:gridCol>
                <a:gridCol w="1160856">
                  <a:extLst>
                    <a:ext uri="{9D8B030D-6E8A-4147-A177-3AD203B41FA5}">
                      <a16:colId xmlns:a16="http://schemas.microsoft.com/office/drawing/2014/main" val="20001"/>
                    </a:ext>
                  </a:extLst>
                </a:gridCol>
                <a:gridCol w="1451070">
                  <a:extLst>
                    <a:ext uri="{9D8B030D-6E8A-4147-A177-3AD203B41FA5}">
                      <a16:colId xmlns:a16="http://schemas.microsoft.com/office/drawing/2014/main" val="20002"/>
                    </a:ext>
                  </a:extLst>
                </a:gridCol>
                <a:gridCol w="1378517">
                  <a:extLst>
                    <a:ext uri="{9D8B030D-6E8A-4147-A177-3AD203B41FA5}">
                      <a16:colId xmlns:a16="http://schemas.microsoft.com/office/drawing/2014/main" val="20003"/>
                    </a:ext>
                  </a:extLst>
                </a:gridCol>
                <a:gridCol w="725535">
                  <a:extLst>
                    <a:ext uri="{9D8B030D-6E8A-4147-A177-3AD203B41FA5}">
                      <a16:colId xmlns:a16="http://schemas.microsoft.com/office/drawing/2014/main" val="20004"/>
                    </a:ext>
                  </a:extLst>
                </a:gridCol>
                <a:gridCol w="2757033">
                  <a:extLst>
                    <a:ext uri="{9D8B030D-6E8A-4147-A177-3AD203B41FA5}">
                      <a16:colId xmlns:a16="http://schemas.microsoft.com/office/drawing/2014/main" val="20005"/>
                    </a:ext>
                  </a:extLst>
                </a:gridCol>
              </a:tblGrid>
              <a:tr h="1142692">
                <a:tc>
                  <a:txBody>
                    <a:bodyPr/>
                    <a:lstStyle/>
                    <a:p>
                      <a:r>
                        <a:rPr lang="en-GB" sz="2400" b="1" dirty="0" smtClean="0">
                          <a:solidFill>
                            <a:schemeClr val="tx1"/>
                          </a:solidFill>
                          <a:latin typeface="+mj-lt"/>
                          <a:cs typeface="Arial" pitchFamily="34" charset="0"/>
                        </a:rPr>
                        <a:t>Financial years</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Targets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Not 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endParaRPr lang="en-US" b="1" dirty="0" smtClean="0">
                        <a:solidFill>
                          <a:schemeClr val="tx1"/>
                        </a:solidFill>
                      </a:endParaRPr>
                    </a:p>
                    <a:p>
                      <a:r>
                        <a:rPr lang="en-US" b="1" dirty="0" smtClean="0">
                          <a:solidFill>
                            <a:schemeClr val="tx1"/>
                          </a:solidFill>
                        </a:rPr>
                        <a:t> % </a:t>
                      </a:r>
                      <a:endParaRPr lang="en-US" b="1" dirty="0">
                        <a:solidFill>
                          <a:schemeClr val="tx1"/>
                        </a:solidFill>
                      </a:endParaRPr>
                    </a:p>
                  </a:txBody>
                  <a:tcPr>
                    <a:solidFill>
                      <a:schemeClr val="accent3">
                        <a:lumMod val="75000"/>
                      </a:schemeClr>
                    </a:solidFill>
                  </a:tcPr>
                </a:tc>
                <a:tc>
                  <a:txBody>
                    <a:bodyPr/>
                    <a:lstStyle/>
                    <a:p>
                      <a:r>
                        <a:rPr lang="en-US" b="1" dirty="0" smtClean="0">
                          <a:solidFill>
                            <a:schemeClr val="tx1"/>
                          </a:solidFill>
                        </a:rPr>
                        <a:t>Remarks</a:t>
                      </a:r>
                      <a:endParaRPr lang="en-US" b="1" dirty="0">
                        <a:solidFill>
                          <a:schemeClr val="tx1"/>
                        </a:solidFill>
                      </a:endParaRPr>
                    </a:p>
                  </a:txBody>
                  <a:tcPr>
                    <a:solidFill>
                      <a:schemeClr val="accent3">
                        <a:lumMod val="75000"/>
                      </a:schemeClr>
                    </a:solidFill>
                  </a:tcPr>
                </a:tc>
                <a:extLst>
                  <a:ext uri="{0D108BD9-81ED-4DB2-BD59-A6C34878D82A}">
                    <a16:rowId xmlns:a16="http://schemas.microsoft.com/office/drawing/2014/main" val="10000"/>
                  </a:ext>
                </a:extLst>
              </a:tr>
              <a:tr h="424321">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2015/2016</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22</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17</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5</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1800" b="1" dirty="0" smtClean="0">
                          <a:latin typeface="Arial Narrow" panose="020B0606020202030204" pitchFamily="34" charset="0"/>
                        </a:rPr>
                        <a:t>77%</a:t>
                      </a:r>
                      <a:endParaRPr lang="en-US" sz="1800" b="1" dirty="0">
                        <a:latin typeface="Arial Narrow" panose="020B0606020202030204" pitchFamily="34" charset="0"/>
                      </a:endParaRPr>
                    </a:p>
                  </a:txBody>
                  <a:tcPr>
                    <a:solidFill>
                      <a:schemeClr val="accent3">
                        <a:lumMod val="60000"/>
                        <a:lumOff val="40000"/>
                      </a:schemeClr>
                    </a:solidFill>
                  </a:tcPr>
                </a:tc>
                <a:tc rowSpan="5">
                  <a:txBody>
                    <a:bodyPr/>
                    <a:lstStyle/>
                    <a:p>
                      <a:r>
                        <a:rPr lang="en-US" sz="1800" dirty="0" smtClean="0">
                          <a:latin typeface="Arial Narrow" panose="020B0606020202030204" pitchFamily="34" charset="0"/>
                        </a:rPr>
                        <a:t>None payments of property rates has been a challenge since 2009/10</a:t>
                      </a:r>
                      <a:r>
                        <a:rPr lang="en-US" sz="1800" baseline="0" dirty="0" smtClean="0">
                          <a:latin typeface="Arial Narrow" panose="020B0606020202030204" pitchFamily="34" charset="0"/>
                        </a:rPr>
                        <a:t> financial year</a:t>
                      </a:r>
                      <a:endParaRPr lang="en-US" sz="1800" dirty="0">
                        <a:latin typeface="Arial Narrow" panose="020B0606020202030204" pitchFamily="34" charset="0"/>
                      </a:endParaRPr>
                    </a:p>
                  </a:txBody>
                  <a:tcPr>
                    <a:solidFill>
                      <a:schemeClr val="accent3">
                        <a:lumMod val="60000"/>
                        <a:lumOff val="40000"/>
                      </a:schemeClr>
                    </a:solidFill>
                  </a:tcPr>
                </a:tc>
                <a:extLst>
                  <a:ext uri="{0D108BD9-81ED-4DB2-BD59-A6C34878D82A}">
                    <a16:rowId xmlns:a16="http://schemas.microsoft.com/office/drawing/2014/main" val="10001"/>
                  </a:ext>
                </a:extLst>
              </a:tr>
              <a:tr h="424321">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2016/2017</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dirty="0" smtClean="0">
                          <a:effectLst/>
                          <a:latin typeface="Arial Narrow" panose="020B0606020202030204" pitchFamily="34" charset="0"/>
                          <a:ea typeface="Calibri" panose="020F0502020204030204" pitchFamily="34" charset="0"/>
                          <a:cs typeface="Times New Roman" panose="02020603050405020304" pitchFamily="18" charset="0"/>
                        </a:rPr>
                        <a:t>23  </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dirty="0">
                          <a:effectLst/>
                          <a:latin typeface="Arial Narrow" panose="020B0606020202030204" pitchFamily="34" charset="0"/>
                          <a:ea typeface="Calibri" panose="020F0502020204030204" pitchFamily="34" charset="0"/>
                          <a:cs typeface="Times New Roman" panose="02020603050405020304" pitchFamily="18" charset="0"/>
                        </a:rPr>
                        <a:t>21</a:t>
                      </a: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1800" b="1" dirty="0" smtClean="0">
                          <a:latin typeface="Arial Narrow" panose="020B0606020202030204" pitchFamily="34" charset="0"/>
                        </a:rPr>
                        <a:t>91%</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2"/>
                  </a:ext>
                </a:extLst>
              </a:tr>
              <a:tr h="424321">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2017/2018</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17</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15</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1800" b="1" dirty="0" smtClean="0">
                          <a:latin typeface="Arial Narrow" panose="020B0606020202030204" pitchFamily="34" charset="0"/>
                        </a:rPr>
                        <a:t>88%</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3"/>
                  </a:ext>
                </a:extLst>
              </a:tr>
              <a:tr h="424321">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2018/2019</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19</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16</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3</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1800" b="1" dirty="0" smtClean="0">
                          <a:latin typeface="Arial Narrow" panose="020B0606020202030204" pitchFamily="34" charset="0"/>
                        </a:rPr>
                        <a:t>84%</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4"/>
                  </a:ext>
                </a:extLst>
              </a:tr>
              <a:tr h="424321">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2019/2020</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17</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16</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1800" b="1" dirty="0" smtClean="0">
                          <a:latin typeface="Arial Narrow" panose="020B0606020202030204" pitchFamily="34" charset="0"/>
                        </a:rPr>
                        <a:t>94%</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64092595"/>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95996" y="1061715"/>
            <a:ext cx="8828049" cy="45719"/>
          </a:xfrm>
        </p:spPr>
        <p:txBody>
          <a:bodyPr>
            <a:normAutofit fontScale="90000"/>
          </a:bodyPr>
          <a:lstStyle/>
          <a:p>
            <a:pPr algn="l"/>
            <a:r>
              <a:rPr lang="en-GB" altLang="en-US" sz="2800" b="1" dirty="0" smtClean="0">
                <a:solidFill>
                  <a:prstClr val="black"/>
                </a:solidFill>
              </a:rPr>
              <a:t>2. Municipality </a:t>
            </a:r>
            <a:r>
              <a:rPr lang="en-GB" altLang="en-US" sz="2800" b="1" dirty="0">
                <a:solidFill>
                  <a:prstClr val="black"/>
                </a:solidFill>
              </a:rPr>
              <a:t>financial health</a:t>
            </a:r>
            <a:br>
              <a:rPr lang="en-GB" altLang="en-US" sz="2800" b="1" dirty="0">
                <a:solidFill>
                  <a:prstClr val="black"/>
                </a:solidFill>
              </a:rPr>
            </a:br>
            <a:r>
              <a:rPr lang="en-GB" altLang="en-US" sz="2800" dirty="0" smtClean="0">
                <a:solidFill>
                  <a:prstClr val="black"/>
                </a:solidFill>
              </a:rPr>
              <a:t>2.2 Budget assessment</a:t>
            </a:r>
            <a:endParaRPr lang="en-ZA" sz="2800" b="1" dirty="0">
              <a:latin typeface="Arial Narrow" panose="020B0606020202030204" pitchFamily="34" charset="0"/>
            </a:endParaRPr>
          </a:p>
        </p:txBody>
      </p:sp>
      <p:sp>
        <p:nvSpPr>
          <p:cNvPr id="6" name="Content Placeholder 5"/>
          <p:cNvSpPr>
            <a:spLocks noGrp="1"/>
          </p:cNvSpPr>
          <p:nvPr>
            <p:ph idx="1"/>
          </p:nvPr>
        </p:nvSpPr>
        <p:spPr>
          <a:xfrm>
            <a:off x="532846" y="1402772"/>
            <a:ext cx="9980174" cy="3967553"/>
          </a:xfrm>
        </p:spPr>
        <p:txBody>
          <a:bodyPr>
            <a:noAutofit/>
          </a:bodyPr>
          <a:lstStyle/>
          <a:p>
            <a:pPr marL="0" indent="0">
              <a:buNone/>
            </a:pPr>
            <a:r>
              <a:rPr lang="en-GB" sz="1800" dirty="0" smtClean="0"/>
              <a:t>         </a:t>
            </a:r>
            <a:endParaRPr lang="en-ZA" sz="1800"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18</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51017151"/>
              </p:ext>
            </p:extLst>
          </p:nvPr>
        </p:nvGraphicFramePr>
        <p:xfrm>
          <a:off x="863948" y="1403350"/>
          <a:ext cx="9260097" cy="3762820"/>
        </p:xfrm>
        <a:graphic>
          <a:graphicData uri="http://schemas.openxmlformats.org/drawingml/2006/table">
            <a:tbl>
              <a:tblPr firstRow="1" bandRow="1">
                <a:tableStyleId>{5C22544A-7EE6-4342-B048-85BDC9FD1C3A}</a:tableStyleId>
              </a:tblPr>
              <a:tblGrid>
                <a:gridCol w="2335583">
                  <a:extLst>
                    <a:ext uri="{9D8B030D-6E8A-4147-A177-3AD203B41FA5}">
                      <a16:colId xmlns:a16="http://schemas.microsoft.com/office/drawing/2014/main" val="20000"/>
                    </a:ext>
                  </a:extLst>
                </a:gridCol>
                <a:gridCol w="2253348">
                  <a:extLst>
                    <a:ext uri="{9D8B030D-6E8A-4147-A177-3AD203B41FA5}">
                      <a16:colId xmlns:a16="http://schemas.microsoft.com/office/drawing/2014/main" val="20001"/>
                    </a:ext>
                  </a:extLst>
                </a:gridCol>
                <a:gridCol w="2335583">
                  <a:extLst>
                    <a:ext uri="{9D8B030D-6E8A-4147-A177-3AD203B41FA5}">
                      <a16:colId xmlns:a16="http://schemas.microsoft.com/office/drawing/2014/main" val="20002"/>
                    </a:ext>
                  </a:extLst>
                </a:gridCol>
                <a:gridCol w="2335583">
                  <a:extLst>
                    <a:ext uri="{9D8B030D-6E8A-4147-A177-3AD203B41FA5}">
                      <a16:colId xmlns:a16="http://schemas.microsoft.com/office/drawing/2014/main" val="20003"/>
                    </a:ext>
                  </a:extLst>
                </a:gridCol>
              </a:tblGrid>
              <a:tr h="797327">
                <a:tc>
                  <a:txBody>
                    <a:bodyPr/>
                    <a:lstStyle/>
                    <a:p>
                      <a:r>
                        <a:rPr lang="en-ZA" sz="1800" dirty="0" smtClean="0">
                          <a:latin typeface="Arial" panose="020B0604020202020204" pitchFamily="34" charset="0"/>
                          <a:cs typeface="Arial" panose="020B0604020202020204" pitchFamily="34" charset="0"/>
                        </a:rPr>
                        <a:t>FINANCIAL</a:t>
                      </a:r>
                      <a:r>
                        <a:rPr lang="en-ZA" sz="1800" baseline="0" dirty="0" smtClean="0">
                          <a:latin typeface="Arial" panose="020B0604020202020204" pitchFamily="34" charset="0"/>
                          <a:cs typeface="Arial" panose="020B0604020202020204" pitchFamily="34" charset="0"/>
                        </a:rPr>
                        <a:t> YEARS</a:t>
                      </a:r>
                      <a:endParaRPr lang="en-ZA" sz="1800" dirty="0">
                        <a:latin typeface="Arial" panose="020B0604020202020204" pitchFamily="34" charset="0"/>
                        <a:cs typeface="Arial" panose="020B0604020202020204" pitchFamily="34" charset="0"/>
                      </a:endParaRPr>
                    </a:p>
                  </a:txBody>
                  <a:tcPr anchor="ctr">
                    <a:solidFill>
                      <a:schemeClr val="accent3">
                        <a:lumMod val="75000"/>
                      </a:schemeClr>
                    </a:solidFill>
                  </a:tcPr>
                </a:tc>
                <a:tc>
                  <a:txBody>
                    <a:bodyPr/>
                    <a:lstStyle/>
                    <a:p>
                      <a:r>
                        <a:rPr lang="en-ZA" sz="1800" dirty="0" smtClean="0">
                          <a:latin typeface="Arial" panose="020B0604020202020204" pitchFamily="34" charset="0"/>
                          <a:cs typeface="Arial" panose="020B0604020202020204" pitchFamily="34" charset="0"/>
                        </a:rPr>
                        <a:t>BUDGET</a:t>
                      </a:r>
                      <a:r>
                        <a:rPr lang="en-ZA" sz="1800" baseline="0" dirty="0" smtClean="0">
                          <a:latin typeface="Arial" panose="020B0604020202020204" pitchFamily="34" charset="0"/>
                          <a:cs typeface="Arial" panose="020B0604020202020204" pitchFamily="34" charset="0"/>
                        </a:rPr>
                        <a:t> </a:t>
                      </a:r>
                    </a:p>
                    <a:p>
                      <a:r>
                        <a:rPr lang="en-ZA" sz="1800" baseline="0" dirty="0" smtClean="0">
                          <a:latin typeface="Arial" panose="020B0604020202020204" pitchFamily="34" charset="0"/>
                          <a:cs typeface="Arial" panose="020B0604020202020204" pitchFamily="34" charset="0"/>
                        </a:rPr>
                        <a:t>RATING </a:t>
                      </a:r>
                      <a:endParaRPr lang="en-ZA" sz="1800" dirty="0">
                        <a:latin typeface="Arial" panose="020B0604020202020204" pitchFamily="34" charset="0"/>
                        <a:cs typeface="Arial" panose="020B0604020202020204" pitchFamily="34" charset="0"/>
                      </a:endParaRPr>
                    </a:p>
                  </a:txBody>
                  <a:tcPr anchor="ctr">
                    <a:solidFill>
                      <a:schemeClr val="accent3">
                        <a:lumMod val="75000"/>
                      </a:schemeClr>
                    </a:solidFill>
                  </a:tcPr>
                </a:tc>
                <a:tc>
                  <a:txBody>
                    <a:bodyPr/>
                    <a:lstStyle/>
                    <a:p>
                      <a:r>
                        <a:rPr lang="en-GB" sz="1800" dirty="0" smtClean="0">
                          <a:latin typeface="Arial" panose="020B0604020202020204" pitchFamily="34" charset="0"/>
                          <a:cs typeface="Arial" panose="020B0604020202020204" pitchFamily="34" charset="0"/>
                        </a:rPr>
                        <a:t>MSCOA Compliance</a:t>
                      </a:r>
                      <a:r>
                        <a:rPr lang="en-GB" sz="1800" baseline="0" dirty="0" smtClean="0">
                          <a:latin typeface="Arial" panose="020B0604020202020204" pitchFamily="34" charset="0"/>
                          <a:cs typeface="Arial" panose="020B0604020202020204" pitchFamily="34" charset="0"/>
                        </a:rPr>
                        <a:t> </a:t>
                      </a:r>
                      <a:endParaRPr lang="en-ZA" sz="1800" dirty="0">
                        <a:latin typeface="Arial" panose="020B0604020202020204" pitchFamily="34" charset="0"/>
                        <a:cs typeface="Arial" panose="020B0604020202020204" pitchFamily="34" charset="0"/>
                      </a:endParaRPr>
                    </a:p>
                  </a:txBody>
                  <a:tcPr anchor="ctr">
                    <a:solidFill>
                      <a:schemeClr val="accent3">
                        <a:lumMod val="75000"/>
                      </a:schemeClr>
                    </a:solidFill>
                  </a:tcPr>
                </a:tc>
                <a:tc>
                  <a:txBody>
                    <a:bodyPr/>
                    <a:lstStyle/>
                    <a:p>
                      <a:r>
                        <a:rPr lang="en-ZA" sz="1800" dirty="0" smtClean="0">
                          <a:latin typeface="Arial" panose="020B0604020202020204" pitchFamily="34" charset="0"/>
                          <a:cs typeface="Arial" panose="020B0604020202020204" pitchFamily="34" charset="0"/>
                        </a:rPr>
                        <a:t>SDBIP/IDP/BUDGET</a:t>
                      </a:r>
                      <a:r>
                        <a:rPr lang="en-ZA" sz="1800" baseline="0" dirty="0" smtClean="0">
                          <a:latin typeface="Arial" panose="020B0604020202020204" pitchFamily="34" charset="0"/>
                          <a:cs typeface="Arial" panose="020B0604020202020204" pitchFamily="34" charset="0"/>
                        </a:rPr>
                        <a:t> AGLINMENT </a:t>
                      </a:r>
                      <a:endParaRPr lang="en-ZA" sz="1800" dirty="0">
                        <a:latin typeface="Arial" panose="020B0604020202020204" pitchFamily="34" charset="0"/>
                        <a:cs typeface="Arial" panose="020B0604020202020204" pitchFamily="34" charset="0"/>
                      </a:endParaRPr>
                    </a:p>
                  </a:txBody>
                  <a:tcPr anchor="ctr">
                    <a:solidFill>
                      <a:schemeClr val="accent3">
                        <a:lumMod val="75000"/>
                      </a:schemeClr>
                    </a:solidFill>
                  </a:tcPr>
                </a:tc>
                <a:extLst>
                  <a:ext uri="{0D108BD9-81ED-4DB2-BD59-A6C34878D82A}">
                    <a16:rowId xmlns:a16="http://schemas.microsoft.com/office/drawing/2014/main" val="10000"/>
                  </a:ext>
                </a:extLst>
              </a:tr>
              <a:tr h="515901">
                <a:tc>
                  <a:txBody>
                    <a:bodyPr/>
                    <a:lstStyle/>
                    <a:p>
                      <a:pPr algn="ctr"/>
                      <a:r>
                        <a:rPr lang="en-US" sz="1800" dirty="0" smtClean="0">
                          <a:latin typeface="Arial" panose="020B0604020202020204" pitchFamily="34" charset="0"/>
                          <a:cs typeface="Arial" panose="020B0604020202020204" pitchFamily="34" charset="0"/>
                        </a:rPr>
                        <a:t>    2015/2016</a:t>
                      </a:r>
                      <a:endParaRPr lang="en-US" sz="1800" dirty="0">
                        <a:latin typeface="Arial" panose="020B0604020202020204" pitchFamily="34" charset="0"/>
                        <a:cs typeface="Arial" panose="020B0604020202020204" pitchFamily="34" charset="0"/>
                      </a:endParaRPr>
                    </a:p>
                  </a:txBody>
                  <a:tcPr marL="68580" marR="68580" marT="0" marB="0">
                    <a:solidFill>
                      <a:schemeClr val="accent3">
                        <a:lumMod val="60000"/>
                        <a:lumOff val="40000"/>
                      </a:schemeClr>
                    </a:solidFill>
                  </a:tcPr>
                </a:tc>
                <a:tc>
                  <a:txBody>
                    <a:bodyPr/>
                    <a:lstStyle/>
                    <a:p>
                      <a:r>
                        <a:rPr lang="en-US" sz="1800" dirty="0" smtClean="0">
                          <a:latin typeface="Arial" panose="020B0604020202020204" pitchFamily="34" charset="0"/>
                          <a:cs typeface="Arial" panose="020B0604020202020204" pitchFamily="34" charset="0"/>
                        </a:rPr>
                        <a:t>Funded</a:t>
                      </a:r>
                      <a:endParaRPr lang="en-US" sz="1800" dirty="0">
                        <a:latin typeface="Arial" panose="020B0604020202020204" pitchFamily="34" charset="0"/>
                        <a:cs typeface="Arial" panose="020B0604020202020204" pitchFamily="34" charset="0"/>
                      </a:endParaRPr>
                    </a:p>
                  </a:txBody>
                  <a:tcPr marL="68580" marR="68580" marT="0" marB="0">
                    <a:solidFill>
                      <a:schemeClr val="accent3">
                        <a:lumMod val="60000"/>
                        <a:lumOff val="40000"/>
                      </a:schemeClr>
                    </a:solidFill>
                  </a:tcPr>
                </a:tc>
                <a:tc rowSpan="5">
                  <a:txBody>
                    <a:bodyPr/>
                    <a:lstStyle/>
                    <a:p>
                      <a:pPr marL="0" marR="0" algn="ctr">
                        <a:lnSpc>
                          <a:spcPct val="115000"/>
                        </a:lnSpc>
                        <a:spcBef>
                          <a:spcPts val="0"/>
                        </a:spcBef>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Challenge with alignment of approved budget string. Service</a:t>
                      </a:r>
                      <a:r>
                        <a:rPr lang="en-US" sz="1800" baseline="0" dirty="0" smtClean="0">
                          <a:effectLst/>
                          <a:latin typeface="Arial" panose="020B0604020202020204" pitchFamily="34" charset="0"/>
                          <a:ea typeface="Times New Roman" panose="02020603050405020304" pitchFamily="18" charset="0"/>
                          <a:cs typeface="Arial" panose="020B0604020202020204" pitchFamily="34" charset="0"/>
                        </a:rPr>
                        <a:t> provider working with National Treasury to sort the alignment problem</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Aligned</a:t>
                      </a:r>
                      <a:r>
                        <a:rPr lang="en-US" sz="1800" baseline="0" dirty="0" smtClean="0">
                          <a:effectLst/>
                          <a:latin typeface="Arial" panose="020B0604020202020204" pitchFamily="34" charset="0"/>
                          <a:ea typeface="Times New Roman" panose="02020603050405020304" pitchFamily="18" charset="0"/>
                          <a:cs typeface="Arial" panose="020B0604020202020204" pitchFamily="34" charset="0"/>
                        </a:rPr>
                        <a:t> </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1"/>
                  </a:ext>
                </a:extLst>
              </a:tr>
              <a:tr h="584046">
                <a:tc>
                  <a:txBody>
                    <a:bodyPr/>
                    <a:lstStyle/>
                    <a:p>
                      <a:pPr marL="0" marR="0" algn="ctr">
                        <a:lnSpc>
                          <a:spcPct val="115000"/>
                        </a:lnSpc>
                        <a:spcBef>
                          <a:spcPts val="0"/>
                        </a:spcBef>
                        <a:spcAft>
                          <a:spcPts val="100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2016/2017</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r>
                        <a:rPr lang="en-US" sz="1800" dirty="0" smtClean="0">
                          <a:latin typeface="Arial" panose="020B0604020202020204" pitchFamily="34" charset="0"/>
                          <a:cs typeface="Arial" panose="020B0604020202020204" pitchFamily="34" charset="0"/>
                        </a:rPr>
                        <a:t>Funded</a:t>
                      </a:r>
                      <a:endParaRPr lang="en-US" sz="1800" dirty="0">
                        <a:latin typeface="Arial" panose="020B0604020202020204" pitchFamily="34" charset="0"/>
                        <a:cs typeface="Arial" panose="020B0604020202020204" pitchFamily="34" charset="0"/>
                      </a:endParaRPr>
                    </a:p>
                  </a:txBody>
                  <a:tcPr marL="68580" marR="68580" marT="0" marB="0">
                    <a:solidFill>
                      <a:schemeClr val="accent3">
                        <a:lumMod val="60000"/>
                        <a:lumOff val="40000"/>
                      </a:schemeClr>
                    </a:solidFill>
                  </a:tcPr>
                </a:tc>
                <a:tc vMerge="1">
                  <a:txBody>
                    <a:bodyPr/>
                    <a:lstStyle/>
                    <a:p>
                      <a:pPr marL="0" marR="0" algn="ctr">
                        <a:lnSpc>
                          <a:spcPct val="115000"/>
                        </a:lnSpc>
                        <a:spcBef>
                          <a:spcPts val="0"/>
                        </a:spcBef>
                        <a:spcAft>
                          <a:spcPts val="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Aligned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2"/>
                  </a:ext>
                </a:extLst>
              </a:tr>
              <a:tr h="517464">
                <a:tc>
                  <a:txBody>
                    <a:bodyPr/>
                    <a:lstStyle/>
                    <a:p>
                      <a:pPr marL="0" marR="0" algn="ctr">
                        <a:lnSpc>
                          <a:spcPct val="115000"/>
                        </a:lnSpc>
                        <a:spcBef>
                          <a:spcPts val="0"/>
                        </a:spcBef>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2017/2018</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r>
                        <a:rPr lang="en-US" sz="1800" smtClean="0">
                          <a:latin typeface="Arial" panose="020B0604020202020204" pitchFamily="34" charset="0"/>
                          <a:cs typeface="Arial" panose="020B0604020202020204" pitchFamily="34" charset="0"/>
                        </a:rPr>
                        <a:t>Funded</a:t>
                      </a:r>
                      <a:endParaRPr lang="en-US" sz="1800" dirty="0">
                        <a:latin typeface="Arial" panose="020B0604020202020204" pitchFamily="34" charset="0"/>
                        <a:cs typeface="Arial" panose="020B0604020202020204" pitchFamily="34" charset="0"/>
                      </a:endParaRPr>
                    </a:p>
                  </a:txBody>
                  <a:tcPr marL="68580" marR="68580" marT="0" marB="0">
                    <a:solidFill>
                      <a:schemeClr val="accent3">
                        <a:lumMod val="60000"/>
                        <a:lumOff val="40000"/>
                      </a:schemeClr>
                    </a:solidFill>
                  </a:tcPr>
                </a:tc>
                <a:tc vMerge="1">
                  <a:txBody>
                    <a:bodyPr/>
                    <a:lstStyle/>
                    <a:p>
                      <a:pPr marL="0" marR="0" algn="ctr">
                        <a:lnSpc>
                          <a:spcPct val="115000"/>
                        </a:lnSpc>
                        <a:spcBef>
                          <a:spcPts val="0"/>
                        </a:spcBef>
                        <a:spcAft>
                          <a:spcPts val="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Not</a:t>
                      </a:r>
                      <a:r>
                        <a:rPr lang="en-US" sz="1800" baseline="0" dirty="0" smtClean="0">
                          <a:effectLst/>
                          <a:latin typeface="Arial" panose="020B0604020202020204" pitchFamily="34" charset="0"/>
                          <a:ea typeface="Times New Roman" panose="02020603050405020304" pitchFamily="18" charset="0"/>
                          <a:cs typeface="Arial" panose="020B0604020202020204" pitchFamily="34" charset="0"/>
                        </a:rPr>
                        <a:t> Aligned </a:t>
                      </a:r>
                      <a:r>
                        <a:rPr lang="en-US" sz="180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3"/>
                  </a:ext>
                </a:extLst>
              </a:tr>
              <a:tr h="550755">
                <a:tc>
                  <a:txBody>
                    <a:bodyPr/>
                    <a:lstStyle/>
                    <a:p>
                      <a:pPr marL="0" marR="0" algn="ctr">
                        <a:lnSpc>
                          <a:spcPct val="115000"/>
                        </a:lnSpc>
                        <a:spcBef>
                          <a:spcPts val="0"/>
                        </a:spcBef>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2018/2019</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r>
                        <a:rPr lang="en-US" sz="1800" smtClean="0">
                          <a:latin typeface="Arial" panose="020B0604020202020204" pitchFamily="34" charset="0"/>
                          <a:cs typeface="Arial" panose="020B0604020202020204" pitchFamily="34" charset="0"/>
                        </a:rPr>
                        <a:t>Funded</a:t>
                      </a:r>
                      <a:endParaRPr lang="en-US" sz="1800" dirty="0">
                        <a:latin typeface="Arial" panose="020B0604020202020204" pitchFamily="34" charset="0"/>
                        <a:cs typeface="Arial" panose="020B0604020202020204" pitchFamily="34" charset="0"/>
                      </a:endParaRPr>
                    </a:p>
                  </a:txBody>
                  <a:tcPr marL="68580" marR="68580" marT="0" marB="0">
                    <a:solidFill>
                      <a:schemeClr val="accent3">
                        <a:lumMod val="60000"/>
                        <a:lumOff val="40000"/>
                      </a:schemeClr>
                    </a:solidFill>
                  </a:tcPr>
                </a:tc>
                <a:tc vMerge="1">
                  <a:txBody>
                    <a:bodyPr/>
                    <a:lstStyle/>
                    <a:p>
                      <a:pPr marL="0" marR="0" algn="ctr">
                        <a:lnSpc>
                          <a:spcPct val="115000"/>
                        </a:lnSpc>
                        <a:spcBef>
                          <a:spcPts val="0"/>
                        </a:spcBef>
                        <a:spcAft>
                          <a:spcPts val="100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0000"/>
                    </a:solidFill>
                  </a:tcPr>
                </a:tc>
                <a:tc>
                  <a:txBody>
                    <a:bodyPr/>
                    <a:lstStyle/>
                    <a:p>
                      <a:pPr marL="0" marR="0" algn="ctr">
                        <a:lnSpc>
                          <a:spcPct val="115000"/>
                        </a:lnSpc>
                        <a:spcBef>
                          <a:spcPts val="0"/>
                        </a:spcBef>
                        <a:spcAft>
                          <a:spcPts val="100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Partially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4"/>
                  </a:ext>
                </a:extLst>
              </a:tr>
              <a:tr h="797327">
                <a:tc>
                  <a:txBody>
                    <a:bodyPr/>
                    <a:lstStyle/>
                    <a:p>
                      <a:pPr marL="0" marR="0" algn="ctr">
                        <a:lnSpc>
                          <a:spcPct val="115000"/>
                        </a:lnSpc>
                        <a:spcBef>
                          <a:spcPts val="0"/>
                        </a:spcBef>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2019/2020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r>
                        <a:rPr lang="en-US" sz="1800" dirty="0" smtClean="0">
                          <a:latin typeface="Arial" panose="020B0604020202020204" pitchFamily="34" charset="0"/>
                          <a:cs typeface="Arial" panose="020B0604020202020204" pitchFamily="34" charset="0"/>
                        </a:rPr>
                        <a:t>Funded</a:t>
                      </a:r>
                      <a:endParaRPr lang="en-US" sz="1800" dirty="0">
                        <a:latin typeface="Arial" panose="020B0604020202020204" pitchFamily="34" charset="0"/>
                        <a:cs typeface="Arial" panose="020B0604020202020204" pitchFamily="34" charset="0"/>
                      </a:endParaRPr>
                    </a:p>
                  </a:txBody>
                  <a:tcPr marL="68580" marR="68580" marT="0" marB="0">
                    <a:solidFill>
                      <a:schemeClr val="accent3">
                        <a:lumMod val="60000"/>
                        <a:lumOff val="40000"/>
                      </a:schemeClr>
                    </a:solidFill>
                  </a:tcPr>
                </a:tc>
                <a:tc vMerge="1">
                  <a:txBody>
                    <a:bodyPr/>
                    <a:lstStyle/>
                    <a:p>
                      <a:pPr marL="0" marR="0" algn="ctr">
                        <a:lnSpc>
                          <a:spcPct val="115000"/>
                        </a:lnSpc>
                        <a:spcBef>
                          <a:spcPts val="0"/>
                        </a:spcBef>
                        <a:spcAft>
                          <a:spcPts val="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800" dirty="0" smtClean="0">
                          <a:effectLst/>
                          <a:latin typeface="Arial" panose="020B0604020202020204" pitchFamily="34" charset="0"/>
                          <a:ea typeface="Times New Roman" panose="02020603050405020304" pitchFamily="18" charset="0"/>
                          <a:cs typeface="Arial" panose="020B0604020202020204" pitchFamily="34" charset="0"/>
                        </a:rPr>
                        <a:t>Aligned </a:t>
                      </a:r>
                    </a:p>
                    <a:p>
                      <a:pPr marL="0" marR="0" algn="ctr">
                        <a:lnSpc>
                          <a:spcPct val="115000"/>
                        </a:lnSpc>
                        <a:spcBef>
                          <a:spcPts val="0"/>
                        </a:spcBef>
                        <a:spcAft>
                          <a:spcPts val="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93225929"/>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23988" y="773683"/>
            <a:ext cx="8828049" cy="368752"/>
          </a:xfrm>
          <a:solidFill>
            <a:schemeClr val="bg1"/>
          </a:solidFill>
        </p:spPr>
        <p:txBody>
          <a:bodyPr>
            <a:normAutofit fontScale="90000"/>
          </a:bodyPr>
          <a:lstStyle/>
          <a:p>
            <a:pPr algn="l"/>
            <a:r>
              <a:rPr lang="en-GB" altLang="en-US" sz="2800" b="1" dirty="0">
                <a:solidFill>
                  <a:prstClr val="black"/>
                </a:solidFill>
              </a:rPr>
              <a:t/>
            </a:r>
            <a:br>
              <a:rPr lang="en-GB" altLang="en-US" sz="2800" b="1" dirty="0">
                <a:solidFill>
                  <a:prstClr val="black"/>
                </a:solidFill>
              </a:rPr>
            </a:br>
            <a:r>
              <a:rPr lang="en-GB" altLang="en-US" sz="3100" dirty="0" smtClean="0">
                <a:solidFill>
                  <a:prstClr val="black"/>
                </a:solidFill>
                <a:latin typeface="Arial Narrow" panose="020B0606020202030204" pitchFamily="34" charset="0"/>
              </a:rPr>
              <a:t>2.3. Revenue collection- Midterm performance</a:t>
            </a:r>
            <a:r>
              <a:rPr lang="en-GB" altLang="en-US" sz="2800" dirty="0">
                <a:solidFill>
                  <a:prstClr val="black"/>
                </a:solidFill>
              </a:rPr>
              <a:t/>
            </a:r>
            <a:br>
              <a:rPr lang="en-GB" altLang="en-US" sz="2800" dirty="0">
                <a:solidFill>
                  <a:prstClr val="black"/>
                </a:solidFill>
              </a:rPr>
            </a:br>
            <a:endParaRPr lang="en-ZA" sz="28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19</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835322600"/>
              </p:ext>
            </p:extLst>
          </p:nvPr>
        </p:nvGraphicFramePr>
        <p:xfrm>
          <a:off x="575916" y="958059"/>
          <a:ext cx="9890125" cy="4175125"/>
        </p:xfrm>
        <a:graphic>
          <a:graphicData uri="http://schemas.openxmlformats.org/presentationml/2006/ole">
            <mc:AlternateContent xmlns:mc="http://schemas.openxmlformats.org/markup-compatibility/2006">
              <mc:Choice xmlns:v="urn:schemas-microsoft-com:vml" Requires="v">
                <p:oleObj spid="_x0000_s2065" name="Worksheet" r:id="rId4" imgW="9890658" imgH="4174350" progId="Excel.Sheet.12">
                  <p:embed/>
                </p:oleObj>
              </mc:Choice>
              <mc:Fallback>
                <p:oleObj name="Worksheet" r:id="rId4" imgW="9890658" imgH="4174350" progId="Excel.Sheet.12">
                  <p:embed/>
                  <p:pic>
                    <p:nvPicPr>
                      <p:cNvPr id="0" name=""/>
                      <p:cNvPicPr/>
                      <p:nvPr/>
                    </p:nvPicPr>
                    <p:blipFill>
                      <a:blip r:embed="rId5"/>
                      <a:stretch>
                        <a:fillRect/>
                      </a:stretch>
                    </p:blipFill>
                    <p:spPr>
                      <a:xfrm>
                        <a:off x="575916" y="958059"/>
                        <a:ext cx="9890125" cy="4175125"/>
                      </a:xfrm>
                      <a:prstGeom prst="rect">
                        <a:avLst/>
                      </a:prstGeom>
                    </p:spPr>
                  </p:pic>
                </p:oleObj>
              </mc:Fallback>
            </mc:AlternateContent>
          </a:graphicData>
        </a:graphic>
      </p:graphicFrame>
    </p:spTree>
    <p:extLst>
      <p:ext uri="{BB962C8B-B14F-4D97-AF65-F5344CB8AC3E}">
        <p14:creationId xmlns:p14="http://schemas.microsoft.com/office/powerpoint/2010/main" val="1088838986"/>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872061" y="2285852"/>
            <a:ext cx="7056784" cy="2016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ZA" sz="2400" dirty="0">
                <a:latin typeface="Arial" pitchFamily="34" charset="0"/>
                <a:cs typeface="Arial" pitchFamily="34" charset="0"/>
              </a:rPr>
              <a:t>2017/18  Mid year Budget and Performance Assessment Presentation</a:t>
            </a:r>
            <a:endParaRPr lang="en-ZA" sz="3600" b="1" dirty="0">
              <a:solidFill>
                <a:schemeClr val="tx1"/>
              </a:solidFill>
              <a:latin typeface="Arial" pitchFamily="34" charset="0"/>
              <a:cs typeface="Arial" pitchFamily="34" charset="0"/>
            </a:endParaRPr>
          </a:p>
        </p:txBody>
      </p:sp>
      <p:sp>
        <p:nvSpPr>
          <p:cNvPr id="3" name="Rectangle 2"/>
          <p:cNvSpPr/>
          <p:nvPr/>
        </p:nvSpPr>
        <p:spPr>
          <a:xfrm>
            <a:off x="719932" y="1779380"/>
            <a:ext cx="9577064" cy="2554545"/>
          </a:xfrm>
          <a:prstGeom prst="rect">
            <a:avLst/>
          </a:prstGeom>
        </p:spPr>
        <p:txBody>
          <a:bodyPr wrap="square">
            <a:spAutoFit/>
          </a:bodyPr>
          <a:lstStyle/>
          <a:p>
            <a:pPr algn="ctr"/>
            <a:r>
              <a:rPr lang="en-ZA" sz="3200" dirty="0" smtClean="0">
                <a:latin typeface="Arial" pitchFamily="34" charset="0"/>
                <a:cs typeface="Arial" pitchFamily="34" charset="0"/>
              </a:rPr>
              <a:t> </a:t>
            </a:r>
            <a:r>
              <a:rPr lang="en-US" sz="4000" b="1" dirty="0" smtClean="0"/>
              <a:t>Portfolio Committee on                                 Co-operative Governance and Traditional Affairs Presentation</a:t>
            </a:r>
          </a:p>
          <a:p>
            <a:pPr algn="ctr"/>
            <a:r>
              <a:rPr lang="en-US" sz="4000" b="1" dirty="0" smtClean="0"/>
              <a:t>Date: 17 March 2021</a:t>
            </a:r>
            <a:endParaRPr lang="en-ZA" sz="4000"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95996" y="1197019"/>
            <a:ext cx="8828049" cy="368752"/>
          </a:xfrm>
          <a:solidFill>
            <a:schemeClr val="bg1"/>
          </a:solidFill>
        </p:spPr>
        <p:txBody>
          <a:bodyPr>
            <a:normAutofit fontScale="90000"/>
          </a:bodyPr>
          <a:lstStyle/>
          <a:p>
            <a:pPr algn="l"/>
            <a:r>
              <a:rPr lang="en-GB" altLang="en-US" sz="2800" b="1" dirty="0">
                <a:solidFill>
                  <a:prstClr val="black"/>
                </a:solidFill>
              </a:rPr>
              <a:t/>
            </a:r>
            <a:br>
              <a:rPr lang="en-GB" altLang="en-US" sz="2800" b="1" dirty="0">
                <a:solidFill>
                  <a:prstClr val="black"/>
                </a:solidFill>
              </a:rPr>
            </a:br>
            <a:r>
              <a:rPr lang="en-GB" altLang="en-US" sz="3100" dirty="0" smtClean="0">
                <a:solidFill>
                  <a:prstClr val="black"/>
                </a:solidFill>
                <a:latin typeface="Arial Narrow" panose="020B0606020202030204" pitchFamily="34" charset="0"/>
              </a:rPr>
              <a:t>2.3. Revenue From March to June 2020 for Property Rates</a:t>
            </a:r>
            <a:r>
              <a:rPr lang="en-GB" altLang="en-US" sz="2800" dirty="0">
                <a:solidFill>
                  <a:prstClr val="black"/>
                </a:solidFill>
              </a:rPr>
              <a:t/>
            </a:r>
            <a:br>
              <a:rPr lang="en-GB" altLang="en-US" sz="2800" dirty="0">
                <a:solidFill>
                  <a:prstClr val="black"/>
                </a:solidFill>
              </a:rPr>
            </a:br>
            <a:endParaRPr lang="en-ZA" sz="2800" b="1" dirty="0">
              <a:latin typeface="Arial Narrow" panose="020B060602020203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115855431"/>
              </p:ext>
            </p:extLst>
          </p:nvPr>
        </p:nvGraphicFramePr>
        <p:xfrm>
          <a:off x="863947" y="1685925"/>
          <a:ext cx="9577065" cy="3199227"/>
        </p:xfrm>
        <a:graphic>
          <a:graphicData uri="http://schemas.openxmlformats.org/drawingml/2006/table">
            <a:tbl>
              <a:tblPr firstRow="1" firstCol="1" bandRow="1">
                <a:tableStyleId>{5C22544A-7EE6-4342-B048-85BDC9FD1C3A}</a:tableStyleId>
              </a:tblPr>
              <a:tblGrid>
                <a:gridCol w="1748684">
                  <a:extLst>
                    <a:ext uri="{9D8B030D-6E8A-4147-A177-3AD203B41FA5}">
                      <a16:colId xmlns:a16="http://schemas.microsoft.com/office/drawing/2014/main" val="20000"/>
                    </a:ext>
                  </a:extLst>
                </a:gridCol>
                <a:gridCol w="1535750">
                  <a:extLst>
                    <a:ext uri="{9D8B030D-6E8A-4147-A177-3AD203B41FA5}">
                      <a16:colId xmlns:a16="http://schemas.microsoft.com/office/drawing/2014/main" val="20001"/>
                    </a:ext>
                  </a:extLst>
                </a:gridCol>
                <a:gridCol w="1747862">
                  <a:extLst>
                    <a:ext uri="{9D8B030D-6E8A-4147-A177-3AD203B41FA5}">
                      <a16:colId xmlns:a16="http://schemas.microsoft.com/office/drawing/2014/main" val="20002"/>
                    </a:ext>
                  </a:extLst>
                </a:gridCol>
                <a:gridCol w="1631118">
                  <a:extLst>
                    <a:ext uri="{9D8B030D-6E8A-4147-A177-3AD203B41FA5}">
                      <a16:colId xmlns:a16="http://schemas.microsoft.com/office/drawing/2014/main" val="20003"/>
                    </a:ext>
                  </a:extLst>
                </a:gridCol>
                <a:gridCol w="1631118">
                  <a:extLst>
                    <a:ext uri="{9D8B030D-6E8A-4147-A177-3AD203B41FA5}">
                      <a16:colId xmlns:a16="http://schemas.microsoft.com/office/drawing/2014/main" val="20004"/>
                    </a:ext>
                  </a:extLst>
                </a:gridCol>
                <a:gridCol w="1282533">
                  <a:extLst>
                    <a:ext uri="{9D8B030D-6E8A-4147-A177-3AD203B41FA5}">
                      <a16:colId xmlns:a16="http://schemas.microsoft.com/office/drawing/2014/main" val="20005"/>
                    </a:ext>
                  </a:extLst>
                </a:gridCol>
              </a:tblGrid>
              <a:tr h="657360">
                <a:tc>
                  <a:txBody>
                    <a:bodyPr/>
                    <a:lstStyle/>
                    <a:p>
                      <a:pPr algn="ctr">
                        <a:lnSpc>
                          <a:spcPct val="115000"/>
                        </a:lnSpc>
                        <a:spcAft>
                          <a:spcPts val="1000"/>
                        </a:spcAft>
                      </a:pPr>
                      <a:r>
                        <a:rPr lang="en-US" sz="1800" dirty="0">
                          <a:solidFill>
                            <a:schemeClr val="tx1"/>
                          </a:solidFill>
                          <a:effectLst/>
                        </a:rPr>
                        <a:t>Description</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a:lnSpc>
                          <a:spcPct val="115000"/>
                        </a:lnSpc>
                        <a:spcAft>
                          <a:spcPts val="1000"/>
                        </a:spcAft>
                      </a:pPr>
                      <a:r>
                        <a:rPr lang="en-US" sz="1800" dirty="0">
                          <a:solidFill>
                            <a:schemeClr val="tx1"/>
                          </a:solidFill>
                          <a:effectLst/>
                        </a:rPr>
                        <a:t>March</a:t>
                      </a:r>
                      <a:endParaRPr lang="en-ZA" sz="1800" dirty="0">
                        <a:solidFill>
                          <a:schemeClr val="tx1"/>
                        </a:solidFill>
                        <a:effectLst/>
                      </a:endParaRPr>
                    </a:p>
                    <a:p>
                      <a:pPr algn="ctr">
                        <a:lnSpc>
                          <a:spcPct val="115000"/>
                        </a:lnSpc>
                        <a:spcAft>
                          <a:spcPts val="1000"/>
                        </a:spcAft>
                      </a:pPr>
                      <a:r>
                        <a:rPr lang="en-US" sz="1800" dirty="0">
                          <a:solidFill>
                            <a:schemeClr val="tx1"/>
                          </a:solidFill>
                          <a:effectLst/>
                        </a:rPr>
                        <a:t> 2020</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a:lnSpc>
                          <a:spcPct val="115000"/>
                        </a:lnSpc>
                        <a:spcAft>
                          <a:spcPts val="1000"/>
                        </a:spcAft>
                      </a:pPr>
                      <a:r>
                        <a:rPr lang="en-US" sz="1800" dirty="0">
                          <a:solidFill>
                            <a:schemeClr val="tx1"/>
                          </a:solidFill>
                          <a:effectLst/>
                        </a:rPr>
                        <a:t>April </a:t>
                      </a:r>
                      <a:endParaRPr lang="en-ZA" sz="1800" dirty="0">
                        <a:solidFill>
                          <a:schemeClr val="tx1"/>
                        </a:solidFill>
                        <a:effectLst/>
                      </a:endParaRPr>
                    </a:p>
                    <a:p>
                      <a:pPr algn="ctr">
                        <a:lnSpc>
                          <a:spcPct val="115000"/>
                        </a:lnSpc>
                        <a:spcAft>
                          <a:spcPts val="1000"/>
                        </a:spcAft>
                      </a:pPr>
                      <a:r>
                        <a:rPr lang="en-US" sz="1800" dirty="0">
                          <a:solidFill>
                            <a:schemeClr val="tx1"/>
                          </a:solidFill>
                          <a:effectLst/>
                        </a:rPr>
                        <a:t>2020 </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1000"/>
                        </a:spcAft>
                      </a:pPr>
                      <a:r>
                        <a:rPr lang="en-US" sz="1800" dirty="0">
                          <a:solidFill>
                            <a:schemeClr val="tx1"/>
                          </a:solidFill>
                          <a:effectLst/>
                        </a:rPr>
                        <a:t>May </a:t>
                      </a:r>
                      <a:endParaRPr lang="en-ZA" sz="1800" dirty="0">
                        <a:solidFill>
                          <a:schemeClr val="tx1"/>
                        </a:solidFill>
                        <a:effectLst/>
                      </a:endParaRPr>
                    </a:p>
                    <a:p>
                      <a:pPr>
                        <a:lnSpc>
                          <a:spcPct val="115000"/>
                        </a:lnSpc>
                        <a:spcAft>
                          <a:spcPts val="1000"/>
                        </a:spcAft>
                      </a:pPr>
                      <a:r>
                        <a:rPr lang="en-US" sz="1800" dirty="0">
                          <a:solidFill>
                            <a:schemeClr val="tx1"/>
                          </a:solidFill>
                          <a:effectLst/>
                        </a:rPr>
                        <a:t>2020</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1000"/>
                        </a:spcAft>
                      </a:pPr>
                      <a:r>
                        <a:rPr lang="en-US" sz="1800" dirty="0">
                          <a:solidFill>
                            <a:schemeClr val="tx1"/>
                          </a:solidFill>
                          <a:effectLst/>
                        </a:rPr>
                        <a:t>   June </a:t>
                      </a:r>
                      <a:endParaRPr lang="en-ZA" sz="1800" dirty="0">
                        <a:solidFill>
                          <a:schemeClr val="tx1"/>
                        </a:solidFill>
                        <a:effectLst/>
                      </a:endParaRPr>
                    </a:p>
                    <a:p>
                      <a:pPr>
                        <a:lnSpc>
                          <a:spcPct val="115000"/>
                        </a:lnSpc>
                        <a:spcAft>
                          <a:spcPts val="1000"/>
                        </a:spcAft>
                      </a:pPr>
                      <a:r>
                        <a:rPr lang="en-US" sz="1800" dirty="0">
                          <a:solidFill>
                            <a:schemeClr val="tx1"/>
                          </a:solidFill>
                          <a:effectLst/>
                        </a:rPr>
                        <a:t>   2020 </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a:lnSpc>
                          <a:spcPct val="115000"/>
                        </a:lnSpc>
                        <a:spcAft>
                          <a:spcPts val="1000"/>
                        </a:spcAft>
                      </a:pPr>
                      <a:r>
                        <a:rPr lang="en-US" sz="1800" dirty="0">
                          <a:solidFill>
                            <a:schemeClr val="tx1"/>
                          </a:solidFill>
                          <a:effectLst/>
                        </a:rPr>
                        <a:t>Total </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10000"/>
                  </a:ext>
                </a:extLst>
              </a:tr>
              <a:tr h="681721">
                <a:tc>
                  <a:txBody>
                    <a:bodyPr/>
                    <a:lstStyle/>
                    <a:p>
                      <a:pPr>
                        <a:lnSpc>
                          <a:spcPct val="115000"/>
                        </a:lnSpc>
                        <a:spcAft>
                          <a:spcPts val="1000"/>
                        </a:spcAft>
                      </a:pPr>
                      <a:r>
                        <a:rPr lang="en-US" sz="1800" dirty="0">
                          <a:solidFill>
                            <a:schemeClr val="tx1"/>
                          </a:solidFill>
                          <a:effectLst/>
                        </a:rPr>
                        <a:t>No. of customers billed</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a:lnSpc>
                          <a:spcPct val="115000"/>
                        </a:lnSpc>
                        <a:spcAft>
                          <a:spcPts val="1000"/>
                        </a:spcAft>
                      </a:pPr>
                      <a:r>
                        <a:rPr lang="en-US" sz="1800" dirty="0">
                          <a:effectLst/>
                        </a:rPr>
                        <a:t>648</a:t>
                      </a:r>
                      <a:endParaRPr lang="en-ZA" sz="1800" dirty="0">
                        <a:effectLst/>
                        <a:latin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1000"/>
                        </a:spcAft>
                      </a:pPr>
                      <a:r>
                        <a:rPr lang="en-US" sz="1800" dirty="0">
                          <a:effectLst/>
                        </a:rPr>
                        <a:t>648</a:t>
                      </a:r>
                      <a:endParaRPr lang="en-ZA" sz="1800" dirty="0">
                        <a:effectLst/>
                        <a:latin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1000"/>
                        </a:spcAft>
                      </a:pPr>
                      <a:r>
                        <a:rPr lang="en-US" sz="1800">
                          <a:effectLst/>
                        </a:rPr>
                        <a:t>648</a:t>
                      </a:r>
                      <a:endParaRPr lang="en-ZA" sz="1800">
                        <a:effectLst/>
                        <a:latin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1000"/>
                        </a:spcAft>
                      </a:pPr>
                      <a:r>
                        <a:rPr lang="en-US" sz="1800">
                          <a:effectLst/>
                        </a:rPr>
                        <a:t>648</a:t>
                      </a:r>
                      <a:endParaRPr lang="en-ZA" sz="1800">
                        <a:effectLst/>
                        <a:latin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1000"/>
                        </a:spcAft>
                      </a:pPr>
                      <a:r>
                        <a:rPr lang="en-US" sz="1800">
                          <a:effectLst/>
                        </a:rPr>
                        <a:t>648</a:t>
                      </a:r>
                      <a:endParaRPr lang="en-ZA" sz="1800">
                        <a:effectLst/>
                        <a:latin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1"/>
                  </a:ext>
                </a:extLst>
              </a:tr>
              <a:tr h="497698">
                <a:tc>
                  <a:txBody>
                    <a:bodyPr/>
                    <a:lstStyle/>
                    <a:p>
                      <a:pPr>
                        <a:lnSpc>
                          <a:spcPct val="115000"/>
                        </a:lnSpc>
                        <a:spcAft>
                          <a:spcPts val="1000"/>
                        </a:spcAft>
                      </a:pPr>
                      <a:r>
                        <a:rPr lang="en-US" sz="1800" dirty="0">
                          <a:solidFill>
                            <a:schemeClr val="tx1"/>
                          </a:solidFill>
                          <a:effectLst/>
                        </a:rPr>
                        <a:t>Amount billed </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1000"/>
                        </a:spcAft>
                      </a:pPr>
                      <a:r>
                        <a:rPr lang="en-US" sz="1800">
                          <a:effectLst/>
                        </a:rPr>
                        <a:t> R 3 433 399.24</a:t>
                      </a:r>
                      <a:endParaRPr lang="en-ZA" sz="1800">
                        <a:effectLst/>
                        <a:latin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nSpc>
                          <a:spcPct val="115000"/>
                        </a:lnSpc>
                        <a:spcAft>
                          <a:spcPts val="1000"/>
                        </a:spcAft>
                      </a:pPr>
                      <a:r>
                        <a:rPr lang="en-US" sz="1800" dirty="0">
                          <a:effectLst/>
                        </a:rPr>
                        <a:t> R 3 433 399.24</a:t>
                      </a:r>
                      <a:endParaRPr lang="en-ZA" sz="1800" dirty="0">
                        <a:effectLst/>
                        <a:latin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nSpc>
                          <a:spcPct val="115000"/>
                        </a:lnSpc>
                        <a:spcAft>
                          <a:spcPts val="1000"/>
                        </a:spcAft>
                      </a:pPr>
                      <a:r>
                        <a:rPr lang="en-US" sz="1800">
                          <a:effectLst/>
                        </a:rPr>
                        <a:t>R 3 433 399.24</a:t>
                      </a:r>
                      <a:endParaRPr lang="en-ZA" sz="1800">
                        <a:effectLst/>
                        <a:latin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nSpc>
                          <a:spcPct val="115000"/>
                        </a:lnSpc>
                        <a:spcAft>
                          <a:spcPts val="1000"/>
                        </a:spcAft>
                      </a:pPr>
                      <a:r>
                        <a:rPr lang="en-US" sz="1800">
                          <a:effectLst/>
                        </a:rPr>
                        <a:t>R 3 433 399.24</a:t>
                      </a:r>
                      <a:endParaRPr lang="en-ZA" sz="1800">
                        <a:effectLst/>
                        <a:latin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nSpc>
                          <a:spcPct val="115000"/>
                        </a:lnSpc>
                        <a:spcAft>
                          <a:spcPts val="1000"/>
                        </a:spcAft>
                      </a:pPr>
                      <a:r>
                        <a:rPr lang="en-US" sz="1800" dirty="0">
                          <a:effectLst/>
                        </a:rPr>
                        <a:t>R </a:t>
                      </a:r>
                      <a:r>
                        <a:rPr lang="en-US" sz="1800" dirty="0" smtClean="0">
                          <a:effectLst/>
                        </a:rPr>
                        <a:t>13</a:t>
                      </a:r>
                      <a:r>
                        <a:rPr lang="en-US" sz="1800" baseline="0" dirty="0" smtClean="0">
                          <a:effectLst/>
                        </a:rPr>
                        <a:t> 733 597.36</a:t>
                      </a:r>
                      <a:endParaRPr lang="en-ZA" sz="1800" dirty="0">
                        <a:effectLst/>
                        <a:latin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2"/>
                  </a:ext>
                </a:extLst>
              </a:tr>
              <a:tr h="497698">
                <a:tc>
                  <a:txBody>
                    <a:bodyPr/>
                    <a:lstStyle/>
                    <a:p>
                      <a:pPr>
                        <a:lnSpc>
                          <a:spcPct val="115000"/>
                        </a:lnSpc>
                        <a:spcAft>
                          <a:spcPts val="1000"/>
                        </a:spcAft>
                      </a:pPr>
                      <a:r>
                        <a:rPr lang="en-US" sz="1800" dirty="0">
                          <a:solidFill>
                            <a:schemeClr val="tx1"/>
                          </a:solidFill>
                          <a:effectLst/>
                        </a:rPr>
                        <a:t>Amount Collected</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nSpc>
                          <a:spcPct val="107000"/>
                        </a:lnSpc>
                        <a:spcAft>
                          <a:spcPts val="0"/>
                        </a:spcAft>
                      </a:pPr>
                      <a:r>
                        <a:rPr lang="en-US" sz="1800">
                          <a:effectLst/>
                        </a:rPr>
                        <a:t>R 0.00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nSpc>
                          <a:spcPct val="107000"/>
                        </a:lnSpc>
                        <a:spcAft>
                          <a:spcPts val="0"/>
                        </a:spcAft>
                      </a:pPr>
                      <a:r>
                        <a:rPr lang="en-US" sz="1800" dirty="0">
                          <a:effectLst/>
                        </a:rPr>
                        <a:t>R 0.00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nSpc>
                          <a:spcPct val="107000"/>
                        </a:lnSpc>
                        <a:spcAft>
                          <a:spcPts val="0"/>
                        </a:spcAft>
                      </a:pPr>
                      <a:r>
                        <a:rPr lang="en-US" sz="1800" dirty="0">
                          <a:effectLst/>
                        </a:rPr>
                        <a:t>R 0.00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nSpc>
                          <a:spcPct val="107000"/>
                        </a:lnSpc>
                        <a:spcAft>
                          <a:spcPts val="0"/>
                        </a:spcAft>
                      </a:pPr>
                      <a:r>
                        <a:rPr lang="en-US" sz="1800" dirty="0">
                          <a:effectLst/>
                        </a:rPr>
                        <a:t>R 904 224.00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nSpc>
                          <a:spcPct val="107000"/>
                        </a:lnSpc>
                        <a:spcAft>
                          <a:spcPts val="0"/>
                        </a:spcAft>
                      </a:pPr>
                      <a:r>
                        <a:rPr lang="en-US" sz="1800" dirty="0">
                          <a:effectLst/>
                        </a:rPr>
                        <a:t>R 904 224.00</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3"/>
                  </a:ext>
                </a:extLst>
              </a:tr>
              <a:tr h="497698">
                <a:tc>
                  <a:txBody>
                    <a:bodyPr/>
                    <a:lstStyle/>
                    <a:p>
                      <a:pPr>
                        <a:lnSpc>
                          <a:spcPct val="115000"/>
                        </a:lnSpc>
                        <a:spcAft>
                          <a:spcPts val="1000"/>
                        </a:spcAft>
                      </a:pPr>
                      <a:r>
                        <a:rPr lang="en-GB" sz="1800" dirty="0" smtClean="0">
                          <a:solidFill>
                            <a:schemeClr val="tx1"/>
                          </a:solidFill>
                          <a:effectLst/>
                          <a:latin typeface="Calibri" panose="020F0502020204030204" pitchFamily="34" charset="0"/>
                          <a:cs typeface="Times New Roman" panose="02020603050405020304" pitchFamily="18" charset="0"/>
                        </a:rPr>
                        <a:t>%</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a:lnSpc>
                          <a:spcPct val="107000"/>
                        </a:lnSpc>
                        <a:spcAft>
                          <a:spcPts val="0"/>
                        </a:spcAft>
                      </a:pPr>
                      <a:r>
                        <a:rPr lang="en-GB" sz="1800" b="1" dirty="0" smtClean="0">
                          <a:effectLst/>
                          <a:latin typeface="Calibri" panose="020F0502020204030204" pitchFamily="34" charset="0"/>
                          <a:ea typeface="Calibri" panose="020F0502020204030204" pitchFamily="34" charset="0"/>
                          <a:cs typeface="Times New Roman" panose="02020603050405020304" pitchFamily="18" charset="0"/>
                        </a:rPr>
                        <a:t>0%</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GB" sz="1800" b="1" dirty="0" smtClean="0">
                          <a:effectLst/>
                          <a:latin typeface="Calibri" panose="020F0502020204030204" pitchFamily="34" charset="0"/>
                          <a:ea typeface="Calibri" panose="020F0502020204030204" pitchFamily="34" charset="0"/>
                          <a:cs typeface="Times New Roman" panose="02020603050405020304" pitchFamily="18" charset="0"/>
                        </a:rPr>
                        <a:t>0%</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GB" sz="1800" b="1" dirty="0" smtClean="0">
                          <a:effectLst/>
                          <a:latin typeface="Calibri" panose="020F0502020204030204" pitchFamily="34" charset="0"/>
                          <a:ea typeface="Calibri" panose="020F0502020204030204" pitchFamily="34" charset="0"/>
                          <a:cs typeface="Times New Roman" panose="02020603050405020304" pitchFamily="18" charset="0"/>
                        </a:rPr>
                        <a:t>0%</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GB" sz="1800" b="1" dirty="0" smtClean="0">
                          <a:effectLst/>
                          <a:latin typeface="Calibri" panose="020F0502020204030204" pitchFamily="34" charset="0"/>
                          <a:ea typeface="Calibri" panose="020F0502020204030204" pitchFamily="34" charset="0"/>
                          <a:cs typeface="Times New Roman" panose="02020603050405020304" pitchFamily="18" charset="0"/>
                        </a:rPr>
                        <a:t>26%</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GB" sz="1800" b="1" dirty="0" smtClean="0">
                          <a:effectLst/>
                          <a:latin typeface="Calibri" panose="020F0502020204030204" pitchFamily="34" charset="0"/>
                          <a:ea typeface="Calibri" panose="020F0502020204030204" pitchFamily="34" charset="0"/>
                          <a:cs typeface="Times New Roman" panose="02020603050405020304" pitchFamily="18" charset="0"/>
                        </a:rPr>
                        <a:t>7%</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4"/>
                  </a:ext>
                </a:extLst>
              </a:tr>
            </a:tbl>
          </a:graphicData>
        </a:graphic>
      </p:graphicFrame>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20</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949766535"/>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03908" y="1133723"/>
            <a:ext cx="9937104" cy="648072"/>
          </a:xfrm>
          <a:solidFill>
            <a:schemeClr val="bg1"/>
          </a:solidFill>
        </p:spPr>
        <p:txBody>
          <a:bodyPr>
            <a:normAutofit fontScale="90000"/>
          </a:bodyPr>
          <a:lstStyle/>
          <a:p>
            <a:pPr algn="l"/>
            <a:r>
              <a:rPr lang="en-GB" altLang="en-US" sz="2800" b="1" dirty="0">
                <a:solidFill>
                  <a:prstClr val="black"/>
                </a:solidFill>
              </a:rPr>
              <a:t/>
            </a:r>
            <a:br>
              <a:rPr lang="en-GB" altLang="en-US" sz="2800" b="1" dirty="0">
                <a:solidFill>
                  <a:prstClr val="black"/>
                </a:solidFill>
              </a:rPr>
            </a:br>
            <a:r>
              <a:rPr lang="en-GB" altLang="en-US" sz="3100" dirty="0" smtClean="0">
                <a:solidFill>
                  <a:prstClr val="black"/>
                </a:solidFill>
                <a:latin typeface="Arial Narrow" panose="020B0606020202030204" pitchFamily="34" charset="0"/>
              </a:rPr>
              <a:t>2.3. Revenue  From July to September 2020 for Property Rates</a:t>
            </a:r>
            <a:r>
              <a:rPr lang="en-GB" altLang="en-US" sz="3100" dirty="0">
                <a:solidFill>
                  <a:prstClr val="black"/>
                </a:solidFill>
              </a:rPr>
              <a:t/>
            </a:r>
            <a:br>
              <a:rPr lang="en-GB" altLang="en-US" sz="3100" dirty="0">
                <a:solidFill>
                  <a:prstClr val="black"/>
                </a:solidFill>
              </a:rPr>
            </a:br>
            <a:endParaRPr lang="en-ZA" sz="31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21</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43262044"/>
              </p:ext>
            </p:extLst>
          </p:nvPr>
        </p:nvGraphicFramePr>
        <p:xfrm>
          <a:off x="791939" y="1555382"/>
          <a:ext cx="9645097" cy="3506942"/>
        </p:xfrm>
        <a:graphic>
          <a:graphicData uri="http://schemas.openxmlformats.org/drawingml/2006/table">
            <a:tbl>
              <a:tblPr firstRow="1" firstCol="1" bandRow="1">
                <a:tableStyleId>{5C22544A-7EE6-4342-B048-85BDC9FD1C3A}</a:tableStyleId>
              </a:tblPr>
              <a:tblGrid>
                <a:gridCol w="2249039">
                  <a:extLst>
                    <a:ext uri="{9D8B030D-6E8A-4147-A177-3AD203B41FA5}">
                      <a16:colId xmlns:a16="http://schemas.microsoft.com/office/drawing/2014/main" val="20000"/>
                    </a:ext>
                  </a:extLst>
                </a:gridCol>
                <a:gridCol w="1882285">
                  <a:extLst>
                    <a:ext uri="{9D8B030D-6E8A-4147-A177-3AD203B41FA5}">
                      <a16:colId xmlns:a16="http://schemas.microsoft.com/office/drawing/2014/main" val="20001"/>
                    </a:ext>
                  </a:extLst>
                </a:gridCol>
                <a:gridCol w="1817747">
                  <a:extLst>
                    <a:ext uri="{9D8B030D-6E8A-4147-A177-3AD203B41FA5}">
                      <a16:colId xmlns:a16="http://schemas.microsoft.com/office/drawing/2014/main" val="20002"/>
                    </a:ext>
                  </a:extLst>
                </a:gridCol>
                <a:gridCol w="1886291">
                  <a:extLst>
                    <a:ext uri="{9D8B030D-6E8A-4147-A177-3AD203B41FA5}">
                      <a16:colId xmlns:a16="http://schemas.microsoft.com/office/drawing/2014/main" val="20003"/>
                    </a:ext>
                  </a:extLst>
                </a:gridCol>
                <a:gridCol w="1809735">
                  <a:extLst>
                    <a:ext uri="{9D8B030D-6E8A-4147-A177-3AD203B41FA5}">
                      <a16:colId xmlns:a16="http://schemas.microsoft.com/office/drawing/2014/main" val="20004"/>
                    </a:ext>
                  </a:extLst>
                </a:gridCol>
              </a:tblGrid>
              <a:tr h="847240">
                <a:tc>
                  <a:txBody>
                    <a:bodyPr/>
                    <a:lstStyle/>
                    <a:p>
                      <a:pPr algn="ctr">
                        <a:lnSpc>
                          <a:spcPct val="115000"/>
                        </a:lnSpc>
                        <a:spcAft>
                          <a:spcPts val="1000"/>
                        </a:spcAft>
                      </a:pPr>
                      <a:r>
                        <a:rPr lang="en-US" sz="1800" dirty="0">
                          <a:solidFill>
                            <a:schemeClr val="tx1"/>
                          </a:solidFill>
                          <a:effectLst/>
                        </a:rPr>
                        <a:t>Description</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a:lnSpc>
                          <a:spcPct val="115000"/>
                        </a:lnSpc>
                        <a:spcAft>
                          <a:spcPts val="1000"/>
                        </a:spcAft>
                      </a:pPr>
                      <a:r>
                        <a:rPr lang="en-US" sz="1800" dirty="0">
                          <a:solidFill>
                            <a:schemeClr val="tx1"/>
                          </a:solidFill>
                          <a:effectLst/>
                        </a:rPr>
                        <a:t>July </a:t>
                      </a:r>
                      <a:endParaRPr lang="en-ZA" sz="1800" dirty="0">
                        <a:solidFill>
                          <a:schemeClr val="tx1"/>
                        </a:solidFill>
                        <a:effectLst/>
                      </a:endParaRPr>
                    </a:p>
                    <a:p>
                      <a:pPr algn="ctr">
                        <a:lnSpc>
                          <a:spcPct val="115000"/>
                        </a:lnSpc>
                        <a:spcAft>
                          <a:spcPts val="1000"/>
                        </a:spcAft>
                      </a:pPr>
                      <a:r>
                        <a:rPr lang="en-US" sz="1800" dirty="0">
                          <a:solidFill>
                            <a:schemeClr val="tx1"/>
                          </a:solidFill>
                          <a:effectLst/>
                        </a:rPr>
                        <a:t>2020</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1000"/>
                        </a:spcAft>
                      </a:pPr>
                      <a:r>
                        <a:rPr lang="en-US" sz="1800" dirty="0">
                          <a:solidFill>
                            <a:schemeClr val="tx1"/>
                          </a:solidFill>
                          <a:effectLst/>
                        </a:rPr>
                        <a:t>August</a:t>
                      </a:r>
                      <a:endParaRPr lang="en-ZA" sz="1800" dirty="0">
                        <a:solidFill>
                          <a:schemeClr val="tx1"/>
                        </a:solidFill>
                        <a:effectLst/>
                      </a:endParaRPr>
                    </a:p>
                    <a:p>
                      <a:pPr>
                        <a:lnSpc>
                          <a:spcPct val="115000"/>
                        </a:lnSpc>
                        <a:spcAft>
                          <a:spcPts val="1000"/>
                        </a:spcAft>
                      </a:pPr>
                      <a:r>
                        <a:rPr lang="en-US" sz="1800" dirty="0">
                          <a:solidFill>
                            <a:schemeClr val="tx1"/>
                          </a:solidFill>
                          <a:effectLst/>
                        </a:rPr>
                        <a:t> 2020</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1000"/>
                        </a:spcAft>
                      </a:pPr>
                      <a:r>
                        <a:rPr lang="en-US" sz="1800" dirty="0">
                          <a:solidFill>
                            <a:schemeClr val="tx1"/>
                          </a:solidFill>
                          <a:effectLst/>
                        </a:rPr>
                        <a:t>   September</a:t>
                      </a:r>
                      <a:endParaRPr lang="en-ZA" sz="1800" dirty="0">
                        <a:solidFill>
                          <a:schemeClr val="tx1"/>
                        </a:solidFill>
                        <a:effectLst/>
                      </a:endParaRPr>
                    </a:p>
                    <a:p>
                      <a:pPr>
                        <a:lnSpc>
                          <a:spcPct val="115000"/>
                        </a:lnSpc>
                        <a:spcAft>
                          <a:spcPts val="1000"/>
                        </a:spcAft>
                      </a:pPr>
                      <a:r>
                        <a:rPr lang="en-US" sz="1800" dirty="0">
                          <a:solidFill>
                            <a:schemeClr val="tx1"/>
                          </a:solidFill>
                          <a:effectLst/>
                        </a:rPr>
                        <a:t>      2020 </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a:lnSpc>
                          <a:spcPct val="115000"/>
                        </a:lnSpc>
                        <a:spcAft>
                          <a:spcPts val="1000"/>
                        </a:spcAft>
                      </a:pPr>
                      <a:r>
                        <a:rPr lang="en-US" sz="1800" dirty="0">
                          <a:solidFill>
                            <a:schemeClr val="tx1"/>
                          </a:solidFill>
                          <a:effectLst/>
                        </a:rPr>
                        <a:t>Total </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10000"/>
                  </a:ext>
                </a:extLst>
              </a:tr>
              <a:tr h="747325">
                <a:tc>
                  <a:txBody>
                    <a:bodyPr/>
                    <a:lstStyle/>
                    <a:p>
                      <a:pPr>
                        <a:lnSpc>
                          <a:spcPct val="115000"/>
                        </a:lnSpc>
                        <a:spcAft>
                          <a:spcPts val="1000"/>
                        </a:spcAft>
                      </a:pPr>
                      <a:r>
                        <a:rPr lang="en-US" sz="1800" dirty="0">
                          <a:solidFill>
                            <a:schemeClr val="tx1"/>
                          </a:solidFill>
                          <a:effectLst/>
                        </a:rPr>
                        <a:t>No. of customers billed</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a:lnSpc>
                          <a:spcPct val="115000"/>
                        </a:lnSpc>
                        <a:spcAft>
                          <a:spcPts val="1000"/>
                        </a:spcAft>
                      </a:pPr>
                      <a:r>
                        <a:rPr lang="en-US" sz="1800" dirty="0">
                          <a:solidFill>
                            <a:schemeClr val="tx1"/>
                          </a:solidFill>
                          <a:effectLst/>
                        </a:rPr>
                        <a:t>648</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lnSpc>
                          <a:spcPct val="115000"/>
                        </a:lnSpc>
                        <a:spcAft>
                          <a:spcPts val="1000"/>
                        </a:spcAft>
                      </a:pPr>
                      <a:r>
                        <a:rPr lang="en-US" sz="1800" dirty="0">
                          <a:solidFill>
                            <a:schemeClr val="tx1"/>
                          </a:solidFill>
                          <a:effectLst/>
                        </a:rPr>
                        <a:t>648</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lnSpc>
                          <a:spcPct val="115000"/>
                        </a:lnSpc>
                        <a:spcAft>
                          <a:spcPts val="1000"/>
                        </a:spcAft>
                      </a:pPr>
                      <a:r>
                        <a:rPr lang="en-US" sz="1800">
                          <a:solidFill>
                            <a:schemeClr val="tx1"/>
                          </a:solidFill>
                          <a:effectLst/>
                        </a:rPr>
                        <a:t>648</a:t>
                      </a:r>
                      <a:endParaRPr lang="en-ZA" sz="180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nSpc>
                          <a:spcPct val="115000"/>
                        </a:lnSpc>
                        <a:spcAft>
                          <a:spcPts val="1000"/>
                        </a:spcAft>
                      </a:pPr>
                      <a:r>
                        <a:rPr lang="en-US" sz="1800" dirty="0">
                          <a:solidFill>
                            <a:schemeClr val="tx1"/>
                          </a:solidFill>
                          <a:effectLst/>
                        </a:rPr>
                        <a:t>648</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0001"/>
                  </a:ext>
                </a:extLst>
              </a:tr>
              <a:tr h="641460">
                <a:tc>
                  <a:txBody>
                    <a:bodyPr/>
                    <a:lstStyle/>
                    <a:p>
                      <a:pPr>
                        <a:lnSpc>
                          <a:spcPct val="115000"/>
                        </a:lnSpc>
                        <a:spcAft>
                          <a:spcPts val="1000"/>
                        </a:spcAft>
                      </a:pPr>
                      <a:r>
                        <a:rPr lang="en-US" sz="1800" dirty="0">
                          <a:solidFill>
                            <a:schemeClr val="tx1"/>
                          </a:solidFill>
                          <a:effectLst/>
                        </a:rPr>
                        <a:t>Total amount billed </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1000"/>
                        </a:spcAft>
                      </a:pPr>
                      <a:r>
                        <a:rPr lang="en-US" sz="1800" dirty="0">
                          <a:solidFill>
                            <a:schemeClr val="tx1"/>
                          </a:solidFill>
                          <a:effectLst/>
                        </a:rPr>
                        <a:t> R 3 433 399.24</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nSpc>
                          <a:spcPct val="115000"/>
                        </a:lnSpc>
                        <a:spcAft>
                          <a:spcPts val="1000"/>
                        </a:spcAft>
                      </a:pPr>
                      <a:r>
                        <a:rPr lang="en-US" sz="1800" dirty="0">
                          <a:solidFill>
                            <a:schemeClr val="tx1"/>
                          </a:solidFill>
                          <a:effectLst/>
                        </a:rPr>
                        <a:t>R 3 433 399.24</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nSpc>
                          <a:spcPct val="115000"/>
                        </a:lnSpc>
                        <a:spcAft>
                          <a:spcPts val="1000"/>
                        </a:spcAft>
                      </a:pPr>
                      <a:r>
                        <a:rPr lang="en-US" sz="1800">
                          <a:solidFill>
                            <a:schemeClr val="tx1"/>
                          </a:solidFill>
                          <a:effectLst/>
                        </a:rPr>
                        <a:t>R 3 433 399.24</a:t>
                      </a:r>
                      <a:endParaRPr lang="en-ZA" sz="180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nSpc>
                          <a:spcPct val="115000"/>
                        </a:lnSpc>
                        <a:spcAft>
                          <a:spcPts val="1000"/>
                        </a:spcAft>
                      </a:pPr>
                      <a:r>
                        <a:rPr lang="en-US" sz="1800">
                          <a:solidFill>
                            <a:schemeClr val="tx1"/>
                          </a:solidFill>
                          <a:effectLst/>
                        </a:rPr>
                        <a:t>R 10 300 197.72</a:t>
                      </a:r>
                      <a:endParaRPr lang="en-ZA" sz="180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0002"/>
                  </a:ext>
                </a:extLst>
              </a:tr>
              <a:tr h="512981">
                <a:tc>
                  <a:txBody>
                    <a:bodyPr/>
                    <a:lstStyle/>
                    <a:p>
                      <a:pPr>
                        <a:lnSpc>
                          <a:spcPct val="115000"/>
                        </a:lnSpc>
                        <a:spcAft>
                          <a:spcPts val="1000"/>
                        </a:spcAft>
                      </a:pPr>
                      <a:r>
                        <a:rPr lang="en-US" sz="1800" dirty="0">
                          <a:solidFill>
                            <a:schemeClr val="tx1"/>
                          </a:solidFill>
                          <a:effectLst/>
                        </a:rPr>
                        <a:t>Amount Collected</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1000"/>
                        </a:spcAft>
                      </a:pPr>
                      <a:r>
                        <a:rPr lang="en-US" sz="1800">
                          <a:solidFill>
                            <a:schemeClr val="tx1"/>
                          </a:solidFill>
                          <a:effectLst/>
                        </a:rPr>
                        <a:t>R 0.00</a:t>
                      </a:r>
                      <a:endParaRPr lang="en-ZA" sz="180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nSpc>
                          <a:spcPct val="115000"/>
                        </a:lnSpc>
                        <a:spcAft>
                          <a:spcPts val="1000"/>
                        </a:spcAft>
                      </a:pPr>
                      <a:r>
                        <a:rPr lang="en-US" sz="1800" dirty="0">
                          <a:solidFill>
                            <a:schemeClr val="tx1"/>
                          </a:solidFill>
                          <a:effectLst/>
                        </a:rPr>
                        <a:t>2 066 714.94</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indent="0" algn="l" defTabSz="1072827" rtl="0" eaLnBrk="1" fontAlgn="auto" latinLnBrk="0" hangingPunct="1">
                        <a:lnSpc>
                          <a:spcPct val="115000"/>
                        </a:lnSpc>
                        <a:spcBef>
                          <a:spcPts val="0"/>
                        </a:spcBef>
                        <a:spcAft>
                          <a:spcPts val="1000"/>
                        </a:spcAft>
                        <a:buClrTx/>
                        <a:buSzTx/>
                        <a:buFontTx/>
                        <a:buNone/>
                        <a:tabLst/>
                        <a:defRPr/>
                      </a:pPr>
                      <a:r>
                        <a:rPr lang="en-US" sz="1800" dirty="0">
                          <a:solidFill>
                            <a:schemeClr val="tx1"/>
                          </a:solidFill>
                          <a:effectLst/>
                        </a:rPr>
                        <a:t>R </a:t>
                      </a:r>
                      <a:r>
                        <a:rPr lang="en-US" sz="1800" dirty="0" smtClean="0">
                          <a:solidFill>
                            <a:schemeClr val="tx1"/>
                          </a:solidFill>
                          <a:effectLst/>
                        </a:rPr>
                        <a:t>0,00</a:t>
                      </a:r>
                      <a:endParaRPr lang="en-ZA" sz="1800" dirty="0" smtClean="0">
                        <a:solidFill>
                          <a:schemeClr val="tx1"/>
                        </a:solidFill>
                        <a:effectLst/>
                        <a:latin typeface="Calibri" panose="020F0502020204030204" pitchFamily="34" charset="0"/>
                        <a:cs typeface="Times New Roman" panose="02020603050405020304" pitchFamily="18" charset="0"/>
                      </a:endParaRPr>
                    </a:p>
                    <a:p>
                      <a:pPr>
                        <a:lnSpc>
                          <a:spcPct val="115000"/>
                        </a:lnSpc>
                        <a:spcAft>
                          <a:spcPts val="1000"/>
                        </a:spcAft>
                      </a:pP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nSpc>
                          <a:spcPct val="115000"/>
                        </a:lnSpc>
                        <a:spcAft>
                          <a:spcPts val="1000"/>
                        </a:spcAft>
                      </a:pPr>
                      <a:r>
                        <a:rPr lang="en-US" sz="1800" dirty="0">
                          <a:solidFill>
                            <a:schemeClr val="tx1"/>
                          </a:solidFill>
                          <a:effectLst/>
                        </a:rPr>
                        <a:t>R 2 066 714.94</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0003"/>
                  </a:ext>
                </a:extLst>
              </a:tr>
              <a:tr h="512981">
                <a:tc>
                  <a:txBody>
                    <a:bodyPr/>
                    <a:lstStyle/>
                    <a:p>
                      <a:pPr>
                        <a:lnSpc>
                          <a:spcPct val="115000"/>
                        </a:lnSpc>
                        <a:spcAft>
                          <a:spcPts val="1000"/>
                        </a:spcAft>
                      </a:pPr>
                      <a:r>
                        <a:rPr lang="en-GB" sz="1800" dirty="0" smtClean="0">
                          <a:solidFill>
                            <a:schemeClr val="tx1"/>
                          </a:solidFill>
                          <a:effectLst/>
                          <a:latin typeface="Calibri" panose="020F0502020204030204" pitchFamily="34" charset="0"/>
                          <a:cs typeface="Times New Roman" panose="02020603050405020304" pitchFamily="18" charset="0"/>
                        </a:rPr>
                        <a:t>%</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a:lnSpc>
                          <a:spcPct val="115000"/>
                        </a:lnSpc>
                        <a:spcAft>
                          <a:spcPts val="1000"/>
                        </a:spcAft>
                      </a:pPr>
                      <a:r>
                        <a:rPr lang="en-GB" sz="1800" b="1" dirty="0" smtClean="0">
                          <a:solidFill>
                            <a:schemeClr val="tx1"/>
                          </a:solidFill>
                          <a:effectLst/>
                          <a:latin typeface="Calibri" panose="020F0502020204030204" pitchFamily="34" charset="0"/>
                          <a:cs typeface="Times New Roman" panose="02020603050405020304" pitchFamily="18" charset="0"/>
                        </a:rPr>
                        <a:t>0%</a:t>
                      </a:r>
                      <a:endParaRPr lang="en-ZA" sz="1800" b="1"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lnSpc>
                          <a:spcPct val="115000"/>
                        </a:lnSpc>
                        <a:spcAft>
                          <a:spcPts val="1000"/>
                        </a:spcAft>
                      </a:pPr>
                      <a:r>
                        <a:rPr lang="en-GB" sz="1800" b="1" dirty="0" smtClean="0">
                          <a:solidFill>
                            <a:schemeClr val="tx1"/>
                          </a:solidFill>
                          <a:effectLst/>
                          <a:latin typeface="Calibri" panose="020F0502020204030204" pitchFamily="34" charset="0"/>
                          <a:cs typeface="Times New Roman" panose="02020603050405020304" pitchFamily="18" charset="0"/>
                        </a:rPr>
                        <a:t>60%</a:t>
                      </a:r>
                      <a:endParaRPr lang="en-ZA" sz="1800" b="1"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lnSpc>
                          <a:spcPct val="115000"/>
                        </a:lnSpc>
                        <a:spcAft>
                          <a:spcPts val="1000"/>
                        </a:spcAft>
                      </a:pPr>
                      <a:r>
                        <a:rPr lang="en-GB" sz="1800" b="1" dirty="0" smtClean="0">
                          <a:solidFill>
                            <a:schemeClr val="tx1"/>
                          </a:solidFill>
                          <a:effectLst/>
                          <a:latin typeface="Calibri" panose="020F0502020204030204" pitchFamily="34" charset="0"/>
                          <a:cs typeface="Times New Roman" panose="02020603050405020304" pitchFamily="18" charset="0"/>
                        </a:rPr>
                        <a:t>0%</a:t>
                      </a:r>
                      <a:endParaRPr lang="en-ZA" sz="1800" b="1"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lnSpc>
                          <a:spcPct val="115000"/>
                        </a:lnSpc>
                        <a:spcAft>
                          <a:spcPts val="1000"/>
                        </a:spcAft>
                      </a:pPr>
                      <a:r>
                        <a:rPr lang="en-GB" sz="1800" b="1" dirty="0" smtClean="0">
                          <a:solidFill>
                            <a:schemeClr val="tx1"/>
                          </a:solidFill>
                          <a:effectLst/>
                          <a:latin typeface="Calibri" panose="020F0502020204030204" pitchFamily="34" charset="0"/>
                          <a:cs typeface="Times New Roman" panose="02020603050405020304" pitchFamily="18" charset="0"/>
                        </a:rPr>
                        <a:t>20%</a:t>
                      </a:r>
                      <a:endParaRPr lang="en-ZA" sz="1800" b="1"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86108783"/>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791940" y="917699"/>
            <a:ext cx="9332105" cy="648072"/>
          </a:xfrm>
          <a:solidFill>
            <a:schemeClr val="bg1"/>
          </a:solidFill>
        </p:spPr>
        <p:txBody>
          <a:bodyPr>
            <a:normAutofit fontScale="90000"/>
          </a:bodyPr>
          <a:lstStyle/>
          <a:p>
            <a:pPr algn="l"/>
            <a:r>
              <a:rPr lang="en-GB" altLang="en-US" sz="2800" b="1" dirty="0">
                <a:solidFill>
                  <a:prstClr val="black"/>
                </a:solidFill>
              </a:rPr>
              <a:t/>
            </a:r>
            <a:br>
              <a:rPr lang="en-GB" altLang="en-US" sz="2800" b="1" dirty="0">
                <a:solidFill>
                  <a:prstClr val="black"/>
                </a:solidFill>
              </a:rPr>
            </a:br>
            <a:r>
              <a:rPr lang="en-GB" altLang="en-US" sz="3100" dirty="0" smtClean="0">
                <a:solidFill>
                  <a:prstClr val="black"/>
                </a:solidFill>
                <a:latin typeface="Arial Narrow" panose="020B0606020202030204" pitchFamily="34" charset="0"/>
              </a:rPr>
              <a:t>2.3. Revenue From October to December  2020 for  Property Rates</a:t>
            </a:r>
            <a:r>
              <a:rPr lang="en-GB" altLang="en-US" sz="2800" dirty="0">
                <a:solidFill>
                  <a:prstClr val="black"/>
                </a:solidFill>
              </a:rPr>
              <a:t/>
            </a:r>
            <a:br>
              <a:rPr lang="en-GB" altLang="en-US" sz="2800" dirty="0">
                <a:solidFill>
                  <a:prstClr val="black"/>
                </a:solidFill>
              </a:rPr>
            </a:br>
            <a:endParaRPr lang="en-ZA" sz="28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22</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2024731"/>
              </p:ext>
            </p:extLst>
          </p:nvPr>
        </p:nvGraphicFramePr>
        <p:xfrm>
          <a:off x="813496" y="1669723"/>
          <a:ext cx="9627516" cy="3482411"/>
        </p:xfrm>
        <a:graphic>
          <a:graphicData uri="http://schemas.openxmlformats.org/drawingml/2006/table">
            <a:tbl>
              <a:tblPr firstRow="1" firstCol="1" bandRow="1">
                <a:tableStyleId>{5C22544A-7EE6-4342-B048-85BDC9FD1C3A}</a:tableStyleId>
              </a:tblPr>
              <a:tblGrid>
                <a:gridCol w="2066676">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861496">
                  <a:extLst>
                    <a:ext uri="{9D8B030D-6E8A-4147-A177-3AD203B41FA5}">
                      <a16:colId xmlns:a16="http://schemas.microsoft.com/office/drawing/2014/main" val="20002"/>
                    </a:ext>
                  </a:extLst>
                </a:gridCol>
                <a:gridCol w="1882920">
                  <a:extLst>
                    <a:ext uri="{9D8B030D-6E8A-4147-A177-3AD203B41FA5}">
                      <a16:colId xmlns:a16="http://schemas.microsoft.com/office/drawing/2014/main" val="20003"/>
                    </a:ext>
                  </a:extLst>
                </a:gridCol>
                <a:gridCol w="2016224">
                  <a:extLst>
                    <a:ext uri="{9D8B030D-6E8A-4147-A177-3AD203B41FA5}">
                      <a16:colId xmlns:a16="http://schemas.microsoft.com/office/drawing/2014/main" val="20004"/>
                    </a:ext>
                  </a:extLst>
                </a:gridCol>
              </a:tblGrid>
              <a:tr h="678136">
                <a:tc>
                  <a:txBody>
                    <a:bodyPr/>
                    <a:lstStyle/>
                    <a:p>
                      <a:pPr marL="457200" algn="l">
                        <a:lnSpc>
                          <a:spcPct val="115000"/>
                        </a:lnSpc>
                        <a:spcAft>
                          <a:spcPts val="0"/>
                        </a:spcAft>
                      </a:pPr>
                      <a:r>
                        <a:rPr lang="en-US" sz="1800" dirty="0">
                          <a:solidFill>
                            <a:schemeClr val="tx1"/>
                          </a:solidFill>
                          <a:effectLst/>
                        </a:rPr>
                        <a:t>Description</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ctr">
                        <a:lnSpc>
                          <a:spcPct val="115000"/>
                        </a:lnSpc>
                        <a:spcAft>
                          <a:spcPts val="0"/>
                        </a:spcAft>
                      </a:pPr>
                      <a:r>
                        <a:rPr lang="en-US" sz="1800" dirty="0">
                          <a:solidFill>
                            <a:schemeClr val="tx1"/>
                          </a:solidFill>
                          <a:effectLst/>
                        </a:rPr>
                        <a:t>October</a:t>
                      </a:r>
                      <a:endParaRPr lang="en-ZA" sz="1800" dirty="0">
                        <a:solidFill>
                          <a:schemeClr val="tx1"/>
                        </a:solidFill>
                        <a:effectLst/>
                      </a:endParaRPr>
                    </a:p>
                    <a:p>
                      <a:pPr marL="457200" algn="ctr">
                        <a:lnSpc>
                          <a:spcPct val="115000"/>
                        </a:lnSpc>
                        <a:spcAft>
                          <a:spcPts val="0"/>
                        </a:spcAft>
                      </a:pPr>
                      <a:r>
                        <a:rPr lang="en-US" sz="1800" dirty="0">
                          <a:solidFill>
                            <a:schemeClr val="tx1"/>
                          </a:solidFill>
                          <a:effectLst/>
                        </a:rPr>
                        <a:t>2020 </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nSpc>
                          <a:spcPct val="115000"/>
                        </a:lnSpc>
                        <a:spcAft>
                          <a:spcPts val="0"/>
                        </a:spcAft>
                      </a:pPr>
                      <a:r>
                        <a:rPr lang="en-US" sz="1800" dirty="0">
                          <a:solidFill>
                            <a:schemeClr val="tx1"/>
                          </a:solidFill>
                          <a:effectLst/>
                        </a:rPr>
                        <a:t>  </a:t>
                      </a:r>
                      <a:r>
                        <a:rPr lang="en-US" sz="1800" dirty="0" smtClean="0">
                          <a:solidFill>
                            <a:schemeClr val="tx1"/>
                          </a:solidFill>
                          <a:effectLst/>
                        </a:rPr>
                        <a:t>November</a:t>
                      </a:r>
                      <a:endParaRPr lang="en-ZA" sz="1800" dirty="0">
                        <a:solidFill>
                          <a:schemeClr val="tx1"/>
                        </a:solidFill>
                        <a:effectLst/>
                      </a:endParaRPr>
                    </a:p>
                    <a:p>
                      <a:pPr marL="457200">
                        <a:lnSpc>
                          <a:spcPct val="115000"/>
                        </a:lnSpc>
                        <a:spcAft>
                          <a:spcPts val="0"/>
                        </a:spcAft>
                      </a:pPr>
                      <a:r>
                        <a:rPr lang="en-US" sz="1800" dirty="0">
                          <a:solidFill>
                            <a:schemeClr val="tx1"/>
                          </a:solidFill>
                          <a:effectLst/>
                        </a:rPr>
                        <a:t>      2020 </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ctr">
                        <a:lnSpc>
                          <a:spcPct val="115000"/>
                        </a:lnSpc>
                        <a:spcAft>
                          <a:spcPts val="0"/>
                        </a:spcAft>
                      </a:pPr>
                      <a:r>
                        <a:rPr lang="en-US" sz="1800" dirty="0">
                          <a:solidFill>
                            <a:schemeClr val="tx1"/>
                          </a:solidFill>
                          <a:effectLst/>
                        </a:rPr>
                        <a:t>December</a:t>
                      </a:r>
                      <a:endParaRPr lang="en-ZA" sz="1800" dirty="0">
                        <a:solidFill>
                          <a:schemeClr val="tx1"/>
                        </a:solidFill>
                        <a:effectLst/>
                      </a:endParaRPr>
                    </a:p>
                    <a:p>
                      <a:pPr marL="457200" algn="ctr">
                        <a:lnSpc>
                          <a:spcPct val="115000"/>
                        </a:lnSpc>
                        <a:spcAft>
                          <a:spcPts val="0"/>
                        </a:spcAft>
                      </a:pPr>
                      <a:r>
                        <a:rPr lang="en-US" sz="1800" dirty="0">
                          <a:solidFill>
                            <a:schemeClr val="tx1"/>
                          </a:solidFill>
                          <a:effectLst/>
                        </a:rPr>
                        <a:t>2020</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ctr">
                        <a:lnSpc>
                          <a:spcPct val="115000"/>
                        </a:lnSpc>
                        <a:spcAft>
                          <a:spcPts val="1000"/>
                        </a:spcAft>
                      </a:pPr>
                      <a:r>
                        <a:rPr lang="en-US" sz="1800" dirty="0">
                          <a:solidFill>
                            <a:schemeClr val="tx1"/>
                          </a:solidFill>
                          <a:effectLst/>
                        </a:rPr>
                        <a:t>Total </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10000"/>
                  </a:ext>
                </a:extLst>
              </a:tr>
              <a:tr h="658072">
                <a:tc>
                  <a:txBody>
                    <a:bodyPr/>
                    <a:lstStyle/>
                    <a:p>
                      <a:pPr>
                        <a:lnSpc>
                          <a:spcPct val="115000"/>
                        </a:lnSpc>
                        <a:spcAft>
                          <a:spcPts val="1000"/>
                        </a:spcAft>
                      </a:pPr>
                      <a:r>
                        <a:rPr lang="en-US" sz="1800" dirty="0">
                          <a:solidFill>
                            <a:schemeClr val="tx1"/>
                          </a:solidFill>
                          <a:effectLst/>
                        </a:rPr>
                        <a:t>No. of customers billed</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gn="l">
                        <a:lnSpc>
                          <a:spcPct val="115000"/>
                        </a:lnSpc>
                        <a:spcAft>
                          <a:spcPts val="0"/>
                        </a:spcAft>
                      </a:pPr>
                      <a:r>
                        <a:rPr lang="en-US" sz="1800" dirty="0">
                          <a:solidFill>
                            <a:schemeClr val="tx1"/>
                          </a:solidFill>
                          <a:effectLst/>
                        </a:rPr>
                        <a:t>648</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15000"/>
                        </a:lnSpc>
                        <a:spcAft>
                          <a:spcPts val="0"/>
                        </a:spcAft>
                      </a:pPr>
                      <a:r>
                        <a:rPr lang="en-US" sz="1800" dirty="0">
                          <a:solidFill>
                            <a:schemeClr val="tx1"/>
                          </a:solidFill>
                          <a:effectLst/>
                        </a:rPr>
                        <a:t>648</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15000"/>
                        </a:lnSpc>
                        <a:spcAft>
                          <a:spcPts val="0"/>
                        </a:spcAft>
                      </a:pPr>
                      <a:r>
                        <a:rPr lang="en-US" sz="1800" dirty="0">
                          <a:solidFill>
                            <a:schemeClr val="tx1"/>
                          </a:solidFill>
                          <a:effectLst/>
                        </a:rPr>
                        <a:t>648</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15000"/>
                        </a:lnSpc>
                        <a:spcAft>
                          <a:spcPts val="1000"/>
                        </a:spcAft>
                      </a:pPr>
                      <a:r>
                        <a:rPr lang="en-US" sz="1800">
                          <a:solidFill>
                            <a:schemeClr val="tx1"/>
                          </a:solidFill>
                          <a:effectLst/>
                        </a:rPr>
                        <a:t>648</a:t>
                      </a:r>
                      <a:endParaRPr lang="en-ZA"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1"/>
                  </a:ext>
                </a:extLst>
              </a:tr>
              <a:tr h="715401">
                <a:tc>
                  <a:txBody>
                    <a:bodyPr/>
                    <a:lstStyle/>
                    <a:p>
                      <a:pPr>
                        <a:lnSpc>
                          <a:spcPct val="115000"/>
                        </a:lnSpc>
                        <a:spcAft>
                          <a:spcPts val="1000"/>
                        </a:spcAft>
                      </a:pPr>
                      <a:r>
                        <a:rPr lang="en-US" sz="1800" dirty="0">
                          <a:solidFill>
                            <a:schemeClr val="tx1"/>
                          </a:solidFill>
                          <a:effectLst/>
                        </a:rPr>
                        <a:t>Amount billed </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nSpc>
                          <a:spcPct val="115000"/>
                        </a:lnSpc>
                        <a:spcAft>
                          <a:spcPts val="0"/>
                        </a:spcAft>
                      </a:pPr>
                      <a:r>
                        <a:rPr lang="en-US" sz="1800" dirty="0" smtClean="0">
                          <a:solidFill>
                            <a:schemeClr val="tx1"/>
                          </a:solidFill>
                          <a:effectLst/>
                        </a:rPr>
                        <a:t>R </a:t>
                      </a:r>
                      <a:r>
                        <a:rPr lang="en-US" sz="1800" dirty="0">
                          <a:solidFill>
                            <a:schemeClr val="tx1"/>
                          </a:solidFill>
                          <a:effectLst/>
                        </a:rPr>
                        <a:t>3 433 399.24</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nSpc>
                          <a:spcPct val="115000"/>
                        </a:lnSpc>
                        <a:spcAft>
                          <a:spcPts val="0"/>
                        </a:spcAft>
                      </a:pPr>
                      <a:r>
                        <a:rPr lang="en-US" sz="1800" dirty="0">
                          <a:solidFill>
                            <a:schemeClr val="tx1"/>
                          </a:solidFill>
                          <a:effectLst/>
                        </a:rPr>
                        <a:t>R 3 433 399.24</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nSpc>
                          <a:spcPct val="115000"/>
                        </a:lnSpc>
                        <a:spcAft>
                          <a:spcPts val="0"/>
                        </a:spcAft>
                      </a:pPr>
                      <a:r>
                        <a:rPr lang="en-US" sz="1800" dirty="0">
                          <a:solidFill>
                            <a:schemeClr val="tx1"/>
                          </a:solidFill>
                          <a:effectLst/>
                        </a:rPr>
                        <a:t>R 3 433 399.24</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nSpc>
                          <a:spcPct val="115000"/>
                        </a:lnSpc>
                        <a:spcAft>
                          <a:spcPts val="1000"/>
                        </a:spcAft>
                      </a:pPr>
                      <a:r>
                        <a:rPr lang="en-US" sz="1800" dirty="0">
                          <a:solidFill>
                            <a:schemeClr val="tx1"/>
                          </a:solidFill>
                          <a:effectLst/>
                        </a:rPr>
                        <a:t>R 10 300 </a:t>
                      </a:r>
                      <a:r>
                        <a:rPr lang="en-US" sz="1800" dirty="0" smtClean="0">
                          <a:solidFill>
                            <a:schemeClr val="tx1"/>
                          </a:solidFill>
                          <a:effectLst/>
                        </a:rPr>
                        <a:t>197.72</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2"/>
                  </a:ext>
                </a:extLst>
              </a:tr>
              <a:tr h="715401">
                <a:tc>
                  <a:txBody>
                    <a:bodyPr/>
                    <a:lstStyle/>
                    <a:p>
                      <a:pPr>
                        <a:lnSpc>
                          <a:spcPct val="115000"/>
                        </a:lnSpc>
                        <a:spcAft>
                          <a:spcPts val="1000"/>
                        </a:spcAft>
                      </a:pPr>
                      <a:r>
                        <a:rPr lang="en-US" sz="1800" dirty="0">
                          <a:solidFill>
                            <a:schemeClr val="tx1"/>
                          </a:solidFill>
                          <a:effectLst/>
                        </a:rPr>
                        <a:t>Amount Collected</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nSpc>
                          <a:spcPct val="115000"/>
                        </a:lnSpc>
                        <a:spcAft>
                          <a:spcPts val="0"/>
                        </a:spcAft>
                      </a:pPr>
                      <a:r>
                        <a:rPr lang="en-US" sz="1800" dirty="0">
                          <a:solidFill>
                            <a:schemeClr val="tx1"/>
                          </a:solidFill>
                          <a:effectLst/>
                        </a:rPr>
                        <a:t>R 619 824.18</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nSpc>
                          <a:spcPct val="115000"/>
                        </a:lnSpc>
                        <a:spcAft>
                          <a:spcPts val="0"/>
                        </a:spcAft>
                      </a:pPr>
                      <a:r>
                        <a:rPr lang="en-US" sz="1800" dirty="0">
                          <a:solidFill>
                            <a:schemeClr val="tx1"/>
                          </a:solidFill>
                          <a:effectLst/>
                        </a:rPr>
                        <a:t>R 0.00</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nSpc>
                          <a:spcPct val="115000"/>
                        </a:lnSpc>
                        <a:spcAft>
                          <a:spcPts val="0"/>
                        </a:spcAft>
                      </a:pPr>
                      <a:r>
                        <a:rPr lang="en-US" sz="1800" dirty="0">
                          <a:solidFill>
                            <a:schemeClr val="tx1"/>
                          </a:solidFill>
                          <a:effectLst/>
                        </a:rPr>
                        <a:t>R    771 894.80</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nSpc>
                          <a:spcPct val="115000"/>
                        </a:lnSpc>
                        <a:spcAft>
                          <a:spcPts val="1000"/>
                        </a:spcAft>
                      </a:pPr>
                      <a:r>
                        <a:rPr lang="en-US" sz="1800" dirty="0">
                          <a:solidFill>
                            <a:schemeClr val="tx1"/>
                          </a:solidFill>
                          <a:effectLst/>
                        </a:rPr>
                        <a:t>R 1 391 718.98</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3"/>
                  </a:ext>
                </a:extLst>
              </a:tr>
              <a:tr h="715401">
                <a:tc>
                  <a:txBody>
                    <a:bodyPr/>
                    <a:lstStyle/>
                    <a:p>
                      <a:pPr>
                        <a:lnSpc>
                          <a:spcPct val="115000"/>
                        </a:lnSpc>
                        <a:spcAft>
                          <a:spcPts val="1000"/>
                        </a:spcAft>
                      </a:pPr>
                      <a:r>
                        <a:rPr lang="en-GB" sz="1800" dirty="0" smtClean="0">
                          <a:solidFill>
                            <a:schemeClr val="tx1"/>
                          </a:solidFill>
                          <a:effectLst/>
                          <a:latin typeface="Calibri" panose="020F0502020204030204" pitchFamily="34" charset="0"/>
                          <a:cs typeface="Times New Roman" panose="02020603050405020304" pitchFamily="18" charset="0"/>
                        </a:rPr>
                        <a:t>%</a:t>
                      </a:r>
                      <a:endParaRPr lang="en-ZA"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marL="457200">
                        <a:lnSpc>
                          <a:spcPct val="115000"/>
                        </a:lnSpc>
                        <a:spcAft>
                          <a:spcPts val="0"/>
                        </a:spcAft>
                      </a:pPr>
                      <a:r>
                        <a:rPr lang="en-GB"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18%</a:t>
                      </a:r>
                      <a:endPar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nSpc>
                          <a:spcPct val="115000"/>
                        </a:lnSpc>
                        <a:spcAft>
                          <a:spcPts val="0"/>
                        </a:spcAft>
                      </a:pPr>
                      <a:r>
                        <a:rPr lang="en-GB"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a:t>
                      </a:r>
                      <a:endPar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nSpc>
                          <a:spcPct val="115000"/>
                        </a:lnSpc>
                        <a:spcAft>
                          <a:spcPts val="0"/>
                        </a:spcAft>
                      </a:pPr>
                      <a:r>
                        <a:rPr lang="en-GB"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a:t>
                      </a:r>
                      <a:endPar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nSpc>
                          <a:spcPct val="115000"/>
                        </a:lnSpc>
                        <a:spcAft>
                          <a:spcPts val="1000"/>
                        </a:spcAft>
                      </a:pPr>
                      <a:r>
                        <a:rPr lang="en-GB"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a:t>
                      </a:r>
                      <a:endPar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05972239"/>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63948" y="917699"/>
            <a:ext cx="9577064" cy="792088"/>
          </a:xfrm>
          <a:solidFill>
            <a:schemeClr val="bg1"/>
          </a:solidFill>
        </p:spPr>
        <p:txBody>
          <a:bodyPr>
            <a:normAutofit fontScale="90000"/>
          </a:bodyPr>
          <a:lstStyle/>
          <a:p>
            <a:pPr algn="l"/>
            <a:r>
              <a:rPr lang="en-GB" altLang="en-US" sz="2800" b="1" dirty="0">
                <a:solidFill>
                  <a:prstClr val="black"/>
                </a:solidFill>
              </a:rPr>
              <a:t/>
            </a:r>
            <a:br>
              <a:rPr lang="en-GB" altLang="en-US" sz="2800" b="1" dirty="0">
                <a:solidFill>
                  <a:prstClr val="black"/>
                </a:solidFill>
              </a:rPr>
            </a:br>
            <a:r>
              <a:rPr lang="en-GB" altLang="en-US" sz="3100" dirty="0" smtClean="0">
                <a:solidFill>
                  <a:prstClr val="black"/>
                </a:solidFill>
                <a:latin typeface="Arial Narrow" panose="020B0606020202030204" pitchFamily="34" charset="0"/>
              </a:rPr>
              <a:t>2.3. Revenue From March to December 2020 for Waste Management</a:t>
            </a:r>
            <a:r>
              <a:rPr lang="en-GB" altLang="en-US" sz="2800" dirty="0">
                <a:solidFill>
                  <a:prstClr val="black"/>
                </a:solidFill>
              </a:rPr>
              <a:t/>
            </a:r>
            <a:br>
              <a:rPr lang="en-GB" altLang="en-US" sz="2800" dirty="0">
                <a:solidFill>
                  <a:prstClr val="black"/>
                </a:solidFill>
              </a:rPr>
            </a:br>
            <a:endParaRPr lang="en-ZA" sz="28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23</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50496596"/>
              </p:ext>
            </p:extLst>
          </p:nvPr>
        </p:nvGraphicFramePr>
        <p:xfrm>
          <a:off x="1007964" y="1853803"/>
          <a:ext cx="9332104" cy="3240363"/>
        </p:xfrm>
        <a:graphic>
          <a:graphicData uri="http://schemas.openxmlformats.org/drawingml/2006/table">
            <a:tbl>
              <a:tblPr firstRow="1" firstCol="1" bandRow="1">
                <a:tableStyleId>{5C22544A-7EE6-4342-B048-85BDC9FD1C3A}</a:tableStyleId>
              </a:tblPr>
              <a:tblGrid>
                <a:gridCol w="2110393">
                  <a:extLst>
                    <a:ext uri="{9D8B030D-6E8A-4147-A177-3AD203B41FA5}">
                      <a16:colId xmlns:a16="http://schemas.microsoft.com/office/drawing/2014/main" val="20000"/>
                    </a:ext>
                  </a:extLst>
                </a:gridCol>
                <a:gridCol w="1405725">
                  <a:extLst>
                    <a:ext uri="{9D8B030D-6E8A-4147-A177-3AD203B41FA5}">
                      <a16:colId xmlns:a16="http://schemas.microsoft.com/office/drawing/2014/main" val="20001"/>
                    </a:ext>
                  </a:extLst>
                </a:gridCol>
                <a:gridCol w="1680916">
                  <a:extLst>
                    <a:ext uri="{9D8B030D-6E8A-4147-A177-3AD203B41FA5}">
                      <a16:colId xmlns:a16="http://schemas.microsoft.com/office/drawing/2014/main" val="20002"/>
                    </a:ext>
                  </a:extLst>
                </a:gridCol>
                <a:gridCol w="1321816">
                  <a:extLst>
                    <a:ext uri="{9D8B030D-6E8A-4147-A177-3AD203B41FA5}">
                      <a16:colId xmlns:a16="http://schemas.microsoft.com/office/drawing/2014/main" val="20003"/>
                    </a:ext>
                  </a:extLst>
                </a:gridCol>
                <a:gridCol w="1406627">
                  <a:extLst>
                    <a:ext uri="{9D8B030D-6E8A-4147-A177-3AD203B41FA5}">
                      <a16:colId xmlns:a16="http://schemas.microsoft.com/office/drawing/2014/main" val="20004"/>
                    </a:ext>
                  </a:extLst>
                </a:gridCol>
                <a:gridCol w="1406627">
                  <a:extLst>
                    <a:ext uri="{9D8B030D-6E8A-4147-A177-3AD203B41FA5}">
                      <a16:colId xmlns:a16="http://schemas.microsoft.com/office/drawing/2014/main" val="20005"/>
                    </a:ext>
                  </a:extLst>
                </a:gridCol>
              </a:tblGrid>
              <a:tr h="873805">
                <a:tc>
                  <a:txBody>
                    <a:bodyPr/>
                    <a:lstStyle/>
                    <a:p>
                      <a:pPr algn="ctr">
                        <a:spcAft>
                          <a:spcPts val="0"/>
                        </a:spcAft>
                      </a:pPr>
                      <a:r>
                        <a:rPr lang="en-US" sz="1800" dirty="0">
                          <a:solidFill>
                            <a:schemeClr val="tx1"/>
                          </a:solidFill>
                          <a:effectLst/>
                          <a:latin typeface="Arial Narrow" panose="020B0606020202030204" pitchFamily="34" charset="0"/>
                        </a:rPr>
                        <a:t>Description</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solidFill>
                  </a:tcPr>
                </a:tc>
                <a:tc>
                  <a:txBody>
                    <a:bodyPr/>
                    <a:lstStyle/>
                    <a:p>
                      <a:pPr algn="ctr">
                        <a:spcAft>
                          <a:spcPts val="0"/>
                        </a:spcAft>
                      </a:pPr>
                      <a:r>
                        <a:rPr lang="en-US" sz="1800" dirty="0">
                          <a:solidFill>
                            <a:schemeClr val="tx1"/>
                          </a:solidFill>
                          <a:effectLst/>
                          <a:latin typeface="Arial Narrow" panose="020B0606020202030204" pitchFamily="34" charset="0"/>
                        </a:rPr>
                        <a:t>March 2020</a:t>
                      </a:r>
                      <a:endParaRPr lang="en-ZA" sz="1800" dirty="0">
                        <a:solidFill>
                          <a:schemeClr val="tx1"/>
                        </a:solidFill>
                        <a:effectLst/>
                        <a:latin typeface="Arial Narrow" panose="020B0606020202030204" pitchFamily="34" charset="0"/>
                      </a:endParaRPr>
                    </a:p>
                    <a:p>
                      <a:pPr algn="ctr">
                        <a:spcAft>
                          <a:spcPts val="0"/>
                        </a:spcAft>
                      </a:pPr>
                      <a:r>
                        <a:rPr lang="en-US" sz="1800" dirty="0">
                          <a:solidFill>
                            <a:schemeClr val="tx1"/>
                          </a:solidFill>
                          <a:effectLst/>
                          <a:latin typeface="Arial Narrow" panose="020B0606020202030204" pitchFamily="34" charset="0"/>
                        </a:rPr>
                        <a:t>(R)</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solidFill>
                  </a:tcPr>
                </a:tc>
                <a:tc>
                  <a:txBody>
                    <a:bodyPr/>
                    <a:lstStyle/>
                    <a:p>
                      <a:pPr algn="ctr">
                        <a:spcAft>
                          <a:spcPts val="0"/>
                        </a:spcAft>
                      </a:pPr>
                      <a:r>
                        <a:rPr lang="en-US" sz="1800">
                          <a:solidFill>
                            <a:schemeClr val="tx1"/>
                          </a:solidFill>
                          <a:effectLst/>
                          <a:latin typeface="Arial Narrow" panose="020B0606020202030204" pitchFamily="34" charset="0"/>
                        </a:rPr>
                        <a:t>April 2020</a:t>
                      </a:r>
                      <a:endParaRPr lang="en-ZA" sz="1800">
                        <a:solidFill>
                          <a:schemeClr val="tx1"/>
                        </a:solidFill>
                        <a:effectLst/>
                        <a:latin typeface="Arial Narrow" panose="020B0606020202030204" pitchFamily="34" charset="0"/>
                      </a:endParaRPr>
                    </a:p>
                    <a:p>
                      <a:pPr algn="ctr">
                        <a:spcAft>
                          <a:spcPts val="0"/>
                        </a:spcAft>
                      </a:pPr>
                      <a:r>
                        <a:rPr lang="en-US" sz="1800">
                          <a:solidFill>
                            <a:schemeClr val="tx1"/>
                          </a:solidFill>
                          <a:effectLst/>
                          <a:latin typeface="Arial Narrow" panose="020B0606020202030204" pitchFamily="34" charset="0"/>
                        </a:rPr>
                        <a:t> (R)</a:t>
                      </a:r>
                      <a:endParaRPr lang="en-ZA" sz="180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solidFill>
                  </a:tcPr>
                </a:tc>
                <a:tc>
                  <a:txBody>
                    <a:bodyPr/>
                    <a:lstStyle/>
                    <a:p>
                      <a:pPr algn="ctr">
                        <a:spcAft>
                          <a:spcPts val="0"/>
                        </a:spcAft>
                      </a:pPr>
                      <a:r>
                        <a:rPr lang="en-US" sz="1800">
                          <a:solidFill>
                            <a:schemeClr val="tx1"/>
                          </a:solidFill>
                          <a:effectLst/>
                          <a:latin typeface="Arial Narrow" panose="020B0606020202030204" pitchFamily="34" charset="0"/>
                        </a:rPr>
                        <a:t>May 2020 </a:t>
                      </a:r>
                      <a:endParaRPr lang="en-ZA" sz="1800">
                        <a:solidFill>
                          <a:schemeClr val="tx1"/>
                        </a:solidFill>
                        <a:effectLst/>
                        <a:latin typeface="Arial Narrow" panose="020B0606020202030204" pitchFamily="34" charset="0"/>
                      </a:endParaRPr>
                    </a:p>
                    <a:p>
                      <a:pPr algn="ctr">
                        <a:spcAft>
                          <a:spcPts val="0"/>
                        </a:spcAft>
                      </a:pPr>
                      <a:r>
                        <a:rPr lang="en-US" sz="1800">
                          <a:solidFill>
                            <a:schemeClr val="tx1"/>
                          </a:solidFill>
                          <a:effectLst/>
                          <a:latin typeface="Arial Narrow" panose="020B0606020202030204" pitchFamily="34" charset="0"/>
                        </a:rPr>
                        <a:t>(R)</a:t>
                      </a:r>
                      <a:endParaRPr lang="en-ZA" sz="180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solidFill>
                  </a:tcPr>
                </a:tc>
                <a:tc>
                  <a:txBody>
                    <a:bodyPr/>
                    <a:lstStyle/>
                    <a:p>
                      <a:pPr algn="ctr">
                        <a:spcAft>
                          <a:spcPts val="0"/>
                        </a:spcAft>
                      </a:pPr>
                      <a:r>
                        <a:rPr lang="en-US" sz="1800" dirty="0">
                          <a:solidFill>
                            <a:schemeClr val="tx1"/>
                          </a:solidFill>
                          <a:effectLst/>
                          <a:latin typeface="Arial Narrow" panose="020B0606020202030204" pitchFamily="34" charset="0"/>
                        </a:rPr>
                        <a:t>June 2020</a:t>
                      </a:r>
                      <a:endParaRPr lang="en-ZA" sz="1800" dirty="0">
                        <a:solidFill>
                          <a:schemeClr val="tx1"/>
                        </a:solidFill>
                        <a:effectLst/>
                        <a:latin typeface="Arial Narrow" panose="020B0606020202030204" pitchFamily="34" charset="0"/>
                      </a:endParaRPr>
                    </a:p>
                    <a:p>
                      <a:pPr algn="ctr">
                        <a:spcAft>
                          <a:spcPts val="0"/>
                        </a:spcAft>
                      </a:pPr>
                      <a:r>
                        <a:rPr lang="en-US" sz="1800" dirty="0">
                          <a:solidFill>
                            <a:schemeClr val="tx1"/>
                          </a:solidFill>
                          <a:effectLst/>
                          <a:latin typeface="Arial Narrow" panose="020B0606020202030204" pitchFamily="34" charset="0"/>
                        </a:rPr>
                        <a:t> </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solidFill>
                  </a:tcPr>
                </a:tc>
                <a:tc>
                  <a:txBody>
                    <a:bodyPr/>
                    <a:lstStyle/>
                    <a:p>
                      <a:pPr algn="ctr">
                        <a:spcAft>
                          <a:spcPts val="0"/>
                        </a:spcAft>
                      </a:pPr>
                      <a:r>
                        <a:rPr lang="en-US" sz="1800" dirty="0">
                          <a:solidFill>
                            <a:schemeClr val="tx1"/>
                          </a:solidFill>
                          <a:effectLst/>
                          <a:latin typeface="Arial Narrow" panose="020B0606020202030204" pitchFamily="34" charset="0"/>
                        </a:rPr>
                        <a:t>Total (R)</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10000"/>
                  </a:ext>
                </a:extLst>
              </a:tr>
              <a:tr h="787750">
                <a:tc>
                  <a:txBody>
                    <a:bodyPr/>
                    <a:lstStyle/>
                    <a:p>
                      <a:pPr algn="r">
                        <a:spcAft>
                          <a:spcPts val="0"/>
                        </a:spcAft>
                      </a:pPr>
                      <a:r>
                        <a:rPr lang="en-US" sz="1800" dirty="0">
                          <a:solidFill>
                            <a:schemeClr val="tx1"/>
                          </a:solidFill>
                          <a:effectLst/>
                          <a:latin typeface="Arial Narrow" panose="020B0606020202030204" pitchFamily="34" charset="0"/>
                        </a:rPr>
                        <a:t>No. of customers billed</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solidFill>
                  </a:tcPr>
                </a:tc>
                <a:tc>
                  <a:txBody>
                    <a:bodyPr/>
                    <a:lstStyle/>
                    <a:p>
                      <a:pPr algn="ctr">
                        <a:spcAft>
                          <a:spcPts val="0"/>
                        </a:spcAft>
                      </a:pPr>
                      <a:r>
                        <a:rPr lang="en-US" sz="1800" dirty="0">
                          <a:solidFill>
                            <a:schemeClr val="tx1"/>
                          </a:solidFill>
                          <a:effectLst/>
                          <a:latin typeface="Arial Narrow" panose="020B0606020202030204" pitchFamily="34" charset="0"/>
                        </a:rPr>
                        <a:t>7</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spcAft>
                          <a:spcPts val="0"/>
                        </a:spcAft>
                      </a:pPr>
                      <a:r>
                        <a:rPr lang="en-US" sz="1800" dirty="0">
                          <a:solidFill>
                            <a:schemeClr val="tx1"/>
                          </a:solidFill>
                          <a:effectLst/>
                          <a:latin typeface="Arial Narrow" panose="020B0606020202030204" pitchFamily="34" charset="0"/>
                        </a:rPr>
                        <a:t>7</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spcAft>
                          <a:spcPts val="0"/>
                        </a:spcAft>
                      </a:pPr>
                      <a:r>
                        <a:rPr lang="en-US" sz="1800" dirty="0">
                          <a:solidFill>
                            <a:schemeClr val="tx1"/>
                          </a:solidFill>
                          <a:effectLst/>
                          <a:latin typeface="Arial Narrow" panose="020B0606020202030204" pitchFamily="34" charset="0"/>
                        </a:rPr>
                        <a:t>7</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spcAft>
                          <a:spcPts val="0"/>
                        </a:spcAft>
                      </a:pPr>
                      <a:r>
                        <a:rPr lang="en-US" sz="1800" dirty="0">
                          <a:solidFill>
                            <a:schemeClr val="tx1"/>
                          </a:solidFill>
                          <a:effectLst/>
                          <a:latin typeface="Arial Narrow" panose="020B0606020202030204" pitchFamily="34" charset="0"/>
                        </a:rPr>
                        <a:t>7</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spcAft>
                          <a:spcPts val="0"/>
                        </a:spcAft>
                      </a:pPr>
                      <a:r>
                        <a:rPr lang="en-US" sz="1800" b="1" dirty="0">
                          <a:solidFill>
                            <a:schemeClr val="tx1"/>
                          </a:solidFill>
                          <a:effectLst/>
                          <a:latin typeface="Arial Narrow" panose="020B0606020202030204" pitchFamily="34" charset="0"/>
                        </a:rPr>
                        <a:t>7</a:t>
                      </a:r>
                      <a:endParaRPr lang="en-ZA" sz="1800" b="1"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0001"/>
                  </a:ext>
                </a:extLst>
              </a:tr>
              <a:tr h="762926">
                <a:tc>
                  <a:txBody>
                    <a:bodyPr/>
                    <a:lstStyle/>
                    <a:p>
                      <a:pPr algn="r">
                        <a:spcAft>
                          <a:spcPts val="0"/>
                        </a:spcAft>
                      </a:pPr>
                      <a:r>
                        <a:rPr lang="en-US" sz="1800" dirty="0">
                          <a:solidFill>
                            <a:schemeClr val="tx1"/>
                          </a:solidFill>
                          <a:effectLst/>
                          <a:latin typeface="Arial Narrow" panose="020B0606020202030204" pitchFamily="34" charset="0"/>
                        </a:rPr>
                        <a:t>Amount billed </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solidFill>
                  </a:tcPr>
                </a:tc>
                <a:tc>
                  <a:txBody>
                    <a:bodyPr/>
                    <a:lstStyle/>
                    <a:p>
                      <a:pPr algn="ctr">
                        <a:spcAft>
                          <a:spcPts val="0"/>
                        </a:spcAft>
                      </a:pPr>
                      <a:r>
                        <a:rPr lang="en-US" sz="1800">
                          <a:solidFill>
                            <a:schemeClr val="tx1"/>
                          </a:solidFill>
                          <a:effectLst/>
                          <a:latin typeface="Arial Narrow" panose="020B0606020202030204" pitchFamily="34" charset="0"/>
                        </a:rPr>
                        <a:t>11 400.00</a:t>
                      </a:r>
                      <a:endParaRPr lang="en-ZA" sz="180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r">
                        <a:spcAft>
                          <a:spcPts val="0"/>
                        </a:spcAft>
                      </a:pPr>
                      <a:r>
                        <a:rPr lang="en-US" sz="1800" dirty="0">
                          <a:solidFill>
                            <a:schemeClr val="tx1"/>
                          </a:solidFill>
                          <a:effectLst/>
                          <a:latin typeface="Arial Narrow" panose="020B0606020202030204" pitchFamily="34" charset="0"/>
                        </a:rPr>
                        <a:t> 11 400.00</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r">
                        <a:spcAft>
                          <a:spcPts val="0"/>
                        </a:spcAft>
                      </a:pPr>
                      <a:r>
                        <a:rPr lang="en-US" sz="1800" dirty="0">
                          <a:solidFill>
                            <a:schemeClr val="tx1"/>
                          </a:solidFill>
                          <a:effectLst/>
                          <a:latin typeface="Arial Narrow" panose="020B0606020202030204" pitchFamily="34" charset="0"/>
                        </a:rPr>
                        <a:t>11 400.00</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spcAft>
                          <a:spcPts val="0"/>
                        </a:spcAft>
                      </a:pPr>
                      <a:r>
                        <a:rPr lang="en-US" sz="1800" dirty="0">
                          <a:solidFill>
                            <a:schemeClr val="tx1"/>
                          </a:solidFill>
                          <a:effectLst/>
                          <a:latin typeface="Arial Narrow" panose="020B0606020202030204" pitchFamily="34" charset="0"/>
                        </a:rPr>
                        <a:t>11 400.00</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spcAft>
                          <a:spcPts val="0"/>
                        </a:spcAft>
                      </a:pPr>
                      <a:r>
                        <a:rPr lang="en-US" sz="1800" b="1" dirty="0">
                          <a:solidFill>
                            <a:schemeClr val="tx1"/>
                          </a:solidFill>
                          <a:effectLst/>
                          <a:latin typeface="Arial Narrow" panose="020B0606020202030204" pitchFamily="34" charset="0"/>
                        </a:rPr>
                        <a:t>45 600.00</a:t>
                      </a:r>
                      <a:endParaRPr lang="en-ZA" sz="1800" b="1"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0002"/>
                  </a:ext>
                </a:extLst>
              </a:tr>
              <a:tr h="815882">
                <a:tc>
                  <a:txBody>
                    <a:bodyPr/>
                    <a:lstStyle/>
                    <a:p>
                      <a:pPr algn="r">
                        <a:spcAft>
                          <a:spcPts val="0"/>
                        </a:spcAft>
                      </a:pPr>
                      <a:r>
                        <a:rPr lang="en-US" sz="1800" dirty="0">
                          <a:solidFill>
                            <a:schemeClr val="tx1"/>
                          </a:solidFill>
                          <a:effectLst/>
                          <a:latin typeface="Arial Narrow" panose="020B0606020202030204" pitchFamily="34" charset="0"/>
                        </a:rPr>
                        <a:t>Amount Collected</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solidFill>
                  </a:tcPr>
                </a:tc>
                <a:tc>
                  <a:txBody>
                    <a:bodyPr/>
                    <a:lstStyle/>
                    <a:p>
                      <a:pPr algn="r">
                        <a:spcAft>
                          <a:spcPts val="0"/>
                        </a:spcAft>
                      </a:pPr>
                      <a:r>
                        <a:rPr lang="en-US" sz="1800" dirty="0">
                          <a:solidFill>
                            <a:schemeClr val="tx1"/>
                          </a:solidFill>
                          <a:effectLst/>
                          <a:latin typeface="Arial Narrow" panose="020B0606020202030204" pitchFamily="34" charset="0"/>
                        </a:rPr>
                        <a:t>  0.00</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r">
                        <a:lnSpc>
                          <a:spcPct val="107000"/>
                        </a:lnSpc>
                        <a:spcAft>
                          <a:spcPts val="0"/>
                        </a:spcAft>
                      </a:pPr>
                      <a:r>
                        <a:rPr lang="en-US" sz="1800" dirty="0">
                          <a:solidFill>
                            <a:schemeClr val="tx1"/>
                          </a:solidFill>
                          <a:effectLst/>
                          <a:latin typeface="Arial Narrow" panose="020B0606020202030204" pitchFamily="34" charset="0"/>
                        </a:rPr>
                        <a:t>    0.00</a:t>
                      </a:r>
                      <a:endParaRPr lang="en-ZA"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r">
                        <a:lnSpc>
                          <a:spcPct val="107000"/>
                        </a:lnSpc>
                        <a:spcAft>
                          <a:spcPts val="0"/>
                        </a:spcAft>
                      </a:pPr>
                      <a:r>
                        <a:rPr lang="en-US" sz="1800" dirty="0">
                          <a:solidFill>
                            <a:schemeClr val="tx1"/>
                          </a:solidFill>
                          <a:effectLst/>
                          <a:latin typeface="Arial Narrow" panose="020B0606020202030204" pitchFamily="34" charset="0"/>
                        </a:rPr>
                        <a:t>0.00</a:t>
                      </a:r>
                      <a:endParaRPr lang="en-ZA"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r">
                        <a:spcAft>
                          <a:spcPts val="0"/>
                        </a:spcAft>
                      </a:pPr>
                      <a:r>
                        <a:rPr lang="en-US" sz="1800" dirty="0">
                          <a:solidFill>
                            <a:schemeClr val="tx1"/>
                          </a:solidFill>
                          <a:effectLst/>
                          <a:latin typeface="Arial Narrow" panose="020B0606020202030204" pitchFamily="34" charset="0"/>
                        </a:rPr>
                        <a:t>    21 100.00</a:t>
                      </a:r>
                      <a:endParaRPr lang="en-ZA" sz="1800" dirty="0">
                        <a:solidFill>
                          <a:schemeClr val="tx1"/>
                        </a:solidFill>
                        <a:effectLst/>
                        <a:latin typeface="Arial Narrow" panose="020B0606020202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lnSpc>
                          <a:spcPct val="107000"/>
                        </a:lnSpc>
                        <a:spcAft>
                          <a:spcPts val="0"/>
                        </a:spcAft>
                      </a:pPr>
                      <a:r>
                        <a:rPr lang="en-US" sz="1800" b="1" dirty="0">
                          <a:solidFill>
                            <a:schemeClr val="tx1"/>
                          </a:solidFill>
                          <a:effectLst/>
                          <a:latin typeface="Arial Narrow" panose="020B0606020202030204" pitchFamily="34" charset="0"/>
                        </a:rPr>
                        <a:t>21 100.00</a:t>
                      </a:r>
                      <a:endParaRPr lang="en-ZA"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71420034"/>
      </p:ext>
    </p:extLst>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16760" y="701675"/>
            <a:ext cx="10224988" cy="432048"/>
          </a:xfrm>
          <a:solidFill>
            <a:schemeClr val="bg1"/>
          </a:solidFill>
        </p:spPr>
        <p:txBody>
          <a:bodyPr>
            <a:normAutofit fontScale="90000"/>
          </a:bodyPr>
          <a:lstStyle/>
          <a:p>
            <a:pPr algn="l"/>
            <a:r>
              <a:rPr lang="en-GB" altLang="en-US" sz="2800" b="1" dirty="0">
                <a:solidFill>
                  <a:prstClr val="black"/>
                </a:solidFill>
              </a:rPr>
              <a:t/>
            </a:r>
            <a:br>
              <a:rPr lang="en-GB" altLang="en-US" sz="2800" b="1" dirty="0">
                <a:solidFill>
                  <a:prstClr val="black"/>
                </a:solidFill>
              </a:rPr>
            </a:br>
            <a:r>
              <a:rPr lang="en-GB" altLang="en-US" sz="3100" dirty="0" smtClean="0">
                <a:solidFill>
                  <a:prstClr val="black"/>
                </a:solidFill>
                <a:latin typeface="Arial Narrow" panose="020B0606020202030204" pitchFamily="34" charset="0"/>
              </a:rPr>
              <a:t>2.3. Revenue  From March to December 2020 for Traffic Department</a:t>
            </a:r>
            <a:endParaRPr lang="en-ZA" sz="28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24</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24610598"/>
              </p:ext>
            </p:extLst>
          </p:nvPr>
        </p:nvGraphicFramePr>
        <p:xfrm>
          <a:off x="1584028" y="1349751"/>
          <a:ext cx="6624736" cy="3960433"/>
        </p:xfrm>
        <a:graphic>
          <a:graphicData uri="http://schemas.openxmlformats.org/drawingml/2006/table">
            <a:tbl>
              <a:tblPr>
                <a:tableStyleId>{5C22544A-7EE6-4342-B048-85BDC9FD1C3A}</a:tableStyleId>
              </a:tblPr>
              <a:tblGrid>
                <a:gridCol w="3537480">
                  <a:extLst>
                    <a:ext uri="{9D8B030D-6E8A-4147-A177-3AD203B41FA5}">
                      <a16:colId xmlns:a16="http://schemas.microsoft.com/office/drawing/2014/main" val="20000"/>
                    </a:ext>
                  </a:extLst>
                </a:gridCol>
                <a:gridCol w="3087256">
                  <a:extLst>
                    <a:ext uri="{9D8B030D-6E8A-4147-A177-3AD203B41FA5}">
                      <a16:colId xmlns:a16="http://schemas.microsoft.com/office/drawing/2014/main" val="20001"/>
                    </a:ext>
                  </a:extLst>
                </a:gridCol>
              </a:tblGrid>
              <a:tr h="328674">
                <a:tc>
                  <a:txBody>
                    <a:bodyPr/>
                    <a:lstStyle/>
                    <a:p>
                      <a:pPr algn="l" fontAlgn="b"/>
                      <a:r>
                        <a:rPr lang="en-ZA" sz="1600" u="none" strike="noStrike" dirty="0">
                          <a:effectLst/>
                          <a:latin typeface="Arial Narrow" panose="020B0606020202030204" pitchFamily="34" charset="0"/>
                        </a:rPr>
                        <a:t>Period</a:t>
                      </a:r>
                      <a:endParaRPr lang="en-ZA" sz="1600" b="1" i="0" u="none" strike="noStrike" dirty="0">
                        <a:solidFill>
                          <a:srgbClr val="000000"/>
                        </a:solidFill>
                        <a:effectLst/>
                        <a:latin typeface="Arial Narrow" panose="020B0606020202030204" pitchFamily="34" charset="0"/>
                      </a:endParaRPr>
                    </a:p>
                  </a:txBody>
                  <a:tcPr marL="7620" marR="7620" marT="7620" marB="0" anchor="b">
                    <a:solidFill>
                      <a:schemeClr val="accent3"/>
                    </a:solidFill>
                  </a:tcPr>
                </a:tc>
                <a:tc>
                  <a:txBody>
                    <a:bodyPr/>
                    <a:lstStyle/>
                    <a:p>
                      <a:pPr algn="l" fontAlgn="b"/>
                      <a:r>
                        <a:rPr lang="en-ZA" sz="1600" u="none" strike="noStrike" dirty="0">
                          <a:effectLst/>
                          <a:latin typeface="Arial Narrow" panose="020B0606020202030204" pitchFamily="34" charset="0"/>
                        </a:rPr>
                        <a:t>Council</a:t>
                      </a:r>
                      <a:endParaRPr lang="en-ZA" sz="1600" b="1" i="0" u="none" strike="noStrike" dirty="0">
                        <a:solidFill>
                          <a:srgbClr val="000000"/>
                        </a:solidFill>
                        <a:effectLst/>
                        <a:latin typeface="Arial Narrow" panose="020B0606020202030204" pitchFamily="34" charset="0"/>
                      </a:endParaRPr>
                    </a:p>
                  </a:txBody>
                  <a:tcPr marL="7620" marR="7620" marT="7620" marB="0" anchor="b">
                    <a:solidFill>
                      <a:schemeClr val="accent3"/>
                    </a:solidFill>
                  </a:tcPr>
                </a:tc>
                <a:extLst>
                  <a:ext uri="{0D108BD9-81ED-4DB2-BD59-A6C34878D82A}">
                    <a16:rowId xmlns:a16="http://schemas.microsoft.com/office/drawing/2014/main" val="10000"/>
                  </a:ext>
                </a:extLst>
              </a:tr>
              <a:tr h="328674">
                <a:tc>
                  <a:txBody>
                    <a:bodyPr/>
                    <a:lstStyle/>
                    <a:p>
                      <a:pPr algn="l" fontAlgn="b"/>
                      <a:r>
                        <a:rPr lang="en-ZA" sz="1600" u="none" strike="noStrike" dirty="0">
                          <a:effectLst/>
                          <a:latin typeface="Arial Narrow" panose="020B0606020202030204" pitchFamily="34" charset="0"/>
                        </a:rPr>
                        <a:t>March</a:t>
                      </a:r>
                      <a:endParaRPr lang="en-ZA" sz="1600" b="0" i="0" u="none" strike="noStrike" dirty="0">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tc>
                  <a:txBody>
                    <a:bodyPr/>
                    <a:lstStyle/>
                    <a:p>
                      <a:pPr algn="l" fontAlgn="b"/>
                      <a:r>
                        <a:rPr lang="en-ZA" sz="1600" u="none" strike="noStrike">
                          <a:effectLst/>
                          <a:latin typeface="Arial Narrow" panose="020B0606020202030204" pitchFamily="34" charset="0"/>
                        </a:rPr>
                        <a:t> R          213.853.40 </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extLst>
                  <a:ext uri="{0D108BD9-81ED-4DB2-BD59-A6C34878D82A}">
                    <a16:rowId xmlns:a16="http://schemas.microsoft.com/office/drawing/2014/main" val="10001"/>
                  </a:ext>
                </a:extLst>
              </a:tr>
              <a:tr h="341604">
                <a:tc>
                  <a:txBody>
                    <a:bodyPr/>
                    <a:lstStyle/>
                    <a:p>
                      <a:pPr algn="l" fontAlgn="b"/>
                      <a:r>
                        <a:rPr lang="en-ZA" sz="1600" u="none" strike="noStrike" dirty="0">
                          <a:effectLst/>
                          <a:latin typeface="Arial Narrow" panose="020B0606020202030204" pitchFamily="34" charset="0"/>
                        </a:rPr>
                        <a:t>April</a:t>
                      </a:r>
                      <a:endParaRPr lang="en-ZA" sz="1600" b="0" i="0" u="none" strike="noStrike" dirty="0">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tc>
                  <a:txBody>
                    <a:bodyPr/>
                    <a:lstStyle/>
                    <a:p>
                      <a:pPr algn="l" fontAlgn="b"/>
                      <a:r>
                        <a:rPr lang="en-ZA" sz="1600" u="none" strike="noStrike" dirty="0">
                          <a:effectLst/>
                          <a:latin typeface="Arial Narrow" panose="020B0606020202030204" pitchFamily="34" charset="0"/>
                        </a:rPr>
                        <a:t> R                           -   </a:t>
                      </a:r>
                      <a:endParaRPr lang="en-ZA" sz="1600" b="0" i="0" u="none" strike="noStrike" dirty="0">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extLst>
                  <a:ext uri="{0D108BD9-81ED-4DB2-BD59-A6C34878D82A}">
                    <a16:rowId xmlns:a16="http://schemas.microsoft.com/office/drawing/2014/main" val="10002"/>
                  </a:ext>
                </a:extLst>
              </a:tr>
              <a:tr h="328674">
                <a:tc>
                  <a:txBody>
                    <a:bodyPr/>
                    <a:lstStyle/>
                    <a:p>
                      <a:pPr algn="l" fontAlgn="b"/>
                      <a:r>
                        <a:rPr lang="en-ZA" sz="1600" u="none" strike="noStrike" dirty="0">
                          <a:effectLst/>
                          <a:latin typeface="Arial Narrow" panose="020B0606020202030204" pitchFamily="34" charset="0"/>
                        </a:rPr>
                        <a:t>May</a:t>
                      </a:r>
                      <a:endParaRPr lang="en-ZA" sz="1600" b="0" i="0" u="none" strike="noStrike" dirty="0">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tc>
                  <a:txBody>
                    <a:bodyPr/>
                    <a:lstStyle/>
                    <a:p>
                      <a:pPr algn="l" fontAlgn="b"/>
                      <a:r>
                        <a:rPr lang="en-ZA" sz="1600" u="none" strike="noStrike" dirty="0">
                          <a:effectLst/>
                          <a:latin typeface="Arial Narrow" panose="020B0606020202030204" pitchFamily="34" charset="0"/>
                        </a:rPr>
                        <a:t> R                           -   </a:t>
                      </a:r>
                      <a:endParaRPr lang="en-ZA" sz="1600" b="0" i="0" u="none" strike="noStrike" dirty="0">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extLst>
                  <a:ext uri="{0D108BD9-81ED-4DB2-BD59-A6C34878D82A}">
                    <a16:rowId xmlns:a16="http://schemas.microsoft.com/office/drawing/2014/main" val="10003"/>
                  </a:ext>
                </a:extLst>
              </a:tr>
              <a:tr h="328674">
                <a:tc>
                  <a:txBody>
                    <a:bodyPr/>
                    <a:lstStyle/>
                    <a:p>
                      <a:pPr algn="l" fontAlgn="b"/>
                      <a:r>
                        <a:rPr lang="en-ZA" sz="1600" u="none" strike="noStrike" dirty="0">
                          <a:effectLst/>
                          <a:latin typeface="Arial Narrow" panose="020B0606020202030204" pitchFamily="34" charset="0"/>
                        </a:rPr>
                        <a:t>June</a:t>
                      </a:r>
                      <a:endParaRPr lang="en-ZA" sz="1600" b="0" i="0" u="none" strike="noStrike" dirty="0">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tc>
                  <a:txBody>
                    <a:bodyPr/>
                    <a:lstStyle/>
                    <a:p>
                      <a:pPr algn="l" fontAlgn="b"/>
                      <a:r>
                        <a:rPr lang="en-ZA" sz="1600" u="none" strike="noStrike" dirty="0">
                          <a:effectLst/>
                          <a:latin typeface="Arial Narrow" panose="020B0606020202030204" pitchFamily="34" charset="0"/>
                        </a:rPr>
                        <a:t> R          224.369.33 </a:t>
                      </a:r>
                      <a:endParaRPr lang="en-ZA" sz="1600" b="0" i="0" u="none" strike="noStrike" dirty="0">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extLst>
                  <a:ext uri="{0D108BD9-81ED-4DB2-BD59-A6C34878D82A}">
                    <a16:rowId xmlns:a16="http://schemas.microsoft.com/office/drawing/2014/main" val="10004"/>
                  </a:ext>
                </a:extLst>
              </a:tr>
              <a:tr h="328674">
                <a:tc>
                  <a:txBody>
                    <a:bodyPr/>
                    <a:lstStyle/>
                    <a:p>
                      <a:pPr algn="l" fontAlgn="b"/>
                      <a:r>
                        <a:rPr lang="en-ZA" sz="1600" u="none" strike="noStrike">
                          <a:effectLst/>
                          <a:latin typeface="Arial Narrow" panose="020B0606020202030204" pitchFamily="34" charset="0"/>
                        </a:rPr>
                        <a:t>July</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tc>
                  <a:txBody>
                    <a:bodyPr/>
                    <a:lstStyle/>
                    <a:p>
                      <a:pPr algn="l" fontAlgn="b"/>
                      <a:r>
                        <a:rPr lang="en-ZA" sz="1600" u="none" strike="noStrike">
                          <a:effectLst/>
                          <a:latin typeface="Arial Narrow" panose="020B0606020202030204" pitchFamily="34" charset="0"/>
                        </a:rPr>
                        <a:t> R          284.060.81 </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extLst>
                  <a:ext uri="{0D108BD9-81ED-4DB2-BD59-A6C34878D82A}">
                    <a16:rowId xmlns:a16="http://schemas.microsoft.com/office/drawing/2014/main" val="10005"/>
                  </a:ext>
                </a:extLst>
              </a:tr>
              <a:tr h="328674">
                <a:tc>
                  <a:txBody>
                    <a:bodyPr/>
                    <a:lstStyle/>
                    <a:p>
                      <a:pPr algn="l" fontAlgn="b"/>
                      <a:r>
                        <a:rPr lang="en-ZA" sz="1600" u="none" strike="noStrike">
                          <a:effectLst/>
                          <a:latin typeface="Arial Narrow" panose="020B0606020202030204" pitchFamily="34" charset="0"/>
                        </a:rPr>
                        <a:t>August</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tc>
                  <a:txBody>
                    <a:bodyPr/>
                    <a:lstStyle/>
                    <a:p>
                      <a:pPr algn="l" fontAlgn="b"/>
                      <a:r>
                        <a:rPr lang="en-ZA" sz="1600" u="none" strike="noStrike">
                          <a:effectLst/>
                          <a:latin typeface="Arial Narrow" panose="020B0606020202030204" pitchFamily="34" charset="0"/>
                        </a:rPr>
                        <a:t> R          263.260.97 </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extLst>
                  <a:ext uri="{0D108BD9-81ED-4DB2-BD59-A6C34878D82A}">
                    <a16:rowId xmlns:a16="http://schemas.microsoft.com/office/drawing/2014/main" val="10006"/>
                  </a:ext>
                </a:extLst>
              </a:tr>
              <a:tr h="328674">
                <a:tc>
                  <a:txBody>
                    <a:bodyPr/>
                    <a:lstStyle/>
                    <a:p>
                      <a:pPr algn="l" fontAlgn="b"/>
                      <a:r>
                        <a:rPr lang="en-ZA" sz="1600" u="none" strike="noStrike">
                          <a:effectLst/>
                          <a:latin typeface="Arial Narrow" panose="020B0606020202030204" pitchFamily="34" charset="0"/>
                        </a:rPr>
                        <a:t>September</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tc>
                  <a:txBody>
                    <a:bodyPr/>
                    <a:lstStyle/>
                    <a:p>
                      <a:pPr algn="l" fontAlgn="b"/>
                      <a:r>
                        <a:rPr lang="en-ZA" sz="1600" u="none" strike="noStrike">
                          <a:effectLst/>
                          <a:latin typeface="Arial Narrow" panose="020B0606020202030204" pitchFamily="34" charset="0"/>
                        </a:rPr>
                        <a:t> R          293.947.04 </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extLst>
                  <a:ext uri="{0D108BD9-81ED-4DB2-BD59-A6C34878D82A}">
                    <a16:rowId xmlns:a16="http://schemas.microsoft.com/office/drawing/2014/main" val="10007"/>
                  </a:ext>
                </a:extLst>
              </a:tr>
              <a:tr h="328674">
                <a:tc>
                  <a:txBody>
                    <a:bodyPr/>
                    <a:lstStyle/>
                    <a:p>
                      <a:pPr algn="l" fontAlgn="b"/>
                      <a:r>
                        <a:rPr lang="en-ZA" sz="1600" u="none" strike="noStrike">
                          <a:effectLst/>
                          <a:latin typeface="Arial Narrow" panose="020B0606020202030204" pitchFamily="34" charset="0"/>
                        </a:rPr>
                        <a:t>October</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tc>
                  <a:txBody>
                    <a:bodyPr/>
                    <a:lstStyle/>
                    <a:p>
                      <a:pPr algn="l" fontAlgn="b"/>
                      <a:r>
                        <a:rPr lang="en-ZA" sz="1600" u="none" strike="noStrike">
                          <a:effectLst/>
                          <a:latin typeface="Arial Narrow" panose="020B0606020202030204" pitchFamily="34" charset="0"/>
                        </a:rPr>
                        <a:t> R          365.866.73 </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extLst>
                  <a:ext uri="{0D108BD9-81ED-4DB2-BD59-A6C34878D82A}">
                    <a16:rowId xmlns:a16="http://schemas.microsoft.com/office/drawing/2014/main" val="10008"/>
                  </a:ext>
                </a:extLst>
              </a:tr>
              <a:tr h="328674">
                <a:tc>
                  <a:txBody>
                    <a:bodyPr/>
                    <a:lstStyle/>
                    <a:p>
                      <a:pPr algn="l" fontAlgn="b"/>
                      <a:r>
                        <a:rPr lang="en-ZA" sz="1600" u="none" strike="noStrike">
                          <a:effectLst/>
                          <a:latin typeface="Arial Narrow" panose="020B0606020202030204" pitchFamily="34" charset="0"/>
                        </a:rPr>
                        <a:t>November</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tc>
                  <a:txBody>
                    <a:bodyPr/>
                    <a:lstStyle/>
                    <a:p>
                      <a:pPr algn="l" fontAlgn="b"/>
                      <a:r>
                        <a:rPr lang="en-ZA" sz="1600" u="none" strike="noStrike">
                          <a:effectLst/>
                          <a:latin typeface="Arial Narrow" panose="020B0606020202030204" pitchFamily="34" charset="0"/>
                        </a:rPr>
                        <a:t> R          260.251.17 </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extLst>
                  <a:ext uri="{0D108BD9-81ED-4DB2-BD59-A6C34878D82A}">
                    <a16:rowId xmlns:a16="http://schemas.microsoft.com/office/drawing/2014/main" val="10009"/>
                  </a:ext>
                </a:extLst>
              </a:tr>
              <a:tr h="328674">
                <a:tc>
                  <a:txBody>
                    <a:bodyPr/>
                    <a:lstStyle/>
                    <a:p>
                      <a:pPr algn="l" fontAlgn="b"/>
                      <a:r>
                        <a:rPr lang="en-ZA" sz="1600" u="none" strike="noStrike">
                          <a:effectLst/>
                          <a:latin typeface="Arial Narrow" panose="020B0606020202030204" pitchFamily="34" charset="0"/>
                        </a:rPr>
                        <a:t>December</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tc>
                  <a:txBody>
                    <a:bodyPr/>
                    <a:lstStyle/>
                    <a:p>
                      <a:pPr algn="l" fontAlgn="b"/>
                      <a:r>
                        <a:rPr lang="en-ZA" sz="1600" u="none" strike="noStrike">
                          <a:effectLst/>
                          <a:latin typeface="Arial Narrow" panose="020B0606020202030204" pitchFamily="34" charset="0"/>
                        </a:rPr>
                        <a:t> R          224.530.99 </a:t>
                      </a:r>
                      <a:endParaRPr lang="en-ZA" sz="1600" b="0" i="0" u="none" strike="noStrike">
                        <a:solidFill>
                          <a:srgbClr val="000000"/>
                        </a:solidFill>
                        <a:effectLst/>
                        <a:latin typeface="Arial Narrow" panose="020B0606020202030204" pitchFamily="34" charset="0"/>
                      </a:endParaRPr>
                    </a:p>
                  </a:txBody>
                  <a:tcPr marL="7620" marR="7620" marT="7620" marB="0">
                    <a:solidFill>
                      <a:schemeClr val="accent3">
                        <a:lumMod val="40000"/>
                        <a:lumOff val="60000"/>
                      </a:schemeClr>
                    </a:solidFill>
                  </a:tcPr>
                </a:tc>
                <a:extLst>
                  <a:ext uri="{0D108BD9-81ED-4DB2-BD59-A6C34878D82A}">
                    <a16:rowId xmlns:a16="http://schemas.microsoft.com/office/drawing/2014/main" val="10010"/>
                  </a:ext>
                </a:extLst>
              </a:tr>
              <a:tr h="332089">
                <a:tc>
                  <a:txBody>
                    <a:bodyPr/>
                    <a:lstStyle/>
                    <a:p>
                      <a:pPr algn="l" fontAlgn="b"/>
                      <a:r>
                        <a:rPr lang="en-ZA" sz="1600" b="1" u="none" strike="noStrike" dirty="0">
                          <a:effectLst/>
                          <a:latin typeface="Arial Narrow" panose="020B0606020202030204" pitchFamily="34" charset="0"/>
                        </a:rPr>
                        <a:t>TOTAL</a:t>
                      </a:r>
                      <a:endParaRPr lang="en-ZA" sz="1600" b="1" i="0" u="none" strike="noStrike" dirty="0">
                        <a:solidFill>
                          <a:srgbClr val="000000"/>
                        </a:solidFill>
                        <a:effectLst/>
                        <a:latin typeface="Arial Narrow" panose="020B0606020202030204" pitchFamily="34" charset="0"/>
                      </a:endParaRPr>
                    </a:p>
                  </a:txBody>
                  <a:tcPr marL="7620" marR="7620" marT="7620" marB="0" anchor="b">
                    <a:solidFill>
                      <a:schemeClr val="accent3">
                        <a:lumMod val="40000"/>
                        <a:lumOff val="60000"/>
                      </a:schemeClr>
                    </a:solidFill>
                  </a:tcPr>
                </a:tc>
                <a:tc>
                  <a:txBody>
                    <a:bodyPr/>
                    <a:lstStyle/>
                    <a:p>
                      <a:pPr algn="ctr" fontAlgn="b"/>
                      <a:r>
                        <a:rPr lang="en-ZA" sz="1600" b="1" u="none" strike="noStrike" dirty="0">
                          <a:effectLst/>
                          <a:latin typeface="Arial Narrow" panose="020B0606020202030204" pitchFamily="34" charset="0"/>
                        </a:rPr>
                        <a:t> R   2.130.140.44 </a:t>
                      </a:r>
                      <a:endParaRPr lang="en-ZA" sz="1600" b="1" i="0" u="none" strike="noStrike" dirty="0">
                        <a:solidFill>
                          <a:srgbClr val="000000"/>
                        </a:solidFill>
                        <a:effectLst/>
                        <a:latin typeface="Arial Narrow" panose="020B0606020202030204" pitchFamily="34" charset="0"/>
                      </a:endParaRPr>
                    </a:p>
                  </a:txBody>
                  <a:tcPr marL="7620" marR="7620" marT="7620" marB="0" anchor="b">
                    <a:solidFill>
                      <a:schemeClr val="accent3">
                        <a:lumMod val="40000"/>
                        <a:lumOff val="60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80869805"/>
      </p:ext>
    </p:extLst>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95996" y="1197019"/>
            <a:ext cx="8828049" cy="368752"/>
          </a:xfrm>
        </p:spPr>
        <p:txBody>
          <a:bodyPr>
            <a:normAutofit fontScale="90000"/>
          </a:bodyPr>
          <a:lstStyle/>
          <a:p>
            <a:pPr algn="l"/>
            <a:r>
              <a:rPr lang="en-GB" altLang="en-US" sz="2800" b="1" dirty="0">
                <a:solidFill>
                  <a:prstClr val="black"/>
                </a:solidFill>
              </a:rPr>
              <a:t/>
            </a:r>
            <a:br>
              <a:rPr lang="en-GB" altLang="en-US" sz="2800" b="1" dirty="0">
                <a:solidFill>
                  <a:prstClr val="black"/>
                </a:solidFill>
              </a:rPr>
            </a:br>
            <a:r>
              <a:rPr lang="en-GB" altLang="en-US" sz="3100" dirty="0" smtClean="0">
                <a:solidFill>
                  <a:prstClr val="black"/>
                </a:solidFill>
                <a:latin typeface="Arial Narrow" panose="020B0606020202030204" pitchFamily="34" charset="0"/>
              </a:rPr>
              <a:t>2.4. Challenges on revenue collection</a:t>
            </a:r>
            <a:r>
              <a:rPr lang="en-GB" altLang="en-US" sz="2800" dirty="0">
                <a:solidFill>
                  <a:prstClr val="black"/>
                </a:solidFill>
              </a:rPr>
              <a:t/>
            </a:r>
            <a:br>
              <a:rPr lang="en-GB" altLang="en-US" sz="2800" dirty="0">
                <a:solidFill>
                  <a:prstClr val="black"/>
                </a:solidFill>
              </a:rPr>
            </a:br>
            <a:endParaRPr lang="en-ZA" sz="2800" b="1" dirty="0">
              <a:latin typeface="Arial Narrow" panose="020B0606020202030204" pitchFamily="34" charset="0"/>
            </a:endParaRPr>
          </a:p>
        </p:txBody>
      </p:sp>
      <p:sp>
        <p:nvSpPr>
          <p:cNvPr id="6" name="Content Placeholder 5"/>
          <p:cNvSpPr>
            <a:spLocks noGrp="1"/>
          </p:cNvSpPr>
          <p:nvPr>
            <p:ph idx="1"/>
          </p:nvPr>
        </p:nvSpPr>
        <p:spPr>
          <a:xfrm>
            <a:off x="723907" y="1686154"/>
            <a:ext cx="9980174" cy="3967553"/>
          </a:xfrm>
        </p:spPr>
        <p:txBody>
          <a:bodyPr>
            <a:noAutofit/>
          </a:bodyPr>
          <a:lstStyle/>
          <a:p>
            <a:pPr>
              <a:buFont typeface="Wingdings" panose="05000000000000000000" pitchFamily="2" charset="2"/>
              <a:buChar char="q"/>
            </a:pPr>
            <a:r>
              <a:rPr lang="en-ZA" sz="1800" dirty="0" smtClean="0">
                <a:latin typeface="Arial Narrow" panose="020B0606020202030204" pitchFamily="34" charset="0"/>
                <a:cs typeface="Arial" panose="020B0604020202020204" pitchFamily="34" charset="0"/>
              </a:rPr>
              <a:t>Huge </a:t>
            </a:r>
            <a:r>
              <a:rPr lang="en-ZA" sz="1800" dirty="0">
                <a:latin typeface="Arial Narrow" panose="020B0606020202030204" pitchFamily="34" charset="0"/>
                <a:cs typeface="Arial" panose="020B0604020202020204" pitchFamily="34" charset="0"/>
              </a:rPr>
              <a:t>debts of government </a:t>
            </a:r>
            <a:r>
              <a:rPr lang="en-ZA" sz="1800" dirty="0" smtClean="0">
                <a:latin typeface="Arial Narrow" panose="020B0606020202030204" pitchFamily="34" charset="0"/>
                <a:cs typeface="Arial" panose="020B0604020202020204" pitchFamily="34" charset="0"/>
              </a:rPr>
              <a:t>departments  amounts </a:t>
            </a:r>
            <a:r>
              <a:rPr lang="en-ZA" sz="1800" b="1" dirty="0" smtClean="0">
                <a:latin typeface="Arial Narrow" panose="020B0606020202030204" pitchFamily="34" charset="0"/>
                <a:cs typeface="Arial" panose="020B0604020202020204" pitchFamily="34" charset="0"/>
              </a:rPr>
              <a:t>R404m</a:t>
            </a:r>
            <a:r>
              <a:rPr lang="en-ZA" sz="1800" dirty="0" smtClean="0">
                <a:latin typeface="Arial Narrow" panose="020B0606020202030204" pitchFamily="34" charset="0"/>
                <a:cs typeface="Arial" panose="020B0604020202020204" pitchFamily="34" charset="0"/>
              </a:rPr>
              <a:t> on property rates, which has negative financial position, resulted in municipality being classified as insolvent</a:t>
            </a:r>
            <a:r>
              <a:rPr lang="en-ZA" sz="1800" dirty="0">
                <a:latin typeface="Arial Narrow" panose="020B0606020202030204" pitchFamily="34" charset="0"/>
                <a:cs typeface="Arial" panose="020B0604020202020204" pitchFamily="34" charset="0"/>
              </a:rPr>
              <a:t> </a:t>
            </a:r>
            <a:r>
              <a:rPr lang="en-ZA" sz="1800" dirty="0" smtClean="0">
                <a:latin typeface="Arial Narrow" panose="020B0606020202030204" pitchFamily="34" charset="0"/>
                <a:cs typeface="Arial" panose="020B0604020202020204" pitchFamily="34" charset="0"/>
              </a:rPr>
              <a:t>by PT</a:t>
            </a:r>
          </a:p>
          <a:p>
            <a:pPr>
              <a:buFont typeface="Wingdings" panose="05000000000000000000" pitchFamily="2" charset="2"/>
              <a:buChar char="q"/>
            </a:pPr>
            <a:r>
              <a:rPr lang="en-GB" sz="1800" dirty="0">
                <a:latin typeface="Arial Narrow" panose="020B0606020202030204" pitchFamily="34" charset="0"/>
                <a:cs typeface="Arial" panose="020B0604020202020204" pitchFamily="34" charset="0"/>
              </a:rPr>
              <a:t> Slow registration of properties </a:t>
            </a:r>
            <a:r>
              <a:rPr lang="en-GB" sz="1800" dirty="0" smtClean="0">
                <a:latin typeface="Arial Narrow" panose="020B0606020202030204" pitchFamily="34" charset="0"/>
                <a:cs typeface="Arial" panose="020B0604020202020204" pitchFamily="34" charset="0"/>
              </a:rPr>
              <a:t> </a:t>
            </a:r>
            <a:r>
              <a:rPr lang="en-GB" sz="1800" dirty="0">
                <a:latin typeface="Arial Narrow" panose="020B0606020202030204" pitchFamily="34" charset="0"/>
                <a:cs typeface="Arial" panose="020B0604020202020204" pitchFamily="34" charset="0"/>
              </a:rPr>
              <a:t>by Department of Public Works</a:t>
            </a:r>
            <a:endParaRPr lang="en-ZA" sz="1800" dirty="0">
              <a:latin typeface="Arial Narrow" panose="020B0606020202030204" pitchFamily="34" charset="0"/>
              <a:cs typeface="Arial" panose="020B0604020202020204" pitchFamily="34" charset="0"/>
            </a:endParaRPr>
          </a:p>
          <a:p>
            <a:pPr>
              <a:buFont typeface="Wingdings" panose="05000000000000000000" pitchFamily="2" charset="2"/>
              <a:buChar char="q"/>
            </a:pPr>
            <a:r>
              <a:rPr lang="en-ZA" sz="1800" dirty="0" smtClean="0">
                <a:latin typeface="Arial Narrow" panose="020B0606020202030204" pitchFamily="34" charset="0"/>
                <a:cs typeface="Arial" panose="020B0604020202020204" pitchFamily="34" charset="0"/>
              </a:rPr>
              <a:t>Limited engagements of key stakeholders regarding property rate </a:t>
            </a:r>
            <a:r>
              <a:rPr lang="en-ZA" sz="1800" dirty="0" err="1" smtClean="0">
                <a:latin typeface="Arial Narrow" panose="020B0606020202030204" pitchFamily="34" charset="0"/>
                <a:cs typeface="Arial" panose="020B0604020202020204" pitchFamily="34" charset="0"/>
              </a:rPr>
              <a:t>e.g.Magoshi</a:t>
            </a:r>
            <a:r>
              <a:rPr lang="en-ZA" sz="1800" dirty="0" smtClean="0">
                <a:latin typeface="Arial Narrow" panose="020B0606020202030204" pitchFamily="34" charset="0"/>
                <a:cs typeface="Arial" panose="020B0604020202020204" pitchFamily="34" charset="0"/>
              </a:rPr>
              <a:t> and Business due land ownership.</a:t>
            </a:r>
          </a:p>
          <a:p>
            <a:pPr>
              <a:buFont typeface="Wingdings" panose="05000000000000000000" pitchFamily="2" charset="2"/>
              <a:buChar char="q"/>
            </a:pPr>
            <a:r>
              <a:rPr lang="en-GB" sz="1800" dirty="0" smtClean="0">
                <a:latin typeface="Arial Narrow" panose="020B0606020202030204" pitchFamily="34" charset="0"/>
                <a:cs typeface="Arial" panose="020B0604020202020204" pitchFamily="34" charset="0"/>
              </a:rPr>
              <a:t> Debt collector appointed to pursue business debtors</a:t>
            </a:r>
            <a:endParaRPr lang="en-ZA" sz="1800" dirty="0">
              <a:latin typeface="Arial Narrow" panose="020B0606020202030204" pitchFamily="34" charset="0"/>
              <a:cs typeface="Arial" panose="020B0604020202020204" pitchFamily="34" charset="0"/>
            </a:endParaRPr>
          </a:p>
          <a:p>
            <a:pPr lvl="0" defTabSz="914400" eaLnBrk="0" fontAlgn="base" hangingPunct="0">
              <a:spcAft>
                <a:spcPct val="0"/>
              </a:spcAft>
              <a:buFont typeface="Wingdings" panose="05000000000000000000" pitchFamily="2" charset="2"/>
              <a:buChar char="q"/>
            </a:pPr>
            <a:r>
              <a:rPr lang="en-GB" sz="1800" dirty="0" smtClean="0">
                <a:latin typeface="Arial Narrow" panose="020B0606020202030204" pitchFamily="34" charset="0"/>
                <a:cs typeface="Arial" panose="020B0604020202020204" pitchFamily="34" charset="0"/>
              </a:rPr>
              <a:t>Difficulty in attracting investment due land ownership and water back log in most areas with the municipal jurisdiction</a:t>
            </a:r>
          </a:p>
          <a:p>
            <a:pPr lvl="0" defTabSz="914400" eaLnBrk="0" fontAlgn="base" hangingPunct="0">
              <a:spcAft>
                <a:spcPct val="0"/>
              </a:spcAft>
              <a:buFont typeface="Wingdings" panose="05000000000000000000" pitchFamily="2" charset="2"/>
              <a:buChar char="q"/>
            </a:pPr>
            <a:r>
              <a:rPr lang="en-GB" sz="1800" dirty="0">
                <a:latin typeface="Arial Narrow" panose="020B0606020202030204" pitchFamily="34" charset="0"/>
                <a:cs typeface="Arial" panose="020B0604020202020204" pitchFamily="34" charset="0"/>
              </a:rPr>
              <a:t> </a:t>
            </a:r>
            <a:r>
              <a:rPr lang="en-GB" sz="1800" dirty="0" smtClean="0">
                <a:latin typeface="Arial Narrow" panose="020B0606020202030204" pitchFamily="34" charset="0"/>
                <a:cs typeface="Arial" panose="020B0604020202020204" pitchFamily="34" charset="0"/>
              </a:rPr>
              <a:t>Economic decline due to COVID-19 which resulted in job loses and reduction in household income</a:t>
            </a:r>
            <a:endParaRPr lang="en-ZA" sz="1800" dirty="0">
              <a:latin typeface="Arial Narrow" panose="020B0606020202030204" pitchFamily="34" charset="0"/>
              <a:cs typeface="Arial" panose="020B060402020202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25</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598491642"/>
      </p:ext>
    </p:extLst>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2845" y="845691"/>
            <a:ext cx="9591199" cy="512768"/>
          </a:xfrm>
        </p:spPr>
        <p:txBody>
          <a:bodyPr>
            <a:normAutofit/>
          </a:bodyPr>
          <a:lstStyle/>
          <a:p>
            <a:pPr algn="l"/>
            <a:r>
              <a:rPr lang="en-GB" sz="2400" dirty="0" smtClean="0"/>
              <a:t>          2</a:t>
            </a:r>
            <a:r>
              <a:rPr lang="en-GB" sz="2400" b="1" dirty="0" smtClean="0"/>
              <a:t>.</a:t>
            </a:r>
            <a:r>
              <a:rPr lang="en-GB" sz="2400" b="1" dirty="0"/>
              <a:t> </a:t>
            </a:r>
            <a:r>
              <a:rPr lang="en-GB" sz="2400" b="1" dirty="0" smtClean="0"/>
              <a:t>STATE OF FINANCES</a:t>
            </a: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26</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7" name="Title 2"/>
          <p:cNvSpPr txBox="1">
            <a:spLocks/>
          </p:cNvSpPr>
          <p:nvPr/>
        </p:nvSpPr>
        <p:spPr>
          <a:xfrm>
            <a:off x="690916" y="1378774"/>
            <a:ext cx="9591199" cy="512768"/>
          </a:xfrm>
          <a:prstGeom prst="rect">
            <a:avLst/>
          </a:prstGeom>
        </p:spPr>
        <p:txBody>
          <a:bodyPr vert="horz" lIns="107283" tIns="53640" rIns="107283" bIns="53640" rtlCol="0" anchor="ctr">
            <a:normAutofit/>
          </a:bodyPr>
          <a:lstStyle>
            <a:lvl1pPr algn="ctr" defTabSz="1072827" rtl="0" eaLnBrk="1" latinLnBrk="0" hangingPunct="1">
              <a:spcBef>
                <a:spcPct val="0"/>
              </a:spcBef>
              <a:buNone/>
              <a:defRPr sz="5300" kern="1200">
                <a:solidFill>
                  <a:schemeClr val="tx1"/>
                </a:solidFill>
                <a:latin typeface="+mj-lt"/>
                <a:ea typeface="+mj-ea"/>
                <a:cs typeface="+mj-cs"/>
              </a:defRPr>
            </a:lvl1pPr>
          </a:lstStyle>
          <a:p>
            <a:pPr algn="l"/>
            <a:r>
              <a:rPr lang="en-GB" sz="2400" dirty="0" smtClean="0"/>
              <a:t>2.5 Remedial action to address revenue challenges</a:t>
            </a:r>
            <a:endParaRPr lang="en-US" sz="2400" dirty="0"/>
          </a:p>
        </p:txBody>
      </p:sp>
      <p:sp>
        <p:nvSpPr>
          <p:cNvPr id="6" name="Rectangle 5"/>
          <p:cNvSpPr/>
          <p:nvPr/>
        </p:nvSpPr>
        <p:spPr>
          <a:xfrm>
            <a:off x="755936" y="1927707"/>
            <a:ext cx="9145016" cy="2554545"/>
          </a:xfrm>
          <a:prstGeom prst="rect">
            <a:avLst/>
          </a:prstGeom>
        </p:spPr>
        <p:txBody>
          <a:bodyPr wrap="square">
            <a:spAutoFit/>
          </a:bodyPr>
          <a:lstStyle/>
          <a:p>
            <a:pPr marL="342900" indent="-342900">
              <a:buFont typeface="Wingdings" panose="05000000000000000000" pitchFamily="2" charset="2"/>
              <a:buChar char="q"/>
            </a:pPr>
            <a:r>
              <a:rPr lang="en-GB" dirty="0" smtClean="0"/>
              <a:t>Revenue Enhancement Strategy was adopted by  Council through support of </a:t>
            </a:r>
            <a:r>
              <a:rPr lang="en-GB" dirty="0" err="1" smtClean="0"/>
              <a:t>CoGTA</a:t>
            </a:r>
            <a:r>
              <a:rPr lang="en-GB" dirty="0" smtClean="0"/>
              <a:t>. The strategy was not implemented in full and  there </a:t>
            </a:r>
            <a:r>
              <a:rPr lang="en-GB" dirty="0"/>
              <a:t>is a need to review </a:t>
            </a:r>
            <a:r>
              <a:rPr lang="en-GB" dirty="0" smtClean="0"/>
              <a:t> its activities </a:t>
            </a:r>
            <a:r>
              <a:rPr lang="en-GB" dirty="0"/>
              <a:t>due to economic decline brought by COVID-19 pandemic;</a:t>
            </a:r>
          </a:p>
          <a:p>
            <a:pPr marL="342900" indent="-342900">
              <a:buFont typeface="Wingdings" panose="05000000000000000000" pitchFamily="2" charset="2"/>
              <a:buChar char="q"/>
            </a:pPr>
            <a:r>
              <a:rPr lang="en-GB" dirty="0" smtClean="0"/>
              <a:t>To negotiate settle  agreement with Public Works  by April 2021 for outstanding debt.</a:t>
            </a:r>
          </a:p>
          <a:p>
            <a:pPr marL="342900" indent="-342900">
              <a:buFont typeface="Wingdings" panose="05000000000000000000" pitchFamily="2" charset="2"/>
              <a:buChar char="q"/>
            </a:pPr>
            <a:r>
              <a:rPr lang="en-GB" dirty="0"/>
              <a:t> </a:t>
            </a:r>
            <a:r>
              <a:rPr lang="en-GB" dirty="0" smtClean="0"/>
              <a:t>Continuous </a:t>
            </a:r>
            <a:r>
              <a:rPr lang="en-GB" dirty="0"/>
              <a:t>engagement of business community to sign arrangements </a:t>
            </a:r>
            <a:r>
              <a:rPr lang="en-GB" dirty="0" smtClean="0"/>
              <a:t>to settle their </a:t>
            </a:r>
            <a:r>
              <a:rPr lang="en-GB" dirty="0"/>
              <a:t>debts accounts</a:t>
            </a:r>
            <a:r>
              <a:rPr lang="en-GB" dirty="0" smtClean="0"/>
              <a:t>;</a:t>
            </a:r>
          </a:p>
          <a:p>
            <a:pPr marL="342900" indent="-342900">
              <a:buFont typeface="Wingdings" panose="05000000000000000000" pitchFamily="2" charset="2"/>
              <a:buChar char="q"/>
            </a:pPr>
            <a:r>
              <a:rPr lang="en-GB" dirty="0"/>
              <a:t> </a:t>
            </a:r>
            <a:r>
              <a:rPr lang="en-GB" dirty="0" smtClean="0"/>
              <a:t>Debt collector to implement credit control mechanisms</a:t>
            </a:r>
            <a:endParaRPr lang="en-GB" dirty="0"/>
          </a:p>
        </p:txBody>
      </p:sp>
    </p:spTree>
    <p:extLst>
      <p:ext uri="{BB962C8B-B14F-4D97-AF65-F5344CB8AC3E}">
        <p14:creationId xmlns:p14="http://schemas.microsoft.com/office/powerpoint/2010/main" val="2070417892"/>
      </p:ext>
    </p:extLst>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151980" y="485651"/>
            <a:ext cx="8972065" cy="757087"/>
          </a:xfrm>
        </p:spPr>
        <p:txBody>
          <a:bodyPr>
            <a:normAutofit fontScale="90000"/>
          </a:bodyPr>
          <a:lstStyle/>
          <a:p>
            <a:pPr lvl="0" algn="l"/>
            <a:r>
              <a:rPr lang="en-GB" altLang="en-US" sz="4400" dirty="0" smtClean="0">
                <a:solidFill>
                  <a:prstClr val="black"/>
                </a:solidFill>
              </a:rPr>
              <a:t/>
            </a:r>
            <a:br>
              <a:rPr lang="en-GB" altLang="en-US" sz="4400" dirty="0" smtClean="0">
                <a:solidFill>
                  <a:prstClr val="black"/>
                </a:solidFill>
              </a:rPr>
            </a:br>
            <a:r>
              <a:rPr lang="en-GB" altLang="en-US" sz="2700" dirty="0" smtClean="0">
                <a:solidFill>
                  <a:prstClr val="black"/>
                </a:solidFill>
                <a:latin typeface="Arial Narrow" panose="020B0606020202030204" pitchFamily="34" charset="0"/>
              </a:rPr>
              <a:t>2.6 EXPENDITURE MANAGEMENT- MIDTERM PERFOMANCE</a:t>
            </a:r>
            <a:r>
              <a:rPr lang="en-GB" altLang="en-US" sz="4400" dirty="0" smtClean="0">
                <a:solidFill>
                  <a:prstClr val="black"/>
                </a:solidFill>
              </a:rPr>
              <a:t/>
            </a:r>
            <a:br>
              <a:rPr lang="en-GB" altLang="en-US" sz="4400" dirty="0" smtClean="0">
                <a:solidFill>
                  <a:prstClr val="black"/>
                </a:solidFill>
              </a:rPr>
            </a:br>
            <a:endParaRPr lang="en-ZA" sz="44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27</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652013797"/>
              </p:ext>
            </p:extLst>
          </p:nvPr>
        </p:nvGraphicFramePr>
        <p:xfrm>
          <a:off x="863948" y="1133723"/>
          <a:ext cx="9649108" cy="4252670"/>
        </p:xfrm>
        <a:graphic>
          <a:graphicData uri="http://schemas.openxmlformats.org/presentationml/2006/ole">
            <mc:AlternateContent xmlns:mc="http://schemas.openxmlformats.org/markup-compatibility/2006">
              <mc:Choice xmlns:v="urn:schemas-microsoft-com:vml" Requires="v">
                <p:oleObj spid="_x0000_s3085" name="Worksheet" r:id="rId4" imgW="9883097" imgH="4303955" progId="Excel.Sheet.12">
                  <p:embed/>
                </p:oleObj>
              </mc:Choice>
              <mc:Fallback>
                <p:oleObj name="Worksheet" r:id="rId4" imgW="9883097" imgH="4303955" progId="Excel.Sheet.12">
                  <p:embed/>
                  <p:pic>
                    <p:nvPicPr>
                      <p:cNvPr id="0" name=""/>
                      <p:cNvPicPr/>
                      <p:nvPr/>
                    </p:nvPicPr>
                    <p:blipFill>
                      <a:blip r:embed="rId5"/>
                      <a:stretch>
                        <a:fillRect/>
                      </a:stretch>
                    </p:blipFill>
                    <p:spPr>
                      <a:xfrm>
                        <a:off x="863948" y="1133723"/>
                        <a:ext cx="9649108" cy="4252670"/>
                      </a:xfrm>
                      <a:prstGeom prst="rect">
                        <a:avLst/>
                      </a:prstGeom>
                    </p:spPr>
                  </p:pic>
                </p:oleObj>
              </mc:Fallback>
            </mc:AlternateContent>
          </a:graphicData>
        </a:graphic>
      </p:graphicFrame>
    </p:spTree>
    <p:extLst>
      <p:ext uri="{BB962C8B-B14F-4D97-AF65-F5344CB8AC3E}">
        <p14:creationId xmlns:p14="http://schemas.microsoft.com/office/powerpoint/2010/main" val="402953974"/>
      </p:ext>
    </p:extLst>
  </p:cSld>
  <p:clrMapOvr>
    <a:masterClrMapping/>
  </p:clrMapOvr>
  <p:transition>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23988" y="629667"/>
            <a:ext cx="8900057" cy="613071"/>
          </a:xfrm>
        </p:spPr>
        <p:txBody>
          <a:bodyPr>
            <a:normAutofit fontScale="90000"/>
          </a:bodyPr>
          <a:lstStyle/>
          <a:p>
            <a:pPr lvl="0" algn="l"/>
            <a:r>
              <a:rPr lang="en-GB" altLang="en-US" sz="4400" dirty="0" smtClean="0">
                <a:solidFill>
                  <a:prstClr val="black"/>
                </a:solidFill>
              </a:rPr>
              <a:t/>
            </a:r>
            <a:br>
              <a:rPr lang="en-GB" altLang="en-US" sz="4400" dirty="0" smtClean="0">
                <a:solidFill>
                  <a:prstClr val="black"/>
                </a:solidFill>
              </a:rPr>
            </a:br>
            <a:r>
              <a:rPr lang="en-GB" altLang="en-US" sz="3100" dirty="0" smtClean="0">
                <a:solidFill>
                  <a:prstClr val="black"/>
                </a:solidFill>
                <a:latin typeface="Arial Narrow" panose="020B0606020202030204" pitchFamily="34" charset="0"/>
              </a:rPr>
              <a:t>2.6 EXPENDITURE MANAGEMENT- USE OF CONSULTANTS</a:t>
            </a:r>
            <a:r>
              <a:rPr lang="en-GB" altLang="en-US" sz="4400" dirty="0" smtClean="0">
                <a:solidFill>
                  <a:prstClr val="black"/>
                </a:solidFill>
              </a:rPr>
              <a:t/>
            </a:r>
            <a:br>
              <a:rPr lang="en-GB" altLang="en-US" sz="4400" dirty="0" smtClean="0">
                <a:solidFill>
                  <a:prstClr val="black"/>
                </a:solidFill>
              </a:rPr>
            </a:br>
            <a:endParaRPr lang="en-ZA" sz="4400" b="1" dirty="0">
              <a:latin typeface="Arial Narrow" panose="020B060602020203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983892016"/>
              </p:ext>
            </p:extLst>
          </p:nvPr>
        </p:nvGraphicFramePr>
        <p:xfrm>
          <a:off x="791940" y="1242738"/>
          <a:ext cx="9649072" cy="4581785"/>
        </p:xfrm>
        <a:graphic>
          <a:graphicData uri="http://schemas.openxmlformats.org/drawingml/2006/table">
            <a:tbl>
              <a:tblPr firstRow="1" bandRow="1">
                <a:tableStyleId>{5C22544A-7EE6-4342-B048-85BDC9FD1C3A}</a:tableStyleId>
              </a:tblPr>
              <a:tblGrid>
                <a:gridCol w="1521387">
                  <a:extLst>
                    <a:ext uri="{9D8B030D-6E8A-4147-A177-3AD203B41FA5}">
                      <a16:colId xmlns:a16="http://schemas.microsoft.com/office/drawing/2014/main" val="20000"/>
                    </a:ext>
                  </a:extLst>
                </a:gridCol>
                <a:gridCol w="2439053">
                  <a:extLst>
                    <a:ext uri="{9D8B030D-6E8A-4147-A177-3AD203B41FA5}">
                      <a16:colId xmlns:a16="http://schemas.microsoft.com/office/drawing/2014/main" val="20001"/>
                    </a:ext>
                  </a:extLst>
                </a:gridCol>
                <a:gridCol w="1698677">
                  <a:extLst>
                    <a:ext uri="{9D8B030D-6E8A-4147-A177-3AD203B41FA5}">
                      <a16:colId xmlns:a16="http://schemas.microsoft.com/office/drawing/2014/main" val="20002"/>
                    </a:ext>
                  </a:extLst>
                </a:gridCol>
                <a:gridCol w="3989955">
                  <a:extLst>
                    <a:ext uri="{9D8B030D-6E8A-4147-A177-3AD203B41FA5}">
                      <a16:colId xmlns:a16="http://schemas.microsoft.com/office/drawing/2014/main" val="20003"/>
                    </a:ext>
                  </a:extLst>
                </a:gridCol>
              </a:tblGrid>
              <a:tr h="378375">
                <a:tc>
                  <a:txBody>
                    <a:bodyPr/>
                    <a:lstStyle/>
                    <a:p>
                      <a:r>
                        <a:rPr lang="en-GB" dirty="0" smtClean="0">
                          <a:solidFill>
                            <a:schemeClr val="tx1"/>
                          </a:solidFill>
                        </a:rPr>
                        <a:t>Department</a:t>
                      </a:r>
                      <a:endParaRPr lang="en-ZA" dirty="0">
                        <a:solidFill>
                          <a:schemeClr val="tx1"/>
                        </a:solidFill>
                      </a:endParaRPr>
                    </a:p>
                  </a:txBody>
                  <a:tcPr>
                    <a:solidFill>
                      <a:schemeClr val="accent3">
                        <a:lumMod val="40000"/>
                        <a:lumOff val="60000"/>
                      </a:schemeClr>
                    </a:solidFill>
                  </a:tcPr>
                </a:tc>
                <a:tc>
                  <a:txBody>
                    <a:bodyPr/>
                    <a:lstStyle/>
                    <a:p>
                      <a:r>
                        <a:rPr lang="en-GB" dirty="0" smtClean="0">
                          <a:solidFill>
                            <a:schemeClr val="tx1"/>
                          </a:solidFill>
                        </a:rPr>
                        <a:t>Consulting</a:t>
                      </a:r>
                      <a:r>
                        <a:rPr lang="en-GB" baseline="0" dirty="0" smtClean="0">
                          <a:solidFill>
                            <a:schemeClr val="tx1"/>
                          </a:solidFill>
                        </a:rPr>
                        <a:t> services</a:t>
                      </a:r>
                      <a:endParaRPr lang="en-ZA" dirty="0">
                        <a:solidFill>
                          <a:schemeClr val="tx1"/>
                        </a:solidFill>
                      </a:endParaRPr>
                    </a:p>
                  </a:txBody>
                  <a:tcPr>
                    <a:solidFill>
                      <a:schemeClr val="accent3">
                        <a:lumMod val="40000"/>
                        <a:lumOff val="60000"/>
                      </a:schemeClr>
                    </a:solidFill>
                  </a:tcPr>
                </a:tc>
                <a:tc>
                  <a:txBody>
                    <a:bodyPr/>
                    <a:lstStyle/>
                    <a:p>
                      <a:r>
                        <a:rPr lang="en-GB" dirty="0" smtClean="0">
                          <a:solidFill>
                            <a:schemeClr val="tx1"/>
                          </a:solidFill>
                        </a:rPr>
                        <a:t>expenditure</a:t>
                      </a:r>
                      <a:endParaRPr lang="en-ZA" dirty="0">
                        <a:solidFill>
                          <a:schemeClr val="tx1"/>
                        </a:solidFill>
                      </a:endParaRPr>
                    </a:p>
                  </a:txBody>
                  <a:tcPr>
                    <a:solidFill>
                      <a:schemeClr val="accent3">
                        <a:lumMod val="40000"/>
                        <a:lumOff val="60000"/>
                      </a:schemeClr>
                    </a:solidFill>
                  </a:tcPr>
                </a:tc>
                <a:tc>
                  <a:txBody>
                    <a:bodyPr/>
                    <a:lstStyle/>
                    <a:p>
                      <a:r>
                        <a:rPr lang="en-GB" dirty="0" smtClean="0">
                          <a:solidFill>
                            <a:schemeClr val="tx1"/>
                          </a:solidFill>
                        </a:rPr>
                        <a:t>Reduction</a:t>
                      </a:r>
                      <a:r>
                        <a:rPr lang="en-GB" baseline="0" dirty="0" smtClean="0">
                          <a:solidFill>
                            <a:schemeClr val="tx1"/>
                          </a:solidFill>
                        </a:rPr>
                        <a:t> plan</a:t>
                      </a:r>
                      <a:endParaRPr lang="en-ZA"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0"/>
                  </a:ext>
                </a:extLst>
              </a:tr>
              <a:tr h="1150929">
                <a:tc rowSpan="2">
                  <a:txBody>
                    <a:bodyPr/>
                    <a:lstStyle/>
                    <a:p>
                      <a:r>
                        <a:rPr lang="en-GB" sz="1800" dirty="0" smtClean="0">
                          <a:latin typeface="Arial Narrow" panose="020B0606020202030204" pitchFamily="34" charset="0"/>
                        </a:rPr>
                        <a:t>Budget and </a:t>
                      </a:r>
                    </a:p>
                    <a:p>
                      <a:r>
                        <a:rPr lang="en-GB" sz="1800" dirty="0" smtClean="0">
                          <a:latin typeface="Arial Narrow" panose="020B0606020202030204" pitchFamily="34" charset="0"/>
                        </a:rPr>
                        <a:t>Treasury</a:t>
                      </a:r>
                      <a:endParaRPr lang="en-ZA" sz="1800" dirty="0">
                        <a:latin typeface="Arial Narrow" panose="020B0606020202030204" pitchFamily="34" charset="0"/>
                      </a:endParaRPr>
                    </a:p>
                  </a:txBody>
                  <a:tcPr>
                    <a:solidFill>
                      <a:schemeClr val="accent3">
                        <a:lumMod val="40000"/>
                        <a:lumOff val="60000"/>
                      </a:schemeClr>
                    </a:solidFill>
                  </a:tcPr>
                </a:tc>
                <a:tc>
                  <a:txBody>
                    <a:bodyPr/>
                    <a:lstStyle/>
                    <a:p>
                      <a:r>
                        <a:rPr lang="en-GB" sz="1800" dirty="0" smtClean="0">
                          <a:latin typeface="Arial Narrow" panose="020B0606020202030204" pitchFamily="34" charset="0"/>
                        </a:rPr>
                        <a:t>Review of VAT</a:t>
                      </a:r>
                      <a:endParaRPr lang="en-ZA" sz="1800" dirty="0">
                        <a:latin typeface="Arial Narrow" panose="020B0606020202030204" pitchFamily="34" charset="0"/>
                      </a:endParaRPr>
                    </a:p>
                  </a:txBody>
                  <a:tcPr>
                    <a:solidFill>
                      <a:schemeClr val="accent3">
                        <a:lumMod val="40000"/>
                        <a:lumOff val="60000"/>
                      </a:schemeClr>
                    </a:solidFill>
                  </a:tcPr>
                </a:tc>
                <a:tc>
                  <a:txBody>
                    <a:bodyPr/>
                    <a:lstStyle/>
                    <a:p>
                      <a:r>
                        <a:rPr lang="en-GB" sz="1800" dirty="0" smtClean="0">
                          <a:latin typeface="Arial Narrow" panose="020B0606020202030204" pitchFamily="34" charset="0"/>
                        </a:rPr>
                        <a:t>R1,166, 852</a:t>
                      </a:r>
                      <a:endParaRPr lang="en-ZA" sz="1800" dirty="0">
                        <a:latin typeface="Arial Narrow" panose="020B0606020202030204" pitchFamily="34" charset="0"/>
                      </a:endParaRPr>
                    </a:p>
                  </a:txBody>
                  <a:tcPr>
                    <a:solidFill>
                      <a:schemeClr val="accent3">
                        <a:lumMod val="40000"/>
                        <a:lumOff val="60000"/>
                      </a:schemeClr>
                    </a:solidFill>
                  </a:tcPr>
                </a:tc>
                <a:tc>
                  <a:txBody>
                    <a:bodyPr/>
                    <a:lstStyle/>
                    <a:p>
                      <a:r>
                        <a:rPr lang="en-GB" sz="1800" dirty="0" smtClean="0">
                          <a:latin typeface="Arial Narrow" panose="020B0606020202030204" pitchFamily="34" charset="0"/>
                        </a:rPr>
                        <a:t>Appointment of Manager Revenue by May</a:t>
                      </a:r>
                      <a:r>
                        <a:rPr lang="en-GB" sz="1800" baseline="0" dirty="0" smtClean="0">
                          <a:latin typeface="Arial Narrow" panose="020B0606020202030204" pitchFamily="34" charset="0"/>
                        </a:rPr>
                        <a:t> 2021 to take over the function.</a:t>
                      </a:r>
                    </a:p>
                    <a:p>
                      <a:r>
                        <a:rPr lang="en-GB" sz="1800" baseline="0" dirty="0" smtClean="0">
                          <a:latin typeface="Arial Narrow" panose="020B0606020202030204" pitchFamily="34" charset="0"/>
                        </a:rPr>
                        <a:t>-The develop skill transfer plan and to be monitored monthly</a:t>
                      </a:r>
                      <a:endParaRPr lang="en-ZA" sz="1800" dirty="0">
                        <a:latin typeface="Arial Narrow" panose="020B0606020202030204" pitchFamily="34"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759625">
                <a:tc vMerge="1">
                  <a:txBody>
                    <a:bodyPr/>
                    <a:lstStyle/>
                    <a:p>
                      <a:endParaRPr lang="en-ZA" dirty="0"/>
                    </a:p>
                  </a:txBody>
                  <a:tcPr>
                    <a:solidFill>
                      <a:schemeClr val="accent3">
                        <a:lumMod val="40000"/>
                        <a:lumOff val="60000"/>
                      </a:schemeClr>
                    </a:solidFill>
                  </a:tcPr>
                </a:tc>
                <a:tc>
                  <a:txBody>
                    <a:bodyPr/>
                    <a:lstStyle/>
                    <a:p>
                      <a:r>
                        <a:rPr lang="en-GB" sz="1800" dirty="0" smtClean="0">
                          <a:latin typeface="Arial Narrow" panose="020B0606020202030204" pitchFamily="34" charset="0"/>
                        </a:rPr>
                        <a:t>Financial system support</a:t>
                      </a:r>
                      <a:endParaRPr lang="en-ZA" sz="1800" dirty="0">
                        <a:latin typeface="Arial Narrow" panose="020B0606020202030204" pitchFamily="34" charset="0"/>
                      </a:endParaRPr>
                    </a:p>
                  </a:txBody>
                  <a:tcPr>
                    <a:solidFill>
                      <a:schemeClr val="accent3">
                        <a:lumMod val="40000"/>
                        <a:lumOff val="60000"/>
                      </a:schemeClr>
                    </a:solidFill>
                  </a:tcPr>
                </a:tc>
                <a:tc>
                  <a:txBody>
                    <a:bodyPr/>
                    <a:lstStyle/>
                    <a:p>
                      <a:r>
                        <a:rPr lang="en-GB" sz="1800" dirty="0" smtClean="0">
                          <a:latin typeface="Arial Narrow" panose="020B0606020202030204" pitchFamily="34" charset="0"/>
                        </a:rPr>
                        <a:t>R266,150</a:t>
                      </a:r>
                      <a:endParaRPr lang="en-ZA" sz="1800" dirty="0">
                        <a:latin typeface="Arial Narrow" panose="020B0606020202030204" pitchFamily="34" charset="0"/>
                      </a:endParaRPr>
                    </a:p>
                  </a:txBody>
                  <a:tcPr>
                    <a:solidFill>
                      <a:schemeClr val="accent3">
                        <a:lumMod val="40000"/>
                        <a:lumOff val="60000"/>
                      </a:schemeClr>
                    </a:solidFill>
                  </a:tcPr>
                </a:tc>
                <a:tc>
                  <a:txBody>
                    <a:bodyPr/>
                    <a:lstStyle/>
                    <a:p>
                      <a:r>
                        <a:rPr lang="en-GB" sz="1800" dirty="0" smtClean="0">
                          <a:latin typeface="Arial Narrow" panose="020B0606020202030204" pitchFamily="34" charset="0"/>
                        </a:rPr>
                        <a:t>Municipal</a:t>
                      </a:r>
                      <a:r>
                        <a:rPr lang="en-GB" sz="1800" baseline="0" dirty="0" smtClean="0">
                          <a:latin typeface="Arial Narrow" panose="020B0606020202030204" pitchFamily="34" charset="0"/>
                        </a:rPr>
                        <a:t> staff able to perform some of the functions, but service will be required for all the upgrades</a:t>
                      </a:r>
                      <a:endParaRPr lang="en-ZA" sz="1800" dirty="0">
                        <a:latin typeface="Arial Narrow" panose="020B0606020202030204" pitchFamily="34" charset="0"/>
                      </a:endParaRPr>
                    </a:p>
                  </a:txBody>
                  <a:tcPr>
                    <a:solidFill>
                      <a:schemeClr val="accent3">
                        <a:lumMod val="40000"/>
                        <a:lumOff val="60000"/>
                      </a:schemeClr>
                    </a:solidFill>
                  </a:tcPr>
                </a:tc>
                <a:extLst>
                  <a:ext uri="{0D108BD9-81ED-4DB2-BD59-A6C34878D82A}">
                    <a16:rowId xmlns:a16="http://schemas.microsoft.com/office/drawing/2014/main" val="10002"/>
                  </a:ext>
                </a:extLst>
              </a:tr>
              <a:tr h="1121937">
                <a:tc>
                  <a:txBody>
                    <a:bodyPr/>
                    <a:lstStyle/>
                    <a:p>
                      <a:endParaRPr lang="en-ZA" sz="1800" dirty="0">
                        <a:latin typeface="Arial Narrow" panose="020B0606020202030204" pitchFamily="34" charset="0"/>
                      </a:endParaRPr>
                    </a:p>
                  </a:txBody>
                  <a:tcPr>
                    <a:solidFill>
                      <a:schemeClr val="accent3">
                        <a:lumMod val="40000"/>
                        <a:lumOff val="60000"/>
                      </a:schemeClr>
                    </a:solidFill>
                  </a:tcPr>
                </a:tc>
                <a:tc>
                  <a:txBody>
                    <a:bodyPr/>
                    <a:lstStyle/>
                    <a:p>
                      <a:r>
                        <a:rPr lang="en-GB" sz="1800" dirty="0" smtClean="0">
                          <a:latin typeface="Arial Narrow" panose="020B0606020202030204" pitchFamily="34" charset="0"/>
                        </a:rPr>
                        <a:t>Debt</a:t>
                      </a:r>
                      <a:r>
                        <a:rPr lang="en-GB" sz="1800" baseline="0" dirty="0" smtClean="0">
                          <a:latin typeface="Arial Narrow" panose="020B0606020202030204" pitchFamily="34" charset="0"/>
                        </a:rPr>
                        <a:t> collection</a:t>
                      </a:r>
                      <a:endParaRPr lang="en-ZA" sz="1800" dirty="0">
                        <a:latin typeface="Arial Narrow" panose="020B0606020202030204" pitchFamily="34" charset="0"/>
                      </a:endParaRPr>
                    </a:p>
                  </a:txBody>
                  <a:tcPr>
                    <a:solidFill>
                      <a:schemeClr val="accent3">
                        <a:lumMod val="40000"/>
                        <a:lumOff val="60000"/>
                      </a:schemeClr>
                    </a:solidFill>
                  </a:tcPr>
                </a:tc>
                <a:tc>
                  <a:txBody>
                    <a:bodyPr/>
                    <a:lstStyle/>
                    <a:p>
                      <a:r>
                        <a:rPr lang="en-GB" sz="1800" dirty="0" smtClean="0">
                          <a:latin typeface="Arial Narrow" panose="020B0606020202030204" pitchFamily="34" charset="0"/>
                        </a:rPr>
                        <a:t>R0</a:t>
                      </a:r>
                      <a:endParaRPr lang="en-ZA" sz="1800" dirty="0">
                        <a:latin typeface="Arial Narrow" panose="020B0606020202030204" pitchFamily="34" charset="0"/>
                      </a:endParaRPr>
                    </a:p>
                  </a:txBody>
                  <a:tcPr>
                    <a:solidFill>
                      <a:schemeClr val="accent3">
                        <a:lumMod val="40000"/>
                        <a:lumOff val="60000"/>
                      </a:schemeClr>
                    </a:solidFill>
                  </a:tcPr>
                </a:tc>
                <a:tc>
                  <a:txBody>
                    <a:bodyPr/>
                    <a:lstStyle/>
                    <a:p>
                      <a:r>
                        <a:rPr lang="en-GB" sz="1800" dirty="0" smtClean="0">
                          <a:latin typeface="Arial Narrow" panose="020B0606020202030204" pitchFamily="34" charset="0"/>
                        </a:rPr>
                        <a:t>In house capacity is strengthened, staff</a:t>
                      </a:r>
                      <a:r>
                        <a:rPr lang="en-GB" sz="1800" baseline="0" dirty="0" smtClean="0">
                          <a:latin typeface="Arial Narrow" panose="020B0606020202030204" pitchFamily="34" charset="0"/>
                        </a:rPr>
                        <a:t> will take over after the end of the contract. Fast track to appoint Revenue Manager</a:t>
                      </a:r>
                      <a:endParaRPr lang="en-ZA" sz="1800" dirty="0">
                        <a:latin typeface="Arial Narrow" panose="020B0606020202030204" pitchFamily="34" charset="0"/>
                      </a:endParaRPr>
                    </a:p>
                  </a:txBody>
                  <a:tcPr>
                    <a:solidFill>
                      <a:schemeClr val="accent3">
                        <a:lumMod val="40000"/>
                        <a:lumOff val="60000"/>
                      </a:schemeClr>
                    </a:solidFill>
                  </a:tcPr>
                </a:tc>
                <a:extLst>
                  <a:ext uri="{0D108BD9-81ED-4DB2-BD59-A6C34878D82A}">
                    <a16:rowId xmlns:a16="http://schemas.microsoft.com/office/drawing/2014/main" val="10003"/>
                  </a:ext>
                </a:extLst>
              </a:tr>
              <a:tr h="960488">
                <a:tc>
                  <a:txBody>
                    <a:bodyPr/>
                    <a:lstStyle/>
                    <a:p>
                      <a:endParaRPr lang="en-ZA" sz="1800" dirty="0">
                        <a:latin typeface="Arial Narrow" panose="020B0606020202030204" pitchFamily="34" charset="0"/>
                      </a:endParaRPr>
                    </a:p>
                  </a:txBody>
                  <a:tcPr>
                    <a:solidFill>
                      <a:schemeClr val="accent3">
                        <a:lumMod val="40000"/>
                        <a:lumOff val="60000"/>
                      </a:schemeClr>
                    </a:solidFill>
                  </a:tcPr>
                </a:tc>
                <a:tc>
                  <a:txBody>
                    <a:bodyPr/>
                    <a:lstStyle/>
                    <a:p>
                      <a:r>
                        <a:rPr lang="en-GB" sz="1800" dirty="0" smtClean="0">
                          <a:latin typeface="Arial Narrow" panose="020B0606020202030204" pitchFamily="34" charset="0"/>
                        </a:rPr>
                        <a:t>Develop</a:t>
                      </a:r>
                      <a:r>
                        <a:rPr lang="en-GB" sz="1800" baseline="0" dirty="0" smtClean="0">
                          <a:latin typeface="Arial Narrow" panose="020B0606020202030204" pitchFamily="34" charset="0"/>
                        </a:rPr>
                        <a:t> valuation roll and supplementary roll</a:t>
                      </a:r>
                      <a:endParaRPr lang="en-ZA" sz="1800" dirty="0">
                        <a:latin typeface="Arial Narrow" panose="020B0606020202030204" pitchFamily="34" charset="0"/>
                      </a:endParaRPr>
                    </a:p>
                  </a:txBody>
                  <a:tcPr>
                    <a:solidFill>
                      <a:schemeClr val="accent3">
                        <a:lumMod val="40000"/>
                        <a:lumOff val="60000"/>
                      </a:schemeClr>
                    </a:solidFill>
                  </a:tcPr>
                </a:tc>
                <a:tc>
                  <a:txBody>
                    <a:bodyPr/>
                    <a:lstStyle/>
                    <a:p>
                      <a:r>
                        <a:rPr lang="en-GB" sz="1800" dirty="0" smtClean="0">
                          <a:latin typeface="Arial Narrow" panose="020B0606020202030204" pitchFamily="34" charset="0"/>
                        </a:rPr>
                        <a:t>R631 000</a:t>
                      </a:r>
                      <a:endParaRPr lang="en-ZA" sz="1800" dirty="0">
                        <a:latin typeface="Arial Narrow" panose="020B0606020202030204" pitchFamily="34" charset="0"/>
                      </a:endParaRPr>
                    </a:p>
                  </a:txBody>
                  <a:tcPr>
                    <a:solidFill>
                      <a:schemeClr val="accent3">
                        <a:lumMod val="40000"/>
                        <a:lumOff val="60000"/>
                      </a:schemeClr>
                    </a:solidFill>
                  </a:tcPr>
                </a:tc>
                <a:tc>
                  <a:txBody>
                    <a:bodyPr/>
                    <a:lstStyle/>
                    <a:p>
                      <a:r>
                        <a:rPr lang="en-GB" sz="1800" dirty="0" smtClean="0">
                          <a:latin typeface="Arial Narrow" panose="020B0606020202030204" pitchFamily="34" charset="0"/>
                        </a:rPr>
                        <a:t>No reduction plan- Is a specialized service</a:t>
                      </a:r>
                      <a:endParaRPr lang="en-ZA" sz="1800" dirty="0">
                        <a:latin typeface="Arial Narrow" panose="020B0606020202030204" pitchFamily="34" charset="0"/>
                      </a:endParaRPr>
                    </a:p>
                  </a:txBody>
                  <a:tcPr>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28</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414936164"/>
      </p:ext>
    </p:extLst>
  </p:cSld>
  <p:clrMapOvr>
    <a:masterClrMapping/>
  </p:clrMapOvr>
  <p:transition>
    <p:strips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5" y="701675"/>
            <a:ext cx="9591199" cy="613071"/>
          </a:xfrm>
        </p:spPr>
        <p:txBody>
          <a:bodyPr>
            <a:normAutofit fontScale="90000"/>
          </a:bodyPr>
          <a:lstStyle/>
          <a:p>
            <a:pPr lvl="0" algn="l"/>
            <a:r>
              <a:rPr lang="en-GB" altLang="en-US" sz="4400" dirty="0" smtClean="0">
                <a:solidFill>
                  <a:prstClr val="black"/>
                </a:solidFill>
              </a:rPr>
              <a:t/>
            </a:r>
            <a:br>
              <a:rPr lang="en-GB" altLang="en-US" sz="4400" dirty="0" smtClean="0">
                <a:solidFill>
                  <a:prstClr val="black"/>
                </a:solidFill>
              </a:rPr>
            </a:br>
            <a:r>
              <a:rPr lang="en-GB" altLang="en-US" sz="3100" dirty="0" smtClean="0">
                <a:solidFill>
                  <a:prstClr val="black"/>
                </a:solidFill>
                <a:latin typeface="Arial Narrow" panose="020B0606020202030204" pitchFamily="34" charset="0"/>
              </a:rPr>
              <a:t>2.6 </a:t>
            </a:r>
            <a:r>
              <a:rPr lang="en-GB" altLang="en-US" sz="3100" dirty="0">
                <a:solidFill>
                  <a:prstClr val="black"/>
                </a:solidFill>
                <a:latin typeface="Arial Narrow" panose="020B0606020202030204" pitchFamily="34" charset="0"/>
              </a:rPr>
              <a:t>EXPENDITURE MANAGEMENT- USE OF </a:t>
            </a:r>
            <a:r>
              <a:rPr lang="en-GB" altLang="en-US" sz="3100" dirty="0" smtClean="0">
                <a:solidFill>
                  <a:prstClr val="black"/>
                </a:solidFill>
                <a:latin typeface="Arial Narrow" panose="020B0606020202030204" pitchFamily="34" charset="0"/>
              </a:rPr>
              <a:t>CONSULTANTS CONTINUES..</a:t>
            </a:r>
            <a:r>
              <a:rPr lang="en-GB" altLang="en-US" sz="3100" dirty="0">
                <a:solidFill>
                  <a:prstClr val="black"/>
                </a:solidFill>
              </a:rPr>
              <a:t/>
            </a:r>
            <a:br>
              <a:rPr lang="en-GB" altLang="en-US" sz="3100" dirty="0">
                <a:solidFill>
                  <a:prstClr val="black"/>
                </a:solidFill>
              </a:rPr>
            </a:br>
            <a:endParaRPr lang="en-ZA" sz="3100" b="1" dirty="0">
              <a:latin typeface="Arial Narrow" panose="020B060602020203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63228679"/>
              </p:ext>
            </p:extLst>
          </p:nvPr>
        </p:nvGraphicFramePr>
        <p:xfrm>
          <a:off x="935956" y="1709787"/>
          <a:ext cx="9433048" cy="3413760"/>
        </p:xfrm>
        <a:graphic>
          <a:graphicData uri="http://schemas.openxmlformats.org/drawingml/2006/table">
            <a:tbl>
              <a:tblPr firstRow="1" bandRow="1">
                <a:tableStyleId>{5C22544A-7EE6-4342-B048-85BDC9FD1C3A}</a:tableStyleId>
              </a:tblPr>
              <a:tblGrid>
                <a:gridCol w="1487326">
                  <a:extLst>
                    <a:ext uri="{9D8B030D-6E8A-4147-A177-3AD203B41FA5}">
                      <a16:colId xmlns:a16="http://schemas.microsoft.com/office/drawing/2014/main" val="20000"/>
                    </a:ext>
                  </a:extLst>
                </a:gridCol>
                <a:gridCol w="2455951">
                  <a:extLst>
                    <a:ext uri="{9D8B030D-6E8A-4147-A177-3AD203B41FA5}">
                      <a16:colId xmlns:a16="http://schemas.microsoft.com/office/drawing/2014/main" val="20001"/>
                    </a:ext>
                  </a:extLst>
                </a:gridCol>
                <a:gridCol w="1589144">
                  <a:extLst>
                    <a:ext uri="{9D8B030D-6E8A-4147-A177-3AD203B41FA5}">
                      <a16:colId xmlns:a16="http://schemas.microsoft.com/office/drawing/2014/main" val="20002"/>
                    </a:ext>
                  </a:extLst>
                </a:gridCol>
                <a:gridCol w="3900627">
                  <a:extLst>
                    <a:ext uri="{9D8B030D-6E8A-4147-A177-3AD203B41FA5}">
                      <a16:colId xmlns:a16="http://schemas.microsoft.com/office/drawing/2014/main" val="20003"/>
                    </a:ext>
                  </a:extLst>
                </a:gridCol>
              </a:tblGrid>
              <a:tr h="370840">
                <a:tc>
                  <a:txBody>
                    <a:bodyPr/>
                    <a:lstStyle/>
                    <a:p>
                      <a:r>
                        <a:rPr lang="en-GB" dirty="0" smtClean="0"/>
                        <a:t>Department</a:t>
                      </a:r>
                      <a:endParaRPr lang="en-ZA" dirty="0"/>
                    </a:p>
                  </a:txBody>
                  <a:tcPr>
                    <a:solidFill>
                      <a:schemeClr val="accent3">
                        <a:lumMod val="75000"/>
                      </a:schemeClr>
                    </a:solidFill>
                  </a:tcPr>
                </a:tc>
                <a:tc>
                  <a:txBody>
                    <a:bodyPr/>
                    <a:lstStyle/>
                    <a:p>
                      <a:r>
                        <a:rPr lang="en-GB" dirty="0" smtClean="0"/>
                        <a:t>Consulting</a:t>
                      </a:r>
                      <a:r>
                        <a:rPr lang="en-GB" baseline="0" dirty="0" smtClean="0"/>
                        <a:t> services</a:t>
                      </a:r>
                      <a:endParaRPr lang="en-ZA" dirty="0"/>
                    </a:p>
                  </a:txBody>
                  <a:tcPr>
                    <a:solidFill>
                      <a:schemeClr val="accent3">
                        <a:lumMod val="75000"/>
                      </a:schemeClr>
                    </a:solidFill>
                  </a:tcPr>
                </a:tc>
                <a:tc>
                  <a:txBody>
                    <a:bodyPr/>
                    <a:lstStyle/>
                    <a:p>
                      <a:r>
                        <a:rPr lang="en-GB" dirty="0" smtClean="0"/>
                        <a:t>expenditure</a:t>
                      </a:r>
                      <a:endParaRPr lang="en-ZA" dirty="0"/>
                    </a:p>
                  </a:txBody>
                  <a:tcPr>
                    <a:solidFill>
                      <a:schemeClr val="accent3">
                        <a:lumMod val="75000"/>
                      </a:schemeClr>
                    </a:solidFill>
                  </a:tcPr>
                </a:tc>
                <a:tc>
                  <a:txBody>
                    <a:bodyPr/>
                    <a:lstStyle/>
                    <a:p>
                      <a:r>
                        <a:rPr lang="en-GB" dirty="0" smtClean="0"/>
                        <a:t>Reduction</a:t>
                      </a:r>
                      <a:r>
                        <a:rPr lang="en-GB" baseline="0" dirty="0" smtClean="0"/>
                        <a:t> plan</a:t>
                      </a:r>
                      <a:endParaRPr lang="en-ZA" dirty="0"/>
                    </a:p>
                  </a:txBody>
                  <a:tcPr>
                    <a:solidFill>
                      <a:schemeClr val="accent3">
                        <a:lumMod val="75000"/>
                      </a:schemeClr>
                    </a:solidFill>
                  </a:tcPr>
                </a:tc>
                <a:extLst>
                  <a:ext uri="{0D108BD9-81ED-4DB2-BD59-A6C34878D82A}">
                    <a16:rowId xmlns:a16="http://schemas.microsoft.com/office/drawing/2014/main" val="10000"/>
                  </a:ext>
                </a:extLst>
              </a:tr>
              <a:tr h="370840">
                <a:tc rowSpan="2">
                  <a:txBody>
                    <a:bodyPr/>
                    <a:lstStyle/>
                    <a:p>
                      <a:r>
                        <a:rPr lang="en-GB" dirty="0" smtClean="0"/>
                        <a:t>Corporate</a:t>
                      </a:r>
                      <a:r>
                        <a:rPr lang="en-GB" baseline="0" dirty="0" smtClean="0"/>
                        <a:t> Services</a:t>
                      </a:r>
                      <a:endParaRPr lang="en-ZA" dirty="0"/>
                    </a:p>
                  </a:txBody>
                  <a:tcPr>
                    <a:solidFill>
                      <a:schemeClr val="accent3">
                        <a:lumMod val="40000"/>
                        <a:lumOff val="60000"/>
                      </a:schemeClr>
                    </a:solidFill>
                  </a:tcPr>
                </a:tc>
                <a:tc>
                  <a:txBody>
                    <a:bodyPr/>
                    <a:lstStyle/>
                    <a:p>
                      <a:r>
                        <a:rPr lang="en-GB" dirty="0" smtClean="0"/>
                        <a:t>ICT Support</a:t>
                      </a:r>
                      <a:endParaRPr lang="en-ZA" dirty="0"/>
                    </a:p>
                  </a:txBody>
                  <a:tcPr>
                    <a:solidFill>
                      <a:schemeClr val="accent3">
                        <a:lumMod val="40000"/>
                        <a:lumOff val="60000"/>
                      </a:schemeClr>
                    </a:solidFill>
                  </a:tcPr>
                </a:tc>
                <a:tc>
                  <a:txBody>
                    <a:bodyPr/>
                    <a:lstStyle/>
                    <a:p>
                      <a:pPr marL="0" marR="0" indent="0" algn="l" defTabSz="1072827" rtl="0" eaLnBrk="1" fontAlgn="auto" latinLnBrk="0" hangingPunct="1">
                        <a:lnSpc>
                          <a:spcPct val="100000"/>
                        </a:lnSpc>
                        <a:spcBef>
                          <a:spcPts val="0"/>
                        </a:spcBef>
                        <a:spcAft>
                          <a:spcPts val="0"/>
                        </a:spcAft>
                        <a:buClrTx/>
                        <a:buSzTx/>
                        <a:buFontTx/>
                        <a:buNone/>
                        <a:tabLst/>
                        <a:defRPr/>
                      </a:pPr>
                      <a:r>
                        <a:rPr lang="en-GB" dirty="0" smtClean="0"/>
                        <a:t>R3,464,975</a:t>
                      </a:r>
                      <a:endParaRPr lang="en-ZA" dirty="0" smtClean="0"/>
                    </a:p>
                    <a:p>
                      <a:endParaRPr lang="en-ZA" dirty="0"/>
                    </a:p>
                  </a:txBody>
                  <a:tcPr>
                    <a:solidFill>
                      <a:schemeClr val="accent3">
                        <a:lumMod val="40000"/>
                        <a:lumOff val="60000"/>
                      </a:schemeClr>
                    </a:solidFill>
                  </a:tcPr>
                </a:tc>
                <a:tc>
                  <a:txBody>
                    <a:bodyPr/>
                    <a:lstStyle/>
                    <a:p>
                      <a:r>
                        <a:rPr lang="en-GB" dirty="0" smtClean="0"/>
                        <a:t>Maintenance of ICT infrastructure</a:t>
                      </a:r>
                      <a:endParaRPr lang="en-ZA" dirty="0"/>
                    </a:p>
                  </a:txBody>
                  <a:tcPr>
                    <a:solidFill>
                      <a:schemeClr val="accent3">
                        <a:lumMod val="40000"/>
                        <a:lumOff val="60000"/>
                      </a:schemeClr>
                    </a:solidFill>
                  </a:tcPr>
                </a:tc>
                <a:extLst>
                  <a:ext uri="{0D108BD9-81ED-4DB2-BD59-A6C34878D82A}">
                    <a16:rowId xmlns:a16="http://schemas.microsoft.com/office/drawing/2014/main" val="10001"/>
                  </a:ext>
                </a:extLst>
              </a:tr>
              <a:tr h="370840">
                <a:tc vMerge="1">
                  <a:txBody>
                    <a:bodyPr/>
                    <a:lstStyle/>
                    <a:p>
                      <a:endParaRPr lang="en-ZA" dirty="0"/>
                    </a:p>
                  </a:txBody>
                  <a:tcPr>
                    <a:solidFill>
                      <a:schemeClr val="accent3">
                        <a:lumMod val="40000"/>
                        <a:lumOff val="60000"/>
                      </a:schemeClr>
                    </a:solidFill>
                  </a:tcPr>
                </a:tc>
                <a:tc>
                  <a:txBody>
                    <a:bodyPr/>
                    <a:lstStyle/>
                    <a:p>
                      <a:r>
                        <a:rPr lang="en-GB" dirty="0" smtClean="0"/>
                        <a:t>Legal Services</a:t>
                      </a:r>
                      <a:endParaRPr lang="en-ZA" dirty="0"/>
                    </a:p>
                  </a:txBody>
                  <a:tcPr>
                    <a:solidFill>
                      <a:schemeClr val="accent3">
                        <a:lumMod val="40000"/>
                        <a:lumOff val="60000"/>
                      </a:schemeClr>
                    </a:solidFill>
                  </a:tcPr>
                </a:tc>
                <a:tc>
                  <a:txBody>
                    <a:bodyPr/>
                    <a:lstStyle/>
                    <a:p>
                      <a:pPr marL="0" marR="0" indent="0" algn="l" defTabSz="1072827" rtl="0" eaLnBrk="1" fontAlgn="auto" latinLnBrk="0" hangingPunct="1">
                        <a:lnSpc>
                          <a:spcPct val="100000"/>
                        </a:lnSpc>
                        <a:spcBef>
                          <a:spcPts val="0"/>
                        </a:spcBef>
                        <a:spcAft>
                          <a:spcPts val="0"/>
                        </a:spcAft>
                        <a:buClrTx/>
                        <a:buSzTx/>
                        <a:buFontTx/>
                        <a:buNone/>
                        <a:tabLst/>
                        <a:defRPr/>
                      </a:pPr>
                      <a:r>
                        <a:rPr lang="en-GB" dirty="0" smtClean="0"/>
                        <a:t>R632,051</a:t>
                      </a:r>
                      <a:endParaRPr lang="en-ZA" dirty="0" smtClean="0"/>
                    </a:p>
                    <a:p>
                      <a:endParaRPr lang="en-ZA" dirty="0"/>
                    </a:p>
                  </a:txBody>
                  <a:tcPr>
                    <a:solidFill>
                      <a:schemeClr val="accent3">
                        <a:lumMod val="40000"/>
                        <a:lumOff val="60000"/>
                      </a:schemeClr>
                    </a:solidFill>
                  </a:tcPr>
                </a:tc>
                <a:tc>
                  <a:txBody>
                    <a:bodyPr/>
                    <a:lstStyle/>
                    <a:p>
                      <a:r>
                        <a:rPr lang="en-GB" dirty="0" smtClean="0"/>
                        <a:t>Service is done per case</a:t>
                      </a:r>
                      <a:endParaRPr lang="en-ZA" dirty="0"/>
                    </a:p>
                  </a:txBody>
                  <a:tcPr>
                    <a:solidFill>
                      <a:schemeClr val="accent3">
                        <a:lumMod val="40000"/>
                        <a:lumOff val="60000"/>
                      </a:schemeClr>
                    </a:solidFill>
                  </a:tcPr>
                </a:tc>
                <a:extLst>
                  <a:ext uri="{0D108BD9-81ED-4DB2-BD59-A6C34878D82A}">
                    <a16:rowId xmlns:a16="http://schemas.microsoft.com/office/drawing/2014/main" val="10002"/>
                  </a:ext>
                </a:extLst>
              </a:tr>
              <a:tr h="370840">
                <a:tc>
                  <a:txBody>
                    <a:bodyPr/>
                    <a:lstStyle/>
                    <a:p>
                      <a:r>
                        <a:rPr lang="en-GB" dirty="0" smtClean="0"/>
                        <a:t>Municipal Manager’s office- Internal</a:t>
                      </a:r>
                      <a:r>
                        <a:rPr lang="en-GB" baseline="0" dirty="0" smtClean="0"/>
                        <a:t> Audit</a:t>
                      </a:r>
                      <a:endParaRPr lang="en-ZA" dirty="0"/>
                    </a:p>
                  </a:txBody>
                  <a:tcPr>
                    <a:solidFill>
                      <a:schemeClr val="accent3">
                        <a:lumMod val="40000"/>
                        <a:lumOff val="60000"/>
                      </a:schemeClr>
                    </a:solidFill>
                  </a:tcPr>
                </a:tc>
                <a:tc>
                  <a:txBody>
                    <a:bodyPr/>
                    <a:lstStyle/>
                    <a:p>
                      <a:r>
                        <a:rPr lang="en-GB" dirty="0" smtClean="0"/>
                        <a:t>Co- source on internal audit functions</a:t>
                      </a:r>
                      <a:endParaRPr lang="en-ZA" dirty="0"/>
                    </a:p>
                  </a:txBody>
                  <a:tcPr>
                    <a:solidFill>
                      <a:schemeClr val="accent3">
                        <a:lumMod val="40000"/>
                        <a:lumOff val="60000"/>
                      </a:schemeClr>
                    </a:solidFill>
                  </a:tcPr>
                </a:tc>
                <a:tc>
                  <a:txBody>
                    <a:bodyPr/>
                    <a:lstStyle/>
                    <a:p>
                      <a:r>
                        <a:rPr lang="en-GB" dirty="0" smtClean="0"/>
                        <a:t>R310 770</a:t>
                      </a:r>
                      <a:endParaRPr lang="en-ZA" dirty="0"/>
                    </a:p>
                  </a:txBody>
                  <a:tcPr>
                    <a:solidFill>
                      <a:schemeClr val="accent3">
                        <a:lumMod val="40000"/>
                        <a:lumOff val="60000"/>
                      </a:schemeClr>
                    </a:solidFill>
                  </a:tcPr>
                </a:tc>
                <a:tc>
                  <a:txBody>
                    <a:bodyPr/>
                    <a:lstStyle/>
                    <a:p>
                      <a:r>
                        <a:rPr lang="en-GB" baseline="0" dirty="0" smtClean="0"/>
                        <a:t>-Recruitment of 2 Internal audit staff completed in November 2020, only 1 post vacant.</a:t>
                      </a:r>
                    </a:p>
                    <a:p>
                      <a:r>
                        <a:rPr lang="en-GB" baseline="0" dirty="0" smtClean="0"/>
                        <a:t>-Skill transfer plan developed.</a:t>
                      </a:r>
                    </a:p>
                    <a:p>
                      <a:r>
                        <a:rPr lang="en-GB" baseline="0" dirty="0" smtClean="0"/>
                        <a:t> </a:t>
                      </a:r>
                      <a:endParaRPr lang="en-ZA" dirty="0"/>
                    </a:p>
                  </a:txBody>
                  <a:tcPr>
                    <a:solidFill>
                      <a:schemeClr val="accent3">
                        <a:lumMod val="40000"/>
                        <a:lumOff val="60000"/>
                      </a:schemeClr>
                    </a:solidFill>
                  </a:tcPr>
                </a:tc>
                <a:extLst>
                  <a:ext uri="{0D108BD9-81ED-4DB2-BD59-A6C34878D82A}">
                    <a16:rowId xmlns:a16="http://schemas.microsoft.com/office/drawing/2014/main" val="10003"/>
                  </a:ext>
                </a:extLst>
              </a:tr>
            </a:tbl>
          </a:graphicData>
        </a:graphic>
      </p:graphicFrame>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29</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955310425"/>
      </p:ext>
    </p:extLst>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6" y="629667"/>
            <a:ext cx="9591199" cy="613071"/>
          </a:xfrm>
        </p:spPr>
        <p:txBody>
          <a:bodyPr>
            <a:normAutofit fontScale="90000"/>
          </a:bodyPr>
          <a:lstStyle/>
          <a:p>
            <a:pPr marL="571500" indent="-571500" algn="l">
              <a:buFont typeface="Wingdings" panose="05000000000000000000" pitchFamily="2" charset="2"/>
              <a:buChar char="q"/>
            </a:pPr>
            <a:r>
              <a:rPr lang="en-US" sz="4400" b="1" dirty="0" smtClean="0">
                <a:latin typeface="Arial Narrow" panose="020B0606020202030204" pitchFamily="34" charset="0"/>
              </a:rPr>
              <a:t>Table of Contents</a:t>
            </a:r>
            <a:endParaRPr lang="en-ZA" sz="4400" b="1" dirty="0">
              <a:latin typeface="Arial Narrow" panose="020B0606020202030204" pitchFamily="34" charset="0"/>
            </a:endParaRPr>
          </a:p>
        </p:txBody>
      </p:sp>
      <p:sp>
        <p:nvSpPr>
          <p:cNvPr id="6" name="Content Placeholder 5"/>
          <p:cNvSpPr>
            <a:spLocks noGrp="1"/>
          </p:cNvSpPr>
          <p:nvPr>
            <p:ph idx="1"/>
          </p:nvPr>
        </p:nvSpPr>
        <p:spPr>
          <a:xfrm>
            <a:off x="532846" y="1402772"/>
            <a:ext cx="9980174" cy="4123439"/>
          </a:xfrm>
        </p:spPr>
        <p:txBody>
          <a:bodyPr>
            <a:noAutofit/>
          </a:bodyPr>
          <a:lstStyle/>
          <a:p>
            <a:pPr marL="0" lvl="0" indent="0" defTabSz="914400" eaLnBrk="0" fontAlgn="base" hangingPunct="0">
              <a:spcAft>
                <a:spcPct val="0"/>
              </a:spcAft>
              <a:buNone/>
            </a:pPr>
            <a:r>
              <a:rPr lang="en-GB" altLang="en-US" sz="1800" b="1" dirty="0">
                <a:solidFill>
                  <a:prstClr val="black"/>
                </a:solidFill>
                <a:latin typeface="Arial Narrow" panose="020B0606020202030204" pitchFamily="34" charset="0"/>
              </a:rPr>
              <a:t>1. Basic service delivery and infrastructure development</a:t>
            </a:r>
          </a:p>
          <a:p>
            <a:pPr marL="0" lvl="0" indent="0" defTabSz="914400" eaLnBrk="0" fontAlgn="base" hangingPunct="0">
              <a:spcAft>
                <a:spcPct val="0"/>
              </a:spcAft>
              <a:buNone/>
            </a:pPr>
            <a:r>
              <a:rPr lang="en-GB" altLang="en-US" sz="1800" dirty="0">
                <a:solidFill>
                  <a:prstClr val="black"/>
                </a:solidFill>
                <a:latin typeface="Arial Narrow" panose="020B0606020202030204" pitchFamily="34" charset="0"/>
              </a:rPr>
              <a:t>  1.1 Reflection of five </a:t>
            </a:r>
            <a:r>
              <a:rPr lang="en-GB" altLang="en-US" sz="1800" dirty="0" smtClean="0">
                <a:solidFill>
                  <a:prstClr val="black"/>
                </a:solidFill>
                <a:latin typeface="Arial Narrow" panose="020B0606020202030204" pitchFamily="34" charset="0"/>
              </a:rPr>
              <a:t>years </a:t>
            </a:r>
            <a:r>
              <a:rPr lang="en-GB" altLang="en-US" sz="1800" dirty="0">
                <a:solidFill>
                  <a:prstClr val="black"/>
                </a:solidFill>
                <a:latin typeface="Arial Narrow" panose="020B0606020202030204" pitchFamily="34" charset="0"/>
              </a:rPr>
              <a:t>overall performance </a:t>
            </a:r>
            <a:r>
              <a:rPr lang="en-GB" altLang="en-US" sz="1800" dirty="0" smtClean="0">
                <a:solidFill>
                  <a:prstClr val="black"/>
                </a:solidFill>
                <a:latin typeface="Arial Narrow" panose="020B0606020202030204" pitchFamily="34" charset="0"/>
              </a:rPr>
              <a:t>of the  municipality</a:t>
            </a:r>
          </a:p>
          <a:p>
            <a:pPr marL="0" lvl="0" indent="0" defTabSz="914400" eaLnBrk="0" fontAlgn="base" hangingPunct="0">
              <a:spcAft>
                <a:spcPct val="0"/>
              </a:spcAft>
              <a:buNone/>
            </a:pPr>
            <a:r>
              <a:rPr lang="en-GB" altLang="en-US" sz="1800" dirty="0" smtClean="0">
                <a:solidFill>
                  <a:prstClr val="black"/>
                </a:solidFill>
                <a:latin typeface="Arial Narrow" panose="020B0606020202030204" pitchFamily="34" charset="0"/>
              </a:rPr>
              <a:t>  1.2 </a:t>
            </a:r>
            <a:r>
              <a:rPr lang="en-GB" altLang="en-US" sz="1800" dirty="0">
                <a:solidFill>
                  <a:prstClr val="black"/>
                </a:solidFill>
                <a:latin typeface="Arial Narrow" panose="020B0606020202030204" pitchFamily="34" charset="0"/>
              </a:rPr>
              <a:t>Reflection of five </a:t>
            </a:r>
            <a:r>
              <a:rPr lang="en-GB" altLang="en-US" sz="1800" dirty="0" smtClean="0">
                <a:solidFill>
                  <a:prstClr val="black"/>
                </a:solidFill>
                <a:latin typeface="Arial Narrow" panose="020B0606020202030204" pitchFamily="34" charset="0"/>
              </a:rPr>
              <a:t>years </a:t>
            </a:r>
            <a:r>
              <a:rPr lang="en-GB" altLang="en-US" sz="1800" dirty="0">
                <a:solidFill>
                  <a:prstClr val="black"/>
                </a:solidFill>
                <a:latin typeface="Arial Narrow" panose="020B0606020202030204" pitchFamily="34" charset="0"/>
              </a:rPr>
              <a:t>overall performance </a:t>
            </a:r>
            <a:r>
              <a:rPr lang="en-GB" altLang="en-US" sz="1800" dirty="0" smtClean="0">
                <a:solidFill>
                  <a:prstClr val="black"/>
                </a:solidFill>
                <a:latin typeface="Arial Narrow" panose="020B0606020202030204" pitchFamily="34" charset="0"/>
              </a:rPr>
              <a:t>on Service  </a:t>
            </a:r>
            <a:r>
              <a:rPr lang="en-GB" altLang="en-US" sz="1800" dirty="0">
                <a:solidFill>
                  <a:prstClr val="black"/>
                </a:solidFill>
                <a:latin typeface="Arial Narrow" panose="020B0606020202030204" pitchFamily="34" charset="0"/>
              </a:rPr>
              <a:t>Delivery of </a:t>
            </a:r>
            <a:r>
              <a:rPr lang="en-GB" altLang="en-US" sz="1800" dirty="0" smtClean="0">
                <a:solidFill>
                  <a:prstClr val="black"/>
                </a:solidFill>
                <a:latin typeface="Arial Narrow" panose="020B0606020202030204" pitchFamily="34" charset="0"/>
              </a:rPr>
              <a:t>Basic Services</a:t>
            </a:r>
          </a:p>
          <a:p>
            <a:pPr marL="0" lvl="0" indent="0" defTabSz="914400" eaLnBrk="0" fontAlgn="base" hangingPunct="0">
              <a:spcAft>
                <a:spcPct val="0"/>
              </a:spcAft>
              <a:buNone/>
            </a:pPr>
            <a:r>
              <a:rPr lang="en-GB" altLang="en-US" sz="1800" dirty="0" smtClean="0">
                <a:solidFill>
                  <a:prstClr val="black"/>
                </a:solidFill>
                <a:latin typeface="Arial Narrow" panose="020B0606020202030204" pitchFamily="34" charset="0"/>
              </a:rPr>
              <a:t>  1.3 Service delivery highlights</a:t>
            </a:r>
          </a:p>
          <a:p>
            <a:pPr marL="0" lvl="0" indent="0" defTabSz="914400" eaLnBrk="0" fontAlgn="base" hangingPunct="0">
              <a:spcAft>
                <a:spcPct val="0"/>
              </a:spcAft>
              <a:buNone/>
            </a:pPr>
            <a:r>
              <a:rPr lang="en-GB" altLang="en-US" sz="1800" dirty="0" smtClean="0">
                <a:solidFill>
                  <a:prstClr val="black"/>
                </a:solidFill>
                <a:latin typeface="Arial Narrow" panose="020B0606020202030204" pitchFamily="34" charset="0"/>
              </a:rPr>
              <a:t>  1.4 Service Delivery challenges</a:t>
            </a:r>
          </a:p>
          <a:p>
            <a:pPr marL="0" lvl="0" indent="0" defTabSz="914400" eaLnBrk="0" fontAlgn="base" hangingPunct="0">
              <a:spcAft>
                <a:spcPct val="0"/>
              </a:spcAft>
              <a:buNone/>
            </a:pPr>
            <a:r>
              <a:rPr lang="en-GB" altLang="en-US" sz="1800" dirty="0" smtClean="0">
                <a:solidFill>
                  <a:prstClr val="black"/>
                </a:solidFill>
                <a:latin typeface="Arial Narrow" panose="020B0606020202030204" pitchFamily="34" charset="0"/>
              </a:rPr>
              <a:t>  1.5 Service Delivery remedial action</a:t>
            </a:r>
          </a:p>
          <a:p>
            <a:pPr marL="0" lvl="0" indent="0" defTabSz="914400" eaLnBrk="0" fontAlgn="base" hangingPunct="0">
              <a:spcAft>
                <a:spcPct val="0"/>
              </a:spcAft>
              <a:buNone/>
            </a:pPr>
            <a:r>
              <a:rPr lang="en-GB" altLang="en-US" sz="1800" dirty="0" smtClean="0">
                <a:solidFill>
                  <a:prstClr val="black"/>
                </a:solidFill>
                <a:latin typeface="Arial Narrow" panose="020B0606020202030204" pitchFamily="34" charset="0"/>
              </a:rPr>
              <a:t>  1.6 Repairs and maintenance</a:t>
            </a:r>
            <a:endParaRPr lang="en-GB" altLang="en-US" sz="1800" dirty="0">
              <a:solidFill>
                <a:prstClr val="black"/>
              </a:solidFill>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3</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621866385"/>
      </p:ext>
    </p:extLst>
  </p:cSld>
  <p:clrMapOvr>
    <a:masterClrMapping/>
  </p:clrMapOvr>
  <p:transition>
    <p:strips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6" y="629667"/>
            <a:ext cx="9591199" cy="613071"/>
          </a:xfrm>
        </p:spPr>
        <p:txBody>
          <a:bodyPr>
            <a:normAutofit fontScale="90000"/>
          </a:bodyPr>
          <a:lstStyle/>
          <a:p>
            <a:pPr lvl="0" algn="l"/>
            <a:r>
              <a:rPr lang="en-GB" altLang="en-US" sz="4400" dirty="0" smtClean="0">
                <a:solidFill>
                  <a:prstClr val="black"/>
                </a:solidFill>
              </a:rPr>
              <a:t/>
            </a:r>
            <a:br>
              <a:rPr lang="en-GB" altLang="en-US" sz="4400" dirty="0" smtClean="0">
                <a:solidFill>
                  <a:prstClr val="black"/>
                </a:solidFill>
              </a:rPr>
            </a:br>
            <a:r>
              <a:rPr lang="en-GB" altLang="en-US" sz="4400" dirty="0" smtClean="0">
                <a:solidFill>
                  <a:prstClr val="black"/>
                </a:solidFill>
              </a:rPr>
              <a:t>2.7 Contracted services</a:t>
            </a:r>
            <a:r>
              <a:rPr lang="en-GB" altLang="en-US" sz="4400" dirty="0">
                <a:solidFill>
                  <a:prstClr val="black"/>
                </a:solidFill>
              </a:rPr>
              <a:t/>
            </a:r>
            <a:br>
              <a:rPr lang="en-GB" altLang="en-US" sz="4400" dirty="0">
                <a:solidFill>
                  <a:prstClr val="black"/>
                </a:solidFill>
              </a:rPr>
            </a:br>
            <a:endParaRPr lang="en-ZA" sz="44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30</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068512623"/>
              </p:ext>
            </p:extLst>
          </p:nvPr>
        </p:nvGraphicFramePr>
        <p:xfrm>
          <a:off x="791940" y="1268882"/>
          <a:ext cx="9721081" cy="3955896"/>
        </p:xfrm>
        <a:graphic>
          <a:graphicData uri="http://schemas.openxmlformats.org/drawingml/2006/table">
            <a:tbl>
              <a:tblPr firstRow="1" bandRow="1">
                <a:tableStyleId>{5C22544A-7EE6-4342-B048-85BDC9FD1C3A}</a:tableStyleId>
              </a:tblPr>
              <a:tblGrid>
                <a:gridCol w="2558180">
                  <a:extLst>
                    <a:ext uri="{9D8B030D-6E8A-4147-A177-3AD203B41FA5}">
                      <a16:colId xmlns:a16="http://schemas.microsoft.com/office/drawing/2014/main" val="20000"/>
                    </a:ext>
                  </a:extLst>
                </a:gridCol>
                <a:gridCol w="5189449">
                  <a:extLst>
                    <a:ext uri="{9D8B030D-6E8A-4147-A177-3AD203B41FA5}">
                      <a16:colId xmlns:a16="http://schemas.microsoft.com/office/drawing/2014/main" val="20001"/>
                    </a:ext>
                  </a:extLst>
                </a:gridCol>
                <a:gridCol w="1973452">
                  <a:extLst>
                    <a:ext uri="{9D8B030D-6E8A-4147-A177-3AD203B41FA5}">
                      <a16:colId xmlns:a16="http://schemas.microsoft.com/office/drawing/2014/main" val="20002"/>
                    </a:ext>
                  </a:extLst>
                </a:gridCol>
              </a:tblGrid>
              <a:tr h="535039">
                <a:tc>
                  <a:txBody>
                    <a:bodyPr/>
                    <a:lstStyle/>
                    <a:p>
                      <a:r>
                        <a:rPr lang="en-GB" dirty="0" smtClean="0"/>
                        <a:t>Department</a:t>
                      </a:r>
                      <a:endParaRPr lang="en-ZA" dirty="0"/>
                    </a:p>
                  </a:txBody>
                  <a:tcPr>
                    <a:solidFill>
                      <a:schemeClr val="accent3">
                        <a:lumMod val="75000"/>
                      </a:schemeClr>
                    </a:solidFill>
                  </a:tcPr>
                </a:tc>
                <a:tc>
                  <a:txBody>
                    <a:bodyPr/>
                    <a:lstStyle/>
                    <a:p>
                      <a:r>
                        <a:rPr lang="en-GB" dirty="0" smtClean="0"/>
                        <a:t>Contracted Services</a:t>
                      </a:r>
                      <a:endParaRPr lang="en-ZA" dirty="0"/>
                    </a:p>
                  </a:txBody>
                  <a:tcPr>
                    <a:solidFill>
                      <a:schemeClr val="accent3">
                        <a:lumMod val="75000"/>
                      </a:schemeClr>
                    </a:solidFill>
                  </a:tcPr>
                </a:tc>
                <a:tc>
                  <a:txBody>
                    <a:bodyPr/>
                    <a:lstStyle/>
                    <a:p>
                      <a:r>
                        <a:rPr lang="en-GB" baseline="0" dirty="0" smtClean="0"/>
                        <a:t>Term of contract</a:t>
                      </a:r>
                      <a:endParaRPr lang="en-ZA" dirty="0"/>
                    </a:p>
                  </a:txBody>
                  <a:tcPr>
                    <a:solidFill>
                      <a:schemeClr val="accent3">
                        <a:lumMod val="75000"/>
                      </a:schemeClr>
                    </a:solidFill>
                  </a:tcPr>
                </a:tc>
                <a:extLst>
                  <a:ext uri="{0D108BD9-81ED-4DB2-BD59-A6C34878D82A}">
                    <a16:rowId xmlns:a16="http://schemas.microsoft.com/office/drawing/2014/main" val="10000"/>
                  </a:ext>
                </a:extLst>
              </a:tr>
              <a:tr h="578769">
                <a:tc>
                  <a:txBody>
                    <a:bodyPr/>
                    <a:lstStyle/>
                    <a:p>
                      <a:r>
                        <a:rPr lang="en-GB" dirty="0" smtClean="0"/>
                        <a:t>Corporate Services</a:t>
                      </a:r>
                      <a:endParaRPr lang="en-ZA" dirty="0"/>
                    </a:p>
                  </a:txBody>
                  <a:tcPr>
                    <a:solidFill>
                      <a:schemeClr val="accent3">
                        <a:lumMod val="40000"/>
                        <a:lumOff val="60000"/>
                      </a:schemeClr>
                    </a:solidFill>
                  </a:tcPr>
                </a:tc>
                <a:tc>
                  <a:txBody>
                    <a:bodyPr/>
                    <a:lstStyle/>
                    <a:p>
                      <a:r>
                        <a:rPr lang="en-GB" dirty="0" smtClean="0"/>
                        <a:t>Cleaning of municipal properties</a:t>
                      </a:r>
                      <a:endParaRPr lang="en-ZA" dirty="0"/>
                    </a:p>
                  </a:txBody>
                  <a:tcPr>
                    <a:solidFill>
                      <a:schemeClr val="accent3">
                        <a:lumMod val="40000"/>
                        <a:lumOff val="60000"/>
                      </a:schemeClr>
                    </a:solidFill>
                  </a:tcPr>
                </a:tc>
                <a:tc>
                  <a:txBody>
                    <a:bodyPr/>
                    <a:lstStyle/>
                    <a:p>
                      <a:r>
                        <a:rPr lang="en-GB" dirty="0" smtClean="0"/>
                        <a:t>3 years</a:t>
                      </a:r>
                      <a:r>
                        <a:rPr lang="en-GB" baseline="0" dirty="0" smtClean="0"/>
                        <a:t> </a:t>
                      </a:r>
                      <a:endParaRPr lang="en-ZA" dirty="0"/>
                    </a:p>
                  </a:txBody>
                  <a:tcPr>
                    <a:solidFill>
                      <a:schemeClr val="accent3">
                        <a:lumMod val="40000"/>
                        <a:lumOff val="60000"/>
                      </a:schemeClr>
                    </a:solidFill>
                  </a:tcPr>
                </a:tc>
                <a:extLst>
                  <a:ext uri="{0D108BD9-81ED-4DB2-BD59-A6C34878D82A}">
                    <a16:rowId xmlns:a16="http://schemas.microsoft.com/office/drawing/2014/main" val="10001"/>
                  </a:ext>
                </a:extLst>
              </a:tr>
              <a:tr h="830408">
                <a:tc>
                  <a:txBody>
                    <a:bodyPr/>
                    <a:lstStyle/>
                    <a:p>
                      <a:r>
                        <a:rPr lang="en-GB" dirty="0" smtClean="0"/>
                        <a:t>Infrastructure Services</a:t>
                      </a:r>
                      <a:endParaRPr lang="en-ZA" dirty="0"/>
                    </a:p>
                  </a:txBody>
                  <a:tcPr>
                    <a:solidFill>
                      <a:schemeClr val="accent3">
                        <a:lumMod val="40000"/>
                        <a:lumOff val="60000"/>
                      </a:schemeClr>
                    </a:solidFill>
                  </a:tcPr>
                </a:tc>
                <a:tc>
                  <a:txBody>
                    <a:bodyPr/>
                    <a:lstStyle/>
                    <a:p>
                      <a:r>
                        <a:rPr lang="en-GB" dirty="0" smtClean="0"/>
                        <a:t>Maintenance of buildings</a:t>
                      </a:r>
                    </a:p>
                    <a:p>
                      <a:r>
                        <a:rPr lang="en-GB" dirty="0" smtClean="0"/>
                        <a:t>Maintenance</a:t>
                      </a:r>
                      <a:r>
                        <a:rPr lang="en-GB" baseline="0" dirty="0" smtClean="0"/>
                        <a:t> of Road</a:t>
                      </a:r>
                    </a:p>
                    <a:p>
                      <a:r>
                        <a:rPr lang="en-GB" baseline="0" dirty="0" smtClean="0"/>
                        <a:t>Maintenance of Street lighting and electricity </a:t>
                      </a:r>
                    </a:p>
                    <a:p>
                      <a:r>
                        <a:rPr lang="en-GB" baseline="0" dirty="0" smtClean="0"/>
                        <a:t>Maintenance of heavy duty( Yellow machines)</a:t>
                      </a:r>
                      <a:endParaRPr lang="en-ZA" dirty="0"/>
                    </a:p>
                  </a:txBody>
                  <a:tcPr>
                    <a:solidFill>
                      <a:schemeClr val="accent3">
                        <a:lumMod val="40000"/>
                        <a:lumOff val="60000"/>
                      </a:schemeClr>
                    </a:solidFill>
                  </a:tcPr>
                </a:tc>
                <a:tc>
                  <a:txBody>
                    <a:bodyPr/>
                    <a:lstStyle/>
                    <a:p>
                      <a:r>
                        <a:rPr lang="en-GB" dirty="0" smtClean="0"/>
                        <a:t>3 years</a:t>
                      </a:r>
                    </a:p>
                    <a:p>
                      <a:endParaRPr lang="en-GB" dirty="0" smtClean="0"/>
                    </a:p>
                    <a:p>
                      <a:endParaRPr lang="en-ZA" dirty="0"/>
                    </a:p>
                  </a:txBody>
                  <a:tcPr>
                    <a:solidFill>
                      <a:schemeClr val="accent3">
                        <a:lumMod val="40000"/>
                        <a:lumOff val="60000"/>
                      </a:schemeClr>
                    </a:solidFill>
                  </a:tcPr>
                </a:tc>
                <a:extLst>
                  <a:ext uri="{0D108BD9-81ED-4DB2-BD59-A6C34878D82A}">
                    <a16:rowId xmlns:a16="http://schemas.microsoft.com/office/drawing/2014/main" val="10002"/>
                  </a:ext>
                </a:extLst>
              </a:tr>
              <a:tr h="392721">
                <a:tc>
                  <a:txBody>
                    <a:bodyPr/>
                    <a:lstStyle/>
                    <a:p>
                      <a:r>
                        <a:rPr lang="en-GB" dirty="0" smtClean="0"/>
                        <a:t>Community Services</a:t>
                      </a:r>
                      <a:endParaRPr lang="en-ZA" dirty="0"/>
                    </a:p>
                  </a:txBody>
                  <a:tcPr>
                    <a:solidFill>
                      <a:schemeClr val="accent3">
                        <a:lumMod val="40000"/>
                        <a:lumOff val="60000"/>
                      </a:schemeClr>
                    </a:solidFill>
                  </a:tcPr>
                </a:tc>
                <a:tc>
                  <a:txBody>
                    <a:bodyPr/>
                    <a:lstStyle/>
                    <a:p>
                      <a:r>
                        <a:rPr lang="en-GB" dirty="0" smtClean="0"/>
                        <a:t>Maintenance of landfill site</a:t>
                      </a:r>
                    </a:p>
                    <a:p>
                      <a:r>
                        <a:rPr lang="en-GB" dirty="0" smtClean="0"/>
                        <a:t>Supply of blankets</a:t>
                      </a:r>
                      <a:r>
                        <a:rPr lang="en-GB" baseline="0" dirty="0" smtClean="0"/>
                        <a:t> and sponges</a:t>
                      </a:r>
                      <a:endParaRPr lang="en-ZA" dirty="0"/>
                    </a:p>
                  </a:txBody>
                  <a:tcPr>
                    <a:solidFill>
                      <a:schemeClr val="accent3">
                        <a:lumMod val="40000"/>
                        <a:lumOff val="60000"/>
                      </a:schemeClr>
                    </a:solidFill>
                  </a:tcPr>
                </a:tc>
                <a:tc>
                  <a:txBody>
                    <a:bodyPr/>
                    <a:lstStyle/>
                    <a:p>
                      <a:r>
                        <a:rPr lang="en-GB" dirty="0" smtClean="0"/>
                        <a:t>3 years</a:t>
                      </a:r>
                      <a:endParaRPr lang="en-ZA" dirty="0"/>
                    </a:p>
                  </a:txBody>
                  <a:tcPr>
                    <a:solidFill>
                      <a:schemeClr val="accent3">
                        <a:lumMod val="40000"/>
                        <a:lumOff val="60000"/>
                      </a:schemeClr>
                    </a:solidFill>
                  </a:tcPr>
                </a:tc>
                <a:extLst>
                  <a:ext uri="{0D108BD9-81ED-4DB2-BD59-A6C34878D82A}">
                    <a16:rowId xmlns:a16="http://schemas.microsoft.com/office/drawing/2014/main" val="10003"/>
                  </a:ext>
                </a:extLst>
              </a:tr>
              <a:tr h="830408">
                <a:tc>
                  <a:txBody>
                    <a:bodyPr/>
                    <a:lstStyle/>
                    <a:p>
                      <a:r>
                        <a:rPr lang="en-GB" dirty="0" smtClean="0"/>
                        <a:t>Budget and Treasury</a:t>
                      </a:r>
                      <a:endParaRPr lang="en-ZA" dirty="0"/>
                    </a:p>
                  </a:txBody>
                  <a:tcPr>
                    <a:solidFill>
                      <a:schemeClr val="accent3">
                        <a:lumMod val="40000"/>
                        <a:lumOff val="60000"/>
                      </a:schemeClr>
                    </a:solidFill>
                  </a:tcPr>
                </a:tc>
                <a:tc>
                  <a:txBody>
                    <a:bodyPr/>
                    <a:lstStyle/>
                    <a:p>
                      <a:r>
                        <a:rPr lang="en-GB" dirty="0" smtClean="0"/>
                        <a:t>Security Services</a:t>
                      </a:r>
                      <a:endParaRPr lang="en-ZA" dirty="0"/>
                    </a:p>
                  </a:txBody>
                  <a:tcPr>
                    <a:solidFill>
                      <a:schemeClr val="accent3">
                        <a:lumMod val="40000"/>
                        <a:lumOff val="60000"/>
                      </a:schemeClr>
                    </a:solidFill>
                  </a:tcPr>
                </a:tc>
                <a:tc>
                  <a:txBody>
                    <a:bodyPr/>
                    <a:lstStyle/>
                    <a:p>
                      <a:r>
                        <a:rPr lang="en-GB" dirty="0" smtClean="0"/>
                        <a:t>3 years</a:t>
                      </a:r>
                      <a:endParaRPr lang="en-ZA" dirty="0"/>
                    </a:p>
                  </a:txBody>
                  <a:tcPr>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26227872"/>
      </p:ext>
    </p:extLst>
  </p:cSld>
  <p:clrMapOvr>
    <a:masterClrMapping/>
  </p:clrMapOvr>
  <p:transition>
    <p:strips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368004" y="269628"/>
            <a:ext cx="8756041" cy="720080"/>
          </a:xfrm>
        </p:spPr>
        <p:txBody>
          <a:bodyPr>
            <a:normAutofit fontScale="90000"/>
          </a:bodyPr>
          <a:lstStyle/>
          <a:p>
            <a:pPr lvl="0" algn="l"/>
            <a:r>
              <a:rPr lang="en-GB" altLang="en-US" sz="4400" dirty="0" smtClean="0">
                <a:solidFill>
                  <a:prstClr val="black"/>
                </a:solidFill>
              </a:rPr>
              <a:t/>
            </a:r>
            <a:br>
              <a:rPr lang="en-GB" altLang="en-US" sz="4400" dirty="0" smtClean="0">
                <a:solidFill>
                  <a:prstClr val="black"/>
                </a:solidFill>
              </a:rPr>
            </a:br>
            <a:r>
              <a:rPr lang="en-GB" altLang="en-US" sz="3100" dirty="0" smtClean="0">
                <a:solidFill>
                  <a:prstClr val="black"/>
                </a:solidFill>
                <a:latin typeface="Arial Narrow" panose="020B0606020202030204" pitchFamily="34" charset="0"/>
              </a:rPr>
              <a:t>2.8</a:t>
            </a:r>
            <a:r>
              <a:rPr lang="en-GB" altLang="en-US" sz="3100" b="1" dirty="0" smtClean="0">
                <a:solidFill>
                  <a:prstClr val="black"/>
                </a:solidFill>
                <a:latin typeface="Arial Narrow" panose="020B0606020202030204" pitchFamily="34" charset="0"/>
              </a:rPr>
              <a:t> COVID – 19  EXPENDITURE</a:t>
            </a:r>
            <a:endParaRPr lang="en-ZA" sz="31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31</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85518250"/>
              </p:ext>
            </p:extLst>
          </p:nvPr>
        </p:nvGraphicFramePr>
        <p:xfrm>
          <a:off x="1223988" y="1110035"/>
          <a:ext cx="9158745" cy="4776216"/>
        </p:xfrm>
        <a:graphic>
          <a:graphicData uri="http://schemas.openxmlformats.org/drawingml/2006/table">
            <a:tbl>
              <a:tblPr firstRow="1" bandRow="1">
                <a:tableStyleId>{5C22544A-7EE6-4342-B048-85BDC9FD1C3A}</a:tableStyleId>
              </a:tblPr>
              <a:tblGrid>
                <a:gridCol w="6842739">
                  <a:extLst>
                    <a:ext uri="{9D8B030D-6E8A-4147-A177-3AD203B41FA5}">
                      <a16:colId xmlns:a16="http://schemas.microsoft.com/office/drawing/2014/main" val="20000"/>
                    </a:ext>
                  </a:extLst>
                </a:gridCol>
                <a:gridCol w="2316006">
                  <a:extLst>
                    <a:ext uri="{9D8B030D-6E8A-4147-A177-3AD203B41FA5}">
                      <a16:colId xmlns:a16="http://schemas.microsoft.com/office/drawing/2014/main" val="20001"/>
                    </a:ext>
                  </a:extLst>
                </a:gridCol>
              </a:tblGrid>
              <a:tr h="516789">
                <a:tc>
                  <a:txBody>
                    <a:bodyPr/>
                    <a:lstStyle/>
                    <a:p>
                      <a:r>
                        <a:rPr lang="en-US" baseline="0" dirty="0" smtClean="0">
                          <a:solidFill>
                            <a:schemeClr val="tx1"/>
                          </a:solidFill>
                        </a:rPr>
                        <a:t>BREAKDOWN OF </a:t>
                      </a:r>
                      <a:r>
                        <a:rPr lang="en-US" dirty="0" smtClean="0">
                          <a:solidFill>
                            <a:schemeClr val="tx1"/>
                          </a:solidFill>
                        </a:rPr>
                        <a:t>COVID</a:t>
                      </a:r>
                      <a:r>
                        <a:rPr lang="en-US" baseline="0" dirty="0" smtClean="0">
                          <a:solidFill>
                            <a:schemeClr val="tx1"/>
                          </a:solidFill>
                        </a:rPr>
                        <a:t> EXPENDITURE </a:t>
                      </a:r>
                      <a:endParaRPr lang="en-US" dirty="0">
                        <a:solidFill>
                          <a:schemeClr val="tx1"/>
                        </a:solidFill>
                      </a:endParaRPr>
                    </a:p>
                  </a:txBody>
                  <a:tcPr marL="68580" marR="68580" marT="0" marB="0">
                    <a:solidFill>
                      <a:schemeClr val="accent3">
                        <a:lumMod val="75000"/>
                      </a:schemeClr>
                    </a:solidFill>
                  </a:tcPr>
                </a:tc>
                <a:tc>
                  <a:txBody>
                    <a:bodyPr/>
                    <a:lstStyle/>
                    <a:p>
                      <a:pPr marL="0" marR="0" lvl="0" indent="0" algn="l" defTabSz="1072827" rtl="0" eaLnBrk="1" fontAlgn="auto" latinLnBrk="0" hangingPunct="1">
                        <a:lnSpc>
                          <a:spcPct val="115000"/>
                        </a:lnSpc>
                        <a:spcBef>
                          <a:spcPts val="0"/>
                        </a:spcBef>
                        <a:spcAft>
                          <a:spcPts val="0"/>
                        </a:spcAft>
                        <a:buClrTx/>
                        <a:buSzTx/>
                        <a:buFontTx/>
                        <a:buNone/>
                        <a:tabLst/>
                        <a:defRPr/>
                      </a:pPr>
                      <a:r>
                        <a:rPr lang="en-US" sz="1800" dirty="0" smtClean="0">
                          <a:solidFill>
                            <a:schemeClr val="tx1"/>
                          </a:solidFill>
                        </a:rPr>
                        <a:t>March</a:t>
                      </a:r>
                      <a:r>
                        <a:rPr lang="en-US" sz="1800" baseline="0" dirty="0" smtClean="0">
                          <a:solidFill>
                            <a:schemeClr val="tx1"/>
                          </a:solidFill>
                        </a:rPr>
                        <a:t> 2020 to date</a:t>
                      </a:r>
                      <a:endParaRPr lang="en-US" sz="1800" dirty="0" smtClean="0">
                        <a:solidFill>
                          <a:schemeClr val="tx1"/>
                        </a:solidFill>
                      </a:endParaRPr>
                    </a:p>
                    <a:p>
                      <a:pPr marL="0" marR="0" lvl="0" indent="0" algn="l" defTabSz="1072827" rtl="0" eaLnBrk="1" fontAlgn="auto" latinLnBrk="0" hangingPunct="1">
                        <a:lnSpc>
                          <a:spcPct val="115000"/>
                        </a:lnSpc>
                        <a:spcBef>
                          <a:spcPts val="0"/>
                        </a:spcBef>
                        <a:spcAft>
                          <a:spcPts val="0"/>
                        </a:spcAft>
                        <a:buClrTx/>
                        <a:buSzTx/>
                        <a:buFontTx/>
                        <a:buNone/>
                        <a:tabLst/>
                        <a:defRPr/>
                      </a:pPr>
                      <a:r>
                        <a:rPr lang="en-US" sz="1800" baseline="0" dirty="0" smtClean="0">
                          <a:solidFill>
                            <a:schemeClr val="tx1"/>
                          </a:solidFill>
                        </a:rPr>
                        <a:t> </a:t>
                      </a:r>
                      <a:endParaRPr lang="en-US"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accent3">
                        <a:lumMod val="75000"/>
                      </a:schemeClr>
                    </a:solidFill>
                  </a:tcPr>
                </a:tc>
                <a:extLst>
                  <a:ext uri="{0D108BD9-81ED-4DB2-BD59-A6C34878D82A}">
                    <a16:rowId xmlns:a16="http://schemas.microsoft.com/office/drawing/2014/main" val="10000"/>
                  </a:ext>
                </a:extLst>
              </a:tr>
              <a:tr h="474348">
                <a:tc>
                  <a:txBody>
                    <a:bodyPr/>
                    <a:lstStyle/>
                    <a:p>
                      <a:r>
                        <a:rPr lang="en-US" sz="1600" dirty="0" smtClean="0"/>
                        <a:t>Catering and grocery</a:t>
                      </a:r>
                    </a:p>
                    <a:p>
                      <a:r>
                        <a:rPr lang="en-US" sz="1600" dirty="0" smtClean="0"/>
                        <a:t>(Grocery</a:t>
                      </a:r>
                      <a:r>
                        <a:rPr lang="en-US" sz="1600" baseline="0" dirty="0" smtClean="0"/>
                        <a:t> for Shelter for Homeless and catering for traffic joint operations)</a:t>
                      </a:r>
                      <a:endParaRPr lang="en-US" sz="1600" dirty="0"/>
                    </a:p>
                  </a:txBody>
                  <a:tcPr>
                    <a:solidFill>
                      <a:schemeClr val="accent3">
                        <a:lumMod val="40000"/>
                        <a:lumOff val="60000"/>
                      </a:schemeClr>
                    </a:solidFill>
                  </a:tcPr>
                </a:tc>
                <a:tc>
                  <a:txBody>
                    <a:bodyPr/>
                    <a:lstStyle/>
                    <a:p>
                      <a:pPr algn="l" fontAlgn="b"/>
                      <a:r>
                        <a:rPr lang="en-ZA" sz="1600" b="0" i="0" u="none" strike="noStrike" dirty="0">
                          <a:solidFill>
                            <a:srgbClr val="000000"/>
                          </a:solidFill>
                          <a:effectLst/>
                          <a:latin typeface="Calibri" panose="020F0502020204030204" pitchFamily="34" charset="0"/>
                        </a:rPr>
                        <a:t>      </a:t>
                      </a:r>
                      <a:r>
                        <a:rPr lang="en-ZA" sz="1600" b="0" i="0" u="none" strike="noStrike" dirty="0" smtClean="0">
                          <a:solidFill>
                            <a:srgbClr val="000000"/>
                          </a:solidFill>
                          <a:effectLst/>
                          <a:latin typeface="Calibri" panose="020F0502020204030204" pitchFamily="34" charset="0"/>
                        </a:rPr>
                        <a:t>457 217</a:t>
                      </a:r>
                      <a:endParaRPr lang="en-ZA" sz="1600" b="0" i="0" u="none" strike="noStrike" dirty="0">
                        <a:solidFill>
                          <a:srgbClr val="000000"/>
                        </a:solidFill>
                        <a:effectLst/>
                        <a:latin typeface="Calibri" panose="020F0502020204030204" pitchFamily="34" charset="0"/>
                      </a:endParaRPr>
                    </a:p>
                  </a:txBody>
                  <a:tcPr marL="6350" marR="6350" marT="6350" marB="0" anchor="b">
                    <a:solidFill>
                      <a:schemeClr val="accent3">
                        <a:lumMod val="40000"/>
                        <a:lumOff val="60000"/>
                      </a:schemeClr>
                    </a:solidFill>
                  </a:tcPr>
                </a:tc>
                <a:extLst>
                  <a:ext uri="{0D108BD9-81ED-4DB2-BD59-A6C34878D82A}">
                    <a16:rowId xmlns:a16="http://schemas.microsoft.com/office/drawing/2014/main" val="10001"/>
                  </a:ext>
                </a:extLst>
              </a:tr>
              <a:tr h="274622">
                <a:tc>
                  <a:txBody>
                    <a:bodyPr/>
                    <a:lstStyle/>
                    <a:p>
                      <a:r>
                        <a:rPr lang="en-US" sz="1600" dirty="0" smtClean="0"/>
                        <a:t>Toilets hire-  Homeless</a:t>
                      </a:r>
                      <a:r>
                        <a:rPr lang="en-US" sz="1600" baseline="0" dirty="0" smtClean="0"/>
                        <a:t> Centre</a:t>
                      </a:r>
                      <a:endParaRPr lang="en-US" sz="1600" dirty="0"/>
                    </a:p>
                  </a:txBody>
                  <a:tcPr>
                    <a:solidFill>
                      <a:schemeClr val="accent3">
                        <a:lumMod val="40000"/>
                        <a:lumOff val="60000"/>
                      </a:schemeClr>
                    </a:solidFill>
                  </a:tcPr>
                </a:tc>
                <a:tc>
                  <a:txBody>
                    <a:bodyPr/>
                    <a:lstStyle/>
                    <a:p>
                      <a:pPr algn="l" fontAlgn="b"/>
                      <a:r>
                        <a:rPr lang="en-ZA" sz="1600" b="0" i="0" u="none" strike="noStrike" dirty="0">
                          <a:solidFill>
                            <a:srgbClr val="000000"/>
                          </a:solidFill>
                          <a:effectLst/>
                          <a:latin typeface="Calibri" panose="020F0502020204030204" pitchFamily="34" charset="0"/>
                        </a:rPr>
                        <a:t>         61 200,00 </a:t>
                      </a:r>
                    </a:p>
                  </a:txBody>
                  <a:tcPr marL="6350" marR="6350" marT="6350" marB="0" anchor="b">
                    <a:solidFill>
                      <a:schemeClr val="accent3">
                        <a:lumMod val="40000"/>
                        <a:lumOff val="60000"/>
                      </a:schemeClr>
                    </a:solidFill>
                  </a:tcPr>
                </a:tc>
                <a:extLst>
                  <a:ext uri="{0D108BD9-81ED-4DB2-BD59-A6C34878D82A}">
                    <a16:rowId xmlns:a16="http://schemas.microsoft.com/office/drawing/2014/main" val="10002"/>
                  </a:ext>
                </a:extLst>
              </a:tr>
              <a:tr h="274622">
                <a:tc>
                  <a:txBody>
                    <a:bodyPr/>
                    <a:lstStyle/>
                    <a:p>
                      <a:r>
                        <a:rPr lang="en-US" sz="1600" dirty="0" smtClean="0"/>
                        <a:t>Masks-(</a:t>
                      </a:r>
                      <a:r>
                        <a:rPr lang="en-US" sz="1600" baseline="0" dirty="0" smtClean="0"/>
                        <a:t>Surgical and Cloth Masks)</a:t>
                      </a:r>
                      <a:endParaRPr lang="en-US" sz="1600" dirty="0"/>
                    </a:p>
                  </a:txBody>
                  <a:tcPr>
                    <a:solidFill>
                      <a:schemeClr val="accent3">
                        <a:lumMod val="40000"/>
                        <a:lumOff val="60000"/>
                      </a:schemeClr>
                    </a:solidFill>
                  </a:tcPr>
                </a:tc>
                <a:tc>
                  <a:txBody>
                    <a:bodyPr/>
                    <a:lstStyle/>
                    <a:p>
                      <a:pPr algn="l" fontAlgn="b"/>
                      <a:r>
                        <a:rPr lang="en-ZA" sz="1600" b="0" i="0" u="none" strike="noStrike" dirty="0">
                          <a:solidFill>
                            <a:srgbClr val="000000"/>
                          </a:solidFill>
                          <a:effectLst/>
                          <a:latin typeface="Calibri" panose="020F0502020204030204" pitchFamily="34" charset="0"/>
                        </a:rPr>
                        <a:t>      208 279,00 </a:t>
                      </a:r>
                    </a:p>
                  </a:txBody>
                  <a:tcPr marL="6350" marR="6350" marT="6350" marB="0" anchor="b">
                    <a:solidFill>
                      <a:schemeClr val="accent3">
                        <a:lumMod val="40000"/>
                        <a:lumOff val="60000"/>
                      </a:schemeClr>
                    </a:solidFill>
                  </a:tcPr>
                </a:tc>
                <a:extLst>
                  <a:ext uri="{0D108BD9-81ED-4DB2-BD59-A6C34878D82A}">
                    <a16:rowId xmlns:a16="http://schemas.microsoft.com/office/drawing/2014/main" val="10003"/>
                  </a:ext>
                </a:extLst>
              </a:tr>
              <a:tr h="674073">
                <a:tc>
                  <a:txBody>
                    <a:bodyPr/>
                    <a:lstStyle/>
                    <a:p>
                      <a:r>
                        <a:rPr lang="en-US" sz="1600" dirty="0" smtClean="0"/>
                        <a:t>Sanitizers and stands holders</a:t>
                      </a:r>
                    </a:p>
                    <a:p>
                      <a:r>
                        <a:rPr lang="en-US" sz="1600" dirty="0" smtClean="0"/>
                        <a:t>(Decontamination Solutions, Alcohol Sanitizers 5land</a:t>
                      </a:r>
                      <a:r>
                        <a:rPr lang="en-US" sz="1600" baseline="0" dirty="0" smtClean="0"/>
                        <a:t> 500m</a:t>
                      </a:r>
                      <a:r>
                        <a:rPr lang="en-US" sz="1600" dirty="0" smtClean="0"/>
                        <a:t>, sanitizers stands holders)</a:t>
                      </a:r>
                      <a:endParaRPr lang="en-US" sz="1600" dirty="0"/>
                    </a:p>
                  </a:txBody>
                  <a:tcPr>
                    <a:solidFill>
                      <a:schemeClr val="accent3">
                        <a:lumMod val="40000"/>
                        <a:lumOff val="60000"/>
                      </a:schemeClr>
                    </a:solidFill>
                  </a:tcPr>
                </a:tc>
                <a:tc>
                  <a:txBody>
                    <a:bodyPr/>
                    <a:lstStyle/>
                    <a:p>
                      <a:pPr algn="l" fontAlgn="b"/>
                      <a:r>
                        <a:rPr lang="en-ZA" sz="1600" b="0" i="0" u="none" strike="noStrike" dirty="0">
                          <a:solidFill>
                            <a:srgbClr val="000000"/>
                          </a:solidFill>
                          <a:effectLst/>
                          <a:latin typeface="Calibri" panose="020F0502020204030204" pitchFamily="34" charset="0"/>
                        </a:rPr>
                        <a:t>   1 154 942,52 </a:t>
                      </a:r>
                    </a:p>
                  </a:txBody>
                  <a:tcPr marL="6350" marR="6350" marT="6350" marB="0" anchor="b">
                    <a:solidFill>
                      <a:schemeClr val="accent3">
                        <a:lumMod val="40000"/>
                        <a:lumOff val="60000"/>
                      </a:schemeClr>
                    </a:solidFill>
                  </a:tcPr>
                </a:tc>
                <a:extLst>
                  <a:ext uri="{0D108BD9-81ED-4DB2-BD59-A6C34878D82A}">
                    <a16:rowId xmlns:a16="http://schemas.microsoft.com/office/drawing/2014/main" val="10004"/>
                  </a:ext>
                </a:extLst>
              </a:tr>
              <a:tr h="873798">
                <a:tc>
                  <a:txBody>
                    <a:bodyPr/>
                    <a:lstStyle/>
                    <a:p>
                      <a:r>
                        <a:rPr lang="en-US" sz="1600" dirty="0" smtClean="0"/>
                        <a:t>0ther materials for Covid-19</a:t>
                      </a:r>
                    </a:p>
                    <a:p>
                      <a:r>
                        <a:rPr lang="en-US" sz="1600" dirty="0" smtClean="0"/>
                        <a:t>(Social Distancing Tape Markers, Spray Guns, Disposable paper rolls, Disposable overalls, Disposable overshoe cover, Latex Gloves,</a:t>
                      </a:r>
                      <a:r>
                        <a:rPr lang="en-GB" sz="1600" dirty="0" smtClean="0"/>
                        <a:t> 100 Boxes of disposable hand gloves)</a:t>
                      </a:r>
                      <a:endParaRPr lang="en-US" sz="1600" dirty="0"/>
                    </a:p>
                  </a:txBody>
                  <a:tcPr>
                    <a:solidFill>
                      <a:schemeClr val="accent3">
                        <a:lumMod val="40000"/>
                        <a:lumOff val="60000"/>
                      </a:schemeClr>
                    </a:solidFill>
                  </a:tcPr>
                </a:tc>
                <a:tc>
                  <a:txBody>
                    <a:bodyPr/>
                    <a:lstStyle/>
                    <a:p>
                      <a:pPr algn="l" fontAlgn="b"/>
                      <a:r>
                        <a:rPr lang="en-ZA" sz="1600" b="0" i="0" u="none" strike="noStrike" dirty="0">
                          <a:solidFill>
                            <a:srgbClr val="000000"/>
                          </a:solidFill>
                          <a:effectLst/>
                          <a:latin typeface="Calibri" panose="020F0502020204030204" pitchFamily="34" charset="0"/>
                        </a:rPr>
                        <a:t>      168 910,00 </a:t>
                      </a:r>
                    </a:p>
                  </a:txBody>
                  <a:tcPr marL="6350" marR="6350" marT="6350" marB="0" anchor="b">
                    <a:solidFill>
                      <a:schemeClr val="accent3">
                        <a:lumMod val="40000"/>
                        <a:lumOff val="60000"/>
                      </a:schemeClr>
                    </a:solidFill>
                  </a:tcPr>
                </a:tc>
                <a:extLst>
                  <a:ext uri="{0D108BD9-81ED-4DB2-BD59-A6C34878D82A}">
                    <a16:rowId xmlns:a16="http://schemas.microsoft.com/office/drawing/2014/main" val="10005"/>
                  </a:ext>
                </a:extLst>
              </a:tr>
              <a:tr h="274622">
                <a:tc>
                  <a:txBody>
                    <a:bodyPr/>
                    <a:lstStyle/>
                    <a:p>
                      <a:r>
                        <a:rPr lang="en-US" sz="1600" dirty="0" smtClean="0"/>
                        <a:t>Covid-19 Equipment's -( Thermal scans and shelter screening stations) </a:t>
                      </a:r>
                      <a:endParaRPr lang="en-US" sz="1600" dirty="0"/>
                    </a:p>
                  </a:txBody>
                  <a:tcPr>
                    <a:solidFill>
                      <a:schemeClr val="accent3">
                        <a:lumMod val="40000"/>
                        <a:lumOff val="60000"/>
                      </a:schemeClr>
                    </a:solidFill>
                  </a:tcPr>
                </a:tc>
                <a:tc>
                  <a:txBody>
                    <a:bodyPr/>
                    <a:lstStyle/>
                    <a:p>
                      <a:pPr algn="l" fontAlgn="b"/>
                      <a:r>
                        <a:rPr lang="en-ZA" sz="1600" b="0" i="0" u="none" strike="noStrike" dirty="0">
                          <a:solidFill>
                            <a:srgbClr val="000000"/>
                          </a:solidFill>
                          <a:effectLst/>
                          <a:latin typeface="Calibri" panose="020F0502020204030204" pitchFamily="34" charset="0"/>
                        </a:rPr>
                        <a:t>      347 130,00 </a:t>
                      </a:r>
                    </a:p>
                  </a:txBody>
                  <a:tcPr marL="6350" marR="6350" marT="6350" marB="0" anchor="b">
                    <a:solidFill>
                      <a:schemeClr val="accent3">
                        <a:lumMod val="40000"/>
                        <a:lumOff val="60000"/>
                      </a:schemeClr>
                    </a:solidFill>
                  </a:tcPr>
                </a:tc>
                <a:extLst>
                  <a:ext uri="{0D108BD9-81ED-4DB2-BD59-A6C34878D82A}">
                    <a16:rowId xmlns:a16="http://schemas.microsoft.com/office/drawing/2014/main" val="10006"/>
                  </a:ext>
                </a:extLst>
              </a:tr>
              <a:tr h="274622">
                <a:tc>
                  <a:txBody>
                    <a:bodyPr/>
                    <a:lstStyle/>
                    <a:p>
                      <a:r>
                        <a:rPr lang="en-US" sz="1600" dirty="0" smtClean="0"/>
                        <a:t>Cleaning materials-(liquid hand washer, surface wipes, Hand  wipes dispensers</a:t>
                      </a:r>
                      <a:endParaRPr lang="en-US" sz="1600" dirty="0"/>
                    </a:p>
                  </a:txBody>
                  <a:tcPr>
                    <a:solidFill>
                      <a:schemeClr val="accent3">
                        <a:lumMod val="40000"/>
                        <a:lumOff val="60000"/>
                      </a:schemeClr>
                    </a:solidFill>
                  </a:tcPr>
                </a:tc>
                <a:tc>
                  <a:txBody>
                    <a:bodyPr/>
                    <a:lstStyle/>
                    <a:p>
                      <a:pPr algn="l" fontAlgn="b"/>
                      <a:r>
                        <a:rPr lang="en-ZA" sz="1600" b="0" i="0" u="none" strike="noStrike" dirty="0">
                          <a:solidFill>
                            <a:srgbClr val="000000"/>
                          </a:solidFill>
                          <a:effectLst/>
                          <a:latin typeface="Calibri" panose="020F0502020204030204" pitchFamily="34" charset="0"/>
                        </a:rPr>
                        <a:t>      137 319,88 </a:t>
                      </a:r>
                      <a:r>
                        <a:rPr lang="en-ZA" sz="1600" b="0" i="0" u="none" strike="noStrike" dirty="0" smtClean="0">
                          <a:solidFill>
                            <a:srgbClr val="000000"/>
                          </a:solidFill>
                          <a:effectLst/>
                          <a:latin typeface="Calibri" panose="020F0502020204030204" pitchFamily="34" charset="0"/>
                        </a:rPr>
                        <a:t> </a:t>
                      </a:r>
                      <a:endParaRPr lang="en-ZA" sz="1600" b="0" i="0" u="none" strike="noStrike" dirty="0">
                        <a:solidFill>
                          <a:srgbClr val="000000"/>
                        </a:solidFill>
                        <a:effectLst/>
                        <a:latin typeface="Calibri" panose="020F0502020204030204" pitchFamily="34" charset="0"/>
                      </a:endParaRPr>
                    </a:p>
                  </a:txBody>
                  <a:tcPr marL="6350" marR="6350" marT="6350" marB="0" anchor="b">
                    <a:solidFill>
                      <a:schemeClr val="accent3">
                        <a:lumMod val="40000"/>
                        <a:lumOff val="60000"/>
                      </a:schemeClr>
                    </a:solidFill>
                  </a:tcPr>
                </a:tc>
                <a:extLst>
                  <a:ext uri="{0D108BD9-81ED-4DB2-BD59-A6C34878D82A}">
                    <a16:rowId xmlns:a16="http://schemas.microsoft.com/office/drawing/2014/main" val="10007"/>
                  </a:ext>
                </a:extLst>
              </a:tr>
              <a:tr h="274622">
                <a:tc>
                  <a:txBody>
                    <a:bodyPr/>
                    <a:lstStyle/>
                    <a:p>
                      <a:r>
                        <a:rPr lang="en-US" sz="1600" b="1" dirty="0" smtClean="0"/>
                        <a:t>Total</a:t>
                      </a:r>
                      <a:endParaRPr lang="en-US" sz="1600" b="1" dirty="0"/>
                    </a:p>
                  </a:txBody>
                  <a:tcPr>
                    <a:solidFill>
                      <a:schemeClr val="accent3">
                        <a:lumMod val="60000"/>
                        <a:lumOff val="40000"/>
                      </a:schemeClr>
                    </a:solidFill>
                  </a:tcPr>
                </a:tc>
                <a:tc>
                  <a:txBody>
                    <a:bodyPr/>
                    <a:lstStyle/>
                    <a:p>
                      <a:pPr algn="l" fontAlgn="b"/>
                      <a:r>
                        <a:rPr lang="en-GB" sz="1800" b="1" i="0" u="none" strike="noStrike" dirty="0" smtClean="0">
                          <a:solidFill>
                            <a:srgbClr val="000000"/>
                          </a:solidFill>
                          <a:effectLst/>
                          <a:latin typeface="Calibri" panose="020F0502020204030204" pitchFamily="34" charset="0"/>
                        </a:rPr>
                        <a:t>     2 534 999</a:t>
                      </a:r>
                      <a:endParaRPr lang="en-ZA" sz="1800" b="1" i="0" u="none" strike="noStrike" dirty="0">
                        <a:solidFill>
                          <a:srgbClr val="000000"/>
                        </a:solidFill>
                        <a:effectLst/>
                        <a:latin typeface="Calibri" panose="020F0502020204030204" pitchFamily="34" charset="0"/>
                      </a:endParaRPr>
                    </a:p>
                  </a:txBody>
                  <a:tcPr marL="6350" marR="6350" marT="6350" marB="0" anchor="b">
                    <a:solidFill>
                      <a:schemeClr val="accent3">
                        <a:lumMod val="60000"/>
                        <a:lumOff val="4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71577666"/>
      </p:ext>
    </p:extLst>
  </p:cSld>
  <p:clrMapOvr>
    <a:masterClrMapping/>
  </p:clrMapOvr>
  <p:transition>
    <p:strips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584028" y="485652"/>
            <a:ext cx="8540016" cy="810502"/>
          </a:xfrm>
        </p:spPr>
        <p:txBody>
          <a:bodyPr>
            <a:normAutofit fontScale="90000"/>
          </a:bodyPr>
          <a:lstStyle/>
          <a:p>
            <a:pPr lvl="0" algn="l"/>
            <a:r>
              <a:rPr lang="en-GB" altLang="en-US" sz="4400" dirty="0" smtClean="0">
                <a:solidFill>
                  <a:prstClr val="black"/>
                </a:solidFill>
              </a:rPr>
              <a:t/>
            </a:r>
            <a:br>
              <a:rPr lang="en-GB" altLang="en-US" sz="4400" dirty="0" smtClean="0">
                <a:solidFill>
                  <a:prstClr val="black"/>
                </a:solidFill>
              </a:rPr>
            </a:br>
            <a:r>
              <a:rPr lang="en-GB" altLang="en-US" sz="3100" dirty="0" smtClean="0">
                <a:solidFill>
                  <a:prstClr val="black"/>
                </a:solidFill>
                <a:latin typeface="Arial Narrow" panose="020B0606020202030204" pitchFamily="34" charset="0"/>
              </a:rPr>
              <a:t>2.8 COVID – 19 EXPENDITURE CONTINUES…</a:t>
            </a:r>
            <a:endParaRPr lang="en-ZA" sz="31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32</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6" name="Content Placeholder 5"/>
          <p:cNvSpPr>
            <a:spLocks noGrp="1"/>
          </p:cNvSpPr>
          <p:nvPr>
            <p:ph idx="1"/>
          </p:nvPr>
        </p:nvSpPr>
        <p:spPr/>
        <p:txBody>
          <a:bodyPr>
            <a:normAutofit fontScale="92500"/>
          </a:bodyPr>
          <a:lstStyle/>
          <a:p>
            <a:r>
              <a:rPr lang="en-GB" sz="2000" dirty="0" smtClean="0">
                <a:latin typeface="Arial Narrow" panose="020B0606020202030204" pitchFamily="34" charset="0"/>
              </a:rPr>
              <a:t>Municipality implemented the Disaster Relief Grant of R298 000 and Equitable Share to procure COVID-19 PPE,</a:t>
            </a:r>
          </a:p>
          <a:p>
            <a:r>
              <a:rPr lang="en-GB" sz="2000" dirty="0" smtClean="0">
                <a:latin typeface="Arial Narrow" panose="020B0606020202030204" pitchFamily="34" charset="0"/>
              </a:rPr>
              <a:t>The procurement of PPE was done in line  with National Treasury Circulars.</a:t>
            </a:r>
          </a:p>
          <a:p>
            <a:r>
              <a:rPr lang="en-GB" sz="2000" dirty="0" smtClean="0">
                <a:latin typeface="Arial Narrow" panose="020B0606020202030204" pitchFamily="34" charset="0"/>
              </a:rPr>
              <a:t>Prices of procured materials were within National Treasury price cap,</a:t>
            </a:r>
          </a:p>
          <a:p>
            <a:r>
              <a:rPr lang="en-GB" sz="2000" dirty="0" smtClean="0">
                <a:latin typeface="Arial Narrow" panose="020B0606020202030204" pitchFamily="34" charset="0"/>
              </a:rPr>
              <a:t>Internal control measures were implemented in distribution of sanitizers and other PPE materials  were signed off by councillors and officials to confirm distribution,</a:t>
            </a:r>
          </a:p>
          <a:p>
            <a:r>
              <a:rPr lang="en-GB" sz="2000" dirty="0">
                <a:latin typeface="Arial Narrow" panose="020B0606020202030204" pitchFamily="34" charset="0"/>
              </a:rPr>
              <a:t> </a:t>
            </a:r>
            <a:r>
              <a:rPr lang="en-GB" sz="2000" dirty="0" smtClean="0">
                <a:latin typeface="Arial Narrow" panose="020B0606020202030204" pitchFamily="34" charset="0"/>
              </a:rPr>
              <a:t>Local Command Council chaired by the Mayor visited public facilities such as taxi ranks, whackers stalls to monitor compliance and provided the facilities with sanitizers,</a:t>
            </a:r>
          </a:p>
          <a:p>
            <a:r>
              <a:rPr lang="en-GB" sz="2000" dirty="0">
                <a:latin typeface="Arial Narrow" panose="020B0606020202030204" pitchFamily="34" charset="0"/>
              </a:rPr>
              <a:t> </a:t>
            </a:r>
            <a:r>
              <a:rPr lang="en-GB" sz="2000" dirty="0" smtClean="0">
                <a:latin typeface="Arial Narrow" panose="020B0606020202030204" pitchFamily="34" charset="0"/>
              </a:rPr>
              <a:t>Municipality established temporary Shelter for the homeless people and PPE materials were shared with the centre.</a:t>
            </a:r>
          </a:p>
          <a:p>
            <a:r>
              <a:rPr lang="en-GB" sz="2000" dirty="0">
                <a:latin typeface="Arial Narrow" panose="020B0606020202030204" pitchFamily="34" charset="0"/>
              </a:rPr>
              <a:t> </a:t>
            </a:r>
            <a:r>
              <a:rPr lang="en-GB" sz="2000" dirty="0" smtClean="0">
                <a:latin typeface="Arial Narrow" panose="020B0606020202030204" pitchFamily="34" charset="0"/>
              </a:rPr>
              <a:t>Councillors and ward committee were visiting all funerals  to monitor compliance and supported the families. Speaker’s office was able to prepare monthly reports and presented them  to Council.</a:t>
            </a:r>
          </a:p>
          <a:p>
            <a:endParaRPr lang="en-GB" sz="2000" dirty="0" smtClean="0">
              <a:latin typeface="Arial Narrow" panose="020B0606020202030204" pitchFamily="34" charset="0"/>
            </a:endParaRPr>
          </a:p>
        </p:txBody>
      </p:sp>
    </p:spTree>
    <p:extLst>
      <p:ext uri="{BB962C8B-B14F-4D97-AF65-F5344CB8AC3E}">
        <p14:creationId xmlns:p14="http://schemas.microsoft.com/office/powerpoint/2010/main" val="2698319621"/>
      </p:ext>
    </p:extLst>
  </p:cSld>
  <p:clrMapOvr>
    <a:masterClrMapping/>
  </p:clrMapOvr>
  <p:transition>
    <p:strips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6" y="629667"/>
            <a:ext cx="9591199" cy="613071"/>
          </a:xfrm>
        </p:spPr>
        <p:txBody>
          <a:bodyPr>
            <a:normAutofit fontScale="90000"/>
          </a:bodyPr>
          <a:lstStyle/>
          <a:p>
            <a:pPr lvl="0" algn="l"/>
            <a:r>
              <a:rPr lang="en-GB" altLang="en-US" sz="4400" dirty="0" smtClean="0">
                <a:solidFill>
                  <a:prstClr val="black"/>
                </a:solidFill>
              </a:rPr>
              <a:t/>
            </a:r>
            <a:br>
              <a:rPr lang="en-GB" altLang="en-US" sz="4400" dirty="0" smtClean="0">
                <a:solidFill>
                  <a:prstClr val="black"/>
                </a:solidFill>
              </a:rPr>
            </a:br>
            <a:endParaRPr lang="en-ZA" sz="44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33</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6" name="Content Placeholder 5"/>
          <p:cNvSpPr>
            <a:spLocks noGrp="1"/>
          </p:cNvSpPr>
          <p:nvPr>
            <p:ph idx="1"/>
          </p:nvPr>
        </p:nvSpPr>
        <p:spPr/>
        <p:txBody>
          <a:bodyPr/>
          <a:lstStyle/>
          <a:p>
            <a:pPr marL="0" indent="0">
              <a:buNone/>
            </a:pPr>
            <a:endParaRPr lang="en-GB" sz="1800" dirty="0"/>
          </a:p>
          <a:p>
            <a:pPr marL="0" indent="0">
              <a:buNone/>
            </a:pPr>
            <a:endParaRPr lang="en-GB" sz="1800" b="1" dirty="0" smtClean="0">
              <a:latin typeface="Arial" panose="020B0604020202020204" pitchFamily="34" charset="0"/>
              <a:cs typeface="Arial" panose="020B0604020202020204" pitchFamily="34" charset="0"/>
            </a:endParaRPr>
          </a:p>
          <a:p>
            <a:pPr marL="0" indent="0">
              <a:buNone/>
            </a:pPr>
            <a:endParaRPr lang="en-GB" sz="1800" b="1" dirty="0">
              <a:latin typeface="Arial" panose="020B0604020202020204" pitchFamily="34" charset="0"/>
              <a:cs typeface="Arial" panose="020B0604020202020204" pitchFamily="34" charset="0"/>
            </a:endParaRPr>
          </a:p>
          <a:p>
            <a:pPr marL="0" indent="0">
              <a:buNone/>
            </a:pPr>
            <a:r>
              <a:rPr lang="en-GB" sz="1800" b="1" dirty="0" smtClean="0">
                <a:latin typeface="Arial" panose="020B0604020202020204" pitchFamily="34" charset="0"/>
                <a:cs typeface="Arial" panose="020B0604020202020204" pitchFamily="34" charset="0"/>
              </a:rPr>
              <a:t>			</a:t>
            </a:r>
            <a:r>
              <a:rPr lang="en-GB" sz="2800" b="1" dirty="0" smtClean="0">
                <a:latin typeface="Arial" panose="020B0604020202020204" pitchFamily="34" charset="0"/>
                <a:cs typeface="Arial" panose="020B0604020202020204" pitchFamily="34" charset="0"/>
              </a:rPr>
              <a:t>3.</a:t>
            </a:r>
          </a:p>
          <a:p>
            <a:pPr marL="0" indent="0">
              <a:buNone/>
            </a:pPr>
            <a:r>
              <a:rPr lang="en-GB" sz="2400" b="1" dirty="0" smtClean="0">
                <a:latin typeface="Arial" panose="020B0604020202020204" pitchFamily="34" charset="0"/>
                <a:cs typeface="Arial" panose="020B0604020202020204" pitchFamily="34" charset="0"/>
              </a:rPr>
              <a:t>GOOD GOVERNANCE AND PUBLIC PARTICIPATION</a:t>
            </a:r>
          </a:p>
        </p:txBody>
      </p:sp>
    </p:spTree>
    <p:extLst>
      <p:ext uri="{BB962C8B-B14F-4D97-AF65-F5344CB8AC3E}">
        <p14:creationId xmlns:p14="http://schemas.microsoft.com/office/powerpoint/2010/main" val="4215083285"/>
      </p:ext>
    </p:extLst>
  </p:cSld>
  <p:clrMapOvr>
    <a:masterClrMapping/>
  </p:clrMapOvr>
  <p:transition>
    <p:strips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90362" y="796051"/>
            <a:ext cx="9591199" cy="613071"/>
          </a:xfrm>
        </p:spPr>
        <p:txBody>
          <a:bodyPr>
            <a:noAutofit/>
          </a:bodyPr>
          <a:lstStyle/>
          <a:p>
            <a:pPr lvl="0" algn="l"/>
            <a:r>
              <a:rPr lang="en-GB" altLang="en-US" sz="2800" b="1" dirty="0" smtClean="0">
                <a:solidFill>
                  <a:prstClr val="black"/>
                </a:solidFill>
                <a:latin typeface="Arial Narrow" panose="020B0606020202030204" pitchFamily="34" charset="0"/>
              </a:rPr>
              <a:t>3. </a:t>
            </a:r>
            <a:r>
              <a:rPr lang="en-GB" altLang="en-US" sz="2800" b="1" dirty="0">
                <a:solidFill>
                  <a:prstClr val="black"/>
                </a:solidFill>
                <a:latin typeface="Arial Narrow" panose="020B0606020202030204" pitchFamily="34" charset="0"/>
              </a:rPr>
              <a:t>Reflection of five years overall performance on </a:t>
            </a:r>
            <a:r>
              <a:rPr lang="en-GB" altLang="en-US" sz="2800" b="1" dirty="0" smtClean="0">
                <a:solidFill>
                  <a:prstClr val="black"/>
                </a:solidFill>
                <a:latin typeface="Arial Narrow" panose="020B0606020202030204" pitchFamily="34" charset="0"/>
              </a:rPr>
              <a:t>good governance and public participation</a:t>
            </a:r>
            <a:endParaRPr lang="en-ZA" sz="28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34</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6" name="Content Placeholder 5"/>
          <p:cNvSpPr>
            <a:spLocks noGrp="1"/>
          </p:cNvSpPr>
          <p:nvPr>
            <p:ph idx="1"/>
          </p:nvPr>
        </p:nvSpPr>
        <p:spPr/>
        <p:txBody>
          <a:bodyPr/>
          <a:lstStyle/>
          <a:p>
            <a:pPr marL="0" indent="0">
              <a:buNone/>
            </a:pPr>
            <a:endParaRPr lang="en-GB" sz="1800" dirty="0"/>
          </a:p>
          <a:p>
            <a:pPr marL="0" indent="0">
              <a:buNone/>
            </a:pPr>
            <a:endParaRPr lang="en-GB" sz="1800" b="1" dirty="0" smtClean="0">
              <a:latin typeface="Arial" panose="020B0604020202020204" pitchFamily="34" charset="0"/>
              <a:cs typeface="Arial" panose="020B0604020202020204" pitchFamily="34" charset="0"/>
            </a:endParaRPr>
          </a:p>
          <a:p>
            <a:pPr marL="0" indent="0">
              <a:buNone/>
            </a:pPr>
            <a:endParaRPr lang="en-GB" sz="1800" b="1" dirty="0">
              <a:latin typeface="Arial" panose="020B0604020202020204" pitchFamily="34" charset="0"/>
              <a:cs typeface="Arial" panose="020B0604020202020204" pitchFamily="34" charset="0"/>
            </a:endParaRPr>
          </a:p>
          <a:p>
            <a:pPr marL="0" indent="0">
              <a:buNone/>
            </a:pPr>
            <a:r>
              <a:rPr lang="en-GB" sz="1800" b="1" dirty="0" smtClean="0">
                <a:latin typeface="Arial" panose="020B0604020202020204" pitchFamily="34" charset="0"/>
                <a:cs typeface="Arial" panose="020B0604020202020204" pitchFamily="34" charset="0"/>
              </a:rPr>
              <a:t>			</a:t>
            </a:r>
            <a:endParaRPr lang="en-GB" sz="2800" b="1" dirty="0" smtClean="0">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491083172"/>
              </p:ext>
            </p:extLst>
          </p:nvPr>
        </p:nvGraphicFramePr>
        <p:xfrm>
          <a:off x="935956" y="1997819"/>
          <a:ext cx="9577063" cy="3264297"/>
        </p:xfrm>
        <a:graphic>
          <a:graphicData uri="http://schemas.openxmlformats.org/drawingml/2006/table">
            <a:tbl>
              <a:tblPr firstRow="1" bandRow="1">
                <a:tableStyleId>{5C22544A-7EE6-4342-B048-85BDC9FD1C3A}</a:tableStyleId>
              </a:tblPr>
              <a:tblGrid>
                <a:gridCol w="2104052">
                  <a:extLst>
                    <a:ext uri="{9D8B030D-6E8A-4147-A177-3AD203B41FA5}">
                      <a16:colId xmlns:a16="http://schemas.microsoft.com/office/drawing/2014/main" val="20000"/>
                    </a:ext>
                  </a:extLst>
                </a:gridCol>
                <a:gridCol w="1160856">
                  <a:extLst>
                    <a:ext uri="{9D8B030D-6E8A-4147-A177-3AD203B41FA5}">
                      <a16:colId xmlns:a16="http://schemas.microsoft.com/office/drawing/2014/main" val="20001"/>
                    </a:ext>
                  </a:extLst>
                </a:gridCol>
                <a:gridCol w="1451070">
                  <a:extLst>
                    <a:ext uri="{9D8B030D-6E8A-4147-A177-3AD203B41FA5}">
                      <a16:colId xmlns:a16="http://schemas.microsoft.com/office/drawing/2014/main" val="20002"/>
                    </a:ext>
                  </a:extLst>
                </a:gridCol>
                <a:gridCol w="1378517">
                  <a:extLst>
                    <a:ext uri="{9D8B030D-6E8A-4147-A177-3AD203B41FA5}">
                      <a16:colId xmlns:a16="http://schemas.microsoft.com/office/drawing/2014/main" val="20003"/>
                    </a:ext>
                  </a:extLst>
                </a:gridCol>
                <a:gridCol w="725535">
                  <a:extLst>
                    <a:ext uri="{9D8B030D-6E8A-4147-A177-3AD203B41FA5}">
                      <a16:colId xmlns:a16="http://schemas.microsoft.com/office/drawing/2014/main" val="20004"/>
                    </a:ext>
                  </a:extLst>
                </a:gridCol>
                <a:gridCol w="2757033">
                  <a:extLst>
                    <a:ext uri="{9D8B030D-6E8A-4147-A177-3AD203B41FA5}">
                      <a16:colId xmlns:a16="http://schemas.microsoft.com/office/drawing/2014/main" val="20005"/>
                    </a:ext>
                  </a:extLst>
                </a:gridCol>
              </a:tblGrid>
              <a:tr h="1142692">
                <a:tc>
                  <a:txBody>
                    <a:bodyPr/>
                    <a:lstStyle/>
                    <a:p>
                      <a:r>
                        <a:rPr lang="en-GB" sz="2400" b="1" dirty="0" smtClean="0">
                          <a:solidFill>
                            <a:schemeClr val="tx1"/>
                          </a:solidFill>
                          <a:latin typeface="+mj-lt"/>
                          <a:cs typeface="Arial" pitchFamily="34" charset="0"/>
                        </a:rPr>
                        <a:t>Financial years</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Targets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Not 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endParaRPr lang="en-US" b="1" dirty="0" smtClean="0">
                        <a:solidFill>
                          <a:schemeClr val="tx1"/>
                        </a:solidFill>
                      </a:endParaRPr>
                    </a:p>
                    <a:p>
                      <a:r>
                        <a:rPr lang="en-US" b="1" dirty="0" smtClean="0">
                          <a:solidFill>
                            <a:schemeClr val="tx1"/>
                          </a:solidFill>
                        </a:rPr>
                        <a:t> % </a:t>
                      </a:r>
                      <a:endParaRPr lang="en-US" b="1" dirty="0">
                        <a:solidFill>
                          <a:schemeClr val="tx1"/>
                        </a:solidFill>
                      </a:endParaRPr>
                    </a:p>
                  </a:txBody>
                  <a:tcPr>
                    <a:solidFill>
                      <a:schemeClr val="accent3">
                        <a:lumMod val="75000"/>
                      </a:schemeClr>
                    </a:solidFill>
                  </a:tcPr>
                </a:tc>
                <a:tc>
                  <a:txBody>
                    <a:bodyPr/>
                    <a:lstStyle/>
                    <a:p>
                      <a:r>
                        <a:rPr lang="en-US" b="1" dirty="0" smtClean="0">
                          <a:solidFill>
                            <a:schemeClr val="tx1"/>
                          </a:solidFill>
                        </a:rPr>
                        <a:t>Remarks</a:t>
                      </a:r>
                      <a:endParaRPr lang="en-US" b="1" dirty="0">
                        <a:solidFill>
                          <a:schemeClr val="tx1"/>
                        </a:solidFill>
                      </a:endParaRPr>
                    </a:p>
                  </a:txBody>
                  <a:tcPr>
                    <a:solidFill>
                      <a:schemeClr val="accent3">
                        <a:lumMod val="75000"/>
                      </a:schemeClr>
                    </a:solidFill>
                  </a:tcPr>
                </a:tc>
                <a:extLst>
                  <a:ext uri="{0D108BD9-81ED-4DB2-BD59-A6C34878D82A}">
                    <a16:rowId xmlns:a16="http://schemas.microsoft.com/office/drawing/2014/main" val="10000"/>
                  </a:ext>
                </a:extLst>
              </a:tr>
              <a:tr h="424321">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2015/2016</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19</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11</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8</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1800" b="1" dirty="0" smtClean="0">
                          <a:latin typeface="Arial Narrow" panose="020B0606020202030204" pitchFamily="34" charset="0"/>
                        </a:rPr>
                        <a:t>56%</a:t>
                      </a:r>
                      <a:endParaRPr lang="en-US" sz="1800" b="1" dirty="0">
                        <a:latin typeface="Arial Narrow" panose="020B0606020202030204" pitchFamily="34" charset="0"/>
                      </a:endParaRPr>
                    </a:p>
                  </a:txBody>
                  <a:tcPr>
                    <a:solidFill>
                      <a:schemeClr val="accent3">
                        <a:lumMod val="60000"/>
                        <a:lumOff val="40000"/>
                      </a:schemeClr>
                    </a:solidFill>
                  </a:tcPr>
                </a:tc>
                <a:tc rowSpan="5">
                  <a:txBody>
                    <a:bodyPr/>
                    <a:lstStyle/>
                    <a:p>
                      <a:r>
                        <a:rPr lang="en-US" sz="1800" dirty="0" smtClean="0">
                          <a:latin typeface="Arial Narrow" panose="020B0606020202030204" pitchFamily="34" charset="0"/>
                        </a:rPr>
                        <a:t>The first year was  challenging</a:t>
                      </a:r>
                      <a:r>
                        <a:rPr lang="en-US" sz="1800" baseline="0" dirty="0" smtClean="0">
                          <a:latin typeface="Arial Narrow" panose="020B0606020202030204" pitchFamily="34" charset="0"/>
                        </a:rPr>
                        <a:t> due to lapsing of contracts  of senior managers and in 2019/20 the challenge was COVID-19.</a:t>
                      </a:r>
                      <a:endParaRPr lang="en-US" sz="1800" dirty="0">
                        <a:latin typeface="Arial Narrow" panose="020B0606020202030204" pitchFamily="34" charset="0"/>
                      </a:endParaRPr>
                    </a:p>
                  </a:txBody>
                  <a:tcPr>
                    <a:solidFill>
                      <a:schemeClr val="accent3">
                        <a:lumMod val="60000"/>
                        <a:lumOff val="40000"/>
                      </a:schemeClr>
                    </a:solidFill>
                  </a:tcPr>
                </a:tc>
                <a:extLst>
                  <a:ext uri="{0D108BD9-81ED-4DB2-BD59-A6C34878D82A}">
                    <a16:rowId xmlns:a16="http://schemas.microsoft.com/office/drawing/2014/main" val="10001"/>
                  </a:ext>
                </a:extLst>
              </a:tr>
              <a:tr h="424321">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2016/2017</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dirty="0">
                          <a:effectLst/>
                          <a:latin typeface="Arial Narrow" panose="020B0606020202030204" pitchFamily="34" charset="0"/>
                          <a:ea typeface="Calibri" panose="020F0502020204030204" pitchFamily="34" charset="0"/>
                          <a:cs typeface="Times New Roman" panose="02020603050405020304" pitchFamily="18" charset="0"/>
                        </a:rPr>
                        <a:t>27</a:t>
                      </a: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1800" dirty="0">
                          <a:effectLst/>
                          <a:latin typeface="Arial Narrow" panose="020B0606020202030204" pitchFamily="34" charset="0"/>
                          <a:ea typeface="Calibri" panose="020F0502020204030204" pitchFamily="34" charset="0"/>
                          <a:cs typeface="Times New Roman" panose="02020603050405020304" pitchFamily="18" charset="0"/>
                        </a:rPr>
                        <a:t>18</a:t>
                      </a: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9</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1800" b="1" dirty="0" smtClean="0">
                          <a:latin typeface="Arial Narrow" panose="020B0606020202030204" pitchFamily="34" charset="0"/>
                        </a:rPr>
                        <a:t>66%</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2"/>
                  </a:ext>
                </a:extLst>
              </a:tr>
              <a:tr h="424321">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2017/2018</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28</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24</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4</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1800" b="1" dirty="0" smtClean="0">
                          <a:latin typeface="Arial Narrow" panose="020B0606020202030204" pitchFamily="34" charset="0"/>
                        </a:rPr>
                        <a:t>86%</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3"/>
                  </a:ext>
                </a:extLst>
              </a:tr>
              <a:tr h="424321">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2018/2019</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35</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29</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6</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1800" b="1" dirty="0" smtClean="0">
                          <a:latin typeface="Arial Narrow" panose="020B0606020202030204" pitchFamily="34" charset="0"/>
                        </a:rPr>
                        <a:t>83%</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4"/>
                  </a:ext>
                </a:extLst>
              </a:tr>
              <a:tr h="424321">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2019/2020</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30</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20</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1800" b="1" dirty="0" smtClean="0">
                          <a:latin typeface="Arial Narrow" panose="020B0606020202030204" pitchFamily="34" charset="0"/>
                        </a:rPr>
                        <a:t>66%</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10997249"/>
      </p:ext>
    </p:extLst>
  </p:cSld>
  <p:clrMapOvr>
    <a:masterClrMapping/>
  </p:clrMapOvr>
  <p:transition>
    <p:strips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35956" y="773683"/>
            <a:ext cx="9188088" cy="512768"/>
          </a:xfrm>
        </p:spPr>
        <p:txBody>
          <a:bodyPr>
            <a:noAutofit/>
          </a:bodyPr>
          <a:lstStyle/>
          <a:p>
            <a:pPr lvl="0" algn="l"/>
            <a:r>
              <a:rPr lang="en-ZA" altLang="en-US" sz="2800" dirty="0" smtClean="0">
                <a:solidFill>
                  <a:prstClr val="black"/>
                </a:solidFill>
                <a:latin typeface="Arial" panose="020B0604020202020204" pitchFamily="34" charset="0"/>
                <a:cs typeface="Arial" panose="020B0604020202020204" pitchFamily="34" charset="0"/>
              </a:rPr>
              <a:t/>
            </a:r>
            <a:br>
              <a:rPr lang="en-ZA" altLang="en-US" sz="2800" dirty="0" smtClean="0">
                <a:solidFill>
                  <a:prstClr val="black"/>
                </a:solidFill>
                <a:latin typeface="Arial" panose="020B0604020202020204" pitchFamily="34" charset="0"/>
                <a:cs typeface="Arial" panose="020B0604020202020204" pitchFamily="34" charset="0"/>
              </a:rPr>
            </a:br>
            <a:r>
              <a:rPr lang="en-ZA" altLang="en-US" sz="2800" dirty="0" smtClean="0">
                <a:solidFill>
                  <a:prstClr val="black"/>
                </a:solidFill>
                <a:latin typeface="Arial" panose="020B0604020202020204" pitchFamily="34" charset="0"/>
                <a:cs typeface="Arial" panose="020B0604020202020204" pitchFamily="34" charset="0"/>
              </a:rPr>
              <a:t> </a:t>
            </a:r>
            <a:r>
              <a:rPr lang="en-ZA" altLang="en-US" sz="2800" b="1" dirty="0" smtClean="0">
                <a:solidFill>
                  <a:prstClr val="black"/>
                </a:solidFill>
                <a:latin typeface="Arial" panose="020B0604020202020204" pitchFamily="34" charset="0"/>
                <a:cs typeface="Arial" panose="020B0604020202020204" pitchFamily="34" charset="0"/>
              </a:rPr>
              <a:t>3.2 AUDIT REPORTS STATUS </a:t>
            </a:r>
            <a:br>
              <a:rPr lang="en-ZA" altLang="en-US" sz="2800" b="1" dirty="0" smtClean="0">
                <a:solidFill>
                  <a:prstClr val="black"/>
                </a:solidFill>
                <a:latin typeface="Arial" panose="020B0604020202020204" pitchFamily="34" charset="0"/>
                <a:cs typeface="Arial" panose="020B0604020202020204" pitchFamily="34" charset="0"/>
              </a:rPr>
            </a:br>
            <a:endParaRPr lang="en-ZA" sz="2800" b="1" dirty="0">
              <a:latin typeface="Arial" panose="020B0604020202020204" pitchFamily="34" charset="0"/>
              <a:cs typeface="Arial" panose="020B060402020202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35</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767622642"/>
              </p:ext>
            </p:extLst>
          </p:nvPr>
        </p:nvGraphicFramePr>
        <p:xfrm>
          <a:off x="935957" y="1286452"/>
          <a:ext cx="9649072" cy="3879719"/>
        </p:xfrm>
        <a:graphic>
          <a:graphicData uri="http://schemas.openxmlformats.org/drawingml/2006/table">
            <a:tbl>
              <a:tblPr firstRow="1" bandRow="1">
                <a:tableStyleId>{5C22544A-7EE6-4342-B048-85BDC9FD1C3A}</a:tableStyleId>
              </a:tblPr>
              <a:tblGrid>
                <a:gridCol w="1170350">
                  <a:extLst>
                    <a:ext uri="{9D8B030D-6E8A-4147-A177-3AD203B41FA5}">
                      <a16:colId xmlns:a16="http://schemas.microsoft.com/office/drawing/2014/main" val="20000"/>
                    </a:ext>
                  </a:extLst>
                </a:gridCol>
                <a:gridCol w="1331252">
                  <a:extLst>
                    <a:ext uri="{9D8B030D-6E8A-4147-A177-3AD203B41FA5}">
                      <a16:colId xmlns:a16="http://schemas.microsoft.com/office/drawing/2014/main" val="20001"/>
                    </a:ext>
                  </a:extLst>
                </a:gridCol>
                <a:gridCol w="1215077">
                  <a:extLst>
                    <a:ext uri="{9D8B030D-6E8A-4147-A177-3AD203B41FA5}">
                      <a16:colId xmlns:a16="http://schemas.microsoft.com/office/drawing/2014/main" val="20002"/>
                    </a:ext>
                  </a:extLst>
                </a:gridCol>
                <a:gridCol w="1429492">
                  <a:extLst>
                    <a:ext uri="{9D8B030D-6E8A-4147-A177-3AD203B41FA5}">
                      <a16:colId xmlns:a16="http://schemas.microsoft.com/office/drawing/2014/main" val="20003"/>
                    </a:ext>
                  </a:extLst>
                </a:gridCol>
                <a:gridCol w="2689241">
                  <a:extLst>
                    <a:ext uri="{9D8B030D-6E8A-4147-A177-3AD203B41FA5}">
                      <a16:colId xmlns:a16="http://schemas.microsoft.com/office/drawing/2014/main" val="20004"/>
                    </a:ext>
                  </a:extLst>
                </a:gridCol>
                <a:gridCol w="1813660">
                  <a:extLst>
                    <a:ext uri="{9D8B030D-6E8A-4147-A177-3AD203B41FA5}">
                      <a16:colId xmlns:a16="http://schemas.microsoft.com/office/drawing/2014/main" val="20005"/>
                    </a:ext>
                  </a:extLst>
                </a:gridCol>
              </a:tblGrid>
              <a:tr h="1068567">
                <a:tc>
                  <a:txBody>
                    <a:bodyPr/>
                    <a:lstStyle/>
                    <a:p>
                      <a:r>
                        <a:rPr lang="en-ZA" sz="1800" dirty="0" smtClean="0">
                          <a:latin typeface="Arial" panose="020B0604020202020204" pitchFamily="34" charset="0"/>
                          <a:cs typeface="Arial" panose="020B0604020202020204" pitchFamily="34" charset="0"/>
                        </a:rPr>
                        <a:t>Financial Year </a:t>
                      </a:r>
                      <a:endParaRPr lang="en-ZA" sz="1800" dirty="0">
                        <a:latin typeface="Arial" panose="020B0604020202020204" pitchFamily="34" charset="0"/>
                        <a:cs typeface="Arial" panose="020B0604020202020204" pitchFamily="34" charset="0"/>
                      </a:endParaRPr>
                    </a:p>
                  </a:txBody>
                  <a:tcPr anchor="ctr">
                    <a:solidFill>
                      <a:schemeClr val="accent3"/>
                    </a:solidFill>
                  </a:tcPr>
                </a:tc>
                <a:tc>
                  <a:txBody>
                    <a:bodyPr/>
                    <a:lstStyle/>
                    <a:p>
                      <a:pPr algn="ctr"/>
                      <a:r>
                        <a:rPr lang="en-GB" sz="1800" b="1" dirty="0" smtClean="0">
                          <a:latin typeface="Arial" panose="020B0604020202020204" pitchFamily="34" charset="0"/>
                          <a:cs typeface="Arial" panose="020B0604020202020204" pitchFamily="34" charset="0"/>
                        </a:rPr>
                        <a:t>Planned Opinion</a:t>
                      </a:r>
                      <a:endParaRPr lang="en-ZA" sz="1800" b="1" dirty="0">
                        <a:latin typeface="Arial" panose="020B0604020202020204" pitchFamily="34" charset="0"/>
                        <a:cs typeface="Arial" panose="020B0604020202020204" pitchFamily="34" charset="0"/>
                      </a:endParaRPr>
                    </a:p>
                  </a:txBody>
                  <a:tcPr anchor="ctr">
                    <a:solidFill>
                      <a:schemeClr val="accent3"/>
                    </a:solidFill>
                  </a:tcPr>
                </a:tc>
                <a:tc>
                  <a:txBody>
                    <a:bodyPr/>
                    <a:lstStyle/>
                    <a:p>
                      <a:pPr algn="ctr"/>
                      <a:r>
                        <a:rPr lang="en-GB" sz="1800" b="1" dirty="0" smtClean="0">
                          <a:latin typeface="Arial" panose="020B0604020202020204" pitchFamily="34" charset="0"/>
                          <a:cs typeface="Arial" panose="020B0604020202020204" pitchFamily="34" charset="0"/>
                        </a:rPr>
                        <a:t>Management Report findings</a:t>
                      </a:r>
                      <a:endParaRPr lang="en-ZA" sz="1800" b="1" dirty="0">
                        <a:latin typeface="Arial" panose="020B0604020202020204" pitchFamily="34" charset="0"/>
                        <a:cs typeface="Arial" panose="020B0604020202020204" pitchFamily="34" charset="0"/>
                      </a:endParaRPr>
                    </a:p>
                  </a:txBody>
                  <a:tcPr anchor="ctr">
                    <a:solidFill>
                      <a:schemeClr val="accent3"/>
                    </a:solidFill>
                  </a:tcPr>
                </a:tc>
                <a:tc>
                  <a:txBody>
                    <a:bodyPr/>
                    <a:lstStyle/>
                    <a:p>
                      <a:r>
                        <a:rPr lang="en-GB" sz="1800" dirty="0" smtClean="0">
                          <a:latin typeface="Arial" panose="020B0604020202020204" pitchFamily="34" charset="0"/>
                          <a:cs typeface="Arial" panose="020B0604020202020204" pitchFamily="34" charset="0"/>
                        </a:rPr>
                        <a:t>Obtained</a:t>
                      </a:r>
                      <a:r>
                        <a:rPr lang="en-GB" sz="1800" baseline="0" dirty="0" smtClean="0">
                          <a:latin typeface="Arial" panose="020B0604020202020204" pitchFamily="34" charset="0"/>
                          <a:cs typeface="Arial" panose="020B0604020202020204" pitchFamily="34" charset="0"/>
                        </a:rPr>
                        <a:t> Opinion</a:t>
                      </a:r>
                      <a:endParaRPr lang="en-GB" sz="1800" dirty="0" smtClean="0">
                        <a:latin typeface="Arial" panose="020B0604020202020204" pitchFamily="34" charset="0"/>
                        <a:cs typeface="Arial" panose="020B0604020202020204" pitchFamily="34" charset="0"/>
                      </a:endParaRPr>
                    </a:p>
                  </a:txBody>
                  <a:tcPr anchor="ctr">
                    <a:solidFill>
                      <a:schemeClr val="accent3"/>
                    </a:solidFill>
                  </a:tcPr>
                </a:tc>
                <a:tc>
                  <a:txBody>
                    <a:bodyPr/>
                    <a:lstStyle/>
                    <a:p>
                      <a:r>
                        <a:rPr lang="en-GB" sz="1800" dirty="0" smtClean="0">
                          <a:latin typeface="Arial" panose="020B0604020202020204" pitchFamily="34" charset="0"/>
                          <a:cs typeface="Arial" panose="020B0604020202020204" pitchFamily="34" charset="0"/>
                        </a:rPr>
                        <a:t>Repeated Findings</a:t>
                      </a:r>
                    </a:p>
                  </a:txBody>
                  <a:tcPr anchor="ctr">
                    <a:solidFill>
                      <a:schemeClr val="accent3"/>
                    </a:solidFill>
                  </a:tcPr>
                </a:tc>
                <a:tc>
                  <a:txBody>
                    <a:bodyPr/>
                    <a:lstStyle/>
                    <a:p>
                      <a:r>
                        <a:rPr lang="en-GB" sz="1800" dirty="0" smtClean="0">
                          <a:latin typeface="Arial" panose="020B0604020202020204" pitchFamily="34" charset="0"/>
                          <a:cs typeface="Arial" panose="020B0604020202020204" pitchFamily="34" charset="0"/>
                        </a:rPr>
                        <a:t>Remarks</a:t>
                      </a:r>
                    </a:p>
                  </a:txBody>
                  <a:tcPr anchor="ctr">
                    <a:solidFill>
                      <a:schemeClr val="accent3"/>
                    </a:solidFill>
                  </a:tcPr>
                </a:tc>
                <a:extLst>
                  <a:ext uri="{0D108BD9-81ED-4DB2-BD59-A6C34878D82A}">
                    <a16:rowId xmlns:a16="http://schemas.microsoft.com/office/drawing/2014/main" val="10000"/>
                  </a:ext>
                </a:extLst>
              </a:tr>
              <a:tr h="862476">
                <a:tc>
                  <a:txBody>
                    <a:bodyPr/>
                    <a:lstStyle/>
                    <a:p>
                      <a:pPr marL="0" marR="0">
                        <a:lnSpc>
                          <a:spcPct val="115000"/>
                        </a:lnSpc>
                        <a:spcBef>
                          <a:spcPts val="0"/>
                        </a:spcBef>
                        <a:spcAft>
                          <a:spcPts val="0"/>
                        </a:spcAft>
                      </a:pPr>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2016/2017</a:t>
                      </a: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1000"/>
                        </a:spcAft>
                      </a:pPr>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Unqualified</a:t>
                      </a: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CC00C"/>
                    </a:solidFill>
                  </a:tcPr>
                </a:tc>
                <a:tc>
                  <a:txBody>
                    <a:bodyPr/>
                    <a:lstStyle/>
                    <a:p>
                      <a:pPr marL="0" marR="0" algn="ctr">
                        <a:lnSpc>
                          <a:spcPct val="115000"/>
                        </a:lnSpc>
                        <a:spcBef>
                          <a:spcPts val="0"/>
                        </a:spcBef>
                        <a:spcAft>
                          <a:spcPts val="1000"/>
                        </a:spcAft>
                      </a:pPr>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31</a:t>
                      </a: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CC00C"/>
                    </a:solidFill>
                  </a:tcPr>
                </a:tc>
                <a:tc>
                  <a:txBody>
                    <a:bodyPr/>
                    <a:lstStyle/>
                    <a:p>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Unqualified</a:t>
                      </a:r>
                      <a:endParaRPr lang="en-ZA" sz="1600" b="0" dirty="0">
                        <a:latin typeface="Arial" panose="020B0604020202020204" pitchFamily="34" charset="0"/>
                        <a:cs typeface="Arial" panose="020B0604020202020204" pitchFamily="34" charset="0"/>
                      </a:endParaRPr>
                    </a:p>
                  </a:txBody>
                  <a:tcPr>
                    <a:solidFill>
                      <a:srgbClr val="0CC00C"/>
                    </a:solidFill>
                  </a:tcPr>
                </a:tc>
                <a:tc rowSpan="4">
                  <a:txBody>
                    <a:bodyPr/>
                    <a:lstStyle/>
                    <a:p>
                      <a:r>
                        <a:rPr lang="en-GB" sz="1600" b="0" dirty="0" smtClean="0">
                          <a:latin typeface="Arial" panose="020B0604020202020204" pitchFamily="34" charset="0"/>
                          <a:cs typeface="Arial" panose="020B0604020202020204" pitchFamily="34" charset="0"/>
                        </a:rPr>
                        <a:t>Irregular</a:t>
                      </a:r>
                      <a:r>
                        <a:rPr lang="en-GB" sz="1600" b="0" baseline="0" dirty="0" smtClean="0">
                          <a:latin typeface="Arial" panose="020B0604020202020204" pitchFamily="34" charset="0"/>
                          <a:cs typeface="Arial" panose="020B0604020202020204" pitchFamily="34" charset="0"/>
                        </a:rPr>
                        <a:t> Expenditure, non compliance with SCM Regulations and Pre determined Objectives</a:t>
                      </a:r>
                      <a:endParaRPr lang="en-ZA" sz="1600" b="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rowSpan="4">
                  <a:txBody>
                    <a:bodyPr/>
                    <a:lstStyle/>
                    <a:p>
                      <a:r>
                        <a:rPr lang="en-GB" sz="1600" b="0" dirty="0" smtClean="0">
                          <a:latin typeface="Arial" panose="020B0604020202020204" pitchFamily="34" charset="0"/>
                          <a:cs typeface="Arial" panose="020B0604020202020204" pitchFamily="34" charset="0"/>
                        </a:rPr>
                        <a:t>Annual Financial Statements</a:t>
                      </a:r>
                      <a:r>
                        <a:rPr lang="en-GB" sz="1600" b="0" baseline="0" dirty="0" smtClean="0">
                          <a:latin typeface="Arial" panose="020B0604020202020204" pitchFamily="34" charset="0"/>
                          <a:cs typeface="Arial" panose="020B0604020202020204" pitchFamily="34" charset="0"/>
                        </a:rPr>
                        <a:t> and Fixed Assets register compiled in-house</a:t>
                      </a:r>
                      <a:endParaRPr lang="en-ZA" sz="1600" b="0" dirty="0">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665994">
                <a:tc>
                  <a:txBody>
                    <a:bodyPr/>
                    <a:lstStyle/>
                    <a:p>
                      <a:pPr marL="0" marR="0">
                        <a:lnSpc>
                          <a:spcPct val="115000"/>
                        </a:lnSpc>
                        <a:spcBef>
                          <a:spcPts val="0"/>
                        </a:spcBef>
                        <a:spcAft>
                          <a:spcPts val="0"/>
                        </a:spcAft>
                      </a:pPr>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2016/2017</a:t>
                      </a: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1000"/>
                        </a:spcAft>
                      </a:pPr>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Unqualified</a:t>
                      </a: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CC00C"/>
                    </a:solidFill>
                  </a:tcPr>
                </a:tc>
                <a:tc>
                  <a:txBody>
                    <a:bodyPr/>
                    <a:lstStyle/>
                    <a:p>
                      <a:pPr marL="0" marR="0" algn="ctr">
                        <a:lnSpc>
                          <a:spcPct val="115000"/>
                        </a:lnSpc>
                        <a:spcBef>
                          <a:spcPts val="0"/>
                        </a:spcBef>
                        <a:spcAft>
                          <a:spcPts val="1000"/>
                        </a:spcAft>
                      </a:pP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CC00C"/>
                    </a:solidFill>
                  </a:tcPr>
                </a:tc>
                <a:tc>
                  <a:txBody>
                    <a:bodyPr/>
                    <a:lstStyle/>
                    <a:p>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Unqualified</a:t>
                      </a:r>
                      <a:endParaRPr lang="en-ZA" sz="1600" b="0" dirty="0">
                        <a:latin typeface="Arial" panose="020B0604020202020204" pitchFamily="34" charset="0"/>
                        <a:cs typeface="Arial" panose="020B0604020202020204" pitchFamily="34" charset="0"/>
                      </a:endParaRPr>
                    </a:p>
                  </a:txBody>
                  <a:tcPr>
                    <a:solidFill>
                      <a:srgbClr val="0CC00C"/>
                    </a:solidFill>
                  </a:tcPr>
                </a:tc>
                <a:tc vMerge="1">
                  <a:txBody>
                    <a:bodyPr/>
                    <a:lstStyle/>
                    <a:p>
                      <a:endParaRPr lang="en-ZA" sz="1600" b="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vMerge="1">
                  <a:txBody>
                    <a:bodyPr/>
                    <a:lstStyle/>
                    <a:p>
                      <a:endParaRPr lang="en-ZA" sz="1600" b="0" dirty="0">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2"/>
                  </a:ext>
                </a:extLst>
              </a:tr>
              <a:tr h="665994">
                <a:tc>
                  <a:txBody>
                    <a:bodyPr/>
                    <a:lstStyle/>
                    <a:p>
                      <a:pPr marL="0" marR="0">
                        <a:lnSpc>
                          <a:spcPct val="115000"/>
                        </a:lnSpc>
                        <a:spcBef>
                          <a:spcPts val="0"/>
                        </a:spcBef>
                        <a:spcAft>
                          <a:spcPts val="0"/>
                        </a:spcAft>
                      </a:pPr>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2017/2018</a:t>
                      </a: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1000"/>
                        </a:spcAft>
                      </a:pPr>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Unqualified</a:t>
                      </a: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CC00C"/>
                    </a:solidFill>
                  </a:tcPr>
                </a:tc>
                <a:tc>
                  <a:txBody>
                    <a:bodyPr/>
                    <a:lstStyle/>
                    <a:p>
                      <a:pPr marL="0" marR="0" algn="ctr">
                        <a:lnSpc>
                          <a:spcPct val="115000"/>
                        </a:lnSpc>
                        <a:spcBef>
                          <a:spcPts val="0"/>
                        </a:spcBef>
                        <a:spcAft>
                          <a:spcPts val="1000"/>
                        </a:spcAft>
                      </a:pP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CC00C"/>
                    </a:solidFill>
                  </a:tcPr>
                </a:tc>
                <a:tc>
                  <a:txBody>
                    <a:bodyPr/>
                    <a:lstStyle/>
                    <a:p>
                      <a:r>
                        <a:rPr lang="en-US" sz="1600" b="0" dirty="0" smtClean="0">
                          <a:effectLst/>
                          <a:latin typeface="Arial" panose="020B0604020202020204" pitchFamily="34" charset="0"/>
                          <a:cs typeface="Arial" panose="020B0604020202020204" pitchFamily="34" charset="0"/>
                        </a:rPr>
                        <a:t>Qualified</a:t>
                      </a:r>
                      <a:endParaRPr lang="en-ZA" sz="1600" b="0" dirty="0">
                        <a:latin typeface="Arial" panose="020B0604020202020204" pitchFamily="34" charset="0"/>
                        <a:cs typeface="Arial" panose="020B0604020202020204" pitchFamily="34" charset="0"/>
                      </a:endParaRPr>
                    </a:p>
                  </a:txBody>
                  <a:tcPr>
                    <a:solidFill>
                      <a:srgbClr val="FFC000"/>
                    </a:solidFill>
                  </a:tcPr>
                </a:tc>
                <a:tc vMerge="1">
                  <a:txBody>
                    <a:bodyPr/>
                    <a:lstStyle/>
                    <a:p>
                      <a:endParaRPr lang="en-ZA" sz="1600" b="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vMerge="1">
                  <a:txBody>
                    <a:bodyPr/>
                    <a:lstStyle/>
                    <a:p>
                      <a:endParaRPr lang="en-ZA" sz="1600" b="0" dirty="0">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3"/>
                  </a:ext>
                </a:extLst>
              </a:tr>
              <a:tr h="496535">
                <a:tc>
                  <a:txBody>
                    <a:bodyPr/>
                    <a:lstStyle/>
                    <a:p>
                      <a:pPr marL="0" marR="0">
                        <a:lnSpc>
                          <a:spcPct val="115000"/>
                        </a:lnSpc>
                        <a:spcBef>
                          <a:spcPts val="0"/>
                        </a:spcBef>
                        <a:spcAft>
                          <a:spcPts val="0"/>
                        </a:spcAft>
                      </a:pPr>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2018/2019</a:t>
                      </a: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1000"/>
                        </a:spcAft>
                      </a:pPr>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Unqualified</a:t>
                      </a: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CC00C"/>
                    </a:solidFill>
                  </a:tcPr>
                </a:tc>
                <a:tc>
                  <a:txBody>
                    <a:bodyPr/>
                    <a:lstStyle/>
                    <a:p>
                      <a:pPr marL="0" marR="0" algn="ctr">
                        <a:lnSpc>
                          <a:spcPct val="115000"/>
                        </a:lnSpc>
                        <a:spcBef>
                          <a:spcPts val="0"/>
                        </a:spcBef>
                        <a:spcAft>
                          <a:spcPts val="1000"/>
                        </a:spcAft>
                      </a:pPr>
                      <a:endParaRPr lang="en-US" sz="16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CC00C"/>
                    </a:solidFill>
                  </a:tcPr>
                </a:tc>
                <a:tc>
                  <a:txBody>
                    <a:bodyPr/>
                    <a:lstStyle/>
                    <a:p>
                      <a:r>
                        <a:rPr lang="en-US" sz="1600" b="0" dirty="0" smtClean="0">
                          <a:effectLst/>
                          <a:latin typeface="Arial" panose="020B0604020202020204" pitchFamily="34" charset="0"/>
                          <a:ea typeface="Times New Roman" panose="02020603050405020304" pitchFamily="18" charset="0"/>
                          <a:cs typeface="Arial" panose="020B0604020202020204" pitchFamily="34" charset="0"/>
                        </a:rPr>
                        <a:t>Unqualified</a:t>
                      </a:r>
                      <a:endParaRPr lang="en-ZA" sz="1600" b="0" dirty="0">
                        <a:latin typeface="Arial" panose="020B0604020202020204" pitchFamily="34" charset="0"/>
                        <a:cs typeface="Arial" panose="020B0604020202020204" pitchFamily="34" charset="0"/>
                      </a:endParaRPr>
                    </a:p>
                  </a:txBody>
                  <a:tcPr>
                    <a:solidFill>
                      <a:srgbClr val="0CC00C"/>
                    </a:solidFill>
                  </a:tcPr>
                </a:tc>
                <a:tc vMerge="1">
                  <a:txBody>
                    <a:bodyPr/>
                    <a:lstStyle/>
                    <a:p>
                      <a:endParaRPr lang="en-ZA" sz="1600" b="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vMerge="1">
                  <a:txBody>
                    <a:bodyPr/>
                    <a:lstStyle/>
                    <a:p>
                      <a:endParaRPr lang="en-ZA" sz="1600" b="0" dirty="0">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50425428"/>
      </p:ext>
    </p:extLst>
  </p:cSld>
  <p:clrMapOvr>
    <a:masterClrMapping/>
  </p:clrMapOvr>
  <p:transition>
    <p:strips dir="l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3" y="919270"/>
            <a:ext cx="9591199" cy="512768"/>
          </a:xfrm>
        </p:spPr>
        <p:txBody>
          <a:bodyPr>
            <a:noAutofit/>
          </a:bodyPr>
          <a:lstStyle/>
          <a:p>
            <a:r>
              <a:rPr lang="en-GB" altLang="en-US" sz="2800" dirty="0" smtClean="0">
                <a:solidFill>
                  <a:prstClr val="black"/>
                </a:solidFill>
                <a:latin typeface="Arial" panose="020B0604020202020204" pitchFamily="34" charset="0"/>
                <a:cs typeface="Arial" panose="020B0604020202020204" pitchFamily="34" charset="0"/>
              </a:rPr>
              <a:t>3.3   BREAKDOWN OF UIF </a:t>
            </a:r>
            <a:endParaRPr lang="en-US" sz="2800" dirty="0">
              <a:latin typeface="Arial" panose="020B0604020202020204" pitchFamily="34" charset="0"/>
              <a:cs typeface="Arial" panose="020B060402020202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36</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0403614"/>
              </p:ext>
            </p:extLst>
          </p:nvPr>
        </p:nvGraphicFramePr>
        <p:xfrm>
          <a:off x="791940" y="1392988"/>
          <a:ext cx="9721080" cy="3721749"/>
        </p:xfrm>
        <a:graphic>
          <a:graphicData uri="http://schemas.openxmlformats.org/drawingml/2006/table">
            <a:tbl>
              <a:tblPr firstRow="1" bandRow="1">
                <a:tableStyleId>{5C22544A-7EE6-4342-B048-85BDC9FD1C3A}</a:tableStyleId>
              </a:tblPr>
              <a:tblGrid>
                <a:gridCol w="1685599">
                  <a:extLst>
                    <a:ext uri="{9D8B030D-6E8A-4147-A177-3AD203B41FA5}">
                      <a16:colId xmlns:a16="http://schemas.microsoft.com/office/drawing/2014/main" val="20000"/>
                    </a:ext>
                  </a:extLst>
                </a:gridCol>
                <a:gridCol w="1715910">
                  <a:extLst>
                    <a:ext uri="{9D8B030D-6E8A-4147-A177-3AD203B41FA5}">
                      <a16:colId xmlns:a16="http://schemas.microsoft.com/office/drawing/2014/main" val="20001"/>
                    </a:ext>
                  </a:extLst>
                </a:gridCol>
                <a:gridCol w="1425678">
                  <a:extLst>
                    <a:ext uri="{9D8B030D-6E8A-4147-A177-3AD203B41FA5}">
                      <a16:colId xmlns:a16="http://schemas.microsoft.com/office/drawing/2014/main" val="20002"/>
                    </a:ext>
                  </a:extLst>
                </a:gridCol>
                <a:gridCol w="1520459">
                  <a:extLst>
                    <a:ext uri="{9D8B030D-6E8A-4147-A177-3AD203B41FA5}">
                      <a16:colId xmlns:a16="http://schemas.microsoft.com/office/drawing/2014/main" val="20003"/>
                    </a:ext>
                  </a:extLst>
                </a:gridCol>
                <a:gridCol w="1027230">
                  <a:extLst>
                    <a:ext uri="{9D8B030D-6E8A-4147-A177-3AD203B41FA5}">
                      <a16:colId xmlns:a16="http://schemas.microsoft.com/office/drawing/2014/main" val="20004"/>
                    </a:ext>
                  </a:extLst>
                </a:gridCol>
                <a:gridCol w="1504237">
                  <a:extLst>
                    <a:ext uri="{9D8B030D-6E8A-4147-A177-3AD203B41FA5}">
                      <a16:colId xmlns:a16="http://schemas.microsoft.com/office/drawing/2014/main" val="20005"/>
                    </a:ext>
                  </a:extLst>
                </a:gridCol>
                <a:gridCol w="841967">
                  <a:extLst>
                    <a:ext uri="{9D8B030D-6E8A-4147-A177-3AD203B41FA5}">
                      <a16:colId xmlns:a16="http://schemas.microsoft.com/office/drawing/2014/main" val="20006"/>
                    </a:ext>
                  </a:extLst>
                </a:gridCol>
              </a:tblGrid>
              <a:tr h="714490">
                <a:tc>
                  <a:txBody>
                    <a:bodyPr/>
                    <a:lstStyle/>
                    <a:p>
                      <a:r>
                        <a:rPr lang="en-ZA" sz="1600" dirty="0" smtClean="0">
                          <a:solidFill>
                            <a:schemeClr val="tx1"/>
                          </a:solidFill>
                          <a:latin typeface="+mj-lt"/>
                          <a:cs typeface="Arial" pitchFamily="34" charset="0"/>
                        </a:rPr>
                        <a:t>FINANCIAL</a:t>
                      </a:r>
                      <a:r>
                        <a:rPr lang="en-ZA" sz="1600" baseline="0" dirty="0" smtClean="0">
                          <a:solidFill>
                            <a:schemeClr val="tx1"/>
                          </a:solidFill>
                          <a:latin typeface="+mj-lt"/>
                          <a:cs typeface="Arial" pitchFamily="34" charset="0"/>
                        </a:rPr>
                        <a:t> YEARS</a:t>
                      </a:r>
                      <a:endParaRPr lang="en-ZA" sz="1600" dirty="0">
                        <a:solidFill>
                          <a:schemeClr val="tx1"/>
                        </a:solidFill>
                        <a:latin typeface="+mj-lt"/>
                        <a:cs typeface="Arial" pitchFamily="34" charset="0"/>
                      </a:endParaRPr>
                    </a:p>
                  </a:txBody>
                  <a:tcPr anchor="ctr">
                    <a:solidFill>
                      <a:schemeClr val="accent3">
                        <a:lumMod val="60000"/>
                        <a:lumOff val="40000"/>
                      </a:schemeClr>
                    </a:solidFill>
                  </a:tcPr>
                </a:tc>
                <a:tc>
                  <a:txBody>
                    <a:bodyPr/>
                    <a:lstStyle/>
                    <a:p>
                      <a:r>
                        <a:rPr lang="en-ZA" sz="1600" dirty="0" smtClean="0">
                          <a:solidFill>
                            <a:schemeClr val="tx1"/>
                          </a:solidFill>
                          <a:latin typeface="+mj-lt"/>
                          <a:cs typeface="Arial" pitchFamily="34" charset="0"/>
                        </a:rPr>
                        <a:t>UNAUTHORIZED</a:t>
                      </a:r>
                    </a:p>
                    <a:p>
                      <a:r>
                        <a:rPr lang="en-ZA" sz="1600" baseline="0" dirty="0" smtClean="0">
                          <a:solidFill>
                            <a:schemeClr val="tx1"/>
                          </a:solidFill>
                          <a:latin typeface="+mj-lt"/>
                          <a:cs typeface="Arial" pitchFamily="34" charset="0"/>
                        </a:rPr>
                        <a:t>Expenditure </a:t>
                      </a:r>
                      <a:endParaRPr lang="en-ZA" sz="1600" dirty="0">
                        <a:solidFill>
                          <a:schemeClr val="tx1"/>
                        </a:solidFill>
                        <a:latin typeface="+mj-lt"/>
                        <a:cs typeface="Arial" pitchFamily="34" charset="0"/>
                      </a:endParaRPr>
                    </a:p>
                  </a:txBody>
                  <a:tcPr anchor="ctr">
                    <a:solidFill>
                      <a:schemeClr val="accent3">
                        <a:lumMod val="60000"/>
                        <a:lumOff val="40000"/>
                      </a:schemeClr>
                    </a:solidFill>
                  </a:tcPr>
                </a:tc>
                <a:tc>
                  <a:txBody>
                    <a:bodyPr/>
                    <a:lstStyle/>
                    <a:p>
                      <a:r>
                        <a:rPr lang="en-GB" sz="1600" dirty="0" smtClean="0">
                          <a:solidFill>
                            <a:schemeClr val="tx1"/>
                          </a:solidFill>
                          <a:latin typeface="+mj-lt"/>
                          <a:cs typeface="Arial" pitchFamily="34" charset="0"/>
                        </a:rPr>
                        <a:t>Amount written off</a:t>
                      </a:r>
                      <a:endParaRPr lang="en-ZA" sz="1600" dirty="0">
                        <a:solidFill>
                          <a:schemeClr val="tx1"/>
                        </a:solidFill>
                        <a:latin typeface="+mj-lt"/>
                        <a:cs typeface="Arial" pitchFamily="34" charset="0"/>
                      </a:endParaRPr>
                    </a:p>
                  </a:txBody>
                  <a:tcPr anchor="ctr">
                    <a:solidFill>
                      <a:schemeClr val="accent3">
                        <a:lumMod val="60000"/>
                        <a:lumOff val="40000"/>
                      </a:schemeClr>
                    </a:solidFill>
                  </a:tcPr>
                </a:tc>
                <a:tc>
                  <a:txBody>
                    <a:bodyPr/>
                    <a:lstStyle/>
                    <a:p>
                      <a:r>
                        <a:rPr lang="en-ZA" sz="1600" dirty="0" smtClean="0">
                          <a:solidFill>
                            <a:schemeClr val="tx1"/>
                          </a:solidFill>
                          <a:latin typeface="+mj-lt"/>
                          <a:cs typeface="Arial" pitchFamily="34" charset="0"/>
                        </a:rPr>
                        <a:t>IRREGULAR</a:t>
                      </a:r>
                      <a:r>
                        <a:rPr lang="en-ZA" sz="1600" baseline="0" dirty="0" smtClean="0">
                          <a:solidFill>
                            <a:schemeClr val="tx1"/>
                          </a:solidFill>
                          <a:latin typeface="+mj-lt"/>
                          <a:cs typeface="Arial" pitchFamily="34" charset="0"/>
                        </a:rPr>
                        <a:t> EXPENDITURE </a:t>
                      </a:r>
                      <a:endParaRPr lang="en-ZA" sz="1600" dirty="0">
                        <a:solidFill>
                          <a:schemeClr val="tx1"/>
                        </a:solidFill>
                        <a:latin typeface="+mj-lt"/>
                        <a:cs typeface="Arial" pitchFamily="34" charset="0"/>
                      </a:endParaRPr>
                    </a:p>
                  </a:txBody>
                  <a:tcPr anchor="ctr">
                    <a:solidFill>
                      <a:schemeClr val="accent3">
                        <a:lumMod val="60000"/>
                        <a:lumOff val="40000"/>
                      </a:schemeClr>
                    </a:solidFill>
                  </a:tcPr>
                </a:tc>
                <a:tc>
                  <a:txBody>
                    <a:bodyPr/>
                    <a:lstStyle/>
                    <a:p>
                      <a:r>
                        <a:rPr lang="en-GB" sz="1600" dirty="0" smtClean="0">
                          <a:solidFill>
                            <a:schemeClr val="tx1"/>
                          </a:solidFill>
                          <a:latin typeface="+mj-lt"/>
                          <a:cs typeface="Arial" pitchFamily="34" charset="0"/>
                        </a:rPr>
                        <a:t>Amount</a:t>
                      </a:r>
                      <a:r>
                        <a:rPr lang="en-GB" sz="1600" baseline="0" dirty="0" smtClean="0">
                          <a:solidFill>
                            <a:schemeClr val="tx1"/>
                          </a:solidFill>
                          <a:latin typeface="+mj-lt"/>
                          <a:cs typeface="Arial" pitchFamily="34" charset="0"/>
                        </a:rPr>
                        <a:t> written off</a:t>
                      </a:r>
                      <a:endParaRPr lang="en-ZA" sz="1600" dirty="0">
                        <a:solidFill>
                          <a:schemeClr val="tx1"/>
                        </a:solidFill>
                        <a:latin typeface="+mj-lt"/>
                        <a:cs typeface="Arial" pitchFamily="34" charset="0"/>
                      </a:endParaRPr>
                    </a:p>
                  </a:txBody>
                  <a:tcPr anchor="ctr">
                    <a:solidFill>
                      <a:schemeClr val="accent3">
                        <a:lumMod val="60000"/>
                        <a:lumOff val="40000"/>
                      </a:schemeClr>
                    </a:solidFill>
                  </a:tcPr>
                </a:tc>
                <a:tc>
                  <a:txBody>
                    <a:bodyPr/>
                    <a:lstStyle/>
                    <a:p>
                      <a:r>
                        <a:rPr lang="en-ZA" sz="1600" dirty="0" smtClean="0">
                          <a:solidFill>
                            <a:schemeClr val="tx1"/>
                          </a:solidFill>
                          <a:latin typeface="+mj-lt"/>
                          <a:cs typeface="Arial" pitchFamily="34" charset="0"/>
                        </a:rPr>
                        <a:t>WASTEFULL</a:t>
                      </a:r>
                      <a:r>
                        <a:rPr lang="en-ZA" sz="1600" baseline="0" dirty="0" smtClean="0">
                          <a:solidFill>
                            <a:schemeClr val="tx1"/>
                          </a:solidFill>
                          <a:latin typeface="+mj-lt"/>
                          <a:cs typeface="Arial" pitchFamily="34" charset="0"/>
                        </a:rPr>
                        <a:t> AND FRUITLESS </a:t>
                      </a:r>
                      <a:endParaRPr lang="en-ZA" sz="1600" dirty="0">
                        <a:solidFill>
                          <a:schemeClr val="tx1"/>
                        </a:solidFill>
                        <a:latin typeface="+mj-lt"/>
                        <a:cs typeface="Arial" pitchFamily="34" charset="0"/>
                      </a:endParaRPr>
                    </a:p>
                  </a:txBody>
                  <a:tcPr anchor="ctr">
                    <a:solidFill>
                      <a:schemeClr val="accent3">
                        <a:lumMod val="60000"/>
                        <a:lumOff val="40000"/>
                      </a:schemeClr>
                    </a:solidFill>
                  </a:tcPr>
                </a:tc>
                <a:tc>
                  <a:txBody>
                    <a:bodyPr/>
                    <a:lstStyle/>
                    <a:p>
                      <a:r>
                        <a:rPr lang="en-GB" sz="1600" dirty="0" smtClean="0">
                          <a:solidFill>
                            <a:schemeClr val="tx1"/>
                          </a:solidFill>
                          <a:latin typeface="+mj-lt"/>
                          <a:cs typeface="Arial" pitchFamily="34" charset="0"/>
                        </a:rPr>
                        <a:t>Amount Written off</a:t>
                      </a:r>
                      <a:endParaRPr lang="en-ZA" sz="1600" dirty="0">
                        <a:solidFill>
                          <a:schemeClr val="tx1"/>
                        </a:solidFill>
                        <a:latin typeface="+mj-lt"/>
                        <a:cs typeface="Arial" pitchFamily="34" charset="0"/>
                      </a:endParaRPr>
                    </a:p>
                  </a:txBody>
                  <a:tcPr anchor="ctr">
                    <a:solidFill>
                      <a:schemeClr val="accent3">
                        <a:lumMod val="60000"/>
                        <a:lumOff val="40000"/>
                      </a:schemeClr>
                    </a:solidFill>
                  </a:tcPr>
                </a:tc>
                <a:extLst>
                  <a:ext uri="{0D108BD9-81ED-4DB2-BD59-A6C34878D82A}">
                    <a16:rowId xmlns:a16="http://schemas.microsoft.com/office/drawing/2014/main" val="10000"/>
                  </a:ext>
                </a:extLst>
              </a:tr>
              <a:tr h="551829">
                <a:tc>
                  <a:txBody>
                    <a:bodyPr/>
                    <a:lstStyle/>
                    <a:p>
                      <a:pPr marL="0" marR="0" algn="ctr">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2016/2017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baseline="0" dirty="0" smtClean="0"/>
                        <a:t>R46 876 841</a:t>
                      </a:r>
                      <a:endParaRPr lang="en-US" dirty="0"/>
                    </a:p>
                  </a:txBody>
                  <a:tcPr marL="68580" marR="68580" marT="0" marB="0">
                    <a:solidFill>
                      <a:schemeClr val="accent3">
                        <a:lumMod val="60000"/>
                        <a:lumOff val="40000"/>
                      </a:schemeClr>
                    </a:solidFill>
                  </a:tcPr>
                </a:tc>
                <a:tc>
                  <a:txBody>
                    <a:bodyPr/>
                    <a:lstStyle/>
                    <a:p>
                      <a:r>
                        <a:rPr lang="en-US" dirty="0" smtClean="0"/>
                        <a:t>0</a:t>
                      </a:r>
                      <a:endParaRPr lang="en-US" dirty="0"/>
                    </a:p>
                  </a:txBody>
                  <a:tcPr marL="68580" marR="68580" marT="0" marB="0">
                    <a:solidFill>
                      <a:schemeClr val="accent3">
                        <a:lumMod val="60000"/>
                        <a:lumOff val="40000"/>
                      </a:schemeClr>
                    </a:solidFill>
                  </a:tcPr>
                </a:tc>
                <a:tc>
                  <a:txBody>
                    <a:bodyPr/>
                    <a:lstStyle/>
                    <a:p>
                      <a:r>
                        <a:rPr lang="en-US" dirty="0" smtClean="0"/>
                        <a:t>R10 888 057</a:t>
                      </a:r>
                      <a:endParaRPr lang="en-US" dirty="0"/>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R1 439</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1"/>
                  </a:ext>
                </a:extLst>
              </a:tr>
              <a:tr h="659838">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2017/2018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baseline="0" dirty="0" smtClean="0"/>
                        <a:t>R48 020 749</a:t>
                      </a:r>
                      <a:endParaRPr lang="en-US" dirty="0"/>
                    </a:p>
                  </a:txBody>
                  <a:tcPr marL="68580" marR="68580" marT="0" marB="0">
                    <a:solidFill>
                      <a:schemeClr val="accent3">
                        <a:lumMod val="60000"/>
                        <a:lumOff val="40000"/>
                      </a:schemeClr>
                    </a:solidFill>
                  </a:tcPr>
                </a:tc>
                <a:tc>
                  <a:txBody>
                    <a:bodyPr/>
                    <a:lstStyle/>
                    <a:p>
                      <a:r>
                        <a:rPr lang="en-US" dirty="0" smtClean="0"/>
                        <a:t>0</a:t>
                      </a:r>
                      <a:endParaRPr lang="en-US" dirty="0"/>
                    </a:p>
                  </a:txBody>
                  <a:tcPr marL="68580" marR="68580" marT="0" marB="0">
                    <a:solidFill>
                      <a:schemeClr val="accent3">
                        <a:lumMod val="60000"/>
                        <a:lumOff val="40000"/>
                      </a:schemeClr>
                    </a:solidFill>
                  </a:tcPr>
                </a:tc>
                <a:tc>
                  <a:txBody>
                    <a:bodyPr/>
                    <a:lstStyle/>
                    <a:p>
                      <a:r>
                        <a:rPr lang="en-US" dirty="0" smtClean="0"/>
                        <a:t>R88</a:t>
                      </a:r>
                      <a:r>
                        <a:rPr lang="en-US" baseline="0" dirty="0" smtClean="0"/>
                        <a:t> 006 923</a:t>
                      </a:r>
                      <a:endParaRPr lang="en-US" dirty="0"/>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R88 006 923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baseline="0" dirty="0" smtClean="0">
                          <a:effectLst/>
                          <a:latin typeface="Calibri" panose="020F0502020204030204" pitchFamily="34" charset="0"/>
                          <a:ea typeface="Times New Roman" panose="02020603050405020304" pitchFamily="18" charset="0"/>
                          <a:cs typeface="Times New Roman" panose="02020603050405020304" pitchFamily="18" charset="0"/>
                        </a:rPr>
                        <a:t>R64 862</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2"/>
                  </a:ext>
                </a:extLst>
              </a:tr>
              <a:tr h="582259">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2018/2019</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baseline="0" dirty="0" smtClean="0"/>
                        <a:t>R60 197 372</a:t>
                      </a:r>
                      <a:endParaRPr lang="en-US" dirty="0"/>
                    </a:p>
                  </a:txBody>
                  <a:tcPr marL="68580" marR="68580" marT="0" marB="0">
                    <a:solidFill>
                      <a:schemeClr val="accent3">
                        <a:lumMod val="60000"/>
                        <a:lumOff val="40000"/>
                      </a:schemeClr>
                    </a:solidFill>
                  </a:tcPr>
                </a:tc>
                <a:tc>
                  <a:txBody>
                    <a:bodyPr/>
                    <a:lstStyle/>
                    <a:p>
                      <a:r>
                        <a:rPr lang="en-US" dirty="0" smtClean="0"/>
                        <a:t>R46 876 841</a:t>
                      </a:r>
                      <a:endParaRPr lang="en-US" dirty="0"/>
                    </a:p>
                  </a:txBody>
                  <a:tcPr marL="68580" marR="68580" marT="0" marB="0">
                    <a:solidFill>
                      <a:schemeClr val="accent3">
                        <a:lumMod val="60000"/>
                        <a:lumOff val="40000"/>
                      </a:schemeClr>
                    </a:solidFill>
                  </a:tcPr>
                </a:tc>
                <a:tc>
                  <a:txBody>
                    <a:bodyPr/>
                    <a:lstStyle/>
                    <a:p>
                      <a:r>
                        <a:rPr lang="en-US" dirty="0" smtClean="0"/>
                        <a:t>R64 647 354</a:t>
                      </a:r>
                      <a:endParaRPr lang="en-US" dirty="0"/>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50 289 647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R103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3"/>
                  </a:ext>
                </a:extLst>
              </a:tr>
              <a:tr h="670104">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2019/2020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dirty="0" smtClean="0"/>
                        <a:t>R48</a:t>
                      </a:r>
                      <a:r>
                        <a:rPr lang="en-US" baseline="0" dirty="0" smtClean="0"/>
                        <a:t> 175 022</a:t>
                      </a:r>
                      <a:endParaRPr lang="en-US" dirty="0"/>
                    </a:p>
                  </a:txBody>
                  <a:tcPr marL="68580" marR="68580" marT="0" marB="0">
                    <a:solidFill>
                      <a:schemeClr val="accent3">
                        <a:lumMod val="60000"/>
                        <a:lumOff val="40000"/>
                      </a:schemeClr>
                    </a:solidFill>
                  </a:tcPr>
                </a:tc>
                <a:tc>
                  <a:txBody>
                    <a:bodyPr/>
                    <a:lstStyle/>
                    <a:p>
                      <a:r>
                        <a:rPr lang="en-US" dirty="0" smtClean="0"/>
                        <a:t>0</a:t>
                      </a:r>
                      <a:endParaRPr lang="en-US" dirty="0"/>
                    </a:p>
                  </a:txBody>
                  <a:tcPr marL="68580" marR="68580" marT="0" marB="0">
                    <a:solidFill>
                      <a:schemeClr val="accent3">
                        <a:lumMod val="60000"/>
                        <a:lumOff val="40000"/>
                      </a:schemeClr>
                    </a:solidFill>
                  </a:tcPr>
                </a:tc>
                <a:tc>
                  <a:txBody>
                    <a:bodyPr/>
                    <a:lstStyle/>
                    <a:p>
                      <a:r>
                        <a:rPr lang="en-US" dirty="0" smtClean="0"/>
                        <a:t>R80 623</a:t>
                      </a:r>
                      <a:r>
                        <a:rPr lang="en-US" baseline="0" dirty="0" smtClean="0"/>
                        <a:t> 040</a:t>
                      </a:r>
                      <a:endParaRPr lang="en-US" dirty="0"/>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45 050 098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baseline="0" dirty="0" smtClean="0">
                          <a:effectLst/>
                          <a:latin typeface="Calibri" panose="020F0502020204030204" pitchFamily="34" charset="0"/>
                          <a:ea typeface="Times New Roman" panose="02020603050405020304" pitchFamily="18" charset="0"/>
                          <a:cs typeface="Times New Roman" panose="02020603050405020304" pitchFamily="18" charset="0"/>
                        </a:rPr>
                        <a:t>R8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98185015"/>
      </p:ext>
    </p:extLst>
  </p:cSld>
  <p:clrMapOvr>
    <a:masterClrMapping/>
  </p:clrMapOvr>
  <p:transition>
    <p:strips dir="l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3" y="919269"/>
            <a:ext cx="9591199" cy="718509"/>
          </a:xfrm>
        </p:spPr>
        <p:txBody>
          <a:bodyPr>
            <a:normAutofit fontScale="90000"/>
          </a:bodyPr>
          <a:lstStyle/>
          <a:p>
            <a:pPr algn="l"/>
            <a:r>
              <a:rPr lang="en-GB" altLang="en-US" sz="2400" dirty="0" smtClean="0">
                <a:solidFill>
                  <a:prstClr val="black"/>
                </a:solidFill>
                <a:latin typeface="Arial" panose="020B0604020202020204" pitchFamily="34" charset="0"/>
                <a:cs typeface="Arial" panose="020B0604020202020204" pitchFamily="34" charset="0"/>
              </a:rPr>
              <a:t> </a:t>
            </a:r>
            <a:r>
              <a:rPr lang="en-GB" altLang="en-US" sz="3100" b="1" dirty="0" smtClean="0">
                <a:solidFill>
                  <a:prstClr val="black"/>
                </a:solidFill>
                <a:latin typeface="Arial" panose="020B0604020202020204" pitchFamily="34" charset="0"/>
                <a:cs typeface="Arial" panose="020B0604020202020204" pitchFamily="34" charset="0"/>
              </a:rPr>
              <a:t>3.4 IMPLEMENTATION OF POST AUDIT ACTION PLAN </a:t>
            </a:r>
            <a:endParaRPr lang="en-US" sz="31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37</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91585207"/>
              </p:ext>
            </p:extLst>
          </p:nvPr>
        </p:nvGraphicFramePr>
        <p:xfrm>
          <a:off x="935958" y="1853803"/>
          <a:ext cx="9188085" cy="3197344"/>
        </p:xfrm>
        <a:graphic>
          <a:graphicData uri="http://schemas.openxmlformats.org/drawingml/2006/table">
            <a:tbl>
              <a:tblPr firstRow="1" bandRow="1">
                <a:tableStyleId>{5C22544A-7EE6-4342-B048-85BDC9FD1C3A}</a:tableStyleId>
              </a:tblPr>
              <a:tblGrid>
                <a:gridCol w="1837617">
                  <a:extLst>
                    <a:ext uri="{9D8B030D-6E8A-4147-A177-3AD203B41FA5}">
                      <a16:colId xmlns:a16="http://schemas.microsoft.com/office/drawing/2014/main" val="20000"/>
                    </a:ext>
                  </a:extLst>
                </a:gridCol>
                <a:gridCol w="1837617">
                  <a:extLst>
                    <a:ext uri="{9D8B030D-6E8A-4147-A177-3AD203B41FA5}">
                      <a16:colId xmlns:a16="http://schemas.microsoft.com/office/drawing/2014/main" val="20001"/>
                    </a:ext>
                  </a:extLst>
                </a:gridCol>
                <a:gridCol w="1837617">
                  <a:extLst>
                    <a:ext uri="{9D8B030D-6E8A-4147-A177-3AD203B41FA5}">
                      <a16:colId xmlns:a16="http://schemas.microsoft.com/office/drawing/2014/main" val="20002"/>
                    </a:ext>
                  </a:extLst>
                </a:gridCol>
                <a:gridCol w="410048">
                  <a:extLst>
                    <a:ext uri="{9D8B030D-6E8A-4147-A177-3AD203B41FA5}">
                      <a16:colId xmlns:a16="http://schemas.microsoft.com/office/drawing/2014/main" val="20003"/>
                    </a:ext>
                  </a:extLst>
                </a:gridCol>
                <a:gridCol w="3265186">
                  <a:extLst>
                    <a:ext uri="{9D8B030D-6E8A-4147-A177-3AD203B41FA5}">
                      <a16:colId xmlns:a16="http://schemas.microsoft.com/office/drawing/2014/main" val="20004"/>
                    </a:ext>
                  </a:extLst>
                </a:gridCol>
              </a:tblGrid>
              <a:tr h="855104">
                <a:tc>
                  <a:txBody>
                    <a:bodyPr/>
                    <a:lstStyle/>
                    <a:p>
                      <a:r>
                        <a:rPr lang="en-ZA" dirty="0" smtClean="0">
                          <a:solidFill>
                            <a:schemeClr val="tx1"/>
                          </a:solidFill>
                        </a:rPr>
                        <a:t>Issues raised</a:t>
                      </a:r>
                      <a:endParaRPr lang="en-ZA" dirty="0">
                        <a:solidFill>
                          <a:schemeClr val="tx1"/>
                        </a:solidFill>
                      </a:endParaRPr>
                    </a:p>
                  </a:txBody>
                  <a:tcPr>
                    <a:solidFill>
                      <a:schemeClr val="accent3">
                        <a:lumMod val="40000"/>
                        <a:lumOff val="60000"/>
                      </a:schemeClr>
                    </a:solidFill>
                  </a:tcPr>
                </a:tc>
                <a:tc>
                  <a:txBody>
                    <a:bodyPr/>
                    <a:lstStyle/>
                    <a:p>
                      <a:r>
                        <a:rPr lang="en-ZA" dirty="0" smtClean="0">
                          <a:solidFill>
                            <a:schemeClr val="tx1"/>
                          </a:solidFill>
                        </a:rPr>
                        <a:t>Issues resolved</a:t>
                      </a:r>
                      <a:endParaRPr lang="en-ZA" dirty="0">
                        <a:solidFill>
                          <a:schemeClr val="tx1"/>
                        </a:solidFill>
                      </a:endParaRPr>
                    </a:p>
                  </a:txBody>
                  <a:tcPr>
                    <a:solidFill>
                      <a:schemeClr val="accent3">
                        <a:lumMod val="40000"/>
                        <a:lumOff val="60000"/>
                      </a:schemeClr>
                    </a:solidFill>
                  </a:tcPr>
                </a:tc>
                <a:tc>
                  <a:txBody>
                    <a:bodyPr/>
                    <a:lstStyle/>
                    <a:p>
                      <a:r>
                        <a:rPr lang="en-ZA" dirty="0" smtClean="0">
                          <a:solidFill>
                            <a:schemeClr val="tx1"/>
                          </a:solidFill>
                        </a:rPr>
                        <a:t>Issues outstanding </a:t>
                      </a:r>
                      <a:endParaRPr lang="en-ZA" dirty="0">
                        <a:solidFill>
                          <a:schemeClr val="tx1"/>
                        </a:solidFill>
                      </a:endParaRPr>
                    </a:p>
                  </a:txBody>
                  <a:tcPr>
                    <a:solidFill>
                      <a:schemeClr val="accent3">
                        <a:lumMod val="40000"/>
                        <a:lumOff val="60000"/>
                      </a:schemeClr>
                    </a:solidFill>
                  </a:tcPr>
                </a:tc>
                <a:tc>
                  <a:txBody>
                    <a:bodyPr/>
                    <a:lstStyle/>
                    <a:p>
                      <a:endParaRPr lang="en-ZA" dirty="0">
                        <a:solidFill>
                          <a:schemeClr val="tx1"/>
                        </a:solidFill>
                      </a:endParaRPr>
                    </a:p>
                  </a:txBody>
                  <a:tcPr>
                    <a:solidFill>
                      <a:schemeClr val="accent3">
                        <a:lumMod val="40000"/>
                        <a:lumOff val="60000"/>
                      </a:schemeClr>
                    </a:solidFill>
                  </a:tcPr>
                </a:tc>
                <a:tc>
                  <a:txBody>
                    <a:bodyPr/>
                    <a:lstStyle/>
                    <a:p>
                      <a:r>
                        <a:rPr lang="en-ZA" dirty="0" smtClean="0">
                          <a:solidFill>
                            <a:schemeClr val="tx1"/>
                          </a:solidFill>
                        </a:rPr>
                        <a:t>Confirmed by internal audit</a:t>
                      </a:r>
                      <a:endParaRPr lang="en-ZA"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0"/>
                  </a:ext>
                </a:extLst>
              </a:tr>
              <a:tr h="2342240">
                <a:tc>
                  <a:txBody>
                    <a:bodyPr/>
                    <a:lstStyle/>
                    <a:p>
                      <a:pPr algn="ctr"/>
                      <a:r>
                        <a:rPr lang="en-ZA" dirty="0" smtClean="0"/>
                        <a:t>65</a:t>
                      </a:r>
                      <a:endParaRPr lang="en-ZA" dirty="0"/>
                    </a:p>
                  </a:txBody>
                  <a:tcPr>
                    <a:solidFill>
                      <a:schemeClr val="accent3">
                        <a:lumMod val="40000"/>
                        <a:lumOff val="60000"/>
                      </a:schemeClr>
                    </a:solidFill>
                  </a:tcPr>
                </a:tc>
                <a:tc>
                  <a:txBody>
                    <a:bodyPr/>
                    <a:lstStyle/>
                    <a:p>
                      <a:pPr algn="ctr"/>
                      <a:r>
                        <a:rPr lang="en-ZA" smtClean="0"/>
                        <a:t>57</a:t>
                      </a:r>
                      <a:endParaRPr lang="en-ZA" dirty="0"/>
                    </a:p>
                  </a:txBody>
                  <a:tcPr>
                    <a:solidFill>
                      <a:schemeClr val="accent3">
                        <a:lumMod val="40000"/>
                        <a:lumOff val="60000"/>
                      </a:schemeClr>
                    </a:solidFill>
                  </a:tcPr>
                </a:tc>
                <a:tc>
                  <a:txBody>
                    <a:bodyPr/>
                    <a:lstStyle/>
                    <a:p>
                      <a:pPr algn="ctr"/>
                      <a:r>
                        <a:rPr lang="en-GB" dirty="0" smtClean="0"/>
                        <a:t>8</a:t>
                      </a:r>
                      <a:endParaRPr lang="en-ZA" dirty="0"/>
                    </a:p>
                  </a:txBody>
                  <a:tcPr>
                    <a:solidFill>
                      <a:schemeClr val="accent3">
                        <a:lumMod val="40000"/>
                        <a:lumOff val="60000"/>
                      </a:schemeClr>
                    </a:solidFill>
                  </a:tcPr>
                </a:tc>
                <a:tc>
                  <a:txBody>
                    <a:bodyPr/>
                    <a:lstStyle/>
                    <a:p>
                      <a:pPr algn="ctr"/>
                      <a:endParaRPr lang="en-ZA" dirty="0"/>
                    </a:p>
                  </a:txBody>
                  <a:tcPr>
                    <a:solidFill>
                      <a:schemeClr val="accent3">
                        <a:lumMod val="40000"/>
                        <a:lumOff val="60000"/>
                      </a:schemeClr>
                    </a:solidFill>
                  </a:tcPr>
                </a:tc>
                <a:tc>
                  <a:txBody>
                    <a:bodyPr/>
                    <a:lstStyle/>
                    <a:p>
                      <a:pPr algn="l"/>
                      <a:r>
                        <a:rPr lang="en-GB" dirty="0" smtClean="0"/>
                        <a:t>Internal Audit Unit was able to do follow up on progress on action plan and monitoring were done by PMT</a:t>
                      </a:r>
                      <a:r>
                        <a:rPr lang="en-GB" baseline="0" dirty="0" smtClean="0"/>
                        <a:t> and Audit Steering Committee and Audit Committee</a:t>
                      </a:r>
                      <a:r>
                        <a:rPr lang="en-GB" dirty="0" smtClean="0"/>
                        <a:t> </a:t>
                      </a:r>
                      <a:endParaRPr lang="en-ZA" dirty="0"/>
                    </a:p>
                  </a:txBody>
                  <a:tcPr>
                    <a:solidFill>
                      <a:schemeClr val="accent3">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08090340"/>
      </p:ext>
    </p:extLst>
  </p:cSld>
  <p:clrMapOvr>
    <a:masterClrMapping/>
  </p:clrMapOvr>
  <p:transition>
    <p:strips dir="l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791940" y="701675"/>
            <a:ext cx="9332104" cy="504056"/>
          </a:xfrm>
        </p:spPr>
        <p:txBody>
          <a:bodyPr>
            <a:normAutofit fontScale="90000"/>
          </a:bodyPr>
          <a:lstStyle/>
          <a:p>
            <a:pPr algn="l"/>
            <a:r>
              <a:rPr lang="en-US" sz="2400" dirty="0" smtClean="0"/>
              <a:t>	</a:t>
            </a:r>
            <a:r>
              <a:rPr lang="en-US" sz="2800" b="1" dirty="0" smtClean="0">
                <a:latin typeface="Arial Narrow" panose="020B0606020202030204" pitchFamily="34" charset="0"/>
              </a:rPr>
              <a:t>3.5 KEY RECURRING AUDIT FINDINGS</a:t>
            </a:r>
            <a:endParaRPr lang="en-US" sz="28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38</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84089455"/>
              </p:ext>
            </p:extLst>
          </p:nvPr>
        </p:nvGraphicFramePr>
        <p:xfrm>
          <a:off x="935807" y="1205731"/>
          <a:ext cx="9721081" cy="4998720"/>
        </p:xfrm>
        <a:graphic>
          <a:graphicData uri="http://schemas.openxmlformats.org/drawingml/2006/table">
            <a:tbl>
              <a:tblPr firstRow="1" bandRow="1">
                <a:tableStyleId>{5C22544A-7EE6-4342-B048-85BDC9FD1C3A}</a:tableStyleId>
              </a:tblPr>
              <a:tblGrid>
                <a:gridCol w="2046543">
                  <a:extLst>
                    <a:ext uri="{9D8B030D-6E8A-4147-A177-3AD203B41FA5}">
                      <a16:colId xmlns:a16="http://schemas.microsoft.com/office/drawing/2014/main" val="20000"/>
                    </a:ext>
                  </a:extLst>
                </a:gridCol>
                <a:gridCol w="1913897">
                  <a:extLst>
                    <a:ext uri="{9D8B030D-6E8A-4147-A177-3AD203B41FA5}">
                      <a16:colId xmlns:a16="http://schemas.microsoft.com/office/drawing/2014/main" val="20001"/>
                    </a:ext>
                  </a:extLst>
                </a:gridCol>
                <a:gridCol w="2252280">
                  <a:extLst>
                    <a:ext uri="{9D8B030D-6E8A-4147-A177-3AD203B41FA5}">
                      <a16:colId xmlns:a16="http://schemas.microsoft.com/office/drawing/2014/main" val="20002"/>
                    </a:ext>
                  </a:extLst>
                </a:gridCol>
                <a:gridCol w="2356232">
                  <a:extLst>
                    <a:ext uri="{9D8B030D-6E8A-4147-A177-3AD203B41FA5}">
                      <a16:colId xmlns:a16="http://schemas.microsoft.com/office/drawing/2014/main" val="20003"/>
                    </a:ext>
                  </a:extLst>
                </a:gridCol>
                <a:gridCol w="1152129">
                  <a:extLst>
                    <a:ext uri="{9D8B030D-6E8A-4147-A177-3AD203B41FA5}">
                      <a16:colId xmlns:a16="http://schemas.microsoft.com/office/drawing/2014/main" val="20004"/>
                    </a:ext>
                  </a:extLst>
                </a:gridCol>
              </a:tblGrid>
              <a:tr h="370840">
                <a:tc>
                  <a:txBody>
                    <a:bodyPr/>
                    <a:lstStyle/>
                    <a:p>
                      <a:pPr algn="ctr"/>
                      <a:r>
                        <a:rPr lang="en-ZA" sz="1600" dirty="0" smtClean="0">
                          <a:solidFill>
                            <a:schemeClr val="tx1"/>
                          </a:solidFill>
                          <a:latin typeface="Arial" panose="020B0604020202020204" pitchFamily="34" charset="0"/>
                          <a:cs typeface="Arial" panose="020B0604020202020204" pitchFamily="34" charset="0"/>
                        </a:rPr>
                        <a:t>Key audit finding</a:t>
                      </a:r>
                      <a:endParaRPr lang="en-ZA" sz="1600"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Root course</a:t>
                      </a:r>
                      <a:endParaRPr lang="en-ZA" sz="1600"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Mitigation</a:t>
                      </a:r>
                      <a:endParaRPr lang="en-ZA" sz="1600"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Progress</a:t>
                      </a:r>
                      <a:endParaRPr lang="en-ZA" sz="1600"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Likely to recur YES/NO</a:t>
                      </a:r>
                      <a:endParaRPr lang="en-ZA" sz="1600"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0"/>
                  </a:ext>
                </a:extLst>
              </a:tr>
              <a:tr h="370840">
                <a:tc>
                  <a:txBody>
                    <a:bodyPr/>
                    <a:lstStyle/>
                    <a:p>
                      <a:pPr marL="0" marR="0" indent="0" algn="l" defTabSz="1072827" rtl="0" eaLnBrk="1" fontAlgn="auto" latinLnBrk="0" hangingPunct="1">
                        <a:lnSpc>
                          <a:spcPct val="100000"/>
                        </a:lnSpc>
                        <a:spcBef>
                          <a:spcPts val="0"/>
                        </a:spcBef>
                        <a:spcAft>
                          <a:spcPts val="0"/>
                        </a:spcAft>
                        <a:buClrTx/>
                        <a:buSzTx/>
                        <a:buFontTx/>
                        <a:buNone/>
                        <a:tabLst/>
                        <a:defRPr/>
                      </a:pPr>
                      <a:r>
                        <a:rPr lang="en-ZA" sz="1600" dirty="0" smtClean="0">
                          <a:latin typeface="Arial" panose="020B0604020202020204" pitchFamily="34" charset="0"/>
                          <a:cs typeface="Arial" panose="020B0604020202020204" pitchFamily="34" charset="0"/>
                        </a:rPr>
                        <a:t>Irregular</a:t>
                      </a:r>
                      <a:r>
                        <a:rPr lang="en-ZA" sz="1600" baseline="0" dirty="0" smtClean="0">
                          <a:latin typeface="Arial" panose="020B0604020202020204" pitchFamily="34" charset="0"/>
                          <a:cs typeface="Arial" panose="020B0604020202020204" pitchFamily="34" charset="0"/>
                        </a:rPr>
                        <a:t> expenditure</a:t>
                      </a:r>
                      <a:endParaRPr lang="en-ZA" sz="1600" dirty="0" smtClean="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ZA" sz="1600" dirty="0" smtClean="0">
                          <a:latin typeface="Arial" panose="020B0604020202020204" pitchFamily="34" charset="0"/>
                          <a:cs typeface="Arial" panose="020B0604020202020204" pitchFamily="34" charset="0"/>
                        </a:rPr>
                        <a:t>Non compliance with SCM regulations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ZA" sz="1600" dirty="0" smtClean="0">
                          <a:latin typeface="Arial" panose="020B0604020202020204" pitchFamily="34" charset="0"/>
                          <a:cs typeface="Arial" panose="020B0604020202020204" pitchFamily="34" charset="0"/>
                        </a:rPr>
                        <a:t>Use</a:t>
                      </a:r>
                      <a:r>
                        <a:rPr lang="en-ZA" sz="1600" baseline="0" dirty="0" smtClean="0">
                          <a:latin typeface="Arial" panose="020B0604020202020204" pitchFamily="34" charset="0"/>
                          <a:cs typeface="Arial" panose="020B0604020202020204" pitchFamily="34" charset="0"/>
                        </a:rPr>
                        <a:t> compliance checklist to ensure compliance with all SCM regulations.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ZA" sz="1600" dirty="0" smtClean="0">
                          <a:latin typeface="Arial" panose="020B0604020202020204" pitchFamily="34" charset="0"/>
                          <a:cs typeface="Arial" panose="020B0604020202020204" pitchFamily="34" charset="0"/>
                        </a:rPr>
                        <a:t>Irregular expenditure incurred in the current year for multi</a:t>
                      </a:r>
                      <a:r>
                        <a:rPr lang="en-ZA" sz="1600" baseline="0" dirty="0" smtClean="0">
                          <a:latin typeface="Arial" panose="020B0604020202020204" pitchFamily="34" charset="0"/>
                          <a:cs typeface="Arial" panose="020B0604020202020204" pitchFamily="34" charset="0"/>
                        </a:rPr>
                        <a:t> year projects from previous financial statements. </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ZA" sz="1600" dirty="0" smtClean="0">
                          <a:latin typeface="Arial" panose="020B0604020202020204" pitchFamily="34" charset="0"/>
                          <a:cs typeface="Arial" panose="020B0604020202020204" pitchFamily="34" charset="0"/>
                        </a:rPr>
                        <a:t>Yes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974190">
                <a:tc>
                  <a:txBody>
                    <a:bodyPr/>
                    <a:lstStyle/>
                    <a:p>
                      <a:r>
                        <a:rPr lang="en-ZA" sz="1600" dirty="0" smtClean="0">
                          <a:latin typeface="Arial" panose="020B0604020202020204" pitchFamily="34" charset="0"/>
                          <a:cs typeface="Arial" panose="020B0604020202020204" pitchFamily="34" charset="0"/>
                        </a:rPr>
                        <a:t>Unauthorised expenditure.</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ZA" sz="1600" dirty="0" smtClean="0">
                          <a:latin typeface="Arial" panose="020B0604020202020204" pitchFamily="34" charset="0"/>
                          <a:cs typeface="Arial" panose="020B0604020202020204" pitchFamily="34" charset="0"/>
                        </a:rPr>
                        <a:t>Non payment of government properties</a:t>
                      </a:r>
                      <a:r>
                        <a:rPr lang="en-ZA" sz="1600" baseline="0" dirty="0" smtClean="0">
                          <a:latin typeface="Arial" panose="020B0604020202020204" pitchFamily="34" charset="0"/>
                          <a:cs typeface="Arial" panose="020B0604020202020204" pitchFamily="34" charset="0"/>
                        </a:rPr>
                        <a:t> accounts. Under-Projection</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ZA" sz="1600" dirty="0" smtClean="0">
                          <a:latin typeface="Arial" panose="020B0604020202020204" pitchFamily="34" charset="0"/>
                          <a:cs typeface="Arial" panose="020B0604020202020204" pitchFamily="34" charset="0"/>
                        </a:rPr>
                        <a:t>Engage National Treasury for intervention. </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ZA" sz="1600" dirty="0" smtClean="0">
                          <a:latin typeface="Arial" panose="020B0604020202020204" pitchFamily="34" charset="0"/>
                          <a:cs typeface="Arial" panose="020B0604020202020204" pitchFamily="34" charset="0"/>
                        </a:rPr>
                        <a:t>Two letters written to National Treasury for intervention. </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ZA" sz="1600" dirty="0" smtClean="0">
                          <a:latin typeface="Arial" panose="020B0604020202020204" pitchFamily="34" charset="0"/>
                          <a:cs typeface="Arial" panose="020B0604020202020204" pitchFamily="34" charset="0"/>
                        </a:rPr>
                        <a:t>Yes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2"/>
                  </a:ext>
                </a:extLst>
              </a:tr>
              <a:tr h="974190">
                <a:tc>
                  <a:txBody>
                    <a:bodyPr/>
                    <a:lstStyle/>
                    <a:p>
                      <a:r>
                        <a:rPr lang="en-GB" sz="1600" dirty="0" smtClean="0">
                          <a:latin typeface="Arial" panose="020B0604020202020204" pitchFamily="34" charset="0"/>
                          <a:cs typeface="Arial" panose="020B0604020202020204" pitchFamily="34" charset="0"/>
                        </a:rPr>
                        <a:t>Misstatements of accounts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No accurate review due time contracts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To</a:t>
                      </a:r>
                      <a:r>
                        <a:rPr lang="en-GB" sz="1600" baseline="0" dirty="0" smtClean="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Appoint all critical posts in Budget and Treasury to perform the work monthly</a:t>
                      </a:r>
                    </a:p>
                    <a:p>
                      <a:r>
                        <a:rPr lang="en-GB" sz="1600" dirty="0" smtClean="0">
                          <a:latin typeface="Arial" panose="020B0604020202020204" pitchFamily="34" charset="0"/>
                          <a:cs typeface="Arial" panose="020B0604020202020204" pitchFamily="34" charset="0"/>
                        </a:rPr>
                        <a:t> To compile quarterly AFS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Two posts still vacant of Manager SCM and</a:t>
                      </a:r>
                      <a:r>
                        <a:rPr lang="en-GB" sz="1600" baseline="0" dirty="0" smtClean="0">
                          <a:latin typeface="Arial" panose="020B0604020202020204" pitchFamily="34" charset="0"/>
                          <a:cs typeface="Arial" panose="020B0604020202020204" pitchFamily="34" charset="0"/>
                        </a:rPr>
                        <a:t> Revenue</a:t>
                      </a:r>
                    </a:p>
                    <a:p>
                      <a:endParaRPr lang="en-GB" sz="1600" baseline="0" dirty="0" smtClean="0">
                        <a:latin typeface="Arial" panose="020B0604020202020204" pitchFamily="34" charset="0"/>
                        <a:cs typeface="Arial" panose="020B0604020202020204" pitchFamily="34" charset="0"/>
                      </a:endParaRPr>
                    </a:p>
                    <a:p>
                      <a:r>
                        <a:rPr lang="en-GB" sz="1600" baseline="0" dirty="0" smtClean="0">
                          <a:latin typeface="Arial" panose="020B0604020202020204" pitchFamily="34" charset="0"/>
                          <a:cs typeface="Arial" panose="020B0604020202020204" pitchFamily="34" charset="0"/>
                        </a:rPr>
                        <a:t>Quarterly AFS are compiled </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Yes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70182081"/>
      </p:ext>
    </p:extLst>
  </p:cSld>
  <p:clrMapOvr>
    <a:masterClrMapping/>
  </p:clrMapOvr>
  <p:transition>
    <p:strips dir="l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791940" y="701675"/>
            <a:ext cx="9332104" cy="504056"/>
          </a:xfrm>
        </p:spPr>
        <p:txBody>
          <a:bodyPr>
            <a:normAutofit fontScale="90000"/>
          </a:bodyPr>
          <a:lstStyle/>
          <a:p>
            <a:pPr algn="l"/>
            <a:r>
              <a:rPr lang="en-US" sz="2400" dirty="0" smtClean="0"/>
              <a:t>	</a:t>
            </a:r>
            <a:r>
              <a:rPr lang="en-US" sz="2800" b="1" dirty="0" smtClean="0">
                <a:latin typeface="Arial Narrow" panose="020B0606020202030204" pitchFamily="34" charset="0"/>
              </a:rPr>
              <a:t>3.5 KEY RECURRING AUDIT FINDINGS CONTINUE…..</a:t>
            </a:r>
            <a:endParaRPr lang="en-US" sz="28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39</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765594253"/>
              </p:ext>
            </p:extLst>
          </p:nvPr>
        </p:nvGraphicFramePr>
        <p:xfrm>
          <a:off x="935807" y="1205731"/>
          <a:ext cx="9721081" cy="3234790"/>
        </p:xfrm>
        <a:graphic>
          <a:graphicData uri="http://schemas.openxmlformats.org/drawingml/2006/table">
            <a:tbl>
              <a:tblPr firstRow="1" bandRow="1">
                <a:tableStyleId>{5C22544A-7EE6-4342-B048-85BDC9FD1C3A}</a:tableStyleId>
              </a:tblPr>
              <a:tblGrid>
                <a:gridCol w="2046543">
                  <a:extLst>
                    <a:ext uri="{9D8B030D-6E8A-4147-A177-3AD203B41FA5}">
                      <a16:colId xmlns:a16="http://schemas.microsoft.com/office/drawing/2014/main" val="20000"/>
                    </a:ext>
                  </a:extLst>
                </a:gridCol>
                <a:gridCol w="1913897">
                  <a:extLst>
                    <a:ext uri="{9D8B030D-6E8A-4147-A177-3AD203B41FA5}">
                      <a16:colId xmlns:a16="http://schemas.microsoft.com/office/drawing/2014/main" val="20001"/>
                    </a:ext>
                  </a:extLst>
                </a:gridCol>
                <a:gridCol w="2252280">
                  <a:extLst>
                    <a:ext uri="{9D8B030D-6E8A-4147-A177-3AD203B41FA5}">
                      <a16:colId xmlns:a16="http://schemas.microsoft.com/office/drawing/2014/main" val="20002"/>
                    </a:ext>
                  </a:extLst>
                </a:gridCol>
                <a:gridCol w="2356232">
                  <a:extLst>
                    <a:ext uri="{9D8B030D-6E8A-4147-A177-3AD203B41FA5}">
                      <a16:colId xmlns:a16="http://schemas.microsoft.com/office/drawing/2014/main" val="20003"/>
                    </a:ext>
                  </a:extLst>
                </a:gridCol>
                <a:gridCol w="1152129">
                  <a:extLst>
                    <a:ext uri="{9D8B030D-6E8A-4147-A177-3AD203B41FA5}">
                      <a16:colId xmlns:a16="http://schemas.microsoft.com/office/drawing/2014/main" val="20004"/>
                    </a:ext>
                  </a:extLst>
                </a:gridCol>
              </a:tblGrid>
              <a:tr h="370840">
                <a:tc>
                  <a:txBody>
                    <a:bodyPr/>
                    <a:lstStyle/>
                    <a:p>
                      <a:pPr algn="ctr"/>
                      <a:r>
                        <a:rPr lang="en-ZA" sz="1600" dirty="0" smtClean="0">
                          <a:solidFill>
                            <a:schemeClr val="tx1"/>
                          </a:solidFill>
                          <a:latin typeface="Arial" panose="020B0604020202020204" pitchFamily="34" charset="0"/>
                          <a:cs typeface="Arial" panose="020B0604020202020204" pitchFamily="34" charset="0"/>
                        </a:rPr>
                        <a:t>Key audit finding</a:t>
                      </a:r>
                      <a:endParaRPr lang="en-ZA" sz="1600"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Root course</a:t>
                      </a:r>
                      <a:endParaRPr lang="en-ZA" sz="1600"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Mitigation</a:t>
                      </a:r>
                      <a:endParaRPr lang="en-ZA" sz="1600"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Progress</a:t>
                      </a:r>
                      <a:endParaRPr lang="en-ZA" sz="1600"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Likely to recur YES/NO</a:t>
                      </a:r>
                      <a:endParaRPr lang="en-ZA" sz="1600" dirty="0">
                        <a:solidFill>
                          <a:schemeClr val="tx1"/>
                        </a:solidFill>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0"/>
                  </a:ext>
                </a:extLst>
              </a:tr>
              <a:tr h="370840">
                <a:tc>
                  <a:txBody>
                    <a:bodyPr/>
                    <a:lstStyle/>
                    <a:p>
                      <a:r>
                        <a:rPr lang="en-GB" sz="1600" dirty="0" smtClean="0">
                          <a:latin typeface="Arial" panose="020B0604020202020204" pitchFamily="34" charset="0"/>
                          <a:cs typeface="Arial" panose="020B0604020202020204" pitchFamily="34" charset="0"/>
                        </a:rPr>
                        <a:t>Appointments of people working</a:t>
                      </a:r>
                      <a:r>
                        <a:rPr lang="en-GB" sz="1600" baseline="0" dirty="0" smtClean="0">
                          <a:latin typeface="Arial" panose="020B0604020202020204" pitchFamily="34" charset="0"/>
                          <a:cs typeface="Arial" panose="020B0604020202020204" pitchFamily="34" charset="0"/>
                        </a:rPr>
                        <a:t> for states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False disclosure on MBD 4 by</a:t>
                      </a:r>
                      <a:r>
                        <a:rPr lang="en-GB" sz="1600" baseline="0" dirty="0" smtClean="0">
                          <a:latin typeface="Arial" panose="020B0604020202020204" pitchFamily="34" charset="0"/>
                          <a:cs typeface="Arial" panose="020B0604020202020204" pitchFamily="34" charset="0"/>
                        </a:rPr>
                        <a:t> service providers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Procured Vetting system to verify the profile of service provider</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System</a:t>
                      </a:r>
                      <a:r>
                        <a:rPr lang="en-GB" sz="1600" baseline="0" dirty="0" smtClean="0">
                          <a:latin typeface="Arial" panose="020B0604020202020204" pitchFamily="34" charset="0"/>
                          <a:cs typeface="Arial" panose="020B0604020202020204" pitchFamily="34" charset="0"/>
                        </a:rPr>
                        <a:t> was bought in January 2021</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Yes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974190">
                <a:tc>
                  <a:txBody>
                    <a:bodyPr/>
                    <a:lstStyle/>
                    <a:p>
                      <a:r>
                        <a:rPr lang="en-GB" sz="1600" dirty="0" smtClean="0">
                          <a:latin typeface="Arial" panose="020B0604020202020204" pitchFamily="34" charset="0"/>
                          <a:cs typeface="Arial" panose="020B0604020202020204" pitchFamily="34" charset="0"/>
                        </a:rPr>
                        <a:t>Pre determined</a:t>
                      </a:r>
                      <a:r>
                        <a:rPr lang="en-GB" sz="1600" baseline="0" dirty="0" smtClean="0">
                          <a:latin typeface="Arial" panose="020B0604020202020204" pitchFamily="34" charset="0"/>
                          <a:cs typeface="Arial" panose="020B0604020202020204" pitchFamily="34" charset="0"/>
                        </a:rPr>
                        <a:t> objectives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Not fully compliant to SMART principle</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Review</a:t>
                      </a:r>
                      <a:r>
                        <a:rPr lang="en-GB" sz="1600" baseline="0" dirty="0" smtClean="0">
                          <a:latin typeface="Arial" panose="020B0604020202020204" pitchFamily="34" charset="0"/>
                          <a:cs typeface="Arial" panose="020B0604020202020204" pitchFamily="34" charset="0"/>
                        </a:rPr>
                        <a:t> indicators and targets</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Adjustment of</a:t>
                      </a:r>
                      <a:r>
                        <a:rPr lang="en-GB" sz="1600" baseline="0" dirty="0" smtClean="0">
                          <a:latin typeface="Arial" panose="020B0604020202020204" pitchFamily="34" charset="0"/>
                          <a:cs typeface="Arial" panose="020B0604020202020204" pitchFamily="34" charset="0"/>
                        </a:rPr>
                        <a:t> SDBIP was concluded</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en-GB" sz="1600" dirty="0" smtClean="0">
                          <a:latin typeface="Arial" panose="020B0604020202020204" pitchFamily="34" charset="0"/>
                          <a:cs typeface="Arial" panose="020B0604020202020204" pitchFamily="34" charset="0"/>
                        </a:rPr>
                        <a:t>No</a:t>
                      </a:r>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2"/>
                  </a:ext>
                </a:extLst>
              </a:tr>
              <a:tr h="370840">
                <a:tc>
                  <a:txBody>
                    <a:bodyPr/>
                    <a:lstStyle/>
                    <a:p>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endParaRPr lang="en-ZA"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3166071"/>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6" y="629667"/>
            <a:ext cx="9591199" cy="613071"/>
          </a:xfrm>
        </p:spPr>
        <p:txBody>
          <a:bodyPr>
            <a:normAutofit fontScale="90000"/>
          </a:bodyPr>
          <a:lstStyle/>
          <a:p>
            <a:pPr marL="571500" indent="-571500" algn="l">
              <a:buFont typeface="Wingdings" panose="05000000000000000000" pitchFamily="2" charset="2"/>
              <a:buChar char="q"/>
            </a:pPr>
            <a:r>
              <a:rPr lang="en-US" sz="4400" b="1" dirty="0" smtClean="0">
                <a:latin typeface="Arial Narrow" panose="020B0606020202030204" pitchFamily="34" charset="0"/>
              </a:rPr>
              <a:t>Table of Contents</a:t>
            </a:r>
            <a:endParaRPr lang="en-ZA" sz="4400" b="1" dirty="0">
              <a:latin typeface="Arial Narrow" panose="020B0606020202030204" pitchFamily="34" charset="0"/>
            </a:endParaRPr>
          </a:p>
        </p:txBody>
      </p:sp>
      <p:sp>
        <p:nvSpPr>
          <p:cNvPr id="6" name="Content Placeholder 5"/>
          <p:cNvSpPr>
            <a:spLocks noGrp="1"/>
          </p:cNvSpPr>
          <p:nvPr>
            <p:ph idx="1"/>
          </p:nvPr>
        </p:nvSpPr>
        <p:spPr>
          <a:xfrm>
            <a:off x="532846" y="1402772"/>
            <a:ext cx="9980174" cy="4123439"/>
          </a:xfrm>
        </p:spPr>
        <p:txBody>
          <a:bodyPr>
            <a:noAutofit/>
          </a:bodyPr>
          <a:lstStyle/>
          <a:p>
            <a:pPr marL="0" lvl="0" indent="0" defTabSz="914400" eaLnBrk="0" fontAlgn="base" hangingPunct="0">
              <a:spcAft>
                <a:spcPct val="0"/>
              </a:spcAft>
              <a:buNone/>
            </a:pPr>
            <a:r>
              <a:rPr lang="en-GB" altLang="en-US" sz="1800" b="1" dirty="0" smtClean="0">
                <a:solidFill>
                  <a:prstClr val="black"/>
                </a:solidFill>
                <a:latin typeface="Arial Narrow" panose="020B0606020202030204" pitchFamily="34" charset="0"/>
              </a:rPr>
              <a:t>2</a:t>
            </a:r>
            <a:r>
              <a:rPr lang="en-GB" altLang="en-US" sz="1800" b="1" dirty="0">
                <a:solidFill>
                  <a:prstClr val="black"/>
                </a:solidFill>
                <a:latin typeface="Arial Narrow" panose="020B0606020202030204" pitchFamily="34" charset="0"/>
              </a:rPr>
              <a:t>.   State of Finances- Financial Viability</a:t>
            </a:r>
          </a:p>
          <a:p>
            <a:pPr marL="0" lvl="0" indent="0" defTabSz="914400" eaLnBrk="0" fontAlgn="base" hangingPunct="0">
              <a:spcAft>
                <a:spcPct val="0"/>
              </a:spcAft>
              <a:buNone/>
            </a:pPr>
            <a:r>
              <a:rPr lang="en-GB" altLang="en-US" sz="1800" dirty="0">
                <a:solidFill>
                  <a:prstClr val="black"/>
                </a:solidFill>
                <a:latin typeface="Arial Narrow" panose="020B0606020202030204" pitchFamily="34" charset="0"/>
              </a:rPr>
              <a:t>  2.1 Reflection of five years overall performance </a:t>
            </a:r>
            <a:r>
              <a:rPr lang="en-GB" altLang="en-US" sz="1800" dirty="0" smtClean="0">
                <a:solidFill>
                  <a:prstClr val="black"/>
                </a:solidFill>
                <a:latin typeface="Arial Narrow" panose="020B0606020202030204" pitchFamily="34" charset="0"/>
              </a:rPr>
              <a:t>on Financial Viability</a:t>
            </a:r>
          </a:p>
          <a:p>
            <a:pPr marL="0" indent="0" defTabSz="914400" eaLnBrk="0" fontAlgn="base" hangingPunct="0">
              <a:spcAft>
                <a:spcPct val="0"/>
              </a:spcAft>
              <a:buNone/>
            </a:pPr>
            <a:r>
              <a:rPr lang="en-GB" altLang="en-US" sz="1800" dirty="0" smtClean="0">
                <a:solidFill>
                  <a:prstClr val="black"/>
                </a:solidFill>
                <a:latin typeface="Arial Narrow" panose="020B0606020202030204" pitchFamily="34" charset="0"/>
              </a:rPr>
              <a:t>  2.2 </a:t>
            </a:r>
            <a:r>
              <a:rPr lang="en-GB" altLang="en-US" sz="1800" dirty="0">
                <a:solidFill>
                  <a:prstClr val="black"/>
                </a:solidFill>
                <a:latin typeface="Arial Narrow" panose="020B0606020202030204" pitchFamily="34" charset="0"/>
              </a:rPr>
              <a:t>Budget Assessments</a:t>
            </a:r>
          </a:p>
          <a:p>
            <a:pPr marL="0" lvl="0" indent="0" defTabSz="914400" eaLnBrk="0" fontAlgn="base" hangingPunct="0">
              <a:spcAft>
                <a:spcPct val="0"/>
              </a:spcAft>
              <a:buNone/>
            </a:pPr>
            <a:r>
              <a:rPr lang="en-GB" altLang="en-US" sz="1800" dirty="0" smtClean="0">
                <a:solidFill>
                  <a:prstClr val="black"/>
                </a:solidFill>
                <a:latin typeface="Arial Narrow" panose="020B0606020202030204" pitchFamily="34" charset="0"/>
              </a:rPr>
              <a:t>  2.3 Revenue </a:t>
            </a:r>
            <a:r>
              <a:rPr lang="en-GB" altLang="en-US" sz="1800" dirty="0">
                <a:solidFill>
                  <a:prstClr val="black"/>
                </a:solidFill>
                <a:latin typeface="Arial Narrow" panose="020B0606020202030204" pitchFamily="34" charset="0"/>
              </a:rPr>
              <a:t>collection </a:t>
            </a:r>
            <a:r>
              <a:rPr lang="en-GB" altLang="en-US" sz="1800" dirty="0" smtClean="0">
                <a:solidFill>
                  <a:prstClr val="black"/>
                </a:solidFill>
                <a:latin typeface="Arial Narrow" panose="020B0606020202030204" pitchFamily="34" charset="0"/>
              </a:rPr>
              <a:t>by revenue source</a:t>
            </a:r>
            <a:endParaRPr lang="en-GB" altLang="en-US" sz="1800" dirty="0">
              <a:solidFill>
                <a:prstClr val="black"/>
              </a:solidFill>
              <a:latin typeface="Arial Narrow" panose="020B0606020202030204" pitchFamily="34" charset="0"/>
            </a:endParaRPr>
          </a:p>
          <a:p>
            <a:pPr marL="0" lvl="0" indent="0" defTabSz="914400" eaLnBrk="0" fontAlgn="base" hangingPunct="0">
              <a:spcAft>
                <a:spcPct val="0"/>
              </a:spcAft>
              <a:buNone/>
            </a:pPr>
            <a:r>
              <a:rPr lang="en-GB" altLang="en-US" sz="1800" dirty="0">
                <a:solidFill>
                  <a:prstClr val="black"/>
                </a:solidFill>
                <a:latin typeface="Arial Narrow" panose="020B0606020202030204" pitchFamily="34" charset="0"/>
              </a:rPr>
              <a:t>  </a:t>
            </a:r>
            <a:r>
              <a:rPr lang="en-GB" altLang="en-US" sz="1800" dirty="0" smtClean="0">
                <a:solidFill>
                  <a:prstClr val="black"/>
                </a:solidFill>
                <a:latin typeface="Arial Narrow" panose="020B0606020202030204" pitchFamily="34" charset="0"/>
              </a:rPr>
              <a:t>2.4 Revenue challenges</a:t>
            </a:r>
          </a:p>
          <a:p>
            <a:pPr marL="0" lvl="0" indent="0" defTabSz="914400" eaLnBrk="0" fontAlgn="base" hangingPunct="0">
              <a:spcAft>
                <a:spcPct val="0"/>
              </a:spcAft>
              <a:buNone/>
            </a:pPr>
            <a:r>
              <a:rPr lang="en-GB" altLang="en-US" sz="1800" dirty="0">
                <a:solidFill>
                  <a:prstClr val="black"/>
                </a:solidFill>
                <a:latin typeface="Arial Narrow" panose="020B0606020202030204" pitchFamily="34" charset="0"/>
              </a:rPr>
              <a:t> </a:t>
            </a:r>
            <a:r>
              <a:rPr lang="en-GB" altLang="en-US" sz="1800" dirty="0" smtClean="0">
                <a:solidFill>
                  <a:prstClr val="black"/>
                </a:solidFill>
                <a:latin typeface="Arial Narrow" panose="020B0606020202030204" pitchFamily="34" charset="0"/>
              </a:rPr>
              <a:t> 2.5 Revenue remedial actions</a:t>
            </a:r>
            <a:endParaRPr lang="en-GB" altLang="en-US" sz="1800" dirty="0">
              <a:solidFill>
                <a:prstClr val="black"/>
              </a:solidFill>
              <a:latin typeface="Arial Narrow" panose="020B0606020202030204" pitchFamily="34" charset="0"/>
            </a:endParaRPr>
          </a:p>
          <a:p>
            <a:pPr marL="0" lvl="0" indent="0" defTabSz="914400" eaLnBrk="0" fontAlgn="base" hangingPunct="0">
              <a:spcAft>
                <a:spcPct val="0"/>
              </a:spcAft>
              <a:buNone/>
            </a:pPr>
            <a:r>
              <a:rPr lang="en-GB" altLang="en-US" sz="1800" dirty="0">
                <a:solidFill>
                  <a:prstClr val="black"/>
                </a:solidFill>
                <a:latin typeface="Arial Narrow" panose="020B0606020202030204" pitchFamily="34" charset="0"/>
              </a:rPr>
              <a:t>  </a:t>
            </a:r>
            <a:r>
              <a:rPr lang="en-GB" altLang="en-US" sz="1800" dirty="0" smtClean="0">
                <a:solidFill>
                  <a:prstClr val="black"/>
                </a:solidFill>
                <a:latin typeface="Arial Narrow" panose="020B0606020202030204" pitchFamily="34" charset="0"/>
              </a:rPr>
              <a:t>2.6 Expenditure management on Use </a:t>
            </a:r>
            <a:r>
              <a:rPr lang="en-GB" altLang="en-US" sz="1800" dirty="0">
                <a:solidFill>
                  <a:prstClr val="black"/>
                </a:solidFill>
                <a:latin typeface="Arial Narrow" panose="020B0606020202030204" pitchFamily="34" charset="0"/>
              </a:rPr>
              <a:t>of </a:t>
            </a:r>
            <a:r>
              <a:rPr lang="en-GB" altLang="en-US" sz="1800" dirty="0" smtClean="0">
                <a:solidFill>
                  <a:prstClr val="black"/>
                </a:solidFill>
                <a:latin typeface="Arial Narrow" panose="020B0606020202030204" pitchFamily="34" charset="0"/>
              </a:rPr>
              <a:t>Consultants</a:t>
            </a:r>
            <a:endParaRPr lang="en-GB" altLang="en-US" sz="1800" dirty="0">
              <a:solidFill>
                <a:prstClr val="black"/>
              </a:solidFill>
              <a:latin typeface="Arial Narrow" panose="020B0606020202030204" pitchFamily="34" charset="0"/>
            </a:endParaRPr>
          </a:p>
          <a:p>
            <a:pPr marL="0" lvl="0" indent="0" defTabSz="914400" eaLnBrk="0" fontAlgn="base" hangingPunct="0">
              <a:spcAft>
                <a:spcPct val="0"/>
              </a:spcAft>
              <a:buNone/>
            </a:pPr>
            <a:r>
              <a:rPr lang="en-GB" altLang="en-US" sz="1800" dirty="0">
                <a:solidFill>
                  <a:prstClr val="black"/>
                </a:solidFill>
                <a:latin typeface="Arial Narrow" panose="020B0606020202030204" pitchFamily="34" charset="0"/>
              </a:rPr>
              <a:t>  </a:t>
            </a:r>
            <a:r>
              <a:rPr lang="en-GB" altLang="en-US" sz="1800" dirty="0" smtClean="0">
                <a:solidFill>
                  <a:prstClr val="black"/>
                </a:solidFill>
                <a:latin typeface="Arial Narrow" panose="020B0606020202030204" pitchFamily="34" charset="0"/>
              </a:rPr>
              <a:t>2.7  Expenditure management on Contracted </a:t>
            </a:r>
            <a:r>
              <a:rPr lang="en-GB" altLang="en-US" sz="1800" dirty="0">
                <a:solidFill>
                  <a:prstClr val="black"/>
                </a:solidFill>
                <a:latin typeface="Arial Narrow" panose="020B0606020202030204" pitchFamily="34" charset="0"/>
              </a:rPr>
              <a:t>Services</a:t>
            </a:r>
          </a:p>
          <a:p>
            <a:pPr marL="0" lvl="0" indent="0" defTabSz="914400" eaLnBrk="0" fontAlgn="base" hangingPunct="0">
              <a:spcAft>
                <a:spcPct val="0"/>
              </a:spcAft>
              <a:buNone/>
            </a:pPr>
            <a:r>
              <a:rPr lang="en-GB" altLang="en-US" sz="1800" dirty="0" smtClean="0">
                <a:solidFill>
                  <a:prstClr val="black"/>
                </a:solidFill>
                <a:latin typeface="Arial Narrow" panose="020B0606020202030204" pitchFamily="34" charset="0"/>
              </a:rPr>
              <a:t>  2.8 </a:t>
            </a:r>
            <a:r>
              <a:rPr lang="en-GB" altLang="en-US" sz="1800" dirty="0">
                <a:solidFill>
                  <a:prstClr val="black"/>
                </a:solidFill>
                <a:latin typeface="Arial Narrow" panose="020B0606020202030204" pitchFamily="34" charset="0"/>
              </a:rPr>
              <a:t>Conditional Grant on Disaster Management and  COVID Expenditure</a:t>
            </a: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4</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329243775"/>
      </p:ext>
    </p:extLst>
  </p:cSld>
  <p:clrMapOvr>
    <a:masterClrMapping/>
  </p:clrMapOvr>
  <p:transition>
    <p:strips dir="l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3" y="919270"/>
            <a:ext cx="9591199" cy="512768"/>
          </a:xfrm>
        </p:spPr>
        <p:txBody>
          <a:bodyPr>
            <a:normAutofit/>
          </a:bodyPr>
          <a:lstStyle/>
          <a:p>
            <a:r>
              <a:rPr lang="en-US" sz="2400" b="1" dirty="0" smtClean="0"/>
              <a:t>3.6 FUNCTIONALITY OF AUDIT STEERING COMMITTEE</a:t>
            </a:r>
            <a:endParaRPr lang="en-US" sz="2400"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40</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29676785"/>
              </p:ext>
            </p:extLst>
          </p:nvPr>
        </p:nvGraphicFramePr>
        <p:xfrm>
          <a:off x="935955" y="1781795"/>
          <a:ext cx="9289032" cy="4235185"/>
        </p:xfrm>
        <a:graphic>
          <a:graphicData uri="http://schemas.openxmlformats.org/drawingml/2006/table">
            <a:tbl>
              <a:tblPr firstRow="1" bandRow="1">
                <a:tableStyleId>{5C22544A-7EE6-4342-B048-85BDC9FD1C3A}</a:tableStyleId>
              </a:tblPr>
              <a:tblGrid>
                <a:gridCol w="3096344">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3096344">
                  <a:extLst>
                    <a:ext uri="{9D8B030D-6E8A-4147-A177-3AD203B41FA5}">
                      <a16:colId xmlns:a16="http://schemas.microsoft.com/office/drawing/2014/main" val="20002"/>
                    </a:ext>
                  </a:extLst>
                </a:gridCol>
              </a:tblGrid>
              <a:tr h="1095745">
                <a:tc>
                  <a:txBody>
                    <a:bodyPr/>
                    <a:lstStyle/>
                    <a:p>
                      <a:r>
                        <a:rPr lang="en-ZA" sz="1800" b="0" dirty="0" smtClean="0">
                          <a:solidFill>
                            <a:schemeClr val="tx1"/>
                          </a:solidFill>
                        </a:rPr>
                        <a:t>Steering committee exists.</a:t>
                      </a:r>
                      <a:endParaRPr lang="en-ZA" sz="1800" b="0" dirty="0">
                        <a:solidFill>
                          <a:schemeClr val="tx1"/>
                        </a:solidFill>
                      </a:endParaRPr>
                    </a:p>
                  </a:txBody>
                  <a:tcPr>
                    <a:solidFill>
                      <a:schemeClr val="accent3">
                        <a:lumMod val="40000"/>
                        <a:lumOff val="60000"/>
                      </a:schemeClr>
                    </a:solidFill>
                  </a:tcPr>
                </a:tc>
                <a:tc>
                  <a:txBody>
                    <a:bodyPr/>
                    <a:lstStyle/>
                    <a:p>
                      <a:r>
                        <a:rPr lang="en-US" sz="1800" b="0" dirty="0">
                          <a:solidFill>
                            <a:schemeClr val="tx1"/>
                          </a:solidFill>
                        </a:rPr>
                        <a:t>Political involvement </a:t>
                      </a:r>
                      <a:r>
                        <a:rPr lang="en-US" sz="1800" b="0" dirty="0" smtClean="0">
                          <a:solidFill>
                            <a:schemeClr val="tx1"/>
                          </a:solidFill>
                        </a:rPr>
                        <a:t>in meetings audit meetings</a:t>
                      </a:r>
                      <a:endParaRPr lang="en-US" sz="1800" b="0" dirty="0">
                        <a:solidFill>
                          <a:schemeClr val="tx1"/>
                        </a:solidFill>
                      </a:endParaRPr>
                    </a:p>
                    <a:p>
                      <a:endParaRPr lang="en-US" sz="1800" b="0" dirty="0">
                        <a:solidFill>
                          <a:schemeClr val="tx1"/>
                        </a:solidFill>
                      </a:endParaRPr>
                    </a:p>
                  </a:txBody>
                  <a:tcPr>
                    <a:solidFill>
                      <a:schemeClr val="accent3">
                        <a:lumMod val="40000"/>
                        <a:lumOff val="60000"/>
                      </a:schemeClr>
                    </a:solidFill>
                  </a:tcPr>
                </a:tc>
                <a:tc>
                  <a:txBody>
                    <a:bodyPr/>
                    <a:lstStyle/>
                    <a:p>
                      <a:r>
                        <a:rPr lang="en-US" sz="1800" b="0" dirty="0">
                          <a:solidFill>
                            <a:schemeClr val="tx1"/>
                          </a:solidFill>
                        </a:rPr>
                        <a:t>Frequency</a:t>
                      </a:r>
                    </a:p>
                  </a:txBody>
                  <a:tcPr>
                    <a:solidFill>
                      <a:schemeClr val="accent3">
                        <a:lumMod val="40000"/>
                        <a:lumOff val="60000"/>
                      </a:schemeClr>
                    </a:solidFill>
                  </a:tcPr>
                </a:tc>
                <a:extLst>
                  <a:ext uri="{0D108BD9-81ED-4DB2-BD59-A6C34878D82A}">
                    <a16:rowId xmlns:a16="http://schemas.microsoft.com/office/drawing/2014/main" val="10000"/>
                  </a:ext>
                </a:extLst>
              </a:tr>
              <a:tr h="2360639">
                <a:tc>
                  <a:txBody>
                    <a:bodyPr/>
                    <a:lstStyle/>
                    <a:p>
                      <a:r>
                        <a:rPr lang="en-ZA" dirty="0" smtClean="0"/>
                        <a:t>YES</a:t>
                      </a:r>
                      <a:endParaRPr lang="en-ZA" dirty="0"/>
                    </a:p>
                  </a:txBody>
                  <a:tcPr>
                    <a:solidFill>
                      <a:schemeClr val="accent3">
                        <a:lumMod val="40000"/>
                        <a:lumOff val="60000"/>
                      </a:schemeClr>
                    </a:solidFill>
                  </a:tcPr>
                </a:tc>
                <a:tc>
                  <a:txBody>
                    <a:bodyPr/>
                    <a:lstStyle/>
                    <a:p>
                      <a:r>
                        <a:rPr lang="en-ZA" dirty="0" smtClean="0"/>
                        <a:t>PMT</a:t>
                      </a:r>
                      <a:r>
                        <a:rPr lang="en-ZA" baseline="0" dirty="0" smtClean="0"/>
                        <a:t> members attend special Steering Committee meetings and Mayor Chairs the meetings,</a:t>
                      </a:r>
                    </a:p>
                    <a:p>
                      <a:r>
                        <a:rPr lang="en-ZA" dirty="0" smtClean="0"/>
                        <a:t>-MMC Finance and MPAC chairperson attend  Audit Steering Committee meetings.</a:t>
                      </a:r>
                    </a:p>
                    <a:p>
                      <a:endParaRPr lang="en-ZA" dirty="0"/>
                    </a:p>
                  </a:txBody>
                  <a:tcPr>
                    <a:solidFill>
                      <a:schemeClr val="accent3">
                        <a:lumMod val="40000"/>
                        <a:lumOff val="60000"/>
                      </a:schemeClr>
                    </a:solidFill>
                  </a:tcPr>
                </a:tc>
                <a:tc>
                  <a:txBody>
                    <a:bodyPr/>
                    <a:lstStyle/>
                    <a:p>
                      <a:r>
                        <a:rPr lang="en-ZA" dirty="0" smtClean="0"/>
                        <a:t>-Audit Steering Committee sits quarterly during 2019/2020 fin  year because of the lock down-</a:t>
                      </a:r>
                    </a:p>
                    <a:p>
                      <a:r>
                        <a:rPr lang="en-GB" dirty="0" smtClean="0"/>
                        <a:t>- Progress</a:t>
                      </a:r>
                      <a:r>
                        <a:rPr lang="en-GB" baseline="0" dirty="0" smtClean="0"/>
                        <a:t> on Post Audit Action Plan and Progress on Internal Audit Findings are standing items in Management, EXCO  and Council meetings</a:t>
                      </a:r>
                      <a:endParaRPr lang="en-ZA" dirty="0"/>
                    </a:p>
                  </a:txBody>
                  <a:tcPr>
                    <a:solidFill>
                      <a:schemeClr val="accent3">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70354977"/>
      </p:ext>
    </p:extLst>
  </p:cSld>
  <p:clrMapOvr>
    <a:masterClrMapping/>
  </p:clrMapOvr>
  <p:transition>
    <p:strips dir="l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5" y="762214"/>
            <a:ext cx="10210334" cy="512768"/>
          </a:xfrm>
        </p:spPr>
        <p:txBody>
          <a:bodyPr>
            <a:noAutofit/>
          </a:bodyPr>
          <a:lstStyle/>
          <a:p>
            <a:pPr algn="l"/>
            <a:r>
              <a:rPr lang="en-GB" altLang="en-US" sz="2800" b="1" dirty="0" smtClean="0">
                <a:solidFill>
                  <a:prstClr val="black"/>
                </a:solidFill>
                <a:latin typeface="Arial Narrow" panose="020B0606020202030204" pitchFamily="34" charset="0"/>
                <a:cs typeface="Arial" panose="020B0604020202020204" pitchFamily="34" charset="0"/>
              </a:rPr>
              <a:t>3.7 STRATEGIES IMPLEMENTED TO ADDRESS  POST AUDIT ACTION PLAN </a:t>
            </a:r>
            <a:r>
              <a:rPr lang="en-US" sz="2800" dirty="0" smtClean="0">
                <a:latin typeface="Arial Narrow" panose="020B0606020202030204" pitchFamily="34" charset="0"/>
              </a:rPr>
              <a:t/>
            </a:r>
            <a:br>
              <a:rPr lang="en-US" sz="2800" dirty="0" smtClean="0">
                <a:latin typeface="Arial Narrow" panose="020B0606020202030204" pitchFamily="34" charset="0"/>
              </a:rPr>
            </a:br>
            <a:endParaRPr lang="en-US" sz="2800"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41</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6" name="Content Placeholder 1"/>
          <p:cNvSpPr>
            <a:spLocks noGrp="1"/>
          </p:cNvSpPr>
          <p:nvPr/>
        </p:nvSpPr>
        <p:spPr>
          <a:xfrm>
            <a:off x="1151980" y="6390307"/>
            <a:ext cx="9591199" cy="4231996"/>
          </a:xfrm>
          <a:prstGeom prst="rect">
            <a:avLst/>
          </a:prstGeom>
        </p:spPr>
        <p:txBody>
          <a:bodyPr vert="horz" lIns="107283" tIns="53640" rIns="107283" bIns="53640" rtlCol="0">
            <a:normAutofit/>
          </a:bodyPr>
          <a:lstStyle>
            <a:lvl1pPr marL="402310" indent="-402310" algn="l" defTabSz="1072827" rtl="0" eaLnBrk="1" latinLnBrk="0" hangingPunct="1">
              <a:spcBef>
                <a:spcPct val="20000"/>
              </a:spcBef>
              <a:buFont typeface="Arial" pitchFamily="34" charset="0"/>
              <a:buChar char="•"/>
              <a:defRPr sz="3900" kern="1200">
                <a:solidFill>
                  <a:schemeClr val="tx1"/>
                </a:solidFill>
                <a:latin typeface="+mn-lt"/>
                <a:ea typeface="+mn-ea"/>
                <a:cs typeface="+mn-cs"/>
              </a:defRPr>
            </a:lvl1pPr>
            <a:lvl2pPr marL="871671" indent="-335258" algn="l" defTabSz="1072827"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32" indent="-268206" algn="l" defTabSz="1072827"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87744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413859"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950273"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48668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4023097"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559511"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Post Audit Action plan was developed and implemented during the year </a:t>
            </a: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Improved records management through the use of electronic document system.</a:t>
            </a:r>
          </a:p>
          <a:p>
            <a:pPr>
              <a:buFont typeface="Wingdings" panose="05000000000000000000" pitchFamily="2" charset="2"/>
              <a:buChar char="q"/>
            </a:pP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Prepares quarterly financial statement and audit files,</a:t>
            </a:r>
          </a:p>
          <a:p>
            <a:pPr>
              <a:buFont typeface="Wingdings" panose="05000000000000000000" pitchFamily="2" charset="2"/>
              <a:buChar char="q"/>
            </a:pP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Tender documents are audited by  internal audit before advertised, </a:t>
            </a:r>
          </a:p>
          <a:p>
            <a:pPr marL="402310" lvl="1" indent="-40231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Improved the systems of internal control to mitigate recurrence of findings by </a:t>
            </a:r>
            <a:r>
              <a:rPr lang="en-GB" sz="1800" dirty="0" smtClean="0">
                <a:solidFill>
                  <a:schemeClr val="dk1"/>
                </a:solidFill>
                <a:latin typeface="Arial" panose="020B0604020202020204" pitchFamily="34" charset="0"/>
                <a:ea typeface="Arial"/>
                <a:cs typeface="Arial" panose="020B0604020202020204" pitchFamily="34" charset="0"/>
                <a:sym typeface="Arial"/>
              </a:rPr>
              <a:t>implementation </a:t>
            </a:r>
            <a:r>
              <a:rPr lang="en-GB" sz="1800" dirty="0">
                <a:solidFill>
                  <a:schemeClr val="dk1"/>
                </a:solidFill>
                <a:latin typeface="Arial" panose="020B0604020202020204" pitchFamily="34" charset="0"/>
                <a:ea typeface="Arial"/>
                <a:cs typeface="Arial" panose="020B0604020202020204" pitchFamily="34" charset="0"/>
                <a:sym typeface="Arial"/>
              </a:rPr>
              <a:t>of the </a:t>
            </a:r>
            <a:r>
              <a:rPr lang="en-GB" sz="1800" dirty="0" smtClean="0">
                <a:solidFill>
                  <a:schemeClr val="dk1"/>
                </a:solidFill>
                <a:latin typeface="Arial" panose="020B0604020202020204" pitchFamily="34" charset="0"/>
                <a:ea typeface="Arial"/>
                <a:cs typeface="Arial" panose="020B0604020202020204" pitchFamily="34" charset="0"/>
                <a:sym typeface="Arial"/>
              </a:rPr>
              <a:t> Standard operating procedure manuals </a:t>
            </a:r>
            <a:r>
              <a:rPr lang="en-GB" sz="1800" dirty="0">
                <a:solidFill>
                  <a:schemeClr val="dk1"/>
                </a:solidFill>
                <a:latin typeface="Arial" panose="020B0604020202020204" pitchFamily="34" charset="0"/>
                <a:ea typeface="Arial"/>
                <a:cs typeface="Arial" panose="020B0604020202020204" pitchFamily="34" charset="0"/>
                <a:sym typeface="Arial"/>
              </a:rPr>
              <a:t>for </a:t>
            </a:r>
            <a:r>
              <a:rPr lang="en-GB" sz="1800" dirty="0" smtClean="0">
                <a:solidFill>
                  <a:schemeClr val="dk1"/>
                </a:solidFill>
                <a:latin typeface="Arial" panose="020B0604020202020204" pitchFamily="34" charset="0"/>
                <a:ea typeface="Arial"/>
                <a:cs typeface="Arial" panose="020B0604020202020204" pitchFamily="34" charset="0"/>
                <a:sym typeface="Arial"/>
              </a:rPr>
              <a:t>SCM. Developed checklist for SCM staff to check compliance,</a:t>
            </a:r>
          </a:p>
          <a:p>
            <a:pPr marL="402310" lvl="1" indent="-402310">
              <a:buFont typeface="Wingdings" panose="05000000000000000000" pitchFamily="2" charset="2"/>
              <a:buChar char="q"/>
            </a:pPr>
            <a:r>
              <a:rPr lang="en-GB" sz="1800" dirty="0">
                <a:solidFill>
                  <a:schemeClr val="dk1"/>
                </a:solidFill>
                <a:latin typeface="Arial" panose="020B0604020202020204" pitchFamily="34" charset="0"/>
                <a:cs typeface="Arial" panose="020B0604020202020204" pitchFamily="34" charset="0"/>
                <a:sym typeface="Arial"/>
              </a:rPr>
              <a:t> </a:t>
            </a:r>
            <a:r>
              <a:rPr lang="en-GB" sz="1800" dirty="0" smtClean="0">
                <a:solidFill>
                  <a:schemeClr val="dk1"/>
                </a:solidFill>
                <a:latin typeface="Arial" panose="020B0604020202020204" pitchFamily="34" charset="0"/>
                <a:cs typeface="Arial" panose="020B0604020202020204" pitchFamily="34" charset="0"/>
                <a:sym typeface="Arial"/>
              </a:rPr>
              <a:t>Refresher training was conducted for </a:t>
            </a:r>
            <a:r>
              <a:rPr lang="en-GB" sz="1800" dirty="0" smtClean="0">
                <a:solidFill>
                  <a:schemeClr val="dk1"/>
                </a:solidFill>
                <a:latin typeface="Arial" panose="020B0604020202020204" pitchFamily="34" charset="0"/>
                <a:ea typeface="Arial"/>
                <a:cs typeface="Arial" panose="020B0604020202020204" pitchFamily="34" charset="0"/>
                <a:sym typeface="Arial"/>
              </a:rPr>
              <a:t>Bid </a:t>
            </a:r>
            <a:r>
              <a:rPr lang="en-GB" sz="1800" dirty="0">
                <a:solidFill>
                  <a:schemeClr val="dk1"/>
                </a:solidFill>
                <a:latin typeface="Arial" panose="020B0604020202020204" pitchFamily="34" charset="0"/>
                <a:ea typeface="Arial"/>
                <a:cs typeface="Arial" panose="020B0604020202020204" pitchFamily="34" charset="0"/>
                <a:sym typeface="Arial"/>
              </a:rPr>
              <a:t>Committees </a:t>
            </a:r>
            <a:r>
              <a:rPr lang="en-GB" sz="1800" dirty="0" smtClean="0">
                <a:solidFill>
                  <a:schemeClr val="dk1"/>
                </a:solidFill>
                <a:latin typeface="Arial" panose="020B0604020202020204" pitchFamily="34" charset="0"/>
                <a:ea typeface="Arial"/>
                <a:cs typeface="Arial" panose="020B0604020202020204" pitchFamily="34" charset="0"/>
                <a:sym typeface="Arial"/>
              </a:rPr>
              <a:t>with the support of Provincial Treasury,</a:t>
            </a:r>
            <a:endParaRPr lang="en-GB"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Implemented disclosure of business interests by all staff members,</a:t>
            </a:r>
          </a:p>
          <a:p>
            <a:pPr>
              <a:buFont typeface="Wingdings" panose="05000000000000000000" pitchFamily="2" charset="2"/>
              <a:buChar char="q"/>
            </a:pPr>
            <a:r>
              <a:rPr lang="en-GB" sz="1800" dirty="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Procured vetting system to confirm disclosure of service providers,</a:t>
            </a:r>
          </a:p>
          <a:p>
            <a:pPr>
              <a:buFont typeface="Wingdings" panose="05000000000000000000" pitchFamily="2" charset="2"/>
              <a:buChar char="q"/>
            </a:pPr>
            <a:r>
              <a:rPr lang="en-GB" sz="1800" dirty="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Monthly sittings of MPAC to finalize all the investigations on the UIF register</a:t>
            </a:r>
            <a:endParaRPr lang="en-ZA" sz="1800" dirty="0">
              <a:latin typeface="Arial" panose="020B0604020202020204" pitchFamily="34" charset="0"/>
              <a:cs typeface="Arial" panose="020B0604020202020204" pitchFamily="34" charset="0"/>
            </a:endParaRPr>
          </a:p>
        </p:txBody>
      </p:sp>
      <p:sp>
        <p:nvSpPr>
          <p:cNvPr id="7" name="Content Placeholder 1"/>
          <p:cNvSpPr>
            <a:spLocks noGrp="1"/>
          </p:cNvSpPr>
          <p:nvPr/>
        </p:nvSpPr>
        <p:spPr>
          <a:xfrm>
            <a:off x="842412" y="1486650"/>
            <a:ext cx="9591199" cy="3967553"/>
          </a:xfrm>
          <a:prstGeom prst="rect">
            <a:avLst/>
          </a:prstGeom>
        </p:spPr>
        <p:txBody>
          <a:bodyPr vert="horz" lIns="107283" tIns="53640" rIns="107283" bIns="53640" rtlCol="0">
            <a:normAutofit/>
          </a:bodyPr>
          <a:lstStyle>
            <a:defPPr>
              <a:defRPr lang="en-US"/>
            </a:defPPr>
            <a:lvl1pPr marL="0" algn="l" defTabSz="1072827" rtl="0" eaLnBrk="1" latinLnBrk="0" hangingPunct="1">
              <a:defRPr sz="2000" kern="1200">
                <a:solidFill>
                  <a:schemeClr val="tx1"/>
                </a:solidFill>
                <a:latin typeface="+mn-lt"/>
                <a:ea typeface="+mn-ea"/>
                <a:cs typeface="+mn-cs"/>
              </a:defRPr>
            </a:lvl1pPr>
            <a:lvl2pPr marL="536413" algn="l" defTabSz="1072827" rtl="0" eaLnBrk="1" latinLnBrk="0" hangingPunct="1">
              <a:defRPr sz="2000" kern="1200">
                <a:solidFill>
                  <a:schemeClr val="tx1"/>
                </a:solidFill>
                <a:latin typeface="+mn-lt"/>
                <a:ea typeface="+mn-ea"/>
                <a:cs typeface="+mn-cs"/>
              </a:defRPr>
            </a:lvl2pPr>
            <a:lvl3pPr marL="1072827" algn="l" defTabSz="1072827" rtl="0" eaLnBrk="1" latinLnBrk="0" hangingPunct="1">
              <a:defRPr sz="2000" kern="1200">
                <a:solidFill>
                  <a:schemeClr val="tx1"/>
                </a:solidFill>
                <a:latin typeface="+mn-lt"/>
                <a:ea typeface="+mn-ea"/>
                <a:cs typeface="+mn-cs"/>
              </a:defRPr>
            </a:lvl3pPr>
            <a:lvl4pPr marL="1609238" algn="l" defTabSz="1072827" rtl="0" eaLnBrk="1" latinLnBrk="0" hangingPunct="1">
              <a:defRPr sz="2000" kern="1200">
                <a:solidFill>
                  <a:schemeClr val="tx1"/>
                </a:solidFill>
                <a:latin typeface="+mn-lt"/>
                <a:ea typeface="+mn-ea"/>
                <a:cs typeface="+mn-cs"/>
              </a:defRPr>
            </a:lvl4pPr>
            <a:lvl5pPr marL="2145652" algn="l" defTabSz="1072827" rtl="0" eaLnBrk="1" latinLnBrk="0" hangingPunct="1">
              <a:defRPr sz="2000" kern="1200">
                <a:solidFill>
                  <a:schemeClr val="tx1"/>
                </a:solidFill>
                <a:latin typeface="+mn-lt"/>
                <a:ea typeface="+mn-ea"/>
                <a:cs typeface="+mn-cs"/>
              </a:defRPr>
            </a:lvl5pPr>
            <a:lvl6pPr marL="2682065" algn="l" defTabSz="1072827" rtl="0" eaLnBrk="1" latinLnBrk="0" hangingPunct="1">
              <a:defRPr sz="2000" kern="1200">
                <a:solidFill>
                  <a:schemeClr val="tx1"/>
                </a:solidFill>
                <a:latin typeface="+mn-lt"/>
                <a:ea typeface="+mn-ea"/>
                <a:cs typeface="+mn-cs"/>
              </a:defRPr>
            </a:lvl6pPr>
            <a:lvl7pPr marL="3218478" algn="l" defTabSz="1072827" rtl="0" eaLnBrk="1" latinLnBrk="0" hangingPunct="1">
              <a:defRPr sz="2000" kern="1200">
                <a:solidFill>
                  <a:schemeClr val="tx1"/>
                </a:solidFill>
                <a:latin typeface="+mn-lt"/>
                <a:ea typeface="+mn-ea"/>
                <a:cs typeface="+mn-cs"/>
              </a:defRPr>
            </a:lvl7pPr>
            <a:lvl8pPr marL="3754892" algn="l" defTabSz="1072827" rtl="0" eaLnBrk="1" latinLnBrk="0" hangingPunct="1">
              <a:defRPr sz="2000" kern="1200">
                <a:solidFill>
                  <a:schemeClr val="tx1"/>
                </a:solidFill>
                <a:latin typeface="+mn-lt"/>
                <a:ea typeface="+mn-ea"/>
                <a:cs typeface="+mn-cs"/>
              </a:defRPr>
            </a:lvl8pPr>
            <a:lvl9pPr marL="4291305" algn="l" defTabSz="1072827" rtl="0" eaLnBrk="1" latinLnBrk="0" hangingPunct="1">
              <a:defRPr sz="2000" kern="1200">
                <a:solidFill>
                  <a:schemeClr val="tx1"/>
                </a:solidFill>
                <a:latin typeface="+mn-lt"/>
                <a:ea typeface="+mn-ea"/>
                <a:cs typeface="+mn-cs"/>
              </a:defRPr>
            </a:lvl9pPr>
          </a:lstStyle>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Post Audit Action plan was developed and reviewed by Internal Audit and submitted</a:t>
            </a:r>
          </a:p>
          <a:p>
            <a:r>
              <a:rPr lang="en-ZA" sz="1800" dirty="0" smtClean="0">
                <a:latin typeface="Arial" panose="020B0604020202020204" pitchFamily="34" charset="0"/>
                <a:cs typeface="Arial" panose="020B0604020202020204" pitchFamily="34" charset="0"/>
              </a:rPr>
              <a:t>to Provincial Treasury and </a:t>
            </a:r>
            <a:r>
              <a:rPr lang="en-ZA" sz="1800" dirty="0" err="1" smtClean="0">
                <a:latin typeface="Arial" panose="020B0604020202020204" pitchFamily="34" charset="0"/>
                <a:cs typeface="Arial" panose="020B0604020202020204" pitchFamily="34" charset="0"/>
              </a:rPr>
              <a:t>CoGHSTA</a:t>
            </a:r>
            <a:r>
              <a:rPr lang="en-ZA" sz="1800" dirty="0" smtClean="0">
                <a:latin typeface="Arial" panose="020B0604020202020204" pitchFamily="34" charset="0"/>
                <a:cs typeface="Arial" panose="020B0604020202020204" pitchFamily="34" charset="0"/>
              </a:rPr>
              <a:t>.</a:t>
            </a: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Improved records management through the use of electronic document system.</a:t>
            </a:r>
          </a:p>
          <a:p>
            <a:pPr>
              <a:buFont typeface="Wingdings" panose="05000000000000000000" pitchFamily="2" charset="2"/>
              <a:buChar char="q"/>
            </a:pP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Prepared quarterly financial statement and audit files,</a:t>
            </a:r>
          </a:p>
          <a:p>
            <a:pPr>
              <a:buFont typeface="Wingdings" panose="05000000000000000000" pitchFamily="2" charset="2"/>
              <a:buChar char="q"/>
            </a:pPr>
            <a:r>
              <a:rPr lang="en-ZA" sz="1800" dirty="0">
                <a:latin typeface="Arial" panose="020B0604020202020204" pitchFamily="34" charset="0"/>
                <a:cs typeface="Arial" panose="020B0604020202020204" pitchFamily="34" charset="0"/>
              </a:rPr>
              <a:t> </a:t>
            </a:r>
            <a:r>
              <a:rPr lang="en-ZA" sz="1800" dirty="0" smtClean="0">
                <a:latin typeface="Arial" panose="020B0604020202020204" pitchFamily="34" charset="0"/>
                <a:cs typeface="Arial" panose="020B0604020202020204" pitchFamily="34" charset="0"/>
              </a:rPr>
              <a:t>Due diligence of tender documents before advertised, </a:t>
            </a:r>
          </a:p>
          <a:p>
            <a:pPr marL="402310" lvl="1" indent="-402310">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Improved the systems of internal control to mitigate recurrence of findings by </a:t>
            </a:r>
            <a:r>
              <a:rPr lang="en-GB" sz="1800" dirty="0" smtClean="0">
                <a:solidFill>
                  <a:schemeClr val="dk1"/>
                </a:solidFill>
                <a:latin typeface="Arial" panose="020B0604020202020204" pitchFamily="34" charset="0"/>
                <a:ea typeface="Arial"/>
                <a:cs typeface="Arial" panose="020B0604020202020204" pitchFamily="34" charset="0"/>
                <a:sym typeface="Arial"/>
              </a:rPr>
              <a:t>implementation </a:t>
            </a:r>
            <a:r>
              <a:rPr lang="en-GB" sz="1800" dirty="0">
                <a:solidFill>
                  <a:schemeClr val="dk1"/>
                </a:solidFill>
                <a:latin typeface="Arial" panose="020B0604020202020204" pitchFamily="34" charset="0"/>
                <a:ea typeface="Arial"/>
                <a:cs typeface="Arial" panose="020B0604020202020204" pitchFamily="34" charset="0"/>
                <a:sym typeface="Arial"/>
              </a:rPr>
              <a:t>of the </a:t>
            </a:r>
            <a:r>
              <a:rPr lang="en-GB" sz="1800" dirty="0" smtClean="0">
                <a:solidFill>
                  <a:schemeClr val="dk1"/>
                </a:solidFill>
                <a:latin typeface="Arial" panose="020B0604020202020204" pitchFamily="34" charset="0"/>
                <a:ea typeface="Arial"/>
                <a:cs typeface="Arial" panose="020B0604020202020204" pitchFamily="34" charset="0"/>
                <a:sym typeface="Arial"/>
              </a:rPr>
              <a:t> Standard operating procedure manual </a:t>
            </a:r>
            <a:r>
              <a:rPr lang="en-GB" sz="1800" dirty="0">
                <a:solidFill>
                  <a:schemeClr val="dk1"/>
                </a:solidFill>
                <a:latin typeface="Arial" panose="020B0604020202020204" pitchFamily="34" charset="0"/>
                <a:ea typeface="Arial"/>
                <a:cs typeface="Arial" panose="020B0604020202020204" pitchFamily="34" charset="0"/>
                <a:sym typeface="Arial"/>
              </a:rPr>
              <a:t>for </a:t>
            </a:r>
            <a:r>
              <a:rPr lang="en-GB" sz="1800" dirty="0" smtClean="0">
                <a:solidFill>
                  <a:schemeClr val="dk1"/>
                </a:solidFill>
                <a:latin typeface="Arial" panose="020B0604020202020204" pitchFamily="34" charset="0"/>
                <a:ea typeface="Arial"/>
                <a:cs typeface="Arial" panose="020B0604020202020204" pitchFamily="34" charset="0"/>
                <a:sym typeface="Arial"/>
              </a:rPr>
              <a:t>SCM. </a:t>
            </a:r>
          </a:p>
          <a:p>
            <a:pPr marL="402310" lvl="1" indent="-402310">
              <a:buFont typeface="Wingdings" panose="05000000000000000000" pitchFamily="2" charset="2"/>
              <a:buChar char="q"/>
            </a:pPr>
            <a:r>
              <a:rPr lang="en-GB" sz="1800" dirty="0" smtClean="0">
                <a:solidFill>
                  <a:schemeClr val="dk1"/>
                </a:solidFill>
                <a:latin typeface="Arial" panose="020B0604020202020204" pitchFamily="34" charset="0"/>
                <a:ea typeface="Arial"/>
                <a:cs typeface="Arial" panose="020B0604020202020204" pitchFamily="34" charset="0"/>
                <a:sym typeface="Arial"/>
              </a:rPr>
              <a:t>Developed checklist for SCM staff to verify compliance,</a:t>
            </a:r>
          </a:p>
          <a:p>
            <a:pPr marL="402310" lvl="1" indent="-402310">
              <a:buFont typeface="Wingdings" panose="05000000000000000000" pitchFamily="2" charset="2"/>
              <a:buChar char="q"/>
            </a:pPr>
            <a:r>
              <a:rPr lang="en-GB" sz="1800" dirty="0">
                <a:solidFill>
                  <a:schemeClr val="dk1"/>
                </a:solidFill>
                <a:latin typeface="Arial" panose="020B0604020202020204" pitchFamily="34" charset="0"/>
                <a:cs typeface="Arial" panose="020B0604020202020204" pitchFamily="34" charset="0"/>
                <a:sym typeface="Arial"/>
              </a:rPr>
              <a:t> </a:t>
            </a:r>
            <a:r>
              <a:rPr lang="en-GB" sz="1800" dirty="0" smtClean="0">
                <a:solidFill>
                  <a:schemeClr val="dk1"/>
                </a:solidFill>
                <a:latin typeface="Arial" panose="020B0604020202020204" pitchFamily="34" charset="0"/>
                <a:cs typeface="Arial" panose="020B0604020202020204" pitchFamily="34" charset="0"/>
                <a:sym typeface="Arial"/>
              </a:rPr>
              <a:t>Conducted refresher training of </a:t>
            </a:r>
            <a:r>
              <a:rPr lang="en-GB" sz="1800" dirty="0" smtClean="0">
                <a:solidFill>
                  <a:schemeClr val="dk1"/>
                </a:solidFill>
                <a:latin typeface="Arial" panose="020B0604020202020204" pitchFamily="34" charset="0"/>
                <a:ea typeface="Arial"/>
                <a:cs typeface="Arial" panose="020B0604020202020204" pitchFamily="34" charset="0"/>
                <a:sym typeface="Arial"/>
              </a:rPr>
              <a:t>Bid </a:t>
            </a:r>
            <a:r>
              <a:rPr lang="en-GB" sz="1800" dirty="0">
                <a:solidFill>
                  <a:schemeClr val="dk1"/>
                </a:solidFill>
                <a:latin typeface="Arial" panose="020B0604020202020204" pitchFamily="34" charset="0"/>
                <a:ea typeface="Arial"/>
                <a:cs typeface="Arial" panose="020B0604020202020204" pitchFamily="34" charset="0"/>
                <a:sym typeface="Arial"/>
              </a:rPr>
              <a:t>Committees </a:t>
            </a:r>
            <a:r>
              <a:rPr lang="en-GB" sz="1800" dirty="0" smtClean="0">
                <a:solidFill>
                  <a:schemeClr val="dk1"/>
                </a:solidFill>
                <a:latin typeface="Arial" panose="020B0604020202020204" pitchFamily="34" charset="0"/>
                <a:ea typeface="Arial"/>
                <a:cs typeface="Arial" panose="020B0604020202020204" pitchFamily="34" charset="0"/>
                <a:sym typeface="Arial"/>
              </a:rPr>
              <a:t>with the assistance of Provincial Treasury,</a:t>
            </a:r>
            <a:endParaRPr lang="en-GB"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Implemented disclosure of business interests by all staff members,</a:t>
            </a:r>
          </a:p>
          <a:p>
            <a:pPr>
              <a:buFont typeface="Wingdings" panose="05000000000000000000" pitchFamily="2" charset="2"/>
              <a:buChar char="q"/>
            </a:pPr>
            <a:r>
              <a:rPr lang="en-GB" sz="1800" dirty="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Procured vetting system to verify the  disclosed information by service providers,</a:t>
            </a:r>
          </a:p>
          <a:p>
            <a:pPr>
              <a:buFont typeface="Wingdings" panose="05000000000000000000" pitchFamily="2" charset="2"/>
              <a:buChar char="q"/>
            </a:pPr>
            <a:r>
              <a:rPr lang="en-GB" sz="1800" dirty="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Monthly sittings of MPAC to finalize all the investigations on the UIF register</a:t>
            </a:r>
            <a:endParaRPr lang="en-Z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2935457"/>
      </p:ext>
    </p:extLst>
  </p:cSld>
  <p:clrMapOvr>
    <a:masterClrMapping/>
  </p:clrMapOvr>
  <p:transition>
    <p:strips dir="l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42</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7" name="Content Placeholder 1"/>
          <p:cNvSpPr>
            <a:spLocks noGrp="1"/>
          </p:cNvSpPr>
          <p:nvPr/>
        </p:nvSpPr>
        <p:spPr>
          <a:xfrm>
            <a:off x="935956" y="1486650"/>
            <a:ext cx="9591199" cy="3967553"/>
          </a:xfrm>
          <a:prstGeom prst="rect">
            <a:avLst/>
          </a:prstGeom>
        </p:spPr>
        <p:txBody>
          <a:bodyPr vert="horz" lIns="107283" tIns="53640" rIns="107283" bIns="53640" rtlCol="0">
            <a:normAutofit/>
          </a:bodyPr>
          <a:lstStyle>
            <a:defPPr>
              <a:defRPr lang="en-US"/>
            </a:defPPr>
            <a:lvl1pPr marL="0" algn="l" defTabSz="1072827" rtl="0" eaLnBrk="1" latinLnBrk="0" hangingPunct="1">
              <a:defRPr sz="2000" kern="1200">
                <a:solidFill>
                  <a:schemeClr val="tx1"/>
                </a:solidFill>
                <a:latin typeface="+mn-lt"/>
                <a:ea typeface="+mn-ea"/>
                <a:cs typeface="+mn-cs"/>
              </a:defRPr>
            </a:lvl1pPr>
            <a:lvl2pPr marL="536413" algn="l" defTabSz="1072827" rtl="0" eaLnBrk="1" latinLnBrk="0" hangingPunct="1">
              <a:defRPr sz="2000" kern="1200">
                <a:solidFill>
                  <a:schemeClr val="tx1"/>
                </a:solidFill>
                <a:latin typeface="+mn-lt"/>
                <a:ea typeface="+mn-ea"/>
                <a:cs typeface="+mn-cs"/>
              </a:defRPr>
            </a:lvl2pPr>
            <a:lvl3pPr marL="1072827" algn="l" defTabSz="1072827" rtl="0" eaLnBrk="1" latinLnBrk="0" hangingPunct="1">
              <a:defRPr sz="2000" kern="1200">
                <a:solidFill>
                  <a:schemeClr val="tx1"/>
                </a:solidFill>
                <a:latin typeface="+mn-lt"/>
                <a:ea typeface="+mn-ea"/>
                <a:cs typeface="+mn-cs"/>
              </a:defRPr>
            </a:lvl3pPr>
            <a:lvl4pPr marL="1609238" algn="l" defTabSz="1072827" rtl="0" eaLnBrk="1" latinLnBrk="0" hangingPunct="1">
              <a:defRPr sz="2000" kern="1200">
                <a:solidFill>
                  <a:schemeClr val="tx1"/>
                </a:solidFill>
                <a:latin typeface="+mn-lt"/>
                <a:ea typeface="+mn-ea"/>
                <a:cs typeface="+mn-cs"/>
              </a:defRPr>
            </a:lvl4pPr>
            <a:lvl5pPr marL="2145652" algn="l" defTabSz="1072827" rtl="0" eaLnBrk="1" latinLnBrk="0" hangingPunct="1">
              <a:defRPr sz="2000" kern="1200">
                <a:solidFill>
                  <a:schemeClr val="tx1"/>
                </a:solidFill>
                <a:latin typeface="+mn-lt"/>
                <a:ea typeface="+mn-ea"/>
                <a:cs typeface="+mn-cs"/>
              </a:defRPr>
            </a:lvl5pPr>
            <a:lvl6pPr marL="2682065" algn="l" defTabSz="1072827" rtl="0" eaLnBrk="1" latinLnBrk="0" hangingPunct="1">
              <a:defRPr sz="2000" kern="1200">
                <a:solidFill>
                  <a:schemeClr val="tx1"/>
                </a:solidFill>
                <a:latin typeface="+mn-lt"/>
                <a:ea typeface="+mn-ea"/>
                <a:cs typeface="+mn-cs"/>
              </a:defRPr>
            </a:lvl6pPr>
            <a:lvl7pPr marL="3218478" algn="l" defTabSz="1072827" rtl="0" eaLnBrk="1" latinLnBrk="0" hangingPunct="1">
              <a:defRPr sz="2000" kern="1200">
                <a:solidFill>
                  <a:schemeClr val="tx1"/>
                </a:solidFill>
                <a:latin typeface="+mn-lt"/>
                <a:ea typeface="+mn-ea"/>
                <a:cs typeface="+mn-cs"/>
              </a:defRPr>
            </a:lvl7pPr>
            <a:lvl8pPr marL="3754892" algn="l" defTabSz="1072827" rtl="0" eaLnBrk="1" latinLnBrk="0" hangingPunct="1">
              <a:defRPr sz="2000" kern="1200">
                <a:solidFill>
                  <a:schemeClr val="tx1"/>
                </a:solidFill>
                <a:latin typeface="+mn-lt"/>
                <a:ea typeface="+mn-ea"/>
                <a:cs typeface="+mn-cs"/>
              </a:defRPr>
            </a:lvl8pPr>
            <a:lvl9pPr marL="4291305" algn="l" defTabSz="1072827" rtl="0" eaLnBrk="1" latinLnBrk="0" hangingPunct="1">
              <a:defRPr sz="2000" kern="1200">
                <a:solidFill>
                  <a:schemeClr val="tx1"/>
                </a:solidFill>
                <a:latin typeface="+mn-lt"/>
                <a:ea typeface="+mn-ea"/>
                <a:cs typeface="+mn-cs"/>
              </a:defRPr>
            </a:lvl9pPr>
          </a:lstStyle>
          <a:p>
            <a:endParaRPr lang="en-ZA" sz="1800" dirty="0">
              <a:latin typeface="Arial" panose="020B0604020202020204" pitchFamily="34" charset="0"/>
              <a:cs typeface="Arial" panose="020B0604020202020204" pitchFamily="34" charset="0"/>
            </a:endParaRPr>
          </a:p>
        </p:txBody>
      </p:sp>
      <p:sp>
        <p:nvSpPr>
          <p:cNvPr id="10" name="Title 1"/>
          <p:cNvSpPr txBox="1">
            <a:spLocks/>
          </p:cNvSpPr>
          <p:nvPr/>
        </p:nvSpPr>
        <p:spPr>
          <a:xfrm>
            <a:off x="965255" y="846694"/>
            <a:ext cx="7891582" cy="405006"/>
          </a:xfrm>
          <a:prstGeom prst="rect">
            <a:avLst/>
          </a:prstGeom>
        </p:spPr>
        <p:txBody>
          <a:bodyPr vert="horz" lIns="107283" tIns="53640" rIns="107283" bIns="53640" rtlCol="0" anchor="ctr">
            <a:noAutofit/>
          </a:bodyPr>
          <a:lstStyle>
            <a:lvl1pPr algn="ctr" defTabSz="1072827" rtl="0" eaLnBrk="1" latinLnBrk="0" hangingPunct="1">
              <a:spcBef>
                <a:spcPct val="0"/>
              </a:spcBef>
              <a:buNone/>
              <a:defRPr sz="5300" kern="1200">
                <a:solidFill>
                  <a:schemeClr val="tx1"/>
                </a:solidFill>
                <a:latin typeface="+mj-lt"/>
                <a:ea typeface="+mj-ea"/>
                <a:cs typeface="+mj-cs"/>
              </a:defRPr>
            </a:lvl1pPr>
          </a:lstStyle>
          <a:p>
            <a:r>
              <a:rPr lang="en-GB" sz="2800" b="1" dirty="0" smtClean="0">
                <a:latin typeface="Arial Narrow" panose="020B0606020202030204" pitchFamily="34" charset="0"/>
                <a:cs typeface="Arial" panose="020B0604020202020204" pitchFamily="34" charset="0"/>
              </a:rPr>
              <a:t>3.8 FUNCTIONALITY OF MPAC</a:t>
            </a:r>
            <a:endParaRPr lang="en-ZA" sz="2800" b="1" dirty="0">
              <a:latin typeface="Arial Narrow" panose="020B0606020202030204" pitchFamily="34" charset="0"/>
              <a:cs typeface="Arial" panose="020B0604020202020204" pitchFamily="34" charset="0"/>
            </a:endParaRPr>
          </a:p>
        </p:txBody>
      </p:sp>
      <p:sp>
        <p:nvSpPr>
          <p:cNvPr id="2" name="Content Placeholder 1"/>
          <p:cNvSpPr>
            <a:spLocks noGrp="1"/>
          </p:cNvSpPr>
          <p:nvPr>
            <p:ph idx="1"/>
          </p:nvPr>
        </p:nvSpPr>
        <p:spPr>
          <a:xfrm>
            <a:off x="690916" y="1421755"/>
            <a:ext cx="9433129" cy="3948570"/>
          </a:xfrm>
        </p:spPr>
        <p:txBody>
          <a:bodyPr>
            <a:normAutofit fontScale="47500" lnSpcReduction="20000"/>
          </a:bodyPr>
          <a:lstStyle/>
          <a:p>
            <a:pPr>
              <a:buFont typeface="Wingdings" panose="05000000000000000000" pitchFamily="2" charset="2"/>
              <a:buChar char="q"/>
            </a:pPr>
            <a:r>
              <a:rPr lang="en-GB" dirty="0" smtClean="0"/>
              <a:t>MPAC committee constitute 11 members including one Traditional Leader. 7 members from Ruling Party (ANC) and one member from AZAPO member and two from EFF.</a:t>
            </a:r>
          </a:p>
          <a:p>
            <a:pPr>
              <a:buFont typeface="Wingdings" panose="05000000000000000000" pitchFamily="2" charset="2"/>
              <a:buChar char="q"/>
            </a:pPr>
            <a:r>
              <a:rPr lang="en-GB" dirty="0"/>
              <a:t> </a:t>
            </a:r>
            <a:r>
              <a:rPr lang="en-GB" dirty="0" smtClean="0"/>
              <a:t>The committee has annual plan which was approved by Council. The present their reports quarterly to Council.</a:t>
            </a:r>
          </a:p>
          <a:p>
            <a:pPr>
              <a:buFont typeface="Wingdings" panose="05000000000000000000" pitchFamily="2" charset="2"/>
              <a:buChar char="q"/>
            </a:pPr>
            <a:r>
              <a:rPr lang="en-GB" dirty="0" smtClean="0"/>
              <a:t>In 2016/17 financial, there was no UIF expenditure written off because members were still under going training. Investigations happened in 2017/18 financial year. The committee still busy with the investigations </a:t>
            </a:r>
          </a:p>
          <a:p>
            <a:pPr>
              <a:buFont typeface="Wingdings" panose="05000000000000000000" pitchFamily="2" charset="2"/>
              <a:buChar char="q"/>
            </a:pPr>
            <a:r>
              <a:rPr lang="en-GB" dirty="0" smtClean="0"/>
              <a:t>Committee conduct oversight on projects and recommend to Council their findings</a:t>
            </a:r>
          </a:p>
          <a:p>
            <a:pPr>
              <a:buFont typeface="Wingdings" panose="05000000000000000000" pitchFamily="2" charset="2"/>
              <a:buChar char="q"/>
            </a:pPr>
            <a:r>
              <a:rPr lang="en-GB" dirty="0"/>
              <a:t> </a:t>
            </a:r>
            <a:r>
              <a:rPr lang="en-GB" dirty="0" smtClean="0"/>
              <a:t>The committee conducts public hearings on Annual Reports and present oversight reports to Council, and all reports are up to date.</a:t>
            </a:r>
          </a:p>
          <a:p>
            <a:pPr>
              <a:buFont typeface="Wingdings" panose="05000000000000000000" pitchFamily="2" charset="2"/>
              <a:buChar char="q"/>
            </a:pPr>
            <a:r>
              <a:rPr lang="en-GB" dirty="0"/>
              <a:t> </a:t>
            </a:r>
            <a:r>
              <a:rPr lang="en-GB" dirty="0" smtClean="0"/>
              <a:t>Two staff members have been appointed to support the committee, that is MPAC Researcher and MPAC  Co-ordinator. </a:t>
            </a:r>
            <a:endParaRPr lang="en-ZA" dirty="0"/>
          </a:p>
        </p:txBody>
      </p:sp>
    </p:spTree>
    <p:extLst>
      <p:ext uri="{BB962C8B-B14F-4D97-AF65-F5344CB8AC3E}">
        <p14:creationId xmlns:p14="http://schemas.microsoft.com/office/powerpoint/2010/main" val="3141077635"/>
      </p:ext>
    </p:extLst>
  </p:cSld>
  <p:clrMapOvr>
    <a:masterClrMapping/>
  </p:clrMapOvr>
  <p:transition>
    <p:strips dir="l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43</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7" name="Content Placeholder 1"/>
          <p:cNvSpPr>
            <a:spLocks noGrp="1"/>
          </p:cNvSpPr>
          <p:nvPr/>
        </p:nvSpPr>
        <p:spPr>
          <a:xfrm>
            <a:off x="935956" y="1486650"/>
            <a:ext cx="9591199" cy="3967553"/>
          </a:xfrm>
          <a:prstGeom prst="rect">
            <a:avLst/>
          </a:prstGeom>
        </p:spPr>
        <p:txBody>
          <a:bodyPr vert="horz" lIns="107283" tIns="53640" rIns="107283" bIns="53640" rtlCol="0">
            <a:normAutofit/>
          </a:bodyPr>
          <a:lstStyle>
            <a:defPPr>
              <a:defRPr lang="en-US"/>
            </a:defPPr>
            <a:lvl1pPr marL="0" algn="l" defTabSz="1072827" rtl="0" eaLnBrk="1" latinLnBrk="0" hangingPunct="1">
              <a:defRPr sz="2000" kern="1200">
                <a:solidFill>
                  <a:schemeClr val="tx1"/>
                </a:solidFill>
                <a:latin typeface="+mn-lt"/>
                <a:ea typeface="+mn-ea"/>
                <a:cs typeface="+mn-cs"/>
              </a:defRPr>
            </a:lvl1pPr>
            <a:lvl2pPr marL="536413" algn="l" defTabSz="1072827" rtl="0" eaLnBrk="1" latinLnBrk="0" hangingPunct="1">
              <a:defRPr sz="2000" kern="1200">
                <a:solidFill>
                  <a:schemeClr val="tx1"/>
                </a:solidFill>
                <a:latin typeface="+mn-lt"/>
                <a:ea typeface="+mn-ea"/>
                <a:cs typeface="+mn-cs"/>
              </a:defRPr>
            </a:lvl2pPr>
            <a:lvl3pPr marL="1072827" algn="l" defTabSz="1072827" rtl="0" eaLnBrk="1" latinLnBrk="0" hangingPunct="1">
              <a:defRPr sz="2000" kern="1200">
                <a:solidFill>
                  <a:schemeClr val="tx1"/>
                </a:solidFill>
                <a:latin typeface="+mn-lt"/>
                <a:ea typeface="+mn-ea"/>
                <a:cs typeface="+mn-cs"/>
              </a:defRPr>
            </a:lvl3pPr>
            <a:lvl4pPr marL="1609238" algn="l" defTabSz="1072827" rtl="0" eaLnBrk="1" latinLnBrk="0" hangingPunct="1">
              <a:defRPr sz="2000" kern="1200">
                <a:solidFill>
                  <a:schemeClr val="tx1"/>
                </a:solidFill>
                <a:latin typeface="+mn-lt"/>
                <a:ea typeface="+mn-ea"/>
                <a:cs typeface="+mn-cs"/>
              </a:defRPr>
            </a:lvl4pPr>
            <a:lvl5pPr marL="2145652" algn="l" defTabSz="1072827" rtl="0" eaLnBrk="1" latinLnBrk="0" hangingPunct="1">
              <a:defRPr sz="2000" kern="1200">
                <a:solidFill>
                  <a:schemeClr val="tx1"/>
                </a:solidFill>
                <a:latin typeface="+mn-lt"/>
                <a:ea typeface="+mn-ea"/>
                <a:cs typeface="+mn-cs"/>
              </a:defRPr>
            </a:lvl5pPr>
            <a:lvl6pPr marL="2682065" algn="l" defTabSz="1072827" rtl="0" eaLnBrk="1" latinLnBrk="0" hangingPunct="1">
              <a:defRPr sz="2000" kern="1200">
                <a:solidFill>
                  <a:schemeClr val="tx1"/>
                </a:solidFill>
                <a:latin typeface="+mn-lt"/>
                <a:ea typeface="+mn-ea"/>
                <a:cs typeface="+mn-cs"/>
              </a:defRPr>
            </a:lvl6pPr>
            <a:lvl7pPr marL="3218478" algn="l" defTabSz="1072827" rtl="0" eaLnBrk="1" latinLnBrk="0" hangingPunct="1">
              <a:defRPr sz="2000" kern="1200">
                <a:solidFill>
                  <a:schemeClr val="tx1"/>
                </a:solidFill>
                <a:latin typeface="+mn-lt"/>
                <a:ea typeface="+mn-ea"/>
                <a:cs typeface="+mn-cs"/>
              </a:defRPr>
            </a:lvl7pPr>
            <a:lvl8pPr marL="3754892" algn="l" defTabSz="1072827" rtl="0" eaLnBrk="1" latinLnBrk="0" hangingPunct="1">
              <a:defRPr sz="2000" kern="1200">
                <a:solidFill>
                  <a:schemeClr val="tx1"/>
                </a:solidFill>
                <a:latin typeface="+mn-lt"/>
                <a:ea typeface="+mn-ea"/>
                <a:cs typeface="+mn-cs"/>
              </a:defRPr>
            </a:lvl8pPr>
            <a:lvl9pPr marL="4291305" algn="l" defTabSz="1072827" rtl="0" eaLnBrk="1" latinLnBrk="0" hangingPunct="1">
              <a:defRPr sz="2000" kern="1200">
                <a:solidFill>
                  <a:schemeClr val="tx1"/>
                </a:solidFill>
                <a:latin typeface="+mn-lt"/>
                <a:ea typeface="+mn-ea"/>
                <a:cs typeface="+mn-cs"/>
              </a:defRPr>
            </a:lvl9pPr>
          </a:lstStyle>
          <a:p>
            <a:endParaRPr lang="en-ZA" sz="1800" dirty="0">
              <a:latin typeface="Arial" panose="020B0604020202020204" pitchFamily="34" charset="0"/>
              <a:cs typeface="Arial" panose="020B0604020202020204" pitchFamily="34" charset="0"/>
            </a:endParaRPr>
          </a:p>
        </p:txBody>
      </p:sp>
      <p:sp>
        <p:nvSpPr>
          <p:cNvPr id="10" name="Title 1"/>
          <p:cNvSpPr txBox="1">
            <a:spLocks/>
          </p:cNvSpPr>
          <p:nvPr/>
        </p:nvSpPr>
        <p:spPr>
          <a:xfrm>
            <a:off x="1007964" y="1081644"/>
            <a:ext cx="7891582" cy="556136"/>
          </a:xfrm>
          <a:prstGeom prst="rect">
            <a:avLst/>
          </a:prstGeom>
        </p:spPr>
        <p:txBody>
          <a:bodyPr vert="horz" lIns="107283" tIns="53640" rIns="107283" bIns="53640" rtlCol="0" anchor="ctr">
            <a:normAutofit fontScale="97500"/>
          </a:bodyPr>
          <a:lstStyle>
            <a:lvl1pPr algn="ctr" defTabSz="1072827" rtl="0" eaLnBrk="1" latinLnBrk="0" hangingPunct="1">
              <a:spcBef>
                <a:spcPct val="0"/>
              </a:spcBef>
              <a:buNone/>
              <a:defRPr sz="5300" kern="1200">
                <a:solidFill>
                  <a:schemeClr val="tx1"/>
                </a:solidFill>
                <a:latin typeface="+mj-lt"/>
                <a:ea typeface="+mj-ea"/>
                <a:cs typeface="+mj-cs"/>
              </a:defRPr>
            </a:lvl1pPr>
          </a:lstStyle>
          <a:p>
            <a:r>
              <a:rPr lang="en-GB" sz="2800" b="1" dirty="0" smtClean="0">
                <a:latin typeface="Arial Narrow" panose="020B0606020202030204" pitchFamily="34" charset="0"/>
                <a:cs typeface="Arial" panose="020B0604020202020204" pitchFamily="34" charset="0"/>
              </a:rPr>
              <a:t>3.9 FUNCTIONALITY OF AUDIT COMMITTEE</a:t>
            </a:r>
            <a:endParaRPr lang="en-ZA" sz="2800" b="1" dirty="0">
              <a:latin typeface="Arial Narrow" panose="020B0606020202030204" pitchFamily="34" charset="0"/>
              <a:cs typeface="Arial" panose="020B0604020202020204" pitchFamily="34" charset="0"/>
            </a:endParaRPr>
          </a:p>
        </p:txBody>
      </p:sp>
      <p:sp>
        <p:nvSpPr>
          <p:cNvPr id="3" name="Content Placeholder 2"/>
          <p:cNvSpPr>
            <a:spLocks noGrp="1"/>
          </p:cNvSpPr>
          <p:nvPr>
            <p:ph idx="1"/>
          </p:nvPr>
        </p:nvSpPr>
        <p:spPr>
          <a:xfrm>
            <a:off x="1065689" y="1891656"/>
            <a:ext cx="9591199" cy="3967553"/>
          </a:xfrm>
        </p:spPr>
        <p:txBody>
          <a:bodyPr>
            <a:normAutofit fontScale="55000" lnSpcReduction="20000"/>
          </a:bodyPr>
          <a:lstStyle/>
          <a:p>
            <a:pPr>
              <a:buFont typeface="Wingdings" panose="05000000000000000000" pitchFamily="2" charset="2"/>
              <a:buChar char="q"/>
            </a:pPr>
            <a:r>
              <a:rPr lang="en-GB" dirty="0" smtClean="0"/>
              <a:t>Audit </a:t>
            </a:r>
            <a:r>
              <a:rPr lang="en-GB" dirty="0"/>
              <a:t>Committee has four members, two members are Chartered Accountants, Chairperson is an Advocate and another member specialize in Risk Management.</a:t>
            </a:r>
          </a:p>
          <a:p>
            <a:pPr>
              <a:buFont typeface="Wingdings" panose="05000000000000000000" pitchFamily="2" charset="2"/>
              <a:buChar char="q"/>
            </a:pPr>
            <a:r>
              <a:rPr lang="en-GB" dirty="0"/>
              <a:t> The committee conducted </a:t>
            </a:r>
            <a:r>
              <a:rPr lang="en-GB" dirty="0" smtClean="0"/>
              <a:t>quarterly </a:t>
            </a:r>
            <a:r>
              <a:rPr lang="en-GB" dirty="0"/>
              <a:t>meetings as required to review performance reports and financial reports</a:t>
            </a:r>
          </a:p>
          <a:p>
            <a:pPr>
              <a:buFont typeface="Wingdings" panose="05000000000000000000" pitchFamily="2" charset="2"/>
              <a:buChar char="q"/>
            </a:pPr>
            <a:r>
              <a:rPr lang="en-GB" dirty="0"/>
              <a:t> Committee reviews Annual financial statements and Annual Reports</a:t>
            </a:r>
          </a:p>
          <a:p>
            <a:pPr>
              <a:buFont typeface="Wingdings" panose="05000000000000000000" pitchFamily="2" charset="2"/>
              <a:buChar char="q"/>
            </a:pPr>
            <a:r>
              <a:rPr lang="en-GB" dirty="0"/>
              <a:t> The Chairperson of risk presents Risk management reports for consideration by the committee.</a:t>
            </a:r>
          </a:p>
          <a:p>
            <a:pPr>
              <a:buFont typeface="Wingdings" panose="05000000000000000000" pitchFamily="2" charset="2"/>
              <a:buChar char="q"/>
            </a:pPr>
            <a:r>
              <a:rPr lang="en-GB" dirty="0"/>
              <a:t> Committee resolutions took 23 resolutions and only 3 were outstanding.</a:t>
            </a:r>
          </a:p>
          <a:p>
            <a:pPr>
              <a:buFont typeface="Wingdings" panose="05000000000000000000" pitchFamily="2" charset="2"/>
              <a:buChar char="q"/>
            </a:pPr>
            <a:r>
              <a:rPr lang="en-GB" dirty="0"/>
              <a:t> Chairperson reports to Council on quarterly to give assurance of the work done by management and internal Audit.</a:t>
            </a:r>
          </a:p>
          <a:p>
            <a:pPr>
              <a:buFont typeface="Wingdings" panose="05000000000000000000" pitchFamily="2" charset="2"/>
              <a:buChar char="q"/>
            </a:pPr>
            <a:endParaRPr lang="en-ZA" dirty="0"/>
          </a:p>
          <a:p>
            <a:endParaRPr lang="en-ZA" dirty="0"/>
          </a:p>
        </p:txBody>
      </p:sp>
    </p:spTree>
    <p:extLst>
      <p:ext uri="{BB962C8B-B14F-4D97-AF65-F5344CB8AC3E}">
        <p14:creationId xmlns:p14="http://schemas.microsoft.com/office/powerpoint/2010/main" val="3481604777"/>
      </p:ext>
    </p:extLst>
  </p:cSld>
  <p:clrMapOvr>
    <a:masterClrMapping/>
  </p:clrMapOvr>
  <p:transition>
    <p:strips dir="l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44</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7" name="Content Placeholder 1"/>
          <p:cNvSpPr>
            <a:spLocks noGrp="1"/>
          </p:cNvSpPr>
          <p:nvPr/>
        </p:nvSpPr>
        <p:spPr>
          <a:xfrm>
            <a:off x="935956" y="1486650"/>
            <a:ext cx="9591199" cy="3967553"/>
          </a:xfrm>
          <a:prstGeom prst="rect">
            <a:avLst/>
          </a:prstGeom>
        </p:spPr>
        <p:txBody>
          <a:bodyPr vert="horz" lIns="107283" tIns="53640" rIns="107283" bIns="53640" rtlCol="0">
            <a:normAutofit/>
          </a:bodyPr>
          <a:lstStyle>
            <a:defPPr>
              <a:defRPr lang="en-US"/>
            </a:defPPr>
            <a:lvl1pPr marL="0" algn="l" defTabSz="1072827" rtl="0" eaLnBrk="1" latinLnBrk="0" hangingPunct="1">
              <a:defRPr sz="2000" kern="1200">
                <a:solidFill>
                  <a:schemeClr val="tx1"/>
                </a:solidFill>
                <a:latin typeface="+mn-lt"/>
                <a:ea typeface="+mn-ea"/>
                <a:cs typeface="+mn-cs"/>
              </a:defRPr>
            </a:lvl1pPr>
            <a:lvl2pPr marL="536413" algn="l" defTabSz="1072827" rtl="0" eaLnBrk="1" latinLnBrk="0" hangingPunct="1">
              <a:defRPr sz="2000" kern="1200">
                <a:solidFill>
                  <a:schemeClr val="tx1"/>
                </a:solidFill>
                <a:latin typeface="+mn-lt"/>
                <a:ea typeface="+mn-ea"/>
                <a:cs typeface="+mn-cs"/>
              </a:defRPr>
            </a:lvl2pPr>
            <a:lvl3pPr marL="1072827" algn="l" defTabSz="1072827" rtl="0" eaLnBrk="1" latinLnBrk="0" hangingPunct="1">
              <a:defRPr sz="2000" kern="1200">
                <a:solidFill>
                  <a:schemeClr val="tx1"/>
                </a:solidFill>
                <a:latin typeface="+mn-lt"/>
                <a:ea typeface="+mn-ea"/>
                <a:cs typeface="+mn-cs"/>
              </a:defRPr>
            </a:lvl3pPr>
            <a:lvl4pPr marL="1609238" algn="l" defTabSz="1072827" rtl="0" eaLnBrk="1" latinLnBrk="0" hangingPunct="1">
              <a:defRPr sz="2000" kern="1200">
                <a:solidFill>
                  <a:schemeClr val="tx1"/>
                </a:solidFill>
                <a:latin typeface="+mn-lt"/>
                <a:ea typeface="+mn-ea"/>
                <a:cs typeface="+mn-cs"/>
              </a:defRPr>
            </a:lvl4pPr>
            <a:lvl5pPr marL="2145652" algn="l" defTabSz="1072827" rtl="0" eaLnBrk="1" latinLnBrk="0" hangingPunct="1">
              <a:defRPr sz="2000" kern="1200">
                <a:solidFill>
                  <a:schemeClr val="tx1"/>
                </a:solidFill>
                <a:latin typeface="+mn-lt"/>
                <a:ea typeface="+mn-ea"/>
                <a:cs typeface="+mn-cs"/>
              </a:defRPr>
            </a:lvl5pPr>
            <a:lvl6pPr marL="2682065" algn="l" defTabSz="1072827" rtl="0" eaLnBrk="1" latinLnBrk="0" hangingPunct="1">
              <a:defRPr sz="2000" kern="1200">
                <a:solidFill>
                  <a:schemeClr val="tx1"/>
                </a:solidFill>
                <a:latin typeface="+mn-lt"/>
                <a:ea typeface="+mn-ea"/>
                <a:cs typeface="+mn-cs"/>
              </a:defRPr>
            </a:lvl6pPr>
            <a:lvl7pPr marL="3218478" algn="l" defTabSz="1072827" rtl="0" eaLnBrk="1" latinLnBrk="0" hangingPunct="1">
              <a:defRPr sz="2000" kern="1200">
                <a:solidFill>
                  <a:schemeClr val="tx1"/>
                </a:solidFill>
                <a:latin typeface="+mn-lt"/>
                <a:ea typeface="+mn-ea"/>
                <a:cs typeface="+mn-cs"/>
              </a:defRPr>
            </a:lvl7pPr>
            <a:lvl8pPr marL="3754892" algn="l" defTabSz="1072827" rtl="0" eaLnBrk="1" latinLnBrk="0" hangingPunct="1">
              <a:defRPr sz="2000" kern="1200">
                <a:solidFill>
                  <a:schemeClr val="tx1"/>
                </a:solidFill>
                <a:latin typeface="+mn-lt"/>
                <a:ea typeface="+mn-ea"/>
                <a:cs typeface="+mn-cs"/>
              </a:defRPr>
            </a:lvl8pPr>
            <a:lvl9pPr marL="4291305" algn="l" defTabSz="1072827" rtl="0" eaLnBrk="1" latinLnBrk="0" hangingPunct="1">
              <a:defRPr sz="2000" kern="1200">
                <a:solidFill>
                  <a:schemeClr val="tx1"/>
                </a:solidFill>
                <a:latin typeface="+mn-lt"/>
                <a:ea typeface="+mn-ea"/>
                <a:cs typeface="+mn-cs"/>
              </a:defRPr>
            </a:lvl9pPr>
          </a:lstStyle>
          <a:p>
            <a:endParaRPr lang="en-ZA" sz="1800" dirty="0">
              <a:latin typeface="Arial" panose="020B0604020202020204" pitchFamily="34" charset="0"/>
              <a:cs typeface="Arial" panose="020B0604020202020204" pitchFamily="34" charset="0"/>
            </a:endParaRPr>
          </a:p>
        </p:txBody>
      </p:sp>
      <p:sp>
        <p:nvSpPr>
          <p:cNvPr id="10" name="Title 1"/>
          <p:cNvSpPr txBox="1">
            <a:spLocks/>
          </p:cNvSpPr>
          <p:nvPr/>
        </p:nvSpPr>
        <p:spPr>
          <a:xfrm>
            <a:off x="1007964" y="1081644"/>
            <a:ext cx="7891582" cy="556136"/>
          </a:xfrm>
          <a:prstGeom prst="rect">
            <a:avLst/>
          </a:prstGeom>
        </p:spPr>
        <p:txBody>
          <a:bodyPr vert="horz" lIns="107283" tIns="53640" rIns="107283" bIns="53640" rtlCol="0" anchor="ctr">
            <a:normAutofit fontScale="97500"/>
          </a:bodyPr>
          <a:lstStyle>
            <a:lvl1pPr algn="ctr" defTabSz="1072827" rtl="0" eaLnBrk="1" latinLnBrk="0" hangingPunct="1">
              <a:spcBef>
                <a:spcPct val="0"/>
              </a:spcBef>
              <a:buNone/>
              <a:defRPr sz="5300" kern="1200">
                <a:solidFill>
                  <a:schemeClr val="tx1"/>
                </a:solidFill>
                <a:latin typeface="+mj-lt"/>
                <a:ea typeface="+mj-ea"/>
                <a:cs typeface="+mj-cs"/>
              </a:defRPr>
            </a:lvl1pPr>
          </a:lstStyle>
          <a:p>
            <a:r>
              <a:rPr lang="en-GB" sz="2800" b="1" dirty="0" smtClean="0">
                <a:latin typeface="Arial Narrow" panose="020B0606020202030204" pitchFamily="34" charset="0"/>
                <a:cs typeface="Arial" panose="020B0604020202020204" pitchFamily="34" charset="0"/>
              </a:rPr>
              <a:t>3.10 FUNCTIONALITY OF RISK COMMITTEE</a:t>
            </a:r>
            <a:endParaRPr lang="en-ZA" sz="2800" b="1" dirty="0">
              <a:latin typeface="Arial Narrow" panose="020B0606020202030204" pitchFamily="34" charset="0"/>
              <a:cs typeface="Arial" panose="020B0604020202020204" pitchFamily="34" charset="0"/>
            </a:endParaRPr>
          </a:p>
        </p:txBody>
      </p:sp>
      <p:sp>
        <p:nvSpPr>
          <p:cNvPr id="2" name="Content Placeholder 1"/>
          <p:cNvSpPr>
            <a:spLocks noGrp="1"/>
          </p:cNvSpPr>
          <p:nvPr>
            <p:ph idx="1"/>
          </p:nvPr>
        </p:nvSpPr>
        <p:spPr>
          <a:xfrm>
            <a:off x="690916" y="1637780"/>
            <a:ext cx="9591199" cy="3967553"/>
          </a:xfrm>
        </p:spPr>
        <p:txBody>
          <a:bodyPr>
            <a:normAutofit fontScale="70000" lnSpcReduction="20000"/>
          </a:bodyPr>
          <a:lstStyle/>
          <a:p>
            <a:pPr>
              <a:buFont typeface="Wingdings" panose="05000000000000000000" pitchFamily="2" charset="2"/>
              <a:buChar char="q"/>
            </a:pPr>
            <a:r>
              <a:rPr lang="en-GB" dirty="0" smtClean="0"/>
              <a:t>The Risk Committee functional and  chaired by independent Chairperson, all senior managers appointed as Risk Owners.</a:t>
            </a:r>
          </a:p>
          <a:p>
            <a:pPr>
              <a:buFont typeface="Wingdings" panose="05000000000000000000" pitchFamily="2" charset="2"/>
              <a:buChar char="q"/>
            </a:pPr>
            <a:r>
              <a:rPr lang="en-GB" dirty="0" smtClean="0"/>
              <a:t>The meetings are held quarterly</a:t>
            </a:r>
          </a:p>
          <a:p>
            <a:pPr>
              <a:buFont typeface="Wingdings" panose="05000000000000000000" pitchFamily="2" charset="2"/>
              <a:buChar char="q"/>
            </a:pPr>
            <a:r>
              <a:rPr lang="en-GB" dirty="0"/>
              <a:t> </a:t>
            </a:r>
            <a:r>
              <a:rPr lang="en-GB" dirty="0" smtClean="0"/>
              <a:t>The Chairperson reports to Audit Committee on quarterly basis</a:t>
            </a:r>
          </a:p>
          <a:p>
            <a:pPr>
              <a:buFont typeface="Wingdings" panose="05000000000000000000" pitchFamily="2" charset="2"/>
              <a:buChar char="q"/>
            </a:pPr>
            <a:r>
              <a:rPr lang="en-GB" dirty="0"/>
              <a:t> </a:t>
            </a:r>
            <a:r>
              <a:rPr lang="en-GB" dirty="0" smtClean="0"/>
              <a:t>Resolution register in place and 2</a:t>
            </a:r>
            <a:r>
              <a:rPr lang="en-GB" dirty="0"/>
              <a:t> </a:t>
            </a:r>
            <a:r>
              <a:rPr lang="en-GB" dirty="0" smtClean="0"/>
              <a:t>out of 7 resolutions are outstanding</a:t>
            </a:r>
          </a:p>
          <a:p>
            <a:pPr>
              <a:buFont typeface="Wingdings" panose="05000000000000000000" pitchFamily="2" charset="2"/>
              <a:buChar char="q"/>
            </a:pPr>
            <a:r>
              <a:rPr lang="en-GB" dirty="0" smtClean="0"/>
              <a:t>Risk management reports are standing item in all monthly meetings</a:t>
            </a:r>
          </a:p>
          <a:p>
            <a:pPr marL="0" indent="0">
              <a:buNone/>
            </a:pPr>
            <a:endParaRPr lang="en-ZA" dirty="0"/>
          </a:p>
        </p:txBody>
      </p:sp>
    </p:spTree>
    <p:extLst>
      <p:ext uri="{BB962C8B-B14F-4D97-AF65-F5344CB8AC3E}">
        <p14:creationId xmlns:p14="http://schemas.microsoft.com/office/powerpoint/2010/main" val="479134377"/>
      </p:ext>
    </p:extLst>
  </p:cSld>
  <p:clrMapOvr>
    <a:masterClrMapping/>
  </p:clrMapOvr>
  <p:transition>
    <p:strips dir="l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45</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10" name="Title 1"/>
          <p:cNvSpPr txBox="1">
            <a:spLocks/>
          </p:cNvSpPr>
          <p:nvPr/>
        </p:nvSpPr>
        <p:spPr>
          <a:xfrm>
            <a:off x="359892" y="845691"/>
            <a:ext cx="10239271" cy="705494"/>
          </a:xfrm>
          <a:prstGeom prst="rect">
            <a:avLst/>
          </a:prstGeom>
        </p:spPr>
        <p:txBody>
          <a:bodyPr vert="horz" lIns="107283" tIns="53640" rIns="107283" bIns="53640" rtlCol="0" anchor="ctr">
            <a:noAutofit/>
          </a:bodyPr>
          <a:lstStyle>
            <a:lvl1pPr algn="ctr" defTabSz="1072827" rtl="0" eaLnBrk="1" latinLnBrk="0" hangingPunct="1">
              <a:spcBef>
                <a:spcPct val="0"/>
              </a:spcBef>
              <a:buNone/>
              <a:defRPr sz="5300" kern="1200">
                <a:solidFill>
                  <a:schemeClr val="tx1"/>
                </a:solidFill>
                <a:latin typeface="+mj-lt"/>
                <a:ea typeface="+mj-ea"/>
                <a:cs typeface="+mj-cs"/>
              </a:defRPr>
            </a:lvl1pPr>
          </a:lstStyle>
          <a:p>
            <a:pPr algn="l"/>
            <a:r>
              <a:rPr lang="en-GB" sz="2800" b="1" dirty="0" smtClean="0">
                <a:latin typeface="Arial Narrow" panose="020B0606020202030204" pitchFamily="34" charset="0"/>
                <a:cs typeface="Arial" panose="020B0604020202020204" pitchFamily="34" charset="0"/>
              </a:rPr>
              <a:t>3.11 FINANCIAL DISCIPLINARY BOARD AND CONSEQUENCE MANAGEMENT</a:t>
            </a:r>
            <a:endParaRPr lang="en-ZA" sz="2800" b="1" dirty="0">
              <a:latin typeface="Arial Narrow" panose="020B0606020202030204" pitchFamily="34" charset="0"/>
              <a:cs typeface="Arial" panose="020B0604020202020204" pitchFamily="34" charset="0"/>
            </a:endParaRPr>
          </a:p>
        </p:txBody>
      </p:sp>
      <p:sp>
        <p:nvSpPr>
          <p:cNvPr id="2" name="Content Placeholder 1"/>
          <p:cNvSpPr>
            <a:spLocks noGrp="1"/>
          </p:cNvSpPr>
          <p:nvPr>
            <p:ph idx="1"/>
          </p:nvPr>
        </p:nvSpPr>
        <p:spPr>
          <a:xfrm>
            <a:off x="690916" y="1709786"/>
            <a:ext cx="9908247" cy="3974395"/>
          </a:xfrm>
        </p:spPr>
        <p:txBody>
          <a:bodyPr>
            <a:normAutofit/>
          </a:bodyPr>
          <a:lstStyle/>
          <a:p>
            <a:pPr>
              <a:buFont typeface="Wingdings" panose="05000000000000000000" pitchFamily="2" charset="2"/>
              <a:buChar char="q"/>
            </a:pPr>
            <a:r>
              <a:rPr lang="en-GB" sz="2000" dirty="0" smtClean="0">
                <a:latin typeface="Arial Narrow" panose="020B0606020202030204" pitchFamily="34" charset="0"/>
                <a:cs typeface="Arial" panose="020B0604020202020204" pitchFamily="34" charset="0"/>
              </a:rPr>
              <a:t>Council established Financial Disciplinary board on the 29</a:t>
            </a:r>
            <a:r>
              <a:rPr lang="en-GB" sz="2000" baseline="30000" dirty="0" smtClean="0">
                <a:latin typeface="Arial Narrow" panose="020B0606020202030204" pitchFamily="34" charset="0"/>
                <a:cs typeface="Arial" panose="020B0604020202020204" pitchFamily="34" charset="0"/>
              </a:rPr>
              <a:t>th</a:t>
            </a:r>
            <a:r>
              <a:rPr lang="en-GB" sz="2000" dirty="0" smtClean="0">
                <a:latin typeface="Arial Narrow" panose="020B0606020202030204" pitchFamily="34" charset="0"/>
                <a:cs typeface="Arial" panose="020B0604020202020204" pitchFamily="34" charset="0"/>
              </a:rPr>
              <a:t> October 2018</a:t>
            </a:r>
          </a:p>
          <a:p>
            <a:pPr>
              <a:buFont typeface="Wingdings" panose="05000000000000000000" pitchFamily="2" charset="2"/>
              <a:buChar char="q"/>
            </a:pPr>
            <a:r>
              <a:rPr lang="en-GB" sz="2000" dirty="0">
                <a:latin typeface="Arial Narrow" panose="020B0606020202030204" pitchFamily="34" charset="0"/>
                <a:cs typeface="Arial" panose="020B0604020202020204" pitchFamily="34" charset="0"/>
              </a:rPr>
              <a:t> </a:t>
            </a:r>
            <a:r>
              <a:rPr lang="en-GB" sz="2000" dirty="0" smtClean="0">
                <a:latin typeface="Arial Narrow" panose="020B0606020202030204" pitchFamily="34" charset="0"/>
                <a:cs typeface="Arial" panose="020B0604020202020204" pitchFamily="34" charset="0"/>
              </a:rPr>
              <a:t>Term of reference were approved by Council,</a:t>
            </a:r>
          </a:p>
          <a:p>
            <a:pPr>
              <a:buFont typeface="Wingdings" panose="05000000000000000000" pitchFamily="2" charset="2"/>
              <a:buChar char="q"/>
            </a:pPr>
            <a:r>
              <a:rPr lang="en-GB" sz="2000" dirty="0">
                <a:latin typeface="Arial Narrow" panose="020B0606020202030204" pitchFamily="34" charset="0"/>
                <a:cs typeface="Arial" panose="020B0604020202020204" pitchFamily="34" charset="0"/>
              </a:rPr>
              <a:t> </a:t>
            </a:r>
            <a:r>
              <a:rPr lang="en-GB" sz="2000" dirty="0" smtClean="0">
                <a:latin typeface="Arial Narrow" panose="020B0606020202030204" pitchFamily="34" charset="0"/>
                <a:cs typeface="Arial" panose="020B0604020202020204" pitchFamily="34" charset="0"/>
              </a:rPr>
              <a:t>Audit Committee Chairperson was appointed to chair the board,</a:t>
            </a:r>
          </a:p>
          <a:p>
            <a:pPr>
              <a:buFont typeface="Wingdings" panose="05000000000000000000" pitchFamily="2" charset="2"/>
              <a:buChar char="q"/>
            </a:pPr>
            <a:r>
              <a:rPr lang="en-GB" sz="2000" dirty="0">
                <a:latin typeface="Arial Narrow" panose="020B0606020202030204" pitchFamily="34" charset="0"/>
                <a:cs typeface="Arial" panose="020B0604020202020204" pitchFamily="34" charset="0"/>
              </a:rPr>
              <a:t> </a:t>
            </a:r>
            <a:r>
              <a:rPr lang="en-GB" sz="2000" dirty="0" smtClean="0">
                <a:latin typeface="Arial Narrow" panose="020B0606020202030204" pitchFamily="34" charset="0"/>
                <a:cs typeface="Arial" panose="020B0604020202020204" pitchFamily="34" charset="0"/>
              </a:rPr>
              <a:t>One case of VBS Investment was referred to the board for investigation which affected 3 Senior Managers,</a:t>
            </a:r>
          </a:p>
          <a:p>
            <a:pPr>
              <a:buFont typeface="Wingdings" panose="05000000000000000000" pitchFamily="2" charset="2"/>
              <a:buChar char="q"/>
            </a:pPr>
            <a:r>
              <a:rPr lang="en-GB" sz="2000" dirty="0">
                <a:latin typeface="Arial Narrow" panose="020B0606020202030204" pitchFamily="34" charset="0"/>
                <a:cs typeface="Arial" panose="020B0604020202020204" pitchFamily="34" charset="0"/>
              </a:rPr>
              <a:t> </a:t>
            </a:r>
            <a:r>
              <a:rPr lang="en-GB" sz="2000" dirty="0" smtClean="0">
                <a:latin typeface="Arial Narrow" panose="020B0606020202030204" pitchFamily="34" charset="0"/>
                <a:cs typeface="Arial" panose="020B0604020202020204" pitchFamily="34" charset="0"/>
              </a:rPr>
              <a:t>The Board finalised the matter in April 2019, and report was presented to Council</a:t>
            </a:r>
          </a:p>
          <a:p>
            <a:pPr>
              <a:buFont typeface="Wingdings" panose="05000000000000000000" pitchFamily="2" charset="2"/>
              <a:buChar char="q"/>
            </a:pPr>
            <a:r>
              <a:rPr lang="en-GB" sz="2000" dirty="0">
                <a:latin typeface="Arial Narrow" panose="020B0606020202030204" pitchFamily="34" charset="0"/>
                <a:cs typeface="Arial" panose="020B0604020202020204" pitchFamily="34" charset="0"/>
              </a:rPr>
              <a:t> </a:t>
            </a:r>
            <a:r>
              <a:rPr lang="en-GB" sz="2000" dirty="0" smtClean="0">
                <a:latin typeface="Arial Narrow" panose="020B0606020202030204" pitchFamily="34" charset="0"/>
                <a:cs typeface="Arial" panose="020B0604020202020204" pitchFamily="34" charset="0"/>
              </a:rPr>
              <a:t>Council finalized the case and there was  no financial loss suffered by the municipality,</a:t>
            </a:r>
          </a:p>
          <a:p>
            <a:pPr>
              <a:buFont typeface="Wingdings" panose="05000000000000000000" pitchFamily="2" charset="2"/>
              <a:buChar char="q"/>
            </a:pPr>
            <a:r>
              <a:rPr lang="en-GB" sz="2000" dirty="0">
                <a:latin typeface="Arial Narrow" panose="020B0606020202030204" pitchFamily="34" charset="0"/>
                <a:cs typeface="Arial" panose="020B0604020202020204" pitchFamily="34" charset="0"/>
              </a:rPr>
              <a:t> </a:t>
            </a:r>
            <a:r>
              <a:rPr lang="en-GB" sz="2000" dirty="0" smtClean="0">
                <a:latin typeface="Arial Narrow" panose="020B0606020202030204" pitchFamily="34" charset="0"/>
                <a:cs typeface="Arial" panose="020B0604020202020204" pitchFamily="34" charset="0"/>
              </a:rPr>
              <a:t>Written warning letters were issued to the former Municipal Manager, former Acting MM and CFO.</a:t>
            </a:r>
          </a:p>
          <a:p>
            <a:pPr marL="0" indent="0">
              <a:buNone/>
            </a:pPr>
            <a:r>
              <a:rPr lang="en-GB" sz="2000" dirty="0">
                <a:latin typeface="Arial Narrow" panose="020B0606020202030204" pitchFamily="34" charset="0"/>
                <a:cs typeface="Arial" panose="020B0604020202020204" pitchFamily="34" charset="0"/>
              </a:rPr>
              <a:t> </a:t>
            </a:r>
            <a:r>
              <a:rPr lang="en-GB" sz="2000" b="1" dirty="0" smtClean="0">
                <a:latin typeface="Arial Narrow" panose="020B0606020202030204" pitchFamily="34" charset="0"/>
                <a:cs typeface="Arial" panose="020B0604020202020204" pitchFamily="34" charset="0"/>
              </a:rPr>
              <a:t>Consequence </a:t>
            </a:r>
            <a:r>
              <a:rPr lang="en-GB" sz="2000" b="1" dirty="0">
                <a:latin typeface="Arial Narrow" panose="020B0606020202030204" pitchFamily="34" charset="0"/>
                <a:cs typeface="Arial" panose="020B0604020202020204" pitchFamily="34" charset="0"/>
              </a:rPr>
              <a:t>Management on performance by Service Providers and Contractors</a:t>
            </a:r>
            <a:endParaRPr lang="en-ZA" sz="2000" b="1" dirty="0">
              <a:latin typeface="Arial Narrow" panose="020B0606020202030204" pitchFamily="34" charset="0"/>
              <a:cs typeface="Arial" panose="020B0604020202020204" pitchFamily="34" charset="0"/>
            </a:endParaRPr>
          </a:p>
          <a:p>
            <a:pPr>
              <a:buFont typeface="Wingdings" panose="05000000000000000000" pitchFamily="2" charset="2"/>
              <a:buChar char="q"/>
            </a:pPr>
            <a:r>
              <a:rPr lang="en-GB" sz="2000" dirty="0" smtClean="0">
                <a:latin typeface="Arial Narrow" panose="020B0606020202030204" pitchFamily="34" charset="0"/>
                <a:cs typeface="Arial" panose="020B0604020202020204" pitchFamily="34" charset="0"/>
              </a:rPr>
              <a:t>Municipality </a:t>
            </a:r>
            <a:r>
              <a:rPr lang="en-GB" sz="2000" dirty="0">
                <a:latin typeface="Arial Narrow" panose="020B0606020202030204" pitchFamily="34" charset="0"/>
                <a:cs typeface="Arial" panose="020B0604020202020204" pitchFamily="34" charset="0"/>
              </a:rPr>
              <a:t>has one case  </a:t>
            </a:r>
            <a:r>
              <a:rPr lang="en-GB" sz="2000" dirty="0" smtClean="0">
                <a:latin typeface="Arial Narrow" panose="020B0606020202030204" pitchFamily="34" charset="0"/>
                <a:cs typeface="Arial" panose="020B0604020202020204" pitchFamily="34" charset="0"/>
              </a:rPr>
              <a:t>which </a:t>
            </a:r>
            <a:r>
              <a:rPr lang="en-GB" sz="2000" dirty="0">
                <a:latin typeface="Arial Narrow" panose="020B0606020202030204" pitchFamily="34" charset="0"/>
                <a:cs typeface="Arial" panose="020B0604020202020204" pitchFamily="34" charset="0"/>
              </a:rPr>
              <a:t>has effected </a:t>
            </a:r>
            <a:r>
              <a:rPr lang="en-GB" sz="2000" dirty="0" smtClean="0">
                <a:latin typeface="Arial Narrow" panose="020B0606020202030204" pitchFamily="34" charset="0"/>
                <a:cs typeface="Arial" panose="020B0604020202020204" pitchFamily="34" charset="0"/>
              </a:rPr>
              <a:t>a penalty </a:t>
            </a:r>
            <a:r>
              <a:rPr lang="en-GB" sz="2000" dirty="0">
                <a:latin typeface="Arial Narrow" panose="020B0606020202030204" pitchFamily="34" charset="0"/>
                <a:cs typeface="Arial" panose="020B0604020202020204" pitchFamily="34" charset="0"/>
              </a:rPr>
              <a:t>on </a:t>
            </a:r>
            <a:r>
              <a:rPr lang="en-GB" sz="2000" dirty="0" smtClean="0">
                <a:latin typeface="Arial Narrow" panose="020B0606020202030204" pitchFamily="34" charset="0"/>
                <a:cs typeface="Arial" panose="020B0604020202020204" pitchFamily="34" charset="0"/>
              </a:rPr>
              <a:t>failure </a:t>
            </a:r>
            <a:r>
              <a:rPr lang="en-GB" sz="2000" dirty="0">
                <a:latin typeface="Arial Narrow" panose="020B0606020202030204" pitchFamily="34" charset="0"/>
                <a:cs typeface="Arial" panose="020B0604020202020204" pitchFamily="34" charset="0"/>
              </a:rPr>
              <a:t>to complete the project within the signed contracted period.</a:t>
            </a:r>
          </a:p>
          <a:p>
            <a:pPr>
              <a:buFont typeface="Wingdings" panose="05000000000000000000" pitchFamily="2" charset="2"/>
              <a:buChar char="q"/>
            </a:pPr>
            <a:endParaRPr lang="en-ZA" sz="18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979127233"/>
      </p:ext>
    </p:extLst>
  </p:cSld>
  <p:clrMapOvr>
    <a:masterClrMapping/>
  </p:clrMapOvr>
  <p:transition>
    <p:strips dir="l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46</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7" name="Content Placeholder 1"/>
          <p:cNvSpPr>
            <a:spLocks noGrp="1"/>
          </p:cNvSpPr>
          <p:nvPr/>
        </p:nvSpPr>
        <p:spPr>
          <a:xfrm>
            <a:off x="935956" y="1486650"/>
            <a:ext cx="9591199" cy="3967553"/>
          </a:xfrm>
          <a:prstGeom prst="rect">
            <a:avLst/>
          </a:prstGeom>
        </p:spPr>
        <p:txBody>
          <a:bodyPr vert="horz" lIns="107283" tIns="53640" rIns="107283" bIns="53640" rtlCol="0">
            <a:normAutofit/>
          </a:bodyPr>
          <a:lstStyle>
            <a:defPPr>
              <a:defRPr lang="en-US"/>
            </a:defPPr>
            <a:lvl1pPr marL="0" algn="l" defTabSz="1072827" rtl="0" eaLnBrk="1" latinLnBrk="0" hangingPunct="1">
              <a:defRPr sz="2000" kern="1200">
                <a:solidFill>
                  <a:schemeClr val="tx1"/>
                </a:solidFill>
                <a:latin typeface="+mn-lt"/>
                <a:ea typeface="+mn-ea"/>
                <a:cs typeface="+mn-cs"/>
              </a:defRPr>
            </a:lvl1pPr>
            <a:lvl2pPr marL="536413" algn="l" defTabSz="1072827" rtl="0" eaLnBrk="1" latinLnBrk="0" hangingPunct="1">
              <a:defRPr sz="2000" kern="1200">
                <a:solidFill>
                  <a:schemeClr val="tx1"/>
                </a:solidFill>
                <a:latin typeface="+mn-lt"/>
                <a:ea typeface="+mn-ea"/>
                <a:cs typeface="+mn-cs"/>
              </a:defRPr>
            </a:lvl2pPr>
            <a:lvl3pPr marL="1072827" algn="l" defTabSz="1072827" rtl="0" eaLnBrk="1" latinLnBrk="0" hangingPunct="1">
              <a:defRPr sz="2000" kern="1200">
                <a:solidFill>
                  <a:schemeClr val="tx1"/>
                </a:solidFill>
                <a:latin typeface="+mn-lt"/>
                <a:ea typeface="+mn-ea"/>
                <a:cs typeface="+mn-cs"/>
              </a:defRPr>
            </a:lvl3pPr>
            <a:lvl4pPr marL="1609238" algn="l" defTabSz="1072827" rtl="0" eaLnBrk="1" latinLnBrk="0" hangingPunct="1">
              <a:defRPr sz="2000" kern="1200">
                <a:solidFill>
                  <a:schemeClr val="tx1"/>
                </a:solidFill>
                <a:latin typeface="+mn-lt"/>
                <a:ea typeface="+mn-ea"/>
                <a:cs typeface="+mn-cs"/>
              </a:defRPr>
            </a:lvl4pPr>
            <a:lvl5pPr marL="2145652" algn="l" defTabSz="1072827" rtl="0" eaLnBrk="1" latinLnBrk="0" hangingPunct="1">
              <a:defRPr sz="2000" kern="1200">
                <a:solidFill>
                  <a:schemeClr val="tx1"/>
                </a:solidFill>
                <a:latin typeface="+mn-lt"/>
                <a:ea typeface="+mn-ea"/>
                <a:cs typeface="+mn-cs"/>
              </a:defRPr>
            </a:lvl5pPr>
            <a:lvl6pPr marL="2682065" algn="l" defTabSz="1072827" rtl="0" eaLnBrk="1" latinLnBrk="0" hangingPunct="1">
              <a:defRPr sz="2000" kern="1200">
                <a:solidFill>
                  <a:schemeClr val="tx1"/>
                </a:solidFill>
                <a:latin typeface="+mn-lt"/>
                <a:ea typeface="+mn-ea"/>
                <a:cs typeface="+mn-cs"/>
              </a:defRPr>
            </a:lvl6pPr>
            <a:lvl7pPr marL="3218478" algn="l" defTabSz="1072827" rtl="0" eaLnBrk="1" latinLnBrk="0" hangingPunct="1">
              <a:defRPr sz="2000" kern="1200">
                <a:solidFill>
                  <a:schemeClr val="tx1"/>
                </a:solidFill>
                <a:latin typeface="+mn-lt"/>
                <a:ea typeface="+mn-ea"/>
                <a:cs typeface="+mn-cs"/>
              </a:defRPr>
            </a:lvl7pPr>
            <a:lvl8pPr marL="3754892" algn="l" defTabSz="1072827" rtl="0" eaLnBrk="1" latinLnBrk="0" hangingPunct="1">
              <a:defRPr sz="2000" kern="1200">
                <a:solidFill>
                  <a:schemeClr val="tx1"/>
                </a:solidFill>
                <a:latin typeface="+mn-lt"/>
                <a:ea typeface="+mn-ea"/>
                <a:cs typeface="+mn-cs"/>
              </a:defRPr>
            </a:lvl8pPr>
            <a:lvl9pPr marL="4291305" algn="l" defTabSz="1072827" rtl="0" eaLnBrk="1" latinLnBrk="0" hangingPunct="1">
              <a:defRPr sz="2000" kern="1200">
                <a:solidFill>
                  <a:schemeClr val="tx1"/>
                </a:solidFill>
                <a:latin typeface="+mn-lt"/>
                <a:ea typeface="+mn-ea"/>
                <a:cs typeface="+mn-cs"/>
              </a:defRPr>
            </a:lvl9pPr>
          </a:lstStyle>
          <a:p>
            <a:endParaRPr lang="en-ZA" sz="1800" dirty="0">
              <a:latin typeface="Arial" panose="020B0604020202020204" pitchFamily="34" charset="0"/>
              <a:cs typeface="Arial" panose="020B0604020202020204" pitchFamily="34" charset="0"/>
            </a:endParaRPr>
          </a:p>
        </p:txBody>
      </p:sp>
      <p:sp>
        <p:nvSpPr>
          <p:cNvPr id="10" name="Title 1"/>
          <p:cNvSpPr txBox="1">
            <a:spLocks/>
          </p:cNvSpPr>
          <p:nvPr/>
        </p:nvSpPr>
        <p:spPr>
          <a:xfrm>
            <a:off x="965255" y="776534"/>
            <a:ext cx="7891582" cy="556136"/>
          </a:xfrm>
          <a:prstGeom prst="rect">
            <a:avLst/>
          </a:prstGeom>
        </p:spPr>
        <p:txBody>
          <a:bodyPr vert="horz" lIns="107283" tIns="53640" rIns="107283" bIns="53640" rtlCol="0" anchor="ctr">
            <a:normAutofit fontScale="97500"/>
          </a:bodyPr>
          <a:lstStyle>
            <a:lvl1pPr algn="ctr" defTabSz="1072827" rtl="0" eaLnBrk="1" latinLnBrk="0" hangingPunct="1">
              <a:spcBef>
                <a:spcPct val="0"/>
              </a:spcBef>
              <a:buNone/>
              <a:defRPr sz="5300" kern="1200">
                <a:solidFill>
                  <a:schemeClr val="tx1"/>
                </a:solidFill>
                <a:latin typeface="+mj-lt"/>
                <a:ea typeface="+mj-ea"/>
                <a:cs typeface="+mj-cs"/>
              </a:defRPr>
            </a:lvl1pPr>
          </a:lstStyle>
          <a:p>
            <a:pPr lvl="0"/>
            <a:r>
              <a:rPr lang="en-GB" altLang="en-US" sz="2900" b="1" dirty="0" smtClean="0">
                <a:solidFill>
                  <a:prstClr val="black"/>
                </a:solidFill>
                <a:latin typeface="Arial" panose="020B0604020202020204" pitchFamily="34" charset="0"/>
                <a:cs typeface="Arial" panose="020B0604020202020204" pitchFamily="34" charset="0"/>
              </a:rPr>
              <a:t>3.12 FUNCTIONALITY OF COUNCIL</a:t>
            </a:r>
          </a:p>
          <a:p>
            <a:endParaRPr lang="en-ZA" sz="2800"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978115964"/>
              </p:ext>
            </p:extLst>
          </p:nvPr>
        </p:nvGraphicFramePr>
        <p:xfrm>
          <a:off x="921674" y="1133723"/>
          <a:ext cx="9735214" cy="4042066"/>
        </p:xfrm>
        <a:graphic>
          <a:graphicData uri="http://schemas.openxmlformats.org/drawingml/2006/table">
            <a:tbl>
              <a:tblPr firstRow="1" bandRow="1">
                <a:tableStyleId>{5C22544A-7EE6-4342-B048-85BDC9FD1C3A}</a:tableStyleId>
              </a:tblPr>
              <a:tblGrid>
                <a:gridCol w="1647497">
                  <a:extLst>
                    <a:ext uri="{9D8B030D-6E8A-4147-A177-3AD203B41FA5}">
                      <a16:colId xmlns:a16="http://schemas.microsoft.com/office/drawing/2014/main" val="20000"/>
                    </a:ext>
                  </a:extLst>
                </a:gridCol>
                <a:gridCol w="1347953">
                  <a:extLst>
                    <a:ext uri="{9D8B030D-6E8A-4147-A177-3AD203B41FA5}">
                      <a16:colId xmlns:a16="http://schemas.microsoft.com/office/drawing/2014/main" val="20001"/>
                    </a:ext>
                  </a:extLst>
                </a:gridCol>
                <a:gridCol w="2246588">
                  <a:extLst>
                    <a:ext uri="{9D8B030D-6E8A-4147-A177-3AD203B41FA5}">
                      <a16:colId xmlns:a16="http://schemas.microsoft.com/office/drawing/2014/main" val="20002"/>
                    </a:ext>
                  </a:extLst>
                </a:gridCol>
                <a:gridCol w="4493176">
                  <a:extLst>
                    <a:ext uri="{9D8B030D-6E8A-4147-A177-3AD203B41FA5}">
                      <a16:colId xmlns:a16="http://schemas.microsoft.com/office/drawing/2014/main" val="20003"/>
                    </a:ext>
                  </a:extLst>
                </a:gridCol>
              </a:tblGrid>
              <a:tr h="782505">
                <a:tc>
                  <a:txBody>
                    <a:bodyPr/>
                    <a:lstStyle/>
                    <a:p>
                      <a:r>
                        <a:rPr lang="en-ZA" sz="2400" dirty="0" smtClean="0">
                          <a:latin typeface="+mj-lt"/>
                          <a:cs typeface="Arial" pitchFamily="34" charset="0"/>
                        </a:rPr>
                        <a:t>Years</a:t>
                      </a:r>
                      <a:r>
                        <a:rPr lang="en-ZA" sz="2400" baseline="0" dirty="0" smtClean="0">
                          <a:latin typeface="+mj-lt"/>
                          <a:cs typeface="Arial" pitchFamily="34" charset="0"/>
                        </a:rPr>
                        <a:t> </a:t>
                      </a:r>
                      <a:r>
                        <a:rPr lang="en-ZA" sz="2400" dirty="0" smtClean="0">
                          <a:latin typeface="+mj-lt"/>
                          <a:cs typeface="Arial" pitchFamily="34" charset="0"/>
                        </a:rPr>
                        <a:t> </a:t>
                      </a:r>
                      <a:endParaRPr lang="en-ZA" sz="2400" dirty="0">
                        <a:latin typeface="+mj-lt"/>
                        <a:cs typeface="Arial" pitchFamily="34" charset="0"/>
                      </a:endParaRPr>
                    </a:p>
                  </a:txBody>
                  <a:tcPr anchor="ctr">
                    <a:solidFill>
                      <a:schemeClr val="accent3">
                        <a:lumMod val="75000"/>
                      </a:schemeClr>
                    </a:solidFill>
                  </a:tcPr>
                </a:tc>
                <a:tc>
                  <a:txBody>
                    <a:bodyPr/>
                    <a:lstStyle/>
                    <a:p>
                      <a:r>
                        <a:rPr lang="en-ZA" sz="2400" dirty="0" smtClean="0">
                          <a:latin typeface="+mj-lt"/>
                          <a:cs typeface="Arial" pitchFamily="34" charset="0"/>
                        </a:rPr>
                        <a:t>Council Sitting</a:t>
                      </a:r>
                      <a:r>
                        <a:rPr lang="en-ZA" sz="2400" baseline="0" dirty="0" smtClean="0">
                          <a:latin typeface="+mj-lt"/>
                          <a:cs typeface="Arial" pitchFamily="34" charset="0"/>
                        </a:rPr>
                        <a:t> </a:t>
                      </a:r>
                      <a:endParaRPr lang="en-ZA" sz="2400" dirty="0">
                        <a:latin typeface="+mj-lt"/>
                        <a:cs typeface="Arial" pitchFamily="34" charset="0"/>
                      </a:endParaRPr>
                    </a:p>
                  </a:txBody>
                  <a:tcPr anchor="ctr">
                    <a:solidFill>
                      <a:schemeClr val="accent3">
                        <a:lumMod val="75000"/>
                      </a:schemeClr>
                    </a:solidFill>
                  </a:tcPr>
                </a:tc>
                <a:tc>
                  <a:txBody>
                    <a:bodyPr/>
                    <a:lstStyle/>
                    <a:p>
                      <a:r>
                        <a:rPr lang="en-ZA" sz="2400" dirty="0" smtClean="0">
                          <a:latin typeface="+mj-lt"/>
                          <a:cs typeface="Arial" pitchFamily="34" charset="0"/>
                        </a:rPr>
                        <a:t>Special</a:t>
                      </a:r>
                      <a:r>
                        <a:rPr lang="en-ZA" sz="2400" baseline="0" dirty="0" smtClean="0">
                          <a:latin typeface="+mj-lt"/>
                          <a:cs typeface="Arial" pitchFamily="34" charset="0"/>
                        </a:rPr>
                        <a:t> Council</a:t>
                      </a:r>
                    </a:p>
                    <a:p>
                      <a:r>
                        <a:rPr lang="en-ZA" sz="2400" baseline="0" dirty="0" smtClean="0">
                          <a:latin typeface="+mj-lt"/>
                          <a:cs typeface="Arial" pitchFamily="34" charset="0"/>
                        </a:rPr>
                        <a:t> Sitting </a:t>
                      </a:r>
                      <a:endParaRPr lang="en-ZA" sz="2400" dirty="0">
                        <a:latin typeface="+mj-lt"/>
                        <a:cs typeface="Arial" pitchFamily="34" charset="0"/>
                      </a:endParaRPr>
                    </a:p>
                  </a:txBody>
                  <a:tcPr anchor="ctr">
                    <a:solidFill>
                      <a:schemeClr val="accent3">
                        <a:lumMod val="75000"/>
                      </a:schemeClr>
                    </a:solidFill>
                  </a:tcPr>
                </a:tc>
                <a:tc>
                  <a:txBody>
                    <a:bodyPr/>
                    <a:lstStyle/>
                    <a:p>
                      <a:r>
                        <a:rPr lang="en-GB" sz="2400" dirty="0" smtClean="0">
                          <a:latin typeface="+mj-lt"/>
                          <a:cs typeface="Arial" pitchFamily="34" charset="0"/>
                        </a:rPr>
                        <a:t>Comments on special meetings</a:t>
                      </a:r>
                      <a:endParaRPr lang="en-ZA" sz="2400" dirty="0">
                        <a:latin typeface="+mj-lt"/>
                        <a:cs typeface="Arial" pitchFamily="34" charset="0"/>
                      </a:endParaRPr>
                    </a:p>
                  </a:txBody>
                  <a:tcPr anchor="ctr">
                    <a:solidFill>
                      <a:schemeClr val="accent3">
                        <a:lumMod val="75000"/>
                      </a:schemeClr>
                    </a:solidFill>
                  </a:tcPr>
                </a:tc>
                <a:extLst>
                  <a:ext uri="{0D108BD9-81ED-4DB2-BD59-A6C34878D82A}">
                    <a16:rowId xmlns:a16="http://schemas.microsoft.com/office/drawing/2014/main" val="10000"/>
                  </a:ext>
                </a:extLst>
              </a:tr>
              <a:tr h="380479">
                <a:tc>
                  <a:txBody>
                    <a:bodyPr/>
                    <a:lstStyle/>
                    <a:p>
                      <a:pPr algn="ctr"/>
                      <a:r>
                        <a:rPr lang="en-US" dirty="0" smtClean="0"/>
                        <a:t>2015/2016</a:t>
                      </a:r>
                      <a:endParaRPr lang="en-US" dirty="0"/>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4</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r>
                        <a:rPr lang="en-US" sz="2000" dirty="0" smtClean="0"/>
                        <a:t>9</a:t>
                      </a:r>
                      <a:endParaRPr lang="en-US" sz="2000" dirty="0"/>
                    </a:p>
                  </a:txBody>
                  <a:tcPr>
                    <a:solidFill>
                      <a:schemeClr val="accent3">
                        <a:lumMod val="40000"/>
                        <a:lumOff val="60000"/>
                      </a:schemeClr>
                    </a:solidFill>
                  </a:tcPr>
                </a:tc>
                <a:tc>
                  <a:txBody>
                    <a:bodyPr/>
                    <a:lstStyle/>
                    <a:p>
                      <a:pPr algn="ctr"/>
                      <a:endParaRPr lang="en-US" sz="2000" dirty="0"/>
                    </a:p>
                  </a:txBody>
                  <a:tcPr>
                    <a:solidFill>
                      <a:schemeClr val="accent3">
                        <a:lumMod val="40000"/>
                        <a:lumOff val="60000"/>
                      </a:schemeClr>
                    </a:solidFill>
                  </a:tcPr>
                </a:tc>
                <a:extLst>
                  <a:ext uri="{0D108BD9-81ED-4DB2-BD59-A6C34878D82A}">
                    <a16:rowId xmlns:a16="http://schemas.microsoft.com/office/drawing/2014/main" val="10001"/>
                  </a:ext>
                </a:extLst>
              </a:tr>
              <a:tr h="581000">
                <a:tc>
                  <a:txBody>
                    <a:bodyPr/>
                    <a:lstStyle/>
                    <a:p>
                      <a:pPr marL="0" marR="0" algn="ctr">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2016/2017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4</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r>
                        <a:rPr lang="en-US" sz="2000" dirty="0" smtClean="0"/>
                        <a:t>9</a:t>
                      </a:r>
                      <a:endParaRPr lang="en-US" sz="2000" dirty="0"/>
                    </a:p>
                  </a:txBody>
                  <a:tcPr>
                    <a:solidFill>
                      <a:schemeClr val="accent3">
                        <a:lumMod val="40000"/>
                        <a:lumOff val="60000"/>
                      </a:schemeClr>
                    </a:solidFill>
                  </a:tcPr>
                </a:tc>
                <a:tc rowSpan="2">
                  <a:txBody>
                    <a:bodyPr/>
                    <a:lstStyle/>
                    <a:p>
                      <a:pPr algn="l"/>
                      <a:r>
                        <a:rPr lang="en-US" sz="2000" baseline="0" dirty="0" smtClean="0"/>
                        <a:t>Meetings to process the 3 months acting of senior managers and the recruitment process</a:t>
                      </a:r>
                      <a:endParaRPr lang="en-US" sz="2000" dirty="0"/>
                    </a:p>
                  </a:txBody>
                  <a:tcPr>
                    <a:solidFill>
                      <a:schemeClr val="accent3">
                        <a:lumMod val="40000"/>
                        <a:lumOff val="60000"/>
                      </a:schemeClr>
                    </a:solidFill>
                  </a:tcPr>
                </a:tc>
                <a:extLst>
                  <a:ext uri="{0D108BD9-81ED-4DB2-BD59-A6C34878D82A}">
                    <a16:rowId xmlns:a16="http://schemas.microsoft.com/office/drawing/2014/main" val="10002"/>
                  </a:ext>
                </a:extLst>
              </a:tr>
              <a:tr h="432048">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2017/2018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4</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r>
                        <a:rPr lang="en-US" sz="2000" dirty="0" smtClean="0"/>
                        <a:t>13</a:t>
                      </a:r>
                      <a:endParaRPr lang="en-US" sz="2000" dirty="0"/>
                    </a:p>
                  </a:txBody>
                  <a:tcPr>
                    <a:solidFill>
                      <a:schemeClr val="accent3">
                        <a:lumMod val="40000"/>
                        <a:lumOff val="60000"/>
                      </a:schemeClr>
                    </a:solidFill>
                  </a:tcPr>
                </a:tc>
                <a:tc vMerge="1">
                  <a:txBody>
                    <a:bodyPr/>
                    <a:lstStyle/>
                    <a:p>
                      <a:pPr algn="l"/>
                      <a:endParaRPr lang="en-US" sz="2000" dirty="0"/>
                    </a:p>
                  </a:txBody>
                  <a:tcPr>
                    <a:solidFill>
                      <a:schemeClr val="accent3">
                        <a:lumMod val="40000"/>
                        <a:lumOff val="60000"/>
                      </a:schemeClr>
                    </a:solidFill>
                  </a:tcPr>
                </a:tc>
                <a:extLst>
                  <a:ext uri="{0D108BD9-81ED-4DB2-BD59-A6C34878D82A}">
                    <a16:rowId xmlns:a16="http://schemas.microsoft.com/office/drawing/2014/main" val="10003"/>
                  </a:ext>
                </a:extLst>
              </a:tr>
              <a:tr h="1143771">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2018/2019</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4</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r>
                        <a:rPr lang="en-US" sz="2000" dirty="0" smtClean="0"/>
                        <a:t>15</a:t>
                      </a:r>
                      <a:endParaRPr lang="en-US" sz="2000" dirty="0"/>
                    </a:p>
                  </a:txBody>
                  <a:tcPr>
                    <a:solidFill>
                      <a:schemeClr val="accent3">
                        <a:lumMod val="40000"/>
                        <a:lumOff val="60000"/>
                      </a:schemeClr>
                    </a:solidFill>
                  </a:tcPr>
                </a:tc>
                <a:tc>
                  <a:txBody>
                    <a:bodyPr/>
                    <a:lstStyle/>
                    <a:p>
                      <a:pPr marL="0" marR="0" indent="0" algn="l" defTabSz="1072827" rtl="0" eaLnBrk="1" fontAlgn="auto" latinLnBrk="0" hangingPunct="1">
                        <a:lnSpc>
                          <a:spcPct val="100000"/>
                        </a:lnSpc>
                        <a:spcBef>
                          <a:spcPts val="0"/>
                        </a:spcBef>
                        <a:spcAft>
                          <a:spcPts val="0"/>
                        </a:spcAft>
                        <a:buClrTx/>
                        <a:buSzTx/>
                        <a:buFontTx/>
                        <a:buNone/>
                        <a:tabLst/>
                        <a:defRPr/>
                      </a:pPr>
                      <a:r>
                        <a:rPr lang="en-US" sz="2000" baseline="0" dirty="0" smtClean="0"/>
                        <a:t>Meetings to deal with policy review and delegations, VBS reports, Establishments of Financial Disciplinary board and recruitment process of senior managers</a:t>
                      </a:r>
                      <a:endParaRPr lang="en-US" sz="2000" dirty="0"/>
                    </a:p>
                  </a:txBody>
                  <a:tcPr>
                    <a:solidFill>
                      <a:schemeClr val="accent3">
                        <a:lumMod val="40000"/>
                        <a:lumOff val="60000"/>
                      </a:schemeClr>
                    </a:solidFill>
                  </a:tcPr>
                </a:tc>
                <a:extLst>
                  <a:ext uri="{0D108BD9-81ED-4DB2-BD59-A6C34878D82A}">
                    <a16:rowId xmlns:a16="http://schemas.microsoft.com/office/drawing/2014/main" val="10004"/>
                  </a:ext>
                </a:extLst>
              </a:tr>
              <a:tr h="499178">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2019/2020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r>
                        <a:rPr lang="en-US" sz="2000" dirty="0" smtClean="0"/>
                        <a:t>9</a:t>
                      </a:r>
                      <a:endParaRPr lang="en-US" sz="2000" dirty="0"/>
                    </a:p>
                  </a:txBody>
                  <a:tcPr>
                    <a:solidFill>
                      <a:schemeClr val="accent3">
                        <a:lumMod val="40000"/>
                        <a:lumOff val="60000"/>
                      </a:schemeClr>
                    </a:solidFill>
                  </a:tcPr>
                </a:tc>
                <a:tc>
                  <a:txBody>
                    <a:bodyPr/>
                    <a:lstStyle/>
                    <a:p>
                      <a:pPr algn="ctr"/>
                      <a:endParaRPr lang="en-US" sz="2000" dirty="0"/>
                    </a:p>
                  </a:txBody>
                  <a:tcP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66377578"/>
      </p:ext>
    </p:extLst>
  </p:cSld>
  <p:clrMapOvr>
    <a:masterClrMapping/>
  </p:clrMapOvr>
  <p:transition>
    <p:strips dir="l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47</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7" name="Content Placeholder 1"/>
          <p:cNvSpPr>
            <a:spLocks noGrp="1"/>
          </p:cNvSpPr>
          <p:nvPr/>
        </p:nvSpPr>
        <p:spPr>
          <a:xfrm>
            <a:off x="935956" y="1486650"/>
            <a:ext cx="9591199" cy="3967553"/>
          </a:xfrm>
          <a:prstGeom prst="rect">
            <a:avLst/>
          </a:prstGeom>
        </p:spPr>
        <p:txBody>
          <a:bodyPr vert="horz" lIns="107283" tIns="53640" rIns="107283" bIns="53640" rtlCol="0">
            <a:normAutofit/>
          </a:bodyPr>
          <a:lstStyle>
            <a:defPPr>
              <a:defRPr lang="en-US"/>
            </a:defPPr>
            <a:lvl1pPr marL="0" algn="l" defTabSz="1072827" rtl="0" eaLnBrk="1" latinLnBrk="0" hangingPunct="1">
              <a:defRPr sz="2000" kern="1200">
                <a:solidFill>
                  <a:schemeClr val="tx1"/>
                </a:solidFill>
                <a:latin typeface="+mn-lt"/>
                <a:ea typeface="+mn-ea"/>
                <a:cs typeface="+mn-cs"/>
              </a:defRPr>
            </a:lvl1pPr>
            <a:lvl2pPr marL="536413" algn="l" defTabSz="1072827" rtl="0" eaLnBrk="1" latinLnBrk="0" hangingPunct="1">
              <a:defRPr sz="2000" kern="1200">
                <a:solidFill>
                  <a:schemeClr val="tx1"/>
                </a:solidFill>
                <a:latin typeface="+mn-lt"/>
                <a:ea typeface="+mn-ea"/>
                <a:cs typeface="+mn-cs"/>
              </a:defRPr>
            </a:lvl2pPr>
            <a:lvl3pPr marL="1072827" algn="l" defTabSz="1072827" rtl="0" eaLnBrk="1" latinLnBrk="0" hangingPunct="1">
              <a:defRPr sz="2000" kern="1200">
                <a:solidFill>
                  <a:schemeClr val="tx1"/>
                </a:solidFill>
                <a:latin typeface="+mn-lt"/>
                <a:ea typeface="+mn-ea"/>
                <a:cs typeface="+mn-cs"/>
              </a:defRPr>
            </a:lvl3pPr>
            <a:lvl4pPr marL="1609238" algn="l" defTabSz="1072827" rtl="0" eaLnBrk="1" latinLnBrk="0" hangingPunct="1">
              <a:defRPr sz="2000" kern="1200">
                <a:solidFill>
                  <a:schemeClr val="tx1"/>
                </a:solidFill>
                <a:latin typeface="+mn-lt"/>
                <a:ea typeface="+mn-ea"/>
                <a:cs typeface="+mn-cs"/>
              </a:defRPr>
            </a:lvl4pPr>
            <a:lvl5pPr marL="2145652" algn="l" defTabSz="1072827" rtl="0" eaLnBrk="1" latinLnBrk="0" hangingPunct="1">
              <a:defRPr sz="2000" kern="1200">
                <a:solidFill>
                  <a:schemeClr val="tx1"/>
                </a:solidFill>
                <a:latin typeface="+mn-lt"/>
                <a:ea typeface="+mn-ea"/>
                <a:cs typeface="+mn-cs"/>
              </a:defRPr>
            </a:lvl5pPr>
            <a:lvl6pPr marL="2682065" algn="l" defTabSz="1072827" rtl="0" eaLnBrk="1" latinLnBrk="0" hangingPunct="1">
              <a:defRPr sz="2000" kern="1200">
                <a:solidFill>
                  <a:schemeClr val="tx1"/>
                </a:solidFill>
                <a:latin typeface="+mn-lt"/>
                <a:ea typeface="+mn-ea"/>
                <a:cs typeface="+mn-cs"/>
              </a:defRPr>
            </a:lvl6pPr>
            <a:lvl7pPr marL="3218478" algn="l" defTabSz="1072827" rtl="0" eaLnBrk="1" latinLnBrk="0" hangingPunct="1">
              <a:defRPr sz="2000" kern="1200">
                <a:solidFill>
                  <a:schemeClr val="tx1"/>
                </a:solidFill>
                <a:latin typeface="+mn-lt"/>
                <a:ea typeface="+mn-ea"/>
                <a:cs typeface="+mn-cs"/>
              </a:defRPr>
            </a:lvl7pPr>
            <a:lvl8pPr marL="3754892" algn="l" defTabSz="1072827" rtl="0" eaLnBrk="1" latinLnBrk="0" hangingPunct="1">
              <a:defRPr sz="2000" kern="1200">
                <a:solidFill>
                  <a:schemeClr val="tx1"/>
                </a:solidFill>
                <a:latin typeface="+mn-lt"/>
                <a:ea typeface="+mn-ea"/>
                <a:cs typeface="+mn-cs"/>
              </a:defRPr>
            </a:lvl8pPr>
            <a:lvl9pPr marL="4291305" algn="l" defTabSz="1072827" rtl="0" eaLnBrk="1" latinLnBrk="0" hangingPunct="1">
              <a:defRPr sz="2000" kern="1200">
                <a:solidFill>
                  <a:schemeClr val="tx1"/>
                </a:solidFill>
                <a:latin typeface="+mn-lt"/>
                <a:ea typeface="+mn-ea"/>
                <a:cs typeface="+mn-cs"/>
              </a:defRPr>
            </a:lvl9pPr>
          </a:lstStyle>
          <a:p>
            <a:endParaRPr lang="en-ZA" sz="1800" dirty="0">
              <a:latin typeface="Arial" panose="020B0604020202020204" pitchFamily="34" charset="0"/>
              <a:cs typeface="Arial" panose="020B0604020202020204" pitchFamily="34" charset="0"/>
            </a:endParaRPr>
          </a:p>
        </p:txBody>
      </p:sp>
      <p:sp>
        <p:nvSpPr>
          <p:cNvPr id="10" name="Title 1"/>
          <p:cNvSpPr txBox="1">
            <a:spLocks/>
          </p:cNvSpPr>
          <p:nvPr/>
        </p:nvSpPr>
        <p:spPr>
          <a:xfrm>
            <a:off x="1007964" y="1081643"/>
            <a:ext cx="7891582" cy="628143"/>
          </a:xfrm>
          <a:prstGeom prst="rect">
            <a:avLst/>
          </a:prstGeom>
        </p:spPr>
        <p:txBody>
          <a:bodyPr vert="horz" lIns="107283" tIns="53640" rIns="107283" bIns="53640" rtlCol="0" anchor="ctr">
            <a:normAutofit fontScale="97500"/>
          </a:bodyPr>
          <a:lstStyle>
            <a:lvl1pPr algn="ctr" defTabSz="1072827" rtl="0" eaLnBrk="1" latinLnBrk="0" hangingPunct="1">
              <a:spcBef>
                <a:spcPct val="0"/>
              </a:spcBef>
              <a:buNone/>
              <a:defRPr sz="5300" kern="1200">
                <a:solidFill>
                  <a:schemeClr val="tx1"/>
                </a:solidFill>
                <a:latin typeface="+mj-lt"/>
                <a:ea typeface="+mj-ea"/>
                <a:cs typeface="+mj-cs"/>
              </a:defRPr>
            </a:lvl1pPr>
          </a:lstStyle>
          <a:p>
            <a:pPr lvl="0"/>
            <a:r>
              <a:rPr lang="en-GB" altLang="en-US" sz="2900" b="1" dirty="0" smtClean="0">
                <a:solidFill>
                  <a:prstClr val="black"/>
                </a:solidFill>
                <a:latin typeface="Arial Narrow" panose="020B0606020202030204" pitchFamily="34" charset="0"/>
              </a:rPr>
              <a:t>3.12 FUNCTIONALITY OF COUNCIL CONTINUES</a:t>
            </a:r>
          </a:p>
          <a:p>
            <a:endParaRPr lang="en-ZA" sz="2800"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680474" y="1891656"/>
            <a:ext cx="9591199" cy="3967553"/>
          </a:xfrm>
        </p:spPr>
        <p:txBody>
          <a:bodyPr>
            <a:normAutofit/>
          </a:bodyPr>
          <a:lstStyle/>
          <a:p>
            <a:r>
              <a:rPr lang="en-GB" sz="1800" dirty="0" smtClean="0">
                <a:latin typeface="Arial" panose="020B0604020202020204" pitchFamily="34" charset="0"/>
                <a:cs typeface="Arial" panose="020B0604020202020204" pitchFamily="34" charset="0"/>
              </a:rPr>
              <a:t>PMT meets monthly and as and when there are urgent matters,</a:t>
            </a:r>
          </a:p>
          <a:p>
            <a:r>
              <a:rPr lang="en-GB" sz="1800" dirty="0" smtClean="0">
                <a:latin typeface="Arial" panose="020B0604020202020204" pitchFamily="34" charset="0"/>
                <a:cs typeface="Arial" panose="020B0604020202020204" pitchFamily="34" charset="0"/>
              </a:rPr>
              <a:t>Council Whippery met </a:t>
            </a:r>
            <a:r>
              <a:rPr lang="en-GB" sz="1800" dirty="0">
                <a:latin typeface="Arial" panose="020B0604020202020204" pitchFamily="34" charset="0"/>
                <a:cs typeface="Arial" panose="020B0604020202020204" pitchFamily="34" charset="0"/>
              </a:rPr>
              <a:t>on quarterly </a:t>
            </a:r>
            <a:r>
              <a:rPr lang="en-GB" sz="1800" dirty="0" smtClean="0">
                <a:latin typeface="Arial" panose="020B0604020202020204" pitchFamily="34" charset="0"/>
                <a:cs typeface="Arial" panose="020B0604020202020204" pitchFamily="34" charset="0"/>
              </a:rPr>
              <a:t>basis,</a:t>
            </a:r>
            <a:endParaRPr lang="en-GB" sz="1800" dirty="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Chairs of Chairs present oversight reports of section 79 oversight committees in council on quarterly basis (Portfolio Committees reports)</a:t>
            </a:r>
          </a:p>
          <a:p>
            <a:r>
              <a:rPr lang="en-GB" sz="1800" dirty="0" smtClean="0">
                <a:latin typeface="Arial" panose="020B0604020202020204" pitchFamily="34" charset="0"/>
                <a:cs typeface="Arial" panose="020B0604020202020204" pitchFamily="34" charset="0"/>
              </a:rPr>
              <a:t>Ward committee secretaries submit reports monthly, excepts during level 4 and 5 of COVID – 19 and their reports are tabled in Councils on quarterly basis</a:t>
            </a:r>
            <a:endParaRPr lang="en-Z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1335402"/>
      </p:ext>
    </p:extLst>
  </p:cSld>
  <p:clrMapOvr>
    <a:masterClrMapping/>
  </p:clrMapOvr>
  <p:transition>
    <p:strips dir="l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48</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7" name="Content Placeholder 1"/>
          <p:cNvSpPr>
            <a:spLocks noGrp="1"/>
          </p:cNvSpPr>
          <p:nvPr/>
        </p:nvSpPr>
        <p:spPr>
          <a:xfrm>
            <a:off x="935956" y="1486650"/>
            <a:ext cx="9591199" cy="3967553"/>
          </a:xfrm>
          <a:prstGeom prst="rect">
            <a:avLst/>
          </a:prstGeom>
        </p:spPr>
        <p:txBody>
          <a:bodyPr vert="horz" lIns="107283" tIns="53640" rIns="107283" bIns="53640" rtlCol="0">
            <a:normAutofit/>
          </a:bodyPr>
          <a:lstStyle>
            <a:defPPr>
              <a:defRPr lang="en-US"/>
            </a:defPPr>
            <a:lvl1pPr marL="0" algn="l" defTabSz="1072827" rtl="0" eaLnBrk="1" latinLnBrk="0" hangingPunct="1">
              <a:defRPr sz="2000" kern="1200">
                <a:solidFill>
                  <a:schemeClr val="tx1"/>
                </a:solidFill>
                <a:latin typeface="+mn-lt"/>
                <a:ea typeface="+mn-ea"/>
                <a:cs typeface="+mn-cs"/>
              </a:defRPr>
            </a:lvl1pPr>
            <a:lvl2pPr marL="536413" algn="l" defTabSz="1072827" rtl="0" eaLnBrk="1" latinLnBrk="0" hangingPunct="1">
              <a:defRPr sz="2000" kern="1200">
                <a:solidFill>
                  <a:schemeClr val="tx1"/>
                </a:solidFill>
                <a:latin typeface="+mn-lt"/>
                <a:ea typeface="+mn-ea"/>
                <a:cs typeface="+mn-cs"/>
              </a:defRPr>
            </a:lvl2pPr>
            <a:lvl3pPr marL="1072827" algn="l" defTabSz="1072827" rtl="0" eaLnBrk="1" latinLnBrk="0" hangingPunct="1">
              <a:defRPr sz="2000" kern="1200">
                <a:solidFill>
                  <a:schemeClr val="tx1"/>
                </a:solidFill>
                <a:latin typeface="+mn-lt"/>
                <a:ea typeface="+mn-ea"/>
                <a:cs typeface="+mn-cs"/>
              </a:defRPr>
            </a:lvl3pPr>
            <a:lvl4pPr marL="1609238" algn="l" defTabSz="1072827" rtl="0" eaLnBrk="1" latinLnBrk="0" hangingPunct="1">
              <a:defRPr sz="2000" kern="1200">
                <a:solidFill>
                  <a:schemeClr val="tx1"/>
                </a:solidFill>
                <a:latin typeface="+mn-lt"/>
                <a:ea typeface="+mn-ea"/>
                <a:cs typeface="+mn-cs"/>
              </a:defRPr>
            </a:lvl4pPr>
            <a:lvl5pPr marL="2145652" algn="l" defTabSz="1072827" rtl="0" eaLnBrk="1" latinLnBrk="0" hangingPunct="1">
              <a:defRPr sz="2000" kern="1200">
                <a:solidFill>
                  <a:schemeClr val="tx1"/>
                </a:solidFill>
                <a:latin typeface="+mn-lt"/>
                <a:ea typeface="+mn-ea"/>
                <a:cs typeface="+mn-cs"/>
              </a:defRPr>
            </a:lvl5pPr>
            <a:lvl6pPr marL="2682065" algn="l" defTabSz="1072827" rtl="0" eaLnBrk="1" latinLnBrk="0" hangingPunct="1">
              <a:defRPr sz="2000" kern="1200">
                <a:solidFill>
                  <a:schemeClr val="tx1"/>
                </a:solidFill>
                <a:latin typeface="+mn-lt"/>
                <a:ea typeface="+mn-ea"/>
                <a:cs typeface="+mn-cs"/>
              </a:defRPr>
            </a:lvl6pPr>
            <a:lvl7pPr marL="3218478" algn="l" defTabSz="1072827" rtl="0" eaLnBrk="1" latinLnBrk="0" hangingPunct="1">
              <a:defRPr sz="2000" kern="1200">
                <a:solidFill>
                  <a:schemeClr val="tx1"/>
                </a:solidFill>
                <a:latin typeface="+mn-lt"/>
                <a:ea typeface="+mn-ea"/>
                <a:cs typeface="+mn-cs"/>
              </a:defRPr>
            </a:lvl7pPr>
            <a:lvl8pPr marL="3754892" algn="l" defTabSz="1072827" rtl="0" eaLnBrk="1" latinLnBrk="0" hangingPunct="1">
              <a:defRPr sz="2000" kern="1200">
                <a:solidFill>
                  <a:schemeClr val="tx1"/>
                </a:solidFill>
                <a:latin typeface="+mn-lt"/>
                <a:ea typeface="+mn-ea"/>
                <a:cs typeface="+mn-cs"/>
              </a:defRPr>
            </a:lvl8pPr>
            <a:lvl9pPr marL="4291305" algn="l" defTabSz="1072827" rtl="0" eaLnBrk="1" latinLnBrk="0" hangingPunct="1">
              <a:defRPr sz="2000" kern="1200">
                <a:solidFill>
                  <a:schemeClr val="tx1"/>
                </a:solidFill>
                <a:latin typeface="+mn-lt"/>
                <a:ea typeface="+mn-ea"/>
                <a:cs typeface="+mn-cs"/>
              </a:defRPr>
            </a:lvl9pPr>
          </a:lstStyle>
          <a:p>
            <a:endParaRPr lang="en-ZA" sz="1800" dirty="0">
              <a:latin typeface="Arial" panose="020B0604020202020204" pitchFamily="34" charset="0"/>
              <a:cs typeface="Arial" panose="020B0604020202020204" pitchFamily="34" charset="0"/>
            </a:endParaRPr>
          </a:p>
        </p:txBody>
      </p:sp>
      <p:sp>
        <p:nvSpPr>
          <p:cNvPr id="10" name="Title 1"/>
          <p:cNvSpPr txBox="1">
            <a:spLocks/>
          </p:cNvSpPr>
          <p:nvPr/>
        </p:nvSpPr>
        <p:spPr>
          <a:xfrm>
            <a:off x="1007964" y="1081644"/>
            <a:ext cx="7891582" cy="556136"/>
          </a:xfrm>
          <a:prstGeom prst="rect">
            <a:avLst/>
          </a:prstGeom>
        </p:spPr>
        <p:txBody>
          <a:bodyPr vert="horz" lIns="107283" tIns="53640" rIns="107283" bIns="53640" rtlCol="0" anchor="ctr">
            <a:normAutofit fontScale="97500"/>
          </a:bodyPr>
          <a:lstStyle>
            <a:lvl1pPr algn="ctr" defTabSz="1072827" rtl="0" eaLnBrk="1" latinLnBrk="0" hangingPunct="1">
              <a:spcBef>
                <a:spcPct val="0"/>
              </a:spcBef>
              <a:buNone/>
              <a:defRPr sz="5300" kern="1200">
                <a:solidFill>
                  <a:schemeClr val="tx1"/>
                </a:solidFill>
                <a:latin typeface="+mj-lt"/>
                <a:ea typeface="+mj-ea"/>
                <a:cs typeface="+mj-cs"/>
              </a:defRPr>
            </a:lvl1pPr>
          </a:lstStyle>
          <a:p>
            <a:pPr lvl="0"/>
            <a:r>
              <a:rPr lang="en-GB" altLang="en-US" sz="2900" b="1" dirty="0" smtClean="0">
                <a:solidFill>
                  <a:prstClr val="black"/>
                </a:solidFill>
                <a:latin typeface="Arial Narrow" panose="020B0606020202030204" pitchFamily="34" charset="0"/>
              </a:rPr>
              <a:t>3.13 PUBLIC PARTICIPATION</a:t>
            </a:r>
          </a:p>
          <a:p>
            <a:endParaRPr lang="en-ZA" sz="2800"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79657489"/>
              </p:ext>
            </p:extLst>
          </p:nvPr>
        </p:nvGraphicFramePr>
        <p:xfrm>
          <a:off x="863950" y="1403350"/>
          <a:ext cx="9584181" cy="3834828"/>
        </p:xfrm>
        <a:graphic>
          <a:graphicData uri="http://schemas.openxmlformats.org/drawingml/2006/table">
            <a:tbl>
              <a:tblPr firstRow="1" bandRow="1">
                <a:tableStyleId>{5C22544A-7EE6-4342-B048-85BDC9FD1C3A}</a:tableStyleId>
              </a:tblPr>
              <a:tblGrid>
                <a:gridCol w="1916836">
                  <a:extLst>
                    <a:ext uri="{9D8B030D-6E8A-4147-A177-3AD203B41FA5}">
                      <a16:colId xmlns:a16="http://schemas.microsoft.com/office/drawing/2014/main" val="20000"/>
                    </a:ext>
                  </a:extLst>
                </a:gridCol>
                <a:gridCol w="1299850">
                  <a:extLst>
                    <a:ext uri="{9D8B030D-6E8A-4147-A177-3AD203B41FA5}">
                      <a16:colId xmlns:a16="http://schemas.microsoft.com/office/drawing/2014/main" val="20001"/>
                    </a:ext>
                  </a:extLst>
                </a:gridCol>
                <a:gridCol w="1827663">
                  <a:extLst>
                    <a:ext uri="{9D8B030D-6E8A-4147-A177-3AD203B41FA5}">
                      <a16:colId xmlns:a16="http://schemas.microsoft.com/office/drawing/2014/main" val="20002"/>
                    </a:ext>
                  </a:extLst>
                </a:gridCol>
                <a:gridCol w="1681450">
                  <a:extLst>
                    <a:ext uri="{9D8B030D-6E8A-4147-A177-3AD203B41FA5}">
                      <a16:colId xmlns:a16="http://schemas.microsoft.com/office/drawing/2014/main" val="20003"/>
                    </a:ext>
                  </a:extLst>
                </a:gridCol>
                <a:gridCol w="2858382">
                  <a:extLst>
                    <a:ext uri="{9D8B030D-6E8A-4147-A177-3AD203B41FA5}">
                      <a16:colId xmlns:a16="http://schemas.microsoft.com/office/drawing/2014/main" val="20004"/>
                    </a:ext>
                  </a:extLst>
                </a:gridCol>
              </a:tblGrid>
              <a:tr h="1215921">
                <a:tc>
                  <a:txBody>
                    <a:bodyPr/>
                    <a:lstStyle/>
                    <a:p>
                      <a:r>
                        <a:rPr lang="en-ZA" sz="1800" dirty="0" smtClean="0">
                          <a:solidFill>
                            <a:schemeClr val="tx1"/>
                          </a:solidFill>
                          <a:latin typeface="Arial Narrow" panose="020B0606020202030204" pitchFamily="34" charset="0"/>
                          <a:cs typeface="Arial" pitchFamily="34" charset="0"/>
                        </a:rPr>
                        <a:t>Years</a:t>
                      </a:r>
                      <a:r>
                        <a:rPr lang="en-ZA" sz="1800" baseline="0" dirty="0" smtClean="0">
                          <a:solidFill>
                            <a:schemeClr val="tx1"/>
                          </a:solidFill>
                          <a:latin typeface="Arial Narrow" panose="020B0606020202030204" pitchFamily="34" charset="0"/>
                          <a:cs typeface="Arial" pitchFamily="34" charset="0"/>
                        </a:rPr>
                        <a:t> </a:t>
                      </a:r>
                      <a:endParaRPr lang="en-ZA" sz="1800" dirty="0">
                        <a:solidFill>
                          <a:schemeClr val="tx1"/>
                        </a:solidFill>
                        <a:latin typeface="Arial Narrow" panose="020B0606020202030204" pitchFamily="34" charset="0"/>
                        <a:cs typeface="Arial" pitchFamily="34" charset="0"/>
                      </a:endParaRPr>
                    </a:p>
                  </a:txBody>
                  <a:tcPr>
                    <a:solidFill>
                      <a:schemeClr val="accent3"/>
                    </a:solidFill>
                  </a:tcPr>
                </a:tc>
                <a:tc>
                  <a:txBody>
                    <a:bodyPr/>
                    <a:lstStyle/>
                    <a:p>
                      <a:pPr marL="0" marR="0" lvl="0" indent="0" algn="l" defTabSz="995507"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Mayoral Outreach events</a:t>
                      </a:r>
                      <a:endParaRPr lang="en-US" sz="180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endParaRPr lang="en-ZA" sz="1800" dirty="0">
                        <a:solidFill>
                          <a:schemeClr val="tx1"/>
                        </a:solidFill>
                        <a:latin typeface="Arial Narrow" panose="020B0606020202030204" pitchFamily="34" charset="0"/>
                        <a:cs typeface="Arial" pitchFamily="34" charset="0"/>
                      </a:endParaRPr>
                    </a:p>
                  </a:txBody>
                  <a:tcPr>
                    <a:solidFill>
                      <a:schemeClr val="accent3"/>
                    </a:solidFill>
                  </a:tcPr>
                </a:tc>
                <a:tc>
                  <a:txBody>
                    <a:bodyPr/>
                    <a:lstStyle/>
                    <a:p>
                      <a:r>
                        <a:rPr lang="en-ZA" sz="1800" dirty="0" smtClean="0">
                          <a:solidFill>
                            <a:schemeClr val="tx1"/>
                          </a:solidFill>
                          <a:latin typeface="Arial Narrow" panose="020B0606020202030204" pitchFamily="34" charset="0"/>
                          <a:cs typeface="Arial" pitchFamily="34" charset="0"/>
                        </a:rPr>
                        <a:t>Special programmes </a:t>
                      </a:r>
                      <a:endParaRPr lang="en-ZA" sz="1800" dirty="0">
                        <a:solidFill>
                          <a:schemeClr val="tx1"/>
                        </a:solidFill>
                        <a:latin typeface="Arial Narrow" panose="020B0606020202030204" pitchFamily="34" charset="0"/>
                        <a:cs typeface="Arial" pitchFamily="34" charset="0"/>
                      </a:endParaRPr>
                    </a:p>
                  </a:txBody>
                  <a:tcPr>
                    <a:solidFill>
                      <a:schemeClr val="accent3"/>
                    </a:solidFill>
                  </a:tcPr>
                </a:tc>
                <a:tc>
                  <a:txBody>
                    <a:bodyPr/>
                    <a:lstStyle/>
                    <a:p>
                      <a:pPr marL="0" marR="0" lvl="0" indent="0" algn="l" defTabSz="995507"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Speaker ‘s Outreach events</a:t>
                      </a:r>
                      <a:endParaRPr lang="en-ZA" sz="1800" dirty="0">
                        <a:solidFill>
                          <a:schemeClr val="tx1"/>
                        </a:solidFill>
                        <a:latin typeface="Arial Narrow" panose="020B0606020202030204" pitchFamily="34" charset="0"/>
                        <a:cs typeface="Arial" pitchFamily="34" charset="0"/>
                      </a:endParaRPr>
                    </a:p>
                  </a:txBody>
                  <a:tcPr>
                    <a:solidFill>
                      <a:schemeClr val="accent3"/>
                    </a:solidFill>
                  </a:tcPr>
                </a:tc>
                <a:tc>
                  <a:txBody>
                    <a:bodyPr/>
                    <a:lstStyle/>
                    <a:p>
                      <a:r>
                        <a:rPr lang="en-US" sz="1800" dirty="0" smtClean="0">
                          <a:solidFill>
                            <a:schemeClr val="tx1"/>
                          </a:solidFill>
                          <a:latin typeface="Arial Narrow" panose="020B0606020202030204" pitchFamily="34" charset="0"/>
                        </a:rPr>
                        <a:t>Remarks </a:t>
                      </a:r>
                      <a:endParaRPr lang="en-US" sz="1800" dirty="0">
                        <a:solidFill>
                          <a:schemeClr val="tx1"/>
                        </a:solidFill>
                        <a:latin typeface="Arial Narrow" panose="020B0606020202030204" pitchFamily="34" charset="0"/>
                      </a:endParaRPr>
                    </a:p>
                  </a:txBody>
                  <a:tcPr>
                    <a:solidFill>
                      <a:schemeClr val="accent3"/>
                    </a:solidFill>
                  </a:tcPr>
                </a:tc>
                <a:extLst>
                  <a:ext uri="{0D108BD9-81ED-4DB2-BD59-A6C34878D82A}">
                    <a16:rowId xmlns:a16="http://schemas.microsoft.com/office/drawing/2014/main" val="10000"/>
                  </a:ext>
                </a:extLst>
              </a:tr>
              <a:tr h="467662">
                <a:tc>
                  <a:txBody>
                    <a:bodyPr/>
                    <a:lstStyle/>
                    <a:p>
                      <a:pPr marL="0" marR="0" algn="ctr">
                        <a:lnSpc>
                          <a:spcPct val="115000"/>
                        </a:lnSpc>
                        <a:spcBef>
                          <a:spcPts val="0"/>
                        </a:spcBef>
                        <a:spcAft>
                          <a:spcPts val="1000"/>
                        </a:spcAft>
                      </a:pP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2015/2016</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0"/>
                        </a:spcAft>
                      </a:pP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10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r>
                        <a:rPr lang="en-US" sz="2400" dirty="0" smtClean="0"/>
                        <a:t>4</a:t>
                      </a:r>
                      <a:endParaRPr lang="en-US" sz="2400" dirty="0"/>
                    </a:p>
                  </a:txBody>
                  <a:tcPr>
                    <a:solidFill>
                      <a:schemeClr val="accent3">
                        <a:lumMod val="40000"/>
                        <a:lumOff val="60000"/>
                      </a:schemeClr>
                    </a:solidFill>
                  </a:tcPr>
                </a:tc>
                <a:tc>
                  <a:txBody>
                    <a:bodyPr/>
                    <a:lstStyle/>
                    <a:p>
                      <a:pPr marL="0" marR="0" algn="ctr">
                        <a:lnSpc>
                          <a:spcPct val="115000"/>
                        </a:lnSpc>
                        <a:spcBef>
                          <a:spcPts val="0"/>
                        </a:spcBef>
                        <a:spcAft>
                          <a:spcPts val="0"/>
                        </a:spcAft>
                      </a:pP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4</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rowSpan="5">
                  <a:txBody>
                    <a:bodyPr/>
                    <a:lstStyle/>
                    <a:p>
                      <a:r>
                        <a:rPr lang="en-US" sz="2400" dirty="0" smtClean="0"/>
                        <a:t>Decline</a:t>
                      </a:r>
                      <a:r>
                        <a:rPr lang="en-US" sz="2400" baseline="0" dirty="0" smtClean="0"/>
                        <a:t> on Speaker’s outreach and special programme was due to reduction in budget to focus on capital budget and Covid-19 lock down</a:t>
                      </a:r>
                      <a:endParaRPr lang="en-US" sz="2400" dirty="0"/>
                    </a:p>
                  </a:txBody>
                  <a:tcPr marL="68580" marR="68580" marT="0" marB="0">
                    <a:solidFill>
                      <a:schemeClr val="accent3">
                        <a:lumMod val="40000"/>
                        <a:lumOff val="60000"/>
                      </a:schemeClr>
                    </a:solidFill>
                  </a:tcPr>
                </a:tc>
                <a:extLst>
                  <a:ext uri="{0D108BD9-81ED-4DB2-BD59-A6C34878D82A}">
                    <a16:rowId xmlns:a16="http://schemas.microsoft.com/office/drawing/2014/main" val="10001"/>
                  </a:ext>
                </a:extLst>
              </a:tr>
              <a:tr h="467662">
                <a:tc>
                  <a:txBody>
                    <a:bodyPr/>
                    <a:lstStyle/>
                    <a:p>
                      <a:pPr marL="0" marR="0" algn="ctr">
                        <a:lnSpc>
                          <a:spcPct val="115000"/>
                        </a:lnSpc>
                        <a:spcBef>
                          <a:spcPts val="0"/>
                        </a:spcBef>
                        <a:spcAft>
                          <a:spcPts val="1000"/>
                        </a:spcAft>
                      </a:pP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2016/2017</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0"/>
                        </a:spcAft>
                      </a:pP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11</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r>
                        <a:rPr lang="en-US" sz="2400" dirty="0" smtClean="0"/>
                        <a:t>22</a:t>
                      </a:r>
                      <a:endParaRPr lang="en-US" sz="2400" dirty="0"/>
                    </a:p>
                  </a:txBody>
                  <a:tcPr>
                    <a:solidFill>
                      <a:schemeClr val="accent3">
                        <a:lumMod val="40000"/>
                        <a:lumOff val="60000"/>
                      </a:schemeClr>
                    </a:solidFill>
                  </a:tcPr>
                </a:tc>
                <a:tc>
                  <a:txBody>
                    <a:bodyPr/>
                    <a:lstStyle/>
                    <a:p>
                      <a:pPr marL="0" marR="0" lvl="0" indent="0" algn="ctr" defTabSz="995507" rtl="0" eaLnBrk="1" fontAlgn="auto" latinLnBrk="0" hangingPunct="1">
                        <a:lnSpc>
                          <a:spcPct val="115000"/>
                        </a:lnSpc>
                        <a:spcBef>
                          <a:spcPts val="0"/>
                        </a:spcBef>
                        <a:spcAft>
                          <a:spcPts val="0"/>
                        </a:spcAft>
                        <a:buClrTx/>
                        <a:buSzTx/>
                        <a:buFontTx/>
                        <a:buNone/>
                        <a:tabLst/>
                        <a:defRPr/>
                      </a:pP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20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vMerge="1">
                  <a:txBody>
                    <a:bodyPr/>
                    <a:lstStyle/>
                    <a:p>
                      <a:endParaRPr lang="en-US" sz="2400" dirty="0"/>
                    </a:p>
                  </a:txBody>
                  <a:tcPr marL="68580" marR="68580" marT="0" marB="0"/>
                </a:tc>
                <a:extLst>
                  <a:ext uri="{0D108BD9-81ED-4DB2-BD59-A6C34878D82A}">
                    <a16:rowId xmlns:a16="http://schemas.microsoft.com/office/drawing/2014/main" val="10002"/>
                  </a:ext>
                </a:extLst>
              </a:tr>
              <a:tr h="467662">
                <a:tc>
                  <a:txBody>
                    <a:bodyPr/>
                    <a:lstStyle/>
                    <a:p>
                      <a:pPr marL="0" marR="0" algn="ctr">
                        <a:lnSpc>
                          <a:spcPct val="115000"/>
                        </a:lnSpc>
                        <a:spcBef>
                          <a:spcPts val="0"/>
                        </a:spcBef>
                        <a:spcAft>
                          <a:spcPts val="1000"/>
                        </a:spcAft>
                      </a:pP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2017/2018</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gn="ctr">
                        <a:lnSpc>
                          <a:spcPct val="115000"/>
                        </a:lnSpc>
                        <a:spcBef>
                          <a:spcPts val="0"/>
                        </a:spcBef>
                        <a:spcAft>
                          <a:spcPts val="1000"/>
                        </a:spcAft>
                      </a:pP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11</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algn="ctr"/>
                      <a:r>
                        <a:rPr lang="en-US" sz="2400" dirty="0" smtClean="0"/>
                        <a:t>22</a:t>
                      </a:r>
                      <a:endParaRPr lang="en-US" sz="2400" dirty="0"/>
                    </a:p>
                  </a:txBody>
                  <a:tcPr>
                    <a:solidFill>
                      <a:schemeClr val="accent3">
                        <a:lumMod val="40000"/>
                        <a:lumOff val="60000"/>
                      </a:schemeClr>
                    </a:solidFill>
                  </a:tcPr>
                </a:tc>
                <a:tc>
                  <a:txBody>
                    <a:bodyPr/>
                    <a:lstStyle/>
                    <a:p>
                      <a:pPr marL="0" marR="0" algn="ctr">
                        <a:lnSpc>
                          <a:spcPct val="115000"/>
                        </a:lnSpc>
                        <a:spcBef>
                          <a:spcPts val="0"/>
                        </a:spcBef>
                        <a:spcAft>
                          <a:spcPts val="0"/>
                        </a:spcAft>
                      </a:pP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20</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40000"/>
                        <a:lumOff val="60000"/>
                      </a:schemeClr>
                    </a:solidFill>
                  </a:tcPr>
                </a:tc>
                <a:tc vMerge="1">
                  <a:txBody>
                    <a:bodyPr/>
                    <a:lstStyle/>
                    <a:p>
                      <a:endParaRPr lang="en-US" sz="2400" dirty="0"/>
                    </a:p>
                  </a:txBody>
                  <a:tcPr marL="68580" marR="68580" marT="0" marB="0"/>
                </a:tc>
                <a:extLst>
                  <a:ext uri="{0D108BD9-81ED-4DB2-BD59-A6C34878D82A}">
                    <a16:rowId xmlns:a16="http://schemas.microsoft.com/office/drawing/2014/main" val="10003"/>
                  </a:ext>
                </a:extLst>
              </a:tr>
              <a:tr h="467662">
                <a:tc>
                  <a:txBody>
                    <a:bodyPr/>
                    <a:lstStyle/>
                    <a:p>
                      <a:pPr algn="ctr"/>
                      <a:r>
                        <a:rPr lang="en-US" sz="2400" dirty="0" smtClean="0"/>
                        <a:t>2018/2019</a:t>
                      </a:r>
                      <a:endParaRPr lang="en-US" sz="2400" dirty="0"/>
                    </a:p>
                  </a:txBody>
                  <a:tcPr marL="68580" marR="68580" marT="0" marB="0">
                    <a:solidFill>
                      <a:schemeClr val="accent3">
                        <a:lumMod val="40000"/>
                        <a:lumOff val="60000"/>
                      </a:schemeClr>
                    </a:solidFill>
                  </a:tcPr>
                </a:tc>
                <a:tc>
                  <a:txBody>
                    <a:bodyPr/>
                    <a:lstStyle/>
                    <a:p>
                      <a:pPr algn="ctr"/>
                      <a:r>
                        <a:rPr lang="en-US" sz="2400" dirty="0" smtClean="0"/>
                        <a:t>12</a:t>
                      </a:r>
                      <a:endParaRPr lang="en-US" sz="2400" dirty="0"/>
                    </a:p>
                  </a:txBody>
                  <a:tcPr marL="68580" marR="68580" marT="0" marB="0">
                    <a:solidFill>
                      <a:schemeClr val="accent3">
                        <a:lumMod val="40000"/>
                        <a:lumOff val="60000"/>
                      </a:schemeClr>
                    </a:solidFill>
                  </a:tcPr>
                </a:tc>
                <a:tc>
                  <a:txBody>
                    <a:bodyPr/>
                    <a:lstStyle/>
                    <a:p>
                      <a:pPr algn="ctr"/>
                      <a:r>
                        <a:rPr lang="en-US" sz="2400" dirty="0" smtClean="0"/>
                        <a:t>16</a:t>
                      </a:r>
                      <a:endParaRPr lang="en-US" sz="2400" dirty="0"/>
                    </a:p>
                  </a:txBody>
                  <a:tcPr>
                    <a:solidFill>
                      <a:schemeClr val="accent3">
                        <a:lumMod val="40000"/>
                        <a:lumOff val="60000"/>
                      </a:schemeClr>
                    </a:solidFill>
                  </a:tcPr>
                </a:tc>
                <a:tc>
                  <a:txBody>
                    <a:bodyPr/>
                    <a:lstStyle/>
                    <a:p>
                      <a:pPr algn="ctr"/>
                      <a:r>
                        <a:rPr lang="en-US" sz="2400" dirty="0" smtClean="0"/>
                        <a:t>02</a:t>
                      </a:r>
                      <a:endParaRPr lang="en-US" sz="2400" dirty="0"/>
                    </a:p>
                  </a:txBody>
                  <a:tcPr marL="68580" marR="68580" marT="0" marB="0">
                    <a:solidFill>
                      <a:schemeClr val="accent3">
                        <a:lumMod val="40000"/>
                        <a:lumOff val="60000"/>
                      </a:schemeClr>
                    </a:solidFill>
                  </a:tcPr>
                </a:tc>
                <a:tc vMerge="1">
                  <a:txBody>
                    <a:bodyPr/>
                    <a:lstStyle/>
                    <a:p>
                      <a:endParaRPr lang="en-US" sz="2400" dirty="0"/>
                    </a:p>
                  </a:txBody>
                  <a:tcPr marL="68580" marR="68580" marT="0" marB="0"/>
                </a:tc>
                <a:extLst>
                  <a:ext uri="{0D108BD9-81ED-4DB2-BD59-A6C34878D82A}">
                    <a16:rowId xmlns:a16="http://schemas.microsoft.com/office/drawing/2014/main" val="10004"/>
                  </a:ext>
                </a:extLst>
              </a:tr>
              <a:tr h="748259">
                <a:tc>
                  <a:txBody>
                    <a:bodyPr/>
                    <a:lstStyle/>
                    <a:p>
                      <a:pPr algn="ctr"/>
                      <a:r>
                        <a:rPr lang="en-US" sz="2400" dirty="0" smtClean="0"/>
                        <a:t>2019/2020</a:t>
                      </a:r>
                      <a:endParaRPr lang="en-US" sz="2400" dirty="0"/>
                    </a:p>
                  </a:txBody>
                  <a:tcPr marL="68580" marR="68580" marT="0" marB="0">
                    <a:solidFill>
                      <a:schemeClr val="accent3">
                        <a:lumMod val="40000"/>
                        <a:lumOff val="60000"/>
                      </a:schemeClr>
                    </a:solidFill>
                  </a:tcPr>
                </a:tc>
                <a:tc>
                  <a:txBody>
                    <a:bodyPr/>
                    <a:lstStyle/>
                    <a:p>
                      <a:pPr algn="ctr"/>
                      <a:r>
                        <a:rPr lang="en-US" sz="2400" dirty="0" smtClean="0"/>
                        <a:t>13</a:t>
                      </a:r>
                      <a:endParaRPr lang="en-US" sz="2400" dirty="0"/>
                    </a:p>
                  </a:txBody>
                  <a:tcPr marL="68580" marR="68580" marT="0" marB="0">
                    <a:solidFill>
                      <a:schemeClr val="accent3">
                        <a:lumMod val="40000"/>
                        <a:lumOff val="60000"/>
                      </a:schemeClr>
                    </a:solidFill>
                  </a:tcPr>
                </a:tc>
                <a:tc>
                  <a:txBody>
                    <a:bodyPr/>
                    <a:lstStyle/>
                    <a:p>
                      <a:pPr algn="ctr"/>
                      <a:r>
                        <a:rPr lang="en-US" sz="2400" dirty="0" smtClean="0"/>
                        <a:t>23</a:t>
                      </a:r>
                      <a:endParaRPr lang="en-US" sz="2400" dirty="0"/>
                    </a:p>
                  </a:txBody>
                  <a:tcPr>
                    <a:solidFill>
                      <a:schemeClr val="accent3">
                        <a:lumMod val="40000"/>
                        <a:lumOff val="60000"/>
                      </a:schemeClr>
                    </a:solidFill>
                  </a:tcPr>
                </a:tc>
                <a:tc>
                  <a:txBody>
                    <a:bodyPr/>
                    <a:lstStyle/>
                    <a:p>
                      <a:pPr algn="ctr"/>
                      <a:r>
                        <a:rPr lang="en-US" sz="2400" dirty="0" smtClean="0"/>
                        <a:t>03</a:t>
                      </a:r>
                      <a:endParaRPr lang="en-US" sz="2400" dirty="0"/>
                    </a:p>
                  </a:txBody>
                  <a:tcPr marL="68580" marR="68580" marT="0" marB="0">
                    <a:solidFill>
                      <a:schemeClr val="accent3">
                        <a:lumMod val="40000"/>
                        <a:lumOff val="60000"/>
                      </a:schemeClr>
                    </a:solidFill>
                  </a:tcPr>
                </a:tc>
                <a:tc vMerge="1">
                  <a:txBody>
                    <a:bodyPr/>
                    <a:lstStyle/>
                    <a:p>
                      <a:endParaRPr lang="en-US" sz="2400" dirty="0"/>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91810434"/>
      </p:ext>
    </p:extLst>
  </p:cSld>
  <p:clrMapOvr>
    <a:masterClrMapping/>
  </p:clrMapOvr>
  <p:transition>
    <p:strips dir="l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49</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7" name="Content Placeholder 1"/>
          <p:cNvSpPr>
            <a:spLocks noGrp="1"/>
          </p:cNvSpPr>
          <p:nvPr/>
        </p:nvSpPr>
        <p:spPr>
          <a:xfrm>
            <a:off x="935956" y="1486650"/>
            <a:ext cx="9591199" cy="3967553"/>
          </a:xfrm>
          <a:prstGeom prst="rect">
            <a:avLst/>
          </a:prstGeom>
        </p:spPr>
        <p:txBody>
          <a:bodyPr vert="horz" lIns="107283" tIns="53640" rIns="107283" bIns="53640" rtlCol="0">
            <a:normAutofit/>
          </a:bodyPr>
          <a:lstStyle>
            <a:defPPr>
              <a:defRPr lang="en-US"/>
            </a:defPPr>
            <a:lvl1pPr marL="0" algn="l" defTabSz="1072827" rtl="0" eaLnBrk="1" latinLnBrk="0" hangingPunct="1">
              <a:defRPr sz="2000" kern="1200">
                <a:solidFill>
                  <a:schemeClr val="tx1"/>
                </a:solidFill>
                <a:latin typeface="+mn-lt"/>
                <a:ea typeface="+mn-ea"/>
                <a:cs typeface="+mn-cs"/>
              </a:defRPr>
            </a:lvl1pPr>
            <a:lvl2pPr marL="536413" algn="l" defTabSz="1072827" rtl="0" eaLnBrk="1" latinLnBrk="0" hangingPunct="1">
              <a:defRPr sz="2000" kern="1200">
                <a:solidFill>
                  <a:schemeClr val="tx1"/>
                </a:solidFill>
                <a:latin typeface="+mn-lt"/>
                <a:ea typeface="+mn-ea"/>
                <a:cs typeface="+mn-cs"/>
              </a:defRPr>
            </a:lvl2pPr>
            <a:lvl3pPr marL="1072827" algn="l" defTabSz="1072827" rtl="0" eaLnBrk="1" latinLnBrk="0" hangingPunct="1">
              <a:defRPr sz="2000" kern="1200">
                <a:solidFill>
                  <a:schemeClr val="tx1"/>
                </a:solidFill>
                <a:latin typeface="+mn-lt"/>
                <a:ea typeface="+mn-ea"/>
                <a:cs typeface="+mn-cs"/>
              </a:defRPr>
            </a:lvl3pPr>
            <a:lvl4pPr marL="1609238" algn="l" defTabSz="1072827" rtl="0" eaLnBrk="1" latinLnBrk="0" hangingPunct="1">
              <a:defRPr sz="2000" kern="1200">
                <a:solidFill>
                  <a:schemeClr val="tx1"/>
                </a:solidFill>
                <a:latin typeface="+mn-lt"/>
                <a:ea typeface="+mn-ea"/>
                <a:cs typeface="+mn-cs"/>
              </a:defRPr>
            </a:lvl4pPr>
            <a:lvl5pPr marL="2145652" algn="l" defTabSz="1072827" rtl="0" eaLnBrk="1" latinLnBrk="0" hangingPunct="1">
              <a:defRPr sz="2000" kern="1200">
                <a:solidFill>
                  <a:schemeClr val="tx1"/>
                </a:solidFill>
                <a:latin typeface="+mn-lt"/>
                <a:ea typeface="+mn-ea"/>
                <a:cs typeface="+mn-cs"/>
              </a:defRPr>
            </a:lvl5pPr>
            <a:lvl6pPr marL="2682065" algn="l" defTabSz="1072827" rtl="0" eaLnBrk="1" latinLnBrk="0" hangingPunct="1">
              <a:defRPr sz="2000" kern="1200">
                <a:solidFill>
                  <a:schemeClr val="tx1"/>
                </a:solidFill>
                <a:latin typeface="+mn-lt"/>
                <a:ea typeface="+mn-ea"/>
                <a:cs typeface="+mn-cs"/>
              </a:defRPr>
            </a:lvl6pPr>
            <a:lvl7pPr marL="3218478" algn="l" defTabSz="1072827" rtl="0" eaLnBrk="1" latinLnBrk="0" hangingPunct="1">
              <a:defRPr sz="2000" kern="1200">
                <a:solidFill>
                  <a:schemeClr val="tx1"/>
                </a:solidFill>
                <a:latin typeface="+mn-lt"/>
                <a:ea typeface="+mn-ea"/>
                <a:cs typeface="+mn-cs"/>
              </a:defRPr>
            </a:lvl7pPr>
            <a:lvl8pPr marL="3754892" algn="l" defTabSz="1072827" rtl="0" eaLnBrk="1" latinLnBrk="0" hangingPunct="1">
              <a:defRPr sz="2000" kern="1200">
                <a:solidFill>
                  <a:schemeClr val="tx1"/>
                </a:solidFill>
                <a:latin typeface="+mn-lt"/>
                <a:ea typeface="+mn-ea"/>
                <a:cs typeface="+mn-cs"/>
              </a:defRPr>
            </a:lvl8pPr>
            <a:lvl9pPr marL="4291305" algn="l" defTabSz="1072827" rtl="0" eaLnBrk="1" latinLnBrk="0" hangingPunct="1">
              <a:defRPr sz="2000" kern="1200">
                <a:solidFill>
                  <a:schemeClr val="tx1"/>
                </a:solidFill>
                <a:latin typeface="+mn-lt"/>
                <a:ea typeface="+mn-ea"/>
                <a:cs typeface="+mn-cs"/>
              </a:defRPr>
            </a:lvl9pPr>
          </a:lstStyle>
          <a:p>
            <a:endParaRPr lang="en-ZA" sz="1800" dirty="0">
              <a:latin typeface="Arial" panose="020B0604020202020204" pitchFamily="34" charset="0"/>
              <a:cs typeface="Arial" panose="020B0604020202020204" pitchFamily="34" charset="0"/>
            </a:endParaRPr>
          </a:p>
        </p:txBody>
      </p:sp>
      <p:sp>
        <p:nvSpPr>
          <p:cNvPr id="10" name="Title 1"/>
          <p:cNvSpPr txBox="1">
            <a:spLocks/>
          </p:cNvSpPr>
          <p:nvPr/>
        </p:nvSpPr>
        <p:spPr>
          <a:xfrm>
            <a:off x="1007964" y="1081644"/>
            <a:ext cx="7891582" cy="556136"/>
          </a:xfrm>
          <a:prstGeom prst="rect">
            <a:avLst/>
          </a:prstGeom>
        </p:spPr>
        <p:txBody>
          <a:bodyPr vert="horz" lIns="107283" tIns="53640" rIns="107283" bIns="53640" rtlCol="0" anchor="ctr">
            <a:normAutofit fontScale="97500"/>
          </a:bodyPr>
          <a:lstStyle>
            <a:lvl1pPr algn="ctr" defTabSz="1072827" rtl="0" eaLnBrk="1" latinLnBrk="0" hangingPunct="1">
              <a:spcBef>
                <a:spcPct val="0"/>
              </a:spcBef>
              <a:buNone/>
              <a:defRPr sz="5300" kern="1200">
                <a:solidFill>
                  <a:schemeClr val="tx1"/>
                </a:solidFill>
                <a:latin typeface="+mj-lt"/>
                <a:ea typeface="+mj-ea"/>
                <a:cs typeface="+mj-cs"/>
              </a:defRPr>
            </a:lvl1pPr>
          </a:lstStyle>
          <a:p>
            <a:pPr lvl="0"/>
            <a:r>
              <a:rPr lang="en-GB" altLang="en-US" sz="2900" b="1" dirty="0" smtClean="0">
                <a:solidFill>
                  <a:prstClr val="black"/>
                </a:solidFill>
                <a:latin typeface="Arial Narrow" panose="020B0606020202030204" pitchFamily="34" charset="0"/>
              </a:rPr>
              <a:t>3.14 MEDIA COVERAGE</a:t>
            </a:r>
          </a:p>
          <a:p>
            <a:endParaRPr lang="en-ZA" sz="2800"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lstStyle/>
          <a:p>
            <a:r>
              <a:rPr lang="en-GB" dirty="0" smtClean="0"/>
              <a:t>Municipality has media coverage on the case of Traffic Officer’s allegation of assaults.</a:t>
            </a:r>
          </a:p>
          <a:p>
            <a:r>
              <a:rPr lang="en-GB" dirty="0"/>
              <a:t> </a:t>
            </a:r>
            <a:r>
              <a:rPr lang="en-GB" dirty="0" smtClean="0"/>
              <a:t>The media had interests on the appointment of MM who was  from the municipality that had invested with VBS.</a:t>
            </a:r>
            <a:endParaRPr lang="en-ZA" dirty="0"/>
          </a:p>
        </p:txBody>
      </p:sp>
    </p:spTree>
    <p:extLst>
      <p:ext uri="{BB962C8B-B14F-4D97-AF65-F5344CB8AC3E}">
        <p14:creationId xmlns:p14="http://schemas.microsoft.com/office/powerpoint/2010/main" val="3974527156"/>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6" y="629667"/>
            <a:ext cx="9591199" cy="613071"/>
          </a:xfrm>
        </p:spPr>
        <p:txBody>
          <a:bodyPr>
            <a:normAutofit fontScale="90000"/>
          </a:bodyPr>
          <a:lstStyle/>
          <a:p>
            <a:pPr marL="571500" indent="-571500" algn="l">
              <a:buFont typeface="Wingdings" panose="05000000000000000000" pitchFamily="2" charset="2"/>
              <a:buChar char="q"/>
            </a:pPr>
            <a:r>
              <a:rPr lang="en-US" sz="4400" b="1" dirty="0" smtClean="0">
                <a:latin typeface="Arial Narrow" panose="020B0606020202030204" pitchFamily="34" charset="0"/>
              </a:rPr>
              <a:t>Table of Contents</a:t>
            </a:r>
            <a:endParaRPr lang="en-ZA" sz="44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5</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8" name="Content Placeholder 5"/>
          <p:cNvSpPr>
            <a:spLocks noGrp="1"/>
          </p:cNvSpPr>
          <p:nvPr/>
        </p:nvSpPr>
        <p:spPr>
          <a:xfrm>
            <a:off x="345384" y="1237653"/>
            <a:ext cx="9980174" cy="3967553"/>
          </a:xfrm>
          <a:prstGeom prst="rect">
            <a:avLst/>
          </a:prstGeom>
        </p:spPr>
        <p:txBody>
          <a:bodyPr vert="horz" lIns="107283" tIns="53640" rIns="107283" bIns="53640" rtlCol="0">
            <a:noAutofit/>
          </a:bodyPr>
          <a:lstStyle>
            <a:lvl1pPr marL="402310" indent="-402310" algn="l" defTabSz="1072827" rtl="0" eaLnBrk="1" latinLnBrk="0" hangingPunct="1">
              <a:spcBef>
                <a:spcPct val="20000"/>
              </a:spcBef>
              <a:buFont typeface="Arial" pitchFamily="34" charset="0"/>
              <a:buChar char="•"/>
              <a:defRPr sz="3900" kern="1200">
                <a:solidFill>
                  <a:schemeClr val="tx1"/>
                </a:solidFill>
                <a:latin typeface="+mn-lt"/>
                <a:ea typeface="+mn-ea"/>
                <a:cs typeface="+mn-cs"/>
              </a:defRPr>
            </a:lvl1pPr>
            <a:lvl2pPr marL="871671" indent="-335258" algn="l" defTabSz="1072827"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32" indent="-268206" algn="l" defTabSz="1072827"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87744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413859"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950273"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48668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4023097"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559511"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0" indent="0" defTabSz="914400" eaLnBrk="0" fontAlgn="base" hangingPunct="0">
              <a:spcAft>
                <a:spcPct val="0"/>
              </a:spcAft>
              <a:buNone/>
            </a:pPr>
            <a:r>
              <a:rPr lang="en-GB" altLang="en-US" sz="1800" b="1" dirty="0" smtClean="0">
                <a:solidFill>
                  <a:prstClr val="black"/>
                </a:solidFill>
              </a:rPr>
              <a:t>    3</a:t>
            </a:r>
            <a:r>
              <a:rPr lang="en-GB" altLang="en-US" sz="1800" b="1" dirty="0">
                <a:solidFill>
                  <a:prstClr val="black"/>
                </a:solidFill>
              </a:rPr>
              <a:t>. Good governance and public </a:t>
            </a:r>
            <a:r>
              <a:rPr lang="en-GB" altLang="en-US" sz="1800" b="1" dirty="0" smtClean="0">
                <a:solidFill>
                  <a:prstClr val="black"/>
                </a:solidFill>
              </a:rPr>
              <a:t>participation</a:t>
            </a:r>
          </a:p>
          <a:p>
            <a:pPr marL="0" lvl="0" indent="0" defTabSz="914400" eaLnBrk="0" fontAlgn="base" hangingPunct="0">
              <a:spcAft>
                <a:spcPct val="0"/>
              </a:spcAft>
              <a:buNone/>
            </a:pPr>
            <a:r>
              <a:rPr lang="en-GB" altLang="en-US" sz="1800" b="1" dirty="0">
                <a:solidFill>
                  <a:prstClr val="black"/>
                </a:solidFill>
              </a:rPr>
              <a:t>  </a:t>
            </a:r>
            <a:r>
              <a:rPr lang="en-GB" altLang="en-US" sz="1800" b="1" dirty="0" smtClean="0">
                <a:solidFill>
                  <a:prstClr val="black"/>
                </a:solidFill>
              </a:rPr>
              <a:t>       3.1 </a:t>
            </a:r>
            <a:r>
              <a:rPr lang="en-GB" altLang="en-US" sz="1800" dirty="0" smtClean="0">
                <a:solidFill>
                  <a:prstClr val="black"/>
                </a:solidFill>
                <a:latin typeface="Arial Narrow" panose="020B0606020202030204" pitchFamily="34" charset="0"/>
              </a:rPr>
              <a:t>Reflection </a:t>
            </a:r>
            <a:r>
              <a:rPr lang="en-GB" altLang="en-US" sz="1800" dirty="0">
                <a:solidFill>
                  <a:prstClr val="black"/>
                </a:solidFill>
                <a:latin typeface="Arial Narrow" panose="020B0606020202030204" pitchFamily="34" charset="0"/>
              </a:rPr>
              <a:t>of five years overall performance on</a:t>
            </a:r>
            <a:endParaRPr lang="en-GB" altLang="en-US" sz="1800" b="1" dirty="0">
              <a:solidFill>
                <a:prstClr val="black"/>
              </a:solidFill>
            </a:endParaRPr>
          </a:p>
          <a:p>
            <a:pPr marL="0" indent="0" defTabSz="914400" eaLnBrk="0" fontAlgn="base" hangingPunct="0">
              <a:spcAft>
                <a:spcPct val="0"/>
              </a:spcAft>
              <a:buNone/>
            </a:pPr>
            <a:r>
              <a:rPr lang="en-GB" altLang="en-US" sz="1800" dirty="0">
                <a:solidFill>
                  <a:prstClr val="black"/>
                </a:solidFill>
              </a:rPr>
              <a:t>   </a:t>
            </a:r>
            <a:r>
              <a:rPr lang="en-GB" altLang="en-US" sz="1800" dirty="0" smtClean="0">
                <a:solidFill>
                  <a:prstClr val="black"/>
                </a:solidFill>
              </a:rPr>
              <a:t>      3.Audit </a:t>
            </a:r>
            <a:r>
              <a:rPr lang="en-GB" altLang="en-US" sz="1800" dirty="0">
                <a:solidFill>
                  <a:prstClr val="black"/>
                </a:solidFill>
              </a:rPr>
              <a:t>Report status </a:t>
            </a:r>
            <a:endParaRPr lang="en-GB" altLang="en-US" sz="1800" dirty="0" smtClean="0">
              <a:solidFill>
                <a:prstClr val="black"/>
              </a:solidFill>
            </a:endParaRPr>
          </a:p>
          <a:p>
            <a:pPr marL="0" indent="0" defTabSz="914400" eaLnBrk="0" fontAlgn="base" hangingPunct="0">
              <a:spcAft>
                <a:spcPct val="0"/>
              </a:spcAft>
              <a:buNone/>
            </a:pPr>
            <a:r>
              <a:rPr lang="en-GB" altLang="en-US" sz="1800" dirty="0">
                <a:solidFill>
                  <a:prstClr val="black"/>
                </a:solidFill>
              </a:rPr>
              <a:t>  </a:t>
            </a:r>
            <a:r>
              <a:rPr lang="en-GB" altLang="en-US" sz="1800" dirty="0" smtClean="0">
                <a:solidFill>
                  <a:prstClr val="black"/>
                </a:solidFill>
              </a:rPr>
              <a:t>       3.3 </a:t>
            </a:r>
            <a:r>
              <a:rPr lang="en-GB" altLang="en-US" sz="1800" dirty="0">
                <a:solidFill>
                  <a:prstClr val="black"/>
                </a:solidFill>
              </a:rPr>
              <a:t>Breakdown of UIF</a:t>
            </a:r>
            <a:r>
              <a:rPr lang="en-GB" altLang="en-US" sz="1800" dirty="0" smtClean="0">
                <a:solidFill>
                  <a:prstClr val="black"/>
                </a:solidFill>
              </a:rPr>
              <a:t> </a:t>
            </a:r>
            <a:endParaRPr lang="en-GB" altLang="en-US" sz="1800" dirty="0">
              <a:solidFill>
                <a:prstClr val="black"/>
              </a:solidFill>
            </a:endParaRPr>
          </a:p>
          <a:p>
            <a:pPr marL="0" indent="0" defTabSz="914400" eaLnBrk="0" fontAlgn="base" hangingPunct="0">
              <a:spcAft>
                <a:spcPct val="0"/>
              </a:spcAft>
              <a:buNone/>
            </a:pPr>
            <a:r>
              <a:rPr lang="en-GB" altLang="en-US" sz="1800" dirty="0">
                <a:solidFill>
                  <a:prstClr val="black"/>
                </a:solidFill>
              </a:rPr>
              <a:t>   </a:t>
            </a:r>
            <a:r>
              <a:rPr lang="en-GB" altLang="en-US" sz="1800" dirty="0" smtClean="0">
                <a:solidFill>
                  <a:prstClr val="black"/>
                </a:solidFill>
              </a:rPr>
              <a:t>      3.4 </a:t>
            </a:r>
            <a:r>
              <a:rPr lang="en-GB" altLang="en-US" sz="1800" dirty="0">
                <a:solidFill>
                  <a:prstClr val="black"/>
                </a:solidFill>
              </a:rPr>
              <a:t>Post Audit Action </a:t>
            </a:r>
            <a:r>
              <a:rPr lang="en-GB" altLang="en-US" sz="1800" dirty="0" smtClean="0">
                <a:solidFill>
                  <a:prstClr val="black"/>
                </a:solidFill>
              </a:rPr>
              <a:t>Plan</a:t>
            </a:r>
          </a:p>
          <a:p>
            <a:pPr marL="0" indent="0" defTabSz="914400" eaLnBrk="0" fontAlgn="base" hangingPunct="0">
              <a:spcAft>
                <a:spcPct val="0"/>
              </a:spcAft>
              <a:buNone/>
            </a:pPr>
            <a:r>
              <a:rPr lang="en-GB" altLang="en-US" sz="1800" dirty="0" smtClean="0">
                <a:solidFill>
                  <a:prstClr val="black"/>
                </a:solidFill>
              </a:rPr>
              <a:t>         3.5 Key recurring findings</a:t>
            </a:r>
          </a:p>
          <a:p>
            <a:pPr marL="0" indent="0" defTabSz="914400" eaLnBrk="0" fontAlgn="base" hangingPunct="0">
              <a:spcAft>
                <a:spcPct val="0"/>
              </a:spcAft>
              <a:buNone/>
            </a:pPr>
            <a:r>
              <a:rPr lang="en-GB" altLang="en-US" sz="1800" dirty="0" smtClean="0">
                <a:solidFill>
                  <a:prstClr val="black"/>
                </a:solidFill>
              </a:rPr>
              <a:t>         3.6 Functionality of Audit Steering Committee</a:t>
            </a:r>
          </a:p>
          <a:p>
            <a:pPr marL="0" indent="0" defTabSz="914400" eaLnBrk="0" fontAlgn="base" hangingPunct="0">
              <a:spcAft>
                <a:spcPct val="0"/>
              </a:spcAft>
              <a:buNone/>
            </a:pPr>
            <a:r>
              <a:rPr lang="en-GB" altLang="en-US" sz="1800" dirty="0" smtClean="0">
                <a:solidFill>
                  <a:prstClr val="black"/>
                </a:solidFill>
              </a:rPr>
              <a:t>         3.7 Strategies to improve audits</a:t>
            </a:r>
          </a:p>
          <a:p>
            <a:pPr marL="0" lvl="0" indent="0" defTabSz="914400" eaLnBrk="0" fontAlgn="base" hangingPunct="0">
              <a:spcAft>
                <a:spcPct val="0"/>
              </a:spcAft>
              <a:buNone/>
            </a:pPr>
            <a:r>
              <a:rPr lang="en-GB" altLang="en-US" sz="1800" dirty="0" smtClean="0">
                <a:solidFill>
                  <a:prstClr val="black"/>
                </a:solidFill>
              </a:rPr>
              <a:t>         3.8 </a:t>
            </a:r>
            <a:r>
              <a:rPr lang="en-GB" altLang="en-US" sz="1800" dirty="0">
                <a:solidFill>
                  <a:prstClr val="black"/>
                </a:solidFill>
              </a:rPr>
              <a:t>Function of MPAC</a:t>
            </a:r>
          </a:p>
          <a:p>
            <a:pPr marL="0" indent="0" defTabSz="914400" eaLnBrk="0" fontAlgn="base" hangingPunct="0">
              <a:spcAft>
                <a:spcPct val="0"/>
              </a:spcAft>
              <a:buNone/>
            </a:pPr>
            <a:r>
              <a:rPr lang="en-GB" altLang="en-US" sz="1800" dirty="0" smtClean="0">
                <a:solidFill>
                  <a:prstClr val="black"/>
                </a:solidFill>
              </a:rPr>
              <a:t>         3.9 </a:t>
            </a:r>
            <a:r>
              <a:rPr lang="en-GB" altLang="en-US" sz="1800" dirty="0">
                <a:solidFill>
                  <a:prstClr val="black"/>
                </a:solidFill>
              </a:rPr>
              <a:t>Functionality of Audit </a:t>
            </a:r>
            <a:r>
              <a:rPr lang="en-GB" altLang="en-US" sz="1800" dirty="0" smtClean="0">
                <a:solidFill>
                  <a:prstClr val="black"/>
                </a:solidFill>
              </a:rPr>
              <a:t>Committee</a:t>
            </a:r>
          </a:p>
          <a:p>
            <a:pPr marL="0" indent="0" defTabSz="914400" eaLnBrk="0" fontAlgn="base" hangingPunct="0">
              <a:spcAft>
                <a:spcPct val="0"/>
              </a:spcAft>
              <a:buNone/>
            </a:pPr>
            <a:r>
              <a:rPr lang="en-GB" altLang="en-US" sz="1800" dirty="0">
                <a:solidFill>
                  <a:prstClr val="black"/>
                </a:solidFill>
              </a:rPr>
              <a:t> </a:t>
            </a:r>
            <a:r>
              <a:rPr lang="en-GB" altLang="en-US" sz="1800" dirty="0" smtClean="0">
                <a:solidFill>
                  <a:prstClr val="black"/>
                </a:solidFill>
              </a:rPr>
              <a:t>         3.10 Function of Risk Management Committee</a:t>
            </a:r>
            <a:endParaRPr lang="en-ZA" altLang="en-US" sz="1800" dirty="0">
              <a:solidFill>
                <a:prstClr val="black"/>
              </a:solidFill>
            </a:endParaRPr>
          </a:p>
          <a:p>
            <a:pPr marL="0" indent="0" defTabSz="914400" eaLnBrk="0" fontAlgn="base" hangingPunct="0">
              <a:spcAft>
                <a:spcPct val="0"/>
              </a:spcAft>
              <a:buNone/>
            </a:pPr>
            <a:r>
              <a:rPr lang="en-GB" altLang="en-US" sz="1800" dirty="0" smtClean="0">
                <a:solidFill>
                  <a:prstClr val="black"/>
                </a:solidFill>
              </a:rPr>
              <a:t>         </a:t>
            </a:r>
            <a:endParaRPr lang="en-ZA" sz="1800" dirty="0"/>
          </a:p>
        </p:txBody>
      </p:sp>
    </p:spTree>
    <p:extLst>
      <p:ext uri="{BB962C8B-B14F-4D97-AF65-F5344CB8AC3E}">
        <p14:creationId xmlns:p14="http://schemas.microsoft.com/office/powerpoint/2010/main" val="2045066770"/>
      </p:ext>
    </p:extLst>
  </p:cSld>
  <p:clrMapOvr>
    <a:masterClrMapping/>
  </p:clrMapOvr>
  <p:transition>
    <p:strips dir="l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50</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7" name="Content Placeholder 6"/>
          <p:cNvSpPr>
            <a:spLocks noGrp="1"/>
          </p:cNvSpPr>
          <p:nvPr>
            <p:ph idx="1"/>
          </p:nvPr>
        </p:nvSpPr>
        <p:spPr/>
        <p:txBody>
          <a:bodyPr/>
          <a:lstStyle/>
          <a:p>
            <a:pPr marL="0" indent="0">
              <a:buNone/>
            </a:pPr>
            <a:r>
              <a:rPr lang="en-GB" altLang="en-US" b="1" dirty="0">
                <a:solidFill>
                  <a:prstClr val="black"/>
                </a:solidFill>
                <a:latin typeface="Arial" panose="020B0604020202020204" pitchFamily="34" charset="0"/>
                <a:cs typeface="Arial" panose="020B0604020202020204" pitchFamily="34" charset="0"/>
              </a:rPr>
              <a:t>	</a:t>
            </a:r>
            <a:r>
              <a:rPr lang="en-GB" altLang="en-US" b="1" dirty="0" smtClean="0">
                <a:solidFill>
                  <a:prstClr val="black"/>
                </a:solidFill>
                <a:latin typeface="Arial" panose="020B0604020202020204" pitchFamily="34" charset="0"/>
                <a:cs typeface="Arial" panose="020B0604020202020204" pitchFamily="34" charset="0"/>
              </a:rPr>
              <a:t>			4</a:t>
            </a:r>
            <a:r>
              <a:rPr lang="en-GB" altLang="en-US" b="1" dirty="0">
                <a:solidFill>
                  <a:prstClr val="black"/>
                </a:solidFill>
                <a:latin typeface="Arial" panose="020B0604020202020204" pitchFamily="34" charset="0"/>
                <a:cs typeface="Arial" panose="020B0604020202020204" pitchFamily="34" charset="0"/>
              </a:rPr>
              <a:t>. </a:t>
            </a:r>
            <a:endParaRPr lang="en-GB" altLang="en-US" b="1" dirty="0" smtClean="0">
              <a:solidFill>
                <a:prstClr val="black"/>
              </a:solidFill>
              <a:latin typeface="Arial" panose="020B0604020202020204" pitchFamily="34" charset="0"/>
              <a:cs typeface="Arial" panose="020B0604020202020204" pitchFamily="34" charset="0"/>
            </a:endParaRPr>
          </a:p>
          <a:p>
            <a:pPr marL="0" indent="0">
              <a:buNone/>
            </a:pPr>
            <a:r>
              <a:rPr lang="en-GB" altLang="en-US" b="1" dirty="0" smtClean="0">
                <a:solidFill>
                  <a:prstClr val="black"/>
                </a:solidFill>
                <a:latin typeface="Arial" panose="020B0604020202020204" pitchFamily="34" charset="0"/>
                <a:cs typeface="Arial" panose="020B0604020202020204" pitchFamily="34" charset="0"/>
              </a:rPr>
              <a:t>                        Spatial Rationale</a:t>
            </a:r>
            <a:endParaRPr lang="en-ZA" dirty="0"/>
          </a:p>
        </p:txBody>
      </p:sp>
    </p:spTree>
    <p:extLst>
      <p:ext uri="{BB962C8B-B14F-4D97-AF65-F5344CB8AC3E}">
        <p14:creationId xmlns:p14="http://schemas.microsoft.com/office/powerpoint/2010/main" val="2781093687"/>
      </p:ext>
    </p:extLst>
  </p:cSld>
  <p:clrMapOvr>
    <a:masterClrMapping/>
  </p:clrMapOvr>
  <p:transition>
    <p:strips dir="l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51</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7" name="Content Placeholder 6"/>
          <p:cNvSpPr>
            <a:spLocks noGrp="1"/>
          </p:cNvSpPr>
          <p:nvPr>
            <p:ph idx="1"/>
          </p:nvPr>
        </p:nvSpPr>
        <p:spPr/>
        <p:txBody>
          <a:bodyPr/>
          <a:lstStyle/>
          <a:p>
            <a:pPr marL="0" indent="0">
              <a:buNone/>
            </a:pPr>
            <a:r>
              <a:rPr lang="en-GB" altLang="en-US" b="1" dirty="0">
                <a:solidFill>
                  <a:prstClr val="black"/>
                </a:solidFill>
                <a:latin typeface="Arial" panose="020B0604020202020204" pitchFamily="34" charset="0"/>
                <a:cs typeface="Arial" panose="020B0604020202020204" pitchFamily="34" charset="0"/>
              </a:rPr>
              <a:t>	</a:t>
            </a:r>
            <a:r>
              <a:rPr lang="en-GB" altLang="en-US" b="1" dirty="0" smtClean="0">
                <a:solidFill>
                  <a:prstClr val="black"/>
                </a:solidFill>
                <a:latin typeface="Arial" panose="020B0604020202020204" pitchFamily="34" charset="0"/>
                <a:cs typeface="Arial" panose="020B0604020202020204" pitchFamily="34" charset="0"/>
              </a:rPr>
              <a:t>			</a:t>
            </a:r>
            <a:endParaRPr lang="en-ZA" dirty="0"/>
          </a:p>
        </p:txBody>
      </p:sp>
      <p:graphicFrame>
        <p:nvGraphicFramePr>
          <p:cNvPr id="2" name="Table 1"/>
          <p:cNvGraphicFramePr>
            <a:graphicFrameLocks noGrp="1"/>
          </p:cNvGraphicFramePr>
          <p:nvPr>
            <p:extLst>
              <p:ext uri="{D42A27DB-BD31-4B8C-83A1-F6EECF244321}">
                <p14:modId xmlns:p14="http://schemas.microsoft.com/office/powerpoint/2010/main" val="704731979"/>
              </p:ext>
            </p:extLst>
          </p:nvPr>
        </p:nvGraphicFramePr>
        <p:xfrm>
          <a:off x="1079825" y="1709787"/>
          <a:ext cx="9577063" cy="3409767"/>
        </p:xfrm>
        <a:graphic>
          <a:graphicData uri="http://schemas.openxmlformats.org/drawingml/2006/table">
            <a:tbl>
              <a:tblPr firstRow="1" bandRow="1">
                <a:tableStyleId>{5C22544A-7EE6-4342-B048-85BDC9FD1C3A}</a:tableStyleId>
              </a:tblPr>
              <a:tblGrid>
                <a:gridCol w="2104052">
                  <a:extLst>
                    <a:ext uri="{9D8B030D-6E8A-4147-A177-3AD203B41FA5}">
                      <a16:colId xmlns:a16="http://schemas.microsoft.com/office/drawing/2014/main" val="20000"/>
                    </a:ext>
                  </a:extLst>
                </a:gridCol>
                <a:gridCol w="1160856">
                  <a:extLst>
                    <a:ext uri="{9D8B030D-6E8A-4147-A177-3AD203B41FA5}">
                      <a16:colId xmlns:a16="http://schemas.microsoft.com/office/drawing/2014/main" val="20001"/>
                    </a:ext>
                  </a:extLst>
                </a:gridCol>
                <a:gridCol w="1451070">
                  <a:extLst>
                    <a:ext uri="{9D8B030D-6E8A-4147-A177-3AD203B41FA5}">
                      <a16:colId xmlns:a16="http://schemas.microsoft.com/office/drawing/2014/main" val="20002"/>
                    </a:ext>
                  </a:extLst>
                </a:gridCol>
                <a:gridCol w="1378517">
                  <a:extLst>
                    <a:ext uri="{9D8B030D-6E8A-4147-A177-3AD203B41FA5}">
                      <a16:colId xmlns:a16="http://schemas.microsoft.com/office/drawing/2014/main" val="20003"/>
                    </a:ext>
                  </a:extLst>
                </a:gridCol>
                <a:gridCol w="725535">
                  <a:extLst>
                    <a:ext uri="{9D8B030D-6E8A-4147-A177-3AD203B41FA5}">
                      <a16:colId xmlns:a16="http://schemas.microsoft.com/office/drawing/2014/main" val="20004"/>
                    </a:ext>
                  </a:extLst>
                </a:gridCol>
                <a:gridCol w="2757033">
                  <a:extLst>
                    <a:ext uri="{9D8B030D-6E8A-4147-A177-3AD203B41FA5}">
                      <a16:colId xmlns:a16="http://schemas.microsoft.com/office/drawing/2014/main" val="20005"/>
                    </a:ext>
                  </a:extLst>
                </a:gridCol>
              </a:tblGrid>
              <a:tr h="1184727">
                <a:tc>
                  <a:txBody>
                    <a:bodyPr/>
                    <a:lstStyle/>
                    <a:p>
                      <a:r>
                        <a:rPr lang="en-GB" sz="2400" b="1" dirty="0" smtClean="0">
                          <a:solidFill>
                            <a:schemeClr val="tx1"/>
                          </a:solidFill>
                          <a:latin typeface="+mj-lt"/>
                          <a:cs typeface="Arial" pitchFamily="34" charset="0"/>
                        </a:rPr>
                        <a:t>Financial years</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Targets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Not 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endParaRPr lang="en-US" b="1" dirty="0" smtClean="0">
                        <a:solidFill>
                          <a:schemeClr val="tx1"/>
                        </a:solidFill>
                      </a:endParaRPr>
                    </a:p>
                    <a:p>
                      <a:r>
                        <a:rPr lang="en-US" b="1" dirty="0" smtClean="0">
                          <a:solidFill>
                            <a:schemeClr val="tx1"/>
                          </a:solidFill>
                        </a:rPr>
                        <a:t> % </a:t>
                      </a:r>
                      <a:endParaRPr lang="en-US" b="1" dirty="0">
                        <a:solidFill>
                          <a:schemeClr val="tx1"/>
                        </a:solidFill>
                      </a:endParaRPr>
                    </a:p>
                  </a:txBody>
                  <a:tcPr>
                    <a:solidFill>
                      <a:schemeClr val="accent3">
                        <a:lumMod val="75000"/>
                      </a:schemeClr>
                    </a:solidFill>
                  </a:tcPr>
                </a:tc>
                <a:tc>
                  <a:txBody>
                    <a:bodyPr/>
                    <a:lstStyle/>
                    <a:p>
                      <a:r>
                        <a:rPr lang="en-US" b="1" dirty="0" smtClean="0">
                          <a:solidFill>
                            <a:schemeClr val="tx1"/>
                          </a:solidFill>
                        </a:rPr>
                        <a:t>Remarks</a:t>
                      </a:r>
                      <a:endParaRPr lang="en-US" b="1" dirty="0">
                        <a:solidFill>
                          <a:schemeClr val="tx1"/>
                        </a:solidFill>
                      </a:endParaRPr>
                    </a:p>
                  </a:txBody>
                  <a:tcPr>
                    <a:solidFill>
                      <a:schemeClr val="accent3">
                        <a:lumMod val="75000"/>
                      </a:schemeClr>
                    </a:solidFill>
                  </a:tcPr>
                </a:tc>
                <a:extLst>
                  <a:ext uri="{0D108BD9-81ED-4DB2-BD59-A6C34878D82A}">
                    <a16:rowId xmlns:a16="http://schemas.microsoft.com/office/drawing/2014/main" val="10000"/>
                  </a:ext>
                </a:extLst>
              </a:tr>
              <a:tr h="439930">
                <a:tc>
                  <a:txBody>
                    <a:bodyPr/>
                    <a:lstStyle/>
                    <a:p>
                      <a:pPr marL="0" marR="0" algn="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2015/2016</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7</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2</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5</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2000" b="1" dirty="0" smtClean="0">
                          <a:latin typeface="Arial Narrow" panose="020B0606020202030204" pitchFamily="34" charset="0"/>
                        </a:rPr>
                        <a:t>29%</a:t>
                      </a:r>
                      <a:endParaRPr lang="en-US" sz="2000" b="1" dirty="0">
                        <a:latin typeface="Arial Narrow" panose="020B0606020202030204" pitchFamily="34" charset="0"/>
                      </a:endParaRPr>
                    </a:p>
                  </a:txBody>
                  <a:tcPr>
                    <a:solidFill>
                      <a:schemeClr val="accent3">
                        <a:lumMod val="60000"/>
                        <a:lumOff val="40000"/>
                      </a:schemeClr>
                    </a:solidFill>
                  </a:tcPr>
                </a:tc>
                <a:tc rowSpan="5">
                  <a:txBody>
                    <a:bodyPr/>
                    <a:lstStyle/>
                    <a:p>
                      <a:pPr algn="l"/>
                      <a:r>
                        <a:rPr lang="en-US" sz="2000" dirty="0" smtClean="0">
                          <a:latin typeface="Arial Narrow" panose="020B0606020202030204" pitchFamily="34" charset="0"/>
                        </a:rPr>
                        <a:t>The department did not</a:t>
                      </a:r>
                      <a:r>
                        <a:rPr lang="en-US" sz="2000" baseline="0" dirty="0" smtClean="0">
                          <a:latin typeface="Arial Narrow" panose="020B0606020202030204" pitchFamily="34" charset="0"/>
                        </a:rPr>
                        <a:t> have capacity in terms of Human Capital. The was rotational acting of Managers for a period of 4 years. Senior Manager was appointed in January 2019</a:t>
                      </a:r>
                      <a:endParaRPr lang="en-US" sz="2000" dirty="0">
                        <a:latin typeface="Arial Narrow" panose="020B0606020202030204" pitchFamily="34" charset="0"/>
                      </a:endParaRPr>
                    </a:p>
                  </a:txBody>
                  <a:tcPr>
                    <a:solidFill>
                      <a:schemeClr val="accent3">
                        <a:lumMod val="60000"/>
                        <a:lumOff val="40000"/>
                      </a:schemeClr>
                    </a:solidFill>
                  </a:tcPr>
                </a:tc>
                <a:extLst>
                  <a:ext uri="{0D108BD9-81ED-4DB2-BD59-A6C34878D82A}">
                    <a16:rowId xmlns:a16="http://schemas.microsoft.com/office/drawing/2014/main" val="10001"/>
                  </a:ext>
                </a:extLst>
              </a:tr>
              <a:tr h="439930">
                <a:tc>
                  <a:txBody>
                    <a:bodyPr/>
                    <a:lstStyle/>
                    <a:p>
                      <a:pPr marL="0" marR="0" algn="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2016/2017</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dirty="0" smtClean="0">
                          <a:effectLst/>
                          <a:latin typeface="Arial Narrow" panose="020B0606020202030204" pitchFamily="34" charset="0"/>
                          <a:ea typeface="Calibri" panose="020F0502020204030204" pitchFamily="34" charset="0"/>
                          <a:cs typeface="Times New Roman" panose="02020603050405020304" pitchFamily="18" charset="0"/>
                        </a:rPr>
                        <a:t>8 </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dirty="0">
                          <a:effectLst/>
                          <a:latin typeface="Arial Narrow" panose="020B0606020202030204" pitchFamily="34" charset="0"/>
                          <a:ea typeface="Calibri" panose="020F0502020204030204" pitchFamily="34" charset="0"/>
                          <a:cs typeface="Times New Roman" panose="02020603050405020304" pitchFamily="18" charset="0"/>
                        </a:rPr>
                        <a:t>3</a:t>
                      </a: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5</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2000" b="1" dirty="0" smtClean="0">
                          <a:latin typeface="Arial Narrow" panose="020B0606020202030204" pitchFamily="34" charset="0"/>
                        </a:rPr>
                        <a:t>38%</a:t>
                      </a:r>
                      <a:endParaRPr lang="en-US" sz="20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2"/>
                  </a:ext>
                </a:extLst>
              </a:tr>
              <a:tr h="439930">
                <a:tc>
                  <a:txBody>
                    <a:bodyPr/>
                    <a:lstStyle/>
                    <a:p>
                      <a:pPr marL="0" marR="0" algn="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2017/2018</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dirty="0">
                          <a:effectLst/>
                          <a:latin typeface="Arial Narrow" panose="020B0606020202030204" pitchFamily="34" charset="0"/>
                          <a:ea typeface="Calibri" panose="020F0502020204030204" pitchFamily="34" charset="0"/>
                          <a:cs typeface="Times New Roman" panose="02020603050405020304" pitchFamily="18" charset="0"/>
                        </a:rPr>
                        <a:t>8</a:t>
                      </a:r>
                    </a:p>
                  </a:txBody>
                  <a:tcPr marL="68580" marR="68580" marT="0" marB="0">
                    <a:solidFill>
                      <a:schemeClr val="accent3">
                        <a:lumMod val="60000"/>
                        <a:lumOff val="40000"/>
                      </a:schemeClr>
                    </a:solidFill>
                  </a:tcPr>
                </a:tc>
                <a:tc>
                  <a:txBody>
                    <a:bodyPr/>
                    <a:lstStyle/>
                    <a:p>
                      <a:pPr algn="ctr">
                        <a:lnSpc>
                          <a:spcPct val="107000"/>
                        </a:lnSpc>
                        <a:spcAft>
                          <a:spcPts val="0"/>
                        </a:spcAft>
                      </a:pPr>
                      <a:r>
                        <a:rPr lang="en-ZA" sz="2000" dirty="0">
                          <a:effectLst/>
                          <a:latin typeface="Arial Narrow" panose="020B0606020202030204" pitchFamily="34" charset="0"/>
                          <a:ea typeface="Calibri" panose="020F0502020204030204" pitchFamily="34" charset="0"/>
                          <a:cs typeface="Times New Roman" panose="02020603050405020304" pitchFamily="18" charset="0"/>
                        </a:rPr>
                        <a:t>4</a:t>
                      </a: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4</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2000" b="1" dirty="0" smtClean="0">
                          <a:latin typeface="Arial Narrow" panose="020B0606020202030204" pitchFamily="34" charset="0"/>
                        </a:rPr>
                        <a:t>50%</a:t>
                      </a:r>
                      <a:endParaRPr lang="en-US" sz="20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3"/>
                  </a:ext>
                </a:extLst>
              </a:tr>
              <a:tr h="439930">
                <a:tc>
                  <a:txBody>
                    <a:bodyPr/>
                    <a:lstStyle/>
                    <a:p>
                      <a:pPr marL="0" marR="0" algn="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2018/2019</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2000" dirty="0">
                          <a:effectLst/>
                          <a:latin typeface="Arial Narrow" panose="020B0606020202030204" pitchFamily="34" charset="0"/>
                          <a:ea typeface="Calibri" panose="020F0502020204030204" pitchFamily="34" charset="0"/>
                          <a:cs typeface="Times New Roman" panose="02020603050405020304" pitchFamily="18" charset="0"/>
                        </a:rPr>
                        <a:t>11</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2000" dirty="0">
                          <a:effectLst/>
                          <a:latin typeface="Arial Narrow" panose="020B0606020202030204" pitchFamily="34" charset="0"/>
                          <a:ea typeface="Calibri" panose="020F0502020204030204" pitchFamily="34" charset="0"/>
                          <a:cs typeface="Times New Roman" panose="02020603050405020304" pitchFamily="18" charset="0"/>
                        </a:rPr>
                        <a:t>8</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3</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2000" b="1" dirty="0" smtClean="0">
                          <a:latin typeface="Arial Narrow" panose="020B0606020202030204" pitchFamily="34" charset="0"/>
                        </a:rPr>
                        <a:t>75%</a:t>
                      </a:r>
                      <a:endParaRPr lang="en-US" sz="20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4"/>
                  </a:ext>
                </a:extLst>
              </a:tr>
              <a:tr h="439930">
                <a:tc>
                  <a:txBody>
                    <a:bodyPr/>
                    <a:lstStyle/>
                    <a:p>
                      <a:pPr marL="0" marR="0" algn="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2019/2020</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8</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ct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8</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0</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ctr"/>
                      <a:r>
                        <a:rPr lang="en-US" sz="2000" b="1" dirty="0" smtClean="0">
                          <a:latin typeface="Arial Narrow" panose="020B0606020202030204" pitchFamily="34" charset="0"/>
                        </a:rPr>
                        <a:t>100%</a:t>
                      </a:r>
                      <a:endParaRPr lang="en-US" sz="20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5"/>
                  </a:ext>
                </a:extLst>
              </a:tr>
            </a:tbl>
          </a:graphicData>
        </a:graphic>
      </p:graphicFrame>
      <p:sp>
        <p:nvSpPr>
          <p:cNvPr id="6" name="Rectangle 5"/>
          <p:cNvSpPr/>
          <p:nvPr/>
        </p:nvSpPr>
        <p:spPr>
          <a:xfrm>
            <a:off x="935956" y="701675"/>
            <a:ext cx="9289032" cy="400110"/>
          </a:xfrm>
          <a:prstGeom prst="rect">
            <a:avLst/>
          </a:prstGeom>
        </p:spPr>
        <p:txBody>
          <a:bodyPr wrap="square">
            <a:spAutoFit/>
          </a:bodyPr>
          <a:lstStyle/>
          <a:p>
            <a:r>
              <a:rPr lang="en-GB" altLang="en-US" b="1" dirty="0">
                <a:solidFill>
                  <a:prstClr val="black"/>
                </a:solidFill>
                <a:latin typeface="Arial Narrow" panose="020B0606020202030204" pitchFamily="34" charset="0"/>
              </a:rPr>
              <a:t>4. Reflection of five years overall performance on </a:t>
            </a:r>
            <a:r>
              <a:rPr lang="en-GB" altLang="en-US" b="1" dirty="0" smtClean="0">
                <a:solidFill>
                  <a:prstClr val="black"/>
                </a:solidFill>
                <a:latin typeface="Arial Narrow" panose="020B0606020202030204" pitchFamily="34" charset="0"/>
              </a:rPr>
              <a:t>Spatial Rationale</a:t>
            </a:r>
            <a:endParaRPr lang="en-ZA" dirty="0"/>
          </a:p>
        </p:txBody>
      </p:sp>
    </p:spTree>
    <p:extLst>
      <p:ext uri="{BB962C8B-B14F-4D97-AF65-F5344CB8AC3E}">
        <p14:creationId xmlns:p14="http://schemas.microsoft.com/office/powerpoint/2010/main" val="1369514815"/>
      </p:ext>
    </p:extLst>
  </p:cSld>
  <p:clrMapOvr>
    <a:masterClrMapping/>
  </p:clrMapOvr>
  <p:transition>
    <p:strips dir="l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52</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935956" y="1173794"/>
            <a:ext cx="9188089" cy="494144"/>
          </a:xfrm>
        </p:spPr>
        <p:txBody>
          <a:bodyPr>
            <a:noAutofit/>
          </a:bodyPr>
          <a:lstStyle/>
          <a:p>
            <a:pPr marL="0" lvl="0" indent="0" defTabSz="914400" eaLnBrk="0" fontAlgn="base" hangingPunct="0">
              <a:spcAft>
                <a:spcPct val="0"/>
              </a:spcAft>
              <a:buNone/>
            </a:pPr>
            <a:r>
              <a:rPr lang="en-GB" altLang="en-US" sz="1800" dirty="0" smtClean="0">
                <a:solidFill>
                  <a:prstClr val="black"/>
                </a:solidFill>
                <a:latin typeface="Arial" panose="020B0604020202020204" pitchFamily="34" charset="0"/>
                <a:cs typeface="Arial" panose="020B0604020202020204" pitchFamily="34" charset="0"/>
              </a:rPr>
              <a:t>                 </a:t>
            </a:r>
            <a:endParaRPr lang="en-ZA" sz="1800" dirty="0"/>
          </a:p>
        </p:txBody>
      </p:sp>
      <p:sp>
        <p:nvSpPr>
          <p:cNvPr id="8" name="Rectangle 7"/>
          <p:cNvSpPr/>
          <p:nvPr/>
        </p:nvSpPr>
        <p:spPr>
          <a:xfrm>
            <a:off x="1584028" y="665961"/>
            <a:ext cx="7704856" cy="707886"/>
          </a:xfrm>
          <a:prstGeom prst="rect">
            <a:avLst/>
          </a:prstGeom>
        </p:spPr>
        <p:txBody>
          <a:bodyPr wrap="square">
            <a:spAutoFit/>
          </a:bodyPr>
          <a:lstStyle/>
          <a:p>
            <a:r>
              <a:rPr lang="en-GB" altLang="en-US" b="1" dirty="0" smtClean="0">
                <a:solidFill>
                  <a:prstClr val="black"/>
                </a:solidFill>
                <a:latin typeface="Arial" panose="020B0604020202020204" pitchFamily="34" charset="0"/>
                <a:cs typeface="Arial" panose="020B0604020202020204" pitchFamily="34" charset="0"/>
              </a:rPr>
              <a:t>4.1 </a:t>
            </a:r>
            <a:r>
              <a:rPr lang="en-GB" altLang="en-US" b="1" dirty="0">
                <a:solidFill>
                  <a:prstClr val="black"/>
                </a:solidFill>
                <a:latin typeface="Arial" panose="020B0604020202020204" pitchFamily="34" charset="0"/>
                <a:cs typeface="Arial" panose="020B0604020202020204" pitchFamily="34" charset="0"/>
              </a:rPr>
              <a:t>Spatial </a:t>
            </a:r>
            <a:r>
              <a:rPr lang="en-GB" altLang="en-US" b="1" dirty="0" smtClean="0">
                <a:solidFill>
                  <a:prstClr val="black"/>
                </a:solidFill>
                <a:latin typeface="Arial" panose="020B0604020202020204" pitchFamily="34" charset="0"/>
                <a:cs typeface="Arial" panose="020B0604020202020204" pitchFamily="34" charset="0"/>
              </a:rPr>
              <a:t>Rationale programs</a:t>
            </a:r>
            <a:r>
              <a:rPr lang="en-GB" altLang="en-US" b="1" dirty="0">
                <a:solidFill>
                  <a:prstClr val="black"/>
                </a:solidFill>
                <a:latin typeface="Arial" panose="020B0604020202020204" pitchFamily="34" charset="0"/>
                <a:cs typeface="Arial" panose="020B0604020202020204" pitchFamily="34" charset="0"/>
              </a:rPr>
              <a:t/>
            </a:r>
            <a:br>
              <a:rPr lang="en-GB" altLang="en-US" b="1" dirty="0">
                <a:solidFill>
                  <a:prstClr val="black"/>
                </a:solidFill>
                <a:latin typeface="Arial" panose="020B0604020202020204" pitchFamily="34" charset="0"/>
                <a:cs typeface="Arial" panose="020B0604020202020204" pitchFamily="34" charset="0"/>
              </a:rPr>
            </a:br>
            <a:endParaRPr lang="en-ZA" dirty="0"/>
          </a:p>
        </p:txBody>
      </p:sp>
      <p:sp>
        <p:nvSpPr>
          <p:cNvPr id="9" name="TextBox 8"/>
          <p:cNvSpPr txBox="1"/>
          <p:nvPr/>
        </p:nvSpPr>
        <p:spPr>
          <a:xfrm>
            <a:off x="1223988" y="1542095"/>
            <a:ext cx="7056784" cy="4401205"/>
          </a:xfrm>
          <a:prstGeom prst="rect">
            <a:avLst/>
          </a:prstGeom>
          <a:noFill/>
        </p:spPr>
        <p:txBody>
          <a:bodyPr wrap="square" rtlCol="0">
            <a:spAutoFit/>
          </a:bodyPr>
          <a:lstStyle/>
          <a:p>
            <a:pPr marL="342900" indent="-342900">
              <a:buFont typeface="Wingdings" panose="05000000000000000000" pitchFamily="2" charset="2"/>
              <a:buChar char="q"/>
            </a:pPr>
            <a:r>
              <a:rPr lang="en-GB" dirty="0" smtClean="0">
                <a:latin typeface="Arial Narrow" panose="020B0606020202030204" pitchFamily="34" charset="0"/>
                <a:cs typeface="Arial" panose="020B0604020202020204" pitchFamily="34" charset="0"/>
              </a:rPr>
              <a:t>SPLUMA By-Law gazetted on 06 March 2020 through the support of  </a:t>
            </a:r>
            <a:r>
              <a:rPr lang="en-GB" dirty="0" err="1" smtClean="0">
                <a:latin typeface="Arial Narrow" panose="020B0606020202030204" pitchFamily="34" charset="0"/>
                <a:cs typeface="Arial" panose="020B0604020202020204" pitchFamily="34" charset="0"/>
              </a:rPr>
              <a:t>CoGHSTA</a:t>
            </a:r>
            <a:endParaRPr lang="en-GB" dirty="0" smtClean="0">
              <a:latin typeface="Arial Narrow" panose="020B0606020202030204" pitchFamily="34" charset="0"/>
              <a:cs typeface="Arial" panose="020B0604020202020204" pitchFamily="34" charset="0"/>
            </a:endParaRPr>
          </a:p>
          <a:p>
            <a:pPr marL="342900" indent="-342900">
              <a:buFont typeface="Wingdings" panose="05000000000000000000" pitchFamily="2" charset="2"/>
              <a:buChar char="q"/>
            </a:pPr>
            <a:r>
              <a:rPr lang="en-GB" dirty="0" smtClean="0">
                <a:latin typeface="Arial Narrow" panose="020B0606020202030204" pitchFamily="34" charset="0"/>
                <a:cs typeface="Arial" panose="020B0604020202020204" pitchFamily="34" charset="0"/>
              </a:rPr>
              <a:t>LUMS Approved by Council 25 February 2021</a:t>
            </a:r>
          </a:p>
          <a:p>
            <a:pPr marL="342900" indent="-342900">
              <a:buFont typeface="Wingdings" panose="05000000000000000000" pitchFamily="2" charset="2"/>
              <a:buChar char="q"/>
            </a:pPr>
            <a:r>
              <a:rPr lang="en-GB" dirty="0">
                <a:latin typeface="Arial Narrow" panose="020B0606020202030204" pitchFamily="34" charset="0"/>
                <a:cs typeface="Arial" panose="020B0604020202020204" pitchFamily="34" charset="0"/>
              </a:rPr>
              <a:t> </a:t>
            </a:r>
            <a:r>
              <a:rPr lang="en-GB" dirty="0" smtClean="0">
                <a:latin typeface="Arial Narrow" panose="020B0606020202030204" pitchFamily="34" charset="0"/>
                <a:cs typeface="Arial" panose="020B0604020202020204" pitchFamily="34" charset="0"/>
              </a:rPr>
              <a:t>SDF in place and compliant with SPLUMA</a:t>
            </a:r>
          </a:p>
          <a:p>
            <a:pPr marL="342900" indent="-342900">
              <a:buFont typeface="Wingdings" panose="05000000000000000000" pitchFamily="2" charset="2"/>
              <a:buChar char="q"/>
            </a:pPr>
            <a:r>
              <a:rPr lang="en-ZA" dirty="0" smtClean="0">
                <a:latin typeface="Arial Narrow" panose="020B0606020202030204" pitchFamily="34" charset="0"/>
                <a:cs typeface="Arial" panose="020B0604020202020204" pitchFamily="34" charset="0"/>
              </a:rPr>
              <a:t>GIS </a:t>
            </a:r>
            <a:r>
              <a:rPr lang="en-ZA" dirty="0">
                <a:latin typeface="Arial Narrow" panose="020B0606020202030204" pitchFamily="34" charset="0"/>
                <a:cs typeface="Arial" panose="020B0604020202020204" pitchFamily="34" charset="0"/>
              </a:rPr>
              <a:t>in place </a:t>
            </a:r>
            <a:endParaRPr lang="en-ZA" dirty="0" smtClean="0">
              <a:latin typeface="Arial Narrow" panose="020B0606020202030204" pitchFamily="34" charset="0"/>
              <a:cs typeface="Arial" panose="020B0604020202020204" pitchFamily="34" charset="0"/>
            </a:endParaRPr>
          </a:p>
          <a:p>
            <a:pPr marL="342900" indent="-342900">
              <a:buFont typeface="Wingdings" panose="05000000000000000000" pitchFamily="2" charset="2"/>
              <a:buChar char="q"/>
            </a:pPr>
            <a:r>
              <a:rPr lang="en-GB" dirty="0" smtClean="0">
                <a:latin typeface="Arial Narrow" panose="020B0606020202030204" pitchFamily="34" charset="0"/>
                <a:cs typeface="Arial" panose="020B0604020202020204" pitchFamily="34" charset="0"/>
              </a:rPr>
              <a:t>Precinct plan finalised for Jane </a:t>
            </a:r>
            <a:r>
              <a:rPr lang="en-GB" dirty="0" err="1" smtClean="0">
                <a:latin typeface="Arial Narrow" panose="020B0606020202030204" pitchFamily="34" charset="0"/>
                <a:cs typeface="Arial" panose="020B0604020202020204" pitchFamily="34" charset="0"/>
              </a:rPr>
              <a:t>Furse</a:t>
            </a:r>
            <a:r>
              <a:rPr lang="en-GB" dirty="0" smtClean="0">
                <a:latin typeface="Arial Narrow" panose="020B0606020202030204" pitchFamily="34" charset="0"/>
                <a:cs typeface="Arial" panose="020B0604020202020204" pitchFamily="34" charset="0"/>
              </a:rPr>
              <a:t>, </a:t>
            </a:r>
            <a:r>
              <a:rPr lang="en-GB" dirty="0" err="1" smtClean="0">
                <a:latin typeface="Arial Narrow" panose="020B0606020202030204" pitchFamily="34" charset="0"/>
                <a:cs typeface="Arial" panose="020B0604020202020204" pitchFamily="34" charset="0"/>
              </a:rPr>
              <a:t>Phokoane</a:t>
            </a:r>
            <a:r>
              <a:rPr lang="en-GB" dirty="0" smtClean="0">
                <a:latin typeface="Arial Narrow" panose="020B0606020202030204" pitchFamily="34" charset="0"/>
                <a:cs typeface="Arial" panose="020B0604020202020204" pitchFamily="34" charset="0"/>
              </a:rPr>
              <a:t> and </a:t>
            </a:r>
            <a:r>
              <a:rPr lang="en-GB" dirty="0" err="1" smtClean="0">
                <a:latin typeface="Arial Narrow" panose="020B0606020202030204" pitchFamily="34" charset="0"/>
                <a:cs typeface="Arial" panose="020B0604020202020204" pitchFamily="34" charset="0"/>
              </a:rPr>
              <a:t>Schoonoord</a:t>
            </a:r>
            <a:endParaRPr lang="en-ZA" dirty="0">
              <a:latin typeface="Arial Narrow" panose="020B0606020202030204" pitchFamily="34" charset="0"/>
              <a:cs typeface="Arial" panose="020B0604020202020204" pitchFamily="34" charset="0"/>
            </a:endParaRPr>
          </a:p>
          <a:p>
            <a:pPr marL="342900" indent="-342900">
              <a:buFont typeface="Wingdings" panose="05000000000000000000" pitchFamily="2" charset="2"/>
              <a:buChar char="q"/>
            </a:pPr>
            <a:r>
              <a:rPr lang="en-GB" dirty="0" smtClean="0">
                <a:latin typeface="Arial Narrow" panose="020B0606020202030204" pitchFamily="34" charset="0"/>
                <a:cs typeface="Arial" panose="020B0604020202020204" pitchFamily="34" charset="0"/>
              </a:rPr>
              <a:t>Municipality had three year agreement to participate in the JDMPT and Council approved the renewal of another three years,</a:t>
            </a:r>
          </a:p>
          <a:p>
            <a:pPr marL="342900" indent="-342900">
              <a:buFont typeface="Wingdings" panose="05000000000000000000" pitchFamily="2" charset="2"/>
              <a:buChar char="q"/>
            </a:pPr>
            <a:r>
              <a:rPr lang="en-ZA" dirty="0" smtClean="0">
                <a:latin typeface="Arial Narrow" panose="020B0606020202030204" pitchFamily="34" charset="0"/>
                <a:cs typeface="Arial" panose="020B0604020202020204" pitchFamily="34" charset="0"/>
              </a:rPr>
              <a:t>Land protection/fencing  done for </a:t>
            </a:r>
            <a:r>
              <a:rPr lang="en-ZA" dirty="0" err="1" smtClean="0">
                <a:latin typeface="Arial Narrow" panose="020B0606020202030204" pitchFamily="34" charset="0"/>
                <a:cs typeface="Arial" panose="020B0604020202020204" pitchFamily="34" charset="0"/>
              </a:rPr>
              <a:t>Masemola</a:t>
            </a:r>
            <a:r>
              <a:rPr lang="en-ZA" dirty="0" smtClean="0">
                <a:latin typeface="Arial Narrow" panose="020B0606020202030204" pitchFamily="34" charset="0"/>
                <a:cs typeface="Arial" panose="020B0604020202020204" pitchFamily="34" charset="0"/>
              </a:rPr>
              <a:t> Multi purpose centre in </a:t>
            </a:r>
            <a:r>
              <a:rPr lang="en-ZA" dirty="0" err="1" smtClean="0">
                <a:latin typeface="Arial Narrow" panose="020B0606020202030204" pitchFamily="34" charset="0"/>
                <a:cs typeface="Arial" panose="020B0604020202020204" pitchFamily="34" charset="0"/>
              </a:rPr>
              <a:t>Ga-Masemola</a:t>
            </a:r>
            <a:r>
              <a:rPr lang="en-ZA" dirty="0" smtClean="0">
                <a:latin typeface="Arial Narrow" panose="020B0606020202030204" pitchFamily="34" charset="0"/>
                <a:cs typeface="Arial" panose="020B0604020202020204" pitchFamily="34" charset="0"/>
              </a:rPr>
              <a:t> and </a:t>
            </a:r>
            <a:r>
              <a:rPr lang="en-ZA" dirty="0" err="1" smtClean="0">
                <a:latin typeface="Arial Narrow" panose="020B0606020202030204" pitchFamily="34" charset="0"/>
                <a:cs typeface="Arial" panose="020B0604020202020204" pitchFamily="34" charset="0"/>
              </a:rPr>
              <a:t>Masemola</a:t>
            </a:r>
            <a:r>
              <a:rPr lang="en-ZA" dirty="0" smtClean="0">
                <a:latin typeface="Arial Narrow" panose="020B0606020202030204" pitchFamily="34" charset="0"/>
                <a:cs typeface="Arial" panose="020B0604020202020204" pitchFamily="34" charset="0"/>
              </a:rPr>
              <a:t> Sports facility (Stadium)</a:t>
            </a:r>
          </a:p>
          <a:p>
            <a:endParaRPr lang="en-ZA" dirty="0" smtClean="0">
              <a:solidFill>
                <a:srgbClr val="FF0000"/>
              </a:solidFill>
              <a:latin typeface="Arial Narrow" panose="020B0606020202030204" pitchFamily="34" charset="0"/>
              <a:cs typeface="Arial" panose="020B0604020202020204" pitchFamily="34" charset="0"/>
            </a:endParaRPr>
          </a:p>
          <a:p>
            <a:endParaRPr lang="en-ZA" dirty="0" smtClean="0">
              <a:latin typeface="Arial Narrow" panose="020B0606020202030204" pitchFamily="34" charset="0"/>
              <a:cs typeface="Arial" panose="020B0604020202020204" pitchFamily="34" charset="0"/>
            </a:endParaRPr>
          </a:p>
          <a:p>
            <a:endParaRPr lang="en-ZA" dirty="0" smtClean="0"/>
          </a:p>
          <a:p>
            <a:endParaRPr lang="en-ZA" dirty="0"/>
          </a:p>
        </p:txBody>
      </p:sp>
    </p:spTree>
    <p:extLst>
      <p:ext uri="{BB962C8B-B14F-4D97-AF65-F5344CB8AC3E}">
        <p14:creationId xmlns:p14="http://schemas.microsoft.com/office/powerpoint/2010/main" val="1704548986"/>
      </p:ext>
    </p:extLst>
  </p:cSld>
  <p:clrMapOvr>
    <a:masterClrMapping/>
  </p:clrMapOvr>
  <p:transition>
    <p:strips dir="l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smtClean="0">
                <a:solidFill>
                  <a:prstClr val="black"/>
                </a:solidFill>
              </a:rPr>
              <a:t/>
            </a:r>
            <a:br>
              <a:rPr lang="en-GB" altLang="en-US" sz="2400" b="1" dirty="0" smtClean="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53</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935956" y="1173794"/>
            <a:ext cx="9188089" cy="494144"/>
          </a:xfrm>
        </p:spPr>
        <p:txBody>
          <a:bodyPr>
            <a:noAutofit/>
          </a:bodyPr>
          <a:lstStyle/>
          <a:p>
            <a:pPr marL="0" lvl="0" indent="0" defTabSz="914400" eaLnBrk="0" fontAlgn="base" hangingPunct="0">
              <a:spcAft>
                <a:spcPct val="0"/>
              </a:spcAft>
              <a:buNone/>
            </a:pPr>
            <a:r>
              <a:rPr lang="en-GB" altLang="en-US" sz="1800" dirty="0" smtClean="0">
                <a:solidFill>
                  <a:prstClr val="black"/>
                </a:solidFill>
                <a:latin typeface="Arial" panose="020B0604020202020204" pitchFamily="34" charset="0"/>
                <a:cs typeface="Arial" panose="020B0604020202020204" pitchFamily="34" charset="0"/>
              </a:rPr>
              <a:t>             </a:t>
            </a:r>
            <a:endParaRPr lang="en-ZA" sz="1800" dirty="0"/>
          </a:p>
        </p:txBody>
      </p:sp>
      <p:sp>
        <p:nvSpPr>
          <p:cNvPr id="8" name="Rectangle 7"/>
          <p:cNvSpPr/>
          <p:nvPr/>
        </p:nvSpPr>
        <p:spPr>
          <a:xfrm>
            <a:off x="1584028" y="665961"/>
            <a:ext cx="7704856" cy="954107"/>
          </a:xfrm>
          <a:prstGeom prst="rect">
            <a:avLst/>
          </a:prstGeom>
        </p:spPr>
        <p:txBody>
          <a:bodyPr wrap="square">
            <a:spAutoFit/>
          </a:bodyPr>
          <a:lstStyle/>
          <a:p>
            <a:pPr lvl="0"/>
            <a:r>
              <a:rPr lang="en-GB" altLang="en-US" sz="2800" b="1" dirty="0" smtClean="0">
                <a:solidFill>
                  <a:prstClr val="black"/>
                </a:solidFill>
                <a:latin typeface="Arial Narrow" panose="020B0606020202030204" pitchFamily="34" charset="0"/>
                <a:cs typeface="Arial" panose="020B0604020202020204" pitchFamily="34" charset="0"/>
              </a:rPr>
              <a:t>4.2  </a:t>
            </a:r>
            <a:r>
              <a:rPr lang="en-GB" altLang="en-US" sz="2800" b="1" dirty="0">
                <a:solidFill>
                  <a:prstClr val="black"/>
                </a:solidFill>
                <a:latin typeface="Arial Narrow" panose="020B0606020202030204" pitchFamily="34" charset="0"/>
                <a:cs typeface="Arial" panose="020B0604020202020204" pitchFamily="34" charset="0"/>
              </a:rPr>
              <a:t>Spatial </a:t>
            </a:r>
            <a:r>
              <a:rPr lang="en-GB" altLang="en-US" sz="2800" b="1" dirty="0" smtClean="0">
                <a:solidFill>
                  <a:prstClr val="black"/>
                </a:solidFill>
                <a:latin typeface="Arial Narrow" panose="020B0606020202030204" pitchFamily="34" charset="0"/>
                <a:cs typeface="Arial" panose="020B0604020202020204" pitchFamily="34" charset="0"/>
              </a:rPr>
              <a:t>development </a:t>
            </a:r>
            <a:r>
              <a:rPr lang="en-GB" altLang="en-US" sz="2800" b="1" dirty="0">
                <a:solidFill>
                  <a:prstClr val="black"/>
                </a:solidFill>
                <a:latin typeface="Arial Narrow" panose="020B0606020202030204" pitchFamily="34" charset="0"/>
                <a:cs typeface="Arial" panose="020B0604020202020204" pitchFamily="34" charset="0"/>
              </a:rPr>
              <a:t>Challenges</a:t>
            </a:r>
          </a:p>
          <a:p>
            <a:endParaRPr lang="en-ZA" sz="2800" dirty="0">
              <a:latin typeface="Arial Narrow" panose="020B0606020202030204" pitchFamily="34" charset="0"/>
            </a:endParaRPr>
          </a:p>
        </p:txBody>
      </p:sp>
      <p:sp>
        <p:nvSpPr>
          <p:cNvPr id="9" name="TextBox 10"/>
          <p:cNvSpPr txBox="1"/>
          <p:nvPr/>
        </p:nvSpPr>
        <p:spPr>
          <a:xfrm>
            <a:off x="971960" y="2128768"/>
            <a:ext cx="8712968" cy="2215991"/>
          </a:xfrm>
          <a:prstGeom prst="rect">
            <a:avLst/>
          </a:prstGeom>
          <a:noFill/>
        </p:spPr>
        <p:txBody>
          <a:bodyPr wrap="square" rtlCol="0">
            <a:spAutoFit/>
          </a:bodyPr>
          <a:lstStyle>
            <a:defPPr>
              <a:defRPr lang="en-US"/>
            </a:defPPr>
            <a:lvl1pPr marL="0" algn="l" defTabSz="1072827" rtl="0" eaLnBrk="1" latinLnBrk="0" hangingPunct="1">
              <a:defRPr sz="2000" kern="1200">
                <a:solidFill>
                  <a:schemeClr val="tx1"/>
                </a:solidFill>
                <a:latin typeface="+mn-lt"/>
                <a:ea typeface="+mn-ea"/>
                <a:cs typeface="+mn-cs"/>
              </a:defRPr>
            </a:lvl1pPr>
            <a:lvl2pPr marL="536413" algn="l" defTabSz="1072827" rtl="0" eaLnBrk="1" latinLnBrk="0" hangingPunct="1">
              <a:defRPr sz="2000" kern="1200">
                <a:solidFill>
                  <a:schemeClr val="tx1"/>
                </a:solidFill>
                <a:latin typeface="+mn-lt"/>
                <a:ea typeface="+mn-ea"/>
                <a:cs typeface="+mn-cs"/>
              </a:defRPr>
            </a:lvl2pPr>
            <a:lvl3pPr marL="1072827" algn="l" defTabSz="1072827" rtl="0" eaLnBrk="1" latinLnBrk="0" hangingPunct="1">
              <a:defRPr sz="2000" kern="1200">
                <a:solidFill>
                  <a:schemeClr val="tx1"/>
                </a:solidFill>
                <a:latin typeface="+mn-lt"/>
                <a:ea typeface="+mn-ea"/>
                <a:cs typeface="+mn-cs"/>
              </a:defRPr>
            </a:lvl3pPr>
            <a:lvl4pPr marL="1609238" algn="l" defTabSz="1072827" rtl="0" eaLnBrk="1" latinLnBrk="0" hangingPunct="1">
              <a:defRPr sz="2000" kern="1200">
                <a:solidFill>
                  <a:schemeClr val="tx1"/>
                </a:solidFill>
                <a:latin typeface="+mn-lt"/>
                <a:ea typeface="+mn-ea"/>
                <a:cs typeface="+mn-cs"/>
              </a:defRPr>
            </a:lvl4pPr>
            <a:lvl5pPr marL="2145652" algn="l" defTabSz="1072827" rtl="0" eaLnBrk="1" latinLnBrk="0" hangingPunct="1">
              <a:defRPr sz="2000" kern="1200">
                <a:solidFill>
                  <a:schemeClr val="tx1"/>
                </a:solidFill>
                <a:latin typeface="+mn-lt"/>
                <a:ea typeface="+mn-ea"/>
                <a:cs typeface="+mn-cs"/>
              </a:defRPr>
            </a:lvl5pPr>
            <a:lvl6pPr marL="2682065" algn="l" defTabSz="1072827" rtl="0" eaLnBrk="1" latinLnBrk="0" hangingPunct="1">
              <a:defRPr sz="2000" kern="1200">
                <a:solidFill>
                  <a:schemeClr val="tx1"/>
                </a:solidFill>
                <a:latin typeface="+mn-lt"/>
                <a:ea typeface="+mn-ea"/>
                <a:cs typeface="+mn-cs"/>
              </a:defRPr>
            </a:lvl6pPr>
            <a:lvl7pPr marL="3218478" algn="l" defTabSz="1072827" rtl="0" eaLnBrk="1" latinLnBrk="0" hangingPunct="1">
              <a:defRPr sz="2000" kern="1200">
                <a:solidFill>
                  <a:schemeClr val="tx1"/>
                </a:solidFill>
                <a:latin typeface="+mn-lt"/>
                <a:ea typeface="+mn-ea"/>
                <a:cs typeface="+mn-cs"/>
              </a:defRPr>
            </a:lvl7pPr>
            <a:lvl8pPr marL="3754892" algn="l" defTabSz="1072827" rtl="0" eaLnBrk="1" latinLnBrk="0" hangingPunct="1">
              <a:defRPr sz="2000" kern="1200">
                <a:solidFill>
                  <a:schemeClr val="tx1"/>
                </a:solidFill>
                <a:latin typeface="+mn-lt"/>
                <a:ea typeface="+mn-ea"/>
                <a:cs typeface="+mn-cs"/>
              </a:defRPr>
            </a:lvl8pPr>
            <a:lvl9pPr marL="4291305" algn="l" defTabSz="1072827" rtl="0" eaLnBrk="1" latinLnBrk="0" hangingPunct="1">
              <a:defRPr sz="2000" kern="1200">
                <a:solidFill>
                  <a:schemeClr val="tx1"/>
                </a:solidFill>
                <a:latin typeface="+mn-lt"/>
                <a:ea typeface="+mn-ea"/>
                <a:cs typeface="+mn-cs"/>
              </a:defRPr>
            </a:lvl9pPr>
          </a:lstStyle>
          <a:p>
            <a:pPr marL="342900" indent="-342900" algn="just">
              <a:buFont typeface="Wingdings" panose="05000000000000000000" pitchFamily="2" charset="2"/>
              <a:buChar char="q"/>
            </a:pPr>
            <a:r>
              <a:rPr lang="en-ZA" dirty="0" smtClean="0">
                <a:latin typeface="Arial Narrow" panose="020B0606020202030204" pitchFamily="34" charset="0"/>
              </a:rPr>
              <a:t>Inadequate plans for Nodal point development.</a:t>
            </a:r>
          </a:p>
          <a:p>
            <a:pPr marL="342900" indent="-342900" algn="just">
              <a:buFont typeface="Wingdings" panose="05000000000000000000" pitchFamily="2" charset="2"/>
              <a:buChar char="q"/>
            </a:pPr>
            <a:r>
              <a:rPr lang="en-ZA" dirty="0" smtClean="0">
                <a:latin typeface="Arial Narrow" panose="020B0606020202030204" pitchFamily="34" charset="0"/>
              </a:rPr>
              <a:t>Integration </a:t>
            </a:r>
            <a:r>
              <a:rPr lang="en-ZA" dirty="0">
                <a:latin typeface="Arial Narrow" panose="020B0606020202030204" pitchFamily="34" charset="0"/>
              </a:rPr>
              <a:t>of Traditional Authority system with </a:t>
            </a:r>
            <a:r>
              <a:rPr lang="en-ZA" dirty="0" smtClean="0">
                <a:latin typeface="Arial Narrow" panose="020B0606020202030204" pitchFamily="34" charset="0"/>
              </a:rPr>
              <a:t>municipality on allocation of stands for settlements.</a:t>
            </a:r>
            <a:endParaRPr lang="en-ZA" dirty="0">
              <a:latin typeface="Arial Narrow" panose="020B0606020202030204" pitchFamily="34" charset="0"/>
            </a:endParaRPr>
          </a:p>
          <a:p>
            <a:pPr marL="342900" indent="-342900" algn="just">
              <a:buFont typeface="Wingdings" panose="05000000000000000000" pitchFamily="2" charset="2"/>
              <a:buChar char="q"/>
            </a:pPr>
            <a:r>
              <a:rPr lang="en-ZA" dirty="0" smtClean="0">
                <a:latin typeface="Arial Narrow" panose="020B0606020202030204" pitchFamily="34" charset="0"/>
              </a:rPr>
              <a:t> Lack of long term developmental plans due to lack of land ownership.</a:t>
            </a:r>
          </a:p>
          <a:p>
            <a:pPr marL="342900" indent="-342900" algn="just">
              <a:buFont typeface="Wingdings" panose="05000000000000000000" pitchFamily="2" charset="2"/>
              <a:buChar char="q"/>
            </a:pPr>
            <a:r>
              <a:rPr lang="en-GB" dirty="0" smtClean="0">
                <a:latin typeface="Arial Narrow" panose="020B0606020202030204" pitchFamily="34" charset="0"/>
              </a:rPr>
              <a:t>Unavailability of land for additional land fill sites, transfer stations and municipal cemetery</a:t>
            </a:r>
            <a:endParaRPr lang="en-ZA" dirty="0" smtClean="0">
              <a:latin typeface="Arial Narrow" panose="020B0606020202030204" pitchFamily="34" charset="0"/>
            </a:endParaRPr>
          </a:p>
          <a:p>
            <a:pPr marL="342900" indent="-342900" algn="just">
              <a:buFont typeface="Wingdings" panose="05000000000000000000" pitchFamily="2" charset="2"/>
              <a:buChar char="q"/>
            </a:pPr>
            <a:endParaRPr lang="en-ZA" sz="1800"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1171546699"/>
      </p:ext>
    </p:extLst>
  </p:cSld>
  <p:clrMapOvr>
    <a:masterClrMapping/>
  </p:clrMapOvr>
  <p:transition>
    <p:strips dir="l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54</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935956" y="1173794"/>
            <a:ext cx="9188089" cy="494144"/>
          </a:xfrm>
        </p:spPr>
        <p:txBody>
          <a:bodyPr>
            <a:noAutofit/>
          </a:bodyPr>
          <a:lstStyle/>
          <a:p>
            <a:pPr marL="0" lvl="0" indent="0" defTabSz="914400" eaLnBrk="0" fontAlgn="base" hangingPunct="0">
              <a:spcAft>
                <a:spcPct val="0"/>
              </a:spcAft>
              <a:buNone/>
            </a:pPr>
            <a:r>
              <a:rPr lang="en-GB" altLang="en-US" sz="1800" dirty="0" smtClean="0">
                <a:solidFill>
                  <a:prstClr val="black"/>
                </a:solidFill>
                <a:latin typeface="Arial" panose="020B0604020202020204" pitchFamily="34" charset="0"/>
                <a:cs typeface="Arial" panose="020B0604020202020204" pitchFamily="34" charset="0"/>
              </a:rPr>
              <a:t>             </a:t>
            </a:r>
            <a:endParaRPr lang="en-ZA" sz="1800" dirty="0"/>
          </a:p>
        </p:txBody>
      </p:sp>
      <p:sp>
        <p:nvSpPr>
          <p:cNvPr id="8" name="Rectangle 7"/>
          <p:cNvSpPr/>
          <p:nvPr/>
        </p:nvSpPr>
        <p:spPr>
          <a:xfrm>
            <a:off x="1584028" y="665961"/>
            <a:ext cx="7704856" cy="1692771"/>
          </a:xfrm>
          <a:prstGeom prst="rect">
            <a:avLst/>
          </a:prstGeom>
        </p:spPr>
        <p:txBody>
          <a:bodyPr wrap="square">
            <a:spAutoFit/>
          </a:bodyPr>
          <a:lstStyle/>
          <a:p>
            <a:pPr lvl="0" defTabSz="914400" eaLnBrk="0" fontAlgn="base" hangingPunct="0">
              <a:spcAft>
                <a:spcPct val="0"/>
              </a:spcAft>
            </a:pPr>
            <a:r>
              <a:rPr lang="en-GB" altLang="en-US" sz="2800" b="1" dirty="0" smtClean="0">
                <a:solidFill>
                  <a:prstClr val="black"/>
                </a:solidFill>
                <a:latin typeface="Arial Narrow" panose="020B0606020202030204" pitchFamily="34" charset="0"/>
                <a:cs typeface="Arial" panose="020B0604020202020204" pitchFamily="34" charset="0"/>
              </a:rPr>
              <a:t>4.3 Spatial Rational </a:t>
            </a:r>
            <a:r>
              <a:rPr lang="en-GB" altLang="en-US" sz="2800" dirty="0" smtClean="0">
                <a:solidFill>
                  <a:prstClr val="black"/>
                </a:solidFill>
                <a:latin typeface="Arial Narrow" panose="020B0606020202030204" pitchFamily="34" charset="0"/>
                <a:cs typeface="Arial" panose="020B0604020202020204" pitchFamily="34" charset="0"/>
              </a:rPr>
              <a:t>Remedial </a:t>
            </a:r>
            <a:r>
              <a:rPr lang="en-GB" altLang="en-US" sz="2800" dirty="0">
                <a:solidFill>
                  <a:prstClr val="black"/>
                </a:solidFill>
                <a:latin typeface="Arial Narrow" panose="020B0606020202030204" pitchFamily="34" charset="0"/>
                <a:cs typeface="Arial" panose="020B0604020202020204" pitchFamily="34" charset="0"/>
              </a:rPr>
              <a:t>action to address the current challenges</a:t>
            </a:r>
          </a:p>
          <a:p>
            <a:pPr lvl="0" defTabSz="914400" eaLnBrk="0" fontAlgn="base" hangingPunct="0">
              <a:spcAft>
                <a:spcPct val="0"/>
              </a:spcAft>
            </a:pPr>
            <a:r>
              <a:rPr lang="en-GB" altLang="en-US" sz="2800" dirty="0">
                <a:solidFill>
                  <a:prstClr val="black"/>
                </a:solidFill>
                <a:latin typeface="Arial Narrow" panose="020B0606020202030204" pitchFamily="34" charset="0"/>
                <a:cs typeface="Arial" panose="020B0604020202020204" pitchFamily="34" charset="0"/>
              </a:rPr>
              <a:t>    </a:t>
            </a:r>
            <a:endParaRPr lang="en-ZA" sz="2800" dirty="0">
              <a:latin typeface="Arial Narrow" panose="020B0606020202030204" pitchFamily="34" charset="0"/>
            </a:endParaRPr>
          </a:p>
          <a:p>
            <a:endParaRPr lang="en-ZA" dirty="0"/>
          </a:p>
        </p:txBody>
      </p:sp>
      <p:sp>
        <p:nvSpPr>
          <p:cNvPr id="12" name="TextBox 11"/>
          <p:cNvSpPr txBox="1"/>
          <p:nvPr/>
        </p:nvSpPr>
        <p:spPr>
          <a:xfrm>
            <a:off x="1007964" y="1493763"/>
            <a:ext cx="7056784" cy="2862322"/>
          </a:xfrm>
          <a:prstGeom prst="rect">
            <a:avLst/>
          </a:prstGeom>
          <a:noFill/>
        </p:spPr>
        <p:txBody>
          <a:bodyPr wrap="square" rtlCol="0">
            <a:spAutoFit/>
          </a:bodyPr>
          <a:lstStyle/>
          <a:p>
            <a:endParaRPr lang="en-ZA" dirty="0" smtClean="0"/>
          </a:p>
          <a:p>
            <a:pPr marL="342900" indent="-342900" algn="just">
              <a:buFont typeface="Wingdings" panose="05000000000000000000" pitchFamily="2" charset="2"/>
              <a:buChar char="q"/>
            </a:pPr>
            <a:r>
              <a:rPr lang="en-ZA" dirty="0" smtClean="0"/>
              <a:t>Finalize application to </a:t>
            </a:r>
            <a:r>
              <a:rPr lang="en-ZA" dirty="0" err="1" smtClean="0"/>
              <a:t>CoGHSTA</a:t>
            </a:r>
            <a:r>
              <a:rPr lang="en-ZA" dirty="0" smtClean="0"/>
              <a:t> &amp; DBSA for support on Township establishment at </a:t>
            </a:r>
            <a:r>
              <a:rPr lang="en-ZA" dirty="0" err="1" smtClean="0"/>
              <a:t>Mamone</a:t>
            </a:r>
            <a:r>
              <a:rPr lang="en-ZA" dirty="0" smtClean="0"/>
              <a:t> and Jane </a:t>
            </a:r>
            <a:r>
              <a:rPr lang="en-ZA" dirty="0" err="1" smtClean="0"/>
              <a:t>Furse</a:t>
            </a:r>
            <a:r>
              <a:rPr lang="en-ZA" dirty="0" smtClean="0"/>
              <a:t>.</a:t>
            </a:r>
          </a:p>
          <a:p>
            <a:pPr marL="342900" indent="-342900" algn="just">
              <a:buFont typeface="Wingdings" panose="05000000000000000000" pitchFamily="2" charset="2"/>
              <a:buChar char="q"/>
            </a:pPr>
            <a:r>
              <a:rPr lang="en-GB" dirty="0" smtClean="0"/>
              <a:t>Land </a:t>
            </a:r>
            <a:r>
              <a:rPr lang="en-GB" dirty="0"/>
              <a:t>acquisition </a:t>
            </a:r>
            <a:r>
              <a:rPr lang="en-GB" dirty="0" smtClean="0"/>
              <a:t>for investments</a:t>
            </a:r>
            <a:endParaRPr lang="en-ZA" dirty="0" smtClean="0"/>
          </a:p>
          <a:p>
            <a:pPr marL="342900" indent="-342900" algn="just">
              <a:buFont typeface="Wingdings" panose="05000000000000000000" pitchFamily="2" charset="2"/>
              <a:buChar char="q"/>
            </a:pPr>
            <a:r>
              <a:rPr lang="en-ZA" dirty="0" smtClean="0"/>
              <a:t>Continuous </a:t>
            </a:r>
            <a:r>
              <a:rPr lang="en-ZA" dirty="0"/>
              <a:t>engagement of </a:t>
            </a:r>
            <a:r>
              <a:rPr lang="en-ZA" dirty="0" err="1"/>
              <a:t>Magoshi</a:t>
            </a:r>
            <a:r>
              <a:rPr lang="en-ZA" dirty="0"/>
              <a:t>/Traditional </a:t>
            </a:r>
            <a:r>
              <a:rPr lang="en-ZA" dirty="0" smtClean="0"/>
              <a:t>Authorities </a:t>
            </a:r>
            <a:r>
              <a:rPr lang="en-ZA" dirty="0"/>
              <a:t>to allocate land </a:t>
            </a:r>
            <a:r>
              <a:rPr lang="en-ZA" dirty="0" smtClean="0"/>
              <a:t>for </a:t>
            </a:r>
            <a:r>
              <a:rPr lang="en-ZA" dirty="0"/>
              <a:t>land fill </a:t>
            </a:r>
            <a:r>
              <a:rPr lang="en-ZA" dirty="0" smtClean="0"/>
              <a:t>sites </a:t>
            </a:r>
            <a:r>
              <a:rPr lang="en-ZA" dirty="0"/>
              <a:t>at </a:t>
            </a:r>
            <a:r>
              <a:rPr lang="en-ZA" dirty="0" err="1"/>
              <a:t>Phokoane</a:t>
            </a:r>
            <a:r>
              <a:rPr lang="en-ZA" dirty="0"/>
              <a:t> and </a:t>
            </a:r>
            <a:r>
              <a:rPr lang="en-ZA" dirty="0" err="1"/>
              <a:t>Ga-Masemola</a:t>
            </a:r>
            <a:r>
              <a:rPr lang="en-ZA" dirty="0"/>
              <a:t> </a:t>
            </a:r>
            <a:r>
              <a:rPr lang="en-ZA" dirty="0" smtClean="0"/>
              <a:t>.</a:t>
            </a:r>
          </a:p>
          <a:p>
            <a:pPr marL="342900" indent="-342900" algn="just">
              <a:buFont typeface="Wingdings" panose="05000000000000000000" pitchFamily="2" charset="2"/>
              <a:buChar char="q"/>
            </a:pPr>
            <a:endParaRPr lang="en-GB" dirty="0"/>
          </a:p>
          <a:p>
            <a:pPr algn="just">
              <a:buFont typeface="Wingdings" pitchFamily="2" charset="2"/>
              <a:buChar char="v"/>
            </a:pPr>
            <a:endParaRPr lang="en-ZA" dirty="0"/>
          </a:p>
          <a:p>
            <a:pPr algn="just"/>
            <a:endParaRPr lang="en-ZA" dirty="0">
              <a:solidFill>
                <a:srgbClr val="FF0000"/>
              </a:solidFill>
            </a:endParaRPr>
          </a:p>
        </p:txBody>
      </p:sp>
    </p:spTree>
    <p:extLst>
      <p:ext uri="{BB962C8B-B14F-4D97-AF65-F5344CB8AC3E}">
        <p14:creationId xmlns:p14="http://schemas.microsoft.com/office/powerpoint/2010/main" val="3800593947"/>
      </p:ext>
    </p:extLst>
  </p:cSld>
  <p:clrMapOvr>
    <a:masterClrMapping/>
  </p:clrMapOvr>
  <p:transition>
    <p:strips dir="l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55</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863948" y="1402772"/>
            <a:ext cx="9260097" cy="3967553"/>
          </a:xfrm>
        </p:spPr>
        <p:txBody>
          <a:bodyPr>
            <a:noAutofit/>
          </a:bodyPr>
          <a:lstStyle/>
          <a:p>
            <a:pPr marL="0" indent="0" defTabSz="914400" eaLnBrk="0" fontAlgn="base" hangingPunct="0">
              <a:spcAft>
                <a:spcPct val="0"/>
              </a:spcAft>
              <a:buNone/>
            </a:pPr>
            <a:r>
              <a:rPr lang="en-GB" altLang="en-US" sz="1800" dirty="0" smtClean="0">
                <a:solidFill>
                  <a:prstClr val="black"/>
                </a:solidFill>
                <a:latin typeface="Arial Narrow" panose="020B0606020202030204" pitchFamily="34" charset="0"/>
                <a:cs typeface="Arial" panose="020B0604020202020204" pitchFamily="34" charset="0"/>
              </a:rPr>
              <a:t>				</a:t>
            </a:r>
            <a:r>
              <a:rPr lang="en-GB" altLang="en-US" sz="4000" dirty="0" smtClean="0">
                <a:solidFill>
                  <a:prstClr val="black"/>
                </a:solidFill>
                <a:latin typeface="Arial Narrow" panose="020B0606020202030204" pitchFamily="34" charset="0"/>
                <a:cs typeface="Arial" panose="020B0604020202020204" pitchFamily="34" charset="0"/>
              </a:rPr>
              <a:t>5.  </a:t>
            </a:r>
          </a:p>
          <a:p>
            <a:pPr marL="0" indent="0" defTabSz="914400" eaLnBrk="0" fontAlgn="base" hangingPunct="0">
              <a:spcAft>
                <a:spcPct val="0"/>
              </a:spcAft>
              <a:buNone/>
            </a:pPr>
            <a:r>
              <a:rPr lang="en-GB" altLang="en-US" sz="4000" dirty="0">
                <a:solidFill>
                  <a:prstClr val="black"/>
                </a:solidFill>
                <a:latin typeface="Arial Narrow" panose="020B0606020202030204" pitchFamily="34" charset="0"/>
                <a:cs typeface="Arial" panose="020B0604020202020204" pitchFamily="34" charset="0"/>
              </a:rPr>
              <a:t>	</a:t>
            </a:r>
            <a:r>
              <a:rPr lang="en-GB" altLang="en-US" sz="4000" dirty="0" smtClean="0">
                <a:solidFill>
                  <a:prstClr val="black"/>
                </a:solidFill>
                <a:latin typeface="Arial Narrow" panose="020B0606020202030204" pitchFamily="34" charset="0"/>
                <a:cs typeface="Arial" panose="020B0604020202020204" pitchFamily="34" charset="0"/>
              </a:rPr>
              <a:t>	Local  Economic Development </a:t>
            </a:r>
          </a:p>
          <a:p>
            <a:pPr marL="0" lvl="0" indent="0" defTabSz="914400" eaLnBrk="0" fontAlgn="base" hangingPunct="0">
              <a:spcAft>
                <a:spcPct val="0"/>
              </a:spcAft>
              <a:buNone/>
            </a:pPr>
            <a:r>
              <a:rPr lang="en-GB" altLang="en-US" sz="4000" b="1" dirty="0" smtClean="0">
                <a:solidFill>
                  <a:prstClr val="black"/>
                </a:solidFill>
                <a:latin typeface="Arial Narrow" panose="020B0606020202030204" pitchFamily="34" charset="0"/>
                <a:cs typeface="Arial" panose="020B0604020202020204" pitchFamily="34" charset="0"/>
              </a:rPr>
              <a:t> </a:t>
            </a:r>
            <a:endParaRPr lang="en-ZA" sz="4000" dirty="0" smtClean="0">
              <a:latin typeface="Arial Narrow" panose="020B0606020202030204" pitchFamily="34" charset="0"/>
              <a:cs typeface="Arial" panose="020B0604020202020204" pitchFamily="34" charset="0"/>
            </a:endParaRPr>
          </a:p>
          <a:p>
            <a:endParaRPr lang="en-ZA" sz="4000" dirty="0">
              <a:latin typeface="Arial Narrow" panose="020B0606020202030204" pitchFamily="34" charset="0"/>
            </a:endParaRPr>
          </a:p>
        </p:txBody>
      </p:sp>
    </p:spTree>
    <p:extLst>
      <p:ext uri="{BB962C8B-B14F-4D97-AF65-F5344CB8AC3E}">
        <p14:creationId xmlns:p14="http://schemas.microsoft.com/office/powerpoint/2010/main" val="1234147916"/>
      </p:ext>
    </p:extLst>
  </p:cSld>
  <p:clrMapOvr>
    <a:masterClrMapping/>
  </p:clrMapOvr>
  <p:transition>
    <p:strips dir="l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56</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8" name="Rectangle 7"/>
          <p:cNvSpPr/>
          <p:nvPr/>
        </p:nvSpPr>
        <p:spPr>
          <a:xfrm>
            <a:off x="1584028" y="665961"/>
            <a:ext cx="7704856" cy="707886"/>
          </a:xfrm>
          <a:prstGeom prst="rect">
            <a:avLst/>
          </a:prstGeom>
        </p:spPr>
        <p:txBody>
          <a:bodyPr wrap="square">
            <a:spAutoFit/>
          </a:bodyPr>
          <a:lstStyle/>
          <a:p>
            <a:r>
              <a:rPr lang="en-GB" altLang="en-US" b="1" dirty="0" smtClean="0">
                <a:solidFill>
                  <a:prstClr val="black"/>
                </a:solidFill>
                <a:latin typeface="Arial" panose="020B0604020202020204" pitchFamily="34" charset="0"/>
                <a:cs typeface="Arial" panose="020B0604020202020204" pitchFamily="34" charset="0"/>
              </a:rPr>
              <a:t>5.1 </a:t>
            </a:r>
            <a:r>
              <a:rPr lang="en-GB" altLang="en-US" b="1" dirty="0">
                <a:solidFill>
                  <a:prstClr val="black"/>
                </a:solidFill>
                <a:latin typeface="Arial Narrow" panose="020B0606020202030204" pitchFamily="34" charset="0"/>
              </a:rPr>
              <a:t>Reflection of five years overall performance on </a:t>
            </a:r>
            <a:r>
              <a:rPr lang="en-GB" altLang="en-US" b="1" dirty="0" smtClean="0">
                <a:solidFill>
                  <a:prstClr val="black"/>
                </a:solidFill>
                <a:latin typeface="Arial Narrow" panose="020B0606020202030204" pitchFamily="34" charset="0"/>
              </a:rPr>
              <a:t>Local </a:t>
            </a:r>
            <a:r>
              <a:rPr lang="en-GB" altLang="en-US" b="1" dirty="0">
                <a:solidFill>
                  <a:prstClr val="black"/>
                </a:solidFill>
                <a:latin typeface="Arial Narrow" panose="020B0606020202030204" pitchFamily="34" charset="0"/>
              </a:rPr>
              <a:t>Economic </a:t>
            </a:r>
            <a:r>
              <a:rPr lang="en-GB" altLang="en-US" b="1" dirty="0" smtClean="0">
                <a:solidFill>
                  <a:prstClr val="black"/>
                </a:solidFill>
                <a:latin typeface="Arial Narrow" panose="020B0606020202030204" pitchFamily="34" charset="0"/>
              </a:rPr>
              <a:t>Development</a:t>
            </a:r>
            <a:endParaRPr lang="en-ZA"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42629591"/>
              </p:ext>
            </p:extLst>
          </p:nvPr>
        </p:nvGraphicFramePr>
        <p:xfrm>
          <a:off x="791939" y="1403350"/>
          <a:ext cx="9318524" cy="3931920"/>
        </p:xfrm>
        <a:graphic>
          <a:graphicData uri="http://schemas.openxmlformats.org/drawingml/2006/table">
            <a:tbl>
              <a:tblPr firstRow="1" bandRow="1">
                <a:tableStyleId>{5C22544A-7EE6-4342-B048-85BDC9FD1C3A}</a:tableStyleId>
              </a:tblPr>
              <a:tblGrid>
                <a:gridCol w="2047252">
                  <a:extLst>
                    <a:ext uri="{9D8B030D-6E8A-4147-A177-3AD203B41FA5}">
                      <a16:colId xmlns:a16="http://schemas.microsoft.com/office/drawing/2014/main" val="20000"/>
                    </a:ext>
                  </a:extLst>
                </a:gridCol>
                <a:gridCol w="1129518">
                  <a:extLst>
                    <a:ext uri="{9D8B030D-6E8A-4147-A177-3AD203B41FA5}">
                      <a16:colId xmlns:a16="http://schemas.microsoft.com/office/drawing/2014/main" val="20001"/>
                    </a:ext>
                  </a:extLst>
                </a:gridCol>
                <a:gridCol w="1411897">
                  <a:extLst>
                    <a:ext uri="{9D8B030D-6E8A-4147-A177-3AD203B41FA5}">
                      <a16:colId xmlns:a16="http://schemas.microsoft.com/office/drawing/2014/main" val="20002"/>
                    </a:ext>
                  </a:extLst>
                </a:gridCol>
                <a:gridCol w="1341303">
                  <a:extLst>
                    <a:ext uri="{9D8B030D-6E8A-4147-A177-3AD203B41FA5}">
                      <a16:colId xmlns:a16="http://schemas.microsoft.com/office/drawing/2014/main" val="20003"/>
                    </a:ext>
                  </a:extLst>
                </a:gridCol>
                <a:gridCol w="705949">
                  <a:extLst>
                    <a:ext uri="{9D8B030D-6E8A-4147-A177-3AD203B41FA5}">
                      <a16:colId xmlns:a16="http://schemas.microsoft.com/office/drawing/2014/main" val="20004"/>
                    </a:ext>
                  </a:extLst>
                </a:gridCol>
                <a:gridCol w="2682605">
                  <a:extLst>
                    <a:ext uri="{9D8B030D-6E8A-4147-A177-3AD203B41FA5}">
                      <a16:colId xmlns:a16="http://schemas.microsoft.com/office/drawing/2014/main" val="20005"/>
                    </a:ext>
                  </a:extLst>
                </a:gridCol>
              </a:tblGrid>
              <a:tr h="432048">
                <a:tc gridSpan="6">
                  <a:txBody>
                    <a:bodyPr/>
                    <a:lstStyle/>
                    <a:p>
                      <a:r>
                        <a:rPr lang="en-GB" sz="2400" b="1" dirty="0" smtClean="0">
                          <a:solidFill>
                            <a:schemeClr val="tx1"/>
                          </a:solidFill>
                          <a:latin typeface="+mj-lt"/>
                          <a:cs typeface="Arial" pitchFamily="34" charset="0"/>
                        </a:rPr>
                        <a:t>Local Economic Development</a:t>
                      </a:r>
                      <a:endParaRPr lang="en-ZA" sz="2400" b="1" dirty="0">
                        <a:solidFill>
                          <a:schemeClr val="tx1"/>
                        </a:solidFill>
                        <a:latin typeface="+mj-lt"/>
                        <a:cs typeface="Arial" pitchFamily="34" charset="0"/>
                      </a:endParaRPr>
                    </a:p>
                  </a:txBody>
                  <a:tcPr>
                    <a:solidFill>
                      <a:schemeClr val="accent3">
                        <a:lumMod val="75000"/>
                      </a:schemeClr>
                    </a:solidFill>
                  </a:tcPr>
                </a:tc>
                <a:tc hMerge="1">
                  <a:txBody>
                    <a:bodyPr/>
                    <a:lstStyle/>
                    <a:p>
                      <a:endParaRPr lang="en-ZA" sz="2400" b="1" dirty="0">
                        <a:solidFill>
                          <a:schemeClr val="tx1"/>
                        </a:solidFill>
                        <a:latin typeface="+mj-lt"/>
                        <a:cs typeface="Arial" pitchFamily="34" charset="0"/>
                      </a:endParaRPr>
                    </a:p>
                  </a:txBody>
                  <a:tcPr>
                    <a:solidFill>
                      <a:schemeClr val="accent3">
                        <a:lumMod val="75000"/>
                      </a:schemeClr>
                    </a:solidFill>
                  </a:tcPr>
                </a:tc>
                <a:tc hMerge="1">
                  <a:txBody>
                    <a:bodyPr/>
                    <a:lstStyle/>
                    <a:p>
                      <a:endParaRPr lang="en-ZA" sz="2400" b="1" dirty="0">
                        <a:solidFill>
                          <a:schemeClr val="tx1"/>
                        </a:solidFill>
                        <a:latin typeface="+mj-lt"/>
                        <a:cs typeface="Arial" pitchFamily="34" charset="0"/>
                      </a:endParaRPr>
                    </a:p>
                  </a:txBody>
                  <a:tcPr>
                    <a:solidFill>
                      <a:schemeClr val="accent3">
                        <a:lumMod val="75000"/>
                      </a:schemeClr>
                    </a:solidFill>
                  </a:tcPr>
                </a:tc>
                <a:tc hMerge="1">
                  <a:txBody>
                    <a:bodyPr/>
                    <a:lstStyle/>
                    <a:p>
                      <a:endParaRPr lang="en-ZA" sz="2400" b="1" dirty="0">
                        <a:solidFill>
                          <a:schemeClr val="tx1"/>
                        </a:solidFill>
                        <a:latin typeface="+mj-lt"/>
                        <a:cs typeface="Arial" pitchFamily="34" charset="0"/>
                      </a:endParaRPr>
                    </a:p>
                  </a:txBody>
                  <a:tcPr>
                    <a:solidFill>
                      <a:schemeClr val="accent3">
                        <a:lumMod val="75000"/>
                      </a:schemeClr>
                    </a:solidFill>
                  </a:tcPr>
                </a:tc>
                <a:tc hMerge="1">
                  <a:txBody>
                    <a:bodyPr/>
                    <a:lstStyle/>
                    <a:p>
                      <a:endParaRPr lang="en-US" b="1" dirty="0">
                        <a:solidFill>
                          <a:schemeClr val="tx1"/>
                        </a:solidFill>
                      </a:endParaRPr>
                    </a:p>
                  </a:txBody>
                  <a:tcPr>
                    <a:solidFill>
                      <a:schemeClr val="accent3">
                        <a:lumMod val="75000"/>
                      </a:schemeClr>
                    </a:solidFill>
                  </a:tcPr>
                </a:tc>
                <a:tc hMerge="1">
                  <a:txBody>
                    <a:bodyPr/>
                    <a:lstStyle/>
                    <a:p>
                      <a:endParaRPr lang="en-US" b="1" dirty="0">
                        <a:solidFill>
                          <a:schemeClr val="tx1"/>
                        </a:solidFill>
                      </a:endParaRPr>
                    </a:p>
                  </a:txBody>
                  <a:tcPr>
                    <a:solidFill>
                      <a:schemeClr val="accent3">
                        <a:lumMod val="75000"/>
                      </a:schemeClr>
                    </a:solidFill>
                  </a:tcPr>
                </a:tc>
                <a:extLst>
                  <a:ext uri="{0D108BD9-81ED-4DB2-BD59-A6C34878D82A}">
                    <a16:rowId xmlns:a16="http://schemas.microsoft.com/office/drawing/2014/main" val="10000"/>
                  </a:ext>
                </a:extLst>
              </a:tr>
              <a:tr h="1184727">
                <a:tc>
                  <a:txBody>
                    <a:bodyPr/>
                    <a:lstStyle/>
                    <a:p>
                      <a:r>
                        <a:rPr lang="en-GB" sz="2400" b="1" dirty="0" smtClean="0">
                          <a:solidFill>
                            <a:schemeClr val="tx1"/>
                          </a:solidFill>
                          <a:latin typeface="+mj-lt"/>
                          <a:cs typeface="Arial" pitchFamily="34" charset="0"/>
                        </a:rPr>
                        <a:t>Financial years</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Targets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Not 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endParaRPr lang="en-US" b="1" dirty="0" smtClean="0">
                        <a:solidFill>
                          <a:schemeClr val="tx1"/>
                        </a:solidFill>
                      </a:endParaRPr>
                    </a:p>
                    <a:p>
                      <a:r>
                        <a:rPr lang="en-US" b="1" dirty="0" smtClean="0">
                          <a:solidFill>
                            <a:schemeClr val="tx1"/>
                          </a:solidFill>
                        </a:rPr>
                        <a:t> % </a:t>
                      </a:r>
                      <a:endParaRPr lang="en-US" b="1" dirty="0">
                        <a:solidFill>
                          <a:schemeClr val="tx1"/>
                        </a:solidFill>
                      </a:endParaRPr>
                    </a:p>
                  </a:txBody>
                  <a:tcPr>
                    <a:solidFill>
                      <a:schemeClr val="accent3">
                        <a:lumMod val="75000"/>
                      </a:schemeClr>
                    </a:solidFill>
                  </a:tcPr>
                </a:tc>
                <a:tc>
                  <a:txBody>
                    <a:bodyPr/>
                    <a:lstStyle/>
                    <a:p>
                      <a:r>
                        <a:rPr lang="en-US" b="1" dirty="0" smtClean="0">
                          <a:solidFill>
                            <a:schemeClr val="tx1"/>
                          </a:solidFill>
                        </a:rPr>
                        <a:t>Remarks</a:t>
                      </a:r>
                      <a:endParaRPr lang="en-US" b="1" dirty="0">
                        <a:solidFill>
                          <a:schemeClr val="tx1"/>
                        </a:solidFill>
                      </a:endParaRPr>
                    </a:p>
                  </a:txBody>
                  <a:tcPr>
                    <a:solidFill>
                      <a:schemeClr val="accent3">
                        <a:lumMod val="75000"/>
                      </a:schemeClr>
                    </a:solidFill>
                  </a:tcPr>
                </a:tc>
                <a:extLst>
                  <a:ext uri="{0D108BD9-81ED-4DB2-BD59-A6C34878D82A}">
                    <a16:rowId xmlns:a16="http://schemas.microsoft.com/office/drawing/2014/main" val="10001"/>
                  </a:ext>
                </a:extLst>
              </a:tr>
              <a:tr h="439930">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2015/2016</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07</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05</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sz="1800" b="1" dirty="0" smtClean="0">
                          <a:latin typeface="Arial Narrow" panose="020B0606020202030204" pitchFamily="34" charset="0"/>
                        </a:rPr>
                        <a:t>71%</a:t>
                      </a:r>
                      <a:endParaRPr lang="en-US" sz="1800" b="1" dirty="0">
                        <a:latin typeface="Arial Narrow" panose="020B0606020202030204" pitchFamily="34" charset="0"/>
                      </a:endParaRPr>
                    </a:p>
                  </a:txBody>
                  <a:tcPr>
                    <a:solidFill>
                      <a:schemeClr val="accent3">
                        <a:lumMod val="60000"/>
                        <a:lumOff val="40000"/>
                      </a:schemeClr>
                    </a:solidFill>
                  </a:tcPr>
                </a:tc>
                <a:tc rowSpan="5">
                  <a:txBody>
                    <a:bodyPr/>
                    <a:lstStyle/>
                    <a:p>
                      <a:r>
                        <a:rPr lang="en-US" sz="1800" dirty="0" smtClean="0">
                          <a:latin typeface="Arial Narrow" panose="020B0606020202030204" pitchFamily="34" charset="0"/>
                        </a:rPr>
                        <a:t>The Department of EPD was without</a:t>
                      </a:r>
                      <a:r>
                        <a:rPr lang="en-US" sz="1800" baseline="0" dirty="0" smtClean="0">
                          <a:latin typeface="Arial Narrow" panose="020B0606020202030204" pitchFamily="34" charset="0"/>
                        </a:rPr>
                        <a:t> a senior manager for four years after the dispute lodged by unsuccessful candidate, his matter was  at </a:t>
                      </a:r>
                      <a:r>
                        <a:rPr lang="en-US" sz="1800" baseline="0" dirty="0" err="1" smtClean="0">
                          <a:latin typeface="Arial Narrow" panose="020B0606020202030204" pitchFamily="34" charset="0"/>
                        </a:rPr>
                        <a:t>labour</a:t>
                      </a:r>
                      <a:r>
                        <a:rPr lang="en-US" sz="1800" baseline="0" dirty="0" smtClean="0">
                          <a:latin typeface="Arial Narrow" panose="020B0606020202030204" pitchFamily="34" charset="0"/>
                        </a:rPr>
                        <a:t> court. Senior Manager was appointed in January 2019.</a:t>
                      </a:r>
                      <a:endParaRPr lang="en-US" sz="1800" dirty="0">
                        <a:latin typeface="Arial Narrow" panose="020B0606020202030204" pitchFamily="34" charset="0"/>
                      </a:endParaRPr>
                    </a:p>
                  </a:txBody>
                  <a:tcPr>
                    <a:solidFill>
                      <a:schemeClr val="accent3">
                        <a:lumMod val="60000"/>
                        <a:lumOff val="40000"/>
                      </a:schemeClr>
                    </a:solidFill>
                  </a:tcPr>
                </a:tc>
                <a:extLst>
                  <a:ext uri="{0D108BD9-81ED-4DB2-BD59-A6C34878D82A}">
                    <a16:rowId xmlns:a16="http://schemas.microsoft.com/office/drawing/2014/main" val="10002"/>
                  </a:ext>
                </a:extLst>
              </a:tr>
              <a:tr h="439930">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2016/2017</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r">
                        <a:lnSpc>
                          <a:spcPct val="107000"/>
                        </a:lnSpc>
                        <a:spcAft>
                          <a:spcPts val="0"/>
                        </a:spcAft>
                      </a:pPr>
                      <a:r>
                        <a:rPr lang="en-GB" sz="1800" dirty="0" smtClean="0">
                          <a:effectLst/>
                          <a:latin typeface="Arial Narrow" panose="020B0606020202030204" pitchFamily="34" charset="0"/>
                          <a:ea typeface="Calibri" panose="020F0502020204030204" pitchFamily="34" charset="0"/>
                          <a:cs typeface="Times New Roman" panose="02020603050405020304" pitchFamily="18" charset="0"/>
                        </a:rPr>
                        <a:t>14</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r">
                        <a:lnSpc>
                          <a:spcPct val="107000"/>
                        </a:lnSpc>
                        <a:spcAft>
                          <a:spcPts val="0"/>
                        </a:spcAft>
                      </a:pPr>
                      <a:r>
                        <a:rPr lang="en-GB" sz="1800" dirty="0" smtClean="0">
                          <a:effectLst/>
                          <a:latin typeface="Arial Narrow" panose="020B0606020202030204" pitchFamily="34" charset="0"/>
                          <a:ea typeface="Calibri" panose="020F0502020204030204" pitchFamily="34" charset="0"/>
                          <a:cs typeface="Times New Roman" panose="02020603050405020304" pitchFamily="18" charset="0"/>
                        </a:rPr>
                        <a:t>2</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12</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sz="1800" b="1" dirty="0" smtClean="0">
                          <a:latin typeface="Arial Narrow" panose="020B0606020202030204" pitchFamily="34" charset="0"/>
                        </a:rPr>
                        <a:t>14%</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3"/>
                  </a:ext>
                </a:extLst>
              </a:tr>
              <a:tr h="439930">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2017/2018</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1800" dirty="0" smtClean="0">
                          <a:effectLst/>
                          <a:latin typeface="Arial Narrow" panose="020B0606020202030204" pitchFamily="34" charset="0"/>
                          <a:ea typeface="Calibri" panose="020F0502020204030204" pitchFamily="34" charset="0"/>
                          <a:cs typeface="Times New Roman" panose="02020603050405020304" pitchFamily="18" charset="0"/>
                        </a:rPr>
                        <a:t>4</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1800" dirty="0" smtClean="0">
                          <a:effectLst/>
                          <a:latin typeface="Arial Narrow" panose="020B0606020202030204" pitchFamily="34" charset="0"/>
                          <a:ea typeface="Calibri" panose="020F0502020204030204" pitchFamily="34" charset="0"/>
                          <a:cs typeface="Times New Roman" panose="02020603050405020304" pitchFamily="18" charset="0"/>
                        </a:rPr>
                        <a:t>3</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sz="1800" b="1" dirty="0" smtClean="0">
                          <a:latin typeface="Arial Narrow" panose="020B0606020202030204" pitchFamily="34" charset="0"/>
                        </a:rPr>
                        <a:t>75%</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4"/>
                  </a:ext>
                </a:extLst>
              </a:tr>
              <a:tr h="439930">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2018/2019</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1800" dirty="0" smtClean="0">
                          <a:effectLst/>
                          <a:latin typeface="Arial Narrow" panose="020B0606020202030204" pitchFamily="34" charset="0"/>
                          <a:ea typeface="Calibri" panose="020F0502020204030204" pitchFamily="34" charset="0"/>
                          <a:cs typeface="Times New Roman" panose="02020603050405020304" pitchFamily="18" charset="0"/>
                        </a:rPr>
                        <a:t>6</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1800" dirty="0" smtClean="0">
                          <a:effectLst/>
                          <a:latin typeface="Arial Narrow" panose="020B0606020202030204" pitchFamily="34" charset="0"/>
                          <a:ea typeface="Calibri" panose="020F0502020204030204" pitchFamily="34" charset="0"/>
                          <a:cs typeface="Times New Roman" panose="02020603050405020304" pitchFamily="18" charset="0"/>
                        </a:rPr>
                        <a:t>3</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3</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sz="1800" b="1" dirty="0" smtClean="0">
                          <a:latin typeface="Arial Narrow" panose="020B0606020202030204" pitchFamily="34" charset="0"/>
                        </a:rPr>
                        <a:t>50%</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5"/>
                  </a:ext>
                </a:extLst>
              </a:tr>
              <a:tr h="439930">
                <a:tc>
                  <a:txBody>
                    <a:bodyPr/>
                    <a:lstStyle/>
                    <a:p>
                      <a:pPr marL="0" marR="0">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2019/2020</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1800" dirty="0" smtClean="0">
                          <a:effectLst/>
                          <a:latin typeface="Arial Narrow" panose="020B0606020202030204" pitchFamily="34" charset="0"/>
                          <a:ea typeface="Calibri" panose="020F0502020204030204" pitchFamily="34" charset="0"/>
                          <a:cs typeface="Times New Roman" panose="02020603050405020304" pitchFamily="18" charset="0"/>
                        </a:rPr>
                        <a:t>6</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1800" dirty="0" smtClean="0">
                          <a:effectLst/>
                          <a:latin typeface="Arial Narrow" panose="020B0606020202030204" pitchFamily="34" charset="0"/>
                          <a:ea typeface="Calibri" panose="020F0502020204030204" pitchFamily="34" charset="0"/>
                          <a:cs typeface="Times New Roman" panose="02020603050405020304" pitchFamily="18" charset="0"/>
                        </a:rPr>
                        <a:t>5</a:t>
                      </a:r>
                      <a:endParaRPr lang="en-ZA"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r">
                        <a:lnSpc>
                          <a:spcPct val="115000"/>
                        </a:lnSpc>
                        <a:spcBef>
                          <a:spcPts val="0"/>
                        </a:spcBef>
                        <a:spcAft>
                          <a:spcPts val="0"/>
                        </a:spcAft>
                      </a:pPr>
                      <a:r>
                        <a:rPr lang="en-US" sz="1800" dirty="0" smtClean="0">
                          <a:effectLst/>
                          <a:latin typeface="Arial Narrow" panose="020B0606020202030204" pitchFamily="34" charset="0"/>
                          <a:ea typeface="Times New Roman" panose="02020603050405020304" pitchFamily="18" charset="0"/>
                          <a:cs typeface="Times New Roman" panose="02020603050405020304" pitchFamily="18" charset="0"/>
                        </a:rPr>
                        <a:t>1</a:t>
                      </a:r>
                      <a:endParaRPr lang="en-US" sz="18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sz="1800" b="1" dirty="0" smtClean="0">
                          <a:latin typeface="Arial Narrow" panose="020B0606020202030204" pitchFamily="34" charset="0"/>
                        </a:rPr>
                        <a:t>83%</a:t>
                      </a:r>
                      <a:endParaRPr lang="en-US" sz="18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77461826"/>
      </p:ext>
    </p:extLst>
  </p:cSld>
  <p:clrMapOvr>
    <a:masterClrMapping/>
  </p:clrMapOvr>
  <p:transition>
    <p:strips dir="l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57</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8" name="Rectangle 7"/>
          <p:cNvSpPr/>
          <p:nvPr/>
        </p:nvSpPr>
        <p:spPr>
          <a:xfrm>
            <a:off x="1584028" y="665961"/>
            <a:ext cx="7704856" cy="400110"/>
          </a:xfrm>
          <a:prstGeom prst="rect">
            <a:avLst/>
          </a:prstGeom>
        </p:spPr>
        <p:txBody>
          <a:bodyPr wrap="square">
            <a:spAutoFit/>
          </a:bodyPr>
          <a:lstStyle/>
          <a:p>
            <a:r>
              <a:rPr lang="en-GB" b="1" dirty="0" smtClean="0">
                <a:solidFill>
                  <a:prstClr val="black"/>
                </a:solidFill>
                <a:latin typeface="Arial" panose="020B0604020202020204" pitchFamily="34" charset="0"/>
                <a:cs typeface="Arial" panose="020B0604020202020204" pitchFamily="34" charset="0"/>
              </a:rPr>
              <a:t> 5.2 Local Economic Development challenges</a:t>
            </a:r>
            <a:endParaRPr lang="en-ZA" dirty="0"/>
          </a:p>
        </p:txBody>
      </p:sp>
      <p:sp>
        <p:nvSpPr>
          <p:cNvPr id="6" name="Content Placeholder 5"/>
          <p:cNvSpPr>
            <a:spLocks noGrp="1"/>
          </p:cNvSpPr>
          <p:nvPr>
            <p:ph idx="1"/>
          </p:nvPr>
        </p:nvSpPr>
        <p:spPr/>
        <p:txBody>
          <a:bodyPr>
            <a:normAutofit/>
          </a:bodyPr>
          <a:lstStyle/>
          <a:p>
            <a:pPr>
              <a:buFont typeface="Wingdings" panose="05000000000000000000" pitchFamily="2" charset="2"/>
              <a:buChar char="q"/>
            </a:pPr>
            <a:r>
              <a:rPr lang="en-ZA" sz="2000" dirty="0" smtClean="0">
                <a:latin typeface="Arial Narrow" panose="020B0606020202030204" pitchFamily="34" charset="0"/>
              </a:rPr>
              <a:t>Sustainability </a:t>
            </a:r>
            <a:r>
              <a:rPr lang="en-ZA" sz="2000" dirty="0">
                <a:latin typeface="Arial Narrow" panose="020B0606020202030204" pitchFamily="34" charset="0"/>
              </a:rPr>
              <a:t>on funded SMMEs and </a:t>
            </a:r>
            <a:r>
              <a:rPr lang="en-ZA" sz="2000" dirty="0" smtClean="0">
                <a:latin typeface="Arial Narrow" panose="020B0606020202030204" pitchFamily="34" charset="0"/>
              </a:rPr>
              <a:t>cooperatives</a:t>
            </a:r>
            <a:endParaRPr lang="en-ZA" sz="2000" dirty="0">
              <a:latin typeface="Arial Narrow" panose="020B0606020202030204" pitchFamily="34" charset="0"/>
            </a:endParaRPr>
          </a:p>
          <a:p>
            <a:pPr>
              <a:buFont typeface="Wingdings" panose="05000000000000000000" pitchFamily="2" charset="2"/>
              <a:buChar char="q"/>
            </a:pPr>
            <a:r>
              <a:rPr lang="en-ZA" sz="2000" dirty="0">
                <a:latin typeface="Arial Narrow" panose="020B0606020202030204" pitchFamily="34" charset="0"/>
              </a:rPr>
              <a:t> None utilisation of some of market stalls by SMMEs </a:t>
            </a:r>
            <a:endParaRPr lang="en-ZA" sz="2000" dirty="0" smtClean="0">
              <a:latin typeface="Arial Narrow" panose="020B0606020202030204" pitchFamily="34" charset="0"/>
            </a:endParaRPr>
          </a:p>
          <a:p>
            <a:pPr>
              <a:buFont typeface="Wingdings" panose="05000000000000000000" pitchFamily="2" charset="2"/>
              <a:buChar char="q"/>
            </a:pPr>
            <a:r>
              <a:rPr lang="en-ZA" sz="2000" dirty="0" smtClean="0">
                <a:latin typeface="Arial Narrow" panose="020B0606020202030204" pitchFamily="34" charset="0"/>
              </a:rPr>
              <a:t>Lack </a:t>
            </a:r>
            <a:r>
              <a:rPr lang="en-ZA" sz="2000" dirty="0">
                <a:latin typeface="Arial Narrow" panose="020B0606020202030204" pitchFamily="34" charset="0"/>
              </a:rPr>
              <a:t>of collaboration between business sector and Municipality, other government sectors on LED innovative. </a:t>
            </a:r>
          </a:p>
          <a:p>
            <a:pPr>
              <a:buFont typeface="Wingdings" panose="05000000000000000000" pitchFamily="2" charset="2"/>
              <a:buChar char="q"/>
            </a:pPr>
            <a:r>
              <a:rPr lang="en-GB" sz="2000" dirty="0">
                <a:latin typeface="Arial Narrow" panose="020B0606020202030204" pitchFamily="34" charset="0"/>
              </a:rPr>
              <a:t> Delays in developing manufacturing strategy</a:t>
            </a:r>
          </a:p>
          <a:p>
            <a:pPr>
              <a:buFont typeface="Wingdings" panose="05000000000000000000" pitchFamily="2" charset="2"/>
              <a:buChar char="q"/>
            </a:pPr>
            <a:r>
              <a:rPr lang="en-GB" sz="2000" dirty="0">
                <a:latin typeface="Arial Narrow" panose="020B0606020202030204" pitchFamily="34" charset="0"/>
              </a:rPr>
              <a:t> Economic declined due to COVID-19</a:t>
            </a:r>
            <a:endParaRPr lang="en-ZA" sz="2000" dirty="0">
              <a:latin typeface="Arial Narrow" panose="020B0606020202030204" pitchFamily="34" charset="0"/>
            </a:endParaRPr>
          </a:p>
          <a:p>
            <a:endParaRPr lang="en-ZA" dirty="0"/>
          </a:p>
        </p:txBody>
      </p:sp>
    </p:spTree>
    <p:extLst>
      <p:ext uri="{BB962C8B-B14F-4D97-AF65-F5344CB8AC3E}">
        <p14:creationId xmlns:p14="http://schemas.microsoft.com/office/powerpoint/2010/main" val="4047112726"/>
      </p:ext>
    </p:extLst>
  </p:cSld>
  <p:clrMapOvr>
    <a:masterClrMapping/>
  </p:clrMapOvr>
  <p:transition>
    <p:strips dir="l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58</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863948" y="1402772"/>
            <a:ext cx="9260097" cy="3967553"/>
          </a:xfrm>
        </p:spPr>
        <p:txBody>
          <a:bodyPr>
            <a:noAutofit/>
          </a:bodyPr>
          <a:lstStyle/>
          <a:p>
            <a:pPr marL="0" indent="0">
              <a:buNone/>
            </a:pPr>
            <a:r>
              <a:rPr lang="en-GB" sz="1800" dirty="0" smtClean="0">
                <a:latin typeface="Arial Narrow" panose="020B0606020202030204" pitchFamily="34" charset="0"/>
                <a:cs typeface="Arial" panose="020B0604020202020204" pitchFamily="34" charset="0"/>
              </a:rPr>
              <a:t>In </a:t>
            </a:r>
            <a:r>
              <a:rPr lang="en-GB" sz="1800" dirty="0">
                <a:latin typeface="Arial Narrow" panose="020B0606020202030204" pitchFamily="34" charset="0"/>
                <a:cs typeface="Arial" panose="020B0604020202020204" pitchFamily="34" charset="0"/>
              </a:rPr>
              <a:t>address the financial distress brought by COVID-19 Pandemic, </a:t>
            </a:r>
            <a:r>
              <a:rPr lang="en-GB" sz="1800" dirty="0" smtClean="0">
                <a:latin typeface="Arial Narrow" panose="020B0606020202030204" pitchFamily="34" charset="0"/>
                <a:cs typeface="Arial" panose="020B0604020202020204" pitchFamily="34" charset="0"/>
              </a:rPr>
              <a:t>municipality will focus on  </a:t>
            </a:r>
            <a:r>
              <a:rPr lang="en-GB" sz="1800" dirty="0">
                <a:latin typeface="Arial Narrow" panose="020B0606020202030204" pitchFamily="34" charset="0"/>
                <a:cs typeface="Arial" panose="020B0604020202020204" pitchFamily="34" charset="0"/>
              </a:rPr>
              <a:t>the following activities:</a:t>
            </a:r>
          </a:p>
          <a:p>
            <a:pPr lvl="0"/>
            <a:r>
              <a:rPr lang="en-US" sz="1800" dirty="0">
                <a:latin typeface="Arial Narrow" panose="020B0606020202030204" pitchFamily="34" charset="0"/>
                <a:cs typeface="Arial" panose="020B0604020202020204" pitchFamily="34" charset="0"/>
              </a:rPr>
              <a:t>Reduction of </a:t>
            </a:r>
            <a:r>
              <a:rPr lang="en-US" sz="1800" dirty="0" smtClean="0">
                <a:latin typeface="Arial Narrow" panose="020B0606020202030204" pitchFamily="34" charset="0"/>
                <a:cs typeface="Arial" panose="020B0604020202020204" pitchFamily="34" charset="0"/>
              </a:rPr>
              <a:t>interest on rates accounts  </a:t>
            </a:r>
            <a:r>
              <a:rPr lang="en-US" sz="1800" dirty="0">
                <a:latin typeface="Arial Narrow" panose="020B0606020202030204" pitchFamily="34" charset="0"/>
                <a:cs typeface="Arial" panose="020B0604020202020204" pitchFamily="34" charset="0"/>
              </a:rPr>
              <a:t>for </a:t>
            </a:r>
            <a:r>
              <a:rPr lang="en-US" sz="1800" dirty="0" smtClean="0">
                <a:latin typeface="Arial Narrow" panose="020B0606020202030204" pitchFamily="34" charset="0"/>
                <a:cs typeface="Arial" panose="020B0604020202020204" pitchFamily="34" charset="0"/>
              </a:rPr>
              <a:t>businesses to respond to economic decline;</a:t>
            </a:r>
            <a:endParaRPr lang="en-US" sz="1800" dirty="0">
              <a:latin typeface="Arial Narrow" panose="020B0606020202030204" pitchFamily="34" charset="0"/>
              <a:cs typeface="Arial" panose="020B0604020202020204" pitchFamily="34" charset="0"/>
            </a:endParaRPr>
          </a:p>
          <a:p>
            <a:pPr lvl="0"/>
            <a:r>
              <a:rPr lang="en-US" sz="1800" dirty="0">
                <a:latin typeface="Arial Narrow" panose="020B0606020202030204" pitchFamily="34" charset="0"/>
                <a:cs typeface="Arial" panose="020B0604020202020204" pitchFamily="34" charset="0"/>
              </a:rPr>
              <a:t> Prepare our community to tap into SEZ opportunities</a:t>
            </a:r>
            <a:endParaRPr lang="en-ZA" sz="1800" dirty="0">
              <a:latin typeface="Arial Narrow" panose="020B0606020202030204" pitchFamily="34" charset="0"/>
              <a:cs typeface="Arial" panose="020B0604020202020204" pitchFamily="34" charset="0"/>
            </a:endParaRPr>
          </a:p>
          <a:p>
            <a:pPr lvl="0"/>
            <a:r>
              <a:rPr lang="en-US" sz="1800" dirty="0">
                <a:latin typeface="Arial Narrow" panose="020B0606020202030204" pitchFamily="34" charset="0"/>
                <a:cs typeface="Arial" panose="020B0604020202020204" pitchFamily="34" charset="0"/>
              </a:rPr>
              <a:t>Support to Tourism industry;</a:t>
            </a:r>
            <a:endParaRPr lang="en-ZA" sz="1800" dirty="0">
              <a:latin typeface="Arial Narrow" panose="020B0606020202030204" pitchFamily="34" charset="0"/>
              <a:cs typeface="Arial" panose="020B0604020202020204" pitchFamily="34" charset="0"/>
            </a:endParaRPr>
          </a:p>
          <a:p>
            <a:pPr lvl="0"/>
            <a:r>
              <a:rPr lang="en-US" sz="1800" dirty="0">
                <a:latin typeface="Arial Narrow" panose="020B0606020202030204" pitchFamily="34" charset="0"/>
                <a:cs typeface="Arial" panose="020B0604020202020204" pitchFamily="34" charset="0"/>
              </a:rPr>
              <a:t>Continuous support to SMME’s on financial and non financial activities ( mentorship and couching);</a:t>
            </a:r>
            <a:endParaRPr lang="en-ZA" sz="1800" dirty="0">
              <a:latin typeface="Arial Narrow" panose="020B0606020202030204" pitchFamily="34" charset="0"/>
              <a:cs typeface="Arial" panose="020B0604020202020204" pitchFamily="34" charset="0"/>
            </a:endParaRPr>
          </a:p>
          <a:p>
            <a:pPr lvl="0"/>
            <a:r>
              <a:rPr lang="en-US" sz="1800" dirty="0" smtClean="0">
                <a:latin typeface="Arial Narrow" panose="020B0606020202030204" pitchFamily="34" charset="0"/>
                <a:cs typeface="Arial" panose="020B0604020202020204" pitchFamily="34" charset="0"/>
              </a:rPr>
              <a:t>Municipality  has identified some few anchor SMME  and Co-operatives’ projects such </a:t>
            </a:r>
            <a:r>
              <a:rPr lang="en-US" sz="1800" dirty="0" err="1" smtClean="0">
                <a:latin typeface="Arial Narrow" panose="020B0606020202030204" pitchFamily="34" charset="0"/>
                <a:cs typeface="Arial" panose="020B0604020202020204" pitchFamily="34" charset="0"/>
              </a:rPr>
              <a:t>Segwahleng</a:t>
            </a:r>
            <a:r>
              <a:rPr lang="en-US" sz="1800" dirty="0" smtClean="0">
                <a:latin typeface="Arial Narrow" panose="020B0606020202030204" pitchFamily="34" charset="0"/>
                <a:cs typeface="Arial" panose="020B0604020202020204" pitchFamily="34" charset="0"/>
              </a:rPr>
              <a:t> stone crushing to manufacture bricks and support them financially.</a:t>
            </a:r>
            <a:endParaRPr lang="en-ZA" sz="1800" dirty="0">
              <a:latin typeface="Arial Narrow" panose="020B0606020202030204" pitchFamily="34" charset="0"/>
              <a:cs typeface="Arial" panose="020B0604020202020204" pitchFamily="34" charset="0"/>
            </a:endParaRPr>
          </a:p>
          <a:p>
            <a:pPr lvl="0"/>
            <a:r>
              <a:rPr lang="en-US" sz="1800" dirty="0">
                <a:latin typeface="Arial Narrow" panose="020B0606020202030204" pitchFamily="34" charset="0"/>
                <a:cs typeface="Arial" panose="020B0604020202020204" pitchFamily="34" charset="0"/>
              </a:rPr>
              <a:t>Expansion of Expanded Public Works Programme;</a:t>
            </a:r>
            <a:endParaRPr lang="en-ZA" sz="1800" dirty="0">
              <a:latin typeface="Arial Narrow" panose="020B0606020202030204" pitchFamily="34" charset="0"/>
              <a:cs typeface="Arial" panose="020B0604020202020204" pitchFamily="34" charset="0"/>
            </a:endParaRPr>
          </a:p>
          <a:p>
            <a:pPr lvl="0"/>
            <a:r>
              <a:rPr lang="en-US" sz="1800" dirty="0" smtClean="0">
                <a:latin typeface="Arial Narrow" panose="020B0606020202030204" pitchFamily="34" charset="0"/>
                <a:cs typeface="Arial" panose="020B0604020202020204" pitchFamily="34" charset="0"/>
              </a:rPr>
              <a:t>Focus on </a:t>
            </a:r>
            <a:r>
              <a:rPr lang="en-US" sz="1800" dirty="0">
                <a:latin typeface="Arial Narrow" panose="020B0606020202030204" pitchFamily="34" charset="0"/>
                <a:cs typeface="Arial" panose="020B0604020202020204" pitchFamily="34" charset="0"/>
              </a:rPr>
              <a:t>l</a:t>
            </a:r>
            <a:r>
              <a:rPr lang="en-US" sz="1800" dirty="0" smtClean="0">
                <a:latin typeface="Arial Narrow" panose="020B0606020202030204" pitchFamily="34" charset="0"/>
                <a:cs typeface="Arial" panose="020B0604020202020204" pitchFamily="34" charset="0"/>
              </a:rPr>
              <a:t>ocalization  procurements ; </a:t>
            </a:r>
            <a:endParaRPr lang="en-ZA" sz="1800" dirty="0">
              <a:latin typeface="Arial Narrow" panose="020B0606020202030204" pitchFamily="34" charset="0"/>
              <a:cs typeface="Arial" panose="020B0604020202020204" pitchFamily="34" charset="0"/>
            </a:endParaRPr>
          </a:p>
          <a:p>
            <a:pPr marL="0" indent="0" defTabSz="914400" eaLnBrk="0" fontAlgn="base" hangingPunct="0">
              <a:spcAft>
                <a:spcPct val="0"/>
              </a:spcAft>
              <a:buNone/>
            </a:pPr>
            <a:endParaRPr lang="en-GB" altLang="en-US" sz="1800" dirty="0">
              <a:solidFill>
                <a:prstClr val="black"/>
              </a:solidFill>
              <a:latin typeface="Arial Narrow" panose="020B0606020202030204" pitchFamily="34" charset="0"/>
              <a:cs typeface="Arial" panose="020B0604020202020204" pitchFamily="34" charset="0"/>
            </a:endParaRPr>
          </a:p>
          <a:p>
            <a:pPr marL="0" lvl="0" indent="0" defTabSz="914400" eaLnBrk="0" fontAlgn="base" hangingPunct="0">
              <a:spcAft>
                <a:spcPct val="0"/>
              </a:spcAft>
              <a:buNone/>
            </a:pPr>
            <a:endParaRPr lang="en-GB" altLang="en-US" sz="1800" dirty="0" smtClean="0">
              <a:solidFill>
                <a:prstClr val="black"/>
              </a:solidFill>
              <a:latin typeface="Arial Narrow" panose="020B0606020202030204" pitchFamily="34" charset="0"/>
              <a:cs typeface="Arial" panose="020B0604020202020204" pitchFamily="34" charset="0"/>
            </a:endParaRPr>
          </a:p>
          <a:p>
            <a:pPr marL="0" lvl="0" indent="0" defTabSz="914400" eaLnBrk="0" fontAlgn="base" hangingPunct="0">
              <a:spcAft>
                <a:spcPct val="0"/>
              </a:spcAft>
              <a:buNone/>
            </a:pPr>
            <a:r>
              <a:rPr lang="en-GB" altLang="en-US" sz="1800" b="1" dirty="0" smtClean="0">
                <a:solidFill>
                  <a:prstClr val="black"/>
                </a:solidFill>
                <a:latin typeface="Arial Narrow" panose="020B0606020202030204" pitchFamily="34" charset="0"/>
                <a:cs typeface="Arial" panose="020B0604020202020204" pitchFamily="34" charset="0"/>
              </a:rPr>
              <a:t> </a:t>
            </a:r>
            <a:endParaRPr lang="en-ZA" sz="1800" dirty="0">
              <a:latin typeface="Arial Narrow" panose="020B0606020202030204" pitchFamily="34" charset="0"/>
              <a:cs typeface="Arial" panose="020B0604020202020204" pitchFamily="34" charset="0"/>
            </a:endParaRPr>
          </a:p>
          <a:p>
            <a:endParaRPr lang="en-ZA" sz="1800" dirty="0">
              <a:latin typeface="Arial Narrow" panose="020B0606020202030204" pitchFamily="34" charset="0"/>
            </a:endParaRPr>
          </a:p>
        </p:txBody>
      </p:sp>
      <p:sp>
        <p:nvSpPr>
          <p:cNvPr id="8" name="Rectangle 7"/>
          <p:cNvSpPr/>
          <p:nvPr/>
        </p:nvSpPr>
        <p:spPr>
          <a:xfrm>
            <a:off x="1584028" y="665961"/>
            <a:ext cx="7704856" cy="400110"/>
          </a:xfrm>
          <a:prstGeom prst="rect">
            <a:avLst/>
          </a:prstGeom>
        </p:spPr>
        <p:txBody>
          <a:bodyPr wrap="square">
            <a:spAutoFit/>
          </a:bodyPr>
          <a:lstStyle/>
          <a:p>
            <a:r>
              <a:rPr lang="en-GB" altLang="en-US" b="1" dirty="0" smtClean="0">
                <a:solidFill>
                  <a:prstClr val="black"/>
                </a:solidFill>
                <a:latin typeface="Arial" panose="020B0604020202020204" pitchFamily="34" charset="0"/>
                <a:cs typeface="Arial" panose="020B0604020202020204" pitchFamily="34" charset="0"/>
              </a:rPr>
              <a:t>5.3 </a:t>
            </a:r>
            <a:r>
              <a:rPr lang="en-GB" altLang="en-US" b="1" dirty="0">
                <a:solidFill>
                  <a:prstClr val="black"/>
                </a:solidFill>
                <a:latin typeface="Arial Narrow" panose="020B0606020202030204" pitchFamily="34" charset="0"/>
                <a:cs typeface="Arial" panose="020B0604020202020204" pitchFamily="34" charset="0"/>
              </a:rPr>
              <a:t>Focus to areas to address LED </a:t>
            </a:r>
            <a:r>
              <a:rPr lang="en-GB" altLang="en-US" b="1" dirty="0" smtClean="0">
                <a:solidFill>
                  <a:prstClr val="black"/>
                </a:solidFill>
                <a:latin typeface="Arial Narrow" panose="020B0606020202030204" pitchFamily="34" charset="0"/>
                <a:cs typeface="Arial" panose="020B0604020202020204" pitchFamily="34" charset="0"/>
              </a:rPr>
              <a:t>Challenges</a:t>
            </a:r>
            <a:endParaRPr lang="en-GB" altLang="en-US" b="1" dirty="0">
              <a:solidFill>
                <a:prstClr val="black"/>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504178716"/>
      </p:ext>
    </p:extLst>
  </p:cSld>
  <p:clrMapOvr>
    <a:masterClrMapping/>
  </p:clrMapOvr>
  <p:transition>
    <p:strips dir="l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a:bodyPr>
          <a:lstStyle/>
          <a:p>
            <a:pPr lvl="0"/>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59</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1007964" y="1148331"/>
            <a:ext cx="9260097" cy="451031"/>
          </a:xfrm>
        </p:spPr>
        <p:txBody>
          <a:bodyPr>
            <a:normAutofit fontScale="25000" lnSpcReduction="20000"/>
          </a:bodyPr>
          <a:lstStyle/>
          <a:p>
            <a:pPr marL="0" lvl="0" indent="0" defTabSz="914400" eaLnBrk="0" fontAlgn="base" hangingPunct="0">
              <a:spcAft>
                <a:spcPct val="0"/>
              </a:spcAft>
              <a:buNone/>
            </a:pPr>
            <a:r>
              <a:rPr lang="en-GB" altLang="en-US" sz="7200" b="1" dirty="0" smtClean="0">
                <a:solidFill>
                  <a:prstClr val="black"/>
                </a:solidFill>
                <a:latin typeface="Arial" panose="020B0604020202020204" pitchFamily="34" charset="0"/>
                <a:cs typeface="Arial" panose="020B0604020202020204" pitchFamily="34" charset="0"/>
              </a:rPr>
              <a:t>5.4 Job </a:t>
            </a:r>
            <a:r>
              <a:rPr lang="en-GB" altLang="en-US" sz="7200" b="1" dirty="0">
                <a:solidFill>
                  <a:prstClr val="black"/>
                </a:solidFill>
                <a:latin typeface="Arial" panose="020B0604020202020204" pitchFamily="34" charset="0"/>
                <a:cs typeface="Arial" panose="020B0604020202020204" pitchFamily="34" charset="0"/>
              </a:rPr>
              <a:t>created through </a:t>
            </a:r>
            <a:r>
              <a:rPr lang="en-GB" altLang="en-US" sz="7200" b="1" dirty="0" smtClean="0">
                <a:solidFill>
                  <a:prstClr val="black"/>
                </a:solidFill>
                <a:latin typeface="Arial" panose="020B0604020202020204" pitchFamily="34" charset="0"/>
                <a:cs typeface="Arial" panose="020B0604020202020204" pitchFamily="34" charset="0"/>
              </a:rPr>
              <a:t>EPWP is sitting at 86% as compared with the target of 410 jobs</a:t>
            </a:r>
            <a:r>
              <a:rPr lang="en-GB" altLang="en-US" sz="7200" dirty="0" smtClean="0">
                <a:solidFill>
                  <a:prstClr val="black"/>
                </a:solidFill>
                <a:latin typeface="Arial" panose="020B0604020202020204" pitchFamily="34" charset="0"/>
                <a:cs typeface="Arial" panose="020B0604020202020204" pitchFamily="34" charset="0"/>
              </a:rPr>
              <a:t>.</a:t>
            </a:r>
          </a:p>
          <a:p>
            <a:pPr marL="0" lvl="0" indent="0" defTabSz="914400" eaLnBrk="0" fontAlgn="base" hangingPunct="0">
              <a:spcAft>
                <a:spcPct val="0"/>
              </a:spcAft>
              <a:buNone/>
            </a:pPr>
            <a:endParaRPr lang="en-GB" altLang="en-US" sz="7200" dirty="0" smtClean="0">
              <a:solidFill>
                <a:prstClr val="black"/>
              </a:solidFill>
              <a:latin typeface="Arial" panose="020B0604020202020204" pitchFamily="34" charset="0"/>
              <a:cs typeface="Arial" panose="020B0604020202020204" pitchFamily="34" charset="0"/>
            </a:endParaRPr>
          </a:p>
          <a:p>
            <a:pPr marL="0" lvl="0" indent="0" defTabSz="914400" eaLnBrk="0" fontAlgn="base" hangingPunct="0">
              <a:spcAft>
                <a:spcPct val="0"/>
              </a:spcAft>
              <a:buNone/>
            </a:pPr>
            <a:endParaRPr lang="en-GB" altLang="en-US" sz="7200" dirty="0">
              <a:solidFill>
                <a:prstClr val="black"/>
              </a:solidFill>
              <a:latin typeface="Arial" panose="020B0604020202020204" pitchFamily="34" charset="0"/>
              <a:cs typeface="Arial" panose="020B0604020202020204" pitchFamily="34" charset="0"/>
            </a:endParaRPr>
          </a:p>
          <a:p>
            <a:pPr marL="0" lvl="0" indent="0" defTabSz="914400" eaLnBrk="0" fontAlgn="base" hangingPunct="0">
              <a:spcAft>
                <a:spcPct val="0"/>
              </a:spcAft>
              <a:buNone/>
            </a:pPr>
            <a:endParaRPr lang="en-GB" altLang="en-US" sz="1800" dirty="0">
              <a:solidFill>
                <a:prstClr val="black"/>
              </a:solidFill>
              <a:latin typeface="Arial" panose="020B0604020202020204" pitchFamily="34" charset="0"/>
              <a:cs typeface="Arial" panose="020B0604020202020204" pitchFamily="34" charset="0"/>
            </a:endParaRPr>
          </a:p>
          <a:p>
            <a:pPr marL="0" lvl="0" indent="0" defTabSz="914400" eaLnBrk="0" fontAlgn="base" hangingPunct="0">
              <a:spcAft>
                <a:spcPct val="0"/>
              </a:spcAft>
              <a:buNone/>
            </a:pPr>
            <a:r>
              <a:rPr lang="en-GB" altLang="en-US" sz="1800" b="1" dirty="0">
                <a:solidFill>
                  <a:prstClr val="black"/>
                </a:solidFill>
                <a:latin typeface="Arial" panose="020B0604020202020204" pitchFamily="34" charset="0"/>
                <a:cs typeface="Arial" panose="020B0604020202020204" pitchFamily="34" charset="0"/>
              </a:rPr>
              <a:t> </a:t>
            </a:r>
            <a:endParaRPr lang="en-ZA" sz="1800" dirty="0"/>
          </a:p>
          <a:p>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val="1983150220"/>
              </p:ext>
            </p:extLst>
          </p:nvPr>
        </p:nvGraphicFramePr>
        <p:xfrm>
          <a:off x="1010088" y="1781795"/>
          <a:ext cx="9375591" cy="3820729"/>
        </p:xfrm>
        <a:graphic>
          <a:graphicData uri="http://schemas.openxmlformats.org/drawingml/2006/table">
            <a:tbl>
              <a:tblPr firstRow="1" bandRow="1">
                <a:tableStyleId>{5C22544A-7EE6-4342-B048-85BDC9FD1C3A}</a:tableStyleId>
              </a:tblPr>
              <a:tblGrid>
                <a:gridCol w="2737067">
                  <a:extLst>
                    <a:ext uri="{9D8B030D-6E8A-4147-A177-3AD203B41FA5}">
                      <a16:colId xmlns:a16="http://schemas.microsoft.com/office/drawing/2014/main" val="20000"/>
                    </a:ext>
                  </a:extLst>
                </a:gridCol>
                <a:gridCol w="1869321">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2824987">
                  <a:extLst>
                    <a:ext uri="{9D8B030D-6E8A-4147-A177-3AD203B41FA5}">
                      <a16:colId xmlns:a16="http://schemas.microsoft.com/office/drawing/2014/main" val="20003"/>
                    </a:ext>
                  </a:extLst>
                </a:gridCol>
              </a:tblGrid>
              <a:tr h="498862">
                <a:tc>
                  <a:txBody>
                    <a:bodyPr/>
                    <a:lstStyle/>
                    <a:p>
                      <a:r>
                        <a:rPr lang="en-ZA" sz="2400" dirty="0" smtClean="0">
                          <a:latin typeface="+mj-lt"/>
                          <a:cs typeface="Arial" pitchFamily="34" charset="0"/>
                        </a:rPr>
                        <a:t>PROJECT </a:t>
                      </a:r>
                      <a:endParaRPr lang="en-ZA" sz="2400" dirty="0">
                        <a:latin typeface="+mj-lt"/>
                        <a:cs typeface="Arial" pitchFamily="34" charset="0"/>
                      </a:endParaRPr>
                    </a:p>
                  </a:txBody>
                  <a:tcPr anchor="ctr">
                    <a:solidFill>
                      <a:schemeClr val="accent3">
                        <a:lumMod val="75000"/>
                      </a:schemeClr>
                    </a:solidFill>
                  </a:tcPr>
                </a:tc>
                <a:tc>
                  <a:txBody>
                    <a:bodyPr/>
                    <a:lstStyle/>
                    <a:p>
                      <a:r>
                        <a:rPr lang="en-ZA" sz="2400" dirty="0" smtClean="0">
                          <a:latin typeface="+mj-lt"/>
                          <a:cs typeface="Arial" pitchFamily="34" charset="0"/>
                        </a:rPr>
                        <a:t>Financial</a:t>
                      </a:r>
                      <a:r>
                        <a:rPr lang="en-ZA" sz="2400" baseline="0" dirty="0" smtClean="0">
                          <a:latin typeface="+mj-lt"/>
                          <a:cs typeface="Arial" pitchFamily="34" charset="0"/>
                        </a:rPr>
                        <a:t> year </a:t>
                      </a:r>
                      <a:endParaRPr lang="en-ZA" sz="2400" dirty="0">
                        <a:latin typeface="+mj-lt"/>
                        <a:cs typeface="Arial" pitchFamily="34" charset="0"/>
                      </a:endParaRPr>
                    </a:p>
                  </a:txBody>
                  <a:tcPr anchor="ctr">
                    <a:solidFill>
                      <a:schemeClr val="accent3">
                        <a:lumMod val="75000"/>
                      </a:schemeClr>
                    </a:solidFill>
                  </a:tcPr>
                </a:tc>
                <a:tc>
                  <a:txBody>
                    <a:bodyPr/>
                    <a:lstStyle/>
                    <a:p>
                      <a:r>
                        <a:rPr lang="en-ZA" sz="2400" dirty="0" smtClean="0">
                          <a:latin typeface="+mj-lt"/>
                          <a:cs typeface="Arial" pitchFamily="34" charset="0"/>
                        </a:rPr>
                        <a:t>Performance </a:t>
                      </a:r>
                      <a:endParaRPr lang="en-ZA" sz="2400" dirty="0">
                        <a:latin typeface="+mj-lt"/>
                        <a:cs typeface="Arial" pitchFamily="34" charset="0"/>
                      </a:endParaRPr>
                    </a:p>
                  </a:txBody>
                  <a:tcPr anchor="ctr">
                    <a:solidFill>
                      <a:schemeClr val="accent3">
                        <a:lumMod val="75000"/>
                      </a:schemeClr>
                    </a:solidFill>
                  </a:tcPr>
                </a:tc>
                <a:tc>
                  <a:txBody>
                    <a:bodyPr/>
                    <a:lstStyle/>
                    <a:p>
                      <a:r>
                        <a:rPr lang="en-ZA" sz="2400" dirty="0" smtClean="0">
                          <a:latin typeface="+mj-lt"/>
                          <a:cs typeface="Arial" pitchFamily="34" charset="0"/>
                        </a:rPr>
                        <a:t>Remarks</a:t>
                      </a:r>
                      <a:r>
                        <a:rPr lang="en-ZA" sz="2400" baseline="0" dirty="0" smtClean="0">
                          <a:latin typeface="+mj-lt"/>
                          <a:cs typeface="Arial" pitchFamily="34" charset="0"/>
                        </a:rPr>
                        <a:t> </a:t>
                      </a:r>
                      <a:endParaRPr lang="en-ZA" sz="2400" dirty="0">
                        <a:latin typeface="+mj-lt"/>
                        <a:cs typeface="Arial" pitchFamily="34" charset="0"/>
                      </a:endParaRPr>
                    </a:p>
                  </a:txBody>
                  <a:tcPr anchor="ctr">
                    <a:solidFill>
                      <a:schemeClr val="accent3">
                        <a:lumMod val="75000"/>
                      </a:schemeClr>
                    </a:solidFill>
                  </a:tcPr>
                </a:tc>
                <a:extLst>
                  <a:ext uri="{0D108BD9-81ED-4DB2-BD59-A6C34878D82A}">
                    <a16:rowId xmlns:a16="http://schemas.microsoft.com/office/drawing/2014/main" val="10000"/>
                  </a:ext>
                </a:extLst>
              </a:tr>
              <a:tr h="721498">
                <a:tc rowSpan="5">
                  <a:txBody>
                    <a:bodyPr/>
                    <a:lstStyle/>
                    <a:p>
                      <a:pPr marL="0" marR="0">
                        <a:lnSpc>
                          <a:spcPct val="115000"/>
                        </a:lnSpc>
                        <a:spcBef>
                          <a:spcPts val="0"/>
                        </a:spcBef>
                        <a:spcAft>
                          <a:spcPts val="0"/>
                        </a:spcAft>
                      </a:pPr>
                      <a:r>
                        <a:rPr lang="en-US" sz="2000" dirty="0">
                          <a:effectLst/>
                          <a:latin typeface="Tw Cen MT" panose="020B0602020104020603" pitchFamily="34" charset="0"/>
                          <a:ea typeface="Century Gothic" panose="020B0502020202020204" pitchFamily="34" charset="0"/>
                          <a:cs typeface="Arial" panose="020B0604020202020204" pitchFamily="34" charset="0"/>
                        </a:rPr>
                        <a:t>Job creation projects through Ward based Expanded Public Works Programme/ Projects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2015/2016</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sz="2000" dirty="0" smtClean="0"/>
                        <a:t>159</a:t>
                      </a:r>
                      <a:endParaRPr lang="en-US" sz="2000" dirty="0"/>
                    </a:p>
                  </a:txBody>
                  <a:tcPr>
                    <a:solidFill>
                      <a:schemeClr val="accent3">
                        <a:lumMod val="60000"/>
                        <a:lumOff val="40000"/>
                      </a:schemeClr>
                    </a:solidFill>
                  </a:tcPr>
                </a:tc>
                <a:tc>
                  <a:txBody>
                    <a:bodyPr/>
                    <a:lstStyle/>
                    <a:p>
                      <a:pPr marL="0" marR="0">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Improved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1"/>
                  </a:ext>
                </a:extLst>
              </a:tr>
              <a:tr h="408237">
                <a:tc vMerge="1">
                  <a:txBody>
                    <a:bodyPr/>
                    <a:lstStyle/>
                    <a:p>
                      <a:pPr marL="0" marR="0">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2016/2017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sz="2000" dirty="0" smtClean="0"/>
                        <a:t>242</a:t>
                      </a:r>
                      <a:endParaRPr lang="en-US" sz="2000" dirty="0"/>
                    </a:p>
                  </a:txBody>
                  <a:tcPr>
                    <a:solidFill>
                      <a:schemeClr val="accent3">
                        <a:lumMod val="60000"/>
                        <a:lumOff val="40000"/>
                      </a:schemeClr>
                    </a:solidFill>
                  </a:tcPr>
                </a:tc>
                <a:tc>
                  <a:txBody>
                    <a:bodyPr/>
                    <a:lstStyle/>
                    <a:p>
                      <a:pPr marL="0" marR="0">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Improved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2"/>
                  </a:ext>
                </a:extLst>
              </a:tr>
              <a:tr h="408237">
                <a:tc vMerge="1">
                  <a:txBody>
                    <a:bodyPr/>
                    <a:lstStyle/>
                    <a:p>
                      <a:pPr marL="0" marR="0">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2017/2018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sz="2000" dirty="0" smtClean="0"/>
                        <a:t>104</a:t>
                      </a:r>
                      <a:endParaRPr lang="en-US" sz="2000" dirty="0"/>
                    </a:p>
                  </a:txBody>
                  <a:tcPr>
                    <a:solidFill>
                      <a:schemeClr val="accent3">
                        <a:lumMod val="60000"/>
                        <a:lumOff val="40000"/>
                      </a:schemeClr>
                    </a:solidFill>
                  </a:tcPr>
                </a:tc>
                <a:tc>
                  <a:txBody>
                    <a:bodyPr/>
                    <a:lstStyle/>
                    <a:p>
                      <a:pPr marL="0" marR="0">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Declined due to none allocations from</a:t>
                      </a:r>
                      <a:r>
                        <a:rPr lang="en-US" sz="20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 DOE and INEP Grants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3"/>
                  </a:ext>
                </a:extLst>
              </a:tr>
              <a:tr h="408237">
                <a:tc vMerge="1">
                  <a:txBody>
                    <a:bodyPr/>
                    <a:lstStyle/>
                    <a:p>
                      <a:pPr marL="0" marR="0">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2018/2019</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sz="2000" dirty="0" smtClean="0"/>
                        <a:t>142</a:t>
                      </a:r>
                      <a:endParaRPr lang="en-US" sz="2000" dirty="0"/>
                    </a:p>
                  </a:txBody>
                  <a:tcPr>
                    <a:solidFill>
                      <a:schemeClr val="accent3">
                        <a:lumMod val="60000"/>
                        <a:lumOff val="40000"/>
                      </a:schemeClr>
                    </a:solidFill>
                  </a:tcPr>
                </a:tc>
                <a:tc>
                  <a:txBody>
                    <a:bodyPr/>
                    <a:lstStyle/>
                    <a:p>
                      <a:pPr marL="0" marR="0">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Improved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4"/>
                  </a:ext>
                </a:extLst>
              </a:tr>
              <a:tr h="408237">
                <a:tc vMerge="1">
                  <a:txBody>
                    <a:bodyPr/>
                    <a:lstStyle/>
                    <a:p>
                      <a:pPr marL="0" marR="0">
                        <a:lnSpc>
                          <a:spcPct val="115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nSpc>
                          <a:spcPct val="115000"/>
                        </a:lnSpc>
                        <a:spcBef>
                          <a:spcPts val="0"/>
                        </a:spcBef>
                        <a:spcAft>
                          <a:spcPts val="100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2019/2020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r>
                        <a:rPr lang="en-US" sz="2000" dirty="0" smtClean="0"/>
                        <a:t>353</a:t>
                      </a:r>
                      <a:endParaRPr lang="en-US" sz="2000" dirty="0"/>
                    </a:p>
                  </a:txBody>
                  <a:tcPr>
                    <a:solidFill>
                      <a:schemeClr val="accent3">
                        <a:lumMod val="60000"/>
                        <a:lumOff val="40000"/>
                      </a:schemeClr>
                    </a:solidFill>
                  </a:tcPr>
                </a:tc>
                <a:tc>
                  <a:txBody>
                    <a:bodyPr/>
                    <a:lstStyle/>
                    <a:p>
                      <a:pPr marL="0" marR="0">
                        <a:lnSpc>
                          <a:spcPct val="115000"/>
                        </a:lnSpc>
                        <a:spcBef>
                          <a:spcPts val="0"/>
                        </a:spcBef>
                        <a:spcAft>
                          <a:spcPts val="0"/>
                        </a:spcAft>
                      </a:pP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Improved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43822808"/>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6" y="629667"/>
            <a:ext cx="9591199" cy="613071"/>
          </a:xfrm>
        </p:spPr>
        <p:txBody>
          <a:bodyPr>
            <a:normAutofit fontScale="90000"/>
          </a:bodyPr>
          <a:lstStyle/>
          <a:p>
            <a:pPr marL="571500" indent="-571500" algn="l">
              <a:buFont typeface="Wingdings" panose="05000000000000000000" pitchFamily="2" charset="2"/>
              <a:buChar char="q"/>
            </a:pPr>
            <a:r>
              <a:rPr lang="en-US" sz="4400" b="1" dirty="0" smtClean="0">
                <a:latin typeface="Arial Narrow" panose="020B0606020202030204" pitchFamily="34" charset="0"/>
              </a:rPr>
              <a:t>Table of Contents</a:t>
            </a:r>
            <a:endParaRPr lang="en-ZA" sz="44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6</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8" name="Content Placeholder 5"/>
          <p:cNvSpPr>
            <a:spLocks noGrp="1"/>
          </p:cNvSpPr>
          <p:nvPr/>
        </p:nvSpPr>
        <p:spPr>
          <a:xfrm>
            <a:off x="345384" y="1237653"/>
            <a:ext cx="9980174" cy="3967553"/>
          </a:xfrm>
          <a:prstGeom prst="rect">
            <a:avLst/>
          </a:prstGeom>
        </p:spPr>
        <p:txBody>
          <a:bodyPr vert="horz" lIns="107283" tIns="53640" rIns="107283" bIns="53640" rtlCol="0">
            <a:noAutofit/>
          </a:bodyPr>
          <a:lstStyle>
            <a:lvl1pPr marL="402310" indent="-402310" algn="l" defTabSz="1072827" rtl="0" eaLnBrk="1" latinLnBrk="0" hangingPunct="1">
              <a:spcBef>
                <a:spcPct val="20000"/>
              </a:spcBef>
              <a:buFont typeface="Arial" pitchFamily="34" charset="0"/>
              <a:buChar char="•"/>
              <a:defRPr sz="3900" kern="1200">
                <a:solidFill>
                  <a:schemeClr val="tx1"/>
                </a:solidFill>
                <a:latin typeface="+mn-lt"/>
                <a:ea typeface="+mn-ea"/>
                <a:cs typeface="+mn-cs"/>
              </a:defRPr>
            </a:lvl1pPr>
            <a:lvl2pPr marL="871671" indent="-335258" algn="l" defTabSz="1072827"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32" indent="-268206" algn="l" defTabSz="1072827"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87744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413859"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950273"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48668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4023097"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559511"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0" indent="0" defTabSz="914400" eaLnBrk="0" fontAlgn="base" hangingPunct="0">
              <a:spcAft>
                <a:spcPct val="0"/>
              </a:spcAft>
              <a:buNone/>
            </a:pPr>
            <a:r>
              <a:rPr lang="en-GB" altLang="en-US" sz="1800" b="1" dirty="0" smtClean="0">
                <a:solidFill>
                  <a:prstClr val="black"/>
                </a:solidFill>
              </a:rPr>
              <a:t>    3</a:t>
            </a:r>
            <a:r>
              <a:rPr lang="en-GB" altLang="en-US" sz="1800" b="1" dirty="0">
                <a:solidFill>
                  <a:prstClr val="black"/>
                </a:solidFill>
              </a:rPr>
              <a:t>. Good governance and public </a:t>
            </a:r>
            <a:r>
              <a:rPr lang="en-GB" altLang="en-US" sz="1800" b="1" dirty="0" smtClean="0">
                <a:solidFill>
                  <a:prstClr val="black"/>
                </a:solidFill>
              </a:rPr>
              <a:t>participation</a:t>
            </a:r>
          </a:p>
          <a:p>
            <a:pPr marL="0" indent="0" defTabSz="914400" eaLnBrk="0" fontAlgn="base" hangingPunct="0">
              <a:spcAft>
                <a:spcPct val="0"/>
              </a:spcAft>
              <a:buNone/>
            </a:pPr>
            <a:r>
              <a:rPr lang="en-GB" altLang="en-US" sz="1800" dirty="0" smtClean="0">
                <a:solidFill>
                  <a:prstClr val="black"/>
                </a:solidFill>
              </a:rPr>
              <a:t>         3.11 Function of Financial Disciplinary Board and  Consequence Management</a:t>
            </a:r>
            <a:endParaRPr lang="en-GB" altLang="en-US" sz="1800" dirty="0">
              <a:solidFill>
                <a:prstClr val="black"/>
              </a:solidFill>
            </a:endParaRPr>
          </a:p>
          <a:p>
            <a:pPr marL="0" lvl="0" indent="0" defTabSz="914400" eaLnBrk="0" fontAlgn="base" hangingPunct="0">
              <a:spcAft>
                <a:spcPct val="0"/>
              </a:spcAft>
              <a:buNone/>
            </a:pPr>
            <a:r>
              <a:rPr lang="en-GB" altLang="en-US" sz="1800" dirty="0" smtClean="0">
                <a:solidFill>
                  <a:prstClr val="black"/>
                </a:solidFill>
              </a:rPr>
              <a:t>         3.12 Functionality of council</a:t>
            </a:r>
          </a:p>
          <a:p>
            <a:pPr marL="0" lvl="0" indent="0" defTabSz="914400" eaLnBrk="0" fontAlgn="base" hangingPunct="0">
              <a:spcAft>
                <a:spcPct val="0"/>
              </a:spcAft>
              <a:buNone/>
            </a:pPr>
            <a:r>
              <a:rPr lang="en-GB" altLang="en-US" sz="1800" dirty="0" smtClean="0">
                <a:solidFill>
                  <a:prstClr val="black"/>
                </a:solidFill>
              </a:rPr>
              <a:t>                 </a:t>
            </a:r>
            <a:endParaRPr lang="en-ZA" sz="1800" dirty="0"/>
          </a:p>
        </p:txBody>
      </p:sp>
    </p:spTree>
    <p:extLst>
      <p:ext uri="{BB962C8B-B14F-4D97-AF65-F5344CB8AC3E}">
        <p14:creationId xmlns:p14="http://schemas.microsoft.com/office/powerpoint/2010/main" val="57705156"/>
      </p:ext>
    </p:extLst>
  </p:cSld>
  <p:clrMapOvr>
    <a:masterClrMapping/>
  </p:clrMapOvr>
  <p:transition>
    <p:strips dir="l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60</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lstStyle/>
          <a:p>
            <a:pPr marL="0" lvl="0" indent="0" defTabSz="914400" eaLnBrk="0" fontAlgn="base" hangingPunct="0">
              <a:spcAft>
                <a:spcPct val="0"/>
              </a:spcAft>
              <a:buNone/>
            </a:pPr>
            <a:endParaRPr lang="en-GB" altLang="en-US" sz="1800" dirty="0" smtClean="0">
              <a:solidFill>
                <a:prstClr val="black"/>
              </a:solidFill>
              <a:latin typeface="Arial" panose="020B0604020202020204" pitchFamily="34" charset="0"/>
              <a:cs typeface="Arial" panose="020B0604020202020204" pitchFamily="34" charset="0"/>
            </a:endParaRPr>
          </a:p>
          <a:p>
            <a:pPr marL="0" indent="0">
              <a:buNone/>
            </a:pPr>
            <a:endParaRPr lang="en-ZA" dirty="0"/>
          </a:p>
        </p:txBody>
      </p:sp>
      <p:sp>
        <p:nvSpPr>
          <p:cNvPr id="6" name="Rectangle 5"/>
          <p:cNvSpPr/>
          <p:nvPr/>
        </p:nvSpPr>
        <p:spPr>
          <a:xfrm>
            <a:off x="1007964" y="1288282"/>
            <a:ext cx="8352928" cy="2246769"/>
          </a:xfrm>
          <a:prstGeom prst="rect">
            <a:avLst/>
          </a:prstGeom>
        </p:spPr>
        <p:txBody>
          <a:bodyPr wrap="square">
            <a:spAutoFit/>
          </a:bodyPr>
          <a:lstStyle/>
          <a:p>
            <a:pPr lvl="0" defTabSz="914400" eaLnBrk="0" fontAlgn="base" hangingPunct="0">
              <a:spcAft>
                <a:spcPct val="0"/>
              </a:spcAft>
            </a:pPr>
            <a:r>
              <a:rPr lang="en-GB" altLang="en-US" dirty="0" smtClean="0">
                <a:solidFill>
                  <a:prstClr val="black"/>
                </a:solidFill>
                <a:latin typeface="Arial" panose="020B0604020202020204" pitchFamily="34" charset="0"/>
                <a:cs typeface="Arial" panose="020B0604020202020204" pitchFamily="34" charset="0"/>
              </a:rPr>
              <a:t>				</a:t>
            </a:r>
            <a:r>
              <a:rPr lang="en-GB" altLang="en-US" sz="4000" dirty="0" smtClean="0">
                <a:solidFill>
                  <a:prstClr val="black"/>
                </a:solidFill>
                <a:latin typeface="Arial Narrow" panose="020B0606020202030204" pitchFamily="34" charset="0"/>
                <a:cs typeface="Arial" panose="020B0604020202020204" pitchFamily="34" charset="0"/>
              </a:rPr>
              <a:t>6.</a:t>
            </a:r>
          </a:p>
          <a:p>
            <a:pPr lvl="0" defTabSz="914400" eaLnBrk="0" fontAlgn="base" hangingPunct="0">
              <a:spcAft>
                <a:spcPct val="0"/>
              </a:spcAft>
            </a:pPr>
            <a:endParaRPr lang="en-GB" altLang="en-US" dirty="0">
              <a:solidFill>
                <a:prstClr val="black"/>
              </a:solidFill>
              <a:latin typeface="Arial" panose="020B0604020202020204" pitchFamily="34" charset="0"/>
              <a:cs typeface="Arial" panose="020B0604020202020204" pitchFamily="34" charset="0"/>
            </a:endParaRPr>
          </a:p>
          <a:p>
            <a:pPr lvl="0" defTabSz="914400" eaLnBrk="0" fontAlgn="base" hangingPunct="0">
              <a:spcAft>
                <a:spcPct val="0"/>
              </a:spcAft>
            </a:pPr>
            <a:r>
              <a:rPr lang="en-GB" dirty="0">
                <a:solidFill>
                  <a:prstClr val="black"/>
                </a:solidFill>
                <a:latin typeface="Arial" panose="020B0604020202020204" pitchFamily="34" charset="0"/>
                <a:cs typeface="Arial" panose="020B0604020202020204" pitchFamily="34" charset="0"/>
              </a:rPr>
              <a:t>	</a:t>
            </a:r>
            <a:r>
              <a:rPr lang="en-GB" sz="4000" b="1" dirty="0" smtClean="0">
                <a:latin typeface="Arial Narrow" panose="020B0606020202030204" pitchFamily="34" charset="0"/>
              </a:rPr>
              <a:t>Municipal </a:t>
            </a:r>
            <a:r>
              <a:rPr lang="en-GB" sz="4000" b="1" dirty="0">
                <a:latin typeface="Arial Narrow" panose="020B0606020202030204" pitchFamily="34" charset="0"/>
              </a:rPr>
              <a:t>Transformation and </a:t>
            </a:r>
            <a:r>
              <a:rPr lang="en-GB" sz="4000" b="1" dirty="0" smtClean="0">
                <a:latin typeface="Arial Narrow" panose="020B0606020202030204" pitchFamily="34" charset="0"/>
              </a:rPr>
              <a:t>	Institutional </a:t>
            </a:r>
            <a:r>
              <a:rPr lang="en-GB" sz="4000" b="1" dirty="0">
                <a:latin typeface="Arial Narrow" panose="020B0606020202030204" pitchFamily="34" charset="0"/>
              </a:rPr>
              <a:t>Development</a:t>
            </a:r>
            <a:r>
              <a:rPr lang="en-GB" altLang="en-US" sz="4000" b="1" dirty="0" smtClean="0">
                <a:solidFill>
                  <a:prstClr val="black"/>
                </a:solidFill>
                <a:latin typeface="Arial Narrow" panose="020B0606020202030204" pitchFamily="34" charset="0"/>
                <a:cs typeface="Arial" panose="020B0604020202020204" pitchFamily="34" charset="0"/>
              </a:rPr>
              <a:t>  </a:t>
            </a:r>
            <a:endParaRPr lang="en-ZA" sz="4000" b="1"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3936470555"/>
      </p:ext>
    </p:extLst>
  </p:cSld>
  <p:clrMapOvr>
    <a:masterClrMapping/>
  </p:clrMapOvr>
  <p:transition>
    <p:strips dir="l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61</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lstStyle/>
          <a:p>
            <a:pPr marL="0" lvl="0" indent="0" defTabSz="914400" eaLnBrk="0" fontAlgn="base" hangingPunct="0">
              <a:spcAft>
                <a:spcPct val="0"/>
              </a:spcAft>
              <a:buNone/>
            </a:pPr>
            <a:endParaRPr lang="en-GB" altLang="en-US" sz="1800" dirty="0" smtClean="0">
              <a:solidFill>
                <a:prstClr val="black"/>
              </a:solidFill>
              <a:latin typeface="Arial" panose="020B0604020202020204" pitchFamily="34" charset="0"/>
              <a:cs typeface="Arial" panose="020B0604020202020204" pitchFamily="34" charset="0"/>
            </a:endParaRPr>
          </a:p>
          <a:p>
            <a:endParaRPr lang="en-ZA" dirty="0"/>
          </a:p>
        </p:txBody>
      </p:sp>
      <p:sp>
        <p:nvSpPr>
          <p:cNvPr id="6" name="Rectangle 5"/>
          <p:cNvSpPr/>
          <p:nvPr/>
        </p:nvSpPr>
        <p:spPr>
          <a:xfrm>
            <a:off x="1007964" y="1288282"/>
            <a:ext cx="8352928" cy="1015663"/>
          </a:xfrm>
          <a:prstGeom prst="rect">
            <a:avLst/>
          </a:prstGeom>
        </p:spPr>
        <p:txBody>
          <a:bodyPr wrap="square">
            <a:spAutoFit/>
          </a:bodyPr>
          <a:lstStyle/>
          <a:p>
            <a:pPr defTabSz="914400" eaLnBrk="0" fontAlgn="base" hangingPunct="0">
              <a:spcAft>
                <a:spcPct val="0"/>
              </a:spcAft>
            </a:pPr>
            <a:r>
              <a:rPr lang="en-GB" altLang="en-US" b="1" dirty="0">
                <a:solidFill>
                  <a:prstClr val="black"/>
                </a:solidFill>
                <a:latin typeface="Arial" panose="020B0604020202020204" pitchFamily="34" charset="0"/>
                <a:cs typeface="Arial" panose="020B0604020202020204" pitchFamily="34" charset="0"/>
              </a:rPr>
              <a:t>6</a:t>
            </a:r>
            <a:r>
              <a:rPr lang="en-GB" altLang="en-US" b="1" dirty="0" smtClean="0">
                <a:solidFill>
                  <a:prstClr val="black"/>
                </a:solidFill>
                <a:latin typeface="Arial" panose="020B0604020202020204" pitchFamily="34" charset="0"/>
                <a:cs typeface="Arial" panose="020B0604020202020204" pitchFamily="34" charset="0"/>
              </a:rPr>
              <a:t>.1 </a:t>
            </a:r>
            <a:r>
              <a:rPr lang="en-GB" altLang="en-US" b="1" dirty="0">
                <a:solidFill>
                  <a:prstClr val="black"/>
                </a:solidFill>
                <a:latin typeface="Arial Narrow" panose="020B0606020202030204" pitchFamily="34" charset="0"/>
              </a:rPr>
              <a:t>Reflection of five years overall performance on </a:t>
            </a:r>
            <a:r>
              <a:rPr lang="en-GB" altLang="en-US" b="1" dirty="0" smtClean="0">
                <a:solidFill>
                  <a:prstClr val="black"/>
                </a:solidFill>
                <a:latin typeface="Arial Narrow" panose="020B0606020202030204" pitchFamily="34" charset="0"/>
              </a:rPr>
              <a:t>Municipal Transformation and Institutional Development</a:t>
            </a:r>
            <a:endParaRPr lang="en-ZA" dirty="0"/>
          </a:p>
          <a:p>
            <a:pPr lvl="0" defTabSz="914400" eaLnBrk="0" fontAlgn="base" hangingPunct="0">
              <a:spcAft>
                <a:spcPct val="0"/>
              </a:spcAft>
            </a:pPr>
            <a:endParaRPr lang="en-ZA"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97053862"/>
              </p:ext>
            </p:extLst>
          </p:nvPr>
        </p:nvGraphicFramePr>
        <p:xfrm>
          <a:off x="1007964" y="1996170"/>
          <a:ext cx="9421670" cy="3272296"/>
        </p:xfrm>
        <a:graphic>
          <a:graphicData uri="http://schemas.openxmlformats.org/drawingml/2006/table">
            <a:tbl>
              <a:tblPr firstRow="1" bandRow="1">
                <a:tableStyleId>{5C22544A-7EE6-4342-B048-85BDC9FD1C3A}</a:tableStyleId>
              </a:tblPr>
              <a:tblGrid>
                <a:gridCol w="2069913">
                  <a:extLst>
                    <a:ext uri="{9D8B030D-6E8A-4147-A177-3AD203B41FA5}">
                      <a16:colId xmlns:a16="http://schemas.microsoft.com/office/drawing/2014/main" val="20000"/>
                    </a:ext>
                  </a:extLst>
                </a:gridCol>
                <a:gridCol w="1142020">
                  <a:extLst>
                    <a:ext uri="{9D8B030D-6E8A-4147-A177-3AD203B41FA5}">
                      <a16:colId xmlns:a16="http://schemas.microsoft.com/office/drawing/2014/main" val="20001"/>
                    </a:ext>
                  </a:extLst>
                </a:gridCol>
                <a:gridCol w="1427526">
                  <a:extLst>
                    <a:ext uri="{9D8B030D-6E8A-4147-A177-3AD203B41FA5}">
                      <a16:colId xmlns:a16="http://schemas.microsoft.com/office/drawing/2014/main" val="20002"/>
                    </a:ext>
                  </a:extLst>
                </a:gridCol>
                <a:gridCol w="1356150">
                  <a:extLst>
                    <a:ext uri="{9D8B030D-6E8A-4147-A177-3AD203B41FA5}">
                      <a16:colId xmlns:a16="http://schemas.microsoft.com/office/drawing/2014/main" val="20003"/>
                    </a:ext>
                  </a:extLst>
                </a:gridCol>
                <a:gridCol w="713763">
                  <a:extLst>
                    <a:ext uri="{9D8B030D-6E8A-4147-A177-3AD203B41FA5}">
                      <a16:colId xmlns:a16="http://schemas.microsoft.com/office/drawing/2014/main" val="20004"/>
                    </a:ext>
                  </a:extLst>
                </a:gridCol>
                <a:gridCol w="2712298">
                  <a:extLst>
                    <a:ext uri="{9D8B030D-6E8A-4147-A177-3AD203B41FA5}">
                      <a16:colId xmlns:a16="http://schemas.microsoft.com/office/drawing/2014/main" val="20005"/>
                    </a:ext>
                  </a:extLst>
                </a:gridCol>
              </a:tblGrid>
              <a:tr h="1047256">
                <a:tc>
                  <a:txBody>
                    <a:bodyPr/>
                    <a:lstStyle/>
                    <a:p>
                      <a:r>
                        <a:rPr lang="en-GB" sz="2400" b="1" dirty="0" smtClean="0">
                          <a:solidFill>
                            <a:schemeClr val="tx1"/>
                          </a:solidFill>
                          <a:latin typeface="+mj-lt"/>
                          <a:cs typeface="Arial" pitchFamily="34" charset="0"/>
                        </a:rPr>
                        <a:t>Financial years</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Targets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r>
                        <a:rPr lang="en-ZA" sz="2400" b="1" dirty="0" smtClean="0">
                          <a:solidFill>
                            <a:schemeClr val="tx1"/>
                          </a:solidFill>
                          <a:latin typeface="+mj-lt"/>
                          <a:cs typeface="Arial" pitchFamily="34" charset="0"/>
                        </a:rPr>
                        <a:t>Not Achieved </a:t>
                      </a:r>
                      <a:endParaRPr lang="en-ZA" sz="2400" b="1" dirty="0">
                        <a:solidFill>
                          <a:schemeClr val="tx1"/>
                        </a:solidFill>
                        <a:latin typeface="+mj-lt"/>
                        <a:cs typeface="Arial" pitchFamily="34" charset="0"/>
                      </a:endParaRPr>
                    </a:p>
                  </a:txBody>
                  <a:tcPr>
                    <a:solidFill>
                      <a:schemeClr val="accent3">
                        <a:lumMod val="75000"/>
                      </a:schemeClr>
                    </a:solidFill>
                  </a:tcPr>
                </a:tc>
                <a:tc>
                  <a:txBody>
                    <a:bodyPr/>
                    <a:lstStyle/>
                    <a:p>
                      <a:endParaRPr lang="en-US" b="1" dirty="0" smtClean="0">
                        <a:solidFill>
                          <a:schemeClr val="tx1"/>
                        </a:solidFill>
                      </a:endParaRPr>
                    </a:p>
                    <a:p>
                      <a:r>
                        <a:rPr lang="en-US" b="1" dirty="0" smtClean="0">
                          <a:solidFill>
                            <a:schemeClr val="tx1"/>
                          </a:solidFill>
                        </a:rPr>
                        <a:t> % </a:t>
                      </a:r>
                      <a:endParaRPr lang="en-US" b="1" dirty="0">
                        <a:solidFill>
                          <a:schemeClr val="tx1"/>
                        </a:solidFill>
                      </a:endParaRPr>
                    </a:p>
                  </a:txBody>
                  <a:tcPr>
                    <a:solidFill>
                      <a:schemeClr val="accent3">
                        <a:lumMod val="75000"/>
                      </a:schemeClr>
                    </a:solidFill>
                  </a:tcPr>
                </a:tc>
                <a:tc>
                  <a:txBody>
                    <a:bodyPr/>
                    <a:lstStyle/>
                    <a:p>
                      <a:r>
                        <a:rPr lang="en-US" b="1" dirty="0" smtClean="0">
                          <a:solidFill>
                            <a:schemeClr val="tx1"/>
                          </a:solidFill>
                        </a:rPr>
                        <a:t>Remarks</a:t>
                      </a:r>
                      <a:endParaRPr lang="en-US" b="1" dirty="0">
                        <a:solidFill>
                          <a:schemeClr val="tx1"/>
                        </a:solidFill>
                      </a:endParaRPr>
                    </a:p>
                  </a:txBody>
                  <a:tcPr>
                    <a:solidFill>
                      <a:schemeClr val="accent3">
                        <a:lumMod val="75000"/>
                      </a:schemeClr>
                    </a:solidFill>
                  </a:tcPr>
                </a:tc>
                <a:extLst>
                  <a:ext uri="{0D108BD9-81ED-4DB2-BD59-A6C34878D82A}">
                    <a16:rowId xmlns:a16="http://schemas.microsoft.com/office/drawing/2014/main" val="10000"/>
                  </a:ext>
                </a:extLst>
              </a:tr>
              <a:tr h="435357">
                <a:tc>
                  <a:txBody>
                    <a:bodyPr/>
                    <a:lstStyle/>
                    <a:p>
                      <a:pPr marL="0" marR="0" algn="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2015/2016</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14</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10</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r">
                        <a:lnSpc>
                          <a:spcPct val="115000"/>
                        </a:lnSpc>
                        <a:spcBef>
                          <a:spcPts val="0"/>
                        </a:spcBef>
                        <a:spcAft>
                          <a:spcPts val="0"/>
                        </a:spcAft>
                      </a:pP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r"/>
                      <a:r>
                        <a:rPr lang="en-US" sz="2000" b="1" dirty="0" smtClean="0">
                          <a:latin typeface="Arial Narrow" panose="020B0606020202030204" pitchFamily="34" charset="0"/>
                        </a:rPr>
                        <a:t>71%</a:t>
                      </a:r>
                      <a:endParaRPr lang="en-US" sz="2000" b="1" dirty="0">
                        <a:latin typeface="Arial Narrow" panose="020B0606020202030204" pitchFamily="34" charset="0"/>
                      </a:endParaRPr>
                    </a:p>
                  </a:txBody>
                  <a:tcPr>
                    <a:solidFill>
                      <a:schemeClr val="accent3">
                        <a:lumMod val="60000"/>
                        <a:lumOff val="40000"/>
                      </a:schemeClr>
                    </a:solidFill>
                  </a:tcPr>
                </a:tc>
                <a:tc rowSpan="5">
                  <a:txBody>
                    <a:bodyPr/>
                    <a:lstStyle/>
                    <a:p>
                      <a:pPr algn="l"/>
                      <a:r>
                        <a:rPr lang="en-US" sz="2000" dirty="0" smtClean="0">
                          <a:latin typeface="Arial Narrow" panose="020B0606020202030204" pitchFamily="34" charset="0"/>
                        </a:rPr>
                        <a:t>The department had regressed in 2017/18 due to</a:t>
                      </a:r>
                      <a:r>
                        <a:rPr lang="en-US" sz="2000" baseline="0" dirty="0" smtClean="0">
                          <a:latin typeface="Arial Narrow" panose="020B0606020202030204" pitchFamily="34" charset="0"/>
                        </a:rPr>
                        <a:t> instability, managers were rotating on a 3 months periods after the lapse of contract of senior manager.</a:t>
                      </a:r>
                      <a:endParaRPr lang="en-US" sz="2000" dirty="0">
                        <a:latin typeface="Arial Narrow" panose="020B0606020202030204" pitchFamily="34" charset="0"/>
                      </a:endParaRPr>
                    </a:p>
                  </a:txBody>
                  <a:tcPr>
                    <a:solidFill>
                      <a:schemeClr val="accent3">
                        <a:lumMod val="60000"/>
                        <a:lumOff val="40000"/>
                      </a:schemeClr>
                    </a:solidFill>
                  </a:tcPr>
                </a:tc>
                <a:extLst>
                  <a:ext uri="{0D108BD9-81ED-4DB2-BD59-A6C34878D82A}">
                    <a16:rowId xmlns:a16="http://schemas.microsoft.com/office/drawing/2014/main" val="10001"/>
                  </a:ext>
                </a:extLst>
              </a:tr>
              <a:tr h="435357">
                <a:tc>
                  <a:txBody>
                    <a:bodyPr/>
                    <a:lstStyle/>
                    <a:p>
                      <a:pPr marL="0" marR="0" algn="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2016/2017</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28</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25</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r">
                        <a:lnSpc>
                          <a:spcPct val="115000"/>
                        </a:lnSpc>
                        <a:spcBef>
                          <a:spcPts val="0"/>
                        </a:spcBef>
                        <a:spcAft>
                          <a:spcPts val="0"/>
                        </a:spcAft>
                      </a:pP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r"/>
                      <a:r>
                        <a:rPr lang="en-US" sz="2000" b="1" dirty="0" smtClean="0">
                          <a:latin typeface="Arial Narrow" panose="020B0606020202030204" pitchFamily="34" charset="0"/>
                        </a:rPr>
                        <a:t>89%</a:t>
                      </a:r>
                      <a:endParaRPr lang="en-US" sz="20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2"/>
                  </a:ext>
                </a:extLst>
              </a:tr>
              <a:tr h="435357">
                <a:tc>
                  <a:txBody>
                    <a:bodyPr/>
                    <a:lstStyle/>
                    <a:p>
                      <a:pPr marL="0" marR="0" algn="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2017/2018</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30</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21</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r">
                        <a:lnSpc>
                          <a:spcPct val="115000"/>
                        </a:lnSpc>
                        <a:spcBef>
                          <a:spcPts val="0"/>
                        </a:spcBef>
                        <a:spcAft>
                          <a:spcPts val="0"/>
                        </a:spcAft>
                      </a:pP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r"/>
                      <a:r>
                        <a:rPr lang="en-US" sz="2000" b="1" dirty="0" smtClean="0">
                          <a:latin typeface="Arial Narrow" panose="020B0606020202030204" pitchFamily="34" charset="0"/>
                        </a:rPr>
                        <a:t>70%</a:t>
                      </a:r>
                      <a:endParaRPr lang="en-US" sz="20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3"/>
                  </a:ext>
                </a:extLst>
              </a:tr>
              <a:tr h="435357">
                <a:tc>
                  <a:txBody>
                    <a:bodyPr/>
                    <a:lstStyle/>
                    <a:p>
                      <a:pPr marL="0" marR="0" algn="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2018/2019</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34</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31</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r">
                        <a:lnSpc>
                          <a:spcPct val="115000"/>
                        </a:lnSpc>
                        <a:spcBef>
                          <a:spcPts val="0"/>
                        </a:spcBef>
                        <a:spcAft>
                          <a:spcPts val="0"/>
                        </a:spcAft>
                      </a:pP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r"/>
                      <a:r>
                        <a:rPr lang="en-US" sz="2000" b="1" dirty="0" smtClean="0">
                          <a:latin typeface="Arial Narrow" panose="020B0606020202030204" pitchFamily="34" charset="0"/>
                        </a:rPr>
                        <a:t>91%</a:t>
                      </a:r>
                      <a:endParaRPr lang="en-US" sz="20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4"/>
                  </a:ext>
                </a:extLst>
              </a:tr>
              <a:tr h="435357">
                <a:tc>
                  <a:txBody>
                    <a:bodyPr/>
                    <a:lstStyle/>
                    <a:p>
                      <a:pPr marL="0" marR="0" algn="r">
                        <a:lnSpc>
                          <a:spcPct val="115000"/>
                        </a:lnSpc>
                        <a:spcBef>
                          <a:spcPts val="0"/>
                        </a:spcBef>
                        <a:spcAft>
                          <a:spcPts val="0"/>
                        </a:spcAft>
                      </a:pPr>
                      <a:r>
                        <a:rPr lang="en-US" sz="2000" dirty="0" smtClean="0">
                          <a:effectLst/>
                          <a:latin typeface="Arial Narrow" panose="020B0606020202030204" pitchFamily="34" charset="0"/>
                          <a:ea typeface="Times New Roman" panose="02020603050405020304" pitchFamily="18" charset="0"/>
                          <a:cs typeface="Times New Roman" panose="02020603050405020304" pitchFamily="18" charset="0"/>
                        </a:rPr>
                        <a:t>2019/2020</a:t>
                      </a: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37</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457200" algn="r">
                        <a:lnSpc>
                          <a:spcPct val="107000"/>
                        </a:lnSpc>
                        <a:spcAft>
                          <a:spcPts val="0"/>
                        </a:spcAft>
                      </a:pPr>
                      <a:r>
                        <a:rPr lang="en-GB" sz="2000" dirty="0" smtClean="0">
                          <a:effectLst/>
                          <a:latin typeface="Arial Narrow" panose="020B0606020202030204" pitchFamily="34" charset="0"/>
                          <a:ea typeface="Calibri" panose="020F0502020204030204" pitchFamily="34" charset="0"/>
                          <a:cs typeface="Times New Roman" panose="02020603050405020304" pitchFamily="18" charset="0"/>
                        </a:rPr>
                        <a:t>36</a:t>
                      </a:r>
                      <a:endParaRPr lang="en-ZA"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marL="0" marR="0" algn="r">
                        <a:lnSpc>
                          <a:spcPct val="115000"/>
                        </a:lnSpc>
                        <a:spcBef>
                          <a:spcPts val="0"/>
                        </a:spcBef>
                        <a:spcAft>
                          <a:spcPts val="0"/>
                        </a:spcAft>
                      </a:pPr>
                      <a:endParaRPr lang="en-US" sz="20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solidFill>
                      <a:schemeClr val="accent3">
                        <a:lumMod val="60000"/>
                        <a:lumOff val="40000"/>
                      </a:schemeClr>
                    </a:solidFill>
                  </a:tcPr>
                </a:tc>
                <a:tc>
                  <a:txBody>
                    <a:bodyPr/>
                    <a:lstStyle/>
                    <a:p>
                      <a:pPr algn="r"/>
                      <a:r>
                        <a:rPr lang="en-US" sz="2000" b="1" dirty="0" smtClean="0">
                          <a:latin typeface="Arial Narrow" panose="020B0606020202030204" pitchFamily="34" charset="0"/>
                        </a:rPr>
                        <a:t>97%</a:t>
                      </a:r>
                      <a:endParaRPr lang="en-US" sz="2000" b="1" dirty="0">
                        <a:latin typeface="Arial Narrow" panose="020B0606020202030204" pitchFamily="34" charset="0"/>
                      </a:endParaRPr>
                    </a:p>
                  </a:txBody>
                  <a:tcPr>
                    <a:solidFill>
                      <a:schemeClr val="accent3">
                        <a:lumMod val="60000"/>
                        <a:lumOff val="40000"/>
                      </a:schemeClr>
                    </a:solidFill>
                  </a:tcPr>
                </a:tc>
                <a:tc vMerge="1">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90623512"/>
      </p:ext>
    </p:extLst>
  </p:cSld>
  <p:clrMapOvr>
    <a:masterClrMapping/>
  </p:clrMapOvr>
  <p:transition>
    <p:strips dir="l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62</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lstStyle/>
          <a:p>
            <a:pPr marL="0" lvl="0" indent="0" defTabSz="914400" eaLnBrk="0" fontAlgn="base" hangingPunct="0">
              <a:spcAft>
                <a:spcPct val="0"/>
              </a:spcAft>
              <a:buNone/>
            </a:pPr>
            <a:endParaRPr lang="en-GB" altLang="en-US" sz="1800" dirty="0" smtClean="0">
              <a:solidFill>
                <a:prstClr val="black"/>
              </a:solidFill>
              <a:latin typeface="Arial" panose="020B0604020202020204" pitchFamily="34" charset="0"/>
              <a:cs typeface="Arial" panose="020B0604020202020204" pitchFamily="34" charset="0"/>
            </a:endParaRPr>
          </a:p>
          <a:p>
            <a:endParaRPr lang="en-ZA" dirty="0"/>
          </a:p>
        </p:txBody>
      </p:sp>
      <p:sp>
        <p:nvSpPr>
          <p:cNvPr id="6" name="Rectangle 5"/>
          <p:cNvSpPr/>
          <p:nvPr/>
        </p:nvSpPr>
        <p:spPr>
          <a:xfrm>
            <a:off x="1007964" y="1288282"/>
            <a:ext cx="8352928" cy="707886"/>
          </a:xfrm>
          <a:prstGeom prst="rect">
            <a:avLst/>
          </a:prstGeom>
        </p:spPr>
        <p:txBody>
          <a:bodyPr wrap="square">
            <a:spAutoFit/>
          </a:bodyPr>
          <a:lstStyle/>
          <a:p>
            <a:pPr lvl="0" defTabSz="914400" eaLnBrk="0" fontAlgn="base" hangingPunct="0">
              <a:spcAft>
                <a:spcPct val="0"/>
              </a:spcAft>
            </a:pPr>
            <a:r>
              <a:rPr lang="en-GB" altLang="en-US" b="1" dirty="0" smtClean="0">
                <a:solidFill>
                  <a:prstClr val="black"/>
                </a:solidFill>
                <a:latin typeface="Arial" panose="020B0604020202020204" pitchFamily="34" charset="0"/>
                <a:cs typeface="Arial" panose="020B0604020202020204" pitchFamily="34" charset="0"/>
              </a:rPr>
              <a:t>6.2 </a:t>
            </a:r>
            <a:r>
              <a:rPr lang="en-GB" altLang="en-US" b="1" dirty="0">
                <a:solidFill>
                  <a:prstClr val="black"/>
                </a:solidFill>
                <a:latin typeface="Arial" panose="020B0604020202020204" pitchFamily="34" charset="0"/>
                <a:cs typeface="Arial" panose="020B0604020202020204" pitchFamily="34" charset="0"/>
              </a:rPr>
              <a:t>Filling of Senior Manager posts and minimum Competency</a:t>
            </a:r>
          </a:p>
          <a:p>
            <a:pPr lvl="0" defTabSz="914400" eaLnBrk="0" fontAlgn="base" hangingPunct="0">
              <a:spcAft>
                <a:spcPct val="0"/>
              </a:spcAft>
            </a:pPr>
            <a:r>
              <a:rPr lang="en-GB" altLang="en-US" dirty="0">
                <a:solidFill>
                  <a:prstClr val="black"/>
                </a:solidFill>
                <a:latin typeface="Arial" panose="020B0604020202020204" pitchFamily="34" charset="0"/>
                <a:cs typeface="Arial" panose="020B0604020202020204" pitchFamily="34" charset="0"/>
              </a:rPr>
              <a:t>  </a:t>
            </a:r>
            <a:endParaRPr lang="en-ZA" dirty="0">
              <a:latin typeface="Arial" pitchFamily="34" charset="0"/>
              <a:cs typeface="Arial" pitchFamily="34" charset="0"/>
            </a:endParaRPr>
          </a:p>
        </p:txBody>
      </p:sp>
      <p:graphicFrame>
        <p:nvGraphicFramePr>
          <p:cNvPr id="10" name="Content Placeholder 6"/>
          <p:cNvGraphicFramePr>
            <a:graphicFrameLocks/>
          </p:cNvGraphicFramePr>
          <p:nvPr>
            <p:extLst>
              <p:ext uri="{D42A27DB-BD31-4B8C-83A1-F6EECF244321}">
                <p14:modId xmlns:p14="http://schemas.microsoft.com/office/powerpoint/2010/main" val="85798365"/>
              </p:ext>
            </p:extLst>
          </p:nvPr>
        </p:nvGraphicFramePr>
        <p:xfrm>
          <a:off x="995463" y="1637779"/>
          <a:ext cx="9649073" cy="4112980"/>
        </p:xfrm>
        <a:graphic>
          <a:graphicData uri="http://schemas.openxmlformats.org/drawingml/2006/table">
            <a:tbl>
              <a:tblPr firstRow="1" bandRow="1">
                <a:tableStyleId>{5C22544A-7EE6-4342-B048-85BDC9FD1C3A}</a:tableStyleId>
              </a:tblPr>
              <a:tblGrid>
                <a:gridCol w="1572439">
                  <a:extLst>
                    <a:ext uri="{9D8B030D-6E8A-4147-A177-3AD203B41FA5}">
                      <a16:colId xmlns:a16="http://schemas.microsoft.com/office/drawing/2014/main" val="20000"/>
                    </a:ext>
                  </a:extLst>
                </a:gridCol>
                <a:gridCol w="1292321">
                  <a:extLst>
                    <a:ext uri="{9D8B030D-6E8A-4147-A177-3AD203B41FA5}">
                      <a16:colId xmlns:a16="http://schemas.microsoft.com/office/drawing/2014/main" val="20001"/>
                    </a:ext>
                  </a:extLst>
                </a:gridCol>
                <a:gridCol w="1527728">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gridCol w="2016225">
                  <a:extLst>
                    <a:ext uri="{9D8B030D-6E8A-4147-A177-3AD203B41FA5}">
                      <a16:colId xmlns:a16="http://schemas.microsoft.com/office/drawing/2014/main" val="20005"/>
                    </a:ext>
                  </a:extLst>
                </a:gridCol>
              </a:tblGrid>
              <a:tr h="731112">
                <a:tc>
                  <a:txBody>
                    <a:bodyPr/>
                    <a:lstStyle/>
                    <a:p>
                      <a:pPr algn="ctr">
                        <a:lnSpc>
                          <a:spcPct val="107000"/>
                        </a:lnSpc>
                        <a:spcAft>
                          <a:spcPts val="800"/>
                        </a:spcAft>
                      </a:pPr>
                      <a:r>
                        <a:rPr lang="en-ZA" sz="1600" b="0" dirty="0" smtClean="0">
                          <a:solidFill>
                            <a:schemeClr val="tx1"/>
                          </a:solidFill>
                          <a:effectLst/>
                          <a:latin typeface="Arial" panose="020B0604020202020204" pitchFamily="34" charset="0"/>
                          <a:ea typeface="Arial" panose="020B0604020202020204" pitchFamily="34" charset="0"/>
                        </a:rPr>
                        <a:t>Employee Title</a:t>
                      </a:r>
                      <a:endParaRPr lang="en-ZA" sz="1600" b="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b="0" dirty="0" smtClean="0">
                          <a:solidFill>
                            <a:schemeClr val="tx1"/>
                          </a:solidFill>
                          <a:effectLst/>
                          <a:latin typeface="Arial" panose="020B0604020202020204" pitchFamily="34" charset="0"/>
                          <a:ea typeface="Arial" panose="020B0604020202020204" pitchFamily="34" charset="0"/>
                        </a:rPr>
                        <a:t>Period Appointed</a:t>
                      </a:r>
                      <a:endParaRPr lang="en-ZA" sz="1600" b="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b="0" dirty="0" smtClean="0">
                          <a:solidFill>
                            <a:schemeClr val="tx1"/>
                          </a:solidFill>
                          <a:effectLst/>
                          <a:latin typeface="Arial" panose="020B0604020202020204" pitchFamily="34" charset="0"/>
                          <a:ea typeface="Arial" panose="020B0604020202020204" pitchFamily="34" charset="0"/>
                        </a:rPr>
                        <a:t>Termination Period</a:t>
                      </a:r>
                      <a:endParaRPr lang="en-ZA" sz="1600" b="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b="0" dirty="0" smtClean="0">
                          <a:solidFill>
                            <a:schemeClr val="tx1"/>
                          </a:solidFill>
                          <a:effectLst/>
                          <a:latin typeface="Arial" panose="020B0604020202020204" pitchFamily="34" charset="0"/>
                          <a:ea typeface="Arial" panose="020B0604020202020204" pitchFamily="34" charset="0"/>
                        </a:rPr>
                        <a:t>Employment &amp; Performance Contracts</a:t>
                      </a:r>
                      <a:endParaRPr lang="en-ZA" sz="1600" b="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b="0" dirty="0" smtClean="0">
                          <a:solidFill>
                            <a:schemeClr val="tx1"/>
                          </a:solidFill>
                          <a:effectLst/>
                          <a:latin typeface="Arial" panose="020B0604020202020204" pitchFamily="34" charset="0"/>
                          <a:ea typeface="Arial" panose="020B0604020202020204" pitchFamily="34" charset="0"/>
                        </a:rPr>
                        <a:t>Minimum Competency</a:t>
                      </a:r>
                      <a:endParaRPr lang="en-ZA" sz="1600" b="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marL="0" marR="0" indent="0" algn="ctr" defTabSz="1072827" rtl="0" eaLnBrk="1" fontAlgn="auto" latinLnBrk="0" hangingPunct="1">
                        <a:lnSpc>
                          <a:spcPct val="107000"/>
                        </a:lnSpc>
                        <a:spcBef>
                          <a:spcPts val="0"/>
                        </a:spcBef>
                        <a:spcAft>
                          <a:spcPts val="800"/>
                        </a:spcAft>
                        <a:buClrTx/>
                        <a:buSzTx/>
                        <a:buFontTx/>
                        <a:buNone/>
                        <a:tabLst/>
                        <a:defRPr/>
                      </a:pPr>
                      <a:r>
                        <a:rPr lang="en-US" sz="16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Comments</a:t>
                      </a:r>
                    </a:p>
                    <a:p>
                      <a:pPr algn="ctr">
                        <a:lnSpc>
                          <a:spcPct val="107000"/>
                        </a:lnSpc>
                        <a:spcAft>
                          <a:spcPts val="800"/>
                        </a:spcAft>
                      </a:pPr>
                      <a:endParaRPr lang="en-ZA" sz="1600" b="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0"/>
                  </a:ext>
                </a:extLst>
              </a:tr>
              <a:tr h="1476280">
                <a:tc>
                  <a:txBody>
                    <a:bodyPr/>
                    <a:lstStyle/>
                    <a:p>
                      <a:pPr>
                        <a:lnSpc>
                          <a:spcPct val="107000"/>
                        </a:lnSpc>
                        <a:spcAft>
                          <a:spcPts val="800"/>
                        </a:spcAft>
                      </a:pPr>
                      <a:r>
                        <a:rPr lang="en-ZA" sz="1600" dirty="0">
                          <a:effectLst/>
                          <a:latin typeface="Arial" panose="020B0604020202020204" pitchFamily="34" charset="0"/>
                          <a:ea typeface="Arial" panose="020B0604020202020204" pitchFamily="34" charset="0"/>
                        </a:rPr>
                        <a:t>Municipal Manager</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ZA" sz="1600" dirty="0">
                          <a:effectLst/>
                          <a:latin typeface="Arial" panose="020B0604020202020204" pitchFamily="34" charset="0"/>
                          <a:ea typeface="Arial" panose="020B0604020202020204" pitchFamily="34" charset="0"/>
                        </a:rPr>
                        <a:t>01 July 2018</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ZA" sz="1600" dirty="0">
                          <a:effectLst/>
                          <a:latin typeface="Arial" panose="020B0604020202020204" pitchFamily="34" charset="0"/>
                          <a:ea typeface="Arial" panose="020B0604020202020204" pitchFamily="34" charset="0"/>
                        </a:rPr>
                        <a:t>One year after term of new Council</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dirty="0">
                          <a:effectLst/>
                          <a:latin typeface="Arial" panose="020B0604020202020204" pitchFamily="34" charset="0"/>
                          <a:ea typeface="Arial" panose="020B0604020202020204" pitchFamily="34" charset="0"/>
                        </a:rPr>
                        <a:t>Yes</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dirty="0">
                          <a:effectLst/>
                          <a:latin typeface="Arial" panose="020B0604020202020204" pitchFamily="34" charset="0"/>
                          <a:ea typeface="Arial" panose="020B0604020202020204" pitchFamily="34" charset="0"/>
                        </a:rPr>
                        <a:t>Yes</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l">
                        <a:lnSpc>
                          <a:spcPct val="107000"/>
                        </a:lnSpc>
                        <a:spcAft>
                          <a:spcPts val="800"/>
                        </a:spcAft>
                      </a:pPr>
                      <a:r>
                        <a:rPr lang="en-GB" sz="1600" dirty="0" smtClean="0">
                          <a:effectLst/>
                          <a:latin typeface="Calibri" panose="020F0502020204030204" pitchFamily="34" charset="0"/>
                          <a:ea typeface="Calibri" panose="020F0502020204030204" pitchFamily="34" charset="0"/>
                        </a:rPr>
                        <a:t>MM joined municipality after serving her five years contract</a:t>
                      </a:r>
                      <a:r>
                        <a:rPr lang="en-GB" sz="1600" baseline="0" dirty="0" smtClean="0">
                          <a:effectLst/>
                          <a:latin typeface="Calibri" panose="020F0502020204030204" pitchFamily="34" charset="0"/>
                          <a:ea typeface="Calibri" panose="020F0502020204030204" pitchFamily="34" charset="0"/>
                        </a:rPr>
                        <a:t> with previous employer which ended 17 Jan 2018</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1"/>
                  </a:ext>
                </a:extLst>
              </a:tr>
              <a:tr h="732620">
                <a:tc>
                  <a:txBody>
                    <a:bodyPr/>
                    <a:lstStyle/>
                    <a:p>
                      <a:pPr>
                        <a:lnSpc>
                          <a:spcPct val="107000"/>
                        </a:lnSpc>
                        <a:spcAft>
                          <a:spcPts val="800"/>
                        </a:spcAft>
                      </a:pPr>
                      <a:r>
                        <a:rPr lang="en-ZA" sz="1600">
                          <a:effectLst/>
                          <a:latin typeface="Arial" panose="020B0604020202020204" pitchFamily="34" charset="0"/>
                          <a:ea typeface="Arial" panose="020B0604020202020204" pitchFamily="34" charset="0"/>
                        </a:rPr>
                        <a:t>Chief Financial Officer(CFO)</a:t>
                      </a:r>
                      <a:endParaRPr lang="en-ZA" sz="160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ZA" sz="1600" dirty="0">
                          <a:effectLst/>
                          <a:latin typeface="Arial" panose="020B0604020202020204" pitchFamily="34" charset="0"/>
                          <a:ea typeface="Arial" panose="020B0604020202020204" pitchFamily="34" charset="0"/>
                        </a:rPr>
                        <a:t>01 August 2016</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ZA" sz="1600" dirty="0">
                          <a:effectLst/>
                          <a:latin typeface="Arial" panose="020B0604020202020204" pitchFamily="34" charset="0"/>
                          <a:ea typeface="Arial" panose="020B0604020202020204" pitchFamily="34" charset="0"/>
                        </a:rPr>
                        <a:t>31</a:t>
                      </a:r>
                      <a:r>
                        <a:rPr lang="en-ZA" sz="1600" baseline="30000" dirty="0">
                          <a:effectLst/>
                          <a:latin typeface="Arial" panose="020B0604020202020204" pitchFamily="34" charset="0"/>
                          <a:ea typeface="Arial" panose="020B0604020202020204" pitchFamily="34" charset="0"/>
                        </a:rPr>
                        <a:t>st</a:t>
                      </a:r>
                      <a:r>
                        <a:rPr lang="en-ZA" sz="1600" dirty="0">
                          <a:effectLst/>
                          <a:latin typeface="Arial" panose="020B0604020202020204" pitchFamily="34" charset="0"/>
                          <a:ea typeface="Arial" panose="020B0604020202020204" pitchFamily="34" charset="0"/>
                        </a:rPr>
                        <a:t> July 2021</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dirty="0">
                          <a:effectLst/>
                          <a:latin typeface="Arial" panose="020B0604020202020204" pitchFamily="34" charset="0"/>
                          <a:ea typeface="Arial" panose="020B0604020202020204" pitchFamily="34" charset="0"/>
                        </a:rPr>
                        <a:t>Yes</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dirty="0">
                          <a:effectLst/>
                          <a:latin typeface="Arial" panose="020B0604020202020204" pitchFamily="34" charset="0"/>
                          <a:ea typeface="Arial" panose="020B0604020202020204" pitchFamily="34" charset="0"/>
                        </a:rPr>
                        <a:t>Yes</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l">
                        <a:lnSpc>
                          <a:spcPct val="107000"/>
                        </a:lnSpc>
                        <a:spcAft>
                          <a:spcPts val="800"/>
                        </a:spcAft>
                      </a:pPr>
                      <a:r>
                        <a:rPr lang="en-GB" sz="1600" dirty="0" smtClean="0">
                          <a:effectLst/>
                          <a:latin typeface="Calibri" panose="020F0502020204030204" pitchFamily="34" charset="0"/>
                          <a:ea typeface="Calibri" panose="020F0502020204030204" pitchFamily="34" charset="0"/>
                        </a:rPr>
                        <a:t>Promoted</a:t>
                      </a:r>
                      <a:r>
                        <a:rPr lang="en-GB" sz="1600" baseline="0" dirty="0" smtClean="0">
                          <a:effectLst/>
                          <a:latin typeface="Calibri" panose="020F0502020204030204" pitchFamily="34" charset="0"/>
                          <a:ea typeface="Calibri" panose="020F0502020204030204" pitchFamily="34" charset="0"/>
                        </a:rPr>
                        <a:t> within the institution</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2"/>
                  </a:ext>
                </a:extLst>
              </a:tr>
              <a:tr h="978998">
                <a:tc>
                  <a:txBody>
                    <a:bodyPr/>
                    <a:lstStyle/>
                    <a:p>
                      <a:pPr>
                        <a:lnSpc>
                          <a:spcPct val="107000"/>
                        </a:lnSpc>
                        <a:spcAft>
                          <a:spcPts val="800"/>
                        </a:spcAft>
                      </a:pPr>
                      <a:r>
                        <a:rPr lang="en-ZA" sz="1600" dirty="0">
                          <a:effectLst/>
                          <a:latin typeface="Arial" panose="020B0604020202020204" pitchFamily="34" charset="0"/>
                          <a:ea typeface="Arial" panose="020B0604020202020204" pitchFamily="34" charset="0"/>
                        </a:rPr>
                        <a:t>Senior Manager Infrastructure services</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ZA" sz="1600">
                          <a:effectLst/>
                          <a:latin typeface="Arial" panose="020B0604020202020204" pitchFamily="34" charset="0"/>
                          <a:ea typeface="Arial" panose="020B0604020202020204" pitchFamily="34" charset="0"/>
                        </a:rPr>
                        <a:t> 02 May 2019</a:t>
                      </a:r>
                      <a:endParaRPr lang="en-ZA" sz="160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ZA" sz="1600" dirty="0">
                          <a:effectLst/>
                          <a:latin typeface="Arial" panose="020B0604020202020204" pitchFamily="34" charset="0"/>
                          <a:ea typeface="Arial" panose="020B0604020202020204" pitchFamily="34" charset="0"/>
                        </a:rPr>
                        <a:t>30</a:t>
                      </a:r>
                      <a:r>
                        <a:rPr lang="en-ZA" sz="1600" baseline="30000" dirty="0">
                          <a:effectLst/>
                          <a:latin typeface="Arial" panose="020B0604020202020204" pitchFamily="34" charset="0"/>
                          <a:ea typeface="Arial" panose="020B0604020202020204" pitchFamily="34" charset="0"/>
                        </a:rPr>
                        <a:t>th</a:t>
                      </a:r>
                      <a:r>
                        <a:rPr lang="en-ZA" sz="1600" dirty="0">
                          <a:effectLst/>
                          <a:latin typeface="Arial" panose="020B0604020202020204" pitchFamily="34" charset="0"/>
                          <a:ea typeface="Arial" panose="020B0604020202020204" pitchFamily="34" charset="0"/>
                        </a:rPr>
                        <a:t> April 2024</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a:effectLst/>
                          <a:latin typeface="Arial" panose="020B0604020202020204" pitchFamily="34" charset="0"/>
                          <a:ea typeface="Arial" panose="020B0604020202020204" pitchFamily="34" charset="0"/>
                        </a:rPr>
                        <a:t>Yes</a:t>
                      </a:r>
                      <a:endParaRPr lang="en-ZA" sz="160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dirty="0">
                          <a:effectLst/>
                          <a:latin typeface="Arial" panose="020B0604020202020204" pitchFamily="34" charset="0"/>
                          <a:ea typeface="Arial" panose="020B0604020202020204" pitchFamily="34" charset="0"/>
                        </a:rPr>
                        <a:t>Yes</a:t>
                      </a: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marL="0" marR="0" indent="0" algn="l" defTabSz="1072827" rtl="0" eaLnBrk="1" fontAlgn="auto" latinLnBrk="0" hangingPunct="1">
                        <a:lnSpc>
                          <a:spcPct val="107000"/>
                        </a:lnSpc>
                        <a:spcBef>
                          <a:spcPts val="0"/>
                        </a:spcBef>
                        <a:spcAft>
                          <a:spcPts val="800"/>
                        </a:spcAft>
                        <a:buClrTx/>
                        <a:buSzTx/>
                        <a:buFontTx/>
                        <a:buNone/>
                        <a:tabLst/>
                        <a:defRPr/>
                      </a:pPr>
                      <a:r>
                        <a:rPr lang="en-GB" sz="1600" dirty="0" smtClean="0">
                          <a:effectLst/>
                          <a:latin typeface="Calibri" panose="020F0502020204030204" pitchFamily="34" charset="0"/>
                          <a:ea typeface="Calibri" panose="020F0502020204030204" pitchFamily="34" charset="0"/>
                        </a:rPr>
                        <a:t>Promoted</a:t>
                      </a:r>
                      <a:r>
                        <a:rPr lang="en-GB" sz="1600" baseline="0" dirty="0" smtClean="0">
                          <a:effectLst/>
                          <a:latin typeface="Calibri" panose="020F0502020204030204" pitchFamily="34" charset="0"/>
                          <a:ea typeface="Calibri" panose="020F0502020204030204" pitchFamily="34" charset="0"/>
                        </a:rPr>
                        <a:t> within the institution</a:t>
                      </a:r>
                      <a:endParaRPr lang="en-ZA" sz="1600" dirty="0" smtClean="0">
                        <a:effectLst/>
                        <a:latin typeface="Calibri" panose="020F0502020204030204" pitchFamily="34" charset="0"/>
                        <a:ea typeface="Calibri" panose="020F0502020204030204" pitchFamily="34" charset="0"/>
                      </a:endParaRPr>
                    </a:p>
                    <a:p>
                      <a:pPr algn="l">
                        <a:lnSpc>
                          <a:spcPct val="107000"/>
                        </a:lnSpc>
                        <a:spcAft>
                          <a:spcPts val="800"/>
                        </a:spcAft>
                      </a:pPr>
                      <a:endParaRPr lang="en-ZA" sz="16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30155011"/>
      </p:ext>
    </p:extLst>
  </p:cSld>
  <p:clrMapOvr>
    <a:masterClrMapping/>
  </p:clrMapOvr>
  <p:transition>
    <p:strips dir="l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63</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7" name="Content Placeholder 6"/>
          <p:cNvSpPr>
            <a:spLocks noGrp="1"/>
          </p:cNvSpPr>
          <p:nvPr>
            <p:ph idx="1"/>
          </p:nvPr>
        </p:nvSpPr>
        <p:spPr/>
        <p:txBody>
          <a:bodyPr/>
          <a:lstStyle/>
          <a:p>
            <a:pPr marL="0" lvl="0" indent="0" defTabSz="914400" eaLnBrk="0" fontAlgn="base" hangingPunct="0">
              <a:spcAft>
                <a:spcPct val="0"/>
              </a:spcAft>
              <a:buNone/>
            </a:pPr>
            <a:endParaRPr lang="en-GB" altLang="en-US" sz="1800" dirty="0" smtClean="0">
              <a:solidFill>
                <a:prstClr val="black"/>
              </a:solidFill>
              <a:latin typeface="Arial" panose="020B0604020202020204" pitchFamily="34" charset="0"/>
              <a:cs typeface="Arial" panose="020B0604020202020204" pitchFamily="34" charset="0"/>
            </a:endParaRPr>
          </a:p>
          <a:p>
            <a:endParaRPr lang="en-ZA" dirty="0"/>
          </a:p>
        </p:txBody>
      </p:sp>
      <p:sp>
        <p:nvSpPr>
          <p:cNvPr id="6" name="Rectangle 5"/>
          <p:cNvSpPr/>
          <p:nvPr/>
        </p:nvSpPr>
        <p:spPr>
          <a:xfrm>
            <a:off x="1007964" y="1288282"/>
            <a:ext cx="8928992" cy="1015663"/>
          </a:xfrm>
          <a:prstGeom prst="rect">
            <a:avLst/>
          </a:prstGeom>
        </p:spPr>
        <p:txBody>
          <a:bodyPr wrap="square">
            <a:spAutoFit/>
          </a:bodyPr>
          <a:lstStyle/>
          <a:p>
            <a:pPr lvl="0" defTabSz="914400" eaLnBrk="0" fontAlgn="base" hangingPunct="0">
              <a:spcAft>
                <a:spcPct val="0"/>
              </a:spcAft>
            </a:pPr>
            <a:r>
              <a:rPr lang="en-GB" altLang="en-US" b="1" dirty="0" smtClean="0">
                <a:solidFill>
                  <a:prstClr val="black"/>
                </a:solidFill>
                <a:latin typeface="Arial" panose="020B0604020202020204" pitchFamily="34" charset="0"/>
                <a:cs typeface="Arial" panose="020B0604020202020204" pitchFamily="34" charset="0"/>
              </a:rPr>
              <a:t>6.2 Filling </a:t>
            </a:r>
            <a:r>
              <a:rPr lang="en-GB" altLang="en-US" b="1" dirty="0">
                <a:solidFill>
                  <a:prstClr val="black"/>
                </a:solidFill>
                <a:latin typeface="Arial" panose="020B0604020202020204" pitchFamily="34" charset="0"/>
                <a:cs typeface="Arial" panose="020B0604020202020204" pitchFamily="34" charset="0"/>
              </a:rPr>
              <a:t>of Senior Manager posts and minimum </a:t>
            </a:r>
            <a:r>
              <a:rPr lang="en-GB" altLang="en-US" b="1" dirty="0" smtClean="0">
                <a:solidFill>
                  <a:prstClr val="black"/>
                </a:solidFill>
                <a:latin typeface="Arial" panose="020B0604020202020204" pitchFamily="34" charset="0"/>
                <a:cs typeface="Arial" panose="020B0604020202020204" pitchFamily="34" charset="0"/>
              </a:rPr>
              <a:t>Competency Continues</a:t>
            </a:r>
            <a:endParaRPr lang="en-GB" altLang="en-US" b="1" dirty="0">
              <a:solidFill>
                <a:prstClr val="black"/>
              </a:solidFill>
              <a:latin typeface="Arial" panose="020B0604020202020204" pitchFamily="34" charset="0"/>
              <a:cs typeface="Arial" panose="020B0604020202020204" pitchFamily="34" charset="0"/>
            </a:endParaRPr>
          </a:p>
          <a:p>
            <a:pPr lvl="0" defTabSz="914400" eaLnBrk="0" fontAlgn="base" hangingPunct="0">
              <a:spcAft>
                <a:spcPct val="0"/>
              </a:spcAft>
            </a:pPr>
            <a:r>
              <a:rPr lang="en-GB" altLang="en-US" b="1" dirty="0">
                <a:solidFill>
                  <a:prstClr val="black"/>
                </a:solidFill>
                <a:latin typeface="Arial" panose="020B0604020202020204" pitchFamily="34" charset="0"/>
                <a:cs typeface="Arial" panose="020B0604020202020204" pitchFamily="34" charset="0"/>
              </a:rPr>
              <a:t>  </a:t>
            </a:r>
            <a:endParaRPr lang="en-ZA" b="1" dirty="0">
              <a:latin typeface="Arial" pitchFamily="34" charset="0"/>
              <a:cs typeface="Arial" pitchFamily="34" charset="0"/>
            </a:endParaRPr>
          </a:p>
        </p:txBody>
      </p:sp>
      <p:graphicFrame>
        <p:nvGraphicFramePr>
          <p:cNvPr id="10" name="Content Placeholder 6"/>
          <p:cNvGraphicFramePr>
            <a:graphicFrameLocks/>
          </p:cNvGraphicFramePr>
          <p:nvPr>
            <p:extLst>
              <p:ext uri="{D42A27DB-BD31-4B8C-83A1-F6EECF244321}">
                <p14:modId xmlns:p14="http://schemas.microsoft.com/office/powerpoint/2010/main" val="2914466364"/>
              </p:ext>
            </p:extLst>
          </p:nvPr>
        </p:nvGraphicFramePr>
        <p:xfrm>
          <a:off x="995463" y="1637779"/>
          <a:ext cx="9649073" cy="4115113"/>
        </p:xfrm>
        <a:graphic>
          <a:graphicData uri="http://schemas.openxmlformats.org/drawingml/2006/table">
            <a:tbl>
              <a:tblPr firstRow="1" bandRow="1">
                <a:tableStyleId>{5C22544A-7EE6-4342-B048-85BDC9FD1C3A}</a:tableStyleId>
              </a:tblPr>
              <a:tblGrid>
                <a:gridCol w="1884709">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715691">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gridCol w="2016225">
                  <a:extLst>
                    <a:ext uri="{9D8B030D-6E8A-4147-A177-3AD203B41FA5}">
                      <a16:colId xmlns:a16="http://schemas.microsoft.com/office/drawing/2014/main" val="20005"/>
                    </a:ext>
                  </a:extLst>
                </a:gridCol>
              </a:tblGrid>
              <a:tr h="648072">
                <a:tc>
                  <a:txBody>
                    <a:bodyPr/>
                    <a:lstStyle/>
                    <a:p>
                      <a:pPr algn="ctr">
                        <a:lnSpc>
                          <a:spcPct val="107000"/>
                        </a:lnSpc>
                        <a:spcAft>
                          <a:spcPts val="800"/>
                        </a:spcAft>
                      </a:pPr>
                      <a:r>
                        <a:rPr lang="en-ZA" sz="1600" b="0" dirty="0" smtClean="0">
                          <a:solidFill>
                            <a:schemeClr val="tx1"/>
                          </a:solidFill>
                          <a:effectLst/>
                          <a:latin typeface="Arial" panose="020B0604020202020204" pitchFamily="34" charset="0"/>
                          <a:ea typeface="Arial" panose="020B0604020202020204" pitchFamily="34" charset="0"/>
                        </a:rPr>
                        <a:t>Employee Title</a:t>
                      </a:r>
                      <a:endParaRPr lang="en-ZA" sz="1600" b="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b="0" dirty="0" smtClean="0">
                          <a:solidFill>
                            <a:schemeClr val="tx1"/>
                          </a:solidFill>
                          <a:effectLst/>
                          <a:latin typeface="Arial" panose="020B0604020202020204" pitchFamily="34" charset="0"/>
                          <a:ea typeface="Arial" panose="020B0604020202020204" pitchFamily="34" charset="0"/>
                        </a:rPr>
                        <a:t>Period Appointed</a:t>
                      </a:r>
                      <a:endParaRPr lang="en-ZA" sz="1600" b="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b="0" dirty="0" smtClean="0">
                          <a:solidFill>
                            <a:schemeClr val="tx1"/>
                          </a:solidFill>
                          <a:effectLst/>
                          <a:latin typeface="Arial" panose="020B0604020202020204" pitchFamily="34" charset="0"/>
                          <a:ea typeface="Arial" panose="020B0604020202020204" pitchFamily="34" charset="0"/>
                        </a:rPr>
                        <a:t>Termination Period</a:t>
                      </a:r>
                      <a:endParaRPr lang="en-ZA" sz="1600" b="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b="0" dirty="0" smtClean="0">
                          <a:solidFill>
                            <a:schemeClr val="tx1"/>
                          </a:solidFill>
                          <a:effectLst/>
                          <a:latin typeface="Arial" panose="020B0604020202020204" pitchFamily="34" charset="0"/>
                          <a:ea typeface="Arial" panose="020B0604020202020204" pitchFamily="34" charset="0"/>
                        </a:rPr>
                        <a:t>Employment &amp; Performance Contracts</a:t>
                      </a:r>
                      <a:endParaRPr lang="en-ZA" sz="1600" b="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600" b="0" dirty="0" smtClean="0">
                          <a:solidFill>
                            <a:schemeClr val="tx1"/>
                          </a:solidFill>
                          <a:effectLst/>
                          <a:latin typeface="Arial" panose="020B0604020202020204" pitchFamily="34" charset="0"/>
                          <a:ea typeface="Arial" panose="020B0604020202020204" pitchFamily="34" charset="0"/>
                        </a:rPr>
                        <a:t>Minimum Competency</a:t>
                      </a:r>
                      <a:endParaRPr lang="en-ZA" sz="1600" b="0" dirty="0">
                        <a:solidFill>
                          <a:schemeClr val="tx1"/>
                        </a:solidFill>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marL="0" marR="0" indent="0" algn="ctr" defTabSz="1072827" rtl="0" eaLnBrk="1" fontAlgn="auto" latinLnBrk="0" hangingPunct="1">
                        <a:lnSpc>
                          <a:spcPct val="107000"/>
                        </a:lnSpc>
                        <a:spcBef>
                          <a:spcPts val="0"/>
                        </a:spcBef>
                        <a:spcAft>
                          <a:spcPts val="800"/>
                        </a:spcAft>
                        <a:buClrTx/>
                        <a:buSzTx/>
                        <a:buFontTx/>
                        <a:buNone/>
                        <a:tabLst/>
                        <a:defRPr/>
                      </a:pPr>
                      <a:r>
                        <a:rPr lang="en-US" sz="16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Comments</a:t>
                      </a:r>
                    </a:p>
                    <a:p>
                      <a:pPr algn="ctr">
                        <a:lnSpc>
                          <a:spcPct val="107000"/>
                        </a:lnSpc>
                        <a:spcAft>
                          <a:spcPts val="800"/>
                        </a:spcAft>
                      </a:pPr>
                      <a:endParaRPr lang="en-ZA" sz="1600" b="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0"/>
                  </a:ext>
                </a:extLst>
              </a:tr>
              <a:tr h="1030643">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rPr>
                        <a:t>Senior Manager Community Services</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rPr>
                        <a:t>01</a:t>
                      </a:r>
                      <a:r>
                        <a:rPr lang="en-GB" sz="1800" baseline="30000" dirty="0" smtClean="0">
                          <a:effectLst/>
                          <a:latin typeface="Calibri" panose="020F0502020204030204" pitchFamily="34" charset="0"/>
                          <a:ea typeface="Calibri" panose="020F0502020204030204" pitchFamily="34" charset="0"/>
                        </a:rPr>
                        <a:t>st</a:t>
                      </a:r>
                      <a:r>
                        <a:rPr lang="en-GB" sz="1800" dirty="0" smtClean="0">
                          <a:effectLst/>
                          <a:latin typeface="Calibri" panose="020F0502020204030204" pitchFamily="34" charset="0"/>
                          <a:ea typeface="Calibri" panose="020F0502020204030204" pitchFamily="34" charset="0"/>
                        </a:rPr>
                        <a:t> </a:t>
                      </a:r>
                      <a:r>
                        <a:rPr lang="en-GB" sz="1800" baseline="0" dirty="0" smtClean="0">
                          <a:effectLst/>
                          <a:latin typeface="Calibri" panose="020F0502020204030204" pitchFamily="34" charset="0"/>
                          <a:ea typeface="Calibri" panose="020F0502020204030204" pitchFamily="34" charset="0"/>
                        </a:rPr>
                        <a:t> June 2018</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rPr>
                        <a:t>31</a:t>
                      </a:r>
                      <a:r>
                        <a:rPr lang="en-GB" sz="1800" baseline="30000" dirty="0" smtClean="0">
                          <a:effectLst/>
                          <a:latin typeface="Calibri" panose="020F0502020204030204" pitchFamily="34" charset="0"/>
                          <a:ea typeface="Calibri" panose="020F0502020204030204" pitchFamily="34" charset="0"/>
                        </a:rPr>
                        <a:t>ST</a:t>
                      </a:r>
                      <a:r>
                        <a:rPr lang="en-GB" sz="1800" baseline="0" dirty="0" smtClean="0">
                          <a:effectLst/>
                          <a:latin typeface="Calibri" panose="020F0502020204030204" pitchFamily="34" charset="0"/>
                          <a:ea typeface="Calibri" panose="020F0502020204030204" pitchFamily="34" charset="0"/>
                        </a:rPr>
                        <a:t> May 2023</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800" dirty="0">
                          <a:effectLst/>
                          <a:latin typeface="Arial" panose="020B0604020202020204" pitchFamily="34" charset="0"/>
                          <a:ea typeface="Arial" panose="020B0604020202020204" pitchFamily="34" charset="0"/>
                        </a:rPr>
                        <a:t>Yes</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800" dirty="0">
                          <a:effectLst/>
                          <a:latin typeface="Arial" panose="020B0604020202020204" pitchFamily="34" charset="0"/>
                          <a:ea typeface="Arial" panose="020B0604020202020204" pitchFamily="34" charset="0"/>
                        </a:rPr>
                        <a:t>Yes</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l">
                        <a:lnSpc>
                          <a:spcPct val="107000"/>
                        </a:lnSpc>
                        <a:spcAft>
                          <a:spcPts val="800"/>
                        </a:spcAft>
                      </a:pPr>
                      <a:r>
                        <a:rPr lang="en-GB" sz="1800" dirty="0" smtClean="0">
                          <a:effectLst/>
                          <a:latin typeface="Calibri" panose="020F0502020204030204" pitchFamily="34" charset="0"/>
                          <a:ea typeface="Calibri" panose="020F0502020204030204" pitchFamily="34" charset="0"/>
                        </a:rPr>
                        <a:t>Emerged within the institution</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1"/>
                  </a:ext>
                </a:extLst>
              </a:tr>
              <a:tr h="732620">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rPr>
                        <a:t>Senior</a:t>
                      </a:r>
                      <a:r>
                        <a:rPr lang="en-GB" sz="1800" baseline="0" dirty="0" smtClean="0">
                          <a:effectLst/>
                          <a:latin typeface="Calibri" panose="020F0502020204030204" pitchFamily="34" charset="0"/>
                          <a:ea typeface="Calibri" panose="020F0502020204030204" pitchFamily="34" charset="0"/>
                        </a:rPr>
                        <a:t> Manager Corporate Services</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rPr>
                        <a:t>01</a:t>
                      </a:r>
                      <a:r>
                        <a:rPr lang="en-GB" sz="1800" baseline="30000" dirty="0" smtClean="0">
                          <a:effectLst/>
                          <a:latin typeface="Calibri" panose="020F0502020204030204" pitchFamily="34" charset="0"/>
                          <a:ea typeface="Calibri" panose="020F0502020204030204" pitchFamily="34" charset="0"/>
                        </a:rPr>
                        <a:t>st</a:t>
                      </a:r>
                      <a:r>
                        <a:rPr lang="en-GB" sz="1800" dirty="0" smtClean="0">
                          <a:effectLst/>
                          <a:latin typeface="Calibri" panose="020F0502020204030204" pitchFamily="34" charset="0"/>
                          <a:ea typeface="Calibri" panose="020F0502020204030204" pitchFamily="34" charset="0"/>
                        </a:rPr>
                        <a:t> </a:t>
                      </a:r>
                      <a:r>
                        <a:rPr lang="en-GB" sz="1800" baseline="0" dirty="0" smtClean="0">
                          <a:effectLst/>
                          <a:latin typeface="Calibri" panose="020F0502020204030204" pitchFamily="34" charset="0"/>
                          <a:ea typeface="Calibri" panose="020F0502020204030204" pitchFamily="34" charset="0"/>
                        </a:rPr>
                        <a:t> July 2018</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rPr>
                        <a:t>30</a:t>
                      </a:r>
                      <a:r>
                        <a:rPr lang="en-GB" sz="1800" baseline="30000" dirty="0" smtClean="0">
                          <a:effectLst/>
                          <a:latin typeface="Calibri" panose="020F0502020204030204" pitchFamily="34" charset="0"/>
                          <a:ea typeface="Calibri" panose="020F0502020204030204" pitchFamily="34" charset="0"/>
                        </a:rPr>
                        <a:t>TH</a:t>
                      </a:r>
                      <a:r>
                        <a:rPr lang="en-GB" sz="1800" dirty="0" smtClean="0">
                          <a:effectLst/>
                          <a:latin typeface="Calibri" panose="020F0502020204030204" pitchFamily="34" charset="0"/>
                          <a:ea typeface="Calibri" panose="020F0502020204030204" pitchFamily="34" charset="0"/>
                        </a:rPr>
                        <a:t> June 2023</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800" dirty="0">
                          <a:effectLst/>
                          <a:latin typeface="Arial" panose="020B0604020202020204" pitchFamily="34" charset="0"/>
                          <a:ea typeface="Arial" panose="020B0604020202020204" pitchFamily="34" charset="0"/>
                        </a:rPr>
                        <a:t>Yes</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800" dirty="0">
                          <a:effectLst/>
                          <a:latin typeface="Arial" panose="020B0604020202020204" pitchFamily="34" charset="0"/>
                          <a:ea typeface="Arial" panose="020B0604020202020204" pitchFamily="34" charset="0"/>
                        </a:rPr>
                        <a:t>Yes</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l">
                        <a:lnSpc>
                          <a:spcPct val="107000"/>
                        </a:lnSpc>
                        <a:spcAft>
                          <a:spcPts val="800"/>
                        </a:spcAft>
                      </a:pPr>
                      <a:r>
                        <a:rPr lang="en-GB" sz="1800" baseline="0" dirty="0" smtClean="0">
                          <a:effectLst/>
                          <a:latin typeface="Calibri" panose="020F0502020204030204" pitchFamily="34" charset="0"/>
                          <a:ea typeface="Calibri" panose="020F0502020204030204" pitchFamily="34" charset="0"/>
                        </a:rPr>
                        <a:t>Emerged within the institution</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2"/>
                  </a:ext>
                </a:extLst>
              </a:tr>
              <a:tr h="978998">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rPr>
                        <a:t>Senior Manager Planning and Local Economic Planning</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rPr>
                        <a:t>05 January 2019</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nSpc>
                          <a:spcPct val="107000"/>
                        </a:lnSpc>
                        <a:spcAft>
                          <a:spcPts val="800"/>
                        </a:spcAft>
                      </a:pPr>
                      <a:r>
                        <a:rPr lang="en-GB" sz="1800" dirty="0" smtClean="0">
                          <a:effectLst/>
                          <a:latin typeface="Calibri" panose="020F0502020204030204" pitchFamily="34" charset="0"/>
                          <a:ea typeface="Calibri" panose="020F0502020204030204" pitchFamily="34" charset="0"/>
                        </a:rPr>
                        <a:t>31</a:t>
                      </a:r>
                      <a:r>
                        <a:rPr lang="en-GB" sz="1800" baseline="30000" dirty="0" smtClean="0">
                          <a:effectLst/>
                          <a:latin typeface="Calibri" panose="020F0502020204030204" pitchFamily="34" charset="0"/>
                          <a:ea typeface="Calibri" panose="020F0502020204030204" pitchFamily="34" charset="0"/>
                        </a:rPr>
                        <a:t>ST</a:t>
                      </a:r>
                      <a:r>
                        <a:rPr lang="en-GB" sz="1800" dirty="0" smtClean="0">
                          <a:effectLst/>
                          <a:latin typeface="Calibri" panose="020F0502020204030204" pitchFamily="34" charset="0"/>
                          <a:ea typeface="Calibri" panose="020F0502020204030204" pitchFamily="34" charset="0"/>
                        </a:rPr>
                        <a:t> December 2021</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800">
                          <a:effectLst/>
                          <a:latin typeface="Arial" panose="020B0604020202020204" pitchFamily="34" charset="0"/>
                          <a:ea typeface="Arial" panose="020B0604020202020204" pitchFamily="34" charset="0"/>
                        </a:rPr>
                        <a:t>Yes</a:t>
                      </a:r>
                      <a:endParaRPr lang="en-ZA" sz="180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algn="ctr">
                        <a:lnSpc>
                          <a:spcPct val="107000"/>
                        </a:lnSpc>
                        <a:spcAft>
                          <a:spcPts val="800"/>
                        </a:spcAft>
                      </a:pPr>
                      <a:r>
                        <a:rPr lang="en-ZA" sz="1800" dirty="0">
                          <a:effectLst/>
                          <a:latin typeface="Arial" panose="020B0604020202020204" pitchFamily="34" charset="0"/>
                          <a:ea typeface="Arial" panose="020B0604020202020204" pitchFamily="34" charset="0"/>
                        </a:rPr>
                        <a:t>Yes</a:t>
                      </a: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tc>
                  <a:txBody>
                    <a:bodyPr/>
                    <a:lstStyle/>
                    <a:p>
                      <a:pPr marL="0" marR="0" indent="0" algn="l" defTabSz="1072827" rtl="0" eaLnBrk="1" fontAlgn="auto" latinLnBrk="0" hangingPunct="1">
                        <a:lnSpc>
                          <a:spcPct val="107000"/>
                        </a:lnSpc>
                        <a:spcBef>
                          <a:spcPts val="0"/>
                        </a:spcBef>
                        <a:spcAft>
                          <a:spcPts val="800"/>
                        </a:spcAft>
                        <a:buClrTx/>
                        <a:buSzTx/>
                        <a:buFontTx/>
                        <a:buNone/>
                        <a:tabLst/>
                        <a:defRPr/>
                      </a:pPr>
                      <a:r>
                        <a:rPr lang="en-GB" sz="1800" dirty="0" smtClean="0">
                          <a:effectLst/>
                          <a:latin typeface="Calibri" panose="020F0502020204030204" pitchFamily="34" charset="0"/>
                          <a:ea typeface="Calibri" panose="020F0502020204030204" pitchFamily="34" charset="0"/>
                        </a:rPr>
                        <a:t>Appointed from previous employer before completion of his five year term</a:t>
                      </a:r>
                      <a:endParaRPr lang="en-ZA" sz="1800" dirty="0" smtClean="0">
                        <a:effectLst/>
                        <a:latin typeface="Calibri" panose="020F0502020204030204" pitchFamily="34" charset="0"/>
                        <a:ea typeface="Calibri" panose="020F0502020204030204" pitchFamily="34" charset="0"/>
                      </a:endParaRPr>
                    </a:p>
                    <a:p>
                      <a:pPr algn="l">
                        <a:lnSpc>
                          <a:spcPct val="107000"/>
                        </a:lnSpc>
                        <a:spcAft>
                          <a:spcPts val="800"/>
                        </a:spcAft>
                      </a:pPr>
                      <a:endParaRPr lang="en-ZA" sz="1800" dirty="0">
                        <a:effectLst/>
                        <a:latin typeface="Calibri" panose="020F0502020204030204" pitchFamily="34" charset="0"/>
                        <a:ea typeface="Calibri" panose="020F050202020403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70890448"/>
      </p:ext>
    </p:extLst>
  </p:cSld>
  <p:clrMapOvr>
    <a:masterClrMapping/>
  </p:clrMapOvr>
  <p:transition>
    <p:strips dir="l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3"/>
            <a:ext cx="9591199" cy="545506"/>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64</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lstStyle/>
          <a:p>
            <a:pPr marL="0" lvl="0" indent="0" defTabSz="914400" eaLnBrk="0" fontAlgn="base" hangingPunct="0">
              <a:spcAft>
                <a:spcPct val="0"/>
              </a:spcAft>
              <a:buNone/>
            </a:pPr>
            <a:endParaRPr lang="en-GB" altLang="en-US" sz="1800" dirty="0" smtClean="0">
              <a:solidFill>
                <a:prstClr val="black"/>
              </a:solidFill>
              <a:latin typeface="Arial" panose="020B0604020202020204" pitchFamily="34" charset="0"/>
              <a:cs typeface="Arial" panose="020B0604020202020204" pitchFamily="34" charset="0"/>
            </a:endParaRPr>
          </a:p>
          <a:p>
            <a:endParaRPr lang="en-ZA" dirty="0"/>
          </a:p>
        </p:txBody>
      </p:sp>
      <p:sp>
        <p:nvSpPr>
          <p:cNvPr id="6" name="Rectangle 5"/>
          <p:cNvSpPr/>
          <p:nvPr/>
        </p:nvSpPr>
        <p:spPr>
          <a:xfrm>
            <a:off x="863948" y="1002662"/>
            <a:ext cx="9249853" cy="646331"/>
          </a:xfrm>
          <a:prstGeom prst="rect">
            <a:avLst/>
          </a:prstGeom>
        </p:spPr>
        <p:txBody>
          <a:bodyPr wrap="square">
            <a:spAutoFit/>
          </a:bodyPr>
          <a:lstStyle/>
          <a:p>
            <a:pPr lvl="0" defTabSz="914400" eaLnBrk="0" fontAlgn="base" hangingPunct="0">
              <a:spcAft>
                <a:spcPct val="0"/>
              </a:spcAft>
            </a:pPr>
            <a:r>
              <a:rPr lang="en-GB" altLang="en-US" sz="1800" b="1" dirty="0" smtClean="0">
                <a:solidFill>
                  <a:prstClr val="black"/>
                </a:solidFill>
                <a:latin typeface="Arial" panose="020B0604020202020204" pitchFamily="34" charset="0"/>
                <a:cs typeface="Arial" panose="020B0604020202020204" pitchFamily="34" charset="0"/>
              </a:rPr>
              <a:t>6.3 Performance </a:t>
            </a:r>
            <a:r>
              <a:rPr lang="en-GB" altLang="en-US" sz="1800" b="1" dirty="0">
                <a:solidFill>
                  <a:prstClr val="black"/>
                </a:solidFill>
                <a:latin typeface="Arial" panose="020B0604020202020204" pitchFamily="34" charset="0"/>
                <a:cs typeface="Arial" panose="020B0604020202020204" pitchFamily="34" charset="0"/>
              </a:rPr>
              <a:t>contract and assessments of Senior Managers</a:t>
            </a:r>
          </a:p>
          <a:p>
            <a:pPr lvl="0" defTabSz="914400" eaLnBrk="0" fontAlgn="base" hangingPunct="0">
              <a:spcAft>
                <a:spcPct val="0"/>
              </a:spcAft>
            </a:pPr>
            <a:r>
              <a:rPr lang="en-GB" altLang="en-US" sz="1800" dirty="0">
                <a:solidFill>
                  <a:prstClr val="black"/>
                </a:solidFill>
                <a:latin typeface="Arial" panose="020B0604020202020204" pitchFamily="34" charset="0"/>
                <a:cs typeface="Arial" panose="020B0604020202020204" pitchFamily="34" charset="0"/>
              </a:rPr>
              <a:t>  </a:t>
            </a:r>
            <a:endParaRPr lang="en-ZA" sz="1800" dirty="0">
              <a:latin typeface="Arial" pitchFamily="34" charset="0"/>
              <a:cs typeface="Arial" pitchFamily="34" charset="0"/>
            </a:endParaRPr>
          </a:p>
        </p:txBody>
      </p:sp>
      <p:graphicFrame>
        <p:nvGraphicFramePr>
          <p:cNvPr id="9" name="Content Placeholder 5"/>
          <p:cNvGraphicFramePr>
            <a:graphicFrameLocks/>
          </p:cNvGraphicFramePr>
          <p:nvPr>
            <p:extLst>
              <p:ext uri="{D42A27DB-BD31-4B8C-83A1-F6EECF244321}">
                <p14:modId xmlns:p14="http://schemas.microsoft.com/office/powerpoint/2010/main" val="3045203463"/>
              </p:ext>
            </p:extLst>
          </p:nvPr>
        </p:nvGraphicFramePr>
        <p:xfrm>
          <a:off x="863947" y="1403350"/>
          <a:ext cx="9651651" cy="3950402"/>
        </p:xfrm>
        <a:graphic>
          <a:graphicData uri="http://schemas.openxmlformats.org/drawingml/2006/table">
            <a:tbl>
              <a:tblPr firstRow="1" bandRow="1">
                <a:tableStyleId>{5C22544A-7EE6-4342-B048-85BDC9FD1C3A}</a:tableStyleId>
              </a:tblPr>
              <a:tblGrid>
                <a:gridCol w="1595173">
                  <a:extLst>
                    <a:ext uri="{9D8B030D-6E8A-4147-A177-3AD203B41FA5}">
                      <a16:colId xmlns:a16="http://schemas.microsoft.com/office/drawing/2014/main" val="20000"/>
                    </a:ext>
                  </a:extLst>
                </a:gridCol>
                <a:gridCol w="1239043">
                  <a:extLst>
                    <a:ext uri="{9D8B030D-6E8A-4147-A177-3AD203B41FA5}">
                      <a16:colId xmlns:a16="http://schemas.microsoft.com/office/drawing/2014/main" val="20001"/>
                    </a:ext>
                  </a:extLst>
                </a:gridCol>
                <a:gridCol w="1072859">
                  <a:extLst>
                    <a:ext uri="{9D8B030D-6E8A-4147-A177-3AD203B41FA5}">
                      <a16:colId xmlns:a16="http://schemas.microsoft.com/office/drawing/2014/main" val="20002"/>
                    </a:ext>
                  </a:extLst>
                </a:gridCol>
                <a:gridCol w="1454954">
                  <a:extLst>
                    <a:ext uri="{9D8B030D-6E8A-4147-A177-3AD203B41FA5}">
                      <a16:colId xmlns:a16="http://schemas.microsoft.com/office/drawing/2014/main" val="20003"/>
                    </a:ext>
                  </a:extLst>
                </a:gridCol>
                <a:gridCol w="4289622">
                  <a:extLst>
                    <a:ext uri="{9D8B030D-6E8A-4147-A177-3AD203B41FA5}">
                      <a16:colId xmlns:a16="http://schemas.microsoft.com/office/drawing/2014/main" val="20004"/>
                    </a:ext>
                  </a:extLst>
                </a:gridCol>
              </a:tblGrid>
              <a:tr h="552607">
                <a:tc>
                  <a:txBody>
                    <a:bodyPr/>
                    <a:lstStyle/>
                    <a:p>
                      <a:pPr marL="0" marR="0">
                        <a:lnSpc>
                          <a:spcPct val="115000"/>
                        </a:lnSpc>
                        <a:spcBef>
                          <a:spcPts val="0"/>
                        </a:spcBef>
                        <a:spcAft>
                          <a:spcPts val="0"/>
                        </a:spcAft>
                      </a:pPr>
                      <a:r>
                        <a:rPr lang="en-US" sz="18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Financial year</a:t>
                      </a:r>
                      <a:endParaRPr lang="en-US"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18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Number Planned</a:t>
                      </a:r>
                    </a:p>
                  </a:txBody>
                  <a:tcPr marL="68580" marR="68580" marT="0" marB="0">
                    <a:solidFill>
                      <a:schemeClr val="accent3">
                        <a:lumMod val="60000"/>
                        <a:lumOff val="40000"/>
                      </a:schemeClr>
                    </a:solidFill>
                  </a:tcPr>
                </a:tc>
                <a:tc>
                  <a:txBody>
                    <a:bodyPr/>
                    <a:lstStyle/>
                    <a:p>
                      <a:r>
                        <a:rPr lang="en-GB" sz="1800" b="1" dirty="0" smtClean="0">
                          <a:solidFill>
                            <a:schemeClr val="tx1"/>
                          </a:solidFill>
                          <a:latin typeface="Arial" panose="020B0604020202020204" pitchFamily="34" charset="0"/>
                          <a:cs typeface="Arial" panose="020B0604020202020204" pitchFamily="34" charset="0"/>
                        </a:rPr>
                        <a:t>Number Held </a:t>
                      </a:r>
                      <a:endParaRPr lang="en-ZA" sz="1800" b="1" dirty="0">
                        <a:solidFill>
                          <a:schemeClr val="tx1"/>
                        </a:solidFill>
                        <a:latin typeface="Arial" panose="020B0604020202020204" pitchFamily="34" charset="0"/>
                        <a:cs typeface="Arial" panose="020B0604020202020204" pitchFamily="34" charset="0"/>
                      </a:endParaRPr>
                    </a:p>
                  </a:txBody>
                  <a:tcPr>
                    <a:solidFill>
                      <a:schemeClr val="accent3">
                        <a:lumMod val="60000"/>
                        <a:lumOff val="40000"/>
                      </a:schemeClr>
                    </a:solidFill>
                  </a:tcPr>
                </a:tc>
                <a:tc>
                  <a:txBody>
                    <a:bodyPr/>
                    <a:lstStyle/>
                    <a:p>
                      <a:r>
                        <a:rPr lang="en-GB" sz="1800" b="1" dirty="0" smtClean="0">
                          <a:solidFill>
                            <a:schemeClr val="tx1"/>
                          </a:solidFill>
                          <a:latin typeface="Arial" panose="020B0604020202020204" pitchFamily="34" charset="0"/>
                          <a:cs typeface="Arial" panose="020B0604020202020204" pitchFamily="34" charset="0"/>
                        </a:rPr>
                        <a:t>Challenge</a:t>
                      </a:r>
                      <a:endParaRPr lang="en-ZA" sz="1800" b="1" dirty="0">
                        <a:solidFill>
                          <a:schemeClr val="tx1"/>
                        </a:solidFill>
                        <a:latin typeface="Arial" panose="020B0604020202020204" pitchFamily="34" charset="0"/>
                        <a:cs typeface="Arial" panose="020B0604020202020204" pitchFamily="34" charset="0"/>
                      </a:endParaRPr>
                    </a:p>
                  </a:txBody>
                  <a:tcPr marL="68580" marR="68580" marT="0" marB="0">
                    <a:solidFill>
                      <a:schemeClr val="accent3">
                        <a:lumMod val="60000"/>
                        <a:lumOff val="40000"/>
                      </a:schemeClr>
                    </a:solidFill>
                  </a:tcPr>
                </a:tc>
                <a:tc>
                  <a:txBody>
                    <a:bodyPr/>
                    <a:lstStyle/>
                    <a:p>
                      <a:pPr algn="ctr"/>
                      <a:r>
                        <a:rPr lang="en-GB" sz="1800" b="1" dirty="0" smtClean="0">
                          <a:solidFill>
                            <a:schemeClr val="tx1"/>
                          </a:solidFill>
                          <a:latin typeface="Arial" panose="020B0604020202020204" pitchFamily="34" charset="0"/>
                          <a:cs typeface="Arial" panose="020B0604020202020204" pitchFamily="34" charset="0"/>
                        </a:rPr>
                        <a:t>Remarks</a:t>
                      </a:r>
                      <a:endParaRPr lang="en-ZA" sz="1800" b="1" dirty="0">
                        <a:solidFill>
                          <a:schemeClr val="tx1"/>
                        </a:solidFill>
                        <a:latin typeface="Arial" panose="020B0604020202020204" pitchFamily="34" charset="0"/>
                        <a:cs typeface="Arial" panose="020B0604020202020204" pitchFamily="34" charset="0"/>
                      </a:endParaRPr>
                    </a:p>
                  </a:txBody>
                  <a:tcPr>
                    <a:solidFill>
                      <a:schemeClr val="accent3">
                        <a:lumMod val="60000"/>
                        <a:lumOff val="40000"/>
                      </a:schemeClr>
                    </a:solidFill>
                  </a:tcPr>
                </a:tc>
                <a:extLst>
                  <a:ext uri="{0D108BD9-81ED-4DB2-BD59-A6C34878D82A}">
                    <a16:rowId xmlns:a16="http://schemas.microsoft.com/office/drawing/2014/main" val="10000"/>
                  </a:ext>
                </a:extLst>
              </a:tr>
              <a:tr h="410908">
                <a:tc>
                  <a:txBody>
                    <a:bodyPr/>
                    <a:lstStyle/>
                    <a:p>
                      <a:pPr marL="0" marR="0">
                        <a:lnSpc>
                          <a:spcPct val="115000"/>
                        </a:lnSpc>
                        <a:spcBef>
                          <a:spcPts val="0"/>
                        </a:spcBef>
                        <a:spcAft>
                          <a:spcPts val="0"/>
                        </a:spcAft>
                      </a:pPr>
                      <a:r>
                        <a:rPr lang="en-US" sz="1800" b="0" dirty="0" smtClean="0">
                          <a:effectLst/>
                          <a:latin typeface="Arial" panose="020B0604020202020204" pitchFamily="34" charset="0"/>
                          <a:ea typeface="Times New Roman" panose="02020603050405020304" pitchFamily="18" charset="0"/>
                          <a:cs typeface="Arial" panose="020B0604020202020204" pitchFamily="34" charset="0"/>
                        </a:rPr>
                        <a:t>2016/2017</a:t>
                      </a:r>
                      <a:endParaRPr lang="en-US" sz="1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18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solidFill>
                      <a:schemeClr val="accent3">
                        <a:lumMod val="60000"/>
                        <a:lumOff val="40000"/>
                      </a:schemeClr>
                    </a:solidFill>
                  </a:tcPr>
                </a:tc>
                <a:tc>
                  <a:txBody>
                    <a:bodyPr/>
                    <a:lstStyle/>
                    <a:p>
                      <a:r>
                        <a:rPr lang="en-GB" sz="1800" b="0" dirty="0" smtClean="0">
                          <a:latin typeface="Arial" panose="020B0604020202020204" pitchFamily="34" charset="0"/>
                          <a:cs typeface="Arial" panose="020B0604020202020204" pitchFamily="34" charset="0"/>
                        </a:rPr>
                        <a:t>0</a:t>
                      </a:r>
                      <a:endParaRPr lang="en-ZA" sz="1800" b="0" dirty="0">
                        <a:latin typeface="Arial" panose="020B0604020202020204" pitchFamily="34" charset="0"/>
                        <a:cs typeface="Arial" panose="020B0604020202020204" pitchFamily="34" charset="0"/>
                      </a:endParaRPr>
                    </a:p>
                  </a:txBody>
                  <a:tcPr>
                    <a:solidFill>
                      <a:schemeClr val="accent3">
                        <a:lumMod val="60000"/>
                        <a:lumOff val="40000"/>
                      </a:schemeClr>
                    </a:solidFill>
                  </a:tcPr>
                </a:tc>
                <a:tc>
                  <a:txBody>
                    <a:bodyPr/>
                    <a:lstStyle/>
                    <a:p>
                      <a:r>
                        <a:rPr lang="en-GB" sz="1800" b="0" dirty="0" smtClean="0">
                          <a:latin typeface="Arial" panose="020B0604020202020204" pitchFamily="34" charset="0"/>
                          <a:cs typeface="Arial" panose="020B0604020202020204" pitchFamily="34" charset="0"/>
                        </a:rPr>
                        <a:t>Human capacity</a:t>
                      </a:r>
                      <a:endParaRPr lang="en-ZA" sz="1800" b="0" dirty="0">
                        <a:latin typeface="Arial" panose="020B0604020202020204" pitchFamily="34" charset="0"/>
                        <a:cs typeface="Arial" panose="020B0604020202020204" pitchFamily="34" charset="0"/>
                      </a:endParaRPr>
                    </a:p>
                  </a:txBody>
                  <a:tcPr marL="68580" marR="68580" marT="0" marB="0">
                    <a:solidFill>
                      <a:schemeClr val="accent3">
                        <a:lumMod val="60000"/>
                        <a:lumOff val="40000"/>
                      </a:schemeClr>
                    </a:solidFill>
                  </a:tcPr>
                </a:tc>
                <a:tc>
                  <a:txBody>
                    <a:bodyPr/>
                    <a:lstStyle/>
                    <a:p>
                      <a:r>
                        <a:rPr lang="en-GB" sz="1800" b="0" dirty="0" smtClean="0">
                          <a:latin typeface="Arial" panose="020B0604020202020204" pitchFamily="34" charset="0"/>
                          <a:cs typeface="Arial" panose="020B0604020202020204" pitchFamily="34" charset="0"/>
                        </a:rPr>
                        <a:t>PMS unit was not strengthened</a:t>
                      </a:r>
                      <a:endParaRPr lang="en-ZA" sz="1800" b="0" dirty="0">
                        <a:latin typeface="Arial" panose="020B0604020202020204" pitchFamily="34" charset="0"/>
                        <a:cs typeface="Arial" panose="020B0604020202020204" pitchFamily="34" charset="0"/>
                      </a:endParaRPr>
                    </a:p>
                  </a:txBody>
                  <a:tcPr>
                    <a:solidFill>
                      <a:schemeClr val="accent3">
                        <a:lumMod val="60000"/>
                        <a:lumOff val="40000"/>
                      </a:schemeClr>
                    </a:solidFill>
                  </a:tcPr>
                </a:tc>
                <a:extLst>
                  <a:ext uri="{0D108BD9-81ED-4DB2-BD59-A6C34878D82A}">
                    <a16:rowId xmlns:a16="http://schemas.microsoft.com/office/drawing/2014/main" val="10001"/>
                  </a:ext>
                </a:extLst>
              </a:tr>
              <a:tr h="594165">
                <a:tc>
                  <a:txBody>
                    <a:bodyPr/>
                    <a:lstStyle/>
                    <a:p>
                      <a:pPr marL="0" marR="0">
                        <a:lnSpc>
                          <a:spcPct val="115000"/>
                        </a:lnSpc>
                        <a:spcBef>
                          <a:spcPts val="0"/>
                        </a:spcBef>
                        <a:spcAft>
                          <a:spcPts val="0"/>
                        </a:spcAft>
                      </a:pPr>
                      <a:r>
                        <a:rPr lang="en-US" sz="1800" b="0" dirty="0" smtClean="0">
                          <a:effectLst/>
                          <a:latin typeface="Arial" panose="020B0604020202020204" pitchFamily="34" charset="0"/>
                          <a:ea typeface="Times New Roman" panose="02020603050405020304" pitchFamily="18" charset="0"/>
                          <a:cs typeface="Arial" panose="020B0604020202020204" pitchFamily="34" charset="0"/>
                        </a:rPr>
                        <a:t>2017/2018</a:t>
                      </a:r>
                      <a:endParaRPr lang="en-US" sz="1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1800" b="0" dirty="0" smtClean="0">
                          <a:effectLst/>
                          <a:latin typeface="Arial" panose="020B0604020202020204" pitchFamily="34" charset="0"/>
                          <a:ea typeface="Times New Roman" panose="02020603050405020304" pitchFamily="18" charset="0"/>
                          <a:cs typeface="Arial" panose="020B0604020202020204" pitchFamily="34" charset="0"/>
                        </a:rPr>
                        <a:t>2</a:t>
                      </a:r>
                      <a:endParaRPr lang="en-US" sz="1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r>
                        <a:rPr lang="en-GB" sz="1800" b="0" dirty="0" smtClean="0">
                          <a:latin typeface="Arial" panose="020B0604020202020204" pitchFamily="34" charset="0"/>
                          <a:cs typeface="Arial" panose="020B0604020202020204" pitchFamily="34" charset="0"/>
                        </a:rPr>
                        <a:t>1</a:t>
                      </a:r>
                      <a:endParaRPr lang="en-ZA" sz="1800" b="0" dirty="0">
                        <a:latin typeface="Arial" panose="020B0604020202020204" pitchFamily="34" charset="0"/>
                        <a:cs typeface="Arial" panose="020B0604020202020204" pitchFamily="34" charset="0"/>
                      </a:endParaRPr>
                    </a:p>
                  </a:txBody>
                  <a:tcPr>
                    <a:solidFill>
                      <a:schemeClr val="accent3">
                        <a:lumMod val="60000"/>
                        <a:lumOff val="40000"/>
                      </a:schemeClr>
                    </a:solidFill>
                  </a:tcPr>
                </a:tc>
                <a:tc>
                  <a:txBody>
                    <a:bodyPr/>
                    <a:lstStyle/>
                    <a:p>
                      <a:pPr marL="0" marR="0" indent="0" algn="l" defTabSz="995507" rtl="0" eaLnBrk="1" fontAlgn="auto" latinLnBrk="0" hangingPunct="1">
                        <a:lnSpc>
                          <a:spcPct val="100000"/>
                        </a:lnSpc>
                        <a:spcBef>
                          <a:spcPts val="0"/>
                        </a:spcBef>
                        <a:spcAft>
                          <a:spcPts val="0"/>
                        </a:spcAft>
                        <a:buClrTx/>
                        <a:buSzTx/>
                        <a:buFontTx/>
                        <a:buNone/>
                        <a:tabLst/>
                        <a:defRPr/>
                      </a:pPr>
                      <a:r>
                        <a:rPr lang="en-GB" sz="1800" b="0" dirty="0" smtClean="0">
                          <a:latin typeface="Arial" panose="020B0604020202020204" pitchFamily="34" charset="0"/>
                          <a:cs typeface="Arial" panose="020B0604020202020204" pitchFamily="34" charset="0"/>
                        </a:rPr>
                        <a:t>Human</a:t>
                      </a:r>
                      <a:r>
                        <a:rPr lang="en-GB" sz="1800" b="0" baseline="0" dirty="0" smtClean="0">
                          <a:latin typeface="Arial" panose="020B0604020202020204" pitchFamily="34" charset="0"/>
                          <a:cs typeface="Arial" panose="020B0604020202020204" pitchFamily="34" charset="0"/>
                        </a:rPr>
                        <a:t> </a:t>
                      </a:r>
                      <a:r>
                        <a:rPr lang="en-GB" sz="1800" b="0" dirty="0" smtClean="0">
                          <a:latin typeface="Arial" panose="020B0604020202020204" pitchFamily="34" charset="0"/>
                          <a:cs typeface="Arial" panose="020B0604020202020204" pitchFamily="34" charset="0"/>
                        </a:rPr>
                        <a:t>capacity</a:t>
                      </a:r>
                      <a:endParaRPr lang="en-ZA" sz="1800" b="0" dirty="0" smtClean="0">
                        <a:latin typeface="Arial" panose="020B0604020202020204" pitchFamily="34" charset="0"/>
                        <a:cs typeface="Arial" panose="020B0604020202020204" pitchFamily="34" charset="0"/>
                      </a:endParaRPr>
                    </a:p>
                    <a:p>
                      <a:endParaRPr lang="en-ZA" sz="1800" b="0" dirty="0">
                        <a:latin typeface="Arial" panose="020B0604020202020204" pitchFamily="34" charset="0"/>
                        <a:cs typeface="Arial" panose="020B0604020202020204" pitchFamily="34" charset="0"/>
                      </a:endParaRPr>
                    </a:p>
                  </a:txBody>
                  <a:tcPr marL="68580" marR="68580" marT="0" marB="0">
                    <a:solidFill>
                      <a:schemeClr val="accent3">
                        <a:lumMod val="60000"/>
                        <a:lumOff val="40000"/>
                      </a:schemeClr>
                    </a:solidFill>
                  </a:tcPr>
                </a:tc>
                <a:tc>
                  <a:txBody>
                    <a:bodyPr/>
                    <a:lstStyle/>
                    <a:p>
                      <a:r>
                        <a:rPr lang="en-GB" sz="1800" b="0" dirty="0" smtClean="0">
                          <a:latin typeface="Arial" panose="020B0604020202020204" pitchFamily="34" charset="0"/>
                          <a:cs typeface="Arial" panose="020B0604020202020204" pitchFamily="34" charset="0"/>
                        </a:rPr>
                        <a:t>Only Annual Assessment</a:t>
                      </a:r>
                      <a:r>
                        <a:rPr lang="en-GB" sz="1800" b="0" baseline="0" dirty="0" smtClean="0">
                          <a:latin typeface="Arial" panose="020B0604020202020204" pitchFamily="34" charset="0"/>
                          <a:cs typeface="Arial" panose="020B0604020202020204" pitchFamily="34" charset="0"/>
                        </a:rPr>
                        <a:t> was performed for 2017/18 Financial year.</a:t>
                      </a:r>
                      <a:endParaRPr lang="en-ZA" sz="1800" b="0" dirty="0">
                        <a:latin typeface="Arial" panose="020B0604020202020204" pitchFamily="34" charset="0"/>
                        <a:cs typeface="Arial" panose="020B0604020202020204" pitchFamily="34" charset="0"/>
                      </a:endParaRPr>
                    </a:p>
                  </a:txBody>
                  <a:tcPr>
                    <a:solidFill>
                      <a:schemeClr val="accent3">
                        <a:lumMod val="60000"/>
                        <a:lumOff val="40000"/>
                      </a:schemeClr>
                    </a:solidFill>
                  </a:tcPr>
                </a:tc>
                <a:extLst>
                  <a:ext uri="{0D108BD9-81ED-4DB2-BD59-A6C34878D82A}">
                    <a16:rowId xmlns:a16="http://schemas.microsoft.com/office/drawing/2014/main" val="10002"/>
                  </a:ext>
                </a:extLst>
              </a:tr>
              <a:tr h="552607">
                <a:tc>
                  <a:txBody>
                    <a:bodyPr/>
                    <a:lstStyle/>
                    <a:p>
                      <a:pPr marL="0" marR="0">
                        <a:lnSpc>
                          <a:spcPct val="115000"/>
                        </a:lnSpc>
                        <a:spcBef>
                          <a:spcPts val="0"/>
                        </a:spcBef>
                        <a:spcAft>
                          <a:spcPts val="0"/>
                        </a:spcAft>
                      </a:pPr>
                      <a:r>
                        <a:rPr lang="en-US" sz="1800" b="0" dirty="0" smtClean="0">
                          <a:effectLst/>
                          <a:latin typeface="Arial" panose="020B0604020202020204" pitchFamily="34" charset="0"/>
                          <a:ea typeface="Times New Roman" panose="02020603050405020304" pitchFamily="18" charset="0"/>
                          <a:cs typeface="Arial" panose="020B0604020202020204" pitchFamily="34" charset="0"/>
                        </a:rPr>
                        <a:t>2018/2019</a:t>
                      </a:r>
                      <a:endParaRPr lang="en-US" sz="1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1800" b="0" dirty="0" smtClean="0">
                          <a:effectLst/>
                          <a:latin typeface="Arial" panose="020B0604020202020204" pitchFamily="34" charset="0"/>
                          <a:ea typeface="Times New Roman" panose="02020603050405020304" pitchFamily="18" charset="0"/>
                          <a:cs typeface="Arial" panose="020B0604020202020204" pitchFamily="34" charset="0"/>
                        </a:rPr>
                        <a:t>2</a:t>
                      </a:r>
                      <a:endParaRPr lang="en-US" sz="1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r>
                        <a:rPr lang="en-GB" sz="1800" b="0" dirty="0" smtClean="0">
                          <a:latin typeface="Arial" panose="020B0604020202020204" pitchFamily="34" charset="0"/>
                          <a:cs typeface="Arial" panose="020B0604020202020204" pitchFamily="34" charset="0"/>
                        </a:rPr>
                        <a:t>2</a:t>
                      </a:r>
                      <a:endParaRPr lang="en-ZA" sz="1800" b="0" dirty="0">
                        <a:latin typeface="Arial" panose="020B0604020202020204" pitchFamily="34" charset="0"/>
                        <a:cs typeface="Arial" panose="020B0604020202020204" pitchFamily="34" charset="0"/>
                      </a:endParaRPr>
                    </a:p>
                  </a:txBody>
                  <a:tcPr>
                    <a:solidFill>
                      <a:schemeClr val="accent3">
                        <a:lumMod val="60000"/>
                        <a:lumOff val="40000"/>
                      </a:schemeClr>
                    </a:solidFill>
                  </a:tcPr>
                </a:tc>
                <a:tc>
                  <a:txBody>
                    <a:bodyPr/>
                    <a:lstStyle/>
                    <a:p>
                      <a:r>
                        <a:rPr lang="en-GB" sz="1800" b="0" dirty="0" smtClean="0">
                          <a:latin typeface="Arial" panose="020B0604020202020204" pitchFamily="34" charset="0"/>
                          <a:cs typeface="Arial" panose="020B0604020202020204" pitchFamily="34" charset="0"/>
                        </a:rPr>
                        <a:t>None</a:t>
                      </a:r>
                      <a:endParaRPr lang="en-ZA" sz="1800" b="0" dirty="0">
                        <a:latin typeface="Arial" panose="020B0604020202020204" pitchFamily="34" charset="0"/>
                        <a:cs typeface="Arial" panose="020B0604020202020204" pitchFamily="34" charset="0"/>
                      </a:endParaRPr>
                    </a:p>
                  </a:txBody>
                  <a:tcPr marL="68580" marR="68580" marT="0" marB="0">
                    <a:solidFill>
                      <a:schemeClr val="accent3">
                        <a:lumMod val="60000"/>
                        <a:lumOff val="40000"/>
                      </a:schemeClr>
                    </a:solidFill>
                  </a:tcPr>
                </a:tc>
                <a:tc>
                  <a:txBody>
                    <a:bodyPr/>
                    <a:lstStyle/>
                    <a:p>
                      <a:pPr algn="l"/>
                      <a:r>
                        <a:rPr lang="en-GB" sz="1800" b="0" dirty="0" smtClean="0">
                          <a:latin typeface="Arial" panose="020B0604020202020204" pitchFamily="34" charset="0"/>
                          <a:cs typeface="Arial" panose="020B0604020202020204" pitchFamily="34" charset="0"/>
                        </a:rPr>
                        <a:t>Mid-term and Annual Assessments were done for 2018/19 financial year</a:t>
                      </a:r>
                      <a:endParaRPr lang="en-ZA" sz="1800" b="0" dirty="0">
                        <a:latin typeface="Arial" panose="020B0604020202020204" pitchFamily="34" charset="0"/>
                        <a:cs typeface="Arial" panose="020B0604020202020204" pitchFamily="34" charset="0"/>
                      </a:endParaRPr>
                    </a:p>
                  </a:txBody>
                  <a:tcPr>
                    <a:solidFill>
                      <a:schemeClr val="accent3">
                        <a:lumMod val="60000"/>
                        <a:lumOff val="40000"/>
                      </a:schemeClr>
                    </a:solidFill>
                  </a:tcPr>
                </a:tc>
                <a:extLst>
                  <a:ext uri="{0D108BD9-81ED-4DB2-BD59-A6C34878D82A}">
                    <a16:rowId xmlns:a16="http://schemas.microsoft.com/office/drawing/2014/main" val="10003"/>
                  </a:ext>
                </a:extLst>
              </a:tr>
              <a:tr h="1298642">
                <a:tc>
                  <a:txBody>
                    <a:bodyPr/>
                    <a:lstStyle/>
                    <a:p>
                      <a:pPr marL="0" marR="0">
                        <a:lnSpc>
                          <a:spcPct val="115000"/>
                        </a:lnSpc>
                        <a:spcBef>
                          <a:spcPts val="0"/>
                        </a:spcBef>
                        <a:spcAft>
                          <a:spcPts val="0"/>
                        </a:spcAft>
                      </a:pPr>
                      <a:r>
                        <a:rPr lang="en-US" sz="1800" b="0" dirty="0" smtClean="0">
                          <a:effectLst/>
                          <a:latin typeface="Arial" panose="020B0604020202020204" pitchFamily="34" charset="0"/>
                          <a:ea typeface="Times New Roman" panose="02020603050405020304" pitchFamily="18" charset="0"/>
                          <a:cs typeface="Arial" panose="020B0604020202020204" pitchFamily="34" charset="0"/>
                        </a:rPr>
                        <a:t>2019/2020</a:t>
                      </a:r>
                      <a:endParaRPr lang="en-US" sz="1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pPr marL="0" marR="0" algn="ctr">
                        <a:lnSpc>
                          <a:spcPct val="115000"/>
                        </a:lnSpc>
                        <a:spcBef>
                          <a:spcPts val="0"/>
                        </a:spcBef>
                        <a:spcAft>
                          <a:spcPts val="1000"/>
                        </a:spcAft>
                      </a:pPr>
                      <a:r>
                        <a:rPr lang="en-US" sz="1800" b="0" dirty="0" smtClean="0">
                          <a:effectLst/>
                          <a:latin typeface="Arial" panose="020B0604020202020204" pitchFamily="34" charset="0"/>
                          <a:ea typeface="Times New Roman" panose="02020603050405020304" pitchFamily="18" charset="0"/>
                          <a:cs typeface="Arial" panose="020B0604020202020204" pitchFamily="34" charset="0"/>
                        </a:rPr>
                        <a:t>2</a:t>
                      </a:r>
                      <a:endParaRPr lang="en-US" sz="1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3">
                        <a:lumMod val="60000"/>
                        <a:lumOff val="40000"/>
                      </a:schemeClr>
                    </a:solidFill>
                  </a:tcPr>
                </a:tc>
                <a:tc>
                  <a:txBody>
                    <a:bodyPr/>
                    <a:lstStyle/>
                    <a:p>
                      <a:r>
                        <a:rPr lang="en-GB" sz="1800" b="0" dirty="0" smtClean="0">
                          <a:latin typeface="Arial" panose="020B0604020202020204" pitchFamily="34" charset="0"/>
                          <a:cs typeface="Arial" panose="020B0604020202020204" pitchFamily="34" charset="0"/>
                        </a:rPr>
                        <a:t>1</a:t>
                      </a:r>
                      <a:endParaRPr lang="en-ZA" sz="1800" b="0" dirty="0">
                        <a:latin typeface="Arial" panose="020B0604020202020204" pitchFamily="34" charset="0"/>
                        <a:cs typeface="Arial" panose="020B0604020202020204" pitchFamily="34" charset="0"/>
                      </a:endParaRPr>
                    </a:p>
                  </a:txBody>
                  <a:tcPr>
                    <a:solidFill>
                      <a:schemeClr val="accent3">
                        <a:lumMod val="60000"/>
                        <a:lumOff val="40000"/>
                      </a:schemeClr>
                    </a:solidFill>
                  </a:tcPr>
                </a:tc>
                <a:tc>
                  <a:txBody>
                    <a:bodyPr/>
                    <a:lstStyle/>
                    <a:p>
                      <a:r>
                        <a:rPr lang="en-GB" sz="1800" b="0" dirty="0" smtClean="0">
                          <a:latin typeface="Arial" panose="020B0604020202020204" pitchFamily="34" charset="0"/>
                          <a:cs typeface="Arial" panose="020B0604020202020204" pitchFamily="34" charset="0"/>
                        </a:rPr>
                        <a:t>None</a:t>
                      </a:r>
                      <a:endParaRPr lang="en-ZA" sz="1800" b="0" dirty="0">
                        <a:latin typeface="Arial" panose="020B0604020202020204" pitchFamily="34" charset="0"/>
                        <a:cs typeface="Arial" panose="020B0604020202020204" pitchFamily="34" charset="0"/>
                      </a:endParaRPr>
                    </a:p>
                  </a:txBody>
                  <a:tcPr marL="68580" marR="68580" marT="0" marB="0">
                    <a:solidFill>
                      <a:schemeClr val="accent3">
                        <a:lumMod val="60000"/>
                        <a:lumOff val="40000"/>
                      </a:schemeClr>
                    </a:solidFill>
                  </a:tcPr>
                </a:tc>
                <a:tc>
                  <a:txBody>
                    <a:bodyPr/>
                    <a:lstStyle/>
                    <a:p>
                      <a:pPr algn="l"/>
                      <a:r>
                        <a:rPr lang="en-GB" sz="1800" b="0" dirty="0" smtClean="0">
                          <a:latin typeface="Arial" panose="020B0604020202020204" pitchFamily="34" charset="0"/>
                          <a:cs typeface="Arial" panose="020B0604020202020204" pitchFamily="34" charset="0"/>
                        </a:rPr>
                        <a:t>Only Mid -tem Assessment for</a:t>
                      </a:r>
                      <a:r>
                        <a:rPr lang="en-GB" sz="1800" b="0" baseline="0" dirty="0" smtClean="0">
                          <a:latin typeface="Arial" panose="020B0604020202020204" pitchFamily="34" charset="0"/>
                          <a:cs typeface="Arial" panose="020B0604020202020204" pitchFamily="34" charset="0"/>
                        </a:rPr>
                        <a:t> 2019/20 was performed, awaiting Audit report to perform A</a:t>
                      </a:r>
                      <a:r>
                        <a:rPr lang="en-GB" sz="1800" b="0" dirty="0" smtClean="0">
                          <a:latin typeface="Arial" panose="020B0604020202020204" pitchFamily="34" charset="0"/>
                          <a:cs typeface="Arial" panose="020B0604020202020204" pitchFamily="34" charset="0"/>
                        </a:rPr>
                        <a:t>nnual Assessment</a:t>
                      </a:r>
                      <a:r>
                        <a:rPr lang="en-GB" sz="1800" b="0" baseline="0" dirty="0" smtClean="0">
                          <a:latin typeface="Arial" panose="020B0604020202020204" pitchFamily="34" charset="0"/>
                          <a:cs typeface="Arial" panose="020B0604020202020204" pitchFamily="34" charset="0"/>
                        </a:rPr>
                        <a:t> for 2019/20 Financial year.</a:t>
                      </a:r>
                      <a:endParaRPr lang="en-ZA" sz="1800" b="0" dirty="0">
                        <a:latin typeface="Arial" panose="020B0604020202020204" pitchFamily="34" charset="0"/>
                        <a:cs typeface="Arial" panose="020B0604020202020204" pitchFamily="34" charset="0"/>
                      </a:endParaRPr>
                    </a:p>
                  </a:txBody>
                  <a:tcPr>
                    <a:solidFill>
                      <a:schemeClr val="accent3">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21022910"/>
      </p:ext>
    </p:extLst>
  </p:cSld>
  <p:clrMapOvr>
    <a:masterClrMapping/>
  </p:clrMapOvr>
  <p:transition>
    <p:strips dir="l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65</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106929965"/>
              </p:ext>
            </p:extLst>
          </p:nvPr>
        </p:nvGraphicFramePr>
        <p:xfrm>
          <a:off x="810632" y="2645891"/>
          <a:ext cx="9590088" cy="2806591"/>
        </p:xfrm>
        <a:graphic>
          <a:graphicData uri="http://schemas.openxmlformats.org/drawingml/2006/table">
            <a:tbl>
              <a:tblPr firstRow="1" bandRow="1">
                <a:tableStyleId>{5C22544A-7EE6-4342-B048-85BDC9FD1C3A}</a:tableStyleId>
              </a:tblPr>
              <a:tblGrid>
                <a:gridCol w="2397522">
                  <a:extLst>
                    <a:ext uri="{9D8B030D-6E8A-4147-A177-3AD203B41FA5}">
                      <a16:colId xmlns:a16="http://schemas.microsoft.com/office/drawing/2014/main" val="20000"/>
                    </a:ext>
                  </a:extLst>
                </a:gridCol>
                <a:gridCol w="1544226">
                  <a:extLst>
                    <a:ext uri="{9D8B030D-6E8A-4147-A177-3AD203B41FA5}">
                      <a16:colId xmlns:a16="http://schemas.microsoft.com/office/drawing/2014/main" val="20001"/>
                    </a:ext>
                  </a:extLst>
                </a:gridCol>
                <a:gridCol w="3250818">
                  <a:extLst>
                    <a:ext uri="{9D8B030D-6E8A-4147-A177-3AD203B41FA5}">
                      <a16:colId xmlns:a16="http://schemas.microsoft.com/office/drawing/2014/main" val="20002"/>
                    </a:ext>
                  </a:extLst>
                </a:gridCol>
                <a:gridCol w="2397522">
                  <a:extLst>
                    <a:ext uri="{9D8B030D-6E8A-4147-A177-3AD203B41FA5}">
                      <a16:colId xmlns:a16="http://schemas.microsoft.com/office/drawing/2014/main" val="20003"/>
                    </a:ext>
                  </a:extLst>
                </a:gridCol>
              </a:tblGrid>
              <a:tr h="576064">
                <a:tc>
                  <a:txBody>
                    <a:bodyPr/>
                    <a:lstStyle/>
                    <a:p>
                      <a:r>
                        <a:rPr lang="en-GB" dirty="0" smtClean="0"/>
                        <a:t>Department</a:t>
                      </a:r>
                      <a:endParaRPr lang="en-ZA" dirty="0"/>
                    </a:p>
                  </a:txBody>
                  <a:tcPr>
                    <a:solidFill>
                      <a:schemeClr val="accent3">
                        <a:lumMod val="75000"/>
                      </a:schemeClr>
                    </a:solidFill>
                  </a:tcPr>
                </a:tc>
                <a:tc>
                  <a:txBody>
                    <a:bodyPr/>
                    <a:lstStyle/>
                    <a:p>
                      <a:r>
                        <a:rPr lang="en-GB" dirty="0" smtClean="0"/>
                        <a:t>No of officials</a:t>
                      </a:r>
                      <a:endParaRPr lang="en-ZA" dirty="0"/>
                    </a:p>
                  </a:txBody>
                  <a:tcPr>
                    <a:solidFill>
                      <a:schemeClr val="accent3">
                        <a:lumMod val="75000"/>
                      </a:schemeClr>
                    </a:solidFill>
                  </a:tcPr>
                </a:tc>
                <a:tc>
                  <a:txBody>
                    <a:bodyPr/>
                    <a:lstStyle/>
                    <a:p>
                      <a:r>
                        <a:rPr lang="en-GB" dirty="0" smtClean="0"/>
                        <a:t>Period of suspension</a:t>
                      </a:r>
                      <a:endParaRPr lang="en-ZA" dirty="0"/>
                    </a:p>
                  </a:txBody>
                  <a:tcPr>
                    <a:solidFill>
                      <a:schemeClr val="accent3">
                        <a:lumMod val="75000"/>
                      </a:schemeClr>
                    </a:solidFill>
                  </a:tcPr>
                </a:tc>
                <a:tc>
                  <a:txBody>
                    <a:bodyPr/>
                    <a:lstStyle/>
                    <a:p>
                      <a:r>
                        <a:rPr lang="en-GB" dirty="0" smtClean="0"/>
                        <a:t>Progress</a:t>
                      </a:r>
                      <a:endParaRPr lang="en-ZA" dirty="0"/>
                    </a:p>
                  </a:txBody>
                  <a:tcPr>
                    <a:solidFill>
                      <a:schemeClr val="accent3">
                        <a:lumMod val="75000"/>
                      </a:schemeClr>
                    </a:solidFill>
                  </a:tcPr>
                </a:tc>
                <a:extLst>
                  <a:ext uri="{0D108BD9-81ED-4DB2-BD59-A6C34878D82A}">
                    <a16:rowId xmlns:a16="http://schemas.microsoft.com/office/drawing/2014/main" val="10000"/>
                  </a:ext>
                </a:extLst>
              </a:tr>
              <a:tr h="1690821">
                <a:tc>
                  <a:txBody>
                    <a:bodyPr/>
                    <a:lstStyle/>
                    <a:p>
                      <a:r>
                        <a:rPr lang="en-GB" dirty="0" smtClean="0"/>
                        <a:t>Community</a:t>
                      </a:r>
                      <a:r>
                        <a:rPr lang="en-GB" baseline="0" dirty="0" smtClean="0"/>
                        <a:t> Services</a:t>
                      </a:r>
                      <a:endParaRPr lang="en-ZA" dirty="0"/>
                    </a:p>
                  </a:txBody>
                  <a:tcPr>
                    <a:solidFill>
                      <a:schemeClr val="accent3">
                        <a:lumMod val="40000"/>
                        <a:lumOff val="60000"/>
                      </a:schemeClr>
                    </a:solidFill>
                  </a:tcPr>
                </a:tc>
                <a:tc>
                  <a:txBody>
                    <a:bodyPr/>
                    <a:lstStyle/>
                    <a:p>
                      <a:r>
                        <a:rPr lang="en-GB" dirty="0" smtClean="0"/>
                        <a:t>1</a:t>
                      </a:r>
                      <a:endParaRPr lang="en-ZA" dirty="0"/>
                    </a:p>
                  </a:txBody>
                  <a:tcPr>
                    <a:solidFill>
                      <a:schemeClr val="accent3">
                        <a:lumMod val="40000"/>
                        <a:lumOff val="60000"/>
                      </a:schemeClr>
                    </a:solidFill>
                  </a:tcPr>
                </a:tc>
                <a:tc>
                  <a:txBody>
                    <a:bodyPr/>
                    <a:lstStyle/>
                    <a:p>
                      <a:r>
                        <a:rPr lang="en-GB" dirty="0" smtClean="0"/>
                        <a:t>5</a:t>
                      </a:r>
                      <a:r>
                        <a:rPr lang="en-GB" baseline="0" dirty="0" smtClean="0"/>
                        <a:t> months, extension of period approved due to lockdown and second wave of COVID-19</a:t>
                      </a:r>
                      <a:endParaRPr lang="en-ZA" dirty="0"/>
                    </a:p>
                  </a:txBody>
                  <a:tcPr>
                    <a:solidFill>
                      <a:schemeClr val="accent3">
                        <a:lumMod val="40000"/>
                        <a:lumOff val="60000"/>
                      </a:schemeClr>
                    </a:solidFill>
                  </a:tcPr>
                </a:tc>
                <a:tc>
                  <a:txBody>
                    <a:bodyPr/>
                    <a:lstStyle/>
                    <a:p>
                      <a:r>
                        <a:rPr lang="en-GB" dirty="0" smtClean="0"/>
                        <a:t>Disciplinary</a:t>
                      </a:r>
                      <a:r>
                        <a:rPr lang="en-GB" baseline="0" dirty="0" smtClean="0"/>
                        <a:t> hearing was postponed to the 23</a:t>
                      </a:r>
                      <a:r>
                        <a:rPr lang="en-GB" baseline="30000" dirty="0" smtClean="0"/>
                        <a:t>rd</a:t>
                      </a:r>
                      <a:r>
                        <a:rPr lang="en-GB" baseline="0" dirty="0" smtClean="0"/>
                        <a:t> of March 2021. </a:t>
                      </a:r>
                      <a:endParaRPr lang="en-ZA" dirty="0"/>
                    </a:p>
                  </a:txBody>
                  <a:tcPr>
                    <a:solidFill>
                      <a:schemeClr val="accent3">
                        <a:lumMod val="40000"/>
                        <a:lumOff val="60000"/>
                      </a:schemeClr>
                    </a:solidFill>
                  </a:tcPr>
                </a:tc>
                <a:extLst>
                  <a:ext uri="{0D108BD9-81ED-4DB2-BD59-A6C34878D82A}">
                    <a16:rowId xmlns:a16="http://schemas.microsoft.com/office/drawing/2014/main" val="10001"/>
                  </a:ext>
                </a:extLst>
              </a:tr>
              <a:tr h="414730">
                <a:tc>
                  <a:txBody>
                    <a:bodyPr/>
                    <a:lstStyle/>
                    <a:p>
                      <a:r>
                        <a:rPr lang="en-GB" dirty="0" smtClean="0"/>
                        <a:t>Budget and Treasury</a:t>
                      </a:r>
                      <a:endParaRPr lang="en-ZA" dirty="0"/>
                    </a:p>
                  </a:txBody>
                  <a:tcPr>
                    <a:solidFill>
                      <a:schemeClr val="accent3">
                        <a:lumMod val="40000"/>
                        <a:lumOff val="60000"/>
                      </a:schemeClr>
                    </a:solidFill>
                  </a:tcPr>
                </a:tc>
                <a:tc>
                  <a:txBody>
                    <a:bodyPr/>
                    <a:lstStyle/>
                    <a:p>
                      <a:r>
                        <a:rPr lang="en-GB" dirty="0" smtClean="0"/>
                        <a:t>1</a:t>
                      </a:r>
                      <a:endParaRPr lang="en-ZA" dirty="0"/>
                    </a:p>
                  </a:txBody>
                  <a:tcPr>
                    <a:solidFill>
                      <a:schemeClr val="accent3">
                        <a:lumMod val="40000"/>
                        <a:lumOff val="60000"/>
                      </a:schemeClr>
                    </a:solidFill>
                  </a:tcPr>
                </a:tc>
                <a:tc>
                  <a:txBody>
                    <a:bodyPr/>
                    <a:lstStyle/>
                    <a:p>
                      <a:r>
                        <a:rPr lang="en-GB" dirty="0" smtClean="0"/>
                        <a:t>2</a:t>
                      </a:r>
                      <a:r>
                        <a:rPr lang="en-GB" baseline="0" dirty="0" smtClean="0"/>
                        <a:t> months</a:t>
                      </a:r>
                      <a:endParaRPr lang="en-ZA" dirty="0"/>
                    </a:p>
                  </a:txBody>
                  <a:tcPr>
                    <a:solidFill>
                      <a:schemeClr val="accent3">
                        <a:lumMod val="40000"/>
                        <a:lumOff val="60000"/>
                      </a:schemeClr>
                    </a:solidFill>
                  </a:tcPr>
                </a:tc>
                <a:tc>
                  <a:txBody>
                    <a:bodyPr/>
                    <a:lstStyle/>
                    <a:p>
                      <a:r>
                        <a:rPr lang="en-GB" dirty="0" smtClean="0"/>
                        <a:t>Under investigation</a:t>
                      </a:r>
                      <a:endParaRPr lang="en-ZA" dirty="0"/>
                    </a:p>
                  </a:txBody>
                  <a:tcPr>
                    <a:solidFill>
                      <a:schemeClr val="accent3">
                        <a:lumMod val="40000"/>
                        <a:lumOff val="60000"/>
                      </a:schemeClr>
                    </a:solidFill>
                  </a:tcPr>
                </a:tc>
                <a:extLst>
                  <a:ext uri="{0D108BD9-81ED-4DB2-BD59-A6C34878D82A}">
                    <a16:rowId xmlns:a16="http://schemas.microsoft.com/office/drawing/2014/main" val="10002"/>
                  </a:ext>
                </a:extLst>
              </a:tr>
            </a:tbl>
          </a:graphicData>
        </a:graphic>
      </p:graphicFrame>
      <p:sp>
        <p:nvSpPr>
          <p:cNvPr id="6" name="Rectangle 5"/>
          <p:cNvSpPr/>
          <p:nvPr/>
        </p:nvSpPr>
        <p:spPr>
          <a:xfrm>
            <a:off x="1079972" y="930110"/>
            <a:ext cx="9289032" cy="1323439"/>
          </a:xfrm>
          <a:prstGeom prst="rect">
            <a:avLst/>
          </a:prstGeom>
        </p:spPr>
        <p:txBody>
          <a:bodyPr wrap="square">
            <a:spAutoFit/>
          </a:bodyPr>
          <a:lstStyle/>
          <a:p>
            <a:pPr defTabSz="914400" eaLnBrk="0" fontAlgn="base" hangingPunct="0">
              <a:spcAft>
                <a:spcPct val="0"/>
              </a:spcAft>
            </a:pPr>
            <a:r>
              <a:rPr lang="en-GB" dirty="0" smtClean="0">
                <a:solidFill>
                  <a:prstClr val="black"/>
                </a:solidFill>
                <a:latin typeface="Arial" pitchFamily="34" charset="0"/>
                <a:cs typeface="Arial" pitchFamily="34" charset="0"/>
              </a:rPr>
              <a:t>6.4 Legal and Labour  matter</a:t>
            </a:r>
            <a:endParaRPr lang="en-GB" dirty="0">
              <a:solidFill>
                <a:prstClr val="black"/>
              </a:solidFill>
              <a:latin typeface="Arial" pitchFamily="34" charset="0"/>
              <a:cs typeface="Arial" pitchFamily="34" charset="0"/>
            </a:endParaRPr>
          </a:p>
          <a:p>
            <a:pPr lvl="0" defTabSz="914400" eaLnBrk="0" fontAlgn="base" hangingPunct="0">
              <a:spcAft>
                <a:spcPct val="0"/>
              </a:spcAft>
            </a:pPr>
            <a:endParaRPr lang="en-GB" dirty="0">
              <a:solidFill>
                <a:prstClr val="black"/>
              </a:solidFill>
              <a:latin typeface="Arial" pitchFamily="34" charset="0"/>
              <a:cs typeface="Arial" pitchFamily="34" charset="0"/>
            </a:endParaRPr>
          </a:p>
          <a:p>
            <a:pPr marL="342900" lvl="0" indent="-342900" defTabSz="914400" eaLnBrk="0" fontAlgn="base" hangingPunct="0">
              <a:spcAft>
                <a:spcPct val="0"/>
              </a:spcAft>
              <a:buFont typeface="Wingdings" panose="05000000000000000000" pitchFamily="2" charset="2"/>
              <a:buChar char="q"/>
            </a:pPr>
            <a:r>
              <a:rPr lang="en-GB" dirty="0" smtClean="0">
                <a:solidFill>
                  <a:prstClr val="black"/>
                </a:solidFill>
                <a:latin typeface="Arial" pitchFamily="34" charset="0"/>
                <a:cs typeface="Arial" pitchFamily="34" charset="0"/>
              </a:rPr>
              <a:t>Municipality had two cases under investigation and disciplinary process </a:t>
            </a:r>
          </a:p>
          <a:p>
            <a:pPr marL="342900" lvl="0" indent="-342900" defTabSz="914400" eaLnBrk="0" fontAlgn="base" hangingPunct="0">
              <a:spcAft>
                <a:spcPct val="0"/>
              </a:spcAft>
              <a:buFont typeface="Wingdings" panose="05000000000000000000" pitchFamily="2" charset="2"/>
              <a:buChar char="q"/>
            </a:pPr>
            <a:r>
              <a:rPr lang="en-GB" dirty="0">
                <a:solidFill>
                  <a:prstClr val="black"/>
                </a:solidFill>
                <a:latin typeface="Arial" pitchFamily="34" charset="0"/>
                <a:cs typeface="Arial" pitchFamily="34" charset="0"/>
              </a:rPr>
              <a:t> </a:t>
            </a:r>
            <a:r>
              <a:rPr lang="en-GB" dirty="0" smtClean="0">
                <a:solidFill>
                  <a:prstClr val="black"/>
                </a:solidFill>
                <a:latin typeface="Arial" pitchFamily="34" charset="0"/>
                <a:cs typeface="Arial" pitchFamily="34" charset="0"/>
              </a:rPr>
              <a:t>There 7 cases that are on municipality’s litigation register.</a:t>
            </a:r>
            <a:endParaRPr lang="en-ZA" dirty="0">
              <a:latin typeface="Arial" pitchFamily="34" charset="0"/>
              <a:cs typeface="Arial" pitchFamily="34" charset="0"/>
            </a:endParaRPr>
          </a:p>
        </p:txBody>
      </p:sp>
    </p:spTree>
    <p:extLst>
      <p:ext uri="{BB962C8B-B14F-4D97-AF65-F5344CB8AC3E}">
        <p14:creationId xmlns:p14="http://schemas.microsoft.com/office/powerpoint/2010/main" val="6668554"/>
      </p:ext>
    </p:extLst>
  </p:cSld>
  <p:clrMapOvr>
    <a:masterClrMapping/>
  </p:clrMapOvr>
  <p:transition>
    <p:strips dir="l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66</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863947" y="1573903"/>
            <a:ext cx="9584181" cy="4234235"/>
          </a:xfrm>
        </p:spPr>
        <p:txBody>
          <a:bodyPr>
            <a:normAutofit/>
          </a:bodyPr>
          <a:lstStyle/>
          <a:p>
            <a:pPr>
              <a:buFont typeface="Wingdings" panose="05000000000000000000" pitchFamily="2" charset="2"/>
              <a:buChar char="q"/>
            </a:pPr>
            <a:r>
              <a:rPr lang="en-ZA" sz="1800" dirty="0" smtClean="0">
                <a:latin typeface="Arial Narrow" panose="020B0606020202030204" pitchFamily="34" charset="0"/>
              </a:rPr>
              <a:t>100 </a:t>
            </a:r>
            <a:r>
              <a:rPr lang="en-ZA" sz="1800" dirty="0">
                <a:latin typeface="Arial Narrow" panose="020B0606020202030204" pitchFamily="34" charset="0"/>
              </a:rPr>
              <a:t>% Job descriptions signed and evaluated, awaiting appraisal from SALGA</a:t>
            </a:r>
          </a:p>
          <a:p>
            <a:pPr>
              <a:buFont typeface="Wingdings" panose="05000000000000000000" pitchFamily="2" charset="2"/>
              <a:buChar char="q"/>
            </a:pPr>
            <a:r>
              <a:rPr lang="en-GB" sz="1800" dirty="0">
                <a:latin typeface="Arial Narrow" panose="020B0606020202030204" pitchFamily="34" charset="0"/>
              </a:rPr>
              <a:t> Signed agreement of essential services by Bargaining Council</a:t>
            </a:r>
            <a:endParaRPr lang="en-ZA" sz="1800" dirty="0">
              <a:latin typeface="Arial Narrow" panose="020B0606020202030204" pitchFamily="34" charset="0"/>
            </a:endParaRPr>
          </a:p>
          <a:p>
            <a:pPr>
              <a:buFont typeface="Wingdings" panose="05000000000000000000" pitchFamily="2" charset="2"/>
              <a:buChar char="q"/>
            </a:pPr>
            <a:r>
              <a:rPr lang="en-ZA" sz="1800" dirty="0">
                <a:latin typeface="Arial Narrow" panose="020B0606020202030204" pitchFamily="34" charset="0"/>
              </a:rPr>
              <a:t>HR policies reviewed annually</a:t>
            </a:r>
          </a:p>
          <a:p>
            <a:pPr>
              <a:buFont typeface="Wingdings" panose="05000000000000000000" pitchFamily="2" charset="2"/>
              <a:buChar char="q"/>
            </a:pPr>
            <a:r>
              <a:rPr lang="en-ZA" sz="1800" dirty="0">
                <a:latin typeface="Arial Narrow" panose="020B0606020202030204" pitchFamily="34" charset="0"/>
              </a:rPr>
              <a:t>Functional LLF</a:t>
            </a:r>
          </a:p>
          <a:p>
            <a:pPr>
              <a:buFont typeface="Wingdings" panose="05000000000000000000" pitchFamily="2" charset="2"/>
              <a:buChar char="q"/>
            </a:pPr>
            <a:r>
              <a:rPr lang="en-ZA" sz="1800" dirty="0">
                <a:latin typeface="Arial Narrow" panose="020B0606020202030204" pitchFamily="34" charset="0"/>
              </a:rPr>
              <a:t>Functional HR sub </a:t>
            </a:r>
            <a:r>
              <a:rPr lang="en-ZA" sz="1800" dirty="0" smtClean="0">
                <a:latin typeface="Arial Narrow" panose="020B0606020202030204" pitchFamily="34" charset="0"/>
              </a:rPr>
              <a:t>committees in place</a:t>
            </a:r>
          </a:p>
          <a:p>
            <a:pPr>
              <a:buFont typeface="Wingdings" panose="05000000000000000000" pitchFamily="2" charset="2"/>
              <a:buChar char="q"/>
            </a:pPr>
            <a:r>
              <a:rPr lang="en-ZA" sz="1800" dirty="0" smtClean="0">
                <a:latin typeface="Arial Narrow" panose="020B0606020202030204" pitchFamily="34" charset="0"/>
              </a:rPr>
              <a:t>Cascading of PMS on lower </a:t>
            </a:r>
            <a:r>
              <a:rPr lang="en-ZA" sz="1800" dirty="0">
                <a:latin typeface="Arial Narrow" panose="020B0606020202030204" pitchFamily="34" charset="0"/>
              </a:rPr>
              <a:t>level below senior </a:t>
            </a:r>
            <a:r>
              <a:rPr lang="en-ZA" sz="1800" dirty="0" smtClean="0">
                <a:latin typeface="Arial Narrow" panose="020B0606020202030204" pitchFamily="34" charset="0"/>
              </a:rPr>
              <a:t>management still on process. Municipality benchmarked  with Capricorn District Municipality and we are planning to implement it from 2021/22 financial year.</a:t>
            </a:r>
            <a:endParaRPr lang="en-ZA" sz="1800" dirty="0">
              <a:latin typeface="Arial Narrow" panose="020B0606020202030204" pitchFamily="34" charset="0"/>
            </a:endParaRPr>
          </a:p>
          <a:p>
            <a:pPr>
              <a:buFont typeface="Wingdings" panose="05000000000000000000" pitchFamily="2" charset="2"/>
              <a:buChar char="q"/>
            </a:pPr>
            <a:r>
              <a:rPr lang="en-GB" sz="1800" dirty="0" smtClean="0">
                <a:latin typeface="Arial Narrow" panose="020B0606020202030204" pitchFamily="34" charset="0"/>
              </a:rPr>
              <a:t> Budget allocated for training of staff as per workplace skill development plan in place</a:t>
            </a:r>
          </a:p>
          <a:p>
            <a:pPr>
              <a:buFont typeface="Wingdings" panose="05000000000000000000" pitchFamily="2" charset="2"/>
              <a:buChar char="q"/>
            </a:pPr>
            <a:r>
              <a:rPr lang="en-GB" sz="1800" dirty="0">
                <a:latin typeface="Arial Narrow" panose="020B0606020202030204" pitchFamily="34" charset="0"/>
              </a:rPr>
              <a:t> </a:t>
            </a:r>
            <a:r>
              <a:rPr lang="en-GB" sz="1800" dirty="0" smtClean="0">
                <a:latin typeface="Arial Narrow" panose="020B0606020202030204" pitchFamily="34" charset="0"/>
              </a:rPr>
              <a:t>Municipality managed to support indigent house holds with bursaries from 2016/17 and 2017/18 approved 16, 2018/19 approved 13 and 2019/20 approved 5. </a:t>
            </a:r>
            <a:endParaRPr lang="en-ZA" sz="1800" dirty="0">
              <a:latin typeface="Arial Narrow" panose="020B0606020202030204" pitchFamily="34" charset="0"/>
            </a:endParaRPr>
          </a:p>
        </p:txBody>
      </p:sp>
      <p:sp>
        <p:nvSpPr>
          <p:cNvPr id="8" name="Rectangle 7"/>
          <p:cNvSpPr/>
          <p:nvPr/>
        </p:nvSpPr>
        <p:spPr>
          <a:xfrm>
            <a:off x="1082252" y="982433"/>
            <a:ext cx="9932544" cy="523220"/>
          </a:xfrm>
          <a:prstGeom prst="rect">
            <a:avLst/>
          </a:prstGeom>
        </p:spPr>
        <p:txBody>
          <a:bodyPr wrap="square">
            <a:spAutoFit/>
          </a:bodyPr>
          <a:lstStyle/>
          <a:p>
            <a:r>
              <a:rPr lang="en-GB" sz="2800" dirty="0" smtClean="0">
                <a:solidFill>
                  <a:prstClr val="black"/>
                </a:solidFill>
                <a:latin typeface="Arial" panose="020B0604020202020204" pitchFamily="34" charset="0"/>
                <a:cs typeface="Arial" panose="020B0604020202020204" pitchFamily="34" charset="0"/>
              </a:rPr>
              <a:t>6.5 Human Resources management and capacity building</a:t>
            </a:r>
            <a:endParaRPr lang="en-ZA" sz="2800" dirty="0">
              <a:latin typeface="Arial" panose="020B0604020202020204" pitchFamily="34" charset="0"/>
              <a:cs typeface="Arial" panose="020B0604020202020204" pitchFamily="34" charset="0"/>
            </a:endParaRPr>
          </a:p>
        </p:txBody>
      </p:sp>
      <p:sp>
        <p:nvSpPr>
          <p:cNvPr id="6" name="Rectangle 5"/>
          <p:cNvSpPr/>
          <p:nvPr/>
        </p:nvSpPr>
        <p:spPr>
          <a:xfrm>
            <a:off x="863948" y="1066071"/>
            <a:ext cx="9000999" cy="707886"/>
          </a:xfrm>
          <a:prstGeom prst="rect">
            <a:avLst/>
          </a:prstGeom>
        </p:spPr>
        <p:txBody>
          <a:bodyPr wrap="square">
            <a:spAutoFit/>
          </a:bodyPr>
          <a:lstStyle/>
          <a:p>
            <a:pPr lvl="0" defTabSz="914400" eaLnBrk="0" fontAlgn="base" hangingPunct="0">
              <a:spcAft>
                <a:spcPct val="0"/>
              </a:spcAft>
            </a:pPr>
            <a:endParaRPr lang="en-GB" altLang="en-US" dirty="0">
              <a:solidFill>
                <a:prstClr val="black"/>
              </a:solidFill>
              <a:latin typeface="Arial" panose="020B0604020202020204" pitchFamily="34" charset="0"/>
              <a:cs typeface="Arial" panose="020B0604020202020204" pitchFamily="34" charset="0"/>
            </a:endParaRPr>
          </a:p>
          <a:p>
            <a:pPr lvl="0" defTabSz="914400" eaLnBrk="0" fontAlgn="base" hangingPunct="0">
              <a:spcAft>
                <a:spcPct val="0"/>
              </a:spcAft>
            </a:pPr>
            <a:endParaRPr lang="en-ZA" dirty="0">
              <a:latin typeface="Arial" pitchFamily="34" charset="0"/>
              <a:cs typeface="Arial" pitchFamily="34" charset="0"/>
            </a:endParaRPr>
          </a:p>
        </p:txBody>
      </p:sp>
    </p:spTree>
    <p:extLst>
      <p:ext uri="{BB962C8B-B14F-4D97-AF65-F5344CB8AC3E}">
        <p14:creationId xmlns:p14="http://schemas.microsoft.com/office/powerpoint/2010/main" val="356508301"/>
      </p:ext>
    </p:extLst>
  </p:cSld>
  <p:clrMapOvr>
    <a:masterClrMapping/>
  </p:clrMapOvr>
  <p:transition>
    <p:strips dir="l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22602" y="429122"/>
            <a:ext cx="9591199" cy="1001977"/>
          </a:xfrm>
        </p:spPr>
        <p:txBody>
          <a:bodyPr>
            <a:normAutofit fontScale="90000"/>
          </a:bodyPr>
          <a:lstStyle/>
          <a:p>
            <a:pPr lvl="0"/>
            <a:r>
              <a:rPr lang="en-GB" altLang="en-US" sz="2400" dirty="0" smtClean="0">
                <a:solidFill>
                  <a:prstClr val="black"/>
                </a:solidFill>
              </a:rPr>
              <a:t/>
            </a:r>
            <a:br>
              <a:rPr lang="en-GB" altLang="en-US" sz="2400" dirty="0" smtClean="0">
                <a:solidFill>
                  <a:prstClr val="black"/>
                </a:solidFill>
              </a:rPr>
            </a:br>
            <a:r>
              <a:rPr lang="en-GB" altLang="en-US" sz="2400" b="1" dirty="0">
                <a:solidFill>
                  <a:prstClr val="black"/>
                </a:solidFill>
              </a:rPr>
              <a:t/>
            </a:r>
            <a:br>
              <a:rPr lang="en-GB" altLang="en-US" sz="2400" b="1" dirty="0">
                <a:solidFill>
                  <a:prstClr val="black"/>
                </a:solidFill>
              </a:rPr>
            </a:br>
            <a:endParaRPr lang="en-US" sz="2400" b="1" dirty="0"/>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67</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2" name="Rectangle 1"/>
          <p:cNvSpPr/>
          <p:nvPr/>
        </p:nvSpPr>
        <p:spPr>
          <a:xfrm>
            <a:off x="2160092" y="773683"/>
            <a:ext cx="3888432" cy="400110"/>
          </a:xfrm>
          <a:prstGeom prst="rect">
            <a:avLst/>
          </a:prstGeom>
        </p:spPr>
        <p:txBody>
          <a:bodyPr wrap="square">
            <a:spAutoFit/>
          </a:bodyPr>
          <a:lstStyle/>
          <a:p>
            <a:r>
              <a:rPr lang="en-GB" altLang="en-US" dirty="0">
                <a:solidFill>
                  <a:prstClr val="black"/>
                </a:solidFill>
              </a:rPr>
              <a:t> </a:t>
            </a:r>
            <a:endParaRPr lang="en-ZA" sz="28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791940" y="1589291"/>
            <a:ext cx="9656189" cy="4218847"/>
          </a:xfrm>
        </p:spPr>
        <p:txBody>
          <a:bodyPr>
            <a:normAutofit/>
          </a:bodyPr>
          <a:lstStyle/>
          <a:p>
            <a:pPr>
              <a:buFont typeface="Wingdings" panose="05000000000000000000" pitchFamily="2" charset="2"/>
              <a:buChar char="q"/>
            </a:pPr>
            <a:r>
              <a:rPr lang="en-ZA" sz="2000" dirty="0" smtClean="0">
                <a:latin typeface="Arial Narrow" panose="020B0606020202030204" pitchFamily="34" charset="0"/>
              </a:rPr>
              <a:t>Municipality has improved its record </a:t>
            </a:r>
            <a:r>
              <a:rPr lang="en-ZA" sz="2000" dirty="0">
                <a:latin typeface="Arial Narrow" panose="020B0606020202030204" pitchFamily="34" charset="0"/>
              </a:rPr>
              <a:t>management </a:t>
            </a:r>
            <a:r>
              <a:rPr lang="en-ZA" sz="2000" dirty="0" smtClean="0">
                <a:latin typeface="Arial Narrow" panose="020B0606020202030204" pitchFamily="34" charset="0"/>
              </a:rPr>
              <a:t>after acquiring a record management system</a:t>
            </a:r>
            <a:endParaRPr lang="en-ZA" sz="2000" dirty="0">
              <a:latin typeface="Arial Narrow" panose="020B0606020202030204" pitchFamily="34" charset="0"/>
            </a:endParaRPr>
          </a:p>
          <a:p>
            <a:pPr>
              <a:buFont typeface="Wingdings" panose="05000000000000000000" pitchFamily="2" charset="2"/>
              <a:buChar char="q"/>
            </a:pPr>
            <a:r>
              <a:rPr lang="en-ZA" sz="2000" dirty="0">
                <a:latin typeface="Arial Narrow" panose="020B0606020202030204" pitchFamily="34" charset="0"/>
              </a:rPr>
              <a:t>Annual review our ICT governance such as  ICT Policies, Disaster Recovery plans and Business Continuity Plan </a:t>
            </a:r>
            <a:r>
              <a:rPr lang="en-ZA" sz="2000" dirty="0" smtClean="0">
                <a:latin typeface="Arial Narrow" panose="020B0606020202030204" pitchFamily="34" charset="0"/>
              </a:rPr>
              <a:t> are in place, with the support of SALGA .</a:t>
            </a:r>
            <a:endParaRPr lang="en-ZA" sz="2000" dirty="0">
              <a:latin typeface="Arial Narrow" panose="020B0606020202030204" pitchFamily="34" charset="0"/>
            </a:endParaRPr>
          </a:p>
          <a:p>
            <a:pPr>
              <a:buFont typeface="Wingdings" panose="05000000000000000000" pitchFamily="2" charset="2"/>
              <a:buChar char="q"/>
            </a:pPr>
            <a:r>
              <a:rPr lang="en-ZA" sz="2000" dirty="0">
                <a:latin typeface="Arial Narrow" panose="020B0606020202030204" pitchFamily="34" charset="0"/>
              </a:rPr>
              <a:t> Functional  </a:t>
            </a:r>
            <a:r>
              <a:rPr lang="en-ZA" sz="2000" dirty="0" smtClean="0">
                <a:latin typeface="Arial Narrow" panose="020B0606020202030204" pitchFamily="34" charset="0"/>
              </a:rPr>
              <a:t>ICT steering committee </a:t>
            </a:r>
            <a:r>
              <a:rPr lang="en-ZA" sz="2000" dirty="0">
                <a:latin typeface="Arial Narrow" panose="020B0606020202030204" pitchFamily="34" charset="0"/>
              </a:rPr>
              <a:t>in </a:t>
            </a:r>
            <a:r>
              <a:rPr lang="en-ZA" sz="2000" dirty="0" smtClean="0">
                <a:latin typeface="Arial Narrow" panose="020B0606020202030204" pitchFamily="34" charset="0"/>
              </a:rPr>
              <a:t>place and sits </a:t>
            </a:r>
            <a:r>
              <a:rPr lang="en-ZA" sz="2000" dirty="0" err="1" smtClean="0">
                <a:latin typeface="Arial Narrow" panose="020B0606020202030204" pitchFamily="34" charset="0"/>
              </a:rPr>
              <a:t>quartely</a:t>
            </a:r>
            <a:r>
              <a:rPr lang="en-ZA" sz="2000" dirty="0" smtClean="0">
                <a:latin typeface="Arial Narrow" panose="020B0606020202030204" pitchFamily="34" charset="0"/>
              </a:rPr>
              <a:t>. </a:t>
            </a:r>
            <a:endParaRPr lang="en-ZA" sz="2000" dirty="0">
              <a:latin typeface="Arial Narrow" panose="020B0606020202030204" pitchFamily="34" charset="0"/>
            </a:endParaRPr>
          </a:p>
          <a:p>
            <a:pPr marL="0" indent="0">
              <a:buNone/>
            </a:pPr>
            <a:endParaRPr lang="en-ZA" sz="2000" dirty="0">
              <a:latin typeface="Arial Narrow" panose="020B0606020202030204" pitchFamily="34" charset="0"/>
            </a:endParaRPr>
          </a:p>
        </p:txBody>
      </p:sp>
      <p:sp>
        <p:nvSpPr>
          <p:cNvPr id="8" name="Rectangle 7"/>
          <p:cNvSpPr/>
          <p:nvPr/>
        </p:nvSpPr>
        <p:spPr>
          <a:xfrm>
            <a:off x="1082252" y="982433"/>
            <a:ext cx="9932544" cy="523220"/>
          </a:xfrm>
          <a:prstGeom prst="rect">
            <a:avLst/>
          </a:prstGeom>
        </p:spPr>
        <p:txBody>
          <a:bodyPr wrap="square">
            <a:spAutoFit/>
          </a:bodyPr>
          <a:lstStyle/>
          <a:p>
            <a:r>
              <a:rPr lang="en-GB" sz="2800" dirty="0" smtClean="0">
                <a:solidFill>
                  <a:prstClr val="black"/>
                </a:solidFill>
                <a:latin typeface="Arial" panose="020B0604020202020204" pitchFamily="34" charset="0"/>
                <a:cs typeface="Arial" panose="020B0604020202020204" pitchFamily="34" charset="0"/>
              </a:rPr>
              <a:t>6.6 ICT Governance</a:t>
            </a:r>
            <a:endParaRPr lang="en-ZA" sz="2800" dirty="0">
              <a:latin typeface="Arial" panose="020B0604020202020204" pitchFamily="34" charset="0"/>
              <a:cs typeface="Arial" panose="020B0604020202020204" pitchFamily="34" charset="0"/>
            </a:endParaRPr>
          </a:p>
        </p:txBody>
      </p:sp>
      <p:sp>
        <p:nvSpPr>
          <p:cNvPr id="6" name="Rectangle 5"/>
          <p:cNvSpPr/>
          <p:nvPr/>
        </p:nvSpPr>
        <p:spPr>
          <a:xfrm>
            <a:off x="863948" y="1066071"/>
            <a:ext cx="9000999" cy="707886"/>
          </a:xfrm>
          <a:prstGeom prst="rect">
            <a:avLst/>
          </a:prstGeom>
        </p:spPr>
        <p:txBody>
          <a:bodyPr wrap="square">
            <a:spAutoFit/>
          </a:bodyPr>
          <a:lstStyle/>
          <a:p>
            <a:pPr lvl="0" defTabSz="914400" eaLnBrk="0" fontAlgn="base" hangingPunct="0">
              <a:spcAft>
                <a:spcPct val="0"/>
              </a:spcAft>
            </a:pPr>
            <a:endParaRPr lang="en-GB" altLang="en-US" dirty="0">
              <a:solidFill>
                <a:prstClr val="black"/>
              </a:solidFill>
              <a:latin typeface="Arial" panose="020B0604020202020204" pitchFamily="34" charset="0"/>
              <a:cs typeface="Arial" panose="020B0604020202020204" pitchFamily="34" charset="0"/>
            </a:endParaRPr>
          </a:p>
          <a:p>
            <a:pPr lvl="0" defTabSz="914400" eaLnBrk="0" fontAlgn="base" hangingPunct="0">
              <a:spcAft>
                <a:spcPct val="0"/>
              </a:spcAft>
            </a:pPr>
            <a:endParaRPr lang="en-ZA" dirty="0">
              <a:latin typeface="Arial" pitchFamily="34" charset="0"/>
              <a:cs typeface="Arial" pitchFamily="34" charset="0"/>
            </a:endParaRPr>
          </a:p>
        </p:txBody>
      </p:sp>
    </p:spTree>
    <p:extLst>
      <p:ext uri="{BB962C8B-B14F-4D97-AF65-F5344CB8AC3E}">
        <p14:creationId xmlns:p14="http://schemas.microsoft.com/office/powerpoint/2010/main" val="2372586743"/>
      </p:ext>
    </p:extLst>
  </p:cSld>
  <p:clrMapOvr>
    <a:masterClrMapping/>
  </p:clrMapOvr>
  <p:transition>
    <p:strips dir="l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6" y="629667"/>
            <a:ext cx="9591199" cy="613071"/>
          </a:xfrm>
        </p:spPr>
        <p:txBody>
          <a:bodyPr>
            <a:normAutofit fontScale="90000"/>
          </a:bodyPr>
          <a:lstStyle/>
          <a:p>
            <a:pPr marL="571500" indent="-571500" algn="l">
              <a:buFont typeface="Wingdings" panose="05000000000000000000" pitchFamily="2" charset="2"/>
              <a:buChar char="q"/>
            </a:pPr>
            <a:r>
              <a:rPr lang="en-US" sz="4400" b="1" dirty="0" smtClean="0">
                <a:latin typeface="Arial Narrow" panose="020B0606020202030204" pitchFamily="34" charset="0"/>
              </a:rPr>
              <a:t>Table of Contents</a:t>
            </a:r>
            <a:endParaRPr lang="en-ZA" sz="44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7</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8" name="Content Placeholder 5"/>
          <p:cNvSpPr>
            <a:spLocks noGrp="1"/>
          </p:cNvSpPr>
          <p:nvPr/>
        </p:nvSpPr>
        <p:spPr>
          <a:xfrm>
            <a:off x="705368" y="1242738"/>
            <a:ext cx="9980174" cy="3967553"/>
          </a:xfrm>
          <a:prstGeom prst="rect">
            <a:avLst/>
          </a:prstGeom>
        </p:spPr>
        <p:txBody>
          <a:bodyPr vert="horz" lIns="107283" tIns="53640" rIns="107283" bIns="53640" rtlCol="0">
            <a:noAutofit/>
          </a:bodyPr>
          <a:lstStyle>
            <a:lvl1pPr marL="402310" indent="-402310" algn="l" defTabSz="1072827" rtl="0" eaLnBrk="1" latinLnBrk="0" hangingPunct="1">
              <a:spcBef>
                <a:spcPct val="20000"/>
              </a:spcBef>
              <a:buFont typeface="Arial" pitchFamily="34" charset="0"/>
              <a:buChar char="•"/>
              <a:defRPr sz="3900" kern="1200">
                <a:solidFill>
                  <a:schemeClr val="tx1"/>
                </a:solidFill>
                <a:latin typeface="+mn-lt"/>
                <a:ea typeface="+mn-ea"/>
                <a:cs typeface="+mn-cs"/>
              </a:defRPr>
            </a:lvl1pPr>
            <a:lvl2pPr marL="871671" indent="-335258" algn="l" defTabSz="1072827"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32" indent="-268206" algn="l" defTabSz="1072827"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87744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413859"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950273"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48668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4023097"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559511"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0" indent="0" defTabSz="914400" eaLnBrk="0" fontAlgn="base" hangingPunct="0">
              <a:spcAft>
                <a:spcPct val="0"/>
              </a:spcAft>
              <a:buNone/>
            </a:pPr>
            <a:r>
              <a:rPr lang="en-GB" altLang="en-US" sz="1800" b="1" dirty="0" smtClean="0">
                <a:solidFill>
                  <a:prstClr val="black"/>
                </a:solidFill>
              </a:rPr>
              <a:t>4. SPATIAL RATIONALE</a:t>
            </a:r>
          </a:p>
          <a:p>
            <a:pPr marL="0" lvl="0" indent="0" defTabSz="914400" eaLnBrk="0" fontAlgn="base" hangingPunct="0">
              <a:spcAft>
                <a:spcPct val="0"/>
              </a:spcAft>
              <a:buNone/>
            </a:pPr>
            <a:r>
              <a:rPr lang="en-GB" altLang="en-US" sz="1800" dirty="0" smtClean="0">
                <a:solidFill>
                  <a:prstClr val="black"/>
                </a:solidFill>
              </a:rPr>
              <a:t>4.1 Reflection of five years overall performance on spatial rationale</a:t>
            </a:r>
          </a:p>
          <a:p>
            <a:pPr marL="0" lvl="0" indent="0" defTabSz="914400" eaLnBrk="0" fontAlgn="base" hangingPunct="0">
              <a:spcAft>
                <a:spcPct val="0"/>
              </a:spcAft>
              <a:buNone/>
            </a:pPr>
            <a:r>
              <a:rPr lang="en-GB" altLang="en-US" sz="1800" dirty="0" smtClean="0">
                <a:solidFill>
                  <a:prstClr val="black"/>
                </a:solidFill>
              </a:rPr>
              <a:t>4.2 Spatial Rational Challenges</a:t>
            </a:r>
          </a:p>
          <a:p>
            <a:pPr marL="0" lvl="0" indent="0" defTabSz="914400" eaLnBrk="0" fontAlgn="base" hangingPunct="0">
              <a:spcAft>
                <a:spcPct val="0"/>
              </a:spcAft>
              <a:buNone/>
            </a:pPr>
            <a:r>
              <a:rPr lang="en-GB" altLang="en-US" sz="1800" dirty="0" smtClean="0">
                <a:solidFill>
                  <a:prstClr val="black"/>
                </a:solidFill>
              </a:rPr>
              <a:t>4.3 Spatial Rational remedial actions</a:t>
            </a:r>
          </a:p>
          <a:p>
            <a:pPr marL="0" lvl="0" indent="0" defTabSz="914400" eaLnBrk="0" fontAlgn="base" hangingPunct="0">
              <a:spcAft>
                <a:spcPct val="0"/>
              </a:spcAft>
              <a:buNone/>
            </a:pPr>
            <a:r>
              <a:rPr lang="en-GB" altLang="en-US" sz="1800" dirty="0" smtClean="0">
                <a:solidFill>
                  <a:prstClr val="black"/>
                </a:solidFill>
              </a:rPr>
              <a:t>5. LOCAL ECONOMIC DEVELOPMENT</a:t>
            </a:r>
          </a:p>
          <a:p>
            <a:pPr marL="0" indent="0" defTabSz="914400" eaLnBrk="0" fontAlgn="base" hangingPunct="0">
              <a:spcAft>
                <a:spcPct val="0"/>
              </a:spcAft>
              <a:buNone/>
            </a:pPr>
            <a:r>
              <a:rPr lang="en-GB" altLang="en-US" sz="1800" dirty="0" smtClean="0">
                <a:solidFill>
                  <a:prstClr val="black"/>
                </a:solidFill>
              </a:rPr>
              <a:t>5.1 </a:t>
            </a:r>
            <a:r>
              <a:rPr lang="en-GB" altLang="en-US" sz="1800" dirty="0">
                <a:solidFill>
                  <a:prstClr val="black"/>
                </a:solidFill>
              </a:rPr>
              <a:t>Reflection of five year overall performance on </a:t>
            </a:r>
            <a:r>
              <a:rPr lang="en-GB" altLang="en-US" sz="1800" dirty="0" smtClean="0">
                <a:solidFill>
                  <a:prstClr val="black"/>
                </a:solidFill>
              </a:rPr>
              <a:t>Local Economic Development</a:t>
            </a:r>
          </a:p>
          <a:p>
            <a:pPr marL="0" indent="0" defTabSz="914400" eaLnBrk="0" fontAlgn="base" hangingPunct="0">
              <a:spcAft>
                <a:spcPct val="0"/>
              </a:spcAft>
              <a:buNone/>
            </a:pPr>
            <a:r>
              <a:rPr lang="en-GB" altLang="en-US" sz="1800" dirty="0" smtClean="0">
                <a:solidFill>
                  <a:prstClr val="black"/>
                </a:solidFill>
              </a:rPr>
              <a:t>5.2 Local Economic Development challenges</a:t>
            </a:r>
          </a:p>
          <a:p>
            <a:pPr marL="0" indent="0" defTabSz="914400" eaLnBrk="0" fontAlgn="base" hangingPunct="0">
              <a:spcAft>
                <a:spcPct val="0"/>
              </a:spcAft>
              <a:buNone/>
            </a:pPr>
            <a:r>
              <a:rPr lang="en-GB" altLang="en-US" sz="1800" dirty="0" smtClean="0">
                <a:solidFill>
                  <a:prstClr val="black"/>
                </a:solidFill>
              </a:rPr>
              <a:t>5.3 Local </a:t>
            </a:r>
            <a:r>
              <a:rPr lang="en-GB" altLang="en-US" sz="1800" dirty="0">
                <a:solidFill>
                  <a:prstClr val="black"/>
                </a:solidFill>
              </a:rPr>
              <a:t>Economic Development </a:t>
            </a:r>
            <a:r>
              <a:rPr lang="en-GB" altLang="en-US" sz="1800" dirty="0" smtClean="0">
                <a:solidFill>
                  <a:prstClr val="black"/>
                </a:solidFill>
              </a:rPr>
              <a:t>remedial actions</a:t>
            </a:r>
          </a:p>
          <a:p>
            <a:pPr marL="0" indent="0" defTabSz="914400" eaLnBrk="0" fontAlgn="base" hangingPunct="0">
              <a:spcAft>
                <a:spcPct val="0"/>
              </a:spcAft>
              <a:buNone/>
            </a:pPr>
            <a:r>
              <a:rPr lang="en-GB" altLang="en-US" sz="1800" dirty="0" smtClean="0">
                <a:solidFill>
                  <a:prstClr val="black"/>
                </a:solidFill>
              </a:rPr>
              <a:t>5.4 Job creation</a:t>
            </a:r>
            <a:endParaRPr lang="en-GB" altLang="en-US" sz="1800" dirty="0">
              <a:solidFill>
                <a:prstClr val="black"/>
              </a:solidFill>
            </a:endParaRPr>
          </a:p>
          <a:p>
            <a:pPr marL="0" indent="0" defTabSz="914400" eaLnBrk="0" fontAlgn="base" hangingPunct="0">
              <a:spcAft>
                <a:spcPct val="0"/>
              </a:spcAft>
              <a:buNone/>
            </a:pPr>
            <a:endParaRPr lang="en-GB" altLang="en-US" sz="1800" b="1" dirty="0" smtClean="0">
              <a:solidFill>
                <a:prstClr val="black"/>
              </a:solidFill>
            </a:endParaRPr>
          </a:p>
          <a:p>
            <a:pPr marL="0" indent="0" defTabSz="914400" eaLnBrk="0" fontAlgn="base" hangingPunct="0">
              <a:spcAft>
                <a:spcPct val="0"/>
              </a:spcAft>
              <a:buNone/>
            </a:pPr>
            <a:endParaRPr lang="en-GB" altLang="en-US" sz="1800" b="1" dirty="0">
              <a:solidFill>
                <a:prstClr val="black"/>
              </a:solidFill>
            </a:endParaRPr>
          </a:p>
          <a:p>
            <a:pPr marL="0" lvl="0" indent="0" defTabSz="914400" eaLnBrk="0" fontAlgn="base" hangingPunct="0">
              <a:spcAft>
                <a:spcPct val="0"/>
              </a:spcAft>
              <a:buNone/>
            </a:pPr>
            <a:endParaRPr lang="en-GB" altLang="en-US" sz="1800" b="1" dirty="0">
              <a:solidFill>
                <a:prstClr val="black"/>
              </a:solidFill>
            </a:endParaRPr>
          </a:p>
          <a:p>
            <a:pPr marL="0" indent="0" defTabSz="914400" eaLnBrk="0" fontAlgn="base" hangingPunct="0">
              <a:spcAft>
                <a:spcPct val="0"/>
              </a:spcAft>
              <a:buNone/>
            </a:pPr>
            <a:r>
              <a:rPr lang="en-GB" altLang="en-US" sz="1800" dirty="0">
                <a:solidFill>
                  <a:prstClr val="black"/>
                </a:solidFill>
              </a:rPr>
              <a:t>   </a:t>
            </a:r>
            <a:r>
              <a:rPr lang="en-GB" altLang="en-US" sz="1800" dirty="0" smtClean="0">
                <a:solidFill>
                  <a:prstClr val="black"/>
                </a:solidFill>
              </a:rPr>
              <a:t>               </a:t>
            </a:r>
          </a:p>
          <a:p>
            <a:pPr marL="0" lvl="0" indent="0" defTabSz="914400" eaLnBrk="0" fontAlgn="base" hangingPunct="0">
              <a:spcAft>
                <a:spcPct val="0"/>
              </a:spcAft>
              <a:buNone/>
            </a:pPr>
            <a:r>
              <a:rPr lang="en-GB" altLang="en-US" sz="1800" dirty="0">
                <a:solidFill>
                  <a:prstClr val="black"/>
                </a:solidFill>
              </a:rPr>
              <a:t> </a:t>
            </a:r>
            <a:r>
              <a:rPr lang="en-GB" altLang="en-US" sz="1800" dirty="0" smtClean="0">
                <a:solidFill>
                  <a:prstClr val="black"/>
                </a:solidFill>
              </a:rPr>
              <a:t>       </a:t>
            </a:r>
            <a:endParaRPr lang="en-ZA" sz="1800" dirty="0"/>
          </a:p>
        </p:txBody>
      </p:sp>
    </p:spTree>
    <p:extLst>
      <p:ext uri="{BB962C8B-B14F-4D97-AF65-F5344CB8AC3E}">
        <p14:creationId xmlns:p14="http://schemas.microsoft.com/office/powerpoint/2010/main" val="12157539"/>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2846" y="629667"/>
            <a:ext cx="9591199" cy="613071"/>
          </a:xfrm>
        </p:spPr>
        <p:txBody>
          <a:bodyPr>
            <a:normAutofit fontScale="90000"/>
          </a:bodyPr>
          <a:lstStyle/>
          <a:p>
            <a:pPr marL="571500" indent="-571500" algn="l">
              <a:buFont typeface="Wingdings" panose="05000000000000000000" pitchFamily="2" charset="2"/>
              <a:buChar char="q"/>
            </a:pPr>
            <a:r>
              <a:rPr lang="en-US" sz="4400" b="1" dirty="0" smtClean="0">
                <a:latin typeface="Arial Narrow" panose="020B0606020202030204" pitchFamily="34" charset="0"/>
              </a:rPr>
              <a:t>Table of Contents</a:t>
            </a:r>
            <a:endParaRPr lang="en-ZA" sz="4400" b="1"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8</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
        <p:nvSpPr>
          <p:cNvPr id="8" name="Content Placeholder 5"/>
          <p:cNvSpPr>
            <a:spLocks noGrp="1"/>
          </p:cNvSpPr>
          <p:nvPr/>
        </p:nvSpPr>
        <p:spPr>
          <a:xfrm>
            <a:off x="575916" y="1242738"/>
            <a:ext cx="10109626" cy="3967553"/>
          </a:xfrm>
          <a:prstGeom prst="rect">
            <a:avLst/>
          </a:prstGeom>
        </p:spPr>
        <p:txBody>
          <a:bodyPr vert="horz" lIns="107283" tIns="53640" rIns="107283" bIns="53640" rtlCol="0">
            <a:noAutofit/>
          </a:bodyPr>
          <a:lstStyle>
            <a:lvl1pPr marL="402310" indent="-402310" algn="l" defTabSz="1072827" rtl="0" eaLnBrk="1" latinLnBrk="0" hangingPunct="1">
              <a:spcBef>
                <a:spcPct val="20000"/>
              </a:spcBef>
              <a:buFont typeface="Arial" pitchFamily="34" charset="0"/>
              <a:buChar char="•"/>
              <a:defRPr sz="3900" kern="1200">
                <a:solidFill>
                  <a:schemeClr val="tx1"/>
                </a:solidFill>
                <a:latin typeface="+mn-lt"/>
                <a:ea typeface="+mn-ea"/>
                <a:cs typeface="+mn-cs"/>
              </a:defRPr>
            </a:lvl1pPr>
            <a:lvl2pPr marL="871671" indent="-335258" algn="l" defTabSz="1072827"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32" indent="-268206" algn="l" defTabSz="1072827"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87744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413859"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950273"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486686"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4023097"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559511" indent="-268206" algn="l" defTabSz="1072827"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defTabSz="914400" eaLnBrk="0" fontAlgn="base" hangingPunct="0">
              <a:spcAft>
                <a:spcPct val="0"/>
              </a:spcAft>
              <a:buNone/>
            </a:pPr>
            <a:r>
              <a:rPr lang="en-GB" altLang="en-US" sz="1800" b="1" dirty="0" smtClean="0">
                <a:solidFill>
                  <a:prstClr val="black"/>
                </a:solidFill>
              </a:rPr>
              <a:t>6.</a:t>
            </a:r>
            <a:r>
              <a:rPr lang="en-GB" sz="1800" b="1" dirty="0">
                <a:latin typeface="Arial Narrow" panose="020B0606020202030204" pitchFamily="34" charset="0"/>
              </a:rPr>
              <a:t> </a:t>
            </a:r>
            <a:r>
              <a:rPr lang="en-GB" sz="1800" b="1" dirty="0" smtClean="0">
                <a:latin typeface="Arial Narrow" panose="020B0606020202030204" pitchFamily="34" charset="0"/>
              </a:rPr>
              <a:t>MUNICIPAL TRANSFORMATION AND INSTITUTIONAL DEVELOPMENT</a:t>
            </a:r>
          </a:p>
          <a:p>
            <a:pPr marL="0" indent="0" defTabSz="914400" eaLnBrk="0" fontAlgn="base" hangingPunct="0">
              <a:spcAft>
                <a:spcPct val="0"/>
              </a:spcAft>
              <a:buNone/>
            </a:pPr>
            <a:r>
              <a:rPr lang="en-GB" altLang="en-US" sz="1800" dirty="0" smtClean="0">
                <a:solidFill>
                  <a:prstClr val="black"/>
                </a:solidFill>
                <a:latin typeface="Arial Narrow" panose="020B0606020202030204" pitchFamily="34" charset="0"/>
                <a:cs typeface="Arial" panose="020B0604020202020204" pitchFamily="34" charset="0"/>
              </a:rPr>
              <a:t>6.1   </a:t>
            </a:r>
            <a:r>
              <a:rPr lang="en-GB" altLang="en-US" sz="1800" dirty="0">
                <a:solidFill>
                  <a:prstClr val="black"/>
                </a:solidFill>
              </a:rPr>
              <a:t>Reflection of five </a:t>
            </a:r>
            <a:r>
              <a:rPr lang="en-GB" altLang="en-US" sz="1800" dirty="0" smtClean="0">
                <a:solidFill>
                  <a:prstClr val="black"/>
                </a:solidFill>
              </a:rPr>
              <a:t>years </a:t>
            </a:r>
            <a:r>
              <a:rPr lang="en-GB" altLang="en-US" sz="1800" dirty="0">
                <a:solidFill>
                  <a:prstClr val="black"/>
                </a:solidFill>
              </a:rPr>
              <a:t>overall performance </a:t>
            </a:r>
            <a:r>
              <a:rPr lang="en-GB" altLang="en-US" sz="1800" dirty="0" smtClean="0">
                <a:solidFill>
                  <a:prstClr val="black"/>
                </a:solidFill>
              </a:rPr>
              <a:t>on </a:t>
            </a:r>
            <a:r>
              <a:rPr lang="en-GB" sz="1800" dirty="0" smtClean="0">
                <a:latin typeface="Arial Narrow" panose="020B0606020202030204" pitchFamily="34" charset="0"/>
              </a:rPr>
              <a:t>municipal transformation and institutional development</a:t>
            </a:r>
          </a:p>
          <a:p>
            <a:pPr marL="0" indent="0" defTabSz="914400" eaLnBrk="0" fontAlgn="base" hangingPunct="0">
              <a:spcAft>
                <a:spcPct val="0"/>
              </a:spcAft>
              <a:buNone/>
            </a:pPr>
            <a:r>
              <a:rPr lang="en-GB" sz="1800" dirty="0" smtClean="0">
                <a:latin typeface="Arial Narrow" panose="020B0606020202030204" pitchFamily="34" charset="0"/>
              </a:rPr>
              <a:t>6.2 Filling of Senior management posts</a:t>
            </a:r>
          </a:p>
          <a:p>
            <a:pPr marL="0" indent="0" defTabSz="914400" eaLnBrk="0" fontAlgn="base" hangingPunct="0">
              <a:spcAft>
                <a:spcPct val="0"/>
              </a:spcAft>
              <a:buNone/>
            </a:pPr>
            <a:r>
              <a:rPr lang="en-GB" sz="1800" dirty="0" smtClean="0">
                <a:latin typeface="Arial Narrow" panose="020B0606020202030204" pitchFamily="34" charset="0"/>
              </a:rPr>
              <a:t>6.3 Performance Contracts and Assessment of Senior Managers</a:t>
            </a:r>
          </a:p>
          <a:p>
            <a:pPr marL="0" indent="0" defTabSz="914400" eaLnBrk="0" fontAlgn="base" hangingPunct="0">
              <a:spcAft>
                <a:spcPct val="0"/>
              </a:spcAft>
              <a:buNone/>
            </a:pPr>
            <a:r>
              <a:rPr lang="en-GB" sz="1800" dirty="0" smtClean="0">
                <a:latin typeface="Arial Narrow" panose="020B0606020202030204" pitchFamily="34" charset="0"/>
              </a:rPr>
              <a:t>6.4 Legal and labour matters </a:t>
            </a:r>
          </a:p>
          <a:p>
            <a:pPr marL="0" indent="0" defTabSz="914400" eaLnBrk="0" fontAlgn="base" hangingPunct="0">
              <a:spcAft>
                <a:spcPct val="0"/>
              </a:spcAft>
              <a:buNone/>
            </a:pPr>
            <a:r>
              <a:rPr lang="en-GB" sz="1800" dirty="0" smtClean="0">
                <a:latin typeface="Arial Narrow" panose="020B0606020202030204" pitchFamily="34" charset="0"/>
              </a:rPr>
              <a:t>6.5 Human Resources and capacity building</a:t>
            </a:r>
          </a:p>
          <a:p>
            <a:pPr marL="0" indent="0" defTabSz="914400" eaLnBrk="0" fontAlgn="base" hangingPunct="0">
              <a:spcAft>
                <a:spcPct val="0"/>
              </a:spcAft>
              <a:buNone/>
            </a:pPr>
            <a:r>
              <a:rPr lang="en-GB" sz="1800" dirty="0" smtClean="0">
                <a:latin typeface="Arial Narrow" panose="020B0606020202030204" pitchFamily="34" charset="0"/>
              </a:rPr>
              <a:t>6.6 ICT Governance</a:t>
            </a:r>
          </a:p>
          <a:p>
            <a:pPr marL="0" lvl="0" indent="0" defTabSz="914400" eaLnBrk="0" fontAlgn="base" hangingPunct="0">
              <a:spcAft>
                <a:spcPct val="0"/>
              </a:spcAft>
              <a:buNone/>
            </a:pPr>
            <a:endParaRPr lang="en-ZA" sz="1800" dirty="0">
              <a:latin typeface="Arial Narrow" panose="020B0606020202030204" pitchFamily="34" charset="0"/>
              <a:cs typeface="Arial" pitchFamily="34" charset="0"/>
            </a:endParaRPr>
          </a:p>
          <a:p>
            <a:pPr marL="0" lvl="0" indent="0" defTabSz="914400" eaLnBrk="0" fontAlgn="base" hangingPunct="0">
              <a:spcAft>
                <a:spcPct val="0"/>
              </a:spcAft>
              <a:buNone/>
            </a:pPr>
            <a:r>
              <a:rPr lang="en-GB" altLang="en-US" sz="1800" b="1" dirty="0" smtClean="0">
                <a:solidFill>
                  <a:prstClr val="black"/>
                </a:solidFill>
              </a:rPr>
              <a:t> </a:t>
            </a:r>
          </a:p>
          <a:p>
            <a:pPr marL="0" indent="0" defTabSz="914400" eaLnBrk="0" fontAlgn="base" hangingPunct="0">
              <a:spcAft>
                <a:spcPct val="0"/>
              </a:spcAft>
              <a:buNone/>
            </a:pPr>
            <a:endParaRPr lang="en-GB" altLang="en-US" sz="1800" b="1" dirty="0">
              <a:solidFill>
                <a:prstClr val="black"/>
              </a:solidFill>
            </a:endParaRPr>
          </a:p>
          <a:p>
            <a:pPr marL="0" lvl="0" indent="0" defTabSz="914400" eaLnBrk="0" fontAlgn="base" hangingPunct="0">
              <a:spcAft>
                <a:spcPct val="0"/>
              </a:spcAft>
              <a:buNone/>
            </a:pPr>
            <a:endParaRPr lang="en-GB" altLang="en-US" sz="1800" b="1" dirty="0">
              <a:solidFill>
                <a:prstClr val="black"/>
              </a:solidFill>
            </a:endParaRPr>
          </a:p>
          <a:p>
            <a:pPr marL="0" indent="0" defTabSz="914400" eaLnBrk="0" fontAlgn="base" hangingPunct="0">
              <a:spcAft>
                <a:spcPct val="0"/>
              </a:spcAft>
              <a:buNone/>
            </a:pPr>
            <a:r>
              <a:rPr lang="en-GB" altLang="en-US" sz="1800" dirty="0">
                <a:solidFill>
                  <a:prstClr val="black"/>
                </a:solidFill>
              </a:rPr>
              <a:t>   </a:t>
            </a:r>
            <a:r>
              <a:rPr lang="en-GB" altLang="en-US" sz="1800" dirty="0" smtClean="0">
                <a:solidFill>
                  <a:prstClr val="black"/>
                </a:solidFill>
              </a:rPr>
              <a:t>               </a:t>
            </a:r>
          </a:p>
          <a:p>
            <a:pPr marL="0" lvl="0" indent="0" defTabSz="914400" eaLnBrk="0" fontAlgn="base" hangingPunct="0">
              <a:spcAft>
                <a:spcPct val="0"/>
              </a:spcAft>
              <a:buNone/>
            </a:pPr>
            <a:r>
              <a:rPr lang="en-GB" altLang="en-US" sz="1800" dirty="0">
                <a:solidFill>
                  <a:prstClr val="black"/>
                </a:solidFill>
              </a:rPr>
              <a:t> </a:t>
            </a:r>
            <a:r>
              <a:rPr lang="en-GB" altLang="en-US" sz="1800" dirty="0" smtClean="0">
                <a:solidFill>
                  <a:prstClr val="black"/>
                </a:solidFill>
              </a:rPr>
              <a:t>       </a:t>
            </a:r>
            <a:endParaRPr lang="en-ZA" sz="1800" dirty="0"/>
          </a:p>
        </p:txBody>
      </p:sp>
    </p:spTree>
    <p:extLst>
      <p:ext uri="{BB962C8B-B14F-4D97-AF65-F5344CB8AC3E}">
        <p14:creationId xmlns:p14="http://schemas.microsoft.com/office/powerpoint/2010/main" val="1954755868"/>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Content Placeholder 5"/>
          <p:cNvSpPr>
            <a:spLocks noGrp="1"/>
          </p:cNvSpPr>
          <p:nvPr>
            <p:ph idx="1"/>
          </p:nvPr>
        </p:nvSpPr>
        <p:spPr>
          <a:xfrm>
            <a:off x="532846" y="1402772"/>
            <a:ext cx="9980174" cy="3967553"/>
          </a:xfrm>
        </p:spPr>
        <p:txBody>
          <a:bodyPr>
            <a:noAutofit/>
          </a:bodyPr>
          <a:lstStyle/>
          <a:p>
            <a:pPr marL="0" indent="0" defTabSz="914400" eaLnBrk="0" fontAlgn="base" hangingPunct="0">
              <a:spcAft>
                <a:spcPct val="0"/>
              </a:spcAft>
              <a:buNone/>
            </a:pPr>
            <a:r>
              <a:rPr lang="en-GB" altLang="en-US" sz="1800" b="1" dirty="0" smtClean="0">
                <a:solidFill>
                  <a:prstClr val="black"/>
                </a:solidFill>
              </a:rPr>
              <a:t> </a:t>
            </a:r>
            <a:r>
              <a:rPr lang="en-GB" altLang="en-US" sz="1800" b="1" dirty="0">
                <a:solidFill>
                  <a:prstClr val="black"/>
                </a:solidFill>
              </a:rPr>
              <a:t>   </a:t>
            </a:r>
            <a:r>
              <a:rPr lang="en-GB" altLang="en-US" sz="1800" b="1" dirty="0" smtClean="0">
                <a:solidFill>
                  <a:prstClr val="black"/>
                </a:solidFill>
              </a:rPr>
              <a:t>				</a:t>
            </a:r>
            <a:r>
              <a:rPr lang="en-GB" altLang="en-US" sz="4000" b="1" dirty="0" smtClean="0">
                <a:solidFill>
                  <a:prstClr val="black"/>
                </a:solidFill>
                <a:latin typeface="Arial Narrow" panose="020B0606020202030204" pitchFamily="34" charset="0"/>
              </a:rPr>
              <a:t>1.</a:t>
            </a:r>
          </a:p>
          <a:p>
            <a:pPr marL="0" indent="0" defTabSz="914400" eaLnBrk="0" fontAlgn="base" hangingPunct="0">
              <a:spcAft>
                <a:spcPct val="0"/>
              </a:spcAft>
              <a:buNone/>
            </a:pPr>
            <a:r>
              <a:rPr lang="en-GB" altLang="en-US" sz="4000" b="1" dirty="0">
                <a:solidFill>
                  <a:prstClr val="black"/>
                </a:solidFill>
                <a:latin typeface="Arial Narrow" panose="020B0606020202030204" pitchFamily="34" charset="0"/>
              </a:rPr>
              <a:t>	</a:t>
            </a:r>
            <a:r>
              <a:rPr lang="en-GB" altLang="en-US" sz="4000" b="1" dirty="0" smtClean="0">
                <a:solidFill>
                  <a:prstClr val="black"/>
                </a:solidFill>
                <a:latin typeface="Arial Narrow" panose="020B0606020202030204" pitchFamily="34" charset="0"/>
              </a:rPr>
              <a:t>		</a:t>
            </a:r>
          </a:p>
          <a:p>
            <a:pPr marL="0" indent="0" defTabSz="914400" eaLnBrk="0" fontAlgn="base" hangingPunct="0">
              <a:spcAft>
                <a:spcPct val="0"/>
              </a:spcAft>
              <a:buNone/>
            </a:pPr>
            <a:r>
              <a:rPr lang="en-GB" altLang="en-US" sz="4000" b="1" dirty="0">
                <a:solidFill>
                  <a:prstClr val="black"/>
                </a:solidFill>
                <a:latin typeface="Arial Narrow" panose="020B0606020202030204" pitchFamily="34" charset="0"/>
              </a:rPr>
              <a:t>	</a:t>
            </a:r>
            <a:r>
              <a:rPr lang="en-GB" altLang="en-US" sz="4000" b="1" dirty="0" smtClean="0">
                <a:solidFill>
                  <a:prstClr val="black"/>
                </a:solidFill>
                <a:latin typeface="Arial Narrow" panose="020B0606020202030204" pitchFamily="34" charset="0"/>
              </a:rPr>
              <a:t>	Basic  Service Delivery and  			        Infrastructure Development</a:t>
            </a:r>
            <a:endParaRPr lang="en-GB" altLang="en-US" sz="4000" b="1" dirty="0">
              <a:solidFill>
                <a:prstClr val="black"/>
              </a:solidFill>
              <a:latin typeface="Arial Narrow" panose="020B0606020202030204" pitchFamily="34" charset="0"/>
            </a:endParaRPr>
          </a:p>
          <a:p>
            <a:pPr marL="0" lvl="0" indent="0" defTabSz="914400" eaLnBrk="0" fontAlgn="base" hangingPunct="0">
              <a:spcAft>
                <a:spcPct val="0"/>
              </a:spcAft>
              <a:buNone/>
            </a:pPr>
            <a:endParaRPr lang="en-ZA" sz="4000" dirty="0">
              <a:latin typeface="Arial Narrow" panose="020B0606020202030204" pitchFamily="34" charset="0"/>
            </a:endParaRPr>
          </a:p>
        </p:txBody>
      </p:sp>
      <p:sp>
        <p:nvSpPr>
          <p:cNvPr id="5" name="TextBox 4"/>
          <p:cNvSpPr txBox="1"/>
          <p:nvPr/>
        </p:nvSpPr>
        <p:spPr>
          <a:xfrm>
            <a:off x="-148" y="4406027"/>
            <a:ext cx="691064" cy="400105"/>
          </a:xfrm>
          <a:prstGeom prst="rect">
            <a:avLst/>
          </a:prstGeom>
          <a:noFill/>
        </p:spPr>
        <p:txBody>
          <a:bodyPr wrap="square" lIns="91437" tIns="45718" rIns="91437" bIns="45718" rtlCol="0">
            <a:spAutoFit/>
          </a:bodyPr>
          <a:lstStyle/>
          <a:p>
            <a:pPr algn="ctr"/>
            <a:fld id="{D6492AA4-88E8-4BE8-8A86-7DC6EC2DC04C}" type="slidenum">
              <a:rPr lang="en-ZA" smtClean="0">
                <a:solidFill>
                  <a:schemeClr val="bg1"/>
                </a:solidFill>
                <a:latin typeface="Arial" pitchFamily="34" charset="0"/>
                <a:cs typeface="Arial" pitchFamily="34" charset="0"/>
              </a:rPr>
              <a:pPr algn="ctr"/>
              <a:t>9</a:t>
            </a:fld>
            <a:endParaRPr lang="en-ZA" dirty="0">
              <a:solidFill>
                <a:schemeClr val="bg1"/>
              </a:solidFill>
              <a:latin typeface="Arial" pitchFamily="34" charset="0"/>
              <a:cs typeface="Arial" pitchFamily="34" charset="0"/>
            </a:endParaRPr>
          </a:p>
        </p:txBody>
      </p:sp>
      <p:sp>
        <p:nvSpPr>
          <p:cNvPr id="4" name="Rectangle 3"/>
          <p:cNvSpPr/>
          <p:nvPr/>
        </p:nvSpPr>
        <p:spPr>
          <a:xfrm>
            <a:off x="1800053" y="5454203"/>
            <a:ext cx="70567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400"/>
              </a:lnSpc>
            </a:pPr>
            <a:endParaRPr lang="en-ZA" sz="1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446391796"/>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10515</TotalTime>
  <Words>4785</Words>
  <Application>Microsoft Office PowerPoint</Application>
  <PresentationFormat>Custom</PresentationFormat>
  <Paragraphs>1159</Paragraphs>
  <Slides>68</Slides>
  <Notes>10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8" baseType="lpstr">
      <vt:lpstr>Arial</vt:lpstr>
      <vt:lpstr>Arial Narrow</vt:lpstr>
      <vt:lpstr>Calibri</vt:lpstr>
      <vt:lpstr>Century Gothic</vt:lpstr>
      <vt:lpstr>Times New Roman</vt:lpstr>
      <vt:lpstr>Trebuchet MS</vt:lpstr>
      <vt:lpstr>Tw Cen MT</vt:lpstr>
      <vt:lpstr>Wingdings</vt:lpstr>
      <vt:lpstr>Office Theme</vt:lpstr>
      <vt:lpstr>Worksheet</vt:lpstr>
      <vt:lpstr>PowerPoint Presentation</vt:lpstr>
      <vt:lpstr>PowerPoint Presentation</vt:lpstr>
      <vt:lpstr>Table of Contents</vt:lpstr>
      <vt:lpstr>Table of Contents</vt:lpstr>
      <vt:lpstr>Table of Contents</vt:lpstr>
      <vt:lpstr>Table of Contents</vt:lpstr>
      <vt:lpstr>Table of Contents</vt:lpstr>
      <vt:lpstr>Table of Contents</vt:lpstr>
      <vt:lpstr>PowerPoint Presentation</vt:lpstr>
      <vt:lpstr> 1. State of Municipal Performance</vt:lpstr>
      <vt:lpstr> 1. State of Municipal Performance</vt:lpstr>
      <vt:lpstr>1.3 Basic Service delivery highlights  </vt:lpstr>
      <vt:lpstr>1.4 Basic service delivery challenges </vt:lpstr>
      <vt:lpstr> </vt:lpstr>
      <vt:lpstr>PowerPoint Presentation</vt:lpstr>
      <vt:lpstr>PowerPoint Presentation</vt:lpstr>
      <vt:lpstr>2. 1 Reflection of five years overall performance on municipal financial viability and management</vt:lpstr>
      <vt:lpstr>2. Municipality financial health 2.2 Budget assessment</vt:lpstr>
      <vt:lpstr> 2.3. Revenue collection- Midterm performance </vt:lpstr>
      <vt:lpstr> 2.3. Revenue From March to June 2020 for Property Rates </vt:lpstr>
      <vt:lpstr> 2.3. Revenue  From July to September 2020 for Property Rates </vt:lpstr>
      <vt:lpstr> 2.3. Revenue From October to December  2020 for  Property Rates </vt:lpstr>
      <vt:lpstr> 2.3. Revenue From March to December 2020 for Waste Management </vt:lpstr>
      <vt:lpstr> 2.3. Revenue  From March to December 2020 for Traffic Department</vt:lpstr>
      <vt:lpstr> 2.4. Challenges on revenue collection </vt:lpstr>
      <vt:lpstr>          2. STATE OF FINANCES</vt:lpstr>
      <vt:lpstr> 2.6 EXPENDITURE MANAGEMENT- MIDTERM PERFOMANCE </vt:lpstr>
      <vt:lpstr> 2.6 EXPENDITURE MANAGEMENT- USE OF CONSULTANTS </vt:lpstr>
      <vt:lpstr> 2.6 EXPENDITURE MANAGEMENT- USE OF CONSULTANTS CONTINUES.. </vt:lpstr>
      <vt:lpstr> 2.7 Contracted services </vt:lpstr>
      <vt:lpstr> 2.8 COVID – 19  EXPENDITURE</vt:lpstr>
      <vt:lpstr> 2.8 COVID – 19 EXPENDITURE CONTINUES…</vt:lpstr>
      <vt:lpstr> </vt:lpstr>
      <vt:lpstr>3. Reflection of five years overall performance on good governance and public participation</vt:lpstr>
      <vt:lpstr>  3.2 AUDIT REPORTS STATUS  </vt:lpstr>
      <vt:lpstr>3.3   BREAKDOWN OF UIF </vt:lpstr>
      <vt:lpstr> 3.4 IMPLEMENTATION OF POST AUDIT ACTION PLAN </vt:lpstr>
      <vt:lpstr> 3.5 KEY RECURRING AUDIT FINDINGS</vt:lpstr>
      <vt:lpstr> 3.5 KEY RECURRING AUDIT FINDINGS CONTINUE…..</vt:lpstr>
      <vt:lpstr>3.6 FUNCTIONALITY OF AUDIT STEERING COMMITTEE</vt:lpstr>
      <vt:lpstr>3.7 STRATEGIES IMPLEMENTED TO ADDRESS  POST AUDIT ACTION PLAN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PowerPoint Presentation</vt:lpstr>
      <vt:lpstr>PowerPoint Presentation</vt:lpstr>
      <vt:lpstr>  </vt:lpstr>
      <vt:lpstr>  </vt:lpstr>
      <vt:lpstr>  </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Municipality has a total population 300 200 with a household number of 56 642 Unemployment rate is at more than 70%  Jane Furse, Nebo, Apel Cross and Schoonord are the major economic growth points   Farming, transport and SMME are the major economic drivers However tourism, hawking industry has potential to enhance our mainstream rural economy</dc:title>
  <dc:creator>ThomasM</dc:creator>
  <cp:lastModifiedBy>Shereen Cassiem</cp:lastModifiedBy>
  <cp:revision>1052</cp:revision>
  <cp:lastPrinted>2016-02-07T08:30:10Z</cp:lastPrinted>
  <dcterms:created xsi:type="dcterms:W3CDTF">2014-06-24T09:30:45Z</dcterms:created>
  <dcterms:modified xsi:type="dcterms:W3CDTF">2021-03-15T11:37:13Z</dcterms:modified>
</cp:coreProperties>
</file>