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29" autoAdjust="0"/>
    <p:restoredTop sz="94628" autoAdjust="0"/>
  </p:normalViewPr>
  <p:slideViewPr>
    <p:cSldViewPr>
      <p:cViewPr varScale="1">
        <p:scale>
          <a:sx n="97" d="100"/>
          <a:sy n="97" d="100"/>
        </p:scale>
        <p:origin x="26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gardt Gouws" userId="f39ac985-1f41-4e40-904d-aa237c0a7b6c" providerId="ADAL" clId="{A902E4D8-4A82-4A3F-9D2B-042A6B847921}"/>
    <pc:docChg chg="undo custSel modSld">
      <pc:chgData name="Regardt Gouws" userId="f39ac985-1f41-4e40-904d-aa237c0a7b6c" providerId="ADAL" clId="{A902E4D8-4A82-4A3F-9D2B-042A6B847921}" dt="2021-03-12T15:33:22.090" v="1313" actId="20577"/>
      <pc:docMkLst>
        <pc:docMk/>
      </pc:docMkLst>
      <pc:sldChg chg="modSp mod">
        <pc:chgData name="Regardt Gouws" userId="f39ac985-1f41-4e40-904d-aa237c0a7b6c" providerId="ADAL" clId="{A902E4D8-4A82-4A3F-9D2B-042A6B847921}" dt="2021-03-12T15:24:06.980" v="351" actId="20577"/>
        <pc:sldMkLst>
          <pc:docMk/>
          <pc:sldMk cId="730272946" sldId="274"/>
        </pc:sldMkLst>
        <pc:spChg chg="mod">
          <ac:chgData name="Regardt Gouws" userId="f39ac985-1f41-4e40-904d-aa237c0a7b6c" providerId="ADAL" clId="{A902E4D8-4A82-4A3F-9D2B-042A6B847921}" dt="2021-03-12T15:24:06.980" v="351" actId="20577"/>
          <ac:spMkLst>
            <pc:docMk/>
            <pc:sldMk cId="730272946" sldId="274"/>
            <ac:spMk id="14" creationId="{51AF0C0A-4F02-4812-89DF-23B93D48262D}"/>
          </ac:spMkLst>
        </pc:spChg>
      </pc:sldChg>
      <pc:sldChg chg="addSp delSp modSp mod">
        <pc:chgData name="Regardt Gouws" userId="f39ac985-1f41-4e40-904d-aa237c0a7b6c" providerId="ADAL" clId="{A902E4D8-4A82-4A3F-9D2B-042A6B847921}" dt="2021-03-12T15:33:22.090" v="1313" actId="20577"/>
        <pc:sldMkLst>
          <pc:docMk/>
          <pc:sldMk cId="377803906" sldId="277"/>
        </pc:sldMkLst>
        <pc:spChg chg="add mod">
          <ac:chgData name="Regardt Gouws" userId="f39ac985-1f41-4e40-904d-aa237c0a7b6c" providerId="ADAL" clId="{A902E4D8-4A82-4A3F-9D2B-042A6B847921}" dt="2021-03-12T15:33:22.090" v="1313" actId="20577"/>
          <ac:spMkLst>
            <pc:docMk/>
            <pc:sldMk cId="377803906" sldId="277"/>
            <ac:spMk id="7" creationId="{2501615F-93FF-4CCE-9148-7D86ADD5B616}"/>
          </ac:spMkLst>
        </pc:spChg>
        <pc:graphicFrameChg chg="mod modGraphic">
          <ac:chgData name="Regardt Gouws" userId="f39ac985-1f41-4e40-904d-aa237c0a7b6c" providerId="ADAL" clId="{A902E4D8-4A82-4A3F-9D2B-042A6B847921}" dt="2021-03-12T15:24:57.001" v="354" actId="255"/>
          <ac:graphicFrameMkLst>
            <pc:docMk/>
            <pc:sldMk cId="377803906" sldId="277"/>
            <ac:graphicFrameMk id="2" creationId="{E52AF448-3A2E-4E91-AE0B-558A7066DE5B}"/>
          </ac:graphicFrameMkLst>
        </pc:graphicFrameChg>
        <pc:graphicFrameChg chg="add del">
          <ac:chgData name="Regardt Gouws" userId="f39ac985-1f41-4e40-904d-aa237c0a7b6c" providerId="ADAL" clId="{A902E4D8-4A82-4A3F-9D2B-042A6B847921}" dt="2021-03-12T15:19:21.043" v="1" actId="3680"/>
          <ac:graphicFrameMkLst>
            <pc:docMk/>
            <pc:sldMk cId="377803906" sldId="277"/>
            <ac:graphicFrameMk id="5" creationId="{70E43DCD-48C8-4F91-A64C-BD9EF2FCC85D}"/>
          </ac:graphicFrameMkLst>
        </pc:graphicFrameChg>
      </pc:sldChg>
    </pc:docChg>
  </pc:docChgLst>
  <pc:docChgLst>
    <pc:chgData name="Regardt Gouws" userId="f39ac985-1f41-4e40-904d-aa237c0a7b6c" providerId="ADAL" clId="{A622BE5D-901A-4F85-87B6-29CC16D318D4}"/>
    <pc:docChg chg="undo custSel addSld delSld">
      <pc:chgData name="Regardt Gouws" userId="f39ac985-1f41-4e40-904d-aa237c0a7b6c" providerId="ADAL" clId="{A622BE5D-901A-4F85-87B6-29CC16D318D4}" dt="2021-03-12T15:38:52.147" v="8" actId="47"/>
      <pc:docMkLst>
        <pc:docMk/>
      </pc:docMkLst>
      <pc:sldChg chg="del">
        <pc:chgData name="Regardt Gouws" userId="f39ac985-1f41-4e40-904d-aa237c0a7b6c" providerId="ADAL" clId="{A622BE5D-901A-4F85-87B6-29CC16D318D4}" dt="2021-03-12T15:38:48.024" v="0" actId="47"/>
        <pc:sldMkLst>
          <pc:docMk/>
          <pc:sldMk cId="3527726597" sldId="256"/>
        </pc:sldMkLst>
      </pc:sldChg>
      <pc:sldChg chg="del">
        <pc:chgData name="Regardt Gouws" userId="f39ac985-1f41-4e40-904d-aa237c0a7b6c" providerId="ADAL" clId="{A622BE5D-901A-4F85-87B6-29CC16D318D4}" dt="2021-03-12T15:38:49.325" v="3" actId="47"/>
        <pc:sldMkLst>
          <pc:docMk/>
          <pc:sldMk cId="3919185752" sldId="257"/>
        </pc:sldMkLst>
      </pc:sldChg>
      <pc:sldChg chg="del">
        <pc:chgData name="Regardt Gouws" userId="f39ac985-1f41-4e40-904d-aa237c0a7b6c" providerId="ADAL" clId="{A622BE5D-901A-4F85-87B6-29CC16D318D4}" dt="2021-03-12T15:38:50.038" v="5" actId="47"/>
        <pc:sldMkLst>
          <pc:docMk/>
          <pc:sldMk cId="822153780" sldId="258"/>
        </pc:sldMkLst>
      </pc:sldChg>
      <pc:sldChg chg="del">
        <pc:chgData name="Regardt Gouws" userId="f39ac985-1f41-4e40-904d-aa237c0a7b6c" providerId="ADAL" clId="{A622BE5D-901A-4F85-87B6-29CC16D318D4}" dt="2021-03-12T15:38:50.339" v="6" actId="47"/>
        <pc:sldMkLst>
          <pc:docMk/>
          <pc:sldMk cId="1321010874" sldId="261"/>
        </pc:sldMkLst>
      </pc:sldChg>
      <pc:sldChg chg="del">
        <pc:chgData name="Regardt Gouws" userId="f39ac985-1f41-4e40-904d-aa237c0a7b6c" providerId="ADAL" clId="{A622BE5D-901A-4F85-87B6-29CC16D318D4}" dt="2021-03-12T15:38:49.650" v="4" actId="47"/>
        <pc:sldMkLst>
          <pc:docMk/>
          <pc:sldMk cId="2452835731" sldId="273"/>
        </pc:sldMkLst>
      </pc:sldChg>
      <pc:sldChg chg="add del">
        <pc:chgData name="Regardt Gouws" userId="f39ac985-1f41-4e40-904d-aa237c0a7b6c" providerId="ADAL" clId="{A622BE5D-901A-4F85-87B6-29CC16D318D4}" dt="2021-03-12T15:38:52.147" v="8" actId="47"/>
        <pc:sldMkLst>
          <pc:docMk/>
          <pc:sldMk cId="730272946" sldId="274"/>
        </pc:sldMkLst>
      </pc:sldChg>
      <pc:sldChg chg="del">
        <pc:chgData name="Regardt Gouws" userId="f39ac985-1f41-4e40-904d-aa237c0a7b6c" providerId="ADAL" clId="{A622BE5D-901A-4F85-87B6-29CC16D318D4}" dt="2021-03-12T15:38:48.964" v="2" actId="47"/>
        <pc:sldMkLst>
          <pc:docMk/>
          <pc:sldMk cId="229450443" sldId="275"/>
        </pc:sldMkLst>
      </pc:sldChg>
      <pc:sldChg chg="del">
        <pc:chgData name="Regardt Gouws" userId="f39ac985-1f41-4e40-904d-aa237c0a7b6c" providerId="ADAL" clId="{A622BE5D-901A-4F85-87B6-29CC16D318D4}" dt="2021-03-12T15:38:48.301" v="1" actId="47"/>
        <pc:sldMkLst>
          <pc:docMk/>
          <pc:sldMk cId="3080245836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3429386"/>
            <a:ext cx="3667944" cy="110251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 January 2020</a:t>
            </a:r>
          </a:p>
        </p:txBody>
      </p:sp>
    </p:spTree>
    <p:extLst>
      <p:ext uri="{BB962C8B-B14F-4D97-AF65-F5344CB8AC3E}">
        <p14:creationId xmlns:p14="http://schemas.microsoft.com/office/powerpoint/2010/main" val="313184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538736" cy="28837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 January 2020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139952" y="1200150"/>
            <a:ext cx="3528392" cy="28837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11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 January 2020</a:t>
            </a:r>
          </a:p>
        </p:txBody>
      </p:sp>
    </p:spTree>
    <p:extLst>
      <p:ext uri="{BB962C8B-B14F-4D97-AF65-F5344CB8AC3E}">
        <p14:creationId xmlns:p14="http://schemas.microsoft.com/office/powerpoint/2010/main" val="24284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28837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 January 2020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644008" y="1200151"/>
            <a:ext cx="3024336" cy="28837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9348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 January 2020</a:t>
            </a:r>
          </a:p>
        </p:txBody>
      </p:sp>
    </p:spTree>
    <p:extLst>
      <p:ext uri="{BB962C8B-B14F-4D97-AF65-F5344CB8AC3E}">
        <p14:creationId xmlns:p14="http://schemas.microsoft.com/office/powerpoint/2010/main" val="186858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0" y="630"/>
            <a:ext cx="9146239" cy="514475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21114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211144" cy="2883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 January 2020</a:t>
            </a:r>
          </a:p>
        </p:txBody>
      </p:sp>
    </p:spTree>
    <p:extLst>
      <p:ext uri="{BB962C8B-B14F-4D97-AF65-F5344CB8AC3E}">
        <p14:creationId xmlns:p14="http://schemas.microsoft.com/office/powerpoint/2010/main" val="351305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2" r:id="rId4"/>
    <p:sldLayoutId id="2147483654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51AF0C0A-4F02-4812-89DF-23B93D48262D}"/>
              </a:ext>
            </a:extLst>
          </p:cNvPr>
          <p:cNvSpPr txBox="1"/>
          <p:nvPr/>
        </p:nvSpPr>
        <p:spPr>
          <a:xfrm>
            <a:off x="251520" y="3447215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External funding received is mainly to fund the backlog project.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BMGF, PHEF and Right to Care support were received in the form of services in kind where services were paid directly to evaluators and or suppliers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C466B2-A255-464F-B079-DAF67A1394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36800"/>
            <a:ext cx="5462489" cy="33104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6F0903-D896-4454-AF45-A21F55F115C6}"/>
              </a:ext>
            </a:extLst>
          </p:cNvPr>
          <p:cNvSpPr txBox="1"/>
          <p:nvPr/>
        </p:nvSpPr>
        <p:spPr>
          <a:xfrm>
            <a:off x="3131840" y="13680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External Funding (R’000)</a:t>
            </a:r>
            <a:endParaRPr lang="en-ZA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27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3C8D5B-012D-4728-A863-F9FA535B43AB}"/>
              </a:ext>
            </a:extLst>
          </p:cNvPr>
          <p:cNvSpPr txBox="1"/>
          <p:nvPr/>
        </p:nvSpPr>
        <p:spPr>
          <a:xfrm>
            <a:off x="2771800" y="19548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External Funding</a:t>
            </a:r>
            <a:endParaRPr lang="en-ZA" b="1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52AF448-3A2E-4E91-AE0B-558A7066D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451709"/>
              </p:ext>
            </p:extLst>
          </p:nvPr>
        </p:nvGraphicFramePr>
        <p:xfrm>
          <a:off x="323530" y="701431"/>
          <a:ext cx="7344813" cy="2641702"/>
        </p:xfrm>
        <a:graphic>
          <a:graphicData uri="http://schemas.openxmlformats.org/drawingml/2006/table">
            <a:tbl>
              <a:tblPr/>
              <a:tblGrid>
                <a:gridCol w="1910847">
                  <a:extLst>
                    <a:ext uri="{9D8B030D-6E8A-4147-A177-3AD203B41FA5}">
                      <a16:colId xmlns:a16="http://schemas.microsoft.com/office/drawing/2014/main" val="3969773481"/>
                    </a:ext>
                  </a:extLst>
                </a:gridCol>
                <a:gridCol w="905661">
                  <a:extLst>
                    <a:ext uri="{9D8B030D-6E8A-4147-A177-3AD203B41FA5}">
                      <a16:colId xmlns:a16="http://schemas.microsoft.com/office/drawing/2014/main" val="4159582861"/>
                    </a:ext>
                  </a:extLst>
                </a:gridCol>
                <a:gridCol w="905661">
                  <a:extLst>
                    <a:ext uri="{9D8B030D-6E8A-4147-A177-3AD203B41FA5}">
                      <a16:colId xmlns:a16="http://schemas.microsoft.com/office/drawing/2014/main" val="732530837"/>
                    </a:ext>
                  </a:extLst>
                </a:gridCol>
                <a:gridCol w="905661">
                  <a:extLst>
                    <a:ext uri="{9D8B030D-6E8A-4147-A177-3AD203B41FA5}">
                      <a16:colId xmlns:a16="http://schemas.microsoft.com/office/drawing/2014/main" val="787896123"/>
                    </a:ext>
                  </a:extLst>
                </a:gridCol>
                <a:gridCol w="905661">
                  <a:extLst>
                    <a:ext uri="{9D8B030D-6E8A-4147-A177-3AD203B41FA5}">
                      <a16:colId xmlns:a16="http://schemas.microsoft.com/office/drawing/2014/main" val="85930014"/>
                    </a:ext>
                  </a:extLst>
                </a:gridCol>
                <a:gridCol w="905661">
                  <a:extLst>
                    <a:ext uri="{9D8B030D-6E8A-4147-A177-3AD203B41FA5}">
                      <a16:colId xmlns:a16="http://schemas.microsoft.com/office/drawing/2014/main" val="3264475597"/>
                    </a:ext>
                  </a:extLst>
                </a:gridCol>
                <a:gridCol w="905661">
                  <a:extLst>
                    <a:ext uri="{9D8B030D-6E8A-4147-A177-3AD203B41FA5}">
                      <a16:colId xmlns:a16="http://schemas.microsoft.com/office/drawing/2014/main" val="3290139440"/>
                    </a:ext>
                  </a:extLst>
                </a:gridCol>
              </a:tblGrid>
              <a:tr h="47627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Clinton Health Access Innitiative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Centers for Disease Control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Health Enhancement Fund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Right to care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and Melinda Gates Foundation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Treasury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287586"/>
                  </a:ext>
                </a:extLst>
              </a:tr>
              <a:tr h="476274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Type of Fund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 Donation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 Donation through NDOH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Services in Kind 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Services in Kind (Office Accommodation)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Services in Kind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Conditional Grant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881684"/>
                  </a:ext>
                </a:extLst>
              </a:tr>
              <a:tr h="317516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Purpose of Fund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Backlog reduction project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Backlog reduction project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Crisis support during strike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Backlog reduction project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Backlog reduction project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Backlog reduction project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07814"/>
                  </a:ext>
                </a:extLst>
              </a:tr>
              <a:tr h="297671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Period Received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Jan-19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'19 - Nov '20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'18 - Feb '19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 '18 - Dec '18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'18 - current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'19 - March '21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869506"/>
                  </a:ext>
                </a:extLst>
              </a:tr>
              <a:tr h="158757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FY 2018-19 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R1 441 170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R2 580 000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R94 204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R27 600 000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79883"/>
                  </a:ext>
                </a:extLst>
              </a:tr>
              <a:tr h="158757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FY 2019-20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R14 634 131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R45 400 000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R40 000 000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02574"/>
                  </a:ext>
                </a:extLst>
              </a:tr>
              <a:tr h="158757">
                <a:tc>
                  <a:txBody>
                    <a:bodyPr/>
                    <a:lstStyle/>
                    <a:p>
                      <a:pPr algn="l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FY 2020-21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R2 104 925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R5 398 623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R20 000 000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064890"/>
                  </a:ext>
                </a:extLst>
              </a:tr>
              <a:tr h="1587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7.Total Funds/Services received to date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R1 441 170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R16 739 056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R2 580 000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R94 204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R78 398 623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R60 000 000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443211"/>
                  </a:ext>
                </a:extLst>
              </a:tr>
              <a:tr h="1587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Total Funds/Services used FY 2019/20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R1 441 170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R14 634 131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R2 580 000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R94 204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R73 000 000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R17 409 082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580711"/>
                  </a:ext>
                </a:extLst>
              </a:tr>
              <a:tr h="1587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Total Funds/Services used to date</a:t>
                      </a:r>
                    </a:p>
                  </a:txBody>
                  <a:tcPr marL="5862" marR="5862" marT="58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R1 441 170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R16 739 056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R2 580 000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R94 204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R78 398 623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R42 325 077</a:t>
                      </a:r>
                    </a:p>
                  </a:txBody>
                  <a:tcPr marL="5862" marR="5862" marT="58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4057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501615F-93FF-4CCE-9148-7D86ADD5B616}"/>
              </a:ext>
            </a:extLst>
          </p:cNvPr>
          <p:cNvSpPr txBox="1"/>
          <p:nvPr/>
        </p:nvSpPr>
        <p:spPr>
          <a:xfrm>
            <a:off x="87741" y="3358321"/>
            <a:ext cx="758060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Clinton Health Access Initiative – Direct funding received for utilization for the back log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CDC – Direct funding received through the Department of Health for clearing applications relating to specifically relating to HIV and TB drugs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PHEF – Support received by providing crises project management support paid directly by PHEF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Right to Care – Support received by providing accommodation to the Backlog Reduction Project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BMGF – Support received by providing Wits University funding to project manage and pay for international evaluators and the development of guidelines and procedures in support of the Backlog Reduction </a:t>
            </a:r>
            <a:r>
              <a:rPr lang="en-US" sz="1200" dirty="0" err="1"/>
              <a:t>Programme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National Treasury – Additional funding obtained for the Backlog Reduction </a:t>
            </a:r>
            <a:r>
              <a:rPr lang="en-US" sz="1200" dirty="0" err="1"/>
              <a:t>Programme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7803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AHPRA">
      <a:dk1>
        <a:srgbClr val="7B7A7B"/>
      </a:dk1>
      <a:lt1>
        <a:sysClr val="window" lastClr="FFFFFF"/>
      </a:lt1>
      <a:dk2>
        <a:srgbClr val="7B7A7B"/>
      </a:dk2>
      <a:lt2>
        <a:srgbClr val="FFFFFF"/>
      </a:lt2>
      <a:accent1>
        <a:srgbClr val="0077A0"/>
      </a:accent1>
      <a:accent2>
        <a:srgbClr val="52C2B7"/>
      </a:accent2>
      <a:accent3>
        <a:srgbClr val="C3A1CB"/>
      </a:accent3>
      <a:accent4>
        <a:srgbClr val="7B7A7B"/>
      </a:accent4>
      <a:accent5>
        <a:srgbClr val="EDC561"/>
      </a:accent5>
      <a:accent6>
        <a:srgbClr val="8FCC8B"/>
      </a:accent6>
      <a:hlink>
        <a:srgbClr val="0077A0"/>
      </a:hlink>
      <a:folHlink>
        <a:srgbClr val="C3A1C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7443343-4C20-444C-B543-58239E38E79E}" vid="{6B6B2014-C27D-412E-9625-A1938B1825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K-15411 SAHPRA PPT Template v2</Template>
  <TotalTime>2614</TotalTime>
  <Words>379</Words>
  <Application>Microsoft Office PowerPoint</Application>
  <PresentationFormat>On-screen Show (16:9)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Yuven Gounden</dc:creator>
  <cp:lastModifiedBy>Vuyokazi Majalamba</cp:lastModifiedBy>
  <cp:revision>97</cp:revision>
  <dcterms:created xsi:type="dcterms:W3CDTF">2020-01-22T10:35:51Z</dcterms:created>
  <dcterms:modified xsi:type="dcterms:W3CDTF">2021-03-15T05:48:15Z</dcterms:modified>
</cp:coreProperties>
</file>