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348" r:id="rId4"/>
    <p:sldId id="335" r:id="rId5"/>
    <p:sldId id="337" r:id="rId6"/>
    <p:sldId id="328" r:id="rId7"/>
    <p:sldId id="349" r:id="rId8"/>
    <p:sldId id="340" r:id="rId9"/>
    <p:sldId id="343" r:id="rId10"/>
    <p:sldId id="344" r:id="rId11"/>
    <p:sldId id="345" r:id="rId12"/>
    <p:sldId id="346" r:id="rId13"/>
    <p:sldId id="338" r:id="rId14"/>
    <p:sldId id="347" r:id="rId15"/>
    <p:sldId id="339" r:id="rId16"/>
    <p:sldId id="341" r:id="rId17"/>
    <p:sldId id="342" r:id="rId18"/>
    <p:sldId id="294" r:id="rId19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E8696-2011-478D-B756-BD6FA3D5E8A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832EC0-B4F9-4F83-A289-0898CA3A3D83}">
      <dgm:prSet phldrT="[Text]" custT="1"/>
      <dgm:spPr/>
      <dgm:t>
        <a:bodyPr/>
        <a:lstStyle/>
        <a:p>
          <a:r>
            <a:rPr lang="en-US" sz="2000" dirty="0" smtClean="0"/>
            <a:t>There is an intention to utilize LOGIS by the department. LOGIS is a government transversal system used in the supply chain process for the procurement of goods and services, including capital assets. Once in place, LOGIS </a:t>
          </a:r>
          <a:r>
            <a:rPr lang="en-ZA" sz="2000" dirty="0" smtClean="0"/>
            <a:t>will assist the department to implement procurement and asset management internal controls. </a:t>
          </a:r>
          <a:endParaRPr lang="en-US" sz="2000" dirty="0"/>
        </a:p>
      </dgm:t>
    </dgm:pt>
    <dgm:pt modelId="{F7C0803C-B9F7-445E-8A94-9A018CF594A5}" type="parTrans" cxnId="{344A43F5-06E9-4AC3-A79E-1B62BE6409C8}">
      <dgm:prSet/>
      <dgm:spPr/>
      <dgm:t>
        <a:bodyPr/>
        <a:lstStyle/>
        <a:p>
          <a:endParaRPr lang="en-US"/>
        </a:p>
      </dgm:t>
    </dgm:pt>
    <dgm:pt modelId="{4AE72C68-2029-4B34-A886-D0334B420218}" type="sibTrans" cxnId="{344A43F5-06E9-4AC3-A79E-1B62BE6409C8}">
      <dgm:prSet/>
      <dgm:spPr/>
      <dgm:t>
        <a:bodyPr/>
        <a:lstStyle/>
        <a:p>
          <a:endParaRPr lang="en-US"/>
        </a:p>
      </dgm:t>
    </dgm:pt>
    <dgm:pt modelId="{4F5C6BDF-D304-4A38-82C5-CD730A0AC572}">
      <dgm:prSet phldrT="[Text]" custT="1"/>
      <dgm:spPr/>
      <dgm:t>
        <a:bodyPr/>
        <a:lstStyle/>
        <a:p>
          <a:r>
            <a:rPr lang="en-ZA" sz="1800" i="1" dirty="0" smtClean="0">
              <a:solidFill>
                <a:schemeClr val="accent6">
                  <a:lumMod val="75000"/>
                </a:schemeClr>
              </a:solidFill>
            </a:rPr>
            <a:t>Despite paying for the system, LOGIS was not in use for the current financial year under review and this is a very big concern for the AC. Management has assured that the system will be utilised in the upcoming financial year, starting from 1 April 2022</a:t>
          </a:r>
          <a:endParaRPr lang="en-US" sz="1800" dirty="0">
            <a:solidFill>
              <a:schemeClr val="accent6">
                <a:lumMod val="75000"/>
              </a:schemeClr>
            </a:solidFill>
          </a:endParaRPr>
        </a:p>
      </dgm:t>
    </dgm:pt>
    <dgm:pt modelId="{99605E92-4F0C-446C-8B98-5F36F40941AC}" type="parTrans" cxnId="{CBA83165-A1F2-4145-8EA5-44F87C364489}">
      <dgm:prSet/>
      <dgm:spPr/>
      <dgm:t>
        <a:bodyPr/>
        <a:lstStyle/>
        <a:p>
          <a:endParaRPr lang="en-US"/>
        </a:p>
      </dgm:t>
    </dgm:pt>
    <dgm:pt modelId="{F289D843-8622-4C26-8CEC-D9E61C9B31E4}" type="sibTrans" cxnId="{CBA83165-A1F2-4145-8EA5-44F87C364489}">
      <dgm:prSet/>
      <dgm:spPr/>
      <dgm:t>
        <a:bodyPr/>
        <a:lstStyle/>
        <a:p>
          <a:endParaRPr lang="en-US"/>
        </a:p>
      </dgm:t>
    </dgm:pt>
    <dgm:pt modelId="{9B22010B-660A-46A2-8A3E-B9666A7E78AD}">
      <dgm:prSet phldrT="[Text]" custT="1"/>
      <dgm:spPr/>
      <dgm:t>
        <a:bodyPr/>
        <a:lstStyle/>
        <a:p>
          <a:r>
            <a:rPr lang="en-US" sz="2000" dirty="0" smtClean="0"/>
            <a:t>Policies </a:t>
          </a:r>
          <a:r>
            <a:rPr lang="en-US" sz="2000" dirty="0" err="1" smtClean="0"/>
            <a:t>e.g</a:t>
          </a:r>
          <a:r>
            <a:rPr lang="en-US" sz="2000" dirty="0" smtClean="0"/>
            <a:t> SCM policy</a:t>
          </a:r>
        </a:p>
        <a:p>
          <a:r>
            <a:rPr lang="en-US" sz="2000" dirty="0" smtClean="0"/>
            <a:t>Standard Operating Procedures (SOPs</a:t>
          </a:r>
          <a:r>
            <a:rPr lang="en-US" sz="3200" dirty="0" smtClean="0"/>
            <a:t>)</a:t>
          </a:r>
          <a:endParaRPr lang="en-US" sz="3200" dirty="0"/>
        </a:p>
      </dgm:t>
    </dgm:pt>
    <dgm:pt modelId="{A0642D17-4C67-47AA-88B9-D868600406AA}" type="parTrans" cxnId="{8CCFCEAE-D48E-4411-8408-8A42E54B33FC}">
      <dgm:prSet/>
      <dgm:spPr/>
      <dgm:t>
        <a:bodyPr/>
        <a:lstStyle/>
        <a:p>
          <a:endParaRPr lang="en-US"/>
        </a:p>
      </dgm:t>
    </dgm:pt>
    <dgm:pt modelId="{32BA591F-EEA9-4171-A85F-536DB0D954B5}" type="sibTrans" cxnId="{8CCFCEAE-D48E-4411-8408-8A42E54B33FC}">
      <dgm:prSet/>
      <dgm:spPr/>
      <dgm:t>
        <a:bodyPr/>
        <a:lstStyle/>
        <a:p>
          <a:endParaRPr lang="en-US"/>
        </a:p>
      </dgm:t>
    </dgm:pt>
    <dgm:pt modelId="{62C77F1E-1DE7-4554-BC2C-27A8146A016E}">
      <dgm:prSet phldrT="[Text]" custT="1"/>
      <dgm:spPr/>
      <dgm:t>
        <a:bodyPr/>
        <a:lstStyle/>
        <a:p>
          <a:r>
            <a:rPr lang="en-US" sz="1800" i="1" dirty="0" smtClean="0">
              <a:solidFill>
                <a:schemeClr val="accent6">
                  <a:lumMod val="75000"/>
                </a:schemeClr>
              </a:solidFill>
            </a:rPr>
            <a:t>AC reviewed the policies and they appear to be sound and should assist the </a:t>
          </a:r>
          <a:r>
            <a:rPr lang="en-US" sz="1800" i="1" dirty="0" err="1" smtClean="0">
              <a:solidFill>
                <a:schemeClr val="accent6">
                  <a:lumMod val="75000"/>
                </a:schemeClr>
              </a:solidFill>
            </a:rPr>
            <a:t>Dept</a:t>
          </a:r>
          <a:r>
            <a:rPr lang="en-US" sz="1800" i="1" dirty="0" smtClean="0">
              <a:solidFill>
                <a:schemeClr val="accent6">
                  <a:lumMod val="75000"/>
                </a:schemeClr>
              </a:solidFill>
            </a:rPr>
            <a:t> in preventing financial irregularities.</a:t>
          </a:r>
          <a:endParaRPr lang="en-US" sz="1800" dirty="0">
            <a:solidFill>
              <a:schemeClr val="accent6">
                <a:lumMod val="75000"/>
              </a:schemeClr>
            </a:solidFill>
          </a:endParaRPr>
        </a:p>
      </dgm:t>
    </dgm:pt>
    <dgm:pt modelId="{6850FDA3-C6D6-4CBF-8CD6-FFF4996AA88E}" type="parTrans" cxnId="{444CA009-71BF-42B9-81F9-2E9EB1E9537F}">
      <dgm:prSet/>
      <dgm:spPr/>
      <dgm:t>
        <a:bodyPr/>
        <a:lstStyle/>
        <a:p>
          <a:endParaRPr lang="en-US"/>
        </a:p>
      </dgm:t>
    </dgm:pt>
    <dgm:pt modelId="{55DA1B6A-A916-4C96-88D7-B29906EA5E72}" type="sibTrans" cxnId="{444CA009-71BF-42B9-81F9-2E9EB1E9537F}">
      <dgm:prSet/>
      <dgm:spPr/>
      <dgm:t>
        <a:bodyPr/>
        <a:lstStyle/>
        <a:p>
          <a:endParaRPr lang="en-US"/>
        </a:p>
      </dgm:t>
    </dgm:pt>
    <dgm:pt modelId="{A1E170EF-3BD6-45EA-B192-6E3718C3A66E}">
      <dgm:prSet/>
      <dgm:spPr/>
      <dgm:t>
        <a:bodyPr/>
        <a:lstStyle/>
        <a:p>
          <a:endParaRPr lang="en-ZA" sz="1900" i="1" dirty="0" smtClean="0">
            <a:solidFill>
              <a:schemeClr val="accent6">
                <a:lumMod val="75000"/>
              </a:schemeClr>
            </a:solidFill>
          </a:endParaRPr>
        </a:p>
      </dgm:t>
    </dgm:pt>
    <dgm:pt modelId="{2F434ED1-D12D-4181-8DC1-B8BE5F3B55D1}" type="parTrans" cxnId="{0077CA10-9C51-4221-ADDA-B0C5A95FE8DB}">
      <dgm:prSet/>
      <dgm:spPr/>
      <dgm:t>
        <a:bodyPr/>
        <a:lstStyle/>
        <a:p>
          <a:endParaRPr lang="en-US"/>
        </a:p>
      </dgm:t>
    </dgm:pt>
    <dgm:pt modelId="{82C88065-F1B3-4EB8-A72F-D8F06846A844}" type="sibTrans" cxnId="{0077CA10-9C51-4221-ADDA-B0C5A95FE8DB}">
      <dgm:prSet/>
      <dgm:spPr/>
      <dgm:t>
        <a:bodyPr/>
        <a:lstStyle/>
        <a:p>
          <a:endParaRPr lang="en-US"/>
        </a:p>
      </dgm:t>
    </dgm:pt>
    <dgm:pt modelId="{4405D4CB-52F9-421C-BC87-AAE4E886238F}" type="pres">
      <dgm:prSet presAssocID="{5C1E8696-2011-478D-B756-BD6FA3D5E8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B78CFB-B125-4A2E-A15C-9001545AB7B1}" type="pres">
      <dgm:prSet presAssocID="{96832EC0-B4F9-4F83-A289-0898CA3A3D83}" presName="parentText" presStyleLbl="node1" presStyleIdx="0" presStyleCnt="2" custScaleY="1418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6734D-8B79-4AA0-89B5-530DF2D6AD8D}" type="pres">
      <dgm:prSet presAssocID="{96832EC0-B4F9-4F83-A289-0898CA3A3D8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E3790-C146-4D39-9765-9A802260B91D}" type="pres">
      <dgm:prSet presAssocID="{9B22010B-660A-46A2-8A3E-B9666A7E78A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2D99E-EB2D-4512-B715-C4D385BE251B}" type="pres">
      <dgm:prSet presAssocID="{9B22010B-660A-46A2-8A3E-B9666A7E78A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6BFCB1-5501-45F1-A642-4457D6EC247D}" type="presOf" srcId="{4F5C6BDF-D304-4A38-82C5-CD730A0AC572}" destId="{6436734D-8B79-4AA0-89B5-530DF2D6AD8D}" srcOrd="0" destOrd="0" presId="urn:microsoft.com/office/officeart/2005/8/layout/vList2"/>
    <dgm:cxn modelId="{444CA009-71BF-42B9-81F9-2E9EB1E9537F}" srcId="{9B22010B-660A-46A2-8A3E-B9666A7E78AD}" destId="{62C77F1E-1DE7-4554-BC2C-27A8146A016E}" srcOrd="0" destOrd="0" parTransId="{6850FDA3-C6D6-4CBF-8CD6-FFF4996AA88E}" sibTransId="{55DA1B6A-A916-4C96-88D7-B29906EA5E72}"/>
    <dgm:cxn modelId="{BB586984-156E-42AF-B25E-5022764450E7}" type="presOf" srcId="{62C77F1E-1DE7-4554-BC2C-27A8146A016E}" destId="{0472D99E-EB2D-4512-B715-C4D385BE251B}" srcOrd="0" destOrd="0" presId="urn:microsoft.com/office/officeart/2005/8/layout/vList2"/>
    <dgm:cxn modelId="{EDE5A9DC-BE8B-49F8-84DF-CDD5570A40D6}" type="presOf" srcId="{5C1E8696-2011-478D-B756-BD6FA3D5E8AC}" destId="{4405D4CB-52F9-421C-BC87-AAE4E886238F}" srcOrd="0" destOrd="0" presId="urn:microsoft.com/office/officeart/2005/8/layout/vList2"/>
    <dgm:cxn modelId="{0077CA10-9C51-4221-ADDA-B0C5A95FE8DB}" srcId="{62C77F1E-1DE7-4554-BC2C-27A8146A016E}" destId="{A1E170EF-3BD6-45EA-B192-6E3718C3A66E}" srcOrd="0" destOrd="0" parTransId="{2F434ED1-D12D-4181-8DC1-B8BE5F3B55D1}" sibTransId="{82C88065-F1B3-4EB8-A72F-D8F06846A844}"/>
    <dgm:cxn modelId="{8CCFCEAE-D48E-4411-8408-8A42E54B33FC}" srcId="{5C1E8696-2011-478D-B756-BD6FA3D5E8AC}" destId="{9B22010B-660A-46A2-8A3E-B9666A7E78AD}" srcOrd="1" destOrd="0" parTransId="{A0642D17-4C67-47AA-88B9-D868600406AA}" sibTransId="{32BA591F-EEA9-4171-A85F-536DB0D954B5}"/>
    <dgm:cxn modelId="{AC68A5C2-570D-4C81-ACFE-50671C6128DE}" type="presOf" srcId="{A1E170EF-3BD6-45EA-B192-6E3718C3A66E}" destId="{0472D99E-EB2D-4512-B715-C4D385BE251B}" srcOrd="0" destOrd="1" presId="urn:microsoft.com/office/officeart/2005/8/layout/vList2"/>
    <dgm:cxn modelId="{344A43F5-06E9-4AC3-A79E-1B62BE6409C8}" srcId="{5C1E8696-2011-478D-B756-BD6FA3D5E8AC}" destId="{96832EC0-B4F9-4F83-A289-0898CA3A3D83}" srcOrd="0" destOrd="0" parTransId="{F7C0803C-B9F7-445E-8A94-9A018CF594A5}" sibTransId="{4AE72C68-2029-4B34-A886-D0334B420218}"/>
    <dgm:cxn modelId="{56BB99FC-06D7-41B5-832C-EAD7313D98CF}" type="presOf" srcId="{96832EC0-B4F9-4F83-A289-0898CA3A3D83}" destId="{EDB78CFB-B125-4A2E-A15C-9001545AB7B1}" srcOrd="0" destOrd="0" presId="urn:microsoft.com/office/officeart/2005/8/layout/vList2"/>
    <dgm:cxn modelId="{CBA83165-A1F2-4145-8EA5-44F87C364489}" srcId="{96832EC0-B4F9-4F83-A289-0898CA3A3D83}" destId="{4F5C6BDF-D304-4A38-82C5-CD730A0AC572}" srcOrd="0" destOrd="0" parTransId="{99605E92-4F0C-446C-8B98-5F36F40941AC}" sibTransId="{F289D843-8622-4C26-8CEC-D9E61C9B31E4}"/>
    <dgm:cxn modelId="{26739F74-FA0F-4F59-88AD-F82934E68E9C}" type="presOf" srcId="{9B22010B-660A-46A2-8A3E-B9666A7E78AD}" destId="{C6CE3790-C146-4D39-9765-9A802260B91D}" srcOrd="0" destOrd="0" presId="urn:microsoft.com/office/officeart/2005/8/layout/vList2"/>
    <dgm:cxn modelId="{DFC920C1-B944-44FF-B2F4-C2AB48D42385}" type="presParOf" srcId="{4405D4CB-52F9-421C-BC87-AAE4E886238F}" destId="{EDB78CFB-B125-4A2E-A15C-9001545AB7B1}" srcOrd="0" destOrd="0" presId="urn:microsoft.com/office/officeart/2005/8/layout/vList2"/>
    <dgm:cxn modelId="{7546261E-E2BF-4557-A55A-C943CE6E57D2}" type="presParOf" srcId="{4405D4CB-52F9-421C-BC87-AAE4E886238F}" destId="{6436734D-8B79-4AA0-89B5-530DF2D6AD8D}" srcOrd="1" destOrd="0" presId="urn:microsoft.com/office/officeart/2005/8/layout/vList2"/>
    <dgm:cxn modelId="{D58388DE-FD05-4A73-AB7C-D16B6B5BA403}" type="presParOf" srcId="{4405D4CB-52F9-421C-BC87-AAE4E886238F}" destId="{C6CE3790-C146-4D39-9765-9A802260B91D}" srcOrd="2" destOrd="0" presId="urn:microsoft.com/office/officeart/2005/8/layout/vList2"/>
    <dgm:cxn modelId="{6C572A28-AF1E-4719-A8A1-4D5B05A88860}" type="presParOf" srcId="{4405D4CB-52F9-421C-BC87-AAE4E886238F}" destId="{0472D99E-EB2D-4512-B715-C4D385BE251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E8696-2011-478D-B756-BD6FA3D5E8A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832EC0-B4F9-4F83-A289-0898CA3A3D83}">
      <dgm:prSet phldrT="[Text]" custT="1"/>
      <dgm:spPr/>
      <dgm:t>
        <a:bodyPr/>
        <a:lstStyle/>
        <a:p>
          <a:r>
            <a:rPr lang="en-US" sz="2000" dirty="0" smtClean="0"/>
            <a:t>Internal controls such as financial delegations, reconciliations, monthly reports to MANCO/EXCO, quarterly reports to AC, </a:t>
          </a:r>
          <a:r>
            <a:rPr lang="en-US" sz="2000" dirty="0" err="1" smtClean="0"/>
            <a:t>etc</a:t>
          </a:r>
          <a:endParaRPr lang="en-US" sz="2000" dirty="0"/>
        </a:p>
      </dgm:t>
    </dgm:pt>
    <dgm:pt modelId="{F7C0803C-B9F7-445E-8A94-9A018CF594A5}" type="parTrans" cxnId="{344A43F5-06E9-4AC3-A79E-1B62BE6409C8}">
      <dgm:prSet/>
      <dgm:spPr/>
      <dgm:t>
        <a:bodyPr/>
        <a:lstStyle/>
        <a:p>
          <a:endParaRPr lang="en-US"/>
        </a:p>
      </dgm:t>
    </dgm:pt>
    <dgm:pt modelId="{4AE72C68-2029-4B34-A886-D0334B420218}" type="sibTrans" cxnId="{344A43F5-06E9-4AC3-A79E-1B62BE6409C8}">
      <dgm:prSet/>
      <dgm:spPr/>
      <dgm:t>
        <a:bodyPr/>
        <a:lstStyle/>
        <a:p>
          <a:endParaRPr lang="en-US"/>
        </a:p>
      </dgm:t>
    </dgm:pt>
    <dgm:pt modelId="{4F5C6BDF-D304-4A38-82C5-CD730A0AC572}">
      <dgm:prSet phldrT="[Text]" custT="1"/>
      <dgm:spPr/>
      <dgm:t>
        <a:bodyPr/>
        <a:lstStyle/>
        <a:p>
          <a:r>
            <a:rPr lang="en-ZA" sz="1800" i="1" dirty="0" smtClean="0">
              <a:solidFill>
                <a:schemeClr val="accent6">
                  <a:lumMod val="75000"/>
                </a:schemeClr>
              </a:solidFill>
            </a:rPr>
            <a:t>AC reviews these reports in the quarterly meetings but is concerned about the lack of capacity as cited by management which may hinder the effectiveness of such controls. Management also cites </a:t>
          </a:r>
          <a:r>
            <a:rPr lang="en-US" sz="1800" i="1" dirty="0" smtClean="0">
              <a:solidFill>
                <a:schemeClr val="accent6">
                  <a:lumMod val="75000"/>
                </a:schemeClr>
              </a:solidFill>
            </a:rPr>
            <a:t>an organogram not being fully responsive to the needs of the department</a:t>
          </a:r>
          <a:endParaRPr lang="en-US" sz="1800" i="1" dirty="0">
            <a:solidFill>
              <a:schemeClr val="accent6">
                <a:lumMod val="75000"/>
              </a:schemeClr>
            </a:solidFill>
          </a:endParaRPr>
        </a:p>
      </dgm:t>
    </dgm:pt>
    <dgm:pt modelId="{99605E92-4F0C-446C-8B98-5F36F40941AC}" type="parTrans" cxnId="{CBA83165-A1F2-4145-8EA5-44F87C364489}">
      <dgm:prSet/>
      <dgm:spPr/>
      <dgm:t>
        <a:bodyPr/>
        <a:lstStyle/>
        <a:p>
          <a:endParaRPr lang="en-US"/>
        </a:p>
      </dgm:t>
    </dgm:pt>
    <dgm:pt modelId="{F289D843-8622-4C26-8CEC-D9E61C9B31E4}" type="sibTrans" cxnId="{CBA83165-A1F2-4145-8EA5-44F87C364489}">
      <dgm:prSet/>
      <dgm:spPr/>
      <dgm:t>
        <a:bodyPr/>
        <a:lstStyle/>
        <a:p>
          <a:endParaRPr lang="en-US"/>
        </a:p>
      </dgm:t>
    </dgm:pt>
    <dgm:pt modelId="{9B22010B-660A-46A2-8A3E-B9666A7E78AD}">
      <dgm:prSet phldrT="[Text]" custT="1"/>
      <dgm:spPr/>
      <dgm:t>
        <a:bodyPr/>
        <a:lstStyle/>
        <a:p>
          <a:r>
            <a:rPr lang="en-US" sz="2000" dirty="0" smtClean="0"/>
            <a:t>Regular risk and fraud risk assessments </a:t>
          </a:r>
          <a:endParaRPr lang="en-US" sz="3200" dirty="0"/>
        </a:p>
      </dgm:t>
    </dgm:pt>
    <dgm:pt modelId="{A0642D17-4C67-47AA-88B9-D868600406AA}" type="parTrans" cxnId="{8CCFCEAE-D48E-4411-8408-8A42E54B33FC}">
      <dgm:prSet/>
      <dgm:spPr/>
      <dgm:t>
        <a:bodyPr/>
        <a:lstStyle/>
        <a:p>
          <a:endParaRPr lang="en-US"/>
        </a:p>
      </dgm:t>
    </dgm:pt>
    <dgm:pt modelId="{32BA591F-EEA9-4171-A85F-536DB0D954B5}" type="sibTrans" cxnId="{8CCFCEAE-D48E-4411-8408-8A42E54B33FC}">
      <dgm:prSet/>
      <dgm:spPr/>
      <dgm:t>
        <a:bodyPr/>
        <a:lstStyle/>
        <a:p>
          <a:endParaRPr lang="en-US"/>
        </a:p>
      </dgm:t>
    </dgm:pt>
    <dgm:pt modelId="{62C77F1E-1DE7-4554-BC2C-27A8146A016E}">
      <dgm:prSet phldrT="[Text]" custT="1"/>
      <dgm:spPr/>
      <dgm:t>
        <a:bodyPr/>
        <a:lstStyle/>
        <a:p>
          <a:r>
            <a:rPr lang="en-US" sz="1800" i="1" dirty="0" smtClean="0">
              <a:solidFill>
                <a:schemeClr val="accent6">
                  <a:lumMod val="75000"/>
                </a:schemeClr>
              </a:solidFill>
            </a:rPr>
            <a:t>AC reviews risk reports in its quarterly meetings</a:t>
          </a:r>
          <a:endParaRPr lang="en-US" sz="1800" i="1" dirty="0">
            <a:solidFill>
              <a:schemeClr val="accent6">
                <a:lumMod val="75000"/>
              </a:schemeClr>
            </a:solidFill>
          </a:endParaRPr>
        </a:p>
      </dgm:t>
    </dgm:pt>
    <dgm:pt modelId="{6850FDA3-C6D6-4CBF-8CD6-FFF4996AA88E}" type="parTrans" cxnId="{444CA009-71BF-42B9-81F9-2E9EB1E9537F}">
      <dgm:prSet/>
      <dgm:spPr/>
      <dgm:t>
        <a:bodyPr/>
        <a:lstStyle/>
        <a:p>
          <a:endParaRPr lang="en-US"/>
        </a:p>
      </dgm:t>
    </dgm:pt>
    <dgm:pt modelId="{55DA1B6A-A916-4C96-88D7-B29906EA5E72}" type="sibTrans" cxnId="{444CA009-71BF-42B9-81F9-2E9EB1E9537F}">
      <dgm:prSet/>
      <dgm:spPr/>
      <dgm:t>
        <a:bodyPr/>
        <a:lstStyle/>
        <a:p>
          <a:endParaRPr lang="en-US"/>
        </a:p>
      </dgm:t>
    </dgm:pt>
    <dgm:pt modelId="{4405D4CB-52F9-421C-BC87-AAE4E886238F}" type="pres">
      <dgm:prSet presAssocID="{5C1E8696-2011-478D-B756-BD6FA3D5E8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B78CFB-B125-4A2E-A15C-9001545AB7B1}" type="pres">
      <dgm:prSet presAssocID="{96832EC0-B4F9-4F83-A289-0898CA3A3D83}" presName="parentText" presStyleLbl="node1" presStyleIdx="0" presStyleCnt="2" custScaleY="14183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36734D-8B79-4AA0-89B5-530DF2D6AD8D}" type="pres">
      <dgm:prSet presAssocID="{96832EC0-B4F9-4F83-A289-0898CA3A3D8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CE3790-C146-4D39-9765-9A802260B91D}" type="pres">
      <dgm:prSet presAssocID="{9B22010B-660A-46A2-8A3E-B9666A7E78A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2D99E-EB2D-4512-B715-C4D385BE251B}" type="pres">
      <dgm:prSet presAssocID="{9B22010B-660A-46A2-8A3E-B9666A7E78A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6BFCB1-5501-45F1-A642-4457D6EC247D}" type="presOf" srcId="{4F5C6BDF-D304-4A38-82C5-CD730A0AC572}" destId="{6436734D-8B79-4AA0-89B5-530DF2D6AD8D}" srcOrd="0" destOrd="0" presId="urn:microsoft.com/office/officeart/2005/8/layout/vList2"/>
    <dgm:cxn modelId="{444CA009-71BF-42B9-81F9-2E9EB1E9537F}" srcId="{9B22010B-660A-46A2-8A3E-B9666A7E78AD}" destId="{62C77F1E-1DE7-4554-BC2C-27A8146A016E}" srcOrd="0" destOrd="0" parTransId="{6850FDA3-C6D6-4CBF-8CD6-FFF4996AA88E}" sibTransId="{55DA1B6A-A916-4C96-88D7-B29906EA5E72}"/>
    <dgm:cxn modelId="{BB586984-156E-42AF-B25E-5022764450E7}" type="presOf" srcId="{62C77F1E-1DE7-4554-BC2C-27A8146A016E}" destId="{0472D99E-EB2D-4512-B715-C4D385BE251B}" srcOrd="0" destOrd="0" presId="urn:microsoft.com/office/officeart/2005/8/layout/vList2"/>
    <dgm:cxn modelId="{EDE5A9DC-BE8B-49F8-84DF-CDD5570A40D6}" type="presOf" srcId="{5C1E8696-2011-478D-B756-BD6FA3D5E8AC}" destId="{4405D4CB-52F9-421C-BC87-AAE4E886238F}" srcOrd="0" destOrd="0" presId="urn:microsoft.com/office/officeart/2005/8/layout/vList2"/>
    <dgm:cxn modelId="{8CCFCEAE-D48E-4411-8408-8A42E54B33FC}" srcId="{5C1E8696-2011-478D-B756-BD6FA3D5E8AC}" destId="{9B22010B-660A-46A2-8A3E-B9666A7E78AD}" srcOrd="1" destOrd="0" parTransId="{A0642D17-4C67-47AA-88B9-D868600406AA}" sibTransId="{32BA591F-EEA9-4171-A85F-536DB0D954B5}"/>
    <dgm:cxn modelId="{344A43F5-06E9-4AC3-A79E-1B62BE6409C8}" srcId="{5C1E8696-2011-478D-B756-BD6FA3D5E8AC}" destId="{96832EC0-B4F9-4F83-A289-0898CA3A3D83}" srcOrd="0" destOrd="0" parTransId="{F7C0803C-B9F7-445E-8A94-9A018CF594A5}" sibTransId="{4AE72C68-2029-4B34-A886-D0334B420218}"/>
    <dgm:cxn modelId="{56BB99FC-06D7-41B5-832C-EAD7313D98CF}" type="presOf" srcId="{96832EC0-B4F9-4F83-A289-0898CA3A3D83}" destId="{EDB78CFB-B125-4A2E-A15C-9001545AB7B1}" srcOrd="0" destOrd="0" presId="urn:microsoft.com/office/officeart/2005/8/layout/vList2"/>
    <dgm:cxn modelId="{CBA83165-A1F2-4145-8EA5-44F87C364489}" srcId="{96832EC0-B4F9-4F83-A289-0898CA3A3D83}" destId="{4F5C6BDF-D304-4A38-82C5-CD730A0AC572}" srcOrd="0" destOrd="0" parTransId="{99605E92-4F0C-446C-8B98-5F36F40941AC}" sibTransId="{F289D843-8622-4C26-8CEC-D9E61C9B31E4}"/>
    <dgm:cxn modelId="{26739F74-FA0F-4F59-88AD-F82934E68E9C}" type="presOf" srcId="{9B22010B-660A-46A2-8A3E-B9666A7E78AD}" destId="{C6CE3790-C146-4D39-9765-9A802260B91D}" srcOrd="0" destOrd="0" presId="urn:microsoft.com/office/officeart/2005/8/layout/vList2"/>
    <dgm:cxn modelId="{DFC920C1-B944-44FF-B2F4-C2AB48D42385}" type="presParOf" srcId="{4405D4CB-52F9-421C-BC87-AAE4E886238F}" destId="{EDB78CFB-B125-4A2E-A15C-9001545AB7B1}" srcOrd="0" destOrd="0" presId="urn:microsoft.com/office/officeart/2005/8/layout/vList2"/>
    <dgm:cxn modelId="{7546261E-E2BF-4557-A55A-C943CE6E57D2}" type="presParOf" srcId="{4405D4CB-52F9-421C-BC87-AAE4E886238F}" destId="{6436734D-8B79-4AA0-89B5-530DF2D6AD8D}" srcOrd="1" destOrd="0" presId="urn:microsoft.com/office/officeart/2005/8/layout/vList2"/>
    <dgm:cxn modelId="{D58388DE-FD05-4A73-AB7C-D16B6B5BA403}" type="presParOf" srcId="{4405D4CB-52F9-421C-BC87-AAE4E886238F}" destId="{C6CE3790-C146-4D39-9765-9A802260B91D}" srcOrd="2" destOrd="0" presId="urn:microsoft.com/office/officeart/2005/8/layout/vList2"/>
    <dgm:cxn modelId="{6C572A28-AF1E-4719-A8A1-4D5B05A88860}" type="presParOf" srcId="{4405D4CB-52F9-421C-BC87-AAE4E886238F}" destId="{0472D99E-EB2D-4512-B715-C4D385BE251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095DF9-96B0-478B-92A2-2D2EE9ED27A7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547142-B376-417C-8C3A-EA02347768C5}">
      <dgm:prSet phldrT="[Text]" custT="1"/>
      <dgm:spPr/>
      <dgm:t>
        <a:bodyPr/>
        <a:lstStyle/>
        <a:p>
          <a:r>
            <a:rPr lang="en-US" sz="2000" dirty="0" smtClean="0"/>
            <a:t>Systems to detect F.I.s</a:t>
          </a:r>
          <a:endParaRPr lang="en-US" sz="2000" dirty="0"/>
        </a:p>
      </dgm:t>
    </dgm:pt>
    <dgm:pt modelId="{19C06F69-A547-46FB-B3DE-2457E2F1D180}" type="parTrans" cxnId="{C3866C92-A922-4ECF-AE98-6B076D4EC438}">
      <dgm:prSet/>
      <dgm:spPr/>
      <dgm:t>
        <a:bodyPr/>
        <a:lstStyle/>
        <a:p>
          <a:endParaRPr lang="en-US"/>
        </a:p>
      </dgm:t>
    </dgm:pt>
    <dgm:pt modelId="{A754F083-1D5E-42B1-BE03-2FD3134FBE5B}" type="sibTrans" cxnId="{C3866C92-A922-4ECF-AE98-6B076D4EC438}">
      <dgm:prSet/>
      <dgm:spPr/>
      <dgm:t>
        <a:bodyPr/>
        <a:lstStyle/>
        <a:p>
          <a:endParaRPr lang="en-US"/>
        </a:p>
      </dgm:t>
    </dgm:pt>
    <dgm:pt modelId="{97AE179C-D384-4A9B-81F6-B10B58FA5EBB}">
      <dgm:prSet phldrT="[Text]" custT="1"/>
      <dgm:spPr/>
      <dgm:t>
        <a:bodyPr/>
        <a:lstStyle/>
        <a:p>
          <a:r>
            <a:rPr lang="en-US" sz="2000" dirty="0" smtClean="0"/>
            <a:t>Financial mismanagement panel (internal)</a:t>
          </a:r>
          <a:endParaRPr lang="en-US" sz="2000" dirty="0"/>
        </a:p>
      </dgm:t>
    </dgm:pt>
    <dgm:pt modelId="{BDC78251-A2A2-465E-A024-9C0DDE413CA1}" type="parTrans" cxnId="{05536393-82E4-4AE0-B82B-BF2C1339C1C0}">
      <dgm:prSet/>
      <dgm:spPr/>
      <dgm:t>
        <a:bodyPr/>
        <a:lstStyle/>
        <a:p>
          <a:endParaRPr lang="en-US"/>
        </a:p>
      </dgm:t>
    </dgm:pt>
    <dgm:pt modelId="{DDC0A6E4-B5C6-4E35-B7AA-A40217910409}" type="sibTrans" cxnId="{05536393-82E4-4AE0-B82B-BF2C1339C1C0}">
      <dgm:prSet/>
      <dgm:spPr/>
      <dgm:t>
        <a:bodyPr/>
        <a:lstStyle/>
        <a:p>
          <a:endParaRPr lang="en-US"/>
        </a:p>
      </dgm:t>
    </dgm:pt>
    <dgm:pt modelId="{31AE022F-F1EA-4F8F-8837-D69A4F1909F8}">
      <dgm:prSet phldrT="[Text]" custT="1"/>
      <dgm:spPr/>
      <dgm:t>
        <a:bodyPr/>
        <a:lstStyle/>
        <a:p>
          <a:r>
            <a:rPr lang="en-US" sz="2000" i="1" dirty="0" smtClean="0">
              <a:solidFill>
                <a:schemeClr val="tx1"/>
              </a:solidFill>
            </a:rPr>
            <a:t>Assist the AO to implement consequence management</a:t>
          </a:r>
          <a:endParaRPr lang="en-US" sz="2000" i="1" dirty="0">
            <a:solidFill>
              <a:schemeClr val="tx1"/>
            </a:solidFill>
          </a:endParaRPr>
        </a:p>
      </dgm:t>
    </dgm:pt>
    <dgm:pt modelId="{F48608E2-7F7F-4BE7-A7A7-2A27A9C422E7}" type="parTrans" cxnId="{C0248F9C-B391-4D27-A4F6-B0E600AFB95C}">
      <dgm:prSet/>
      <dgm:spPr/>
      <dgm:t>
        <a:bodyPr/>
        <a:lstStyle/>
        <a:p>
          <a:endParaRPr lang="en-US"/>
        </a:p>
      </dgm:t>
    </dgm:pt>
    <dgm:pt modelId="{FE98B9F7-B218-4897-AD9E-2519DAB4846B}" type="sibTrans" cxnId="{C0248F9C-B391-4D27-A4F6-B0E600AFB95C}">
      <dgm:prSet/>
      <dgm:spPr/>
      <dgm:t>
        <a:bodyPr/>
        <a:lstStyle/>
        <a:p>
          <a:endParaRPr lang="en-US"/>
        </a:p>
      </dgm:t>
    </dgm:pt>
    <dgm:pt modelId="{15526471-83C8-4E39-AAAB-B0F9FC48B9E7}">
      <dgm:prSet phldrT="[Text]" custT="1"/>
      <dgm:spPr/>
      <dgm:t>
        <a:bodyPr/>
        <a:lstStyle/>
        <a:p>
          <a:r>
            <a:rPr lang="en-US" sz="2000" dirty="0" smtClean="0"/>
            <a:t>DPME intervention</a:t>
          </a:r>
          <a:endParaRPr lang="en-US" sz="2000" dirty="0"/>
        </a:p>
      </dgm:t>
    </dgm:pt>
    <dgm:pt modelId="{1C6DB9FD-D276-426C-A6AF-B559E197D59C}" type="parTrans" cxnId="{B5046BC8-3188-45F8-99C8-59874F7A718D}">
      <dgm:prSet/>
      <dgm:spPr/>
      <dgm:t>
        <a:bodyPr/>
        <a:lstStyle/>
        <a:p>
          <a:endParaRPr lang="en-US"/>
        </a:p>
      </dgm:t>
    </dgm:pt>
    <dgm:pt modelId="{51E6B654-79D6-4668-81B0-A7C267621AD5}" type="sibTrans" cxnId="{B5046BC8-3188-45F8-99C8-59874F7A718D}">
      <dgm:prSet/>
      <dgm:spPr/>
      <dgm:t>
        <a:bodyPr/>
        <a:lstStyle/>
        <a:p>
          <a:endParaRPr lang="en-US"/>
        </a:p>
      </dgm:t>
    </dgm:pt>
    <dgm:pt modelId="{F804A354-6BFF-4717-82DF-5B311BFA74AB}">
      <dgm:prSet phldrT="[Text]" custT="1"/>
      <dgm:spPr/>
      <dgm:t>
        <a:bodyPr/>
        <a:lstStyle/>
        <a:p>
          <a:r>
            <a:rPr lang="en-US" sz="2000" dirty="0" smtClean="0"/>
            <a:t>Recently Issued a report whose recommendations are still to be implemented</a:t>
          </a:r>
          <a:endParaRPr lang="en-US" sz="2000" dirty="0"/>
        </a:p>
      </dgm:t>
    </dgm:pt>
    <dgm:pt modelId="{C4F4078C-E530-44A4-B61E-63A6EDBBE0F6}" type="parTrans" cxnId="{B3ABE2D9-DAFE-4113-B093-E4FD5E290772}">
      <dgm:prSet/>
      <dgm:spPr/>
      <dgm:t>
        <a:bodyPr/>
        <a:lstStyle/>
        <a:p>
          <a:endParaRPr lang="en-US"/>
        </a:p>
      </dgm:t>
    </dgm:pt>
    <dgm:pt modelId="{1E903C22-D637-4215-9258-53314C172E95}" type="sibTrans" cxnId="{B3ABE2D9-DAFE-4113-B093-E4FD5E290772}">
      <dgm:prSet/>
      <dgm:spPr/>
      <dgm:t>
        <a:bodyPr/>
        <a:lstStyle/>
        <a:p>
          <a:endParaRPr lang="en-US"/>
        </a:p>
      </dgm:t>
    </dgm:pt>
    <dgm:pt modelId="{1DBE52FA-15E7-4D6F-99DF-DF12F25B00AA}" type="pres">
      <dgm:prSet presAssocID="{DF095DF9-96B0-478B-92A2-2D2EE9ED27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4CB845-5C6B-44F1-8016-A9BBE10296AA}" type="pres">
      <dgm:prSet presAssocID="{E9547142-B376-417C-8C3A-EA02347768C5}" presName="hierRoot1" presStyleCnt="0"/>
      <dgm:spPr/>
    </dgm:pt>
    <dgm:pt modelId="{0267B870-5E47-498E-B4C5-1EEBE57373C6}" type="pres">
      <dgm:prSet presAssocID="{E9547142-B376-417C-8C3A-EA02347768C5}" presName="composite" presStyleCnt="0"/>
      <dgm:spPr/>
    </dgm:pt>
    <dgm:pt modelId="{F9BA7D1C-6E67-4B4C-94E0-0FB26EC60C15}" type="pres">
      <dgm:prSet presAssocID="{E9547142-B376-417C-8C3A-EA02347768C5}" presName="background" presStyleLbl="node0" presStyleIdx="0" presStyleCnt="1"/>
      <dgm:spPr/>
    </dgm:pt>
    <dgm:pt modelId="{93984E10-66A4-4A30-A0CD-F4589984D4D6}" type="pres">
      <dgm:prSet presAssocID="{E9547142-B376-417C-8C3A-EA02347768C5}" presName="text" presStyleLbl="fgAcc0" presStyleIdx="0" presStyleCnt="1" custScaleX="139527" custLinFactNeighborX="4865" custLinFactNeighborY="-35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66E0AB-E0AF-4191-B545-D419978CB9F5}" type="pres">
      <dgm:prSet presAssocID="{E9547142-B376-417C-8C3A-EA02347768C5}" presName="hierChild2" presStyleCnt="0"/>
      <dgm:spPr/>
    </dgm:pt>
    <dgm:pt modelId="{DF771E5C-E3E0-4CD2-888E-9AACE6A4664D}" type="pres">
      <dgm:prSet presAssocID="{BDC78251-A2A2-465E-A024-9C0DDE413CA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7141F01-029C-4877-A6DD-BB36DA57FDE4}" type="pres">
      <dgm:prSet presAssocID="{97AE179C-D384-4A9B-81F6-B10B58FA5EBB}" presName="hierRoot2" presStyleCnt="0"/>
      <dgm:spPr/>
    </dgm:pt>
    <dgm:pt modelId="{06B06D6E-B7CB-47B8-8265-D37A967010A0}" type="pres">
      <dgm:prSet presAssocID="{97AE179C-D384-4A9B-81F6-B10B58FA5EBB}" presName="composite2" presStyleCnt="0"/>
      <dgm:spPr/>
    </dgm:pt>
    <dgm:pt modelId="{35E1327C-3CA1-4AFC-804C-D316D53013B4}" type="pres">
      <dgm:prSet presAssocID="{97AE179C-D384-4A9B-81F6-B10B58FA5EBB}" presName="background2" presStyleLbl="node2" presStyleIdx="0" presStyleCnt="2"/>
      <dgm:spPr/>
    </dgm:pt>
    <dgm:pt modelId="{8109A984-3FAE-42C5-B74E-C397B6CE1B45}" type="pres">
      <dgm:prSet presAssocID="{97AE179C-D384-4A9B-81F6-B10B58FA5EBB}" presName="text2" presStyleLbl="fgAcc2" presStyleIdx="0" presStyleCnt="2" custScaleX="130322" custLinFactNeighborX="4865" custLinFactNeighborY="-35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B9F9CF-D1C2-42F5-873A-285F412B8990}" type="pres">
      <dgm:prSet presAssocID="{97AE179C-D384-4A9B-81F6-B10B58FA5EBB}" presName="hierChild3" presStyleCnt="0"/>
      <dgm:spPr/>
    </dgm:pt>
    <dgm:pt modelId="{E9CA2F00-A342-4E96-90B9-E6B874F6FCA2}" type="pres">
      <dgm:prSet presAssocID="{F48608E2-7F7F-4BE7-A7A7-2A27A9C422E7}" presName="Name17" presStyleLbl="parChTrans1D3" presStyleIdx="0" presStyleCnt="2"/>
      <dgm:spPr/>
      <dgm:t>
        <a:bodyPr/>
        <a:lstStyle/>
        <a:p>
          <a:endParaRPr lang="en-US"/>
        </a:p>
      </dgm:t>
    </dgm:pt>
    <dgm:pt modelId="{84F41485-7838-496B-9B28-0239D8DC9CD5}" type="pres">
      <dgm:prSet presAssocID="{31AE022F-F1EA-4F8F-8837-D69A4F1909F8}" presName="hierRoot3" presStyleCnt="0"/>
      <dgm:spPr/>
    </dgm:pt>
    <dgm:pt modelId="{27D02EFC-98C9-486D-A7B9-A90F38259E5D}" type="pres">
      <dgm:prSet presAssocID="{31AE022F-F1EA-4F8F-8837-D69A4F1909F8}" presName="composite3" presStyleCnt="0"/>
      <dgm:spPr/>
    </dgm:pt>
    <dgm:pt modelId="{C45AE5F6-FC30-4269-9103-46146A779A0D}" type="pres">
      <dgm:prSet presAssocID="{31AE022F-F1EA-4F8F-8837-D69A4F1909F8}" presName="background3" presStyleLbl="node3" presStyleIdx="0" presStyleCnt="2"/>
      <dgm:spPr/>
    </dgm:pt>
    <dgm:pt modelId="{3D6ED8BA-BFEF-4423-A476-B0E33DEBBBF3}" type="pres">
      <dgm:prSet presAssocID="{31AE022F-F1EA-4F8F-8837-D69A4F1909F8}" presName="text3" presStyleLbl="fgAcc3" presStyleIdx="0" presStyleCnt="2" custScaleX="226583" custLinFactNeighborX="4865" custLinFactNeighborY="-35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8050BB-EC2B-4A4D-8FA3-9BE2C190BA4D}" type="pres">
      <dgm:prSet presAssocID="{31AE022F-F1EA-4F8F-8837-D69A4F1909F8}" presName="hierChild4" presStyleCnt="0"/>
      <dgm:spPr/>
    </dgm:pt>
    <dgm:pt modelId="{38C66BAA-A213-43E7-965E-02345BD723AA}" type="pres">
      <dgm:prSet presAssocID="{1C6DB9FD-D276-426C-A6AF-B559E197D59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176A718-8B62-4953-B831-37B48D450AAF}" type="pres">
      <dgm:prSet presAssocID="{15526471-83C8-4E39-AAAB-B0F9FC48B9E7}" presName="hierRoot2" presStyleCnt="0"/>
      <dgm:spPr/>
    </dgm:pt>
    <dgm:pt modelId="{883B2D0D-A08C-4330-A5E2-8F7784C66BD4}" type="pres">
      <dgm:prSet presAssocID="{15526471-83C8-4E39-AAAB-B0F9FC48B9E7}" presName="composite2" presStyleCnt="0"/>
      <dgm:spPr/>
    </dgm:pt>
    <dgm:pt modelId="{84392058-D4A0-48BD-89F5-0DF9401CD481}" type="pres">
      <dgm:prSet presAssocID="{15526471-83C8-4E39-AAAB-B0F9FC48B9E7}" presName="background2" presStyleLbl="node2" presStyleIdx="1" presStyleCnt="2"/>
      <dgm:spPr/>
    </dgm:pt>
    <dgm:pt modelId="{E76865F8-514A-4752-ABDE-0DBD2A3AF5FF}" type="pres">
      <dgm:prSet presAssocID="{15526471-83C8-4E39-AAAB-B0F9FC48B9E7}" presName="text2" presStyleLbl="fgAcc2" presStyleIdx="1" presStyleCnt="2" custLinFactNeighborX="4865" custLinFactNeighborY="-35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FB2541-BC6B-4318-8FA1-D6493B4A1008}" type="pres">
      <dgm:prSet presAssocID="{15526471-83C8-4E39-AAAB-B0F9FC48B9E7}" presName="hierChild3" presStyleCnt="0"/>
      <dgm:spPr/>
    </dgm:pt>
    <dgm:pt modelId="{28242D2C-F245-4466-9636-CF5D2378C117}" type="pres">
      <dgm:prSet presAssocID="{C4F4078C-E530-44A4-B61E-63A6EDBBE0F6}" presName="Name17" presStyleLbl="parChTrans1D3" presStyleIdx="1" presStyleCnt="2"/>
      <dgm:spPr/>
      <dgm:t>
        <a:bodyPr/>
        <a:lstStyle/>
        <a:p>
          <a:endParaRPr lang="en-US"/>
        </a:p>
      </dgm:t>
    </dgm:pt>
    <dgm:pt modelId="{125CA4AC-60A9-4F81-950F-F5F3B4A437BA}" type="pres">
      <dgm:prSet presAssocID="{F804A354-6BFF-4717-82DF-5B311BFA74AB}" presName="hierRoot3" presStyleCnt="0"/>
      <dgm:spPr/>
    </dgm:pt>
    <dgm:pt modelId="{2518DCA8-4C3E-429E-BC06-2090E5EC497F}" type="pres">
      <dgm:prSet presAssocID="{F804A354-6BFF-4717-82DF-5B311BFA74AB}" presName="composite3" presStyleCnt="0"/>
      <dgm:spPr/>
    </dgm:pt>
    <dgm:pt modelId="{8AF63CA8-8CE8-4CB0-B458-8A95BF540982}" type="pres">
      <dgm:prSet presAssocID="{F804A354-6BFF-4717-82DF-5B311BFA74AB}" presName="background3" presStyleLbl="node3" presStyleIdx="1" presStyleCnt="2"/>
      <dgm:spPr/>
    </dgm:pt>
    <dgm:pt modelId="{1BBA4051-3C46-4E89-8E55-041DD1FFD689}" type="pres">
      <dgm:prSet presAssocID="{F804A354-6BFF-4717-82DF-5B311BFA74AB}" presName="text3" presStyleLbl="fgAcc3" presStyleIdx="1" presStyleCnt="2" custScaleX="227024" custLinFactNeighborX="4444" custLinFactNeighborY="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0A46E0-77BB-465F-8B63-17E7DCCBDAA8}" type="pres">
      <dgm:prSet presAssocID="{F804A354-6BFF-4717-82DF-5B311BFA74AB}" presName="hierChild4" presStyleCnt="0"/>
      <dgm:spPr/>
    </dgm:pt>
  </dgm:ptLst>
  <dgm:cxnLst>
    <dgm:cxn modelId="{880DB042-96FC-4190-8491-293A1E7377A7}" type="presOf" srcId="{E9547142-B376-417C-8C3A-EA02347768C5}" destId="{93984E10-66A4-4A30-A0CD-F4589984D4D6}" srcOrd="0" destOrd="0" presId="urn:microsoft.com/office/officeart/2005/8/layout/hierarchy1"/>
    <dgm:cxn modelId="{C0248F9C-B391-4D27-A4F6-B0E600AFB95C}" srcId="{97AE179C-D384-4A9B-81F6-B10B58FA5EBB}" destId="{31AE022F-F1EA-4F8F-8837-D69A4F1909F8}" srcOrd="0" destOrd="0" parTransId="{F48608E2-7F7F-4BE7-A7A7-2A27A9C422E7}" sibTransId="{FE98B9F7-B218-4897-AD9E-2519DAB4846B}"/>
    <dgm:cxn modelId="{C21BD8C8-6306-455A-B6B6-F58A879B314A}" type="presOf" srcId="{31AE022F-F1EA-4F8F-8837-D69A4F1909F8}" destId="{3D6ED8BA-BFEF-4423-A476-B0E33DEBBBF3}" srcOrd="0" destOrd="0" presId="urn:microsoft.com/office/officeart/2005/8/layout/hierarchy1"/>
    <dgm:cxn modelId="{0F8AD3F1-E28E-4B9C-A60D-013A1B5D251F}" type="presOf" srcId="{BDC78251-A2A2-465E-A024-9C0DDE413CA1}" destId="{DF771E5C-E3E0-4CD2-888E-9AACE6A4664D}" srcOrd="0" destOrd="0" presId="urn:microsoft.com/office/officeart/2005/8/layout/hierarchy1"/>
    <dgm:cxn modelId="{4B0CF318-FEFD-4AD0-81A1-4F6DCB280162}" type="presOf" srcId="{1C6DB9FD-D276-426C-A6AF-B559E197D59C}" destId="{38C66BAA-A213-43E7-965E-02345BD723AA}" srcOrd="0" destOrd="0" presId="urn:microsoft.com/office/officeart/2005/8/layout/hierarchy1"/>
    <dgm:cxn modelId="{0C5E2C88-F2A0-4F58-BD51-E49C65926B37}" type="presOf" srcId="{F48608E2-7F7F-4BE7-A7A7-2A27A9C422E7}" destId="{E9CA2F00-A342-4E96-90B9-E6B874F6FCA2}" srcOrd="0" destOrd="0" presId="urn:microsoft.com/office/officeart/2005/8/layout/hierarchy1"/>
    <dgm:cxn modelId="{B3ABE2D9-DAFE-4113-B093-E4FD5E290772}" srcId="{15526471-83C8-4E39-AAAB-B0F9FC48B9E7}" destId="{F804A354-6BFF-4717-82DF-5B311BFA74AB}" srcOrd="0" destOrd="0" parTransId="{C4F4078C-E530-44A4-B61E-63A6EDBBE0F6}" sibTransId="{1E903C22-D637-4215-9258-53314C172E95}"/>
    <dgm:cxn modelId="{9967A4C2-0818-4221-86B5-A473537A20DA}" type="presOf" srcId="{15526471-83C8-4E39-AAAB-B0F9FC48B9E7}" destId="{E76865F8-514A-4752-ABDE-0DBD2A3AF5FF}" srcOrd="0" destOrd="0" presId="urn:microsoft.com/office/officeart/2005/8/layout/hierarchy1"/>
    <dgm:cxn modelId="{EA9FCB2A-9EB1-4F67-BB3D-7301C2DB8D28}" type="presOf" srcId="{F804A354-6BFF-4717-82DF-5B311BFA74AB}" destId="{1BBA4051-3C46-4E89-8E55-041DD1FFD689}" srcOrd="0" destOrd="0" presId="urn:microsoft.com/office/officeart/2005/8/layout/hierarchy1"/>
    <dgm:cxn modelId="{C3866C92-A922-4ECF-AE98-6B076D4EC438}" srcId="{DF095DF9-96B0-478B-92A2-2D2EE9ED27A7}" destId="{E9547142-B376-417C-8C3A-EA02347768C5}" srcOrd="0" destOrd="0" parTransId="{19C06F69-A547-46FB-B3DE-2457E2F1D180}" sibTransId="{A754F083-1D5E-42B1-BE03-2FD3134FBE5B}"/>
    <dgm:cxn modelId="{E3F44D93-EE2F-4EF9-8801-7B53B016BC83}" type="presOf" srcId="{97AE179C-D384-4A9B-81F6-B10B58FA5EBB}" destId="{8109A984-3FAE-42C5-B74E-C397B6CE1B45}" srcOrd="0" destOrd="0" presId="urn:microsoft.com/office/officeart/2005/8/layout/hierarchy1"/>
    <dgm:cxn modelId="{A1110A5C-94F7-4088-B1B6-EE9BACEECA00}" type="presOf" srcId="{C4F4078C-E530-44A4-B61E-63A6EDBBE0F6}" destId="{28242D2C-F245-4466-9636-CF5D2378C117}" srcOrd="0" destOrd="0" presId="urn:microsoft.com/office/officeart/2005/8/layout/hierarchy1"/>
    <dgm:cxn modelId="{05536393-82E4-4AE0-B82B-BF2C1339C1C0}" srcId="{E9547142-B376-417C-8C3A-EA02347768C5}" destId="{97AE179C-D384-4A9B-81F6-B10B58FA5EBB}" srcOrd="0" destOrd="0" parTransId="{BDC78251-A2A2-465E-A024-9C0DDE413CA1}" sibTransId="{DDC0A6E4-B5C6-4E35-B7AA-A40217910409}"/>
    <dgm:cxn modelId="{B5046BC8-3188-45F8-99C8-59874F7A718D}" srcId="{E9547142-B376-417C-8C3A-EA02347768C5}" destId="{15526471-83C8-4E39-AAAB-B0F9FC48B9E7}" srcOrd="1" destOrd="0" parTransId="{1C6DB9FD-D276-426C-A6AF-B559E197D59C}" sibTransId="{51E6B654-79D6-4668-81B0-A7C267621AD5}"/>
    <dgm:cxn modelId="{399A5B7A-7E56-4996-BA3B-7F6432BF07BD}" type="presOf" srcId="{DF095DF9-96B0-478B-92A2-2D2EE9ED27A7}" destId="{1DBE52FA-15E7-4D6F-99DF-DF12F25B00AA}" srcOrd="0" destOrd="0" presId="urn:microsoft.com/office/officeart/2005/8/layout/hierarchy1"/>
    <dgm:cxn modelId="{62311DC3-C4D9-45E6-8618-4E0A4E2C184C}" type="presParOf" srcId="{1DBE52FA-15E7-4D6F-99DF-DF12F25B00AA}" destId="{EE4CB845-5C6B-44F1-8016-A9BBE10296AA}" srcOrd="0" destOrd="0" presId="urn:microsoft.com/office/officeart/2005/8/layout/hierarchy1"/>
    <dgm:cxn modelId="{ADFA39A1-8A0F-4A2D-AE51-D0CA0A391490}" type="presParOf" srcId="{EE4CB845-5C6B-44F1-8016-A9BBE10296AA}" destId="{0267B870-5E47-498E-B4C5-1EEBE57373C6}" srcOrd="0" destOrd="0" presId="urn:microsoft.com/office/officeart/2005/8/layout/hierarchy1"/>
    <dgm:cxn modelId="{84A6604F-76CA-4B89-A67D-F08D3118BB77}" type="presParOf" srcId="{0267B870-5E47-498E-B4C5-1EEBE57373C6}" destId="{F9BA7D1C-6E67-4B4C-94E0-0FB26EC60C15}" srcOrd="0" destOrd="0" presId="urn:microsoft.com/office/officeart/2005/8/layout/hierarchy1"/>
    <dgm:cxn modelId="{63415195-2976-4FF7-A299-4212A3A99ED6}" type="presParOf" srcId="{0267B870-5E47-498E-B4C5-1EEBE57373C6}" destId="{93984E10-66A4-4A30-A0CD-F4589984D4D6}" srcOrd="1" destOrd="0" presId="urn:microsoft.com/office/officeart/2005/8/layout/hierarchy1"/>
    <dgm:cxn modelId="{312C4757-2EB6-43B3-A86F-AB9A0065F5EA}" type="presParOf" srcId="{EE4CB845-5C6B-44F1-8016-A9BBE10296AA}" destId="{8C66E0AB-E0AF-4191-B545-D419978CB9F5}" srcOrd="1" destOrd="0" presId="urn:microsoft.com/office/officeart/2005/8/layout/hierarchy1"/>
    <dgm:cxn modelId="{3548FCBB-E2B5-4DE7-ADBC-75CAC466C02F}" type="presParOf" srcId="{8C66E0AB-E0AF-4191-B545-D419978CB9F5}" destId="{DF771E5C-E3E0-4CD2-888E-9AACE6A4664D}" srcOrd="0" destOrd="0" presId="urn:microsoft.com/office/officeart/2005/8/layout/hierarchy1"/>
    <dgm:cxn modelId="{A19DE752-77D6-4235-8DA0-0202ABE8CAFF}" type="presParOf" srcId="{8C66E0AB-E0AF-4191-B545-D419978CB9F5}" destId="{37141F01-029C-4877-A6DD-BB36DA57FDE4}" srcOrd="1" destOrd="0" presId="urn:microsoft.com/office/officeart/2005/8/layout/hierarchy1"/>
    <dgm:cxn modelId="{141AA37F-B7A2-4590-AC07-7FACB0CDCDB0}" type="presParOf" srcId="{37141F01-029C-4877-A6DD-BB36DA57FDE4}" destId="{06B06D6E-B7CB-47B8-8265-D37A967010A0}" srcOrd="0" destOrd="0" presId="urn:microsoft.com/office/officeart/2005/8/layout/hierarchy1"/>
    <dgm:cxn modelId="{D08F34EA-A222-4350-AA04-C138046A46FA}" type="presParOf" srcId="{06B06D6E-B7CB-47B8-8265-D37A967010A0}" destId="{35E1327C-3CA1-4AFC-804C-D316D53013B4}" srcOrd="0" destOrd="0" presId="urn:microsoft.com/office/officeart/2005/8/layout/hierarchy1"/>
    <dgm:cxn modelId="{0FD16C41-9C32-4991-A9B3-89A8A3B92756}" type="presParOf" srcId="{06B06D6E-B7CB-47B8-8265-D37A967010A0}" destId="{8109A984-3FAE-42C5-B74E-C397B6CE1B45}" srcOrd="1" destOrd="0" presId="urn:microsoft.com/office/officeart/2005/8/layout/hierarchy1"/>
    <dgm:cxn modelId="{C609B990-EEA9-4704-8901-D0DCC5300999}" type="presParOf" srcId="{37141F01-029C-4877-A6DD-BB36DA57FDE4}" destId="{D9B9F9CF-D1C2-42F5-873A-285F412B8990}" srcOrd="1" destOrd="0" presId="urn:microsoft.com/office/officeart/2005/8/layout/hierarchy1"/>
    <dgm:cxn modelId="{A27FFEBF-69B5-4A37-8E6E-095DB07069FD}" type="presParOf" srcId="{D9B9F9CF-D1C2-42F5-873A-285F412B8990}" destId="{E9CA2F00-A342-4E96-90B9-E6B874F6FCA2}" srcOrd="0" destOrd="0" presId="urn:microsoft.com/office/officeart/2005/8/layout/hierarchy1"/>
    <dgm:cxn modelId="{44A8028B-9EBF-4D45-9A79-3F41F41FF9AB}" type="presParOf" srcId="{D9B9F9CF-D1C2-42F5-873A-285F412B8990}" destId="{84F41485-7838-496B-9B28-0239D8DC9CD5}" srcOrd="1" destOrd="0" presId="urn:microsoft.com/office/officeart/2005/8/layout/hierarchy1"/>
    <dgm:cxn modelId="{8EEDE1A3-2858-46FB-B3AF-F24E6713BC3A}" type="presParOf" srcId="{84F41485-7838-496B-9B28-0239D8DC9CD5}" destId="{27D02EFC-98C9-486D-A7B9-A90F38259E5D}" srcOrd="0" destOrd="0" presId="urn:microsoft.com/office/officeart/2005/8/layout/hierarchy1"/>
    <dgm:cxn modelId="{C2A5F32E-EB0F-4FC3-B614-286072322E19}" type="presParOf" srcId="{27D02EFC-98C9-486D-A7B9-A90F38259E5D}" destId="{C45AE5F6-FC30-4269-9103-46146A779A0D}" srcOrd="0" destOrd="0" presId="urn:microsoft.com/office/officeart/2005/8/layout/hierarchy1"/>
    <dgm:cxn modelId="{F4ACDC15-1FC0-4F4E-8CC4-8E5E600D2BD6}" type="presParOf" srcId="{27D02EFC-98C9-486D-A7B9-A90F38259E5D}" destId="{3D6ED8BA-BFEF-4423-A476-B0E33DEBBBF3}" srcOrd="1" destOrd="0" presId="urn:microsoft.com/office/officeart/2005/8/layout/hierarchy1"/>
    <dgm:cxn modelId="{413B4A8D-EA83-4687-AA3F-717253E9E506}" type="presParOf" srcId="{84F41485-7838-496B-9B28-0239D8DC9CD5}" destId="{C18050BB-EC2B-4A4D-8FA3-9BE2C190BA4D}" srcOrd="1" destOrd="0" presId="urn:microsoft.com/office/officeart/2005/8/layout/hierarchy1"/>
    <dgm:cxn modelId="{BB09CA0C-7A3E-4B8F-AE71-B2FA148ACB57}" type="presParOf" srcId="{8C66E0AB-E0AF-4191-B545-D419978CB9F5}" destId="{38C66BAA-A213-43E7-965E-02345BD723AA}" srcOrd="2" destOrd="0" presId="urn:microsoft.com/office/officeart/2005/8/layout/hierarchy1"/>
    <dgm:cxn modelId="{8C2689FF-4605-474E-BF6E-44F17713334B}" type="presParOf" srcId="{8C66E0AB-E0AF-4191-B545-D419978CB9F5}" destId="{6176A718-8B62-4953-B831-37B48D450AAF}" srcOrd="3" destOrd="0" presId="urn:microsoft.com/office/officeart/2005/8/layout/hierarchy1"/>
    <dgm:cxn modelId="{61FDA251-08AD-400A-A33F-7C0BAD18075E}" type="presParOf" srcId="{6176A718-8B62-4953-B831-37B48D450AAF}" destId="{883B2D0D-A08C-4330-A5E2-8F7784C66BD4}" srcOrd="0" destOrd="0" presId="urn:microsoft.com/office/officeart/2005/8/layout/hierarchy1"/>
    <dgm:cxn modelId="{5FF99EE5-6850-45EF-9B86-A315E8866641}" type="presParOf" srcId="{883B2D0D-A08C-4330-A5E2-8F7784C66BD4}" destId="{84392058-D4A0-48BD-89F5-0DF9401CD481}" srcOrd="0" destOrd="0" presId="urn:microsoft.com/office/officeart/2005/8/layout/hierarchy1"/>
    <dgm:cxn modelId="{441A4CC6-1D37-4B76-B518-92C123899D45}" type="presParOf" srcId="{883B2D0D-A08C-4330-A5E2-8F7784C66BD4}" destId="{E76865F8-514A-4752-ABDE-0DBD2A3AF5FF}" srcOrd="1" destOrd="0" presId="urn:microsoft.com/office/officeart/2005/8/layout/hierarchy1"/>
    <dgm:cxn modelId="{9AE0EEE4-4BFD-4DDE-9148-D2696F42BFC2}" type="presParOf" srcId="{6176A718-8B62-4953-B831-37B48D450AAF}" destId="{F9FB2541-BC6B-4318-8FA1-D6493B4A1008}" srcOrd="1" destOrd="0" presId="urn:microsoft.com/office/officeart/2005/8/layout/hierarchy1"/>
    <dgm:cxn modelId="{A99A782A-7C2B-4EEC-8CAD-673FFBF31101}" type="presParOf" srcId="{F9FB2541-BC6B-4318-8FA1-D6493B4A1008}" destId="{28242D2C-F245-4466-9636-CF5D2378C117}" srcOrd="0" destOrd="0" presId="urn:microsoft.com/office/officeart/2005/8/layout/hierarchy1"/>
    <dgm:cxn modelId="{0ACF8433-9028-4E8C-83C3-614111823F38}" type="presParOf" srcId="{F9FB2541-BC6B-4318-8FA1-D6493B4A1008}" destId="{125CA4AC-60A9-4F81-950F-F5F3B4A437BA}" srcOrd="1" destOrd="0" presId="urn:microsoft.com/office/officeart/2005/8/layout/hierarchy1"/>
    <dgm:cxn modelId="{1121FC50-166C-496D-9B31-BCC80893D20E}" type="presParOf" srcId="{125CA4AC-60A9-4F81-950F-F5F3B4A437BA}" destId="{2518DCA8-4C3E-429E-BC06-2090E5EC497F}" srcOrd="0" destOrd="0" presId="urn:microsoft.com/office/officeart/2005/8/layout/hierarchy1"/>
    <dgm:cxn modelId="{45D084F7-7D3B-4FD7-B859-5F07F2003B28}" type="presParOf" srcId="{2518DCA8-4C3E-429E-BC06-2090E5EC497F}" destId="{8AF63CA8-8CE8-4CB0-B458-8A95BF540982}" srcOrd="0" destOrd="0" presId="urn:microsoft.com/office/officeart/2005/8/layout/hierarchy1"/>
    <dgm:cxn modelId="{A28D3EF6-F36E-4DC5-B717-D1FA15474655}" type="presParOf" srcId="{2518DCA8-4C3E-429E-BC06-2090E5EC497F}" destId="{1BBA4051-3C46-4E89-8E55-041DD1FFD689}" srcOrd="1" destOrd="0" presId="urn:microsoft.com/office/officeart/2005/8/layout/hierarchy1"/>
    <dgm:cxn modelId="{E0F2AEFD-D56D-43FA-8C9F-B5972ECB2450}" type="presParOf" srcId="{125CA4AC-60A9-4F81-950F-F5F3B4A437BA}" destId="{A50A46E0-77BB-465F-8B63-17E7DCCBDA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97F473-3FBF-45D0-AAE4-03BE5A452B25}" type="doc">
      <dgm:prSet loTypeId="urn:microsoft.com/office/officeart/2005/8/layout/list1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60B79CA2-3FD0-40B9-ADC3-4E791BD4FBB2}">
      <dgm:prSet phldrT="[Text]" custT="1"/>
      <dgm:spPr/>
      <dgm:t>
        <a:bodyPr/>
        <a:lstStyle/>
        <a:p>
          <a:r>
            <a:rPr lang="en-US" sz="2400" smtClean="0"/>
            <a:t>Regular engagements with the AGSA so as to be kept updated of issues they identify</a:t>
          </a:r>
          <a:endParaRPr lang="en-US" sz="2400" dirty="0"/>
        </a:p>
      </dgm:t>
    </dgm:pt>
    <dgm:pt modelId="{229E98E9-A868-4126-ABC0-6EFD4EE371BA}" type="parTrans" cxnId="{53360AE0-7E9A-409A-9438-705CD39861DE}">
      <dgm:prSet/>
      <dgm:spPr/>
      <dgm:t>
        <a:bodyPr/>
        <a:lstStyle/>
        <a:p>
          <a:endParaRPr lang="en-US"/>
        </a:p>
      </dgm:t>
    </dgm:pt>
    <dgm:pt modelId="{2C0D8941-E7C4-417B-8134-91A49B374FBF}" type="sibTrans" cxnId="{53360AE0-7E9A-409A-9438-705CD39861DE}">
      <dgm:prSet/>
      <dgm:spPr/>
      <dgm:t>
        <a:bodyPr/>
        <a:lstStyle/>
        <a:p>
          <a:endParaRPr lang="en-US"/>
        </a:p>
      </dgm:t>
    </dgm:pt>
    <dgm:pt modelId="{3965448A-1EF0-44E2-9BF3-9C4252BD432E}">
      <dgm:prSet phldrT="[Text]" custT="1"/>
      <dgm:spPr/>
      <dgm:t>
        <a:bodyPr/>
        <a:lstStyle/>
        <a:p>
          <a:r>
            <a:rPr lang="en-US" sz="2400" dirty="0" smtClean="0"/>
            <a:t>Monitoring of the Audit Action Plan / Audit Intervention Plan</a:t>
          </a:r>
          <a:endParaRPr lang="en-US" sz="2400" dirty="0"/>
        </a:p>
      </dgm:t>
    </dgm:pt>
    <dgm:pt modelId="{C96968FE-4898-41D4-96AD-C82BD113F68E}" type="parTrans" cxnId="{EF374ABC-B990-4237-A5DD-CF90DD79859E}">
      <dgm:prSet/>
      <dgm:spPr/>
      <dgm:t>
        <a:bodyPr/>
        <a:lstStyle/>
        <a:p>
          <a:endParaRPr lang="en-US"/>
        </a:p>
      </dgm:t>
    </dgm:pt>
    <dgm:pt modelId="{4F3692A6-C688-4EAA-84FF-ED15E05299A0}" type="sibTrans" cxnId="{EF374ABC-B990-4237-A5DD-CF90DD79859E}">
      <dgm:prSet/>
      <dgm:spPr/>
      <dgm:t>
        <a:bodyPr/>
        <a:lstStyle/>
        <a:p>
          <a:endParaRPr lang="en-US"/>
        </a:p>
      </dgm:t>
    </dgm:pt>
    <dgm:pt modelId="{C8DF65A6-E8C1-47C7-A5E7-35413FB7023E}">
      <dgm:prSet phldrT="[Text]" custT="1"/>
      <dgm:spPr/>
      <dgm:t>
        <a:bodyPr/>
        <a:lstStyle/>
        <a:p>
          <a:r>
            <a:rPr lang="en-US" sz="2400" dirty="0" smtClean="0"/>
            <a:t>Approved the internal audit plan which is meant to assist the Dept. with areas of, amongst others, financial irregularities</a:t>
          </a:r>
          <a:endParaRPr lang="en-US" sz="2400" dirty="0"/>
        </a:p>
      </dgm:t>
    </dgm:pt>
    <dgm:pt modelId="{B93A9750-84AF-46CF-8782-6A4C55B03799}" type="parTrans" cxnId="{2964D4C0-FA82-4418-B000-FFF606FD8F4A}">
      <dgm:prSet/>
      <dgm:spPr/>
      <dgm:t>
        <a:bodyPr/>
        <a:lstStyle/>
        <a:p>
          <a:endParaRPr lang="en-US"/>
        </a:p>
      </dgm:t>
    </dgm:pt>
    <dgm:pt modelId="{06F4D967-55BA-4363-8093-72603305E971}" type="sibTrans" cxnId="{2964D4C0-FA82-4418-B000-FFF606FD8F4A}">
      <dgm:prSet/>
      <dgm:spPr/>
      <dgm:t>
        <a:bodyPr/>
        <a:lstStyle/>
        <a:p>
          <a:endParaRPr lang="en-US"/>
        </a:p>
      </dgm:t>
    </dgm:pt>
    <dgm:pt modelId="{612B652E-F80F-45A2-9CAA-ACE78E5598DD}" type="pres">
      <dgm:prSet presAssocID="{D697F473-3FBF-45D0-AAE4-03BE5A452B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6A1651-733E-4650-A170-4BAE5CB2A289}" type="pres">
      <dgm:prSet presAssocID="{60B79CA2-3FD0-40B9-ADC3-4E791BD4FBB2}" presName="parentLin" presStyleCnt="0"/>
      <dgm:spPr/>
    </dgm:pt>
    <dgm:pt modelId="{A5391B9E-9A15-4E85-AB3C-05D9D04FC197}" type="pres">
      <dgm:prSet presAssocID="{60B79CA2-3FD0-40B9-ADC3-4E791BD4FBB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CCFCE28-8760-4954-9444-1034BEC4FB86}" type="pres">
      <dgm:prSet presAssocID="{60B79CA2-3FD0-40B9-ADC3-4E791BD4FBB2}" presName="parentText" presStyleLbl="node1" presStyleIdx="0" presStyleCnt="3" custScaleX="121420" custScaleY="328067" custLinFactNeighborX="51037" custLinFactNeighborY="-33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6707B-636E-4E11-97A5-C2335F064CE1}" type="pres">
      <dgm:prSet presAssocID="{60B79CA2-3FD0-40B9-ADC3-4E791BD4FBB2}" presName="negativeSpace" presStyleCnt="0"/>
      <dgm:spPr/>
    </dgm:pt>
    <dgm:pt modelId="{121B7597-9C29-4035-87A3-F1F74F302659}" type="pres">
      <dgm:prSet presAssocID="{60B79CA2-3FD0-40B9-ADC3-4E791BD4FBB2}" presName="childText" presStyleLbl="conFgAcc1" presStyleIdx="0" presStyleCnt="3">
        <dgm:presLayoutVars>
          <dgm:bulletEnabled val="1"/>
        </dgm:presLayoutVars>
      </dgm:prSet>
      <dgm:spPr/>
    </dgm:pt>
    <dgm:pt modelId="{892C86B4-DB17-47EF-A233-544DCE3DF940}" type="pres">
      <dgm:prSet presAssocID="{2C0D8941-E7C4-417B-8134-91A49B374FBF}" presName="spaceBetweenRectangles" presStyleCnt="0"/>
      <dgm:spPr/>
    </dgm:pt>
    <dgm:pt modelId="{606C57BA-B9FE-434B-8541-E208759757BF}" type="pres">
      <dgm:prSet presAssocID="{3965448A-1EF0-44E2-9BF3-9C4252BD432E}" presName="parentLin" presStyleCnt="0"/>
      <dgm:spPr/>
    </dgm:pt>
    <dgm:pt modelId="{05F6DC40-9483-4BE4-B753-B2992B5E75FB}" type="pres">
      <dgm:prSet presAssocID="{3965448A-1EF0-44E2-9BF3-9C4252BD432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159A32D-F519-4D60-95D0-728FFF869849}" type="pres">
      <dgm:prSet presAssocID="{3965448A-1EF0-44E2-9BF3-9C4252BD432E}" presName="parentText" presStyleLbl="node1" presStyleIdx="1" presStyleCnt="3" custScaleX="121505" custScaleY="273125" custLinFactNeighborX="119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A3516-4C78-4A41-943D-EEC5E383AD34}" type="pres">
      <dgm:prSet presAssocID="{3965448A-1EF0-44E2-9BF3-9C4252BD432E}" presName="negativeSpace" presStyleCnt="0"/>
      <dgm:spPr/>
    </dgm:pt>
    <dgm:pt modelId="{9FEB7AEF-BC0C-47F9-91F2-4E5C9510B159}" type="pres">
      <dgm:prSet presAssocID="{3965448A-1EF0-44E2-9BF3-9C4252BD432E}" presName="childText" presStyleLbl="conFgAcc1" presStyleIdx="1" presStyleCnt="3">
        <dgm:presLayoutVars>
          <dgm:bulletEnabled val="1"/>
        </dgm:presLayoutVars>
      </dgm:prSet>
      <dgm:spPr/>
    </dgm:pt>
    <dgm:pt modelId="{372F0042-0C65-4668-9F4A-7DDE7F4F68F4}" type="pres">
      <dgm:prSet presAssocID="{4F3692A6-C688-4EAA-84FF-ED15E05299A0}" presName="spaceBetweenRectangles" presStyleCnt="0"/>
      <dgm:spPr/>
    </dgm:pt>
    <dgm:pt modelId="{A4A555D5-C428-4B00-9C18-7F14C6EE8DA4}" type="pres">
      <dgm:prSet presAssocID="{C8DF65A6-E8C1-47C7-A5E7-35413FB7023E}" presName="parentLin" presStyleCnt="0"/>
      <dgm:spPr/>
    </dgm:pt>
    <dgm:pt modelId="{A834BB68-14F0-4A98-85CC-E9D5631F9649}" type="pres">
      <dgm:prSet presAssocID="{C8DF65A6-E8C1-47C7-A5E7-35413FB7023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FA66D98-54FC-4C09-AD0C-969BBFBB6845}" type="pres">
      <dgm:prSet presAssocID="{C8DF65A6-E8C1-47C7-A5E7-35413FB7023E}" presName="parentText" presStyleLbl="node1" presStyleIdx="2" presStyleCnt="3" custScaleX="119031" custScaleY="208040" custLinFactNeighborX="11948" custLinFactNeighborY="-74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70DC0-3B33-4B40-8891-AC567B42D3A8}" type="pres">
      <dgm:prSet presAssocID="{C8DF65A6-E8C1-47C7-A5E7-35413FB7023E}" presName="negativeSpace" presStyleCnt="0"/>
      <dgm:spPr/>
    </dgm:pt>
    <dgm:pt modelId="{1A742CE5-F8F5-4802-BDFE-930BD8C788BB}" type="pres">
      <dgm:prSet presAssocID="{C8DF65A6-E8C1-47C7-A5E7-35413FB7023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6D68307-04F4-4C62-B7DC-0EC31603C976}" type="presOf" srcId="{3965448A-1EF0-44E2-9BF3-9C4252BD432E}" destId="{E159A32D-F519-4D60-95D0-728FFF869849}" srcOrd="1" destOrd="0" presId="urn:microsoft.com/office/officeart/2005/8/layout/list1"/>
    <dgm:cxn modelId="{2964D4C0-FA82-4418-B000-FFF606FD8F4A}" srcId="{D697F473-3FBF-45D0-AAE4-03BE5A452B25}" destId="{C8DF65A6-E8C1-47C7-A5E7-35413FB7023E}" srcOrd="2" destOrd="0" parTransId="{B93A9750-84AF-46CF-8782-6A4C55B03799}" sibTransId="{06F4D967-55BA-4363-8093-72603305E971}"/>
    <dgm:cxn modelId="{3A53CDFE-175F-4323-9875-01851EBA5E67}" type="presOf" srcId="{60B79CA2-3FD0-40B9-ADC3-4E791BD4FBB2}" destId="{4CCFCE28-8760-4954-9444-1034BEC4FB86}" srcOrd="1" destOrd="0" presId="urn:microsoft.com/office/officeart/2005/8/layout/list1"/>
    <dgm:cxn modelId="{53360AE0-7E9A-409A-9438-705CD39861DE}" srcId="{D697F473-3FBF-45D0-AAE4-03BE5A452B25}" destId="{60B79CA2-3FD0-40B9-ADC3-4E791BD4FBB2}" srcOrd="0" destOrd="0" parTransId="{229E98E9-A868-4126-ABC0-6EFD4EE371BA}" sibTransId="{2C0D8941-E7C4-417B-8134-91A49B374FBF}"/>
    <dgm:cxn modelId="{3FBB10EA-2C15-47D1-8D99-296963AD1BA4}" type="presOf" srcId="{3965448A-1EF0-44E2-9BF3-9C4252BD432E}" destId="{05F6DC40-9483-4BE4-B753-B2992B5E75FB}" srcOrd="0" destOrd="0" presId="urn:microsoft.com/office/officeart/2005/8/layout/list1"/>
    <dgm:cxn modelId="{191F580C-56B6-446D-8D5C-E3C3989AC50A}" type="presOf" srcId="{C8DF65A6-E8C1-47C7-A5E7-35413FB7023E}" destId="{7FA66D98-54FC-4C09-AD0C-969BBFBB6845}" srcOrd="1" destOrd="0" presId="urn:microsoft.com/office/officeart/2005/8/layout/list1"/>
    <dgm:cxn modelId="{B47CBE8D-CA67-448F-AB49-B82906BE16C4}" type="presOf" srcId="{D697F473-3FBF-45D0-AAE4-03BE5A452B25}" destId="{612B652E-F80F-45A2-9CAA-ACE78E5598DD}" srcOrd="0" destOrd="0" presId="urn:microsoft.com/office/officeart/2005/8/layout/list1"/>
    <dgm:cxn modelId="{EF374ABC-B990-4237-A5DD-CF90DD79859E}" srcId="{D697F473-3FBF-45D0-AAE4-03BE5A452B25}" destId="{3965448A-1EF0-44E2-9BF3-9C4252BD432E}" srcOrd="1" destOrd="0" parTransId="{C96968FE-4898-41D4-96AD-C82BD113F68E}" sibTransId="{4F3692A6-C688-4EAA-84FF-ED15E05299A0}"/>
    <dgm:cxn modelId="{9643A78A-E37B-4FA9-8233-F3D05BF418FC}" type="presOf" srcId="{C8DF65A6-E8C1-47C7-A5E7-35413FB7023E}" destId="{A834BB68-14F0-4A98-85CC-E9D5631F9649}" srcOrd="0" destOrd="0" presId="urn:microsoft.com/office/officeart/2005/8/layout/list1"/>
    <dgm:cxn modelId="{2DB88D20-76BF-4E95-A6AC-825F76F18F94}" type="presOf" srcId="{60B79CA2-3FD0-40B9-ADC3-4E791BD4FBB2}" destId="{A5391B9E-9A15-4E85-AB3C-05D9D04FC197}" srcOrd="0" destOrd="0" presId="urn:microsoft.com/office/officeart/2005/8/layout/list1"/>
    <dgm:cxn modelId="{E0CAF387-FD71-4145-9708-916FDA6093F0}" type="presParOf" srcId="{612B652E-F80F-45A2-9CAA-ACE78E5598DD}" destId="{316A1651-733E-4650-A170-4BAE5CB2A289}" srcOrd="0" destOrd="0" presId="urn:microsoft.com/office/officeart/2005/8/layout/list1"/>
    <dgm:cxn modelId="{703DC11C-0817-4F35-9EEC-2CA252945C13}" type="presParOf" srcId="{316A1651-733E-4650-A170-4BAE5CB2A289}" destId="{A5391B9E-9A15-4E85-AB3C-05D9D04FC197}" srcOrd="0" destOrd="0" presId="urn:microsoft.com/office/officeart/2005/8/layout/list1"/>
    <dgm:cxn modelId="{A3341364-CC3A-4DBA-9185-79C4FBF1DC7A}" type="presParOf" srcId="{316A1651-733E-4650-A170-4BAE5CB2A289}" destId="{4CCFCE28-8760-4954-9444-1034BEC4FB86}" srcOrd="1" destOrd="0" presId="urn:microsoft.com/office/officeart/2005/8/layout/list1"/>
    <dgm:cxn modelId="{C6F3427C-586D-4875-A1D8-F78BA4025CA0}" type="presParOf" srcId="{612B652E-F80F-45A2-9CAA-ACE78E5598DD}" destId="{96E6707B-636E-4E11-97A5-C2335F064CE1}" srcOrd="1" destOrd="0" presId="urn:microsoft.com/office/officeart/2005/8/layout/list1"/>
    <dgm:cxn modelId="{BA626DEE-0208-4193-A9AD-2F4CAE40EA8B}" type="presParOf" srcId="{612B652E-F80F-45A2-9CAA-ACE78E5598DD}" destId="{121B7597-9C29-4035-87A3-F1F74F302659}" srcOrd="2" destOrd="0" presId="urn:microsoft.com/office/officeart/2005/8/layout/list1"/>
    <dgm:cxn modelId="{322CABDA-E98A-44D4-93E4-3A24E5FD93B2}" type="presParOf" srcId="{612B652E-F80F-45A2-9CAA-ACE78E5598DD}" destId="{892C86B4-DB17-47EF-A233-544DCE3DF940}" srcOrd="3" destOrd="0" presId="urn:microsoft.com/office/officeart/2005/8/layout/list1"/>
    <dgm:cxn modelId="{E2D719C5-905A-4952-82C4-2A720EC0DF21}" type="presParOf" srcId="{612B652E-F80F-45A2-9CAA-ACE78E5598DD}" destId="{606C57BA-B9FE-434B-8541-E208759757BF}" srcOrd="4" destOrd="0" presId="urn:microsoft.com/office/officeart/2005/8/layout/list1"/>
    <dgm:cxn modelId="{8F10B827-B0E6-4B62-81AF-7BD6DB75C8A9}" type="presParOf" srcId="{606C57BA-B9FE-434B-8541-E208759757BF}" destId="{05F6DC40-9483-4BE4-B753-B2992B5E75FB}" srcOrd="0" destOrd="0" presId="urn:microsoft.com/office/officeart/2005/8/layout/list1"/>
    <dgm:cxn modelId="{626AFE65-67C4-4614-8E27-C26CC4EE7E40}" type="presParOf" srcId="{606C57BA-B9FE-434B-8541-E208759757BF}" destId="{E159A32D-F519-4D60-95D0-728FFF869849}" srcOrd="1" destOrd="0" presId="urn:microsoft.com/office/officeart/2005/8/layout/list1"/>
    <dgm:cxn modelId="{B99401AA-994B-428E-9BCB-E517D6CB27B6}" type="presParOf" srcId="{612B652E-F80F-45A2-9CAA-ACE78E5598DD}" destId="{01BA3516-4C78-4A41-943D-EEC5E383AD34}" srcOrd="5" destOrd="0" presId="urn:microsoft.com/office/officeart/2005/8/layout/list1"/>
    <dgm:cxn modelId="{17EF3B4C-8981-42FC-AC6A-277C97831008}" type="presParOf" srcId="{612B652E-F80F-45A2-9CAA-ACE78E5598DD}" destId="{9FEB7AEF-BC0C-47F9-91F2-4E5C9510B159}" srcOrd="6" destOrd="0" presId="urn:microsoft.com/office/officeart/2005/8/layout/list1"/>
    <dgm:cxn modelId="{FA1809FD-F4C6-46F8-A799-13F4B234A42A}" type="presParOf" srcId="{612B652E-F80F-45A2-9CAA-ACE78E5598DD}" destId="{372F0042-0C65-4668-9F4A-7DDE7F4F68F4}" srcOrd="7" destOrd="0" presId="urn:microsoft.com/office/officeart/2005/8/layout/list1"/>
    <dgm:cxn modelId="{00EC44DC-1D34-4D45-A3FF-EC0E8011D021}" type="presParOf" srcId="{612B652E-F80F-45A2-9CAA-ACE78E5598DD}" destId="{A4A555D5-C428-4B00-9C18-7F14C6EE8DA4}" srcOrd="8" destOrd="0" presId="urn:microsoft.com/office/officeart/2005/8/layout/list1"/>
    <dgm:cxn modelId="{223CE472-1058-4F90-9925-C27DD72AC203}" type="presParOf" srcId="{A4A555D5-C428-4B00-9C18-7F14C6EE8DA4}" destId="{A834BB68-14F0-4A98-85CC-E9D5631F9649}" srcOrd="0" destOrd="0" presId="urn:microsoft.com/office/officeart/2005/8/layout/list1"/>
    <dgm:cxn modelId="{4A3C51C6-94F2-49DC-BE1D-18132E14B309}" type="presParOf" srcId="{A4A555D5-C428-4B00-9C18-7F14C6EE8DA4}" destId="{7FA66D98-54FC-4C09-AD0C-969BBFBB6845}" srcOrd="1" destOrd="0" presId="urn:microsoft.com/office/officeart/2005/8/layout/list1"/>
    <dgm:cxn modelId="{909CDEC1-572A-444B-AD53-C5352D0A56CB}" type="presParOf" srcId="{612B652E-F80F-45A2-9CAA-ACE78E5598DD}" destId="{21E70DC0-3B33-4B40-8891-AC567B42D3A8}" srcOrd="9" destOrd="0" presId="urn:microsoft.com/office/officeart/2005/8/layout/list1"/>
    <dgm:cxn modelId="{D48DBA28-9719-4F3A-953F-C15CB6BEA147}" type="presParOf" srcId="{612B652E-F80F-45A2-9CAA-ACE78E5598DD}" destId="{1A742CE5-F8F5-4802-BDFE-930BD8C788B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97F473-3FBF-45D0-AAE4-03BE5A452B25}" type="doc">
      <dgm:prSet loTypeId="urn:microsoft.com/office/officeart/2005/8/layout/list1" loCatId="list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60B79CA2-3FD0-40B9-ADC3-4E791BD4FBB2}">
      <dgm:prSet phldrT="[Text]" custT="1"/>
      <dgm:spPr/>
      <dgm:t>
        <a:bodyPr/>
        <a:lstStyle/>
        <a:p>
          <a:r>
            <a:rPr lang="en-US" sz="2400" dirty="0" smtClean="0"/>
            <a:t>Quarterly meetings with the </a:t>
          </a:r>
          <a:r>
            <a:rPr lang="en-US" sz="2400" dirty="0" err="1" smtClean="0"/>
            <a:t>Dept’s</a:t>
          </a:r>
          <a:r>
            <a:rPr lang="en-US" sz="2400" dirty="0" smtClean="0"/>
            <a:t> internal audit unit and its management. In these meetings AGSA is invited</a:t>
          </a:r>
          <a:endParaRPr lang="en-US" sz="2400" dirty="0"/>
        </a:p>
      </dgm:t>
    </dgm:pt>
    <dgm:pt modelId="{229E98E9-A868-4126-ABC0-6EFD4EE371BA}" type="parTrans" cxnId="{53360AE0-7E9A-409A-9438-705CD39861DE}">
      <dgm:prSet/>
      <dgm:spPr/>
      <dgm:t>
        <a:bodyPr/>
        <a:lstStyle/>
        <a:p>
          <a:endParaRPr lang="en-US"/>
        </a:p>
      </dgm:t>
    </dgm:pt>
    <dgm:pt modelId="{2C0D8941-E7C4-417B-8134-91A49B374FBF}" type="sibTrans" cxnId="{53360AE0-7E9A-409A-9438-705CD39861DE}">
      <dgm:prSet/>
      <dgm:spPr/>
      <dgm:t>
        <a:bodyPr/>
        <a:lstStyle/>
        <a:p>
          <a:endParaRPr lang="en-US"/>
        </a:p>
      </dgm:t>
    </dgm:pt>
    <dgm:pt modelId="{3965448A-1EF0-44E2-9BF3-9C4252BD432E}">
      <dgm:prSet phldrT="[Text]" custT="1"/>
      <dgm:spPr/>
      <dgm:t>
        <a:bodyPr/>
        <a:lstStyle/>
        <a:p>
          <a:r>
            <a:rPr lang="en-US" sz="2400" smtClean="0"/>
            <a:t>In-comm meetings with the Accounting Officer and or the Internal Audit Unit</a:t>
          </a:r>
          <a:endParaRPr lang="en-US" sz="2400" dirty="0"/>
        </a:p>
      </dgm:t>
    </dgm:pt>
    <dgm:pt modelId="{C96968FE-4898-41D4-96AD-C82BD113F68E}" type="parTrans" cxnId="{EF374ABC-B990-4237-A5DD-CF90DD79859E}">
      <dgm:prSet/>
      <dgm:spPr/>
      <dgm:t>
        <a:bodyPr/>
        <a:lstStyle/>
        <a:p>
          <a:endParaRPr lang="en-US"/>
        </a:p>
      </dgm:t>
    </dgm:pt>
    <dgm:pt modelId="{4F3692A6-C688-4EAA-84FF-ED15E05299A0}" type="sibTrans" cxnId="{EF374ABC-B990-4237-A5DD-CF90DD79859E}">
      <dgm:prSet/>
      <dgm:spPr/>
      <dgm:t>
        <a:bodyPr/>
        <a:lstStyle/>
        <a:p>
          <a:endParaRPr lang="en-US"/>
        </a:p>
      </dgm:t>
    </dgm:pt>
    <dgm:pt modelId="{C8DF65A6-E8C1-47C7-A5E7-35413FB7023E}">
      <dgm:prSet phldrT="[Text]" custT="1"/>
      <dgm:spPr/>
      <dgm:t>
        <a:bodyPr/>
        <a:lstStyle/>
        <a:p>
          <a:r>
            <a:rPr lang="en-US" sz="2400" smtClean="0"/>
            <a:t>Review of quarterly reports prepared on both financial and performance information</a:t>
          </a:r>
          <a:endParaRPr lang="en-US" sz="2400" dirty="0"/>
        </a:p>
      </dgm:t>
    </dgm:pt>
    <dgm:pt modelId="{B93A9750-84AF-46CF-8782-6A4C55B03799}" type="parTrans" cxnId="{2964D4C0-FA82-4418-B000-FFF606FD8F4A}">
      <dgm:prSet/>
      <dgm:spPr/>
      <dgm:t>
        <a:bodyPr/>
        <a:lstStyle/>
        <a:p>
          <a:endParaRPr lang="en-US"/>
        </a:p>
      </dgm:t>
    </dgm:pt>
    <dgm:pt modelId="{06F4D967-55BA-4363-8093-72603305E971}" type="sibTrans" cxnId="{2964D4C0-FA82-4418-B000-FFF606FD8F4A}">
      <dgm:prSet/>
      <dgm:spPr/>
      <dgm:t>
        <a:bodyPr/>
        <a:lstStyle/>
        <a:p>
          <a:endParaRPr lang="en-US"/>
        </a:p>
      </dgm:t>
    </dgm:pt>
    <dgm:pt modelId="{612B652E-F80F-45A2-9CAA-ACE78E5598DD}" type="pres">
      <dgm:prSet presAssocID="{D697F473-3FBF-45D0-AAE4-03BE5A452B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6A1651-733E-4650-A170-4BAE5CB2A289}" type="pres">
      <dgm:prSet presAssocID="{60B79CA2-3FD0-40B9-ADC3-4E791BD4FBB2}" presName="parentLin" presStyleCnt="0"/>
      <dgm:spPr/>
    </dgm:pt>
    <dgm:pt modelId="{A5391B9E-9A15-4E85-AB3C-05D9D04FC197}" type="pres">
      <dgm:prSet presAssocID="{60B79CA2-3FD0-40B9-ADC3-4E791BD4FBB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CCFCE28-8760-4954-9444-1034BEC4FB86}" type="pres">
      <dgm:prSet presAssocID="{60B79CA2-3FD0-40B9-ADC3-4E791BD4FBB2}" presName="parentText" presStyleLbl="node1" presStyleIdx="0" presStyleCnt="3" custScaleX="121420" custScaleY="32806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6707B-636E-4E11-97A5-C2335F064CE1}" type="pres">
      <dgm:prSet presAssocID="{60B79CA2-3FD0-40B9-ADC3-4E791BD4FBB2}" presName="negativeSpace" presStyleCnt="0"/>
      <dgm:spPr/>
    </dgm:pt>
    <dgm:pt modelId="{121B7597-9C29-4035-87A3-F1F74F302659}" type="pres">
      <dgm:prSet presAssocID="{60B79CA2-3FD0-40B9-ADC3-4E791BD4FBB2}" presName="childText" presStyleLbl="conFgAcc1" presStyleIdx="0" presStyleCnt="3">
        <dgm:presLayoutVars>
          <dgm:bulletEnabled val="1"/>
        </dgm:presLayoutVars>
      </dgm:prSet>
      <dgm:spPr/>
    </dgm:pt>
    <dgm:pt modelId="{892C86B4-DB17-47EF-A233-544DCE3DF940}" type="pres">
      <dgm:prSet presAssocID="{2C0D8941-E7C4-417B-8134-91A49B374FBF}" presName="spaceBetweenRectangles" presStyleCnt="0"/>
      <dgm:spPr/>
    </dgm:pt>
    <dgm:pt modelId="{606C57BA-B9FE-434B-8541-E208759757BF}" type="pres">
      <dgm:prSet presAssocID="{3965448A-1EF0-44E2-9BF3-9C4252BD432E}" presName="parentLin" presStyleCnt="0"/>
      <dgm:spPr/>
    </dgm:pt>
    <dgm:pt modelId="{05F6DC40-9483-4BE4-B753-B2992B5E75FB}" type="pres">
      <dgm:prSet presAssocID="{3965448A-1EF0-44E2-9BF3-9C4252BD432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159A32D-F519-4D60-95D0-728FFF869849}" type="pres">
      <dgm:prSet presAssocID="{3965448A-1EF0-44E2-9BF3-9C4252BD432E}" presName="parentText" presStyleLbl="node1" presStyleIdx="1" presStyleCnt="3" custScaleX="121505" custScaleY="273125" custLinFactNeighborX="119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A3516-4C78-4A41-943D-EEC5E383AD34}" type="pres">
      <dgm:prSet presAssocID="{3965448A-1EF0-44E2-9BF3-9C4252BD432E}" presName="negativeSpace" presStyleCnt="0"/>
      <dgm:spPr/>
    </dgm:pt>
    <dgm:pt modelId="{9FEB7AEF-BC0C-47F9-91F2-4E5C9510B159}" type="pres">
      <dgm:prSet presAssocID="{3965448A-1EF0-44E2-9BF3-9C4252BD432E}" presName="childText" presStyleLbl="conFgAcc1" presStyleIdx="1" presStyleCnt="3">
        <dgm:presLayoutVars>
          <dgm:bulletEnabled val="1"/>
        </dgm:presLayoutVars>
      </dgm:prSet>
      <dgm:spPr/>
    </dgm:pt>
    <dgm:pt modelId="{372F0042-0C65-4668-9F4A-7DDE7F4F68F4}" type="pres">
      <dgm:prSet presAssocID="{4F3692A6-C688-4EAA-84FF-ED15E05299A0}" presName="spaceBetweenRectangles" presStyleCnt="0"/>
      <dgm:spPr/>
    </dgm:pt>
    <dgm:pt modelId="{A4A555D5-C428-4B00-9C18-7F14C6EE8DA4}" type="pres">
      <dgm:prSet presAssocID="{C8DF65A6-E8C1-47C7-A5E7-35413FB7023E}" presName="parentLin" presStyleCnt="0"/>
      <dgm:spPr/>
    </dgm:pt>
    <dgm:pt modelId="{A834BB68-14F0-4A98-85CC-E9D5631F9649}" type="pres">
      <dgm:prSet presAssocID="{C8DF65A6-E8C1-47C7-A5E7-35413FB7023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FA66D98-54FC-4C09-AD0C-969BBFBB6845}" type="pres">
      <dgm:prSet presAssocID="{C8DF65A6-E8C1-47C7-A5E7-35413FB7023E}" presName="parentText" presStyleLbl="node1" presStyleIdx="2" presStyleCnt="3" custScaleX="119031" custScaleY="208040" custLinFactNeighborX="-2389" custLinFactNeighborY="62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70DC0-3B33-4B40-8891-AC567B42D3A8}" type="pres">
      <dgm:prSet presAssocID="{C8DF65A6-E8C1-47C7-A5E7-35413FB7023E}" presName="negativeSpace" presStyleCnt="0"/>
      <dgm:spPr/>
    </dgm:pt>
    <dgm:pt modelId="{1A742CE5-F8F5-4802-BDFE-930BD8C788BB}" type="pres">
      <dgm:prSet presAssocID="{C8DF65A6-E8C1-47C7-A5E7-35413FB7023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6D68307-04F4-4C62-B7DC-0EC31603C976}" type="presOf" srcId="{3965448A-1EF0-44E2-9BF3-9C4252BD432E}" destId="{E159A32D-F519-4D60-95D0-728FFF869849}" srcOrd="1" destOrd="0" presId="urn:microsoft.com/office/officeart/2005/8/layout/list1"/>
    <dgm:cxn modelId="{2964D4C0-FA82-4418-B000-FFF606FD8F4A}" srcId="{D697F473-3FBF-45D0-AAE4-03BE5A452B25}" destId="{C8DF65A6-E8C1-47C7-A5E7-35413FB7023E}" srcOrd="2" destOrd="0" parTransId="{B93A9750-84AF-46CF-8782-6A4C55B03799}" sibTransId="{06F4D967-55BA-4363-8093-72603305E971}"/>
    <dgm:cxn modelId="{3A53CDFE-175F-4323-9875-01851EBA5E67}" type="presOf" srcId="{60B79CA2-3FD0-40B9-ADC3-4E791BD4FBB2}" destId="{4CCFCE28-8760-4954-9444-1034BEC4FB86}" srcOrd="1" destOrd="0" presId="urn:microsoft.com/office/officeart/2005/8/layout/list1"/>
    <dgm:cxn modelId="{53360AE0-7E9A-409A-9438-705CD39861DE}" srcId="{D697F473-3FBF-45D0-AAE4-03BE5A452B25}" destId="{60B79CA2-3FD0-40B9-ADC3-4E791BD4FBB2}" srcOrd="0" destOrd="0" parTransId="{229E98E9-A868-4126-ABC0-6EFD4EE371BA}" sibTransId="{2C0D8941-E7C4-417B-8134-91A49B374FBF}"/>
    <dgm:cxn modelId="{3FBB10EA-2C15-47D1-8D99-296963AD1BA4}" type="presOf" srcId="{3965448A-1EF0-44E2-9BF3-9C4252BD432E}" destId="{05F6DC40-9483-4BE4-B753-B2992B5E75FB}" srcOrd="0" destOrd="0" presId="urn:microsoft.com/office/officeart/2005/8/layout/list1"/>
    <dgm:cxn modelId="{191F580C-56B6-446D-8D5C-E3C3989AC50A}" type="presOf" srcId="{C8DF65A6-E8C1-47C7-A5E7-35413FB7023E}" destId="{7FA66D98-54FC-4C09-AD0C-969BBFBB6845}" srcOrd="1" destOrd="0" presId="urn:microsoft.com/office/officeart/2005/8/layout/list1"/>
    <dgm:cxn modelId="{B47CBE8D-CA67-448F-AB49-B82906BE16C4}" type="presOf" srcId="{D697F473-3FBF-45D0-AAE4-03BE5A452B25}" destId="{612B652E-F80F-45A2-9CAA-ACE78E5598DD}" srcOrd="0" destOrd="0" presId="urn:microsoft.com/office/officeart/2005/8/layout/list1"/>
    <dgm:cxn modelId="{EF374ABC-B990-4237-A5DD-CF90DD79859E}" srcId="{D697F473-3FBF-45D0-AAE4-03BE5A452B25}" destId="{3965448A-1EF0-44E2-9BF3-9C4252BD432E}" srcOrd="1" destOrd="0" parTransId="{C96968FE-4898-41D4-96AD-C82BD113F68E}" sibTransId="{4F3692A6-C688-4EAA-84FF-ED15E05299A0}"/>
    <dgm:cxn modelId="{9643A78A-E37B-4FA9-8233-F3D05BF418FC}" type="presOf" srcId="{C8DF65A6-E8C1-47C7-A5E7-35413FB7023E}" destId="{A834BB68-14F0-4A98-85CC-E9D5631F9649}" srcOrd="0" destOrd="0" presId="urn:microsoft.com/office/officeart/2005/8/layout/list1"/>
    <dgm:cxn modelId="{2DB88D20-76BF-4E95-A6AC-825F76F18F94}" type="presOf" srcId="{60B79CA2-3FD0-40B9-ADC3-4E791BD4FBB2}" destId="{A5391B9E-9A15-4E85-AB3C-05D9D04FC197}" srcOrd="0" destOrd="0" presId="urn:microsoft.com/office/officeart/2005/8/layout/list1"/>
    <dgm:cxn modelId="{E0CAF387-FD71-4145-9708-916FDA6093F0}" type="presParOf" srcId="{612B652E-F80F-45A2-9CAA-ACE78E5598DD}" destId="{316A1651-733E-4650-A170-4BAE5CB2A289}" srcOrd="0" destOrd="0" presId="urn:microsoft.com/office/officeart/2005/8/layout/list1"/>
    <dgm:cxn modelId="{703DC11C-0817-4F35-9EEC-2CA252945C13}" type="presParOf" srcId="{316A1651-733E-4650-A170-4BAE5CB2A289}" destId="{A5391B9E-9A15-4E85-AB3C-05D9D04FC197}" srcOrd="0" destOrd="0" presId="urn:microsoft.com/office/officeart/2005/8/layout/list1"/>
    <dgm:cxn modelId="{A3341364-CC3A-4DBA-9185-79C4FBF1DC7A}" type="presParOf" srcId="{316A1651-733E-4650-A170-4BAE5CB2A289}" destId="{4CCFCE28-8760-4954-9444-1034BEC4FB86}" srcOrd="1" destOrd="0" presId="urn:microsoft.com/office/officeart/2005/8/layout/list1"/>
    <dgm:cxn modelId="{C6F3427C-586D-4875-A1D8-F78BA4025CA0}" type="presParOf" srcId="{612B652E-F80F-45A2-9CAA-ACE78E5598DD}" destId="{96E6707B-636E-4E11-97A5-C2335F064CE1}" srcOrd="1" destOrd="0" presId="urn:microsoft.com/office/officeart/2005/8/layout/list1"/>
    <dgm:cxn modelId="{BA626DEE-0208-4193-A9AD-2F4CAE40EA8B}" type="presParOf" srcId="{612B652E-F80F-45A2-9CAA-ACE78E5598DD}" destId="{121B7597-9C29-4035-87A3-F1F74F302659}" srcOrd="2" destOrd="0" presId="urn:microsoft.com/office/officeart/2005/8/layout/list1"/>
    <dgm:cxn modelId="{322CABDA-E98A-44D4-93E4-3A24E5FD93B2}" type="presParOf" srcId="{612B652E-F80F-45A2-9CAA-ACE78E5598DD}" destId="{892C86B4-DB17-47EF-A233-544DCE3DF940}" srcOrd="3" destOrd="0" presId="urn:microsoft.com/office/officeart/2005/8/layout/list1"/>
    <dgm:cxn modelId="{E2D719C5-905A-4952-82C4-2A720EC0DF21}" type="presParOf" srcId="{612B652E-F80F-45A2-9CAA-ACE78E5598DD}" destId="{606C57BA-B9FE-434B-8541-E208759757BF}" srcOrd="4" destOrd="0" presId="urn:microsoft.com/office/officeart/2005/8/layout/list1"/>
    <dgm:cxn modelId="{8F10B827-B0E6-4B62-81AF-7BD6DB75C8A9}" type="presParOf" srcId="{606C57BA-B9FE-434B-8541-E208759757BF}" destId="{05F6DC40-9483-4BE4-B753-B2992B5E75FB}" srcOrd="0" destOrd="0" presId="urn:microsoft.com/office/officeart/2005/8/layout/list1"/>
    <dgm:cxn modelId="{626AFE65-67C4-4614-8E27-C26CC4EE7E40}" type="presParOf" srcId="{606C57BA-B9FE-434B-8541-E208759757BF}" destId="{E159A32D-F519-4D60-95D0-728FFF869849}" srcOrd="1" destOrd="0" presId="urn:microsoft.com/office/officeart/2005/8/layout/list1"/>
    <dgm:cxn modelId="{B99401AA-994B-428E-9BCB-E517D6CB27B6}" type="presParOf" srcId="{612B652E-F80F-45A2-9CAA-ACE78E5598DD}" destId="{01BA3516-4C78-4A41-943D-EEC5E383AD34}" srcOrd="5" destOrd="0" presId="urn:microsoft.com/office/officeart/2005/8/layout/list1"/>
    <dgm:cxn modelId="{17EF3B4C-8981-42FC-AC6A-277C97831008}" type="presParOf" srcId="{612B652E-F80F-45A2-9CAA-ACE78E5598DD}" destId="{9FEB7AEF-BC0C-47F9-91F2-4E5C9510B159}" srcOrd="6" destOrd="0" presId="urn:microsoft.com/office/officeart/2005/8/layout/list1"/>
    <dgm:cxn modelId="{FA1809FD-F4C6-46F8-A799-13F4B234A42A}" type="presParOf" srcId="{612B652E-F80F-45A2-9CAA-ACE78E5598DD}" destId="{372F0042-0C65-4668-9F4A-7DDE7F4F68F4}" srcOrd="7" destOrd="0" presId="urn:microsoft.com/office/officeart/2005/8/layout/list1"/>
    <dgm:cxn modelId="{00EC44DC-1D34-4D45-A3FF-EC0E8011D021}" type="presParOf" srcId="{612B652E-F80F-45A2-9CAA-ACE78E5598DD}" destId="{A4A555D5-C428-4B00-9C18-7F14C6EE8DA4}" srcOrd="8" destOrd="0" presId="urn:microsoft.com/office/officeart/2005/8/layout/list1"/>
    <dgm:cxn modelId="{223CE472-1058-4F90-9925-C27DD72AC203}" type="presParOf" srcId="{A4A555D5-C428-4B00-9C18-7F14C6EE8DA4}" destId="{A834BB68-14F0-4A98-85CC-E9D5631F9649}" srcOrd="0" destOrd="0" presId="urn:microsoft.com/office/officeart/2005/8/layout/list1"/>
    <dgm:cxn modelId="{4A3C51C6-94F2-49DC-BE1D-18132E14B309}" type="presParOf" srcId="{A4A555D5-C428-4B00-9C18-7F14C6EE8DA4}" destId="{7FA66D98-54FC-4C09-AD0C-969BBFBB6845}" srcOrd="1" destOrd="0" presId="urn:microsoft.com/office/officeart/2005/8/layout/list1"/>
    <dgm:cxn modelId="{909CDEC1-572A-444B-AD53-C5352D0A56CB}" type="presParOf" srcId="{612B652E-F80F-45A2-9CAA-ACE78E5598DD}" destId="{21E70DC0-3B33-4B40-8891-AC567B42D3A8}" srcOrd="9" destOrd="0" presId="urn:microsoft.com/office/officeart/2005/8/layout/list1"/>
    <dgm:cxn modelId="{D48DBA28-9719-4F3A-953F-C15CB6BEA147}" type="presParOf" srcId="{612B652E-F80F-45A2-9CAA-ACE78E5598DD}" destId="{1A742CE5-F8F5-4802-BDFE-930BD8C788B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85965ED-F462-4DE1-B58E-DA50AEBC7ED4}" type="doc">
      <dgm:prSet loTypeId="urn:microsoft.com/office/officeart/2005/8/layout/radial5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B0E1A809-3E3C-41EB-A907-1E5834F4ED19}">
      <dgm:prSet phldrT="[Text]" custT="1"/>
      <dgm:spPr/>
      <dgm:t>
        <a:bodyPr/>
        <a:lstStyle/>
        <a:p>
          <a:r>
            <a:rPr lang="en-US" sz="2300" smtClean="0"/>
            <a:t>AC Concerns</a:t>
          </a:r>
          <a:endParaRPr lang="en-US" sz="2300" dirty="0"/>
        </a:p>
      </dgm:t>
    </dgm:pt>
    <dgm:pt modelId="{1679E013-F6A7-46F7-98CD-E721A31E0C49}" type="parTrans" cxnId="{CAB3AC45-795D-4533-A8D3-F88D83AF72E9}">
      <dgm:prSet/>
      <dgm:spPr/>
      <dgm:t>
        <a:bodyPr/>
        <a:lstStyle/>
        <a:p>
          <a:endParaRPr lang="en-US"/>
        </a:p>
      </dgm:t>
    </dgm:pt>
    <dgm:pt modelId="{E86DCC00-0666-4091-BD78-B511D994AF20}" type="sibTrans" cxnId="{CAB3AC45-795D-4533-A8D3-F88D83AF72E9}">
      <dgm:prSet/>
      <dgm:spPr/>
      <dgm:t>
        <a:bodyPr/>
        <a:lstStyle/>
        <a:p>
          <a:endParaRPr lang="en-US"/>
        </a:p>
      </dgm:t>
    </dgm:pt>
    <dgm:pt modelId="{8032917B-9836-4934-AC1A-D4A3AA8DDD92}">
      <dgm:prSet phldrT="[Text]" custT="1"/>
      <dgm:spPr/>
      <dgm:t>
        <a:bodyPr/>
        <a:lstStyle/>
        <a:p>
          <a:r>
            <a:rPr lang="en-US" sz="1800" dirty="0" smtClean="0"/>
            <a:t>Little progress in the implementation of consequence management</a:t>
          </a:r>
          <a:endParaRPr lang="en-US" sz="1800" dirty="0"/>
        </a:p>
      </dgm:t>
    </dgm:pt>
    <dgm:pt modelId="{AC6A0184-B8AE-4588-96FB-78584743DFFB}" type="parTrans" cxnId="{C0D7CA35-5C95-4070-9419-09B7D23D9C8C}">
      <dgm:prSet/>
      <dgm:spPr/>
      <dgm:t>
        <a:bodyPr/>
        <a:lstStyle/>
        <a:p>
          <a:endParaRPr lang="en-US"/>
        </a:p>
      </dgm:t>
    </dgm:pt>
    <dgm:pt modelId="{F887E1A6-C03A-4F54-8E30-284F5AABCACC}" type="sibTrans" cxnId="{C0D7CA35-5C95-4070-9419-09B7D23D9C8C}">
      <dgm:prSet/>
      <dgm:spPr/>
      <dgm:t>
        <a:bodyPr/>
        <a:lstStyle/>
        <a:p>
          <a:endParaRPr lang="en-US"/>
        </a:p>
      </dgm:t>
    </dgm:pt>
    <dgm:pt modelId="{5A2E8378-92A7-4EC4-BD56-94B21A7DB779}">
      <dgm:prSet phldrT="[Text]" custT="1"/>
      <dgm:spPr/>
      <dgm:t>
        <a:bodyPr/>
        <a:lstStyle/>
        <a:p>
          <a:r>
            <a:rPr lang="en-US" sz="2400" dirty="0" smtClean="0"/>
            <a:t>Inadequate capacity within the IA unit</a:t>
          </a:r>
          <a:endParaRPr lang="en-US" sz="2400" dirty="0"/>
        </a:p>
      </dgm:t>
    </dgm:pt>
    <dgm:pt modelId="{342D55D9-5102-4D9A-A24D-677349860E28}" type="parTrans" cxnId="{A8B5146F-7F18-4526-B227-89AB6F577D78}">
      <dgm:prSet/>
      <dgm:spPr/>
      <dgm:t>
        <a:bodyPr/>
        <a:lstStyle/>
        <a:p>
          <a:endParaRPr lang="en-US"/>
        </a:p>
      </dgm:t>
    </dgm:pt>
    <dgm:pt modelId="{54A32458-5975-4021-BE26-FBBF3AD73C7A}" type="sibTrans" cxnId="{A8B5146F-7F18-4526-B227-89AB6F577D78}">
      <dgm:prSet/>
      <dgm:spPr/>
      <dgm:t>
        <a:bodyPr/>
        <a:lstStyle/>
        <a:p>
          <a:endParaRPr lang="en-US"/>
        </a:p>
      </dgm:t>
    </dgm:pt>
    <dgm:pt modelId="{916871BF-9EFB-46B4-B337-5E9836C7A337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Slow implementation of the audit action plan. Only 38% reported in </a:t>
          </a:r>
          <a:r>
            <a:rPr lang="en-US" sz="2000" dirty="0" err="1" smtClean="0">
              <a:solidFill>
                <a:schemeClr val="tx1"/>
              </a:solidFill>
            </a:rPr>
            <a:t>Q3</a:t>
          </a:r>
          <a:endParaRPr lang="en-US" sz="2000" dirty="0">
            <a:solidFill>
              <a:schemeClr val="tx1"/>
            </a:solidFill>
          </a:endParaRPr>
        </a:p>
      </dgm:t>
    </dgm:pt>
    <dgm:pt modelId="{614C5509-EDE9-487D-BE89-CB9E32B23506}" type="parTrans" cxnId="{8243E9CB-E5CE-4136-B708-D1CD879B43D9}">
      <dgm:prSet/>
      <dgm:spPr/>
      <dgm:t>
        <a:bodyPr/>
        <a:lstStyle/>
        <a:p>
          <a:endParaRPr lang="en-US"/>
        </a:p>
      </dgm:t>
    </dgm:pt>
    <dgm:pt modelId="{C466C5C0-6532-47B7-8541-44324E06B550}" type="sibTrans" cxnId="{8243E9CB-E5CE-4136-B708-D1CD879B43D9}">
      <dgm:prSet/>
      <dgm:spPr/>
      <dgm:t>
        <a:bodyPr/>
        <a:lstStyle/>
        <a:p>
          <a:endParaRPr lang="en-US"/>
        </a:p>
      </dgm:t>
    </dgm:pt>
    <dgm:pt modelId="{BE819A9B-99DB-440E-8E95-BDC044E40E26}">
      <dgm:prSet phldrT="[Text]" custT="1"/>
      <dgm:spPr/>
      <dgm:t>
        <a:bodyPr/>
        <a:lstStyle/>
        <a:p>
          <a:r>
            <a:rPr lang="en-US" sz="2000" smtClean="0"/>
            <a:t>Delays in utilizing the LOGIS system despite paying for it</a:t>
          </a:r>
          <a:endParaRPr lang="en-US" sz="2000" dirty="0"/>
        </a:p>
      </dgm:t>
    </dgm:pt>
    <dgm:pt modelId="{0A931270-8443-4D0F-833C-14D7AD04C67E}" type="parTrans" cxnId="{578F3473-392A-4FB1-94DD-23530654F0E0}">
      <dgm:prSet/>
      <dgm:spPr/>
      <dgm:t>
        <a:bodyPr/>
        <a:lstStyle/>
        <a:p>
          <a:endParaRPr lang="en-US"/>
        </a:p>
      </dgm:t>
    </dgm:pt>
    <dgm:pt modelId="{086924AB-55C2-4E25-8501-3706D64180DE}" type="sibTrans" cxnId="{578F3473-392A-4FB1-94DD-23530654F0E0}">
      <dgm:prSet/>
      <dgm:spPr/>
      <dgm:t>
        <a:bodyPr/>
        <a:lstStyle/>
        <a:p>
          <a:endParaRPr lang="en-US"/>
        </a:p>
      </dgm:t>
    </dgm:pt>
    <dgm:pt modelId="{9C496544-88D0-4AD8-A758-F6B7E557E0C5}" type="pres">
      <dgm:prSet presAssocID="{B85965ED-F462-4DE1-B58E-DA50AEBC7E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C5C82F-111C-4FB6-8BFE-A81A5AE0ECC6}" type="pres">
      <dgm:prSet presAssocID="{B0E1A809-3E3C-41EB-A907-1E5834F4ED19}" presName="centerShape" presStyleLbl="node0" presStyleIdx="0" presStyleCnt="1" custScaleX="135133" custScaleY="99878" custLinFactNeighborX="-1232" custLinFactNeighborY="-3277"/>
      <dgm:spPr/>
      <dgm:t>
        <a:bodyPr/>
        <a:lstStyle/>
        <a:p>
          <a:endParaRPr lang="en-US"/>
        </a:p>
      </dgm:t>
    </dgm:pt>
    <dgm:pt modelId="{062F4BD6-FE37-402E-9781-FCD00FD3B662}" type="pres">
      <dgm:prSet presAssocID="{AC6A0184-B8AE-4588-96FB-78584743DFFB}" presName="parTrans" presStyleLbl="sibTrans2D1" presStyleIdx="0" presStyleCnt="4"/>
      <dgm:spPr/>
      <dgm:t>
        <a:bodyPr/>
        <a:lstStyle/>
        <a:p>
          <a:endParaRPr lang="en-US"/>
        </a:p>
      </dgm:t>
    </dgm:pt>
    <dgm:pt modelId="{CADDC3A1-953F-40C1-B68E-42271DDA6805}" type="pres">
      <dgm:prSet presAssocID="{AC6A0184-B8AE-4588-96FB-78584743DFF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87DEC88-89C9-41D0-A9EE-C063EBCB374F}" type="pres">
      <dgm:prSet presAssocID="{8032917B-9836-4934-AC1A-D4A3AA8DDD92}" presName="node" presStyleLbl="node1" presStyleIdx="0" presStyleCnt="4" custScaleX="171335" custScaleY="103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910FE-9240-4466-8A06-9546793773DF}" type="pres">
      <dgm:prSet presAssocID="{342D55D9-5102-4D9A-A24D-677349860E28}" presName="parTrans" presStyleLbl="sibTrans2D1" presStyleIdx="1" presStyleCnt="4"/>
      <dgm:spPr/>
      <dgm:t>
        <a:bodyPr/>
        <a:lstStyle/>
        <a:p>
          <a:endParaRPr lang="en-US"/>
        </a:p>
      </dgm:t>
    </dgm:pt>
    <dgm:pt modelId="{17F6AA70-6B25-4F86-A6CA-103011F47E46}" type="pres">
      <dgm:prSet presAssocID="{342D55D9-5102-4D9A-A24D-677349860E2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9411E90-5E72-4FA2-818B-BE3EE81D1663}" type="pres">
      <dgm:prSet presAssocID="{5A2E8378-92A7-4EC4-BD56-94B21A7DB779}" presName="node" presStyleLbl="node1" presStyleIdx="1" presStyleCnt="4" custScaleX="186609" custScaleY="140069" custRadScaleRad="182311" custRadScaleInc="1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7628A-4700-4E62-AFBB-566A7F1DABC1}" type="pres">
      <dgm:prSet presAssocID="{614C5509-EDE9-487D-BE89-CB9E32B23506}" presName="parTrans" presStyleLbl="sibTrans2D1" presStyleIdx="2" presStyleCnt="4" custLinFactNeighborX="-41881" custLinFactNeighborY="-1471"/>
      <dgm:spPr/>
      <dgm:t>
        <a:bodyPr/>
        <a:lstStyle/>
        <a:p>
          <a:endParaRPr lang="en-US"/>
        </a:p>
      </dgm:t>
    </dgm:pt>
    <dgm:pt modelId="{F8F53DB5-D823-48FB-B547-F9D44920E127}" type="pres">
      <dgm:prSet presAssocID="{614C5509-EDE9-487D-BE89-CB9E32B2350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F261E7B-10DB-42DF-A2A7-B5E1E33CC9A9}" type="pres">
      <dgm:prSet presAssocID="{916871BF-9EFB-46B4-B337-5E9836C7A337}" presName="node" presStyleLbl="node1" presStyleIdx="2" presStyleCnt="4" custScaleX="176583" custScaleY="111216" custRadScaleRad="82768" custRadScaleInc="-40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3673C-FBB7-4FF9-9DE8-6DFE8B3AD90B}" type="pres">
      <dgm:prSet presAssocID="{0A931270-8443-4D0F-833C-14D7AD04C67E}" presName="parTrans" presStyleLbl="sibTrans2D1" presStyleIdx="3" presStyleCnt="4"/>
      <dgm:spPr/>
      <dgm:t>
        <a:bodyPr/>
        <a:lstStyle/>
        <a:p>
          <a:endParaRPr lang="en-US"/>
        </a:p>
      </dgm:t>
    </dgm:pt>
    <dgm:pt modelId="{29AC6DEC-0534-4051-8E2D-C8C90B838ED8}" type="pres">
      <dgm:prSet presAssocID="{0A931270-8443-4D0F-833C-14D7AD04C67E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FDB3DE9-D0D2-4ECC-A3F0-D37DF1831D64}" type="pres">
      <dgm:prSet presAssocID="{BE819A9B-99DB-440E-8E95-BDC044E40E26}" presName="node" presStyleLbl="node1" presStyleIdx="3" presStyleCnt="4" custScaleX="161397" custScaleY="140415" custRadScaleRad="150527" custRadScaleInc="2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76FAAF-B378-4F78-9FBF-89B8FCFDCCFE}" type="presOf" srcId="{BE819A9B-99DB-440E-8E95-BDC044E40E26}" destId="{6FDB3DE9-D0D2-4ECC-A3F0-D37DF1831D64}" srcOrd="0" destOrd="0" presId="urn:microsoft.com/office/officeart/2005/8/layout/radial5"/>
    <dgm:cxn modelId="{C39B2E2C-B1D4-4447-958A-7A2CA43561E0}" type="presOf" srcId="{0A931270-8443-4D0F-833C-14D7AD04C67E}" destId="{29AC6DEC-0534-4051-8E2D-C8C90B838ED8}" srcOrd="1" destOrd="0" presId="urn:microsoft.com/office/officeart/2005/8/layout/radial5"/>
    <dgm:cxn modelId="{87E8AF1E-C126-4FAF-9997-95B393938FBE}" type="presOf" srcId="{342D55D9-5102-4D9A-A24D-677349860E28}" destId="{17F6AA70-6B25-4F86-A6CA-103011F47E46}" srcOrd="1" destOrd="0" presId="urn:microsoft.com/office/officeart/2005/8/layout/radial5"/>
    <dgm:cxn modelId="{A4CF2EEB-1494-4E86-B746-4D0138AE3AAF}" type="presOf" srcId="{B0E1A809-3E3C-41EB-A907-1E5834F4ED19}" destId="{C1C5C82F-111C-4FB6-8BFE-A81A5AE0ECC6}" srcOrd="0" destOrd="0" presId="urn:microsoft.com/office/officeart/2005/8/layout/radial5"/>
    <dgm:cxn modelId="{FA9441D2-BDD8-49A0-8F14-9B7E8339B4D8}" type="presOf" srcId="{AC6A0184-B8AE-4588-96FB-78584743DFFB}" destId="{062F4BD6-FE37-402E-9781-FCD00FD3B662}" srcOrd="0" destOrd="0" presId="urn:microsoft.com/office/officeart/2005/8/layout/radial5"/>
    <dgm:cxn modelId="{C0D7CA35-5C95-4070-9419-09B7D23D9C8C}" srcId="{B0E1A809-3E3C-41EB-A907-1E5834F4ED19}" destId="{8032917B-9836-4934-AC1A-D4A3AA8DDD92}" srcOrd="0" destOrd="0" parTransId="{AC6A0184-B8AE-4588-96FB-78584743DFFB}" sibTransId="{F887E1A6-C03A-4F54-8E30-284F5AABCACC}"/>
    <dgm:cxn modelId="{C9993E32-83EC-4D19-A65D-D4CC78A86AA1}" type="presOf" srcId="{AC6A0184-B8AE-4588-96FB-78584743DFFB}" destId="{CADDC3A1-953F-40C1-B68E-42271DDA6805}" srcOrd="1" destOrd="0" presId="urn:microsoft.com/office/officeart/2005/8/layout/radial5"/>
    <dgm:cxn modelId="{C07C9000-DFB0-4037-9050-F1FBC09FA638}" type="presOf" srcId="{614C5509-EDE9-487D-BE89-CB9E32B23506}" destId="{E6A7628A-4700-4E62-AFBB-566A7F1DABC1}" srcOrd="0" destOrd="0" presId="urn:microsoft.com/office/officeart/2005/8/layout/radial5"/>
    <dgm:cxn modelId="{A8B5146F-7F18-4526-B227-89AB6F577D78}" srcId="{B0E1A809-3E3C-41EB-A907-1E5834F4ED19}" destId="{5A2E8378-92A7-4EC4-BD56-94B21A7DB779}" srcOrd="1" destOrd="0" parTransId="{342D55D9-5102-4D9A-A24D-677349860E28}" sibTransId="{54A32458-5975-4021-BE26-FBBF3AD73C7A}"/>
    <dgm:cxn modelId="{131DA5F9-AD14-4417-94C4-00B3FA640190}" type="presOf" srcId="{B85965ED-F462-4DE1-B58E-DA50AEBC7ED4}" destId="{9C496544-88D0-4AD8-A758-F6B7E557E0C5}" srcOrd="0" destOrd="0" presId="urn:microsoft.com/office/officeart/2005/8/layout/radial5"/>
    <dgm:cxn modelId="{6CD65F52-5EB7-45E2-92C3-76DFA74DA1E2}" type="presOf" srcId="{916871BF-9EFB-46B4-B337-5E9836C7A337}" destId="{EF261E7B-10DB-42DF-A2A7-B5E1E33CC9A9}" srcOrd="0" destOrd="0" presId="urn:microsoft.com/office/officeart/2005/8/layout/radial5"/>
    <dgm:cxn modelId="{03C3FB11-98C4-44E9-886F-27D513F3CB2B}" type="presOf" srcId="{614C5509-EDE9-487D-BE89-CB9E32B23506}" destId="{F8F53DB5-D823-48FB-B547-F9D44920E127}" srcOrd="1" destOrd="0" presId="urn:microsoft.com/office/officeart/2005/8/layout/radial5"/>
    <dgm:cxn modelId="{578F3473-392A-4FB1-94DD-23530654F0E0}" srcId="{B0E1A809-3E3C-41EB-A907-1E5834F4ED19}" destId="{BE819A9B-99DB-440E-8E95-BDC044E40E26}" srcOrd="3" destOrd="0" parTransId="{0A931270-8443-4D0F-833C-14D7AD04C67E}" sibTransId="{086924AB-55C2-4E25-8501-3706D64180DE}"/>
    <dgm:cxn modelId="{76A8B028-4810-4616-A629-FFD499C58E68}" type="presOf" srcId="{5A2E8378-92A7-4EC4-BD56-94B21A7DB779}" destId="{49411E90-5E72-4FA2-818B-BE3EE81D1663}" srcOrd="0" destOrd="0" presId="urn:microsoft.com/office/officeart/2005/8/layout/radial5"/>
    <dgm:cxn modelId="{270E16C6-1F07-4FEE-8072-D84C93674F74}" type="presOf" srcId="{0A931270-8443-4D0F-833C-14D7AD04C67E}" destId="{06D3673C-FBB7-4FF9-9DE8-6DFE8B3AD90B}" srcOrd="0" destOrd="0" presId="urn:microsoft.com/office/officeart/2005/8/layout/radial5"/>
    <dgm:cxn modelId="{CAB3AC45-795D-4533-A8D3-F88D83AF72E9}" srcId="{B85965ED-F462-4DE1-B58E-DA50AEBC7ED4}" destId="{B0E1A809-3E3C-41EB-A907-1E5834F4ED19}" srcOrd="0" destOrd="0" parTransId="{1679E013-F6A7-46F7-98CD-E721A31E0C49}" sibTransId="{E86DCC00-0666-4091-BD78-B511D994AF20}"/>
    <dgm:cxn modelId="{49E6A81E-63FF-4BFB-88B5-DE79578481ED}" type="presOf" srcId="{8032917B-9836-4934-AC1A-D4A3AA8DDD92}" destId="{B87DEC88-89C9-41D0-A9EE-C063EBCB374F}" srcOrd="0" destOrd="0" presId="urn:microsoft.com/office/officeart/2005/8/layout/radial5"/>
    <dgm:cxn modelId="{6F0C7348-F8D1-4F65-99C8-7CAE103110FF}" type="presOf" srcId="{342D55D9-5102-4D9A-A24D-677349860E28}" destId="{836910FE-9240-4466-8A06-9546793773DF}" srcOrd="0" destOrd="0" presId="urn:microsoft.com/office/officeart/2005/8/layout/radial5"/>
    <dgm:cxn modelId="{8243E9CB-E5CE-4136-B708-D1CD879B43D9}" srcId="{B0E1A809-3E3C-41EB-A907-1E5834F4ED19}" destId="{916871BF-9EFB-46B4-B337-5E9836C7A337}" srcOrd="2" destOrd="0" parTransId="{614C5509-EDE9-487D-BE89-CB9E32B23506}" sibTransId="{C466C5C0-6532-47B7-8541-44324E06B550}"/>
    <dgm:cxn modelId="{0BC80880-E4F7-4953-A7A1-605B42C83168}" type="presParOf" srcId="{9C496544-88D0-4AD8-A758-F6B7E557E0C5}" destId="{C1C5C82F-111C-4FB6-8BFE-A81A5AE0ECC6}" srcOrd="0" destOrd="0" presId="urn:microsoft.com/office/officeart/2005/8/layout/radial5"/>
    <dgm:cxn modelId="{7B8374CE-2728-46C1-80E3-8DF63C5D1E35}" type="presParOf" srcId="{9C496544-88D0-4AD8-A758-F6B7E557E0C5}" destId="{062F4BD6-FE37-402E-9781-FCD00FD3B662}" srcOrd="1" destOrd="0" presId="urn:microsoft.com/office/officeart/2005/8/layout/radial5"/>
    <dgm:cxn modelId="{AC299666-28D9-40F8-9C35-0710A2E27570}" type="presParOf" srcId="{062F4BD6-FE37-402E-9781-FCD00FD3B662}" destId="{CADDC3A1-953F-40C1-B68E-42271DDA6805}" srcOrd="0" destOrd="0" presId="urn:microsoft.com/office/officeart/2005/8/layout/radial5"/>
    <dgm:cxn modelId="{2308DAD3-242D-4017-A292-D0F8B8389B58}" type="presParOf" srcId="{9C496544-88D0-4AD8-A758-F6B7E557E0C5}" destId="{B87DEC88-89C9-41D0-A9EE-C063EBCB374F}" srcOrd="2" destOrd="0" presId="urn:microsoft.com/office/officeart/2005/8/layout/radial5"/>
    <dgm:cxn modelId="{592908DC-B9EB-47B8-AEAA-566E6063F35A}" type="presParOf" srcId="{9C496544-88D0-4AD8-A758-F6B7E557E0C5}" destId="{836910FE-9240-4466-8A06-9546793773DF}" srcOrd="3" destOrd="0" presId="urn:microsoft.com/office/officeart/2005/8/layout/radial5"/>
    <dgm:cxn modelId="{71AE87CF-1B46-4A91-BFCC-1B7B8231178D}" type="presParOf" srcId="{836910FE-9240-4466-8A06-9546793773DF}" destId="{17F6AA70-6B25-4F86-A6CA-103011F47E46}" srcOrd="0" destOrd="0" presId="urn:microsoft.com/office/officeart/2005/8/layout/radial5"/>
    <dgm:cxn modelId="{F9865E35-315A-433E-BDF7-B4F1B8F5C113}" type="presParOf" srcId="{9C496544-88D0-4AD8-A758-F6B7E557E0C5}" destId="{49411E90-5E72-4FA2-818B-BE3EE81D1663}" srcOrd="4" destOrd="0" presId="urn:microsoft.com/office/officeart/2005/8/layout/radial5"/>
    <dgm:cxn modelId="{5D0DD2C2-B3CD-4FB2-A836-4AEB303F0BA2}" type="presParOf" srcId="{9C496544-88D0-4AD8-A758-F6B7E557E0C5}" destId="{E6A7628A-4700-4E62-AFBB-566A7F1DABC1}" srcOrd="5" destOrd="0" presId="urn:microsoft.com/office/officeart/2005/8/layout/radial5"/>
    <dgm:cxn modelId="{F24E4759-78DF-4458-BE35-F5FC0E009A83}" type="presParOf" srcId="{E6A7628A-4700-4E62-AFBB-566A7F1DABC1}" destId="{F8F53DB5-D823-48FB-B547-F9D44920E127}" srcOrd="0" destOrd="0" presId="urn:microsoft.com/office/officeart/2005/8/layout/radial5"/>
    <dgm:cxn modelId="{6D926E78-6D08-4F14-9AD7-5B8E696152B1}" type="presParOf" srcId="{9C496544-88D0-4AD8-A758-F6B7E557E0C5}" destId="{EF261E7B-10DB-42DF-A2A7-B5E1E33CC9A9}" srcOrd="6" destOrd="0" presId="urn:microsoft.com/office/officeart/2005/8/layout/radial5"/>
    <dgm:cxn modelId="{BDE18912-CBBC-4883-8A87-953575D381B0}" type="presParOf" srcId="{9C496544-88D0-4AD8-A758-F6B7E557E0C5}" destId="{06D3673C-FBB7-4FF9-9DE8-6DFE8B3AD90B}" srcOrd="7" destOrd="0" presId="urn:microsoft.com/office/officeart/2005/8/layout/radial5"/>
    <dgm:cxn modelId="{4FBABA44-D29A-42A7-A3EF-C07857C29F8A}" type="presParOf" srcId="{06D3673C-FBB7-4FF9-9DE8-6DFE8B3AD90B}" destId="{29AC6DEC-0534-4051-8E2D-C8C90B838ED8}" srcOrd="0" destOrd="0" presId="urn:microsoft.com/office/officeart/2005/8/layout/radial5"/>
    <dgm:cxn modelId="{B9B5EDA2-752E-42E1-AE66-DEFD459ABFBF}" type="presParOf" srcId="{9C496544-88D0-4AD8-A758-F6B7E557E0C5}" destId="{6FDB3DE9-D0D2-4ECC-A3F0-D37DF1831D6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78CFB-B125-4A2E-A15C-9001545AB7B1}">
      <dsp:nvSpPr>
        <dsp:cNvPr id="0" name=""/>
        <dsp:cNvSpPr/>
      </dsp:nvSpPr>
      <dsp:spPr>
        <a:xfrm>
          <a:off x="0" y="709"/>
          <a:ext cx="8416413" cy="17288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There is an intention to utilize LOGIS by the department. LOGIS is a government transversal system used in the supply chain process for the procurement of goods and services, including capital assets. Once in place, LOGIS </a:t>
          </a:r>
          <a:r>
            <a:rPr lang="en-ZA" sz="2000" kern="1200" dirty="0" smtClean="0"/>
            <a:t>will assist the department to implement procurement and asset management internal controls. </a:t>
          </a:r>
          <a:endParaRPr lang="en-US" sz="2000" kern="1200" dirty="0"/>
        </a:p>
      </dsp:txBody>
      <dsp:txXfrm>
        <a:off x="84396" y="85105"/>
        <a:ext cx="8247621" cy="1560062"/>
      </dsp:txXfrm>
    </dsp:sp>
    <dsp:sp modelId="{6436734D-8B79-4AA0-89B5-530DF2D6AD8D}">
      <dsp:nvSpPr>
        <dsp:cNvPr id="0" name=""/>
        <dsp:cNvSpPr/>
      </dsp:nvSpPr>
      <dsp:spPr>
        <a:xfrm>
          <a:off x="0" y="1729564"/>
          <a:ext cx="8416413" cy="7393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22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1800" i="1" kern="1200" dirty="0" smtClean="0">
              <a:solidFill>
                <a:schemeClr val="accent6">
                  <a:lumMod val="75000"/>
                </a:schemeClr>
              </a:solidFill>
            </a:rPr>
            <a:t>Despite paying for the system, LOGIS was not in use for the current financial year under review and this is a very big concern for the AC. Management has assured that the system will be utilised in the upcoming financial year, starting from 1 April 2022</a:t>
          </a:r>
          <a:endParaRPr lang="en-US" sz="18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1729564"/>
        <a:ext cx="8416413" cy="739378"/>
      </dsp:txXfrm>
    </dsp:sp>
    <dsp:sp modelId="{C6CE3790-C146-4D39-9765-9A802260B91D}">
      <dsp:nvSpPr>
        <dsp:cNvPr id="0" name=""/>
        <dsp:cNvSpPr/>
      </dsp:nvSpPr>
      <dsp:spPr>
        <a:xfrm>
          <a:off x="0" y="2468942"/>
          <a:ext cx="8416413" cy="12189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Policies </a:t>
          </a:r>
          <a:r>
            <a:rPr lang="en-US" sz="2000" kern="1200" dirty="0" err="1" smtClean="0"/>
            <a:t>e.g</a:t>
          </a:r>
          <a:r>
            <a:rPr lang="en-US" sz="2000" kern="1200" dirty="0" smtClean="0"/>
            <a:t> SCM policy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Standard Operating Procedures (SOPs</a:t>
          </a:r>
          <a:r>
            <a:rPr lang="en-US" sz="3200" kern="1200" dirty="0" smtClean="0"/>
            <a:t>)</a:t>
          </a:r>
          <a:endParaRPr lang="en-US" sz="3200" kern="1200" dirty="0"/>
        </a:p>
      </dsp:txBody>
      <dsp:txXfrm>
        <a:off x="59502" y="2528444"/>
        <a:ext cx="8297409" cy="1099898"/>
      </dsp:txXfrm>
    </dsp:sp>
    <dsp:sp modelId="{0472D99E-EB2D-4512-B715-C4D385BE251B}">
      <dsp:nvSpPr>
        <dsp:cNvPr id="0" name=""/>
        <dsp:cNvSpPr/>
      </dsp:nvSpPr>
      <dsp:spPr>
        <a:xfrm>
          <a:off x="0" y="3687844"/>
          <a:ext cx="8416413" cy="616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22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i="1" kern="1200" dirty="0" smtClean="0">
              <a:solidFill>
                <a:schemeClr val="accent6">
                  <a:lumMod val="75000"/>
                </a:schemeClr>
              </a:solidFill>
            </a:rPr>
            <a:t>AC reviewed the policies and they appear to be sound and should assist the </a:t>
          </a:r>
          <a:r>
            <a:rPr lang="en-US" sz="1800" i="1" kern="1200" dirty="0" err="1" smtClean="0">
              <a:solidFill>
                <a:schemeClr val="accent6">
                  <a:lumMod val="75000"/>
                </a:schemeClr>
              </a:solidFill>
            </a:rPr>
            <a:t>Dept</a:t>
          </a:r>
          <a:r>
            <a:rPr lang="en-US" sz="1800" i="1" kern="1200" dirty="0" smtClean="0">
              <a:solidFill>
                <a:schemeClr val="accent6">
                  <a:lumMod val="75000"/>
                </a:schemeClr>
              </a:solidFill>
            </a:rPr>
            <a:t> in preventing financial irregularities.</a:t>
          </a:r>
          <a:endParaRPr lang="en-US" sz="1800" kern="1200" dirty="0">
            <a:solidFill>
              <a:schemeClr val="accent6">
                <a:lumMod val="75000"/>
              </a:schemeClr>
            </a:solidFill>
          </a:endParaRP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ZA" sz="1400" i="1" kern="1200" dirty="0" smtClean="0">
            <a:solidFill>
              <a:schemeClr val="accent6">
                <a:lumMod val="75000"/>
              </a:schemeClr>
            </a:solidFill>
          </a:endParaRPr>
        </a:p>
      </dsp:txBody>
      <dsp:txXfrm>
        <a:off x="0" y="3687844"/>
        <a:ext cx="8416413" cy="6161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78CFB-B125-4A2E-A15C-9001545AB7B1}">
      <dsp:nvSpPr>
        <dsp:cNvPr id="0" name=""/>
        <dsp:cNvSpPr/>
      </dsp:nvSpPr>
      <dsp:spPr>
        <a:xfrm>
          <a:off x="0" y="6397"/>
          <a:ext cx="8416413" cy="14072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Internal controls such as financial delegations, reconciliations, monthly reports to MANCO/EXCO, quarterly reports to AC, </a:t>
          </a:r>
          <a:r>
            <a:rPr lang="en-US" sz="2000" kern="1200" dirty="0" err="1" smtClean="0"/>
            <a:t>etc</a:t>
          </a:r>
          <a:endParaRPr lang="en-US" sz="2000" kern="1200" dirty="0"/>
        </a:p>
      </dsp:txBody>
      <dsp:txXfrm>
        <a:off x="68696" y="75093"/>
        <a:ext cx="8279021" cy="1269857"/>
      </dsp:txXfrm>
    </dsp:sp>
    <dsp:sp modelId="{6436734D-8B79-4AA0-89B5-530DF2D6AD8D}">
      <dsp:nvSpPr>
        <dsp:cNvPr id="0" name=""/>
        <dsp:cNvSpPr/>
      </dsp:nvSpPr>
      <dsp:spPr>
        <a:xfrm>
          <a:off x="0" y="1413647"/>
          <a:ext cx="8416413" cy="1014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22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ZA" sz="1800" i="1" kern="1200" dirty="0" smtClean="0">
              <a:solidFill>
                <a:schemeClr val="accent6">
                  <a:lumMod val="75000"/>
                </a:schemeClr>
              </a:solidFill>
            </a:rPr>
            <a:t>AC reviews these reports in the quarterly meetings but is concerned about the lack of capacity as cited by management which may hinder the effectiveness of such controls. Management also cites </a:t>
          </a:r>
          <a:r>
            <a:rPr lang="en-US" sz="1800" i="1" kern="1200" dirty="0" smtClean="0">
              <a:solidFill>
                <a:schemeClr val="accent6">
                  <a:lumMod val="75000"/>
                </a:schemeClr>
              </a:solidFill>
            </a:rPr>
            <a:t>an organogram not being fully responsive to the needs of the department</a:t>
          </a:r>
          <a:endParaRPr lang="en-US" sz="1800" i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1413647"/>
        <a:ext cx="8416413" cy="1014817"/>
      </dsp:txXfrm>
    </dsp:sp>
    <dsp:sp modelId="{C6CE3790-C146-4D39-9765-9A802260B91D}">
      <dsp:nvSpPr>
        <dsp:cNvPr id="0" name=""/>
        <dsp:cNvSpPr/>
      </dsp:nvSpPr>
      <dsp:spPr>
        <a:xfrm>
          <a:off x="0" y="2428465"/>
          <a:ext cx="8416413" cy="992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Regular risk and fraud risk assessments </a:t>
          </a:r>
          <a:endParaRPr lang="en-US" sz="3200" kern="1200" dirty="0"/>
        </a:p>
      </dsp:txBody>
      <dsp:txXfrm>
        <a:off x="48433" y="2476898"/>
        <a:ext cx="8319547" cy="895294"/>
      </dsp:txXfrm>
    </dsp:sp>
    <dsp:sp modelId="{0472D99E-EB2D-4512-B715-C4D385BE251B}">
      <dsp:nvSpPr>
        <dsp:cNvPr id="0" name=""/>
        <dsp:cNvSpPr/>
      </dsp:nvSpPr>
      <dsp:spPr>
        <a:xfrm>
          <a:off x="0" y="3420625"/>
          <a:ext cx="8416413" cy="877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221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i="1" kern="1200" dirty="0" smtClean="0">
              <a:solidFill>
                <a:schemeClr val="accent6">
                  <a:lumMod val="75000"/>
                </a:schemeClr>
              </a:solidFill>
            </a:rPr>
            <a:t>AC reviews risk reports in its quarterly meetings</a:t>
          </a:r>
          <a:endParaRPr lang="en-US" sz="1800" i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3420625"/>
        <a:ext cx="8416413" cy="8776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42D2C-F245-4466-9636-CF5D2378C117}">
      <dsp:nvSpPr>
        <dsp:cNvPr id="0" name=""/>
        <dsp:cNvSpPr/>
      </dsp:nvSpPr>
      <dsp:spPr>
        <a:xfrm>
          <a:off x="6419524" y="2599409"/>
          <a:ext cx="91440" cy="529625"/>
        </a:xfrm>
        <a:custGeom>
          <a:avLst/>
          <a:gdLst/>
          <a:ahLst/>
          <a:cxnLst/>
          <a:rect l="0" t="0" r="0" b="0"/>
          <a:pathLst>
            <a:path>
              <a:moveTo>
                <a:pt x="52831" y="0"/>
              </a:moveTo>
              <a:lnTo>
                <a:pt x="52831" y="373148"/>
              </a:lnTo>
              <a:lnTo>
                <a:pt x="45720" y="373148"/>
              </a:lnTo>
              <a:lnTo>
                <a:pt x="45720" y="5296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66BAA-A213-43E7-965E-02345BD723AA}">
      <dsp:nvSpPr>
        <dsp:cNvPr id="0" name=""/>
        <dsp:cNvSpPr/>
      </dsp:nvSpPr>
      <dsp:spPr>
        <a:xfrm>
          <a:off x="4241159" y="1035579"/>
          <a:ext cx="2231196" cy="491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771"/>
              </a:lnTo>
              <a:lnTo>
                <a:pt x="2231196" y="334771"/>
              </a:lnTo>
              <a:lnTo>
                <a:pt x="2231196" y="4912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CA2F00-A342-4E96-90B9-E6B874F6FCA2}">
      <dsp:nvSpPr>
        <dsp:cNvPr id="0" name=""/>
        <dsp:cNvSpPr/>
      </dsp:nvSpPr>
      <dsp:spPr>
        <a:xfrm>
          <a:off x="2220329" y="2599409"/>
          <a:ext cx="91440" cy="4912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124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71E5C-E3E0-4CD2-888E-9AACE6A4664D}">
      <dsp:nvSpPr>
        <dsp:cNvPr id="0" name=""/>
        <dsp:cNvSpPr/>
      </dsp:nvSpPr>
      <dsp:spPr>
        <a:xfrm>
          <a:off x="2266049" y="1035579"/>
          <a:ext cx="1975110" cy="491248"/>
        </a:xfrm>
        <a:custGeom>
          <a:avLst/>
          <a:gdLst/>
          <a:ahLst/>
          <a:cxnLst/>
          <a:rect l="0" t="0" r="0" b="0"/>
          <a:pathLst>
            <a:path>
              <a:moveTo>
                <a:pt x="1975110" y="0"/>
              </a:moveTo>
              <a:lnTo>
                <a:pt x="1975110" y="334771"/>
              </a:lnTo>
              <a:lnTo>
                <a:pt x="0" y="334771"/>
              </a:lnTo>
              <a:lnTo>
                <a:pt x="0" y="4912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BA7D1C-6E67-4B4C-94E0-0FB26EC60C15}">
      <dsp:nvSpPr>
        <dsp:cNvPr id="0" name=""/>
        <dsp:cNvSpPr/>
      </dsp:nvSpPr>
      <dsp:spPr>
        <a:xfrm>
          <a:off x="3062780" y="-37002"/>
          <a:ext cx="2356758" cy="1072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984E10-66A4-4A30-A0CD-F4589984D4D6}">
      <dsp:nvSpPr>
        <dsp:cNvPr id="0" name=""/>
        <dsp:cNvSpPr/>
      </dsp:nvSpPr>
      <dsp:spPr>
        <a:xfrm>
          <a:off x="3250459" y="141292"/>
          <a:ext cx="2356758" cy="1072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Systems to detect F.I.s</a:t>
          </a:r>
          <a:endParaRPr lang="en-US" sz="2000" kern="1200" dirty="0"/>
        </a:p>
      </dsp:txBody>
      <dsp:txXfrm>
        <a:off x="3281874" y="172707"/>
        <a:ext cx="2293928" cy="1009751"/>
      </dsp:txXfrm>
    </dsp:sp>
    <dsp:sp modelId="{35E1327C-3CA1-4AFC-804C-D316D53013B4}">
      <dsp:nvSpPr>
        <dsp:cNvPr id="0" name=""/>
        <dsp:cNvSpPr/>
      </dsp:nvSpPr>
      <dsp:spPr>
        <a:xfrm>
          <a:off x="1165410" y="1526827"/>
          <a:ext cx="2201276" cy="1072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09A984-3FAE-42C5-B74E-C397B6CE1B45}">
      <dsp:nvSpPr>
        <dsp:cNvPr id="0" name=""/>
        <dsp:cNvSpPr/>
      </dsp:nvSpPr>
      <dsp:spPr>
        <a:xfrm>
          <a:off x="1353089" y="1705122"/>
          <a:ext cx="2201276" cy="1072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Financial mismanagement panel (internal)</a:t>
          </a:r>
          <a:endParaRPr lang="en-US" sz="2000" kern="1200" dirty="0"/>
        </a:p>
      </dsp:txBody>
      <dsp:txXfrm>
        <a:off x="1384504" y="1736537"/>
        <a:ext cx="2138446" cy="1009751"/>
      </dsp:txXfrm>
    </dsp:sp>
    <dsp:sp modelId="{C45AE5F6-FC30-4269-9103-46146A779A0D}">
      <dsp:nvSpPr>
        <dsp:cNvPr id="0" name=""/>
        <dsp:cNvSpPr/>
      </dsp:nvSpPr>
      <dsp:spPr>
        <a:xfrm>
          <a:off x="352436" y="3090657"/>
          <a:ext cx="3827225" cy="1072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6ED8BA-BFEF-4423-A476-B0E33DEBBBF3}">
      <dsp:nvSpPr>
        <dsp:cNvPr id="0" name=""/>
        <dsp:cNvSpPr/>
      </dsp:nvSpPr>
      <dsp:spPr>
        <a:xfrm>
          <a:off x="540114" y="3268952"/>
          <a:ext cx="3827225" cy="1072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1" kern="1200" dirty="0" smtClean="0">
              <a:solidFill>
                <a:schemeClr val="tx1"/>
              </a:solidFill>
            </a:rPr>
            <a:t>Assist the AO to implement consequence management</a:t>
          </a:r>
          <a:endParaRPr lang="en-US" sz="2000" i="1" kern="1200" dirty="0">
            <a:solidFill>
              <a:schemeClr val="tx1"/>
            </a:solidFill>
          </a:endParaRPr>
        </a:p>
      </dsp:txBody>
      <dsp:txXfrm>
        <a:off x="571529" y="3300367"/>
        <a:ext cx="3764395" cy="1009751"/>
      </dsp:txXfrm>
    </dsp:sp>
    <dsp:sp modelId="{84392058-D4A0-48BD-89F5-0DF9401CD481}">
      <dsp:nvSpPr>
        <dsp:cNvPr id="0" name=""/>
        <dsp:cNvSpPr/>
      </dsp:nvSpPr>
      <dsp:spPr>
        <a:xfrm>
          <a:off x="5627803" y="1526827"/>
          <a:ext cx="1689105" cy="1072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76865F8-514A-4752-ABDE-0DBD2A3AF5FF}">
      <dsp:nvSpPr>
        <dsp:cNvPr id="0" name=""/>
        <dsp:cNvSpPr/>
      </dsp:nvSpPr>
      <dsp:spPr>
        <a:xfrm>
          <a:off x="5815481" y="1705122"/>
          <a:ext cx="1689105" cy="1072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DPME intervention</a:t>
          </a:r>
          <a:endParaRPr lang="en-US" sz="2000" kern="1200" dirty="0"/>
        </a:p>
      </dsp:txBody>
      <dsp:txXfrm>
        <a:off x="5846896" y="1736537"/>
        <a:ext cx="1626275" cy="1009751"/>
      </dsp:txXfrm>
    </dsp:sp>
    <dsp:sp modelId="{8AF63CA8-8CE8-4CB0-B458-8A95BF540982}">
      <dsp:nvSpPr>
        <dsp:cNvPr id="0" name=""/>
        <dsp:cNvSpPr/>
      </dsp:nvSpPr>
      <dsp:spPr>
        <a:xfrm>
          <a:off x="4547907" y="3129034"/>
          <a:ext cx="3834674" cy="10725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BBA4051-3C46-4E89-8E55-041DD1FFD689}">
      <dsp:nvSpPr>
        <dsp:cNvPr id="0" name=""/>
        <dsp:cNvSpPr/>
      </dsp:nvSpPr>
      <dsp:spPr>
        <a:xfrm>
          <a:off x="4735585" y="3307329"/>
          <a:ext cx="3834674" cy="1072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Recently Issued a report whose recommendations are still to be implemented</a:t>
          </a:r>
          <a:endParaRPr lang="en-US" sz="2000" kern="1200" dirty="0"/>
        </a:p>
      </dsp:txBody>
      <dsp:txXfrm>
        <a:off x="4767000" y="3338744"/>
        <a:ext cx="3771844" cy="10097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B7597-9C29-4035-87A3-F1F74F302659}">
      <dsp:nvSpPr>
        <dsp:cNvPr id="0" name=""/>
        <dsp:cNvSpPr/>
      </dsp:nvSpPr>
      <dsp:spPr>
        <a:xfrm>
          <a:off x="0" y="1614909"/>
          <a:ext cx="82296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FCE28-8760-4954-9444-1034BEC4FB86}">
      <dsp:nvSpPr>
        <dsp:cNvPr id="0" name=""/>
        <dsp:cNvSpPr/>
      </dsp:nvSpPr>
      <dsp:spPr>
        <a:xfrm>
          <a:off x="620880" y="119779"/>
          <a:ext cx="6987835" cy="174321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Regular engagements with the AGSA so as to be kept updated of issues they identify</a:t>
          </a:r>
          <a:endParaRPr lang="en-US" sz="2400" kern="1200" dirty="0"/>
        </a:p>
      </dsp:txBody>
      <dsp:txXfrm>
        <a:off x="705977" y="204876"/>
        <a:ext cx="6817641" cy="1573022"/>
      </dsp:txXfrm>
    </dsp:sp>
    <dsp:sp modelId="{9FEB7AEF-BC0C-47F9-91F2-4E5C9510B159}">
      <dsp:nvSpPr>
        <dsp:cNvPr id="0" name=""/>
        <dsp:cNvSpPr/>
      </dsp:nvSpPr>
      <dsp:spPr>
        <a:xfrm>
          <a:off x="0" y="3351306"/>
          <a:ext cx="82296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9A32D-F519-4D60-95D0-728FFF869849}">
      <dsp:nvSpPr>
        <dsp:cNvPr id="0" name=""/>
        <dsp:cNvSpPr/>
      </dsp:nvSpPr>
      <dsp:spPr>
        <a:xfrm>
          <a:off x="460639" y="2165709"/>
          <a:ext cx="6999562" cy="145127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Monitoring of the Audit Action Plan / Audit Intervention Plan</a:t>
          </a:r>
          <a:endParaRPr lang="en-US" sz="2400" kern="1200" dirty="0"/>
        </a:p>
      </dsp:txBody>
      <dsp:txXfrm>
        <a:off x="531485" y="2236555"/>
        <a:ext cx="6857870" cy="1309585"/>
      </dsp:txXfrm>
    </dsp:sp>
    <dsp:sp modelId="{1A742CE5-F8F5-4802-BDFE-930BD8C788BB}">
      <dsp:nvSpPr>
        <dsp:cNvPr id="0" name=""/>
        <dsp:cNvSpPr/>
      </dsp:nvSpPr>
      <dsp:spPr>
        <a:xfrm>
          <a:off x="0" y="4741867"/>
          <a:ext cx="82296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66D98-54FC-4C09-AD0C-969BBFBB6845}">
      <dsp:nvSpPr>
        <dsp:cNvPr id="0" name=""/>
        <dsp:cNvSpPr/>
      </dsp:nvSpPr>
      <dsp:spPr>
        <a:xfrm>
          <a:off x="460643" y="3862275"/>
          <a:ext cx="6857042" cy="110544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Approved the internal audit plan which is meant to assist the Dept. with areas of, amongst others, financial irregularities</a:t>
          </a:r>
          <a:endParaRPr lang="en-US" sz="2400" kern="1200" dirty="0"/>
        </a:p>
      </dsp:txBody>
      <dsp:txXfrm>
        <a:off x="514606" y="3916238"/>
        <a:ext cx="6749116" cy="9975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B7597-9C29-4035-87A3-F1F74F302659}">
      <dsp:nvSpPr>
        <dsp:cNvPr id="0" name=""/>
        <dsp:cNvSpPr/>
      </dsp:nvSpPr>
      <dsp:spPr>
        <a:xfrm>
          <a:off x="0" y="1614909"/>
          <a:ext cx="82296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FCE28-8760-4954-9444-1034BEC4FB86}">
      <dsp:nvSpPr>
        <dsp:cNvPr id="0" name=""/>
        <dsp:cNvSpPr/>
      </dsp:nvSpPr>
      <dsp:spPr>
        <a:xfrm>
          <a:off x="411078" y="137372"/>
          <a:ext cx="6987835" cy="174321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Quarterly meetings with the </a:t>
          </a:r>
          <a:r>
            <a:rPr lang="en-US" sz="2400" kern="1200" dirty="0" err="1" smtClean="0"/>
            <a:t>Dept’s</a:t>
          </a:r>
          <a:r>
            <a:rPr lang="en-US" sz="2400" kern="1200" dirty="0" smtClean="0"/>
            <a:t> internal audit unit and its management. In these meetings AGSA is invited</a:t>
          </a:r>
          <a:endParaRPr lang="en-US" sz="2400" kern="1200" dirty="0"/>
        </a:p>
      </dsp:txBody>
      <dsp:txXfrm>
        <a:off x="496175" y="222469"/>
        <a:ext cx="6817641" cy="1573022"/>
      </dsp:txXfrm>
    </dsp:sp>
    <dsp:sp modelId="{9FEB7AEF-BC0C-47F9-91F2-4E5C9510B159}">
      <dsp:nvSpPr>
        <dsp:cNvPr id="0" name=""/>
        <dsp:cNvSpPr/>
      </dsp:nvSpPr>
      <dsp:spPr>
        <a:xfrm>
          <a:off x="0" y="3351306"/>
          <a:ext cx="82296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9A32D-F519-4D60-95D0-728FFF869849}">
      <dsp:nvSpPr>
        <dsp:cNvPr id="0" name=""/>
        <dsp:cNvSpPr/>
      </dsp:nvSpPr>
      <dsp:spPr>
        <a:xfrm>
          <a:off x="460639" y="2165709"/>
          <a:ext cx="6999562" cy="145127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In-comm meetings with the Accounting Officer and or the Internal Audit Unit</a:t>
          </a:r>
          <a:endParaRPr lang="en-US" sz="2400" kern="1200" dirty="0"/>
        </a:p>
      </dsp:txBody>
      <dsp:txXfrm>
        <a:off x="531485" y="2236555"/>
        <a:ext cx="6857870" cy="1309585"/>
      </dsp:txXfrm>
    </dsp:sp>
    <dsp:sp modelId="{1A742CE5-F8F5-4802-BDFE-930BD8C788BB}">
      <dsp:nvSpPr>
        <dsp:cNvPr id="0" name=""/>
        <dsp:cNvSpPr/>
      </dsp:nvSpPr>
      <dsp:spPr>
        <a:xfrm>
          <a:off x="0" y="4741867"/>
          <a:ext cx="82296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66D98-54FC-4C09-AD0C-969BBFBB6845}">
      <dsp:nvSpPr>
        <dsp:cNvPr id="0" name=""/>
        <dsp:cNvSpPr/>
      </dsp:nvSpPr>
      <dsp:spPr>
        <a:xfrm>
          <a:off x="401649" y="3935289"/>
          <a:ext cx="6857042" cy="110544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Review of quarterly reports prepared on both financial and performance information</a:t>
          </a:r>
          <a:endParaRPr lang="en-US" sz="2400" kern="1200" dirty="0"/>
        </a:p>
      </dsp:txBody>
      <dsp:txXfrm>
        <a:off x="455612" y="3989252"/>
        <a:ext cx="6749116" cy="9975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5C82F-111C-4FB6-8BFE-A81A5AE0ECC6}">
      <dsp:nvSpPr>
        <dsp:cNvPr id="0" name=""/>
        <dsp:cNvSpPr/>
      </dsp:nvSpPr>
      <dsp:spPr>
        <a:xfrm>
          <a:off x="3561684" y="1954922"/>
          <a:ext cx="2045016" cy="15114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AC Concerns</a:t>
          </a:r>
          <a:endParaRPr lang="en-US" sz="2300" kern="1200" dirty="0"/>
        </a:p>
      </dsp:txBody>
      <dsp:txXfrm>
        <a:off x="3861170" y="2176274"/>
        <a:ext cx="1446044" cy="1068785"/>
      </dsp:txXfrm>
    </dsp:sp>
    <dsp:sp modelId="{062F4BD6-FE37-402E-9781-FCD00FD3B662}">
      <dsp:nvSpPr>
        <dsp:cNvPr id="0" name=""/>
        <dsp:cNvSpPr/>
      </dsp:nvSpPr>
      <dsp:spPr>
        <a:xfrm rot="16290626">
          <a:off x="4492253" y="1482765"/>
          <a:ext cx="235066" cy="514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526584" y="1620920"/>
        <a:ext cx="164546" cy="308720"/>
      </dsp:txXfrm>
    </dsp:sp>
    <dsp:sp modelId="{B87DEC88-89C9-41D0-A9EE-C063EBCB374F}">
      <dsp:nvSpPr>
        <dsp:cNvPr id="0" name=""/>
        <dsp:cNvSpPr/>
      </dsp:nvSpPr>
      <dsp:spPr>
        <a:xfrm>
          <a:off x="3339951" y="-49466"/>
          <a:ext cx="2592874" cy="15612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Little progress in the implementation of consequence management</a:t>
          </a:r>
          <a:endParaRPr lang="en-US" sz="1800" kern="1200" dirty="0"/>
        </a:p>
      </dsp:txBody>
      <dsp:txXfrm>
        <a:off x="3719669" y="179176"/>
        <a:ext cx="1833438" cy="1103979"/>
      </dsp:txXfrm>
    </dsp:sp>
    <dsp:sp modelId="{836910FE-9240-4466-8A06-9546793773DF}">
      <dsp:nvSpPr>
        <dsp:cNvPr id="0" name=""/>
        <dsp:cNvSpPr/>
      </dsp:nvSpPr>
      <dsp:spPr>
        <a:xfrm rot="178899">
          <a:off x="5832322" y="2532768"/>
          <a:ext cx="551280" cy="514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832426" y="2631660"/>
        <a:ext cx="396920" cy="308720"/>
      </dsp:txXfrm>
    </dsp:sp>
    <dsp:sp modelId="{49411E90-5E72-4FA2-818B-BE3EE81D1663}">
      <dsp:nvSpPr>
        <dsp:cNvPr id="0" name=""/>
        <dsp:cNvSpPr/>
      </dsp:nvSpPr>
      <dsp:spPr>
        <a:xfrm>
          <a:off x="6639527" y="1831412"/>
          <a:ext cx="2824021" cy="21197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Inadequate capacity within the IA unit</a:t>
          </a:r>
          <a:endParaRPr lang="en-US" sz="2400" kern="1200" dirty="0"/>
        </a:p>
      </dsp:txBody>
      <dsp:txXfrm>
        <a:off x="7053095" y="2141837"/>
        <a:ext cx="1996885" cy="1498864"/>
      </dsp:txXfrm>
    </dsp:sp>
    <dsp:sp modelId="{E6A7628A-4700-4E62-AFBB-566A7F1DABC1}">
      <dsp:nvSpPr>
        <dsp:cNvPr id="0" name=""/>
        <dsp:cNvSpPr/>
      </dsp:nvSpPr>
      <dsp:spPr>
        <a:xfrm rot="5203105">
          <a:off x="4491713" y="3344063"/>
          <a:ext cx="156705" cy="514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513873" y="3423503"/>
        <a:ext cx="109694" cy="308720"/>
      </dsp:txXfrm>
    </dsp:sp>
    <dsp:sp modelId="{EF261E7B-10DB-42DF-A2A7-B5E1E33CC9A9}">
      <dsp:nvSpPr>
        <dsp:cNvPr id="0" name=""/>
        <dsp:cNvSpPr/>
      </dsp:nvSpPr>
      <dsp:spPr>
        <a:xfrm>
          <a:off x="3356484" y="3760371"/>
          <a:ext cx="2672294" cy="16830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Slow implementation of the audit action plan. Only 38% reported in </a:t>
          </a:r>
          <a:r>
            <a:rPr lang="en-US" sz="2000" kern="1200" dirty="0" err="1" smtClean="0">
              <a:solidFill>
                <a:schemeClr val="tx1"/>
              </a:solidFill>
            </a:rPr>
            <a:t>Q3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747832" y="4006851"/>
        <a:ext cx="1889598" cy="1190111"/>
      </dsp:txXfrm>
    </dsp:sp>
    <dsp:sp modelId="{06D3673C-FBB7-4FF9-9DE8-6DFE8B3AD90B}">
      <dsp:nvSpPr>
        <dsp:cNvPr id="0" name=""/>
        <dsp:cNvSpPr/>
      </dsp:nvSpPr>
      <dsp:spPr>
        <a:xfrm rot="10727910">
          <a:off x="2892551" y="2483917"/>
          <a:ext cx="473212" cy="5145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034499" y="2585336"/>
        <a:ext cx="331248" cy="308720"/>
      </dsp:txXfrm>
    </dsp:sp>
    <dsp:sp modelId="{6FDB3DE9-D0D2-4ECC-A3F0-D37DF1831D64}">
      <dsp:nvSpPr>
        <dsp:cNvPr id="0" name=""/>
        <dsp:cNvSpPr/>
      </dsp:nvSpPr>
      <dsp:spPr>
        <a:xfrm>
          <a:off x="227315" y="1713956"/>
          <a:ext cx="2442479" cy="21249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Delays in utilizing the LOGIS system despite paying for it</a:t>
          </a:r>
          <a:endParaRPr lang="en-US" sz="2000" kern="1200" dirty="0"/>
        </a:p>
      </dsp:txBody>
      <dsp:txXfrm>
        <a:off x="585008" y="2025148"/>
        <a:ext cx="1727093" cy="1502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8848E-ECE1-4D13-96C0-4392F2237785}" type="datetimeFigureOut">
              <a:rPr lang="en-ZA" smtClean="0"/>
              <a:t>2021/03/16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CC8BA-5A75-48EA-ABB1-B90B28E76C9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782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CC8BA-5A75-48EA-ABB1-B90B28E76C99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6223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??? Relevance</a:t>
            </a:r>
            <a:r>
              <a:rPr lang="en-ZA" baseline="0" dirty="0" smtClean="0"/>
              <a:t> of the slide especially because </a:t>
            </a:r>
            <a:r>
              <a:rPr lang="en-ZA" baseline="0" dirty="0" err="1" smtClean="0"/>
              <a:t>Adv</a:t>
            </a:r>
            <a:r>
              <a:rPr lang="en-ZA" baseline="0" dirty="0" smtClean="0"/>
              <a:t> will be taking over as the Chair?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CC8BA-5A75-48EA-ABB1-B90B28E76C99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133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033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F068-7BF3-43B0-9E20-00D360B3BE2E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803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E156-02AA-42B9-ABA1-33BB5CA3D747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75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C03B-00ED-47E2-8DF7-A4E2B7829C44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9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6F80-0540-4EE7-A74A-289CAAFA3646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1097-5E6C-46D4-9441-38BC9B2C0607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5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918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F5C9-52EE-46E3-8EB6-677D879F03F4}" type="datetime1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0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229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C2F58-282F-4075-82B2-DB5AFCF1FB8F}" type="datetime1">
              <a:rPr lang="en-US" smtClean="0"/>
              <a:t>3/16/2021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0FA5-945F-487A-874E-333ADE79553F}" type="datetime1">
              <a:rPr lang="en-US" smtClean="0"/>
              <a:t>3/16/2021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5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555F-8F63-4863-BFFF-13F00B98A6AB}" type="datetime1">
              <a:rPr lang="en-US" smtClean="0"/>
              <a:t>3/16/2021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6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4F8A3-0D6B-4B85-84B7-76A71EB0334C}" type="datetime1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29797"/>
            <a:ext cx="5486400" cy="623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4569"/>
            <a:ext cx="5486400" cy="4526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4629"/>
            <a:ext cx="5486400" cy="8853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2A51-15C7-405E-AFFC-D9EADEA561D9}" type="datetime1">
              <a:rPr lang="en-US" smtClean="0"/>
              <a:t>3/16/2021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6337" y="6149832"/>
            <a:ext cx="2169390" cy="2365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B1AC2-4895-48E6-9DAD-BF18952F2F81}" type="datetime1">
              <a:rPr lang="en-US" smtClean="0"/>
              <a:t>3/16/2021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6337" y="6448136"/>
            <a:ext cx="2169390" cy="27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19600" y="6265573"/>
            <a:ext cx="1578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C6805-EAF3-CC4B-883D-0BA841DD8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907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90C226"/>
                </a:solidFill>
              </a:rPr>
              <a:t>Department of Military Veterans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892" y="2461094"/>
            <a:ext cx="4244454" cy="1752600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j-lt"/>
              </a:rPr>
              <a:t>Audit Committee presentation to the DMV Portfolio Committee</a:t>
            </a: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endParaRPr lang="en-US" dirty="0">
              <a:solidFill>
                <a:prstClr val="black">
                  <a:lumMod val="50000"/>
                  <a:lumOff val="50000"/>
                </a:prstClr>
              </a:solidFill>
              <a:latin typeface="+mj-lt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8549" y="4757898"/>
            <a:ext cx="584124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endParaRPr lang="en-US" dirty="0" smtClean="0">
              <a:solidFill>
                <a:prstClr val="black">
                  <a:lumMod val="50000"/>
                  <a:lumOff val="50000"/>
                </a:prstClr>
              </a:solidFill>
              <a:latin typeface="Trebuchet MS"/>
            </a:endParaRPr>
          </a:p>
          <a:p>
            <a:pPr lvl="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j-lt"/>
              </a:rPr>
              <a:t>17 March 2021</a:t>
            </a:r>
            <a:endParaRPr lang="en-US" b="1" dirty="0">
              <a:solidFill>
                <a:prstClr val="black">
                  <a:lumMod val="50000"/>
                  <a:lumOff val="50000"/>
                </a:prstClr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1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ZA" sz="3200" b="1" dirty="0"/>
              <a:t>DMV financial management </a:t>
            </a:r>
            <a:r>
              <a:rPr lang="en-US" sz="3200" b="1" dirty="0"/>
              <a:t>systems to </a:t>
            </a:r>
            <a:r>
              <a:rPr lang="en-US" sz="3200" b="1" u="sng" dirty="0"/>
              <a:t>prevent</a:t>
            </a:r>
            <a:r>
              <a:rPr lang="en-US" sz="3200" b="1" dirty="0"/>
              <a:t> financial irregularities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7545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Management is responsible for the implementation of controls to prevent and detect financial </a:t>
            </a:r>
            <a:r>
              <a:rPr lang="en-US" sz="2400" u="sng" dirty="0" smtClean="0"/>
              <a:t>irregularities</a:t>
            </a:r>
          </a:p>
          <a:p>
            <a:pPr marL="0" indent="0">
              <a:buNone/>
            </a:pPr>
            <a:endParaRPr lang="en-US" sz="2400" u="sng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29190969"/>
              </p:ext>
            </p:extLst>
          </p:nvPr>
        </p:nvGraphicFramePr>
        <p:xfrm>
          <a:off x="727586" y="2143432"/>
          <a:ext cx="8416413" cy="430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073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ZA" sz="3200" b="1" dirty="0"/>
              <a:t>DMV financial management </a:t>
            </a:r>
            <a:r>
              <a:rPr lang="en-US" sz="3200" b="1" dirty="0"/>
              <a:t>systems to </a:t>
            </a:r>
            <a:r>
              <a:rPr lang="en-US" sz="3200" b="1" u="sng" dirty="0"/>
              <a:t>prevent</a:t>
            </a:r>
            <a:r>
              <a:rPr lang="en-US" sz="3200" b="1" dirty="0"/>
              <a:t> financial irregularities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7545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/>
              <a:t>Management is responsible for the implementation of controls to prevent and detect financial </a:t>
            </a:r>
            <a:r>
              <a:rPr lang="en-US" sz="2400" u="sng" dirty="0" smtClean="0"/>
              <a:t>irregularities</a:t>
            </a:r>
          </a:p>
          <a:p>
            <a:pPr marL="0" indent="0">
              <a:buNone/>
            </a:pPr>
            <a:endParaRPr lang="en-US" sz="2400" u="sng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49544030"/>
              </p:ext>
            </p:extLst>
          </p:nvPr>
        </p:nvGraphicFramePr>
        <p:xfrm>
          <a:off x="727586" y="2143432"/>
          <a:ext cx="8416413" cy="430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027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454" y="104804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MANAGEMENT SYSTEMS IN DEALING WITH FINANCIAL IRREGULARITIES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Management Systems to detect financial irregularities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6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/>
              <a:t>DMV financial management </a:t>
            </a:r>
            <a:r>
              <a:rPr lang="en-US" sz="3200" b="1" dirty="0"/>
              <a:t>systems to </a:t>
            </a:r>
            <a:r>
              <a:rPr lang="en-US" sz="3200" b="1" u="sng" dirty="0"/>
              <a:t>detect</a:t>
            </a:r>
            <a:r>
              <a:rPr lang="en-US" sz="3200" b="1" dirty="0"/>
              <a:t> </a:t>
            </a:r>
            <a:r>
              <a:rPr lang="en-US" sz="3200" b="1" dirty="0" smtClean="0"/>
              <a:t>financial irregularities</a:t>
            </a:r>
            <a:endParaRPr lang="en-ZA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547590"/>
              </p:ext>
            </p:extLst>
          </p:nvPr>
        </p:nvGraphicFramePr>
        <p:xfrm>
          <a:off x="-349046" y="1501877"/>
          <a:ext cx="8765458" cy="437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18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454" y="104804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ZA" dirty="0" smtClean="0"/>
              <a:t>AUDIT COMMITTEE INTERVENTION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What the committee is doing in providing oversight on financial irregularities issues raised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95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Audit Committee Intervention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003460"/>
              </p:ext>
            </p:extLst>
          </p:nvPr>
        </p:nvGraphicFramePr>
        <p:xfrm>
          <a:off x="457200" y="1297858"/>
          <a:ext cx="8229600" cy="5332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Audit Committee Intervals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027395"/>
              </p:ext>
            </p:extLst>
          </p:nvPr>
        </p:nvGraphicFramePr>
        <p:xfrm>
          <a:off x="457200" y="1297858"/>
          <a:ext cx="8229600" cy="5332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87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8317"/>
            <a:ext cx="8229600" cy="1143000"/>
          </a:xfrm>
        </p:spPr>
        <p:txBody>
          <a:bodyPr>
            <a:normAutofit/>
          </a:bodyPr>
          <a:lstStyle/>
          <a:p>
            <a:r>
              <a:rPr lang="en-ZA" sz="2800" dirty="0"/>
              <a:t>Audit Committee </a:t>
            </a:r>
            <a:r>
              <a:rPr lang="en-ZA" sz="2800" dirty="0" smtClean="0"/>
              <a:t>Concerns as it relates to F.I.</a:t>
            </a:r>
            <a:endParaRPr lang="en-Z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831772"/>
              </p:ext>
            </p:extLst>
          </p:nvPr>
        </p:nvGraphicFramePr>
        <p:xfrm>
          <a:off x="-319550" y="1004683"/>
          <a:ext cx="9463549" cy="575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32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38836" y="1417637"/>
            <a:ext cx="8229600" cy="456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/>
              <a:buNone/>
            </a:pPr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		</a:t>
            </a:r>
          </a:p>
          <a:p>
            <a:pPr marL="457200" lvl="1" indent="0" algn="ctr">
              <a:buFont typeface="Arial"/>
              <a:buNone/>
            </a:pPr>
            <a:r>
              <a:rPr lang="en-US" sz="3200" b="1" dirty="0" smtClean="0"/>
              <a:t>THANK YOU</a:t>
            </a:r>
            <a:endParaRPr lang="en-ZA" sz="3200" b="1" dirty="0" smtClean="0"/>
          </a:p>
          <a:p>
            <a:pPr marL="457200" lvl="1" indent="0">
              <a:buFont typeface="Arial"/>
              <a:buNone/>
            </a:pPr>
            <a:endParaRPr lang="en-ZA" sz="3600" dirty="0" smtClean="0"/>
          </a:p>
          <a:p>
            <a:pPr marL="457200" lvl="1" indent="0">
              <a:buFont typeface="Arial"/>
              <a:buNone/>
            </a:pPr>
            <a:endParaRPr lang="en-ZA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3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dirty="0"/>
              <a:t>Table of </a:t>
            </a:r>
            <a:r>
              <a:rPr lang="en-ZA" altLang="en-US" dirty="0" smtClean="0"/>
              <a:t>contents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219147"/>
            <a:ext cx="8229601" cy="4908698"/>
          </a:xfrm>
        </p:spPr>
        <p:txBody>
          <a:bodyPr>
            <a:normAutofit fontScale="40000" lnSpcReduction="20000"/>
          </a:bodyPr>
          <a:lstStyle/>
          <a:p>
            <a:pPr marL="514350" indent="-514350" algn="just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endParaRPr lang="en-ZA" dirty="0" smtClean="0"/>
          </a:p>
          <a:p>
            <a:pPr marL="514350" indent="-514350" algn="just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endParaRPr lang="en-ZA" dirty="0" smtClean="0"/>
          </a:p>
          <a:p>
            <a:pPr marL="514350" indent="-514350" algn="just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ZA" sz="6400" b="1" dirty="0"/>
              <a:t>Audit Committee </a:t>
            </a:r>
            <a:r>
              <a:rPr lang="en-ZA" sz="6400" b="1" dirty="0" smtClean="0"/>
              <a:t>mandate and membership</a:t>
            </a:r>
          </a:p>
          <a:p>
            <a:pPr marL="514350" indent="-514350" algn="just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endParaRPr lang="en-ZA" sz="6400" b="1" dirty="0"/>
          </a:p>
          <a:p>
            <a:pPr marL="514350" indent="-514350" algn="just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ZA" sz="6400" b="1" dirty="0" smtClean="0"/>
              <a:t>Financial irregularities</a:t>
            </a:r>
            <a:endParaRPr lang="en-US" sz="6400" b="1" dirty="0" smtClean="0"/>
          </a:p>
          <a:p>
            <a:pPr marL="514350" indent="-514350" algn="just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endParaRPr lang="en-US" sz="6400" b="1" dirty="0" smtClean="0"/>
          </a:p>
          <a:p>
            <a:pPr marL="514350" indent="-514350" algn="just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ZA" sz="6400" b="1" dirty="0" smtClean="0"/>
              <a:t>Management systems in dealing with financial irregularities</a:t>
            </a:r>
          </a:p>
          <a:p>
            <a:pPr marL="514350" indent="-514350" algn="just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endParaRPr lang="en-ZA" sz="6400" b="1" dirty="0" smtClean="0"/>
          </a:p>
          <a:p>
            <a:pPr marL="514350" indent="-514350" algn="just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ZA" sz="6400" b="1" dirty="0" smtClean="0"/>
              <a:t>Audit committee intervention</a:t>
            </a:r>
            <a:endParaRPr lang="en-US" sz="6400" b="1" dirty="0" smtClean="0"/>
          </a:p>
          <a:p>
            <a:pPr marL="514350" indent="-514350" algn="just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endParaRPr lang="en-ZA" sz="6400" b="1" dirty="0" smtClean="0"/>
          </a:p>
          <a:p>
            <a:pPr marL="514350" indent="-514350" algn="just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r>
              <a:rPr lang="en-ZA" sz="6400" b="1" dirty="0" smtClean="0"/>
              <a:t>Audit committee concerns</a:t>
            </a:r>
          </a:p>
          <a:p>
            <a:pPr marL="514350" indent="-514350" algn="just">
              <a:spcBef>
                <a:spcPts val="1000"/>
              </a:spcBef>
              <a:buClr>
                <a:srgbClr val="90C226"/>
              </a:buClr>
              <a:buSzPct val="80000"/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41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454" y="104804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ZA" dirty="0" smtClean="0"/>
              <a:t>AUDIT COMMITTEE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ZA" dirty="0" smtClean="0"/>
              <a:t>Mandate and Membership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964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GB" sz="2000" dirty="0" smtClean="0"/>
              <a:t>The AC is </a:t>
            </a:r>
            <a:r>
              <a:rPr lang="en-GB" sz="2000" dirty="0"/>
              <a:t>constituted as statutory committee of the </a:t>
            </a:r>
            <a:r>
              <a:rPr lang="en-GB" sz="2000" dirty="0" smtClean="0"/>
              <a:t>DMV </a:t>
            </a:r>
            <a:r>
              <a:rPr lang="en-GB" sz="2000" dirty="0"/>
              <a:t>to fulfil its statutory duties in terms of section 77 of the Public Finance Management Act (Act 1 of 1999 as amended by Act 29 of 1999) and Treasury Regulations issued in terms of the </a:t>
            </a:r>
            <a:r>
              <a:rPr lang="en-GB" sz="2000" dirty="0" err="1"/>
              <a:t>PFMA</a:t>
            </a:r>
            <a:r>
              <a:rPr lang="en-GB" sz="2000" dirty="0"/>
              <a:t> and the duties assigned to it in terms of this Terms of Reference</a:t>
            </a:r>
            <a:r>
              <a:rPr lang="en-GB" sz="20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GB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/>
              <a:t>Treasury Regulation, Section 3.1.8 states that the Audit Committee must operate in terms of written terms of reference, which must deal adequately with its membership, authority and responsibilities.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20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/>
              <a:t>Audit Committee (AC) is an independent governance structure whose function is to provide an oversight role on governance, risk management and system of internal control. </a:t>
            </a:r>
          </a:p>
          <a:p>
            <a:pPr marL="457200" lvl="0" indent="-457200" algn="just">
              <a:buFont typeface="+mj-lt"/>
              <a:buAutoNum type="arabicPeriod"/>
            </a:pPr>
            <a:endParaRPr lang="en-ZA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000" dirty="0" smtClean="0"/>
              <a:t>AC </a:t>
            </a:r>
            <a:r>
              <a:rPr lang="en-US" sz="2000" dirty="0"/>
              <a:t>assists the </a:t>
            </a:r>
            <a:r>
              <a:rPr lang="en-US" sz="2000" dirty="0" smtClean="0"/>
              <a:t>AO and </a:t>
            </a:r>
            <a:r>
              <a:rPr lang="en-US" sz="2000" dirty="0"/>
              <a:t>the Executive Authority in the effective discharge of their responsibilities with the ultimate purpose of </a:t>
            </a:r>
            <a:r>
              <a:rPr lang="en-US" sz="2000" dirty="0" err="1"/>
              <a:t>realising</a:t>
            </a:r>
            <a:r>
              <a:rPr lang="en-US" sz="2000" dirty="0"/>
              <a:t> the </a:t>
            </a:r>
            <a:r>
              <a:rPr lang="en-US" sz="2000" dirty="0" err="1"/>
              <a:t>organisation’s</a:t>
            </a:r>
            <a:r>
              <a:rPr lang="en-US" sz="2000" dirty="0"/>
              <a:t> objectives.</a:t>
            </a:r>
          </a:p>
          <a:p>
            <a:pPr lvl="0" algn="just"/>
            <a:endParaRPr lang="en-US" sz="2000" b="1" dirty="0"/>
          </a:p>
          <a:p>
            <a:pPr lvl="0" algn="just"/>
            <a:endParaRPr lang="en-US" sz="2000" b="1" dirty="0"/>
          </a:p>
          <a:p>
            <a:pPr marL="0" indent="0">
              <a:buNone/>
            </a:pPr>
            <a:endParaRPr lang="en-ZA" sz="16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ZA" sz="16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sz="3600" b="1" dirty="0" smtClean="0"/>
              <a:t>Audit Committee mandate</a:t>
            </a:r>
            <a:endParaRPr lang="en-ZA" sz="36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1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343"/>
            <a:ext cx="8229600" cy="5773003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US" dirty="0"/>
              <a:t>Treasury Regulation, paragraph 3.1.10 articulates the Audit Committee responsibilities. Accordingly, the Audit </a:t>
            </a:r>
            <a:r>
              <a:rPr lang="en-US" dirty="0" smtClean="0"/>
              <a:t>Committee, </a:t>
            </a:r>
            <a:r>
              <a:rPr lang="en-US" dirty="0"/>
              <a:t>amongst others, </a:t>
            </a:r>
            <a:r>
              <a:rPr lang="en-US" dirty="0" smtClean="0"/>
              <a:t>reviewed </a:t>
            </a:r>
            <a:r>
              <a:rPr lang="en-US" dirty="0"/>
              <a:t>the </a:t>
            </a:r>
            <a:r>
              <a:rPr lang="en-US" dirty="0" smtClean="0"/>
              <a:t>following:</a:t>
            </a:r>
          </a:p>
          <a:p>
            <a:pPr marL="0" lvl="0" indent="0">
              <a:buNone/>
            </a:pPr>
            <a:endParaRPr lang="en-ZA" dirty="0"/>
          </a:p>
          <a:p>
            <a:pPr marL="0" lvl="0" indent="0">
              <a:buNone/>
            </a:pPr>
            <a:r>
              <a:rPr lang="en-ZA" dirty="0" smtClean="0"/>
              <a:t>	1.1	</a:t>
            </a:r>
            <a:r>
              <a:rPr lang="en-US" dirty="0" smtClean="0"/>
              <a:t>the </a:t>
            </a:r>
            <a:r>
              <a:rPr lang="en-US" dirty="0"/>
              <a:t>effectiveness of the internal control system</a:t>
            </a:r>
            <a:r>
              <a:rPr lang="en-US" dirty="0" smtClean="0"/>
              <a:t>;</a:t>
            </a:r>
          </a:p>
          <a:p>
            <a:pPr marL="0" lvl="0" indent="0">
              <a:buNone/>
            </a:pPr>
            <a:endParaRPr lang="en-ZA" dirty="0"/>
          </a:p>
          <a:p>
            <a:pPr marL="0" lvl="0" indent="0">
              <a:buNone/>
            </a:pPr>
            <a:r>
              <a:rPr lang="en-US" dirty="0" smtClean="0"/>
              <a:t>	1.2	the </a:t>
            </a:r>
            <a:r>
              <a:rPr lang="en-US" dirty="0"/>
              <a:t>effectiveness of the internal audit function</a:t>
            </a:r>
            <a:r>
              <a:rPr lang="en-US" dirty="0" smtClean="0"/>
              <a:t>;</a:t>
            </a:r>
          </a:p>
          <a:p>
            <a:pPr marL="0" lvl="0" indent="0">
              <a:buNone/>
            </a:pPr>
            <a:endParaRPr lang="en-ZA" dirty="0"/>
          </a:p>
          <a:p>
            <a:pPr marL="0" lvl="0" indent="0">
              <a:buNone/>
            </a:pPr>
            <a:r>
              <a:rPr lang="en-US" dirty="0" smtClean="0"/>
              <a:t>	1.3	the </a:t>
            </a:r>
            <a:r>
              <a:rPr lang="en-US" dirty="0"/>
              <a:t>risk areas of the institution’s operations to be covered in the scope </a:t>
            </a:r>
            <a:r>
              <a:rPr lang="en-US" dirty="0" smtClean="0"/>
              <a:t>      of </a:t>
            </a:r>
            <a:r>
              <a:rPr lang="en-US" dirty="0"/>
              <a:t>internal and external audits</a:t>
            </a:r>
            <a:r>
              <a:rPr lang="en-US" dirty="0" smtClean="0"/>
              <a:t>;</a:t>
            </a:r>
          </a:p>
          <a:p>
            <a:pPr marL="0" lvl="0" indent="0">
              <a:buNone/>
            </a:pPr>
            <a:endParaRPr lang="en-ZA" dirty="0"/>
          </a:p>
          <a:p>
            <a:pPr marL="0" lvl="0" indent="0">
              <a:buNone/>
            </a:pPr>
            <a:r>
              <a:rPr lang="en-US" dirty="0" smtClean="0"/>
              <a:t>	1.4	the </a:t>
            </a:r>
            <a:r>
              <a:rPr lang="en-US" dirty="0"/>
              <a:t>adequacy, reliability and accuracy of the financial information provided to management and other users of such information; </a:t>
            </a:r>
            <a:endParaRPr lang="en-US" dirty="0" smtClean="0"/>
          </a:p>
          <a:p>
            <a:pPr marL="0" lvl="0" indent="0">
              <a:buNone/>
            </a:pPr>
            <a:endParaRPr lang="en-ZA" dirty="0"/>
          </a:p>
          <a:p>
            <a:pPr marL="0" lvl="0" indent="0">
              <a:buNone/>
            </a:pPr>
            <a:r>
              <a:rPr lang="en-US" dirty="0" smtClean="0"/>
              <a:t>	1.5	any </a:t>
            </a:r>
            <a:r>
              <a:rPr lang="en-US" dirty="0"/>
              <a:t>accounting and auditing concerns identified as a result of internal and external audits</a:t>
            </a:r>
            <a:r>
              <a:rPr lang="en-US" dirty="0" smtClean="0"/>
              <a:t>;</a:t>
            </a:r>
          </a:p>
          <a:p>
            <a:pPr marL="0" lvl="0" indent="0">
              <a:buNone/>
            </a:pPr>
            <a:endParaRPr lang="en-ZA" dirty="0"/>
          </a:p>
          <a:p>
            <a:pPr marL="0" lvl="0" indent="0">
              <a:buNone/>
            </a:pPr>
            <a:r>
              <a:rPr lang="en-US" dirty="0" smtClean="0"/>
              <a:t>	1.6	the </a:t>
            </a:r>
            <a:r>
              <a:rPr lang="en-US" dirty="0"/>
              <a:t>institution’s compliance with legal and regulatory provisions; and </a:t>
            </a:r>
            <a:endParaRPr lang="en-US" dirty="0" smtClean="0"/>
          </a:p>
          <a:p>
            <a:pPr marL="0" lvl="0" indent="0">
              <a:buNone/>
            </a:pPr>
            <a:endParaRPr lang="en-ZA" dirty="0"/>
          </a:p>
          <a:p>
            <a:pPr marL="0" lvl="0" indent="0">
              <a:buNone/>
            </a:pPr>
            <a:r>
              <a:rPr lang="en-US" dirty="0" smtClean="0"/>
              <a:t>	1.7	the </a:t>
            </a:r>
            <a:r>
              <a:rPr lang="en-US" dirty="0"/>
              <a:t>activities of the internal audit function, including its annual work </a:t>
            </a:r>
            <a:r>
              <a:rPr lang="en-US" dirty="0" err="1"/>
              <a:t>programme</a:t>
            </a:r>
            <a:r>
              <a:rPr lang="en-US" dirty="0"/>
              <a:t>, co-ordination with the external auditors, the reports of significant investigations and the responses of management to specific recommendations.</a:t>
            </a:r>
            <a:endParaRPr lang="en-ZA" dirty="0"/>
          </a:p>
          <a:p>
            <a:pPr lvl="0" algn="just"/>
            <a:endParaRPr lang="en-US" sz="2000" b="1" dirty="0"/>
          </a:p>
          <a:p>
            <a:pPr lvl="0" algn="just"/>
            <a:endParaRPr lang="en-US" sz="2000" b="1" dirty="0"/>
          </a:p>
          <a:p>
            <a:pPr marL="0" indent="0">
              <a:buNone/>
            </a:pPr>
            <a:endParaRPr lang="en-ZA" sz="16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ZA" sz="16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8978"/>
            <a:ext cx="8229600" cy="1143000"/>
          </a:xfrm>
        </p:spPr>
        <p:txBody>
          <a:bodyPr>
            <a:normAutofit/>
          </a:bodyPr>
          <a:lstStyle/>
          <a:p>
            <a:pPr algn="just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US" sz="3600" b="1" dirty="0" smtClean="0"/>
              <a:t>Audit Committee mandate</a:t>
            </a:r>
            <a:endParaRPr lang="en-ZA" sz="36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9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	</a:t>
            </a:r>
            <a:endParaRPr lang="en-ZA" sz="16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ZA" sz="16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en-ZA" sz="3200" b="1" dirty="0"/>
              <a:t>Audit Committee membership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636014"/>
              </p:ext>
            </p:extLst>
          </p:nvPr>
        </p:nvGraphicFramePr>
        <p:xfrm>
          <a:off x="457201" y="1253052"/>
          <a:ext cx="8113592" cy="4595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9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#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Name 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Internal or external member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Date appointed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Number of meetings attended </a:t>
                      </a:r>
                      <a:r>
                        <a:rPr lang="en-ZA" sz="1600" dirty="0" smtClean="0">
                          <a:effectLst/>
                        </a:rPr>
                        <a:t>2020/21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Mr Ameen Amod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External member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1/03/2018 to 28/02/2021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Members contract</a:t>
                      </a:r>
                      <a:r>
                        <a:rPr lang="en-ZA" sz="1600" baseline="0" dirty="0" smtClean="0">
                          <a:effectLst/>
                        </a:rPr>
                        <a:t> expired on 28/02/2021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3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2.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effectLst/>
                        </a:rPr>
                        <a:t>Adv</a:t>
                      </a:r>
                      <a:r>
                        <a:rPr lang="en-ZA" sz="1600" dirty="0">
                          <a:effectLst/>
                        </a:rPr>
                        <a:t> </a:t>
                      </a:r>
                      <a:r>
                        <a:rPr lang="en-ZA" sz="1600" dirty="0" smtClean="0">
                          <a:effectLst/>
                        </a:rPr>
                        <a:t>William </a:t>
                      </a:r>
                      <a:r>
                        <a:rPr lang="en-ZA" sz="1600" dirty="0">
                          <a:effectLst/>
                        </a:rPr>
                        <a:t>Huma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External member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1/03/2018 to 28/02/2021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Members contract</a:t>
                      </a:r>
                      <a:r>
                        <a:rPr lang="en-ZA" sz="1600" baseline="0" dirty="0" smtClean="0">
                          <a:effectLst/>
                        </a:rPr>
                        <a:t> expired on 28/02/2021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3.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Ms </a:t>
                      </a:r>
                      <a:r>
                        <a:rPr lang="en-ZA" sz="1600" smtClean="0">
                          <a:effectLst/>
                        </a:rPr>
                        <a:t>Fungai</a:t>
                      </a:r>
                      <a:r>
                        <a:rPr lang="en-ZA" sz="1600" baseline="0" smtClean="0">
                          <a:effectLst/>
                        </a:rPr>
                        <a:t> </a:t>
                      </a:r>
                      <a:r>
                        <a:rPr lang="en-ZA" sz="1600" smtClean="0">
                          <a:effectLst/>
                        </a:rPr>
                        <a:t>Mushohwe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External member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1/05/2019 to 30/04/2022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8/8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6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4.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Mr Bongani Dlamini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External member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1/05/2019 to 30/04/2022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8/8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5.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Mr Mazwi Shongwe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External member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1/05/2019 to 30/04/2022</a:t>
                      </a:r>
                      <a:endParaRPr lang="en-Z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effectLst/>
                        </a:rPr>
                        <a:t>8/8</a:t>
                      </a:r>
                      <a:endParaRPr lang="en-Z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45" marR="5564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9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454" y="104804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en-ZA" dirty="0" smtClean="0"/>
              <a:t>FINANCIAL IRREGULARITIES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ZA" dirty="0" smtClean="0"/>
              <a:t>Challenges faced by the DMV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7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DMV Financial irregularities challenges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u="sng" dirty="0" smtClean="0"/>
              <a:t>The </a:t>
            </a:r>
            <a:r>
              <a:rPr lang="en-ZA" sz="2800" u="sng" dirty="0" err="1" smtClean="0"/>
              <a:t>Dept</a:t>
            </a:r>
            <a:r>
              <a:rPr lang="en-ZA" sz="2800" u="sng" dirty="0" smtClean="0"/>
              <a:t> is faced with the following main challenges as it pertains to financial irregularities:</a:t>
            </a:r>
          </a:p>
          <a:p>
            <a:pPr marL="0" indent="0">
              <a:buNone/>
            </a:pPr>
            <a:endParaRPr lang="en-ZA" sz="2800" u="sng" dirty="0" smtClean="0"/>
          </a:p>
          <a:p>
            <a:r>
              <a:rPr lang="en-ZA" sz="2400" dirty="0"/>
              <a:t>Recurring fruitless and wasteful </a:t>
            </a:r>
            <a:r>
              <a:rPr lang="en-ZA" sz="2400" dirty="0" smtClean="0"/>
              <a:t>expenditure</a:t>
            </a:r>
          </a:p>
          <a:p>
            <a:r>
              <a:rPr lang="en-ZA" sz="2400" dirty="0" smtClean="0"/>
              <a:t>Payments not made within 30 days</a:t>
            </a:r>
          </a:p>
          <a:p>
            <a:r>
              <a:rPr lang="en-ZA" sz="2400" dirty="0"/>
              <a:t>Investigations into irregular and fruitless and wasteful expenditure not completed and lack of consequence </a:t>
            </a:r>
            <a:r>
              <a:rPr lang="en-ZA" sz="2400" dirty="0" smtClean="0"/>
              <a:t>management</a:t>
            </a:r>
          </a:p>
          <a:p>
            <a:r>
              <a:rPr lang="en-ZA" sz="2400" dirty="0" smtClean="0"/>
              <a:t>Use of manual systems which are more prone to human error</a:t>
            </a: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72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454" y="104804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MANAGEMENT SYSTEMS IN DEALING WITH FINANCIAL IRREGULARITIES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Management Systems to prevent with financial irregularities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6805-EAF3-CC4B-883D-0BA841DD8C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877</Words>
  <Application>Microsoft Office PowerPoint</Application>
  <PresentationFormat>On-screen Show (4:3)</PresentationFormat>
  <Paragraphs>151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Office Theme</vt:lpstr>
      <vt:lpstr>Department of Military Veterans</vt:lpstr>
      <vt:lpstr>Table of contents</vt:lpstr>
      <vt:lpstr>AUDIT COMMITTEE</vt:lpstr>
      <vt:lpstr>Audit Committee mandate</vt:lpstr>
      <vt:lpstr>Audit Committee mandate</vt:lpstr>
      <vt:lpstr>Audit Committee membership</vt:lpstr>
      <vt:lpstr>FINANCIAL IRREGULARITIES</vt:lpstr>
      <vt:lpstr>DMV Financial irregularities challenges</vt:lpstr>
      <vt:lpstr>MANAGEMENT SYSTEMS IN DEALING WITH FINANCIAL IRREGULARITIES</vt:lpstr>
      <vt:lpstr>DMV financial management systems to prevent financial irregularities</vt:lpstr>
      <vt:lpstr>DMV financial management systems to prevent financial irregularities</vt:lpstr>
      <vt:lpstr>MANAGEMENT SYSTEMS IN DEALING WITH FINANCIAL IRREGULARITIES</vt:lpstr>
      <vt:lpstr>DMV financial management systems to detect financial irregularities</vt:lpstr>
      <vt:lpstr>AUDIT COMMITTEE INTERVENTION</vt:lpstr>
      <vt:lpstr>Audit Committee Intervention</vt:lpstr>
      <vt:lpstr>Audit Committee Intervals</vt:lpstr>
      <vt:lpstr>Audit Committee Concerns as it relates to F.I.</vt:lpstr>
      <vt:lpstr>PowerPoint Presentation</vt:lpstr>
    </vt:vector>
  </TitlesOfParts>
  <Company>Department of Military Veterans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Mxolisi Mkhonza</dc:creator>
  <cp:lastModifiedBy>Bryan Mantyi</cp:lastModifiedBy>
  <cp:revision>324</cp:revision>
  <cp:lastPrinted>2020-02-25T07:36:33Z</cp:lastPrinted>
  <dcterms:created xsi:type="dcterms:W3CDTF">2018-06-14T10:47:40Z</dcterms:created>
  <dcterms:modified xsi:type="dcterms:W3CDTF">2021-03-16T13:11:12Z</dcterms:modified>
</cp:coreProperties>
</file>